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05" r:id="rId2"/>
    <p:sldId id="256" r:id="rId3"/>
    <p:sldId id="281" r:id="rId4"/>
    <p:sldId id="294" r:id="rId5"/>
    <p:sldId id="328" r:id="rId6"/>
    <p:sldId id="304" r:id="rId7"/>
    <p:sldId id="316" r:id="rId8"/>
    <p:sldId id="287" r:id="rId9"/>
    <p:sldId id="342" r:id="rId10"/>
    <p:sldId id="361" r:id="rId11"/>
    <p:sldId id="362" r:id="rId12"/>
    <p:sldId id="363" r:id="rId13"/>
    <p:sldId id="364" r:id="rId14"/>
    <p:sldId id="365" r:id="rId15"/>
    <p:sldId id="366" r:id="rId16"/>
    <p:sldId id="367" r:id="rId17"/>
    <p:sldId id="368" r:id="rId18"/>
    <p:sldId id="370" r:id="rId19"/>
    <p:sldId id="371" r:id="rId20"/>
    <p:sldId id="369" r:id="rId21"/>
    <p:sldId id="372" r:id="rId22"/>
    <p:sldId id="373" r:id="rId23"/>
    <p:sldId id="374" r:id="rId24"/>
    <p:sldId id="375" r:id="rId25"/>
    <p:sldId id="344" r:id="rId26"/>
    <p:sldId id="346" r:id="rId27"/>
    <p:sldId id="345"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 id="359" r:id="rId41"/>
    <p:sldId id="360" r:id="rId42"/>
    <p:sldId id="310" r:id="rId43"/>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38C2"/>
    <a:srgbClr val="4E3243"/>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E70291E8-5A72-4175-8FD3-B0BF8B9DE877}" type="datetimeFigureOut">
              <a:rPr lang="en-GB" smtClean="0"/>
              <a:t>05/04/2016</a:t>
            </a:fld>
            <a:endParaRPr lang="en-GB"/>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E840C2F7-444F-4E01-A200-5C1EE9CB72C9}" type="slidenum">
              <a:rPr lang="en-GB" smtClean="0"/>
              <a:t>‹#›</a:t>
            </a:fld>
            <a:endParaRPr lang="en-GB"/>
          </a:p>
        </p:txBody>
      </p:sp>
    </p:spTree>
    <p:extLst>
      <p:ext uri="{BB962C8B-B14F-4D97-AF65-F5344CB8AC3E}">
        <p14:creationId xmlns:p14="http://schemas.microsoft.com/office/powerpoint/2010/main" val="911085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7EA77B70-1BA1-4376-8E6C-37B334440229}" type="datetimeFigureOut">
              <a:rPr lang="en-GB" smtClean="0"/>
              <a:t>05/04/2016</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CBF9D25E-5F51-4656-8D01-746E8C6B2EB5}" type="slidenum">
              <a:rPr lang="en-GB" smtClean="0"/>
              <a:t>‹#›</a:t>
            </a:fld>
            <a:endParaRPr lang="en-GB"/>
          </a:p>
        </p:txBody>
      </p:sp>
    </p:spTree>
    <p:extLst>
      <p:ext uri="{BB962C8B-B14F-4D97-AF65-F5344CB8AC3E}">
        <p14:creationId xmlns:p14="http://schemas.microsoft.com/office/powerpoint/2010/main" val="386062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1</a:t>
            </a:fld>
            <a:endParaRPr lang="en-GB"/>
          </a:p>
        </p:txBody>
      </p:sp>
    </p:spTree>
    <p:extLst>
      <p:ext uri="{BB962C8B-B14F-4D97-AF65-F5344CB8AC3E}">
        <p14:creationId xmlns:p14="http://schemas.microsoft.com/office/powerpoint/2010/main" val="372828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altLang="en-US" smtClean="0"/>
          </a:p>
        </p:txBody>
      </p:sp>
      <p:sp>
        <p:nvSpPr>
          <p:cNvPr id="38916" name="Slide Number Placeholder 3"/>
          <p:cNvSpPr>
            <a:spLocks noGrp="1"/>
          </p:cNvSpPr>
          <p:nvPr>
            <p:ph type="sldNum" sz="quarter" idx="5"/>
          </p:nvPr>
        </p:nvSpPr>
        <p:spPr>
          <a:noFill/>
        </p:spPr>
        <p:txBody>
          <a:bodyPr/>
          <a:lstStyle>
            <a:lvl1pPr defTabSz="925513">
              <a:defRPr sz="1000">
                <a:solidFill>
                  <a:schemeClr val="tx1"/>
                </a:solidFill>
                <a:latin typeface="Trebuchet MS" pitchFamily="34" charset="0"/>
              </a:defRPr>
            </a:lvl1pPr>
            <a:lvl2pPr marL="742950" indent="-285750" defTabSz="925513">
              <a:defRPr sz="1000">
                <a:solidFill>
                  <a:schemeClr val="tx1"/>
                </a:solidFill>
                <a:latin typeface="Trebuchet MS" pitchFamily="34" charset="0"/>
              </a:defRPr>
            </a:lvl2pPr>
            <a:lvl3pPr marL="1143000" indent="-228600" defTabSz="925513">
              <a:defRPr sz="1000">
                <a:solidFill>
                  <a:schemeClr val="tx1"/>
                </a:solidFill>
                <a:latin typeface="Trebuchet MS" pitchFamily="34" charset="0"/>
              </a:defRPr>
            </a:lvl3pPr>
            <a:lvl4pPr marL="1600200" indent="-228600" defTabSz="925513">
              <a:defRPr sz="1000">
                <a:solidFill>
                  <a:schemeClr val="tx1"/>
                </a:solidFill>
                <a:latin typeface="Trebuchet MS" pitchFamily="34" charset="0"/>
              </a:defRPr>
            </a:lvl4pPr>
            <a:lvl5pPr marL="2057400" indent="-228600" defTabSz="925513">
              <a:defRPr sz="1000">
                <a:solidFill>
                  <a:schemeClr val="tx1"/>
                </a:solidFill>
                <a:latin typeface="Trebuchet MS" pitchFamily="34" charset="0"/>
              </a:defRPr>
            </a:lvl5pPr>
            <a:lvl6pPr marL="2514600" indent="-228600" defTabSz="925513" eaLnBrk="0" fontAlgn="base" hangingPunct="0">
              <a:spcBef>
                <a:spcPct val="0"/>
              </a:spcBef>
              <a:spcAft>
                <a:spcPct val="0"/>
              </a:spcAft>
              <a:defRPr sz="1000">
                <a:solidFill>
                  <a:schemeClr val="tx1"/>
                </a:solidFill>
                <a:latin typeface="Trebuchet MS" pitchFamily="34" charset="0"/>
              </a:defRPr>
            </a:lvl6pPr>
            <a:lvl7pPr marL="2971800" indent="-228600" defTabSz="925513" eaLnBrk="0" fontAlgn="base" hangingPunct="0">
              <a:spcBef>
                <a:spcPct val="0"/>
              </a:spcBef>
              <a:spcAft>
                <a:spcPct val="0"/>
              </a:spcAft>
              <a:defRPr sz="1000">
                <a:solidFill>
                  <a:schemeClr val="tx1"/>
                </a:solidFill>
                <a:latin typeface="Trebuchet MS" pitchFamily="34" charset="0"/>
              </a:defRPr>
            </a:lvl7pPr>
            <a:lvl8pPr marL="3429000" indent="-228600" defTabSz="925513" eaLnBrk="0" fontAlgn="base" hangingPunct="0">
              <a:spcBef>
                <a:spcPct val="0"/>
              </a:spcBef>
              <a:spcAft>
                <a:spcPct val="0"/>
              </a:spcAft>
              <a:defRPr sz="1000">
                <a:solidFill>
                  <a:schemeClr val="tx1"/>
                </a:solidFill>
                <a:latin typeface="Trebuchet MS" pitchFamily="34" charset="0"/>
              </a:defRPr>
            </a:lvl8pPr>
            <a:lvl9pPr marL="3886200" indent="-228600" defTabSz="925513" eaLnBrk="0" fontAlgn="base" hangingPunct="0">
              <a:spcBef>
                <a:spcPct val="0"/>
              </a:spcBef>
              <a:spcAft>
                <a:spcPct val="0"/>
              </a:spcAft>
              <a:defRPr sz="1000">
                <a:solidFill>
                  <a:schemeClr val="tx1"/>
                </a:solidFill>
                <a:latin typeface="Trebuchet MS" pitchFamily="34" charset="0"/>
              </a:defRPr>
            </a:lvl9pPr>
          </a:lstStyle>
          <a:p>
            <a:fld id="{31D91575-DA63-4187-8A46-44D6EFB28B4F}" type="slidenum">
              <a:rPr lang="en-GB" altLang="en-US" sz="1200">
                <a:latin typeface="Times New Roman" pitchFamily="18" charset="0"/>
              </a:rPr>
              <a:pPr/>
              <a:t>31</a:t>
            </a:fld>
            <a:endParaRPr lang="en-GB" altLang="en-US" sz="1200">
              <a:latin typeface="Times New Roman" pitchFamily="18" charset="0"/>
            </a:endParaRPr>
          </a:p>
        </p:txBody>
      </p:sp>
    </p:spTree>
    <p:extLst>
      <p:ext uri="{BB962C8B-B14F-4D97-AF65-F5344CB8AC3E}">
        <p14:creationId xmlns:p14="http://schemas.microsoft.com/office/powerpoint/2010/main" val="3980800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776288"/>
            <a:ext cx="4953000" cy="3714750"/>
          </a:xfrm>
        </p:spPr>
      </p:sp>
      <p:sp>
        <p:nvSpPr>
          <p:cNvPr id="3" name="Notes Placeholder 2"/>
          <p:cNvSpPr>
            <a:spLocks noGrp="1"/>
          </p:cNvSpPr>
          <p:nvPr>
            <p:ph type="body" idx="1"/>
          </p:nvPr>
        </p:nvSpPr>
        <p:spPr/>
        <p:txBody>
          <a:bodyPr/>
          <a:lstStyle/>
          <a:p>
            <a:r>
              <a:rPr lang="en-GB" sz="1000" dirty="0" smtClean="0"/>
              <a:t>Project has, however, also given some really useful pointers as to ways in which we can develop other aspects of the law school’s work, both in the Centre and within curriculum.</a:t>
            </a:r>
          </a:p>
          <a:p>
            <a:pPr marL="228600" indent="-228600">
              <a:buAutoNum type="arabicParenR"/>
            </a:pPr>
            <a:r>
              <a:rPr lang="en-GB" sz="1000" dirty="0" smtClean="0"/>
              <a:t>Creative IP, effectively, a public legal education project. PLE high on the agenda in the pre-crash years as a way of meeting unmet legal need. </a:t>
            </a:r>
            <a:r>
              <a:rPr lang="en-GB" sz="1000" dirty="0" err="1" smtClean="0"/>
              <a:t>Genn</a:t>
            </a:r>
            <a:r>
              <a:rPr lang="en-GB" sz="1000" dirty="0" smtClean="0"/>
              <a:t> et al (1999) Paths to Justice highlighted the potential of a “coordinated programme of public education to better understand that matters that are fundamental to citizenship” in both schools and more widely as a way of addressing the fact that around 50% of legal problems go unresolved. PLE Taskforce report in 2007 recommended establishment of a PLE Centre. Even more topical now given the shrinking of State assistance. </a:t>
            </a:r>
          </a:p>
          <a:p>
            <a:pPr marL="228600" indent="-228600">
              <a:buAutoNum type="arabicParenR"/>
            </a:pPr>
            <a:r>
              <a:rPr lang="en-GB" sz="1000" dirty="0" smtClean="0"/>
              <a:t>Centre already doing these projects (e.g. </a:t>
            </a:r>
            <a:r>
              <a:rPr lang="en-GB" sz="1000" dirty="0" err="1" smtClean="0"/>
              <a:t>Streetlaw</a:t>
            </a:r>
            <a:r>
              <a:rPr lang="en-GB" sz="1000" dirty="0" smtClean="0"/>
              <a:t> in schools, Prison Education Project, FGM project developing with a group of BPTC students). Difference here is that with Creative IP project, we’re giving assistance to, say, a fashion designer whose designs are being ripped off by manufacturers in the Far East rather than a prisoner on the verge of release who needs to know what convictions he has to disclose. Social and economic benefit as creative industries now 5% of the overall UK economy employing in 2013 2.62 million people many of whom are self-employed. Areas of law we can cover as educators unlimited – </a:t>
            </a:r>
            <a:r>
              <a:rPr lang="en-GB" sz="1000" dirty="0" err="1" smtClean="0"/>
              <a:t>e.g</a:t>
            </a:r>
            <a:r>
              <a:rPr lang="en-GB" sz="1000" dirty="0" smtClean="0"/>
              <a:t> resources a school might want on sexual offences as part of their PSHE </a:t>
            </a:r>
            <a:r>
              <a:rPr lang="en-GB" sz="1000" dirty="0" err="1" smtClean="0"/>
              <a:t>porgramme</a:t>
            </a:r>
            <a:r>
              <a:rPr lang="en-GB" sz="1000" dirty="0" smtClean="0"/>
              <a:t> - </a:t>
            </a:r>
          </a:p>
          <a:p>
            <a:pPr marL="228600" indent="-228600">
              <a:buAutoNum type="arabicParenR"/>
            </a:pPr>
            <a:r>
              <a:rPr lang="en-GB" sz="1000" dirty="0" smtClean="0"/>
              <a:t>Hosting “the book” on the Centre’s website a start – the publication can become part of a series of resources in different areas of law. Resources developed by students as part of a module (under staff supervision) – those which “work” uploaded to the website or offered to community groups as part of the </a:t>
            </a:r>
            <a:r>
              <a:rPr lang="en-GB" sz="1000" dirty="0" err="1" smtClean="0"/>
              <a:t>Centre;’s</a:t>
            </a:r>
            <a:r>
              <a:rPr lang="en-GB" sz="1000" dirty="0" smtClean="0"/>
              <a:t> business</a:t>
            </a:r>
          </a:p>
          <a:p>
            <a:pPr marL="228600" indent="-228600">
              <a:buAutoNum type="arabicParenR"/>
            </a:pPr>
            <a:r>
              <a:rPr lang="en-GB" sz="1000" dirty="0" smtClean="0"/>
              <a:t>Website can also host/publicise materials which the public can use (MOOCs, non-credit bearing modules – free and paid for) which enable participants to address specific issues.</a:t>
            </a:r>
          </a:p>
          <a:p>
            <a:pPr marL="228600" indent="-228600">
              <a:buAutoNum type="arabicParenR"/>
            </a:pPr>
            <a:endParaRPr lang="en-GB" dirty="0" smtClean="0"/>
          </a:p>
          <a:p>
            <a:pPr marL="228600" indent="-228600">
              <a:buAutoNum type="arabicParenR"/>
            </a:pPr>
            <a:endParaRPr lang="en-GB" dirty="0" smtClean="0"/>
          </a:p>
        </p:txBody>
      </p:sp>
      <p:sp>
        <p:nvSpPr>
          <p:cNvPr id="4" name="Slide Number Placeholder 3"/>
          <p:cNvSpPr>
            <a:spLocks noGrp="1"/>
          </p:cNvSpPr>
          <p:nvPr>
            <p:ph type="sldNum" sz="quarter" idx="10"/>
          </p:nvPr>
        </p:nvSpPr>
        <p:spPr/>
        <p:txBody>
          <a:bodyPr/>
          <a:lstStyle/>
          <a:p>
            <a:fld id="{CBF9D25E-5F51-4656-8D01-746E8C6B2EB5}" type="slidenum">
              <a:rPr lang="en-GB" smtClean="0"/>
              <a:t>42</a:t>
            </a:fld>
            <a:endParaRPr lang="en-GB"/>
          </a:p>
        </p:txBody>
      </p:sp>
    </p:spTree>
    <p:extLst>
      <p:ext uri="{BB962C8B-B14F-4D97-AF65-F5344CB8AC3E}">
        <p14:creationId xmlns:p14="http://schemas.microsoft.com/office/powerpoint/2010/main" val="79330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3</a:t>
            </a:fld>
            <a:endParaRPr lang="en-GB"/>
          </a:p>
        </p:txBody>
      </p:sp>
    </p:spTree>
    <p:extLst>
      <p:ext uri="{BB962C8B-B14F-4D97-AF65-F5344CB8AC3E}">
        <p14:creationId xmlns:p14="http://schemas.microsoft.com/office/powerpoint/2010/main" val="296712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4</a:t>
            </a:fld>
            <a:endParaRPr lang="en-GB"/>
          </a:p>
        </p:txBody>
      </p:sp>
    </p:spTree>
    <p:extLst>
      <p:ext uri="{BB962C8B-B14F-4D97-AF65-F5344CB8AC3E}">
        <p14:creationId xmlns:p14="http://schemas.microsoft.com/office/powerpoint/2010/main" val="2475617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5</a:t>
            </a:fld>
            <a:endParaRPr lang="en-GB"/>
          </a:p>
        </p:txBody>
      </p:sp>
    </p:spTree>
    <p:extLst>
      <p:ext uri="{BB962C8B-B14F-4D97-AF65-F5344CB8AC3E}">
        <p14:creationId xmlns:p14="http://schemas.microsoft.com/office/powerpoint/2010/main" val="329232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6</a:t>
            </a:fld>
            <a:endParaRPr lang="en-GB"/>
          </a:p>
        </p:txBody>
      </p:sp>
    </p:spTree>
    <p:extLst>
      <p:ext uri="{BB962C8B-B14F-4D97-AF65-F5344CB8AC3E}">
        <p14:creationId xmlns:p14="http://schemas.microsoft.com/office/powerpoint/2010/main" val="119614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7</a:t>
            </a:fld>
            <a:endParaRPr lang="en-GB"/>
          </a:p>
        </p:txBody>
      </p:sp>
    </p:spTree>
    <p:extLst>
      <p:ext uri="{BB962C8B-B14F-4D97-AF65-F5344CB8AC3E}">
        <p14:creationId xmlns:p14="http://schemas.microsoft.com/office/powerpoint/2010/main" val="2744690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9D25E-5F51-4656-8D01-746E8C6B2EB5}" type="slidenum">
              <a:rPr lang="en-GB" smtClean="0"/>
              <a:t>8</a:t>
            </a:fld>
            <a:endParaRPr lang="en-GB"/>
          </a:p>
        </p:txBody>
      </p:sp>
    </p:spTree>
    <p:extLst>
      <p:ext uri="{BB962C8B-B14F-4D97-AF65-F5344CB8AC3E}">
        <p14:creationId xmlns:p14="http://schemas.microsoft.com/office/powerpoint/2010/main" val="355534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smtClean="0"/>
          </a:p>
        </p:txBody>
      </p:sp>
      <p:sp>
        <p:nvSpPr>
          <p:cNvPr id="34820" name="Slide Number Placeholder 3"/>
          <p:cNvSpPr>
            <a:spLocks noGrp="1"/>
          </p:cNvSpPr>
          <p:nvPr>
            <p:ph type="sldNum" sz="quarter" idx="5"/>
          </p:nvPr>
        </p:nvSpPr>
        <p:spPr>
          <a:noFill/>
        </p:spPr>
        <p:txBody>
          <a:bodyPr/>
          <a:lstStyle>
            <a:lvl1pPr defTabSz="925513">
              <a:defRPr sz="1000">
                <a:solidFill>
                  <a:schemeClr val="tx1"/>
                </a:solidFill>
                <a:latin typeface="Trebuchet MS" pitchFamily="34" charset="0"/>
              </a:defRPr>
            </a:lvl1pPr>
            <a:lvl2pPr marL="742950" indent="-285750" defTabSz="925513">
              <a:defRPr sz="1000">
                <a:solidFill>
                  <a:schemeClr val="tx1"/>
                </a:solidFill>
                <a:latin typeface="Trebuchet MS" pitchFamily="34" charset="0"/>
              </a:defRPr>
            </a:lvl2pPr>
            <a:lvl3pPr marL="1143000" indent="-228600" defTabSz="925513">
              <a:defRPr sz="1000">
                <a:solidFill>
                  <a:schemeClr val="tx1"/>
                </a:solidFill>
                <a:latin typeface="Trebuchet MS" pitchFamily="34" charset="0"/>
              </a:defRPr>
            </a:lvl3pPr>
            <a:lvl4pPr marL="1600200" indent="-228600" defTabSz="925513">
              <a:defRPr sz="1000">
                <a:solidFill>
                  <a:schemeClr val="tx1"/>
                </a:solidFill>
                <a:latin typeface="Trebuchet MS" pitchFamily="34" charset="0"/>
              </a:defRPr>
            </a:lvl4pPr>
            <a:lvl5pPr marL="2057400" indent="-228600" defTabSz="925513">
              <a:defRPr sz="1000">
                <a:solidFill>
                  <a:schemeClr val="tx1"/>
                </a:solidFill>
                <a:latin typeface="Trebuchet MS" pitchFamily="34" charset="0"/>
              </a:defRPr>
            </a:lvl5pPr>
            <a:lvl6pPr marL="2514600" indent="-228600" defTabSz="925513" eaLnBrk="0" fontAlgn="base" hangingPunct="0">
              <a:spcBef>
                <a:spcPct val="0"/>
              </a:spcBef>
              <a:spcAft>
                <a:spcPct val="0"/>
              </a:spcAft>
              <a:defRPr sz="1000">
                <a:solidFill>
                  <a:schemeClr val="tx1"/>
                </a:solidFill>
                <a:latin typeface="Trebuchet MS" pitchFamily="34" charset="0"/>
              </a:defRPr>
            </a:lvl6pPr>
            <a:lvl7pPr marL="2971800" indent="-228600" defTabSz="925513" eaLnBrk="0" fontAlgn="base" hangingPunct="0">
              <a:spcBef>
                <a:spcPct val="0"/>
              </a:spcBef>
              <a:spcAft>
                <a:spcPct val="0"/>
              </a:spcAft>
              <a:defRPr sz="1000">
                <a:solidFill>
                  <a:schemeClr val="tx1"/>
                </a:solidFill>
                <a:latin typeface="Trebuchet MS" pitchFamily="34" charset="0"/>
              </a:defRPr>
            </a:lvl7pPr>
            <a:lvl8pPr marL="3429000" indent="-228600" defTabSz="925513" eaLnBrk="0" fontAlgn="base" hangingPunct="0">
              <a:spcBef>
                <a:spcPct val="0"/>
              </a:spcBef>
              <a:spcAft>
                <a:spcPct val="0"/>
              </a:spcAft>
              <a:defRPr sz="1000">
                <a:solidFill>
                  <a:schemeClr val="tx1"/>
                </a:solidFill>
                <a:latin typeface="Trebuchet MS" pitchFamily="34" charset="0"/>
              </a:defRPr>
            </a:lvl8pPr>
            <a:lvl9pPr marL="3886200" indent="-228600" defTabSz="925513" eaLnBrk="0" fontAlgn="base" hangingPunct="0">
              <a:spcBef>
                <a:spcPct val="0"/>
              </a:spcBef>
              <a:spcAft>
                <a:spcPct val="0"/>
              </a:spcAft>
              <a:defRPr sz="1000">
                <a:solidFill>
                  <a:schemeClr val="tx1"/>
                </a:solidFill>
                <a:latin typeface="Trebuchet MS" pitchFamily="34" charset="0"/>
              </a:defRPr>
            </a:lvl9pPr>
          </a:lstStyle>
          <a:p>
            <a:fld id="{9A2380B7-A6C9-4768-B956-5A95520B8516}" type="slidenum">
              <a:rPr lang="en-GB" altLang="en-US" sz="1200">
                <a:latin typeface="Times New Roman" pitchFamily="18" charset="0"/>
              </a:rPr>
              <a:pPr/>
              <a:t>29</a:t>
            </a:fld>
            <a:endParaRPr lang="en-GB" altLang="en-US" sz="1200">
              <a:latin typeface="Times New Roman" pitchFamily="18" charset="0"/>
            </a:endParaRPr>
          </a:p>
        </p:txBody>
      </p:sp>
    </p:spTree>
    <p:extLst>
      <p:ext uri="{BB962C8B-B14F-4D97-AF65-F5344CB8AC3E}">
        <p14:creationId xmlns:p14="http://schemas.microsoft.com/office/powerpoint/2010/main" val="696108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altLang="en-US" smtClean="0"/>
          </a:p>
        </p:txBody>
      </p:sp>
      <p:sp>
        <p:nvSpPr>
          <p:cNvPr id="36868" name="Slide Number Placeholder 3"/>
          <p:cNvSpPr>
            <a:spLocks noGrp="1"/>
          </p:cNvSpPr>
          <p:nvPr>
            <p:ph type="sldNum" sz="quarter" idx="5"/>
          </p:nvPr>
        </p:nvSpPr>
        <p:spPr>
          <a:noFill/>
        </p:spPr>
        <p:txBody>
          <a:bodyPr/>
          <a:lstStyle>
            <a:lvl1pPr defTabSz="925513">
              <a:defRPr sz="1000">
                <a:solidFill>
                  <a:schemeClr val="tx1"/>
                </a:solidFill>
                <a:latin typeface="Trebuchet MS" pitchFamily="34" charset="0"/>
              </a:defRPr>
            </a:lvl1pPr>
            <a:lvl2pPr marL="742950" indent="-285750" defTabSz="925513">
              <a:defRPr sz="1000">
                <a:solidFill>
                  <a:schemeClr val="tx1"/>
                </a:solidFill>
                <a:latin typeface="Trebuchet MS" pitchFamily="34" charset="0"/>
              </a:defRPr>
            </a:lvl2pPr>
            <a:lvl3pPr marL="1143000" indent="-228600" defTabSz="925513">
              <a:defRPr sz="1000">
                <a:solidFill>
                  <a:schemeClr val="tx1"/>
                </a:solidFill>
                <a:latin typeface="Trebuchet MS" pitchFamily="34" charset="0"/>
              </a:defRPr>
            </a:lvl3pPr>
            <a:lvl4pPr marL="1600200" indent="-228600" defTabSz="925513">
              <a:defRPr sz="1000">
                <a:solidFill>
                  <a:schemeClr val="tx1"/>
                </a:solidFill>
                <a:latin typeface="Trebuchet MS" pitchFamily="34" charset="0"/>
              </a:defRPr>
            </a:lvl4pPr>
            <a:lvl5pPr marL="2057400" indent="-228600" defTabSz="925513">
              <a:defRPr sz="1000">
                <a:solidFill>
                  <a:schemeClr val="tx1"/>
                </a:solidFill>
                <a:latin typeface="Trebuchet MS" pitchFamily="34" charset="0"/>
              </a:defRPr>
            </a:lvl5pPr>
            <a:lvl6pPr marL="2514600" indent="-228600" defTabSz="925513" eaLnBrk="0" fontAlgn="base" hangingPunct="0">
              <a:spcBef>
                <a:spcPct val="0"/>
              </a:spcBef>
              <a:spcAft>
                <a:spcPct val="0"/>
              </a:spcAft>
              <a:defRPr sz="1000">
                <a:solidFill>
                  <a:schemeClr val="tx1"/>
                </a:solidFill>
                <a:latin typeface="Trebuchet MS" pitchFamily="34" charset="0"/>
              </a:defRPr>
            </a:lvl6pPr>
            <a:lvl7pPr marL="2971800" indent="-228600" defTabSz="925513" eaLnBrk="0" fontAlgn="base" hangingPunct="0">
              <a:spcBef>
                <a:spcPct val="0"/>
              </a:spcBef>
              <a:spcAft>
                <a:spcPct val="0"/>
              </a:spcAft>
              <a:defRPr sz="1000">
                <a:solidFill>
                  <a:schemeClr val="tx1"/>
                </a:solidFill>
                <a:latin typeface="Trebuchet MS" pitchFamily="34" charset="0"/>
              </a:defRPr>
            </a:lvl7pPr>
            <a:lvl8pPr marL="3429000" indent="-228600" defTabSz="925513" eaLnBrk="0" fontAlgn="base" hangingPunct="0">
              <a:spcBef>
                <a:spcPct val="0"/>
              </a:spcBef>
              <a:spcAft>
                <a:spcPct val="0"/>
              </a:spcAft>
              <a:defRPr sz="1000">
                <a:solidFill>
                  <a:schemeClr val="tx1"/>
                </a:solidFill>
                <a:latin typeface="Trebuchet MS" pitchFamily="34" charset="0"/>
              </a:defRPr>
            </a:lvl8pPr>
            <a:lvl9pPr marL="3886200" indent="-228600" defTabSz="925513" eaLnBrk="0" fontAlgn="base" hangingPunct="0">
              <a:spcBef>
                <a:spcPct val="0"/>
              </a:spcBef>
              <a:spcAft>
                <a:spcPct val="0"/>
              </a:spcAft>
              <a:defRPr sz="1000">
                <a:solidFill>
                  <a:schemeClr val="tx1"/>
                </a:solidFill>
                <a:latin typeface="Trebuchet MS" pitchFamily="34" charset="0"/>
              </a:defRPr>
            </a:lvl9pPr>
          </a:lstStyle>
          <a:p>
            <a:fld id="{D041C806-DED8-4777-87FB-C9B0720A608C}" type="slidenum">
              <a:rPr lang="en-GB" altLang="en-US" sz="1200">
                <a:latin typeface="Times New Roman" pitchFamily="18" charset="0"/>
              </a:rPr>
              <a:pPr/>
              <a:t>30</a:t>
            </a:fld>
            <a:endParaRPr lang="en-GB" altLang="en-US" sz="1200">
              <a:latin typeface="Times New Roman" pitchFamily="18" charset="0"/>
            </a:endParaRPr>
          </a:p>
        </p:txBody>
      </p:sp>
    </p:spTree>
    <p:extLst>
      <p:ext uri="{BB962C8B-B14F-4D97-AF65-F5344CB8AC3E}">
        <p14:creationId xmlns:p14="http://schemas.microsoft.com/office/powerpoint/2010/main" val="189687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A0CAFF-AB72-43FE-95C3-95BD13EC8717}"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75298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A0CAFF-AB72-43FE-95C3-95BD13EC8717}"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70904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A0CAFF-AB72-43FE-95C3-95BD13EC8717}"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63788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A0CAFF-AB72-43FE-95C3-95BD13EC8717}"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4150480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A0CAFF-AB72-43FE-95C3-95BD13EC8717}"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3024771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8A0CAFF-AB72-43FE-95C3-95BD13EC8717}" type="datetimeFigureOut">
              <a:rPr lang="en-GB" smtClean="0"/>
              <a:t>05/04/2016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175721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A0CAFF-AB72-43FE-95C3-95BD13EC8717}" type="datetimeFigureOut">
              <a:rPr lang="en-GB" smtClean="0"/>
              <a:t>05/04/2016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371156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8A0CAFF-AB72-43FE-95C3-95BD13EC8717}" type="datetimeFigureOut">
              <a:rPr lang="en-GB" smtClean="0"/>
              <a:t>05/04/2016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239011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0CAFF-AB72-43FE-95C3-95BD13EC8717}" type="datetimeFigureOut">
              <a:rPr lang="en-GB" smtClean="0"/>
              <a:t>05/04/2016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426200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0CAFF-AB72-43FE-95C3-95BD13EC8717}" type="datetimeFigureOut">
              <a:rPr lang="en-GB" smtClean="0"/>
              <a:t>05/04/2016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1197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0CAFF-AB72-43FE-95C3-95BD13EC8717}" type="datetimeFigureOut">
              <a:rPr lang="en-GB" smtClean="0"/>
              <a:t>05/04/2016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B12F43-C0C9-4F17-A466-2274861CABDA}" type="slidenum">
              <a:rPr lang="en-GB" smtClean="0"/>
              <a:t>‹#›</a:t>
            </a:fld>
            <a:endParaRPr lang="en-GB"/>
          </a:p>
        </p:txBody>
      </p:sp>
    </p:spTree>
    <p:extLst>
      <p:ext uri="{BB962C8B-B14F-4D97-AF65-F5344CB8AC3E}">
        <p14:creationId xmlns:p14="http://schemas.microsoft.com/office/powerpoint/2010/main" val="16194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0CAFF-AB72-43FE-95C3-95BD13EC8717}" type="datetimeFigureOut">
              <a:rPr lang="en-GB" smtClean="0"/>
              <a:t>05/04/2016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12F43-C0C9-4F17-A466-2274861CABDA}" type="slidenum">
              <a:rPr lang="en-GB" smtClean="0"/>
              <a:t>‹#›</a:t>
            </a:fld>
            <a:endParaRPr lang="en-GB"/>
          </a:p>
        </p:txBody>
      </p:sp>
    </p:spTree>
    <p:extLst>
      <p:ext uri="{BB962C8B-B14F-4D97-AF65-F5344CB8AC3E}">
        <p14:creationId xmlns:p14="http://schemas.microsoft.com/office/powerpoint/2010/main" val="4213720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C:\WINNT\Temp\Temporary%20Internet%20Files\OLK4\NLS_Logo_FullRes.gif" TargetMode="Externa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file:///C:\WINNT\Temp\Temporary%20Internet%20Files\OLK4\NLS_Logo_FullRes.gif" TargetMode="External"/><Relationship Id="rId5" Type="http://schemas.openxmlformats.org/officeDocument/2006/relationships/image" Target="../media/image3.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artistscollectingsociety.org.uk/" TargetMode="External"/><Relationship Id="rId2" Type="http://schemas.openxmlformats.org/officeDocument/2006/relationships/hyperlink" Target="http://www.dacs.org.uk/"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jpg"/><Relationship Id="rId4" Type="http://schemas.openxmlformats.org/officeDocument/2006/relationships/hyperlink" Target="https://www.dacs.org.uk/for-art-market-professionals/frequently-asked-question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wipo.org/" TargetMode="External"/><Relationship Id="rId2" Type="http://schemas.openxmlformats.org/officeDocument/2006/relationships/hyperlink" Target="http://www.ukipo.gov.uk/"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jpg"/><Relationship Id="rId4" Type="http://schemas.openxmlformats.org/officeDocument/2006/relationships/hyperlink" Target="http://www.artquest.org.uk/"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mailto:Janice.denoncourt@ntu.ac.uk"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hyperlink" Target="../Nottingham%20Creative%20IP/Book/E-Version/IP%20e-version.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hyperlink" Target="http://www.ntu.ac.uk/services_for_business/support/creative_intellectual_property_project.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02120" y="1931093"/>
            <a:ext cx="8448576" cy="13681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en-US" sz="2000" dirty="0" smtClean="0">
              <a:solidFill>
                <a:srgbClr val="0070C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05/04/2016</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1</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pic>
        <p:nvPicPr>
          <p:cNvPr id="8" name="Picture 4" descr="C:\WINNT\Temp\Temporary Internet Files\OLK4\NLS_Logo_FullRes.gif"/>
          <p:cNvPicPr>
            <a:picLocks noGrp="1" noChangeAspect="1" noChangeArrowheads="1"/>
          </p:cNvPicPr>
          <p:nvPr>
            <p:ph type="ctrTitle"/>
          </p:nvPr>
        </p:nvPicPr>
        <p:blipFill>
          <a:blip r:embed="rId5" r:link="rId6" cstate="print">
            <a:extLst>
              <a:ext uri="{28A0092B-C50C-407E-A947-70E740481C1C}">
                <a14:useLocalDpi xmlns:a14="http://schemas.microsoft.com/office/drawing/2010/main" val="0"/>
              </a:ext>
            </a:extLst>
          </a:blip>
          <a:srcRect/>
          <a:stretch>
            <a:fillRect/>
          </a:stretch>
        </p:blipFill>
        <p:spPr>
          <a:xfrm>
            <a:off x="7250174" y="5705344"/>
            <a:ext cx="159226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10"/>
          <p:cNvSpPr/>
          <p:nvPr/>
        </p:nvSpPr>
        <p:spPr>
          <a:xfrm>
            <a:off x="3522546" y="6075144"/>
            <a:ext cx="2007729" cy="646331"/>
          </a:xfrm>
          <a:prstGeom prst="rect">
            <a:avLst/>
          </a:prstGeom>
        </p:spPr>
        <p:txBody>
          <a:bodyPr wrap="none">
            <a:spAutoFit/>
          </a:bodyPr>
          <a:lstStyle/>
          <a:p>
            <a:pPr algn="ctr"/>
            <a:r>
              <a:rPr lang="en-GB" b="1" dirty="0" smtClean="0">
                <a:solidFill>
                  <a:schemeClr val="tx2"/>
                </a:solidFill>
              </a:rPr>
              <a:t>Janice </a:t>
            </a:r>
            <a:r>
              <a:rPr lang="en-GB" b="1" dirty="0" err="1" smtClean="0">
                <a:solidFill>
                  <a:schemeClr val="tx2"/>
                </a:solidFill>
              </a:rPr>
              <a:t>Denoncourt</a:t>
            </a:r>
            <a:r>
              <a:rPr lang="en-GB" dirty="0" smtClean="0">
                <a:solidFill>
                  <a:schemeClr val="tx2"/>
                </a:solidFill>
              </a:rPr>
              <a:t> </a:t>
            </a:r>
          </a:p>
          <a:p>
            <a:pPr algn="ctr"/>
            <a:r>
              <a:rPr lang="en-GB" dirty="0" smtClean="0">
                <a:solidFill>
                  <a:schemeClr val="tx2"/>
                </a:solidFill>
              </a:rPr>
              <a:t>10 March 2016</a:t>
            </a:r>
          </a:p>
        </p:txBody>
      </p:sp>
      <p:sp>
        <p:nvSpPr>
          <p:cNvPr id="12" name="Rectangle 11"/>
          <p:cNvSpPr/>
          <p:nvPr/>
        </p:nvSpPr>
        <p:spPr>
          <a:xfrm>
            <a:off x="611560" y="2348880"/>
            <a:ext cx="7920880" cy="2656112"/>
          </a:xfrm>
          <a:prstGeom prst="rect">
            <a:avLst/>
          </a:prstGeom>
        </p:spPr>
        <p:txBody>
          <a:bodyPr wrap="square">
            <a:spAutoFit/>
          </a:bodyPr>
          <a:lstStyle/>
          <a:p>
            <a:pPr algn="ctr">
              <a:lnSpc>
                <a:spcPct val="115000"/>
              </a:lnSpc>
              <a:spcAft>
                <a:spcPts val="0"/>
              </a:spcAft>
            </a:pPr>
            <a:r>
              <a:rPr lang="en-GB" sz="2800" b="1" dirty="0" smtClean="0">
                <a:solidFill>
                  <a:srgbClr val="00B050"/>
                </a:solidFill>
                <a:effectLst/>
                <a:latin typeface="Calibri" panose="020F0502020204030204" pitchFamily="34" charset="0"/>
                <a:ea typeface="SimSun" panose="02010600030101010101" pitchFamily="2" charset="-122"/>
                <a:cs typeface="Arial" panose="020B0604020202020204" pitchFamily="34" charset="0"/>
              </a:rPr>
              <a:t>Educating Creatives about IP</a:t>
            </a:r>
            <a:r>
              <a:rPr lang="en-GB" sz="2800" b="1" dirty="0">
                <a:solidFill>
                  <a:srgbClr val="00B050"/>
                </a:solidFill>
                <a:latin typeface="Calibri" panose="020F0502020204030204" pitchFamily="34" charset="0"/>
                <a:ea typeface="SimSun" panose="02010600030101010101" pitchFamily="2" charset="-122"/>
                <a:cs typeface="Arial" panose="020B0604020202020204" pitchFamily="34" charset="0"/>
              </a:rPr>
              <a:t>:</a:t>
            </a:r>
            <a:r>
              <a:rPr lang="en-GB" sz="2800" b="1" dirty="0" smtClean="0">
                <a:solidFill>
                  <a:srgbClr val="00B050"/>
                </a:solidFill>
                <a:effectLst/>
                <a:latin typeface="Calibri" panose="020F0502020204030204" pitchFamily="34" charset="0"/>
                <a:ea typeface="SimSun" panose="02010600030101010101" pitchFamily="2" charset="-122"/>
                <a:cs typeface="Arial" panose="020B0604020202020204" pitchFamily="34" charset="0"/>
              </a:rPr>
              <a:t> Provenance</a:t>
            </a:r>
          </a:p>
          <a:p>
            <a:pPr algn="ctr">
              <a:lnSpc>
                <a:spcPct val="115000"/>
              </a:lnSpc>
              <a:spcAft>
                <a:spcPts val="0"/>
              </a:spcAft>
            </a:pPr>
            <a:r>
              <a:rPr lang="en-GB" sz="3600" b="1" dirty="0" smtClean="0">
                <a:solidFill>
                  <a:srgbClr val="00B050"/>
                </a:solidFill>
                <a:effectLst/>
                <a:latin typeface="Calibri" panose="020F0502020204030204" pitchFamily="34" charset="0"/>
                <a:ea typeface="SimSun" panose="02010600030101010101" pitchFamily="2" charset="-122"/>
                <a:cs typeface="Arial" panose="020B0604020202020204" pitchFamily="34" charset="0"/>
              </a:rPr>
              <a:t>The Nottingham </a:t>
            </a:r>
          </a:p>
          <a:p>
            <a:pPr algn="ctr">
              <a:lnSpc>
                <a:spcPct val="115000"/>
              </a:lnSpc>
              <a:spcAft>
                <a:spcPts val="0"/>
              </a:spcAft>
            </a:pPr>
            <a:r>
              <a:rPr lang="en-GB" sz="3600" b="1" dirty="0" smtClean="0">
                <a:solidFill>
                  <a:srgbClr val="00B050"/>
                </a:solidFill>
                <a:effectLst/>
                <a:latin typeface="Calibri" panose="020F0502020204030204" pitchFamily="34" charset="0"/>
                <a:ea typeface="SimSun" panose="02010600030101010101" pitchFamily="2" charset="-122"/>
                <a:cs typeface="Arial" panose="020B0604020202020204" pitchFamily="34" charset="0"/>
              </a:rPr>
              <a:t>Creative Intellectual Property Project</a:t>
            </a:r>
          </a:p>
          <a:p>
            <a:pPr algn="ctr"/>
            <a:endParaRPr lang="en-GB" sz="2400" dirty="0" smtClean="0">
              <a:solidFill>
                <a:srgbClr val="FF0000"/>
              </a:solidFill>
            </a:endParaRPr>
          </a:p>
          <a:p>
            <a:pPr algn="ctr">
              <a:lnSpc>
                <a:spcPct val="115000"/>
              </a:lnSpc>
              <a:spcAft>
                <a:spcPts val="0"/>
              </a:spcAft>
            </a:pPr>
            <a:endParaRPr lang="en-GB" sz="2400" b="1" dirty="0">
              <a:solidFill>
                <a:srgbClr val="92D050"/>
              </a:solidFill>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634714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9"/>
          <p:cNvSpPr txBox="1">
            <a:spLocks noChangeArrowheads="1"/>
          </p:cNvSpPr>
          <p:nvPr/>
        </p:nvSpPr>
        <p:spPr bwMode="auto">
          <a:xfrm>
            <a:off x="1776413" y="836613"/>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dirty="0" smtClean="0">
                <a:solidFill>
                  <a:schemeClr val="tx1"/>
                </a:solidFill>
              </a:rPr>
              <a:t>Protect yourself…</a:t>
            </a:r>
          </a:p>
          <a:p>
            <a:pPr eaLnBrk="1" hangingPunct="1">
              <a:spcBef>
                <a:spcPct val="0"/>
              </a:spcBef>
              <a:buClrTx/>
              <a:buSzTx/>
              <a:buFontTx/>
              <a:buNone/>
            </a:pPr>
            <a:r>
              <a:rPr lang="en-US" altLang="en-US" sz="2800" dirty="0">
                <a:solidFill>
                  <a:schemeClr val="tx1"/>
                </a:solidFill>
              </a:rPr>
              <a:t>S</a:t>
            </a:r>
            <a:r>
              <a:rPr lang="en-US" altLang="en-US" sz="2800" dirty="0" smtClean="0">
                <a:solidFill>
                  <a:schemeClr val="tx1"/>
                </a:solidFill>
              </a:rPr>
              <a:t>ign, date and mark your work</a:t>
            </a:r>
            <a:endParaRPr lang="en-US" altLang="en-US" sz="2800" dirty="0">
              <a:solidFill>
                <a:schemeClr val="tx1"/>
              </a:solidFill>
            </a:endParaRPr>
          </a:p>
        </p:txBody>
      </p:sp>
      <p:sp>
        <p:nvSpPr>
          <p:cNvPr id="27651" name="TextBox 10"/>
          <p:cNvSpPr txBox="1">
            <a:spLocks noChangeArrowheads="1"/>
          </p:cNvSpPr>
          <p:nvPr/>
        </p:nvSpPr>
        <p:spPr bwMode="auto">
          <a:xfrm>
            <a:off x="2275559" y="2164778"/>
            <a:ext cx="59309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buFont typeface="Wingdings 3" pitchFamily="18" charset="2"/>
              <a:buNone/>
            </a:pPr>
            <a:endParaRPr lang="en-GB" altLang="en-US" sz="2000" dirty="0" smtClean="0"/>
          </a:p>
          <a:p>
            <a:pPr eaLnBrk="1" hangingPunct="1">
              <a:buFont typeface="Wingdings 3" pitchFamily="18" charset="2"/>
              <a:buNone/>
            </a:pPr>
            <a:endParaRPr lang="en-GB" altLang="en-US" sz="2000" dirty="0"/>
          </a:p>
          <a:p>
            <a:pPr eaLnBrk="1" hangingPunct="1">
              <a:buFont typeface="Wingdings 3" pitchFamily="18" charset="2"/>
              <a:buNone/>
            </a:pPr>
            <a:endParaRPr lang="en-GB" altLang="en-US" sz="2000" dirty="0" smtClean="0"/>
          </a:p>
          <a:p>
            <a:pPr eaLnBrk="1" hangingPunct="1">
              <a:buFont typeface="Wingdings 3" pitchFamily="18" charset="2"/>
              <a:buNone/>
            </a:pPr>
            <a:endParaRPr lang="en-GB" altLang="en-US" sz="2000" dirty="0"/>
          </a:p>
          <a:p>
            <a:pPr eaLnBrk="1" hangingPunct="1">
              <a:buFont typeface="Wingdings 3" pitchFamily="18" charset="2"/>
              <a:buNone/>
            </a:pPr>
            <a:endParaRPr lang="en-GB" altLang="en-US" sz="2000" dirty="0" smtClean="0"/>
          </a:p>
          <a:p>
            <a:pPr eaLnBrk="1" hangingPunct="1">
              <a:buFont typeface="Wingdings 3" pitchFamily="18" charset="2"/>
              <a:buNone/>
            </a:pPr>
            <a:endParaRPr lang="en-GB" altLang="en-US" sz="2000" dirty="0"/>
          </a:p>
          <a:p>
            <a:pPr eaLnBrk="1" hangingPunct="1">
              <a:buFont typeface="Wingdings 3" pitchFamily="18" charset="2"/>
              <a:buNone/>
            </a:pPr>
            <a:endParaRPr lang="en-GB" altLang="en-US" sz="2000" dirty="0" smtClean="0"/>
          </a:p>
          <a:p>
            <a:pPr eaLnBrk="1" hangingPunct="1">
              <a:buFont typeface="Wingdings 3" pitchFamily="18" charset="2"/>
              <a:buNone/>
            </a:pPr>
            <a:endParaRPr lang="en-GB" altLang="en-US" sz="2000" dirty="0" smtClean="0"/>
          </a:p>
          <a:p>
            <a:pPr eaLnBrk="1" hangingPunct="1">
              <a:buFont typeface="Wingdings 3" pitchFamily="18" charset="2"/>
              <a:buNone/>
            </a:pPr>
            <a:r>
              <a:rPr lang="en-GB" altLang="en-US" sz="2000" dirty="0" smtClean="0"/>
              <a:t>Johannes Vermeer (1632-1675) Dutch Painter</a:t>
            </a:r>
            <a:endParaRPr lang="en-GB" altLang="en-US" sz="2000" dirty="0"/>
          </a:p>
        </p:txBody>
      </p:sp>
      <p:pic>
        <p:nvPicPr>
          <p:cNvPr id="2765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C946C84F-2F57-4813-9A74-8D8E042C2A3E}"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27654"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9A7A43DF-3A97-4927-A613-DD1FB715E0B1}" type="slidenum">
              <a:rPr lang="en-GB" altLang="en-US" sz="1200">
                <a:solidFill>
                  <a:srgbClr val="898989"/>
                </a:solidFill>
              </a:rPr>
              <a:pPr algn="ctr" eaLnBrk="1" hangingPunct="1">
                <a:spcBef>
                  <a:spcPct val="0"/>
                </a:spcBef>
                <a:buClrTx/>
                <a:buSzTx/>
                <a:buFontTx/>
                <a:buNone/>
              </a:pPr>
              <a:t>10</a:t>
            </a:fld>
            <a:endParaRPr lang="en-GB" altLang="en-US" sz="1200">
              <a:solidFill>
                <a:srgbClr val="898989"/>
              </a:solidFill>
            </a:endParaRPr>
          </a:p>
        </p:txBody>
      </p:sp>
      <p:pic>
        <p:nvPicPr>
          <p:cNvPr id="2765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5559" y="2270572"/>
            <a:ext cx="2785523" cy="320731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2996952"/>
            <a:ext cx="3703101" cy="2003041"/>
          </a:xfrm>
          <a:prstGeom prst="rect">
            <a:avLst/>
          </a:prstGeom>
        </p:spPr>
      </p:pic>
    </p:spTree>
    <p:extLst>
      <p:ext uri="{BB962C8B-B14F-4D97-AF65-F5344CB8AC3E}">
        <p14:creationId xmlns:p14="http://schemas.microsoft.com/office/powerpoint/2010/main" val="651726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9"/>
          <p:cNvSpPr txBox="1">
            <a:spLocks noChangeArrowheads="1"/>
          </p:cNvSpPr>
          <p:nvPr/>
        </p:nvSpPr>
        <p:spPr bwMode="auto">
          <a:xfrm>
            <a:off x="1747892" y="497483"/>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dirty="0" smtClean="0">
                <a:solidFill>
                  <a:schemeClr val="tx1"/>
                </a:solidFill>
              </a:rPr>
              <a:t>Establishing Provenance / Copyright</a:t>
            </a:r>
            <a:endParaRPr lang="en-US" altLang="en-US" sz="2800" dirty="0">
              <a:solidFill>
                <a:schemeClr val="tx1"/>
              </a:solidFill>
            </a:endParaRPr>
          </a:p>
        </p:txBody>
      </p:sp>
      <p:sp>
        <p:nvSpPr>
          <p:cNvPr id="27651" name="TextBox 10"/>
          <p:cNvSpPr txBox="1">
            <a:spLocks noChangeArrowheads="1"/>
          </p:cNvSpPr>
          <p:nvPr/>
        </p:nvSpPr>
        <p:spPr bwMode="auto">
          <a:xfrm>
            <a:off x="1747892" y="1530884"/>
            <a:ext cx="6856556" cy="427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buFont typeface="Wingdings 3" pitchFamily="18" charset="2"/>
              <a:buNone/>
            </a:pPr>
            <a:endParaRPr lang="en-GB" altLang="en-US" sz="2000" dirty="0" smtClean="0"/>
          </a:p>
          <a:p>
            <a:pPr marL="342900" indent="-342900"/>
            <a:r>
              <a:rPr lang="en-GB" altLang="en-US" sz="2000" dirty="0" smtClean="0"/>
              <a:t>It’s important to establish the origin or </a:t>
            </a:r>
            <a:r>
              <a:rPr lang="en-GB" altLang="en-US" sz="2000" dirty="0" smtClean="0">
                <a:solidFill>
                  <a:srgbClr val="E838C2"/>
                </a:solidFill>
              </a:rPr>
              <a:t>‘provenance’ </a:t>
            </a:r>
            <a:r>
              <a:rPr lang="en-GB" altLang="en-US" sz="2000" dirty="0" smtClean="0"/>
              <a:t>of your work.</a:t>
            </a:r>
          </a:p>
          <a:p>
            <a:pPr marL="342900" indent="-342900"/>
            <a:r>
              <a:rPr lang="en-GB" altLang="en-US" sz="2000" dirty="0"/>
              <a:t>To establish copyright one needs to identify a </a:t>
            </a:r>
            <a:r>
              <a:rPr lang="en-GB" altLang="en-US" sz="2000" dirty="0" smtClean="0">
                <a:solidFill>
                  <a:srgbClr val="FF0000"/>
                </a:solidFill>
              </a:rPr>
              <a:t>WORK</a:t>
            </a:r>
            <a:r>
              <a:rPr lang="en-GB" altLang="en-US" sz="2000" dirty="0" smtClean="0"/>
              <a:t> </a:t>
            </a:r>
            <a:r>
              <a:rPr lang="en-GB" altLang="en-US" sz="2000" dirty="0"/>
              <a:t>and an </a:t>
            </a:r>
            <a:r>
              <a:rPr lang="en-GB" altLang="en-US" sz="2000" dirty="0" smtClean="0">
                <a:solidFill>
                  <a:srgbClr val="00B0F0"/>
                </a:solidFill>
              </a:rPr>
              <a:t>AUTHOR/CREATOR</a:t>
            </a:r>
            <a:r>
              <a:rPr lang="en-GB" altLang="en-US" sz="2000" dirty="0" smtClean="0"/>
              <a:t>. </a:t>
            </a:r>
          </a:p>
          <a:p>
            <a:pPr marL="342900" indent="-342900"/>
            <a:r>
              <a:rPr lang="en-GB" altLang="en-US" sz="2000" dirty="0" smtClean="0"/>
              <a:t>A full provenance provides a documented history so an artist or designer can prove </a:t>
            </a:r>
            <a:r>
              <a:rPr lang="en-GB" altLang="en-US" sz="2000" dirty="0" smtClean="0">
                <a:solidFill>
                  <a:srgbClr val="FFC000"/>
                </a:solidFill>
              </a:rPr>
              <a:t>OWNERSHIP</a:t>
            </a:r>
            <a:r>
              <a:rPr lang="en-GB" altLang="en-US" sz="2000" dirty="0" smtClean="0"/>
              <a:t> and establish the works’ </a:t>
            </a:r>
            <a:r>
              <a:rPr lang="en-GB" altLang="en-US" sz="2000" dirty="0" smtClean="0">
                <a:solidFill>
                  <a:srgbClr val="92D050"/>
                </a:solidFill>
              </a:rPr>
              <a:t>AUTHENTICITY</a:t>
            </a:r>
            <a:r>
              <a:rPr lang="en-GB" altLang="en-US" sz="2000" dirty="0" smtClean="0"/>
              <a:t>.</a:t>
            </a:r>
          </a:p>
          <a:p>
            <a:pPr marL="342900" indent="-342900"/>
            <a:r>
              <a:rPr lang="en-GB" altLang="en-US" sz="2000" dirty="0" smtClean="0"/>
              <a:t>In the long term, this will assist to create </a:t>
            </a:r>
            <a:r>
              <a:rPr lang="en-GB" altLang="en-US" sz="2000" dirty="0" smtClean="0">
                <a:solidFill>
                  <a:srgbClr val="C00000"/>
                </a:solidFill>
              </a:rPr>
              <a:t>VALUE</a:t>
            </a:r>
            <a:r>
              <a:rPr lang="en-GB" altLang="en-US" sz="2000" dirty="0" smtClean="0"/>
              <a:t> in the work and provide important </a:t>
            </a:r>
            <a:r>
              <a:rPr lang="en-GB" altLang="en-US" sz="2000" dirty="0" smtClean="0">
                <a:solidFill>
                  <a:srgbClr val="002060"/>
                </a:solidFill>
              </a:rPr>
              <a:t>LEGAL PROTECTION</a:t>
            </a:r>
            <a:r>
              <a:rPr lang="en-GB" altLang="en-US" sz="2000" dirty="0" smtClean="0"/>
              <a:t>.  </a:t>
            </a:r>
          </a:p>
          <a:p>
            <a:pPr eaLnBrk="1" hangingPunct="1">
              <a:buFont typeface="Wingdings 3" pitchFamily="18" charset="2"/>
              <a:buNone/>
            </a:pPr>
            <a:endParaRPr lang="en-GB" altLang="en-US" sz="2000" dirty="0"/>
          </a:p>
          <a:p>
            <a:pPr eaLnBrk="1" hangingPunct="1">
              <a:buFont typeface="Wingdings 3" pitchFamily="18" charset="2"/>
              <a:buNone/>
            </a:pPr>
            <a:endParaRPr lang="en-GB" altLang="en-US" sz="2000" dirty="0" smtClean="0"/>
          </a:p>
          <a:p>
            <a:pPr eaLnBrk="1" hangingPunct="1">
              <a:buFont typeface="Wingdings 3" pitchFamily="18" charset="2"/>
              <a:buNone/>
            </a:pPr>
            <a:endParaRPr lang="en-GB" altLang="en-US" sz="2000" dirty="0"/>
          </a:p>
        </p:txBody>
      </p:sp>
      <p:pic>
        <p:nvPicPr>
          <p:cNvPr id="2765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C946C84F-2F57-4813-9A74-8D8E042C2A3E}"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27654"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9A7A43DF-3A97-4927-A613-DD1FB715E0B1}" type="slidenum">
              <a:rPr lang="en-GB" altLang="en-US" sz="1200">
                <a:solidFill>
                  <a:srgbClr val="898989"/>
                </a:solidFill>
              </a:rPr>
              <a:pPr algn="ctr" eaLnBrk="1" hangingPunct="1">
                <a:spcBef>
                  <a:spcPct val="0"/>
                </a:spcBef>
                <a:buClrTx/>
                <a:buSzTx/>
                <a:buFontTx/>
                <a:buNone/>
              </a:pPr>
              <a:t>11</a:t>
            </a:fld>
            <a:endParaRPr lang="en-GB" altLang="en-US" sz="1200">
              <a:solidFill>
                <a:srgbClr val="898989"/>
              </a:solidFill>
            </a:endParaRPr>
          </a:p>
        </p:txBody>
      </p:sp>
      <p:pic>
        <p:nvPicPr>
          <p:cNvPr id="2765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271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9"/>
          <p:cNvSpPr txBox="1">
            <a:spLocks noChangeArrowheads="1"/>
          </p:cNvSpPr>
          <p:nvPr/>
        </p:nvSpPr>
        <p:spPr bwMode="auto">
          <a:xfrm>
            <a:off x="1776599" y="220743"/>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dirty="0" smtClean="0">
                <a:solidFill>
                  <a:schemeClr val="tx1"/>
                </a:solidFill>
              </a:rPr>
              <a:t>How to Sign your Work</a:t>
            </a:r>
            <a:endParaRPr lang="en-US" altLang="en-US" sz="2800" dirty="0">
              <a:solidFill>
                <a:schemeClr val="tx1"/>
              </a:solidFill>
            </a:endParaRPr>
          </a:p>
        </p:txBody>
      </p:sp>
      <p:sp>
        <p:nvSpPr>
          <p:cNvPr id="27651" name="TextBox 10"/>
          <p:cNvSpPr txBox="1">
            <a:spLocks noChangeArrowheads="1"/>
          </p:cNvSpPr>
          <p:nvPr/>
        </p:nvSpPr>
        <p:spPr bwMode="auto">
          <a:xfrm>
            <a:off x="1602683" y="885118"/>
            <a:ext cx="4635351" cy="427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buFont typeface="Wingdings 3" pitchFamily="18" charset="2"/>
              <a:buNone/>
            </a:pPr>
            <a:endParaRPr lang="en-GB" altLang="en-US" sz="2000" dirty="0" smtClean="0"/>
          </a:p>
          <a:p>
            <a:pPr marL="342900" indent="-342900"/>
            <a:r>
              <a:rPr lang="en-GB" altLang="en-US" sz="2000" dirty="0" smtClean="0"/>
              <a:t>Sign EACH artwork, design document or sketch and mark your products/pieces. </a:t>
            </a:r>
          </a:p>
          <a:p>
            <a:pPr marL="342900" indent="-342900"/>
            <a:r>
              <a:rPr lang="en-GB" altLang="en-US" sz="2000" dirty="0" smtClean="0"/>
              <a:t>No matter how your signature looks, what form it takes or where you put it, no work is complete without it!</a:t>
            </a:r>
          </a:p>
          <a:p>
            <a:pPr marL="342900" indent="-342900"/>
            <a:r>
              <a:rPr lang="en-GB" altLang="en-US" sz="2000" dirty="0" smtClean="0"/>
              <a:t>When someone see your work for the first time at your degree show and wants to know more about the artist or designer, your signature helps them find you.</a:t>
            </a:r>
          </a:p>
          <a:p>
            <a:pPr marL="342900" indent="-342900"/>
            <a:r>
              <a:rPr lang="en-GB" altLang="en-US" sz="2000" dirty="0" smtClean="0"/>
              <a:t>When you’re not around to identify your work, your signature identifies it for you. </a:t>
            </a:r>
          </a:p>
          <a:p>
            <a:pPr marL="342900" indent="-342900"/>
            <a:endParaRPr lang="en-GB" altLang="en-US" sz="2000" dirty="0" smtClean="0"/>
          </a:p>
          <a:p>
            <a:pPr eaLnBrk="1" hangingPunct="1">
              <a:buFont typeface="Wingdings 3" pitchFamily="18" charset="2"/>
              <a:buNone/>
            </a:pPr>
            <a:endParaRPr lang="en-GB" altLang="en-US" sz="2000" dirty="0"/>
          </a:p>
        </p:txBody>
      </p:sp>
      <p:pic>
        <p:nvPicPr>
          <p:cNvPr id="2765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C946C84F-2F57-4813-9A74-8D8E042C2A3E}"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27654"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9A7A43DF-3A97-4927-A613-DD1FB715E0B1}" type="slidenum">
              <a:rPr lang="en-GB" altLang="en-US" sz="1200">
                <a:solidFill>
                  <a:srgbClr val="898989"/>
                </a:solidFill>
              </a:rPr>
              <a:pPr algn="ctr" eaLnBrk="1" hangingPunct="1">
                <a:spcBef>
                  <a:spcPct val="0"/>
                </a:spcBef>
                <a:buClrTx/>
                <a:buSzTx/>
                <a:buFontTx/>
                <a:buNone/>
              </a:pPr>
              <a:t>12</a:t>
            </a:fld>
            <a:endParaRPr lang="en-GB" altLang="en-US" sz="1200">
              <a:solidFill>
                <a:srgbClr val="898989"/>
              </a:solidFill>
            </a:endParaRPr>
          </a:p>
        </p:txBody>
      </p:sp>
      <p:pic>
        <p:nvPicPr>
          <p:cNvPr id="2765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9219" y="4437112"/>
            <a:ext cx="3127375" cy="175536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7520" y="621224"/>
            <a:ext cx="1970344" cy="3068960"/>
          </a:xfrm>
          <a:prstGeom prst="rect">
            <a:avLst/>
          </a:prstGeom>
        </p:spPr>
      </p:pic>
    </p:spTree>
    <p:extLst>
      <p:ext uri="{BB962C8B-B14F-4D97-AF65-F5344CB8AC3E}">
        <p14:creationId xmlns:p14="http://schemas.microsoft.com/office/powerpoint/2010/main" val="301082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9"/>
          <p:cNvSpPr txBox="1">
            <a:spLocks noChangeArrowheads="1"/>
          </p:cNvSpPr>
          <p:nvPr/>
        </p:nvSpPr>
        <p:spPr bwMode="auto">
          <a:xfrm>
            <a:off x="1776599" y="220743"/>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dirty="0" smtClean="0">
                <a:solidFill>
                  <a:schemeClr val="tx1"/>
                </a:solidFill>
              </a:rPr>
              <a:t>Look at this signature</a:t>
            </a:r>
            <a:endParaRPr lang="en-US" altLang="en-US" sz="2800" dirty="0">
              <a:solidFill>
                <a:schemeClr val="tx1"/>
              </a:solidFill>
            </a:endParaRPr>
          </a:p>
        </p:txBody>
      </p:sp>
      <p:sp>
        <p:nvSpPr>
          <p:cNvPr id="27651" name="TextBox 10"/>
          <p:cNvSpPr txBox="1">
            <a:spLocks noChangeArrowheads="1"/>
          </p:cNvSpPr>
          <p:nvPr/>
        </p:nvSpPr>
        <p:spPr bwMode="auto">
          <a:xfrm>
            <a:off x="1849413" y="4378715"/>
            <a:ext cx="5674915" cy="234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buFont typeface="Wingdings 3" pitchFamily="18" charset="2"/>
              <a:buNone/>
            </a:pPr>
            <a:endParaRPr lang="en-GB" altLang="en-US" sz="2000" dirty="0" smtClean="0"/>
          </a:p>
          <a:p>
            <a:pPr marL="342900" indent="-342900"/>
            <a:endParaRPr lang="en-GB" altLang="en-US" sz="2000" dirty="0" smtClean="0"/>
          </a:p>
          <a:p>
            <a:pPr eaLnBrk="1" hangingPunct="1">
              <a:buFont typeface="Wingdings 3" pitchFamily="18" charset="2"/>
              <a:buNone/>
            </a:pPr>
            <a:r>
              <a:rPr lang="en-GB" altLang="en-US" sz="2000" dirty="0" smtClean="0"/>
              <a:t> Can you read it?   Whose signature is it?</a:t>
            </a:r>
            <a:endParaRPr lang="en-GB" altLang="en-US" sz="2000" dirty="0"/>
          </a:p>
        </p:txBody>
      </p:sp>
      <p:pic>
        <p:nvPicPr>
          <p:cNvPr id="2765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C946C84F-2F57-4813-9A74-8D8E042C2A3E}"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27654"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9A7A43DF-3A97-4927-A613-DD1FB715E0B1}" type="slidenum">
              <a:rPr lang="en-GB" altLang="en-US" sz="1200">
                <a:solidFill>
                  <a:srgbClr val="898989"/>
                </a:solidFill>
              </a:rPr>
              <a:pPr algn="ctr" eaLnBrk="1" hangingPunct="1">
                <a:spcBef>
                  <a:spcPct val="0"/>
                </a:spcBef>
                <a:buClrTx/>
                <a:buSzTx/>
                <a:buFontTx/>
                <a:buNone/>
              </a:pPr>
              <a:t>13</a:t>
            </a:fld>
            <a:endParaRPr lang="en-GB" altLang="en-US" sz="1200">
              <a:solidFill>
                <a:srgbClr val="898989"/>
              </a:solidFill>
            </a:endParaRPr>
          </a:p>
        </p:txBody>
      </p:sp>
      <p:pic>
        <p:nvPicPr>
          <p:cNvPr id="2765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281" y="1689739"/>
            <a:ext cx="6372225" cy="2857500"/>
          </a:xfrm>
          <a:prstGeom prst="rect">
            <a:avLst/>
          </a:prstGeom>
        </p:spPr>
      </p:pic>
    </p:spTree>
    <p:extLst>
      <p:ext uri="{BB962C8B-B14F-4D97-AF65-F5344CB8AC3E}">
        <p14:creationId xmlns:p14="http://schemas.microsoft.com/office/powerpoint/2010/main" val="576582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9"/>
          <p:cNvSpPr txBox="1">
            <a:spLocks noChangeArrowheads="1"/>
          </p:cNvSpPr>
          <p:nvPr/>
        </p:nvSpPr>
        <p:spPr bwMode="auto">
          <a:xfrm>
            <a:off x="1455738" y="220743"/>
            <a:ext cx="786879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dirty="0" smtClean="0">
                <a:solidFill>
                  <a:schemeClr val="tx1"/>
                </a:solidFill>
              </a:rPr>
              <a:t>The following signature is instantly recognized</a:t>
            </a:r>
            <a:endParaRPr lang="en-US" altLang="en-US" sz="2800" dirty="0">
              <a:solidFill>
                <a:schemeClr val="tx1"/>
              </a:solidFill>
            </a:endParaRPr>
          </a:p>
        </p:txBody>
      </p:sp>
      <p:sp>
        <p:nvSpPr>
          <p:cNvPr id="27651" name="TextBox 10"/>
          <p:cNvSpPr txBox="1">
            <a:spLocks noChangeArrowheads="1"/>
          </p:cNvSpPr>
          <p:nvPr/>
        </p:nvSpPr>
        <p:spPr bwMode="auto">
          <a:xfrm>
            <a:off x="2221858" y="4836635"/>
            <a:ext cx="5674915" cy="111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buFont typeface="Wingdings 3" pitchFamily="18" charset="2"/>
              <a:buNone/>
            </a:pPr>
            <a:endParaRPr lang="en-GB" altLang="en-US" sz="2000" dirty="0" smtClean="0"/>
          </a:p>
          <a:p>
            <a:pPr marL="342900" indent="-342900"/>
            <a:endParaRPr lang="en-GB" altLang="en-US" sz="2000" dirty="0" smtClean="0"/>
          </a:p>
          <a:p>
            <a:pPr eaLnBrk="1" hangingPunct="1">
              <a:buFont typeface="Wingdings 3" pitchFamily="18" charset="2"/>
              <a:buNone/>
            </a:pPr>
            <a:endParaRPr lang="en-GB" altLang="en-US" sz="2000" dirty="0"/>
          </a:p>
        </p:txBody>
      </p:sp>
      <p:pic>
        <p:nvPicPr>
          <p:cNvPr id="2765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C946C84F-2F57-4813-9A74-8D8E042C2A3E}"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27654"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9A7A43DF-3A97-4927-A613-DD1FB715E0B1}" type="slidenum">
              <a:rPr lang="en-GB" altLang="en-US" sz="1200">
                <a:solidFill>
                  <a:srgbClr val="898989"/>
                </a:solidFill>
              </a:rPr>
              <a:pPr algn="ctr" eaLnBrk="1" hangingPunct="1">
                <a:spcBef>
                  <a:spcPct val="0"/>
                </a:spcBef>
                <a:buClrTx/>
                <a:buSzTx/>
                <a:buFontTx/>
                <a:buNone/>
              </a:pPr>
              <a:t>14</a:t>
            </a:fld>
            <a:endParaRPr lang="en-GB" altLang="en-US" sz="1200">
              <a:solidFill>
                <a:srgbClr val="898989"/>
              </a:solidFill>
            </a:endParaRPr>
          </a:p>
        </p:txBody>
      </p:sp>
      <p:pic>
        <p:nvPicPr>
          <p:cNvPr id="2765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4" y="4695004"/>
            <a:ext cx="3422904" cy="111861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1800" y="1451241"/>
            <a:ext cx="4387783" cy="2927474"/>
          </a:xfrm>
          <a:prstGeom prst="rect">
            <a:avLst/>
          </a:prstGeom>
        </p:spPr>
      </p:pic>
    </p:spTree>
    <p:extLst>
      <p:ext uri="{BB962C8B-B14F-4D97-AF65-F5344CB8AC3E}">
        <p14:creationId xmlns:p14="http://schemas.microsoft.com/office/powerpoint/2010/main" val="3164003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9"/>
          <p:cNvSpPr txBox="1">
            <a:spLocks noChangeArrowheads="1"/>
          </p:cNvSpPr>
          <p:nvPr/>
        </p:nvSpPr>
        <p:spPr bwMode="auto">
          <a:xfrm>
            <a:off x="1619672" y="220743"/>
            <a:ext cx="734481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dirty="0" smtClean="0">
                <a:solidFill>
                  <a:schemeClr val="tx1"/>
                </a:solidFill>
              </a:rPr>
              <a:t>Don’t jeopardize your creative works’ identity by not signing it  </a:t>
            </a:r>
            <a:endParaRPr lang="en-US" altLang="en-US" sz="2800" dirty="0">
              <a:solidFill>
                <a:schemeClr val="tx1"/>
              </a:solidFill>
            </a:endParaRPr>
          </a:p>
        </p:txBody>
      </p:sp>
      <p:sp>
        <p:nvSpPr>
          <p:cNvPr id="27651" name="TextBox 10"/>
          <p:cNvSpPr txBox="1">
            <a:spLocks noChangeArrowheads="1"/>
          </p:cNvSpPr>
          <p:nvPr/>
        </p:nvSpPr>
        <p:spPr bwMode="auto">
          <a:xfrm>
            <a:off x="1592349" y="868885"/>
            <a:ext cx="4563827" cy="111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buFont typeface="Wingdings 3" pitchFamily="18" charset="2"/>
              <a:buNone/>
            </a:pPr>
            <a:endParaRPr lang="en-GB" altLang="en-US" sz="2000" dirty="0" smtClean="0"/>
          </a:p>
          <a:p>
            <a:pPr marL="342900" indent="-342900"/>
            <a:r>
              <a:rPr lang="en-GB" altLang="en-US" sz="2000" dirty="0" smtClean="0"/>
              <a:t>People buy creative work and seldom mention the artist or designer.</a:t>
            </a:r>
          </a:p>
          <a:p>
            <a:pPr marL="342900" indent="-342900"/>
            <a:r>
              <a:rPr lang="en-GB" altLang="en-US" sz="2000" dirty="0" smtClean="0"/>
              <a:t>They misplace their receipts. </a:t>
            </a:r>
          </a:p>
          <a:p>
            <a:pPr marL="342900" indent="-342900"/>
            <a:r>
              <a:rPr lang="en-GB" altLang="en-US" sz="2000" dirty="0" smtClean="0"/>
              <a:t>They </a:t>
            </a:r>
            <a:r>
              <a:rPr lang="en-GB" altLang="en-US" sz="2000" dirty="0" smtClean="0">
                <a:solidFill>
                  <a:srgbClr val="00B050"/>
                </a:solidFill>
              </a:rPr>
              <a:t>move, sell and give away </a:t>
            </a:r>
            <a:r>
              <a:rPr lang="en-GB" altLang="en-US" sz="2000" dirty="0" smtClean="0"/>
              <a:t>their work. </a:t>
            </a:r>
          </a:p>
          <a:p>
            <a:pPr marL="342900" indent="-342900"/>
            <a:r>
              <a:rPr lang="en-GB" altLang="en-US" sz="2000" dirty="0" smtClean="0"/>
              <a:t>Creative work can </a:t>
            </a:r>
            <a:r>
              <a:rPr lang="en-GB" altLang="en-US" sz="2000" u="sng" dirty="0" smtClean="0"/>
              <a:t>loses its identity </a:t>
            </a:r>
            <a:r>
              <a:rPr lang="en-GB" altLang="en-US" sz="2000" dirty="0" smtClean="0"/>
              <a:t>when it changes hands through </a:t>
            </a:r>
            <a:r>
              <a:rPr lang="en-GB" altLang="en-US" sz="2000" dirty="0" smtClean="0">
                <a:solidFill>
                  <a:srgbClr val="00B0F0"/>
                </a:solidFill>
              </a:rPr>
              <a:t>death, inheritance, divorce, and as gifts</a:t>
            </a:r>
            <a:r>
              <a:rPr lang="en-GB" altLang="en-US" sz="2000" dirty="0" smtClean="0"/>
              <a:t>. </a:t>
            </a:r>
          </a:p>
          <a:p>
            <a:pPr marL="342900" indent="-342900"/>
            <a:r>
              <a:rPr lang="en-GB" altLang="en-US" sz="2000" dirty="0" smtClean="0"/>
              <a:t>If the work is unidentified, in copyright law it becomes known as an </a:t>
            </a:r>
            <a:r>
              <a:rPr lang="en-GB" altLang="en-US" sz="2000" dirty="0" smtClean="0">
                <a:solidFill>
                  <a:srgbClr val="FF0000"/>
                </a:solidFill>
              </a:rPr>
              <a:t>‘orphan work’.</a:t>
            </a:r>
          </a:p>
          <a:p>
            <a:pPr marL="342900" indent="-342900"/>
            <a:r>
              <a:rPr lang="en-GB" altLang="en-US" sz="2000" dirty="0" smtClean="0"/>
              <a:t>It also becomes </a:t>
            </a:r>
            <a:r>
              <a:rPr lang="en-GB" altLang="en-US" sz="2000" dirty="0" smtClean="0">
                <a:solidFill>
                  <a:srgbClr val="E838C2"/>
                </a:solidFill>
              </a:rPr>
              <a:t>easier to copy and to forge</a:t>
            </a:r>
            <a:r>
              <a:rPr lang="en-GB" altLang="en-US" sz="2000" dirty="0" smtClean="0"/>
              <a:t>.</a:t>
            </a:r>
          </a:p>
          <a:p>
            <a:pPr eaLnBrk="1" hangingPunct="1">
              <a:buFont typeface="Wingdings 3" pitchFamily="18" charset="2"/>
              <a:buNone/>
            </a:pPr>
            <a:endParaRPr lang="en-GB" altLang="en-US" sz="2000" dirty="0"/>
          </a:p>
        </p:txBody>
      </p:sp>
      <p:pic>
        <p:nvPicPr>
          <p:cNvPr id="2765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C946C84F-2F57-4813-9A74-8D8E042C2A3E}"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27654"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9A7A43DF-3A97-4927-A613-DD1FB715E0B1}" type="slidenum">
              <a:rPr lang="en-GB" altLang="en-US" sz="1200">
                <a:solidFill>
                  <a:srgbClr val="898989"/>
                </a:solidFill>
              </a:rPr>
              <a:pPr algn="ctr" eaLnBrk="1" hangingPunct="1">
                <a:spcBef>
                  <a:spcPct val="0"/>
                </a:spcBef>
                <a:buClrTx/>
                <a:buSzTx/>
                <a:buFontTx/>
                <a:buNone/>
              </a:pPr>
              <a:t>15</a:t>
            </a:fld>
            <a:endParaRPr lang="en-GB" altLang="en-US" sz="1200">
              <a:solidFill>
                <a:srgbClr val="898989"/>
              </a:solidFill>
            </a:endParaRPr>
          </a:p>
        </p:txBody>
      </p:sp>
      <p:pic>
        <p:nvPicPr>
          <p:cNvPr id="2765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2490787"/>
            <a:ext cx="2808312" cy="2090341"/>
          </a:xfrm>
          <a:prstGeom prst="rect">
            <a:avLst/>
          </a:prstGeom>
        </p:spPr>
      </p:pic>
    </p:spTree>
    <p:extLst>
      <p:ext uri="{BB962C8B-B14F-4D97-AF65-F5344CB8AC3E}">
        <p14:creationId xmlns:p14="http://schemas.microsoft.com/office/powerpoint/2010/main" val="266607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9"/>
          <p:cNvSpPr txBox="1">
            <a:spLocks noChangeArrowheads="1"/>
          </p:cNvSpPr>
          <p:nvPr/>
        </p:nvSpPr>
        <p:spPr bwMode="auto">
          <a:xfrm>
            <a:off x="1455738" y="220743"/>
            <a:ext cx="76882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dirty="0" smtClean="0">
                <a:solidFill>
                  <a:schemeClr val="tx1"/>
                </a:solidFill>
              </a:rPr>
              <a:t>Tips for signing, dating and marking your work</a:t>
            </a:r>
            <a:endParaRPr lang="en-US" altLang="en-US" sz="2800" dirty="0">
              <a:solidFill>
                <a:schemeClr val="tx1"/>
              </a:solidFill>
            </a:endParaRPr>
          </a:p>
        </p:txBody>
      </p:sp>
      <p:sp>
        <p:nvSpPr>
          <p:cNvPr id="27651" name="TextBox 10"/>
          <p:cNvSpPr txBox="1">
            <a:spLocks noChangeArrowheads="1"/>
          </p:cNvSpPr>
          <p:nvPr/>
        </p:nvSpPr>
        <p:spPr bwMode="auto">
          <a:xfrm>
            <a:off x="1664629" y="754143"/>
            <a:ext cx="5808392" cy="111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buNone/>
            </a:pPr>
            <a:endParaRPr lang="en-GB" altLang="en-US" sz="2000" dirty="0" smtClean="0"/>
          </a:p>
          <a:p>
            <a:pPr marL="342900" indent="-342900"/>
            <a:r>
              <a:rPr lang="en-GB" altLang="en-US" sz="2000" dirty="0" smtClean="0"/>
              <a:t>Don’t scribble - sign legibly</a:t>
            </a:r>
          </a:p>
          <a:p>
            <a:pPr marL="342900" indent="-342900"/>
            <a:r>
              <a:rPr lang="en-GB" altLang="en-US" sz="2000" dirty="0" smtClean="0"/>
              <a:t>Have a unique and instantly memorable signature</a:t>
            </a:r>
          </a:p>
          <a:p>
            <a:pPr marL="342900" indent="-342900"/>
            <a:r>
              <a:rPr lang="en-GB" altLang="en-US" sz="2000" dirty="0" smtClean="0"/>
              <a:t>Use your full name or a nickname or a first name and surname combination.</a:t>
            </a:r>
          </a:p>
          <a:p>
            <a:pPr marL="342900" indent="-342900"/>
            <a:r>
              <a:rPr lang="en-GB" altLang="en-US" sz="2000" dirty="0" smtClean="0"/>
              <a:t>Your actual name is preferable to initials, or a symbol, which are easier to copy.</a:t>
            </a:r>
          </a:p>
          <a:p>
            <a:pPr marL="342900" indent="-342900"/>
            <a:r>
              <a:rPr lang="en-GB" altLang="en-US" sz="2000" dirty="0" smtClean="0"/>
              <a:t>Whichever you use, use it consistently.</a:t>
            </a:r>
          </a:p>
          <a:p>
            <a:pPr marL="342900" indent="-342900"/>
            <a:r>
              <a:rPr lang="en-GB" altLang="en-US" sz="2000" dirty="0" smtClean="0"/>
              <a:t>Sign or mark on the front, back, side or edges.</a:t>
            </a:r>
          </a:p>
          <a:p>
            <a:pPr marL="342900" indent="-342900"/>
            <a:r>
              <a:rPr lang="en-GB" altLang="en-US" sz="2000" dirty="0" smtClean="0"/>
              <a:t>Try to sign your artwork in the same medium in which you create it. </a:t>
            </a:r>
          </a:p>
          <a:p>
            <a:pPr marL="342900" indent="-342900"/>
            <a:r>
              <a:rPr lang="en-GB" altLang="en-US" sz="2000" dirty="0" smtClean="0"/>
              <a:t>Eventually you can register your signature as a TRADE MARK with the UK Intellectual Property Office</a:t>
            </a:r>
            <a:endParaRPr lang="en-GB" altLang="en-US" sz="2000" dirty="0"/>
          </a:p>
        </p:txBody>
      </p:sp>
      <p:pic>
        <p:nvPicPr>
          <p:cNvPr id="2765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C946C84F-2F57-4813-9A74-8D8E042C2A3E}"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27654"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9A7A43DF-3A97-4927-A613-DD1FB715E0B1}" type="slidenum">
              <a:rPr lang="en-GB" altLang="en-US" sz="1200">
                <a:solidFill>
                  <a:srgbClr val="898989"/>
                </a:solidFill>
              </a:rPr>
              <a:pPr algn="ctr" eaLnBrk="1" hangingPunct="1">
                <a:spcBef>
                  <a:spcPct val="0"/>
                </a:spcBef>
                <a:buClrTx/>
                <a:buSzTx/>
                <a:buFontTx/>
                <a:buNone/>
              </a:pPr>
              <a:t>16</a:t>
            </a:fld>
            <a:endParaRPr lang="en-GB" altLang="en-US" sz="1200">
              <a:solidFill>
                <a:srgbClr val="898989"/>
              </a:solidFill>
            </a:endParaRPr>
          </a:p>
        </p:txBody>
      </p:sp>
      <p:pic>
        <p:nvPicPr>
          <p:cNvPr id="2765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4860" y="981744"/>
            <a:ext cx="1905000" cy="1085850"/>
          </a:xfrm>
          <a:prstGeom prst="rect">
            <a:avLst/>
          </a:prstGeom>
        </p:spPr>
      </p:pic>
    </p:spTree>
    <p:extLst>
      <p:ext uri="{BB962C8B-B14F-4D97-AF65-F5344CB8AC3E}">
        <p14:creationId xmlns:p14="http://schemas.microsoft.com/office/powerpoint/2010/main" val="775202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9"/>
          <p:cNvSpPr txBox="1">
            <a:spLocks noChangeArrowheads="1"/>
          </p:cNvSpPr>
          <p:nvPr/>
        </p:nvSpPr>
        <p:spPr bwMode="auto">
          <a:xfrm>
            <a:off x="1455738" y="220743"/>
            <a:ext cx="76882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dirty="0" smtClean="0">
                <a:solidFill>
                  <a:schemeClr val="tx1"/>
                </a:solidFill>
              </a:rPr>
              <a:t>Tips for signing, dating and marking your work</a:t>
            </a:r>
            <a:endParaRPr lang="en-US" altLang="en-US" sz="2800" dirty="0">
              <a:solidFill>
                <a:schemeClr val="tx1"/>
              </a:solidFill>
            </a:endParaRPr>
          </a:p>
        </p:txBody>
      </p:sp>
      <p:sp>
        <p:nvSpPr>
          <p:cNvPr id="27651" name="TextBox 10"/>
          <p:cNvSpPr txBox="1">
            <a:spLocks noChangeArrowheads="1"/>
          </p:cNvSpPr>
          <p:nvPr/>
        </p:nvSpPr>
        <p:spPr bwMode="auto">
          <a:xfrm>
            <a:off x="2258540" y="1277853"/>
            <a:ext cx="5160320" cy="111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buNone/>
            </a:pPr>
            <a:endParaRPr lang="en-GB" altLang="en-US" sz="2000" dirty="0" smtClean="0"/>
          </a:p>
          <a:p>
            <a:pPr marL="342900" indent="-342900"/>
            <a:r>
              <a:rPr lang="en-GB" altLang="en-US" sz="2000" dirty="0" smtClean="0">
                <a:solidFill>
                  <a:srgbClr val="FF0000"/>
                </a:solidFill>
              </a:rPr>
              <a:t>Use a special signature for your creative work </a:t>
            </a:r>
            <a:r>
              <a:rPr lang="en-GB" altLang="en-US" sz="2000" dirty="0" smtClean="0"/>
              <a:t>– not what you usually use to open a bank account (to avoid identity theft).</a:t>
            </a:r>
          </a:p>
        </p:txBody>
      </p:sp>
      <p:pic>
        <p:nvPicPr>
          <p:cNvPr id="2765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C946C84F-2F57-4813-9A74-8D8E042C2A3E}"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27654"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9A7A43DF-3A97-4927-A613-DD1FB715E0B1}" type="slidenum">
              <a:rPr lang="en-GB" altLang="en-US" sz="1200">
                <a:solidFill>
                  <a:srgbClr val="898989"/>
                </a:solidFill>
              </a:rPr>
              <a:pPr algn="ctr" eaLnBrk="1" hangingPunct="1">
                <a:spcBef>
                  <a:spcPct val="0"/>
                </a:spcBef>
                <a:buClrTx/>
                <a:buSzTx/>
                <a:buFontTx/>
                <a:buNone/>
              </a:pPr>
              <a:t>17</a:t>
            </a:fld>
            <a:endParaRPr lang="en-GB" altLang="en-US" sz="1200">
              <a:solidFill>
                <a:srgbClr val="898989"/>
              </a:solidFill>
            </a:endParaRPr>
          </a:p>
        </p:txBody>
      </p:sp>
      <p:pic>
        <p:nvPicPr>
          <p:cNvPr id="2765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1558" y="3140968"/>
            <a:ext cx="4176020" cy="2621612"/>
          </a:xfrm>
          <a:prstGeom prst="rect">
            <a:avLst/>
          </a:prstGeom>
        </p:spPr>
      </p:pic>
    </p:spTree>
    <p:extLst>
      <p:ext uri="{BB962C8B-B14F-4D97-AF65-F5344CB8AC3E}">
        <p14:creationId xmlns:p14="http://schemas.microsoft.com/office/powerpoint/2010/main" val="1168699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9"/>
          <p:cNvSpPr txBox="1">
            <a:spLocks noChangeArrowheads="1"/>
          </p:cNvSpPr>
          <p:nvPr/>
        </p:nvSpPr>
        <p:spPr bwMode="auto">
          <a:xfrm>
            <a:off x="1455738" y="220743"/>
            <a:ext cx="76882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dirty="0" smtClean="0">
                <a:solidFill>
                  <a:schemeClr val="tx1"/>
                </a:solidFill>
              </a:rPr>
              <a:t>Tips for signing, dating and marking your work</a:t>
            </a:r>
            <a:endParaRPr lang="en-US" altLang="en-US" sz="2800" dirty="0">
              <a:solidFill>
                <a:schemeClr val="tx1"/>
              </a:solidFill>
            </a:endParaRPr>
          </a:p>
        </p:txBody>
      </p:sp>
      <p:sp>
        <p:nvSpPr>
          <p:cNvPr id="27651" name="TextBox 10"/>
          <p:cNvSpPr txBox="1">
            <a:spLocks noChangeArrowheads="1"/>
          </p:cNvSpPr>
          <p:nvPr/>
        </p:nvSpPr>
        <p:spPr bwMode="auto">
          <a:xfrm>
            <a:off x="2002502" y="1287543"/>
            <a:ext cx="6232998" cy="111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buNone/>
            </a:pPr>
            <a:endParaRPr lang="en-GB" altLang="en-US" sz="2000" dirty="0" smtClean="0"/>
          </a:p>
          <a:p>
            <a:pPr marL="342900" indent="-342900"/>
            <a:r>
              <a:rPr lang="en-GB" altLang="en-US" sz="2000" dirty="0" smtClean="0"/>
              <a:t>Sign all your creative work in the </a:t>
            </a:r>
            <a:r>
              <a:rPr lang="en-GB" altLang="en-US" sz="2000" dirty="0" smtClean="0">
                <a:solidFill>
                  <a:srgbClr val="00B050"/>
                </a:solidFill>
              </a:rPr>
              <a:t>same way</a:t>
            </a:r>
            <a:r>
              <a:rPr lang="en-GB" altLang="en-US" sz="2000" dirty="0" smtClean="0"/>
              <a:t>.  </a:t>
            </a:r>
          </a:p>
          <a:p>
            <a:pPr marL="342900" indent="-342900"/>
            <a:r>
              <a:rPr lang="en-GB" altLang="en-US" sz="2000" dirty="0" smtClean="0">
                <a:solidFill>
                  <a:schemeClr val="tx1"/>
                </a:solidFill>
              </a:rPr>
              <a:t>Think about consistency in:</a:t>
            </a:r>
          </a:p>
          <a:p>
            <a:pPr>
              <a:buNone/>
            </a:pPr>
            <a:r>
              <a:rPr lang="en-GB" altLang="en-US" sz="2000" dirty="0" smtClean="0">
                <a:solidFill>
                  <a:srgbClr val="FF0000"/>
                </a:solidFill>
              </a:rPr>
              <a:t>SIZE</a:t>
            </a:r>
          </a:p>
          <a:p>
            <a:pPr>
              <a:buNone/>
            </a:pPr>
            <a:r>
              <a:rPr lang="en-GB" altLang="en-US" sz="2000" dirty="0" smtClean="0">
                <a:solidFill>
                  <a:srgbClr val="FF0000"/>
                </a:solidFill>
              </a:rPr>
              <a:t>COLOUR</a:t>
            </a:r>
          </a:p>
          <a:p>
            <a:pPr>
              <a:buNone/>
            </a:pPr>
            <a:r>
              <a:rPr lang="en-GB" altLang="en-US" sz="2000" dirty="0" smtClean="0">
                <a:solidFill>
                  <a:srgbClr val="FF0000"/>
                </a:solidFill>
              </a:rPr>
              <a:t>LOCATION </a:t>
            </a:r>
          </a:p>
          <a:p>
            <a:pPr>
              <a:buNone/>
            </a:pPr>
            <a:r>
              <a:rPr lang="en-GB" altLang="en-US" sz="2000" dirty="0" smtClean="0">
                <a:solidFill>
                  <a:srgbClr val="FF0000"/>
                </a:solidFill>
              </a:rPr>
              <a:t>STYLE </a:t>
            </a:r>
          </a:p>
          <a:p>
            <a:pPr>
              <a:buNone/>
            </a:pPr>
            <a:r>
              <a:rPr lang="en-GB" altLang="en-US" sz="2000" dirty="0" smtClean="0"/>
              <a:t>This way the creative work you’ve produced over your entire career will be able to be recognised and identified as belonging to you!</a:t>
            </a:r>
          </a:p>
        </p:txBody>
      </p:sp>
      <p:pic>
        <p:nvPicPr>
          <p:cNvPr id="2765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C946C84F-2F57-4813-9A74-8D8E042C2A3E}"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27654"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9A7A43DF-3A97-4927-A613-DD1FB715E0B1}" type="slidenum">
              <a:rPr lang="en-GB" altLang="en-US" sz="1200">
                <a:solidFill>
                  <a:srgbClr val="898989"/>
                </a:solidFill>
              </a:rPr>
              <a:pPr algn="ctr" eaLnBrk="1" hangingPunct="1">
                <a:spcBef>
                  <a:spcPct val="0"/>
                </a:spcBef>
                <a:buClrTx/>
                <a:buSzTx/>
                <a:buFontTx/>
                <a:buNone/>
              </a:pPr>
              <a:t>18</a:t>
            </a:fld>
            <a:endParaRPr lang="en-GB" altLang="en-US" sz="1200">
              <a:solidFill>
                <a:srgbClr val="898989"/>
              </a:solidFill>
            </a:endParaRPr>
          </a:p>
        </p:txBody>
      </p:sp>
      <p:pic>
        <p:nvPicPr>
          <p:cNvPr id="2765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688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9"/>
          <p:cNvSpPr txBox="1">
            <a:spLocks noChangeArrowheads="1"/>
          </p:cNvSpPr>
          <p:nvPr/>
        </p:nvSpPr>
        <p:spPr bwMode="auto">
          <a:xfrm>
            <a:off x="1455738" y="220743"/>
            <a:ext cx="76882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dirty="0" smtClean="0">
                <a:solidFill>
                  <a:schemeClr val="tx1"/>
                </a:solidFill>
              </a:rPr>
              <a:t>Tips for signing, dating and marking your work</a:t>
            </a:r>
            <a:endParaRPr lang="en-US" altLang="en-US" sz="2800" dirty="0">
              <a:solidFill>
                <a:schemeClr val="tx1"/>
              </a:solidFill>
            </a:endParaRPr>
          </a:p>
        </p:txBody>
      </p:sp>
      <p:sp>
        <p:nvSpPr>
          <p:cNvPr id="27651" name="TextBox 10"/>
          <p:cNvSpPr txBox="1">
            <a:spLocks noChangeArrowheads="1"/>
          </p:cNvSpPr>
          <p:nvPr/>
        </p:nvSpPr>
        <p:spPr bwMode="auto">
          <a:xfrm>
            <a:off x="1988664" y="1664442"/>
            <a:ext cx="6399759" cy="327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buNone/>
            </a:pPr>
            <a:endParaRPr lang="en-GB" altLang="en-US" sz="2000" dirty="0" smtClean="0"/>
          </a:p>
          <a:p>
            <a:pPr marL="342900" indent="-342900"/>
            <a:r>
              <a:rPr lang="en-GB" altLang="en-US" sz="2000" dirty="0" smtClean="0">
                <a:solidFill>
                  <a:srgbClr val="7030A0"/>
                </a:solidFill>
              </a:rPr>
              <a:t>Date your creative work.  </a:t>
            </a:r>
          </a:p>
          <a:p>
            <a:pPr marL="342900" indent="-342900"/>
            <a:endParaRPr lang="en-GB" altLang="en-US" sz="2000" dirty="0">
              <a:solidFill>
                <a:srgbClr val="7030A0"/>
              </a:solidFill>
            </a:endParaRPr>
          </a:p>
          <a:p>
            <a:pPr marL="342900" indent="-342900"/>
            <a:r>
              <a:rPr lang="en-GB" altLang="en-US" sz="2000" dirty="0" smtClean="0"/>
              <a:t>The better known you become the more important dates are for anyone interested in your evolution as an artist or designer.  </a:t>
            </a:r>
          </a:p>
          <a:p>
            <a:pPr>
              <a:buNone/>
            </a:pPr>
            <a:endParaRPr lang="en-GB" altLang="en-US" sz="2000" dirty="0"/>
          </a:p>
        </p:txBody>
      </p:sp>
      <p:pic>
        <p:nvPicPr>
          <p:cNvPr id="2765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C946C84F-2F57-4813-9A74-8D8E042C2A3E}"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27654"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9A7A43DF-3A97-4927-A613-DD1FB715E0B1}" type="slidenum">
              <a:rPr lang="en-GB" altLang="en-US" sz="1200">
                <a:solidFill>
                  <a:srgbClr val="898989"/>
                </a:solidFill>
              </a:rPr>
              <a:pPr algn="ctr" eaLnBrk="1" hangingPunct="1">
                <a:spcBef>
                  <a:spcPct val="0"/>
                </a:spcBef>
                <a:buClrTx/>
                <a:buSzTx/>
                <a:buFontTx/>
                <a:buNone/>
              </a:pPr>
              <a:t>19</a:t>
            </a:fld>
            <a:endParaRPr lang="en-GB" altLang="en-US" sz="1200">
              <a:solidFill>
                <a:srgbClr val="898989"/>
              </a:solidFill>
            </a:endParaRPr>
          </a:p>
        </p:txBody>
      </p:sp>
      <p:pic>
        <p:nvPicPr>
          <p:cNvPr id="2765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311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108013"/>
            <a:ext cx="2002511" cy="52397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5824977"/>
            <a:ext cx="929162" cy="87068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8794" y="6003694"/>
            <a:ext cx="2265794" cy="653364"/>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19793" b="11469"/>
          <a:stretch/>
        </p:blipFill>
        <p:spPr>
          <a:xfrm>
            <a:off x="-17758" y="-27380"/>
            <a:ext cx="9161758" cy="4714042"/>
          </a:xfrm>
          <a:prstGeom prst="rect">
            <a:avLst/>
          </a:prstGeom>
        </p:spPr>
      </p:pic>
      <p:sp>
        <p:nvSpPr>
          <p:cNvPr id="12" name="Rectangle 2"/>
          <p:cNvSpPr txBox="1">
            <a:spLocks noChangeArrowheads="1"/>
          </p:cNvSpPr>
          <p:nvPr/>
        </p:nvSpPr>
        <p:spPr>
          <a:xfrm>
            <a:off x="88157" y="4797152"/>
            <a:ext cx="8967686"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000" dirty="0" smtClean="0"/>
              <a:t>The Nottingham Creative Intellectual Property Project</a:t>
            </a:r>
            <a:endParaRPr lang="en-US" altLang="en-US" sz="3000" dirty="0"/>
          </a:p>
        </p:txBody>
      </p:sp>
    </p:spTree>
    <p:extLst>
      <p:ext uri="{BB962C8B-B14F-4D97-AF65-F5344CB8AC3E}">
        <p14:creationId xmlns:p14="http://schemas.microsoft.com/office/powerpoint/2010/main" val="21734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9"/>
          <p:cNvSpPr txBox="1">
            <a:spLocks noChangeArrowheads="1"/>
          </p:cNvSpPr>
          <p:nvPr/>
        </p:nvSpPr>
        <p:spPr bwMode="auto">
          <a:xfrm>
            <a:off x="1455738" y="220743"/>
            <a:ext cx="76882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dirty="0" smtClean="0">
                <a:solidFill>
                  <a:schemeClr val="tx1"/>
                </a:solidFill>
              </a:rPr>
              <a:t>Tips for signing, dating and marking your work</a:t>
            </a:r>
            <a:endParaRPr lang="en-US" altLang="en-US" sz="2800" dirty="0">
              <a:solidFill>
                <a:schemeClr val="tx1"/>
              </a:solidFill>
            </a:endParaRPr>
          </a:p>
        </p:txBody>
      </p:sp>
      <p:sp>
        <p:nvSpPr>
          <p:cNvPr id="27651" name="TextBox 10"/>
          <p:cNvSpPr txBox="1">
            <a:spLocks noChangeArrowheads="1"/>
          </p:cNvSpPr>
          <p:nvPr/>
        </p:nvSpPr>
        <p:spPr bwMode="auto">
          <a:xfrm>
            <a:off x="1715937" y="1287543"/>
            <a:ext cx="5232327" cy="111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buNone/>
            </a:pPr>
            <a:endParaRPr lang="en-GB" altLang="en-US" sz="2000" dirty="0" smtClean="0"/>
          </a:p>
          <a:p>
            <a:pPr marL="342900" indent="-342900"/>
            <a:r>
              <a:rPr lang="en-GB" altLang="en-US" sz="2000" dirty="0" smtClean="0">
                <a:solidFill>
                  <a:schemeClr val="tx1"/>
                </a:solidFill>
              </a:rPr>
              <a:t>If your creative work is on paper, try using an </a:t>
            </a:r>
            <a:r>
              <a:rPr lang="en-GB" altLang="en-US" sz="2000" dirty="0" smtClean="0">
                <a:solidFill>
                  <a:srgbClr val="FF0000"/>
                </a:solidFill>
              </a:rPr>
              <a:t>embossing stamp </a:t>
            </a:r>
            <a:r>
              <a:rPr lang="en-GB" altLang="en-US" sz="2000" dirty="0" smtClean="0">
                <a:solidFill>
                  <a:schemeClr val="tx1"/>
                </a:solidFill>
              </a:rPr>
              <a:t>or a </a:t>
            </a:r>
            <a:r>
              <a:rPr lang="en-GB" altLang="en-US" sz="2000" dirty="0" smtClean="0">
                <a:solidFill>
                  <a:srgbClr val="E838C2"/>
                </a:solidFill>
              </a:rPr>
              <a:t>fingerprint</a:t>
            </a:r>
            <a:r>
              <a:rPr lang="en-GB" altLang="en-US" sz="2000" dirty="0" smtClean="0">
                <a:solidFill>
                  <a:schemeClr val="tx1"/>
                </a:solidFill>
              </a:rPr>
              <a:t>, which are more difficult to reproduce. </a:t>
            </a:r>
          </a:p>
        </p:txBody>
      </p:sp>
      <p:pic>
        <p:nvPicPr>
          <p:cNvPr id="2765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C946C84F-2F57-4813-9A74-8D8E042C2A3E}"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27654"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9A7A43DF-3A97-4927-A613-DD1FB715E0B1}" type="slidenum">
              <a:rPr lang="en-GB" altLang="en-US" sz="1200">
                <a:solidFill>
                  <a:srgbClr val="898989"/>
                </a:solidFill>
              </a:rPr>
              <a:pPr algn="ctr" eaLnBrk="1" hangingPunct="1">
                <a:spcBef>
                  <a:spcPct val="0"/>
                </a:spcBef>
                <a:buClrTx/>
                <a:buSzTx/>
                <a:buFontTx/>
                <a:buNone/>
              </a:pPr>
              <a:t>20</a:t>
            </a:fld>
            <a:endParaRPr lang="en-GB" altLang="en-US" sz="1200">
              <a:solidFill>
                <a:srgbClr val="898989"/>
              </a:solidFill>
            </a:endParaRPr>
          </a:p>
        </p:txBody>
      </p:sp>
      <p:pic>
        <p:nvPicPr>
          <p:cNvPr id="2765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264" y="1477818"/>
            <a:ext cx="1840992" cy="2151888"/>
          </a:xfrm>
          <a:prstGeom prst="rect">
            <a:avLst/>
          </a:prstGeom>
        </p:spPr>
      </p:pic>
    </p:spTree>
    <p:extLst>
      <p:ext uri="{BB962C8B-B14F-4D97-AF65-F5344CB8AC3E}">
        <p14:creationId xmlns:p14="http://schemas.microsoft.com/office/powerpoint/2010/main" val="443415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9"/>
          <p:cNvSpPr txBox="1">
            <a:spLocks noChangeArrowheads="1"/>
          </p:cNvSpPr>
          <p:nvPr/>
        </p:nvSpPr>
        <p:spPr bwMode="auto">
          <a:xfrm>
            <a:off x="1455738" y="220743"/>
            <a:ext cx="76882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dirty="0" smtClean="0">
                <a:solidFill>
                  <a:schemeClr val="tx1"/>
                </a:solidFill>
              </a:rPr>
              <a:t>Tips for signing, dating and marking your work</a:t>
            </a:r>
            <a:endParaRPr lang="en-US" altLang="en-US" sz="2800" dirty="0">
              <a:solidFill>
                <a:schemeClr val="tx1"/>
              </a:solidFill>
            </a:endParaRPr>
          </a:p>
        </p:txBody>
      </p:sp>
      <p:sp>
        <p:nvSpPr>
          <p:cNvPr id="27651" name="TextBox 10"/>
          <p:cNvSpPr txBox="1">
            <a:spLocks noChangeArrowheads="1"/>
          </p:cNvSpPr>
          <p:nvPr/>
        </p:nvSpPr>
        <p:spPr bwMode="auto">
          <a:xfrm>
            <a:off x="1715937" y="1287543"/>
            <a:ext cx="5232327" cy="111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buNone/>
            </a:pPr>
            <a:endParaRPr lang="en-GB" altLang="en-US" sz="2000" dirty="0" smtClean="0"/>
          </a:p>
          <a:p>
            <a:pPr marL="342900" indent="-342900"/>
            <a:r>
              <a:rPr lang="en-GB" altLang="en-US" sz="2000" dirty="0" smtClean="0">
                <a:solidFill>
                  <a:schemeClr val="tx1"/>
                </a:solidFill>
              </a:rPr>
              <a:t>Use Aa </a:t>
            </a:r>
            <a:r>
              <a:rPr lang="en-GB" altLang="en-US" sz="2000" dirty="0" smtClean="0">
                <a:solidFill>
                  <a:srgbClr val="00B050"/>
                </a:solidFill>
              </a:rPr>
              <a:t>plaque</a:t>
            </a:r>
            <a:r>
              <a:rPr lang="en-GB" altLang="en-US" sz="2000" dirty="0" smtClean="0">
                <a:solidFill>
                  <a:schemeClr val="tx1"/>
                </a:solidFill>
              </a:rPr>
              <a:t> / </a:t>
            </a:r>
            <a:r>
              <a:rPr lang="en-GB" altLang="en-US" sz="2000" dirty="0" smtClean="0">
                <a:solidFill>
                  <a:srgbClr val="0070C0"/>
                </a:solidFill>
              </a:rPr>
              <a:t>name plate</a:t>
            </a:r>
            <a:r>
              <a:rPr lang="en-GB" altLang="en-US" sz="2000" dirty="0" smtClean="0">
                <a:solidFill>
                  <a:schemeClr val="tx1"/>
                </a:solidFill>
              </a:rPr>
              <a:t>. </a:t>
            </a:r>
          </a:p>
        </p:txBody>
      </p:sp>
      <p:pic>
        <p:nvPicPr>
          <p:cNvPr id="2765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C946C84F-2F57-4813-9A74-8D8E042C2A3E}"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27654"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9A7A43DF-3A97-4927-A613-DD1FB715E0B1}" type="slidenum">
              <a:rPr lang="en-GB" altLang="en-US" sz="1200">
                <a:solidFill>
                  <a:srgbClr val="898989"/>
                </a:solidFill>
              </a:rPr>
              <a:pPr algn="ctr" eaLnBrk="1" hangingPunct="1">
                <a:spcBef>
                  <a:spcPct val="0"/>
                </a:spcBef>
                <a:buClrTx/>
                <a:buSzTx/>
                <a:buFontTx/>
                <a:buNone/>
              </a:pPr>
              <a:t>21</a:t>
            </a:fld>
            <a:endParaRPr lang="en-GB" altLang="en-US" sz="1200">
              <a:solidFill>
                <a:srgbClr val="898989"/>
              </a:solidFill>
            </a:endParaRPr>
          </a:p>
        </p:txBody>
      </p:sp>
      <p:pic>
        <p:nvPicPr>
          <p:cNvPr id="2765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1315" y="2685282"/>
            <a:ext cx="5184576" cy="2736304"/>
          </a:xfrm>
          <a:prstGeom prst="rect">
            <a:avLst/>
          </a:prstGeom>
        </p:spPr>
      </p:pic>
    </p:spTree>
    <p:extLst>
      <p:ext uri="{BB962C8B-B14F-4D97-AF65-F5344CB8AC3E}">
        <p14:creationId xmlns:p14="http://schemas.microsoft.com/office/powerpoint/2010/main" val="120798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9"/>
          <p:cNvSpPr txBox="1">
            <a:spLocks noChangeArrowheads="1"/>
          </p:cNvSpPr>
          <p:nvPr/>
        </p:nvSpPr>
        <p:spPr bwMode="auto">
          <a:xfrm>
            <a:off x="1455738" y="220743"/>
            <a:ext cx="76882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dirty="0" smtClean="0">
                <a:solidFill>
                  <a:schemeClr val="tx1"/>
                </a:solidFill>
              </a:rPr>
              <a:t>Tips for signing, dating and marking your work</a:t>
            </a:r>
            <a:endParaRPr lang="en-US" altLang="en-US" sz="2800" dirty="0">
              <a:solidFill>
                <a:schemeClr val="tx1"/>
              </a:solidFill>
            </a:endParaRPr>
          </a:p>
        </p:txBody>
      </p:sp>
      <p:sp>
        <p:nvSpPr>
          <p:cNvPr id="27651" name="TextBox 10"/>
          <p:cNvSpPr txBox="1">
            <a:spLocks noChangeArrowheads="1"/>
          </p:cNvSpPr>
          <p:nvPr/>
        </p:nvSpPr>
        <p:spPr bwMode="auto">
          <a:xfrm>
            <a:off x="1907704" y="881155"/>
            <a:ext cx="5232327" cy="111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buNone/>
            </a:pPr>
            <a:endParaRPr lang="en-GB" altLang="en-US" sz="2000" dirty="0" smtClean="0"/>
          </a:p>
          <a:p>
            <a:pPr marL="342900" indent="-342900"/>
            <a:r>
              <a:rPr lang="en-GB" altLang="en-US" sz="2000" dirty="0" smtClean="0">
                <a:solidFill>
                  <a:srgbClr val="7030A0"/>
                </a:solidFill>
              </a:rPr>
              <a:t>Sign as soon as the work is done</a:t>
            </a:r>
            <a:r>
              <a:rPr lang="en-GB" altLang="en-US" sz="2000" dirty="0" smtClean="0">
                <a:solidFill>
                  <a:schemeClr val="tx1"/>
                </a:solidFill>
              </a:rPr>
              <a:t>, preferably while the paint, clay or other material is still pliable.  </a:t>
            </a:r>
          </a:p>
          <a:p>
            <a:pPr marL="342900" indent="-342900"/>
            <a:r>
              <a:rPr lang="en-GB" altLang="en-US" sz="2000" dirty="0" smtClean="0">
                <a:solidFill>
                  <a:schemeClr val="tx1"/>
                </a:solidFill>
              </a:rPr>
              <a:t>Don’t sign on top of a varnished painting or completed sculpture because it may look like it was added later. </a:t>
            </a:r>
            <a:endParaRPr lang="en-GB" altLang="en-US" sz="2000" dirty="0">
              <a:solidFill>
                <a:schemeClr val="tx1"/>
              </a:solidFill>
            </a:endParaRPr>
          </a:p>
        </p:txBody>
      </p:sp>
      <p:pic>
        <p:nvPicPr>
          <p:cNvPr id="2765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C946C84F-2F57-4813-9A74-8D8E042C2A3E}"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27654"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9A7A43DF-3A97-4927-A613-DD1FB715E0B1}" type="slidenum">
              <a:rPr lang="en-GB" altLang="en-US" sz="1200">
                <a:solidFill>
                  <a:srgbClr val="898989"/>
                </a:solidFill>
              </a:rPr>
              <a:pPr algn="ctr" eaLnBrk="1" hangingPunct="1">
                <a:spcBef>
                  <a:spcPct val="0"/>
                </a:spcBef>
                <a:buClrTx/>
                <a:buSzTx/>
                <a:buFontTx/>
                <a:buNone/>
              </a:pPr>
              <a:t>22</a:t>
            </a:fld>
            <a:endParaRPr lang="en-GB" altLang="en-US" sz="1200">
              <a:solidFill>
                <a:srgbClr val="898989"/>
              </a:solidFill>
            </a:endParaRPr>
          </a:p>
        </p:txBody>
      </p:sp>
      <p:pic>
        <p:nvPicPr>
          <p:cNvPr id="2765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089" y="3573016"/>
            <a:ext cx="3879167" cy="2639318"/>
          </a:xfrm>
          <a:prstGeom prst="rect">
            <a:avLst/>
          </a:prstGeom>
        </p:spPr>
      </p:pic>
    </p:spTree>
    <p:extLst>
      <p:ext uri="{BB962C8B-B14F-4D97-AF65-F5344CB8AC3E}">
        <p14:creationId xmlns:p14="http://schemas.microsoft.com/office/powerpoint/2010/main" val="3300392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9"/>
          <p:cNvSpPr txBox="1">
            <a:spLocks noChangeArrowheads="1"/>
          </p:cNvSpPr>
          <p:nvPr/>
        </p:nvSpPr>
        <p:spPr bwMode="auto">
          <a:xfrm>
            <a:off x="1455738" y="220743"/>
            <a:ext cx="76882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dirty="0" smtClean="0">
                <a:solidFill>
                  <a:schemeClr val="tx1"/>
                </a:solidFill>
              </a:rPr>
              <a:t>Tips for signing, dating and marking your work</a:t>
            </a:r>
            <a:endParaRPr lang="en-US" altLang="en-US" sz="2800" dirty="0">
              <a:solidFill>
                <a:schemeClr val="tx1"/>
              </a:solidFill>
            </a:endParaRPr>
          </a:p>
        </p:txBody>
      </p:sp>
      <p:sp>
        <p:nvSpPr>
          <p:cNvPr id="27651" name="TextBox 10"/>
          <p:cNvSpPr txBox="1">
            <a:spLocks noChangeArrowheads="1"/>
          </p:cNvSpPr>
          <p:nvPr/>
        </p:nvSpPr>
        <p:spPr bwMode="auto">
          <a:xfrm>
            <a:off x="1920633" y="1033129"/>
            <a:ext cx="6552728" cy="111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buNone/>
            </a:pPr>
            <a:endParaRPr lang="en-GB" altLang="en-US" sz="2000" dirty="0" smtClean="0"/>
          </a:p>
          <a:p>
            <a:pPr marL="342900" indent="-342900"/>
            <a:r>
              <a:rPr lang="en-GB" altLang="en-US" sz="2000" dirty="0" smtClean="0">
                <a:solidFill>
                  <a:schemeClr val="tx1"/>
                </a:solidFill>
              </a:rPr>
              <a:t>Your signature should </a:t>
            </a:r>
            <a:r>
              <a:rPr lang="en-GB" altLang="en-US" sz="2000" dirty="0" smtClean="0">
                <a:solidFill>
                  <a:srgbClr val="FF0000"/>
                </a:solidFill>
              </a:rPr>
              <a:t>blend</a:t>
            </a:r>
            <a:r>
              <a:rPr lang="en-GB" altLang="en-US" sz="2000" dirty="0" smtClean="0">
                <a:solidFill>
                  <a:schemeClr val="tx1"/>
                </a:solidFill>
              </a:rPr>
              <a:t> with, rather than contrast or interfere with your work.</a:t>
            </a:r>
          </a:p>
          <a:p>
            <a:pPr marL="342900" indent="-342900"/>
            <a:r>
              <a:rPr lang="en-GB" altLang="en-US" sz="2000" dirty="0" smtClean="0">
                <a:solidFill>
                  <a:schemeClr val="tx1"/>
                </a:solidFill>
              </a:rPr>
              <a:t>If a signature is not appropriate for your type of creative work </a:t>
            </a:r>
            <a:r>
              <a:rPr lang="en-GB" altLang="en-US" sz="2000" dirty="0" smtClean="0">
                <a:solidFill>
                  <a:srgbClr val="E838C2"/>
                </a:solidFill>
              </a:rPr>
              <a:t>mark, label or identify </a:t>
            </a:r>
            <a:r>
              <a:rPr lang="en-GB" altLang="en-US" sz="2000" dirty="0" smtClean="0">
                <a:solidFill>
                  <a:schemeClr val="tx1"/>
                </a:solidFill>
              </a:rPr>
              <a:t>the work as yours. </a:t>
            </a:r>
            <a:r>
              <a:rPr lang="en-GB" altLang="en-US" sz="2000" dirty="0">
                <a:solidFill>
                  <a:srgbClr val="00B0F0"/>
                </a:solidFill>
              </a:rPr>
              <a:t>your lifetime plus 70 years</a:t>
            </a:r>
            <a:endParaRPr lang="en-GB" altLang="en-US" sz="2000" dirty="0">
              <a:solidFill>
                <a:schemeClr val="tx1"/>
              </a:solidFill>
            </a:endParaRPr>
          </a:p>
          <a:p>
            <a:pPr marL="342900" indent="-342900"/>
            <a:r>
              <a:rPr lang="en-GB" altLang="en-US" sz="2000" dirty="0" smtClean="0">
                <a:solidFill>
                  <a:schemeClr val="tx1"/>
                </a:solidFill>
              </a:rPr>
              <a:t>Copyright lasts for.  You won’t always be there to vouch for it personally.  </a:t>
            </a:r>
            <a:endParaRPr lang="en-GB" altLang="en-US" sz="2000" dirty="0">
              <a:solidFill>
                <a:schemeClr val="tx1"/>
              </a:solidFill>
            </a:endParaRPr>
          </a:p>
        </p:txBody>
      </p:sp>
      <p:pic>
        <p:nvPicPr>
          <p:cNvPr id="2765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C946C84F-2F57-4813-9A74-8D8E042C2A3E}"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27654"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9A7A43DF-3A97-4927-A613-DD1FB715E0B1}" type="slidenum">
              <a:rPr lang="en-GB" altLang="en-US" sz="1200">
                <a:solidFill>
                  <a:srgbClr val="898989"/>
                </a:solidFill>
              </a:rPr>
              <a:pPr algn="ctr" eaLnBrk="1" hangingPunct="1">
                <a:spcBef>
                  <a:spcPct val="0"/>
                </a:spcBef>
                <a:buClrTx/>
                <a:buSzTx/>
                <a:buFontTx/>
                <a:buNone/>
              </a:pPr>
              <a:t>23</a:t>
            </a:fld>
            <a:endParaRPr lang="en-GB" altLang="en-US" sz="1200">
              <a:solidFill>
                <a:srgbClr val="898989"/>
              </a:solidFill>
            </a:endParaRPr>
          </a:p>
        </p:txBody>
      </p:sp>
      <p:pic>
        <p:nvPicPr>
          <p:cNvPr id="2765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2369" y="4170362"/>
            <a:ext cx="3175000" cy="2197100"/>
          </a:xfrm>
          <a:prstGeom prst="rect">
            <a:avLst/>
          </a:prstGeom>
        </p:spPr>
      </p:pic>
    </p:spTree>
    <p:extLst>
      <p:ext uri="{BB962C8B-B14F-4D97-AF65-F5344CB8AC3E}">
        <p14:creationId xmlns:p14="http://schemas.microsoft.com/office/powerpoint/2010/main" val="2016599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9"/>
          <p:cNvSpPr txBox="1">
            <a:spLocks noChangeArrowheads="1"/>
          </p:cNvSpPr>
          <p:nvPr/>
        </p:nvSpPr>
        <p:spPr bwMode="auto">
          <a:xfrm>
            <a:off x="1598613" y="511175"/>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a:solidFill>
                  <a:schemeClr val="tx1"/>
                </a:solidFill>
              </a:rPr>
              <a:t>Who is the copyright owner?</a:t>
            </a:r>
          </a:p>
        </p:txBody>
      </p:sp>
      <p:sp>
        <p:nvSpPr>
          <p:cNvPr id="28675" name="TextBox 10"/>
          <p:cNvSpPr txBox="1">
            <a:spLocks noChangeArrowheads="1"/>
          </p:cNvSpPr>
          <p:nvPr/>
        </p:nvSpPr>
        <p:spPr bwMode="auto">
          <a:xfrm>
            <a:off x="1650617" y="1412776"/>
            <a:ext cx="531653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buFont typeface="Wingdings 3" pitchFamily="18" charset="2"/>
              <a:buNone/>
            </a:pPr>
            <a:endParaRPr lang="en-GB" altLang="en-US" sz="2000" dirty="0"/>
          </a:p>
          <a:p>
            <a:pPr eaLnBrk="1" hangingPunct="1"/>
            <a:r>
              <a:rPr lang="en-GB" altLang="en-US" sz="2000" dirty="0"/>
              <a:t>The author is first owner of copyright under s11(1) CDPA 1988. </a:t>
            </a:r>
          </a:p>
          <a:p>
            <a:pPr eaLnBrk="1" hangingPunct="1">
              <a:buFontTx/>
              <a:buNone/>
            </a:pPr>
            <a:r>
              <a:rPr lang="en-GB" altLang="en-US" sz="2000" u="sng" dirty="0"/>
              <a:t>Exceptions</a:t>
            </a:r>
            <a:r>
              <a:rPr lang="en-GB" altLang="en-US" sz="2000" dirty="0"/>
              <a:t>:</a:t>
            </a:r>
          </a:p>
          <a:p>
            <a:pPr eaLnBrk="1" hangingPunct="1"/>
            <a:r>
              <a:rPr lang="en-GB" altLang="en-US" sz="2000" dirty="0">
                <a:solidFill>
                  <a:schemeClr val="tx1"/>
                </a:solidFill>
              </a:rPr>
              <a:t>If work is created by employee in the course of employment, then the employer is the owner: s11(2) CDPA 1988.</a:t>
            </a:r>
          </a:p>
          <a:p>
            <a:pPr eaLnBrk="1" hangingPunct="1"/>
            <a:r>
              <a:rPr lang="en-GB" altLang="en-US" sz="2000" dirty="0">
                <a:solidFill>
                  <a:schemeClr val="tx1"/>
                </a:solidFill>
              </a:rPr>
              <a:t>If the art was commissioned, the contract may specify that the person who commissioned the art is the owner. </a:t>
            </a:r>
          </a:p>
          <a:p>
            <a:pPr eaLnBrk="1" hangingPunct="1"/>
            <a:r>
              <a:rPr lang="en-GB" altLang="en-US" sz="2000" dirty="0">
                <a:solidFill>
                  <a:schemeClr val="tx1"/>
                </a:solidFill>
              </a:rPr>
              <a:t>BUT YOU HAVE FREEDOM TO AGREE OTHERWISE</a:t>
            </a:r>
            <a:endParaRPr lang="en-US" altLang="en-US" sz="1800" dirty="0">
              <a:solidFill>
                <a:schemeClr val="tx1"/>
              </a:solidFill>
            </a:endParaRPr>
          </a:p>
        </p:txBody>
      </p:sp>
      <p:pic>
        <p:nvPicPr>
          <p:cNvPr id="28676"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0FCD8659-5597-41A8-805F-3CFE9C81F5BD}"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28678"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2BE8D80C-10CB-46B6-ADEF-4D482CF5CA26}" type="slidenum">
              <a:rPr lang="en-GB" altLang="en-US" sz="1200">
                <a:solidFill>
                  <a:srgbClr val="898989"/>
                </a:solidFill>
              </a:rPr>
              <a:pPr algn="ctr" eaLnBrk="1" hangingPunct="1">
                <a:spcBef>
                  <a:spcPct val="0"/>
                </a:spcBef>
                <a:buClrTx/>
                <a:buSzTx/>
                <a:buFontTx/>
                <a:buNone/>
              </a:pPr>
              <a:t>24</a:t>
            </a:fld>
            <a:endParaRPr lang="en-GB" altLang="en-US" sz="1200">
              <a:solidFill>
                <a:srgbClr val="898989"/>
              </a:solidFill>
            </a:endParaRPr>
          </a:p>
        </p:txBody>
      </p:sp>
      <p:pic>
        <p:nvPicPr>
          <p:cNvPr id="28679"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descr="C:\Users\home\AppData\Local\Microsoft\Windows\Temporary Internet Files\Content.IE5\CRAJ5D38\for-sale-by-owne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873125"/>
            <a:ext cx="251301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384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9"/>
          <p:cNvSpPr txBox="1">
            <a:spLocks noChangeArrowheads="1"/>
          </p:cNvSpPr>
          <p:nvPr/>
        </p:nvSpPr>
        <p:spPr bwMode="auto">
          <a:xfrm>
            <a:off x="1776413" y="836613"/>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a:solidFill>
                  <a:schemeClr val="tx1"/>
                </a:solidFill>
              </a:rPr>
              <a:t>Copyright gives the artist </a:t>
            </a:r>
          </a:p>
          <a:p>
            <a:pPr eaLnBrk="1" hangingPunct="1">
              <a:spcBef>
                <a:spcPct val="0"/>
              </a:spcBef>
              <a:buClrTx/>
              <a:buSzTx/>
              <a:buFontTx/>
              <a:buNone/>
            </a:pPr>
            <a:r>
              <a:rPr lang="en-US" altLang="en-US" sz="2800">
                <a:solidFill>
                  <a:schemeClr val="tx1"/>
                </a:solidFill>
              </a:rPr>
              <a:t>the following EXCLUSIVE rights:</a:t>
            </a:r>
          </a:p>
        </p:txBody>
      </p:sp>
      <p:sp>
        <p:nvSpPr>
          <p:cNvPr id="29699" name="TextBox 10"/>
          <p:cNvSpPr txBox="1">
            <a:spLocks noChangeArrowheads="1"/>
          </p:cNvSpPr>
          <p:nvPr/>
        </p:nvSpPr>
        <p:spPr bwMode="auto">
          <a:xfrm>
            <a:off x="1776413" y="2060575"/>
            <a:ext cx="59309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buFont typeface="Wingdings 3" pitchFamily="18" charset="2"/>
              <a:buNone/>
            </a:pPr>
            <a:endParaRPr lang="en-GB" altLang="en-US" sz="2000"/>
          </a:p>
          <a:p>
            <a:pPr eaLnBrk="1" hangingPunct="1"/>
            <a:r>
              <a:rPr lang="en-GB" altLang="en-US" sz="2000">
                <a:solidFill>
                  <a:schemeClr val="tx1"/>
                </a:solidFill>
              </a:rPr>
              <a:t>Reproduce the work</a:t>
            </a:r>
          </a:p>
          <a:p>
            <a:pPr eaLnBrk="1" hangingPunct="1"/>
            <a:r>
              <a:rPr lang="en-GB" altLang="en-US" sz="2000">
                <a:solidFill>
                  <a:schemeClr val="tx1"/>
                </a:solidFill>
              </a:rPr>
              <a:t>Issue copies of the work to the public</a:t>
            </a:r>
          </a:p>
          <a:p>
            <a:pPr eaLnBrk="1" hangingPunct="1"/>
            <a:r>
              <a:rPr lang="en-GB" altLang="en-US" sz="2000">
                <a:solidFill>
                  <a:schemeClr val="tx1"/>
                </a:solidFill>
              </a:rPr>
              <a:t>Rent or lend the work to the public; and</a:t>
            </a:r>
          </a:p>
          <a:p>
            <a:pPr eaLnBrk="1" hangingPunct="1"/>
            <a:r>
              <a:rPr lang="en-GB" altLang="en-US" sz="2000">
                <a:solidFill>
                  <a:schemeClr val="tx1"/>
                </a:solidFill>
              </a:rPr>
              <a:t>Authorise others to carry out any of these         eg grant licences.  </a:t>
            </a:r>
            <a:endParaRPr lang="en-US" altLang="en-US" sz="1800">
              <a:solidFill>
                <a:schemeClr val="tx1"/>
              </a:solidFill>
            </a:endParaRPr>
          </a:p>
        </p:txBody>
      </p:sp>
      <p:pic>
        <p:nvPicPr>
          <p:cNvPr id="29700"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DD1D4EEF-B9E9-45F2-B45B-613CE1ABF368}"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29702"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E68D2FE2-C12C-41BD-AEA0-9F782A5CC023}" type="slidenum">
              <a:rPr lang="en-GB" altLang="en-US" sz="1200">
                <a:solidFill>
                  <a:srgbClr val="898989"/>
                </a:solidFill>
              </a:rPr>
              <a:pPr algn="ctr" eaLnBrk="1" hangingPunct="1">
                <a:spcBef>
                  <a:spcPct val="0"/>
                </a:spcBef>
                <a:buClrTx/>
                <a:buSzTx/>
                <a:buFontTx/>
                <a:buNone/>
              </a:pPr>
              <a:t>25</a:t>
            </a:fld>
            <a:endParaRPr lang="en-GB" altLang="en-US" sz="1200">
              <a:solidFill>
                <a:srgbClr val="898989"/>
              </a:solidFill>
            </a:endParaRPr>
          </a:p>
        </p:txBody>
      </p:sp>
      <p:pic>
        <p:nvPicPr>
          <p:cNvPr id="2970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descr="C:\Users\home\AppData\Local\Microsoft\Windows\Temporary Internet Files\Content.IE5\O89SNK4K\art_studio_paint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538" y="4475163"/>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386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9"/>
          <p:cNvSpPr txBox="1">
            <a:spLocks noChangeArrowheads="1"/>
          </p:cNvSpPr>
          <p:nvPr/>
        </p:nvSpPr>
        <p:spPr bwMode="auto">
          <a:xfrm>
            <a:off x="1776413" y="836613"/>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a:solidFill>
                  <a:schemeClr val="tx1"/>
                </a:solidFill>
              </a:rPr>
              <a:t>Is artwork on the Internet protected by copyright?</a:t>
            </a:r>
          </a:p>
        </p:txBody>
      </p:sp>
      <p:sp>
        <p:nvSpPr>
          <p:cNvPr id="31747" name="TextBox 10"/>
          <p:cNvSpPr txBox="1">
            <a:spLocks noChangeArrowheads="1"/>
          </p:cNvSpPr>
          <p:nvPr/>
        </p:nvSpPr>
        <p:spPr bwMode="auto">
          <a:xfrm>
            <a:off x="1776413" y="2636838"/>
            <a:ext cx="618013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r>
              <a:rPr lang="en-GB" altLang="en-US" sz="2000"/>
              <a:t>Yes. Material on the internet or stored on web servers is generally protected in the same way as material in other media. </a:t>
            </a:r>
          </a:p>
          <a:p>
            <a:pPr eaLnBrk="1" hangingPunct="1"/>
            <a:r>
              <a:rPr lang="en-GB" altLang="en-US" sz="2000"/>
              <a:t>It is a fallacy that once material is posted on the internet it somehow enters the public domain.  </a:t>
            </a:r>
          </a:p>
        </p:txBody>
      </p:sp>
      <p:pic>
        <p:nvPicPr>
          <p:cNvPr id="31748"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DA20896E-2EA3-4A67-B223-D23D18BECC55}"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31750"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1BB6AE5C-E2CF-4524-B7D9-6264989204F5}" type="slidenum">
              <a:rPr lang="en-GB" altLang="en-US" sz="1200">
                <a:solidFill>
                  <a:srgbClr val="898989"/>
                </a:solidFill>
              </a:rPr>
              <a:pPr algn="ctr" eaLnBrk="1" hangingPunct="1">
                <a:spcBef>
                  <a:spcPct val="0"/>
                </a:spcBef>
                <a:buClrTx/>
                <a:buSzTx/>
                <a:buFontTx/>
                <a:buNone/>
              </a:pPr>
              <a:t>26</a:t>
            </a:fld>
            <a:endParaRPr lang="en-GB" altLang="en-US" sz="1200">
              <a:solidFill>
                <a:srgbClr val="898989"/>
              </a:solidFill>
            </a:endParaRPr>
          </a:p>
        </p:txBody>
      </p:sp>
      <p:pic>
        <p:nvPicPr>
          <p:cNvPr id="31751"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 descr="C:\Users\home\AppData\Local\Microsoft\Windows\Temporary Internet Files\Content.IE5\172IF01M\internet-explorer-logo[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925" y="4670425"/>
            <a:ext cx="15636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342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9"/>
          <p:cNvSpPr txBox="1">
            <a:spLocks noChangeArrowheads="1"/>
          </p:cNvSpPr>
          <p:nvPr/>
        </p:nvSpPr>
        <p:spPr bwMode="auto">
          <a:xfrm>
            <a:off x="1776413" y="836613"/>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a:solidFill>
                  <a:schemeClr val="tx1"/>
                </a:solidFill>
              </a:rPr>
              <a:t>Copyright symbol ©</a:t>
            </a:r>
          </a:p>
        </p:txBody>
      </p:sp>
      <p:sp>
        <p:nvSpPr>
          <p:cNvPr id="30723" name="TextBox 10"/>
          <p:cNvSpPr txBox="1">
            <a:spLocks noChangeArrowheads="1"/>
          </p:cNvSpPr>
          <p:nvPr/>
        </p:nvSpPr>
        <p:spPr bwMode="auto">
          <a:xfrm>
            <a:off x="1776413" y="2276475"/>
            <a:ext cx="59309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r>
              <a:rPr lang="en-US" altLang="en-US" sz="2000">
                <a:solidFill>
                  <a:schemeClr val="tx1"/>
                </a:solidFill>
              </a:rPr>
              <a:t>It is wise to include a copyright notice in a prominent place on your work.</a:t>
            </a:r>
          </a:p>
          <a:p>
            <a:pPr eaLnBrk="1" hangingPunct="1">
              <a:buFont typeface="Wingdings 3" pitchFamily="18" charset="2"/>
              <a:buNone/>
            </a:pPr>
            <a:endParaRPr lang="en-US" altLang="en-US" sz="2000">
              <a:solidFill>
                <a:schemeClr val="tx1"/>
              </a:solidFill>
            </a:endParaRPr>
          </a:p>
          <a:p>
            <a:pPr eaLnBrk="1" hangingPunct="1">
              <a:buFont typeface="Wingdings 3" pitchFamily="18" charset="2"/>
              <a:buNone/>
            </a:pPr>
            <a:r>
              <a:rPr lang="en-US" altLang="en-US" sz="2000">
                <a:solidFill>
                  <a:schemeClr val="tx1"/>
                </a:solidFill>
              </a:rPr>
              <a:t>   ©  2015 Janice Denoncourt  + contact details.</a:t>
            </a:r>
          </a:p>
          <a:p>
            <a:pPr eaLnBrk="1" hangingPunct="1">
              <a:buFont typeface="Wingdings 3" pitchFamily="18" charset="2"/>
              <a:buNone/>
            </a:pPr>
            <a:endParaRPr lang="en-US" altLang="en-US" sz="2000">
              <a:solidFill>
                <a:schemeClr val="tx1"/>
              </a:solidFill>
            </a:endParaRPr>
          </a:p>
          <a:p>
            <a:pPr eaLnBrk="1" hangingPunct="1">
              <a:buFont typeface="Wingdings 3" pitchFamily="18" charset="2"/>
              <a:buNone/>
            </a:pPr>
            <a:r>
              <a:rPr lang="en-US" altLang="en-US" sz="2000">
                <a:solidFill>
                  <a:schemeClr val="tx1"/>
                </a:solidFill>
              </a:rPr>
              <a:t>Keep good records of all your work.</a:t>
            </a:r>
          </a:p>
          <a:p>
            <a:pPr eaLnBrk="1" hangingPunct="1"/>
            <a:endParaRPr lang="en-US" altLang="en-US" sz="2000"/>
          </a:p>
        </p:txBody>
      </p:sp>
      <p:pic>
        <p:nvPicPr>
          <p:cNvPr id="3072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E654CF6E-1970-4227-8649-B3EEFE8F96F0}"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30726"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DE36090C-C88E-4495-B4EB-A9DF4440D074}" type="slidenum">
              <a:rPr lang="en-GB" altLang="en-US" sz="1200">
                <a:solidFill>
                  <a:srgbClr val="898989"/>
                </a:solidFill>
              </a:rPr>
              <a:pPr algn="ctr" eaLnBrk="1" hangingPunct="1">
                <a:spcBef>
                  <a:spcPct val="0"/>
                </a:spcBef>
                <a:buClrTx/>
                <a:buSzTx/>
                <a:buFontTx/>
                <a:buNone/>
              </a:pPr>
              <a:t>27</a:t>
            </a:fld>
            <a:endParaRPr lang="en-GB" altLang="en-US" sz="1200">
              <a:solidFill>
                <a:srgbClr val="898989"/>
              </a:solidFill>
            </a:endParaRPr>
          </a:p>
        </p:txBody>
      </p:sp>
      <p:pic>
        <p:nvPicPr>
          <p:cNvPr id="3072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9" descr="C:\Users\home\AppData\Local\Microsoft\Windows\Temporary Internet Files\Content.IE5\O89SNK4K\copyright[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795838"/>
            <a:ext cx="1906588"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830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9"/>
          <p:cNvSpPr txBox="1">
            <a:spLocks noChangeArrowheads="1"/>
          </p:cNvSpPr>
          <p:nvPr/>
        </p:nvSpPr>
        <p:spPr bwMode="auto">
          <a:xfrm>
            <a:off x="1776413" y="836613"/>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a:solidFill>
                  <a:schemeClr val="tx1"/>
                </a:solidFill>
              </a:rPr>
              <a:t>Copyright prevents ‘free-riding’ </a:t>
            </a:r>
          </a:p>
        </p:txBody>
      </p:sp>
      <p:sp>
        <p:nvSpPr>
          <p:cNvPr id="32771" name="TextBox 10"/>
          <p:cNvSpPr txBox="1">
            <a:spLocks noChangeArrowheads="1"/>
          </p:cNvSpPr>
          <p:nvPr/>
        </p:nvSpPr>
        <p:spPr bwMode="auto">
          <a:xfrm>
            <a:off x="1776413" y="2006600"/>
            <a:ext cx="59309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r>
              <a:rPr lang="en-US" altLang="en-US" sz="2000"/>
              <a:t>Allows artists to make ££ from their labour.</a:t>
            </a:r>
          </a:p>
          <a:p>
            <a:pPr eaLnBrk="1" hangingPunct="1">
              <a:buFont typeface="Wingdings 3" pitchFamily="18" charset="2"/>
              <a:buNone/>
            </a:pPr>
            <a:r>
              <a:rPr lang="en-US" altLang="en-US" sz="2000"/>
              <a:t>  </a:t>
            </a:r>
          </a:p>
          <a:p>
            <a:pPr eaLnBrk="1" hangingPunct="1"/>
            <a:r>
              <a:rPr lang="en-US" altLang="en-US" sz="2000"/>
              <a:t>Prevents others from taking their work for free without a ‘licence to use’ (ie theft, stealing)</a:t>
            </a:r>
          </a:p>
          <a:p>
            <a:pPr eaLnBrk="1" hangingPunct="1">
              <a:buFont typeface="Wingdings 3" pitchFamily="18" charset="2"/>
              <a:buNone/>
            </a:pPr>
            <a:endParaRPr lang="en-US" altLang="en-US" sz="2000"/>
          </a:p>
          <a:p>
            <a:pPr eaLnBrk="1" hangingPunct="1"/>
            <a:r>
              <a:rPr lang="en-US" altLang="en-US" sz="2000"/>
              <a:t>Prevents people altering the work without permission. (moral rights)</a:t>
            </a:r>
          </a:p>
          <a:p>
            <a:pPr eaLnBrk="1" hangingPunct="1"/>
            <a:endParaRPr lang="en-US" altLang="en-US" sz="2000"/>
          </a:p>
        </p:txBody>
      </p:sp>
      <p:pic>
        <p:nvPicPr>
          <p:cNvPr id="3277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ED41C231-8C97-4F27-BF8D-C4DA1D039270}"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32774"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1BE8CFE0-1BAF-4358-A4C9-905755DBD1CD}" type="slidenum">
              <a:rPr lang="en-GB" altLang="en-US" sz="1200">
                <a:solidFill>
                  <a:srgbClr val="898989"/>
                </a:solidFill>
              </a:rPr>
              <a:pPr algn="ctr" eaLnBrk="1" hangingPunct="1">
                <a:spcBef>
                  <a:spcPct val="0"/>
                </a:spcBef>
                <a:buClrTx/>
                <a:buSzTx/>
                <a:buFontTx/>
                <a:buNone/>
              </a:pPr>
              <a:t>28</a:t>
            </a:fld>
            <a:endParaRPr lang="en-GB" altLang="en-US" sz="1200">
              <a:solidFill>
                <a:srgbClr val="898989"/>
              </a:solidFill>
            </a:endParaRPr>
          </a:p>
        </p:txBody>
      </p:sp>
      <p:pic>
        <p:nvPicPr>
          <p:cNvPr id="3277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C:\Users\home\AppData\Local\Microsoft\Windows\Temporary Internet Files\Content.IE5\O89SNK4K\do-not-copy-stam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75" y="4845050"/>
            <a:ext cx="284797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368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9"/>
          <p:cNvSpPr txBox="1">
            <a:spLocks noChangeArrowheads="1"/>
          </p:cNvSpPr>
          <p:nvPr/>
        </p:nvSpPr>
        <p:spPr bwMode="auto">
          <a:xfrm>
            <a:off x="1776413" y="836613"/>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a:solidFill>
                  <a:schemeClr val="tx1"/>
                </a:solidFill>
              </a:rPr>
              <a:t>What is copyright infringement?</a:t>
            </a:r>
          </a:p>
        </p:txBody>
      </p:sp>
      <p:sp>
        <p:nvSpPr>
          <p:cNvPr id="38915" name="TextBox 10"/>
          <p:cNvSpPr txBox="1">
            <a:spLocks noChangeArrowheads="1"/>
          </p:cNvSpPr>
          <p:nvPr/>
        </p:nvSpPr>
        <p:spPr bwMode="auto">
          <a:xfrm>
            <a:off x="1776413" y="1873250"/>
            <a:ext cx="5930900"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eaLnBrk="1" hangingPunct="1">
              <a:spcBef>
                <a:spcPts val="1000"/>
              </a:spcBef>
              <a:buClr>
                <a:schemeClr val="accent1"/>
              </a:buClr>
              <a:buSzPct val="80000"/>
              <a:defRPr/>
            </a:pPr>
            <a:r>
              <a:rPr lang="en-US" altLang="en-US" sz="2000" dirty="0" smtClean="0">
                <a:solidFill>
                  <a:srgbClr val="FF0000"/>
                </a:solidFill>
              </a:rPr>
              <a:t>DIRECT INFRINGEMENT </a:t>
            </a:r>
            <a:r>
              <a:rPr lang="en-US" altLang="en-US" sz="2000" dirty="0" smtClean="0"/>
              <a:t>IS:</a:t>
            </a:r>
          </a:p>
          <a:p>
            <a:pPr marL="342900" indent="-342900" eaLnBrk="1" hangingPunct="1">
              <a:spcBef>
                <a:spcPts val="1000"/>
              </a:spcBef>
              <a:buClr>
                <a:schemeClr val="accent1"/>
              </a:buClr>
              <a:buSzPct val="80000"/>
              <a:buFont typeface="Arial" pitchFamily="34" charset="0"/>
              <a:buChar char="•"/>
              <a:defRPr/>
            </a:pPr>
            <a:r>
              <a:rPr lang="en-US" altLang="en-US" sz="2000" dirty="0" smtClean="0"/>
              <a:t>Copying the work in any material form (including digital form)</a:t>
            </a:r>
          </a:p>
          <a:p>
            <a:pPr marL="342900" indent="-342900" eaLnBrk="1" hangingPunct="1">
              <a:spcBef>
                <a:spcPts val="1000"/>
              </a:spcBef>
              <a:buClr>
                <a:schemeClr val="accent1"/>
              </a:buClr>
              <a:buSzPct val="80000"/>
              <a:buFont typeface="Arial" pitchFamily="34" charset="0"/>
              <a:buChar char="•"/>
              <a:defRPr/>
            </a:pPr>
            <a:r>
              <a:rPr lang="en-US" altLang="en-US" sz="2000" dirty="0" smtClean="0"/>
              <a:t>Issuing copies to the public</a:t>
            </a:r>
          </a:p>
          <a:p>
            <a:pPr marL="342900" indent="-342900" eaLnBrk="1" hangingPunct="1">
              <a:spcBef>
                <a:spcPts val="1000"/>
              </a:spcBef>
              <a:buClr>
                <a:schemeClr val="accent1"/>
              </a:buClr>
              <a:buSzPct val="80000"/>
              <a:buFont typeface="Arial" pitchFamily="34" charset="0"/>
              <a:buChar char="•"/>
              <a:defRPr/>
            </a:pPr>
            <a:r>
              <a:rPr lang="en-US" altLang="en-US" sz="2000" dirty="0" smtClean="0"/>
              <a:t>Renting or lending the work</a:t>
            </a:r>
          </a:p>
          <a:p>
            <a:pPr marL="342900" indent="-342900" eaLnBrk="1" hangingPunct="1">
              <a:spcBef>
                <a:spcPts val="1000"/>
              </a:spcBef>
              <a:buClr>
                <a:schemeClr val="accent1"/>
              </a:buClr>
              <a:buSzPct val="80000"/>
              <a:buFont typeface="Arial" pitchFamily="34" charset="0"/>
              <a:buChar char="•"/>
              <a:defRPr/>
            </a:pPr>
            <a:r>
              <a:rPr lang="en-US" altLang="en-US" sz="2000" dirty="0" smtClean="0"/>
              <a:t>Showing the work in public</a:t>
            </a:r>
          </a:p>
          <a:p>
            <a:pPr marL="342900" indent="-342900" eaLnBrk="1" hangingPunct="1">
              <a:spcBef>
                <a:spcPts val="1000"/>
              </a:spcBef>
              <a:buClr>
                <a:schemeClr val="accent1"/>
              </a:buClr>
              <a:buSzPct val="80000"/>
              <a:buFont typeface="Arial" pitchFamily="34" charset="0"/>
              <a:buChar char="•"/>
              <a:defRPr/>
            </a:pPr>
            <a:r>
              <a:rPr lang="en-US" altLang="en-US" sz="2000" dirty="0" smtClean="0"/>
              <a:t>Making an adaptation of the work (changing form </a:t>
            </a:r>
            <a:r>
              <a:rPr lang="en-US" altLang="en-US" sz="2000" dirty="0" err="1" smtClean="0"/>
              <a:t>eg</a:t>
            </a:r>
            <a:r>
              <a:rPr lang="en-US" altLang="en-US" sz="2000" dirty="0" smtClean="0"/>
              <a:t> converting literary book to a picture book)</a:t>
            </a:r>
          </a:p>
          <a:p>
            <a:pPr eaLnBrk="1" hangingPunct="1">
              <a:spcBef>
                <a:spcPts val="1000"/>
              </a:spcBef>
              <a:buClr>
                <a:schemeClr val="accent1"/>
              </a:buClr>
              <a:buSzPct val="80000"/>
              <a:defRPr/>
            </a:pPr>
            <a:r>
              <a:rPr lang="en-US" altLang="en-US" sz="2000" dirty="0" smtClean="0">
                <a:solidFill>
                  <a:srgbClr val="FF0000"/>
                </a:solidFill>
              </a:rPr>
              <a:t>INDIRECT INFRINGEMENT </a:t>
            </a:r>
            <a:r>
              <a:rPr lang="en-US" altLang="en-US" sz="2000" dirty="0" smtClean="0"/>
              <a:t>is commercially dealing in infringing copies.</a:t>
            </a:r>
          </a:p>
        </p:txBody>
      </p:sp>
      <p:pic>
        <p:nvPicPr>
          <p:cNvPr id="3379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9A5C7B04-B2F5-45FB-8385-5C792C2D0450}"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33798"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BB9F62F7-26C6-4772-BA4C-906A4D32BB0E}" type="slidenum">
              <a:rPr lang="en-GB" altLang="en-US" sz="1200">
                <a:solidFill>
                  <a:srgbClr val="898989"/>
                </a:solidFill>
              </a:rPr>
              <a:pPr algn="ctr" eaLnBrk="1" hangingPunct="1">
                <a:spcBef>
                  <a:spcPct val="0"/>
                </a:spcBef>
                <a:buClrTx/>
                <a:buSzTx/>
                <a:buFontTx/>
                <a:buNone/>
              </a:pPr>
              <a:t>29</a:t>
            </a:fld>
            <a:endParaRPr lang="en-GB" altLang="en-US" sz="1200">
              <a:solidFill>
                <a:srgbClr val="898989"/>
              </a:solidFill>
            </a:endParaRPr>
          </a:p>
        </p:txBody>
      </p:sp>
      <p:pic>
        <p:nvPicPr>
          <p:cNvPr id="33799"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800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25388" y="3185190"/>
            <a:ext cx="8448576" cy="16907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smtClean="0"/>
              <a:t>A multidisciplinary collaboration:</a:t>
            </a:r>
          </a:p>
          <a:p>
            <a:endParaRPr lang="en-US" altLang="en-US" sz="2800" dirty="0" smtClean="0"/>
          </a:p>
          <a:p>
            <a:pPr marL="457200" indent="-457200" algn="l">
              <a:buFont typeface="Arial" panose="020B0604020202020204" pitchFamily="34" charset="0"/>
              <a:buChar char="•"/>
            </a:pPr>
            <a:r>
              <a:rPr lang="en-US" altLang="en-US" sz="2800" dirty="0" smtClean="0"/>
              <a:t>Led by the Nottingham Law School </a:t>
            </a:r>
          </a:p>
          <a:p>
            <a:pPr marL="457200" indent="-457200" algn="l">
              <a:buFont typeface="Arial" panose="020B0604020202020204" pitchFamily="34" charset="0"/>
              <a:buChar char="•"/>
            </a:pPr>
            <a:r>
              <a:rPr lang="en-US" altLang="en-US" sz="2800" dirty="0" smtClean="0"/>
              <a:t>Legal Advice Centre</a:t>
            </a:r>
          </a:p>
          <a:p>
            <a:pPr marL="457200" indent="-457200" algn="l">
              <a:buFont typeface="Arial" panose="020B0604020202020204" pitchFamily="34" charset="0"/>
              <a:buChar char="•"/>
            </a:pPr>
            <a:r>
              <a:rPr lang="en-US" altLang="en-US" sz="2800" dirty="0" smtClean="0"/>
              <a:t>IP Research Group</a:t>
            </a:r>
          </a:p>
          <a:p>
            <a:pPr marL="457200" indent="-457200" algn="l">
              <a:buFont typeface="Arial" panose="020B0604020202020204" pitchFamily="34" charset="0"/>
              <a:buChar char="•"/>
            </a:pPr>
            <a:r>
              <a:rPr lang="en-US" altLang="en-US" sz="2800" dirty="0" smtClean="0"/>
              <a:t>The Hive</a:t>
            </a:r>
          </a:p>
          <a:p>
            <a:pPr marL="457200" indent="-457200" algn="l">
              <a:buFont typeface="Arial" panose="020B0604020202020204" pitchFamily="34" charset="0"/>
              <a:buChar char="•"/>
            </a:pPr>
            <a:r>
              <a:rPr lang="en-US" altLang="en-US" sz="2800" dirty="0" smtClean="0"/>
              <a:t>School of Art &amp; Design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05/04/2016</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3</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pic>
        <p:nvPicPr>
          <p:cNvPr id="8" name="Picture 4" descr="C:\WINNT\Temp\Temporary Internet Files\OLK4\NLS_Logo_FullRes.gif"/>
          <p:cNvPicPr>
            <a:picLocks noGrp="1" noChangeAspect="1" noChangeArrowheads="1"/>
          </p:cNvPicPr>
          <p:nvPr>
            <p:ph type="ctrTitle"/>
          </p:nvPr>
        </p:nvPicPr>
        <p:blipFill>
          <a:blip r:embed="rId5" r:link="rId6" cstate="print">
            <a:extLst>
              <a:ext uri="{28A0092B-C50C-407E-A947-70E740481C1C}">
                <a14:useLocalDpi xmlns:a14="http://schemas.microsoft.com/office/drawing/2010/main" val="0"/>
              </a:ext>
            </a:extLst>
          </a:blip>
          <a:srcRect/>
          <a:stretch>
            <a:fillRect/>
          </a:stretch>
        </p:blipFill>
        <p:spPr>
          <a:xfrm>
            <a:off x="7511834" y="1442863"/>
            <a:ext cx="1262130" cy="906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descr="LW_Logo_RGB_3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559" y="1343885"/>
            <a:ext cx="1077004" cy="107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848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9"/>
          <p:cNvSpPr txBox="1">
            <a:spLocks noChangeArrowheads="1"/>
          </p:cNvSpPr>
          <p:nvPr/>
        </p:nvSpPr>
        <p:spPr bwMode="auto">
          <a:xfrm>
            <a:off x="1776413" y="836613"/>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a:solidFill>
                  <a:schemeClr val="tx1"/>
                </a:solidFill>
              </a:rPr>
              <a:t>What is the legal test for </a:t>
            </a:r>
          </a:p>
          <a:p>
            <a:pPr eaLnBrk="1" hangingPunct="1">
              <a:spcBef>
                <a:spcPct val="0"/>
              </a:spcBef>
              <a:buClrTx/>
              <a:buSzTx/>
              <a:buFontTx/>
              <a:buNone/>
            </a:pPr>
            <a:r>
              <a:rPr lang="en-US" altLang="en-US" sz="2800">
                <a:solidFill>
                  <a:schemeClr val="tx1"/>
                </a:solidFill>
              </a:rPr>
              <a:t>copyright infringement?</a:t>
            </a:r>
          </a:p>
        </p:txBody>
      </p:sp>
      <p:sp>
        <p:nvSpPr>
          <p:cNvPr id="35843" name="TextBox 10"/>
          <p:cNvSpPr txBox="1">
            <a:spLocks noChangeArrowheads="1"/>
          </p:cNvSpPr>
          <p:nvPr/>
        </p:nvSpPr>
        <p:spPr bwMode="auto">
          <a:xfrm>
            <a:off x="1776413" y="1873250"/>
            <a:ext cx="6180137"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buFont typeface="Arial" charset="0"/>
              <a:buChar char="•"/>
            </a:pPr>
            <a:r>
              <a:rPr lang="en-US" altLang="en-US" sz="2000"/>
              <a:t>In the case of artistic works, copying requires a </a:t>
            </a:r>
            <a:r>
              <a:rPr lang="en-US" altLang="en-US" sz="2000">
                <a:solidFill>
                  <a:srgbClr val="FF0000"/>
                </a:solidFill>
              </a:rPr>
              <a:t>causal link </a:t>
            </a:r>
            <a:r>
              <a:rPr lang="en-US" altLang="en-US" sz="2000"/>
              <a:t>between the content of the claimant’s work and the defendant’s work.</a:t>
            </a:r>
          </a:p>
          <a:p>
            <a:pPr eaLnBrk="1" hangingPunct="1">
              <a:buFont typeface="Arial" charset="0"/>
              <a:buChar char="•"/>
            </a:pPr>
            <a:r>
              <a:rPr lang="en-US" altLang="en-US" sz="2000">
                <a:solidFill>
                  <a:srgbClr val="FF0000"/>
                </a:solidFill>
              </a:rPr>
              <a:t>Independent creation </a:t>
            </a:r>
            <a:r>
              <a:rPr lang="en-US" altLang="en-US" sz="2000"/>
              <a:t>that results in the same features being present is not copying. </a:t>
            </a:r>
          </a:p>
          <a:p>
            <a:pPr eaLnBrk="1" hangingPunct="1">
              <a:buFont typeface="Arial" charset="0"/>
              <a:buChar char="•"/>
            </a:pPr>
            <a:r>
              <a:rPr lang="en-US" altLang="en-US" sz="2000"/>
              <a:t>The </a:t>
            </a:r>
            <a:r>
              <a:rPr lang="en-US" altLang="en-US" sz="2000">
                <a:solidFill>
                  <a:srgbClr val="FF0000"/>
                </a:solidFill>
              </a:rPr>
              <a:t>chain of causation </a:t>
            </a:r>
            <a:r>
              <a:rPr lang="en-US" altLang="en-US" sz="2000"/>
              <a:t>can be indirect.</a:t>
            </a:r>
          </a:p>
          <a:p>
            <a:pPr eaLnBrk="1" hangingPunct="1">
              <a:buFont typeface="Arial" charset="0"/>
              <a:buChar char="•"/>
            </a:pPr>
            <a:r>
              <a:rPr lang="en-US" altLang="en-US" sz="2000"/>
              <a:t>The unlawful taking must be a </a:t>
            </a:r>
            <a:r>
              <a:rPr lang="en-US" altLang="en-US" sz="2000">
                <a:solidFill>
                  <a:srgbClr val="FF0000"/>
                </a:solidFill>
              </a:rPr>
              <a:t>SUBSTANTIAL PART </a:t>
            </a:r>
            <a:r>
              <a:rPr lang="en-US" altLang="en-US" sz="2000"/>
              <a:t>of the work.</a:t>
            </a:r>
          </a:p>
          <a:p>
            <a:pPr eaLnBrk="1" hangingPunct="1">
              <a:buFont typeface="Arial" charset="0"/>
              <a:buChar char="•"/>
            </a:pPr>
            <a:r>
              <a:rPr lang="en-US" altLang="en-US" sz="2000"/>
              <a:t>This is assessed qualitatively not quantitatively.</a:t>
            </a:r>
          </a:p>
          <a:p>
            <a:pPr eaLnBrk="1" hangingPunct="1">
              <a:buFont typeface="Arial" charset="0"/>
              <a:buChar char="•"/>
            </a:pPr>
            <a:endParaRPr lang="en-US" altLang="en-US" sz="2000"/>
          </a:p>
        </p:txBody>
      </p:sp>
      <p:pic>
        <p:nvPicPr>
          <p:cNvPr id="3584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9A333933-7241-4B66-A9DD-3B8985D1C1BC}"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35846"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7AA97655-132F-43BC-874F-D750209796EE}" type="slidenum">
              <a:rPr lang="en-GB" altLang="en-US" sz="1200">
                <a:solidFill>
                  <a:srgbClr val="898989"/>
                </a:solidFill>
              </a:rPr>
              <a:pPr algn="ctr" eaLnBrk="1" hangingPunct="1">
                <a:spcBef>
                  <a:spcPct val="0"/>
                </a:spcBef>
                <a:buClrTx/>
                <a:buSzTx/>
                <a:buFontTx/>
                <a:buNone/>
              </a:pPr>
              <a:t>30</a:t>
            </a:fld>
            <a:endParaRPr lang="en-GB" altLang="en-US" sz="1200">
              <a:solidFill>
                <a:srgbClr val="898989"/>
              </a:solidFill>
            </a:endParaRPr>
          </a:p>
        </p:txBody>
      </p:sp>
      <p:pic>
        <p:nvPicPr>
          <p:cNvPr id="35847"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586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9"/>
          <p:cNvSpPr txBox="1">
            <a:spLocks noChangeArrowheads="1"/>
          </p:cNvSpPr>
          <p:nvPr/>
        </p:nvSpPr>
        <p:spPr bwMode="auto">
          <a:xfrm>
            <a:off x="1776413" y="836613"/>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a:solidFill>
                  <a:schemeClr val="tx1"/>
                </a:solidFill>
              </a:rPr>
              <a:t>What is the legal test for </a:t>
            </a:r>
          </a:p>
          <a:p>
            <a:pPr eaLnBrk="1" hangingPunct="1">
              <a:spcBef>
                <a:spcPct val="0"/>
              </a:spcBef>
              <a:buClrTx/>
              <a:buSzTx/>
              <a:buFontTx/>
              <a:buNone/>
            </a:pPr>
            <a:r>
              <a:rPr lang="en-US" altLang="en-US" sz="2800">
                <a:solidFill>
                  <a:schemeClr val="tx1"/>
                </a:solidFill>
              </a:rPr>
              <a:t>copyright infringement?</a:t>
            </a:r>
          </a:p>
        </p:txBody>
      </p:sp>
      <p:sp>
        <p:nvSpPr>
          <p:cNvPr id="37891" name="TextBox 10"/>
          <p:cNvSpPr txBox="1">
            <a:spLocks noChangeArrowheads="1"/>
          </p:cNvSpPr>
          <p:nvPr/>
        </p:nvSpPr>
        <p:spPr bwMode="auto">
          <a:xfrm>
            <a:off x="1776413" y="1873250"/>
            <a:ext cx="6180137"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buFontTx/>
              <a:buNone/>
            </a:pPr>
            <a:endParaRPr lang="en-US" altLang="en-US" sz="2000"/>
          </a:p>
          <a:p>
            <a:pPr eaLnBrk="1" hangingPunct="1">
              <a:buFontTx/>
              <a:buNone/>
            </a:pPr>
            <a:r>
              <a:rPr lang="en-US" altLang="en-US" sz="2000"/>
              <a:t>The more abstract and general the things taken, the less likely they are to amount to a substantial part of the artist’s skill, labour and judgement. </a:t>
            </a:r>
          </a:p>
        </p:txBody>
      </p:sp>
      <p:pic>
        <p:nvPicPr>
          <p:cNvPr id="3789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FE220935-E969-4407-A78F-8C7D5BA02FDA}"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37894"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DDB8E951-2904-4E81-A0F7-8F8EA1839E1D}" type="slidenum">
              <a:rPr lang="en-GB" altLang="en-US" sz="1200">
                <a:solidFill>
                  <a:srgbClr val="898989"/>
                </a:solidFill>
              </a:rPr>
              <a:pPr algn="ctr" eaLnBrk="1" hangingPunct="1">
                <a:spcBef>
                  <a:spcPct val="0"/>
                </a:spcBef>
                <a:buClrTx/>
                <a:buSzTx/>
                <a:buFontTx/>
                <a:buNone/>
              </a:pPr>
              <a:t>31</a:t>
            </a:fld>
            <a:endParaRPr lang="en-GB" altLang="en-US" sz="1200">
              <a:solidFill>
                <a:srgbClr val="898989"/>
              </a:solidFill>
            </a:endParaRPr>
          </a:p>
        </p:txBody>
      </p:sp>
      <p:pic>
        <p:nvPicPr>
          <p:cNvPr id="3789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 descr="C:\Users\home\AppData\Local\Microsoft\Windows\Temporary Internet Files\Content.IE5\O89SNK4K\Abstract_Rainbow_Wallpaper_by_tennsoccerd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1525" y="3860800"/>
            <a:ext cx="29146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594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9"/>
          <p:cNvSpPr txBox="1">
            <a:spLocks noChangeArrowheads="1"/>
          </p:cNvSpPr>
          <p:nvPr/>
        </p:nvSpPr>
        <p:spPr bwMode="auto">
          <a:xfrm>
            <a:off x="1543050" y="303213"/>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a:solidFill>
                  <a:schemeClr val="tx1"/>
                </a:solidFill>
              </a:rPr>
              <a:t>What are an artist’s moral rights?</a:t>
            </a:r>
          </a:p>
        </p:txBody>
      </p:sp>
      <p:sp>
        <p:nvSpPr>
          <p:cNvPr id="43011" name="TextBox 10"/>
          <p:cNvSpPr txBox="1">
            <a:spLocks noChangeArrowheads="1"/>
          </p:cNvSpPr>
          <p:nvPr/>
        </p:nvSpPr>
        <p:spPr bwMode="auto">
          <a:xfrm>
            <a:off x="1543050" y="1125538"/>
            <a:ext cx="6180138"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buFontTx/>
              <a:buNone/>
            </a:pPr>
            <a:endParaRPr lang="en-US" altLang="en-US" sz="2000"/>
          </a:p>
          <a:p>
            <a:pPr eaLnBrk="1" hangingPunct="1">
              <a:buFontTx/>
              <a:buNone/>
            </a:pPr>
            <a:r>
              <a:rPr lang="en-US" altLang="en-US" sz="2000"/>
              <a:t>Copyright protects ECONOMIC rights</a:t>
            </a:r>
          </a:p>
          <a:p>
            <a:pPr eaLnBrk="1" hangingPunct="1">
              <a:buFontTx/>
              <a:buNone/>
            </a:pPr>
            <a:r>
              <a:rPr lang="en-US" altLang="en-US" sz="2000"/>
              <a:t>Moral rights protect REPUTATION </a:t>
            </a:r>
          </a:p>
          <a:p>
            <a:pPr eaLnBrk="1" hangingPunct="1">
              <a:buFontTx/>
              <a:buNone/>
            </a:pPr>
            <a:r>
              <a:rPr lang="en-GB" altLang="en-US" sz="2000"/>
              <a:t>All visual works are protected against moral rights infringement, as long as they are 'artistic works' as defined by the copyright laws.</a:t>
            </a:r>
          </a:p>
          <a:p>
            <a:pPr eaLnBrk="1" hangingPunct="1">
              <a:buFontTx/>
              <a:buNone/>
            </a:pPr>
            <a:r>
              <a:rPr lang="en-GB" altLang="en-US" sz="2000"/>
              <a:t>The creator of the artistic work has the moral rights not the owner.</a:t>
            </a:r>
          </a:p>
          <a:p>
            <a:pPr eaLnBrk="1" hangingPunct="1">
              <a:buFontTx/>
              <a:buNone/>
            </a:pPr>
            <a:r>
              <a:rPr lang="en-GB" altLang="en-US" sz="2000"/>
              <a:t/>
            </a:r>
            <a:br>
              <a:rPr lang="en-GB" altLang="en-US" sz="2000"/>
            </a:br>
            <a:endParaRPr lang="en-US" altLang="en-US" sz="2000"/>
          </a:p>
        </p:txBody>
      </p:sp>
      <p:pic>
        <p:nvPicPr>
          <p:cNvPr id="430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5165CCF9-14AF-424D-BAA3-B068572E89F3}"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43014"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AE231C4D-C213-4E21-9836-9A52FC471365}" type="slidenum">
              <a:rPr lang="en-GB" altLang="en-US" sz="1200">
                <a:solidFill>
                  <a:srgbClr val="898989"/>
                </a:solidFill>
              </a:rPr>
              <a:pPr algn="ctr" eaLnBrk="1" hangingPunct="1">
                <a:spcBef>
                  <a:spcPct val="0"/>
                </a:spcBef>
                <a:buClrTx/>
                <a:buSzTx/>
                <a:buFontTx/>
                <a:buNone/>
              </a:pPr>
              <a:t>32</a:t>
            </a:fld>
            <a:endParaRPr lang="en-GB" altLang="en-US" sz="1200">
              <a:solidFill>
                <a:srgbClr val="898989"/>
              </a:solidFill>
            </a:endParaRPr>
          </a:p>
        </p:txBody>
      </p:sp>
      <p:pic>
        <p:nvPicPr>
          <p:cNvPr id="430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 descr="C:\Users\home\AppData\Local\Microsoft\Windows\Temporary Internet Files\Content.IE5\172IF01M\MOTIVATION_15_Best_Socrates_Picture_Quotes_-_The_way_to_gain_a_good_reputation_is_to_endeavor_to_be_what_you_desire_to_appear._-_Socrate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3905250"/>
            <a:ext cx="2740025"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932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9"/>
          <p:cNvSpPr txBox="1">
            <a:spLocks noChangeArrowheads="1"/>
          </p:cNvSpPr>
          <p:nvPr/>
        </p:nvSpPr>
        <p:spPr bwMode="auto">
          <a:xfrm>
            <a:off x="1758950" y="476250"/>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a:solidFill>
                  <a:schemeClr val="tx1"/>
                </a:solidFill>
              </a:rPr>
              <a:t>What are an artist’s moral rights?</a:t>
            </a:r>
          </a:p>
        </p:txBody>
      </p:sp>
      <p:sp>
        <p:nvSpPr>
          <p:cNvPr id="38915" name="TextBox 10"/>
          <p:cNvSpPr txBox="1">
            <a:spLocks noChangeArrowheads="1"/>
          </p:cNvSpPr>
          <p:nvPr/>
        </p:nvSpPr>
        <p:spPr bwMode="auto">
          <a:xfrm>
            <a:off x="1520825" y="1427163"/>
            <a:ext cx="6180138"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rebuchet MS" pitchFamily="34" charset="0"/>
              </a:defRPr>
            </a:lvl1pPr>
            <a:lvl2pPr marL="742950" indent="-285750">
              <a:defRPr sz="1000">
                <a:solidFill>
                  <a:schemeClr val="tx1"/>
                </a:solidFill>
                <a:latin typeface="Trebuchet MS" pitchFamily="34" charset="0"/>
              </a:defRPr>
            </a:lvl2pPr>
            <a:lvl3pPr marL="1143000" indent="-228600">
              <a:defRPr sz="1000">
                <a:solidFill>
                  <a:schemeClr val="tx1"/>
                </a:solidFill>
                <a:latin typeface="Trebuchet MS" pitchFamily="34" charset="0"/>
              </a:defRPr>
            </a:lvl3pPr>
            <a:lvl4pPr marL="1600200" indent="-228600">
              <a:defRPr sz="1000">
                <a:solidFill>
                  <a:schemeClr val="tx1"/>
                </a:solidFill>
                <a:latin typeface="Trebuchet MS" pitchFamily="34" charset="0"/>
              </a:defRPr>
            </a:lvl4pPr>
            <a:lvl5pPr marL="2057400" indent="-228600">
              <a:defRPr sz="1000">
                <a:solidFill>
                  <a:schemeClr val="tx1"/>
                </a:solidFill>
                <a:latin typeface="Trebuchet MS" pitchFamily="34" charset="0"/>
              </a:defRPr>
            </a:lvl5pPr>
            <a:lvl6pPr marL="2514600" indent="-228600" eaLnBrk="0" fontAlgn="base" hangingPunct="0">
              <a:spcBef>
                <a:spcPct val="0"/>
              </a:spcBef>
              <a:spcAft>
                <a:spcPct val="0"/>
              </a:spcAft>
              <a:defRPr sz="1000">
                <a:solidFill>
                  <a:schemeClr val="tx1"/>
                </a:solidFill>
                <a:latin typeface="Trebuchet MS" pitchFamily="34" charset="0"/>
              </a:defRPr>
            </a:lvl6pPr>
            <a:lvl7pPr marL="2971800" indent="-228600" eaLnBrk="0" fontAlgn="base" hangingPunct="0">
              <a:spcBef>
                <a:spcPct val="0"/>
              </a:spcBef>
              <a:spcAft>
                <a:spcPct val="0"/>
              </a:spcAft>
              <a:defRPr sz="1000">
                <a:solidFill>
                  <a:schemeClr val="tx1"/>
                </a:solidFill>
                <a:latin typeface="Trebuchet MS" pitchFamily="34" charset="0"/>
              </a:defRPr>
            </a:lvl7pPr>
            <a:lvl8pPr marL="3429000" indent="-228600" eaLnBrk="0" fontAlgn="base" hangingPunct="0">
              <a:spcBef>
                <a:spcPct val="0"/>
              </a:spcBef>
              <a:spcAft>
                <a:spcPct val="0"/>
              </a:spcAft>
              <a:defRPr sz="1000">
                <a:solidFill>
                  <a:schemeClr val="tx1"/>
                </a:solidFill>
                <a:latin typeface="Trebuchet MS" pitchFamily="34" charset="0"/>
              </a:defRPr>
            </a:lvl8pPr>
            <a:lvl9pPr marL="3886200" indent="-228600" eaLnBrk="0" fontAlgn="base" hangingPunct="0">
              <a:spcBef>
                <a:spcPct val="0"/>
              </a:spcBef>
              <a:spcAft>
                <a:spcPct val="0"/>
              </a:spcAft>
              <a:defRPr sz="1000">
                <a:solidFill>
                  <a:schemeClr val="tx1"/>
                </a:solidFill>
                <a:latin typeface="Trebuchet MS" pitchFamily="34" charset="0"/>
              </a:defRPr>
            </a:lvl9pPr>
          </a:lstStyle>
          <a:p>
            <a:pPr eaLnBrk="1" hangingPunct="1">
              <a:spcBef>
                <a:spcPts val="1000"/>
              </a:spcBef>
              <a:buClr>
                <a:schemeClr val="accent1"/>
              </a:buClr>
              <a:buSzPct val="80000"/>
            </a:pPr>
            <a:r>
              <a:rPr lang="en-GB" altLang="en-US" sz="2000">
                <a:solidFill>
                  <a:srgbClr val="FF0000"/>
                </a:solidFill>
              </a:rPr>
              <a:t>Right of ATTRIBUTION</a:t>
            </a:r>
          </a:p>
          <a:p>
            <a:pPr eaLnBrk="1" hangingPunct="1">
              <a:spcBef>
                <a:spcPts val="1000"/>
              </a:spcBef>
              <a:buClr>
                <a:schemeClr val="accent1"/>
              </a:buClr>
              <a:buSzPct val="80000"/>
              <a:buFont typeface="Arial" charset="0"/>
              <a:buChar char="•"/>
            </a:pPr>
            <a:r>
              <a:rPr lang="en-GB" altLang="en-US" sz="2000">
                <a:solidFill>
                  <a:srgbClr val="404040"/>
                </a:solidFill>
              </a:rPr>
              <a:t>Right to be identified as author; </a:t>
            </a:r>
          </a:p>
          <a:p>
            <a:pPr eaLnBrk="1" hangingPunct="1">
              <a:spcBef>
                <a:spcPts val="1000"/>
              </a:spcBef>
              <a:buClr>
                <a:schemeClr val="accent1"/>
              </a:buClr>
              <a:buSzPct val="80000"/>
              <a:buFont typeface="Arial" charset="0"/>
              <a:buChar char="•"/>
            </a:pPr>
            <a:r>
              <a:rPr lang="en-GB" altLang="en-US" sz="2000">
                <a:solidFill>
                  <a:srgbClr val="404040"/>
                </a:solidFill>
              </a:rPr>
              <a:t>Whenever the  work is published commercially, exhibited in public, televised (broadcast, cable or satellite), included in a film shown in public or in copies of such a film issued to the public</a:t>
            </a:r>
          </a:p>
          <a:p>
            <a:pPr eaLnBrk="1" hangingPunct="1">
              <a:spcBef>
                <a:spcPts val="1000"/>
              </a:spcBef>
              <a:buClr>
                <a:schemeClr val="accent1"/>
              </a:buClr>
              <a:buSzPct val="80000"/>
              <a:buFont typeface="Arial" charset="0"/>
              <a:buChar char="•"/>
            </a:pPr>
            <a:r>
              <a:rPr lang="en-GB" altLang="en-US" sz="2000">
                <a:solidFill>
                  <a:srgbClr val="404040"/>
                </a:solidFill>
              </a:rPr>
              <a:t>Identification must always be clear and reasonably prominent; </a:t>
            </a:r>
          </a:p>
          <a:p>
            <a:pPr eaLnBrk="1" hangingPunct="1">
              <a:spcBef>
                <a:spcPts val="1000"/>
              </a:spcBef>
              <a:buClr>
                <a:schemeClr val="accent1"/>
              </a:buClr>
              <a:buSzPct val="80000"/>
              <a:buFont typeface="Arial" charset="0"/>
              <a:buChar char="•"/>
            </a:pPr>
            <a:r>
              <a:rPr lang="en-GB" altLang="en-US" sz="2000">
                <a:solidFill>
                  <a:srgbClr val="404040"/>
                </a:solidFill>
              </a:rPr>
              <a:t>Must be in a manner likely to catch the attention of any person acquiring a copy, seeing the exhibition or television programme; on a building, it must be visible to people entering or approaching.</a:t>
            </a:r>
            <a:br>
              <a:rPr lang="en-GB" altLang="en-US" sz="2000">
                <a:solidFill>
                  <a:srgbClr val="404040"/>
                </a:solidFill>
              </a:rPr>
            </a:br>
            <a:r>
              <a:rPr lang="en-GB" altLang="en-US" sz="2000">
                <a:solidFill>
                  <a:srgbClr val="404040"/>
                </a:solidFill>
              </a:rPr>
              <a:t/>
            </a:r>
            <a:br>
              <a:rPr lang="en-GB" altLang="en-US" sz="2000">
                <a:solidFill>
                  <a:srgbClr val="404040"/>
                </a:solidFill>
              </a:rPr>
            </a:br>
            <a:endParaRPr lang="en-US" altLang="en-US" sz="2000">
              <a:solidFill>
                <a:srgbClr val="404040"/>
              </a:solidFill>
            </a:endParaRPr>
          </a:p>
        </p:txBody>
      </p:sp>
      <p:pic>
        <p:nvPicPr>
          <p:cNvPr id="44036"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CC2FA03F-120E-43E6-907F-7935BA106505}"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44038"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5058AB1C-F9A6-4417-BE5C-4F81AEEF08C3}" type="slidenum">
              <a:rPr lang="en-GB" altLang="en-US" sz="1200">
                <a:solidFill>
                  <a:srgbClr val="898989"/>
                </a:solidFill>
              </a:rPr>
              <a:pPr algn="ctr" eaLnBrk="1" hangingPunct="1">
                <a:spcBef>
                  <a:spcPct val="0"/>
                </a:spcBef>
                <a:buClrTx/>
                <a:buSzTx/>
                <a:buFontTx/>
                <a:buNone/>
              </a:pPr>
              <a:t>33</a:t>
            </a:fld>
            <a:endParaRPr lang="en-GB" altLang="en-US" sz="1200">
              <a:solidFill>
                <a:srgbClr val="898989"/>
              </a:solidFill>
            </a:endParaRPr>
          </a:p>
        </p:txBody>
      </p:sp>
      <p:pic>
        <p:nvPicPr>
          <p:cNvPr id="44039"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 descr="C:\Users\home\AppData\Local\Microsoft\Windows\Temporary Internet Files\Content.IE5\O89SNK4K\220px-Galileo_Signature.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6813" y="5805488"/>
            <a:ext cx="3386137"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226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9"/>
          <p:cNvSpPr txBox="1">
            <a:spLocks noChangeArrowheads="1"/>
          </p:cNvSpPr>
          <p:nvPr/>
        </p:nvSpPr>
        <p:spPr bwMode="auto">
          <a:xfrm>
            <a:off x="1776413" y="836613"/>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a:solidFill>
                  <a:schemeClr val="tx1"/>
                </a:solidFill>
              </a:rPr>
              <a:t>What are an artist’s moral rights?</a:t>
            </a:r>
          </a:p>
        </p:txBody>
      </p:sp>
      <p:sp>
        <p:nvSpPr>
          <p:cNvPr id="38915" name="TextBox 10"/>
          <p:cNvSpPr txBox="1">
            <a:spLocks noChangeArrowheads="1"/>
          </p:cNvSpPr>
          <p:nvPr/>
        </p:nvSpPr>
        <p:spPr bwMode="auto">
          <a:xfrm>
            <a:off x="1776413" y="1873250"/>
            <a:ext cx="6180137"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rebuchet MS" pitchFamily="34" charset="0"/>
              </a:defRPr>
            </a:lvl1pPr>
            <a:lvl2pPr>
              <a:defRPr sz="1000">
                <a:solidFill>
                  <a:schemeClr val="tx1"/>
                </a:solidFill>
                <a:latin typeface="Trebuchet MS" pitchFamily="34" charset="0"/>
              </a:defRPr>
            </a:lvl2pPr>
            <a:lvl3pPr marL="1143000" indent="-228600">
              <a:defRPr sz="1000">
                <a:solidFill>
                  <a:schemeClr val="tx1"/>
                </a:solidFill>
                <a:latin typeface="Trebuchet MS" pitchFamily="34" charset="0"/>
              </a:defRPr>
            </a:lvl3pPr>
            <a:lvl4pPr marL="1600200" indent="-228600">
              <a:defRPr sz="1000">
                <a:solidFill>
                  <a:schemeClr val="tx1"/>
                </a:solidFill>
                <a:latin typeface="Trebuchet MS" pitchFamily="34" charset="0"/>
              </a:defRPr>
            </a:lvl4pPr>
            <a:lvl5pPr marL="2057400" indent="-228600">
              <a:defRPr sz="1000">
                <a:solidFill>
                  <a:schemeClr val="tx1"/>
                </a:solidFill>
                <a:latin typeface="Trebuchet MS" pitchFamily="34" charset="0"/>
              </a:defRPr>
            </a:lvl5pPr>
            <a:lvl6pPr marL="2514600" indent="-228600" eaLnBrk="0" fontAlgn="base" hangingPunct="0">
              <a:spcBef>
                <a:spcPct val="0"/>
              </a:spcBef>
              <a:spcAft>
                <a:spcPct val="0"/>
              </a:spcAft>
              <a:defRPr sz="1000">
                <a:solidFill>
                  <a:schemeClr val="tx1"/>
                </a:solidFill>
                <a:latin typeface="Trebuchet MS" pitchFamily="34" charset="0"/>
              </a:defRPr>
            </a:lvl6pPr>
            <a:lvl7pPr marL="2971800" indent="-228600" eaLnBrk="0" fontAlgn="base" hangingPunct="0">
              <a:spcBef>
                <a:spcPct val="0"/>
              </a:spcBef>
              <a:spcAft>
                <a:spcPct val="0"/>
              </a:spcAft>
              <a:defRPr sz="1000">
                <a:solidFill>
                  <a:schemeClr val="tx1"/>
                </a:solidFill>
                <a:latin typeface="Trebuchet MS" pitchFamily="34" charset="0"/>
              </a:defRPr>
            </a:lvl7pPr>
            <a:lvl8pPr marL="3429000" indent="-228600" eaLnBrk="0" fontAlgn="base" hangingPunct="0">
              <a:spcBef>
                <a:spcPct val="0"/>
              </a:spcBef>
              <a:spcAft>
                <a:spcPct val="0"/>
              </a:spcAft>
              <a:defRPr sz="1000">
                <a:solidFill>
                  <a:schemeClr val="tx1"/>
                </a:solidFill>
                <a:latin typeface="Trebuchet MS" pitchFamily="34" charset="0"/>
              </a:defRPr>
            </a:lvl8pPr>
            <a:lvl9pPr marL="3886200" indent="-228600" eaLnBrk="0" fontAlgn="base" hangingPunct="0">
              <a:spcBef>
                <a:spcPct val="0"/>
              </a:spcBef>
              <a:spcAft>
                <a:spcPct val="0"/>
              </a:spcAft>
              <a:defRPr sz="1000">
                <a:solidFill>
                  <a:schemeClr val="tx1"/>
                </a:solidFill>
                <a:latin typeface="Trebuchet MS" pitchFamily="34" charset="0"/>
              </a:defRPr>
            </a:lvl9pPr>
          </a:lstStyle>
          <a:p>
            <a:pPr eaLnBrk="1" hangingPunct="1">
              <a:spcBef>
                <a:spcPts val="1000"/>
              </a:spcBef>
              <a:buClr>
                <a:schemeClr val="accent1"/>
              </a:buClr>
              <a:buSzPct val="80000"/>
            </a:pPr>
            <a:r>
              <a:rPr lang="en-GB" altLang="en-US" sz="2000">
                <a:solidFill>
                  <a:srgbClr val="404040"/>
                </a:solidFill>
              </a:rPr>
              <a:t>Right to object </a:t>
            </a:r>
            <a:r>
              <a:rPr lang="en-GB" altLang="en-US" sz="2000">
                <a:solidFill>
                  <a:srgbClr val="FF0000"/>
                </a:solidFill>
              </a:rPr>
              <a:t>to DEROGATORY </a:t>
            </a:r>
            <a:r>
              <a:rPr lang="en-GB" altLang="en-US" sz="2000">
                <a:solidFill>
                  <a:srgbClr val="404040"/>
                </a:solidFill>
              </a:rPr>
              <a:t>treatment  whenever the work is subjected to any:</a:t>
            </a:r>
          </a:p>
          <a:p>
            <a:pPr eaLnBrk="1" hangingPunct="1">
              <a:spcBef>
                <a:spcPts val="1000"/>
              </a:spcBef>
              <a:buClr>
                <a:schemeClr val="accent1"/>
              </a:buClr>
              <a:buSzPct val="80000"/>
            </a:pPr>
            <a:endParaRPr lang="en-GB" altLang="en-US" sz="2000">
              <a:solidFill>
                <a:srgbClr val="404040"/>
              </a:solidFill>
            </a:endParaRPr>
          </a:p>
          <a:p>
            <a:pPr lvl="1"/>
            <a:r>
              <a:rPr lang="en-GB" altLang="en-US" sz="2000">
                <a:solidFill>
                  <a:srgbClr val="404040"/>
                </a:solidFill>
              </a:rPr>
              <a:t>addition</a:t>
            </a:r>
          </a:p>
          <a:p>
            <a:pPr lvl="1"/>
            <a:r>
              <a:rPr lang="en-GB" altLang="en-US" sz="2000">
                <a:solidFill>
                  <a:srgbClr val="404040"/>
                </a:solidFill>
              </a:rPr>
              <a:t>deletion</a:t>
            </a:r>
          </a:p>
          <a:p>
            <a:pPr lvl="1"/>
            <a:r>
              <a:rPr lang="en-GB" altLang="en-US" sz="2000">
                <a:solidFill>
                  <a:srgbClr val="404040"/>
                </a:solidFill>
              </a:rPr>
              <a:t>alteration</a:t>
            </a:r>
          </a:p>
          <a:p>
            <a:pPr lvl="1"/>
            <a:r>
              <a:rPr lang="en-GB" altLang="en-US" sz="2000">
                <a:solidFill>
                  <a:srgbClr val="404040"/>
                </a:solidFill>
              </a:rPr>
              <a:t>adaptation</a:t>
            </a:r>
            <a:br>
              <a:rPr lang="en-GB" altLang="en-US" sz="2000">
                <a:solidFill>
                  <a:srgbClr val="404040"/>
                </a:solidFill>
              </a:rPr>
            </a:br>
            <a:endParaRPr lang="en-GB" altLang="en-US" sz="2000">
              <a:solidFill>
                <a:srgbClr val="404040"/>
              </a:solidFill>
            </a:endParaRPr>
          </a:p>
          <a:p>
            <a:pPr lvl="1"/>
            <a:r>
              <a:rPr lang="en-GB" altLang="en-US" sz="2000">
                <a:solidFill>
                  <a:srgbClr val="404040"/>
                </a:solidFill>
              </a:rPr>
              <a:t>if such treatment distorts, mutilates or is otherwise prejudicial to the 'honour or reputation' of the artist.</a:t>
            </a:r>
            <a:br>
              <a:rPr lang="en-GB" altLang="en-US" sz="2000">
                <a:solidFill>
                  <a:srgbClr val="404040"/>
                </a:solidFill>
              </a:rPr>
            </a:br>
            <a:endParaRPr lang="en-GB" altLang="en-US" sz="2000">
              <a:solidFill>
                <a:srgbClr val="404040"/>
              </a:solidFill>
            </a:endParaRPr>
          </a:p>
          <a:p>
            <a:pPr eaLnBrk="1" hangingPunct="1">
              <a:spcBef>
                <a:spcPts val="1000"/>
              </a:spcBef>
              <a:buClr>
                <a:schemeClr val="accent1"/>
              </a:buClr>
              <a:buSzPct val="80000"/>
            </a:pPr>
            <a:r>
              <a:rPr lang="en-GB" altLang="en-US" sz="2000">
                <a:solidFill>
                  <a:srgbClr val="404040"/>
                </a:solidFill>
              </a:rPr>
              <a:t>Right to prevent </a:t>
            </a:r>
            <a:r>
              <a:rPr lang="en-GB" altLang="en-US" sz="2000">
                <a:solidFill>
                  <a:srgbClr val="FF0000"/>
                </a:solidFill>
              </a:rPr>
              <a:t>FALSE ATTRIBUTION </a:t>
            </a:r>
            <a:r>
              <a:rPr lang="en-GB" altLang="en-US" sz="2000">
                <a:solidFill>
                  <a:srgbClr val="404040"/>
                </a:solidFill>
              </a:rPr>
              <a:t>of authorship</a:t>
            </a:r>
          </a:p>
          <a:p>
            <a:pPr eaLnBrk="1" hangingPunct="1">
              <a:spcBef>
                <a:spcPts val="1000"/>
              </a:spcBef>
              <a:buClr>
                <a:schemeClr val="accent1"/>
              </a:buClr>
              <a:buSzPct val="80000"/>
            </a:pPr>
            <a:endParaRPr lang="en-GB" altLang="en-US" sz="2000">
              <a:solidFill>
                <a:srgbClr val="404040"/>
              </a:solidFill>
            </a:endParaRPr>
          </a:p>
          <a:p>
            <a:pPr eaLnBrk="1" hangingPunct="1">
              <a:spcBef>
                <a:spcPts val="1000"/>
              </a:spcBef>
              <a:buClr>
                <a:schemeClr val="accent1"/>
              </a:buClr>
              <a:buSzPct val="80000"/>
            </a:pPr>
            <a:endParaRPr lang="en-GB" altLang="en-US" sz="2000">
              <a:solidFill>
                <a:srgbClr val="404040"/>
              </a:solidFill>
            </a:endParaRPr>
          </a:p>
          <a:p>
            <a:pPr eaLnBrk="1" hangingPunct="1">
              <a:spcBef>
                <a:spcPts val="1000"/>
              </a:spcBef>
              <a:buClr>
                <a:schemeClr val="accent1"/>
              </a:buClr>
              <a:buSzPct val="80000"/>
              <a:buFont typeface="Arial" charset="0"/>
              <a:buChar char="•"/>
            </a:pPr>
            <a:r>
              <a:rPr lang="en-GB" altLang="en-US" sz="2000">
                <a:solidFill>
                  <a:srgbClr val="404040"/>
                </a:solidFill>
              </a:rPr>
              <a:t/>
            </a:r>
            <a:br>
              <a:rPr lang="en-GB" altLang="en-US" sz="2000">
                <a:solidFill>
                  <a:srgbClr val="404040"/>
                </a:solidFill>
              </a:rPr>
            </a:br>
            <a:endParaRPr lang="en-US" altLang="en-US" sz="2000">
              <a:solidFill>
                <a:srgbClr val="404040"/>
              </a:solidFill>
            </a:endParaRPr>
          </a:p>
        </p:txBody>
      </p:sp>
      <p:pic>
        <p:nvPicPr>
          <p:cNvPr id="45060"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48ACC138-8D67-4889-BF16-BA0E33CCFF6F}"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45062"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2EEBE065-96FE-42C0-B08B-77BF9E72BB7E}" type="slidenum">
              <a:rPr lang="en-GB" altLang="en-US" sz="1200">
                <a:solidFill>
                  <a:srgbClr val="898989"/>
                </a:solidFill>
              </a:rPr>
              <a:pPr algn="ctr" eaLnBrk="1" hangingPunct="1">
                <a:spcBef>
                  <a:spcPct val="0"/>
                </a:spcBef>
                <a:buClrTx/>
                <a:buSzTx/>
                <a:buFontTx/>
                <a:buNone/>
              </a:pPr>
              <a:t>34</a:t>
            </a:fld>
            <a:endParaRPr lang="en-GB" altLang="en-US" sz="1200">
              <a:solidFill>
                <a:srgbClr val="898989"/>
              </a:solidFill>
            </a:endParaRPr>
          </a:p>
        </p:txBody>
      </p:sp>
      <p:pic>
        <p:nvPicPr>
          <p:cNvPr id="4506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 descr="C:\Users\home\AppData\Local\Microsoft\Windows\Temporary Internet Files\Content.IE5\CRAJ5D38\Delete-600x6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638" y="2997200"/>
            <a:ext cx="127317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0737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9"/>
          <p:cNvSpPr txBox="1">
            <a:spLocks noChangeArrowheads="1"/>
          </p:cNvSpPr>
          <p:nvPr/>
        </p:nvSpPr>
        <p:spPr bwMode="auto">
          <a:xfrm>
            <a:off x="1543050" y="303213"/>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a:solidFill>
                  <a:schemeClr val="tx1"/>
                </a:solidFill>
              </a:rPr>
              <a:t>The artists’ resale right</a:t>
            </a:r>
          </a:p>
        </p:txBody>
      </p:sp>
      <p:sp>
        <p:nvSpPr>
          <p:cNvPr id="38915" name="TextBox 10"/>
          <p:cNvSpPr txBox="1">
            <a:spLocks noChangeArrowheads="1"/>
          </p:cNvSpPr>
          <p:nvPr/>
        </p:nvSpPr>
        <p:spPr bwMode="auto">
          <a:xfrm>
            <a:off x="1692275" y="1414463"/>
            <a:ext cx="6180138"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rebuchet MS" pitchFamily="34" charset="0"/>
              </a:defRPr>
            </a:lvl1pPr>
            <a:lvl2pPr marL="742950" indent="-285750">
              <a:defRPr sz="1000">
                <a:solidFill>
                  <a:schemeClr val="tx1"/>
                </a:solidFill>
                <a:latin typeface="Trebuchet MS" pitchFamily="34" charset="0"/>
              </a:defRPr>
            </a:lvl2pPr>
            <a:lvl3pPr marL="1143000" indent="-228600">
              <a:defRPr sz="1000">
                <a:solidFill>
                  <a:schemeClr val="tx1"/>
                </a:solidFill>
                <a:latin typeface="Trebuchet MS" pitchFamily="34" charset="0"/>
              </a:defRPr>
            </a:lvl3pPr>
            <a:lvl4pPr marL="1600200" indent="-228600">
              <a:defRPr sz="1000">
                <a:solidFill>
                  <a:schemeClr val="tx1"/>
                </a:solidFill>
                <a:latin typeface="Trebuchet MS" pitchFamily="34" charset="0"/>
              </a:defRPr>
            </a:lvl4pPr>
            <a:lvl5pPr marL="2057400" indent="-228600">
              <a:defRPr sz="1000">
                <a:solidFill>
                  <a:schemeClr val="tx1"/>
                </a:solidFill>
                <a:latin typeface="Trebuchet MS" pitchFamily="34" charset="0"/>
              </a:defRPr>
            </a:lvl5pPr>
            <a:lvl6pPr marL="2514600" indent="-228600" eaLnBrk="0" fontAlgn="base" hangingPunct="0">
              <a:spcBef>
                <a:spcPct val="0"/>
              </a:spcBef>
              <a:spcAft>
                <a:spcPct val="0"/>
              </a:spcAft>
              <a:defRPr sz="1000">
                <a:solidFill>
                  <a:schemeClr val="tx1"/>
                </a:solidFill>
                <a:latin typeface="Trebuchet MS" pitchFamily="34" charset="0"/>
              </a:defRPr>
            </a:lvl6pPr>
            <a:lvl7pPr marL="2971800" indent="-228600" eaLnBrk="0" fontAlgn="base" hangingPunct="0">
              <a:spcBef>
                <a:spcPct val="0"/>
              </a:spcBef>
              <a:spcAft>
                <a:spcPct val="0"/>
              </a:spcAft>
              <a:defRPr sz="1000">
                <a:solidFill>
                  <a:schemeClr val="tx1"/>
                </a:solidFill>
                <a:latin typeface="Trebuchet MS" pitchFamily="34" charset="0"/>
              </a:defRPr>
            </a:lvl7pPr>
            <a:lvl8pPr marL="3429000" indent="-228600" eaLnBrk="0" fontAlgn="base" hangingPunct="0">
              <a:spcBef>
                <a:spcPct val="0"/>
              </a:spcBef>
              <a:spcAft>
                <a:spcPct val="0"/>
              </a:spcAft>
              <a:defRPr sz="1000">
                <a:solidFill>
                  <a:schemeClr val="tx1"/>
                </a:solidFill>
                <a:latin typeface="Trebuchet MS" pitchFamily="34" charset="0"/>
              </a:defRPr>
            </a:lvl8pPr>
            <a:lvl9pPr marL="3886200" indent="-228600" eaLnBrk="0" fontAlgn="base" hangingPunct="0">
              <a:spcBef>
                <a:spcPct val="0"/>
              </a:spcBef>
              <a:spcAft>
                <a:spcPct val="0"/>
              </a:spcAft>
              <a:defRPr sz="1000">
                <a:solidFill>
                  <a:schemeClr val="tx1"/>
                </a:solidFill>
                <a:latin typeface="Trebuchet MS" pitchFamily="34" charset="0"/>
              </a:defRPr>
            </a:lvl9pPr>
          </a:lstStyle>
          <a:p>
            <a:pPr eaLnBrk="1" hangingPunct="1">
              <a:spcBef>
                <a:spcPts val="1000"/>
              </a:spcBef>
              <a:buClr>
                <a:schemeClr val="accent1"/>
              </a:buClr>
              <a:buSzPct val="80000"/>
            </a:pPr>
            <a:endParaRPr lang="en-GB" altLang="en-US" sz="2000">
              <a:solidFill>
                <a:srgbClr val="404040"/>
              </a:solidFill>
            </a:endParaRPr>
          </a:p>
          <a:p>
            <a:pPr eaLnBrk="1" hangingPunct="1">
              <a:spcBef>
                <a:spcPts val="1000"/>
              </a:spcBef>
              <a:buClr>
                <a:schemeClr val="accent1"/>
              </a:buClr>
              <a:buSzPct val="80000"/>
            </a:pPr>
            <a:r>
              <a:rPr lang="en-GB" altLang="en-US" sz="2000">
                <a:solidFill>
                  <a:srgbClr val="FF0000"/>
                </a:solidFill>
              </a:rPr>
              <a:t>ARTISTS’ RESALE RIGHT</a:t>
            </a:r>
          </a:p>
          <a:p>
            <a:pPr eaLnBrk="1" hangingPunct="1">
              <a:spcBef>
                <a:spcPts val="1000"/>
              </a:spcBef>
              <a:buClr>
                <a:schemeClr val="accent1"/>
              </a:buClr>
              <a:buSzPct val="80000"/>
              <a:buFont typeface="Arial" charset="0"/>
              <a:buChar char="•"/>
            </a:pPr>
            <a:r>
              <a:rPr lang="en-GB" altLang="en-US" sz="2000">
                <a:solidFill>
                  <a:srgbClr val="404040"/>
                </a:solidFill>
              </a:rPr>
              <a:t>Authors of original works of art are entitled to a royalty each time one of their works is resold through an art market professional.</a:t>
            </a:r>
          </a:p>
          <a:p>
            <a:pPr eaLnBrk="1" hangingPunct="1">
              <a:spcBef>
                <a:spcPts val="1000"/>
              </a:spcBef>
              <a:buClr>
                <a:schemeClr val="accent1"/>
              </a:buClr>
              <a:buSzPct val="80000"/>
              <a:buFont typeface="Arial" charset="0"/>
              <a:buChar char="•"/>
            </a:pPr>
            <a:endParaRPr lang="en-GB" altLang="en-US" sz="2000">
              <a:solidFill>
                <a:srgbClr val="404040"/>
              </a:solidFill>
            </a:endParaRPr>
          </a:p>
          <a:p>
            <a:pPr eaLnBrk="1" hangingPunct="1">
              <a:spcBef>
                <a:spcPts val="1000"/>
              </a:spcBef>
              <a:buClr>
                <a:schemeClr val="accent1"/>
              </a:buClr>
              <a:buSzPct val="80000"/>
              <a:buFont typeface="Arial" charset="0"/>
              <a:buChar char="•"/>
            </a:pPr>
            <a:r>
              <a:rPr lang="en-GB" altLang="en-US" sz="2000">
                <a:solidFill>
                  <a:srgbClr val="404040"/>
                </a:solidFill>
              </a:rPr>
              <a:t>The right to this royalty lasts for the same period as copyright</a:t>
            </a:r>
            <a:br>
              <a:rPr lang="en-GB" altLang="en-US" sz="2000">
                <a:solidFill>
                  <a:srgbClr val="404040"/>
                </a:solidFill>
              </a:rPr>
            </a:br>
            <a:endParaRPr lang="en-US" altLang="en-US" sz="2000">
              <a:solidFill>
                <a:srgbClr val="404040"/>
              </a:solidFill>
            </a:endParaRPr>
          </a:p>
        </p:txBody>
      </p:sp>
      <p:pic>
        <p:nvPicPr>
          <p:cNvPr id="4608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11D9B4A7-C6B2-4D32-83AF-20662BD0CE04}"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46086"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2C533EFF-F471-41D2-A6AD-01961B6B2BEE}" type="slidenum">
              <a:rPr lang="en-GB" altLang="en-US" sz="1200">
                <a:solidFill>
                  <a:srgbClr val="898989"/>
                </a:solidFill>
              </a:rPr>
              <a:pPr algn="ctr" eaLnBrk="1" hangingPunct="1">
                <a:spcBef>
                  <a:spcPct val="0"/>
                </a:spcBef>
                <a:buClrTx/>
                <a:buSzTx/>
                <a:buFontTx/>
                <a:buNone/>
              </a:pPr>
              <a:t>35</a:t>
            </a:fld>
            <a:endParaRPr lang="en-GB" altLang="en-US" sz="1200">
              <a:solidFill>
                <a:srgbClr val="898989"/>
              </a:solidFill>
            </a:endParaRPr>
          </a:p>
        </p:txBody>
      </p:sp>
      <p:pic>
        <p:nvPicPr>
          <p:cNvPr id="4608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1" descr="C:\Users\home\AppData\Local\Microsoft\Windows\Temporary Internet Files\Content.IE5\172IF01M\Bill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4656138"/>
            <a:ext cx="20955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180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9"/>
          <p:cNvSpPr txBox="1">
            <a:spLocks noChangeArrowheads="1"/>
          </p:cNvSpPr>
          <p:nvPr/>
        </p:nvSpPr>
        <p:spPr bwMode="auto">
          <a:xfrm>
            <a:off x="1776413" y="836613"/>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a:solidFill>
                  <a:schemeClr val="tx1"/>
                </a:solidFill>
              </a:rPr>
              <a:t>Some sales are exempt</a:t>
            </a:r>
          </a:p>
        </p:txBody>
      </p:sp>
      <p:sp>
        <p:nvSpPr>
          <p:cNvPr id="47107" name="TextBox 10"/>
          <p:cNvSpPr txBox="1">
            <a:spLocks noChangeArrowheads="1"/>
          </p:cNvSpPr>
          <p:nvPr/>
        </p:nvSpPr>
        <p:spPr bwMode="auto">
          <a:xfrm>
            <a:off x="1776413" y="1873250"/>
            <a:ext cx="6180137"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 typeface="Arial" charset="0"/>
              <a:buChar char="•"/>
            </a:pPr>
            <a:r>
              <a:rPr lang="en-GB" altLang="en-US" sz="2000"/>
              <a:t>For example, where the work being resold was bought directly from the artist less than three years previously and it is being resold for €10,000 or less. </a:t>
            </a:r>
          </a:p>
          <a:p>
            <a:pPr>
              <a:spcBef>
                <a:spcPct val="0"/>
              </a:spcBef>
              <a:buClrTx/>
              <a:buSzTx/>
              <a:buFont typeface="Arial" charset="0"/>
              <a:buChar char="•"/>
            </a:pPr>
            <a:endParaRPr lang="en-GB" altLang="en-US" sz="2000"/>
          </a:p>
          <a:p>
            <a:pPr>
              <a:spcBef>
                <a:spcPct val="0"/>
              </a:spcBef>
              <a:buClrTx/>
              <a:buSzTx/>
              <a:buFont typeface="Arial" charset="0"/>
              <a:buChar char="•"/>
            </a:pPr>
            <a:r>
              <a:rPr lang="en-GB" altLang="en-US" sz="2000"/>
              <a:t>This is generally known as the ‘bought as stock exception’. </a:t>
            </a:r>
          </a:p>
          <a:p>
            <a:pPr>
              <a:spcBef>
                <a:spcPct val="0"/>
              </a:spcBef>
              <a:buClrTx/>
              <a:buSzTx/>
              <a:buFont typeface="Arial" charset="0"/>
              <a:buChar char="•"/>
            </a:pPr>
            <a:endParaRPr lang="en-GB" altLang="en-US" sz="2000"/>
          </a:p>
          <a:p>
            <a:pPr>
              <a:spcBef>
                <a:spcPct val="0"/>
              </a:spcBef>
              <a:buClrTx/>
              <a:buSzTx/>
              <a:buFont typeface="Arial" charset="0"/>
              <a:buChar char="•"/>
            </a:pPr>
            <a:r>
              <a:rPr lang="en-GB" altLang="en-US" sz="2000"/>
              <a:t>Sales between private individuals, without the use of an art market professional, or to public, non-profit making museums do not attract royalty payments</a:t>
            </a:r>
          </a:p>
        </p:txBody>
      </p:sp>
      <p:pic>
        <p:nvPicPr>
          <p:cNvPr id="47108"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85EFE726-B726-4D91-8FA0-A8E0165CD759}"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47110"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BC0858C7-C3F5-48FF-9742-BD0FB6089F87}" type="slidenum">
              <a:rPr lang="en-GB" altLang="en-US" sz="1200">
                <a:solidFill>
                  <a:srgbClr val="898989"/>
                </a:solidFill>
              </a:rPr>
              <a:pPr algn="ctr" eaLnBrk="1" hangingPunct="1">
                <a:spcBef>
                  <a:spcPct val="0"/>
                </a:spcBef>
                <a:buClrTx/>
                <a:buSzTx/>
                <a:buFontTx/>
                <a:buNone/>
              </a:pPr>
              <a:t>36</a:t>
            </a:fld>
            <a:endParaRPr lang="en-GB" altLang="en-US" sz="1200">
              <a:solidFill>
                <a:srgbClr val="898989"/>
              </a:solidFill>
            </a:endParaRPr>
          </a:p>
        </p:txBody>
      </p:sp>
      <p:pic>
        <p:nvPicPr>
          <p:cNvPr id="47111"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395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9"/>
          <p:cNvSpPr txBox="1">
            <a:spLocks noChangeArrowheads="1"/>
          </p:cNvSpPr>
          <p:nvPr/>
        </p:nvSpPr>
        <p:spPr bwMode="auto">
          <a:xfrm>
            <a:off x="1654175" y="476250"/>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a:solidFill>
                  <a:schemeClr val="tx1"/>
                </a:solidFill>
              </a:rPr>
              <a:t>Calculation of royalties</a:t>
            </a:r>
          </a:p>
        </p:txBody>
      </p:sp>
      <p:sp>
        <p:nvSpPr>
          <p:cNvPr id="48131" name="TextBox 10"/>
          <p:cNvSpPr txBox="1">
            <a:spLocks noChangeArrowheads="1"/>
          </p:cNvSpPr>
          <p:nvPr/>
        </p:nvSpPr>
        <p:spPr bwMode="auto">
          <a:xfrm>
            <a:off x="1749425" y="1555750"/>
            <a:ext cx="6180138"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r>
              <a:rPr lang="en-GB" altLang="en-US" sz="2000"/>
              <a:t>The ARR derives from a European Directive and came into force in the UK in 2006. </a:t>
            </a:r>
          </a:p>
          <a:p>
            <a:pPr>
              <a:spcBef>
                <a:spcPct val="0"/>
              </a:spcBef>
              <a:buClrTx/>
              <a:buSzTx/>
              <a:buFontTx/>
              <a:buNone/>
            </a:pPr>
            <a:endParaRPr lang="en-GB" altLang="en-US" sz="2000"/>
          </a:p>
          <a:p>
            <a:pPr>
              <a:spcBef>
                <a:spcPct val="0"/>
              </a:spcBef>
              <a:buClrTx/>
              <a:buSzTx/>
              <a:buFontTx/>
              <a:buNone/>
            </a:pPr>
            <a:r>
              <a:rPr lang="en-GB" altLang="en-US" sz="2000"/>
              <a:t>The right only applies when the sale price reaches or exceeds the sterling equivalent of €1,000 and is calculated on a sliding scale.</a:t>
            </a:r>
          </a:p>
          <a:p>
            <a:pPr>
              <a:spcBef>
                <a:spcPct val="0"/>
              </a:spcBef>
              <a:buClrTx/>
              <a:buSzTx/>
              <a:buFontTx/>
              <a:buNone/>
            </a:pPr>
            <a:endParaRPr lang="en-GB" altLang="en-US" sz="2000"/>
          </a:p>
          <a:p>
            <a:pPr>
              <a:spcBef>
                <a:spcPct val="0"/>
              </a:spcBef>
              <a:buClrTx/>
              <a:buSzTx/>
              <a:buFontTx/>
              <a:buNone/>
            </a:pPr>
            <a:r>
              <a:rPr lang="en-GB" altLang="en-US" sz="2000">
                <a:solidFill>
                  <a:srgbClr val="FF0000"/>
                </a:solidFill>
              </a:rPr>
              <a:t>Royalt</a:t>
            </a:r>
            <a:r>
              <a:rPr lang="en-GB" altLang="en-US" sz="2000"/>
              <a:t>y			</a:t>
            </a:r>
            <a:r>
              <a:rPr lang="en-GB" altLang="en-US" sz="2000">
                <a:solidFill>
                  <a:srgbClr val="FF0000"/>
                </a:solidFill>
              </a:rPr>
              <a:t>Resale Price</a:t>
            </a:r>
          </a:p>
          <a:p>
            <a:pPr>
              <a:spcBef>
                <a:spcPct val="0"/>
              </a:spcBef>
              <a:buClrTx/>
              <a:buSzTx/>
              <a:buFontTx/>
              <a:buNone/>
            </a:pPr>
            <a:r>
              <a:rPr lang="en-GB" altLang="en-US" sz="2000"/>
              <a:t>4%			up to €50,000</a:t>
            </a:r>
          </a:p>
          <a:p>
            <a:pPr>
              <a:spcBef>
                <a:spcPct val="0"/>
              </a:spcBef>
              <a:buClrTx/>
              <a:buSzTx/>
              <a:buFontTx/>
              <a:buNone/>
            </a:pPr>
            <a:r>
              <a:rPr lang="en-GB" altLang="en-US" sz="2000"/>
              <a:t>3%			€50,000.01 – €200,000</a:t>
            </a:r>
          </a:p>
          <a:p>
            <a:pPr>
              <a:spcBef>
                <a:spcPct val="0"/>
              </a:spcBef>
              <a:buClrTx/>
              <a:buSzTx/>
              <a:buFontTx/>
              <a:buNone/>
            </a:pPr>
            <a:r>
              <a:rPr lang="en-GB" altLang="en-US" sz="2000"/>
              <a:t>1%			€200,000.01 – €350,000</a:t>
            </a:r>
          </a:p>
          <a:p>
            <a:pPr>
              <a:spcBef>
                <a:spcPct val="0"/>
              </a:spcBef>
              <a:buClrTx/>
              <a:buSzTx/>
              <a:buFontTx/>
              <a:buNone/>
            </a:pPr>
            <a:r>
              <a:rPr lang="en-GB" altLang="en-US" sz="2000"/>
              <a:t>.5%			€350,000.01 – €500,000</a:t>
            </a:r>
          </a:p>
          <a:p>
            <a:pPr>
              <a:spcBef>
                <a:spcPct val="0"/>
              </a:spcBef>
              <a:buClrTx/>
              <a:buSzTx/>
              <a:buFontTx/>
              <a:buNone/>
            </a:pPr>
            <a:r>
              <a:rPr lang="en-GB" altLang="en-US" sz="2000"/>
              <a:t>.25%			in excess of €500,000</a:t>
            </a:r>
          </a:p>
        </p:txBody>
      </p:sp>
      <p:pic>
        <p:nvPicPr>
          <p:cNvPr id="4813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2DC809D9-32D6-4109-849E-138C22F7EF2A}"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48134"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0BACFD46-EFCB-4902-8F17-F2F6A49B5987}" type="slidenum">
              <a:rPr lang="en-GB" altLang="en-US" sz="1200">
                <a:solidFill>
                  <a:srgbClr val="898989"/>
                </a:solidFill>
              </a:rPr>
              <a:pPr algn="ctr" eaLnBrk="1" hangingPunct="1">
                <a:spcBef>
                  <a:spcPct val="0"/>
                </a:spcBef>
                <a:buClrTx/>
                <a:buSzTx/>
                <a:buFontTx/>
                <a:buNone/>
              </a:pPr>
              <a:t>37</a:t>
            </a:fld>
            <a:endParaRPr lang="en-GB" altLang="en-US" sz="1200">
              <a:solidFill>
                <a:srgbClr val="898989"/>
              </a:solidFill>
            </a:endParaRPr>
          </a:p>
        </p:txBody>
      </p:sp>
      <p:pic>
        <p:nvPicPr>
          <p:cNvPr id="4813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810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9"/>
          <p:cNvSpPr txBox="1">
            <a:spLocks noChangeArrowheads="1"/>
          </p:cNvSpPr>
          <p:nvPr/>
        </p:nvSpPr>
        <p:spPr bwMode="auto">
          <a:xfrm>
            <a:off x="1654175" y="476250"/>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a:solidFill>
                  <a:schemeClr val="tx1"/>
                </a:solidFill>
              </a:rPr>
              <a:t>Collection of royalties</a:t>
            </a:r>
          </a:p>
        </p:txBody>
      </p:sp>
      <p:sp>
        <p:nvSpPr>
          <p:cNvPr id="38915" name="TextBox 10"/>
          <p:cNvSpPr txBox="1">
            <a:spLocks noChangeArrowheads="1"/>
          </p:cNvSpPr>
          <p:nvPr/>
        </p:nvSpPr>
        <p:spPr bwMode="auto">
          <a:xfrm>
            <a:off x="1749425" y="1555750"/>
            <a:ext cx="6180138"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000">
                <a:solidFill>
                  <a:schemeClr val="tx1"/>
                </a:solidFill>
                <a:latin typeface="Trebuchet MS" pitchFamily="34" charset="0"/>
              </a:defRPr>
            </a:lvl1pPr>
            <a:lvl2pPr marL="742950" indent="-285750">
              <a:defRPr sz="1000">
                <a:solidFill>
                  <a:schemeClr val="tx1"/>
                </a:solidFill>
                <a:latin typeface="Trebuchet MS" pitchFamily="34" charset="0"/>
              </a:defRPr>
            </a:lvl2pPr>
            <a:lvl3pPr marL="1143000" indent="-228600">
              <a:defRPr sz="1000">
                <a:solidFill>
                  <a:schemeClr val="tx1"/>
                </a:solidFill>
                <a:latin typeface="Trebuchet MS" pitchFamily="34" charset="0"/>
              </a:defRPr>
            </a:lvl3pPr>
            <a:lvl4pPr marL="1600200" indent="-228600">
              <a:defRPr sz="1000">
                <a:solidFill>
                  <a:schemeClr val="tx1"/>
                </a:solidFill>
                <a:latin typeface="Trebuchet MS" pitchFamily="34" charset="0"/>
              </a:defRPr>
            </a:lvl4pPr>
            <a:lvl5pPr marL="2057400" indent="-228600">
              <a:defRPr sz="1000">
                <a:solidFill>
                  <a:schemeClr val="tx1"/>
                </a:solidFill>
                <a:latin typeface="Trebuchet MS" pitchFamily="34" charset="0"/>
              </a:defRPr>
            </a:lvl5pPr>
            <a:lvl6pPr marL="2514600" indent="-228600" eaLnBrk="0" fontAlgn="base" hangingPunct="0">
              <a:spcBef>
                <a:spcPct val="0"/>
              </a:spcBef>
              <a:spcAft>
                <a:spcPct val="0"/>
              </a:spcAft>
              <a:defRPr sz="1000">
                <a:solidFill>
                  <a:schemeClr val="tx1"/>
                </a:solidFill>
                <a:latin typeface="Trebuchet MS" pitchFamily="34" charset="0"/>
              </a:defRPr>
            </a:lvl6pPr>
            <a:lvl7pPr marL="2971800" indent="-228600" eaLnBrk="0" fontAlgn="base" hangingPunct="0">
              <a:spcBef>
                <a:spcPct val="0"/>
              </a:spcBef>
              <a:spcAft>
                <a:spcPct val="0"/>
              </a:spcAft>
              <a:defRPr sz="1000">
                <a:solidFill>
                  <a:schemeClr val="tx1"/>
                </a:solidFill>
                <a:latin typeface="Trebuchet MS" pitchFamily="34" charset="0"/>
              </a:defRPr>
            </a:lvl7pPr>
            <a:lvl8pPr marL="3429000" indent="-228600" eaLnBrk="0" fontAlgn="base" hangingPunct="0">
              <a:spcBef>
                <a:spcPct val="0"/>
              </a:spcBef>
              <a:spcAft>
                <a:spcPct val="0"/>
              </a:spcAft>
              <a:defRPr sz="1000">
                <a:solidFill>
                  <a:schemeClr val="tx1"/>
                </a:solidFill>
                <a:latin typeface="Trebuchet MS" pitchFamily="34" charset="0"/>
              </a:defRPr>
            </a:lvl8pPr>
            <a:lvl9pPr marL="3886200" indent="-228600" eaLnBrk="0" fontAlgn="base" hangingPunct="0">
              <a:spcBef>
                <a:spcPct val="0"/>
              </a:spcBef>
              <a:spcAft>
                <a:spcPct val="0"/>
              </a:spcAft>
              <a:defRPr sz="1000">
                <a:solidFill>
                  <a:schemeClr val="tx1"/>
                </a:solidFill>
                <a:latin typeface="Trebuchet MS" pitchFamily="34" charset="0"/>
              </a:defRPr>
            </a:lvl9pPr>
          </a:lstStyle>
          <a:p>
            <a:pPr>
              <a:buFont typeface="Arial" charset="0"/>
              <a:buChar char="•"/>
            </a:pPr>
            <a:r>
              <a:rPr lang="en-GB" altLang="en-US" sz="2000">
                <a:solidFill>
                  <a:srgbClr val="404040"/>
                </a:solidFill>
              </a:rPr>
              <a:t>Resale right in the UK is managed by collecting societies who then distribute the royalty to the artists.</a:t>
            </a:r>
          </a:p>
          <a:p>
            <a:pPr>
              <a:buFont typeface="Arial" charset="0"/>
              <a:buChar char="•"/>
            </a:pPr>
            <a:endParaRPr lang="en-GB" altLang="en-US" sz="2000">
              <a:solidFill>
                <a:srgbClr val="404040"/>
              </a:solidFill>
            </a:endParaRPr>
          </a:p>
          <a:p>
            <a:pPr>
              <a:buFont typeface="Arial" charset="0"/>
              <a:buChar char="•"/>
            </a:pPr>
            <a:r>
              <a:rPr lang="en-GB" altLang="en-US" sz="2000">
                <a:solidFill>
                  <a:srgbClr val="404040"/>
                </a:solidFill>
              </a:rPr>
              <a:t>Individual artists cannot request payments directly from the art market professionals involved in the sale.</a:t>
            </a:r>
          </a:p>
          <a:p>
            <a:pPr>
              <a:buFont typeface="Arial" charset="0"/>
              <a:buChar char="•"/>
            </a:pPr>
            <a:endParaRPr lang="en-GB" altLang="en-US" sz="2000">
              <a:solidFill>
                <a:srgbClr val="404040"/>
              </a:solidFill>
            </a:endParaRPr>
          </a:p>
          <a:p>
            <a:pPr>
              <a:buFont typeface="Arial" charset="0"/>
              <a:buChar char="•"/>
            </a:pPr>
            <a:r>
              <a:rPr lang="en-GB" altLang="en-US" sz="2000">
                <a:solidFill>
                  <a:srgbClr val="404040"/>
                </a:solidFill>
              </a:rPr>
              <a:t>For more information about the administration of artists’ rights you can contact the </a:t>
            </a:r>
            <a:r>
              <a:rPr lang="en-GB" altLang="en-US" sz="2000">
                <a:solidFill>
                  <a:srgbClr val="404040"/>
                </a:solidFill>
                <a:hlinkClick r:id="rId2"/>
              </a:rPr>
              <a:t>Design and Artists Copyright Society (DACS)</a:t>
            </a:r>
            <a:r>
              <a:rPr lang="en-GB" altLang="en-US" sz="2000">
                <a:solidFill>
                  <a:srgbClr val="404040"/>
                </a:solidFill>
              </a:rPr>
              <a:t> or </a:t>
            </a:r>
            <a:r>
              <a:rPr lang="en-GB" altLang="en-US" sz="2000">
                <a:solidFill>
                  <a:srgbClr val="404040"/>
                </a:solidFill>
                <a:hlinkClick r:id="rId3"/>
              </a:rPr>
              <a:t>Artists Collecting Society (ACS)</a:t>
            </a:r>
            <a:r>
              <a:rPr lang="en-GB" altLang="en-US" sz="2000">
                <a:solidFill>
                  <a:srgbClr val="404040"/>
                </a:solidFill>
              </a:rPr>
              <a:t>. </a:t>
            </a:r>
          </a:p>
          <a:p>
            <a:pPr>
              <a:buFont typeface="Arial" charset="0"/>
              <a:buChar char="•"/>
            </a:pPr>
            <a:r>
              <a:rPr lang="en-GB" altLang="en-US" sz="2000">
                <a:solidFill>
                  <a:srgbClr val="404040"/>
                </a:solidFill>
              </a:rPr>
              <a:t>Frequently asked questions on ARR are answered on the </a:t>
            </a:r>
            <a:r>
              <a:rPr lang="en-GB" altLang="en-US" sz="2000">
                <a:solidFill>
                  <a:srgbClr val="404040"/>
                </a:solidFill>
                <a:hlinkClick r:id="rId4"/>
              </a:rPr>
              <a:t>DACS</a:t>
            </a:r>
            <a:r>
              <a:rPr lang="en-GB" altLang="en-US" sz="2000">
                <a:solidFill>
                  <a:srgbClr val="404040"/>
                </a:solidFill>
              </a:rPr>
              <a:t>.</a:t>
            </a:r>
          </a:p>
          <a:p>
            <a:endParaRPr lang="en-GB" altLang="en-US" sz="2000">
              <a:solidFill>
                <a:srgbClr val="404040"/>
              </a:solidFill>
            </a:endParaRPr>
          </a:p>
        </p:txBody>
      </p:sp>
      <p:pic>
        <p:nvPicPr>
          <p:cNvPr id="49156"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BC73614D-2C85-4B8D-8B89-9361E0518229}"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49158"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A03B792A-2268-4CAB-8D75-642B5F2C97C5}" type="slidenum">
              <a:rPr lang="en-GB" altLang="en-US" sz="1200">
                <a:solidFill>
                  <a:srgbClr val="898989"/>
                </a:solidFill>
              </a:rPr>
              <a:pPr algn="ctr" eaLnBrk="1" hangingPunct="1">
                <a:spcBef>
                  <a:spcPct val="0"/>
                </a:spcBef>
                <a:buClrTx/>
                <a:buSzTx/>
                <a:buFontTx/>
                <a:buNone/>
              </a:pPr>
              <a:t>38</a:t>
            </a:fld>
            <a:endParaRPr lang="en-GB" altLang="en-US" sz="1200">
              <a:solidFill>
                <a:srgbClr val="898989"/>
              </a:solidFill>
            </a:endParaRPr>
          </a:p>
        </p:txBody>
      </p:sp>
      <p:pic>
        <p:nvPicPr>
          <p:cNvPr id="49159"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4925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9"/>
          <p:cNvSpPr txBox="1">
            <a:spLocks noChangeArrowheads="1"/>
          </p:cNvSpPr>
          <p:nvPr/>
        </p:nvSpPr>
        <p:spPr bwMode="auto">
          <a:xfrm>
            <a:off x="1776413" y="836613"/>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a:solidFill>
                  <a:schemeClr val="tx1"/>
                </a:solidFill>
              </a:rPr>
              <a:t>But, moral rights MUST be asserted</a:t>
            </a:r>
          </a:p>
        </p:txBody>
      </p:sp>
      <p:sp>
        <p:nvSpPr>
          <p:cNvPr id="38915" name="TextBox 10"/>
          <p:cNvSpPr txBox="1">
            <a:spLocks noChangeArrowheads="1"/>
          </p:cNvSpPr>
          <p:nvPr/>
        </p:nvSpPr>
        <p:spPr bwMode="auto">
          <a:xfrm>
            <a:off x="1776413" y="1873250"/>
            <a:ext cx="6180137"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rebuchet MS" pitchFamily="34" charset="0"/>
              </a:defRPr>
            </a:lvl1pPr>
            <a:lvl2pPr marL="742950" indent="-285750">
              <a:defRPr sz="1000">
                <a:solidFill>
                  <a:schemeClr val="tx1"/>
                </a:solidFill>
                <a:latin typeface="Trebuchet MS" pitchFamily="34" charset="0"/>
              </a:defRPr>
            </a:lvl2pPr>
            <a:lvl3pPr marL="1143000" indent="-228600">
              <a:defRPr sz="1000">
                <a:solidFill>
                  <a:schemeClr val="tx1"/>
                </a:solidFill>
                <a:latin typeface="Trebuchet MS" pitchFamily="34" charset="0"/>
              </a:defRPr>
            </a:lvl3pPr>
            <a:lvl4pPr marL="1600200" indent="-228600">
              <a:defRPr sz="1000">
                <a:solidFill>
                  <a:schemeClr val="tx1"/>
                </a:solidFill>
                <a:latin typeface="Trebuchet MS" pitchFamily="34" charset="0"/>
              </a:defRPr>
            </a:lvl4pPr>
            <a:lvl5pPr marL="2057400" indent="-228600">
              <a:defRPr sz="1000">
                <a:solidFill>
                  <a:schemeClr val="tx1"/>
                </a:solidFill>
                <a:latin typeface="Trebuchet MS" pitchFamily="34" charset="0"/>
              </a:defRPr>
            </a:lvl5pPr>
            <a:lvl6pPr marL="2514600" indent="-228600" eaLnBrk="0" fontAlgn="base" hangingPunct="0">
              <a:spcBef>
                <a:spcPct val="0"/>
              </a:spcBef>
              <a:spcAft>
                <a:spcPct val="0"/>
              </a:spcAft>
              <a:defRPr sz="1000">
                <a:solidFill>
                  <a:schemeClr val="tx1"/>
                </a:solidFill>
                <a:latin typeface="Trebuchet MS" pitchFamily="34" charset="0"/>
              </a:defRPr>
            </a:lvl6pPr>
            <a:lvl7pPr marL="2971800" indent="-228600" eaLnBrk="0" fontAlgn="base" hangingPunct="0">
              <a:spcBef>
                <a:spcPct val="0"/>
              </a:spcBef>
              <a:spcAft>
                <a:spcPct val="0"/>
              </a:spcAft>
              <a:defRPr sz="1000">
                <a:solidFill>
                  <a:schemeClr val="tx1"/>
                </a:solidFill>
                <a:latin typeface="Trebuchet MS" pitchFamily="34" charset="0"/>
              </a:defRPr>
            </a:lvl7pPr>
            <a:lvl8pPr marL="3429000" indent="-228600" eaLnBrk="0" fontAlgn="base" hangingPunct="0">
              <a:spcBef>
                <a:spcPct val="0"/>
              </a:spcBef>
              <a:spcAft>
                <a:spcPct val="0"/>
              </a:spcAft>
              <a:defRPr sz="1000">
                <a:solidFill>
                  <a:schemeClr val="tx1"/>
                </a:solidFill>
                <a:latin typeface="Trebuchet MS" pitchFamily="34" charset="0"/>
              </a:defRPr>
            </a:lvl8pPr>
            <a:lvl9pPr marL="3886200" indent="-228600" eaLnBrk="0" fontAlgn="base" hangingPunct="0">
              <a:spcBef>
                <a:spcPct val="0"/>
              </a:spcBef>
              <a:spcAft>
                <a:spcPct val="0"/>
              </a:spcAft>
              <a:defRPr sz="1000">
                <a:solidFill>
                  <a:schemeClr val="tx1"/>
                </a:solidFill>
                <a:latin typeface="Trebuchet MS" pitchFamily="34" charset="0"/>
              </a:defRPr>
            </a:lvl9pPr>
          </a:lstStyle>
          <a:p>
            <a:pPr eaLnBrk="1" hangingPunct="1">
              <a:spcBef>
                <a:spcPts val="1000"/>
              </a:spcBef>
              <a:buClr>
                <a:schemeClr val="accent1"/>
              </a:buClr>
              <a:buSzPct val="80000"/>
            </a:pPr>
            <a:endParaRPr lang="en-GB" altLang="en-US" sz="2000">
              <a:solidFill>
                <a:srgbClr val="404040"/>
              </a:solidFill>
            </a:endParaRPr>
          </a:p>
          <a:p>
            <a:pPr eaLnBrk="1" hangingPunct="1">
              <a:spcBef>
                <a:spcPts val="1000"/>
              </a:spcBef>
              <a:buClr>
                <a:schemeClr val="accent1"/>
              </a:buClr>
              <a:buSzPct val="80000"/>
              <a:buFont typeface="Arial" charset="0"/>
              <a:buChar char="•"/>
            </a:pPr>
            <a:r>
              <a:rPr lang="en-GB" altLang="en-US" sz="2000">
                <a:solidFill>
                  <a:srgbClr val="404040"/>
                </a:solidFill>
              </a:rPr>
              <a:t>Assertion can be dealt with by artists endorsing their works with a unique written provenance</a:t>
            </a:r>
          </a:p>
          <a:p>
            <a:pPr eaLnBrk="1" hangingPunct="1">
              <a:spcBef>
                <a:spcPts val="1000"/>
              </a:spcBef>
              <a:buClr>
                <a:schemeClr val="accent1"/>
              </a:buClr>
              <a:buSzPct val="80000"/>
              <a:buFont typeface="Arial" charset="0"/>
              <a:buChar char="•"/>
            </a:pPr>
            <a:endParaRPr lang="en-GB" altLang="en-US" sz="2000">
              <a:solidFill>
                <a:srgbClr val="404040"/>
              </a:solidFill>
            </a:endParaRPr>
          </a:p>
          <a:p>
            <a:pPr eaLnBrk="1" hangingPunct="1">
              <a:spcBef>
                <a:spcPts val="1000"/>
              </a:spcBef>
              <a:buClr>
                <a:schemeClr val="accent1"/>
              </a:buClr>
              <a:buSzPct val="80000"/>
              <a:buFont typeface="Arial" charset="0"/>
              <a:buChar char="•"/>
            </a:pPr>
            <a:r>
              <a:rPr lang="en-GB" altLang="en-US" sz="2000">
                <a:solidFill>
                  <a:srgbClr val="404040"/>
                </a:solidFill>
              </a:rPr>
              <a:t>eg. signed by them and stating their authorship, date of completion, copyright by-line and the reservation of all rights</a:t>
            </a:r>
            <a:br>
              <a:rPr lang="en-GB" altLang="en-US" sz="2000">
                <a:solidFill>
                  <a:srgbClr val="404040"/>
                </a:solidFill>
              </a:rPr>
            </a:br>
            <a:endParaRPr lang="en-US" altLang="en-US" sz="2000">
              <a:solidFill>
                <a:srgbClr val="404040"/>
              </a:solidFill>
            </a:endParaRPr>
          </a:p>
        </p:txBody>
      </p:sp>
      <p:pic>
        <p:nvPicPr>
          <p:cNvPr id="50180"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3BD47380-F2A2-40BC-A1BD-0453984FAB3D}"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50182"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A5C7AE93-C2A4-45C1-BCEB-AC3B38D1B44A}" type="slidenum">
              <a:rPr lang="en-GB" altLang="en-US" sz="1200">
                <a:solidFill>
                  <a:srgbClr val="898989"/>
                </a:solidFill>
              </a:rPr>
              <a:pPr algn="ctr" eaLnBrk="1" hangingPunct="1">
                <a:spcBef>
                  <a:spcPct val="0"/>
                </a:spcBef>
                <a:buClrTx/>
                <a:buSzTx/>
                <a:buFontTx/>
                <a:buNone/>
              </a:pPr>
              <a:t>39</a:t>
            </a:fld>
            <a:endParaRPr lang="en-GB" altLang="en-US" sz="1200">
              <a:solidFill>
                <a:srgbClr val="898989"/>
              </a:solidFill>
            </a:endParaRPr>
          </a:p>
        </p:txBody>
      </p:sp>
      <p:pic>
        <p:nvPicPr>
          <p:cNvPr id="5018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727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a:xfrm>
            <a:off x="311066" y="2348880"/>
            <a:ext cx="4548966" cy="2952328"/>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GB" sz="2400" dirty="0" smtClean="0">
                <a:solidFill>
                  <a:schemeClr val="tx1"/>
                </a:solidFill>
              </a:rPr>
              <a:t>Companies </a:t>
            </a:r>
            <a:r>
              <a:rPr lang="en-GB" sz="2400" dirty="0">
                <a:solidFill>
                  <a:schemeClr val="tx1"/>
                </a:solidFill>
              </a:rPr>
              <a:t>and graduates with business ideas </a:t>
            </a:r>
            <a:r>
              <a:rPr lang="en-GB" sz="2400" dirty="0" smtClean="0">
                <a:solidFill>
                  <a:schemeClr val="tx1"/>
                </a:solidFill>
              </a:rPr>
              <a:t>were offered </a:t>
            </a:r>
            <a:r>
              <a:rPr lang="en-GB" sz="2400" dirty="0">
                <a:solidFill>
                  <a:schemeClr val="tx1"/>
                </a:solidFill>
              </a:rPr>
              <a:t>the opportunity to benefit from </a:t>
            </a:r>
            <a:r>
              <a:rPr lang="en-GB" sz="2400" dirty="0">
                <a:solidFill>
                  <a:srgbClr val="FF0000"/>
                </a:solidFill>
              </a:rPr>
              <a:t>pro bono legal advice </a:t>
            </a:r>
            <a:r>
              <a:rPr lang="en-GB" sz="2400" dirty="0" smtClean="0">
                <a:solidFill>
                  <a:srgbClr val="FF0000"/>
                </a:solidFill>
              </a:rPr>
              <a:t>clinics</a:t>
            </a:r>
            <a:r>
              <a:rPr lang="en-GB" sz="2400" dirty="0" smtClean="0">
                <a:solidFill>
                  <a:schemeClr val="tx1"/>
                </a:solidFill>
              </a:rPr>
              <a:t>.</a:t>
            </a:r>
          </a:p>
          <a:p>
            <a:pPr marL="285750" indent="-285750" algn="l">
              <a:buFont typeface="Arial" panose="020B0604020202020204" pitchFamily="34" charset="0"/>
              <a:buChar char="•"/>
            </a:pPr>
            <a:r>
              <a:rPr lang="en-GB" sz="2400" dirty="0" smtClean="0">
                <a:solidFill>
                  <a:schemeClr val="tx1"/>
                </a:solidFill>
              </a:rPr>
              <a:t>These were delivered </a:t>
            </a:r>
            <a:r>
              <a:rPr lang="en-GB" sz="2400" dirty="0">
                <a:solidFill>
                  <a:schemeClr val="tx1"/>
                </a:solidFill>
              </a:rPr>
              <a:t>by students of Nottingham Law </a:t>
            </a:r>
            <a:r>
              <a:rPr lang="en-GB" sz="2400" dirty="0" smtClean="0">
                <a:solidFill>
                  <a:schemeClr val="tx1"/>
                </a:solidFill>
              </a:rPr>
              <a:t>School </a:t>
            </a:r>
            <a:r>
              <a:rPr lang="en-GB" sz="2400" dirty="0" smtClean="0">
                <a:solidFill>
                  <a:srgbClr val="FF0000"/>
                </a:solidFill>
              </a:rPr>
              <a:t>Legal Advice Centre</a:t>
            </a:r>
            <a:r>
              <a:rPr lang="en-GB" sz="2400" dirty="0" smtClean="0">
                <a:solidFill>
                  <a:schemeClr val="tx1"/>
                </a:solidFill>
              </a:rPr>
              <a:t>, </a:t>
            </a:r>
            <a:r>
              <a:rPr lang="en-GB" sz="2400" dirty="0">
                <a:solidFill>
                  <a:schemeClr val="tx1"/>
                </a:solidFill>
              </a:rPr>
              <a:t>guided by experienced IP lawyers and NTU staff</a:t>
            </a:r>
            <a:r>
              <a:rPr lang="en-GB" sz="2400" dirty="0" smtClean="0">
                <a:solidFill>
                  <a:schemeClr val="tx1"/>
                </a:solidFill>
              </a:rPr>
              <a:t>. </a:t>
            </a:r>
          </a:p>
          <a:p>
            <a:pPr algn="l"/>
            <a:endParaRPr lang="en-GB" sz="2000" dirty="0" smtClean="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05/04/2016</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4</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pic>
        <p:nvPicPr>
          <p:cNvPr id="7"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2320" y="3043870"/>
            <a:ext cx="3778828" cy="223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85230" y="1546243"/>
            <a:ext cx="6373540" cy="523220"/>
          </a:xfrm>
          <a:prstGeom prst="rect">
            <a:avLst/>
          </a:prstGeom>
        </p:spPr>
        <p:txBody>
          <a:bodyPr wrap="none">
            <a:spAutoFit/>
          </a:bodyPr>
          <a:lstStyle/>
          <a:p>
            <a:r>
              <a:rPr lang="en-US" altLang="en-US" sz="2800" dirty="0">
                <a:solidFill>
                  <a:srgbClr val="FF0000"/>
                </a:solidFill>
              </a:rPr>
              <a:t>NLS Legal Advice Centre, Chaucer Building </a:t>
            </a:r>
            <a:endParaRPr lang="en-GB" sz="2800" dirty="0">
              <a:solidFill>
                <a:srgbClr val="FF0000"/>
              </a:solidFill>
            </a:endParaRPr>
          </a:p>
        </p:txBody>
      </p:sp>
    </p:spTree>
    <p:extLst>
      <p:ext uri="{BB962C8B-B14F-4D97-AF65-F5344CB8AC3E}">
        <p14:creationId xmlns:p14="http://schemas.microsoft.com/office/powerpoint/2010/main" val="1324861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9"/>
          <p:cNvSpPr txBox="1">
            <a:spLocks noChangeArrowheads="1"/>
          </p:cNvSpPr>
          <p:nvPr/>
        </p:nvSpPr>
        <p:spPr bwMode="auto">
          <a:xfrm>
            <a:off x="1776413" y="836613"/>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a:solidFill>
                  <a:schemeClr val="tx1"/>
                </a:solidFill>
              </a:rPr>
              <a:t>Summary: steps to evaluate your IP </a:t>
            </a:r>
          </a:p>
        </p:txBody>
      </p:sp>
      <p:sp>
        <p:nvSpPr>
          <p:cNvPr id="51203" name="TextBox 10"/>
          <p:cNvSpPr txBox="1">
            <a:spLocks noChangeArrowheads="1"/>
          </p:cNvSpPr>
          <p:nvPr/>
        </p:nvSpPr>
        <p:spPr bwMode="auto">
          <a:xfrm>
            <a:off x="1776413" y="2006600"/>
            <a:ext cx="59309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lnSpc>
                <a:spcPct val="60000"/>
              </a:lnSpc>
              <a:spcBef>
                <a:spcPct val="0"/>
              </a:spcBef>
              <a:buClrTx/>
              <a:buSzTx/>
              <a:buFont typeface="Wingdings 3" pitchFamily="18" charset="2"/>
              <a:buNone/>
            </a:pPr>
            <a:endParaRPr lang="en-US" altLang="en-US" sz="2000">
              <a:solidFill>
                <a:schemeClr val="tx1"/>
              </a:solidFill>
            </a:endParaRPr>
          </a:p>
          <a:p>
            <a:pPr eaLnBrk="1" hangingPunct="1">
              <a:lnSpc>
                <a:spcPct val="60000"/>
              </a:lnSpc>
              <a:spcBef>
                <a:spcPct val="0"/>
              </a:spcBef>
              <a:buClrTx/>
              <a:buSzTx/>
              <a:buFont typeface="Wingdings 3" pitchFamily="18" charset="2"/>
              <a:buNone/>
            </a:pPr>
            <a:r>
              <a:rPr lang="en-US" altLang="en-US" sz="2000">
                <a:solidFill>
                  <a:schemeClr val="tx1"/>
                </a:solidFill>
              </a:rPr>
              <a:t>Step 1  IDENTIFY YOUR IP</a:t>
            </a:r>
          </a:p>
          <a:p>
            <a:pPr eaLnBrk="1" hangingPunct="1">
              <a:lnSpc>
                <a:spcPct val="60000"/>
              </a:lnSpc>
              <a:spcBef>
                <a:spcPct val="0"/>
              </a:spcBef>
              <a:buClrTx/>
              <a:buSzTx/>
              <a:buFont typeface="Wingdings 3" pitchFamily="18" charset="2"/>
              <a:buNone/>
            </a:pPr>
            <a:endParaRPr lang="en-US" altLang="en-US" sz="2000">
              <a:solidFill>
                <a:schemeClr val="tx1"/>
              </a:solidFill>
            </a:endParaRPr>
          </a:p>
          <a:p>
            <a:pPr eaLnBrk="1" hangingPunct="1">
              <a:lnSpc>
                <a:spcPct val="60000"/>
              </a:lnSpc>
              <a:spcBef>
                <a:spcPct val="0"/>
              </a:spcBef>
              <a:buClrTx/>
              <a:buSzTx/>
              <a:buFont typeface="Wingdings 3" pitchFamily="18" charset="2"/>
              <a:buNone/>
            </a:pPr>
            <a:endParaRPr lang="en-US" altLang="en-US" sz="2000">
              <a:solidFill>
                <a:schemeClr val="tx1"/>
              </a:solidFill>
            </a:endParaRPr>
          </a:p>
          <a:p>
            <a:pPr eaLnBrk="1" hangingPunct="1">
              <a:lnSpc>
                <a:spcPct val="150000"/>
              </a:lnSpc>
              <a:spcBef>
                <a:spcPct val="0"/>
              </a:spcBef>
              <a:buClrTx/>
              <a:buSzTx/>
              <a:buFont typeface="Wingdings 3" pitchFamily="18" charset="2"/>
              <a:buNone/>
            </a:pPr>
            <a:r>
              <a:rPr lang="en-US" altLang="en-US" sz="2000">
                <a:solidFill>
                  <a:schemeClr val="tx1"/>
                </a:solidFill>
              </a:rPr>
              <a:t>Step 2	EXERCISE YOUR MORAL RIGHT OF 	ATTRIBUTION</a:t>
            </a:r>
          </a:p>
          <a:p>
            <a:pPr eaLnBrk="1" hangingPunct="1">
              <a:lnSpc>
                <a:spcPct val="60000"/>
              </a:lnSpc>
              <a:spcBef>
                <a:spcPct val="0"/>
              </a:spcBef>
              <a:buClrTx/>
              <a:buSzTx/>
              <a:buFont typeface="Wingdings 3" pitchFamily="18" charset="2"/>
              <a:buNone/>
            </a:pPr>
            <a:endParaRPr lang="en-US" altLang="en-US" sz="2000">
              <a:solidFill>
                <a:schemeClr val="tx1"/>
              </a:solidFill>
            </a:endParaRPr>
          </a:p>
          <a:p>
            <a:pPr eaLnBrk="1" hangingPunct="1">
              <a:lnSpc>
                <a:spcPct val="60000"/>
              </a:lnSpc>
              <a:spcBef>
                <a:spcPct val="0"/>
              </a:spcBef>
              <a:buClrTx/>
              <a:buSzTx/>
              <a:buFont typeface="Wingdings 3" pitchFamily="18" charset="2"/>
              <a:buNone/>
            </a:pPr>
            <a:endParaRPr lang="en-US" altLang="en-US" sz="2000">
              <a:solidFill>
                <a:schemeClr val="tx1"/>
              </a:solidFill>
            </a:endParaRPr>
          </a:p>
          <a:p>
            <a:pPr eaLnBrk="1" hangingPunct="1">
              <a:lnSpc>
                <a:spcPct val="60000"/>
              </a:lnSpc>
              <a:spcBef>
                <a:spcPct val="0"/>
              </a:spcBef>
              <a:buClrTx/>
              <a:buSzTx/>
              <a:buFont typeface="Wingdings 3" pitchFamily="18" charset="2"/>
              <a:buNone/>
            </a:pPr>
            <a:r>
              <a:rPr lang="en-US" altLang="en-US" sz="2000">
                <a:solidFill>
                  <a:schemeClr val="tx1"/>
                </a:solidFill>
              </a:rPr>
              <a:t>Step 2	KEEP GOOD RECORDS</a:t>
            </a:r>
          </a:p>
          <a:p>
            <a:pPr eaLnBrk="1" hangingPunct="1">
              <a:lnSpc>
                <a:spcPct val="60000"/>
              </a:lnSpc>
              <a:spcBef>
                <a:spcPct val="0"/>
              </a:spcBef>
              <a:buClrTx/>
              <a:buSzTx/>
              <a:buFont typeface="Wingdings 3" pitchFamily="18" charset="2"/>
              <a:buNone/>
            </a:pPr>
            <a:endParaRPr lang="en-US" altLang="en-US" sz="2000">
              <a:solidFill>
                <a:schemeClr val="tx1"/>
              </a:solidFill>
            </a:endParaRPr>
          </a:p>
          <a:p>
            <a:pPr eaLnBrk="1" hangingPunct="1">
              <a:lnSpc>
                <a:spcPct val="150000"/>
              </a:lnSpc>
              <a:spcBef>
                <a:spcPct val="0"/>
              </a:spcBef>
              <a:buClrTx/>
              <a:buSzTx/>
              <a:buFont typeface="Wingdings 3" pitchFamily="18" charset="2"/>
              <a:buNone/>
            </a:pPr>
            <a:r>
              <a:rPr lang="en-US" altLang="en-US" sz="2000">
                <a:solidFill>
                  <a:schemeClr val="tx1"/>
                </a:solidFill>
              </a:rPr>
              <a:t>	eg. date of creation and  inspiration as 	contemporaneous evidence that it is your 	original creation. </a:t>
            </a:r>
          </a:p>
          <a:p>
            <a:pPr eaLnBrk="1" hangingPunct="1">
              <a:lnSpc>
                <a:spcPct val="150000"/>
              </a:lnSpc>
              <a:spcBef>
                <a:spcPct val="0"/>
              </a:spcBef>
              <a:buClrTx/>
              <a:buSzTx/>
              <a:buFont typeface="Wingdings 3" pitchFamily="18" charset="2"/>
              <a:buNone/>
            </a:pPr>
            <a:r>
              <a:rPr lang="en-US" altLang="en-US" sz="2000">
                <a:solidFill>
                  <a:schemeClr val="tx1"/>
                </a:solidFill>
              </a:rPr>
              <a:t>You may need this one day. </a:t>
            </a:r>
          </a:p>
          <a:p>
            <a:pPr eaLnBrk="1" hangingPunct="1">
              <a:lnSpc>
                <a:spcPct val="60000"/>
              </a:lnSpc>
              <a:spcBef>
                <a:spcPct val="0"/>
              </a:spcBef>
              <a:buClrTx/>
              <a:buSzTx/>
              <a:buFont typeface="Wingdings 3" pitchFamily="18" charset="2"/>
              <a:buNone/>
            </a:pPr>
            <a:endParaRPr lang="en-US" altLang="en-US" sz="2000">
              <a:solidFill>
                <a:schemeClr val="tx1"/>
              </a:solidFill>
            </a:endParaRPr>
          </a:p>
          <a:p>
            <a:pPr eaLnBrk="1" hangingPunct="1">
              <a:lnSpc>
                <a:spcPct val="60000"/>
              </a:lnSpc>
              <a:spcBef>
                <a:spcPct val="0"/>
              </a:spcBef>
              <a:buClrTx/>
              <a:buSzTx/>
              <a:buFont typeface="Wingdings 3" pitchFamily="18" charset="2"/>
              <a:buNone/>
            </a:pPr>
            <a:endParaRPr lang="en-US" altLang="en-US" sz="1100">
              <a:solidFill>
                <a:schemeClr val="tx1"/>
              </a:solidFill>
            </a:endParaRPr>
          </a:p>
          <a:p>
            <a:pPr eaLnBrk="1" hangingPunct="1">
              <a:lnSpc>
                <a:spcPct val="60000"/>
              </a:lnSpc>
              <a:spcBef>
                <a:spcPct val="0"/>
              </a:spcBef>
              <a:buClrTx/>
              <a:buSzTx/>
              <a:buFont typeface="Wingdings 3" pitchFamily="18" charset="2"/>
              <a:buNone/>
            </a:pPr>
            <a:endParaRPr lang="en-US" altLang="en-US" sz="1100">
              <a:solidFill>
                <a:schemeClr val="tx1"/>
              </a:solidFill>
            </a:endParaRPr>
          </a:p>
          <a:p>
            <a:pPr eaLnBrk="1" hangingPunct="1">
              <a:lnSpc>
                <a:spcPct val="60000"/>
              </a:lnSpc>
              <a:spcBef>
                <a:spcPct val="0"/>
              </a:spcBef>
              <a:buClrTx/>
              <a:buSzTx/>
              <a:buFont typeface="Arial" charset="0"/>
              <a:buChar char="•"/>
            </a:pPr>
            <a:endParaRPr lang="en-US" altLang="en-US" sz="600">
              <a:solidFill>
                <a:schemeClr val="tx1"/>
              </a:solidFill>
            </a:endParaRPr>
          </a:p>
          <a:p>
            <a:pPr eaLnBrk="1" hangingPunct="1">
              <a:lnSpc>
                <a:spcPct val="60000"/>
              </a:lnSpc>
              <a:spcBef>
                <a:spcPct val="0"/>
              </a:spcBef>
              <a:buClrTx/>
              <a:buSzTx/>
              <a:buFont typeface="Arial" charset="0"/>
              <a:buChar char="•"/>
            </a:pPr>
            <a:endParaRPr lang="en-US" altLang="en-US" sz="600">
              <a:solidFill>
                <a:schemeClr val="tx1"/>
              </a:solidFill>
            </a:endParaRPr>
          </a:p>
          <a:p>
            <a:pPr eaLnBrk="1" hangingPunct="1">
              <a:lnSpc>
                <a:spcPct val="60000"/>
              </a:lnSpc>
              <a:spcBef>
                <a:spcPct val="0"/>
              </a:spcBef>
              <a:buClrTx/>
              <a:buSzTx/>
              <a:buFont typeface="Wingdings 3" pitchFamily="18" charset="2"/>
              <a:buNone/>
            </a:pPr>
            <a:endParaRPr lang="en-US" altLang="en-US" sz="600">
              <a:solidFill>
                <a:schemeClr val="tx1"/>
              </a:solidFill>
            </a:endParaRPr>
          </a:p>
        </p:txBody>
      </p:sp>
      <p:pic>
        <p:nvPicPr>
          <p:cNvPr id="5120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412703BA-D6DA-40F4-96EE-880FF9DD379B}"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51206"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45DD210A-14EB-483B-859A-E3FD76C7FAF8}" type="slidenum">
              <a:rPr lang="en-GB" altLang="en-US" sz="1200">
                <a:solidFill>
                  <a:srgbClr val="898989"/>
                </a:solidFill>
              </a:rPr>
              <a:pPr algn="ctr" eaLnBrk="1" hangingPunct="1">
                <a:spcBef>
                  <a:spcPct val="0"/>
                </a:spcBef>
                <a:buClrTx/>
                <a:buSzTx/>
                <a:buFontTx/>
                <a:buNone/>
              </a:pPr>
              <a:t>40</a:t>
            </a:fld>
            <a:endParaRPr lang="en-GB" altLang="en-US" sz="1200">
              <a:solidFill>
                <a:srgbClr val="898989"/>
              </a:solidFill>
            </a:endParaRPr>
          </a:p>
        </p:txBody>
      </p:sp>
      <p:pic>
        <p:nvPicPr>
          <p:cNvPr id="5120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40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9"/>
          <p:cNvSpPr txBox="1">
            <a:spLocks noChangeArrowheads="1"/>
          </p:cNvSpPr>
          <p:nvPr/>
        </p:nvSpPr>
        <p:spPr bwMode="auto">
          <a:xfrm>
            <a:off x="1835150" y="908050"/>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a:solidFill>
                  <a:schemeClr val="tx1"/>
                </a:solidFill>
              </a:rPr>
              <a:t>More free IP Resources</a:t>
            </a:r>
          </a:p>
        </p:txBody>
      </p:sp>
      <p:sp>
        <p:nvSpPr>
          <p:cNvPr id="57347" name="TextBox 10"/>
          <p:cNvSpPr txBox="1">
            <a:spLocks noChangeArrowheads="1"/>
          </p:cNvSpPr>
          <p:nvPr/>
        </p:nvSpPr>
        <p:spPr bwMode="auto">
          <a:xfrm>
            <a:off x="1979613" y="2365375"/>
            <a:ext cx="59309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lnSpc>
                <a:spcPct val="90000"/>
              </a:lnSpc>
            </a:pPr>
            <a:r>
              <a:rPr lang="en-GB" altLang="en-US" sz="2000">
                <a:hlinkClick r:id="rId2"/>
              </a:rPr>
              <a:t>www.ukipo.gov.uk</a:t>
            </a:r>
            <a:endParaRPr lang="en-GB" altLang="en-US" sz="2000"/>
          </a:p>
          <a:p>
            <a:pPr eaLnBrk="1" hangingPunct="1">
              <a:lnSpc>
                <a:spcPct val="90000"/>
              </a:lnSpc>
            </a:pPr>
            <a:r>
              <a:rPr lang="en-GB" altLang="en-US" sz="2000">
                <a:hlinkClick r:id="rId2"/>
              </a:rPr>
              <a:t>www.epo.org</a:t>
            </a:r>
          </a:p>
          <a:p>
            <a:pPr eaLnBrk="1" hangingPunct="1">
              <a:lnSpc>
                <a:spcPct val="90000"/>
              </a:lnSpc>
            </a:pPr>
            <a:r>
              <a:rPr lang="en-GB" altLang="en-US" sz="2000">
                <a:hlinkClick r:id="rId3"/>
              </a:rPr>
              <a:t>www.wipo.org</a:t>
            </a:r>
            <a:endParaRPr lang="en-GB" altLang="en-US" sz="2000"/>
          </a:p>
          <a:p>
            <a:pPr eaLnBrk="1" hangingPunct="1">
              <a:lnSpc>
                <a:spcPct val="90000"/>
              </a:lnSpc>
            </a:pPr>
            <a:r>
              <a:rPr lang="en-GB" altLang="en-US" sz="2000">
                <a:hlinkClick r:id="rId4"/>
              </a:rPr>
              <a:t>www.artquest.org.uk</a:t>
            </a:r>
            <a:endParaRPr lang="en-GB" altLang="en-US" sz="2000"/>
          </a:p>
          <a:p>
            <a:pPr eaLnBrk="1" hangingPunct="1">
              <a:lnSpc>
                <a:spcPct val="90000"/>
              </a:lnSpc>
            </a:pPr>
            <a:endParaRPr lang="en-GB" altLang="en-US" sz="2000"/>
          </a:p>
        </p:txBody>
      </p:sp>
      <p:pic>
        <p:nvPicPr>
          <p:cNvPr id="5734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38CB7982-90A9-40F2-A274-78A76E3696AE}"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57350"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1B3BCBFC-25D7-4E8C-B16E-2589BD6012AC}" type="slidenum">
              <a:rPr lang="en-GB" altLang="en-US" sz="1200">
                <a:solidFill>
                  <a:srgbClr val="898989"/>
                </a:solidFill>
              </a:rPr>
              <a:pPr algn="ctr" eaLnBrk="1" hangingPunct="1">
                <a:spcBef>
                  <a:spcPct val="0"/>
                </a:spcBef>
                <a:buClrTx/>
                <a:buSzTx/>
                <a:buFontTx/>
                <a:buNone/>
              </a:pPr>
              <a:t>41</a:t>
            </a:fld>
            <a:endParaRPr lang="en-GB" altLang="en-US" sz="1200">
              <a:solidFill>
                <a:srgbClr val="898989"/>
              </a:solidFill>
            </a:endParaRPr>
          </a:p>
        </p:txBody>
      </p:sp>
      <p:pic>
        <p:nvPicPr>
          <p:cNvPr id="57351"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9287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26876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sp>
        <p:nvSpPr>
          <p:cNvPr id="12" name="Rectangle 3"/>
          <p:cNvSpPr txBox="1">
            <a:spLocks noChangeArrowheads="1"/>
          </p:cNvSpPr>
          <p:nvPr/>
        </p:nvSpPr>
        <p:spPr>
          <a:xfrm>
            <a:off x="325388" y="1412777"/>
            <a:ext cx="8448576" cy="1224136"/>
          </a:xfrm>
          <a:prstGeom prst="rect">
            <a:avLst/>
          </a:prstGeom>
          <a:noFill/>
        </p:spPr>
        <p:txBody>
          <a:bodyPr vert="horz" lIns="91440" tIns="45720" rIns="91440" bIns="45720" rtlCol="0">
            <a:normAutofit fontScale="3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20000"/>
              </a:lnSpc>
            </a:pPr>
            <a:endParaRPr lang="en-GB" sz="2400" i="1" dirty="0" smtClean="0">
              <a:solidFill>
                <a:srgbClr val="0070C0"/>
              </a:solidFill>
            </a:endParaRPr>
          </a:p>
          <a:p>
            <a:pPr>
              <a:lnSpc>
                <a:spcPct val="120000"/>
              </a:lnSpc>
            </a:pPr>
            <a:r>
              <a:rPr lang="en-GB" sz="9600" i="1" dirty="0" smtClean="0">
                <a:solidFill>
                  <a:srgbClr val="00B050"/>
                </a:solidFill>
              </a:rPr>
              <a:t>Nottingham Creative Intellectual Property Project</a:t>
            </a:r>
          </a:p>
          <a:p>
            <a:pPr>
              <a:lnSpc>
                <a:spcPct val="120000"/>
              </a:lnSpc>
            </a:pPr>
            <a:endParaRPr lang="en-GB" sz="9600" b="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05/04/2016</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42</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
        <p:nvSpPr>
          <p:cNvPr id="7" name="TextBox 6"/>
          <p:cNvSpPr txBox="1"/>
          <p:nvPr/>
        </p:nvSpPr>
        <p:spPr>
          <a:xfrm>
            <a:off x="1115616" y="2820127"/>
            <a:ext cx="6624736" cy="3385542"/>
          </a:xfrm>
          <a:prstGeom prst="rect">
            <a:avLst/>
          </a:prstGeom>
          <a:noFill/>
        </p:spPr>
        <p:txBody>
          <a:bodyPr wrap="square" rtlCol="0">
            <a:spAutoFit/>
          </a:bodyPr>
          <a:lstStyle/>
          <a:p>
            <a:pPr algn="ctr"/>
            <a:r>
              <a:rPr lang="en-GB" sz="2800" dirty="0" smtClean="0">
                <a:solidFill>
                  <a:srgbClr val="0070C0"/>
                </a:solidFill>
              </a:rPr>
              <a:t>Thank you!</a:t>
            </a:r>
          </a:p>
          <a:p>
            <a:pPr algn="ctr"/>
            <a:endParaRPr lang="en-GB" sz="2800" dirty="0">
              <a:solidFill>
                <a:srgbClr val="0070C0"/>
              </a:solidFill>
            </a:endParaRPr>
          </a:p>
          <a:p>
            <a:pPr algn="ctr"/>
            <a:r>
              <a:rPr lang="en-GB" sz="2800" dirty="0" smtClean="0">
                <a:solidFill>
                  <a:srgbClr val="0070C0"/>
                </a:solidFill>
              </a:rPr>
              <a:t>Janice </a:t>
            </a:r>
            <a:r>
              <a:rPr lang="en-GB" sz="2800" dirty="0" err="1" smtClean="0">
                <a:solidFill>
                  <a:srgbClr val="0070C0"/>
                </a:solidFill>
              </a:rPr>
              <a:t>Denoncourt</a:t>
            </a:r>
            <a:endParaRPr lang="en-GB" sz="2800" dirty="0" smtClean="0">
              <a:solidFill>
                <a:srgbClr val="0070C0"/>
              </a:solidFill>
            </a:endParaRPr>
          </a:p>
          <a:p>
            <a:pPr algn="ctr"/>
            <a:endParaRPr lang="en-GB" sz="2800" dirty="0">
              <a:solidFill>
                <a:srgbClr val="0070C0"/>
              </a:solidFill>
            </a:endParaRPr>
          </a:p>
          <a:p>
            <a:pPr algn="ctr"/>
            <a:r>
              <a:rPr lang="en-GB" sz="2800" dirty="0" smtClean="0">
                <a:solidFill>
                  <a:srgbClr val="0070C0"/>
                </a:solidFill>
              </a:rPr>
              <a:t>Twitter:  @</a:t>
            </a:r>
            <a:r>
              <a:rPr lang="en-GB" sz="2800" dirty="0" err="1" smtClean="0">
                <a:solidFill>
                  <a:srgbClr val="0070C0"/>
                </a:solidFill>
              </a:rPr>
              <a:t>JanDenoncourt</a:t>
            </a:r>
            <a:endParaRPr lang="en-GB" sz="2800" dirty="0" smtClean="0">
              <a:solidFill>
                <a:srgbClr val="0070C0"/>
              </a:solidFill>
            </a:endParaRPr>
          </a:p>
          <a:p>
            <a:pPr algn="ctr"/>
            <a:r>
              <a:rPr lang="en-GB" sz="2800" dirty="0" smtClean="0">
                <a:solidFill>
                  <a:srgbClr val="0070C0"/>
                </a:solidFill>
                <a:hlinkClick r:id="rId5"/>
              </a:rPr>
              <a:t>Janice.denoncourt@ntu.ac.uk</a:t>
            </a:r>
            <a:endParaRPr lang="en-GB" sz="2800" dirty="0" smtClean="0">
              <a:solidFill>
                <a:srgbClr val="0070C0"/>
              </a:solidFill>
            </a:endParaRPr>
          </a:p>
          <a:p>
            <a:pPr algn="ctr"/>
            <a:r>
              <a:rPr lang="en-GB" sz="2800" dirty="0" err="1" smtClean="0">
                <a:solidFill>
                  <a:srgbClr val="0070C0"/>
                </a:solidFill>
              </a:rPr>
              <a:t>ResearchGate</a:t>
            </a:r>
            <a:endParaRPr lang="en-GB" sz="2800" dirty="0" smtClean="0">
              <a:solidFill>
                <a:srgbClr val="0070C0"/>
              </a:solidFill>
            </a:endParaRPr>
          </a:p>
          <a:p>
            <a:endParaRPr lang="en-GB" dirty="0"/>
          </a:p>
        </p:txBody>
      </p:sp>
    </p:spTree>
    <p:extLst>
      <p:ext uri="{BB962C8B-B14F-4D97-AF65-F5344CB8AC3E}">
        <p14:creationId xmlns:p14="http://schemas.microsoft.com/office/powerpoint/2010/main" val="1200650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32111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05/04/2016</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5</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
        <p:nvSpPr>
          <p:cNvPr id="7" name="TextBox 6"/>
          <p:cNvSpPr txBox="1"/>
          <p:nvPr/>
        </p:nvSpPr>
        <p:spPr>
          <a:xfrm>
            <a:off x="539552" y="2708920"/>
            <a:ext cx="8339088" cy="2062103"/>
          </a:xfrm>
          <a:prstGeom prst="rect">
            <a:avLst/>
          </a:prstGeom>
          <a:noFill/>
        </p:spPr>
        <p:txBody>
          <a:bodyPr wrap="square" rtlCol="0">
            <a:spAutoFit/>
          </a:bodyPr>
          <a:lstStyle/>
          <a:p>
            <a:pPr algn="ctr"/>
            <a:r>
              <a:rPr lang="en-GB" sz="3200" i="1" dirty="0" smtClean="0">
                <a:solidFill>
                  <a:srgbClr val="0070C0"/>
                </a:solidFill>
              </a:rPr>
              <a:t>The Nottingham Intellectual Property </a:t>
            </a:r>
          </a:p>
          <a:p>
            <a:pPr algn="ctr"/>
            <a:r>
              <a:rPr lang="en-GB" sz="3200" i="1" dirty="0" smtClean="0">
                <a:solidFill>
                  <a:srgbClr val="0070C0"/>
                </a:solidFill>
              </a:rPr>
              <a:t>Guide for Creatives</a:t>
            </a:r>
          </a:p>
          <a:p>
            <a:pPr algn="ctr"/>
            <a:r>
              <a:rPr lang="en-GB" sz="1600" dirty="0" err="1"/>
              <a:t>Denoncourt</a:t>
            </a:r>
            <a:r>
              <a:rPr lang="en-GB" sz="1600" dirty="0"/>
              <a:t>, J. Paley, E., </a:t>
            </a:r>
            <a:r>
              <a:rPr lang="en-GB" sz="1600" dirty="0" err="1"/>
              <a:t>Jarman</a:t>
            </a:r>
            <a:r>
              <a:rPr lang="en-GB" sz="1600" dirty="0"/>
              <a:t>, J. Johnson, N., Davison, C. and Clarke, P</a:t>
            </a:r>
            <a:r>
              <a:rPr lang="en-GB" sz="1600" dirty="0" smtClean="0"/>
              <a:t>.</a:t>
            </a:r>
          </a:p>
          <a:p>
            <a:pPr algn="ctr"/>
            <a:r>
              <a:rPr lang="en-GB" sz="1600" dirty="0" smtClean="0"/>
              <a:t>(May 2015) Nottingham Trent University Publications </a:t>
            </a:r>
            <a:endParaRPr lang="en-GB" sz="1600" dirty="0"/>
          </a:p>
          <a:p>
            <a:pPr algn="ctr"/>
            <a:endParaRPr lang="en-GB" sz="3200" i="1" dirty="0">
              <a:solidFill>
                <a:srgbClr val="0070C0"/>
              </a:solidFill>
            </a:endParaRPr>
          </a:p>
        </p:txBody>
      </p:sp>
    </p:spTree>
    <p:extLst>
      <p:ext uri="{BB962C8B-B14F-4D97-AF65-F5344CB8AC3E}">
        <p14:creationId xmlns:p14="http://schemas.microsoft.com/office/powerpoint/2010/main" val="1395504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05/04/2016</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6</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pic>
        <p:nvPicPr>
          <p:cNvPr id="1027" name="0F71965D-E768-4301-8D0C-2C3DAF9E4BAE"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201" y="1486797"/>
            <a:ext cx="7069597" cy="486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10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47712" y="1321110"/>
            <a:ext cx="844857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dirty="0"/>
          </a:p>
        </p:txBody>
      </p:sp>
      <p:sp>
        <p:nvSpPr>
          <p:cNvPr id="12" name="Rectangle 3">
            <a:hlinkClick r:id="rId3" action="ppaction://hlinkfile"/>
          </p:cNvPr>
          <p:cNvSpPr txBox="1">
            <a:spLocks noChangeArrowheads="1"/>
          </p:cNvSpPr>
          <p:nvPr/>
        </p:nvSpPr>
        <p:spPr>
          <a:xfrm>
            <a:off x="325388" y="2998315"/>
            <a:ext cx="8448576" cy="2446909"/>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400" dirty="0" smtClean="0">
                <a:solidFill>
                  <a:schemeClr val="tx1"/>
                </a:solidFill>
              </a:rPr>
              <a:t>For FREE a free copy or E-copy of the publication,</a:t>
            </a:r>
          </a:p>
          <a:p>
            <a:r>
              <a:rPr lang="en-GB" sz="2400" dirty="0" smtClean="0">
                <a:solidFill>
                  <a:schemeClr val="tx1"/>
                </a:solidFill>
              </a:rPr>
              <a:t> please click on:</a:t>
            </a:r>
          </a:p>
          <a:p>
            <a:r>
              <a:rPr lang="en-GB" sz="2400" dirty="0">
                <a:solidFill>
                  <a:schemeClr val="tx1"/>
                </a:solidFill>
                <a:hlinkClick r:id="rId4"/>
              </a:rPr>
              <a:t>http://</a:t>
            </a:r>
            <a:r>
              <a:rPr lang="en-GB" sz="2400" dirty="0" smtClean="0">
                <a:solidFill>
                  <a:schemeClr val="tx1"/>
                </a:solidFill>
                <a:hlinkClick r:id="rId4"/>
              </a:rPr>
              <a:t>www.ntu.ac.uk/services_for_business/support/creative_intellectual_property_project.html</a:t>
            </a:r>
            <a:endParaRPr lang="en-GB" sz="2400" dirty="0" smtClean="0">
              <a:solidFill>
                <a:schemeClr val="tx1"/>
              </a:solidFill>
            </a:endParaRPr>
          </a:p>
          <a:p>
            <a:endParaRPr lang="en-GB" sz="2400" dirty="0">
              <a:solidFill>
                <a:schemeClr val="tx1"/>
              </a:solidFill>
            </a:endParaRPr>
          </a:p>
          <a:p>
            <a:endParaRPr lang="en-GB" sz="2800" dirty="0">
              <a:solidFill>
                <a:schemeClr val="tx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05/04/2016</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7</a:t>
            </a:fld>
            <a:endParaRPr lang="en-GB"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
        <p:nvSpPr>
          <p:cNvPr id="7" name="TextBox 6"/>
          <p:cNvSpPr txBox="1"/>
          <p:nvPr/>
        </p:nvSpPr>
        <p:spPr>
          <a:xfrm>
            <a:off x="457200" y="1450061"/>
            <a:ext cx="8339088" cy="1077218"/>
          </a:xfrm>
          <a:prstGeom prst="rect">
            <a:avLst/>
          </a:prstGeom>
          <a:noFill/>
        </p:spPr>
        <p:txBody>
          <a:bodyPr wrap="square" rtlCol="0">
            <a:spAutoFit/>
          </a:bodyPr>
          <a:lstStyle/>
          <a:p>
            <a:pPr algn="ctr"/>
            <a:r>
              <a:rPr lang="en-GB" sz="3200" i="1" dirty="0" smtClean="0">
                <a:solidFill>
                  <a:srgbClr val="0070C0"/>
                </a:solidFill>
              </a:rPr>
              <a:t>The Nottingham Intellectual Property </a:t>
            </a:r>
          </a:p>
          <a:p>
            <a:pPr algn="ctr"/>
            <a:r>
              <a:rPr lang="en-GB" sz="3200" i="1" dirty="0" smtClean="0">
                <a:solidFill>
                  <a:srgbClr val="0070C0"/>
                </a:solidFill>
              </a:rPr>
              <a:t>Guide for Creatives</a:t>
            </a:r>
            <a:endParaRPr lang="en-GB" sz="3200" i="1" dirty="0">
              <a:solidFill>
                <a:srgbClr val="0070C0"/>
              </a:solidFill>
            </a:endParaRPr>
          </a:p>
        </p:txBody>
      </p:sp>
    </p:spTree>
    <p:extLst>
      <p:ext uri="{BB962C8B-B14F-4D97-AF65-F5344CB8AC3E}">
        <p14:creationId xmlns:p14="http://schemas.microsoft.com/office/powerpoint/2010/main" val="295665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526150" y="2175520"/>
            <a:ext cx="537962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en-US" sz="2800" dirty="0">
              <a:solidFill>
                <a:srgbClr val="0070C0"/>
              </a:solidFill>
            </a:endParaRPr>
          </a:p>
        </p:txBody>
      </p:sp>
      <p:sp>
        <p:nvSpPr>
          <p:cNvPr id="12" name="Rectangle 3"/>
          <p:cNvSpPr txBox="1">
            <a:spLocks noChangeArrowheads="1"/>
          </p:cNvSpPr>
          <p:nvPr/>
        </p:nvSpPr>
        <p:spPr>
          <a:xfrm>
            <a:off x="251520" y="1340769"/>
            <a:ext cx="8136904" cy="4464496"/>
          </a:xfrm>
          <a:prstGeom prst="rect">
            <a:avLst/>
          </a:prstGeom>
          <a:noFill/>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a:solidFill>
                  <a:schemeClr val="tx1"/>
                </a:solidFill>
              </a:rPr>
              <a:t>In May </a:t>
            </a:r>
            <a:r>
              <a:rPr lang="en-GB" dirty="0" smtClean="0">
                <a:solidFill>
                  <a:schemeClr val="tx1"/>
                </a:solidFill>
              </a:rPr>
              <a:t>2015,</a:t>
            </a:r>
          </a:p>
          <a:p>
            <a:endParaRPr lang="en-GB" dirty="0" smtClean="0">
              <a:solidFill>
                <a:schemeClr val="tx1"/>
              </a:solidFill>
            </a:endParaRPr>
          </a:p>
          <a:p>
            <a:r>
              <a:rPr lang="en-GB" dirty="0" smtClean="0">
                <a:solidFill>
                  <a:schemeClr val="tx1"/>
                </a:solidFill>
              </a:rPr>
              <a:t>The  </a:t>
            </a:r>
            <a:r>
              <a:rPr lang="en-GB" dirty="0">
                <a:solidFill>
                  <a:schemeClr val="tx1"/>
                </a:solidFill>
              </a:rPr>
              <a:t>Nottingham Law School received an </a:t>
            </a:r>
            <a:endParaRPr lang="en-GB" dirty="0" smtClean="0">
              <a:solidFill>
                <a:schemeClr val="tx1"/>
              </a:solidFill>
            </a:endParaRPr>
          </a:p>
          <a:p>
            <a:r>
              <a:rPr lang="en-GB" sz="4700" i="1" dirty="0" smtClean="0">
                <a:solidFill>
                  <a:srgbClr val="FF0000"/>
                </a:solidFill>
              </a:rPr>
              <a:t>Award </a:t>
            </a:r>
            <a:r>
              <a:rPr lang="en-GB" sz="4700" i="1" dirty="0">
                <a:solidFill>
                  <a:srgbClr val="FF0000"/>
                </a:solidFill>
              </a:rPr>
              <a:t>for Excellence in IP Education</a:t>
            </a:r>
            <a:r>
              <a:rPr lang="en-GB" sz="4700" dirty="0">
                <a:solidFill>
                  <a:srgbClr val="FF0000"/>
                </a:solidFill>
              </a:rPr>
              <a:t> </a:t>
            </a:r>
            <a:endParaRPr lang="en-GB" sz="4700" dirty="0" smtClean="0">
              <a:solidFill>
                <a:srgbClr val="FF0000"/>
              </a:solidFill>
            </a:endParaRPr>
          </a:p>
          <a:p>
            <a:r>
              <a:rPr lang="en-GB" dirty="0" smtClean="0">
                <a:solidFill>
                  <a:schemeClr val="tx1"/>
                </a:solidFill>
              </a:rPr>
              <a:t>in </a:t>
            </a:r>
            <a:r>
              <a:rPr lang="en-GB" dirty="0">
                <a:solidFill>
                  <a:schemeClr val="tx1"/>
                </a:solidFill>
              </a:rPr>
              <a:t>the Acquisition </a:t>
            </a:r>
            <a:r>
              <a:rPr lang="en-GB" dirty="0" smtClean="0">
                <a:solidFill>
                  <a:schemeClr val="tx1"/>
                </a:solidFill>
              </a:rPr>
              <a:t>International IP Awards </a:t>
            </a:r>
          </a:p>
          <a:p>
            <a:endParaRPr lang="en-GB" dirty="0">
              <a:solidFill>
                <a:schemeClr val="tx1"/>
              </a:solidFill>
            </a:endParaRPr>
          </a:p>
          <a:p>
            <a:endParaRPr lang="en-GB" dirty="0" smtClean="0">
              <a:solidFill>
                <a:srgbClr val="7030A0"/>
              </a:solidFill>
            </a:endParaRPr>
          </a:p>
          <a:p>
            <a:r>
              <a:rPr lang="en-GB" sz="2400" dirty="0"/>
              <a:t>Acquisition International </a:t>
            </a:r>
            <a:r>
              <a:rPr lang="en-GB" sz="2400" dirty="0" smtClean="0"/>
              <a:t>put </a:t>
            </a:r>
            <a:r>
              <a:rPr lang="en-GB" sz="2400" dirty="0"/>
              <a:t>forward a selection of candidates who </a:t>
            </a:r>
            <a:r>
              <a:rPr lang="en-GB" sz="2400" dirty="0" smtClean="0"/>
              <a:t>they believe </a:t>
            </a:r>
            <a:r>
              <a:rPr lang="en-GB" sz="2400" dirty="0"/>
              <a:t>to be industry leaders. Additionally the voting forms </a:t>
            </a:r>
            <a:r>
              <a:rPr lang="en-GB" sz="2400" dirty="0" smtClean="0"/>
              <a:t>were </a:t>
            </a:r>
            <a:r>
              <a:rPr lang="en-GB" sz="2400" dirty="0"/>
              <a:t>sent out to the </a:t>
            </a:r>
            <a:r>
              <a:rPr lang="en-GB" sz="2400" b="1" dirty="0"/>
              <a:t>108,000</a:t>
            </a:r>
            <a:r>
              <a:rPr lang="en-GB" sz="2400" dirty="0"/>
              <a:t> subscribers of AI Magazine along with </a:t>
            </a:r>
            <a:r>
              <a:rPr lang="en-GB" sz="2400" b="1" dirty="0"/>
              <a:t>27,000 </a:t>
            </a:r>
            <a:r>
              <a:rPr lang="en-GB" sz="2400" dirty="0" smtClean="0"/>
              <a:t>IP</a:t>
            </a:r>
            <a:r>
              <a:rPr lang="en-GB" sz="2400" b="1" dirty="0" smtClean="0"/>
              <a:t> </a:t>
            </a:r>
            <a:r>
              <a:rPr lang="en-GB" sz="2400" dirty="0" smtClean="0"/>
              <a:t>specialists.</a:t>
            </a:r>
            <a:endParaRPr lang="en-GB" sz="2400" dirty="0">
              <a:solidFill>
                <a:srgbClr val="7030A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706" y="6093296"/>
            <a:ext cx="548258" cy="548258"/>
          </a:xfrm>
          <a:prstGeom prst="rect">
            <a:avLst/>
          </a:prstGeom>
        </p:spPr>
      </p:pic>
      <p:sp>
        <p:nvSpPr>
          <p:cNvPr id="3" name="Date Placeholder 2"/>
          <p:cNvSpPr>
            <a:spLocks noGrp="1"/>
          </p:cNvSpPr>
          <p:nvPr>
            <p:ph type="dt" sz="half" idx="10"/>
          </p:nvPr>
        </p:nvSpPr>
        <p:spPr/>
        <p:txBody>
          <a:bodyPr/>
          <a:lstStyle/>
          <a:p>
            <a:fld id="{FAA8E5E2-03F7-4E0E-9A65-ACABAC3F3F84}" type="datetime1">
              <a:rPr lang="en-GB" smtClean="0"/>
              <a:t>05/04/2016</a:t>
            </a:fld>
            <a:endParaRPr lang="en-GB"/>
          </a:p>
        </p:txBody>
      </p:sp>
      <p:sp>
        <p:nvSpPr>
          <p:cNvPr id="4" name="Footer Placeholder 3"/>
          <p:cNvSpPr>
            <a:spLocks noGrp="1"/>
          </p:cNvSpPr>
          <p:nvPr>
            <p:ph type="ftr" sz="quarter" idx="11"/>
          </p:nvPr>
        </p:nvSpPr>
        <p:spPr/>
        <p:txBody>
          <a:bodyPr/>
          <a:lstStyle/>
          <a:p>
            <a:fld id="{8E685BE8-A492-47C8-BA9E-1915B4683580}" type="slidenum">
              <a:rPr lang="en-GB" smtClean="0"/>
              <a:t>8</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31570"/>
          </a:xfrm>
          <a:prstGeom prst="rect">
            <a:avLst/>
          </a:prstGeom>
        </p:spPr>
      </p:pic>
    </p:spTree>
    <p:extLst>
      <p:ext uri="{BB962C8B-B14F-4D97-AF65-F5344CB8AC3E}">
        <p14:creationId xmlns:p14="http://schemas.microsoft.com/office/powerpoint/2010/main" val="619805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9"/>
          <p:cNvSpPr txBox="1">
            <a:spLocks noChangeArrowheads="1"/>
          </p:cNvSpPr>
          <p:nvPr/>
        </p:nvSpPr>
        <p:spPr bwMode="auto">
          <a:xfrm>
            <a:off x="1776413" y="836613"/>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r>
              <a:rPr lang="en-US" altLang="en-US" sz="2800" dirty="0">
                <a:solidFill>
                  <a:schemeClr val="tx1"/>
                </a:solidFill>
              </a:rPr>
              <a:t>Who is the copyright author/artist</a:t>
            </a:r>
            <a:r>
              <a:rPr lang="en-US" altLang="en-US" sz="2800" dirty="0" smtClean="0">
                <a:solidFill>
                  <a:schemeClr val="tx1"/>
                </a:solidFill>
              </a:rPr>
              <a:t>?</a:t>
            </a:r>
          </a:p>
          <a:p>
            <a:pPr eaLnBrk="1" hangingPunct="1">
              <a:spcBef>
                <a:spcPct val="0"/>
              </a:spcBef>
              <a:buClrTx/>
              <a:buSzTx/>
              <a:buFontTx/>
              <a:buNone/>
            </a:pPr>
            <a:r>
              <a:rPr lang="en-US" altLang="en-US" sz="2800" smtClean="0">
                <a:solidFill>
                  <a:schemeClr val="tx1"/>
                </a:solidFill>
              </a:rPr>
              <a:t>Provenance</a:t>
            </a:r>
            <a:endParaRPr lang="en-US" altLang="en-US" sz="2800">
              <a:solidFill>
                <a:schemeClr val="tx1"/>
              </a:solidFill>
            </a:endParaRPr>
          </a:p>
        </p:txBody>
      </p:sp>
      <p:sp>
        <p:nvSpPr>
          <p:cNvPr id="27651" name="TextBox 10"/>
          <p:cNvSpPr txBox="1">
            <a:spLocks noChangeArrowheads="1"/>
          </p:cNvSpPr>
          <p:nvPr/>
        </p:nvSpPr>
        <p:spPr bwMode="auto">
          <a:xfrm>
            <a:off x="1776413" y="2060575"/>
            <a:ext cx="59309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buFont typeface="Wingdings 3" pitchFamily="18" charset="2"/>
              <a:buNone/>
            </a:pPr>
            <a:endParaRPr lang="en-GB" altLang="en-US" sz="2000"/>
          </a:p>
          <a:p>
            <a:pPr eaLnBrk="1" hangingPunct="1"/>
            <a:r>
              <a:rPr lang="en-GB" altLang="en-US" sz="2000">
                <a:solidFill>
                  <a:schemeClr val="tx1"/>
                </a:solidFill>
              </a:rPr>
              <a:t>The author is the person who creates the work.</a:t>
            </a:r>
          </a:p>
          <a:p>
            <a:pPr eaLnBrk="1" hangingPunct="1"/>
            <a:r>
              <a:rPr lang="en-GB" altLang="en-US" sz="2000">
                <a:solidFill>
                  <a:schemeClr val="tx1"/>
                </a:solidFill>
              </a:rPr>
              <a:t>If you have collaborated with another artist, it may be a work of </a:t>
            </a:r>
            <a:r>
              <a:rPr lang="en-GB" altLang="en-US" sz="2000">
                <a:solidFill>
                  <a:srgbClr val="FF0000"/>
                </a:solidFill>
              </a:rPr>
              <a:t>joint authorship </a:t>
            </a:r>
            <a:r>
              <a:rPr lang="en-GB" altLang="en-US" sz="2000">
                <a:solidFill>
                  <a:schemeClr val="tx1"/>
                </a:solidFill>
              </a:rPr>
              <a:t>with both artists sharing the rights. </a:t>
            </a:r>
            <a:endParaRPr lang="en-US" altLang="en-US" sz="1800">
              <a:solidFill>
                <a:schemeClr val="tx1"/>
              </a:solidFill>
            </a:endParaRPr>
          </a:p>
        </p:txBody>
      </p:sp>
      <p:pic>
        <p:nvPicPr>
          <p:cNvPr id="2765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6092825"/>
            <a:ext cx="547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Date Placeholder 2"/>
          <p:cNvSpPr>
            <a:spLocks noGrp="1"/>
          </p:cNvSpPr>
          <p:nvPr/>
        </p:nvSpPr>
        <p:spPr bwMode="auto">
          <a:xfrm>
            <a:off x="454025"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eaLnBrk="1" hangingPunct="1">
              <a:spcBef>
                <a:spcPct val="0"/>
              </a:spcBef>
              <a:buClrTx/>
              <a:buSzTx/>
              <a:buFontTx/>
              <a:buNone/>
            </a:pPr>
            <a:fld id="{C946C84F-2F57-4813-9A74-8D8E042C2A3E}" type="datetime1">
              <a:rPr lang="en-GB" altLang="en-US" sz="1200">
                <a:solidFill>
                  <a:srgbClr val="898989"/>
                </a:solidFill>
              </a:rPr>
              <a:pPr eaLnBrk="1" hangingPunct="1">
                <a:spcBef>
                  <a:spcPct val="0"/>
                </a:spcBef>
                <a:buClrTx/>
                <a:buSzTx/>
                <a:buFontTx/>
                <a:buNone/>
              </a:pPr>
              <a:t>05/04/2016</a:t>
            </a:fld>
            <a:endParaRPr lang="en-GB" altLang="en-US" sz="1200">
              <a:solidFill>
                <a:srgbClr val="898989"/>
              </a:solidFill>
            </a:endParaRPr>
          </a:p>
        </p:txBody>
      </p:sp>
      <p:sp>
        <p:nvSpPr>
          <p:cNvPr id="27654" name="Footer Placeholder 3"/>
          <p:cNvSpPr>
            <a:spLocks noGrp="1"/>
          </p:cNvSpPr>
          <p:nvPr/>
        </p:nvSpPr>
        <p:spPr bwMode="auto">
          <a:xfrm>
            <a:off x="3121025"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eaLnBrk="1" hangingPunct="1">
              <a:spcBef>
                <a:spcPct val="0"/>
              </a:spcBef>
              <a:buClrTx/>
              <a:buSzTx/>
              <a:buFontTx/>
              <a:buNone/>
            </a:pPr>
            <a:fld id="{9A7A43DF-3A97-4927-A613-DD1FB715E0B1}" type="slidenum">
              <a:rPr lang="en-GB" altLang="en-US" sz="1200">
                <a:solidFill>
                  <a:srgbClr val="898989"/>
                </a:solidFill>
              </a:rPr>
              <a:pPr algn="ctr" eaLnBrk="1" hangingPunct="1">
                <a:spcBef>
                  <a:spcPct val="0"/>
                </a:spcBef>
                <a:buClrTx/>
                <a:buSzTx/>
                <a:buFontTx/>
                <a:buNone/>
              </a:pPr>
              <a:t>9</a:t>
            </a:fld>
            <a:endParaRPr lang="en-GB" altLang="en-US" sz="1200">
              <a:solidFill>
                <a:srgbClr val="898989"/>
              </a:solidFill>
            </a:endParaRPr>
          </a:p>
        </p:txBody>
      </p:sp>
      <p:pic>
        <p:nvPicPr>
          <p:cNvPr id="2765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descr="C:\Users\home\AppData\Local\Microsoft\Windows\Temporary Internet Files\Content.IE5\O89SNK4K\picasso_selfport190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1613" y="3956050"/>
            <a:ext cx="16668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880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2329</Words>
  <Application>Microsoft Office PowerPoint</Application>
  <PresentationFormat>On-screen Show (4:3)</PresentationFormat>
  <Paragraphs>354</Paragraphs>
  <Slides>42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SimSun</vt:lpstr>
      <vt:lpstr>Arial</vt:lpstr>
      <vt:lpstr>Calibri</vt:lpstr>
      <vt:lpstr>Times New Roman</vt:lpstr>
      <vt:lpstr>Trebuchet MS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Nottingham Trent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Hoare, Suzanne</dc:creator>
  <cp:lastModifiedBy>Sullivan, Linda</cp:lastModifiedBy>
  <cp:revision>135</cp:revision>
  <cp:lastPrinted>2015-06-23T10:49:57Z</cp:lastPrinted>
  <dcterms:created xsi:type="dcterms:W3CDTF">2014-06-05T11:47:38Z</dcterms:created>
  <dcterms:modified xsi:type="dcterms:W3CDTF">2016-04-05T08:36:24Z</dcterms:modified>
</cp:coreProperties>
</file>