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5" r:id="rId4"/>
    <p:sldId id="288" r:id="rId5"/>
    <p:sldId id="261" r:id="rId6"/>
    <p:sldId id="256" r:id="rId7"/>
    <p:sldId id="289" r:id="rId8"/>
    <p:sldId id="290" r:id="rId9"/>
    <p:sldId id="263" r:id="rId10"/>
    <p:sldId id="262" r:id="rId11"/>
    <p:sldId id="270" r:id="rId12"/>
    <p:sldId id="266" r:id="rId13"/>
    <p:sldId id="271" r:id="rId14"/>
    <p:sldId id="273" r:id="rId15"/>
    <p:sldId id="264" r:id="rId16"/>
    <p:sldId id="265" r:id="rId17"/>
    <p:sldId id="287" r:id="rId18"/>
    <p:sldId id="277" r:id="rId19"/>
    <p:sldId id="283" r:id="rId20"/>
    <p:sldId id="280" r:id="rId21"/>
    <p:sldId id="286" r:id="rId22"/>
    <p:sldId id="284" r:id="rId23"/>
    <p:sldId id="282" r:id="rId24"/>
    <p:sldId id="291" r:id="rId25"/>
    <p:sldId id="292" r:id="rId26"/>
    <p:sldId id="293" r:id="rId27"/>
    <p:sldId id="294" r:id="rId28"/>
    <p:sldId id="295" r:id="rId29"/>
    <p:sldId id="296" r:id="rId30"/>
    <p:sldId id="297"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42EFE"/>
    <a:srgbClr val="4A0AFE"/>
    <a:srgbClr val="FFFFCC"/>
    <a:srgbClr val="8D3A96"/>
    <a:srgbClr val="000099"/>
    <a:srgbClr val="3333CC"/>
    <a:srgbClr val="5C0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4" autoAdjust="0"/>
    <p:restoredTop sz="94660"/>
  </p:normalViewPr>
  <p:slideViewPr>
    <p:cSldViewPr snapToGrid="0">
      <p:cViewPr varScale="1">
        <p:scale>
          <a:sx n="92" d="100"/>
          <a:sy n="92" d="100"/>
        </p:scale>
        <p:origin x="9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C0F232-0E90-4465-A71A-2BA41607705F}"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26373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0F232-0E90-4465-A71A-2BA41607705F}"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47885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0F232-0E90-4465-A71A-2BA41607705F}"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105781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910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6322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810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627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258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231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8777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265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0F232-0E90-4465-A71A-2BA41607705F}"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1840221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6251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3417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6740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1277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0183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1720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7878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3817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928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421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C0F232-0E90-4465-A71A-2BA41607705F}" type="datetimeFigureOut">
              <a:rPr lang="en-GB" smtClean="0"/>
              <a:t>24/04/2017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555285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1033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934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007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900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0F232-0E90-4465-A71A-2BA41607705F}"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335229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0F232-0E90-4465-A71A-2BA41607705F}" type="datetimeFigureOut">
              <a:rPr lang="en-GB" smtClean="0"/>
              <a:t>24/04/2017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9219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C0F232-0E90-4465-A71A-2BA41607705F}" type="datetimeFigureOut">
              <a:rPr lang="en-GB" smtClean="0"/>
              <a:t>24/04/2017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00877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0F232-0E90-4465-A71A-2BA41607705F}" type="datetimeFigureOut">
              <a:rPr lang="en-GB" smtClean="0"/>
              <a:t>24/04/2017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95449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C0F232-0E90-4465-A71A-2BA41607705F}"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31668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C0F232-0E90-4465-A71A-2BA41607705F}" type="datetimeFigureOut">
              <a:rPr lang="en-GB" smtClean="0"/>
              <a:t>24/04/2017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B65A77-413E-4314-878F-C47A482F0457}" type="slidenum">
              <a:rPr lang="en-GB" smtClean="0"/>
              <a:t>‹#›</a:t>
            </a:fld>
            <a:endParaRPr lang="en-GB"/>
          </a:p>
        </p:txBody>
      </p:sp>
    </p:spTree>
    <p:extLst>
      <p:ext uri="{BB962C8B-B14F-4D97-AF65-F5344CB8AC3E}">
        <p14:creationId xmlns:p14="http://schemas.microsoft.com/office/powerpoint/2010/main" val="264378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3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0F232-0E90-4465-A71A-2BA41607705F}" type="datetimeFigureOut">
              <a:rPr lang="en-GB" smtClean="0"/>
              <a:t>24/04/2017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65A77-413E-4314-878F-C47A482F0457}" type="slidenum">
              <a:rPr lang="en-GB" smtClean="0"/>
              <a:t>‹#›</a:t>
            </a:fld>
            <a:endParaRPr lang="en-GB"/>
          </a:p>
        </p:txBody>
      </p:sp>
    </p:spTree>
    <p:extLst>
      <p:ext uri="{BB962C8B-B14F-4D97-AF65-F5344CB8AC3E}">
        <p14:creationId xmlns:p14="http://schemas.microsoft.com/office/powerpoint/2010/main" val="3045821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alpha val="3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0151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AA1E1-A570-4804-BA01-06B0314941AF}" type="datetimeFigureOut">
              <a:rPr lang="en-GB" smtClean="0">
                <a:solidFill>
                  <a:prstClr val="black">
                    <a:tint val="75000"/>
                  </a:prstClr>
                </a:solidFill>
              </a:rPr>
              <a:pPr/>
              <a:t>24/04/2017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60BCF-4F61-4700-A79C-C75009983B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6750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www.police.uk/"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7071" y="4725144"/>
            <a:ext cx="10912929" cy="2308324"/>
          </a:xfrm>
          <a:prstGeom prst="rect">
            <a:avLst/>
          </a:prstGeom>
          <a:noFill/>
        </p:spPr>
        <p:txBody>
          <a:bodyPr wrap="square" rtlCol="0">
            <a:spAutoFit/>
          </a:bodyPr>
          <a:lstStyle/>
          <a:p>
            <a:pPr algn="ctr"/>
            <a:r>
              <a:rPr lang="en-GB" sz="2400" b="1" dirty="0">
                <a:solidFill>
                  <a:srgbClr val="FF0000"/>
                </a:solidFill>
              </a:rPr>
              <a:t>Have we returned to government by fiat:</a:t>
            </a:r>
          </a:p>
          <a:p>
            <a:pPr algn="ctr"/>
            <a:r>
              <a:rPr lang="en-GB" sz="2400" b="1" dirty="0">
                <a:solidFill>
                  <a:srgbClr val="FF0000"/>
                </a:solidFill>
              </a:rPr>
              <a:t>An evaluation of proposals for Police and Crime Commissioners to assume responsibility for the governance of Fire and Rescue Services in England.</a:t>
            </a:r>
          </a:p>
          <a:p>
            <a:pPr algn="ctr"/>
            <a:endParaRPr lang="en-GB" dirty="0">
              <a:solidFill>
                <a:prstClr val="black"/>
              </a:solidFill>
            </a:endParaRPr>
          </a:p>
          <a:p>
            <a:pPr algn="ctr"/>
            <a:r>
              <a:rPr lang="en-GB" dirty="0">
                <a:solidFill>
                  <a:prstClr val="black"/>
                </a:solidFill>
              </a:rPr>
              <a:t>Pete Murphy</a:t>
            </a:r>
          </a:p>
          <a:p>
            <a:pPr algn="ctr"/>
            <a:r>
              <a:rPr lang="en-GB" dirty="0">
                <a:solidFill>
                  <a:prstClr val="black"/>
                </a:solidFill>
              </a:rPr>
              <a:t>Nottingham Business School</a:t>
            </a:r>
          </a:p>
          <a:p>
            <a:pPr algn="ctr"/>
            <a:r>
              <a:rPr lang="en-GB" dirty="0">
                <a:solidFill>
                  <a:prstClr val="black"/>
                </a:solidFill>
              </a:rPr>
              <a:t>21st April 2017</a:t>
            </a:r>
          </a:p>
        </p:txBody>
      </p:sp>
      <p:sp>
        <p:nvSpPr>
          <p:cNvPr id="2" name="Rectangle 1"/>
          <p:cNvSpPr/>
          <p:nvPr/>
        </p:nvSpPr>
        <p:spPr>
          <a:xfrm>
            <a:off x="789709" y="0"/>
            <a:ext cx="10557164" cy="2154436"/>
          </a:xfrm>
          <a:prstGeom prst="rect">
            <a:avLst/>
          </a:prstGeom>
        </p:spPr>
        <p:txBody>
          <a:bodyPr wrap="square">
            <a:spAutoFit/>
          </a:bodyPr>
          <a:lstStyle/>
          <a:p>
            <a:pPr algn="ctr"/>
            <a:r>
              <a:rPr lang="en-GB" sz="2400" b="1" dirty="0"/>
              <a:t>International Research Society of Public Management</a:t>
            </a:r>
          </a:p>
          <a:p>
            <a:pPr algn="ctr"/>
            <a:endParaRPr lang="en-GB" sz="2800" b="1" dirty="0">
              <a:solidFill>
                <a:srgbClr val="0000FF"/>
              </a:solidFill>
            </a:endParaRPr>
          </a:p>
          <a:p>
            <a:pPr algn="ctr"/>
            <a:r>
              <a:rPr lang="en-GB" sz="2800" b="1" dirty="0">
                <a:solidFill>
                  <a:srgbClr val="0000FF"/>
                </a:solidFill>
              </a:rPr>
              <a:t>The Culture and Context of Public Management</a:t>
            </a:r>
          </a:p>
          <a:p>
            <a:pPr algn="ctr"/>
            <a:endParaRPr lang="en-GB" b="1" dirty="0"/>
          </a:p>
          <a:p>
            <a:pPr algn="ctr"/>
            <a:r>
              <a:rPr lang="en-GB" b="1" dirty="0"/>
              <a:t>Panel E1 Emergency Services Management</a:t>
            </a:r>
          </a:p>
          <a:p>
            <a:pPr algn="ctr"/>
            <a:endParaRPr lang="en-GB" b="1" dirty="0">
              <a:solidFill>
                <a:srgbClr val="0000FF"/>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698" y="1924161"/>
            <a:ext cx="4242390" cy="2784068"/>
          </a:xfrm>
          <a:prstGeom prst="rect">
            <a:avLst/>
          </a:prstGeom>
        </p:spPr>
      </p:pic>
    </p:spTree>
    <p:extLst>
      <p:ext uri="{BB962C8B-B14F-4D97-AF65-F5344CB8AC3E}">
        <p14:creationId xmlns:p14="http://schemas.microsoft.com/office/powerpoint/2010/main" val="38161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latin typeface="+mn-lt"/>
              </a:rPr>
              <a:t>Miscellaneous issues</a:t>
            </a:r>
          </a:p>
        </p:txBody>
      </p:sp>
      <p:sp>
        <p:nvSpPr>
          <p:cNvPr id="3" name="Content Placeholder 2"/>
          <p:cNvSpPr>
            <a:spLocks noGrp="1"/>
          </p:cNvSpPr>
          <p:nvPr>
            <p:ph idx="1"/>
          </p:nvPr>
        </p:nvSpPr>
        <p:spPr>
          <a:xfrm>
            <a:off x="838200" y="1733619"/>
            <a:ext cx="8965942" cy="4030056"/>
          </a:xfrm>
        </p:spPr>
        <p:txBody>
          <a:bodyPr>
            <a:normAutofit lnSpcReduction="10000"/>
          </a:bodyPr>
          <a:lstStyle/>
          <a:p>
            <a:r>
              <a:rPr lang="en-GB" dirty="0">
                <a:solidFill>
                  <a:srgbClr val="FF0000"/>
                </a:solidFill>
              </a:rPr>
              <a:t>Boundary Issues </a:t>
            </a:r>
            <a:r>
              <a:rPr lang="en-GB" dirty="0"/>
              <a:t>– 15 areas are not coterminous (tax raising and future merger complications)</a:t>
            </a:r>
          </a:p>
          <a:p>
            <a:endParaRPr lang="en-GB" sz="800" dirty="0"/>
          </a:p>
          <a:p>
            <a:r>
              <a:rPr lang="en-GB" dirty="0">
                <a:solidFill>
                  <a:srgbClr val="FF0000"/>
                </a:solidFill>
              </a:rPr>
              <a:t>Improving performance </a:t>
            </a:r>
            <a:r>
              <a:rPr lang="en-GB" dirty="0"/>
              <a:t>– Independent Inspectorate v HMIC v Fire Peer Challenge and Operational Assessment</a:t>
            </a:r>
          </a:p>
          <a:p>
            <a:endParaRPr lang="en-GB" sz="800" dirty="0"/>
          </a:p>
          <a:p>
            <a:r>
              <a:rPr lang="en-GB" dirty="0">
                <a:solidFill>
                  <a:srgbClr val="FF0000"/>
                </a:solidFill>
              </a:rPr>
              <a:t>Scrutiny</a:t>
            </a:r>
            <a:r>
              <a:rPr lang="en-GB" dirty="0"/>
              <a:t> – expand Police and Crime panels – increased levels of transparency (accountability?)</a:t>
            </a:r>
          </a:p>
          <a:p>
            <a:endParaRPr lang="en-GB" sz="800" dirty="0"/>
          </a:p>
          <a:p>
            <a:r>
              <a:rPr lang="en-GB" dirty="0">
                <a:solidFill>
                  <a:srgbClr val="FF0000"/>
                </a:solidFill>
              </a:rPr>
              <a:t>Complaints</a:t>
            </a:r>
            <a:r>
              <a:rPr lang="en-GB" dirty="0"/>
              <a:t> – depends if services remain separate or not – deaths, coroners and the IPPC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22194"/>
            <a:ext cx="1528352" cy="123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439" y="365126"/>
            <a:ext cx="1932005" cy="196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30090"/>
            <a:ext cx="1629967" cy="122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756" y="4927783"/>
            <a:ext cx="2005688" cy="148809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2597" y="2892318"/>
            <a:ext cx="2005688" cy="1577882"/>
          </a:xfrm>
          <a:prstGeom prst="rect">
            <a:avLst/>
          </a:prstGeom>
        </p:spPr>
      </p:pic>
    </p:spTree>
    <p:extLst>
      <p:ext uri="{BB962C8B-B14F-4D97-AF65-F5344CB8AC3E}">
        <p14:creationId xmlns:p14="http://schemas.microsoft.com/office/powerpoint/2010/main" val="83792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latin typeface="+mn-lt"/>
              </a:rPr>
              <a:t>Governments response </a:t>
            </a:r>
            <a:br>
              <a:rPr lang="en-GB" sz="3600" b="1" dirty="0">
                <a:solidFill>
                  <a:srgbClr val="0000FF"/>
                </a:solidFill>
                <a:latin typeface="+mn-lt"/>
              </a:rPr>
            </a:br>
            <a:r>
              <a:rPr lang="en-GB" sz="3600" b="1" dirty="0">
                <a:solidFill>
                  <a:srgbClr val="0000FF"/>
                </a:solidFill>
                <a:latin typeface="+mn-lt"/>
              </a:rPr>
              <a:t>(politics trumps evidence) </a:t>
            </a:r>
          </a:p>
        </p:txBody>
      </p:sp>
      <p:sp>
        <p:nvSpPr>
          <p:cNvPr id="3" name="Content Placeholder 2"/>
          <p:cNvSpPr>
            <a:spLocks noGrp="1"/>
          </p:cNvSpPr>
          <p:nvPr>
            <p:ph idx="1"/>
          </p:nvPr>
        </p:nvSpPr>
        <p:spPr/>
        <p:txBody>
          <a:bodyPr>
            <a:normAutofit fontScale="92500" lnSpcReduction="10000"/>
          </a:bodyPr>
          <a:lstStyle/>
          <a:p>
            <a:r>
              <a:rPr lang="en-GB" dirty="0"/>
              <a:t>Overall they intend to </a:t>
            </a:r>
            <a:r>
              <a:rPr lang="en-GB" b="1" dirty="0">
                <a:solidFill>
                  <a:srgbClr val="FF0000"/>
                </a:solidFill>
              </a:rPr>
              <a:t>expedite</a:t>
            </a:r>
            <a:r>
              <a:rPr lang="en-GB" dirty="0"/>
              <a:t> the main proposals, </a:t>
            </a:r>
          </a:p>
          <a:p>
            <a:r>
              <a:rPr lang="en-GB" dirty="0"/>
              <a:t>Ignore most of the </a:t>
            </a:r>
            <a:r>
              <a:rPr lang="en-GB" b="1" dirty="0">
                <a:solidFill>
                  <a:srgbClr val="FF0000"/>
                </a:solidFill>
              </a:rPr>
              <a:t>practical issues </a:t>
            </a:r>
            <a:r>
              <a:rPr lang="en-GB" dirty="0"/>
              <a:t>around HR, equalities and complaints issues</a:t>
            </a:r>
          </a:p>
          <a:p>
            <a:r>
              <a:rPr lang="en-GB" dirty="0"/>
              <a:t>Leave some of the </a:t>
            </a:r>
            <a:r>
              <a:rPr lang="en-GB" b="1" dirty="0">
                <a:solidFill>
                  <a:srgbClr val="FF0000"/>
                </a:solidFill>
              </a:rPr>
              <a:t>unresolved issues </a:t>
            </a:r>
            <a:r>
              <a:rPr lang="en-GB" dirty="0"/>
              <a:t>to the local business case process….….and others to any  PCC pursuing new responsibilities.</a:t>
            </a:r>
          </a:p>
          <a:p>
            <a:r>
              <a:rPr lang="en-GB" b="1" dirty="0">
                <a:solidFill>
                  <a:srgbClr val="FF0000"/>
                </a:solidFill>
              </a:rPr>
              <a:t>Health governance issues </a:t>
            </a:r>
            <a:r>
              <a:rPr lang="en-GB" dirty="0"/>
              <a:t>- realises you can’t mandate Foundation Health Trusts (or for that matter FR Authorities) to allow PCC on Board – so PCC to ask the health bodies</a:t>
            </a:r>
          </a:p>
          <a:p>
            <a:r>
              <a:rPr lang="en-GB" dirty="0"/>
              <a:t>Local </a:t>
            </a:r>
            <a:r>
              <a:rPr lang="en-GB" b="1" dirty="0">
                <a:solidFill>
                  <a:srgbClr val="FF0000"/>
                </a:solidFill>
              </a:rPr>
              <a:t>resilience issues </a:t>
            </a:r>
            <a:r>
              <a:rPr lang="en-GB" dirty="0"/>
              <a:t>– encourages local resilience forums to look at how any governance changes (PCC,  Metro Mayors </a:t>
            </a:r>
            <a:r>
              <a:rPr lang="en-GB" dirty="0" err="1"/>
              <a:t>etc</a:t>
            </a:r>
            <a:r>
              <a:rPr lang="en-GB" dirty="0"/>
              <a:t>) can enhance local resilience“!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52" y="157957"/>
            <a:ext cx="1047750" cy="10668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398" y="157957"/>
            <a:ext cx="1047750" cy="1066800"/>
          </a:xfrm>
          <a:prstGeom prst="rect">
            <a:avLst/>
          </a:prstGeom>
        </p:spPr>
      </p:pic>
    </p:spTree>
    <p:extLst>
      <p:ext uri="{BB962C8B-B14F-4D97-AF65-F5344CB8AC3E}">
        <p14:creationId xmlns:p14="http://schemas.microsoft.com/office/powerpoint/2010/main" val="379876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2412"/>
          </a:xfrm>
        </p:spPr>
        <p:txBody>
          <a:bodyPr>
            <a:normAutofit/>
          </a:bodyPr>
          <a:lstStyle/>
          <a:p>
            <a:pPr algn="ctr"/>
            <a:r>
              <a:rPr lang="en-GB" sz="3600" b="1" dirty="0">
                <a:solidFill>
                  <a:srgbClr val="0000FF"/>
                </a:solidFill>
                <a:latin typeface="+mn-lt"/>
              </a:rPr>
              <a:t>Response to consultation (</a:t>
            </a:r>
            <a:r>
              <a:rPr lang="en-GB" sz="3600" b="1" dirty="0" err="1">
                <a:solidFill>
                  <a:srgbClr val="0000FF"/>
                </a:solidFill>
                <a:latin typeface="+mn-lt"/>
              </a:rPr>
              <a:t>cont</a:t>
            </a:r>
            <a:r>
              <a:rPr lang="en-GB" sz="3600" b="1" dirty="0">
                <a:solidFill>
                  <a:srgbClr val="0000FF"/>
                </a:solidFill>
                <a:latin typeface="+mn-lt"/>
              </a:rPr>
              <a:t>) </a:t>
            </a:r>
            <a:endParaRPr lang="en-GB" sz="3600" dirty="0">
              <a:solidFill>
                <a:srgbClr val="0000FF"/>
              </a:solidFill>
              <a:latin typeface="+mn-lt"/>
            </a:endParaRPr>
          </a:p>
        </p:txBody>
      </p:sp>
      <p:sp>
        <p:nvSpPr>
          <p:cNvPr id="3" name="Content Placeholder 2"/>
          <p:cNvSpPr>
            <a:spLocks noGrp="1"/>
          </p:cNvSpPr>
          <p:nvPr>
            <p:ph idx="1"/>
          </p:nvPr>
        </p:nvSpPr>
        <p:spPr>
          <a:xfrm>
            <a:off x="368968" y="1518746"/>
            <a:ext cx="11486148" cy="5138727"/>
          </a:xfrm>
        </p:spPr>
        <p:txBody>
          <a:bodyPr>
            <a:normAutofit fontScale="70000" lnSpcReduction="20000"/>
          </a:bodyPr>
          <a:lstStyle/>
          <a:p>
            <a:r>
              <a:rPr lang="en-GB" sz="3400" dirty="0"/>
              <a:t>Having considered the consultation responses, in February the Government announced it </a:t>
            </a:r>
            <a:r>
              <a:rPr lang="en-GB" sz="3400" b="1" dirty="0">
                <a:solidFill>
                  <a:srgbClr val="FF0000"/>
                </a:solidFill>
              </a:rPr>
              <a:t>intended to legislate (Policing and Crime Bill 2015-16) </a:t>
            </a:r>
            <a:r>
              <a:rPr lang="en-GB" sz="3400" dirty="0"/>
              <a:t>to: </a:t>
            </a:r>
          </a:p>
          <a:p>
            <a:endParaRPr lang="en-GB" sz="3400" dirty="0"/>
          </a:p>
          <a:p>
            <a:pPr lvl="1"/>
            <a:r>
              <a:rPr lang="en-GB" sz="2900" dirty="0"/>
              <a:t>introduce a high level </a:t>
            </a:r>
            <a:r>
              <a:rPr lang="en-GB" sz="2900" b="1" dirty="0">
                <a:solidFill>
                  <a:srgbClr val="FF0000"/>
                </a:solidFill>
              </a:rPr>
              <a:t>duty to collaborate </a:t>
            </a:r>
            <a:r>
              <a:rPr lang="en-GB" sz="2900" dirty="0"/>
              <a:t>on all three emergency services, to improve efficiency or effectiveness; </a:t>
            </a:r>
          </a:p>
          <a:p>
            <a:pPr lvl="1"/>
            <a:endParaRPr lang="en-GB" sz="1000" dirty="0"/>
          </a:p>
          <a:p>
            <a:pPr lvl="1"/>
            <a:r>
              <a:rPr lang="en-GB" sz="2900" dirty="0"/>
              <a:t>enable authorities Police and Crime Commissioners (PCCs) to take on the functions of fire and rescue (FRAs), where a </a:t>
            </a:r>
            <a:r>
              <a:rPr lang="en-GB" sz="2900" b="1" dirty="0">
                <a:solidFill>
                  <a:srgbClr val="FF0000"/>
                </a:solidFill>
              </a:rPr>
              <a:t>local case </a:t>
            </a:r>
            <a:r>
              <a:rPr lang="en-GB" sz="2900" dirty="0"/>
              <a:t>is made; </a:t>
            </a:r>
          </a:p>
          <a:p>
            <a:pPr lvl="1"/>
            <a:endParaRPr lang="en-GB" sz="1000" dirty="0"/>
          </a:p>
          <a:p>
            <a:pPr lvl="1"/>
            <a:r>
              <a:rPr lang="en-GB" sz="2900" dirty="0"/>
              <a:t>where a PCC takes on the responsibilities of their local FRA, further enabling him or her to </a:t>
            </a:r>
            <a:r>
              <a:rPr lang="en-GB" sz="2900" b="1" dirty="0">
                <a:solidFill>
                  <a:srgbClr val="FF0000"/>
                </a:solidFill>
              </a:rPr>
              <a:t>create a single employer </a:t>
            </a:r>
            <a:r>
              <a:rPr lang="en-GB" sz="2900" dirty="0"/>
              <a:t>for police and fire personnel; </a:t>
            </a:r>
          </a:p>
          <a:p>
            <a:pPr lvl="1"/>
            <a:endParaRPr lang="en-GB" sz="1100" dirty="0"/>
          </a:p>
          <a:p>
            <a:pPr lvl="1"/>
            <a:r>
              <a:rPr lang="en-GB" sz="2900" dirty="0"/>
              <a:t>in areas where a PCC has not become responsible for fire and rescue services, enabling them to have </a:t>
            </a:r>
            <a:r>
              <a:rPr lang="en-GB" sz="2900" b="1" dirty="0">
                <a:solidFill>
                  <a:srgbClr val="FF0000"/>
                </a:solidFill>
              </a:rPr>
              <a:t>representation on their local FRA with voting rights</a:t>
            </a:r>
            <a:r>
              <a:rPr lang="en-GB" sz="2900" dirty="0">
                <a:solidFill>
                  <a:srgbClr val="FF0000"/>
                </a:solidFill>
              </a:rPr>
              <a:t>, </a:t>
            </a:r>
            <a:r>
              <a:rPr lang="en-GB" sz="2900" dirty="0"/>
              <a:t>where the local FRA agrees; and</a:t>
            </a:r>
          </a:p>
          <a:p>
            <a:pPr lvl="1"/>
            <a:endParaRPr lang="en-GB" sz="1100" dirty="0"/>
          </a:p>
          <a:p>
            <a:pPr lvl="1"/>
            <a:r>
              <a:rPr lang="en-GB" sz="2900" dirty="0"/>
              <a:t>abolish the London Fire and Emergency Planning Authority and give the </a:t>
            </a:r>
            <a:r>
              <a:rPr lang="en-GB" sz="2900" b="1" dirty="0">
                <a:solidFill>
                  <a:srgbClr val="FF0000"/>
                </a:solidFill>
              </a:rPr>
              <a:t>Mayor of London </a:t>
            </a:r>
            <a:r>
              <a:rPr lang="en-GB" sz="2900" dirty="0"/>
              <a:t>direct responsibility for the fire and rescue service in London. </a:t>
            </a:r>
          </a:p>
          <a:p>
            <a:endParaRPr lang="en-GB" sz="3400" dirty="0"/>
          </a:p>
          <a:p>
            <a:pPr marL="0" indent="0" algn="ctr">
              <a:buNone/>
            </a:pPr>
            <a:r>
              <a:rPr lang="en-GB" sz="4100" b="1" dirty="0">
                <a:solidFill>
                  <a:srgbClr val="0000FF"/>
                </a:solidFill>
              </a:rPr>
              <a:t>These measures will apply to </a:t>
            </a:r>
            <a:r>
              <a:rPr lang="en-GB" sz="4100" b="1" u="sng" dirty="0">
                <a:solidFill>
                  <a:srgbClr val="0000FF"/>
                </a:solidFill>
              </a:rPr>
              <a:t>England</a:t>
            </a:r>
            <a:r>
              <a:rPr lang="en-GB" sz="4100" b="1" dirty="0">
                <a:solidFill>
                  <a:srgbClr val="0000FF"/>
                </a:solidFill>
              </a:rPr>
              <a:t> only.</a:t>
            </a:r>
          </a:p>
        </p:txBody>
      </p:sp>
      <p:pic>
        <p:nvPicPr>
          <p:cNvPr id="4" name="Picture 3"/>
          <p:cNvPicPr>
            <a:picLocks noChangeAspect="1"/>
          </p:cNvPicPr>
          <p:nvPr/>
        </p:nvPicPr>
        <p:blipFill>
          <a:blip r:embed="rId2"/>
          <a:stretch>
            <a:fillRect/>
          </a:stretch>
        </p:blipFill>
        <p:spPr>
          <a:xfrm>
            <a:off x="74907" y="193918"/>
            <a:ext cx="1048603" cy="1066892"/>
          </a:xfrm>
          <a:prstGeom prst="rect">
            <a:avLst/>
          </a:prstGeom>
        </p:spPr>
      </p:pic>
      <p:pic>
        <p:nvPicPr>
          <p:cNvPr id="5" name="Picture 4"/>
          <p:cNvPicPr>
            <a:picLocks noChangeAspect="1"/>
          </p:cNvPicPr>
          <p:nvPr/>
        </p:nvPicPr>
        <p:blipFill>
          <a:blip r:embed="rId2"/>
          <a:stretch>
            <a:fillRect/>
          </a:stretch>
        </p:blipFill>
        <p:spPr>
          <a:xfrm>
            <a:off x="11068490" y="193918"/>
            <a:ext cx="1048603" cy="1066892"/>
          </a:xfrm>
          <a:prstGeom prst="rect">
            <a:avLst/>
          </a:prstGeom>
        </p:spPr>
      </p:pic>
    </p:spTree>
    <p:extLst>
      <p:ext uri="{BB962C8B-B14F-4D97-AF65-F5344CB8AC3E}">
        <p14:creationId xmlns:p14="http://schemas.microsoft.com/office/powerpoint/2010/main" val="103763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4A0AFE"/>
                </a:solidFill>
                <a:latin typeface="+mn-lt"/>
              </a:rPr>
              <a:t>New duty to collaborate</a:t>
            </a:r>
          </a:p>
        </p:txBody>
      </p:sp>
      <p:sp>
        <p:nvSpPr>
          <p:cNvPr id="3" name="Content Placeholder 2"/>
          <p:cNvSpPr>
            <a:spLocks noGrp="1"/>
          </p:cNvSpPr>
          <p:nvPr>
            <p:ph idx="1"/>
          </p:nvPr>
        </p:nvSpPr>
        <p:spPr/>
        <p:txBody>
          <a:bodyPr>
            <a:normAutofit/>
          </a:bodyPr>
          <a:lstStyle/>
          <a:p>
            <a:r>
              <a:rPr lang="en-GB" dirty="0"/>
              <a:t>Collaboration between emergency services …is </a:t>
            </a:r>
            <a:r>
              <a:rPr lang="en-GB" b="1" dirty="0">
                <a:solidFill>
                  <a:srgbClr val="FF0000"/>
                </a:solidFill>
              </a:rPr>
              <a:t>not as widespread or as wide-ranging</a:t>
            </a:r>
            <a:r>
              <a:rPr lang="en-GB" dirty="0"/>
              <a:t> </a:t>
            </a:r>
            <a:r>
              <a:rPr lang="en-GB" b="1" dirty="0">
                <a:solidFill>
                  <a:srgbClr val="FF0000"/>
                </a:solidFill>
              </a:rPr>
              <a:t>as it could be </a:t>
            </a:r>
            <a:r>
              <a:rPr lang="en-GB" dirty="0"/>
              <a:t>in delivering efficiencies and better services…</a:t>
            </a:r>
          </a:p>
          <a:p>
            <a:endParaRPr lang="en-GB" sz="1100" dirty="0"/>
          </a:p>
          <a:p>
            <a:r>
              <a:rPr lang="en-GB" dirty="0"/>
              <a:t>There are </a:t>
            </a:r>
            <a:r>
              <a:rPr lang="en-GB" b="1" dirty="0">
                <a:solidFill>
                  <a:srgbClr val="FF0000"/>
                </a:solidFill>
              </a:rPr>
              <a:t>limitations to innovation </a:t>
            </a:r>
            <a:r>
              <a:rPr lang="en-GB" dirty="0"/>
              <a:t>without a driver for change and there is significant </a:t>
            </a:r>
            <a:r>
              <a:rPr lang="en-GB" b="1" dirty="0">
                <a:solidFill>
                  <a:srgbClr val="FF0000"/>
                </a:solidFill>
              </a:rPr>
              <a:t>scope for improving </a:t>
            </a:r>
            <a:r>
              <a:rPr lang="en-GB" dirty="0"/>
              <a:t>the way in which opportunities are identified and implemented</a:t>
            </a:r>
          </a:p>
          <a:p>
            <a:endParaRPr lang="en-GB" sz="1000" dirty="0"/>
          </a:p>
          <a:p>
            <a:r>
              <a:rPr lang="en-GB" b="1" dirty="0">
                <a:solidFill>
                  <a:srgbClr val="FF0000"/>
                </a:solidFill>
              </a:rPr>
              <a:t>Opportunities to collaborate should be kept under regular consideration </a:t>
            </a:r>
            <a:r>
              <a:rPr lang="en-GB" dirty="0"/>
              <a:t>… hence a new duty to collaborate …to improve efficiency and effectiveness (economy and public safety!)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178" y="388663"/>
            <a:ext cx="1671605" cy="123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50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4A0AFE"/>
                </a:solidFill>
                <a:latin typeface="+mn-lt"/>
              </a:rPr>
              <a:t>Strengthening  accountability and governance</a:t>
            </a:r>
          </a:p>
        </p:txBody>
      </p:sp>
      <p:sp>
        <p:nvSpPr>
          <p:cNvPr id="3" name="Content Placeholder 2"/>
          <p:cNvSpPr>
            <a:spLocks noGrp="1"/>
          </p:cNvSpPr>
          <p:nvPr>
            <p:ph idx="1"/>
          </p:nvPr>
        </p:nvSpPr>
        <p:spPr>
          <a:xfrm>
            <a:off x="838200" y="1690688"/>
            <a:ext cx="10515600" cy="4678028"/>
          </a:xfrm>
        </p:spPr>
        <p:txBody>
          <a:bodyPr>
            <a:normAutofit fontScale="92500" lnSpcReduction="10000"/>
          </a:bodyPr>
          <a:lstStyle/>
          <a:p>
            <a:r>
              <a:rPr lang="en-GB" dirty="0"/>
              <a:t>PCC take responsibility – where it is in the interests of </a:t>
            </a:r>
            <a:r>
              <a:rPr lang="en-GB" dirty="0">
                <a:solidFill>
                  <a:srgbClr val="FF0000"/>
                </a:solidFill>
              </a:rPr>
              <a:t>economy, efficiency and effectiveness </a:t>
            </a:r>
            <a:r>
              <a:rPr lang="en-GB" b="1" dirty="0">
                <a:solidFill>
                  <a:srgbClr val="FF0000"/>
                </a:solidFill>
              </a:rPr>
              <a:t>or </a:t>
            </a:r>
            <a:r>
              <a:rPr lang="en-GB" dirty="0">
                <a:solidFill>
                  <a:srgbClr val="FF0000"/>
                </a:solidFill>
              </a:rPr>
              <a:t>public safety</a:t>
            </a:r>
          </a:p>
          <a:p>
            <a:endParaRPr lang="en-GB" dirty="0"/>
          </a:p>
          <a:p>
            <a:pPr lvl="1"/>
            <a:r>
              <a:rPr lang="en-GB" dirty="0">
                <a:solidFill>
                  <a:srgbClr val="FF0000"/>
                </a:solidFill>
              </a:rPr>
              <a:t>PCC adopts governance responsibility </a:t>
            </a:r>
            <a:r>
              <a:rPr lang="en-GB" dirty="0"/>
              <a:t>– Business case and local consultation</a:t>
            </a:r>
          </a:p>
          <a:p>
            <a:pPr lvl="1"/>
            <a:endParaRPr lang="en-GB" sz="900" dirty="0"/>
          </a:p>
          <a:p>
            <a:pPr lvl="1"/>
            <a:r>
              <a:rPr lang="en-GB" dirty="0">
                <a:solidFill>
                  <a:srgbClr val="FF0000"/>
                </a:solidFill>
              </a:rPr>
              <a:t>Transfer of FRS to PCC </a:t>
            </a:r>
            <a:r>
              <a:rPr lang="en-GB" dirty="0"/>
              <a:t>– all authority agreement; public consultation; request for secondary legislation (same process for single employer)</a:t>
            </a:r>
          </a:p>
          <a:p>
            <a:pPr lvl="1"/>
            <a:endParaRPr lang="en-GB" sz="900" dirty="0"/>
          </a:p>
          <a:p>
            <a:pPr lvl="1"/>
            <a:r>
              <a:rPr lang="en-GB" dirty="0">
                <a:solidFill>
                  <a:srgbClr val="FF0000"/>
                </a:solidFill>
              </a:rPr>
              <a:t>No agreement </a:t>
            </a:r>
            <a:r>
              <a:rPr lang="en-GB" dirty="0"/>
              <a:t>– PCC submits business case to Home Secretary/DCLG (later may seek an independent assessment (HMIC CFRA) on which to base findings</a:t>
            </a:r>
          </a:p>
          <a:p>
            <a:pPr lvl="1"/>
            <a:endParaRPr lang="en-GB" b="1" dirty="0"/>
          </a:p>
          <a:p>
            <a:r>
              <a:rPr lang="en-GB" dirty="0"/>
              <a:t>The secondary legislation would transfer governance and facilitate ‘ambitious reform’ – based on a </a:t>
            </a:r>
            <a:r>
              <a:rPr lang="en-GB" dirty="0">
                <a:solidFill>
                  <a:srgbClr val="FF0000"/>
                </a:solidFill>
              </a:rPr>
              <a:t>cost-benefit analysis within the PCC business case. </a:t>
            </a:r>
          </a:p>
        </p:txBody>
      </p:sp>
    </p:spTree>
    <p:extLst>
      <p:ext uri="{BB962C8B-B14F-4D97-AF65-F5344CB8AC3E}">
        <p14:creationId xmlns:p14="http://schemas.microsoft.com/office/powerpoint/2010/main" val="387670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latin typeface="+mn-lt"/>
              </a:rPr>
              <a:t>The revised agenda</a:t>
            </a:r>
            <a:br>
              <a:rPr lang="en-GB" sz="3600" b="1" dirty="0">
                <a:solidFill>
                  <a:srgbClr val="0000FF"/>
                </a:solidFill>
                <a:latin typeface="+mn-lt"/>
              </a:rPr>
            </a:br>
            <a:r>
              <a:rPr lang="en-GB" sz="3600" b="1" dirty="0">
                <a:solidFill>
                  <a:srgbClr val="0000FF"/>
                </a:solidFill>
                <a:latin typeface="+mn-lt"/>
              </a:rPr>
              <a:t>Home Secretary: Speech to REFORM (May 2016)</a:t>
            </a:r>
          </a:p>
        </p:txBody>
      </p:sp>
      <p:sp>
        <p:nvSpPr>
          <p:cNvPr id="9" name="Content Placeholder 8"/>
          <p:cNvSpPr>
            <a:spLocks noGrp="1"/>
          </p:cNvSpPr>
          <p:nvPr>
            <p:ph sz="half" idx="1"/>
          </p:nvPr>
        </p:nvSpPr>
        <p:spPr/>
        <p:txBody>
          <a:bodyPr/>
          <a:lstStyle/>
          <a:p>
            <a:r>
              <a:rPr lang="en-GB" dirty="0"/>
              <a:t>Culture</a:t>
            </a:r>
          </a:p>
          <a:p>
            <a:r>
              <a:rPr lang="en-GB" dirty="0"/>
              <a:t>Pay</a:t>
            </a:r>
          </a:p>
          <a:p>
            <a:r>
              <a:rPr lang="en-GB" dirty="0"/>
              <a:t>Leadership/Accountability</a:t>
            </a:r>
          </a:p>
          <a:p>
            <a:r>
              <a:rPr lang="en-GB" dirty="0"/>
              <a:t>Governance</a:t>
            </a:r>
          </a:p>
          <a:p>
            <a:r>
              <a:rPr lang="en-GB" dirty="0"/>
              <a:t>Standards</a:t>
            </a:r>
          </a:p>
          <a:p>
            <a:r>
              <a:rPr lang="en-GB" dirty="0"/>
              <a:t>Information</a:t>
            </a:r>
          </a:p>
          <a:p>
            <a:r>
              <a:rPr lang="en-GB" dirty="0"/>
              <a:t>External assurance</a:t>
            </a:r>
          </a:p>
          <a:p>
            <a:endParaRPr lang="en-GB"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14232" y="2460915"/>
            <a:ext cx="4308536" cy="3201948"/>
          </a:xfrm>
        </p:spPr>
      </p:pic>
    </p:spTree>
    <p:extLst>
      <p:ext uri="{BB962C8B-B14F-4D97-AF65-F5344CB8AC3E}">
        <p14:creationId xmlns:p14="http://schemas.microsoft.com/office/powerpoint/2010/main" val="125802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4A0AFE"/>
                </a:solidFill>
              </a:rPr>
              <a:t>Political Affiliations </a:t>
            </a:r>
            <a:r>
              <a:rPr lang="en-GB" b="1" dirty="0">
                <a:solidFill>
                  <a:srgbClr val="4A0AFE"/>
                </a:solidFill>
              </a:rPr>
              <a:t/>
            </a:r>
            <a:br>
              <a:rPr lang="en-GB" b="1" dirty="0">
                <a:solidFill>
                  <a:srgbClr val="4A0AFE"/>
                </a:solidFill>
              </a:rPr>
            </a:br>
            <a:r>
              <a:rPr lang="en-GB" sz="2800" b="1" dirty="0">
                <a:solidFill>
                  <a:srgbClr val="4A0AFE"/>
                </a:solidFill>
              </a:rPr>
              <a:t>(NHS trusts – neutral)</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6766833"/>
              </p:ext>
            </p:extLst>
          </p:nvPr>
        </p:nvGraphicFramePr>
        <p:xfrm>
          <a:off x="838200" y="1825625"/>
          <a:ext cx="10515600" cy="43332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408363">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chemeClr val="tx1"/>
                          </a:solidFill>
                          <a:effectLst/>
                          <a:uLnTx/>
                          <a:uFillTx/>
                          <a:latin typeface="+mn-lt"/>
                          <a:ea typeface="+mn-ea"/>
                          <a:cs typeface="+mn-cs"/>
                        </a:rPr>
                        <a:t>Nottinghamshire</a:t>
                      </a:r>
                    </a:p>
                    <a:p>
                      <a:endParaRPr lang="en-GB" dirty="0"/>
                    </a:p>
                  </a:txBody>
                  <a:tcPr marL="88372" marR="88372"/>
                </a:tc>
                <a:tc>
                  <a:txBody>
                    <a:bodyPr/>
                    <a:lstStyle/>
                    <a:p>
                      <a:pPr algn="ctr"/>
                      <a:r>
                        <a:rPr lang="en-GB" sz="3200" dirty="0">
                          <a:solidFill>
                            <a:schemeClr val="tx1"/>
                          </a:solidFill>
                        </a:rPr>
                        <a:t>Leicestershire</a:t>
                      </a:r>
                    </a:p>
                    <a:p>
                      <a:endParaRPr lang="en-GB" dirty="0">
                        <a:solidFill>
                          <a:schemeClr val="tx1"/>
                        </a:solidFill>
                      </a:endParaRPr>
                    </a:p>
                  </a:txBody>
                  <a:tcPr marL="88372" marR="88372"/>
                </a:tc>
                <a:tc>
                  <a:txBody>
                    <a:bodyPr/>
                    <a:lstStyle/>
                    <a:p>
                      <a:pPr algn="ctr"/>
                      <a:r>
                        <a:rPr lang="en-GB" sz="3200" dirty="0">
                          <a:solidFill>
                            <a:schemeClr val="tx1"/>
                          </a:solidFill>
                        </a:rPr>
                        <a:t>Northamptonshire</a:t>
                      </a:r>
                    </a:p>
                  </a:txBody>
                  <a:tcPr marL="88372" marR="88372"/>
                </a:tc>
                <a:extLst>
                  <a:ext uri="{0D108BD9-81ED-4DB2-BD59-A6C34878D82A}">
                    <a16:rowId xmlns:a16="http://schemas.microsoft.com/office/drawing/2014/main" xmlns="" val="10000"/>
                  </a:ext>
                </a:extLst>
              </a:tr>
              <a:tr h="40836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City Council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p>
                    <a:p>
                      <a:endParaRPr lang="en-GB" sz="2000" dirty="0"/>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City Council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r>
                        <a:rPr kumimoji="0" lang="en-GB" sz="2000" b="0" i="0" u="none" strike="noStrike" kern="1200" cap="none" spc="0" normalizeH="0" baseline="0" noProof="0" dirty="0">
                          <a:ln>
                            <a:noFill/>
                          </a:ln>
                          <a:solidFill>
                            <a:prstClr val="black"/>
                          </a:solidFill>
                          <a:effectLst/>
                          <a:uLnTx/>
                          <a:uFillTx/>
                          <a:latin typeface="+mn-lt"/>
                          <a:ea typeface="+mn-ea"/>
                          <a:cs typeface="+mn-cs"/>
                        </a:rPr>
                        <a:t> (Elected Mayor)</a:t>
                      </a:r>
                      <a:endParaRPr lang="en-GB" sz="2000" dirty="0"/>
                    </a:p>
                  </a:txBody>
                  <a:tcPr marL="88372" marR="88372"/>
                </a:tc>
                <a:tc>
                  <a:txBody>
                    <a:bodyPr/>
                    <a:lstStyle/>
                    <a:p>
                      <a:r>
                        <a:rPr lang="en-GB" sz="2000" dirty="0"/>
                        <a:t>Northampton (District) - </a:t>
                      </a:r>
                      <a:r>
                        <a:rPr lang="en-GB" sz="2000" dirty="0">
                          <a:solidFill>
                            <a:srgbClr val="FF0000"/>
                          </a:solidFill>
                        </a:rPr>
                        <a:t>Labour</a:t>
                      </a:r>
                    </a:p>
                  </a:txBody>
                  <a:tcPr marL="88372" marR="88372"/>
                </a:tc>
                <a:extLst>
                  <a:ext uri="{0D108BD9-81ED-4DB2-BD59-A6C34878D82A}">
                    <a16:rowId xmlns:a16="http://schemas.microsoft.com/office/drawing/2014/main" xmlns="" val="10001"/>
                  </a:ext>
                </a:extLst>
              </a:tr>
              <a:tr h="40836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County Council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p>
                    <a:p>
                      <a:endParaRPr lang="en-GB" sz="2000" dirty="0"/>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Leicestershire County Council – </a:t>
                      </a:r>
                      <a:r>
                        <a:rPr kumimoji="0" lang="en-GB" sz="2000" b="0" i="0" u="none" strike="noStrike" kern="1200" cap="none" spc="0" normalizeH="0" baseline="0" noProof="0" dirty="0">
                          <a:ln>
                            <a:noFill/>
                          </a:ln>
                          <a:solidFill>
                            <a:srgbClr val="4A0AFE"/>
                          </a:solidFill>
                          <a:effectLst/>
                          <a:uLnTx/>
                          <a:uFillTx/>
                          <a:latin typeface="+mn-lt"/>
                          <a:ea typeface="+mn-ea"/>
                          <a:cs typeface="+mn-cs"/>
                        </a:rPr>
                        <a:t>Conservative</a:t>
                      </a:r>
                      <a:endParaRPr lang="en-GB" sz="2000" dirty="0">
                        <a:solidFill>
                          <a:srgbClr val="4A0AFE"/>
                        </a:solidFill>
                      </a:endParaRPr>
                    </a:p>
                  </a:txBody>
                  <a:tcPr marL="88372" marR="88372"/>
                </a:tc>
                <a:tc>
                  <a:txBody>
                    <a:bodyPr/>
                    <a:lstStyle/>
                    <a:p>
                      <a:r>
                        <a:rPr lang="en-GB" sz="2000" dirty="0"/>
                        <a:t>Northamptonshire County Council - </a:t>
                      </a:r>
                      <a:r>
                        <a:rPr lang="en-GB" sz="2000" dirty="0">
                          <a:solidFill>
                            <a:srgbClr val="4A0AFE"/>
                          </a:solidFill>
                        </a:rPr>
                        <a:t>Conservative</a:t>
                      </a:r>
                    </a:p>
                  </a:txBody>
                  <a:tcPr marL="88372" marR="88372"/>
                </a:tc>
                <a:extLst>
                  <a:ext uri="{0D108BD9-81ED-4DB2-BD59-A6C34878D82A}">
                    <a16:rowId xmlns:a16="http://schemas.microsoft.com/office/drawing/2014/main" xmlns="" val="10002"/>
                  </a:ext>
                </a:extLst>
              </a:tr>
              <a:tr h="40836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PCC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p>
                    <a:p>
                      <a:endParaRPr lang="en-GB" sz="2000" dirty="0"/>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Rutland County Council – </a:t>
                      </a:r>
                      <a:r>
                        <a:rPr kumimoji="0" lang="en-GB" sz="2000" b="0" i="0" u="none" strike="noStrike" kern="1200" cap="none" spc="0" normalizeH="0" baseline="0" noProof="0" dirty="0">
                          <a:ln>
                            <a:noFill/>
                          </a:ln>
                          <a:solidFill>
                            <a:srgbClr val="8D3A96"/>
                          </a:solidFill>
                          <a:effectLst/>
                          <a:uLnTx/>
                          <a:uFillTx/>
                          <a:latin typeface="+mn-lt"/>
                          <a:ea typeface="+mn-ea"/>
                          <a:cs typeface="+mn-cs"/>
                        </a:rPr>
                        <a:t>Independent</a:t>
                      </a:r>
                      <a:endParaRPr lang="en-GB" sz="2000" dirty="0"/>
                    </a:p>
                  </a:txBody>
                  <a:tcPr marL="88372" marR="88372"/>
                </a:tc>
                <a:tc>
                  <a:txBody>
                    <a:bodyPr/>
                    <a:lstStyle/>
                    <a:p>
                      <a:r>
                        <a:rPr lang="en-GB" sz="2000" dirty="0"/>
                        <a:t>PCC – </a:t>
                      </a:r>
                      <a:r>
                        <a:rPr lang="en-GB" sz="2000" dirty="0">
                          <a:solidFill>
                            <a:srgbClr val="0000FF"/>
                          </a:solidFill>
                        </a:rPr>
                        <a:t>Conservative</a:t>
                      </a:r>
                      <a:r>
                        <a:rPr lang="en-GB" sz="2000" dirty="0"/>
                        <a:t> (standing down)</a:t>
                      </a:r>
                    </a:p>
                  </a:txBody>
                  <a:tcPr marL="88372" marR="88372"/>
                </a:tc>
                <a:extLst>
                  <a:ext uri="{0D108BD9-81ED-4DB2-BD59-A6C34878D82A}">
                    <a16:rowId xmlns:a16="http://schemas.microsoft.com/office/drawing/2014/main" xmlns="" val="10003"/>
                  </a:ext>
                </a:extLst>
              </a:tr>
              <a:tr h="40836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Chair Fire Authority - </a:t>
                      </a:r>
                      <a:r>
                        <a:rPr kumimoji="0" lang="en-GB" sz="2000" b="0" i="0" u="none" strike="noStrike" kern="1200" cap="none" spc="0" normalizeH="0" baseline="0" noProof="0" dirty="0">
                          <a:ln>
                            <a:noFill/>
                          </a:ln>
                          <a:solidFill>
                            <a:srgbClr val="FF0000"/>
                          </a:solidFill>
                          <a:effectLst/>
                          <a:uLnTx/>
                          <a:uFillTx/>
                          <a:latin typeface="+mn-lt"/>
                          <a:ea typeface="+mn-ea"/>
                          <a:cs typeface="+mn-cs"/>
                        </a:rPr>
                        <a:t>Labour</a:t>
                      </a:r>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PCC - </a:t>
                      </a:r>
                      <a:r>
                        <a:rPr kumimoji="0" lang="en-GB" sz="2000" b="0" i="0" u="none" strike="noStrike" kern="1200" cap="none" spc="0" normalizeH="0" baseline="0" noProof="0" dirty="0">
                          <a:ln>
                            <a:noFill/>
                          </a:ln>
                          <a:solidFill>
                            <a:srgbClr val="8D3A96"/>
                          </a:solidFill>
                          <a:effectLst/>
                          <a:uLnTx/>
                          <a:uFillTx/>
                          <a:latin typeface="+mn-lt"/>
                          <a:ea typeface="+mn-ea"/>
                          <a:cs typeface="+mn-cs"/>
                        </a:rPr>
                        <a:t>Independent</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8D3A96"/>
                          </a:solidFill>
                          <a:effectLst/>
                          <a:uLnTx/>
                          <a:uFillTx/>
                          <a:latin typeface="+mn-lt"/>
                          <a:ea typeface="+mn-ea"/>
                          <a:cs typeface="+mn-cs"/>
                        </a:rPr>
                        <a:t>Ex military </a:t>
                      </a:r>
                      <a:r>
                        <a:rPr kumimoji="0" lang="en-GB" sz="2000" b="0" i="0" u="none" strike="noStrike" kern="1200" cap="none" spc="0" normalizeH="0" baseline="0" noProof="0" dirty="0">
                          <a:ln>
                            <a:noFill/>
                          </a:ln>
                          <a:solidFill>
                            <a:schemeClr val="tx1"/>
                          </a:solidFill>
                          <a:effectLst/>
                          <a:uLnTx/>
                          <a:uFillTx/>
                          <a:latin typeface="+mn-lt"/>
                          <a:ea typeface="+mn-ea"/>
                          <a:cs typeface="+mn-cs"/>
                        </a:rPr>
                        <a:t>(standing down) </a:t>
                      </a:r>
                      <a:endParaRPr lang="en-GB" sz="2000" dirty="0">
                        <a:solidFill>
                          <a:schemeClr val="tx1"/>
                        </a:solidFill>
                      </a:endParaRPr>
                    </a:p>
                  </a:txBody>
                  <a:tcPr marL="88372" marR="88372"/>
                </a:tc>
                <a:tc>
                  <a:txBody>
                    <a:bodyPr/>
                    <a:lstStyle/>
                    <a:p>
                      <a:r>
                        <a:rPr lang="en-GB" sz="2000" dirty="0"/>
                        <a:t>Chair Fire</a:t>
                      </a:r>
                      <a:r>
                        <a:rPr lang="en-GB" sz="2000" baseline="0" dirty="0"/>
                        <a:t> Authority - </a:t>
                      </a:r>
                      <a:r>
                        <a:rPr lang="en-GB" sz="2000" baseline="0" dirty="0">
                          <a:solidFill>
                            <a:srgbClr val="0000FF"/>
                          </a:solidFill>
                        </a:rPr>
                        <a:t>Conservative</a:t>
                      </a:r>
                      <a:endParaRPr lang="en-GB" sz="2000" dirty="0">
                        <a:solidFill>
                          <a:srgbClr val="0000FF"/>
                        </a:solidFill>
                      </a:endParaRPr>
                    </a:p>
                  </a:txBody>
                  <a:tcPr marL="88372" marR="88372"/>
                </a:tc>
                <a:extLst>
                  <a:ext uri="{0D108BD9-81ED-4DB2-BD59-A6C34878D82A}">
                    <a16:rowId xmlns:a16="http://schemas.microsoft.com/office/drawing/2014/main" xmlns="" val="10004"/>
                  </a:ext>
                </a:extLst>
              </a:tr>
              <a:tr h="408363">
                <a:tc>
                  <a:txBody>
                    <a:bodyPr/>
                    <a:lstStyle/>
                    <a:p>
                      <a:endParaRPr lang="en-GB" dirty="0"/>
                    </a:p>
                  </a:txBody>
                  <a:tcPr marL="88372" marR="88372"/>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Chair Fire Authority - </a:t>
                      </a:r>
                      <a:r>
                        <a:rPr kumimoji="0" lang="en-GB" sz="2000" b="0" i="0" u="none" strike="noStrike" kern="1200" cap="none" spc="0" normalizeH="0" baseline="0" noProof="0" dirty="0">
                          <a:ln>
                            <a:noFill/>
                          </a:ln>
                          <a:solidFill>
                            <a:srgbClr val="0000FF"/>
                          </a:solidFill>
                          <a:effectLst/>
                          <a:uLnTx/>
                          <a:uFillTx/>
                          <a:latin typeface="+mn-lt"/>
                          <a:ea typeface="+mn-ea"/>
                          <a:cs typeface="+mn-cs"/>
                        </a:rPr>
                        <a:t>Conservative</a:t>
                      </a:r>
                      <a:endParaRPr lang="en-GB" sz="2000" dirty="0"/>
                    </a:p>
                  </a:txBody>
                  <a:tcPr marL="88372" marR="88372"/>
                </a:tc>
                <a:tc>
                  <a:txBody>
                    <a:bodyPr/>
                    <a:lstStyle/>
                    <a:p>
                      <a:endParaRPr lang="en-GB" dirty="0"/>
                    </a:p>
                  </a:txBody>
                  <a:tcPr marL="88372" marR="88372"/>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700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25568"/>
          </a:xfrm>
        </p:spPr>
        <p:txBody>
          <a:bodyPr>
            <a:normAutofit fontScale="90000"/>
          </a:bodyPr>
          <a:lstStyle/>
          <a:p>
            <a:r>
              <a:rPr lang="en-GB" b="1" dirty="0">
                <a:solidFill>
                  <a:srgbClr val="0000FF"/>
                </a:solidFill>
              </a:rPr>
              <a:t/>
            </a:r>
            <a:br>
              <a:rPr lang="en-GB" b="1" dirty="0">
                <a:solidFill>
                  <a:srgbClr val="0000FF"/>
                </a:solidFill>
              </a:rPr>
            </a:br>
            <a:r>
              <a:rPr lang="en-GB" sz="4000" b="1" dirty="0">
                <a:solidFill>
                  <a:srgbClr val="0000FF"/>
                </a:solidFill>
              </a:rPr>
              <a:t>2016 PCC Election Candidates</a:t>
            </a:r>
            <a:br>
              <a:rPr lang="en-GB" sz="4000" b="1" dirty="0">
                <a:solidFill>
                  <a:srgbClr val="0000FF"/>
                </a:solidFill>
              </a:rPr>
            </a:br>
            <a:r>
              <a:rPr lang="en-GB" sz="4000" b="1" dirty="0">
                <a:solidFill>
                  <a:srgbClr val="0000FF"/>
                </a:solidFill>
              </a:rPr>
              <a:t>(party politics takes over)</a:t>
            </a:r>
            <a:r>
              <a:rPr lang="en-GB" b="1" dirty="0">
                <a:solidFill>
                  <a:srgbClr val="0000FF"/>
                </a:solidFill>
              </a:rPr>
              <a:t/>
            </a:r>
            <a:br>
              <a:rPr lang="en-GB" b="1" dirty="0">
                <a:solidFill>
                  <a:srgbClr val="0000FF"/>
                </a:solidFill>
              </a:rPr>
            </a:br>
            <a:endParaRPr lang="en-GB" sz="2800" b="1" dirty="0">
              <a:solidFill>
                <a:srgbClr val="0000FF"/>
              </a:solidFill>
            </a:endParaRPr>
          </a:p>
        </p:txBody>
      </p:sp>
      <p:sp>
        <p:nvSpPr>
          <p:cNvPr id="3" name="Subtitle 2"/>
          <p:cNvSpPr>
            <a:spLocks noGrp="1"/>
          </p:cNvSpPr>
          <p:nvPr>
            <p:ph sz="half" idx="1"/>
          </p:nvPr>
        </p:nvSpPr>
        <p:spPr>
          <a:xfrm>
            <a:off x="904008" y="1600206"/>
            <a:ext cx="4738255" cy="4525963"/>
          </a:xfrm>
        </p:spPr>
        <p:txBody>
          <a:bodyPr>
            <a:normAutofit fontScale="85000" lnSpcReduction="10000"/>
          </a:bodyPr>
          <a:lstStyle/>
          <a:p>
            <a:pPr marL="457200" indent="-457200" algn="l">
              <a:buFont typeface="Arial" panose="020B0604020202020204" pitchFamily="34" charset="0"/>
              <a:buChar char="•"/>
            </a:pPr>
            <a:endParaRPr lang="en-GB" dirty="0">
              <a:solidFill>
                <a:schemeClr val="tx1"/>
              </a:solidFill>
            </a:endParaRPr>
          </a:p>
          <a:p>
            <a:pPr marL="457200" indent="-457200" algn="l">
              <a:buFont typeface="Arial" panose="020B0604020202020204" pitchFamily="34" charset="0"/>
              <a:buChar char="•"/>
            </a:pPr>
            <a:r>
              <a:rPr lang="en-GB" dirty="0">
                <a:solidFill>
                  <a:schemeClr val="tx1"/>
                </a:solidFill>
              </a:rPr>
              <a:t>40 </a:t>
            </a:r>
            <a:r>
              <a:rPr lang="en-GB" dirty="0">
                <a:solidFill>
                  <a:srgbClr val="0000FF"/>
                </a:solidFill>
              </a:rPr>
              <a:t>Conservatives</a:t>
            </a:r>
            <a:r>
              <a:rPr lang="en-GB" dirty="0">
                <a:solidFill>
                  <a:schemeClr val="tx1"/>
                </a:solidFill>
              </a:rPr>
              <a:t> </a:t>
            </a:r>
          </a:p>
          <a:p>
            <a:pPr marL="457200" indent="-457200" algn="l">
              <a:buFont typeface="Arial" panose="020B0604020202020204" pitchFamily="34" charset="0"/>
              <a:buChar char="•"/>
            </a:pPr>
            <a:r>
              <a:rPr lang="en-GB" dirty="0">
                <a:solidFill>
                  <a:schemeClr val="tx1"/>
                </a:solidFill>
              </a:rPr>
              <a:t>40 </a:t>
            </a:r>
            <a:r>
              <a:rPr lang="en-GB" dirty="0">
                <a:solidFill>
                  <a:srgbClr val="FF0000"/>
                </a:solidFill>
              </a:rPr>
              <a:t>Labour </a:t>
            </a:r>
          </a:p>
          <a:p>
            <a:pPr marL="457200" indent="-457200"/>
            <a:r>
              <a:rPr lang="en-GB" dirty="0"/>
              <a:t>34 </a:t>
            </a:r>
            <a:r>
              <a:rPr lang="en-GB" dirty="0">
                <a:solidFill>
                  <a:schemeClr val="accent4"/>
                </a:solidFill>
              </a:rPr>
              <a:t>UKIP</a:t>
            </a:r>
          </a:p>
          <a:p>
            <a:pPr marL="457200" indent="-457200" algn="l">
              <a:buFont typeface="Arial" panose="020B0604020202020204" pitchFamily="34" charset="0"/>
              <a:buChar char="•"/>
            </a:pPr>
            <a:r>
              <a:rPr lang="en-GB" dirty="0">
                <a:solidFill>
                  <a:schemeClr val="tx1"/>
                </a:solidFill>
              </a:rPr>
              <a:t>30 </a:t>
            </a:r>
            <a:r>
              <a:rPr lang="en-GB" dirty="0">
                <a:solidFill>
                  <a:srgbClr val="CCCC00"/>
                </a:solidFill>
              </a:rPr>
              <a:t>Liberal democrats</a:t>
            </a:r>
          </a:p>
          <a:p>
            <a:pPr marL="457200" indent="-457200"/>
            <a:r>
              <a:rPr lang="en-GB" dirty="0"/>
              <a:t>24 </a:t>
            </a:r>
            <a:r>
              <a:rPr lang="en-GB" dirty="0">
                <a:solidFill>
                  <a:schemeClr val="accent6">
                    <a:lumMod val="75000"/>
                  </a:schemeClr>
                </a:solidFill>
              </a:rPr>
              <a:t>Independents</a:t>
            </a:r>
          </a:p>
          <a:p>
            <a:pPr marL="457200" indent="-457200" algn="l">
              <a:buFont typeface="Arial" panose="020B0604020202020204" pitchFamily="34" charset="0"/>
              <a:buChar char="•"/>
            </a:pPr>
            <a:r>
              <a:rPr lang="en-GB" dirty="0">
                <a:solidFill>
                  <a:schemeClr val="tx1"/>
                </a:solidFill>
              </a:rPr>
              <a:t>7 </a:t>
            </a:r>
            <a:r>
              <a:rPr lang="en-GB" dirty="0">
                <a:solidFill>
                  <a:srgbClr val="92D050"/>
                </a:solidFill>
              </a:rPr>
              <a:t>Greens</a:t>
            </a:r>
          </a:p>
          <a:p>
            <a:pPr marL="457200" indent="-457200" algn="l">
              <a:buFont typeface="Arial" panose="020B0604020202020204" pitchFamily="34" charset="0"/>
              <a:buChar char="•"/>
            </a:pPr>
            <a:r>
              <a:rPr lang="en-GB" dirty="0"/>
              <a:t>4 </a:t>
            </a:r>
            <a:r>
              <a:rPr lang="en-GB" dirty="0">
                <a:solidFill>
                  <a:schemeClr val="accent3">
                    <a:lumMod val="75000"/>
                  </a:schemeClr>
                </a:solidFill>
              </a:rPr>
              <a:t>Paid </a:t>
            </a:r>
            <a:r>
              <a:rPr lang="en-GB" dirty="0" err="1">
                <a:solidFill>
                  <a:schemeClr val="accent3">
                    <a:lumMod val="75000"/>
                  </a:schemeClr>
                </a:solidFill>
              </a:rPr>
              <a:t>Cymru</a:t>
            </a:r>
            <a:r>
              <a:rPr lang="en-GB" dirty="0">
                <a:solidFill>
                  <a:schemeClr val="accent3">
                    <a:lumMod val="75000"/>
                  </a:schemeClr>
                </a:solidFill>
              </a:rPr>
              <a:t> </a:t>
            </a:r>
            <a:r>
              <a:rPr lang="en-GB" dirty="0"/>
              <a:t>(4 Welsh areas)</a:t>
            </a:r>
          </a:p>
          <a:p>
            <a:pPr marL="457200" indent="-457200" algn="l">
              <a:buFont typeface="Arial" panose="020B0604020202020204" pitchFamily="34" charset="0"/>
              <a:buChar char="•"/>
            </a:pPr>
            <a:r>
              <a:rPr lang="en-GB" dirty="0">
                <a:solidFill>
                  <a:schemeClr val="tx1"/>
                </a:solidFill>
              </a:rPr>
              <a:t>4 </a:t>
            </a:r>
            <a:r>
              <a:rPr lang="en-GB" dirty="0">
                <a:solidFill>
                  <a:srgbClr val="FF99CC"/>
                </a:solidFill>
              </a:rPr>
              <a:t>English Democrats</a:t>
            </a:r>
          </a:p>
          <a:p>
            <a:pPr marL="457200" indent="-457200" algn="l">
              <a:buFont typeface="Arial" panose="020B0604020202020204" pitchFamily="34" charset="0"/>
              <a:buChar char="•"/>
            </a:pPr>
            <a:r>
              <a:rPr lang="en-GB" dirty="0"/>
              <a:t>3 </a:t>
            </a:r>
            <a:r>
              <a:rPr lang="en-GB" dirty="0">
                <a:solidFill>
                  <a:schemeClr val="tx1">
                    <a:lumMod val="50000"/>
                    <a:lumOff val="50000"/>
                  </a:schemeClr>
                </a:solidFill>
              </a:rPr>
              <a:t>Zero Tolerance policing ex chief</a:t>
            </a:r>
          </a:p>
        </p:txBody>
      </p:sp>
      <p:sp>
        <p:nvSpPr>
          <p:cNvPr id="4" name="Content Placeholder 3"/>
          <p:cNvSpPr>
            <a:spLocks noGrp="1"/>
          </p:cNvSpPr>
          <p:nvPr>
            <p:ph sz="half" idx="2"/>
          </p:nvPr>
        </p:nvSpPr>
        <p:spPr>
          <a:xfrm>
            <a:off x="5995556" y="1600206"/>
            <a:ext cx="5195454" cy="4525963"/>
          </a:xfrm>
        </p:spPr>
        <p:txBody>
          <a:bodyPr>
            <a:normAutofit fontScale="85000" lnSpcReduction="10000"/>
          </a:bodyPr>
          <a:lstStyle/>
          <a:p>
            <a:endParaRPr lang="en-GB" dirty="0"/>
          </a:p>
          <a:p>
            <a:r>
              <a:rPr lang="en-GB" dirty="0"/>
              <a:t>27 Existing PCC re-stood </a:t>
            </a:r>
          </a:p>
          <a:p>
            <a:r>
              <a:rPr lang="en-GB" dirty="0"/>
              <a:t>20 out of 27 were re-elected</a:t>
            </a:r>
          </a:p>
          <a:p>
            <a:endParaRPr lang="en-GB" dirty="0"/>
          </a:p>
          <a:p>
            <a:r>
              <a:rPr lang="en-GB" dirty="0"/>
              <a:t>11 </a:t>
            </a:r>
            <a:r>
              <a:rPr lang="en-GB" dirty="0">
                <a:solidFill>
                  <a:srgbClr val="FF0000"/>
                </a:solidFill>
              </a:rPr>
              <a:t>Labour</a:t>
            </a:r>
            <a:r>
              <a:rPr lang="en-GB" dirty="0"/>
              <a:t>, (10 and 1)</a:t>
            </a:r>
          </a:p>
          <a:p>
            <a:r>
              <a:rPr lang="en-GB" dirty="0"/>
              <a:t>10 </a:t>
            </a:r>
            <a:r>
              <a:rPr lang="en-GB" dirty="0">
                <a:solidFill>
                  <a:srgbClr val="0000FF"/>
                </a:solidFill>
              </a:rPr>
              <a:t>Conservative</a:t>
            </a:r>
            <a:r>
              <a:rPr lang="en-GB" dirty="0"/>
              <a:t>, (7 and 3)</a:t>
            </a:r>
          </a:p>
          <a:p>
            <a:r>
              <a:rPr lang="en-GB" dirty="0"/>
              <a:t>5 </a:t>
            </a:r>
            <a:r>
              <a:rPr lang="en-GB" dirty="0">
                <a:solidFill>
                  <a:schemeClr val="accent6">
                    <a:lumMod val="75000"/>
                  </a:schemeClr>
                </a:solidFill>
              </a:rPr>
              <a:t>Independents</a:t>
            </a:r>
            <a:r>
              <a:rPr lang="en-GB" dirty="0"/>
              <a:t> (3 and 2)</a:t>
            </a:r>
          </a:p>
          <a:p>
            <a:r>
              <a:rPr lang="en-GB" dirty="0"/>
              <a:t>1 </a:t>
            </a:r>
            <a:r>
              <a:rPr lang="en-GB" dirty="0">
                <a:solidFill>
                  <a:schemeClr val="tx1">
                    <a:lumMod val="50000"/>
                    <a:lumOff val="50000"/>
                  </a:schemeClr>
                </a:solidFill>
              </a:rPr>
              <a:t>Zero-Tolerance Policing ex chief </a:t>
            </a:r>
            <a:r>
              <a:rPr lang="en-GB" dirty="0"/>
              <a:t>(0 and 1)</a:t>
            </a:r>
          </a:p>
          <a:p>
            <a:endParaRPr lang="en-GB" dirty="0"/>
          </a:p>
          <a:p>
            <a:r>
              <a:rPr lang="en-GB" dirty="0"/>
              <a:t>Turnout increased from 12% to 26%</a:t>
            </a:r>
          </a:p>
        </p:txBody>
      </p:sp>
    </p:spTree>
    <p:extLst>
      <p:ext uri="{BB962C8B-B14F-4D97-AF65-F5344CB8AC3E}">
        <p14:creationId xmlns:p14="http://schemas.microsoft.com/office/powerpoint/2010/main" val="176482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8926"/>
            <a:ext cx="10972800" cy="914401"/>
          </a:xfrm>
        </p:spPr>
        <p:txBody>
          <a:bodyPr>
            <a:normAutofit fontScale="90000"/>
          </a:bodyPr>
          <a:lstStyle/>
          <a:p>
            <a:r>
              <a:rPr lang="en-GB" b="1" dirty="0">
                <a:solidFill>
                  <a:srgbClr val="0000FF"/>
                </a:solidFill>
              </a:rPr>
              <a:t>2016 PCC election results - by political party</a:t>
            </a:r>
            <a:br>
              <a:rPr lang="en-GB" b="1" dirty="0">
                <a:solidFill>
                  <a:srgbClr val="0000FF"/>
                </a:solidFill>
              </a:rPr>
            </a:br>
            <a:r>
              <a:rPr lang="en-GB" sz="3100" b="1" dirty="0">
                <a:solidFill>
                  <a:srgbClr val="0000FF"/>
                </a:solidFill>
              </a:rPr>
              <a:t>‘Police and Crime Commissioners: Unloved but re-elected’ (BBC)</a:t>
            </a:r>
            <a:r>
              <a:rPr lang="en-GB" b="1" dirty="0">
                <a:solidFill>
                  <a:srgbClr val="0000FF"/>
                </a:solidFill>
              </a:rPr>
              <a:t/>
            </a:r>
            <a:br>
              <a:rPr lang="en-GB" b="1" dirty="0">
                <a:solidFill>
                  <a:srgbClr val="0000FF"/>
                </a:solidFill>
              </a:rPr>
            </a:br>
            <a:endParaRPr lang="en-GB" b="1" dirty="0">
              <a:solidFill>
                <a:srgbClr val="0000FF"/>
              </a:solidFill>
            </a:endParaRPr>
          </a:p>
        </p:txBody>
      </p:sp>
      <p:sp>
        <p:nvSpPr>
          <p:cNvPr id="3" name="Content Placeholder 2"/>
          <p:cNvSpPr>
            <a:spLocks noGrp="1"/>
          </p:cNvSpPr>
          <p:nvPr>
            <p:ph sz="half" idx="1"/>
          </p:nvPr>
        </p:nvSpPr>
        <p:spPr>
          <a:xfrm>
            <a:off x="609601" y="2078182"/>
            <a:ext cx="4648200" cy="4047987"/>
          </a:xfrm>
        </p:spPr>
        <p:txBody>
          <a:bodyPr>
            <a:normAutofit/>
          </a:bodyPr>
          <a:lstStyle/>
          <a:p>
            <a:pPr marL="0" indent="0">
              <a:buNone/>
            </a:pPr>
            <a:r>
              <a:rPr lang="en-GB" sz="2800" dirty="0"/>
              <a:t>Pre-election</a:t>
            </a:r>
          </a:p>
          <a:p>
            <a:r>
              <a:rPr lang="en-GB" sz="2800" dirty="0"/>
              <a:t>16 </a:t>
            </a:r>
            <a:r>
              <a:rPr lang="en-GB" sz="2800" dirty="0">
                <a:solidFill>
                  <a:srgbClr val="0000FF"/>
                </a:solidFill>
              </a:rPr>
              <a:t>Conservative</a:t>
            </a:r>
          </a:p>
          <a:p>
            <a:r>
              <a:rPr lang="en-GB" sz="2800" dirty="0"/>
              <a:t>13 </a:t>
            </a:r>
            <a:r>
              <a:rPr lang="en-GB" sz="2800" dirty="0">
                <a:solidFill>
                  <a:srgbClr val="FF0000"/>
                </a:solidFill>
              </a:rPr>
              <a:t>Labour</a:t>
            </a:r>
          </a:p>
          <a:p>
            <a:r>
              <a:rPr lang="en-GB" sz="2800" dirty="0"/>
              <a:t>12 </a:t>
            </a:r>
            <a:r>
              <a:rPr lang="en-GB" sz="2800" dirty="0">
                <a:solidFill>
                  <a:srgbClr val="8D3A96"/>
                </a:solidFill>
              </a:rPr>
              <a:t>Independent</a:t>
            </a:r>
          </a:p>
          <a:p>
            <a:endParaRPr lang="en-GB" sz="2800" dirty="0">
              <a:solidFill>
                <a:srgbClr val="8D3A96"/>
              </a:solidFill>
            </a:endParaRPr>
          </a:p>
        </p:txBody>
      </p:sp>
      <p:sp>
        <p:nvSpPr>
          <p:cNvPr id="4" name="Content Placeholder 3"/>
          <p:cNvSpPr>
            <a:spLocks noGrp="1"/>
          </p:cNvSpPr>
          <p:nvPr>
            <p:ph sz="half" idx="2"/>
          </p:nvPr>
        </p:nvSpPr>
        <p:spPr>
          <a:xfrm>
            <a:off x="6197600" y="2078182"/>
            <a:ext cx="4660900" cy="4047987"/>
          </a:xfrm>
        </p:spPr>
        <p:txBody>
          <a:bodyPr>
            <a:normAutofit/>
          </a:bodyPr>
          <a:lstStyle/>
          <a:p>
            <a:pPr marL="0" lvl="0" indent="0">
              <a:buNone/>
            </a:pPr>
            <a:r>
              <a:rPr lang="en-GB" dirty="0">
                <a:solidFill>
                  <a:prstClr val="black"/>
                </a:solidFill>
              </a:rPr>
              <a:t>Post-election </a:t>
            </a:r>
          </a:p>
          <a:p>
            <a:pPr lvl="0"/>
            <a:r>
              <a:rPr lang="en-GB" dirty="0">
                <a:solidFill>
                  <a:prstClr val="black"/>
                </a:solidFill>
              </a:rPr>
              <a:t>20 </a:t>
            </a:r>
            <a:r>
              <a:rPr lang="en-GB" dirty="0">
                <a:solidFill>
                  <a:srgbClr val="0000FF"/>
                </a:solidFill>
              </a:rPr>
              <a:t>Conservative</a:t>
            </a:r>
          </a:p>
          <a:p>
            <a:pPr lvl="0"/>
            <a:r>
              <a:rPr lang="en-GB" dirty="0">
                <a:solidFill>
                  <a:prstClr val="black"/>
                </a:solidFill>
              </a:rPr>
              <a:t>15 </a:t>
            </a:r>
            <a:r>
              <a:rPr lang="en-GB" dirty="0">
                <a:solidFill>
                  <a:srgbClr val="FF0000"/>
                </a:solidFill>
              </a:rPr>
              <a:t>Labour</a:t>
            </a:r>
          </a:p>
          <a:p>
            <a:pPr lvl="0"/>
            <a:r>
              <a:rPr lang="en-GB" dirty="0">
                <a:solidFill>
                  <a:prstClr val="black"/>
                </a:solidFill>
              </a:rPr>
              <a:t>3 </a:t>
            </a:r>
            <a:r>
              <a:rPr lang="en-GB" dirty="0">
                <a:solidFill>
                  <a:srgbClr val="8D3A96"/>
                </a:solidFill>
              </a:rPr>
              <a:t>Independent</a:t>
            </a:r>
          </a:p>
          <a:p>
            <a:pPr lvl="0"/>
            <a:r>
              <a:rPr lang="en-GB" dirty="0">
                <a:solidFill>
                  <a:prstClr val="black"/>
                </a:solidFill>
              </a:rPr>
              <a:t>2</a:t>
            </a:r>
            <a:r>
              <a:rPr lang="en-GB" dirty="0">
                <a:solidFill>
                  <a:srgbClr val="8D3A96"/>
                </a:solidFill>
              </a:rPr>
              <a:t> </a:t>
            </a:r>
            <a:r>
              <a:rPr lang="en-GB" dirty="0">
                <a:solidFill>
                  <a:srgbClr val="9BBB59">
                    <a:lumMod val="75000"/>
                  </a:srgbClr>
                </a:solidFill>
              </a:rPr>
              <a:t>Plaid </a:t>
            </a:r>
            <a:r>
              <a:rPr lang="en-GB" dirty="0" err="1">
                <a:solidFill>
                  <a:srgbClr val="9BBB59">
                    <a:lumMod val="75000"/>
                  </a:srgbClr>
                </a:solidFill>
              </a:rPr>
              <a:t>Cymru</a:t>
            </a:r>
            <a:endParaRPr lang="en-GB" dirty="0">
              <a:solidFill>
                <a:srgbClr val="9BBB59">
                  <a:lumMod val="75000"/>
                </a:srgbClr>
              </a:solidFill>
            </a:endParaRPr>
          </a:p>
          <a:p>
            <a:pPr marL="0" indent="0">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336" y="5101729"/>
            <a:ext cx="1925782" cy="14237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8345" y="5101728"/>
            <a:ext cx="2199409" cy="1423761"/>
          </a:xfrm>
          <a:prstGeom prst="rect">
            <a:avLst/>
          </a:prstGeom>
        </p:spPr>
      </p:pic>
    </p:spTree>
    <p:extLst>
      <p:ext uri="{BB962C8B-B14F-4D97-AF65-F5344CB8AC3E}">
        <p14:creationId xmlns:p14="http://schemas.microsoft.com/office/powerpoint/2010/main" val="291942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0000FF"/>
                </a:solidFill>
              </a:rPr>
              <a:t>Between June and October 2016 </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While </a:t>
            </a:r>
            <a:r>
              <a:rPr lang="en-GB" b="1" dirty="0">
                <a:solidFill>
                  <a:srgbClr val="FF0000"/>
                </a:solidFill>
              </a:rPr>
              <a:t>Theresa May became Prime Minister </a:t>
            </a:r>
            <a:r>
              <a:rPr lang="en-GB" dirty="0"/>
              <a:t>and </a:t>
            </a:r>
            <a:r>
              <a:rPr lang="en-GB" b="1" dirty="0">
                <a:solidFill>
                  <a:srgbClr val="FF0000"/>
                </a:solidFill>
              </a:rPr>
              <a:t>Brexit</a:t>
            </a:r>
            <a:r>
              <a:rPr lang="en-GB" b="1" dirty="0"/>
              <a:t> </a:t>
            </a:r>
            <a:r>
              <a:rPr lang="en-GB" dirty="0"/>
              <a:t>dominated the news and national agenda, the legislation and facilitating arrangements for the rest of the fire reform agenda quickly progressed.</a:t>
            </a:r>
          </a:p>
          <a:p>
            <a:pPr marL="0" indent="0">
              <a:buNone/>
            </a:pPr>
            <a:r>
              <a:rPr lang="en-GB" dirty="0"/>
              <a:t> </a:t>
            </a:r>
          </a:p>
          <a:p>
            <a:r>
              <a:rPr lang="en-GB" dirty="0"/>
              <a:t>HMIC was commissioned to scope an ‘Independent’ </a:t>
            </a:r>
            <a:r>
              <a:rPr lang="en-GB" b="1" dirty="0">
                <a:solidFill>
                  <a:srgbClr val="FF0000"/>
                </a:solidFill>
              </a:rPr>
              <a:t>Inspection</a:t>
            </a:r>
            <a:r>
              <a:rPr lang="en-GB" dirty="0"/>
              <a:t> regime</a:t>
            </a:r>
          </a:p>
          <a:p>
            <a:endParaRPr lang="en-GB" sz="1300" dirty="0"/>
          </a:p>
          <a:p>
            <a:r>
              <a:rPr lang="en-GB" dirty="0"/>
              <a:t>CFOA/FSC/FIA agreed to </a:t>
            </a:r>
            <a:r>
              <a:rPr lang="en-GB" b="1" dirty="0">
                <a:solidFill>
                  <a:srgbClr val="FF0000"/>
                </a:solidFill>
              </a:rPr>
              <a:t>unify research and development</a:t>
            </a:r>
          </a:p>
          <a:p>
            <a:endParaRPr lang="en-GB" sz="1300" dirty="0"/>
          </a:p>
          <a:p>
            <a:r>
              <a:rPr lang="en-GB" dirty="0"/>
              <a:t>CFOA agreed to produce coherent and comprehensive </a:t>
            </a:r>
            <a:r>
              <a:rPr lang="en-GB" b="1" dirty="0">
                <a:solidFill>
                  <a:srgbClr val="FF0000"/>
                </a:solidFill>
              </a:rPr>
              <a:t>professional standards</a:t>
            </a:r>
            <a:r>
              <a:rPr lang="en-GB" sz="1000" b="1" dirty="0">
                <a:solidFill>
                  <a:srgbClr val="FF0000"/>
                </a:solidFill>
              </a:rPr>
              <a:t> </a:t>
            </a:r>
            <a:endParaRPr lang="en-GB" b="1" dirty="0">
              <a:solidFill>
                <a:srgbClr val="FF0000"/>
              </a:solidFill>
            </a:endParaRPr>
          </a:p>
          <a:p>
            <a:endParaRPr lang="en-GB" dirty="0"/>
          </a:p>
          <a:p>
            <a:r>
              <a:rPr lang="en-GB" dirty="0"/>
              <a:t>Meanwhile alternative proposals for ‘combined authorities’ and ‘</a:t>
            </a:r>
            <a:r>
              <a:rPr lang="en-GB" b="1" dirty="0">
                <a:solidFill>
                  <a:srgbClr val="FF0000"/>
                </a:solidFill>
              </a:rPr>
              <a:t>elected mayors’ </a:t>
            </a:r>
            <a:r>
              <a:rPr lang="en-GB" dirty="0"/>
              <a:t>(which could potentially have superseded PCCs) began falling apart as the May government shifted its position on regional and economic development policy from George Osbourne’s</a:t>
            </a:r>
          </a:p>
          <a:p>
            <a:endParaRPr lang="en-GB" dirty="0"/>
          </a:p>
        </p:txBody>
      </p:sp>
    </p:spTree>
    <p:extLst>
      <p:ext uri="{BB962C8B-B14F-4D97-AF65-F5344CB8AC3E}">
        <p14:creationId xmlns:p14="http://schemas.microsoft.com/office/powerpoint/2010/main" val="37475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rPr>
              <a:t>A ‘viewpoint’ rather than a ‘research’ paper</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2 questions are considered by this paper</a:t>
            </a:r>
          </a:p>
          <a:p>
            <a:endParaRPr lang="en-GB" dirty="0"/>
          </a:p>
          <a:p>
            <a:r>
              <a:rPr lang="en-GB" dirty="0"/>
              <a:t>The development of the</a:t>
            </a:r>
            <a:r>
              <a:rPr lang="en-GB" b="1" dirty="0">
                <a:solidFill>
                  <a:srgbClr val="0000FF"/>
                </a:solidFill>
              </a:rPr>
              <a:t> policy </a:t>
            </a:r>
            <a:r>
              <a:rPr lang="en-GB" dirty="0"/>
              <a:t>to promote control of Fire and Rescue Services by the Home Office and directly elected Police and Crime Commissioners in order to answer the question </a:t>
            </a:r>
          </a:p>
          <a:p>
            <a:pPr marL="0" indent="0" algn="ctr">
              <a:buNone/>
            </a:pPr>
            <a:r>
              <a:rPr lang="en-GB" dirty="0"/>
              <a:t> </a:t>
            </a:r>
            <a:r>
              <a:rPr lang="en-GB" b="1" dirty="0">
                <a:solidFill>
                  <a:srgbClr val="FF0000"/>
                </a:solidFill>
              </a:rPr>
              <a:t>How have we got to where we are?</a:t>
            </a:r>
          </a:p>
          <a:p>
            <a:endParaRPr lang="en-GB" dirty="0"/>
          </a:p>
          <a:p>
            <a:r>
              <a:rPr lang="en-GB" dirty="0"/>
              <a:t>The </a:t>
            </a:r>
            <a:r>
              <a:rPr lang="en-GB" b="1" dirty="0">
                <a:solidFill>
                  <a:srgbClr val="0000FF"/>
                </a:solidFill>
              </a:rPr>
              <a:t>policy process </a:t>
            </a:r>
            <a:r>
              <a:rPr lang="en-GB" dirty="0"/>
              <a:t>itself and how the current state has been reached to demonstrate an answer to the rhetorical question. </a:t>
            </a:r>
          </a:p>
          <a:p>
            <a:endParaRPr lang="en-GB" dirty="0"/>
          </a:p>
          <a:p>
            <a:pPr marL="0" indent="0" algn="ctr">
              <a:buNone/>
            </a:pPr>
            <a:r>
              <a:rPr lang="en-GB" b="1" dirty="0">
                <a:solidFill>
                  <a:srgbClr val="FF0000"/>
                </a:solidFill>
              </a:rPr>
              <a:t>Have we gone from policy based evidence making to Government by Fiat? </a:t>
            </a:r>
          </a:p>
          <a:p>
            <a:pPr marL="0" indent="0" algn="ctr">
              <a:buNone/>
            </a:pPr>
            <a:r>
              <a:rPr lang="en-GB" dirty="0"/>
              <a:t>(Funnell, W. 2001 </a:t>
            </a:r>
            <a:r>
              <a:rPr lang="en-GB" i="1" dirty="0"/>
              <a:t>Government by Fiat: The retreat from Responsibility. </a:t>
            </a:r>
            <a:r>
              <a:rPr lang="en-GB" dirty="0"/>
              <a:t>Sydney University of NSW Press)</a:t>
            </a:r>
          </a:p>
          <a:p>
            <a:endParaRPr lang="en-GB" dirty="0"/>
          </a:p>
        </p:txBody>
      </p:sp>
    </p:spTree>
    <p:extLst>
      <p:ext uri="{BB962C8B-B14F-4D97-AF65-F5344CB8AC3E}">
        <p14:creationId xmlns:p14="http://schemas.microsoft.com/office/powerpoint/2010/main" val="194455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lnSpc>
                <a:spcPct val="100000"/>
              </a:lnSpc>
            </a:pPr>
            <a:r>
              <a:rPr lang="en-GB" sz="4000" b="1" dirty="0">
                <a:solidFill>
                  <a:srgbClr val="4A0AFE"/>
                </a:solidFill>
                <a:latin typeface="+mn-lt"/>
              </a:rPr>
              <a:t>Accountability arrangements </a:t>
            </a:r>
            <a:r>
              <a:rPr lang="en-GB" sz="800" b="1" dirty="0">
                <a:solidFill>
                  <a:srgbClr val="4A0AFE"/>
                </a:solidFill>
                <a:latin typeface="+mn-lt"/>
              </a:rPr>
              <a:t/>
            </a:r>
            <a:br>
              <a:rPr lang="en-GB" sz="800" b="1" dirty="0">
                <a:solidFill>
                  <a:srgbClr val="4A0AFE"/>
                </a:solidFill>
                <a:latin typeface="+mn-lt"/>
              </a:rPr>
            </a:br>
            <a:r>
              <a:rPr lang="en-GB" sz="3100" b="1" dirty="0">
                <a:solidFill>
                  <a:srgbClr val="4A0AFE"/>
                </a:solidFill>
                <a:latin typeface="+mn-lt"/>
              </a:rPr>
              <a:t>Pre and Post Police and Crime Commissioners </a:t>
            </a:r>
            <a:br>
              <a:rPr lang="en-GB" sz="3100" b="1" dirty="0">
                <a:solidFill>
                  <a:srgbClr val="4A0AFE"/>
                </a:solidFill>
                <a:latin typeface="+mn-lt"/>
              </a:rPr>
            </a:br>
            <a:r>
              <a:rPr lang="en-GB" sz="2200" b="1" dirty="0">
                <a:solidFill>
                  <a:srgbClr val="4A0AFE"/>
                </a:solidFill>
                <a:latin typeface="+mn-lt"/>
              </a:rPr>
              <a:t>(an inconvenient truth, while politics…)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3842" y="2015836"/>
            <a:ext cx="5009168" cy="4322619"/>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34692" y="2015836"/>
            <a:ext cx="4819107" cy="4322619"/>
          </a:xfrm>
        </p:spPr>
      </p:pic>
    </p:spTree>
    <p:extLst>
      <p:ext uri="{BB962C8B-B14F-4D97-AF65-F5344CB8AC3E}">
        <p14:creationId xmlns:p14="http://schemas.microsoft.com/office/powerpoint/2010/main" val="141930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4A0AFE"/>
                </a:solidFill>
              </a:rPr>
              <a:t>6 essential components for the Local Business Case</a:t>
            </a:r>
          </a:p>
        </p:txBody>
      </p:sp>
      <p:sp>
        <p:nvSpPr>
          <p:cNvPr id="5" name="Content Placeholder 4"/>
          <p:cNvSpPr>
            <a:spLocks noGrp="1"/>
          </p:cNvSpPr>
          <p:nvPr>
            <p:ph idx="1"/>
          </p:nvPr>
        </p:nvSpPr>
        <p:spPr>
          <a:xfrm>
            <a:off x="609600" y="1527464"/>
            <a:ext cx="10972800" cy="4598705"/>
          </a:xfrm>
        </p:spPr>
        <p:txBody>
          <a:bodyPr>
            <a:normAutofit fontScale="85000" lnSpcReduction="20000"/>
          </a:bodyPr>
          <a:lstStyle/>
          <a:p>
            <a:pPr>
              <a:lnSpc>
                <a:spcPct val="110000"/>
              </a:lnSpc>
            </a:pPr>
            <a:r>
              <a:rPr lang="en-GB" dirty="0"/>
              <a:t>Analysis of local </a:t>
            </a:r>
            <a:r>
              <a:rPr lang="en-GB" b="1" dirty="0">
                <a:solidFill>
                  <a:srgbClr val="FF0000"/>
                </a:solidFill>
              </a:rPr>
              <a:t>community needs</a:t>
            </a:r>
            <a:r>
              <a:rPr lang="en-GB" dirty="0"/>
              <a:t>.</a:t>
            </a:r>
          </a:p>
          <a:p>
            <a:pPr>
              <a:lnSpc>
                <a:spcPct val="110000"/>
              </a:lnSpc>
            </a:pPr>
            <a:endParaRPr lang="en-GB" sz="900" dirty="0"/>
          </a:p>
          <a:p>
            <a:pPr>
              <a:lnSpc>
                <a:spcPct val="110000"/>
              </a:lnSpc>
            </a:pPr>
            <a:r>
              <a:rPr lang="en-GB" dirty="0"/>
              <a:t> </a:t>
            </a:r>
            <a:r>
              <a:rPr lang="en-GB" b="1" dirty="0">
                <a:solidFill>
                  <a:srgbClr val="FF0000"/>
                </a:solidFill>
              </a:rPr>
              <a:t>Strategic and operational appraisal </a:t>
            </a:r>
            <a:r>
              <a:rPr lang="en-GB" dirty="0"/>
              <a:t>of current and future deployment of the 3 blue light services</a:t>
            </a:r>
          </a:p>
          <a:p>
            <a:pPr>
              <a:lnSpc>
                <a:spcPct val="110000"/>
              </a:lnSpc>
            </a:pPr>
            <a:endParaRPr lang="en-GB" sz="900" dirty="0"/>
          </a:p>
          <a:p>
            <a:pPr>
              <a:lnSpc>
                <a:spcPct val="110000"/>
              </a:lnSpc>
            </a:pPr>
            <a:r>
              <a:rPr lang="en-GB" b="1" dirty="0">
                <a:solidFill>
                  <a:srgbClr val="FF0000"/>
                </a:solidFill>
              </a:rPr>
              <a:t>Governance</a:t>
            </a:r>
            <a:r>
              <a:rPr lang="en-GB" dirty="0"/>
              <a:t> – strategic oversight or full employer (and more powerful scrutiny?)</a:t>
            </a:r>
          </a:p>
          <a:p>
            <a:pPr>
              <a:lnSpc>
                <a:spcPct val="110000"/>
              </a:lnSpc>
            </a:pPr>
            <a:endParaRPr lang="en-GB" sz="1000" dirty="0"/>
          </a:p>
          <a:p>
            <a:pPr>
              <a:lnSpc>
                <a:spcPct val="110000"/>
              </a:lnSpc>
            </a:pPr>
            <a:r>
              <a:rPr lang="en-GB" dirty="0"/>
              <a:t>Demonstrable </a:t>
            </a:r>
            <a:r>
              <a:rPr lang="en-GB" b="1" dirty="0">
                <a:solidFill>
                  <a:srgbClr val="FF0000"/>
                </a:solidFill>
              </a:rPr>
              <a:t>value for money </a:t>
            </a:r>
            <a:r>
              <a:rPr lang="en-GB" dirty="0"/>
              <a:t>- Cost/benefit analysis; Financial Return on Investment or preferably a Social Return on Investment?</a:t>
            </a:r>
          </a:p>
          <a:p>
            <a:pPr>
              <a:lnSpc>
                <a:spcPct val="110000"/>
              </a:lnSpc>
            </a:pPr>
            <a:endParaRPr lang="en-GB" sz="1000" dirty="0"/>
          </a:p>
          <a:p>
            <a:pPr>
              <a:lnSpc>
                <a:spcPct val="110000"/>
              </a:lnSpc>
            </a:pPr>
            <a:r>
              <a:rPr lang="en-GB" b="1" dirty="0">
                <a:solidFill>
                  <a:srgbClr val="FF0000"/>
                </a:solidFill>
              </a:rPr>
              <a:t>Public</a:t>
            </a:r>
            <a:r>
              <a:rPr lang="en-GB" dirty="0"/>
              <a:t> engagement/consultation</a:t>
            </a:r>
          </a:p>
          <a:p>
            <a:pPr>
              <a:lnSpc>
                <a:spcPct val="110000"/>
              </a:lnSpc>
            </a:pPr>
            <a:endParaRPr lang="en-GB" sz="1000" dirty="0"/>
          </a:p>
          <a:p>
            <a:pPr>
              <a:lnSpc>
                <a:spcPct val="110000"/>
              </a:lnSpc>
            </a:pPr>
            <a:r>
              <a:rPr lang="en-GB" dirty="0"/>
              <a:t>Independent </a:t>
            </a:r>
            <a:r>
              <a:rPr lang="en-GB" b="1" dirty="0">
                <a:solidFill>
                  <a:srgbClr val="FF0000"/>
                </a:solidFill>
              </a:rPr>
              <a:t>validation</a:t>
            </a:r>
            <a:r>
              <a:rPr lang="en-GB" dirty="0"/>
              <a:t> and </a:t>
            </a:r>
            <a:r>
              <a:rPr lang="en-GB" b="1" dirty="0">
                <a:solidFill>
                  <a:srgbClr val="FF0000"/>
                </a:solidFill>
              </a:rPr>
              <a:t>public assurance</a:t>
            </a:r>
            <a:r>
              <a:rPr lang="en-GB" dirty="0"/>
              <a:t>. </a:t>
            </a:r>
          </a:p>
          <a:p>
            <a:pPr>
              <a:lnSpc>
                <a:spcPct val="110000"/>
              </a:lnSpc>
            </a:pPr>
            <a:endParaRPr lang="en-GB" sz="1000" dirty="0"/>
          </a:p>
        </p:txBody>
      </p:sp>
      <p:pic>
        <p:nvPicPr>
          <p:cNvPr id="3" name="Picture 2"/>
          <p:cNvPicPr>
            <a:picLocks noChangeAspect="1"/>
          </p:cNvPicPr>
          <p:nvPr/>
        </p:nvPicPr>
        <p:blipFill>
          <a:blip r:embed="rId2"/>
          <a:stretch>
            <a:fillRect/>
          </a:stretch>
        </p:blipFill>
        <p:spPr>
          <a:xfrm>
            <a:off x="9113702" y="4815840"/>
            <a:ext cx="2632575" cy="1959674"/>
          </a:xfrm>
          <a:prstGeom prst="rect">
            <a:avLst/>
          </a:prstGeom>
        </p:spPr>
      </p:pic>
    </p:spTree>
    <p:extLst>
      <p:ext uri="{BB962C8B-B14F-4D97-AF65-F5344CB8AC3E}">
        <p14:creationId xmlns:p14="http://schemas.microsoft.com/office/powerpoint/2010/main" val="2733699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solidFill>
                  <a:srgbClr val="0000FF"/>
                </a:solidFill>
              </a:rPr>
              <a:t>Minister articulates his ‘vision’ </a:t>
            </a:r>
            <a:br>
              <a:rPr lang="en-GB" sz="3100" b="1" dirty="0">
                <a:solidFill>
                  <a:srgbClr val="0000FF"/>
                </a:solidFill>
              </a:rPr>
            </a:br>
            <a:r>
              <a:rPr lang="en-GB" sz="3100" b="1" dirty="0">
                <a:solidFill>
                  <a:srgbClr val="0000FF"/>
                </a:solidFill>
              </a:rPr>
              <a:t>Speech to the REFORM think tank</a:t>
            </a:r>
            <a:br>
              <a:rPr lang="en-GB" sz="3100" b="1" dirty="0">
                <a:solidFill>
                  <a:srgbClr val="0000FF"/>
                </a:solidFill>
              </a:rPr>
            </a:br>
            <a:r>
              <a:rPr lang="en-GB" sz="3100" b="1" dirty="0">
                <a:solidFill>
                  <a:srgbClr val="0000FF"/>
                </a:solidFill>
              </a:rPr>
              <a:t> 7</a:t>
            </a:r>
            <a:r>
              <a:rPr lang="en-GB" sz="3100" b="1" baseline="30000" dirty="0">
                <a:solidFill>
                  <a:srgbClr val="0000FF"/>
                </a:solidFill>
              </a:rPr>
              <a:t>th</a:t>
            </a:r>
            <a:r>
              <a:rPr lang="en-GB" sz="3100" b="1" dirty="0">
                <a:solidFill>
                  <a:srgbClr val="0000FF"/>
                </a:solidFill>
              </a:rPr>
              <a:t> February 2017</a:t>
            </a:r>
          </a:p>
        </p:txBody>
      </p:sp>
      <p:sp>
        <p:nvSpPr>
          <p:cNvPr id="3" name="Content Placeholder 2"/>
          <p:cNvSpPr>
            <a:spLocks noGrp="1"/>
          </p:cNvSpPr>
          <p:nvPr>
            <p:ph idx="1"/>
          </p:nvPr>
        </p:nvSpPr>
        <p:spPr>
          <a:xfrm>
            <a:off x="609600" y="2106386"/>
            <a:ext cx="10972800" cy="4019783"/>
          </a:xfrm>
        </p:spPr>
        <p:txBody>
          <a:bodyPr>
            <a:normAutofit/>
          </a:bodyPr>
          <a:lstStyle/>
          <a:p>
            <a:pPr lvl="0"/>
            <a:r>
              <a:rPr lang="en-GB" dirty="0"/>
              <a:t>Strategic purpose and positioning</a:t>
            </a:r>
          </a:p>
          <a:p>
            <a:pPr lvl="0"/>
            <a:r>
              <a:rPr lang="en-GB" dirty="0"/>
              <a:t>Accountability and the new Inspectorate</a:t>
            </a:r>
          </a:p>
          <a:p>
            <a:pPr lvl="0"/>
            <a:r>
              <a:rPr lang="en-GB" dirty="0"/>
              <a:t>Transparency and Evidence</a:t>
            </a:r>
          </a:p>
          <a:p>
            <a:pPr lvl="0"/>
            <a:r>
              <a:rPr lang="en-GB" dirty="0"/>
              <a:t>Governance Issues</a:t>
            </a:r>
          </a:p>
          <a:p>
            <a:pPr lvl="0"/>
            <a:r>
              <a:rPr lang="en-GB" dirty="0"/>
              <a:t>Proposals for increasing efficiency and effectiveness</a:t>
            </a:r>
          </a:p>
          <a:p>
            <a:pPr lvl="0"/>
            <a:r>
              <a:rPr lang="en-GB" dirty="0"/>
              <a:t>Workforce Reform resulting from the ‘Thomas Report’.</a:t>
            </a:r>
          </a:p>
          <a:p>
            <a:pPr marL="0" lvl="0" indent="0">
              <a:buNone/>
            </a:pPr>
            <a:endParaRPr lang="en-GB" dirty="0"/>
          </a:p>
          <a:p>
            <a:endParaRPr lang="en-GB" dirty="0"/>
          </a:p>
        </p:txBody>
      </p:sp>
    </p:spTree>
    <p:extLst>
      <p:ext uri="{BB962C8B-B14F-4D97-AF65-F5344CB8AC3E}">
        <p14:creationId xmlns:p14="http://schemas.microsoft.com/office/powerpoint/2010/main" val="74439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0000FF"/>
                </a:solidFill>
              </a:rPr>
              <a:t>Strategic Purpose and Positioning</a:t>
            </a:r>
          </a:p>
        </p:txBody>
      </p:sp>
      <p:sp>
        <p:nvSpPr>
          <p:cNvPr id="3" name="Content Placeholder 2"/>
          <p:cNvSpPr>
            <a:spLocks noGrp="1"/>
          </p:cNvSpPr>
          <p:nvPr>
            <p:ph idx="1"/>
          </p:nvPr>
        </p:nvSpPr>
        <p:spPr>
          <a:xfrm>
            <a:off x="609600" y="1600206"/>
            <a:ext cx="10972800" cy="4940294"/>
          </a:xfrm>
        </p:spPr>
        <p:txBody>
          <a:bodyPr>
            <a:normAutofit fontScale="92500" lnSpcReduction="10000"/>
          </a:bodyPr>
          <a:lstStyle/>
          <a:p>
            <a:r>
              <a:rPr lang="en-GB" sz="2800" dirty="0"/>
              <a:t>Expedite the implementation process to </a:t>
            </a:r>
            <a:r>
              <a:rPr lang="en-GB" sz="2800" b="1" dirty="0">
                <a:solidFill>
                  <a:srgbClr val="FF0000"/>
                </a:solidFill>
              </a:rPr>
              <a:t>minimise valuable government policy and legislation time</a:t>
            </a:r>
            <a:r>
              <a:rPr lang="en-GB" sz="2800" dirty="0"/>
              <a:t>?</a:t>
            </a:r>
          </a:p>
          <a:p>
            <a:endParaRPr lang="en-GB" sz="900" dirty="0"/>
          </a:p>
          <a:p>
            <a:r>
              <a:rPr lang="en-GB" sz="2800" dirty="0"/>
              <a:t>Change the organisational culture and subjugate fire</a:t>
            </a:r>
            <a:r>
              <a:rPr lang="en-GB" sz="2800" dirty="0">
                <a:solidFill>
                  <a:srgbClr val="FF0000"/>
                </a:solidFill>
              </a:rPr>
              <a:t> </a:t>
            </a:r>
            <a:r>
              <a:rPr lang="en-GB" sz="2800" b="1" u="sng" dirty="0">
                <a:solidFill>
                  <a:srgbClr val="FF0000"/>
                </a:solidFill>
              </a:rPr>
              <a:t>service</a:t>
            </a:r>
            <a:r>
              <a:rPr lang="en-GB" sz="2800" dirty="0">
                <a:solidFill>
                  <a:srgbClr val="FF0000"/>
                </a:solidFill>
              </a:rPr>
              <a:t> </a:t>
            </a:r>
            <a:r>
              <a:rPr lang="en-GB" sz="2800" dirty="0"/>
              <a:t>to police </a:t>
            </a:r>
            <a:r>
              <a:rPr lang="en-GB" sz="2800" b="1" u="sng" dirty="0">
                <a:solidFill>
                  <a:srgbClr val="FF0000"/>
                </a:solidFill>
              </a:rPr>
              <a:t>forces</a:t>
            </a:r>
            <a:r>
              <a:rPr lang="en-GB" sz="2800" dirty="0"/>
              <a:t> (the clue is in the names)</a:t>
            </a:r>
          </a:p>
          <a:p>
            <a:endParaRPr lang="en-GB" sz="900" dirty="0"/>
          </a:p>
          <a:p>
            <a:r>
              <a:rPr lang="en-GB" sz="2800" dirty="0"/>
              <a:t>After NAO/PAC report </a:t>
            </a:r>
            <a:r>
              <a:rPr lang="en-GB" sz="2800" b="1" dirty="0">
                <a:solidFill>
                  <a:srgbClr val="FF0000"/>
                </a:solidFill>
              </a:rPr>
              <a:t>re-exert control via Home Office </a:t>
            </a:r>
            <a:r>
              <a:rPr lang="en-GB" sz="2800" dirty="0"/>
              <a:t>(and probably HMIC and the new National Fire Chiefs Council which mirrors the new NPCC)</a:t>
            </a:r>
          </a:p>
          <a:p>
            <a:endParaRPr lang="en-GB" sz="900" dirty="0"/>
          </a:p>
          <a:p>
            <a:r>
              <a:rPr lang="en-GB" sz="2800" b="1" dirty="0">
                <a:solidFill>
                  <a:srgbClr val="FF0000"/>
                </a:solidFill>
              </a:rPr>
              <a:t>Maximise</a:t>
            </a:r>
            <a:r>
              <a:rPr lang="en-GB" sz="2800" dirty="0"/>
              <a:t> the number of </a:t>
            </a:r>
            <a:r>
              <a:rPr lang="en-GB" sz="2800" b="1" dirty="0">
                <a:solidFill>
                  <a:srgbClr val="FF0000"/>
                </a:solidFill>
              </a:rPr>
              <a:t>FRS under PCCs </a:t>
            </a:r>
            <a:r>
              <a:rPr lang="en-GB" sz="2800" dirty="0"/>
              <a:t>(but discourage any more mayors as PM breaks with her predecessor)</a:t>
            </a:r>
          </a:p>
          <a:p>
            <a:endParaRPr lang="en-GB" sz="900" dirty="0"/>
          </a:p>
          <a:p>
            <a:r>
              <a:rPr lang="en-GB" sz="2800" dirty="0"/>
              <a:t>Provide sop to democratic control and evidence based or informed policy making?</a:t>
            </a:r>
          </a:p>
          <a:p>
            <a:endParaRPr lang="en-GB" dirty="0"/>
          </a:p>
        </p:txBody>
      </p:sp>
    </p:spTree>
    <p:extLst>
      <p:ext uri="{BB962C8B-B14F-4D97-AF65-F5344CB8AC3E}">
        <p14:creationId xmlns:p14="http://schemas.microsoft.com/office/powerpoint/2010/main" val="551141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00FF"/>
                </a:solidFill>
              </a:rPr>
              <a:t/>
            </a:r>
            <a:br>
              <a:rPr lang="en-GB" b="1" dirty="0">
                <a:solidFill>
                  <a:srgbClr val="0000FF"/>
                </a:solidFill>
              </a:rPr>
            </a:br>
            <a:r>
              <a:rPr lang="en-GB" sz="4000" b="1" dirty="0">
                <a:solidFill>
                  <a:srgbClr val="0000FF"/>
                </a:solidFill>
              </a:rPr>
              <a:t>Accountability and the new Inspectorate</a:t>
            </a:r>
            <a:r>
              <a:rPr lang="en-GB" dirty="0"/>
              <a:t/>
            </a:r>
            <a:br>
              <a:rPr lang="en-GB" dirty="0"/>
            </a:br>
            <a:endParaRPr lang="en-GB" dirty="0"/>
          </a:p>
        </p:txBody>
      </p:sp>
      <p:sp>
        <p:nvSpPr>
          <p:cNvPr id="3" name="Content Placeholder 2"/>
          <p:cNvSpPr>
            <a:spLocks noGrp="1"/>
          </p:cNvSpPr>
          <p:nvPr>
            <p:ph idx="1"/>
          </p:nvPr>
        </p:nvSpPr>
        <p:spPr>
          <a:xfrm>
            <a:off x="609600" y="1600206"/>
            <a:ext cx="10972800" cy="4635494"/>
          </a:xfrm>
        </p:spPr>
        <p:txBody>
          <a:bodyPr>
            <a:normAutofit fontScale="77500" lnSpcReduction="20000"/>
          </a:bodyPr>
          <a:lstStyle/>
          <a:p>
            <a:r>
              <a:rPr lang="en-GB" sz="3300" b="1" dirty="0">
                <a:solidFill>
                  <a:srgbClr val="FF0000"/>
                </a:solidFill>
              </a:rPr>
              <a:t>Independent</a:t>
            </a:r>
            <a:r>
              <a:rPr lang="en-GB" sz="3300" dirty="0"/>
              <a:t> Inspectorate has become a </a:t>
            </a:r>
            <a:r>
              <a:rPr lang="en-GB" sz="3300" b="1" dirty="0">
                <a:solidFill>
                  <a:srgbClr val="FF0000"/>
                </a:solidFill>
              </a:rPr>
              <a:t>‘suitable’</a:t>
            </a:r>
            <a:r>
              <a:rPr lang="en-GB" sz="3300" dirty="0"/>
              <a:t> inspectorate; to be established set up and undertaking first inspections in 2017.</a:t>
            </a:r>
          </a:p>
          <a:p>
            <a:endParaRPr lang="en-GB" sz="1900" dirty="0"/>
          </a:p>
          <a:p>
            <a:r>
              <a:rPr lang="en-GB" sz="3300" dirty="0"/>
              <a:t>Thematic inspections and organisational inspections; (ignoring other fire inspectorates) to be </a:t>
            </a:r>
            <a:r>
              <a:rPr lang="en-GB" sz="3300" b="1" dirty="0">
                <a:solidFill>
                  <a:srgbClr val="FF0000"/>
                </a:solidFill>
              </a:rPr>
              <a:t>modelled on  HMIC</a:t>
            </a:r>
            <a:r>
              <a:rPr lang="en-GB" sz="3300" b="1" dirty="0"/>
              <a:t> </a:t>
            </a:r>
            <a:r>
              <a:rPr lang="en-GB" sz="3300" dirty="0"/>
              <a:t>but also inspectors ‘must carry out such other duties..…as the Secretary of State may from time to time direct</a:t>
            </a:r>
            <a:r>
              <a:rPr lang="en-GB" dirty="0"/>
              <a:t>’</a:t>
            </a:r>
          </a:p>
          <a:p>
            <a:endParaRPr lang="en-GB" sz="2100" dirty="0"/>
          </a:p>
          <a:p>
            <a:r>
              <a:rPr lang="en-GB" sz="3300" dirty="0"/>
              <a:t>The first thematic issues the minister ‘wants the inspectorate to focus on’ (note </a:t>
            </a:r>
            <a:r>
              <a:rPr lang="en-GB" sz="3300" b="1" dirty="0">
                <a:solidFill>
                  <a:srgbClr val="FF0000"/>
                </a:solidFill>
              </a:rPr>
              <a:t>no consultation or debate or co-production of policy here</a:t>
            </a:r>
            <a:r>
              <a:rPr lang="en-GB" sz="3300" dirty="0"/>
              <a:t>) are diversity, collaboration and flexible deployment.</a:t>
            </a:r>
          </a:p>
          <a:p>
            <a:endParaRPr lang="en-GB" sz="2100" dirty="0"/>
          </a:p>
          <a:p>
            <a:r>
              <a:rPr lang="en-GB" sz="3300" dirty="0"/>
              <a:t>Part of government with direct reporting to government – </a:t>
            </a:r>
            <a:r>
              <a:rPr lang="en-GB" sz="3300" b="1" dirty="0">
                <a:solidFill>
                  <a:srgbClr val="FF0000"/>
                </a:solidFill>
              </a:rPr>
              <a:t>not part of the scrutiny of government </a:t>
            </a:r>
            <a:r>
              <a:rPr lang="en-GB" sz="3300" dirty="0"/>
              <a:t>and reporting to parliament. </a:t>
            </a:r>
          </a:p>
        </p:txBody>
      </p:sp>
    </p:spTree>
    <p:extLst>
      <p:ext uri="{BB962C8B-B14F-4D97-AF65-F5344CB8AC3E}">
        <p14:creationId xmlns:p14="http://schemas.microsoft.com/office/powerpoint/2010/main" val="266198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00FF"/>
                </a:solidFill>
              </a:rPr>
              <a:t/>
            </a:r>
            <a:br>
              <a:rPr lang="en-GB" b="1" dirty="0">
                <a:solidFill>
                  <a:srgbClr val="0000FF"/>
                </a:solidFill>
              </a:rPr>
            </a:br>
            <a:r>
              <a:rPr lang="en-GB" sz="4000" b="1" dirty="0">
                <a:solidFill>
                  <a:srgbClr val="0000FF"/>
                </a:solidFill>
              </a:rPr>
              <a:t>Transparency and Evidence</a:t>
            </a:r>
            <a:r>
              <a:rPr lang="en-GB" dirty="0"/>
              <a:t/>
            </a:r>
            <a:br>
              <a:rPr lang="en-GB" dirty="0"/>
            </a:br>
            <a:endParaRPr lang="en-GB" dirty="0"/>
          </a:p>
        </p:txBody>
      </p:sp>
      <p:sp>
        <p:nvSpPr>
          <p:cNvPr id="3" name="Content Placeholder 2"/>
          <p:cNvSpPr>
            <a:spLocks noGrp="1"/>
          </p:cNvSpPr>
          <p:nvPr>
            <p:ph idx="1"/>
          </p:nvPr>
        </p:nvSpPr>
        <p:spPr>
          <a:xfrm>
            <a:off x="609600" y="1615440"/>
            <a:ext cx="10972800" cy="4510729"/>
          </a:xfrm>
        </p:spPr>
        <p:txBody>
          <a:bodyPr>
            <a:normAutofit fontScale="77500" lnSpcReduction="20000"/>
          </a:bodyPr>
          <a:lstStyle/>
          <a:p>
            <a:r>
              <a:rPr lang="en-GB" dirty="0"/>
              <a:t>Enables fire inspectors to </a:t>
            </a:r>
            <a:r>
              <a:rPr lang="en-GB" b="1" dirty="0">
                <a:solidFill>
                  <a:srgbClr val="FF0000"/>
                </a:solidFill>
              </a:rPr>
              <a:t>enter premises, obtain information </a:t>
            </a:r>
            <a:r>
              <a:rPr lang="en-GB" dirty="0"/>
              <a:t>(if necessary, </a:t>
            </a:r>
            <a:r>
              <a:rPr lang="en-GB" b="1" dirty="0">
                <a:solidFill>
                  <a:srgbClr val="FF0000"/>
                </a:solidFill>
              </a:rPr>
              <a:t>without services’ consent</a:t>
            </a:r>
            <a:r>
              <a:rPr lang="en-GB" dirty="0"/>
              <a:t>), and undertake joint inspections with HMIC.</a:t>
            </a:r>
          </a:p>
          <a:p>
            <a:endParaRPr lang="en-GB" sz="1000" dirty="0"/>
          </a:p>
          <a:p>
            <a:r>
              <a:rPr lang="en-GB" dirty="0"/>
              <a:t>In the spring, the first tranche of incident level data from the </a:t>
            </a:r>
            <a:r>
              <a:rPr lang="en-GB" b="1" dirty="0">
                <a:solidFill>
                  <a:srgbClr val="FF0000"/>
                </a:solidFill>
              </a:rPr>
              <a:t>new Incident Recording System </a:t>
            </a:r>
            <a:r>
              <a:rPr lang="en-GB" dirty="0"/>
              <a:t>will be published</a:t>
            </a:r>
          </a:p>
          <a:p>
            <a:endParaRPr lang="en-GB" sz="1000" dirty="0"/>
          </a:p>
          <a:p>
            <a:r>
              <a:rPr lang="en-GB" dirty="0"/>
              <a:t>Creating </a:t>
            </a:r>
            <a:r>
              <a:rPr lang="en-GB" b="1" dirty="0">
                <a:solidFill>
                  <a:srgbClr val="FF0000"/>
                </a:solidFill>
              </a:rPr>
              <a:t>new website </a:t>
            </a:r>
            <a:r>
              <a:rPr lang="en-GB" dirty="0"/>
              <a:t>operational this year to ‘mirror what we see on’ </a:t>
            </a:r>
            <a:r>
              <a:rPr lang="en-GB" u="sng" dirty="0">
                <a:hlinkClick r:id="rId2"/>
              </a:rPr>
              <a:t>www.police.uk</a:t>
            </a:r>
            <a:r>
              <a:rPr lang="en-GB" u="sng" dirty="0"/>
              <a:t> </a:t>
            </a:r>
            <a:r>
              <a:rPr lang="en-GB" dirty="0"/>
              <a:t>and ‘</a:t>
            </a:r>
            <a:r>
              <a:rPr lang="en-GB" b="1" dirty="0">
                <a:solidFill>
                  <a:srgbClr val="FF0000"/>
                </a:solidFill>
              </a:rPr>
              <a:t>unleash armchair auditors</a:t>
            </a:r>
            <a:r>
              <a:rPr lang="en-GB" dirty="0"/>
              <a:t>’ to scrutinise. </a:t>
            </a:r>
          </a:p>
          <a:p>
            <a:endParaRPr lang="en-GB" sz="1000" dirty="0"/>
          </a:p>
          <a:p>
            <a:r>
              <a:rPr lang="en-GB" dirty="0"/>
              <a:t>A new ‘standards’ body (with CFOA) </a:t>
            </a:r>
          </a:p>
          <a:p>
            <a:endParaRPr lang="en-GB" sz="1000" dirty="0"/>
          </a:p>
          <a:p>
            <a:r>
              <a:rPr lang="en-GB" dirty="0">
                <a:hlinkClick r:id="rId2"/>
              </a:rPr>
              <a:t>www.police.uk</a:t>
            </a:r>
            <a:r>
              <a:rPr lang="en-GB" dirty="0"/>
              <a:t> has </a:t>
            </a:r>
            <a:r>
              <a:rPr lang="en-GB" b="1" dirty="0">
                <a:solidFill>
                  <a:srgbClr val="FF0000"/>
                </a:solidFill>
              </a:rPr>
              <a:t>no access or links to HMIC site </a:t>
            </a:r>
            <a:r>
              <a:rPr lang="en-GB" dirty="0"/>
              <a:t>or other key stakeholders’ websites such as the NAO. The level of support for interrogation and analysis is rudimentary particularly when compared with similar sites such as the ‘LGA Inform’, ‘</a:t>
            </a:r>
            <a:r>
              <a:rPr lang="en-GB" dirty="0" err="1"/>
              <a:t>Cipfa</a:t>
            </a:r>
            <a:r>
              <a:rPr lang="en-GB" dirty="0"/>
              <a:t> statistics’ and NHS observatories, and Right care websites.</a:t>
            </a:r>
          </a:p>
        </p:txBody>
      </p:sp>
    </p:spTree>
    <p:extLst>
      <p:ext uri="{BB962C8B-B14F-4D97-AF65-F5344CB8AC3E}">
        <p14:creationId xmlns:p14="http://schemas.microsoft.com/office/powerpoint/2010/main" val="2512195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0000FF"/>
                </a:solidFill>
              </a:rPr>
              <a:t>Governance</a:t>
            </a:r>
          </a:p>
        </p:txBody>
      </p:sp>
      <p:sp>
        <p:nvSpPr>
          <p:cNvPr id="3" name="Content Placeholder 2"/>
          <p:cNvSpPr>
            <a:spLocks noGrp="1"/>
          </p:cNvSpPr>
          <p:nvPr>
            <p:ph idx="1"/>
          </p:nvPr>
        </p:nvSpPr>
        <p:spPr/>
        <p:txBody>
          <a:bodyPr>
            <a:normAutofit/>
          </a:bodyPr>
          <a:lstStyle/>
          <a:p>
            <a:r>
              <a:rPr lang="en-GB" sz="2400" b="1" dirty="0">
                <a:solidFill>
                  <a:srgbClr val="FF0000"/>
                </a:solidFill>
              </a:rPr>
              <a:t>PCCs and the submission of the Local Case </a:t>
            </a:r>
            <a:r>
              <a:rPr lang="en-GB" sz="2400" dirty="0"/>
              <a:t>(PFCC) – FRAs mandated to co-operate</a:t>
            </a:r>
          </a:p>
          <a:p>
            <a:endParaRPr lang="en-GB" sz="800" dirty="0"/>
          </a:p>
          <a:p>
            <a:r>
              <a:rPr lang="en-GB" sz="2400" b="1" dirty="0">
                <a:solidFill>
                  <a:srgbClr val="FF0000"/>
                </a:solidFill>
              </a:rPr>
              <a:t>Strategic Governance </a:t>
            </a:r>
            <a:r>
              <a:rPr lang="en-GB" sz="2400" dirty="0"/>
              <a:t>- CFOA has become NFCC similar to NPCC with dedicated full time Chair (2-4 years)</a:t>
            </a:r>
          </a:p>
          <a:p>
            <a:endParaRPr lang="en-GB" sz="800" dirty="0"/>
          </a:p>
          <a:p>
            <a:r>
              <a:rPr lang="en-GB" sz="2400" dirty="0"/>
              <a:t>Content of the Local Case – </a:t>
            </a:r>
            <a:r>
              <a:rPr lang="en-GB" sz="2400" b="1" dirty="0">
                <a:solidFill>
                  <a:srgbClr val="FF0000"/>
                </a:solidFill>
              </a:rPr>
              <a:t>Essex</a:t>
            </a:r>
            <a:r>
              <a:rPr lang="en-GB" sz="2400" dirty="0"/>
              <a:t> is first case</a:t>
            </a:r>
          </a:p>
          <a:p>
            <a:endParaRPr lang="en-GB" sz="800" dirty="0"/>
          </a:p>
          <a:p>
            <a:r>
              <a:rPr lang="en-GB" sz="2400" b="1" dirty="0">
                <a:solidFill>
                  <a:srgbClr val="FF0000"/>
                </a:solidFill>
              </a:rPr>
              <a:t>Plurality of governance arrangements </a:t>
            </a:r>
            <a:r>
              <a:rPr lang="en-GB" sz="2400" dirty="0"/>
              <a:t>and Local Resilience Forums, Community Safety Partnerships and Health and Wellbeing and Local Safeguarding Boards</a:t>
            </a:r>
          </a:p>
          <a:p>
            <a:endParaRPr lang="en-GB" sz="800" dirty="0"/>
          </a:p>
          <a:p>
            <a:r>
              <a:rPr lang="en-GB" sz="2400" dirty="0"/>
              <a:t>Omission of any strengthening or adapting </a:t>
            </a:r>
            <a:r>
              <a:rPr lang="en-GB" sz="2400" b="1" dirty="0">
                <a:solidFill>
                  <a:srgbClr val="FF0000"/>
                </a:solidFill>
              </a:rPr>
              <a:t>scrutiny arrangements</a:t>
            </a:r>
            <a:r>
              <a:rPr lang="en-GB" sz="2400" dirty="0"/>
              <a:t>, as and when PFCCs supersede Fire Authorities</a:t>
            </a:r>
          </a:p>
        </p:txBody>
      </p:sp>
    </p:spTree>
    <p:extLst>
      <p:ext uri="{BB962C8B-B14F-4D97-AF65-F5344CB8AC3E}">
        <p14:creationId xmlns:p14="http://schemas.microsoft.com/office/powerpoint/2010/main" val="4094581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solidFill>
                  <a:srgbClr val="0000FF"/>
                </a:solidFill>
              </a:rPr>
              <a:t/>
            </a:r>
            <a:br>
              <a:rPr lang="en-GB" sz="3600" b="1" dirty="0">
                <a:solidFill>
                  <a:srgbClr val="0000FF"/>
                </a:solidFill>
              </a:rPr>
            </a:br>
            <a:r>
              <a:rPr lang="en-GB" sz="4000" b="1" dirty="0">
                <a:solidFill>
                  <a:srgbClr val="0000FF"/>
                </a:solidFill>
              </a:rPr>
              <a:t>Efficiency and Effectiveness</a:t>
            </a:r>
            <a:r>
              <a:rPr lang="en-GB" sz="3600" dirty="0">
                <a:solidFill>
                  <a:srgbClr val="0000FF"/>
                </a:solidFill>
              </a:rPr>
              <a:t/>
            </a:r>
            <a:br>
              <a:rPr lang="en-GB" sz="3600" dirty="0">
                <a:solidFill>
                  <a:srgbClr val="0000FF"/>
                </a:solidFill>
              </a:rPr>
            </a:br>
            <a:endParaRPr lang="en-GB" sz="3600" dirty="0">
              <a:solidFill>
                <a:srgbClr val="0000FF"/>
              </a:solidFill>
            </a:endParaRPr>
          </a:p>
        </p:txBody>
      </p:sp>
      <p:sp>
        <p:nvSpPr>
          <p:cNvPr id="3" name="Content Placeholder 2"/>
          <p:cNvSpPr>
            <a:spLocks noGrp="1"/>
          </p:cNvSpPr>
          <p:nvPr>
            <p:ph idx="1"/>
          </p:nvPr>
        </p:nvSpPr>
        <p:spPr/>
        <p:txBody>
          <a:bodyPr>
            <a:normAutofit/>
          </a:bodyPr>
          <a:lstStyle/>
          <a:p>
            <a:r>
              <a:rPr lang="en-GB" sz="2800" dirty="0"/>
              <a:t>A </a:t>
            </a:r>
            <a:r>
              <a:rPr lang="en-GB" sz="2800" b="1" dirty="0">
                <a:solidFill>
                  <a:srgbClr val="FF0000"/>
                </a:solidFill>
              </a:rPr>
              <a:t>duty to collaborate </a:t>
            </a:r>
            <a:r>
              <a:rPr lang="en-GB" sz="2800" dirty="0"/>
              <a:t>for the police, fire and rescue, and emergency ambulance services were Economy and Effectiveness can improve</a:t>
            </a:r>
          </a:p>
          <a:p>
            <a:endParaRPr lang="en-GB" sz="800" dirty="0"/>
          </a:p>
          <a:p>
            <a:r>
              <a:rPr lang="en-GB" sz="2800" dirty="0"/>
              <a:t>Procurement and regular ‘basket of goods’ </a:t>
            </a:r>
            <a:r>
              <a:rPr lang="en-GB" sz="2800" b="1" dirty="0">
                <a:solidFill>
                  <a:srgbClr val="FF0000"/>
                </a:solidFill>
              </a:rPr>
              <a:t>comparison exercises</a:t>
            </a:r>
          </a:p>
          <a:p>
            <a:endParaRPr lang="en-GB" sz="800" dirty="0"/>
          </a:p>
          <a:p>
            <a:r>
              <a:rPr lang="en-GB" sz="2800" dirty="0"/>
              <a:t>Emergency Services Collaboration Working Group has published itself congratulatory National Overview for 2016</a:t>
            </a:r>
          </a:p>
          <a:p>
            <a:endParaRPr lang="en-GB" sz="800" dirty="0"/>
          </a:p>
          <a:p>
            <a:r>
              <a:rPr lang="en-GB" sz="2800" b="1" dirty="0">
                <a:solidFill>
                  <a:srgbClr val="FF0000"/>
                </a:solidFill>
              </a:rPr>
              <a:t>Consensus statement </a:t>
            </a:r>
            <a:r>
              <a:rPr lang="en-GB" sz="2800" dirty="0"/>
              <a:t>with Ambulances Association</a:t>
            </a:r>
          </a:p>
          <a:p>
            <a:endParaRPr lang="en-GB" sz="800" dirty="0"/>
          </a:p>
          <a:p>
            <a:r>
              <a:rPr lang="en-GB" sz="2800" dirty="0"/>
              <a:t>Any new performance management, inspection and monitoring regime will have 3E’s as a core part of its assessment and reporting.   </a:t>
            </a:r>
          </a:p>
        </p:txBody>
      </p:sp>
    </p:spTree>
    <p:extLst>
      <p:ext uri="{BB962C8B-B14F-4D97-AF65-F5344CB8AC3E}">
        <p14:creationId xmlns:p14="http://schemas.microsoft.com/office/powerpoint/2010/main" val="91512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0000FF"/>
                </a:solidFill>
              </a:rPr>
              <a:t>Workforce and the ‘Thomas’ Report</a:t>
            </a:r>
          </a:p>
        </p:txBody>
      </p:sp>
      <p:sp>
        <p:nvSpPr>
          <p:cNvPr id="3" name="Content Placeholder 2"/>
          <p:cNvSpPr>
            <a:spLocks noGrp="1"/>
          </p:cNvSpPr>
          <p:nvPr>
            <p:ph idx="1"/>
          </p:nvPr>
        </p:nvSpPr>
        <p:spPr/>
        <p:txBody>
          <a:bodyPr/>
          <a:lstStyle/>
          <a:p>
            <a:r>
              <a:rPr lang="en-GB" dirty="0"/>
              <a:t>A comprehensive </a:t>
            </a:r>
            <a:r>
              <a:rPr lang="en-GB" b="1" dirty="0">
                <a:solidFill>
                  <a:srgbClr val="FF0000"/>
                </a:solidFill>
              </a:rPr>
              <a:t>professional framework of standards </a:t>
            </a:r>
            <a:r>
              <a:rPr lang="en-GB" dirty="0"/>
              <a:t>for the service and for use by inspectorate when inspecting</a:t>
            </a:r>
          </a:p>
          <a:p>
            <a:endParaRPr lang="en-GB" sz="1600" dirty="0"/>
          </a:p>
          <a:p>
            <a:r>
              <a:rPr lang="en-GB" dirty="0"/>
              <a:t>Part of or adopt a close relationship with </a:t>
            </a:r>
            <a:r>
              <a:rPr lang="en-GB" b="1" dirty="0">
                <a:solidFill>
                  <a:srgbClr val="FF0000"/>
                </a:solidFill>
              </a:rPr>
              <a:t>College of Policing</a:t>
            </a:r>
          </a:p>
          <a:p>
            <a:endParaRPr lang="en-GB" sz="1600" dirty="0"/>
          </a:p>
          <a:p>
            <a:r>
              <a:rPr lang="en-GB" b="1" dirty="0">
                <a:solidFill>
                  <a:srgbClr val="FF0000"/>
                </a:solidFill>
              </a:rPr>
              <a:t>Workforce diversity and workforce reform </a:t>
            </a:r>
            <a:r>
              <a:rPr lang="en-GB" dirty="0"/>
              <a:t>are clearly an early and a high priority for government and the sector</a:t>
            </a:r>
          </a:p>
          <a:p>
            <a:endParaRPr lang="en-GB" dirty="0"/>
          </a:p>
          <a:p>
            <a:endParaRPr lang="en-GB" dirty="0"/>
          </a:p>
        </p:txBody>
      </p:sp>
    </p:spTree>
    <p:extLst>
      <p:ext uri="{BB962C8B-B14F-4D97-AF65-F5344CB8AC3E}">
        <p14:creationId xmlns:p14="http://schemas.microsoft.com/office/powerpoint/2010/main" val="350754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00FF"/>
                </a:solidFill>
                <a:latin typeface="+mn-lt"/>
              </a:rPr>
              <a:t>Questions?</a:t>
            </a:r>
          </a:p>
        </p:txBody>
      </p:sp>
      <p:pic>
        <p:nvPicPr>
          <p:cNvPr id="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53331" y="1825625"/>
            <a:ext cx="3604419" cy="379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p:txBody>
          <a:bodyPr>
            <a:normAutofit/>
          </a:bodyPr>
          <a:lstStyle/>
          <a:p>
            <a:r>
              <a:rPr lang="en-GB" dirty="0"/>
              <a:t>Contact</a:t>
            </a:r>
          </a:p>
          <a:p>
            <a:endParaRPr lang="en-GB" dirty="0"/>
          </a:p>
          <a:p>
            <a:pPr marL="0" indent="0">
              <a:buNone/>
            </a:pPr>
            <a:r>
              <a:rPr lang="en-GB" sz="2000" dirty="0"/>
              <a:t>Pete Murphy</a:t>
            </a:r>
          </a:p>
          <a:p>
            <a:pPr marL="0" indent="0">
              <a:buNone/>
            </a:pPr>
            <a:r>
              <a:rPr lang="en-GB" sz="2000" dirty="0"/>
              <a:t>Nottingham Business School</a:t>
            </a:r>
          </a:p>
          <a:p>
            <a:pPr marL="0" indent="0">
              <a:buNone/>
            </a:pPr>
            <a:r>
              <a:rPr lang="en-GB" sz="2000" dirty="0"/>
              <a:t>Nottingham Trent University</a:t>
            </a:r>
          </a:p>
          <a:p>
            <a:pPr marL="0" indent="0">
              <a:buNone/>
            </a:pPr>
            <a:endParaRPr lang="en-GB" sz="2000" dirty="0"/>
          </a:p>
          <a:p>
            <a:pPr marL="0" indent="0">
              <a:buNone/>
            </a:pPr>
            <a:r>
              <a:rPr lang="en-GB" sz="2000" dirty="0"/>
              <a:t>peter.murphy@ntu.ac.uk</a:t>
            </a:r>
          </a:p>
          <a:p>
            <a:pPr marL="0" indent="0">
              <a:buNone/>
            </a:pPr>
            <a:r>
              <a:rPr lang="en-GB" sz="2000" dirty="0"/>
              <a:t>0 (+44) 115 848 8092</a:t>
            </a:r>
          </a:p>
          <a:p>
            <a:pPr marL="0" indent="0">
              <a:buNone/>
            </a:pPr>
            <a:r>
              <a:rPr lang="en-GB" sz="2000" dirty="0"/>
              <a:t>077758 77949 </a:t>
            </a:r>
          </a:p>
        </p:txBody>
      </p:sp>
    </p:spTree>
    <p:extLst>
      <p:ext uri="{BB962C8B-B14F-4D97-AF65-F5344CB8AC3E}">
        <p14:creationId xmlns:p14="http://schemas.microsoft.com/office/powerpoint/2010/main" val="21706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39" y="440871"/>
            <a:ext cx="10515600" cy="1251859"/>
          </a:xfrm>
        </p:spPr>
        <p:txBody>
          <a:bodyPr>
            <a:normAutofit/>
          </a:bodyPr>
          <a:lstStyle/>
          <a:p>
            <a:pPr algn="ctr"/>
            <a:r>
              <a:rPr lang="en-GB" sz="3600" b="1" dirty="0">
                <a:solidFill>
                  <a:srgbClr val="4A0AFE"/>
                </a:solidFill>
                <a:latin typeface="+mn-lt"/>
              </a:rPr>
              <a:t>Conservative Party Manifesto 2015</a:t>
            </a:r>
          </a:p>
        </p:txBody>
      </p:sp>
      <p:sp>
        <p:nvSpPr>
          <p:cNvPr id="3" name="Content Placeholder 2"/>
          <p:cNvSpPr>
            <a:spLocks noGrp="1"/>
          </p:cNvSpPr>
          <p:nvPr>
            <p:ph idx="1"/>
          </p:nvPr>
        </p:nvSpPr>
        <p:spPr>
          <a:xfrm>
            <a:off x="731520" y="1825625"/>
            <a:ext cx="10622280" cy="4351338"/>
          </a:xfrm>
        </p:spPr>
        <p:txBody>
          <a:bodyPr/>
          <a:lstStyle/>
          <a:p>
            <a:pPr marL="0" indent="0">
              <a:buNone/>
            </a:pPr>
            <a:r>
              <a:rPr lang="en-GB" sz="2400" dirty="0"/>
              <a:t>Importantly the idea of directly elected Police and Crime Commissioners were originally suggested by the 2007-2010</a:t>
            </a:r>
            <a:r>
              <a:rPr lang="en-GB" sz="2400" b="1" dirty="0"/>
              <a:t> </a:t>
            </a:r>
            <a:r>
              <a:rPr lang="en-GB" sz="2400" b="1" dirty="0">
                <a:solidFill>
                  <a:srgbClr val="FF0000"/>
                </a:solidFill>
              </a:rPr>
              <a:t>Labour</a:t>
            </a:r>
            <a:r>
              <a:rPr lang="en-GB" sz="2400" b="1" dirty="0"/>
              <a:t> </a:t>
            </a:r>
            <a:r>
              <a:rPr lang="en-GB" sz="2400" dirty="0"/>
              <a:t>administration.</a:t>
            </a:r>
          </a:p>
          <a:p>
            <a:pPr marL="0" indent="0">
              <a:buNone/>
            </a:pPr>
            <a:endParaRPr lang="en-GB" sz="2400" dirty="0"/>
          </a:p>
          <a:p>
            <a:pPr marL="0" indent="0">
              <a:buNone/>
            </a:pPr>
            <a:r>
              <a:rPr lang="en-GB" sz="2400" dirty="0"/>
              <a:t>The idea was subsequently included in both </a:t>
            </a:r>
            <a:r>
              <a:rPr lang="en-GB" sz="2400" b="1" dirty="0">
                <a:solidFill>
                  <a:srgbClr val="0000FF"/>
                </a:solidFill>
              </a:rPr>
              <a:t>Conservative</a:t>
            </a:r>
            <a:r>
              <a:rPr lang="en-GB" sz="2400" dirty="0"/>
              <a:t> and </a:t>
            </a:r>
            <a:r>
              <a:rPr lang="en-GB" sz="2400" b="1" dirty="0">
                <a:solidFill>
                  <a:schemeClr val="accent4">
                    <a:lumMod val="75000"/>
                  </a:schemeClr>
                </a:solidFill>
              </a:rPr>
              <a:t>Liberal Democratic</a:t>
            </a:r>
            <a:r>
              <a:rPr lang="en-GB" sz="2400" b="1" dirty="0">
                <a:solidFill>
                  <a:srgbClr val="FFC000"/>
                </a:solidFill>
              </a:rPr>
              <a:t> </a:t>
            </a:r>
            <a:r>
              <a:rPr lang="en-GB" sz="2400" dirty="0"/>
              <a:t>manifestos in 2010 and included in the </a:t>
            </a:r>
            <a:r>
              <a:rPr lang="en-GB" sz="2400" b="1" dirty="0">
                <a:solidFill>
                  <a:srgbClr val="7030A0"/>
                </a:solidFill>
              </a:rPr>
              <a:t>Coalition Agreement</a:t>
            </a:r>
          </a:p>
          <a:p>
            <a:pPr marL="0" indent="0">
              <a:buNone/>
            </a:pPr>
            <a:r>
              <a:rPr lang="en-GB" dirty="0"/>
              <a:t> </a:t>
            </a:r>
          </a:p>
          <a:p>
            <a:pPr marL="0" indent="0">
              <a:buNone/>
            </a:pPr>
            <a:r>
              <a:rPr lang="en-GB" sz="2400" dirty="0"/>
              <a:t>In 2015 the Conservatives proposed to extend their control to Fire Services</a:t>
            </a:r>
          </a:p>
          <a:p>
            <a:pPr marL="0" indent="0" algn="ctr">
              <a:buNone/>
            </a:pPr>
            <a:r>
              <a:rPr lang="en-GB" sz="2400" b="1" dirty="0">
                <a:solidFill>
                  <a:srgbClr val="FF0000"/>
                </a:solidFill>
              </a:rPr>
              <a:t>“we will enable fire and police services to work more closely together and develop the role of our elected and accountable Police and Crime Commissioners”</a:t>
            </a:r>
          </a:p>
          <a:p>
            <a:pPr marL="0" indent="0" algn="ctr">
              <a:buNone/>
            </a:pP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14" y="5606143"/>
            <a:ext cx="1627601" cy="119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56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862446"/>
          </a:xfrm>
        </p:spPr>
        <p:txBody>
          <a:bodyPr>
            <a:normAutofit/>
          </a:bodyPr>
          <a:lstStyle/>
          <a:p>
            <a:pPr algn="ctr"/>
            <a:r>
              <a:rPr lang="en-GB" sz="3200" b="1" dirty="0">
                <a:solidFill>
                  <a:srgbClr val="4A0AFE"/>
                </a:solidFill>
                <a:latin typeface="+mn-lt"/>
              </a:rPr>
              <a:t>Rapid policy development! – summary to-date</a:t>
            </a:r>
          </a:p>
        </p:txBody>
      </p:sp>
      <p:sp>
        <p:nvSpPr>
          <p:cNvPr id="5" name="Content Placeholder 4"/>
          <p:cNvSpPr>
            <a:spLocks noGrp="1"/>
          </p:cNvSpPr>
          <p:nvPr>
            <p:ph idx="1"/>
          </p:nvPr>
        </p:nvSpPr>
        <p:spPr>
          <a:xfrm>
            <a:off x="643944" y="955964"/>
            <a:ext cx="10709856" cy="5694218"/>
          </a:xfrm>
        </p:spPr>
        <p:txBody>
          <a:bodyPr>
            <a:normAutofit fontScale="40000" lnSpcReduction="20000"/>
          </a:bodyPr>
          <a:lstStyle/>
          <a:p>
            <a:r>
              <a:rPr lang="en-GB" sz="4500" b="1" dirty="0">
                <a:solidFill>
                  <a:srgbClr val="FF0000"/>
                </a:solidFill>
              </a:rPr>
              <a:t>May 2013. </a:t>
            </a:r>
            <a:r>
              <a:rPr lang="en-GB" sz="4500" dirty="0"/>
              <a:t>Dissatisfaction with governance and performance of fire and rescue services. PCCs “could clarify accountability arrangements and ensure more direct visibility to the electorate” </a:t>
            </a:r>
            <a:r>
              <a:rPr lang="en-GB" sz="4500" b="1" dirty="0">
                <a:solidFill>
                  <a:srgbClr val="FF0000"/>
                </a:solidFill>
              </a:rPr>
              <a:t>(Sir Ken Knight 2013).</a:t>
            </a:r>
            <a:endParaRPr lang="en-GB" sz="4500" dirty="0"/>
          </a:p>
          <a:p>
            <a:endParaRPr lang="en-GB" sz="1700" dirty="0"/>
          </a:p>
          <a:p>
            <a:r>
              <a:rPr lang="en-GB" sz="4500" b="1" dirty="0">
                <a:solidFill>
                  <a:srgbClr val="FF0000"/>
                </a:solidFill>
              </a:rPr>
              <a:t>Home Affairs Select Committee (2014) </a:t>
            </a:r>
            <a:r>
              <a:rPr lang="en-GB" sz="4500" dirty="0"/>
              <a:t>PCCs had “provided greater clarity of leadership for policing in their area and were increasingly being recognised by the public for the strategic direction they are providing”. Allegedly cross party political satisfaction with PCCs</a:t>
            </a:r>
          </a:p>
          <a:p>
            <a:endParaRPr lang="en-GB" sz="1700" dirty="0"/>
          </a:p>
          <a:p>
            <a:r>
              <a:rPr lang="en-GB" sz="4500" b="1" dirty="0">
                <a:solidFill>
                  <a:srgbClr val="FF0000"/>
                </a:solidFill>
              </a:rPr>
              <a:t>September 2015 </a:t>
            </a:r>
            <a:r>
              <a:rPr lang="en-GB" sz="4500" dirty="0"/>
              <a:t>following the conservative manifesto the consultation paper “Enabling closer working between the Emergency Services” was issued (318 responses).</a:t>
            </a:r>
          </a:p>
          <a:p>
            <a:endParaRPr lang="en-GB" sz="1700" dirty="0"/>
          </a:p>
          <a:p>
            <a:r>
              <a:rPr lang="en-GB" sz="4500" b="1" dirty="0">
                <a:solidFill>
                  <a:srgbClr val="FF0000"/>
                </a:solidFill>
              </a:rPr>
              <a:t>January 2016 </a:t>
            </a:r>
            <a:r>
              <a:rPr lang="en-GB" sz="4500" dirty="0"/>
              <a:t>Government response “where it is in the interests of economy, efficiency and effectiveness or public safety, and where a local case is made they will be introduced”.</a:t>
            </a:r>
          </a:p>
          <a:p>
            <a:endParaRPr lang="en-GB" sz="1700" dirty="0"/>
          </a:p>
          <a:p>
            <a:r>
              <a:rPr lang="en-GB" sz="4500" b="1" dirty="0">
                <a:solidFill>
                  <a:srgbClr val="FF0000"/>
                </a:solidFill>
              </a:rPr>
              <a:t>February to April 2016 </a:t>
            </a:r>
            <a:r>
              <a:rPr lang="en-GB" sz="4500" dirty="0"/>
              <a:t>Home Office Statement: </a:t>
            </a:r>
            <a:r>
              <a:rPr lang="en-GB" sz="4500" dirty="0">
                <a:solidFill>
                  <a:srgbClr val="FF0000"/>
                </a:solidFill>
              </a:rPr>
              <a:t>‘</a:t>
            </a:r>
            <a:r>
              <a:rPr lang="en-GB" sz="4500" b="1" dirty="0">
                <a:solidFill>
                  <a:srgbClr val="FF0000"/>
                </a:solidFill>
              </a:rPr>
              <a:t>There is now political consensus’ </a:t>
            </a:r>
            <a:r>
              <a:rPr lang="en-GB" sz="4500" dirty="0"/>
              <a:t>PCCs are valuable and are here to stay- followed by ministerial briefings ‘all PCC’s will submit local cases’ for taking control of FRS. </a:t>
            </a:r>
          </a:p>
          <a:p>
            <a:endParaRPr lang="en-GB" sz="2000" dirty="0"/>
          </a:p>
          <a:p>
            <a:r>
              <a:rPr lang="en-GB" sz="4500" b="1" dirty="0">
                <a:solidFill>
                  <a:srgbClr val="FF0000"/>
                </a:solidFill>
              </a:rPr>
              <a:t>May 2016 </a:t>
            </a:r>
            <a:r>
              <a:rPr lang="en-GB" sz="4500" dirty="0"/>
              <a:t>Speech by Home Secretary (Theresa May) “we will amend the Crime and Policing Bill”  </a:t>
            </a:r>
          </a:p>
          <a:p>
            <a:endParaRPr lang="en-GB" sz="1800" dirty="0"/>
          </a:p>
          <a:p>
            <a:r>
              <a:rPr lang="en-GB" sz="4500" b="1" dirty="0">
                <a:solidFill>
                  <a:srgbClr val="FF0000"/>
                </a:solidFill>
              </a:rPr>
              <a:t>October 2016 – January 2017 </a:t>
            </a:r>
            <a:r>
              <a:rPr lang="en-GB" sz="4500" dirty="0"/>
              <a:t>Bill reintroduced and Committee stages in both Houses of Lords with Queens ascent to Crime and Policing Act 2017 </a:t>
            </a:r>
          </a:p>
          <a:p>
            <a:endParaRPr lang="en-GB" sz="2000" dirty="0"/>
          </a:p>
          <a:p>
            <a:r>
              <a:rPr lang="en-GB" sz="4500" b="1" dirty="0">
                <a:solidFill>
                  <a:srgbClr val="FF0000"/>
                </a:solidFill>
              </a:rPr>
              <a:t>February 2017 </a:t>
            </a:r>
            <a:r>
              <a:rPr lang="en-GB" sz="4500" dirty="0"/>
              <a:t>Ministers  ‘vision’ speech</a:t>
            </a:r>
          </a:p>
          <a:p>
            <a:endParaRPr lang="en-GB" sz="3600" dirty="0"/>
          </a:p>
          <a:p>
            <a:pPr marL="0" indent="0">
              <a:buNone/>
            </a:pPr>
            <a:endParaRPr lang="en-GB" dirty="0"/>
          </a:p>
        </p:txBody>
      </p:sp>
    </p:spTree>
    <p:extLst>
      <p:ext uri="{BB962C8B-B14F-4D97-AF65-F5344CB8AC3E}">
        <p14:creationId xmlns:p14="http://schemas.microsoft.com/office/powerpoint/2010/main" val="28109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rPr>
              <a:t>Things that generally make for poor legislation</a:t>
            </a:r>
          </a:p>
        </p:txBody>
      </p:sp>
      <p:sp>
        <p:nvSpPr>
          <p:cNvPr id="3" name="Content Placeholder 2"/>
          <p:cNvSpPr>
            <a:spLocks noGrp="1"/>
          </p:cNvSpPr>
          <p:nvPr>
            <p:ph idx="1"/>
          </p:nvPr>
        </p:nvSpPr>
        <p:spPr/>
        <p:txBody>
          <a:bodyPr/>
          <a:lstStyle/>
          <a:p>
            <a:r>
              <a:rPr lang="en-GB" dirty="0"/>
              <a:t>All party political support</a:t>
            </a:r>
          </a:p>
          <a:p>
            <a:pPr marL="0" indent="0">
              <a:buNone/>
            </a:pPr>
            <a:endParaRPr lang="en-GB" dirty="0"/>
          </a:p>
          <a:p>
            <a:r>
              <a:rPr lang="en-GB" dirty="0"/>
              <a:t>Legislation rushed through Parliament with insufficient scrutiny</a:t>
            </a:r>
          </a:p>
          <a:p>
            <a:endParaRPr lang="en-GB" dirty="0"/>
          </a:p>
          <a:p>
            <a:pPr marL="0" indent="0">
              <a:buNone/>
            </a:pPr>
            <a:r>
              <a:rPr lang="en-GB" dirty="0"/>
              <a:t>What could be another factor?.....</a:t>
            </a:r>
          </a:p>
          <a:p>
            <a:endParaRPr lang="en-GB" dirty="0"/>
          </a:p>
          <a:p>
            <a:r>
              <a:rPr lang="en-GB" dirty="0"/>
              <a:t>Evidence … or lack of it!</a:t>
            </a:r>
          </a:p>
        </p:txBody>
      </p:sp>
      <p:pic>
        <p:nvPicPr>
          <p:cNvPr id="4" name="Picture 3"/>
          <p:cNvPicPr>
            <a:picLocks noChangeAspect="1"/>
          </p:cNvPicPr>
          <p:nvPr/>
        </p:nvPicPr>
        <p:blipFill>
          <a:blip r:embed="rId2"/>
          <a:stretch>
            <a:fillRect/>
          </a:stretch>
        </p:blipFill>
        <p:spPr>
          <a:xfrm>
            <a:off x="8382000" y="3464242"/>
            <a:ext cx="3509010" cy="3137055"/>
          </a:xfrm>
          <a:prstGeom prst="rect">
            <a:avLst/>
          </a:prstGeom>
        </p:spPr>
      </p:pic>
    </p:spTree>
    <p:extLst>
      <p:ext uri="{BB962C8B-B14F-4D97-AF65-F5344CB8AC3E}">
        <p14:creationId xmlns:p14="http://schemas.microsoft.com/office/powerpoint/2010/main" val="77742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rPr>
              <a:t>What would be an alternative strategic approach?</a:t>
            </a:r>
            <a:endParaRPr lang="en-GB" sz="3600" b="1" dirty="0"/>
          </a:p>
        </p:txBody>
      </p:sp>
      <p:sp>
        <p:nvSpPr>
          <p:cNvPr id="3" name="Content Placeholder 2"/>
          <p:cNvSpPr>
            <a:spLocks noGrp="1"/>
          </p:cNvSpPr>
          <p:nvPr>
            <p:ph idx="1"/>
          </p:nvPr>
        </p:nvSpPr>
        <p:spPr>
          <a:xfrm>
            <a:off x="838200" y="1825625"/>
            <a:ext cx="10661650" cy="4351338"/>
          </a:xfrm>
        </p:spPr>
        <p:txBody>
          <a:bodyPr>
            <a:normAutofit fontScale="85000" lnSpcReduction="20000"/>
          </a:bodyPr>
          <a:lstStyle/>
          <a:p>
            <a:r>
              <a:rPr lang="en-GB" dirty="0"/>
              <a:t>In the past you would compensate for a lack of evidence with an open, comprehensive and robust public consultation process (or even a Royal Commission in my youth)?</a:t>
            </a:r>
          </a:p>
          <a:p>
            <a:endParaRPr lang="en-GB" dirty="0"/>
          </a:p>
          <a:p>
            <a:r>
              <a:rPr lang="en-GB" dirty="0"/>
              <a:t>What happened at every stage is that the government avoided calls for evidence, scrutiny or debate…..</a:t>
            </a:r>
          </a:p>
          <a:p>
            <a:endParaRPr lang="en-GB" dirty="0"/>
          </a:p>
          <a:p>
            <a:pPr marL="0" indent="0">
              <a:buNone/>
            </a:pPr>
            <a:r>
              <a:rPr lang="en-GB" b="1" dirty="0">
                <a:solidFill>
                  <a:srgbClr val="FF0000"/>
                </a:solidFill>
              </a:rPr>
              <a:t>Interim process conclusion: </a:t>
            </a:r>
          </a:p>
          <a:p>
            <a:pPr marL="0" indent="0">
              <a:buNone/>
            </a:pPr>
            <a:endParaRPr lang="en-GB" sz="1300" b="1" dirty="0">
              <a:solidFill>
                <a:srgbClr val="FF0000"/>
              </a:solidFill>
            </a:endParaRPr>
          </a:p>
          <a:p>
            <a:pPr marL="0" indent="0">
              <a:buNone/>
            </a:pPr>
            <a:r>
              <a:rPr lang="en-GB" dirty="0"/>
              <a:t>Has </a:t>
            </a:r>
            <a:r>
              <a:rPr lang="en-GB" b="1" dirty="0">
                <a:solidFill>
                  <a:srgbClr val="FF0000"/>
                </a:solidFill>
              </a:rPr>
              <a:t>evidence based policy making </a:t>
            </a:r>
            <a:r>
              <a:rPr lang="en-GB" dirty="0"/>
              <a:t>and its handmaiden evidence informed policy making…. gone via…. </a:t>
            </a:r>
            <a:r>
              <a:rPr lang="en-GB" b="1" dirty="0">
                <a:solidFill>
                  <a:srgbClr val="FF0000"/>
                </a:solidFill>
              </a:rPr>
              <a:t>policy based evidence making</a:t>
            </a:r>
            <a:r>
              <a:rPr lang="en-GB" dirty="0"/>
              <a:t>…. ….. to policy making though assertion, escalated volume and aggressive repetition (rather than more democratic dialogue and debate) and returned to government by </a:t>
            </a:r>
            <a:r>
              <a:rPr lang="en-GB" b="1" dirty="0">
                <a:solidFill>
                  <a:srgbClr val="FF0000"/>
                </a:solidFill>
              </a:rPr>
              <a:t>‘fiat’ </a:t>
            </a:r>
            <a:r>
              <a:rPr lang="en-GB" dirty="0"/>
              <a:t>and/or</a:t>
            </a:r>
            <a:r>
              <a:rPr lang="en-GB" b="1" dirty="0">
                <a:solidFill>
                  <a:srgbClr val="FF0000"/>
                </a:solidFill>
              </a:rPr>
              <a:t> ‘decree’.</a:t>
            </a:r>
          </a:p>
        </p:txBody>
      </p:sp>
    </p:spTree>
    <p:extLst>
      <p:ext uri="{BB962C8B-B14F-4D97-AF65-F5344CB8AC3E}">
        <p14:creationId xmlns:p14="http://schemas.microsoft.com/office/powerpoint/2010/main" val="214346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4A0AFE"/>
                </a:solidFill>
                <a:latin typeface="+mn-lt"/>
              </a:rPr>
              <a:t>The Evidence and Literature</a:t>
            </a:r>
            <a:br>
              <a:rPr lang="en-GB" sz="3600" b="1" dirty="0">
                <a:solidFill>
                  <a:srgbClr val="4A0AFE"/>
                </a:solidFill>
                <a:latin typeface="+mn-lt"/>
              </a:rPr>
            </a:br>
            <a:r>
              <a:rPr lang="en-GB" sz="3600" b="1" dirty="0">
                <a:solidFill>
                  <a:srgbClr val="4A0AFE"/>
                </a:solidFill>
                <a:latin typeface="+mn-lt"/>
              </a:rPr>
              <a:t>(politics trumps evidence)</a:t>
            </a:r>
          </a:p>
        </p:txBody>
      </p:sp>
      <p:sp>
        <p:nvSpPr>
          <p:cNvPr id="3" name="Content Placeholder 2"/>
          <p:cNvSpPr>
            <a:spLocks noGrp="1"/>
          </p:cNvSpPr>
          <p:nvPr>
            <p:ph idx="1"/>
          </p:nvPr>
        </p:nvSpPr>
        <p:spPr>
          <a:xfrm>
            <a:off x="838200" y="1459832"/>
            <a:ext cx="10515600" cy="4780547"/>
          </a:xfrm>
        </p:spPr>
        <p:txBody>
          <a:bodyPr>
            <a:normAutofit fontScale="77500" lnSpcReduction="20000"/>
          </a:bodyPr>
          <a:lstStyle/>
          <a:p>
            <a:r>
              <a:rPr lang="en-GB" b="1" dirty="0">
                <a:solidFill>
                  <a:srgbClr val="FF0000"/>
                </a:solidFill>
              </a:rPr>
              <a:t>Statistics</a:t>
            </a:r>
          </a:p>
          <a:p>
            <a:pPr lvl="1"/>
            <a:r>
              <a:rPr lang="en-GB" dirty="0"/>
              <a:t>Independent Crime Survey</a:t>
            </a:r>
          </a:p>
          <a:p>
            <a:pPr lvl="1"/>
            <a:r>
              <a:rPr lang="en-GB" dirty="0"/>
              <a:t>Fire National Statistics</a:t>
            </a:r>
          </a:p>
          <a:p>
            <a:pPr lvl="1"/>
            <a:r>
              <a:rPr lang="en-GB" dirty="0"/>
              <a:t>NHS Ambulance Statistics </a:t>
            </a:r>
          </a:p>
          <a:p>
            <a:r>
              <a:rPr lang="en-GB" b="1" dirty="0">
                <a:solidFill>
                  <a:srgbClr val="FF0000"/>
                </a:solidFill>
              </a:rPr>
              <a:t>Recent Official Reports</a:t>
            </a:r>
          </a:p>
          <a:p>
            <a:pPr lvl="1"/>
            <a:r>
              <a:rPr lang="en-GB" dirty="0"/>
              <a:t>PAC (2011) Transforming the NHS ambulance Service </a:t>
            </a:r>
          </a:p>
          <a:p>
            <a:pPr lvl="1"/>
            <a:r>
              <a:rPr lang="en-GB" dirty="0"/>
              <a:t>Ken Knight Review (2013) Facing the Future</a:t>
            </a:r>
          </a:p>
          <a:p>
            <a:pPr lvl="1"/>
            <a:r>
              <a:rPr lang="en-GB" dirty="0"/>
              <a:t>College of Policing (2015) Estimating demand on the Police Service</a:t>
            </a:r>
          </a:p>
          <a:p>
            <a:pPr lvl="1"/>
            <a:r>
              <a:rPr lang="en-GB" dirty="0"/>
              <a:t>Home Office (2014) Police and Crime Commissioners: progress to date</a:t>
            </a:r>
          </a:p>
          <a:p>
            <a:pPr lvl="1"/>
            <a:r>
              <a:rPr lang="en-GB" dirty="0"/>
              <a:t>Emergency Services Collaborative Working Group (2014) National Overview of Collaboration</a:t>
            </a:r>
          </a:p>
          <a:p>
            <a:r>
              <a:rPr lang="en-GB" b="1" dirty="0">
                <a:solidFill>
                  <a:srgbClr val="FF0000"/>
                </a:solidFill>
              </a:rPr>
              <a:t>Initiatives - projects and pilots</a:t>
            </a:r>
          </a:p>
          <a:p>
            <a:pPr lvl="1"/>
            <a:r>
              <a:rPr lang="en-GB" dirty="0"/>
              <a:t>Fire Transformation Fund</a:t>
            </a:r>
          </a:p>
          <a:p>
            <a:pPr lvl="1"/>
            <a:r>
              <a:rPr lang="en-GB" dirty="0"/>
              <a:t>Blue light Transformation Challenge Awards</a:t>
            </a:r>
          </a:p>
          <a:p>
            <a:r>
              <a:rPr lang="en-GB" b="1" dirty="0">
                <a:solidFill>
                  <a:srgbClr val="FF0000"/>
                </a:solidFill>
              </a:rPr>
              <a:t>Collaborative programmes</a:t>
            </a:r>
          </a:p>
          <a:p>
            <a:pPr lvl="1"/>
            <a:r>
              <a:rPr lang="en-GB" dirty="0"/>
              <a:t>Emergency Services Mobile Communications Programme</a:t>
            </a:r>
          </a:p>
          <a:p>
            <a:pPr lvl="1"/>
            <a:r>
              <a:rPr lang="en-GB" dirty="0"/>
              <a:t>Joint Emergency Services Joint Interoperability Programme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354" y="1599281"/>
            <a:ext cx="1468505" cy="193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354" y="4365599"/>
            <a:ext cx="1574505" cy="174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20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3" y="534091"/>
            <a:ext cx="10515600" cy="1325563"/>
          </a:xfrm>
        </p:spPr>
        <p:txBody>
          <a:bodyPr>
            <a:normAutofit/>
          </a:bodyPr>
          <a:lstStyle/>
          <a:p>
            <a:pPr algn="ctr"/>
            <a:r>
              <a:rPr lang="en-GB" sz="3600" b="1" dirty="0">
                <a:solidFill>
                  <a:srgbClr val="0000FF"/>
                </a:solidFill>
                <a:latin typeface="+mn-lt"/>
              </a:rPr>
              <a:t>Executive Summary of the Consultation</a:t>
            </a:r>
          </a:p>
        </p:txBody>
      </p:sp>
      <p:sp>
        <p:nvSpPr>
          <p:cNvPr id="3" name="Content Placeholder 2"/>
          <p:cNvSpPr>
            <a:spLocks noGrp="1"/>
          </p:cNvSpPr>
          <p:nvPr>
            <p:ph idx="1"/>
          </p:nvPr>
        </p:nvSpPr>
        <p:spPr>
          <a:xfrm>
            <a:off x="848140" y="2203312"/>
            <a:ext cx="10515600" cy="4494964"/>
          </a:xfrm>
        </p:spPr>
        <p:txBody>
          <a:bodyPr>
            <a:normAutofit fontScale="77500" lnSpcReduction="20000"/>
          </a:bodyPr>
          <a:lstStyle/>
          <a:p>
            <a:r>
              <a:rPr lang="en-GB" dirty="0"/>
              <a:t>Introducing a new duty on all three emergency services to </a:t>
            </a:r>
            <a:r>
              <a:rPr lang="en-GB" b="1" dirty="0">
                <a:solidFill>
                  <a:srgbClr val="FF0000"/>
                </a:solidFill>
              </a:rPr>
              <a:t>actively consider collaboration opportunities </a:t>
            </a:r>
            <a:r>
              <a:rPr lang="en-GB" dirty="0"/>
              <a:t>with one another to improve efficiency and effectiveness;</a:t>
            </a:r>
          </a:p>
          <a:p>
            <a:pPr marL="0" indent="0">
              <a:buNone/>
            </a:pPr>
            <a:endParaRPr lang="en-GB" sz="1100" dirty="0"/>
          </a:p>
          <a:p>
            <a:r>
              <a:rPr lang="en-GB" dirty="0"/>
              <a:t>Enabling PCC to take on the duties and responsibilities of fire and rescue authorities, </a:t>
            </a:r>
            <a:r>
              <a:rPr lang="en-GB" b="1" dirty="0">
                <a:solidFill>
                  <a:srgbClr val="FF0000"/>
                </a:solidFill>
              </a:rPr>
              <a:t>where a local case is made</a:t>
            </a:r>
            <a:r>
              <a:rPr lang="en-GB" dirty="0"/>
              <a:t>;</a:t>
            </a:r>
          </a:p>
          <a:p>
            <a:pPr marL="0" indent="0">
              <a:buNone/>
            </a:pPr>
            <a:endParaRPr lang="en-GB" sz="1100" dirty="0"/>
          </a:p>
          <a:p>
            <a:r>
              <a:rPr lang="en-GB" dirty="0"/>
              <a:t>Where a PCC on the responsibilities of a fire and rescue authority, enabling him or her to </a:t>
            </a:r>
            <a:r>
              <a:rPr lang="en-GB" b="1" dirty="0">
                <a:solidFill>
                  <a:srgbClr val="FF0000"/>
                </a:solidFill>
              </a:rPr>
              <a:t>create a single employer for police and fire staff</a:t>
            </a:r>
            <a:r>
              <a:rPr lang="en-GB" dirty="0"/>
              <a:t>, facilitating the sharing of back office functions and streamlining management;</a:t>
            </a:r>
          </a:p>
          <a:p>
            <a:pPr marL="0" indent="0">
              <a:buNone/>
            </a:pPr>
            <a:endParaRPr lang="en-GB" sz="1100" dirty="0"/>
          </a:p>
          <a:p>
            <a:r>
              <a:rPr lang="en-GB" dirty="0"/>
              <a:t>In areas where a PCC has not become responsible for fire and rescue services, enabling them to have </a:t>
            </a:r>
            <a:r>
              <a:rPr lang="en-GB" b="1" dirty="0">
                <a:solidFill>
                  <a:srgbClr val="FF0000"/>
                </a:solidFill>
              </a:rPr>
              <a:t>representation on their local fire and rescue authority</a:t>
            </a:r>
            <a:r>
              <a:rPr lang="en-GB" dirty="0"/>
              <a:t>; and</a:t>
            </a:r>
          </a:p>
          <a:p>
            <a:pPr marL="0" indent="0">
              <a:buNone/>
            </a:pPr>
            <a:endParaRPr lang="en-GB" sz="1100" dirty="0"/>
          </a:p>
          <a:p>
            <a:r>
              <a:rPr lang="en-GB" b="1" dirty="0">
                <a:solidFill>
                  <a:srgbClr val="FF0000"/>
                </a:solidFill>
              </a:rPr>
              <a:t>Abolishing the London Fire and Emergency Planning Authority </a:t>
            </a:r>
            <a:r>
              <a:rPr lang="en-GB" dirty="0"/>
              <a:t>and giving the Mayor of London direct responsibility for the fire and rescue service in London, as will be the case in Greater Manchester.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73715"/>
            <a:ext cx="28575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4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6355"/>
            <a:ext cx="10515600" cy="1135635"/>
          </a:xfrm>
        </p:spPr>
        <p:txBody>
          <a:bodyPr>
            <a:normAutofit/>
          </a:bodyPr>
          <a:lstStyle/>
          <a:p>
            <a:pPr algn="ctr"/>
            <a:r>
              <a:rPr lang="en-GB" sz="3600" b="1" dirty="0">
                <a:solidFill>
                  <a:srgbClr val="0000FF"/>
                </a:solidFill>
                <a:latin typeface="+mn-lt"/>
              </a:rPr>
              <a:t>Some Issues to think about</a:t>
            </a:r>
          </a:p>
        </p:txBody>
      </p:sp>
      <p:sp>
        <p:nvSpPr>
          <p:cNvPr id="3" name="Content Placeholder 2"/>
          <p:cNvSpPr>
            <a:spLocks noGrp="1"/>
          </p:cNvSpPr>
          <p:nvPr>
            <p:ph idx="1"/>
          </p:nvPr>
        </p:nvSpPr>
        <p:spPr>
          <a:xfrm>
            <a:off x="897834" y="2101990"/>
            <a:ext cx="10652481" cy="4209910"/>
          </a:xfrm>
        </p:spPr>
        <p:txBody>
          <a:bodyPr>
            <a:normAutofit fontScale="92500" lnSpcReduction="10000"/>
          </a:bodyPr>
          <a:lstStyle/>
          <a:p>
            <a:r>
              <a:rPr lang="en-GB" b="1" dirty="0">
                <a:solidFill>
                  <a:srgbClr val="FF0000"/>
                </a:solidFill>
              </a:rPr>
              <a:t>Differences</a:t>
            </a:r>
            <a:r>
              <a:rPr lang="en-GB" dirty="0"/>
              <a:t> in organisational cultures , service objectives and operational practices of the services.</a:t>
            </a:r>
          </a:p>
          <a:p>
            <a:endParaRPr lang="en-GB" sz="900" dirty="0"/>
          </a:p>
          <a:p>
            <a:r>
              <a:rPr lang="en-GB" dirty="0"/>
              <a:t>The baleful experience of creating the  </a:t>
            </a:r>
            <a:r>
              <a:rPr lang="en-GB" b="1" dirty="0">
                <a:solidFill>
                  <a:srgbClr val="FF0000"/>
                </a:solidFill>
              </a:rPr>
              <a:t>National Offender Management System </a:t>
            </a:r>
            <a:r>
              <a:rPr lang="en-GB" dirty="0"/>
              <a:t> (the prisons and probation) and what happened to probation?</a:t>
            </a:r>
          </a:p>
          <a:p>
            <a:endParaRPr lang="en-GB" sz="900" dirty="0"/>
          </a:p>
          <a:p>
            <a:r>
              <a:rPr lang="en-GB" dirty="0"/>
              <a:t>Fire policy taken away from DCLG but then given back to the ‘</a:t>
            </a:r>
            <a:r>
              <a:rPr lang="en-GB" b="1" dirty="0">
                <a:solidFill>
                  <a:srgbClr val="FF0000"/>
                </a:solidFill>
              </a:rPr>
              <a:t>benign neglect</a:t>
            </a:r>
            <a:r>
              <a:rPr lang="en-GB" dirty="0"/>
              <a:t>’ of the Home Office!</a:t>
            </a:r>
          </a:p>
          <a:p>
            <a:endParaRPr lang="en-GB" sz="800" dirty="0"/>
          </a:p>
          <a:p>
            <a:r>
              <a:rPr lang="en-GB" b="1" dirty="0">
                <a:solidFill>
                  <a:srgbClr val="FF0000"/>
                </a:solidFill>
              </a:rPr>
              <a:t>HRM issues </a:t>
            </a:r>
            <a:r>
              <a:rPr lang="en-GB" dirty="0"/>
              <a:t>(strikes and pensions as well as management and staff issues) which have a habit of being forgotten and derailing grandiose plans – the case of the Irish Fire and Rescue re-organisation.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 y="0"/>
            <a:ext cx="1787287" cy="183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241" y="0"/>
            <a:ext cx="2143759" cy="183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113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TotalTime>
  <Words>2488</Words>
  <Application>Microsoft Office PowerPoint</Application>
  <PresentationFormat>Widescreen</PresentationFormat>
  <Paragraphs>290</Paragraphs>
  <Slides>29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Calibri</vt:lpstr>
      <vt:lpstr>Calibri Light</vt:lpstr>
      <vt:lpstr>Office Theme</vt:lpstr>
      <vt:lpstr>1_Office Theme</vt:lpstr>
      <vt:lpstr>2_Office Theme</vt:lpstr>
      <vt:lpstr>PowerPoint Presentation</vt:lpstr>
      <vt:lpstr>A ‘viewpoint’ rather than a ‘research’ paper</vt:lpstr>
      <vt:lpstr>Conservative Party Manifesto 2015</vt:lpstr>
      <vt:lpstr>Rapid policy development! – summary to-date</vt:lpstr>
      <vt:lpstr>Things that generally make for poor legislation</vt:lpstr>
      <vt:lpstr>What would be an alternative strategic approach?</vt:lpstr>
      <vt:lpstr>The Evidence and Literature (politics trumps evidence)</vt:lpstr>
      <vt:lpstr>Executive Summary of the Consultation</vt:lpstr>
      <vt:lpstr>Some Issues to think about</vt:lpstr>
      <vt:lpstr>Miscellaneous issues</vt:lpstr>
      <vt:lpstr>Governments response  (politics trumps evidence) </vt:lpstr>
      <vt:lpstr>Response to consultation (cont) </vt:lpstr>
      <vt:lpstr>New duty to collaborate</vt:lpstr>
      <vt:lpstr>Strengthening  accountability and governance</vt:lpstr>
      <vt:lpstr>The revised agenda Home Secretary: Speech to REFORM (May 2016)</vt:lpstr>
      <vt:lpstr>Political Affiliations  (NHS trusts – neutral)</vt:lpstr>
      <vt:lpstr> 2016 PCC Election Candidates (party politics takes over) </vt:lpstr>
      <vt:lpstr>2016 PCC election results - by political party ‘Police and Crime Commissioners: Unloved but re-elected’ (BBC) </vt:lpstr>
      <vt:lpstr>Between June and October 2016 </vt:lpstr>
      <vt:lpstr>Accountability arrangements  Pre and Post Police and Crime Commissioners  (an inconvenient truth, while politics…)</vt:lpstr>
      <vt:lpstr>6 essential components for the Local Business Case</vt:lpstr>
      <vt:lpstr>Minister articulates his ‘vision’  Speech to the REFORM think tank  7th February 2017</vt:lpstr>
      <vt:lpstr>Strategic Purpose and Positioning</vt:lpstr>
      <vt:lpstr> Accountability and the new Inspectorate </vt:lpstr>
      <vt:lpstr> Transparency and Evidence </vt:lpstr>
      <vt:lpstr>Governance</vt:lpstr>
      <vt:lpstr> Efficiency and Effectiveness </vt:lpstr>
      <vt:lpstr>Workforce and the ‘Thomas’ Report</vt:lpstr>
      <vt:lpstr>Questions?</vt:lpstr>
    </vt:vector>
  </TitlesOfParts>
  <Company>Nottingham Trent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Peter</dc:creator>
  <cp:lastModifiedBy>Sullivan, Linda</cp:lastModifiedBy>
  <cp:revision>126</cp:revision>
  <dcterms:created xsi:type="dcterms:W3CDTF">2016-02-12T12:50:33Z</dcterms:created>
  <dcterms:modified xsi:type="dcterms:W3CDTF">2017-04-24T12:23:11Z</dcterms:modified>
</cp:coreProperties>
</file>