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9" r:id="rId4"/>
    <p:sldId id="278" r:id="rId5"/>
    <p:sldId id="290" r:id="rId6"/>
    <p:sldId id="258" r:id="rId7"/>
    <p:sldId id="281" r:id="rId8"/>
    <p:sldId id="282" r:id="rId9"/>
    <p:sldId id="283" r:id="rId10"/>
    <p:sldId id="262" r:id="rId11"/>
    <p:sldId id="285" r:id="rId12"/>
    <p:sldId id="287" r:id="rId13"/>
    <p:sldId id="286" r:id="rId14"/>
    <p:sldId id="288" r:id="rId15"/>
    <p:sldId id="260" r:id="rId16"/>
    <p:sldId id="263" r:id="rId17"/>
    <p:sldId id="264" r:id="rId18"/>
    <p:sldId id="265" r:id="rId19"/>
    <p:sldId id="266" r:id="rId20"/>
    <p:sldId id="267" r:id="rId21"/>
    <p:sldId id="28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7" autoAdjust="0"/>
    <p:restoredTop sz="79400" autoAdjust="0"/>
  </p:normalViewPr>
  <p:slideViewPr>
    <p:cSldViewPr snapToGrid="0">
      <p:cViewPr varScale="1">
        <p:scale>
          <a:sx n="77" d="100"/>
          <a:sy n="77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4F13-5674-4C6C-AD1D-DB2A9769180D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1E2D2-F318-4D53-9BD3-D29076E83B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78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39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85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09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5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76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12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93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71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73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68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89ECA-C97F-4115-9A4E-401D0E2BFE85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F7CA-8EA4-4F1D-A555-5C9AD1A13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2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010" y="185529"/>
            <a:ext cx="2925764" cy="218351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13182" y="2796209"/>
            <a:ext cx="10240617" cy="367085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/>
              <a:t>The development of Impact </a:t>
            </a:r>
            <a:r>
              <a:rPr lang="en-GB" sz="4000" b="1" dirty="0"/>
              <a:t>C</a:t>
            </a:r>
            <a:r>
              <a:rPr lang="en-GB" sz="4000" b="1" dirty="0" smtClean="0"/>
              <a:t>ase Studies for REF2021 </a:t>
            </a:r>
            <a:br>
              <a:rPr lang="en-GB" sz="4000" b="1" dirty="0" smtClean="0"/>
            </a:br>
            <a:r>
              <a:rPr lang="en-GB" sz="4000" b="1" dirty="0" smtClean="0"/>
              <a:t>at Nottingham Business School</a:t>
            </a:r>
            <a:br>
              <a:rPr lang="en-GB" sz="4000" b="1" dirty="0" smtClean="0"/>
            </a:br>
            <a:r>
              <a:rPr lang="en-GB" sz="4000" b="1" dirty="0" smtClean="0"/>
              <a:t> </a:t>
            </a:r>
            <a:br>
              <a:rPr lang="en-GB" sz="4000" b="1" dirty="0" smtClean="0"/>
            </a:br>
            <a:r>
              <a:rPr lang="en-GB" sz="4000" b="1" dirty="0"/>
              <a:t/>
            </a:r>
            <a:br>
              <a:rPr lang="en-GB" sz="4000" b="1" dirty="0"/>
            </a:br>
            <a:endParaRPr lang="en-GB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757529"/>
            <a:ext cx="10515600" cy="14194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Pete Murphy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7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993F62-266A-42AD-AA74-8AC969CA3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600200"/>
            <a:ext cx="11449534" cy="4877511"/>
          </a:xfrm>
        </p:spPr>
        <p:txBody>
          <a:bodyPr>
            <a:noAutofit/>
          </a:bodyPr>
          <a:lstStyle/>
          <a:p>
            <a:r>
              <a:rPr lang="en-GB" sz="2400" dirty="0"/>
              <a:t>Coaching for Creativity in Context </a:t>
            </a:r>
            <a:r>
              <a:rPr lang="en-GB" sz="2400" dirty="0" smtClean="0"/>
              <a:t>Schools</a:t>
            </a:r>
            <a:r>
              <a:rPr lang="en-GB" sz="2400" dirty="0"/>
              <a:t>, Colleges and Communities Outreach  </a:t>
            </a:r>
            <a:r>
              <a:rPr lang="en-GB" sz="2400" dirty="0" smtClean="0"/>
              <a:t>(Professor Shipton) </a:t>
            </a:r>
          </a:p>
          <a:p>
            <a:endParaRPr lang="en-GB" sz="800" dirty="0" smtClean="0"/>
          </a:p>
          <a:p>
            <a:r>
              <a:rPr lang="en-GB" sz="2400" dirty="0"/>
              <a:t>Retail research and customer engagement </a:t>
            </a:r>
            <a:r>
              <a:rPr lang="en-GB" sz="2400" dirty="0" smtClean="0"/>
              <a:t>based </a:t>
            </a:r>
            <a:r>
              <a:rPr lang="en-GB" sz="2400" dirty="0"/>
              <a:t>on Retail Sector Initiative research. </a:t>
            </a:r>
            <a:r>
              <a:rPr lang="en-GB" sz="2400" dirty="0" smtClean="0">
                <a:solidFill>
                  <a:prstClr val="black"/>
                </a:solidFill>
              </a:rPr>
              <a:t>(Professor Cassidy</a:t>
            </a:r>
            <a:r>
              <a:rPr lang="en-GB" sz="2400" dirty="0">
                <a:solidFill>
                  <a:prstClr val="black"/>
                </a:solidFill>
              </a:rPr>
              <a:t>) </a:t>
            </a:r>
            <a:endParaRPr lang="en-GB" sz="2400" dirty="0" smtClean="0">
              <a:solidFill>
                <a:prstClr val="black"/>
              </a:solidFill>
            </a:endParaRPr>
          </a:p>
          <a:p>
            <a:endParaRPr lang="en-GB" sz="800" dirty="0"/>
          </a:p>
          <a:p>
            <a:r>
              <a:rPr lang="en-GB" sz="2400" dirty="0" smtClean="0"/>
              <a:t>A </a:t>
            </a:r>
            <a:r>
              <a:rPr lang="en-GB" sz="2400" dirty="0"/>
              <a:t>strategic marketing </a:t>
            </a:r>
            <a:r>
              <a:rPr lang="en-GB" sz="2400" dirty="0" smtClean="0"/>
              <a:t>perspective </a:t>
            </a:r>
            <a:r>
              <a:rPr lang="en-GB" sz="2400" dirty="0"/>
              <a:t>Chinese investments in Africa. </a:t>
            </a:r>
            <a:r>
              <a:rPr lang="en-GB" sz="2400" dirty="0" smtClean="0">
                <a:solidFill>
                  <a:prstClr val="black"/>
                </a:solidFill>
              </a:rPr>
              <a:t>(Dr </a:t>
            </a:r>
            <a:r>
              <a:rPr lang="en-GB" sz="2400" dirty="0" err="1" smtClean="0">
                <a:solidFill>
                  <a:prstClr val="black"/>
                </a:solidFill>
              </a:rPr>
              <a:t>Siebers</a:t>
            </a:r>
            <a:r>
              <a:rPr lang="en-GB" sz="2400" dirty="0" smtClean="0">
                <a:solidFill>
                  <a:prstClr val="black"/>
                </a:solidFill>
              </a:rPr>
              <a:t>)</a:t>
            </a:r>
          </a:p>
          <a:p>
            <a:endParaRPr lang="en-GB" sz="800" dirty="0" smtClean="0"/>
          </a:p>
          <a:p>
            <a:r>
              <a:rPr lang="en-GB" sz="2400" dirty="0" smtClean="0"/>
              <a:t>Value- </a:t>
            </a:r>
            <a:r>
              <a:rPr lang="en-GB" sz="2400" dirty="0"/>
              <a:t>driven leadership </a:t>
            </a:r>
            <a:r>
              <a:rPr lang="en-GB" sz="2400" dirty="0" smtClean="0"/>
              <a:t>values-driven </a:t>
            </a:r>
            <a:r>
              <a:rPr lang="en-GB" sz="2400" dirty="0"/>
              <a:t>leadership in </a:t>
            </a:r>
            <a:r>
              <a:rPr lang="en-GB" sz="2400" dirty="0" smtClean="0"/>
              <a:t>Africa (Professor Painter Moreland)</a:t>
            </a:r>
            <a:endParaRPr lang="en-GB" sz="800" dirty="0" smtClean="0"/>
          </a:p>
          <a:p>
            <a:endParaRPr lang="en-GB" sz="2400" dirty="0" smtClean="0"/>
          </a:p>
          <a:p>
            <a:r>
              <a:rPr lang="en-GB" sz="2400" dirty="0" smtClean="0"/>
              <a:t>Facilitating </a:t>
            </a:r>
            <a:r>
              <a:rPr lang="en-GB" sz="2400" dirty="0"/>
              <a:t>growth in SME’s: </a:t>
            </a:r>
            <a:r>
              <a:rPr lang="en-GB" sz="2400" dirty="0" smtClean="0"/>
              <a:t>ECCO </a:t>
            </a:r>
            <a:r>
              <a:rPr lang="en-GB" sz="2400" dirty="0"/>
              <a:t>innovation and sustainability. </a:t>
            </a:r>
            <a:r>
              <a:rPr lang="en-GB" sz="2400" dirty="0" smtClean="0"/>
              <a:t>(Dr </a:t>
            </a:r>
            <a:r>
              <a:rPr lang="en-GB" sz="2400" dirty="0" err="1" smtClean="0"/>
              <a:t>Oxborrow</a:t>
            </a:r>
            <a:r>
              <a:rPr lang="en-GB" sz="2400" dirty="0" smtClean="0"/>
              <a:t>)</a:t>
            </a:r>
            <a:endParaRPr lang="en-GB" sz="800" dirty="0" smtClean="0"/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  <a:p>
            <a:r>
              <a:rPr lang="en-GB" sz="2400" dirty="0" smtClean="0"/>
              <a:t>Oxford </a:t>
            </a:r>
            <a:r>
              <a:rPr lang="en-GB" sz="2400" dirty="0"/>
              <a:t>Innovation </a:t>
            </a:r>
            <a:r>
              <a:rPr lang="en-GB" sz="2400" dirty="0" smtClean="0"/>
              <a:t>based </a:t>
            </a:r>
            <a:r>
              <a:rPr lang="en-GB" sz="2400" dirty="0"/>
              <a:t>on the biotechnology incubator </a:t>
            </a:r>
            <a:r>
              <a:rPr lang="en-GB" sz="2400" dirty="0" smtClean="0"/>
              <a:t>sector (Professor Smith)</a:t>
            </a:r>
            <a:endParaRPr lang="en-GB" sz="2400" dirty="0"/>
          </a:p>
          <a:p>
            <a:endParaRPr lang="en-GB" sz="2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35141E10-7886-41FE-9FFA-4E0B65EE5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947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GB" sz="3600" b="1" dirty="0" smtClean="0">
                <a:solidFill>
                  <a:srgbClr val="0070C0"/>
                </a:solidFill>
                <a:latin typeface="+mn-lt"/>
              </a:rPr>
              <a:t>12 </a:t>
            </a:r>
            <a:r>
              <a:rPr lang="en-GB" sz="4000" b="1" dirty="0" smtClean="0">
                <a:solidFill>
                  <a:srgbClr val="0070C0"/>
                </a:solidFill>
                <a:latin typeface="+mn-lt"/>
              </a:rPr>
              <a:t>Emerging </a:t>
            </a:r>
            <a:r>
              <a:rPr lang="en-GB" sz="4000" b="1" dirty="0">
                <a:solidFill>
                  <a:srgbClr val="0070C0"/>
                </a:solidFill>
                <a:latin typeface="+mn-lt"/>
              </a:rPr>
              <a:t>or Potential Impact Case </a:t>
            </a:r>
            <a:r>
              <a:rPr lang="en-GB" sz="4000" b="1" dirty="0" smtClean="0">
                <a:solidFill>
                  <a:srgbClr val="0070C0"/>
                </a:solidFill>
                <a:latin typeface="+mn-lt"/>
              </a:rPr>
              <a:t>Studies</a:t>
            </a:r>
            <a:br>
              <a:rPr lang="en-GB" sz="4000" b="1" dirty="0" smtClean="0">
                <a:solidFill>
                  <a:srgbClr val="0070C0"/>
                </a:solidFill>
                <a:latin typeface="+mn-lt"/>
              </a:rPr>
            </a:br>
            <a:r>
              <a:rPr lang="en-GB" sz="4000" b="1" dirty="0" smtClean="0">
                <a:solidFill>
                  <a:srgbClr val="0070C0"/>
                </a:solidFill>
                <a:latin typeface="+mn-lt"/>
              </a:rPr>
              <a:t>6 General or Private Sector Orientated </a:t>
            </a:r>
            <a:endParaRPr lang="en-GB" sz="40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93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993F62-266A-42AD-AA74-8AC969CA3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828800"/>
            <a:ext cx="11449534" cy="4648911"/>
          </a:xfrm>
        </p:spPr>
        <p:txBody>
          <a:bodyPr>
            <a:noAutofit/>
          </a:bodyPr>
          <a:lstStyle/>
          <a:p>
            <a:r>
              <a:rPr lang="en-GB" sz="2400" dirty="0" smtClean="0"/>
              <a:t>Sustainable </a:t>
            </a:r>
            <a:r>
              <a:rPr lang="en-GB" sz="2400" dirty="0"/>
              <a:t>Development in NHS  </a:t>
            </a:r>
            <a:r>
              <a:rPr lang="en-GB" sz="2400" dirty="0" smtClean="0"/>
              <a:t>based </a:t>
            </a:r>
            <a:r>
              <a:rPr lang="en-GB" sz="2400" dirty="0"/>
              <a:t>on HEI sustainability </a:t>
            </a:r>
            <a:r>
              <a:rPr lang="en-GB" sz="2400" dirty="0" smtClean="0"/>
              <a:t>model (Dr Molthan-Hill</a:t>
            </a:r>
            <a:r>
              <a:rPr lang="en-GB" sz="2400" dirty="0"/>
              <a:t>)  </a:t>
            </a:r>
            <a:endParaRPr lang="en-GB" sz="2400" dirty="0" smtClean="0"/>
          </a:p>
          <a:p>
            <a:endParaRPr lang="en-GB" sz="800" dirty="0"/>
          </a:p>
          <a:p>
            <a:r>
              <a:rPr lang="en-GB" sz="2400" dirty="0" smtClean="0"/>
              <a:t>Local </a:t>
            </a:r>
            <a:r>
              <a:rPr lang="en-GB" sz="2400" dirty="0"/>
              <a:t>and Regional Economic Research for Impact (Rossiter</a:t>
            </a:r>
            <a:r>
              <a:rPr lang="en-GB" sz="2400" dirty="0" smtClean="0"/>
              <a:t>,)</a:t>
            </a:r>
          </a:p>
          <a:p>
            <a:endParaRPr lang="en-GB" sz="800" dirty="0"/>
          </a:p>
          <a:p>
            <a:r>
              <a:rPr lang="en-GB" sz="2400" dirty="0"/>
              <a:t>Public assurance </a:t>
            </a:r>
            <a:r>
              <a:rPr lang="en-GB" sz="2400" dirty="0" smtClean="0"/>
              <a:t>in central </a:t>
            </a:r>
            <a:r>
              <a:rPr lang="en-GB" sz="2400" dirty="0"/>
              <a:t>and local government (Murphy</a:t>
            </a:r>
            <a:r>
              <a:rPr lang="en-GB" sz="2400" dirty="0" smtClean="0"/>
              <a:t>)</a:t>
            </a:r>
          </a:p>
          <a:p>
            <a:endParaRPr lang="en-GB" sz="800" dirty="0"/>
          </a:p>
          <a:p>
            <a:r>
              <a:rPr lang="en-GB" sz="2400" dirty="0"/>
              <a:t>Health and Social Care systems </a:t>
            </a:r>
            <a:r>
              <a:rPr lang="en-GB" sz="2400" dirty="0" smtClean="0"/>
              <a:t>investigating </a:t>
            </a:r>
            <a:r>
              <a:rPr lang="en-GB" sz="2400" dirty="0"/>
              <a:t>key management priorities in NHS (Murphy</a:t>
            </a:r>
            <a:r>
              <a:rPr lang="en-GB" sz="2400" dirty="0" smtClean="0"/>
              <a:t>)</a:t>
            </a:r>
          </a:p>
          <a:p>
            <a:endParaRPr lang="en-GB" sz="800" dirty="0"/>
          </a:p>
          <a:p>
            <a:r>
              <a:rPr lang="en-GB" sz="2400" dirty="0"/>
              <a:t>The Taxation of </a:t>
            </a:r>
            <a:r>
              <a:rPr lang="en-GB" sz="2400" dirty="0" smtClean="0"/>
              <a:t>Gambling </a:t>
            </a:r>
            <a:r>
              <a:rPr lang="en-GB" sz="2400" dirty="0"/>
              <a:t>via additional research contracted by </a:t>
            </a:r>
            <a:r>
              <a:rPr lang="en-GB" sz="2400" dirty="0" smtClean="0"/>
              <a:t>HMRC (Professor Vaughan Williams</a:t>
            </a:r>
          </a:p>
          <a:p>
            <a:endParaRPr lang="en-GB" sz="800" dirty="0"/>
          </a:p>
          <a:p>
            <a:r>
              <a:rPr lang="en-GB" sz="2400" dirty="0"/>
              <a:t>Emergency Services: policy and practice (Murphy</a:t>
            </a:r>
            <a:r>
              <a:rPr lang="en-GB" sz="2400" dirty="0" smtClean="0"/>
              <a:t>) </a:t>
            </a:r>
            <a:endParaRPr lang="en-GB" sz="2400" dirty="0"/>
          </a:p>
          <a:p>
            <a:endParaRPr lang="en-GB" sz="2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35141E10-7886-41FE-9FFA-4E0B65EE5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947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7030A0"/>
                </a:solidFill>
              </a:rPr>
              <a:t> </a:t>
            </a:r>
            <a:r>
              <a:rPr lang="en-GB" sz="3600" b="1" dirty="0" smtClean="0">
                <a:solidFill>
                  <a:srgbClr val="0070C0"/>
                </a:solidFill>
                <a:latin typeface="+mn-lt"/>
              </a:rPr>
              <a:t>12 </a:t>
            </a:r>
            <a:r>
              <a:rPr lang="en-GB" sz="4000" b="1" dirty="0" smtClean="0">
                <a:solidFill>
                  <a:srgbClr val="0070C0"/>
                </a:solidFill>
                <a:latin typeface="+mn-lt"/>
              </a:rPr>
              <a:t>Emerging </a:t>
            </a:r>
            <a:r>
              <a:rPr lang="en-GB" sz="4000" b="1" dirty="0">
                <a:solidFill>
                  <a:srgbClr val="0070C0"/>
                </a:solidFill>
                <a:latin typeface="+mn-lt"/>
              </a:rPr>
              <a:t>or Potential Impact Case </a:t>
            </a:r>
            <a:r>
              <a:rPr lang="en-GB" sz="4000" b="1" dirty="0" smtClean="0">
                <a:solidFill>
                  <a:srgbClr val="0070C0"/>
                </a:solidFill>
                <a:latin typeface="+mn-lt"/>
              </a:rPr>
              <a:t>Studies</a:t>
            </a:r>
            <a:br>
              <a:rPr lang="en-GB" sz="4000" b="1" dirty="0" smtClean="0">
                <a:solidFill>
                  <a:srgbClr val="0070C0"/>
                </a:solidFill>
                <a:latin typeface="+mn-lt"/>
              </a:rPr>
            </a:br>
            <a:r>
              <a:rPr lang="en-GB" sz="4000" b="1" dirty="0" smtClean="0">
                <a:solidFill>
                  <a:srgbClr val="0070C0"/>
                </a:solidFill>
                <a:latin typeface="+mn-lt"/>
              </a:rPr>
              <a:t>6 Public Sector orientated</a:t>
            </a:r>
            <a:endParaRPr lang="en-GB" sz="40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3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b="1" dirty="0" smtClean="0">
                <a:solidFill>
                  <a:schemeClr val="accent5">
                    <a:lumMod val="75000"/>
                  </a:schemeClr>
                </a:solidFill>
              </a:rPr>
              <a:t>2 of our 3 examples PPMRG.</a:t>
            </a:r>
            <a:br>
              <a:rPr lang="en-GB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4000" b="1" dirty="0" smtClean="0">
                <a:solidFill>
                  <a:schemeClr val="accent5">
                    <a:lumMod val="75000"/>
                  </a:schemeClr>
                </a:solidFill>
              </a:rPr>
              <a:t>(1 new 1 from 2014)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9500" y="2076451"/>
            <a:ext cx="5143500" cy="408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98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Policy and delivery of public services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573306"/>
            <a:ext cx="3101788" cy="4603657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0000CC"/>
                </a:solidFill>
              </a:rPr>
              <a:t>Health, Social Care and Wellbeing</a:t>
            </a:r>
          </a:p>
          <a:p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Central and Local Government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00B050"/>
                </a:solidFill>
              </a:rPr>
              <a:t>Emergency Services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39988" y="1573306"/>
            <a:ext cx="7413812" cy="4603657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>
                <a:solidFill>
                  <a:srgbClr val="0000CC"/>
                </a:solidFill>
              </a:rPr>
              <a:t>Emergency department patient throughput at NUHT/QMC</a:t>
            </a:r>
          </a:p>
          <a:p>
            <a:r>
              <a:rPr lang="en-GB" sz="2400" dirty="0" smtClean="0">
                <a:solidFill>
                  <a:srgbClr val="0000CC"/>
                </a:solidFill>
              </a:rPr>
              <a:t>Hospital Discharge times from Field Mill Hospital Mansfield</a:t>
            </a:r>
          </a:p>
          <a:p>
            <a:r>
              <a:rPr lang="en-GB" sz="2400" dirty="0" smtClean="0">
                <a:solidFill>
                  <a:srgbClr val="0000CC"/>
                </a:solidFill>
              </a:rPr>
              <a:t>Variations in health care </a:t>
            </a:r>
          </a:p>
          <a:p>
            <a:r>
              <a:rPr lang="en-GB" sz="2400" dirty="0" smtClean="0">
                <a:solidFill>
                  <a:srgbClr val="0000CC"/>
                </a:solidFill>
              </a:rPr>
              <a:t>NHS System transformation through STP’s</a:t>
            </a:r>
          </a:p>
          <a:p>
            <a:r>
              <a:rPr lang="en-GB" sz="2400" dirty="0" smtClean="0">
                <a:solidFill>
                  <a:srgbClr val="0000CC"/>
                </a:solidFill>
              </a:rPr>
              <a:t>Public Assurance and value for money</a:t>
            </a:r>
          </a:p>
          <a:p>
            <a:endParaRPr lang="en-GB" sz="2400" dirty="0" smtClean="0"/>
          </a:p>
          <a:p>
            <a:r>
              <a:rPr lang="en-GB" sz="2400" dirty="0">
                <a:solidFill>
                  <a:srgbClr val="FF0000"/>
                </a:solidFill>
              </a:rPr>
              <a:t>Comparative international response to  austerity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Public Assurance/NAO/Central Government Plans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Local Authority Resilience</a:t>
            </a:r>
          </a:p>
          <a:p>
            <a:endParaRPr lang="en-GB" sz="2400" dirty="0" smtClean="0"/>
          </a:p>
          <a:p>
            <a:r>
              <a:rPr lang="en-GB" sz="2400" dirty="0" smtClean="0">
                <a:solidFill>
                  <a:srgbClr val="00B050"/>
                </a:solidFill>
              </a:rPr>
              <a:t>Fire and Rescue Services – England/Scotland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Police and Crime Commissioners and Fire Services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Ambulance Services </a:t>
            </a: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84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Health, Social Care and Wellbeing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590962"/>
            <a:ext cx="10134600" cy="478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822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6DF795-8407-4B20-ADD4-EC52D80CE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The development of a case study from REF2014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B88CB9-A267-4EBF-B28A-B8997779E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2014 case study investigated the application of a </a:t>
            </a:r>
            <a:r>
              <a:rPr lang="en-GB" b="1" dirty="0">
                <a:solidFill>
                  <a:srgbClr val="FF0000"/>
                </a:solidFill>
              </a:rPr>
              <a:t>‘people centred’ fire risk assessment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via the  Integrated Risk Management Plans introduced in the 2004 Fire and Rescue Act - with consequent recommendations for the reconfiguration of Fire and Rescue Services.  </a:t>
            </a:r>
          </a:p>
          <a:p>
            <a:endParaRPr lang="en-GB" dirty="0"/>
          </a:p>
          <a:p>
            <a:r>
              <a:rPr lang="en-GB" dirty="0"/>
              <a:t>A new </a:t>
            </a:r>
            <a:r>
              <a:rPr lang="en-GB" b="1" dirty="0">
                <a:solidFill>
                  <a:srgbClr val="FF0000"/>
                </a:solidFill>
              </a:rPr>
              <a:t>National Framework for Fire and Rescue Services </a:t>
            </a:r>
            <a:r>
              <a:rPr lang="en-GB" dirty="0"/>
              <a:t>was introduced in July 2012. The new impact case study recognises its many inadequacies and seeks to change both policy and practice. </a:t>
            </a:r>
          </a:p>
        </p:txBody>
      </p:sp>
    </p:spTree>
    <p:extLst>
      <p:ext uri="{BB962C8B-B14F-4D97-AF65-F5344CB8AC3E}">
        <p14:creationId xmlns:p14="http://schemas.microsoft.com/office/powerpoint/2010/main" val="563200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E891B-0F09-4F90-96FD-DB68AD18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Inadequacies in the 2012 FRS National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E43E7B-E87F-4296-A949-C76984BB2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5892"/>
            <a:ext cx="10515600" cy="448654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evidential base</a:t>
            </a:r>
          </a:p>
          <a:p>
            <a:r>
              <a:rPr lang="en-GB" dirty="0"/>
              <a:t>The techniques available to build and interrogate the evidence</a:t>
            </a:r>
          </a:p>
          <a:p>
            <a:r>
              <a:rPr lang="en-GB" dirty="0"/>
              <a:t>The inadequacy of policy making and proposed policy</a:t>
            </a:r>
          </a:p>
          <a:p>
            <a:r>
              <a:rPr lang="en-GB" dirty="0"/>
              <a:t>The proposed Performance Management arrangements 2010-2015 </a:t>
            </a:r>
          </a:p>
          <a:p>
            <a:r>
              <a:rPr lang="en-GB" dirty="0"/>
              <a:t>The Financial Assurance Regime 2011-2017  </a:t>
            </a:r>
          </a:p>
          <a:p>
            <a:r>
              <a:rPr lang="en-GB" dirty="0"/>
              <a:t>Falling behind international best practice and innovation (Scotland).</a:t>
            </a:r>
          </a:p>
          <a:p>
            <a:r>
              <a:rPr lang="en-GB" dirty="0"/>
              <a:t>Poor policy and planning; sub-optimal delivery and reducing safety and assurance of the public</a:t>
            </a:r>
          </a:p>
          <a:p>
            <a:r>
              <a:rPr lang="en-GB" dirty="0"/>
              <a:t>Highlighting the government’s backsliding! -  a contribution to the </a:t>
            </a:r>
            <a:r>
              <a:rPr lang="en-GB" b="1" dirty="0">
                <a:solidFill>
                  <a:srgbClr val="FF0000"/>
                </a:solidFill>
              </a:rPr>
              <a:t>Grenfell Tower disaster.</a:t>
            </a:r>
          </a:p>
        </p:txBody>
      </p:sp>
    </p:spTree>
    <p:extLst>
      <p:ext uri="{BB962C8B-B14F-4D97-AF65-F5344CB8AC3E}">
        <p14:creationId xmlns:p14="http://schemas.microsoft.com/office/powerpoint/2010/main" val="220293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15184-8060-4047-BB2C-75114664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Investigating the evidence, assurance and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55A4FE-D20A-45E5-A35E-DDFA0547C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Initial initiative: </a:t>
            </a:r>
            <a:r>
              <a:rPr lang="en-GB" dirty="0" smtClean="0"/>
              <a:t>The </a:t>
            </a:r>
            <a:r>
              <a:rPr lang="en-GB" dirty="0"/>
              <a:t>NAO commission prior to the 2015 election – the </a:t>
            </a:r>
            <a:r>
              <a:rPr lang="en-GB" dirty="0">
                <a:solidFill>
                  <a:srgbClr val="FF0000"/>
                </a:solidFill>
              </a:rPr>
              <a:t>4 </a:t>
            </a:r>
            <a:r>
              <a:rPr lang="en-GB" dirty="0" smtClean="0">
                <a:solidFill>
                  <a:srgbClr val="FF0000"/>
                </a:solidFill>
              </a:rPr>
              <a:t>locally delivered public services</a:t>
            </a:r>
            <a:r>
              <a:rPr lang="en-GB" dirty="0" smtClean="0"/>
              <a:t> Local Authorities, Health, Police and Fire and Rescue. </a:t>
            </a:r>
            <a:endParaRPr lang="en-GB" dirty="0"/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Key Commissions</a:t>
            </a:r>
            <a:r>
              <a:rPr lang="en-GB" dirty="0" smtClean="0"/>
              <a:t>: The </a:t>
            </a:r>
            <a:r>
              <a:rPr lang="en-GB" dirty="0"/>
              <a:t>2 </a:t>
            </a:r>
            <a:r>
              <a:rPr lang="en-GB" dirty="0" smtClean="0"/>
              <a:t>National Audit Office Fire and Rescue </a:t>
            </a:r>
            <a:r>
              <a:rPr lang="en-GB" dirty="0"/>
              <a:t>reports, the Public Accounts Committee Report and the 2017 Policing and Crime Act.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Latest issue: </a:t>
            </a:r>
            <a:r>
              <a:rPr lang="en-GB" dirty="0" smtClean="0"/>
              <a:t>Post </a:t>
            </a:r>
            <a:r>
              <a:rPr lang="en-GB" dirty="0"/>
              <a:t>2017 Act implementation - the new proposals for the (no longer) ‘independent’ fire inspectorate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Future Issue</a:t>
            </a:r>
            <a:r>
              <a:rPr lang="en-GB" dirty="0" smtClean="0"/>
              <a:t>: The </a:t>
            </a:r>
            <a:r>
              <a:rPr lang="en-GB" dirty="0"/>
              <a:t>Scottish comparison and reconceptualization of value for money</a:t>
            </a:r>
          </a:p>
        </p:txBody>
      </p:sp>
    </p:spTree>
    <p:extLst>
      <p:ext uri="{BB962C8B-B14F-4D97-AF65-F5344CB8AC3E}">
        <p14:creationId xmlns:p14="http://schemas.microsoft.com/office/powerpoint/2010/main" val="2530539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BD2E9-B8A9-4214-B700-4D989670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Non-Academic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5991EF-19EB-41D0-8C2C-BD3432380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Changes to government departmental responsibilities, departmental policy and guidance.</a:t>
            </a:r>
          </a:p>
          <a:p>
            <a:r>
              <a:rPr lang="en-GB" dirty="0"/>
              <a:t>Changes to the delivery system and fire and rescue service organisations at national and local levels.</a:t>
            </a:r>
          </a:p>
          <a:p>
            <a:r>
              <a:rPr lang="en-GB" dirty="0"/>
              <a:t>Changes to the  regulatory and external monitoring systems and the public reporting system.</a:t>
            </a:r>
          </a:p>
          <a:p>
            <a:r>
              <a:rPr lang="en-GB" dirty="0"/>
              <a:t>Impact and influence domestically and internationally.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The importance of engaging in the professional and practitioner discourse as well as in academic publishing.</a:t>
            </a:r>
          </a:p>
        </p:txBody>
      </p:sp>
    </p:spTree>
    <p:extLst>
      <p:ext uri="{BB962C8B-B14F-4D97-AF65-F5344CB8AC3E}">
        <p14:creationId xmlns:p14="http://schemas.microsoft.com/office/powerpoint/2010/main" val="4237302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0486A4-F65C-42BA-BA21-7894A292C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Examples – professional and general media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BAB2FF-C071-484F-90AF-5EE38802F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983"/>
            <a:ext cx="10515600" cy="431398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MURPHY, </a:t>
            </a:r>
            <a:r>
              <a:rPr lang="en-GB" dirty="0"/>
              <a:t>P., 2017. </a:t>
            </a:r>
            <a:r>
              <a:rPr lang="en-GB" b="1" dirty="0">
                <a:solidFill>
                  <a:srgbClr val="FF0000"/>
                </a:solidFill>
              </a:rPr>
              <a:t>Independent inspectorate </a:t>
            </a:r>
            <a:r>
              <a:rPr lang="en-GB" dirty="0"/>
              <a:t>in danger of becoming Home Office handmaiden. FIRE, </a:t>
            </a:r>
          </a:p>
          <a:p>
            <a:r>
              <a:rPr lang="en-GB" dirty="0"/>
              <a:t>MURPHY, P. and GREENHALGH, K., 2016. The new </a:t>
            </a:r>
            <a:r>
              <a:rPr lang="en-GB" b="1" dirty="0">
                <a:solidFill>
                  <a:srgbClr val="FF0000"/>
                </a:solidFill>
              </a:rPr>
              <a:t>fire and rescue framework for Scotland</a:t>
            </a:r>
            <a:r>
              <a:rPr lang="en-GB" dirty="0"/>
              <a:t>. FIRE, </a:t>
            </a:r>
          </a:p>
          <a:p>
            <a:r>
              <a:rPr lang="en-GB" dirty="0"/>
              <a:t>MURPHY, P., 2016. A very political fix: the consultation on </a:t>
            </a:r>
            <a:r>
              <a:rPr lang="en-GB" b="1" dirty="0">
                <a:solidFill>
                  <a:srgbClr val="FF0000"/>
                </a:solidFill>
              </a:rPr>
              <a:t>blue light integration </a:t>
            </a:r>
            <a:r>
              <a:rPr lang="en-GB" dirty="0"/>
              <a:t>is deeply flawed. FIRE, </a:t>
            </a:r>
          </a:p>
          <a:p>
            <a:r>
              <a:rPr lang="en-GB" dirty="0"/>
              <a:t>MURPHY, P., 2016. If </a:t>
            </a:r>
            <a:r>
              <a:rPr lang="en-GB" b="1" dirty="0">
                <a:solidFill>
                  <a:srgbClr val="FF0000"/>
                </a:solidFill>
              </a:rPr>
              <a:t>PCCs are to take over fire services</a:t>
            </a:r>
            <a:r>
              <a:rPr lang="en-GB" dirty="0"/>
              <a:t>, they need to prove these six things. The Guardian. </a:t>
            </a:r>
          </a:p>
          <a:p>
            <a:r>
              <a:rPr lang="en-GB" dirty="0"/>
              <a:t>MURPHY, P., 2015. </a:t>
            </a:r>
            <a:r>
              <a:rPr lang="en-GB" b="1" dirty="0">
                <a:solidFill>
                  <a:srgbClr val="FF0000"/>
                </a:solidFill>
              </a:rPr>
              <a:t>Plans to merge fire and police services have dodged proper scrutiny</a:t>
            </a:r>
            <a:r>
              <a:rPr lang="en-GB" dirty="0"/>
              <a:t>. Putting police in charge of firefighters could lead to neglect of emergency services – something the sham public consultation failed to mention. The Guardian.</a:t>
            </a:r>
          </a:p>
          <a:p>
            <a:r>
              <a:rPr lang="en-GB" dirty="0"/>
              <a:t>MURPHY, P. and GREENHALGH, K., 2014. </a:t>
            </a:r>
            <a:r>
              <a:rPr lang="en-GB" b="1" dirty="0">
                <a:solidFill>
                  <a:srgbClr val="FF0000"/>
                </a:solidFill>
              </a:rPr>
              <a:t>Peer challenge needs an independent Fire Inspectorate.</a:t>
            </a:r>
            <a:r>
              <a:rPr lang="en-GB" dirty="0"/>
              <a:t> , pp. 17-19. </a:t>
            </a:r>
          </a:p>
          <a:p>
            <a:r>
              <a:rPr lang="en-GB" dirty="0"/>
              <a:t>MURPHY, P. and GREENHALGH, K., 2014. </a:t>
            </a:r>
            <a:r>
              <a:rPr lang="en-GB" b="1" dirty="0">
                <a:solidFill>
                  <a:srgbClr val="FF0000"/>
                </a:solidFill>
              </a:rPr>
              <a:t>Tenth anniversary of the 2004 Acts</a:t>
            </a:r>
            <a:r>
              <a:rPr lang="en-GB" dirty="0"/>
              <a:t>. , pp. 14-16.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32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  <a:latin typeface="+mn-lt"/>
              </a:rPr>
              <a:t>What are Impact Case Studies</a:t>
            </a:r>
            <a:r>
              <a:rPr lang="en-GB" sz="36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 Research Excellence Framework 2014 was the first exercise to assess the impact of research outside of academia. Impact was defined as </a:t>
            </a:r>
            <a:r>
              <a:rPr lang="en-GB" b="1" dirty="0">
                <a:solidFill>
                  <a:srgbClr val="FF0000"/>
                </a:solidFill>
              </a:rPr>
              <a:t>‘an effect on, change or benefit to the economy, society, culture, public policy or services, health, the environment or quality of life, beyond academia’.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part of the 2014 Research Excellence Framework exercise, UK higher education institutions (HEIs) submitted </a:t>
            </a:r>
            <a:r>
              <a:rPr lang="en-GB" b="1" dirty="0">
                <a:solidFill>
                  <a:srgbClr val="FF0000"/>
                </a:solidFill>
              </a:rPr>
              <a:t>6,975 impact case studies</a:t>
            </a:r>
            <a:r>
              <a:rPr lang="en-GB" dirty="0"/>
              <a:t> demonstrating the impact of their research on wider society.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Impact case studies accounted for 30% of a REF score – this proportion and the importance of Case studies </a:t>
            </a:r>
            <a:r>
              <a:rPr lang="en-GB" dirty="0" smtClean="0"/>
              <a:t>is likely to  </a:t>
            </a:r>
            <a:r>
              <a:rPr lang="en-GB" b="1" dirty="0">
                <a:solidFill>
                  <a:srgbClr val="FF0000"/>
                </a:solidFill>
              </a:rPr>
              <a:t>increase in </a:t>
            </a:r>
            <a:r>
              <a:rPr lang="en-GB" b="1" dirty="0" smtClean="0">
                <a:solidFill>
                  <a:srgbClr val="FF0000"/>
                </a:solidFill>
              </a:rPr>
              <a:t>2021 to 25%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418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836FF-829B-468F-864E-0451E378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Examples, non–academic policy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858E8B-25CD-4E4F-9703-14AE0C6DC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54" y="1486968"/>
            <a:ext cx="10739846" cy="50078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FERRY, L., GEBREITER, F. and MURPHY, P., 2017</a:t>
            </a:r>
            <a:r>
              <a:rPr lang="en-GB" b="1" dirty="0">
                <a:solidFill>
                  <a:srgbClr val="FF0000"/>
                </a:solidFill>
              </a:rPr>
              <a:t>. Written evidence submitted to the Public Accounts Committee </a:t>
            </a:r>
            <a:r>
              <a:rPr lang="en-GB" dirty="0"/>
              <a:t>on Financial Sustainability of the NHS.  </a:t>
            </a:r>
          </a:p>
          <a:p>
            <a:pPr marL="0" indent="0">
              <a:buNone/>
            </a:pPr>
            <a:r>
              <a:rPr lang="en-GB" dirty="0"/>
              <a:t>MURPHY, P., 2016. Ambulance services: submission to </a:t>
            </a:r>
            <a:r>
              <a:rPr lang="en-GB" b="1" dirty="0">
                <a:solidFill>
                  <a:srgbClr val="FF0000"/>
                </a:solidFill>
              </a:rPr>
              <a:t>National Audit Office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MURPHY, P. and GREENHALGH, K., 2016. Joint University Research Group response to the</a:t>
            </a:r>
            <a:r>
              <a:rPr lang="en-GB" b="1" dirty="0">
                <a:solidFill>
                  <a:srgbClr val="FF0000"/>
                </a:solidFill>
              </a:rPr>
              <a:t> Scottish Government</a:t>
            </a:r>
            <a:r>
              <a:rPr lang="en-GB" dirty="0"/>
              <a:t> consultation: Fire and rescue framework for Scotland 2016. </a:t>
            </a:r>
          </a:p>
          <a:p>
            <a:pPr marL="0" indent="0">
              <a:buNone/>
            </a:pPr>
            <a:r>
              <a:rPr lang="en-GB" dirty="0"/>
              <a:t>MURPHY, P. and GREENHALGH, K., 2015. Joint University Research Group response to </a:t>
            </a:r>
            <a:r>
              <a:rPr lang="en-GB" b="1" dirty="0">
                <a:solidFill>
                  <a:srgbClr val="FF0000"/>
                </a:solidFill>
              </a:rPr>
              <a:t>Home Office </a:t>
            </a:r>
            <a:r>
              <a:rPr lang="en-GB" dirty="0"/>
              <a:t>consultation: Enabling closer working between the emergency services.  </a:t>
            </a:r>
          </a:p>
          <a:p>
            <a:pPr marL="0" indent="0">
              <a:buNone/>
            </a:pPr>
            <a:r>
              <a:rPr lang="en-GB" dirty="0"/>
              <a:t>MURPHY, P., 2015. Briefing note on 'Financial sustainability of fire and rescue services - value for money report' for the </a:t>
            </a:r>
            <a:r>
              <a:rPr lang="en-GB" b="1" dirty="0">
                <a:solidFill>
                  <a:srgbClr val="FF0000"/>
                </a:solidFill>
              </a:rPr>
              <a:t>National Audit Office</a:t>
            </a:r>
            <a:r>
              <a:rPr lang="en-GB" dirty="0"/>
              <a:t>.  </a:t>
            </a:r>
          </a:p>
          <a:p>
            <a:pPr marL="0" indent="0">
              <a:buNone/>
            </a:pPr>
            <a:r>
              <a:rPr lang="en-GB" dirty="0"/>
              <a:t>MURPHY, P., Briefing note on 'Financial sustainability of fire and rescue services - value for money report' for the </a:t>
            </a:r>
            <a:r>
              <a:rPr lang="en-GB" b="1" dirty="0">
                <a:solidFill>
                  <a:srgbClr val="FF0000"/>
                </a:solidFill>
              </a:rPr>
              <a:t>National Audit Office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FERRY, L. and MURPHY, P., 2015. Financial sustainability, accountability and transparency across local public service bodies in England under austerity. Briefing note to </a:t>
            </a:r>
            <a:r>
              <a:rPr lang="en-GB" b="1" dirty="0">
                <a:solidFill>
                  <a:srgbClr val="FF0000"/>
                </a:solidFill>
              </a:rPr>
              <a:t>Centre for Public Scrutiny </a:t>
            </a:r>
            <a:r>
              <a:rPr lang="en-GB" dirty="0"/>
              <a:t>(</a:t>
            </a:r>
            <a:r>
              <a:rPr lang="en-GB" dirty="0" err="1"/>
              <a:t>CfPS</a:t>
            </a:r>
            <a:r>
              <a:rPr lang="en-GB" dirty="0"/>
              <a:t>) Advisory Board.</a:t>
            </a:r>
          </a:p>
          <a:p>
            <a:pPr marL="0" indent="0">
              <a:buNone/>
            </a:pPr>
            <a:r>
              <a:rPr lang="en-GB" dirty="0"/>
              <a:t>FERRY, L. and MURPHY, P., 2015. Financial sustainability, accountability and transparency across local public service bodies in England under austerity. Report to </a:t>
            </a:r>
            <a:r>
              <a:rPr lang="en-GB" b="1" dirty="0">
                <a:solidFill>
                  <a:srgbClr val="FF0000"/>
                </a:solidFill>
              </a:rPr>
              <a:t>National Audit Office </a:t>
            </a:r>
            <a:r>
              <a:rPr lang="en-GB" dirty="0"/>
              <a:t>.  </a:t>
            </a:r>
          </a:p>
          <a:p>
            <a:pPr marL="0" indent="0">
              <a:buNone/>
            </a:pPr>
            <a:r>
              <a:rPr lang="en-GB" dirty="0"/>
              <a:t>MURPHY, P. and GREENHALGH, K., 2015. The Joint Universities Research Programme response to Lyn Brown MP, </a:t>
            </a:r>
            <a:r>
              <a:rPr lang="en-GB" b="1" dirty="0">
                <a:solidFill>
                  <a:srgbClr val="FF0000"/>
                </a:solidFill>
              </a:rPr>
              <a:t>Shadow Fire and Rescue Minister, </a:t>
            </a:r>
            <a:r>
              <a:rPr lang="en-GB" dirty="0"/>
              <a:t>on 'The future of the fire and rescue service in England'.  </a:t>
            </a:r>
          </a:p>
          <a:p>
            <a:pPr marL="0" indent="0">
              <a:buNone/>
            </a:pPr>
            <a:r>
              <a:rPr lang="en-GB" dirty="0"/>
              <a:t>GREENHALGH, K. and MURPHY, P., 2015. The new National Framework for Fire and Rescue Services: report to </a:t>
            </a:r>
            <a:r>
              <a:rPr lang="en-GB" b="1" dirty="0">
                <a:solidFill>
                  <a:srgbClr val="FF0000"/>
                </a:solidFill>
              </a:rPr>
              <a:t>Nottinghamshire Fire and Rescue Service </a:t>
            </a:r>
            <a:r>
              <a:rPr lang="en-GB" dirty="0">
                <a:solidFill>
                  <a:srgbClr val="FF0000"/>
                </a:solidFill>
              </a:rPr>
              <a:t>and</a:t>
            </a:r>
            <a:r>
              <a:rPr lang="en-GB" b="1" dirty="0">
                <a:solidFill>
                  <a:srgbClr val="FF0000"/>
                </a:solidFill>
              </a:rPr>
              <a:t> CFOA</a:t>
            </a:r>
            <a:r>
              <a:rPr lang="en-GB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031168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Questions?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24427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How is the REF assessment structured?</a:t>
            </a:r>
            <a:endParaRPr lang="en-GB" sz="36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Units of Assessment - 36 in 2014, and 34 in 2021</a:t>
            </a:r>
          </a:p>
          <a:p>
            <a:endParaRPr lang="en-GB" dirty="0" smtClean="0"/>
          </a:p>
          <a:p>
            <a:r>
              <a:rPr lang="en-GB" dirty="0" smtClean="0"/>
              <a:t>C19  (and C17 in 2021) Business and Management is coterminous with most Business School’s Research interests </a:t>
            </a:r>
          </a:p>
          <a:p>
            <a:endParaRPr lang="en-GB" dirty="0" smtClean="0"/>
          </a:p>
          <a:p>
            <a:r>
              <a:rPr lang="en-GB" dirty="0" smtClean="0"/>
              <a:t>C19/C17 is the 2</a:t>
            </a:r>
            <a:r>
              <a:rPr lang="en-GB" baseline="30000" dirty="0" smtClean="0"/>
              <a:t>nd</a:t>
            </a:r>
            <a:r>
              <a:rPr lang="en-GB" dirty="0" smtClean="0"/>
              <a:t> biggest </a:t>
            </a:r>
            <a:r>
              <a:rPr lang="en-GB" dirty="0" err="1" smtClean="0"/>
              <a:t>UoA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Each </a:t>
            </a:r>
            <a:r>
              <a:rPr lang="en-GB" dirty="0" err="1" smtClean="0"/>
              <a:t>UoA</a:t>
            </a:r>
            <a:r>
              <a:rPr lang="en-GB" dirty="0" smtClean="0"/>
              <a:t> is assessed according to </a:t>
            </a:r>
          </a:p>
          <a:p>
            <a:pPr lvl="1"/>
            <a:r>
              <a:rPr lang="en-GB" dirty="0" smtClean="0"/>
              <a:t>Published Research outputs from individual or multiple authored research papers  </a:t>
            </a:r>
          </a:p>
          <a:p>
            <a:pPr lvl="1"/>
            <a:r>
              <a:rPr lang="en-GB" dirty="0" smtClean="0"/>
              <a:t>Impact Case Studies</a:t>
            </a:r>
          </a:p>
          <a:p>
            <a:pPr lvl="1"/>
            <a:r>
              <a:rPr lang="en-GB" dirty="0" smtClean="0"/>
              <a:t>The Research Environment of the Institution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 common confusion</a:t>
            </a:r>
            <a:br>
              <a:rPr lang="en-GB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en-GB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Academic Impact and Non-Academic Impact</a:t>
            </a:r>
            <a:endParaRPr lang="en-GB" sz="40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0750"/>
            <a:ext cx="10515600" cy="398621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 2014 and in 2021 the non-academic impact will still need to be based on high quality research – this acts as a benchmark to the case study being assessed.</a:t>
            </a:r>
          </a:p>
          <a:p>
            <a:endParaRPr lang="en-GB" dirty="0" smtClean="0"/>
          </a:p>
          <a:p>
            <a:r>
              <a:rPr lang="en-GB" dirty="0" smtClean="0"/>
              <a:t>The case study author or at least one member of the case study team must be submitted as an individual researcher in the university’s submission.</a:t>
            </a:r>
          </a:p>
          <a:p>
            <a:endParaRPr lang="en-GB" dirty="0" smtClean="0"/>
          </a:p>
          <a:p>
            <a:r>
              <a:rPr lang="en-GB" dirty="0" smtClean="0"/>
              <a:t>Having met the academic benchmark the assessment of impact rests entirely on non-academic impact</a:t>
            </a:r>
          </a:p>
          <a:p>
            <a:endParaRPr lang="en-GB" dirty="0" smtClean="0"/>
          </a:p>
          <a:p>
            <a:r>
              <a:rPr lang="en-GB" dirty="0" smtClean="0"/>
              <a:t>The impact is assessed against 4 defined levels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36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	</a:t>
            </a:r>
            <a:r>
              <a:rPr lang="en-GB" sz="3600" b="1" dirty="0">
                <a:solidFill>
                  <a:srgbClr val="0070C0"/>
                </a:solidFill>
              </a:rPr>
              <a:t>NTU </a:t>
            </a:r>
            <a:r>
              <a:rPr lang="en-GB" sz="3600" b="1" dirty="0" smtClean="0">
                <a:solidFill>
                  <a:srgbClr val="0070C0"/>
                </a:solidFill>
              </a:rPr>
              <a:t>Academic Outputs Assurance  </a:t>
            </a:r>
            <a:r>
              <a:rPr lang="en-GB" sz="3600" b="1" dirty="0">
                <a:solidFill>
                  <a:srgbClr val="0070C0"/>
                </a:solidFill>
              </a:rPr>
              <a:t>Process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6900"/>
            <a:ext cx="1076324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0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NBS Impact Case Studies REF2014.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Decent Homes: Evaluation and Information</a:t>
            </a:r>
            <a:r>
              <a:rPr lang="en-GB" dirty="0"/>
              <a:t>: The government's social housing refurbishment initiative with Nottingham City Homes. </a:t>
            </a:r>
          </a:p>
          <a:p>
            <a:pPr marL="0" indent="0">
              <a:buNone/>
            </a:pPr>
            <a:r>
              <a:rPr lang="en-GB" dirty="0"/>
              <a:t>Led by Professor Alistair </a:t>
            </a:r>
            <a:r>
              <a:rPr lang="en-GB" dirty="0" err="1"/>
              <a:t>Mutch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The Modernisation of Gambling Taxes</a:t>
            </a:r>
            <a:r>
              <a:rPr lang="en-GB" dirty="0"/>
              <a:t>: Switching from a tax regime based on turnover to a gross profits tax (GPT). </a:t>
            </a:r>
          </a:p>
          <a:p>
            <a:pPr marL="0" indent="0">
              <a:buNone/>
            </a:pPr>
            <a:r>
              <a:rPr lang="en-GB" dirty="0"/>
              <a:t>Led by Professor Leighton Vaughan Williams.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From Buildings to People: A New Regulatory Risk Regime for Fire and Rescue Services</a:t>
            </a:r>
            <a:r>
              <a:rPr lang="en-GB" b="1" dirty="0"/>
              <a:t> </a:t>
            </a:r>
            <a:r>
              <a:rPr lang="en-GB" dirty="0"/>
              <a:t>with Nottinghamshire FRS and CFOA. </a:t>
            </a:r>
          </a:p>
          <a:p>
            <a:pPr marL="0" indent="0">
              <a:buNone/>
            </a:pPr>
            <a:r>
              <a:rPr lang="en-GB" dirty="0"/>
              <a:t>Led by Peter Murphy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Collectively rated 3/4* in REF 2014.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99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070C0"/>
                </a:solidFill>
                <a:latin typeface="+mn-lt"/>
              </a:rPr>
              <a:t>Analysis of REF 2014 Impact </a:t>
            </a:r>
            <a:r>
              <a:rPr lang="en-GB" sz="3600" b="1" dirty="0">
                <a:solidFill>
                  <a:srgbClr val="0070C0"/>
                </a:solidFill>
                <a:latin typeface="+mn-lt"/>
              </a:rPr>
              <a:t>C</a:t>
            </a:r>
            <a:r>
              <a:rPr lang="en-GB" sz="3600" b="1" dirty="0" smtClean="0">
                <a:solidFill>
                  <a:srgbClr val="0070C0"/>
                </a:solidFill>
                <a:latin typeface="+mn-lt"/>
              </a:rPr>
              <a:t>ase Studies</a:t>
            </a:r>
            <a:endParaRPr lang="en-GB" sz="3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Analysed the Unit of Assessment C19 - across all Business Schools </a:t>
            </a:r>
          </a:p>
          <a:p>
            <a:endParaRPr lang="en-GB" dirty="0" smtClean="0"/>
          </a:p>
          <a:p>
            <a:r>
              <a:rPr lang="en-GB" dirty="0" smtClean="0"/>
              <a:t>Analysed all NTU case studies</a:t>
            </a:r>
          </a:p>
          <a:p>
            <a:endParaRPr lang="en-GB" dirty="0"/>
          </a:p>
          <a:p>
            <a:r>
              <a:rPr lang="en-GB" dirty="0" smtClean="0"/>
              <a:t>Common themes </a:t>
            </a:r>
          </a:p>
          <a:p>
            <a:pPr lvl="1"/>
            <a:r>
              <a:rPr lang="en-GB" dirty="0" smtClean="0"/>
              <a:t>There was a lot of government and policy impacts</a:t>
            </a:r>
          </a:p>
          <a:p>
            <a:pPr lvl="1"/>
            <a:r>
              <a:rPr lang="en-GB" dirty="0" smtClean="0"/>
              <a:t>Case studies generally chronicled work over 4-8 years – although the shortest were 18 months-2 years</a:t>
            </a:r>
          </a:p>
          <a:p>
            <a:pPr lvl="1"/>
            <a:r>
              <a:rPr lang="en-GB" dirty="0" smtClean="0"/>
              <a:t>The same case studies could be submitted by two universities with differing emphasis but many appeared not to appreciate this.</a:t>
            </a:r>
          </a:p>
          <a:p>
            <a:pPr lvl="1"/>
            <a:r>
              <a:rPr lang="en-GB" dirty="0" smtClean="0"/>
              <a:t>Many unnecessarily relied on single heroic researchers</a:t>
            </a:r>
          </a:p>
          <a:p>
            <a:pPr lvl="1"/>
            <a:r>
              <a:rPr lang="en-GB" dirty="0" smtClean="0"/>
              <a:t>The logic model formulae of impact appeared a common underlying assumption/approach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-304800"/>
            <a:ext cx="12439650" cy="765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</a:rPr>
              <a:t>NBS approach for REF 2021 to-date</a:t>
            </a:r>
            <a:endParaRPr lang="en-GB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An ecological or cluster approach to the identification and development of case studies for 2021 and 2015/6</a:t>
            </a:r>
          </a:p>
          <a:p>
            <a:r>
              <a:rPr lang="en-GB" dirty="0" smtClean="0"/>
              <a:t>Developing potential cases out of the previous three  2014 submissions</a:t>
            </a:r>
          </a:p>
          <a:p>
            <a:r>
              <a:rPr lang="en-GB" dirty="0" smtClean="0"/>
              <a:t>Building time and resources into workload planning via the Individual Research Review process</a:t>
            </a:r>
          </a:p>
          <a:p>
            <a:r>
              <a:rPr lang="en-GB" dirty="0" smtClean="0"/>
              <a:t>NTU-wide support and external support Including inter-disciplinary cases)</a:t>
            </a:r>
          </a:p>
          <a:p>
            <a:r>
              <a:rPr lang="en-GB" dirty="0" smtClean="0"/>
              <a:t>Internal (NTU and NBS) leadership and support</a:t>
            </a:r>
          </a:p>
          <a:p>
            <a:r>
              <a:rPr lang="en-GB" dirty="0" smtClean="0"/>
              <a:t>The individual outputs internal and external review process</a:t>
            </a:r>
          </a:p>
          <a:p>
            <a:r>
              <a:rPr lang="en-GB" dirty="0" smtClean="0"/>
              <a:t>Developing academic and non academic strategies for each potential case study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63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1615</Words>
  <Application>Microsoft Office PowerPoint</Application>
  <PresentationFormat>Widescreen</PresentationFormat>
  <Paragraphs>162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The development of Impact Case Studies for REF2021  at Nottingham Business School    </vt:lpstr>
      <vt:lpstr>What are Impact Case Studies?</vt:lpstr>
      <vt:lpstr>How is the REF assessment structured?</vt:lpstr>
      <vt:lpstr> A common confusion Academic Impact and Non-Academic Impact</vt:lpstr>
      <vt:lpstr> NTU Academic Outputs Assurance  Process</vt:lpstr>
      <vt:lpstr>NBS Impact Case Studies REF2014.</vt:lpstr>
      <vt:lpstr>Analysis of REF 2014 Impact Case Studies</vt:lpstr>
      <vt:lpstr>PowerPoint Presentation</vt:lpstr>
      <vt:lpstr>NBS approach for REF 2021 to-date</vt:lpstr>
      <vt:lpstr> 12 Emerging or Potential Impact Case Studies 6 General or Private Sector Orientated </vt:lpstr>
      <vt:lpstr> 12 Emerging or Potential Impact Case Studies 6 Public Sector orientated</vt:lpstr>
      <vt:lpstr>  2 of our 3 examples PPMRG. (1 new 1 from 2014) </vt:lpstr>
      <vt:lpstr>Policy and delivery of public services</vt:lpstr>
      <vt:lpstr>Health, Social Care and Wellbeing </vt:lpstr>
      <vt:lpstr>The development of a case study from REF2014</vt:lpstr>
      <vt:lpstr>Inadequacies in the 2012 FRS National Framework</vt:lpstr>
      <vt:lpstr>Investigating the evidence, assurance and accountability</vt:lpstr>
      <vt:lpstr>Non-Academic Impact</vt:lpstr>
      <vt:lpstr>Examples – professional and general media </vt:lpstr>
      <vt:lpstr>Examples, non–academic policy impact</vt:lpstr>
      <vt:lpstr>Questions?</vt:lpstr>
    </vt:vector>
  </TitlesOfParts>
  <Company>Nottingham Trent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Nottingham Business School Research Advisory  20th June 2017</dc:title>
  <dc:creator>Murphy, Peter</dc:creator>
  <cp:lastModifiedBy>Sullivan, Linda</cp:lastModifiedBy>
  <cp:revision>55</cp:revision>
  <dcterms:created xsi:type="dcterms:W3CDTF">2017-06-16T10:48:36Z</dcterms:created>
  <dcterms:modified xsi:type="dcterms:W3CDTF">2017-09-21T09:26:03Z</dcterms:modified>
</cp:coreProperties>
</file>