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1" r:id="rId6"/>
    <p:sldId id="269" r:id="rId7"/>
    <p:sldId id="262" r:id="rId8"/>
    <p:sldId id="272" r:id="rId9"/>
    <p:sldId id="27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067"/>
    <a:srgbClr val="3F3F3F"/>
    <a:srgbClr val="F2F2F2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971" autoAdjust="0"/>
  </p:normalViewPr>
  <p:slideViewPr>
    <p:cSldViewPr snapToGrid="0" showGuides="1">
      <p:cViewPr varScale="1">
        <p:scale>
          <a:sx n="76" d="100"/>
          <a:sy n="76" d="100"/>
        </p:scale>
        <p:origin x="684" y="84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IN" smtClean="0"/>
              <a:t>16-01-2019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IN" smtClean="0"/>
              <a:t>16-01-2019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17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6"/>
                </a:solidFill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400"/>
            </a:lvl1pPr>
            <a:lvl2pPr>
              <a:buClr>
                <a:schemeClr val="accent2"/>
              </a:buClr>
              <a:defRPr sz="2000"/>
            </a:lvl2pPr>
            <a:lvl3pPr>
              <a:buClr>
                <a:schemeClr val="accent2"/>
              </a:buClr>
              <a:defRPr sz="1800"/>
            </a:lvl3pPr>
            <a:lvl4pPr>
              <a:buClr>
                <a:schemeClr val="accent2"/>
              </a:buClr>
              <a:defRPr sz="1600"/>
            </a:lvl4pPr>
            <a:lvl5pPr>
              <a:buClr>
                <a:schemeClr val="accent2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53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chemeClr val="accent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02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3" name="Title 1" title="Title ">
            <a:extLst>
              <a:ext uri="{FF2B5EF4-FFF2-40B4-BE49-F238E27FC236}">
                <a16:creationId xmlns:a16="http://schemas.microsoft.com/office/drawing/2014/main" id="{59067A2C-FE71-4381-BE51-08DAC5E43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2EB-00DF-4EBA-BF1F-D37805D4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  <a:endParaRPr lang="en-IN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  <a:endParaRPr lang="en-IN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Caption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Name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3832358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197396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3877376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21276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hub.org/" TargetMode="External"/><Relationship Id="rId2" Type="http://schemas.openxmlformats.org/officeDocument/2006/relationships/hyperlink" Target="mailto:info@tnehub.or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7835" y="2750606"/>
            <a:ext cx="6531718" cy="678393"/>
          </a:xfrm>
        </p:spPr>
        <p:txBody>
          <a:bodyPr>
            <a:normAutofit/>
          </a:bodyPr>
          <a:lstStyle/>
          <a:p>
            <a:r>
              <a:rPr lang="en-US" sz="3600" dirty="0"/>
              <a:t>Transnational Education </a:t>
            </a:r>
            <a:endParaRPr lang="en-IN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1725" y="3428999"/>
            <a:ext cx="6363938" cy="520185"/>
          </a:xfrm>
        </p:spPr>
        <p:txBody>
          <a:bodyPr/>
          <a:lstStyle/>
          <a:p>
            <a:r>
              <a:rPr lang="en-IN" spc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Market Developments &amp; Key Research Findings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FB69FF-144A-4299-9E9B-A0589F5E5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68" y="465655"/>
            <a:ext cx="2284951" cy="228495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 txBox="1">
            <a:spLocks/>
          </p:cNvSpPr>
          <p:nvPr/>
        </p:nvSpPr>
        <p:spPr>
          <a:xfrm>
            <a:off x="4781725" y="4107392"/>
            <a:ext cx="6531718" cy="46379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3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Dr Vangelis Tsiligiris </a:t>
            </a:r>
            <a:r>
              <a:rPr lang="en-US" sz="1800" b="0" dirty="0"/>
              <a:t>- PhD, FCMI, FHEA</a:t>
            </a: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/>
            <a:r>
              <a:rPr lang="en-IN" dirty="0"/>
              <a:t>Add a footer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 txBox="1">
            <a:spLocks/>
          </p:cNvSpPr>
          <p:nvPr/>
        </p:nvSpPr>
        <p:spPr>
          <a:xfrm>
            <a:off x="338530" y="98878"/>
            <a:ext cx="5231760" cy="805542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N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Market developments</a:t>
            </a:r>
            <a:endParaRPr lang="en-GB" b="0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4B11259-A519-40A6-8116-DD7C78D29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530" y="1539045"/>
            <a:ext cx="10342722" cy="351003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0" dirty="0"/>
              <a:t>Slow down in the growth of major host markets (e.g. Malaysia, Singapore)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0" dirty="0"/>
              <a:t>Emerging host markets in Europe (i.e. Romania, Bulgaria, Malta)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0" dirty="0"/>
              <a:t>Faster growth in online provision 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0" dirty="0"/>
              <a:t>Expectation for convergence of offshore and home provision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b="0" dirty="0"/>
              <a:t>Continuous shift towards more equitable partnerships 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105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30" y="185530"/>
            <a:ext cx="6857400" cy="692120"/>
          </a:xfrm>
        </p:spPr>
        <p:txBody>
          <a:bodyPr>
            <a:normAutofit fontScale="90000"/>
          </a:bodyPr>
          <a:lstStyle/>
          <a:p>
            <a:r>
              <a:rPr lang="en-ZA" sz="4000" dirty="0"/>
              <a:t>Long-term view of market growth</a:t>
            </a:r>
            <a:endParaRPr lang="en-IN" sz="4000" b="0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/>
            <a:r>
              <a:rPr lang="en-IN" dirty="0"/>
              <a:t>Add a footer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3</a:t>
            </a:fld>
            <a:endParaRPr lang="en-IN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85470"/>
              </p:ext>
            </p:extLst>
          </p:nvPr>
        </p:nvGraphicFramePr>
        <p:xfrm>
          <a:off x="518678" y="1122139"/>
          <a:ext cx="4739336" cy="4888225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622082">
                  <a:extLst>
                    <a:ext uri="{9D8B030D-6E8A-4147-A177-3AD203B41FA5}">
                      <a16:colId xmlns:a16="http://schemas.microsoft.com/office/drawing/2014/main" val="3218886341"/>
                    </a:ext>
                  </a:extLst>
                </a:gridCol>
                <a:gridCol w="3244973">
                  <a:extLst>
                    <a:ext uri="{9D8B030D-6E8A-4147-A177-3AD203B41FA5}">
                      <a16:colId xmlns:a16="http://schemas.microsoft.com/office/drawing/2014/main" val="2341951302"/>
                    </a:ext>
                  </a:extLst>
                </a:gridCol>
                <a:gridCol w="872281">
                  <a:extLst>
                    <a:ext uri="{9D8B030D-6E8A-4147-A177-3AD203B41FA5}">
                      <a16:colId xmlns:a16="http://schemas.microsoft.com/office/drawing/2014/main" val="128385740"/>
                    </a:ext>
                  </a:extLst>
                </a:gridCol>
              </a:tblGrid>
              <a:tr h="41471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Top 10 Host countries by CAGR (2008-18) in UK</a:t>
                      </a:r>
                      <a:r>
                        <a:rPr lang="en-GB" sz="24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TNE students</a:t>
                      </a:r>
                      <a:endParaRPr lang="en-GB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176775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Kuwait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203%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47382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Lebanon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197%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715122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3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Burma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191%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15724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4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Uzbekistan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96%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7957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5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Sri Lanka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69%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528681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Qatar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56%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544140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China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52%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438067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8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Saudi Arabia 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51%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027747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9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Vietnam 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47%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22490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Nepal  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47%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5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21477"/>
              </p:ext>
            </p:extLst>
          </p:nvPr>
        </p:nvGraphicFramePr>
        <p:xfrm>
          <a:off x="5567296" y="1122139"/>
          <a:ext cx="4465708" cy="494447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49082">
                  <a:extLst>
                    <a:ext uri="{9D8B030D-6E8A-4147-A177-3AD203B41FA5}">
                      <a16:colId xmlns:a16="http://schemas.microsoft.com/office/drawing/2014/main" val="1779414000"/>
                    </a:ext>
                  </a:extLst>
                </a:gridCol>
                <a:gridCol w="2204744">
                  <a:extLst>
                    <a:ext uri="{9D8B030D-6E8A-4147-A177-3AD203B41FA5}">
                      <a16:colId xmlns:a16="http://schemas.microsoft.com/office/drawing/2014/main" val="1803744606"/>
                    </a:ext>
                  </a:extLst>
                </a:gridCol>
                <a:gridCol w="1611882">
                  <a:extLst>
                    <a:ext uri="{9D8B030D-6E8A-4147-A177-3AD203B41FA5}">
                      <a16:colId xmlns:a16="http://schemas.microsoft.com/office/drawing/2014/main" val="3783822546"/>
                    </a:ext>
                  </a:extLst>
                </a:gridCol>
              </a:tblGrid>
              <a:tr h="3809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EU Host countries by CAGR (2008-18) in UK TNE students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9281227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11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 dirty="0">
                          <a:effectLst/>
                        </a:rPr>
                        <a:t>Austria  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46%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61549"/>
                  </a:ext>
                </a:extLst>
              </a:tr>
              <a:tr h="39389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25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 dirty="0">
                          <a:effectLst/>
                        </a:rPr>
                        <a:t>Cyprus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22%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536698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27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France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20%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39344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31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Malta  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19%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660262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32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Switzerland  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18%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20877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36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Greece  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16%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604169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42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Italy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13%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357954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44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Germany  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12%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878415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45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Spain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10%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182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46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Ireland  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10%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71385"/>
                  </a:ext>
                </a:extLst>
              </a:tr>
              <a:tr h="3809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kern="1200" dirty="0">
                          <a:effectLst/>
                        </a:rPr>
                        <a:t>50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kern="1200">
                          <a:effectLst/>
                        </a:rPr>
                        <a:t>Romania  </a:t>
                      </a:r>
                      <a:endParaRPr lang="en-GB" sz="2400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kern="1200" dirty="0">
                          <a:effectLst/>
                        </a:rPr>
                        <a:t>8%</a:t>
                      </a:r>
                      <a:endParaRPr lang="en-GB" sz="24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90179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678" y="6066613"/>
            <a:ext cx="8800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Analysis of HESA TNE data. Countries with more than 2,000 TNE students included</a:t>
            </a:r>
          </a:p>
        </p:txBody>
      </p:sp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79" y="261843"/>
            <a:ext cx="7029679" cy="865069"/>
          </a:xfrm>
        </p:spPr>
        <p:txBody>
          <a:bodyPr>
            <a:noAutofit/>
          </a:bodyPr>
          <a:lstStyle/>
          <a:p>
            <a:r>
              <a:rPr lang="en-GB" sz="3600" dirty="0"/>
              <a:t>Key barriers to developing partnerships</a:t>
            </a:r>
            <a:endParaRPr lang="en-IN" sz="36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C11C9-3DF6-471E-87C0-4DCED41031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28214-87DB-4B3A-BD81-9A709A69BAA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4</a:t>
            </a:fld>
            <a:endParaRPr lang="en-IN" dirty="0"/>
          </a:p>
        </p:txBody>
      </p:sp>
      <p:grpSp>
        <p:nvGrpSpPr>
          <p:cNvPr id="8" name="Group 7"/>
          <p:cNvGrpSpPr/>
          <p:nvPr/>
        </p:nvGrpSpPr>
        <p:grpSpPr>
          <a:xfrm>
            <a:off x="5201623" y="1074097"/>
            <a:ext cx="5400000" cy="5400000"/>
            <a:chOff x="3571618" y="1074097"/>
            <a:chExt cx="5400000" cy="5400000"/>
          </a:xfrm>
        </p:grpSpPr>
        <p:sp>
          <p:nvSpPr>
            <p:cNvPr id="10" name="Donut 9"/>
            <p:cNvSpPr/>
            <p:nvPr/>
          </p:nvSpPr>
          <p:spPr>
            <a:xfrm>
              <a:off x="3571618" y="1074097"/>
              <a:ext cx="5400000" cy="5400000"/>
            </a:xfrm>
            <a:prstGeom prst="donut">
              <a:avLst>
                <a:gd name="adj" fmla="val 139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83609" y="1388879"/>
              <a:ext cx="2637026" cy="14724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Macro Factors</a:t>
              </a:r>
            </a:p>
          </p:txBody>
        </p:sp>
        <p:sp>
          <p:nvSpPr>
            <p:cNvPr id="12" name="Donut 11"/>
            <p:cNvSpPr/>
            <p:nvPr/>
          </p:nvSpPr>
          <p:spPr>
            <a:xfrm>
              <a:off x="4111618" y="1618862"/>
              <a:ext cx="4320000" cy="4320000"/>
            </a:xfrm>
            <a:prstGeom prst="donut">
              <a:avLst>
                <a:gd name="adj" fmla="val 1394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10113" y="1986652"/>
              <a:ext cx="2637026" cy="14724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Institutional Factors </a:t>
              </a:r>
            </a:p>
          </p:txBody>
        </p:sp>
        <p:sp>
          <p:nvSpPr>
            <p:cNvPr id="14" name="Donut 13"/>
            <p:cNvSpPr/>
            <p:nvPr/>
          </p:nvSpPr>
          <p:spPr>
            <a:xfrm>
              <a:off x="4659295" y="2206912"/>
              <a:ext cx="3240000" cy="3240000"/>
            </a:xfrm>
            <a:prstGeom prst="donut">
              <a:avLst>
                <a:gd name="adj" fmla="val 13943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35826" y="2531417"/>
              <a:ext cx="2561982" cy="198757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Student Factors </a:t>
              </a:r>
            </a:p>
          </p:txBody>
        </p:sp>
      </p:grpSp>
      <p:sp>
        <p:nvSpPr>
          <p:cNvPr id="1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81080" y="1285228"/>
            <a:ext cx="4632277" cy="4754734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Macro Factors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National legislation (e.g. China)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Local recognition of TNE qualifications </a:t>
            </a:r>
          </a:p>
          <a:p>
            <a:pPr marL="800100" lvl="1" indent="-342900">
              <a:buClr>
                <a:schemeClr val="accent6">
                  <a:lumMod val="60000"/>
                  <a:lumOff val="40000"/>
                </a:schemeClr>
              </a:buClr>
              <a:buFont typeface="Calibri" panose="020F0502020204030204" pitchFamily="34" charset="0"/>
              <a:buChar char="₋"/>
            </a:pPr>
            <a:r>
              <a:rPr lang="en-GB" sz="2800" dirty="0">
                <a:solidFill>
                  <a:schemeClr val="tx1"/>
                </a:solidFill>
              </a:rPr>
              <a:t>Greece: TNE bachelor degrees recognised as 3</a:t>
            </a:r>
            <a:r>
              <a:rPr lang="en-GB" sz="2800" baseline="30000" dirty="0">
                <a:solidFill>
                  <a:schemeClr val="tx1"/>
                </a:solidFill>
              </a:rPr>
              <a:t>rd</a:t>
            </a:r>
            <a:r>
              <a:rPr lang="en-GB" sz="2800" dirty="0">
                <a:solidFill>
                  <a:schemeClr val="tx1"/>
                </a:solidFill>
              </a:rPr>
              <a:t> class, irrespective of actual classification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004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30" y="358571"/>
            <a:ext cx="7029679" cy="865069"/>
          </a:xfrm>
        </p:spPr>
        <p:txBody>
          <a:bodyPr>
            <a:noAutofit/>
          </a:bodyPr>
          <a:lstStyle/>
          <a:p>
            <a:r>
              <a:rPr lang="en-GB" sz="3600" dirty="0"/>
              <a:t>Key barriers to developing partnerships</a:t>
            </a:r>
            <a:endParaRPr lang="en-IN" sz="36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C11C9-3DF6-471E-87C0-4DCED41031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28214-87DB-4B3A-BD81-9A709A69BAA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5</a:t>
            </a:fld>
            <a:endParaRPr lang="en-IN" dirty="0"/>
          </a:p>
        </p:txBody>
      </p:sp>
      <p:grpSp>
        <p:nvGrpSpPr>
          <p:cNvPr id="8" name="Group 7"/>
          <p:cNvGrpSpPr/>
          <p:nvPr/>
        </p:nvGrpSpPr>
        <p:grpSpPr>
          <a:xfrm>
            <a:off x="5254631" y="1074097"/>
            <a:ext cx="5400000" cy="5400000"/>
            <a:chOff x="3571618" y="1074097"/>
            <a:chExt cx="5400000" cy="5400000"/>
          </a:xfrm>
        </p:grpSpPr>
        <p:sp>
          <p:nvSpPr>
            <p:cNvPr id="10" name="Donut 9"/>
            <p:cNvSpPr/>
            <p:nvPr/>
          </p:nvSpPr>
          <p:spPr>
            <a:xfrm>
              <a:off x="3571618" y="1074097"/>
              <a:ext cx="5400000" cy="5400000"/>
            </a:xfrm>
            <a:prstGeom prst="donut">
              <a:avLst>
                <a:gd name="adj" fmla="val 139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83609" y="1388879"/>
              <a:ext cx="2637026" cy="14724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Macro Factors</a:t>
              </a:r>
            </a:p>
          </p:txBody>
        </p:sp>
        <p:sp>
          <p:nvSpPr>
            <p:cNvPr id="12" name="Donut 11"/>
            <p:cNvSpPr/>
            <p:nvPr/>
          </p:nvSpPr>
          <p:spPr>
            <a:xfrm>
              <a:off x="4111618" y="1618862"/>
              <a:ext cx="4320000" cy="4320000"/>
            </a:xfrm>
            <a:prstGeom prst="donut">
              <a:avLst>
                <a:gd name="adj" fmla="val 1394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10113" y="1986652"/>
              <a:ext cx="2637026" cy="14724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Institutional Factors </a:t>
              </a:r>
            </a:p>
          </p:txBody>
        </p:sp>
        <p:sp>
          <p:nvSpPr>
            <p:cNvPr id="14" name="Donut 13"/>
            <p:cNvSpPr/>
            <p:nvPr/>
          </p:nvSpPr>
          <p:spPr>
            <a:xfrm>
              <a:off x="4659295" y="2206912"/>
              <a:ext cx="3240000" cy="3240000"/>
            </a:xfrm>
            <a:prstGeom prst="donut">
              <a:avLst>
                <a:gd name="adj" fmla="val 13943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35826" y="2531417"/>
              <a:ext cx="2561982" cy="198757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Student Factors </a:t>
              </a:r>
            </a:p>
          </p:txBody>
        </p:sp>
      </p:grpSp>
      <p:sp>
        <p:nvSpPr>
          <p:cNvPr id="1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68893" y="1388879"/>
            <a:ext cx="4822882" cy="4492767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Institutional Factors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en-GB" sz="2800" b="1" i="1" dirty="0"/>
              <a:t>Home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Unclear internationalisation strategy 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Short-term approach 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Insufficient staff engagement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en-GB" sz="2800" b="1" i="1" dirty="0"/>
              <a:t>Host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Insufficient capacity 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Conflicting motives 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803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3">
            <a:extLst>
              <a:ext uri="{FF2B5EF4-FFF2-40B4-BE49-F238E27FC236}">
                <a16:creationId xmlns:a16="http://schemas.microsoft.com/office/drawing/2014/main" id="{92896B42-4638-40D0-8887-7AB8D1D86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30" y="358571"/>
            <a:ext cx="7029679" cy="865069"/>
          </a:xfrm>
        </p:spPr>
        <p:txBody>
          <a:bodyPr>
            <a:noAutofit/>
          </a:bodyPr>
          <a:lstStyle/>
          <a:p>
            <a:r>
              <a:rPr lang="en-GB" sz="3600" dirty="0"/>
              <a:t>Key barriers to developing partnerships</a:t>
            </a:r>
            <a:endParaRPr lang="en-IN" sz="3600" b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C11C9-3DF6-471E-87C0-4DCED41031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28214-87DB-4B3A-BD81-9A709A69BAA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pPr/>
              <a:t>6</a:t>
            </a:fld>
            <a:endParaRPr lang="en-IN" dirty="0"/>
          </a:p>
        </p:txBody>
      </p:sp>
      <p:grpSp>
        <p:nvGrpSpPr>
          <p:cNvPr id="8" name="Group 7"/>
          <p:cNvGrpSpPr/>
          <p:nvPr/>
        </p:nvGrpSpPr>
        <p:grpSpPr>
          <a:xfrm>
            <a:off x="5254631" y="1074097"/>
            <a:ext cx="5400000" cy="5400000"/>
            <a:chOff x="3571618" y="1074097"/>
            <a:chExt cx="5400000" cy="5400000"/>
          </a:xfrm>
        </p:grpSpPr>
        <p:sp>
          <p:nvSpPr>
            <p:cNvPr id="10" name="Donut 9"/>
            <p:cNvSpPr/>
            <p:nvPr/>
          </p:nvSpPr>
          <p:spPr>
            <a:xfrm>
              <a:off x="3571618" y="1074097"/>
              <a:ext cx="5400000" cy="5400000"/>
            </a:xfrm>
            <a:prstGeom prst="donut">
              <a:avLst>
                <a:gd name="adj" fmla="val 139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83609" y="1388879"/>
              <a:ext cx="2637026" cy="14724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Macro Factors</a:t>
              </a:r>
            </a:p>
          </p:txBody>
        </p:sp>
        <p:sp>
          <p:nvSpPr>
            <p:cNvPr id="12" name="Donut 11"/>
            <p:cNvSpPr/>
            <p:nvPr/>
          </p:nvSpPr>
          <p:spPr>
            <a:xfrm>
              <a:off x="4111618" y="1618862"/>
              <a:ext cx="4320000" cy="4320000"/>
            </a:xfrm>
            <a:prstGeom prst="donut">
              <a:avLst>
                <a:gd name="adj" fmla="val 1394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10113" y="1986652"/>
              <a:ext cx="2637026" cy="147247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Institutional Factors </a:t>
              </a:r>
            </a:p>
          </p:txBody>
        </p:sp>
        <p:sp>
          <p:nvSpPr>
            <p:cNvPr id="14" name="Donut 13"/>
            <p:cNvSpPr/>
            <p:nvPr/>
          </p:nvSpPr>
          <p:spPr>
            <a:xfrm>
              <a:off x="4659295" y="2206912"/>
              <a:ext cx="3240000" cy="3240000"/>
            </a:xfrm>
            <a:prstGeom prst="donut">
              <a:avLst>
                <a:gd name="adj" fmla="val 13943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35826" y="2531417"/>
              <a:ext cx="2561982" cy="198757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771428"/>
                </a:avLst>
              </a:prstTxWarp>
              <a:spAutoFit/>
            </a:bodyPr>
            <a:lstStyle/>
            <a:p>
              <a:pPr algn="ctr"/>
              <a:r>
                <a:rPr lang="en-US" sz="28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Student Factors </a:t>
              </a:r>
            </a:p>
          </p:txBody>
        </p:sp>
      </p:grpSp>
      <p:sp>
        <p:nvSpPr>
          <p:cNvPr id="1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38530" y="1581202"/>
            <a:ext cx="4822882" cy="4262784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Student Factors 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Unrealistic expectations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Language barrier</a:t>
            </a:r>
          </a:p>
          <a:p>
            <a:pPr marL="342900" indent="-3429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Prior educational experience that affects preferred learning style</a:t>
            </a:r>
          </a:p>
        </p:txBody>
      </p:sp>
    </p:spTree>
    <p:extLst>
      <p:ext uri="{BB962C8B-B14F-4D97-AF65-F5344CB8AC3E}">
        <p14:creationId xmlns:p14="http://schemas.microsoft.com/office/powerpoint/2010/main" val="273000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B6C5EAB-81FF-4827-A160-22F4363C6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</a:t>
            </a:r>
            <a:r>
              <a:rPr lang="en-IN" b="0" dirty="0"/>
              <a:t>You.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6611344-9447-438E-873C-299AF4110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dirty="0"/>
              <a:t>Vangelis Tsiligiris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0B41C33-430D-4B31-A546-F856469194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60853" y="3828744"/>
            <a:ext cx="3445783" cy="289070"/>
          </a:xfrm>
        </p:spPr>
        <p:txBody>
          <a:bodyPr/>
          <a:lstStyle/>
          <a:p>
            <a:r>
              <a:rPr lang="en-IN" dirty="0">
                <a:hlinkClick r:id="rId2"/>
              </a:rPr>
              <a:t>info@tnehub.org</a:t>
            </a:r>
            <a:r>
              <a:rPr lang="en-IN" dirty="0"/>
              <a:t> 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62065D0-127B-4884-9760-D1FFEC38A6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N" dirty="0">
                <a:hlinkClick r:id="rId3"/>
              </a:rPr>
              <a:t>www.TNEHUB.org</a:t>
            </a:r>
            <a:r>
              <a:rPr lang="en-IN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FB69FF-144A-4299-9E9B-A0589F5E5C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183" y="2426299"/>
            <a:ext cx="2284951" cy="228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5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-03 Presentation Layout_CA - v6" id="{E989BABB-6CAC-4B7A-BEDD-AC8E941209AD}" vid="{8EB46C3B-1734-4DB1-861E-420A63F4C2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9A80A7-0DD1-4CF4-ABD5-362A6549C5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D15D6-87BC-477C-8E91-9F90829C2FC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fb0879af-3eba-417a-a55a-ffe6dcd6ca77"/>
    <ds:schemaRef ds:uri="6dc4bcd6-49db-4c07-9060-8acfc67cef9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79AA90D-A39D-4F83-B1BD-92099B1CA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0</TotalTime>
  <Words>331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CiscoSans ExtraLight</vt:lpstr>
      <vt:lpstr>Gill Sans SemiBold</vt:lpstr>
      <vt:lpstr>Arial</vt:lpstr>
      <vt:lpstr>Calibri</vt:lpstr>
      <vt:lpstr>Calibri Light</vt:lpstr>
      <vt:lpstr>Times New Roman</vt:lpstr>
      <vt:lpstr>Office Theme</vt:lpstr>
      <vt:lpstr>Transnational Education </vt:lpstr>
      <vt:lpstr>PowerPoint Presentation</vt:lpstr>
      <vt:lpstr>Long-term view of market growth</vt:lpstr>
      <vt:lpstr>Key barriers to developing partnerships</vt:lpstr>
      <vt:lpstr>Key barriers to developing partnerships</vt:lpstr>
      <vt:lpstr>Key barriers to developing partnerships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2018-10-28T20:17:51Z</dcterms:created>
  <dcterms:modified xsi:type="dcterms:W3CDTF">2019-01-16T15:02:35Z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