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3" r:id="rId5"/>
    <p:sldId id="258" r:id="rId6"/>
    <p:sldId id="259" r:id="rId7"/>
    <p:sldId id="260" r:id="rId8"/>
    <p:sldId id="264" r:id="rId9"/>
    <p:sldId id="261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0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44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4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62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5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0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9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4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7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74219-19D4-48CC-B340-57A0CCC0E3ED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F4A56-DA4D-4D96-AB40-2AF4F7004B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78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0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0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2773" y="1460203"/>
            <a:ext cx="9633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Weekday effects in the lead-lag relationship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4791" y="3335482"/>
            <a:ext cx="3948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Author: Thong Dao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4791" y="3920257"/>
            <a:ext cx="82399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Co-authors: Frank </a:t>
            </a:r>
            <a:r>
              <a:rPr lang="en-GB" sz="3200" dirty="0" err="1"/>
              <a:t>McGroarty</a:t>
            </a:r>
            <a:r>
              <a:rPr lang="en-GB" sz="3200" dirty="0"/>
              <a:t>, Andrew Urquhart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4791" y="4505032"/>
            <a:ext cx="71969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Affiliation: University of Southampton, UK</a:t>
            </a:r>
          </a:p>
        </p:txBody>
      </p:sp>
    </p:spTree>
    <p:extLst>
      <p:ext uri="{BB962C8B-B14F-4D97-AF65-F5344CB8AC3E}">
        <p14:creationId xmlns:p14="http://schemas.microsoft.com/office/powerpoint/2010/main" val="2462389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2150076" cy="584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5. Results</a:t>
            </a:r>
            <a:r>
              <a:rPr lang="en-GB" sz="3200" dirty="0"/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778840"/>
              </p:ext>
            </p:extLst>
          </p:nvPr>
        </p:nvGraphicFramePr>
        <p:xfrm>
          <a:off x="1441620" y="1855220"/>
          <a:ext cx="9292284" cy="2164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7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7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Lead-lag correlation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Lead-lag time (ms)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S&amp;P500 – IVV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0.1943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10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S&amp;P500 – SPY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0.1886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30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IVV – SPY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0.2370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20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7027" y="1021492"/>
            <a:ext cx="4959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General lead-lag relationship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9556" y="4469138"/>
            <a:ext cx="3958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Moderate correlation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9557" y="5053913"/>
            <a:ext cx="3958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Short lead-lag time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557" y="5638688"/>
            <a:ext cx="3237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Index leads ETFs</a:t>
            </a:r>
          </a:p>
        </p:txBody>
      </p:sp>
    </p:spTree>
    <p:extLst>
      <p:ext uri="{BB962C8B-B14F-4D97-AF65-F5344CB8AC3E}">
        <p14:creationId xmlns:p14="http://schemas.microsoft.com/office/powerpoint/2010/main" val="249423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9146" y="407826"/>
            <a:ext cx="7290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Weekday effects in the lead-lag correlation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67263" y="1285100"/>
            <a:ext cx="5422092" cy="9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511806"/>
              </p:ext>
            </p:extLst>
          </p:nvPr>
        </p:nvGraphicFramePr>
        <p:xfrm>
          <a:off x="667263" y="1285102"/>
          <a:ext cx="6474941" cy="5016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3" imgW="4609800" imgH="3575160" progId="EViews.Workfile.2">
                  <p:embed/>
                </p:oleObj>
              </mc:Choice>
              <mc:Fallback>
                <p:oleObj r:id="rId3" imgW="4609800" imgH="3575160" progId="EViews.Workfile.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63" y="1285102"/>
                        <a:ext cx="6474941" cy="50167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35675" y="5066269"/>
            <a:ext cx="8732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Monday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34280" y="5066269"/>
            <a:ext cx="8732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Tuesday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7256" y="5066269"/>
            <a:ext cx="114506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Wednesday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240" y="5066269"/>
            <a:ext cx="99266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Thursday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44390" y="5066269"/>
            <a:ext cx="71051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Friday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64782" y="1709080"/>
            <a:ext cx="3088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- Similar pattern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37498" y="2345286"/>
            <a:ext cx="4249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- S&amp;P500 – IVV: Monday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64782" y="2981492"/>
            <a:ext cx="42497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IVV – SPY: Wednesday and Thursday</a:t>
            </a:r>
          </a:p>
        </p:txBody>
      </p:sp>
    </p:spTree>
    <p:extLst>
      <p:ext uri="{BB962C8B-B14F-4D97-AF65-F5344CB8AC3E}">
        <p14:creationId xmlns:p14="http://schemas.microsoft.com/office/powerpoint/2010/main" val="2679501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3081" y="321275"/>
            <a:ext cx="2809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6. Conclusion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3081" y="1009247"/>
            <a:ext cx="3958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Moderate correlation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557" y="1511532"/>
            <a:ext cx="3237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Index leads ETFs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9557" y="2013817"/>
            <a:ext cx="9852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Lead-lag correlations show a similar intraweek pattern.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9557" y="2516102"/>
            <a:ext cx="10330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- S&amp;P500 – IVV: Monday, IVV – SPY: Wednesday and Thursday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9557" y="3018387"/>
            <a:ext cx="627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- Future studies should pay attention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557" y="3520672"/>
            <a:ext cx="3237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- Future research: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7860" y="4022957"/>
            <a:ext cx="6610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+ Weekday effects in the lead-lag time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7860" y="4525242"/>
            <a:ext cx="3159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/>
              <a:t>+ Intraday effects</a:t>
            </a:r>
          </a:p>
        </p:txBody>
      </p:sp>
    </p:spTree>
    <p:extLst>
      <p:ext uri="{BB962C8B-B14F-4D97-AF65-F5344CB8AC3E}">
        <p14:creationId xmlns:p14="http://schemas.microsoft.com/office/powerpoint/2010/main" val="70151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31806"/>
            <a:ext cx="2232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References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925896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BLANDÓN, J. G. 2008. Return autocorrelation anomalies and the importance of non-trading periods: Evidence from Spain, France and Germany.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Quantitative Finance,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341-349.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624786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CHANDRA, M. 2006. The day-of-the-week effect in conditional correlation.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of Quantitative Finance &amp; Accounting,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27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297.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2747569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GU, A. Y. 2004. The Reversing Weekend Effect: Evidence from the U.S. Equity Markets.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of Quantitative Finance &amp; Accounting,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444054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HAYASHI, T. &amp; YOSHIDA, N. 2005. On Covariance Estimation of Non-Synchronously Observed Diffusion Processes.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Bernoulli,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11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359-379.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4139664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HOFFMANN, M., ROSENBAUM, M. &amp; YOSHIDA, N. 2013. Estimation of the lead-lag parameter from non-synchronous data.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Bernoulli,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426-461.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4835274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MADUREIRA, L. L. &amp; LEAL, R. P. C. 2001. Elusive anomalies in the Brazilian stock market.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Review of Financial Analysis,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123-134.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5530884"/>
            <a:ext cx="112034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OSBORN, D. R., SAVVA, C. S. &amp; GILL, L. 2008. Periodic Dynamic Conditional Correlations between Stock Markets in Europe and the US.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Journal of Financial Econometrics,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307.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2325127"/>
            <a:ext cx="1038791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CROSS, F. 1973. The Behavior of Stock Prices on Fridays and Mondays.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Financial Analysts Journal,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29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67.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799" y="6226494"/>
            <a:ext cx="1070919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TONG, W. 2000. International Evidence on Weekend Anomalies. </a:t>
            </a:r>
            <a:r>
              <a:rPr lang="en-US" sz="19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Journal of Financial Research,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23</a:t>
            </a: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495-522.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5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2124" y="333570"/>
            <a:ext cx="3270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1. Introduction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3959" y="1986916"/>
            <a:ext cx="11328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Motivation: findings of weekday effects in return correlation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4340" y="2608809"/>
            <a:ext cx="10020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Blandon (2008): Friday – Monday autocorrelation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54340" y="3230702"/>
            <a:ext cx="11932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Chandra (2006) and Osborn et al (2008): Thursday correlation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3959" y="4068253"/>
            <a:ext cx="2762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Contribution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4340" y="4690146"/>
            <a:ext cx="4169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cross-correlation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4340" y="5274921"/>
            <a:ext cx="4709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high-frequency context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4340" y="5859696"/>
            <a:ext cx="2737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large dataset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2124" y="1182130"/>
            <a:ext cx="8696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Definition of lead-lag relationship</a:t>
            </a:r>
          </a:p>
        </p:txBody>
      </p:sp>
    </p:spTree>
    <p:extLst>
      <p:ext uri="{BB962C8B-B14F-4D97-AF65-F5344CB8AC3E}">
        <p14:creationId xmlns:p14="http://schemas.microsoft.com/office/powerpoint/2010/main" val="33179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7283" y="333039"/>
            <a:ext cx="3486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2. Literature review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283" y="1093594"/>
            <a:ext cx="9763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Relevant literature: weekday effects in return correlation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31981" y="2162067"/>
            <a:ext cx="329858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Return correlation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9447" y="3527114"/>
            <a:ext cx="407634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Autocorrelation of the same time series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72275" y="3527114"/>
            <a:ext cx="372883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Correlation between two time series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9447" y="5488650"/>
            <a:ext cx="165480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Fri-Mon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03277" y="5488650"/>
            <a:ext cx="211264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/>
              <a:t>Other days</a:t>
            </a:r>
          </a:p>
        </p:txBody>
      </p:sp>
      <p:cxnSp>
        <p:nvCxnSpPr>
          <p:cNvPr id="11" name="Straight Connector 10"/>
          <p:cNvCxnSpPr>
            <a:stCxn id="6" idx="2"/>
            <a:endCxn id="7" idx="0"/>
          </p:cNvCxnSpPr>
          <p:nvPr/>
        </p:nvCxnSpPr>
        <p:spPr>
          <a:xfrm flipH="1">
            <a:off x="3967620" y="2746842"/>
            <a:ext cx="2113654" cy="780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2"/>
            <a:endCxn id="8" idx="0"/>
          </p:cNvCxnSpPr>
          <p:nvPr/>
        </p:nvCxnSpPr>
        <p:spPr>
          <a:xfrm>
            <a:off x="6081274" y="2746842"/>
            <a:ext cx="2255419" cy="780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2"/>
            <a:endCxn id="9" idx="0"/>
          </p:cNvCxnSpPr>
          <p:nvPr/>
        </p:nvCxnSpPr>
        <p:spPr>
          <a:xfrm flipH="1">
            <a:off x="2756852" y="4604332"/>
            <a:ext cx="1210768" cy="8843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2"/>
            <a:endCxn id="10" idx="0"/>
          </p:cNvCxnSpPr>
          <p:nvPr/>
        </p:nvCxnSpPr>
        <p:spPr>
          <a:xfrm>
            <a:off x="3967620" y="4604332"/>
            <a:ext cx="1191977" cy="8843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11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0264" y="395453"/>
            <a:ext cx="30227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Autocorrelation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029" y="980228"/>
            <a:ext cx="9320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high for Friday-Monday (e.g. Cross, 1973; Tong, 2000)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0027" y="3811771"/>
            <a:ext cx="9221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cause: non-synchronous trading (e.g. Blandon, 2008)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0264" y="4596601"/>
            <a:ext cx="9011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Correlation between time series: limited and mixed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0029" y="1565003"/>
            <a:ext cx="11478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Friday – Monday autocorrelation weakens in the 1990s (</a:t>
            </a:r>
            <a:r>
              <a:rPr lang="en-GB" sz="3200" dirty="0" err="1"/>
              <a:t>Gu</a:t>
            </a:r>
            <a:r>
              <a:rPr lang="en-GB" sz="3200" dirty="0"/>
              <a:t>, 2004).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0029" y="2149778"/>
            <a:ext cx="11478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international markets: Brazil (</a:t>
            </a:r>
            <a:r>
              <a:rPr lang="en-GB" sz="3200" dirty="0" err="1"/>
              <a:t>Madureira</a:t>
            </a:r>
            <a:r>
              <a:rPr lang="en-GB" sz="3200" dirty="0"/>
              <a:t> and Leal, 2001); 23 countries (Tong, 2000); Spain, France and Germany (Blandon, 2008)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0028" y="3226996"/>
            <a:ext cx="9320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other weekdays: low or negative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027" y="5181376"/>
            <a:ext cx="110377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Monday, Tuesday and Thursday effects (Chandra, 2006; Osborn et al, 2008)</a:t>
            </a:r>
          </a:p>
        </p:txBody>
      </p:sp>
    </p:spTree>
    <p:extLst>
      <p:ext uri="{BB962C8B-B14F-4D97-AF65-F5344CB8AC3E}">
        <p14:creationId xmlns:p14="http://schemas.microsoft.com/office/powerpoint/2010/main" val="223275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712" y="349651"/>
            <a:ext cx="2160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3.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5712" y="996185"/>
            <a:ext cx="9237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S&amp;P500 index and its tracking ETFs (i.e. SPY and IVV)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5127" y="1577378"/>
            <a:ext cx="7963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Period: August 2014 – July 2015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5127" y="2158571"/>
            <a:ext cx="10435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Data type: tick value and transaction price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5712" y="2768338"/>
            <a:ext cx="6764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Number of observations: &gt; 20 million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5712" y="3471623"/>
            <a:ext cx="3833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4. Methodology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5712" y="4059972"/>
            <a:ext cx="7532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4.1. Estimation of the lead-lag relationship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8691" y="5215226"/>
            <a:ext cx="10328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Hayashi and Yoshida (2005): contemporaneous correlation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8691" y="5824993"/>
            <a:ext cx="7221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Hoffmann et al (2013): cross-correlation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712" y="4637599"/>
            <a:ext cx="5320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Non-synchronous time series</a:t>
            </a:r>
          </a:p>
        </p:txBody>
      </p:sp>
    </p:spTree>
    <p:extLst>
      <p:ext uri="{BB962C8B-B14F-4D97-AF65-F5344CB8AC3E}">
        <p14:creationId xmlns:p14="http://schemas.microsoft.com/office/powerpoint/2010/main" val="304333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515689" y="1287983"/>
            <a:ext cx="7567425" cy="2649703"/>
            <a:chOff x="0" y="0"/>
            <a:chExt cx="5200592" cy="1646095"/>
          </a:xfrm>
        </p:grpSpPr>
        <p:grpSp>
          <p:nvGrpSpPr>
            <p:cNvPr id="31" name="Group 30"/>
            <p:cNvGrpSpPr/>
            <p:nvPr/>
          </p:nvGrpSpPr>
          <p:grpSpPr>
            <a:xfrm>
              <a:off x="90112" y="94836"/>
              <a:ext cx="5110480" cy="1489077"/>
              <a:chOff x="90112" y="94836"/>
              <a:chExt cx="5927148" cy="1489576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90112" y="94836"/>
                <a:ext cx="5927148" cy="1489576"/>
                <a:chOff x="90112" y="94836"/>
                <a:chExt cx="5927148" cy="1489576"/>
              </a:xfrm>
            </p:grpSpPr>
            <p:cxnSp>
              <p:nvCxnSpPr>
                <p:cNvPr id="39" name="Straight Arrow Connector 38"/>
                <p:cNvCxnSpPr/>
                <p:nvPr/>
              </p:nvCxnSpPr>
              <p:spPr>
                <a:xfrm flipV="1">
                  <a:off x="603597" y="433292"/>
                  <a:ext cx="4530436" cy="3117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/>
                <p:cNvCxnSpPr/>
                <p:nvPr/>
              </p:nvCxnSpPr>
              <p:spPr>
                <a:xfrm flipV="1">
                  <a:off x="603597" y="1261101"/>
                  <a:ext cx="4530436" cy="3117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Box 8"/>
                <p:cNvSpPr txBox="1"/>
                <p:nvPr/>
              </p:nvSpPr>
              <p:spPr>
                <a:xfrm>
                  <a:off x="90112" y="310379"/>
                  <a:ext cx="685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SPY</a:t>
                  </a:r>
                  <a:endParaRPr lang="en-GB" sz="2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42" name="TextBox 9"/>
                <p:cNvSpPr txBox="1"/>
                <p:nvPr/>
              </p:nvSpPr>
              <p:spPr>
                <a:xfrm>
                  <a:off x="90112" y="1138188"/>
                  <a:ext cx="685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IVV</a:t>
                  </a:r>
                  <a:endParaRPr lang="en-GB" sz="2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43" name="TextBox 10"/>
                <p:cNvSpPr txBox="1"/>
                <p:nvPr/>
              </p:nvSpPr>
              <p:spPr>
                <a:xfrm>
                  <a:off x="5134033" y="268770"/>
                  <a:ext cx="88322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Time</a:t>
                  </a:r>
                  <a:endParaRPr lang="en-GB" sz="2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44" name="TextBox 11"/>
                <p:cNvSpPr txBox="1"/>
                <p:nvPr/>
              </p:nvSpPr>
              <p:spPr>
                <a:xfrm>
                  <a:off x="5134033" y="1097217"/>
                  <a:ext cx="88322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Time</a:t>
                  </a:r>
                  <a:endParaRPr lang="en-GB" sz="2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1221854" y="390192"/>
                  <a:ext cx="147206" cy="13749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24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6" name="TextBox 18"/>
                    <p:cNvSpPr txBox="1"/>
                    <p:nvPr/>
                  </p:nvSpPr>
                  <p:spPr>
                    <a:xfrm>
                      <a:off x="3267964" y="1314537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46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67964" y="1314537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2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TextBox 19"/>
                    <p:cNvSpPr txBox="1"/>
                    <p:nvPr/>
                  </p:nvSpPr>
                  <p:spPr>
                    <a:xfrm>
                      <a:off x="2299888" y="1314537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99888" y="1314537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TextBox 20"/>
                    <p:cNvSpPr txBox="1"/>
                    <p:nvPr/>
                  </p:nvSpPr>
                  <p:spPr>
                    <a:xfrm>
                      <a:off x="3164922" y="94836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48" name="TextBox 2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64922" y="94836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9" name="TextBox 21"/>
                    <p:cNvSpPr txBox="1"/>
                    <p:nvPr/>
                  </p:nvSpPr>
                  <p:spPr>
                    <a:xfrm>
                      <a:off x="1646133" y="120326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49" name="TextBox 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46133" y="120326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 b="-8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0" name="TextBox 22"/>
                    <p:cNvSpPr txBox="1"/>
                    <p:nvPr/>
                  </p:nvSpPr>
                  <p:spPr>
                    <a:xfrm>
                      <a:off x="3538125" y="917470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0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38125" y="917470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TextBox 23"/>
                    <p:cNvSpPr txBox="1"/>
                    <p:nvPr/>
                  </p:nvSpPr>
                  <p:spPr>
                    <a:xfrm>
                      <a:off x="2974425" y="922367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1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74425" y="922367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b="-985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2" name="TextBox 24"/>
                    <p:cNvSpPr txBox="1"/>
                    <p:nvPr/>
                  </p:nvSpPr>
                  <p:spPr>
                    <a:xfrm>
                      <a:off x="1646134" y="922366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2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46134" y="922366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8"/>
                      <a:stretch>
                        <a:fillRect b="-985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3" name="TextBox 25"/>
                    <p:cNvSpPr txBox="1"/>
                    <p:nvPr/>
                  </p:nvSpPr>
                  <p:spPr>
                    <a:xfrm>
                      <a:off x="4183225" y="481564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3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83225" y="481564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9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TextBox 26"/>
                    <p:cNvSpPr txBox="1"/>
                    <p:nvPr/>
                  </p:nvSpPr>
                  <p:spPr>
                    <a:xfrm>
                      <a:off x="2150956" y="489400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4" name="TextBox 2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50956" y="489400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10"/>
                      <a:stretch>
                        <a:fillRect b="-8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5" name="TextBox 27"/>
                    <p:cNvSpPr txBox="1"/>
                    <p:nvPr/>
                  </p:nvSpPr>
                  <p:spPr>
                    <a:xfrm>
                      <a:off x="1023554" y="486802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mc:Choice>
              <mc:Fallback xmlns="">
                <p:sp>
                  <p:nvSpPr>
                    <p:cNvPr id="55" name="TextBox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23554" y="486802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11"/>
                      <a:stretch>
                        <a:fillRect b="-985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34" name="Oval 33"/>
              <p:cNvSpPr/>
              <p:nvPr/>
            </p:nvSpPr>
            <p:spPr>
              <a:xfrm>
                <a:off x="2347536" y="390183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379826" y="361377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821928" y="1207939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732126" y="1207939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171014" y="1208235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0" y="0"/>
              <a:ext cx="5067300" cy="16460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240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3566933" y="343940"/>
            <a:ext cx="519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Contemporaneous correlation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39073" y="4437184"/>
                <a:ext cx="4832285" cy="1636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2800" i="0">
                          <a:latin typeface="Cambria Math" panose="02040503050406030204" pitchFamily="18" charset="0"/>
                        </a:rPr>
                        <m:t> =  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𝑆𝑃𝑌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Sup>
                                <m:sSub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𝐼𝑉𝑉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𝕀</m:t>
                              </m:r>
                            </m:e>
                          </m:nary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Sup>
                                        <m:sSubSupPr>
                                          <m:ctrlP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  <m:t>𝑆𝑃𝑌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𝐼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sup>
                                      </m:sSubSup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limLoc m:val="undOvr"/>
                                  <m:supHide m:val="on"/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Sup>
                                        <m:sSubSupPr>
                                          <m:ctrlP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GB" sz="2800" i="1">
                                              <a:latin typeface="Cambria Math" panose="02040503050406030204" pitchFamily="18" charset="0"/>
                                            </a:rPr>
                                            <m:t>𝐼𝑉𝑉</m:t>
                                          </m:r>
                                        </m:sub>
                                        <m:sup>
                                          <m:sSub>
                                            <m:sSubPr>
                                              <m:ctrlP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𝐼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2800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sup>
                                      </m:sSubSup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r>
                        <a:rPr lang="en-GB" sz="28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73" y="4437184"/>
                <a:ext cx="4832285" cy="163641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910358" y="4537169"/>
                <a:ext cx="5204245" cy="12114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where   </a:t>
                </a:r>
                <a14:m>
                  <m:oMath xmlns:m="http://schemas.openxmlformats.org/officeDocument/2006/math"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𝕀</m:t>
                    </m:r>
                    <m:r>
                      <a:rPr lang="en-GB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d>
                      <m:dPr>
                        <m:begChr m:val="{"/>
                        <m:endChr m:val=""/>
                        <m:ctrlPr>
                          <a:rPr lang="en-GB" sz="28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2800" i="1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1   </m:t>
                            </m:r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𝑖𝑓</m:t>
                            </m:r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∩ </m:t>
                            </m:r>
                            <m:sSub>
                              <m:sSubPr>
                                <m:ctrlP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≠ ∅</m:t>
                            </m:r>
                          </m:e>
                          <m:e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0   </m:t>
                            </m:r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𝑖𝑓</m:t>
                            </m:r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  </m:t>
                            </m:r>
                            <m:sSub>
                              <m:sSubPr>
                                <m:ctrlP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∩ </m:t>
                            </m:r>
                            <m:sSub>
                              <m:sSubPr>
                                <m:ctrlP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GB" sz="2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GB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= ∅</m:t>
                            </m:r>
                          </m:e>
                        </m:eqArr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358" y="4537169"/>
                <a:ext cx="5204245" cy="1211422"/>
              </a:xfrm>
              <a:prstGeom prst="rect">
                <a:avLst/>
              </a:prstGeom>
              <a:blipFill rotWithShape="0">
                <a:blip r:embed="rId13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62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9695" y="647159"/>
            <a:ext cx="3005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Cross-correlation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04358" y="1657358"/>
            <a:ext cx="7776047" cy="4133841"/>
            <a:chOff x="0" y="0"/>
            <a:chExt cx="5337676" cy="2620929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337675" cy="2620929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24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27762" y="231135"/>
              <a:ext cx="5109914" cy="1145912"/>
              <a:chOff x="227762" y="231135"/>
              <a:chExt cx="5927148" cy="1146417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227762" y="231135"/>
                <a:ext cx="5927148" cy="1146417"/>
                <a:chOff x="227762" y="231135"/>
                <a:chExt cx="5927148" cy="1146417"/>
              </a:xfrm>
            </p:grpSpPr>
            <p:cxnSp>
              <p:nvCxnSpPr>
                <p:cNvPr id="36" name="Straight Arrow Connector 35"/>
                <p:cNvCxnSpPr/>
                <p:nvPr/>
              </p:nvCxnSpPr>
              <p:spPr>
                <a:xfrm flipV="1">
                  <a:off x="741247" y="395657"/>
                  <a:ext cx="4530436" cy="3117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 flipV="1">
                  <a:off x="741247" y="1223466"/>
                  <a:ext cx="4530436" cy="3117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8" name="TextBox 8"/>
                <p:cNvSpPr txBox="1"/>
                <p:nvPr/>
              </p:nvSpPr>
              <p:spPr>
                <a:xfrm>
                  <a:off x="227762" y="272744"/>
                  <a:ext cx="685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SPY</a:t>
                  </a:r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9" name="TextBox 9"/>
                <p:cNvSpPr txBox="1"/>
                <p:nvPr/>
              </p:nvSpPr>
              <p:spPr>
                <a:xfrm>
                  <a:off x="227762" y="1100553"/>
                  <a:ext cx="685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IVV</a:t>
                  </a:r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0" name="TextBox 10"/>
                <p:cNvSpPr txBox="1"/>
                <p:nvPr/>
              </p:nvSpPr>
              <p:spPr>
                <a:xfrm>
                  <a:off x="5271683" y="231135"/>
                  <a:ext cx="88322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Time</a:t>
                  </a:r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1" name="TextBox 11"/>
                <p:cNvSpPr txBox="1"/>
                <p:nvPr/>
              </p:nvSpPr>
              <p:spPr>
                <a:xfrm>
                  <a:off x="5271683" y="1059582"/>
                  <a:ext cx="88322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GB" sz="24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Arial" panose="020B0604020202020204" pitchFamily="34" charset="0"/>
                    </a:rPr>
                    <a:t>Time</a:t>
                  </a:r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1359504" y="352557"/>
                  <a:ext cx="147206" cy="13749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240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TextBox 22"/>
                    <p:cNvSpPr txBox="1"/>
                    <p:nvPr/>
                  </p:nvSpPr>
                  <p:spPr>
                    <a:xfrm>
                      <a:off x="4005616" y="881519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3" name="TextBox 2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05616" y="881519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2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TextBox 23"/>
                    <p:cNvSpPr txBox="1"/>
                    <p:nvPr/>
                  </p:nvSpPr>
                  <p:spPr>
                    <a:xfrm>
                      <a:off x="3112075" y="884732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4" name="TextBox 2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12075" y="884732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 b="-1159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5" name="TextBox 24"/>
                    <p:cNvSpPr txBox="1"/>
                    <p:nvPr/>
                  </p:nvSpPr>
                  <p:spPr>
                    <a:xfrm>
                      <a:off x="1783784" y="884731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5" name="TextBox 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83784" y="884731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b="-1159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6" name="TextBox 25"/>
                    <p:cNvSpPr txBox="1"/>
                    <p:nvPr/>
                  </p:nvSpPr>
                  <p:spPr>
                    <a:xfrm>
                      <a:off x="4320875" y="443929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6" name="TextBox 2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20875" y="443929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5"/>
                      <a:stretch>
                        <a:fillRect b="-1159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TextBox 26"/>
                    <p:cNvSpPr txBox="1"/>
                    <p:nvPr/>
                  </p:nvSpPr>
                  <p:spPr>
                    <a:xfrm>
                      <a:off x="2288606" y="451765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TextBox 2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88606" y="451765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b="-1159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TextBox 27"/>
                    <p:cNvSpPr txBox="1"/>
                    <p:nvPr/>
                  </p:nvSpPr>
                  <p:spPr>
                    <a:xfrm>
                      <a:off x="1161204" y="449167"/>
                      <a:ext cx="540385" cy="2698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GB" sz="24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GB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8" name="TextBox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61204" y="449167"/>
                      <a:ext cx="540385" cy="26987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b="-1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31" name="Oval 30"/>
              <p:cNvSpPr/>
              <p:nvPr/>
            </p:nvSpPr>
            <p:spPr>
              <a:xfrm>
                <a:off x="2485186" y="352548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4517476" y="323742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959578" y="1170304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208918" y="1165547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308664" y="1170600"/>
                <a:ext cx="147206" cy="13749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240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137660" y="0"/>
              <a:ext cx="5066738" cy="16459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240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670448" y="2059892"/>
              <a:ext cx="3905779" cy="2883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27762" y="1924969"/>
              <a:ext cx="591242" cy="2768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IVV’</a:t>
              </a:r>
              <a:endParaRPr lang="en-GB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98235" y="2011138"/>
              <a:ext cx="126909" cy="13743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2400"/>
            </a:p>
          </p:txBody>
        </p:sp>
        <p:sp>
          <p:nvSpPr>
            <p:cNvPr id="12" name="Oval 11"/>
            <p:cNvSpPr/>
            <p:nvPr/>
          </p:nvSpPr>
          <p:spPr>
            <a:xfrm>
              <a:off x="2343425" y="2011137"/>
              <a:ext cx="126909" cy="13743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2400"/>
            </a:p>
          </p:txBody>
        </p:sp>
        <p:sp>
          <p:nvSpPr>
            <p:cNvPr id="13" name="Oval 12"/>
            <p:cNvSpPr/>
            <p:nvPr/>
          </p:nvSpPr>
          <p:spPr>
            <a:xfrm>
              <a:off x="3131180" y="2005812"/>
              <a:ext cx="126909" cy="13743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240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3177986" y="1736282"/>
              <a:ext cx="576253" cy="38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1227029" y="1737163"/>
              <a:ext cx="576253" cy="38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382902" y="1732431"/>
              <a:ext cx="576253" cy="38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24"/>
                <p:cNvSpPr txBox="1"/>
                <p:nvPr/>
              </p:nvSpPr>
              <p:spPr>
                <a:xfrm>
                  <a:off x="1025287" y="2134049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7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5287" y="2134049"/>
                  <a:ext cx="465877" cy="26975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24"/>
                <p:cNvSpPr txBox="1"/>
                <p:nvPr/>
              </p:nvSpPr>
              <p:spPr>
                <a:xfrm>
                  <a:off x="2180502" y="2134049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0502" y="2134049"/>
                  <a:ext cx="465877" cy="269756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24"/>
                <p:cNvSpPr txBox="1"/>
                <p:nvPr/>
              </p:nvSpPr>
              <p:spPr>
                <a:xfrm>
                  <a:off x="2961695" y="2131694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9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1695" y="2131694"/>
                  <a:ext cx="465877" cy="269756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28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1"/>
            <p:cNvSpPr txBox="1"/>
            <p:nvPr/>
          </p:nvSpPr>
          <p:spPr>
            <a:xfrm>
              <a:off x="4576227" y="1905623"/>
              <a:ext cx="761448" cy="2768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Time</a:t>
              </a:r>
              <a:endParaRPr lang="en-GB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1"/>
                <p:cNvSpPr txBox="1"/>
                <p:nvPr/>
              </p:nvSpPr>
              <p:spPr>
                <a:xfrm>
                  <a:off x="1325144" y="1491327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25144" y="1491327"/>
                  <a:ext cx="465877" cy="269756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579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492829" y="1486038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2829" y="1486038"/>
                  <a:ext cx="465877" cy="269756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b="-42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1"/>
                <p:cNvSpPr txBox="1"/>
                <p:nvPr/>
              </p:nvSpPr>
              <p:spPr>
                <a:xfrm>
                  <a:off x="3288362" y="1494733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3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8362" y="1494733"/>
                  <a:ext cx="465877" cy="269756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428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7"/>
                <p:cNvSpPr txBox="1"/>
                <p:nvPr/>
              </p:nvSpPr>
              <p:spPr>
                <a:xfrm>
                  <a:off x="1518479" y="440479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8479" y="440479"/>
                  <a:ext cx="465877" cy="26975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b="-115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7"/>
                <p:cNvSpPr txBox="1"/>
                <p:nvPr/>
              </p:nvSpPr>
              <p:spPr>
                <a:xfrm>
                  <a:off x="2873407" y="443790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5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3407" y="443790"/>
                  <a:ext cx="465877" cy="269756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b="-1159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7"/>
                <p:cNvSpPr txBox="1"/>
                <p:nvPr/>
              </p:nvSpPr>
              <p:spPr>
                <a:xfrm>
                  <a:off x="2155079" y="886589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6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079" y="886589"/>
                  <a:ext cx="465877" cy="269756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7"/>
                <p:cNvSpPr txBox="1"/>
                <p:nvPr/>
              </p:nvSpPr>
              <p:spPr>
                <a:xfrm>
                  <a:off x="3122457" y="889226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7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2457" y="889226"/>
                  <a:ext cx="465877" cy="269756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4"/>
                <p:cNvSpPr txBox="1"/>
                <p:nvPr/>
              </p:nvSpPr>
              <p:spPr>
                <a:xfrm>
                  <a:off x="1572797" y="2137595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8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797" y="2137595"/>
                  <a:ext cx="465877" cy="269756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4"/>
                <p:cNvSpPr txBox="1"/>
                <p:nvPr/>
              </p:nvSpPr>
              <p:spPr>
                <a:xfrm>
                  <a:off x="2576363" y="2133639"/>
                  <a:ext cx="465877" cy="2697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sz="24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9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6363" y="2133639"/>
                  <a:ext cx="465877" cy="269756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b="-114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9371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72497" y="1524000"/>
            <a:ext cx="7545860" cy="4786184"/>
            <a:chOff x="0" y="0"/>
            <a:chExt cx="4305300" cy="2766534"/>
          </a:xfrm>
        </p:grpSpPr>
        <p:pic>
          <p:nvPicPr>
            <p:cNvPr id="5" name="Picture 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305300" cy="2590800"/>
            </a:xfrm>
            <a:prstGeom prst="rect">
              <a:avLst/>
            </a:prstGeom>
            <a:ln>
              <a:solidFill>
                <a:schemeClr val="tx1"/>
              </a:solidFill>
              <a:prstDash val="sysDash"/>
            </a:ln>
          </p:spPr>
        </p:pic>
        <p:cxnSp>
          <p:nvCxnSpPr>
            <p:cNvPr id="6" name="Straight Arrow Connector 5"/>
            <p:cNvCxnSpPr/>
            <p:nvPr/>
          </p:nvCxnSpPr>
          <p:spPr>
            <a:xfrm flipV="1">
              <a:off x="117904" y="1538498"/>
              <a:ext cx="4061254" cy="1647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H="1" flipV="1">
              <a:off x="2140293" y="125155"/>
              <a:ext cx="8238" cy="14215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9"/>
                <p:cNvSpPr txBox="1"/>
                <p:nvPr/>
              </p:nvSpPr>
              <p:spPr>
                <a:xfrm>
                  <a:off x="1868445" y="0"/>
                  <a:ext cx="346075" cy="2698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8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8445" y="0"/>
                  <a:ext cx="346075" cy="26987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10"/>
                <p:cNvSpPr txBox="1"/>
                <p:nvPr/>
              </p:nvSpPr>
              <p:spPr>
                <a:xfrm>
                  <a:off x="3973728" y="1527041"/>
                  <a:ext cx="247650" cy="3208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GB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oMath>
                    </m:oMathPara>
                  </a14:m>
                  <a:endParaRPr lang="en-GB" sz="24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9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3728" y="1527041"/>
                  <a:ext cx="247650" cy="32087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4225" r="-1267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Arrow Connector 9"/>
            <p:cNvCxnSpPr/>
            <p:nvPr/>
          </p:nvCxnSpPr>
          <p:spPr>
            <a:xfrm flipH="1">
              <a:off x="2666743" y="211096"/>
              <a:ext cx="40030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5"/>
            <p:cNvSpPr txBox="1"/>
            <p:nvPr/>
          </p:nvSpPr>
          <p:spPr>
            <a:xfrm>
              <a:off x="3064991" y="0"/>
              <a:ext cx="908737" cy="834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Lead-lag correlation</a:t>
              </a:r>
              <a:endPara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2" name="TextBox 16"/>
            <p:cNvSpPr txBox="1"/>
            <p:nvPr/>
          </p:nvSpPr>
          <p:spPr>
            <a:xfrm>
              <a:off x="2041439" y="1533391"/>
              <a:ext cx="1359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0</a:t>
              </a:r>
              <a:endParaRPr lang="en-GB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2551672" y="130261"/>
              <a:ext cx="16475" cy="14164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140293" y="1810390"/>
              <a:ext cx="45308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25"/>
            <p:cNvSpPr txBox="1"/>
            <p:nvPr/>
          </p:nvSpPr>
          <p:spPr>
            <a:xfrm>
              <a:off x="1868444" y="1829614"/>
              <a:ext cx="1116124" cy="266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Lead-lag time</a:t>
              </a:r>
              <a:endParaRPr lang="en-GB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98211" y="2192852"/>
              <a:ext cx="205946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128067" y="2192852"/>
              <a:ext cx="205946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9"/>
            <p:cNvSpPr txBox="1"/>
            <p:nvPr/>
          </p:nvSpPr>
          <p:spPr>
            <a:xfrm>
              <a:off x="878361" y="2188968"/>
              <a:ext cx="469556" cy="577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Lags</a:t>
              </a:r>
              <a:endParaRPr lang="en-GB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9" name="TextBox 30"/>
            <p:cNvSpPr txBox="1"/>
            <p:nvPr/>
          </p:nvSpPr>
          <p:spPr>
            <a:xfrm>
              <a:off x="2866897" y="2188968"/>
              <a:ext cx="747069" cy="320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24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Leads</a:t>
              </a:r>
              <a:endParaRPr lang="en-GB" sz="24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397675" y="435385"/>
            <a:ext cx="3105665" cy="601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Correlation curve</a:t>
            </a:r>
          </a:p>
        </p:txBody>
      </p:sp>
    </p:spTree>
    <p:extLst>
      <p:ext uri="{BB962C8B-B14F-4D97-AF65-F5344CB8AC3E}">
        <p14:creationId xmlns:p14="http://schemas.microsoft.com/office/powerpoint/2010/main" val="370496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6053" y="519330"/>
            <a:ext cx="8398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4.2. Weekday effects in the lead-lag relationship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053" y="1155235"/>
            <a:ext cx="7335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Quantity of interest: lead-lag correlation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6914" y="2386758"/>
            <a:ext cx="8910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+ Test of mean equality: Monday vs non-Monday, </a:t>
            </a:r>
            <a:r>
              <a:rPr lang="en-GB" sz="3200" dirty="0" err="1"/>
              <a:t>etc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26914" y="2991860"/>
                <a:ext cx="921719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+ Regression: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sz="3200" i="1">
                        <a:latin typeface="Cambria Math" panose="02040503050406030204" pitchFamily="18" charset="0"/>
                      </a:rPr>
                      <m:t> =  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sz="3200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914" y="2991860"/>
                <a:ext cx="9217190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1720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56053" y="1801983"/>
            <a:ext cx="2723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 Methods: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510648" y="3596962"/>
                <a:ext cx="5097742" cy="916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where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GB" sz="2400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GB" sz="240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𝑙𝑒𝑎𝑑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𝑙𝑎𝑔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𝑐𝑜𝑟𝑟𝑒𝑙𝑎𝑡𝑖𝑜𝑛</m:t>
                            </m:r>
                          </m:e>
                          <m:e>
                            <m:sSub>
                              <m:sSub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GB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𝑑𝑢𝑚𝑚𝑦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𝑣𝑎𝑟𝑖𝑎𝑏𝑙𝑒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            </m:t>
                            </m:r>
                          </m:e>
                        </m:eqAr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648" y="3596962"/>
                <a:ext cx="5097742" cy="916148"/>
              </a:xfrm>
              <a:prstGeom prst="rect">
                <a:avLst/>
              </a:prstGeom>
              <a:blipFill rotWithShape="0">
                <a:blip r:embed="rId3"/>
                <a:stretch>
                  <a:fillRect l="-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48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797</Words>
  <Application>Microsoft Office PowerPoint</Application>
  <PresentationFormat>Widescreen</PresentationFormat>
  <Paragraphs>139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EViews.Workfile.2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 T.M.</dc:creator>
  <cp:lastModifiedBy>Gallacher, Jonathan</cp:lastModifiedBy>
  <cp:revision>61</cp:revision>
  <dcterms:created xsi:type="dcterms:W3CDTF">2016-03-14T12:28:17Z</dcterms:created>
  <dcterms:modified xsi:type="dcterms:W3CDTF">2019-01-29T10:34:35Z</dcterms:modified>
</cp:coreProperties>
</file>