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9" r:id="rId2"/>
    <p:sldMasterId id="2147483701" r:id="rId3"/>
    <p:sldMasterId id="2147483714" r:id="rId4"/>
    <p:sldMasterId id="2147483727" r:id="rId5"/>
    <p:sldMasterId id="2147483740" r:id="rId6"/>
    <p:sldMasterId id="2147483743" r:id="rId7"/>
    <p:sldMasterId id="2147483755" r:id="rId8"/>
    <p:sldMasterId id="2147483767" r:id="rId9"/>
  </p:sldMasterIdLst>
  <p:notesMasterIdLst>
    <p:notesMasterId r:id="rId47"/>
  </p:notesMasterIdLst>
  <p:sldIdLst>
    <p:sldId id="823" r:id="rId10"/>
    <p:sldId id="516" r:id="rId11"/>
    <p:sldId id="529" r:id="rId12"/>
    <p:sldId id="527" r:id="rId13"/>
    <p:sldId id="824" r:id="rId14"/>
    <p:sldId id="531" r:id="rId15"/>
    <p:sldId id="825" r:id="rId16"/>
    <p:sldId id="826" r:id="rId17"/>
    <p:sldId id="514" r:id="rId18"/>
    <p:sldId id="812" r:id="rId19"/>
    <p:sldId id="813" r:id="rId20"/>
    <p:sldId id="815" r:id="rId21"/>
    <p:sldId id="816" r:id="rId22"/>
    <p:sldId id="817" r:id="rId23"/>
    <p:sldId id="818" r:id="rId24"/>
    <p:sldId id="820" r:id="rId25"/>
    <p:sldId id="822" r:id="rId26"/>
    <p:sldId id="828" r:id="rId27"/>
    <p:sldId id="512" r:id="rId28"/>
    <p:sldId id="830" r:id="rId29"/>
    <p:sldId id="515" r:id="rId30"/>
    <p:sldId id="829" r:id="rId31"/>
    <p:sldId id="841" r:id="rId32"/>
    <p:sldId id="842" r:id="rId33"/>
    <p:sldId id="843" r:id="rId34"/>
    <p:sldId id="827" r:id="rId35"/>
    <p:sldId id="831" r:id="rId36"/>
    <p:sldId id="832" r:id="rId37"/>
    <p:sldId id="833" r:id="rId38"/>
    <p:sldId id="834" r:id="rId39"/>
    <p:sldId id="835" r:id="rId40"/>
    <p:sldId id="836" r:id="rId41"/>
    <p:sldId id="837" r:id="rId42"/>
    <p:sldId id="838" r:id="rId43"/>
    <p:sldId id="839" r:id="rId44"/>
    <p:sldId id="840" r:id="rId45"/>
    <p:sldId id="513" r:id="rId46"/>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5"/>
    <a:srgbClr val="004DB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1" autoAdjust="0"/>
    <p:restoredTop sz="94747" autoAdjust="0"/>
  </p:normalViewPr>
  <p:slideViewPr>
    <p:cSldViewPr>
      <p:cViewPr varScale="1">
        <p:scale>
          <a:sx n="101" d="100"/>
          <a:sy n="101" d="100"/>
        </p:scale>
        <p:origin x="7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CB260-3A4A-46F3-86BF-D914F6A582B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28E15D7D-5BDA-43AD-A28B-B70171C97AE6}">
      <dgm:prSet phldrT="[Text]"/>
      <dgm:spPr>
        <a:solidFill>
          <a:srgbClr val="10AEC7"/>
        </a:solidFill>
        <a:ln>
          <a:solidFill>
            <a:srgbClr val="10AEC7"/>
          </a:solidFill>
        </a:ln>
      </dgm:spPr>
      <dgm:t>
        <a:bodyPr/>
        <a:lstStyle/>
        <a:p>
          <a:pPr algn="l"/>
          <a:r>
            <a:rPr lang="en-GB" dirty="0"/>
            <a:t>A whole-institution approach to embedding sustainability throughout student learning</a:t>
          </a:r>
        </a:p>
      </dgm:t>
    </dgm:pt>
    <dgm:pt modelId="{5709017C-9ED2-4C69-A227-EC633F7B3328}" type="parTrans" cxnId="{A8C96509-2E70-48A0-929A-8CA485ED00D3}">
      <dgm:prSet/>
      <dgm:spPr/>
      <dgm:t>
        <a:bodyPr/>
        <a:lstStyle/>
        <a:p>
          <a:endParaRPr lang="en-GB">
            <a:solidFill>
              <a:schemeClr val="bg1"/>
            </a:solidFill>
          </a:endParaRPr>
        </a:p>
      </dgm:t>
    </dgm:pt>
    <dgm:pt modelId="{6939849A-A402-4763-9929-2BF8C65AFAFF}" type="sibTrans" cxnId="{A8C96509-2E70-48A0-929A-8CA485ED00D3}">
      <dgm:prSet/>
      <dgm:spPr>
        <a:ln>
          <a:solidFill>
            <a:srgbClr val="10AEC7"/>
          </a:solidFill>
        </a:ln>
      </dgm:spPr>
      <dgm:t>
        <a:bodyPr/>
        <a:lstStyle/>
        <a:p>
          <a:endParaRPr lang="en-GB">
            <a:solidFill>
              <a:schemeClr val="bg1"/>
            </a:solidFill>
          </a:endParaRPr>
        </a:p>
      </dgm:t>
    </dgm:pt>
    <dgm:pt modelId="{16B6C3E8-C1F0-44F0-A895-814360ACCD31}">
      <dgm:prSet phldrT="[Text]"/>
      <dgm:spPr>
        <a:solidFill>
          <a:srgbClr val="10AEC7"/>
        </a:solidFill>
        <a:ln>
          <a:solidFill>
            <a:srgbClr val="10AEC7"/>
          </a:solidFill>
        </a:ln>
      </dgm:spPr>
      <dgm:t>
        <a:bodyPr/>
        <a:lstStyle/>
        <a:p>
          <a:pPr algn="l"/>
          <a:r>
            <a:rPr lang="en-GB" dirty="0"/>
            <a:t>An accreditation mark, audited by students</a:t>
          </a:r>
        </a:p>
      </dgm:t>
    </dgm:pt>
    <dgm:pt modelId="{499D31DA-C646-4AF6-8F7A-3A77178BB508}" type="parTrans" cxnId="{D321E2F8-C745-408F-BE1E-8C2ECEB2C8C8}">
      <dgm:prSet/>
      <dgm:spPr/>
      <dgm:t>
        <a:bodyPr/>
        <a:lstStyle/>
        <a:p>
          <a:endParaRPr lang="en-GB"/>
        </a:p>
      </dgm:t>
    </dgm:pt>
    <dgm:pt modelId="{C58EA578-ADA9-42BE-BB0D-A989F7FF1B42}" type="sibTrans" cxnId="{D321E2F8-C745-408F-BE1E-8C2ECEB2C8C8}">
      <dgm:prSet/>
      <dgm:spPr/>
      <dgm:t>
        <a:bodyPr/>
        <a:lstStyle/>
        <a:p>
          <a:endParaRPr lang="en-GB"/>
        </a:p>
      </dgm:t>
    </dgm:pt>
    <dgm:pt modelId="{71B1C272-47E1-4D6E-AF2D-BF04A86DD971}">
      <dgm:prSet phldrT="[Text]"/>
      <dgm:spPr>
        <a:solidFill>
          <a:srgbClr val="10AEC7"/>
        </a:solidFill>
        <a:ln>
          <a:solidFill>
            <a:srgbClr val="10AEC7"/>
          </a:solidFill>
        </a:ln>
      </dgm:spPr>
      <dgm:t>
        <a:bodyPr/>
        <a:lstStyle/>
        <a:p>
          <a:pPr algn="l"/>
          <a:r>
            <a:rPr lang="en-GB" dirty="0"/>
            <a:t>A good practice framework and supported change programme</a:t>
          </a:r>
        </a:p>
      </dgm:t>
    </dgm:pt>
    <dgm:pt modelId="{35924124-4EC1-425A-9EB2-7DCA6A4596F2}" type="parTrans" cxnId="{F3F91920-BE66-44B8-9FA3-2F93276D38D9}">
      <dgm:prSet/>
      <dgm:spPr/>
      <dgm:t>
        <a:bodyPr/>
        <a:lstStyle/>
        <a:p>
          <a:endParaRPr lang="en-GB"/>
        </a:p>
      </dgm:t>
    </dgm:pt>
    <dgm:pt modelId="{2BF2468E-BB3F-4BB9-A8F2-BD22EA423542}" type="sibTrans" cxnId="{F3F91920-BE66-44B8-9FA3-2F93276D38D9}">
      <dgm:prSet/>
      <dgm:spPr/>
      <dgm:t>
        <a:bodyPr/>
        <a:lstStyle/>
        <a:p>
          <a:endParaRPr lang="en-GB"/>
        </a:p>
      </dgm:t>
    </dgm:pt>
    <dgm:pt modelId="{B01AB6FE-8939-4576-BBC8-58DC4C077109}">
      <dgm:prSet phldrT="[Text]"/>
      <dgm:spPr>
        <a:solidFill>
          <a:srgbClr val="10AEC7"/>
        </a:solidFill>
        <a:ln>
          <a:solidFill>
            <a:srgbClr val="10AEC7"/>
          </a:solidFill>
        </a:ln>
      </dgm:spPr>
      <dgm:t>
        <a:bodyPr/>
        <a:lstStyle/>
        <a:p>
          <a:pPr algn="l"/>
          <a:r>
            <a:rPr lang="en-GB" dirty="0"/>
            <a:t>A partnership approach between the students’ union and the university</a:t>
          </a:r>
        </a:p>
      </dgm:t>
    </dgm:pt>
    <dgm:pt modelId="{1C326571-3BF5-4FEA-B276-745C403DE3D8}" type="parTrans" cxnId="{CF81957D-E6D2-46BA-9D64-83ECF0F008AB}">
      <dgm:prSet/>
      <dgm:spPr/>
      <dgm:t>
        <a:bodyPr/>
        <a:lstStyle/>
        <a:p>
          <a:endParaRPr lang="en-GB"/>
        </a:p>
      </dgm:t>
    </dgm:pt>
    <dgm:pt modelId="{AB62CE87-9946-4D79-86F5-3B4EFA777EA9}" type="sibTrans" cxnId="{CF81957D-E6D2-46BA-9D64-83ECF0F008AB}">
      <dgm:prSet/>
      <dgm:spPr/>
      <dgm:t>
        <a:bodyPr/>
        <a:lstStyle/>
        <a:p>
          <a:endParaRPr lang="en-GB"/>
        </a:p>
      </dgm:t>
    </dgm:pt>
    <dgm:pt modelId="{658F0641-7162-4551-B962-453BA9103FA9}">
      <dgm:prSet phldrT="[Text]"/>
      <dgm:spPr>
        <a:solidFill>
          <a:srgbClr val="10AEC7"/>
        </a:solidFill>
        <a:ln>
          <a:solidFill>
            <a:srgbClr val="10AEC7"/>
          </a:solidFill>
        </a:ln>
      </dgm:spPr>
      <dgm:t>
        <a:bodyPr/>
        <a:lstStyle/>
        <a:p>
          <a:pPr algn="l"/>
          <a:r>
            <a:rPr lang="en-GB" dirty="0"/>
            <a:t>31 participating universities and colleges, working alongside their SUs</a:t>
          </a:r>
        </a:p>
      </dgm:t>
    </dgm:pt>
    <dgm:pt modelId="{89C8CFC3-681B-4AAE-8A1F-CCED53B30341}" type="parTrans" cxnId="{6F4F1723-7E73-4C97-B0D7-35A47F958AA3}">
      <dgm:prSet/>
      <dgm:spPr/>
      <dgm:t>
        <a:bodyPr/>
        <a:lstStyle/>
        <a:p>
          <a:endParaRPr lang="en-GB"/>
        </a:p>
      </dgm:t>
    </dgm:pt>
    <dgm:pt modelId="{66D8D1C7-57D7-4AE2-B838-7A5952E62996}" type="sibTrans" cxnId="{6F4F1723-7E73-4C97-B0D7-35A47F958AA3}">
      <dgm:prSet/>
      <dgm:spPr/>
      <dgm:t>
        <a:bodyPr/>
        <a:lstStyle/>
        <a:p>
          <a:endParaRPr lang="en-GB"/>
        </a:p>
      </dgm:t>
    </dgm:pt>
    <dgm:pt modelId="{4031E450-397A-4B40-A000-6B6969FF1A55}" type="pres">
      <dgm:prSet presAssocID="{F07CB260-3A4A-46F3-86BF-D914F6A582BF}" presName="Name0" presStyleCnt="0">
        <dgm:presLayoutVars>
          <dgm:chMax val="7"/>
          <dgm:chPref val="7"/>
          <dgm:dir/>
        </dgm:presLayoutVars>
      </dgm:prSet>
      <dgm:spPr/>
    </dgm:pt>
    <dgm:pt modelId="{56DEDF5B-F32D-408C-9D1A-1C80222863D9}" type="pres">
      <dgm:prSet presAssocID="{F07CB260-3A4A-46F3-86BF-D914F6A582BF}" presName="Name1" presStyleCnt="0"/>
      <dgm:spPr/>
    </dgm:pt>
    <dgm:pt modelId="{BF45C957-EBA8-4876-91E1-D0AE5DD38068}" type="pres">
      <dgm:prSet presAssocID="{F07CB260-3A4A-46F3-86BF-D914F6A582BF}" presName="cycle" presStyleCnt="0"/>
      <dgm:spPr/>
    </dgm:pt>
    <dgm:pt modelId="{2EC2EB59-7F27-4207-A7CB-60E86E824365}" type="pres">
      <dgm:prSet presAssocID="{F07CB260-3A4A-46F3-86BF-D914F6A582BF}" presName="srcNode" presStyleLbl="node1" presStyleIdx="0" presStyleCnt="5"/>
      <dgm:spPr/>
    </dgm:pt>
    <dgm:pt modelId="{DBC09A81-E64C-482B-A4B7-817EDF292C10}" type="pres">
      <dgm:prSet presAssocID="{F07CB260-3A4A-46F3-86BF-D914F6A582BF}" presName="conn" presStyleLbl="parChTrans1D2" presStyleIdx="0" presStyleCnt="1"/>
      <dgm:spPr/>
    </dgm:pt>
    <dgm:pt modelId="{2594EF0A-A39F-4954-AA43-992804498D42}" type="pres">
      <dgm:prSet presAssocID="{F07CB260-3A4A-46F3-86BF-D914F6A582BF}" presName="extraNode" presStyleLbl="node1" presStyleIdx="0" presStyleCnt="5"/>
      <dgm:spPr/>
    </dgm:pt>
    <dgm:pt modelId="{C235642A-7E47-4463-B40A-A23B14BA2207}" type="pres">
      <dgm:prSet presAssocID="{F07CB260-3A4A-46F3-86BF-D914F6A582BF}" presName="dstNode" presStyleLbl="node1" presStyleIdx="0" presStyleCnt="5"/>
      <dgm:spPr/>
    </dgm:pt>
    <dgm:pt modelId="{7F7B752A-8C16-4D81-B0F7-B0DEBB38EB5D}" type="pres">
      <dgm:prSet presAssocID="{28E15D7D-5BDA-43AD-A28B-B70171C97AE6}" presName="text_1" presStyleLbl="node1" presStyleIdx="0" presStyleCnt="5">
        <dgm:presLayoutVars>
          <dgm:bulletEnabled val="1"/>
        </dgm:presLayoutVars>
      </dgm:prSet>
      <dgm:spPr/>
    </dgm:pt>
    <dgm:pt modelId="{9FF2C513-AB44-4E2E-BCE8-95D8320A2AB8}" type="pres">
      <dgm:prSet presAssocID="{28E15D7D-5BDA-43AD-A28B-B70171C97AE6}" presName="accent_1" presStyleCnt="0"/>
      <dgm:spPr/>
    </dgm:pt>
    <dgm:pt modelId="{5D9D9FD8-2E9E-4C79-BFEB-892F9AECB856}" type="pres">
      <dgm:prSet presAssocID="{28E15D7D-5BDA-43AD-A28B-B70171C97AE6}" presName="accentRepeatNode" presStyleLbl="solidFgAcc1" presStyleIdx="0" presStyleCnt="5" custScaleX="77175" custScaleY="76958"/>
      <dgm:spPr>
        <a:ln>
          <a:solidFill>
            <a:srgbClr val="10AEC7"/>
          </a:solidFill>
        </a:ln>
      </dgm:spPr>
    </dgm:pt>
    <dgm:pt modelId="{429E5530-ABA9-4244-94D0-34439722042B}" type="pres">
      <dgm:prSet presAssocID="{71B1C272-47E1-4D6E-AF2D-BF04A86DD971}" presName="text_2" presStyleLbl="node1" presStyleIdx="1" presStyleCnt="5">
        <dgm:presLayoutVars>
          <dgm:bulletEnabled val="1"/>
        </dgm:presLayoutVars>
      </dgm:prSet>
      <dgm:spPr/>
    </dgm:pt>
    <dgm:pt modelId="{D8293E01-51F4-41DB-A679-3B91D8A7788E}" type="pres">
      <dgm:prSet presAssocID="{71B1C272-47E1-4D6E-AF2D-BF04A86DD971}" presName="accent_2" presStyleCnt="0"/>
      <dgm:spPr/>
    </dgm:pt>
    <dgm:pt modelId="{23D10EF4-5BF9-4455-9A70-B0452770635B}" type="pres">
      <dgm:prSet presAssocID="{71B1C272-47E1-4D6E-AF2D-BF04A86DD971}" presName="accentRepeatNode" presStyleLbl="solidFgAcc1" presStyleIdx="1" presStyleCnt="5" custScaleX="77175" custScaleY="76958"/>
      <dgm:spPr>
        <a:ln>
          <a:solidFill>
            <a:srgbClr val="10AEC7"/>
          </a:solidFill>
        </a:ln>
      </dgm:spPr>
    </dgm:pt>
    <dgm:pt modelId="{7C6AAF0E-3912-47C4-B66F-2844D65E959D}" type="pres">
      <dgm:prSet presAssocID="{B01AB6FE-8939-4576-BBC8-58DC4C077109}" presName="text_3" presStyleLbl="node1" presStyleIdx="2" presStyleCnt="5">
        <dgm:presLayoutVars>
          <dgm:bulletEnabled val="1"/>
        </dgm:presLayoutVars>
      </dgm:prSet>
      <dgm:spPr/>
    </dgm:pt>
    <dgm:pt modelId="{005AD0EE-2947-422C-94DC-0B310C77D679}" type="pres">
      <dgm:prSet presAssocID="{B01AB6FE-8939-4576-BBC8-58DC4C077109}" presName="accent_3" presStyleCnt="0"/>
      <dgm:spPr/>
    </dgm:pt>
    <dgm:pt modelId="{43B46970-2E07-4202-A525-C2EE4C45CB9C}" type="pres">
      <dgm:prSet presAssocID="{B01AB6FE-8939-4576-BBC8-58DC4C077109}" presName="accentRepeatNode" presStyleLbl="solidFgAcc1" presStyleIdx="2" presStyleCnt="5" custScaleX="77175" custScaleY="76958"/>
      <dgm:spPr>
        <a:ln>
          <a:solidFill>
            <a:srgbClr val="10AEC7"/>
          </a:solidFill>
        </a:ln>
      </dgm:spPr>
    </dgm:pt>
    <dgm:pt modelId="{2E081088-DA96-4B11-8F35-15CBAA91D167}" type="pres">
      <dgm:prSet presAssocID="{16B6C3E8-C1F0-44F0-A895-814360ACCD31}" presName="text_4" presStyleLbl="node1" presStyleIdx="3" presStyleCnt="5">
        <dgm:presLayoutVars>
          <dgm:bulletEnabled val="1"/>
        </dgm:presLayoutVars>
      </dgm:prSet>
      <dgm:spPr/>
    </dgm:pt>
    <dgm:pt modelId="{C9294A24-52E6-4163-851A-7E90161562BB}" type="pres">
      <dgm:prSet presAssocID="{16B6C3E8-C1F0-44F0-A895-814360ACCD31}" presName="accent_4" presStyleCnt="0"/>
      <dgm:spPr/>
    </dgm:pt>
    <dgm:pt modelId="{45946CE9-EF74-4267-81D5-8B3C07E04E13}" type="pres">
      <dgm:prSet presAssocID="{16B6C3E8-C1F0-44F0-A895-814360ACCD31}" presName="accentRepeatNode" presStyleLbl="solidFgAcc1" presStyleIdx="3" presStyleCnt="5" custScaleX="77175" custScaleY="76958"/>
      <dgm:spPr>
        <a:ln>
          <a:solidFill>
            <a:srgbClr val="10AEC7"/>
          </a:solidFill>
        </a:ln>
      </dgm:spPr>
    </dgm:pt>
    <dgm:pt modelId="{598D9B92-82E7-40E5-90B1-EF91B63A9140}" type="pres">
      <dgm:prSet presAssocID="{658F0641-7162-4551-B962-453BA9103FA9}" presName="text_5" presStyleLbl="node1" presStyleIdx="4" presStyleCnt="5">
        <dgm:presLayoutVars>
          <dgm:bulletEnabled val="1"/>
        </dgm:presLayoutVars>
      </dgm:prSet>
      <dgm:spPr/>
    </dgm:pt>
    <dgm:pt modelId="{FE9F832F-0418-4D1B-9C40-CE83B7BD4414}" type="pres">
      <dgm:prSet presAssocID="{658F0641-7162-4551-B962-453BA9103FA9}" presName="accent_5" presStyleCnt="0"/>
      <dgm:spPr/>
    </dgm:pt>
    <dgm:pt modelId="{9BAC296C-476D-4865-9C1E-140ED151DF77}" type="pres">
      <dgm:prSet presAssocID="{658F0641-7162-4551-B962-453BA9103FA9}" presName="accentRepeatNode" presStyleLbl="solidFgAcc1" presStyleIdx="4" presStyleCnt="5" custScaleX="90381" custScaleY="91960"/>
      <dgm:spPr>
        <a:ln>
          <a:solidFill>
            <a:srgbClr val="10AEC7"/>
          </a:solidFill>
        </a:ln>
      </dgm:spPr>
    </dgm:pt>
  </dgm:ptLst>
  <dgm:cxnLst>
    <dgm:cxn modelId="{A8C96509-2E70-48A0-929A-8CA485ED00D3}" srcId="{F07CB260-3A4A-46F3-86BF-D914F6A582BF}" destId="{28E15D7D-5BDA-43AD-A28B-B70171C97AE6}" srcOrd="0" destOrd="0" parTransId="{5709017C-9ED2-4C69-A227-EC633F7B3328}" sibTransId="{6939849A-A402-4763-9929-2BF8C65AFAFF}"/>
    <dgm:cxn modelId="{C56D9D19-239C-410E-90CC-69AF3E50FF03}" type="presOf" srcId="{F07CB260-3A4A-46F3-86BF-D914F6A582BF}" destId="{4031E450-397A-4B40-A000-6B6969FF1A55}" srcOrd="0" destOrd="0" presId="urn:microsoft.com/office/officeart/2008/layout/VerticalCurvedList"/>
    <dgm:cxn modelId="{603D421D-9942-415F-B086-A734499F5247}" type="presOf" srcId="{16B6C3E8-C1F0-44F0-A895-814360ACCD31}" destId="{2E081088-DA96-4B11-8F35-15CBAA91D167}" srcOrd="0" destOrd="0" presId="urn:microsoft.com/office/officeart/2008/layout/VerticalCurvedList"/>
    <dgm:cxn modelId="{F3F91920-BE66-44B8-9FA3-2F93276D38D9}" srcId="{F07CB260-3A4A-46F3-86BF-D914F6A582BF}" destId="{71B1C272-47E1-4D6E-AF2D-BF04A86DD971}" srcOrd="1" destOrd="0" parTransId="{35924124-4EC1-425A-9EB2-7DCA6A4596F2}" sibTransId="{2BF2468E-BB3F-4BB9-A8F2-BD22EA423542}"/>
    <dgm:cxn modelId="{6F4F1723-7E73-4C97-B0D7-35A47F958AA3}" srcId="{F07CB260-3A4A-46F3-86BF-D914F6A582BF}" destId="{658F0641-7162-4551-B962-453BA9103FA9}" srcOrd="4" destOrd="0" parTransId="{89C8CFC3-681B-4AAE-8A1F-CCED53B30341}" sibTransId="{66D8D1C7-57D7-4AE2-B838-7A5952E62996}"/>
    <dgm:cxn modelId="{1C782829-C8F0-4480-BB07-1BF8FDD62061}" type="presOf" srcId="{28E15D7D-5BDA-43AD-A28B-B70171C97AE6}" destId="{7F7B752A-8C16-4D81-B0F7-B0DEBB38EB5D}" srcOrd="0" destOrd="0" presId="urn:microsoft.com/office/officeart/2008/layout/VerticalCurvedList"/>
    <dgm:cxn modelId="{EF832365-7E56-4C2C-A501-F99F3948A8C5}" type="presOf" srcId="{6939849A-A402-4763-9929-2BF8C65AFAFF}" destId="{DBC09A81-E64C-482B-A4B7-817EDF292C10}" srcOrd="0" destOrd="0" presId="urn:microsoft.com/office/officeart/2008/layout/VerticalCurvedList"/>
    <dgm:cxn modelId="{CF81957D-E6D2-46BA-9D64-83ECF0F008AB}" srcId="{F07CB260-3A4A-46F3-86BF-D914F6A582BF}" destId="{B01AB6FE-8939-4576-BBC8-58DC4C077109}" srcOrd="2" destOrd="0" parTransId="{1C326571-3BF5-4FEA-B276-745C403DE3D8}" sibTransId="{AB62CE87-9946-4D79-86F5-3B4EFA777EA9}"/>
    <dgm:cxn modelId="{6098AF91-11A4-4122-9E36-EE351EC2508A}" type="presOf" srcId="{71B1C272-47E1-4D6E-AF2D-BF04A86DD971}" destId="{429E5530-ABA9-4244-94D0-34439722042B}" srcOrd="0" destOrd="0" presId="urn:microsoft.com/office/officeart/2008/layout/VerticalCurvedList"/>
    <dgm:cxn modelId="{60597CAC-83F7-4826-9D1D-232B201C4453}" type="presOf" srcId="{B01AB6FE-8939-4576-BBC8-58DC4C077109}" destId="{7C6AAF0E-3912-47C4-B66F-2844D65E959D}" srcOrd="0" destOrd="0" presId="urn:microsoft.com/office/officeart/2008/layout/VerticalCurvedList"/>
    <dgm:cxn modelId="{A8EC0AC4-70EA-4F87-A36D-EEA3DEBFFAA1}" type="presOf" srcId="{658F0641-7162-4551-B962-453BA9103FA9}" destId="{598D9B92-82E7-40E5-90B1-EF91B63A9140}" srcOrd="0" destOrd="0" presId="urn:microsoft.com/office/officeart/2008/layout/VerticalCurvedList"/>
    <dgm:cxn modelId="{D321E2F8-C745-408F-BE1E-8C2ECEB2C8C8}" srcId="{F07CB260-3A4A-46F3-86BF-D914F6A582BF}" destId="{16B6C3E8-C1F0-44F0-A895-814360ACCD31}" srcOrd="3" destOrd="0" parTransId="{499D31DA-C646-4AF6-8F7A-3A77178BB508}" sibTransId="{C58EA578-ADA9-42BE-BB0D-A989F7FF1B42}"/>
    <dgm:cxn modelId="{46AB8D5C-435B-4DF5-93F4-B2A5B2706FD3}" type="presParOf" srcId="{4031E450-397A-4B40-A000-6B6969FF1A55}" destId="{56DEDF5B-F32D-408C-9D1A-1C80222863D9}" srcOrd="0" destOrd="0" presId="urn:microsoft.com/office/officeart/2008/layout/VerticalCurvedList"/>
    <dgm:cxn modelId="{C152B1B0-2B02-45C9-82E9-A5242A21B710}" type="presParOf" srcId="{56DEDF5B-F32D-408C-9D1A-1C80222863D9}" destId="{BF45C957-EBA8-4876-91E1-D0AE5DD38068}" srcOrd="0" destOrd="0" presId="urn:microsoft.com/office/officeart/2008/layout/VerticalCurvedList"/>
    <dgm:cxn modelId="{BC7D81AB-1E87-4EE6-A746-6A6B0551446E}" type="presParOf" srcId="{BF45C957-EBA8-4876-91E1-D0AE5DD38068}" destId="{2EC2EB59-7F27-4207-A7CB-60E86E824365}" srcOrd="0" destOrd="0" presId="urn:microsoft.com/office/officeart/2008/layout/VerticalCurvedList"/>
    <dgm:cxn modelId="{6C0F2090-AB89-44D7-89BA-4CC207BAE43F}" type="presParOf" srcId="{BF45C957-EBA8-4876-91E1-D0AE5DD38068}" destId="{DBC09A81-E64C-482B-A4B7-817EDF292C10}" srcOrd="1" destOrd="0" presId="urn:microsoft.com/office/officeart/2008/layout/VerticalCurvedList"/>
    <dgm:cxn modelId="{B9A5F410-3DE2-40F3-A6EE-4221FB2E43BC}" type="presParOf" srcId="{BF45C957-EBA8-4876-91E1-D0AE5DD38068}" destId="{2594EF0A-A39F-4954-AA43-992804498D42}" srcOrd="2" destOrd="0" presId="urn:microsoft.com/office/officeart/2008/layout/VerticalCurvedList"/>
    <dgm:cxn modelId="{7635D5B0-BC4C-47DC-AA7D-6F84BFFBBF3B}" type="presParOf" srcId="{BF45C957-EBA8-4876-91E1-D0AE5DD38068}" destId="{C235642A-7E47-4463-B40A-A23B14BA2207}" srcOrd="3" destOrd="0" presId="urn:microsoft.com/office/officeart/2008/layout/VerticalCurvedList"/>
    <dgm:cxn modelId="{8A8B7FB3-2B1E-45CD-871C-69AE4B5DF096}" type="presParOf" srcId="{56DEDF5B-F32D-408C-9D1A-1C80222863D9}" destId="{7F7B752A-8C16-4D81-B0F7-B0DEBB38EB5D}" srcOrd="1" destOrd="0" presId="urn:microsoft.com/office/officeart/2008/layout/VerticalCurvedList"/>
    <dgm:cxn modelId="{E7BB4888-CDE5-47F8-B89C-E966590BBE7D}" type="presParOf" srcId="{56DEDF5B-F32D-408C-9D1A-1C80222863D9}" destId="{9FF2C513-AB44-4E2E-BCE8-95D8320A2AB8}" srcOrd="2" destOrd="0" presId="urn:microsoft.com/office/officeart/2008/layout/VerticalCurvedList"/>
    <dgm:cxn modelId="{21AE0503-0165-4FC5-8237-B2332C2DA802}" type="presParOf" srcId="{9FF2C513-AB44-4E2E-BCE8-95D8320A2AB8}" destId="{5D9D9FD8-2E9E-4C79-BFEB-892F9AECB856}" srcOrd="0" destOrd="0" presId="urn:microsoft.com/office/officeart/2008/layout/VerticalCurvedList"/>
    <dgm:cxn modelId="{880659B6-B876-4087-8EDB-BFACCAAD2C21}" type="presParOf" srcId="{56DEDF5B-F32D-408C-9D1A-1C80222863D9}" destId="{429E5530-ABA9-4244-94D0-34439722042B}" srcOrd="3" destOrd="0" presId="urn:microsoft.com/office/officeart/2008/layout/VerticalCurvedList"/>
    <dgm:cxn modelId="{FEA70E1E-124F-4B44-A4F6-220E6B5B2831}" type="presParOf" srcId="{56DEDF5B-F32D-408C-9D1A-1C80222863D9}" destId="{D8293E01-51F4-41DB-A679-3B91D8A7788E}" srcOrd="4" destOrd="0" presId="urn:microsoft.com/office/officeart/2008/layout/VerticalCurvedList"/>
    <dgm:cxn modelId="{84ECDD55-13AD-4A40-AF5F-9C114F0ED63D}" type="presParOf" srcId="{D8293E01-51F4-41DB-A679-3B91D8A7788E}" destId="{23D10EF4-5BF9-4455-9A70-B0452770635B}" srcOrd="0" destOrd="0" presId="urn:microsoft.com/office/officeart/2008/layout/VerticalCurvedList"/>
    <dgm:cxn modelId="{FE362A50-1D9D-469F-A827-1F6BD16B1C8E}" type="presParOf" srcId="{56DEDF5B-F32D-408C-9D1A-1C80222863D9}" destId="{7C6AAF0E-3912-47C4-B66F-2844D65E959D}" srcOrd="5" destOrd="0" presId="urn:microsoft.com/office/officeart/2008/layout/VerticalCurvedList"/>
    <dgm:cxn modelId="{701040E4-0480-4BA7-A852-FCC5F32474F9}" type="presParOf" srcId="{56DEDF5B-F32D-408C-9D1A-1C80222863D9}" destId="{005AD0EE-2947-422C-94DC-0B310C77D679}" srcOrd="6" destOrd="0" presId="urn:microsoft.com/office/officeart/2008/layout/VerticalCurvedList"/>
    <dgm:cxn modelId="{2B5F78CC-4BB4-4AE8-A396-0313A234D173}" type="presParOf" srcId="{005AD0EE-2947-422C-94DC-0B310C77D679}" destId="{43B46970-2E07-4202-A525-C2EE4C45CB9C}" srcOrd="0" destOrd="0" presId="urn:microsoft.com/office/officeart/2008/layout/VerticalCurvedList"/>
    <dgm:cxn modelId="{A734332B-0982-4191-85C5-011604E233E6}" type="presParOf" srcId="{56DEDF5B-F32D-408C-9D1A-1C80222863D9}" destId="{2E081088-DA96-4B11-8F35-15CBAA91D167}" srcOrd="7" destOrd="0" presId="urn:microsoft.com/office/officeart/2008/layout/VerticalCurvedList"/>
    <dgm:cxn modelId="{8EDAC661-100D-4825-8A0B-3DC836CBF61C}" type="presParOf" srcId="{56DEDF5B-F32D-408C-9D1A-1C80222863D9}" destId="{C9294A24-52E6-4163-851A-7E90161562BB}" srcOrd="8" destOrd="0" presId="urn:microsoft.com/office/officeart/2008/layout/VerticalCurvedList"/>
    <dgm:cxn modelId="{AB20F251-8EC3-4085-8F37-582210D9A015}" type="presParOf" srcId="{C9294A24-52E6-4163-851A-7E90161562BB}" destId="{45946CE9-EF74-4267-81D5-8B3C07E04E13}" srcOrd="0" destOrd="0" presId="urn:microsoft.com/office/officeart/2008/layout/VerticalCurvedList"/>
    <dgm:cxn modelId="{B1944AA5-5DA8-4439-B74D-5F0A4784AE09}" type="presParOf" srcId="{56DEDF5B-F32D-408C-9D1A-1C80222863D9}" destId="{598D9B92-82E7-40E5-90B1-EF91B63A9140}" srcOrd="9" destOrd="0" presId="urn:microsoft.com/office/officeart/2008/layout/VerticalCurvedList"/>
    <dgm:cxn modelId="{EEB59928-284B-4461-8D0E-6DBDFAF4ED0F}" type="presParOf" srcId="{56DEDF5B-F32D-408C-9D1A-1C80222863D9}" destId="{FE9F832F-0418-4D1B-9C40-CE83B7BD4414}" srcOrd="10" destOrd="0" presId="urn:microsoft.com/office/officeart/2008/layout/VerticalCurvedList"/>
    <dgm:cxn modelId="{9E1AC76F-5B5B-467C-AB12-3DB2213618C8}" type="presParOf" srcId="{FE9F832F-0418-4D1B-9C40-CE83B7BD4414}" destId="{9BAC296C-476D-4865-9C1E-140ED151DF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09A81-E64C-482B-A4B7-817EDF292C10}">
      <dsp:nvSpPr>
        <dsp:cNvPr id="0" name=""/>
        <dsp:cNvSpPr/>
      </dsp:nvSpPr>
      <dsp:spPr>
        <a:xfrm>
          <a:off x="-4760954" y="-729738"/>
          <a:ext cx="5670746" cy="5670746"/>
        </a:xfrm>
        <a:prstGeom prst="blockArc">
          <a:avLst>
            <a:gd name="adj1" fmla="val 18900000"/>
            <a:gd name="adj2" fmla="val 2700000"/>
            <a:gd name="adj3" fmla="val 381"/>
          </a:avLst>
        </a:prstGeom>
        <a:noFill/>
        <a:ln w="25400" cap="flat" cmpd="sng" algn="ctr">
          <a:solidFill>
            <a:srgbClr val="10AEC7"/>
          </a:solidFill>
          <a:prstDash val="solid"/>
        </a:ln>
        <a:effectLst/>
      </dsp:spPr>
      <dsp:style>
        <a:lnRef idx="2">
          <a:scrgbClr r="0" g="0" b="0"/>
        </a:lnRef>
        <a:fillRef idx="0">
          <a:scrgbClr r="0" g="0" b="0"/>
        </a:fillRef>
        <a:effectRef idx="0">
          <a:scrgbClr r="0" g="0" b="0"/>
        </a:effectRef>
        <a:fontRef idx="minor"/>
      </dsp:style>
    </dsp:sp>
    <dsp:sp modelId="{7F7B752A-8C16-4D81-B0F7-B0DEBB38EB5D}">
      <dsp:nvSpPr>
        <dsp:cNvPr id="0" name=""/>
        <dsp:cNvSpPr/>
      </dsp:nvSpPr>
      <dsp:spPr>
        <a:xfrm>
          <a:off x="398146" y="263120"/>
          <a:ext cx="4692404" cy="526577"/>
        </a:xfrm>
        <a:prstGeom prst="rect">
          <a:avLst/>
        </a:prstGeom>
        <a:solidFill>
          <a:srgbClr val="10AEC7"/>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9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A whole-institution approach to embedding sustainability throughout student learning</a:t>
          </a:r>
        </a:p>
      </dsp:txBody>
      <dsp:txXfrm>
        <a:off x="398146" y="263120"/>
        <a:ext cx="4692404" cy="526577"/>
      </dsp:txXfrm>
    </dsp:sp>
    <dsp:sp modelId="{5D9D9FD8-2E9E-4C79-BFEB-892F9AECB856}">
      <dsp:nvSpPr>
        <dsp:cNvPr id="0" name=""/>
        <dsp:cNvSpPr/>
      </dsp:nvSpPr>
      <dsp:spPr>
        <a:xfrm>
          <a:off x="144155" y="273131"/>
          <a:ext cx="507982" cy="506554"/>
        </a:xfrm>
        <a:prstGeom prst="ellipse">
          <a:avLst/>
        </a:prstGeom>
        <a:solidFill>
          <a:schemeClr val="lt1">
            <a:hueOff val="0"/>
            <a:satOff val="0"/>
            <a:lumOff val="0"/>
            <a:alphaOff val="0"/>
          </a:schemeClr>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dsp:style>
    </dsp:sp>
    <dsp:sp modelId="{429E5530-ABA9-4244-94D0-34439722042B}">
      <dsp:nvSpPr>
        <dsp:cNvPr id="0" name=""/>
        <dsp:cNvSpPr/>
      </dsp:nvSpPr>
      <dsp:spPr>
        <a:xfrm>
          <a:off x="775476" y="1052733"/>
          <a:ext cx="4315074" cy="526577"/>
        </a:xfrm>
        <a:prstGeom prst="rect">
          <a:avLst/>
        </a:prstGeom>
        <a:solidFill>
          <a:srgbClr val="10AEC7"/>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9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A good practice framework and supported change programme</a:t>
          </a:r>
        </a:p>
      </dsp:txBody>
      <dsp:txXfrm>
        <a:off x="775476" y="1052733"/>
        <a:ext cx="4315074" cy="526577"/>
      </dsp:txXfrm>
    </dsp:sp>
    <dsp:sp modelId="{23D10EF4-5BF9-4455-9A70-B0452770635B}">
      <dsp:nvSpPr>
        <dsp:cNvPr id="0" name=""/>
        <dsp:cNvSpPr/>
      </dsp:nvSpPr>
      <dsp:spPr>
        <a:xfrm>
          <a:off x="521485" y="1062744"/>
          <a:ext cx="507982" cy="506554"/>
        </a:xfrm>
        <a:prstGeom prst="ellipse">
          <a:avLst/>
        </a:prstGeom>
        <a:solidFill>
          <a:schemeClr val="lt1">
            <a:hueOff val="0"/>
            <a:satOff val="0"/>
            <a:lumOff val="0"/>
            <a:alphaOff val="0"/>
          </a:schemeClr>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dsp:style>
    </dsp:sp>
    <dsp:sp modelId="{7C6AAF0E-3912-47C4-B66F-2844D65E959D}">
      <dsp:nvSpPr>
        <dsp:cNvPr id="0" name=""/>
        <dsp:cNvSpPr/>
      </dsp:nvSpPr>
      <dsp:spPr>
        <a:xfrm>
          <a:off x="891286" y="1842346"/>
          <a:ext cx="4199264" cy="526577"/>
        </a:xfrm>
        <a:prstGeom prst="rect">
          <a:avLst/>
        </a:prstGeom>
        <a:solidFill>
          <a:srgbClr val="10AEC7"/>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9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A partnership approach between the students’ union and the university</a:t>
          </a:r>
        </a:p>
      </dsp:txBody>
      <dsp:txXfrm>
        <a:off x="891286" y="1842346"/>
        <a:ext cx="4199264" cy="526577"/>
      </dsp:txXfrm>
    </dsp:sp>
    <dsp:sp modelId="{43B46970-2E07-4202-A525-C2EE4C45CB9C}">
      <dsp:nvSpPr>
        <dsp:cNvPr id="0" name=""/>
        <dsp:cNvSpPr/>
      </dsp:nvSpPr>
      <dsp:spPr>
        <a:xfrm>
          <a:off x="637295" y="1852357"/>
          <a:ext cx="507982" cy="506554"/>
        </a:xfrm>
        <a:prstGeom prst="ellipse">
          <a:avLst/>
        </a:prstGeom>
        <a:solidFill>
          <a:schemeClr val="lt1">
            <a:hueOff val="0"/>
            <a:satOff val="0"/>
            <a:lumOff val="0"/>
            <a:alphaOff val="0"/>
          </a:schemeClr>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dsp:style>
    </dsp:sp>
    <dsp:sp modelId="{2E081088-DA96-4B11-8F35-15CBAA91D167}">
      <dsp:nvSpPr>
        <dsp:cNvPr id="0" name=""/>
        <dsp:cNvSpPr/>
      </dsp:nvSpPr>
      <dsp:spPr>
        <a:xfrm>
          <a:off x="775476" y="2631959"/>
          <a:ext cx="4315074" cy="526577"/>
        </a:xfrm>
        <a:prstGeom prst="rect">
          <a:avLst/>
        </a:prstGeom>
        <a:solidFill>
          <a:srgbClr val="10AEC7"/>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9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An accreditation mark, audited by students</a:t>
          </a:r>
        </a:p>
      </dsp:txBody>
      <dsp:txXfrm>
        <a:off x="775476" y="2631959"/>
        <a:ext cx="4315074" cy="526577"/>
      </dsp:txXfrm>
    </dsp:sp>
    <dsp:sp modelId="{45946CE9-EF74-4267-81D5-8B3C07E04E13}">
      <dsp:nvSpPr>
        <dsp:cNvPr id="0" name=""/>
        <dsp:cNvSpPr/>
      </dsp:nvSpPr>
      <dsp:spPr>
        <a:xfrm>
          <a:off x="521485" y="2641971"/>
          <a:ext cx="507982" cy="506554"/>
        </a:xfrm>
        <a:prstGeom prst="ellipse">
          <a:avLst/>
        </a:prstGeom>
        <a:solidFill>
          <a:schemeClr val="lt1">
            <a:hueOff val="0"/>
            <a:satOff val="0"/>
            <a:lumOff val="0"/>
            <a:alphaOff val="0"/>
          </a:schemeClr>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dsp:style>
    </dsp:sp>
    <dsp:sp modelId="{598D9B92-82E7-40E5-90B1-EF91B63A9140}">
      <dsp:nvSpPr>
        <dsp:cNvPr id="0" name=""/>
        <dsp:cNvSpPr/>
      </dsp:nvSpPr>
      <dsp:spPr>
        <a:xfrm>
          <a:off x="398146" y="3421572"/>
          <a:ext cx="4692404" cy="526577"/>
        </a:xfrm>
        <a:prstGeom prst="rect">
          <a:avLst/>
        </a:prstGeom>
        <a:solidFill>
          <a:srgbClr val="10AEC7"/>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9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31 participating universities and colleges, working alongside their SUs</a:t>
          </a:r>
        </a:p>
      </dsp:txBody>
      <dsp:txXfrm>
        <a:off x="398146" y="3421572"/>
        <a:ext cx="4692404" cy="526577"/>
      </dsp:txXfrm>
    </dsp:sp>
    <dsp:sp modelId="{9BAC296C-476D-4865-9C1E-140ED151DF77}">
      <dsp:nvSpPr>
        <dsp:cNvPr id="0" name=""/>
        <dsp:cNvSpPr/>
      </dsp:nvSpPr>
      <dsp:spPr>
        <a:xfrm>
          <a:off x="100693" y="3382211"/>
          <a:ext cx="594907" cy="605300"/>
        </a:xfrm>
        <a:prstGeom prst="ellipse">
          <a:avLst/>
        </a:prstGeom>
        <a:solidFill>
          <a:schemeClr val="lt1">
            <a:hueOff val="0"/>
            <a:satOff val="0"/>
            <a:lumOff val="0"/>
            <a:alphaOff val="0"/>
          </a:schemeClr>
        </a:solidFill>
        <a:ln w="25400" cap="flat" cmpd="sng" algn="ctr">
          <a:solidFill>
            <a:srgbClr val="10AEC7"/>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B520AD8-A001-4020-86ED-F2E600B96AF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en-GB" altLang="en-US"/>
          </a:p>
        </p:txBody>
      </p:sp>
      <p:sp>
        <p:nvSpPr>
          <p:cNvPr id="116739" name="Rectangle 3">
            <a:extLst>
              <a:ext uri="{FF2B5EF4-FFF2-40B4-BE49-F238E27FC236}">
                <a16:creationId xmlns:a16="http://schemas.microsoft.com/office/drawing/2014/main" id="{BE1CE223-52AA-4D8A-AB1D-049BCF829EC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en-GB" altLang="en-US"/>
          </a:p>
        </p:txBody>
      </p:sp>
      <p:sp>
        <p:nvSpPr>
          <p:cNvPr id="3076" name="Rectangle 4">
            <a:extLst>
              <a:ext uri="{FF2B5EF4-FFF2-40B4-BE49-F238E27FC236}">
                <a16:creationId xmlns:a16="http://schemas.microsoft.com/office/drawing/2014/main" id="{16336B20-BFA2-4390-9B57-F3F91B29E21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a:extLst>
              <a:ext uri="{FF2B5EF4-FFF2-40B4-BE49-F238E27FC236}">
                <a16:creationId xmlns:a16="http://schemas.microsoft.com/office/drawing/2014/main" id="{CFAB5505-1EDD-43E3-BE12-953CD52118A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16742" name="Rectangle 6">
            <a:extLst>
              <a:ext uri="{FF2B5EF4-FFF2-40B4-BE49-F238E27FC236}">
                <a16:creationId xmlns:a16="http://schemas.microsoft.com/office/drawing/2014/main" id="{726AFB70-15B3-4575-8DCB-6BD491A33A9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en-GB" altLang="en-US"/>
          </a:p>
        </p:txBody>
      </p:sp>
      <p:sp>
        <p:nvSpPr>
          <p:cNvPr id="116743" name="Rectangle 7">
            <a:extLst>
              <a:ext uri="{FF2B5EF4-FFF2-40B4-BE49-F238E27FC236}">
                <a16:creationId xmlns:a16="http://schemas.microsoft.com/office/drawing/2014/main" id="{12EA9358-005D-4C70-BDF7-683F2E02ED8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022DDFA9-488B-4C2D-B144-69D20042E79E}" type="slidenum">
              <a:rPr lang="en-GB" altLang="en-US"/>
              <a:pPr>
                <a:defRPr/>
              </a:pPr>
              <a:t>‹#›</a:t>
            </a:fld>
            <a:endParaRPr lang="en-GB" altLang="en-US"/>
          </a:p>
        </p:txBody>
      </p:sp>
    </p:spTree>
    <p:extLst>
      <p:ext uri="{BB962C8B-B14F-4D97-AF65-F5344CB8AC3E}">
        <p14:creationId xmlns:p14="http://schemas.microsoft.com/office/powerpoint/2010/main" val="3883654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000" dirty="0">
              <a:latin typeface="+mn-lt"/>
            </a:endParaRPr>
          </a:p>
        </p:txBody>
      </p:sp>
      <p:sp>
        <p:nvSpPr>
          <p:cNvPr id="4" name="Slide Number Placeholder 3"/>
          <p:cNvSpPr>
            <a:spLocks noGrp="1"/>
          </p:cNvSpPr>
          <p:nvPr>
            <p:ph type="sldNum" sz="quarter" idx="10"/>
          </p:nvPr>
        </p:nvSpPr>
        <p:spPr/>
        <p:txBody>
          <a:bodyPr/>
          <a:lstStyle/>
          <a:p>
            <a:fld id="{539BF1B6-B506-4A42-81E1-63B43A941196}"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58691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480" y="4343692"/>
            <a:ext cx="5487042" cy="4342230"/>
          </a:xfrm>
        </p:spPr>
        <p:txBody>
          <a:bodyPr/>
          <a:lstStyle/>
          <a:p>
            <a:r>
              <a:rPr lang="en-US" sz="1000" dirty="0"/>
              <a:t>1500+ students  involved – 84 seminar groups </a:t>
            </a:r>
          </a:p>
          <a:p>
            <a:pPr>
              <a:defRPr/>
            </a:pPr>
            <a:r>
              <a:rPr lang="en-GB" sz="1000" dirty="0"/>
              <a:t>3 major touchpoints in the academic year </a:t>
            </a:r>
          </a:p>
          <a:p>
            <a:pPr>
              <a:defRPr/>
            </a:pPr>
            <a:r>
              <a:rPr lang="en-GB" sz="1000" b="1" dirty="0"/>
              <a:t>#</a:t>
            </a:r>
            <a:r>
              <a:rPr lang="en-GB" sz="1000" b="1" dirty="0" err="1"/>
              <a:t>NBSdiscover</a:t>
            </a:r>
            <a:r>
              <a:rPr lang="en-GB" sz="1000" b="1" dirty="0"/>
              <a:t> Part 1 – week 10 </a:t>
            </a:r>
            <a:r>
              <a:rPr lang="en-GB" sz="1000" dirty="0"/>
              <a:t>(first week of Oct)</a:t>
            </a:r>
          </a:p>
          <a:p>
            <a:pPr>
              <a:defRPr/>
            </a:pPr>
            <a:r>
              <a:rPr lang="en-GB" sz="1000" dirty="0"/>
              <a:t>Keynote lecture (Lizzie </a:t>
            </a:r>
            <a:r>
              <a:rPr lang="en-GB" sz="1000" dirty="0" err="1"/>
              <a:t>Carr</a:t>
            </a:r>
            <a:r>
              <a:rPr lang="en-GB" sz="1000" dirty="0"/>
              <a:t>, NTU Alumnus of the year 2018, instigator of ‘Plastic Patrol’, Ed Wills, Global Marketing Director, Rieke Packaging, Lea Hawkes, General manager, Veolia Recycling) + group observation activity in Nottingham City Centre + seminar to consolidate learning and for students to share their initial findings with the wider seminar group </a:t>
            </a:r>
          </a:p>
          <a:p>
            <a:pPr>
              <a:defRPr/>
            </a:pPr>
            <a:r>
              <a:rPr lang="en-GB" sz="1000" b="1" dirty="0"/>
              <a:t>#</a:t>
            </a:r>
            <a:r>
              <a:rPr lang="en-GB" sz="1000" b="1" dirty="0" err="1"/>
              <a:t>NBSdiscover</a:t>
            </a:r>
            <a:r>
              <a:rPr lang="en-GB" sz="1000" b="1" dirty="0"/>
              <a:t> Part 2 – week 15 </a:t>
            </a:r>
            <a:r>
              <a:rPr lang="en-GB" sz="1000" dirty="0"/>
              <a:t>(early Nov) </a:t>
            </a:r>
          </a:p>
          <a:p>
            <a:pPr>
              <a:defRPr/>
            </a:pPr>
            <a:r>
              <a:rPr lang="en-GB" sz="1000" dirty="0"/>
              <a:t>Poster presentation to capture findings from Nottingham and recommendations  </a:t>
            </a:r>
          </a:p>
          <a:p>
            <a:pPr>
              <a:defRPr/>
            </a:pPr>
            <a:r>
              <a:rPr lang="en-GB" sz="1000" b="1" dirty="0"/>
              <a:t>#</a:t>
            </a:r>
            <a:r>
              <a:rPr lang="en-GB" sz="1000" b="1" dirty="0" err="1"/>
              <a:t>NBSdiscover</a:t>
            </a:r>
            <a:r>
              <a:rPr lang="en-GB" sz="1000" b="1" dirty="0"/>
              <a:t> Part 3 – week 30 </a:t>
            </a:r>
            <a:r>
              <a:rPr lang="en-GB" sz="1000" dirty="0"/>
              <a:t>(mid-Feb)</a:t>
            </a:r>
          </a:p>
          <a:p>
            <a:pPr>
              <a:defRPr/>
            </a:pPr>
            <a:r>
              <a:rPr lang="en-GB" sz="1000" dirty="0"/>
              <a:t>Plastics upcycling/recycling challenge event – we will be double badging this event with NTU’s Plastic Planet campaign and involving some NTU services e.g. NTSU and NTU Catering, the idea is to stage a number of ‘stations’ related to events or services in the university and engage students in generating ideas for alternatives to plastics or recycling/upcycling opportunities – stations likely to include open days, welcome week, freshers fair, graduation. Specific challenges might be for example, x No plastic champagne flutes are used and disposed of during graduation fortnight in July, how can NTU create a sense of occasion and serve champagne without relying on single use plastics? </a:t>
            </a:r>
          </a:p>
          <a:p>
            <a:pPr>
              <a:defRPr/>
            </a:pPr>
            <a:r>
              <a:rPr lang="en-GB" sz="1000" b="1" dirty="0"/>
              <a:t>Challenge lectures – throughout the academic year </a:t>
            </a:r>
          </a:p>
          <a:p>
            <a:pPr>
              <a:defRPr/>
            </a:pPr>
            <a:r>
              <a:rPr lang="en-US" sz="1000" dirty="0"/>
              <a:t>Peppered throughout the year students will attend a series </a:t>
            </a:r>
            <a:r>
              <a:rPr lang="en-GB" sz="1000" dirty="0"/>
              <a:t>of Challenge lectures to hear first-hand from businesses and other stakeholders about how organisations, consumers, policy makers, governments and global society might recognise and tackle the issues arising from plastics production, consumption and waste</a:t>
            </a:r>
          </a:p>
          <a:p>
            <a:pPr>
              <a:defRPr/>
            </a:pPr>
            <a:r>
              <a:rPr lang="en-GB" sz="1000" dirty="0"/>
              <a:t>The lecture series will maintains the impetus of the plastics topic and students will be asked to reflect on these lectures in their </a:t>
            </a:r>
            <a:r>
              <a:rPr lang="en-GB" sz="1000" dirty="0" err="1"/>
              <a:t>ePortfolio</a:t>
            </a:r>
            <a:r>
              <a:rPr lang="en-GB" sz="1000" dirty="0"/>
              <a:t> (</a:t>
            </a:r>
            <a:r>
              <a:rPr lang="en-GB" sz="1000" dirty="0" err="1"/>
              <a:t>PebblePad</a:t>
            </a:r>
            <a:r>
              <a:rPr lang="en-GB" sz="1000" dirty="0"/>
              <a:t>). The Challenge lectures help inform ideas generation for the upcycling event and will underpin the second assessment (case study) </a:t>
            </a:r>
          </a:p>
          <a:p>
            <a:pPr>
              <a:defRPr/>
            </a:pPr>
            <a:endParaRPr lang="en-GB" sz="1000" b="1" dirty="0"/>
          </a:p>
          <a:p>
            <a:pPr>
              <a:defRPr/>
            </a:pPr>
            <a:endParaRPr lang="en-GB" b="1" dirty="0"/>
          </a:p>
          <a:p>
            <a:endParaRPr lang="en-US" dirty="0"/>
          </a:p>
        </p:txBody>
      </p:sp>
      <p:sp>
        <p:nvSpPr>
          <p:cNvPr id="4" name="Slide Number Placeholder 3"/>
          <p:cNvSpPr>
            <a:spLocks noGrp="1"/>
          </p:cNvSpPr>
          <p:nvPr>
            <p:ph type="sldNum" sz="quarter" idx="10"/>
          </p:nvPr>
        </p:nvSpPr>
        <p:spPr/>
        <p:txBody>
          <a:bodyPr/>
          <a:lstStyle/>
          <a:p>
            <a:pPr>
              <a:defRPr/>
            </a:pPr>
            <a:fld id="{082AD8AF-3184-4D07-B2FF-1C97288ABED7}" type="slidenum">
              <a:rPr lang="en-GB" altLang="en-US" smtClean="0"/>
              <a:pPr>
                <a:defRPr/>
              </a:pPr>
              <a:t>19</a:t>
            </a:fld>
            <a:endParaRPr lang="en-GB" altLang="en-US" dirty="0"/>
          </a:p>
        </p:txBody>
      </p:sp>
    </p:spTree>
    <p:extLst>
      <p:ext uri="{BB962C8B-B14F-4D97-AF65-F5344CB8AC3E}">
        <p14:creationId xmlns:p14="http://schemas.microsoft.com/office/powerpoint/2010/main" val="333690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2B7FC7A-0443-4F5D-8CEF-C7468D91C9B0}"/>
              </a:ext>
            </a:extLst>
          </p:cNvPr>
          <p:cNvSpPr>
            <a:spLocks noGrp="1" noRot="1" noChangeAspect="1" noChangeArrowheads="1" noTextEdit="1"/>
          </p:cNvSpPr>
          <p:nvPr>
            <p:ph type="sldImg"/>
          </p:nvPr>
        </p:nvSpPr>
        <p:spPr>
          <a:xfrm>
            <a:off x="1143000" y="685800"/>
            <a:ext cx="4572000" cy="3429000"/>
          </a:xfrm>
          <a:ln/>
        </p:spPr>
      </p:sp>
      <p:sp>
        <p:nvSpPr>
          <p:cNvPr id="72707" name="Notes Placeholder 2">
            <a:extLst>
              <a:ext uri="{FF2B5EF4-FFF2-40B4-BE49-F238E27FC236}">
                <a16:creationId xmlns:a16="http://schemas.microsoft.com/office/drawing/2014/main" id="{301E80BD-C70E-4B43-AC2D-84C7C82FD654}"/>
              </a:ext>
            </a:extLst>
          </p:cNvPr>
          <p:cNvSpPr>
            <a:spLocks noGrp="1" noChangeArrowheads="1"/>
          </p:cNvSpPr>
          <p:nvPr>
            <p:ph type="body" idx="1"/>
          </p:nvPr>
        </p:nvSpPr>
        <p:spPr>
          <a:noFill/>
        </p:spPr>
        <p:txBody>
          <a:bodyPr/>
          <a:lstStyle/>
          <a:p>
            <a:endParaRPr lang="en-US" altLang="en-US"/>
          </a:p>
        </p:txBody>
      </p:sp>
      <p:sp>
        <p:nvSpPr>
          <p:cNvPr id="72708" name="Slide Number Placeholder 3">
            <a:extLst>
              <a:ext uri="{FF2B5EF4-FFF2-40B4-BE49-F238E27FC236}">
                <a16:creationId xmlns:a16="http://schemas.microsoft.com/office/drawing/2014/main" id="{CBBD3CB1-2A0B-444E-9D8F-66786AA31508}"/>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FA8AB48-E987-4CD4-9C0A-E21EFCA26E62}" type="slidenum">
              <a:rPr lang="en-GB" altLang="en-US" sz="1200" smtClean="0">
                <a:solidFill>
                  <a:prstClr val="black"/>
                </a:solidFill>
                <a:latin typeface="Arial" panose="020B0604020202020204" pitchFamily="34" charset="0"/>
              </a:rPr>
              <a:pPr/>
              <a:t>36</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157754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1CD0-99C0-4C8A-9630-84625336ED10}"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9817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96A3333-B8CF-4346-8ACF-568D9BF27E55}"/>
              </a:ext>
            </a:extLst>
          </p:cNvPr>
          <p:cNvSpPr>
            <a:spLocks noGrp="1" noRot="1" noChangeAspect="1" noTextEdit="1"/>
          </p:cNvSpPr>
          <p:nvPr>
            <p:ph type="sldImg"/>
          </p:nvPr>
        </p:nvSpPr>
        <p:spPr>
          <a:xfrm>
            <a:off x="1143000" y="685800"/>
            <a:ext cx="4572000" cy="3429000"/>
          </a:xfrm>
          <a:ln/>
        </p:spPr>
      </p:sp>
      <p:sp>
        <p:nvSpPr>
          <p:cNvPr id="30723" name="Notes Placeholder 2">
            <a:extLst>
              <a:ext uri="{FF2B5EF4-FFF2-40B4-BE49-F238E27FC236}">
                <a16:creationId xmlns:a16="http://schemas.microsoft.com/office/drawing/2014/main" id="{7D198304-0709-4C0E-A69B-FE6300EEE9E3}"/>
              </a:ext>
            </a:extLst>
          </p:cNvPr>
          <p:cNvSpPr>
            <a:spLocks noGrp="1"/>
          </p:cNvSpPr>
          <p:nvPr>
            <p:ph type="body" idx="1"/>
          </p:nvPr>
        </p:nvSpPr>
        <p:spPr>
          <a:noFill/>
        </p:spPr>
        <p:txBody>
          <a:bodyPr/>
          <a:lstStyle/>
          <a:p>
            <a:endParaRPr lang="en-GB" altLang="en-US"/>
          </a:p>
        </p:txBody>
      </p:sp>
      <p:sp>
        <p:nvSpPr>
          <p:cNvPr id="30724" name="Slide Number Placeholder 3">
            <a:extLst>
              <a:ext uri="{FF2B5EF4-FFF2-40B4-BE49-F238E27FC236}">
                <a16:creationId xmlns:a16="http://schemas.microsoft.com/office/drawing/2014/main" id="{D447AD86-DA2D-42C4-9988-A972AE57BE1B}"/>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89F7F56-ACA8-41AB-AC4A-B7D5E0EC20C6}" type="slidenum">
              <a:rPr lang="en-GB" altLang="en-US" sz="1200" smtClean="0">
                <a:solidFill>
                  <a:schemeClr val="tx1"/>
                </a:solidFill>
                <a:latin typeface="Arial" panose="020B0604020202020204" pitchFamily="34" charset="0"/>
              </a:rPr>
              <a:pPr/>
              <a:t>2</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70969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CEE852C-32D3-42E9-91F7-D7000DEFC0D4}"/>
              </a:ext>
            </a:extLst>
          </p:cNvPr>
          <p:cNvSpPr>
            <a:spLocks noGrp="1" noRot="1" noChangeAspect="1" noChangeArrowheads="1" noTextEdit="1"/>
          </p:cNvSpPr>
          <p:nvPr>
            <p:ph type="sldImg"/>
          </p:nvPr>
        </p:nvSpPr>
        <p:spPr>
          <a:xfrm>
            <a:off x="1143000" y="685800"/>
            <a:ext cx="4572000" cy="3429000"/>
          </a:xfrm>
          <a:ln/>
        </p:spPr>
      </p:sp>
      <p:sp>
        <p:nvSpPr>
          <p:cNvPr id="32771" name="Notes Placeholder 2">
            <a:extLst>
              <a:ext uri="{FF2B5EF4-FFF2-40B4-BE49-F238E27FC236}">
                <a16:creationId xmlns:a16="http://schemas.microsoft.com/office/drawing/2014/main" id="{CFE99253-235F-4D9C-A4B2-BBF36B4BDF86}"/>
              </a:ext>
            </a:extLst>
          </p:cNvPr>
          <p:cNvSpPr>
            <a:spLocks noGrp="1" noChangeArrowheads="1"/>
          </p:cNvSpPr>
          <p:nvPr>
            <p:ph type="body" idx="1"/>
          </p:nvPr>
        </p:nvSpPr>
        <p:spPr>
          <a:noFill/>
        </p:spPr>
        <p:txBody>
          <a:bodyPr/>
          <a:lstStyle/>
          <a:p>
            <a:endParaRPr lang="en-GB" altLang="en-US"/>
          </a:p>
        </p:txBody>
      </p:sp>
      <p:sp>
        <p:nvSpPr>
          <p:cNvPr id="32772" name="Slide Number Placeholder 3">
            <a:extLst>
              <a:ext uri="{FF2B5EF4-FFF2-40B4-BE49-F238E27FC236}">
                <a16:creationId xmlns:a16="http://schemas.microsoft.com/office/drawing/2014/main" id="{1169B62E-56DF-4113-AEE0-2D0091E1FB2B}"/>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FA96287-472D-46FE-970E-5C520853E03B}" type="slidenum">
              <a:rPr lang="en-GB" altLang="en-US" sz="1200" smtClean="0">
                <a:solidFill>
                  <a:schemeClr val="tx1"/>
                </a:solidFill>
                <a:latin typeface="Arial" panose="020B0604020202020204" pitchFamily="34" charset="0"/>
              </a:rPr>
              <a:pPr/>
              <a:t>3</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0364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18F5350-F104-406E-9FCA-B121EADF7EDC}"/>
              </a:ext>
            </a:extLst>
          </p:cNvPr>
          <p:cNvSpPr>
            <a:spLocks noGrp="1" noRot="1" noChangeAspect="1" noChangeArrowheads="1" noTextEdit="1"/>
          </p:cNvSpPr>
          <p:nvPr>
            <p:ph type="sldImg"/>
          </p:nvPr>
        </p:nvSpPr>
        <p:spPr>
          <a:xfrm>
            <a:off x="1143000" y="685800"/>
            <a:ext cx="4572000" cy="3429000"/>
          </a:xfrm>
          <a:ln/>
        </p:spPr>
      </p:sp>
      <p:sp>
        <p:nvSpPr>
          <p:cNvPr id="24579" name="Notes Placeholder 2">
            <a:extLst>
              <a:ext uri="{FF2B5EF4-FFF2-40B4-BE49-F238E27FC236}">
                <a16:creationId xmlns:a16="http://schemas.microsoft.com/office/drawing/2014/main" id="{B4E1B764-5189-4A1E-96CA-836344A48AF8}"/>
              </a:ext>
            </a:extLst>
          </p:cNvPr>
          <p:cNvSpPr>
            <a:spLocks noGrp="1" noChangeArrowheads="1"/>
          </p:cNvSpPr>
          <p:nvPr>
            <p:ph type="body" idx="1"/>
          </p:nvPr>
        </p:nvSpPr>
        <p:spPr>
          <a:noFill/>
        </p:spPr>
        <p:txBody>
          <a:bodyPr/>
          <a:lstStyle/>
          <a:p>
            <a:r>
              <a:rPr lang="en-GB" altLang="en-US"/>
              <a:t>What are the SDGs?</a:t>
            </a:r>
          </a:p>
        </p:txBody>
      </p:sp>
      <p:sp>
        <p:nvSpPr>
          <p:cNvPr id="24580" name="Slide Number Placeholder 3">
            <a:extLst>
              <a:ext uri="{FF2B5EF4-FFF2-40B4-BE49-F238E27FC236}">
                <a16:creationId xmlns:a16="http://schemas.microsoft.com/office/drawing/2014/main" id="{E0BA05BF-FAE0-44D8-AF4B-D28064EFD79B}"/>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DD7247A-32F8-4C89-A173-6773B58F1D32}" type="slidenum">
              <a:rPr lang="en-GB" altLang="en-US" sz="1200" smtClean="0">
                <a:solidFill>
                  <a:schemeClr val="tx1"/>
                </a:solidFill>
                <a:latin typeface="Arial" panose="020B0604020202020204" pitchFamily="34" charset="0"/>
              </a:rPr>
              <a:pPr/>
              <a:t>4</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42120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A6ADD80-FEE2-41B7-A753-6D4C8DD66DE3}"/>
              </a:ext>
            </a:extLst>
          </p:cNvPr>
          <p:cNvSpPr>
            <a:spLocks noGrp="1" noRot="1" noChangeAspect="1" noTextEdit="1"/>
          </p:cNvSpPr>
          <p:nvPr>
            <p:ph type="sldImg"/>
          </p:nvPr>
        </p:nvSpPr>
        <p:spPr>
          <a:xfrm>
            <a:off x="1143000" y="685800"/>
            <a:ext cx="4572000" cy="3429000"/>
          </a:xfrm>
          <a:ln/>
        </p:spPr>
      </p:sp>
      <p:sp>
        <p:nvSpPr>
          <p:cNvPr id="34819" name="Notes Placeholder 2">
            <a:extLst>
              <a:ext uri="{FF2B5EF4-FFF2-40B4-BE49-F238E27FC236}">
                <a16:creationId xmlns:a16="http://schemas.microsoft.com/office/drawing/2014/main" id="{E47B33BF-6EE8-430B-BE38-788FA4F90E53}"/>
              </a:ext>
            </a:extLst>
          </p:cNvPr>
          <p:cNvSpPr>
            <a:spLocks noGrp="1"/>
          </p:cNvSpPr>
          <p:nvPr>
            <p:ph type="body" idx="1"/>
          </p:nvPr>
        </p:nvSpPr>
        <p:spPr>
          <a:noFill/>
        </p:spPr>
        <p:txBody>
          <a:bodyPr/>
          <a:lstStyle/>
          <a:p>
            <a:endParaRPr lang="en-GB" altLang="en-US"/>
          </a:p>
        </p:txBody>
      </p:sp>
      <p:sp>
        <p:nvSpPr>
          <p:cNvPr id="34820" name="Slide Number Placeholder 3">
            <a:extLst>
              <a:ext uri="{FF2B5EF4-FFF2-40B4-BE49-F238E27FC236}">
                <a16:creationId xmlns:a16="http://schemas.microsoft.com/office/drawing/2014/main" id="{BC63F230-FADC-4C1C-8E72-B8C7628E08D4}"/>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15D1020-B7AA-40B5-BA9A-EFBD4886F032}" type="slidenum">
              <a:rPr lang="en-GB" altLang="en-US" sz="1200" smtClean="0">
                <a:solidFill>
                  <a:prstClr val="black"/>
                </a:solidFill>
                <a:latin typeface="Arial" panose="020B0604020202020204" pitchFamily="34" charset="0"/>
              </a:rPr>
              <a:pPr/>
              <a:t>5</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225724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We have made major strides</a:t>
            </a:r>
          </a:p>
        </p:txBody>
      </p:sp>
      <p:sp>
        <p:nvSpPr>
          <p:cNvPr id="4" name="Slide Number Placeholder 3"/>
          <p:cNvSpPr>
            <a:spLocks noGrp="1"/>
          </p:cNvSpPr>
          <p:nvPr>
            <p:ph type="sldNum" sz="quarter" idx="10"/>
          </p:nvPr>
        </p:nvSpPr>
        <p:spPr/>
        <p:txBody>
          <a:bodyPr/>
          <a:lstStyle/>
          <a:p>
            <a:pPr>
              <a:defRPr/>
            </a:pPr>
            <a:fld id="{082AD8AF-3184-4D07-B2FF-1C97288ABED7}" type="slidenum">
              <a:rPr lang="en-GB" altLang="en-US" smtClean="0"/>
              <a:pPr>
                <a:defRPr/>
              </a:pPr>
              <a:t>8</a:t>
            </a:fld>
            <a:endParaRPr lang="en-GB" altLang="en-US" dirty="0"/>
          </a:p>
        </p:txBody>
      </p:sp>
    </p:spTree>
    <p:extLst>
      <p:ext uri="{BB962C8B-B14F-4D97-AF65-F5344CB8AC3E}">
        <p14:creationId xmlns:p14="http://schemas.microsoft.com/office/powerpoint/2010/main" val="326397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5400E5-A235-438D-B5E6-4757FEBB9A5A}" type="slidenum">
              <a:rPr lang="en-GB" altLang="en-US" smtClean="0"/>
              <a:pPr/>
              <a:t>10</a:t>
            </a:fld>
            <a:endParaRPr lang="en-GB" altLang="en-US"/>
          </a:p>
        </p:txBody>
      </p:sp>
    </p:spTree>
    <p:extLst>
      <p:ext uri="{BB962C8B-B14F-4D97-AF65-F5344CB8AC3E}">
        <p14:creationId xmlns:p14="http://schemas.microsoft.com/office/powerpoint/2010/main" val="67819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A6ADD80-FEE2-41B7-A753-6D4C8DD66DE3}"/>
              </a:ext>
            </a:extLst>
          </p:cNvPr>
          <p:cNvSpPr>
            <a:spLocks noGrp="1" noRot="1" noChangeAspect="1" noTextEdit="1"/>
          </p:cNvSpPr>
          <p:nvPr>
            <p:ph type="sldImg"/>
          </p:nvPr>
        </p:nvSpPr>
        <p:spPr>
          <a:xfrm>
            <a:off x="1143000" y="685800"/>
            <a:ext cx="4572000" cy="3429000"/>
          </a:xfrm>
          <a:ln/>
        </p:spPr>
      </p:sp>
      <p:sp>
        <p:nvSpPr>
          <p:cNvPr id="34819" name="Notes Placeholder 2">
            <a:extLst>
              <a:ext uri="{FF2B5EF4-FFF2-40B4-BE49-F238E27FC236}">
                <a16:creationId xmlns:a16="http://schemas.microsoft.com/office/drawing/2014/main" id="{E47B33BF-6EE8-430B-BE38-788FA4F90E53}"/>
              </a:ext>
            </a:extLst>
          </p:cNvPr>
          <p:cNvSpPr>
            <a:spLocks noGrp="1"/>
          </p:cNvSpPr>
          <p:nvPr>
            <p:ph type="body" idx="1"/>
          </p:nvPr>
        </p:nvSpPr>
        <p:spPr>
          <a:noFill/>
        </p:spPr>
        <p:txBody>
          <a:bodyPr/>
          <a:lstStyle/>
          <a:p>
            <a:endParaRPr lang="en-GB" altLang="en-US"/>
          </a:p>
        </p:txBody>
      </p:sp>
      <p:sp>
        <p:nvSpPr>
          <p:cNvPr id="34820" name="Slide Number Placeholder 3">
            <a:extLst>
              <a:ext uri="{FF2B5EF4-FFF2-40B4-BE49-F238E27FC236}">
                <a16:creationId xmlns:a16="http://schemas.microsoft.com/office/drawing/2014/main" id="{BC63F230-FADC-4C1C-8E72-B8C7628E08D4}"/>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15D1020-B7AA-40B5-BA9A-EFBD4886F032}" type="slidenum">
              <a:rPr lang="en-GB" altLang="en-US" sz="1200" smtClean="0">
                <a:solidFill>
                  <a:schemeClr val="tx1"/>
                </a:solidFill>
                <a:latin typeface="Arial" panose="020B0604020202020204" pitchFamily="34" charset="0"/>
              </a:rPr>
              <a:pPr/>
              <a:t>12</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28634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https://sustainability.nus.org.uk/responsible-futures</a:t>
            </a:r>
          </a:p>
          <a:p>
            <a:endParaRPr lang="en-GB" dirty="0"/>
          </a:p>
          <a:p>
            <a:r>
              <a:rPr lang="en-GB" dirty="0"/>
              <a:t>For more info contact: Quinn.Runkle@nus.org.uk </a:t>
            </a:r>
          </a:p>
        </p:txBody>
      </p:sp>
      <p:sp>
        <p:nvSpPr>
          <p:cNvPr id="4" name="Slide Number Placeholder 3"/>
          <p:cNvSpPr>
            <a:spLocks noGrp="1"/>
          </p:cNvSpPr>
          <p:nvPr>
            <p:ph type="sldNum" sz="quarter" idx="5"/>
          </p:nvPr>
        </p:nvSpPr>
        <p:spPr/>
        <p:txBody>
          <a:bodyPr/>
          <a:lstStyle/>
          <a:p>
            <a:fld id="{FD123288-FBB8-47A2-AB8F-031A615EFB4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5442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EAC801-E004-4A0F-A49A-4B9F1EE4C293}"/>
              </a:ext>
            </a:extLst>
          </p:cNvPr>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endParaRPr lang="en-US" altLang="en-US" sz="2400">
              <a:solidFill>
                <a:schemeClr val="tx1"/>
              </a:solidFill>
              <a:latin typeface="Times" panose="02020603050405020304" pitchFamily="18" charset="0"/>
            </a:endParaRPr>
          </a:p>
        </p:txBody>
      </p:sp>
      <p:pic>
        <p:nvPicPr>
          <p:cNvPr id="5" name="Picture 5" descr="NTU logo RGB">
            <a:extLst>
              <a:ext uri="{FF2B5EF4-FFF2-40B4-BE49-F238E27FC236}">
                <a16:creationId xmlns:a16="http://schemas.microsoft.com/office/drawing/2014/main" id="{023D9778-E227-489C-BB47-A0910A0E61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340"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a:extLst>
              <a:ext uri="{FF2B5EF4-FFF2-40B4-BE49-F238E27FC236}">
                <a16:creationId xmlns:a16="http://schemas.microsoft.com/office/drawing/2014/main" id="{E2C49182-C541-450B-9A8B-87AC24596ABC}"/>
              </a:ext>
            </a:extLst>
          </p:cNvPr>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altLang="en-US" noProof="0"/>
              <a:t>Click to edit Master title style</a:t>
            </a:r>
          </a:p>
        </p:txBody>
      </p:sp>
      <p:sp>
        <p:nvSpPr>
          <p:cNvPr id="349188" name="Rectangle 4">
            <a:extLst>
              <a:ext uri="{FF2B5EF4-FFF2-40B4-BE49-F238E27FC236}">
                <a16:creationId xmlns:a16="http://schemas.microsoft.com/office/drawing/2014/main" id="{BE50789E-622E-47CA-A4E2-A3C4843C1016}"/>
              </a:ext>
            </a:extLst>
          </p:cNvPr>
          <p:cNvSpPr>
            <a:spLocks noGrp="1" noChangeArrowheads="1"/>
          </p:cNvSpPr>
          <p:nvPr>
            <p:ph type="subTitle" idx="1"/>
          </p:nvPr>
        </p:nvSpPr>
        <p:spPr>
          <a:xfrm>
            <a:off x="685800" y="3276600"/>
            <a:ext cx="7772400" cy="397032"/>
          </a:xfrm>
        </p:spPr>
        <p:txBody>
          <a:bodyPr/>
          <a:lstStyle>
            <a:lvl1pPr marL="0" indent="0">
              <a:buFontTx/>
              <a:buNone/>
              <a:defRPr>
                <a:solidFill>
                  <a:schemeClr val="bg1"/>
                </a:solidFill>
              </a:defRPr>
            </a:lvl1pPr>
          </a:lstStyle>
          <a:p>
            <a:pPr lvl="0"/>
            <a:r>
              <a:rPr lang="en-GB" altLang="en-US" noProof="0"/>
              <a:t>Click to edit Master subtitle style</a:t>
            </a:r>
          </a:p>
        </p:txBody>
      </p:sp>
    </p:spTree>
    <p:extLst>
      <p:ext uri="{BB962C8B-B14F-4D97-AF65-F5344CB8AC3E}">
        <p14:creationId xmlns:p14="http://schemas.microsoft.com/office/powerpoint/2010/main" val="39027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07D9-E577-485E-870C-4D6EAB80B8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0B7375-5582-402C-80BD-59080FF5F4D6}"/>
              </a:ext>
            </a:extLst>
          </p:cNvPr>
          <p:cNvSpPr>
            <a:spLocks noGrp="1"/>
          </p:cNvSpPr>
          <p:nvPr>
            <p:ph type="body" orient="vert" idx="1"/>
          </p:nvPr>
        </p:nvSpPr>
        <p:spPr>
          <a:xfrm>
            <a:off x="5062746" y="1447830"/>
            <a:ext cx="3624069" cy="14652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560BF2E8-A014-42B5-9FB5-54372B863FF7}"/>
              </a:ext>
            </a:extLst>
          </p:cNvPr>
          <p:cNvSpPr>
            <a:spLocks noGrp="1" noChangeArrowheads="1"/>
          </p:cNvSpPr>
          <p:nvPr>
            <p:ph type="dt" sz="half" idx="10"/>
          </p:nvPr>
        </p:nvSpPr>
        <p:spPr>
          <a:ln/>
        </p:spPr>
        <p:txBody>
          <a:bodyPr/>
          <a:lstStyle>
            <a:lvl1pPr>
              <a:defRPr/>
            </a:lvl1pPr>
          </a:lstStyle>
          <a:p>
            <a:pPr>
              <a:defRPr/>
            </a:pPr>
            <a:fld id="{D0B982AA-89E2-4EDB-9888-D4101B3E7853}" type="datetime4">
              <a:rPr lang="en-GB" altLang="en-US"/>
              <a:pPr>
                <a:defRPr/>
              </a:pPr>
              <a:t>30 January 2019</a:t>
            </a:fld>
            <a:endParaRPr lang="en-GB" altLang="en-US"/>
          </a:p>
        </p:txBody>
      </p:sp>
      <p:sp>
        <p:nvSpPr>
          <p:cNvPr id="5" name="Rectangle 8">
            <a:extLst>
              <a:ext uri="{FF2B5EF4-FFF2-40B4-BE49-F238E27FC236}">
                <a16:creationId xmlns:a16="http://schemas.microsoft.com/office/drawing/2014/main" id="{0A1203D9-4F08-4819-8381-DD83A54672D2}"/>
              </a:ext>
            </a:extLst>
          </p:cNvPr>
          <p:cNvSpPr>
            <a:spLocks noGrp="1" noChangeArrowheads="1"/>
          </p:cNvSpPr>
          <p:nvPr>
            <p:ph type="sldNum" sz="quarter" idx="11"/>
          </p:nvPr>
        </p:nvSpPr>
        <p:spPr>
          <a:ln/>
        </p:spPr>
        <p:txBody>
          <a:bodyPr/>
          <a:lstStyle>
            <a:lvl1pPr>
              <a:defRPr/>
            </a:lvl1pPr>
          </a:lstStyle>
          <a:p>
            <a:pPr>
              <a:defRPr/>
            </a:pPr>
            <a:fld id="{609D129E-B254-481E-BB74-77D8A9A4EE17}" type="slidenum">
              <a:rPr lang="en-GB" altLang="en-US"/>
              <a:pPr>
                <a:defRPr/>
              </a:pPr>
              <a:t>‹#›</a:t>
            </a:fld>
            <a:endParaRPr lang="en-GB" altLang="en-US"/>
          </a:p>
        </p:txBody>
      </p:sp>
    </p:spTree>
    <p:extLst>
      <p:ext uri="{BB962C8B-B14F-4D97-AF65-F5344CB8AC3E}">
        <p14:creationId xmlns:p14="http://schemas.microsoft.com/office/powerpoint/2010/main" val="26699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3E08C-5DB7-4DA0-9DC8-229C91529F9A}"/>
              </a:ext>
            </a:extLst>
          </p:cNvPr>
          <p:cNvSpPr>
            <a:spLocks noGrp="1"/>
          </p:cNvSpPr>
          <p:nvPr>
            <p:ph type="title" orient="vert"/>
          </p:nvPr>
        </p:nvSpPr>
        <p:spPr>
          <a:xfrm>
            <a:off x="6610350" y="381030"/>
            <a:ext cx="2076450" cy="25320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6E0D76-FA03-4C31-B1FE-86699C6DCA55}"/>
              </a:ext>
            </a:extLst>
          </p:cNvPr>
          <p:cNvSpPr>
            <a:spLocks noGrp="1"/>
          </p:cNvSpPr>
          <p:nvPr>
            <p:ph type="body" orient="vert" idx="1"/>
          </p:nvPr>
        </p:nvSpPr>
        <p:spPr>
          <a:xfrm>
            <a:off x="4648224" y="381030"/>
            <a:ext cx="1809726" cy="25320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028C6305-39EB-4A20-A482-DE4C59FF04C7}"/>
              </a:ext>
            </a:extLst>
          </p:cNvPr>
          <p:cNvSpPr>
            <a:spLocks noGrp="1" noChangeArrowheads="1"/>
          </p:cNvSpPr>
          <p:nvPr>
            <p:ph type="dt" sz="half" idx="10"/>
          </p:nvPr>
        </p:nvSpPr>
        <p:spPr>
          <a:ln/>
        </p:spPr>
        <p:txBody>
          <a:bodyPr/>
          <a:lstStyle>
            <a:lvl1pPr>
              <a:defRPr/>
            </a:lvl1pPr>
          </a:lstStyle>
          <a:p>
            <a:pPr>
              <a:defRPr/>
            </a:pPr>
            <a:fld id="{58F8CBC0-087F-4D85-B9CE-3C7F85E83D69}" type="datetime4">
              <a:rPr lang="en-GB" altLang="en-US"/>
              <a:pPr>
                <a:defRPr/>
              </a:pPr>
              <a:t>30 January 2019</a:t>
            </a:fld>
            <a:endParaRPr lang="en-GB" altLang="en-US"/>
          </a:p>
        </p:txBody>
      </p:sp>
      <p:sp>
        <p:nvSpPr>
          <p:cNvPr id="5" name="Rectangle 8">
            <a:extLst>
              <a:ext uri="{FF2B5EF4-FFF2-40B4-BE49-F238E27FC236}">
                <a16:creationId xmlns:a16="http://schemas.microsoft.com/office/drawing/2014/main" id="{E9313F54-7607-42AA-A542-47A3035D55C3}"/>
              </a:ext>
            </a:extLst>
          </p:cNvPr>
          <p:cNvSpPr>
            <a:spLocks noGrp="1" noChangeArrowheads="1"/>
          </p:cNvSpPr>
          <p:nvPr>
            <p:ph type="sldNum" sz="quarter" idx="11"/>
          </p:nvPr>
        </p:nvSpPr>
        <p:spPr>
          <a:ln/>
        </p:spPr>
        <p:txBody>
          <a:bodyPr/>
          <a:lstStyle>
            <a:lvl1pPr>
              <a:defRPr/>
            </a:lvl1pPr>
          </a:lstStyle>
          <a:p>
            <a:pPr>
              <a:defRPr/>
            </a:pPr>
            <a:fld id="{06923ED7-2B21-403B-AB00-1DDB906FF939}" type="slidenum">
              <a:rPr lang="en-GB" altLang="en-US"/>
              <a:pPr>
                <a:defRPr/>
              </a:pPr>
              <a:t>‹#›</a:t>
            </a:fld>
            <a:endParaRPr lang="en-GB" altLang="en-US"/>
          </a:p>
        </p:txBody>
      </p:sp>
    </p:spTree>
    <p:extLst>
      <p:ext uri="{BB962C8B-B14F-4D97-AF65-F5344CB8AC3E}">
        <p14:creationId xmlns:p14="http://schemas.microsoft.com/office/powerpoint/2010/main" val="317026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dirty="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7188201" y="230218"/>
            <a:ext cx="180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685800" y="3276600"/>
            <a:ext cx="77724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1244653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9100" y="1447830"/>
            <a:ext cx="83058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0706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176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30"/>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30"/>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004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9"/>
            <a:ext cx="4040188"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0"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89"/>
            <a:ext cx="4041775"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951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5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88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114823"/>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114837"/>
            <a:ext cx="5111750" cy="3010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199" y="2276903"/>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2227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4571-7181-4480-ADCB-6518120187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D9ABA-A135-4F91-9D24-647C35CD1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D4794BC8-999C-4093-9C6C-D82492D7504E}"/>
              </a:ext>
            </a:extLst>
          </p:cNvPr>
          <p:cNvSpPr>
            <a:spLocks noGrp="1" noChangeArrowheads="1"/>
          </p:cNvSpPr>
          <p:nvPr>
            <p:ph type="dt" sz="half" idx="10"/>
          </p:nvPr>
        </p:nvSpPr>
        <p:spPr>
          <a:ln/>
        </p:spPr>
        <p:txBody>
          <a:bodyPr/>
          <a:lstStyle>
            <a:lvl1pPr>
              <a:defRPr/>
            </a:lvl1pPr>
          </a:lstStyle>
          <a:p>
            <a:pPr>
              <a:defRPr/>
            </a:pPr>
            <a:fld id="{A1826D0F-F4AC-444A-A66E-3F67283BBBED}" type="datetime4">
              <a:rPr lang="en-GB" altLang="en-US"/>
              <a:pPr>
                <a:defRPr/>
              </a:pPr>
              <a:t>30 January 2019</a:t>
            </a:fld>
            <a:endParaRPr lang="en-GB" altLang="en-US"/>
          </a:p>
        </p:txBody>
      </p:sp>
      <p:sp>
        <p:nvSpPr>
          <p:cNvPr id="5" name="Rectangle 8">
            <a:extLst>
              <a:ext uri="{FF2B5EF4-FFF2-40B4-BE49-F238E27FC236}">
                <a16:creationId xmlns:a16="http://schemas.microsoft.com/office/drawing/2014/main" id="{4652D2F4-4429-4D32-B058-11C85B9ABFDB}"/>
              </a:ext>
            </a:extLst>
          </p:cNvPr>
          <p:cNvSpPr>
            <a:spLocks noGrp="1" noChangeArrowheads="1"/>
          </p:cNvSpPr>
          <p:nvPr>
            <p:ph type="sldNum" sz="quarter" idx="11"/>
          </p:nvPr>
        </p:nvSpPr>
        <p:spPr>
          <a:ln/>
        </p:spPr>
        <p:txBody>
          <a:bodyPr/>
          <a:lstStyle>
            <a:lvl1pPr>
              <a:defRPr/>
            </a:lvl1pPr>
          </a:lstStyle>
          <a:p>
            <a:pPr>
              <a:defRPr/>
            </a:pPr>
            <a:fld id="{3A493FA2-878E-449A-94B7-2CE6543B130A}" type="slidenum">
              <a:rPr lang="en-GB" altLang="en-US"/>
              <a:pPr>
                <a:defRPr/>
              </a:pPr>
              <a:t>‹#›</a:t>
            </a:fld>
            <a:endParaRPr lang="en-GB" altLang="en-US"/>
          </a:p>
        </p:txBody>
      </p:sp>
    </p:spTree>
    <p:extLst>
      <p:ext uri="{BB962C8B-B14F-4D97-AF65-F5344CB8AC3E}">
        <p14:creationId xmlns:p14="http://schemas.microsoft.com/office/powerpoint/2010/main" val="170475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252538"/>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67"/>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52720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181787"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32592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224" y="1307461"/>
            <a:ext cx="207645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90753" y="1340798"/>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693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latin typeface="Times" pitchFamily="18" charset="0"/>
              <a:cs typeface="+mn-cs"/>
            </a:endParaRPr>
          </a:p>
        </p:txBody>
      </p:sp>
      <p:sp>
        <p:nvSpPr>
          <p:cNvPr id="220163" name="Rectangle 3"/>
          <p:cNvSpPr>
            <a:spLocks noGrp="1" noChangeArrowheads="1"/>
          </p:cNvSpPr>
          <p:nvPr>
            <p:ph type="ctrTitle"/>
          </p:nvPr>
        </p:nvSpPr>
        <p:spPr>
          <a:xfrm>
            <a:off x="685800" y="2286000"/>
            <a:ext cx="77724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685800" y="3276600"/>
            <a:ext cx="77724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0352" y="323850"/>
            <a:ext cx="2435225"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86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638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914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53"/>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53"/>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6714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901"/>
            <a:ext cx="4040188"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2"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901"/>
            <a:ext cx="4041775"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272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709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29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9267-1E00-4DC3-A6A7-5DD6A3F95CB6}"/>
              </a:ext>
            </a:extLst>
          </p:cNvPr>
          <p:cNvSpPr>
            <a:spLocks noGrp="1"/>
          </p:cNvSpPr>
          <p:nvPr>
            <p:ph type="title"/>
          </p:nvPr>
        </p:nvSpPr>
        <p:spPr>
          <a:xfrm>
            <a:off x="623888" y="170976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F8CAB9-F14B-4CED-8171-B5311A1779EB}"/>
              </a:ext>
            </a:extLst>
          </p:cNvPr>
          <p:cNvSpPr>
            <a:spLocks noGrp="1"/>
          </p:cNvSpPr>
          <p:nvPr>
            <p:ph type="body" idx="1"/>
          </p:nvPr>
        </p:nvSpPr>
        <p:spPr>
          <a:xfrm>
            <a:off x="623888" y="4589464"/>
            <a:ext cx="7886700" cy="49859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D23FB6DB-63AE-43C5-BFB6-F2BC8CE86634}"/>
              </a:ext>
            </a:extLst>
          </p:cNvPr>
          <p:cNvSpPr>
            <a:spLocks noGrp="1" noChangeArrowheads="1"/>
          </p:cNvSpPr>
          <p:nvPr>
            <p:ph type="dt" sz="half" idx="10"/>
          </p:nvPr>
        </p:nvSpPr>
        <p:spPr>
          <a:ln/>
        </p:spPr>
        <p:txBody>
          <a:bodyPr/>
          <a:lstStyle>
            <a:lvl1pPr>
              <a:defRPr/>
            </a:lvl1pPr>
          </a:lstStyle>
          <a:p>
            <a:pPr>
              <a:defRPr/>
            </a:pPr>
            <a:fld id="{5BF59270-B88F-4903-A045-78BCE6B7A780}" type="datetime4">
              <a:rPr lang="en-GB" altLang="en-US"/>
              <a:pPr>
                <a:defRPr/>
              </a:pPr>
              <a:t>30 January 2019</a:t>
            </a:fld>
            <a:endParaRPr lang="en-GB" altLang="en-US"/>
          </a:p>
        </p:txBody>
      </p:sp>
      <p:sp>
        <p:nvSpPr>
          <p:cNvPr id="5" name="Rectangle 8">
            <a:extLst>
              <a:ext uri="{FF2B5EF4-FFF2-40B4-BE49-F238E27FC236}">
                <a16:creationId xmlns:a16="http://schemas.microsoft.com/office/drawing/2014/main" id="{89425079-0688-43E3-A0C5-545EE4319997}"/>
              </a:ext>
            </a:extLst>
          </p:cNvPr>
          <p:cNvSpPr>
            <a:spLocks noGrp="1" noChangeArrowheads="1"/>
          </p:cNvSpPr>
          <p:nvPr>
            <p:ph type="sldNum" sz="quarter" idx="11"/>
          </p:nvPr>
        </p:nvSpPr>
        <p:spPr>
          <a:ln/>
        </p:spPr>
        <p:txBody>
          <a:bodyPr/>
          <a:lstStyle>
            <a:lvl1pPr>
              <a:defRPr/>
            </a:lvl1pPr>
          </a:lstStyle>
          <a:p>
            <a:pPr>
              <a:defRPr/>
            </a:pPr>
            <a:fld id="{2E067253-0BD4-4D28-AD46-F7431248AC04}" type="slidenum">
              <a:rPr lang="en-GB" altLang="en-US"/>
              <a:pPr>
                <a:defRPr/>
              </a:pPr>
              <a:t>‹#›</a:t>
            </a:fld>
            <a:endParaRPr lang="en-GB" altLang="en-US"/>
          </a:p>
        </p:txBody>
      </p:sp>
    </p:spTree>
    <p:extLst>
      <p:ext uri="{BB962C8B-B14F-4D97-AF65-F5344CB8AC3E}">
        <p14:creationId xmlns:p14="http://schemas.microsoft.com/office/powerpoint/2010/main" val="781649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78"/>
            <a:ext cx="5111750" cy="3053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54"/>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669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91"/>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1497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4117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1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3726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1554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447800"/>
            <a:ext cx="8305800" cy="498598"/>
          </a:xfrm>
        </p:spPr>
        <p:txBody>
          <a:bodyPr/>
          <a:lstStyle/>
          <a:p>
            <a:endParaRPr lang="en-GB" dirty="0"/>
          </a:p>
        </p:txBody>
      </p:sp>
    </p:spTree>
    <p:extLst>
      <p:ext uri="{BB962C8B-B14F-4D97-AF65-F5344CB8AC3E}">
        <p14:creationId xmlns:p14="http://schemas.microsoft.com/office/powerpoint/2010/main" val="2356404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latin typeface="Times" pitchFamily="18" charset="0"/>
              <a:cs typeface="+mn-cs"/>
            </a:endParaRPr>
          </a:p>
        </p:txBody>
      </p:sp>
      <p:sp>
        <p:nvSpPr>
          <p:cNvPr id="220163" name="Rectangle 3"/>
          <p:cNvSpPr>
            <a:spLocks noGrp="1" noChangeArrowheads="1"/>
          </p:cNvSpPr>
          <p:nvPr>
            <p:ph type="ctrTitle"/>
          </p:nvPr>
        </p:nvSpPr>
        <p:spPr>
          <a:xfrm>
            <a:off x="685800" y="2286000"/>
            <a:ext cx="77724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685800" y="3276600"/>
            <a:ext cx="77724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0344" y="323850"/>
            <a:ext cx="2435225"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08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97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88268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37"/>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37"/>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73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3"/>
            <a:ext cx="4040188"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93"/>
            <a:ext cx="4041775"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151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C1E3-8D57-4E0F-83F4-D538FDF0E7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B14F8-6CB4-45F7-A043-249EEA5E8C26}"/>
              </a:ext>
            </a:extLst>
          </p:cNvPr>
          <p:cNvSpPr>
            <a:spLocks noGrp="1"/>
          </p:cNvSpPr>
          <p:nvPr>
            <p:ph sz="half" idx="1"/>
          </p:nvPr>
        </p:nvSpPr>
        <p:spPr>
          <a:xfrm>
            <a:off x="381000" y="1447830"/>
            <a:ext cx="40767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069E9D-2535-4982-B7BD-C0D8C5C679DD}"/>
              </a:ext>
            </a:extLst>
          </p:cNvPr>
          <p:cNvSpPr>
            <a:spLocks noGrp="1"/>
          </p:cNvSpPr>
          <p:nvPr>
            <p:ph sz="half" idx="2"/>
          </p:nvPr>
        </p:nvSpPr>
        <p:spPr>
          <a:xfrm>
            <a:off x="4610100" y="1447830"/>
            <a:ext cx="40767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B7EF98F1-0635-4EA6-814A-8CE428D5E972}"/>
              </a:ext>
            </a:extLst>
          </p:cNvPr>
          <p:cNvSpPr>
            <a:spLocks noGrp="1" noChangeArrowheads="1"/>
          </p:cNvSpPr>
          <p:nvPr>
            <p:ph type="dt" sz="half" idx="10"/>
          </p:nvPr>
        </p:nvSpPr>
        <p:spPr>
          <a:ln/>
        </p:spPr>
        <p:txBody>
          <a:bodyPr/>
          <a:lstStyle>
            <a:lvl1pPr>
              <a:defRPr/>
            </a:lvl1pPr>
          </a:lstStyle>
          <a:p>
            <a:pPr>
              <a:defRPr/>
            </a:pPr>
            <a:fld id="{3AABCE93-C943-4CB6-9BF3-9FFF5B23EEE1}" type="datetime4">
              <a:rPr lang="en-GB" altLang="en-US"/>
              <a:pPr>
                <a:defRPr/>
              </a:pPr>
              <a:t>30 January 2019</a:t>
            </a:fld>
            <a:endParaRPr lang="en-GB" altLang="en-US"/>
          </a:p>
        </p:txBody>
      </p:sp>
      <p:sp>
        <p:nvSpPr>
          <p:cNvPr id="6" name="Rectangle 8">
            <a:extLst>
              <a:ext uri="{FF2B5EF4-FFF2-40B4-BE49-F238E27FC236}">
                <a16:creationId xmlns:a16="http://schemas.microsoft.com/office/drawing/2014/main" id="{AB7F439B-7AF4-451D-8710-6765EB1AED4C}"/>
              </a:ext>
            </a:extLst>
          </p:cNvPr>
          <p:cNvSpPr>
            <a:spLocks noGrp="1" noChangeArrowheads="1"/>
          </p:cNvSpPr>
          <p:nvPr>
            <p:ph type="sldNum" sz="quarter" idx="11"/>
          </p:nvPr>
        </p:nvSpPr>
        <p:spPr>
          <a:ln/>
        </p:spPr>
        <p:txBody>
          <a:bodyPr/>
          <a:lstStyle>
            <a:lvl1pPr>
              <a:defRPr/>
            </a:lvl1pPr>
          </a:lstStyle>
          <a:p>
            <a:pPr>
              <a:defRPr/>
            </a:pPr>
            <a:fld id="{328CE2E2-52E1-4A61-A236-303D4D230E98}" type="slidenum">
              <a:rPr lang="en-GB" altLang="en-US"/>
              <a:pPr>
                <a:defRPr/>
              </a:pPr>
              <a:t>‹#›</a:t>
            </a:fld>
            <a:endParaRPr lang="en-GB" altLang="en-US"/>
          </a:p>
        </p:txBody>
      </p:sp>
    </p:spTree>
    <p:extLst>
      <p:ext uri="{BB962C8B-B14F-4D97-AF65-F5344CB8AC3E}">
        <p14:creationId xmlns:p14="http://schemas.microsoft.com/office/powerpoint/2010/main" val="2226407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2399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166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70"/>
            <a:ext cx="5111750" cy="3053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38"/>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3546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75"/>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9228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4117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019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3726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122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447800"/>
            <a:ext cx="8305800" cy="498598"/>
          </a:xfrm>
        </p:spPr>
        <p:txBody>
          <a:bodyPr/>
          <a:lstStyle/>
          <a:p>
            <a:endParaRPr lang="en-GB" dirty="0"/>
          </a:p>
        </p:txBody>
      </p:sp>
    </p:spTree>
    <p:extLst>
      <p:ext uri="{BB962C8B-B14F-4D97-AF65-F5344CB8AC3E}">
        <p14:creationId xmlns:p14="http://schemas.microsoft.com/office/powerpoint/2010/main" val="3001569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latin typeface="Times" pitchFamily="18" charset="0"/>
              <a:cs typeface="+mn-cs"/>
            </a:endParaRPr>
          </a:p>
        </p:txBody>
      </p:sp>
      <p:sp>
        <p:nvSpPr>
          <p:cNvPr id="220163" name="Rectangle 3"/>
          <p:cNvSpPr>
            <a:spLocks noGrp="1" noChangeArrowheads="1"/>
          </p:cNvSpPr>
          <p:nvPr>
            <p:ph type="ctrTitle"/>
          </p:nvPr>
        </p:nvSpPr>
        <p:spPr>
          <a:xfrm>
            <a:off x="685800" y="2286000"/>
            <a:ext cx="77724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685800" y="3276600"/>
            <a:ext cx="77724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0349" y="323850"/>
            <a:ext cx="2435225"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55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9285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676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5A01-82ED-4CF1-A685-32B2EA6EB50D}"/>
              </a:ext>
            </a:extLst>
          </p:cNvPr>
          <p:cNvSpPr>
            <a:spLocks noGrp="1"/>
          </p:cNvSpPr>
          <p:nvPr>
            <p:ph type="title"/>
          </p:nvPr>
        </p:nvSpPr>
        <p:spPr>
          <a:xfrm>
            <a:off x="630238"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FC761C-43D4-4467-84D2-117AE3A4D264}"/>
              </a:ext>
            </a:extLst>
          </p:cNvPr>
          <p:cNvSpPr>
            <a:spLocks noGrp="1"/>
          </p:cNvSpPr>
          <p:nvPr>
            <p:ph type="body" idx="1"/>
          </p:nvPr>
        </p:nvSpPr>
        <p:spPr>
          <a:xfrm>
            <a:off x="630239" y="1600212"/>
            <a:ext cx="3868737"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E04A62-2F2D-4D85-AD74-7857AB86547F}"/>
              </a:ext>
            </a:extLst>
          </p:cNvPr>
          <p:cNvSpPr>
            <a:spLocks noGrp="1"/>
          </p:cNvSpPr>
          <p:nvPr>
            <p:ph sz="half" idx="2"/>
          </p:nvPr>
        </p:nvSpPr>
        <p:spPr>
          <a:xfrm>
            <a:off x="630239" y="2505075"/>
            <a:ext cx="3868737"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AE8E87-F950-4BE9-A0B8-150EC641BB62}"/>
              </a:ext>
            </a:extLst>
          </p:cNvPr>
          <p:cNvSpPr>
            <a:spLocks noGrp="1"/>
          </p:cNvSpPr>
          <p:nvPr>
            <p:ph type="body" sz="quarter" idx="3"/>
          </p:nvPr>
        </p:nvSpPr>
        <p:spPr>
          <a:xfrm>
            <a:off x="4629150" y="1600212"/>
            <a:ext cx="38877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DB3A1-3E86-4C24-9329-3A124555E7F0}"/>
              </a:ext>
            </a:extLst>
          </p:cNvPr>
          <p:cNvSpPr>
            <a:spLocks noGrp="1"/>
          </p:cNvSpPr>
          <p:nvPr>
            <p:ph sz="quarter" idx="4"/>
          </p:nvPr>
        </p:nvSpPr>
        <p:spPr>
          <a:xfrm>
            <a:off x="4629150" y="2505075"/>
            <a:ext cx="3887788"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id="{71C1B9C0-07FC-4EB1-A0F9-36978D218119}"/>
              </a:ext>
            </a:extLst>
          </p:cNvPr>
          <p:cNvSpPr>
            <a:spLocks noGrp="1" noChangeArrowheads="1"/>
          </p:cNvSpPr>
          <p:nvPr>
            <p:ph type="dt" sz="half" idx="10"/>
          </p:nvPr>
        </p:nvSpPr>
        <p:spPr>
          <a:ln/>
        </p:spPr>
        <p:txBody>
          <a:bodyPr/>
          <a:lstStyle>
            <a:lvl1pPr>
              <a:defRPr/>
            </a:lvl1pPr>
          </a:lstStyle>
          <a:p>
            <a:pPr>
              <a:defRPr/>
            </a:pPr>
            <a:fld id="{0AFD7908-74A2-44EE-ACD7-173103F6F6E2}" type="datetime4">
              <a:rPr lang="en-GB" altLang="en-US"/>
              <a:pPr>
                <a:defRPr/>
              </a:pPr>
              <a:t>30 January 2019</a:t>
            </a:fld>
            <a:endParaRPr lang="en-GB" altLang="en-US"/>
          </a:p>
        </p:txBody>
      </p:sp>
      <p:sp>
        <p:nvSpPr>
          <p:cNvPr id="8" name="Rectangle 8">
            <a:extLst>
              <a:ext uri="{FF2B5EF4-FFF2-40B4-BE49-F238E27FC236}">
                <a16:creationId xmlns:a16="http://schemas.microsoft.com/office/drawing/2014/main" id="{A4CD0E11-4D10-4BD6-9845-9C3A965718D0}"/>
              </a:ext>
            </a:extLst>
          </p:cNvPr>
          <p:cNvSpPr>
            <a:spLocks noGrp="1" noChangeArrowheads="1"/>
          </p:cNvSpPr>
          <p:nvPr>
            <p:ph type="sldNum" sz="quarter" idx="11"/>
          </p:nvPr>
        </p:nvSpPr>
        <p:spPr>
          <a:ln/>
        </p:spPr>
        <p:txBody>
          <a:bodyPr/>
          <a:lstStyle>
            <a:lvl1pPr>
              <a:defRPr/>
            </a:lvl1pPr>
          </a:lstStyle>
          <a:p>
            <a:pPr>
              <a:defRPr/>
            </a:pPr>
            <a:fld id="{0A63304D-E8F1-4F15-B7C6-86DCF9E78B83}" type="slidenum">
              <a:rPr lang="en-GB" altLang="en-US"/>
              <a:pPr>
                <a:defRPr/>
              </a:pPr>
              <a:t>‹#›</a:t>
            </a:fld>
            <a:endParaRPr lang="en-GB" altLang="en-US"/>
          </a:p>
        </p:txBody>
      </p:sp>
    </p:spTree>
    <p:extLst>
      <p:ext uri="{BB962C8B-B14F-4D97-AF65-F5344CB8AC3E}">
        <p14:creationId xmlns:p14="http://schemas.microsoft.com/office/powerpoint/2010/main" val="1285418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47"/>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47"/>
            <a:ext cx="40767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5520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8"/>
            <a:ext cx="4040188"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9"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9" y="2174898"/>
            <a:ext cx="4041775" cy="232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7748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7253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17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75"/>
            <a:ext cx="5111750" cy="3053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48"/>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4298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85"/>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5188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4117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233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3726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1329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447800"/>
            <a:ext cx="8305800" cy="498598"/>
          </a:xfrm>
        </p:spPr>
        <p:txBody>
          <a:bodyPr/>
          <a:lstStyle/>
          <a:p>
            <a:endParaRPr lang="en-GB" dirty="0"/>
          </a:p>
        </p:txBody>
      </p:sp>
    </p:spTree>
    <p:extLst>
      <p:ext uri="{BB962C8B-B14F-4D97-AF65-F5344CB8AC3E}">
        <p14:creationId xmlns:p14="http://schemas.microsoft.com/office/powerpoint/2010/main" val="788810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sz="2400" dirty="0">
              <a:solidFill>
                <a:srgbClr val="000000"/>
              </a:solidFill>
              <a:latin typeface="Verdana"/>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sz="2400" dirty="0">
              <a:solidFill>
                <a:srgbClr val="000000"/>
              </a:solidFill>
              <a:latin typeface="Verdana"/>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7873637-2009-D645-8B8B-CC06CD09524E}" type="slidenum">
              <a:rPr lang="en-US" sz="2400">
                <a:solidFill>
                  <a:srgbClr val="000000"/>
                </a:solidFill>
                <a:latin typeface="Verdana"/>
              </a: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28222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633C-7FCE-47CF-BA11-17AE96E35BCA}"/>
              </a:ext>
            </a:extLst>
          </p:cNvPr>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151C1733-7505-4817-8527-B47E895EC204}"/>
              </a:ext>
            </a:extLst>
          </p:cNvPr>
          <p:cNvSpPr>
            <a:spLocks noGrp="1" noChangeArrowheads="1"/>
          </p:cNvSpPr>
          <p:nvPr>
            <p:ph type="dt" sz="half" idx="10"/>
          </p:nvPr>
        </p:nvSpPr>
        <p:spPr>
          <a:ln/>
        </p:spPr>
        <p:txBody>
          <a:bodyPr/>
          <a:lstStyle>
            <a:lvl1pPr>
              <a:defRPr/>
            </a:lvl1pPr>
          </a:lstStyle>
          <a:p>
            <a:pPr>
              <a:defRPr/>
            </a:pPr>
            <a:fld id="{98A76507-2EDB-430D-9648-F7E73B35F8A7}" type="datetime4">
              <a:rPr lang="en-GB" altLang="en-US"/>
              <a:pPr>
                <a:defRPr/>
              </a:pPr>
              <a:t>30 January 2019</a:t>
            </a:fld>
            <a:endParaRPr lang="en-GB" altLang="en-US"/>
          </a:p>
        </p:txBody>
      </p:sp>
      <p:sp>
        <p:nvSpPr>
          <p:cNvPr id="4" name="Rectangle 8">
            <a:extLst>
              <a:ext uri="{FF2B5EF4-FFF2-40B4-BE49-F238E27FC236}">
                <a16:creationId xmlns:a16="http://schemas.microsoft.com/office/drawing/2014/main" id="{0941DCC9-B857-49D1-972B-F892652DE7BF}"/>
              </a:ext>
            </a:extLst>
          </p:cNvPr>
          <p:cNvSpPr>
            <a:spLocks noGrp="1" noChangeArrowheads="1"/>
          </p:cNvSpPr>
          <p:nvPr>
            <p:ph type="sldNum" sz="quarter" idx="11"/>
          </p:nvPr>
        </p:nvSpPr>
        <p:spPr>
          <a:ln/>
        </p:spPr>
        <p:txBody>
          <a:bodyPr/>
          <a:lstStyle>
            <a:lvl1pPr>
              <a:defRPr/>
            </a:lvl1pPr>
          </a:lstStyle>
          <a:p>
            <a:pPr>
              <a:defRPr/>
            </a:pPr>
            <a:fld id="{13280112-EEE3-4243-B7A3-8D8ED684F5BD}" type="slidenum">
              <a:rPr lang="en-GB" altLang="en-US"/>
              <a:pPr>
                <a:defRPr/>
              </a:pPr>
              <a:t>‹#›</a:t>
            </a:fld>
            <a:endParaRPr lang="en-GB" altLang="en-US"/>
          </a:p>
        </p:txBody>
      </p:sp>
    </p:spTree>
    <p:extLst>
      <p:ext uri="{BB962C8B-B14F-4D97-AF65-F5344CB8AC3E}">
        <p14:creationId xmlns:p14="http://schemas.microsoft.com/office/powerpoint/2010/main" val="2776798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6" y="548703"/>
            <a:ext cx="7988300" cy="1008111"/>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50126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7188201" y="230218"/>
            <a:ext cx="180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685800" y="3276600"/>
            <a:ext cx="77724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220702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9100" y="1447830"/>
            <a:ext cx="83058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161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06763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30"/>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30"/>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467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9"/>
            <a:ext cx="4040188"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0"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89"/>
            <a:ext cx="4041775"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8952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625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937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114823"/>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114837"/>
            <a:ext cx="5111750" cy="3010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199" y="2276903"/>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767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252538"/>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67"/>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488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FCDA8D4-EC63-4690-B361-D058B7A216D5}"/>
              </a:ext>
            </a:extLst>
          </p:cNvPr>
          <p:cNvSpPr>
            <a:spLocks noGrp="1" noChangeArrowheads="1"/>
          </p:cNvSpPr>
          <p:nvPr>
            <p:ph type="dt" sz="half" idx="10"/>
          </p:nvPr>
        </p:nvSpPr>
        <p:spPr>
          <a:ln/>
        </p:spPr>
        <p:txBody>
          <a:bodyPr/>
          <a:lstStyle>
            <a:lvl1pPr>
              <a:defRPr/>
            </a:lvl1pPr>
          </a:lstStyle>
          <a:p>
            <a:pPr>
              <a:defRPr/>
            </a:pPr>
            <a:fld id="{C498F841-A8A5-46A5-8DDF-22A8D30B65BF}" type="datetime4">
              <a:rPr lang="en-GB" altLang="en-US"/>
              <a:pPr>
                <a:defRPr/>
              </a:pPr>
              <a:t>30 January 2019</a:t>
            </a:fld>
            <a:endParaRPr lang="en-GB" altLang="en-US"/>
          </a:p>
        </p:txBody>
      </p:sp>
      <p:sp>
        <p:nvSpPr>
          <p:cNvPr id="3" name="Rectangle 8">
            <a:extLst>
              <a:ext uri="{FF2B5EF4-FFF2-40B4-BE49-F238E27FC236}">
                <a16:creationId xmlns:a16="http://schemas.microsoft.com/office/drawing/2014/main" id="{FE69A443-4DCD-4FEC-86DF-C978B3C7502A}"/>
              </a:ext>
            </a:extLst>
          </p:cNvPr>
          <p:cNvSpPr>
            <a:spLocks noGrp="1" noChangeArrowheads="1"/>
          </p:cNvSpPr>
          <p:nvPr>
            <p:ph type="sldNum" sz="quarter" idx="11"/>
          </p:nvPr>
        </p:nvSpPr>
        <p:spPr>
          <a:ln/>
        </p:spPr>
        <p:txBody>
          <a:bodyPr/>
          <a:lstStyle>
            <a:lvl1pPr>
              <a:defRPr/>
            </a:lvl1pPr>
          </a:lstStyle>
          <a:p>
            <a:pPr>
              <a:defRPr/>
            </a:pPr>
            <a:fld id="{2D760F32-BE89-4658-866A-BE5839F9B671}" type="slidenum">
              <a:rPr lang="en-GB" altLang="en-US"/>
              <a:pPr>
                <a:defRPr/>
              </a:pPr>
              <a:t>‹#›</a:t>
            </a:fld>
            <a:endParaRPr lang="en-GB" altLang="en-US"/>
          </a:p>
        </p:txBody>
      </p:sp>
    </p:spTree>
    <p:extLst>
      <p:ext uri="{BB962C8B-B14F-4D97-AF65-F5344CB8AC3E}">
        <p14:creationId xmlns:p14="http://schemas.microsoft.com/office/powerpoint/2010/main" val="3778318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181787"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2115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224" y="1307461"/>
            <a:ext cx="207645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90753" y="1340798"/>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885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7188201" y="230202"/>
            <a:ext cx="180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685800" y="3276600"/>
            <a:ext cx="77724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426538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9100" y="1447814"/>
            <a:ext cx="83058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9558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11460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14"/>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14"/>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6985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1"/>
            <a:ext cx="4040188"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81"/>
            <a:ext cx="4041775"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814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547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114823"/>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114829"/>
            <a:ext cx="5111750" cy="3010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199" y="2276887"/>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705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A9B1-93B1-4AE4-AB00-8651D511D86A}"/>
              </a:ext>
            </a:extLst>
          </p:cNvPr>
          <p:cNvSpPr>
            <a:spLocks noGrp="1"/>
          </p:cNvSpPr>
          <p:nvPr>
            <p:ph type="title"/>
          </p:nvPr>
        </p:nvSpPr>
        <p:spPr>
          <a:xfrm>
            <a:off x="630253"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905ADF-712B-4EC3-B61B-33DC920B538F}"/>
              </a:ext>
            </a:extLst>
          </p:cNvPr>
          <p:cNvSpPr>
            <a:spLocks noGrp="1"/>
          </p:cNvSpPr>
          <p:nvPr>
            <p:ph idx="1"/>
          </p:nvPr>
        </p:nvSpPr>
        <p:spPr>
          <a:xfrm>
            <a:off x="3887788" y="987440"/>
            <a:ext cx="4629150" cy="3010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C9E5EA-22B3-4573-B58E-D1DC48E5EEA2}"/>
              </a:ext>
            </a:extLst>
          </p:cNvPr>
          <p:cNvSpPr>
            <a:spLocks noGrp="1"/>
          </p:cNvSpPr>
          <p:nvPr>
            <p:ph type="body" sz="half" idx="2"/>
          </p:nvPr>
        </p:nvSpPr>
        <p:spPr>
          <a:xfrm>
            <a:off x="630253" y="2057400"/>
            <a:ext cx="2949575"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43FE988F-2359-44A2-B0F2-11DB0089F593}"/>
              </a:ext>
            </a:extLst>
          </p:cNvPr>
          <p:cNvSpPr>
            <a:spLocks noGrp="1" noChangeArrowheads="1"/>
          </p:cNvSpPr>
          <p:nvPr>
            <p:ph type="dt" sz="half" idx="10"/>
          </p:nvPr>
        </p:nvSpPr>
        <p:spPr>
          <a:ln/>
        </p:spPr>
        <p:txBody>
          <a:bodyPr/>
          <a:lstStyle>
            <a:lvl1pPr>
              <a:defRPr/>
            </a:lvl1pPr>
          </a:lstStyle>
          <a:p>
            <a:pPr>
              <a:defRPr/>
            </a:pPr>
            <a:fld id="{F5DDAF77-B0EB-44E4-A53F-9079A621E207}" type="datetime4">
              <a:rPr lang="en-GB" altLang="en-US"/>
              <a:pPr>
                <a:defRPr/>
              </a:pPr>
              <a:t>30 January 2019</a:t>
            </a:fld>
            <a:endParaRPr lang="en-GB" altLang="en-US"/>
          </a:p>
        </p:txBody>
      </p:sp>
      <p:sp>
        <p:nvSpPr>
          <p:cNvPr id="6" name="Rectangle 8">
            <a:extLst>
              <a:ext uri="{FF2B5EF4-FFF2-40B4-BE49-F238E27FC236}">
                <a16:creationId xmlns:a16="http://schemas.microsoft.com/office/drawing/2014/main" id="{A29CB47E-04D9-4A91-8B10-1A2ED1746640}"/>
              </a:ext>
            </a:extLst>
          </p:cNvPr>
          <p:cNvSpPr>
            <a:spLocks noGrp="1" noChangeArrowheads="1"/>
          </p:cNvSpPr>
          <p:nvPr>
            <p:ph type="sldNum" sz="quarter" idx="11"/>
          </p:nvPr>
        </p:nvSpPr>
        <p:spPr>
          <a:ln/>
        </p:spPr>
        <p:txBody>
          <a:bodyPr/>
          <a:lstStyle>
            <a:lvl1pPr>
              <a:defRPr/>
            </a:lvl1pPr>
          </a:lstStyle>
          <a:p>
            <a:pPr>
              <a:defRPr/>
            </a:pPr>
            <a:fld id="{1873DD81-BA6A-4566-AC69-D8A3CE1AA87D}" type="slidenum">
              <a:rPr lang="en-GB" altLang="en-US"/>
              <a:pPr>
                <a:defRPr/>
              </a:pPr>
              <a:t>‹#›</a:t>
            </a:fld>
            <a:endParaRPr lang="en-GB" altLang="en-US"/>
          </a:p>
        </p:txBody>
      </p:sp>
    </p:spTree>
    <p:extLst>
      <p:ext uri="{BB962C8B-B14F-4D97-AF65-F5344CB8AC3E}">
        <p14:creationId xmlns:p14="http://schemas.microsoft.com/office/powerpoint/2010/main" val="10852025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252538"/>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51"/>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83857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181779"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0483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224" y="1307445"/>
            <a:ext cx="207645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90753" y="1340782"/>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34642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6F2C91"/>
          </a:solidFill>
          <a:ln>
            <a:noFill/>
          </a:ln>
          <a:effec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a:solidFill>
                <a:srgbClr val="000000"/>
              </a:solidFill>
              <a:latin typeface="Times" panose="02020603050405020304" pitchFamily="18" charset="0"/>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7915" t="13541" r="6219" b="10622"/>
          <a:stretch>
            <a:fillRect/>
          </a:stretch>
        </p:blipFill>
        <p:spPr bwMode="auto">
          <a:xfrm>
            <a:off x="7188201" y="230206"/>
            <a:ext cx="180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a:prstGeom prst="rect">
            <a:avLst/>
          </a:prstGeom>
        </p:spPr>
        <p:txBody>
          <a:bodyPr/>
          <a:lstStyle>
            <a:lvl1pPr>
              <a:defRPr sz="2400" b="1">
                <a:solidFill>
                  <a:schemeClr val="bg1"/>
                </a:solidFill>
              </a:defRPr>
            </a:lvl1pPr>
          </a:lstStyle>
          <a:p>
            <a:pPr lvl="0"/>
            <a:r>
              <a:rPr lang="en-GB" noProof="0" dirty="0"/>
              <a:t>Click to edit Master title style</a:t>
            </a:r>
          </a:p>
        </p:txBody>
      </p:sp>
      <p:sp>
        <p:nvSpPr>
          <p:cNvPr id="349188" name="Rectangle 4"/>
          <p:cNvSpPr>
            <a:spLocks noGrp="1" noChangeArrowheads="1"/>
          </p:cNvSpPr>
          <p:nvPr>
            <p:ph type="subTitle" idx="1"/>
          </p:nvPr>
        </p:nvSpPr>
        <p:spPr>
          <a:xfrm>
            <a:off x="685800" y="3276600"/>
            <a:ext cx="7772400" cy="397032"/>
          </a:xfrm>
        </p:spPr>
        <p:txBody>
          <a:bodyPr/>
          <a:lstStyle>
            <a:lvl1pPr marL="0" indent="0">
              <a:buFontTx/>
              <a:buNone/>
              <a:defRPr>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3766499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9100" y="1447818"/>
            <a:ext cx="83058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276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976016"/>
            <a:ext cx="77724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5748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18"/>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18"/>
            <a:ext cx="4076700" cy="2634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1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70015"/>
            <a:ext cx="4040188"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3"/>
            <a:ext cx="4040188"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270015"/>
            <a:ext cx="4041775" cy="90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83"/>
            <a:ext cx="4041775"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9316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889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7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ADA3-7532-47F3-BA0B-DF457D04BEBC}"/>
              </a:ext>
            </a:extLst>
          </p:cNvPr>
          <p:cNvSpPr>
            <a:spLocks noGrp="1"/>
          </p:cNvSpPr>
          <p:nvPr>
            <p:ph type="title"/>
          </p:nvPr>
        </p:nvSpPr>
        <p:spPr>
          <a:xfrm>
            <a:off x="630253"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921C7-2D2F-4AFC-A25C-06DFE05CAACC}"/>
              </a:ext>
            </a:extLst>
          </p:cNvPr>
          <p:cNvSpPr>
            <a:spLocks noGrp="1"/>
          </p:cNvSpPr>
          <p:nvPr>
            <p:ph type="pic" idx="1"/>
          </p:nvPr>
        </p:nvSpPr>
        <p:spPr>
          <a:xfrm>
            <a:off x="3887788" y="987426"/>
            <a:ext cx="462915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12B6E47B-C328-4A2D-A1C4-F65AA719E98A}"/>
              </a:ext>
            </a:extLst>
          </p:cNvPr>
          <p:cNvSpPr>
            <a:spLocks noGrp="1"/>
          </p:cNvSpPr>
          <p:nvPr>
            <p:ph type="body" sz="half" idx="2"/>
          </p:nvPr>
        </p:nvSpPr>
        <p:spPr>
          <a:xfrm>
            <a:off x="630253" y="2057400"/>
            <a:ext cx="2949575"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B939B71D-6EB3-4170-B301-32C0F9BAC6D3}"/>
              </a:ext>
            </a:extLst>
          </p:cNvPr>
          <p:cNvSpPr>
            <a:spLocks noGrp="1" noChangeArrowheads="1"/>
          </p:cNvSpPr>
          <p:nvPr>
            <p:ph type="dt" sz="half" idx="10"/>
          </p:nvPr>
        </p:nvSpPr>
        <p:spPr>
          <a:ln/>
        </p:spPr>
        <p:txBody>
          <a:bodyPr/>
          <a:lstStyle>
            <a:lvl1pPr>
              <a:defRPr/>
            </a:lvl1pPr>
          </a:lstStyle>
          <a:p>
            <a:pPr>
              <a:defRPr/>
            </a:pPr>
            <a:fld id="{88FC48D8-9DA9-4712-ACFA-3D47A3A22B47}" type="datetime4">
              <a:rPr lang="en-GB" altLang="en-US"/>
              <a:pPr>
                <a:defRPr/>
              </a:pPr>
              <a:t>30 January 2019</a:t>
            </a:fld>
            <a:endParaRPr lang="en-GB" altLang="en-US"/>
          </a:p>
        </p:txBody>
      </p:sp>
      <p:sp>
        <p:nvSpPr>
          <p:cNvPr id="6" name="Rectangle 8">
            <a:extLst>
              <a:ext uri="{FF2B5EF4-FFF2-40B4-BE49-F238E27FC236}">
                <a16:creationId xmlns:a16="http://schemas.microsoft.com/office/drawing/2014/main" id="{A92F1C87-47A3-485B-B319-3F718932FCEC}"/>
              </a:ext>
            </a:extLst>
          </p:cNvPr>
          <p:cNvSpPr>
            <a:spLocks noGrp="1" noChangeArrowheads="1"/>
          </p:cNvSpPr>
          <p:nvPr>
            <p:ph type="sldNum" sz="quarter" idx="11"/>
          </p:nvPr>
        </p:nvSpPr>
        <p:spPr>
          <a:ln/>
        </p:spPr>
        <p:txBody>
          <a:bodyPr/>
          <a:lstStyle>
            <a:lvl1pPr>
              <a:defRPr/>
            </a:lvl1pPr>
          </a:lstStyle>
          <a:p>
            <a:pPr>
              <a:defRPr/>
            </a:pPr>
            <a:fld id="{2E1F56EA-6BAC-4312-8226-D8EFD38497F8}" type="slidenum">
              <a:rPr lang="en-GB" altLang="en-US"/>
              <a:pPr>
                <a:defRPr/>
              </a:pPr>
              <a:t>‹#›</a:t>
            </a:fld>
            <a:endParaRPr lang="en-GB" altLang="en-US"/>
          </a:p>
        </p:txBody>
      </p:sp>
    </p:spTree>
    <p:extLst>
      <p:ext uri="{BB962C8B-B14F-4D97-AF65-F5344CB8AC3E}">
        <p14:creationId xmlns:p14="http://schemas.microsoft.com/office/powerpoint/2010/main" val="41390363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114823"/>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114831"/>
            <a:ext cx="5111750" cy="3010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199" y="2276891"/>
            <a:ext cx="3008313"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2449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252538"/>
            <a:ext cx="54864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55"/>
            <a:ext cx="54864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11633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181781" y="1447800"/>
            <a:ext cx="1505027" cy="43574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16306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224" y="1307449"/>
            <a:ext cx="2076450" cy="2532063"/>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90753" y="1340786"/>
            <a:ext cx="1809726" cy="25320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51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3.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866C03-4142-412D-A51E-0DB505A5632D}"/>
              </a:ext>
            </a:extLst>
          </p:cNvPr>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CC13CD3-9E15-40D3-9C29-73BF34F10161}"/>
              </a:ext>
            </a:extLst>
          </p:cNvPr>
          <p:cNvSpPr>
            <a:spLocks noGrp="1" noChangeArrowheads="1"/>
          </p:cNvSpPr>
          <p:nvPr>
            <p:ph type="body" idx="1"/>
          </p:nvPr>
        </p:nvSpPr>
        <p:spPr bwMode="auto">
          <a:xfrm>
            <a:off x="381000" y="144783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4">
            <a:extLst>
              <a:ext uri="{FF2B5EF4-FFF2-40B4-BE49-F238E27FC236}">
                <a16:creationId xmlns:a16="http://schemas.microsoft.com/office/drawing/2014/main" id="{23A753EC-1E14-43A2-8783-8A2434E59A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2" y="621985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a:extLst>
              <a:ext uri="{FF2B5EF4-FFF2-40B4-BE49-F238E27FC236}">
                <a16:creationId xmlns:a16="http://schemas.microsoft.com/office/drawing/2014/main" id="{A68EC42A-75D8-4F89-8DA1-64D769D35F44}"/>
              </a:ext>
            </a:extLst>
          </p:cNvPr>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 name="Text Box 6">
            <a:extLst>
              <a:ext uri="{FF2B5EF4-FFF2-40B4-BE49-F238E27FC236}">
                <a16:creationId xmlns:a16="http://schemas.microsoft.com/office/drawing/2014/main" id="{6C0DA9EC-D6AE-4680-8C6F-3247AF9D4E28}"/>
              </a:ext>
            </a:extLst>
          </p:cNvPr>
          <p:cNvSpPr txBox="1">
            <a:spLocks noChangeArrowheads="1"/>
          </p:cNvSpPr>
          <p:nvPr/>
        </p:nvSpPr>
        <p:spPr bwMode="auto">
          <a:xfrm>
            <a:off x="395290"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pPr>
            <a:endParaRPr lang="en-US" altLang="en-US" sz="2400">
              <a:solidFill>
                <a:schemeClr val="tx1"/>
              </a:solidFill>
              <a:latin typeface="Times" panose="02020603050405020304" pitchFamily="18" charset="0"/>
            </a:endParaRPr>
          </a:p>
        </p:txBody>
      </p:sp>
      <p:sp>
        <p:nvSpPr>
          <p:cNvPr id="348167" name="Rectangle 7">
            <a:extLst>
              <a:ext uri="{FF2B5EF4-FFF2-40B4-BE49-F238E27FC236}">
                <a16:creationId xmlns:a16="http://schemas.microsoft.com/office/drawing/2014/main" id="{CD8DAE4A-75B9-4EE3-8FE6-7B320308F82A}"/>
              </a:ext>
            </a:extLst>
          </p:cNvPr>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fld id="{BAB0323C-9ABB-4CB0-BB9C-31E5AC5D4584}" type="datetime4">
              <a:rPr lang="en-GB" altLang="en-US"/>
              <a:pPr>
                <a:defRPr/>
              </a:pPr>
              <a:t>30 January 2019</a:t>
            </a:fld>
            <a:endParaRPr lang="en-GB" altLang="en-US"/>
          </a:p>
        </p:txBody>
      </p:sp>
      <p:sp>
        <p:nvSpPr>
          <p:cNvPr id="348168" name="Rectangle 8">
            <a:extLst>
              <a:ext uri="{FF2B5EF4-FFF2-40B4-BE49-F238E27FC236}">
                <a16:creationId xmlns:a16="http://schemas.microsoft.com/office/drawing/2014/main" id="{D65E67B6-E7F9-41FE-A831-9F20D0876710}"/>
              </a:ext>
            </a:extLst>
          </p:cNvPr>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B293D9D-8BC6-48D6-953A-691BC686EE8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rtl="0" eaLnBrk="0" fontAlgn="base" hangingPunct="0">
        <a:spcBef>
          <a:spcPct val="0"/>
        </a:spcBef>
        <a:spcAft>
          <a:spcPct val="0"/>
        </a:spcAft>
        <a:defRPr sz="2800" kern="12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anose="020B0604030504040204" pitchFamily="34" charset="0"/>
        </a:defRPr>
      </a:lvl2pPr>
      <a:lvl3pPr algn="l" rtl="0" eaLnBrk="0" fontAlgn="base" hangingPunct="0">
        <a:spcBef>
          <a:spcPct val="0"/>
        </a:spcBef>
        <a:spcAft>
          <a:spcPct val="0"/>
        </a:spcAft>
        <a:defRPr sz="2800">
          <a:solidFill>
            <a:srgbClr val="004D75"/>
          </a:solidFill>
          <a:latin typeface="Verdana" panose="020B0604030504040204" pitchFamily="34" charset="0"/>
        </a:defRPr>
      </a:lvl3pPr>
      <a:lvl4pPr algn="l" rtl="0" eaLnBrk="0" fontAlgn="base" hangingPunct="0">
        <a:spcBef>
          <a:spcPct val="0"/>
        </a:spcBef>
        <a:spcAft>
          <a:spcPct val="0"/>
        </a:spcAft>
        <a:defRPr sz="2800">
          <a:solidFill>
            <a:srgbClr val="004D75"/>
          </a:solidFill>
          <a:latin typeface="Verdana" panose="020B0604030504040204" pitchFamily="34" charset="0"/>
        </a:defRPr>
      </a:lvl4pPr>
      <a:lvl5pPr algn="l" rtl="0" eaLnBrk="0" fontAlgn="base" hangingPunct="0">
        <a:spcBef>
          <a:spcPct val="0"/>
        </a:spcBef>
        <a:spcAft>
          <a:spcPct val="0"/>
        </a:spcAft>
        <a:defRPr sz="2800">
          <a:solidFill>
            <a:srgbClr val="004D75"/>
          </a:solidFill>
          <a:latin typeface="Verdana" panose="020B0604030504040204" pitchFamily="34" charset="0"/>
        </a:defRPr>
      </a:lvl5pPr>
      <a:lvl6pPr marL="457200" algn="l" rtl="0" fontAlgn="base">
        <a:spcBef>
          <a:spcPct val="0"/>
        </a:spcBef>
        <a:spcAft>
          <a:spcPct val="0"/>
        </a:spcAft>
        <a:defRPr sz="2800">
          <a:solidFill>
            <a:srgbClr val="004D75"/>
          </a:solidFill>
          <a:latin typeface="Verdana" panose="020B0604030504040204" pitchFamily="34" charset="0"/>
        </a:defRPr>
      </a:lvl6pPr>
      <a:lvl7pPr marL="914400" algn="l" rtl="0" fontAlgn="base">
        <a:spcBef>
          <a:spcPct val="0"/>
        </a:spcBef>
        <a:spcAft>
          <a:spcPct val="0"/>
        </a:spcAft>
        <a:defRPr sz="2800">
          <a:solidFill>
            <a:srgbClr val="004D75"/>
          </a:solidFill>
          <a:latin typeface="Verdana" panose="020B0604030504040204" pitchFamily="34" charset="0"/>
        </a:defRPr>
      </a:lvl7pPr>
      <a:lvl8pPr marL="1371600" algn="l" rtl="0" fontAlgn="base">
        <a:spcBef>
          <a:spcPct val="0"/>
        </a:spcBef>
        <a:spcAft>
          <a:spcPct val="0"/>
        </a:spcAft>
        <a:defRPr sz="2800">
          <a:solidFill>
            <a:srgbClr val="004D75"/>
          </a:solidFill>
          <a:latin typeface="Verdana" panose="020B0604030504040204" pitchFamily="34" charset="0"/>
        </a:defRPr>
      </a:lvl8pPr>
      <a:lvl9pPr marL="1828800" algn="l" rtl="0" fontAlgn="base">
        <a:spcBef>
          <a:spcPct val="0"/>
        </a:spcBef>
        <a:spcAft>
          <a:spcPct val="0"/>
        </a:spcAft>
        <a:defRPr sz="2800">
          <a:solidFill>
            <a:srgbClr val="004D75"/>
          </a:solidFill>
          <a:latin typeface="Verdana" panose="020B0604030504040204" pitchFamily="34" charset="0"/>
        </a:defRPr>
      </a:lvl9pPr>
    </p:titleStyle>
    <p:bodyStyle>
      <a:lvl1pPr marL="188913" indent="-188913" algn="l" rtl="0" eaLnBrk="0" fontAlgn="base" hangingPunct="0">
        <a:lnSpc>
          <a:spcPct val="110000"/>
        </a:lnSpc>
        <a:spcBef>
          <a:spcPct val="30000"/>
        </a:spcBef>
        <a:spcAft>
          <a:spcPct val="20000"/>
        </a:spcAft>
        <a:buChar char="•"/>
        <a:defRPr kern="1200">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kern="1200">
          <a:solidFill>
            <a:srgbClr val="004D75"/>
          </a:solidFill>
          <a:latin typeface="+mn-lt"/>
          <a:ea typeface="+mn-ea"/>
          <a:cs typeface="+mn-cs"/>
        </a:defRPr>
      </a:lvl2pPr>
      <a:lvl3pPr marL="530225" indent="-149225"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3pPr>
      <a:lvl4pPr marL="862013" indent="-141288"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4pPr>
      <a:lvl5pPr marL="1235075" indent="-182563" algn="l" rtl="0" eaLnBrk="0" fontAlgn="base" hangingPunct="0">
        <a:lnSpc>
          <a:spcPct val="90000"/>
        </a:lnSpc>
        <a:spcBef>
          <a:spcPct val="20000"/>
        </a:spcBef>
        <a:spcAft>
          <a:spcPct val="20000"/>
        </a:spcAft>
        <a:buChar char="»"/>
        <a:defRPr sz="1200" kern="1200">
          <a:solidFill>
            <a:srgbClr val="004D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3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395290"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defRPr/>
            </a:pPr>
            <a:endParaRPr lang="en-US" altLang="en-US" sz="2400" dirty="0">
              <a:solidFill>
                <a:srgbClr val="000000"/>
              </a:solidFill>
              <a:latin typeface="Times" panose="02020603050405020304" pitchFamily="18" charset="0"/>
            </a:endParaRPr>
          </a:p>
        </p:txBody>
      </p:sp>
      <p:sp>
        <p:nvSpPr>
          <p:cNvPr id="1029" name="Title 1"/>
          <p:cNvSpPr txBox="1">
            <a:spLocks/>
          </p:cNvSpPr>
          <p:nvPr userDrawn="1"/>
        </p:nvSpPr>
        <p:spPr bwMode="auto">
          <a:xfrm>
            <a:off x="0" y="0"/>
            <a:ext cx="9144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a:defRPr/>
            </a:pPr>
            <a:endParaRPr lang="en-GB" altLang="en-US" dirty="0">
              <a:solidFill>
                <a:srgbClr val="FFFFFF"/>
              </a:solidFill>
            </a:endParaRPr>
          </a:p>
        </p:txBody>
      </p:sp>
      <p:pic>
        <p:nvPicPr>
          <p:cNvPr id="2" name="Picture 5"/>
          <p:cNvPicPr>
            <a:picLocks noChangeAspect="1"/>
          </p:cNvPicPr>
          <p:nvPr userDrawn="1"/>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7301143" y="6069498"/>
            <a:ext cx="1804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31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381000" y="1447800"/>
            <a:ext cx="83058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82002" y="6219879"/>
            <a:ext cx="333375"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imes" pitchFamily="18" charset="0"/>
              <a:cs typeface="+mn-cs"/>
            </a:endParaRPr>
          </a:p>
        </p:txBody>
      </p:sp>
      <p:sp>
        <p:nvSpPr>
          <p:cNvPr id="2" name="Slide Number Placeholder 1"/>
          <p:cNvSpPr>
            <a:spLocks noGrp="1"/>
          </p:cNvSpPr>
          <p:nvPr>
            <p:ph type="sldNum" sz="quarter" idx="4"/>
          </p:nvPr>
        </p:nvSpPr>
        <p:spPr>
          <a:xfrm>
            <a:off x="457200" y="6235753"/>
            <a:ext cx="21336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fld id="{DF05822E-CE86-4A3C-8C0D-6012C05F780A}" type="slidenum">
              <a:rPr lang="en-GB" smtClean="0">
                <a:solidFill>
                  <a:srgbClr val="004D75"/>
                </a:solidFill>
                <a:cs typeface="+mn-cs"/>
              </a:rPr>
              <a:pPr/>
              <a:t>‹#›</a:t>
            </a:fld>
            <a:endParaRPr lang="en-GB" dirty="0">
              <a:solidFill>
                <a:srgbClr val="004D75"/>
              </a:solidFill>
              <a:cs typeface="+mn-cs"/>
            </a:endParaRPr>
          </a:p>
        </p:txBody>
      </p:sp>
    </p:spTree>
    <p:extLst>
      <p:ext uri="{BB962C8B-B14F-4D97-AF65-F5344CB8AC3E}">
        <p14:creationId xmlns:p14="http://schemas.microsoft.com/office/powerpoint/2010/main" val="29870150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381000" y="1447800"/>
            <a:ext cx="83058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82002" y="6219863"/>
            <a:ext cx="333375"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imes" pitchFamily="18" charset="0"/>
              <a:cs typeface="+mn-cs"/>
            </a:endParaRPr>
          </a:p>
        </p:txBody>
      </p:sp>
      <p:sp>
        <p:nvSpPr>
          <p:cNvPr id="2" name="Slide Number Placeholder 1"/>
          <p:cNvSpPr>
            <a:spLocks noGrp="1"/>
          </p:cNvSpPr>
          <p:nvPr>
            <p:ph type="sldNum" sz="quarter" idx="4"/>
          </p:nvPr>
        </p:nvSpPr>
        <p:spPr>
          <a:xfrm>
            <a:off x="457200" y="6235737"/>
            <a:ext cx="21336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fld id="{DF05822E-CE86-4A3C-8C0D-6012C05F780A}" type="slidenum">
              <a:rPr lang="en-GB" smtClean="0">
                <a:solidFill>
                  <a:srgbClr val="004D75"/>
                </a:solidFill>
                <a:cs typeface="+mn-cs"/>
              </a:rPr>
              <a:pPr/>
              <a:t>‹#›</a:t>
            </a:fld>
            <a:endParaRPr lang="en-GB" dirty="0">
              <a:solidFill>
                <a:srgbClr val="004D75"/>
              </a:solidFill>
              <a:cs typeface="+mn-cs"/>
            </a:endParaRPr>
          </a:p>
        </p:txBody>
      </p:sp>
    </p:spTree>
    <p:extLst>
      <p:ext uri="{BB962C8B-B14F-4D97-AF65-F5344CB8AC3E}">
        <p14:creationId xmlns:p14="http://schemas.microsoft.com/office/powerpoint/2010/main" val="10645661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381000" y="1447800"/>
            <a:ext cx="83058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82002" y="6219873"/>
            <a:ext cx="333375"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imes" pitchFamily="18" charset="0"/>
              <a:cs typeface="+mn-cs"/>
            </a:endParaRPr>
          </a:p>
        </p:txBody>
      </p:sp>
      <p:sp>
        <p:nvSpPr>
          <p:cNvPr id="2" name="Slide Number Placeholder 1"/>
          <p:cNvSpPr>
            <a:spLocks noGrp="1"/>
          </p:cNvSpPr>
          <p:nvPr>
            <p:ph type="sldNum" sz="quarter" idx="4"/>
          </p:nvPr>
        </p:nvSpPr>
        <p:spPr>
          <a:xfrm>
            <a:off x="457200" y="6235747"/>
            <a:ext cx="21336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fld id="{DF05822E-CE86-4A3C-8C0D-6012C05F780A}" type="slidenum">
              <a:rPr lang="en-GB" smtClean="0">
                <a:solidFill>
                  <a:srgbClr val="004D75"/>
                </a:solidFill>
                <a:cs typeface="+mn-cs"/>
              </a:rPr>
              <a:pPr/>
              <a:t>‹#›</a:t>
            </a:fld>
            <a:endParaRPr lang="en-GB" dirty="0">
              <a:solidFill>
                <a:srgbClr val="004D75"/>
              </a:solidFill>
              <a:cs typeface="+mn-cs"/>
            </a:endParaRPr>
          </a:p>
        </p:txBody>
      </p:sp>
    </p:spTree>
    <p:extLst>
      <p:ext uri="{BB962C8B-B14F-4D97-AF65-F5344CB8AC3E}">
        <p14:creationId xmlns:p14="http://schemas.microsoft.com/office/powerpoint/2010/main" val="6009318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NEW Brand PPT page hea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9" y="0"/>
            <a:ext cx="9183624" cy="6909816"/>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167184"/>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3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395290"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defRPr/>
            </a:pPr>
            <a:endParaRPr lang="en-US" altLang="en-US" sz="2400">
              <a:solidFill>
                <a:srgbClr val="000000"/>
              </a:solidFill>
              <a:latin typeface="Times" panose="02020603050405020304" pitchFamily="18" charset="0"/>
            </a:endParaRPr>
          </a:p>
        </p:txBody>
      </p:sp>
      <p:sp>
        <p:nvSpPr>
          <p:cNvPr id="1029" name="Title 1"/>
          <p:cNvSpPr txBox="1">
            <a:spLocks/>
          </p:cNvSpPr>
          <p:nvPr/>
        </p:nvSpPr>
        <p:spPr bwMode="auto">
          <a:xfrm>
            <a:off x="0" y="0"/>
            <a:ext cx="9144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7235827" y="6015068"/>
            <a:ext cx="1804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0459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14"/>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395290"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defRPr/>
            </a:pPr>
            <a:endParaRPr lang="en-US" altLang="en-US" sz="2400">
              <a:solidFill>
                <a:srgbClr val="000000"/>
              </a:solidFill>
              <a:latin typeface="Times" panose="02020603050405020304" pitchFamily="18" charset="0"/>
            </a:endParaRPr>
          </a:p>
        </p:txBody>
      </p:sp>
      <p:sp>
        <p:nvSpPr>
          <p:cNvPr id="1029" name="Title 1"/>
          <p:cNvSpPr txBox="1">
            <a:spLocks/>
          </p:cNvSpPr>
          <p:nvPr/>
        </p:nvSpPr>
        <p:spPr bwMode="auto">
          <a:xfrm>
            <a:off x="0" y="0"/>
            <a:ext cx="9144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7235827" y="6015052"/>
            <a:ext cx="1804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10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18"/>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6"/>
          <p:cNvSpPr txBox="1">
            <a:spLocks noChangeArrowheads="1"/>
          </p:cNvSpPr>
          <p:nvPr/>
        </p:nvSpPr>
        <p:spPr bwMode="auto">
          <a:xfrm>
            <a:off x="395290"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defRPr/>
            </a:pPr>
            <a:endParaRPr lang="en-US" altLang="en-US" sz="2400">
              <a:solidFill>
                <a:srgbClr val="000000"/>
              </a:solidFill>
              <a:latin typeface="Times" panose="02020603050405020304" pitchFamily="18" charset="0"/>
            </a:endParaRPr>
          </a:p>
        </p:txBody>
      </p:sp>
      <p:sp>
        <p:nvSpPr>
          <p:cNvPr id="1029" name="Title 1"/>
          <p:cNvSpPr txBox="1">
            <a:spLocks/>
          </p:cNvSpPr>
          <p:nvPr/>
        </p:nvSpPr>
        <p:spPr bwMode="auto">
          <a:xfrm>
            <a:off x="0" y="0"/>
            <a:ext cx="9144000" cy="1066800"/>
          </a:xfrm>
          <a:prstGeom prst="rect">
            <a:avLst/>
          </a:prstGeom>
          <a:solidFill>
            <a:srgbClr val="6F2C91"/>
          </a:solidFill>
          <a:ln>
            <a:noFill/>
          </a:ln>
          <a:extLst/>
        </p:spPr>
        <p:txBody>
          <a:bodyPr anchor="ctr"/>
          <a:lstStyle>
            <a:lvl1pPr algn="r">
              <a:defRPr sz="2800">
                <a:solidFill>
                  <a:srgbClr val="004D75"/>
                </a:solidFill>
                <a:latin typeface="Verdana" panose="020B0604030504040204" pitchFamily="34" charset="0"/>
                <a:cs typeface="Arial" panose="020B0604020202020204" pitchFamily="34" charset="0"/>
              </a:defRPr>
            </a:lvl1pPr>
            <a:lvl2pPr marL="742950" indent="-285750" algn="r">
              <a:defRPr sz="2800">
                <a:solidFill>
                  <a:srgbClr val="004D75"/>
                </a:solidFill>
                <a:latin typeface="Verdana" panose="020B0604030504040204" pitchFamily="34" charset="0"/>
                <a:cs typeface="Arial" panose="020B0604020202020204" pitchFamily="34" charset="0"/>
              </a:defRPr>
            </a:lvl2pPr>
            <a:lvl3pPr marL="1143000" indent="-228600" algn="r">
              <a:defRPr sz="2800">
                <a:solidFill>
                  <a:srgbClr val="004D75"/>
                </a:solidFill>
                <a:latin typeface="Verdana" panose="020B0604030504040204" pitchFamily="34" charset="0"/>
                <a:cs typeface="Arial" panose="020B0604020202020204" pitchFamily="34" charset="0"/>
              </a:defRPr>
            </a:lvl3pPr>
            <a:lvl4pPr marL="1600200" indent="-228600" algn="r">
              <a:defRPr sz="2800">
                <a:solidFill>
                  <a:srgbClr val="004D75"/>
                </a:solidFill>
                <a:latin typeface="Verdana" panose="020B0604030504040204" pitchFamily="34" charset="0"/>
                <a:cs typeface="Arial" panose="020B0604020202020204" pitchFamily="34" charset="0"/>
              </a:defRPr>
            </a:lvl4pPr>
            <a:lvl5pPr marL="2057400" indent="-228600" algn="r">
              <a:defRPr sz="2800">
                <a:solidFill>
                  <a:srgbClr val="004D75"/>
                </a:solidFill>
                <a:latin typeface="Verdana" panose="020B0604030504040204" pitchFamily="34" charset="0"/>
                <a:cs typeface="Arial" panose="020B0604020202020204" pitchFamily="34" charset="0"/>
              </a:defRPr>
            </a:lvl5pPr>
            <a:lvl6pPr marL="25146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algn="r"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l">
              <a:defRPr/>
            </a:pPr>
            <a:r>
              <a:rPr lang="en-US" altLang="en-US">
                <a:solidFill>
                  <a:srgbClr val="FFFFFF"/>
                </a:solidFill>
              </a:rPr>
              <a:t>Click to edit Master title style</a:t>
            </a:r>
            <a:endParaRPr lang="en-GB" altLang="en-US">
              <a:solidFill>
                <a:srgbClr val="FFFFFF"/>
              </a:solidFill>
            </a:endParaRPr>
          </a:p>
        </p:txBody>
      </p:sp>
      <p:pic>
        <p:nvPicPr>
          <p:cNvPr id="2" name="Picture 5"/>
          <p:cNvPicPr>
            <a:picLocks noChangeAspect="1"/>
          </p:cNvPicPr>
          <p:nvPr/>
        </p:nvPicPr>
        <p:blipFill>
          <a:blip r:embed="rId13">
            <a:extLst>
              <a:ext uri="{28A0092B-C50C-407E-A947-70E740481C1C}">
                <a14:useLocalDpi xmlns:a14="http://schemas.microsoft.com/office/drawing/2010/main" val="0"/>
              </a:ext>
            </a:extLst>
          </a:blip>
          <a:srcRect l="7915" t="13541" r="6219" b="10622"/>
          <a:stretch>
            <a:fillRect/>
          </a:stretch>
        </p:blipFill>
        <p:spPr bwMode="auto">
          <a:xfrm>
            <a:off x="7235827" y="6015056"/>
            <a:ext cx="1804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51194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chemeClr val="tx1"/>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chemeClr val="tx1"/>
          </a:solidFill>
          <a:latin typeface="+mn-lt"/>
        </a:defRPr>
      </a:lvl2pPr>
      <a:lvl3pPr marL="530225" indent="-149225" algn="l" rtl="0" eaLnBrk="0" fontAlgn="base" hangingPunct="0">
        <a:lnSpc>
          <a:spcPct val="90000"/>
        </a:lnSpc>
        <a:spcBef>
          <a:spcPct val="20000"/>
        </a:spcBef>
        <a:spcAft>
          <a:spcPct val="20000"/>
        </a:spcAft>
        <a:buChar char="•"/>
        <a:defRPr sz="1200">
          <a:solidFill>
            <a:schemeClr val="tx1"/>
          </a:solidFill>
          <a:latin typeface="+mn-lt"/>
        </a:defRPr>
      </a:lvl3pPr>
      <a:lvl4pPr marL="862013" indent="-141288" algn="l" rtl="0" eaLnBrk="0" fontAlgn="base" hangingPunct="0">
        <a:lnSpc>
          <a:spcPct val="90000"/>
        </a:lnSpc>
        <a:spcBef>
          <a:spcPct val="20000"/>
        </a:spcBef>
        <a:spcAft>
          <a:spcPct val="20000"/>
        </a:spcAft>
        <a:buChar char="–"/>
        <a:defRPr sz="1200">
          <a:solidFill>
            <a:schemeClr val="tx1"/>
          </a:solidFill>
          <a:latin typeface="+mn-lt"/>
        </a:defRPr>
      </a:lvl4pPr>
      <a:lvl5pPr marL="1235075" indent="-182563" algn="l" rtl="0" eaLnBrk="0" fontAlgn="base" hangingPunct="0">
        <a:lnSpc>
          <a:spcPct val="90000"/>
        </a:lnSpc>
        <a:spcBef>
          <a:spcPct val="20000"/>
        </a:spcBef>
        <a:spcAft>
          <a:spcPct val="20000"/>
        </a:spcAft>
        <a:buChar char="»"/>
        <a:defRPr sz="1200">
          <a:solidFill>
            <a:schemeClr val="tx1"/>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u7nM_nXYC_M" TargetMode="External"/><Relationship Id="rId5" Type="http://schemas.openxmlformats.org/officeDocument/2006/relationships/image" Target="../media/image13.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diagramQuickStyle" Target="../diagrams/quickStyle1.xml"/><Relationship Id="rId11" Type="http://schemas.openxmlformats.org/officeDocument/2006/relationships/hyperlink" Target="http://www.sustainability.nus.org.uk/responsible-futures" TargetMode="External"/><Relationship Id="rId5" Type="http://schemas.openxmlformats.org/officeDocument/2006/relationships/diagramLayout" Target="../diagrams/layout1.xml"/><Relationship Id="rId10" Type="http://schemas.openxmlformats.org/officeDocument/2006/relationships/hyperlink" Target="mailto:quinn.runkle@nus.org.uk" TargetMode="External"/><Relationship Id="rId4" Type="http://schemas.openxmlformats.org/officeDocument/2006/relationships/diagramData" Target="../diagrams/data1.xml"/><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00qSYuSa75o" TargetMode="External"/><Relationship Id="rId5" Type="http://schemas.openxmlformats.org/officeDocument/2006/relationships/image" Target="../media/image13.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VwgbFjb6Ado" TargetMode="Externa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hyperlink" Target="http://cbey.yale.edu/files/Rising%20Leaders%20on%20Environmental%20Sustainability%20and%20Climate%20Change%20Nov_2015.pdf" TargetMode="Externa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mailto:petra.molthan-hill@ntu.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rachel.welton@ntu.ac.uk" TargetMode="External"/><Relationship Id="rId4" Type="http://schemas.openxmlformats.org/officeDocument/2006/relationships/hyperlink" Target="mailto:Amanda.thompson@ntu.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Rg1g7Khv_20" TargetMode="External"/><Relationship Id="rId5" Type="http://schemas.openxmlformats.org/officeDocument/2006/relationships/image" Target="../media/image13.png"/><Relationship Id="rId4" Type="http://schemas.openxmlformats.org/officeDocument/2006/relationships/hyperlink" Target="https://www.youtube.com/watch?v=Rg1g7Khv_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tif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routledge.com/The-Business-Students-Guide-to-Sustainable-Management-Principles-and/Molthan-Hill-Molthan-Hill/p/book/9781783533190" TargetMode="External"/><Relationship Id="rId1" Type="http://schemas.openxmlformats.org/officeDocument/2006/relationships/slideLayout" Target="../slideLayouts/slideLayout3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a:xfrm>
            <a:off x="416379" y="1524887"/>
            <a:ext cx="8421748" cy="1418763"/>
          </a:xfrm>
        </p:spPr>
        <p:txBody>
          <a:bodyPr/>
          <a:lstStyle/>
          <a:p>
            <a:pPr lvl="0"/>
            <a:r>
              <a:rPr lang="en-GB" sz="2800" dirty="0">
                <a:latin typeface="Calibri,sans-serif"/>
              </a:rPr>
              <a:t>Integrating Responsible Management Education and ERS in a business school/university</a:t>
            </a:r>
            <a:endParaRPr lang="en-US" sz="2800" b="1" dirty="0"/>
          </a:p>
        </p:txBody>
      </p:sp>
      <p:sp>
        <p:nvSpPr>
          <p:cNvPr id="353285" name="Rectangle 5"/>
          <p:cNvSpPr>
            <a:spLocks noGrp="1" noChangeArrowheads="1"/>
          </p:cNvSpPr>
          <p:nvPr>
            <p:ph type="subTitle" idx="1"/>
          </p:nvPr>
        </p:nvSpPr>
        <p:spPr>
          <a:xfrm>
            <a:off x="416382" y="3029937"/>
            <a:ext cx="8116060" cy="2800767"/>
          </a:xfrm>
        </p:spPr>
        <p:txBody>
          <a:bodyPr/>
          <a:lstStyle/>
          <a:p>
            <a:r>
              <a:rPr lang="en-GB" sz="2400" b="1" dirty="0"/>
              <a:t> </a:t>
            </a:r>
            <a:br>
              <a:rPr lang="en-GB" sz="2400" b="1" dirty="0"/>
            </a:br>
            <a:r>
              <a:rPr lang="en-GB" sz="2400" b="1" dirty="0"/>
              <a:t>4</a:t>
            </a:r>
            <a:r>
              <a:rPr lang="en-GB" sz="2400" b="1" baseline="30000" dirty="0"/>
              <a:t>th</a:t>
            </a:r>
            <a:r>
              <a:rPr lang="en-GB" sz="2400" b="1" dirty="0"/>
              <a:t> December 2018</a:t>
            </a:r>
            <a:endParaRPr lang="en-US" sz="1800" dirty="0"/>
          </a:p>
          <a:p>
            <a:r>
              <a:rPr lang="en-US" sz="1600" dirty="0" err="1"/>
              <a:t>Dr</a:t>
            </a:r>
            <a:r>
              <a:rPr lang="en-US" sz="1600" dirty="0"/>
              <a:t> Petra Molthan-Hill,  Nottingham Business School/Nottingham Trent University</a:t>
            </a:r>
            <a:br>
              <a:rPr lang="en-US" sz="1600" dirty="0"/>
            </a:br>
            <a:r>
              <a:rPr lang="en-GB" sz="1600" dirty="0"/>
              <a:t>Co-Chair UN PRME Working Group on Climate Change &amp; the Environment, Team Leader NTU Green Academy, Associate Professor of Sustainable Management and Education for Sustainable Development</a:t>
            </a:r>
          </a:p>
          <a:p>
            <a:endParaRPr lang="en-US" sz="1600" dirty="0"/>
          </a:p>
        </p:txBody>
      </p:sp>
      <p:grpSp>
        <p:nvGrpSpPr>
          <p:cNvPr id="6" name="Grupp 5">
            <a:extLst>
              <a:ext uri="{FF2B5EF4-FFF2-40B4-BE49-F238E27FC236}">
                <a16:creationId xmlns:a16="http://schemas.microsoft.com/office/drawing/2014/main" id="{A3505D4E-A888-9A46-8520-487469C10B5C}"/>
              </a:ext>
            </a:extLst>
          </p:cNvPr>
          <p:cNvGrpSpPr/>
          <p:nvPr/>
        </p:nvGrpSpPr>
        <p:grpSpPr>
          <a:xfrm>
            <a:off x="566737" y="5589637"/>
            <a:ext cx="5854304" cy="879475"/>
            <a:chOff x="755650" y="5589588"/>
            <a:chExt cx="7805738" cy="879475"/>
          </a:xfrm>
        </p:grpSpPr>
        <p:pic>
          <p:nvPicPr>
            <p:cNvPr id="7"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11.jpeg">
              <a:extLst>
                <a:ext uri="{FF2B5EF4-FFF2-40B4-BE49-F238E27FC236}">
                  <a16:creationId xmlns:a16="http://schemas.microsoft.com/office/drawing/2014/main" id="{96CF32EF-1814-254D-86CF-1D2CFE860F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914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4777" y="188666"/>
            <a:ext cx="4680520" cy="57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hape 208">
            <a:extLst>
              <a:ext uri="{FF2B5EF4-FFF2-40B4-BE49-F238E27FC236}">
                <a16:creationId xmlns:a16="http://schemas.microsoft.com/office/drawing/2014/main" id="{227607B2-EA02-4647-9174-800C7F595C90}"/>
              </a:ext>
            </a:extLst>
          </p:cNvPr>
          <p:cNvSpPr>
            <a:spLocks noChangeArrowheads="1"/>
          </p:cNvSpPr>
          <p:nvPr/>
        </p:nvSpPr>
        <p:spPr bwMode="auto">
          <a:xfrm>
            <a:off x="395538" y="1844850"/>
            <a:ext cx="3384376" cy="295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r>
              <a:rPr lang="en-US" altLang="en-US" sz="3100" b="1" dirty="0">
                <a:latin typeface="Arial" panose="020B0604020202020204" pitchFamily="34" charset="0"/>
                <a:cs typeface="Calibri" panose="020F0502020204030204" pitchFamily="34" charset="0"/>
              </a:rPr>
              <a:t>What is already happening?</a:t>
            </a:r>
          </a:p>
          <a:p>
            <a:pPr algn="ctr"/>
            <a:endParaRPr lang="en-US" altLang="en-US" sz="3100" b="1" dirty="0">
              <a:latin typeface="Arial" panose="020B0604020202020204" pitchFamily="34" charset="0"/>
              <a:cs typeface="Calibri" panose="020F0502020204030204" pitchFamily="34" charset="0"/>
            </a:endParaRPr>
          </a:p>
          <a:p>
            <a:pPr algn="ctr"/>
            <a:r>
              <a:rPr lang="en-US" altLang="en-US" sz="3100" b="1" dirty="0">
                <a:latin typeface="Arial" panose="020B0604020202020204" pitchFamily="34" charset="0"/>
                <a:cs typeface="Calibri" panose="020F0502020204030204" pitchFamily="34" charset="0"/>
              </a:rPr>
              <a:t>Capturing pockets of good practice</a:t>
            </a:r>
          </a:p>
        </p:txBody>
      </p:sp>
      <p:pic>
        <p:nvPicPr>
          <p:cNvPr id="7" name="Picture 8">
            <a:extLst>
              <a:ext uri="{FF2B5EF4-FFF2-40B4-BE49-F238E27FC236}">
                <a16:creationId xmlns:a16="http://schemas.microsoft.com/office/drawing/2014/main" id="{BACE5082-A0CF-4412-95D3-311128E3FE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13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F454-116A-47E3-9F19-701684EDBF9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6BFAF63-A428-45B8-A871-21751EE972E8}"/>
              </a:ext>
            </a:extLst>
          </p:cNvPr>
          <p:cNvSpPr>
            <a:spLocks noGrp="1"/>
          </p:cNvSpPr>
          <p:nvPr>
            <p:ph idx="1"/>
          </p:nvPr>
        </p:nvSpPr>
        <p:spPr>
          <a:xfrm>
            <a:off x="381000" y="1447805"/>
            <a:ext cx="8305800" cy="397032"/>
          </a:xfrm>
        </p:spPr>
        <p:txBody>
          <a:bodyPr/>
          <a:lstStyle/>
          <a:p>
            <a:endParaRPr lang="en-GB"/>
          </a:p>
        </p:txBody>
      </p:sp>
      <p:sp>
        <p:nvSpPr>
          <p:cNvPr id="4" name="Date Placeholder 3">
            <a:extLst>
              <a:ext uri="{FF2B5EF4-FFF2-40B4-BE49-F238E27FC236}">
                <a16:creationId xmlns:a16="http://schemas.microsoft.com/office/drawing/2014/main" id="{80C27E1D-3342-4A71-B062-36D63E4F9558}"/>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C03C3A2E-02E8-4C8A-BE99-9584787D9FBD}"/>
              </a:ext>
            </a:extLst>
          </p:cNvPr>
          <p:cNvSpPr>
            <a:spLocks noGrp="1"/>
          </p:cNvSpPr>
          <p:nvPr>
            <p:ph type="sldNum" sz="quarter" idx="11"/>
          </p:nvPr>
        </p:nvSpPr>
        <p:spPr/>
        <p:txBody>
          <a:bodyPr/>
          <a:lstStyle/>
          <a:p>
            <a:pPr>
              <a:defRPr/>
            </a:pPr>
            <a:fld id="{3A493FA2-878E-449A-94B7-2CE6543B130A}" type="slidenum">
              <a:rPr lang="en-GB" altLang="en-US" smtClean="0"/>
              <a:pPr>
                <a:defRPr/>
              </a:pPr>
              <a:t>11</a:t>
            </a:fld>
            <a:endParaRPr lang="en-GB" altLang="en-US"/>
          </a:p>
        </p:txBody>
      </p:sp>
      <p:pic>
        <p:nvPicPr>
          <p:cNvPr id="6" name="Picture 2">
            <a:extLst>
              <a:ext uri="{FF2B5EF4-FFF2-40B4-BE49-F238E27FC236}">
                <a16:creationId xmlns:a16="http://schemas.microsoft.com/office/drawing/2014/main" id="{42473A6C-ADF0-4D4F-B570-15A352C31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78" y="764704"/>
            <a:ext cx="8568952" cy="490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D39305CE-E5D3-42BC-BEEC-617E3EB52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32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9158BE17-6DC3-46EE-B0FC-4E8FEF9A6837}"/>
              </a:ext>
            </a:extLst>
          </p:cNvPr>
          <p:cNvSpPr>
            <a:spLocks noGrp="1"/>
          </p:cNvSpPr>
          <p:nvPr>
            <p:ph type="title"/>
          </p:nvPr>
        </p:nvSpPr>
        <p:spPr/>
        <p:txBody>
          <a:bodyPr/>
          <a:lstStyle/>
          <a:p>
            <a:r>
              <a:rPr lang="en-GB" altLang="en-US" b="1" dirty="0"/>
              <a:t>Support available: ESD Learning Room</a:t>
            </a:r>
          </a:p>
        </p:txBody>
      </p:sp>
      <p:sp>
        <p:nvSpPr>
          <p:cNvPr id="33796" name="Slide Number Placeholder 4">
            <a:extLst>
              <a:ext uri="{FF2B5EF4-FFF2-40B4-BE49-F238E27FC236}">
                <a16:creationId xmlns:a16="http://schemas.microsoft.com/office/drawing/2014/main" id="{CB4C29E8-4DE5-416A-96EF-E6C6F52D313E}"/>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99F8EA0-CE49-48A5-9517-A18CF2986E43}" type="slidenum">
              <a:rPr lang="en-GB" altLang="en-US" sz="1200" smtClean="0"/>
              <a:pPr/>
              <a:t>12</a:t>
            </a:fld>
            <a:endParaRPr lang="en-GB" altLang="en-US" sz="1200"/>
          </a:p>
        </p:txBody>
      </p:sp>
      <p:pic>
        <p:nvPicPr>
          <p:cNvPr id="33797" name="image19.png">
            <a:extLst>
              <a:ext uri="{FF2B5EF4-FFF2-40B4-BE49-F238E27FC236}">
                <a16:creationId xmlns:a16="http://schemas.microsoft.com/office/drawing/2014/main" id="{7BF51B4C-615C-4EA5-B3B5-EA234A0057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10" y="1124744"/>
            <a:ext cx="6624736" cy="431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3800" name="Picture 12">
            <a:extLst>
              <a:ext uri="{FF2B5EF4-FFF2-40B4-BE49-F238E27FC236}">
                <a16:creationId xmlns:a16="http://schemas.microsoft.com/office/drawing/2014/main" id="{B9D0CE49-000E-496D-BC56-47BCBA458D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28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B252-B008-4424-96DB-E3FA8AC9BADE}"/>
              </a:ext>
            </a:extLst>
          </p:cNvPr>
          <p:cNvSpPr>
            <a:spLocks noGrp="1"/>
          </p:cNvSpPr>
          <p:nvPr>
            <p:ph type="title"/>
          </p:nvPr>
        </p:nvSpPr>
        <p:spPr/>
        <p:txBody>
          <a:bodyPr/>
          <a:lstStyle/>
          <a:p>
            <a:r>
              <a:rPr lang="en-GB" b="1" dirty="0"/>
              <a:t>ESD</a:t>
            </a:r>
            <a:r>
              <a:rPr lang="en-GB" dirty="0"/>
              <a:t> </a:t>
            </a:r>
            <a:r>
              <a:rPr lang="en-GB" b="1" dirty="0"/>
              <a:t>Learning Room: Business </a:t>
            </a:r>
          </a:p>
        </p:txBody>
      </p:sp>
      <p:sp>
        <p:nvSpPr>
          <p:cNvPr id="4" name="Date Placeholder 3">
            <a:extLst>
              <a:ext uri="{FF2B5EF4-FFF2-40B4-BE49-F238E27FC236}">
                <a16:creationId xmlns:a16="http://schemas.microsoft.com/office/drawing/2014/main" id="{C213F5A1-43F9-466D-9300-341C1FB25027}"/>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3C1F487C-8C15-450C-A835-8DBA0AD8DB11}"/>
              </a:ext>
            </a:extLst>
          </p:cNvPr>
          <p:cNvSpPr>
            <a:spLocks noGrp="1"/>
          </p:cNvSpPr>
          <p:nvPr>
            <p:ph type="sldNum" sz="quarter" idx="11"/>
          </p:nvPr>
        </p:nvSpPr>
        <p:spPr/>
        <p:txBody>
          <a:bodyPr/>
          <a:lstStyle/>
          <a:p>
            <a:pPr>
              <a:defRPr/>
            </a:pPr>
            <a:fld id="{3A493FA2-878E-449A-94B7-2CE6543B130A}" type="slidenum">
              <a:rPr lang="en-GB" altLang="en-US" smtClean="0"/>
              <a:pPr>
                <a:defRPr/>
              </a:pPr>
              <a:t>13</a:t>
            </a:fld>
            <a:endParaRPr lang="en-GB" altLang="en-US"/>
          </a:p>
        </p:txBody>
      </p:sp>
      <p:pic>
        <p:nvPicPr>
          <p:cNvPr id="6" name="Picture 5">
            <a:extLst>
              <a:ext uri="{FF2B5EF4-FFF2-40B4-BE49-F238E27FC236}">
                <a16:creationId xmlns:a16="http://schemas.microsoft.com/office/drawing/2014/main" id="{ED278D26-E244-4734-A84D-5E2E3708226C}"/>
              </a:ext>
            </a:extLst>
          </p:cNvPr>
          <p:cNvPicPr>
            <a:picLocks noChangeAspect="1"/>
          </p:cNvPicPr>
          <p:nvPr/>
        </p:nvPicPr>
        <p:blipFill rotWithShape="1">
          <a:blip r:embed="rId2"/>
          <a:srcRect l="31100" t="18500" r="14563" b="8420"/>
          <a:stretch/>
        </p:blipFill>
        <p:spPr>
          <a:xfrm>
            <a:off x="1745359" y="1052976"/>
            <a:ext cx="5653307" cy="4752055"/>
          </a:xfrm>
          <a:prstGeom prst="rect">
            <a:avLst/>
          </a:prstGeom>
        </p:spPr>
      </p:pic>
      <p:pic>
        <p:nvPicPr>
          <p:cNvPr id="7" name="Picture 8">
            <a:extLst>
              <a:ext uri="{FF2B5EF4-FFF2-40B4-BE49-F238E27FC236}">
                <a16:creationId xmlns:a16="http://schemas.microsoft.com/office/drawing/2014/main" id="{04AF0976-DFC2-4121-BA8E-3A1AAEC93A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3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0582-49D4-438B-8E87-A43A13BD4C00}"/>
              </a:ext>
            </a:extLst>
          </p:cNvPr>
          <p:cNvSpPr>
            <a:spLocks noGrp="1"/>
          </p:cNvSpPr>
          <p:nvPr>
            <p:ph type="title"/>
          </p:nvPr>
        </p:nvSpPr>
        <p:spPr/>
        <p:txBody>
          <a:bodyPr/>
          <a:lstStyle/>
          <a:p>
            <a:r>
              <a:rPr lang="en-GB" b="1" dirty="0"/>
              <a:t>ESD Workshops</a:t>
            </a:r>
          </a:p>
        </p:txBody>
      </p:sp>
      <p:sp>
        <p:nvSpPr>
          <p:cNvPr id="4" name="Date Placeholder 3">
            <a:extLst>
              <a:ext uri="{FF2B5EF4-FFF2-40B4-BE49-F238E27FC236}">
                <a16:creationId xmlns:a16="http://schemas.microsoft.com/office/drawing/2014/main" id="{DE428E8D-608D-4133-AFB5-00D789DD3C87}"/>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42ACF595-56DE-457A-BE9A-6BB1F70F9F47}"/>
              </a:ext>
            </a:extLst>
          </p:cNvPr>
          <p:cNvSpPr>
            <a:spLocks noGrp="1"/>
          </p:cNvSpPr>
          <p:nvPr>
            <p:ph type="sldNum" sz="quarter" idx="11"/>
          </p:nvPr>
        </p:nvSpPr>
        <p:spPr/>
        <p:txBody>
          <a:bodyPr/>
          <a:lstStyle/>
          <a:p>
            <a:pPr>
              <a:defRPr/>
            </a:pPr>
            <a:fld id="{3A493FA2-878E-449A-94B7-2CE6543B130A}" type="slidenum">
              <a:rPr lang="en-GB" altLang="en-US" smtClean="0"/>
              <a:pPr>
                <a:defRPr/>
              </a:pPr>
              <a:t>14</a:t>
            </a:fld>
            <a:endParaRPr lang="en-GB" altLang="en-US"/>
          </a:p>
        </p:txBody>
      </p:sp>
      <p:pic>
        <p:nvPicPr>
          <p:cNvPr id="6" name="image20.png">
            <a:extLst>
              <a:ext uri="{FF2B5EF4-FFF2-40B4-BE49-F238E27FC236}">
                <a16:creationId xmlns:a16="http://schemas.microsoft.com/office/drawing/2014/main" id="{3048D027-8CEE-4C1A-8A79-3DC901CACB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9585" y="1628800"/>
            <a:ext cx="3057483" cy="29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Rectangle 6">
            <a:extLst>
              <a:ext uri="{FF2B5EF4-FFF2-40B4-BE49-F238E27FC236}">
                <a16:creationId xmlns:a16="http://schemas.microsoft.com/office/drawing/2014/main" id="{4BAA285A-A010-4A71-B28A-0293CE15B25E}"/>
              </a:ext>
            </a:extLst>
          </p:cNvPr>
          <p:cNvSpPr/>
          <p:nvPr/>
        </p:nvSpPr>
        <p:spPr>
          <a:xfrm>
            <a:off x="827584" y="1289953"/>
            <a:ext cx="4572000" cy="4278094"/>
          </a:xfrm>
          <a:prstGeom prst="rect">
            <a:avLst/>
          </a:prstGeom>
        </p:spPr>
        <p:txBody>
          <a:bodyPr>
            <a:spAutoFit/>
          </a:bodyPr>
          <a:lstStyle/>
          <a:p>
            <a:pPr marL="342900" lvl="0" indent="-342900">
              <a:lnSpc>
                <a:spcPct val="110000"/>
              </a:lnSpc>
              <a:spcAft>
                <a:spcPts val="0"/>
              </a:spcAft>
              <a:buFont typeface="Calibri" panose="020F050202020403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Started in May 2016.</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9 workshops so far. </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Run in SCALE-UP rooms (to encourage active PBL approach)</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342900" lvl="0" indent="-342900">
              <a:lnSpc>
                <a:spcPct val="110000"/>
              </a:lnSpc>
              <a:spcAft>
                <a:spcPts val="0"/>
              </a:spcAft>
              <a:buFont typeface="Calibri" panose="020F050202020403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General and School specific, depending on demand.</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Aimed at academics in all schools. </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342900" lvl="0" indent="-342900">
              <a:lnSpc>
                <a:spcPct val="110000"/>
              </a:lnSpc>
              <a:spcAft>
                <a:spcPts val="0"/>
              </a:spcAft>
              <a:buFont typeface="Calibri" panose="020F050202020403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Themes discussed in workshops include:</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What is ESD?</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How does it relate to my course/subject?</a:t>
            </a:r>
            <a:endParaRPr lang="en-GB" sz="1100" dirty="0">
              <a:latin typeface="Calibri" panose="020F0502020204030204" pitchFamily="34" charset="0"/>
              <a:ea typeface="Yu Gothic" panose="020B0400000000000000" pitchFamily="34" charset="-128"/>
              <a:cs typeface="Times New Roman" panose="02020603050405020304" pitchFamily="18" charset="0"/>
            </a:endParaRPr>
          </a:p>
          <a:p>
            <a:pPr marL="742950" lvl="1" indent="-285750">
              <a:lnSpc>
                <a:spcPct val="90000"/>
              </a:lnSpc>
              <a:spcAft>
                <a:spcPts val="0"/>
              </a:spcAft>
              <a:buFont typeface="Calibri" panose="020F050202020403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Reframing of existing course content</a:t>
            </a:r>
            <a:endParaRPr lang="en-GB" sz="1100" dirty="0">
              <a:effectLst/>
              <a:latin typeface="Calibri" panose="020F0502020204030204" pitchFamily="34" charset="0"/>
              <a:ea typeface="Yu Gothic" panose="020B0400000000000000" pitchFamily="34" charset="-128"/>
              <a:cs typeface="Times New Roman" panose="02020603050405020304" pitchFamily="18" charset="0"/>
            </a:endParaRPr>
          </a:p>
        </p:txBody>
      </p:sp>
      <p:pic>
        <p:nvPicPr>
          <p:cNvPr id="8" name="Picture 8">
            <a:extLst>
              <a:ext uri="{FF2B5EF4-FFF2-40B4-BE49-F238E27FC236}">
                <a16:creationId xmlns:a16="http://schemas.microsoft.com/office/drawing/2014/main" id="{933C35AF-0BD8-456C-8ACC-6CD2EADC8F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3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5976-BC18-43C1-9126-B1B103CB9FE1}"/>
              </a:ext>
            </a:extLst>
          </p:cNvPr>
          <p:cNvSpPr>
            <a:spLocks noGrp="1"/>
          </p:cNvSpPr>
          <p:nvPr>
            <p:ph type="title"/>
          </p:nvPr>
        </p:nvSpPr>
        <p:spPr/>
        <p:txBody>
          <a:bodyPr/>
          <a:lstStyle/>
          <a:p>
            <a:r>
              <a:rPr lang="en-GB" b="1" dirty="0"/>
              <a:t>Future Proof your Career</a:t>
            </a:r>
          </a:p>
        </p:txBody>
      </p:sp>
      <p:pic>
        <p:nvPicPr>
          <p:cNvPr id="7" name="Online Media 6">
            <a:hlinkClick r:id="" action="ppaction://media"/>
            <a:extLst>
              <a:ext uri="{FF2B5EF4-FFF2-40B4-BE49-F238E27FC236}">
                <a16:creationId xmlns:a16="http://schemas.microsoft.com/office/drawing/2014/main" id="{20744429-9A9E-4CC8-B0CF-0EA55AEF1257}"/>
              </a:ext>
            </a:extLst>
          </p:cNvPr>
          <p:cNvPicPr>
            <a:picLocks noGrp="1" noRot="1" noChangeAspect="1"/>
          </p:cNvPicPr>
          <p:nvPr>
            <p:ph idx="1"/>
            <a:videoFile r:link="rId1"/>
          </p:nvPr>
        </p:nvPicPr>
        <p:blipFill>
          <a:blip r:embed="rId3"/>
          <a:stretch>
            <a:fillRect/>
          </a:stretch>
        </p:blipFill>
        <p:spPr>
          <a:xfrm>
            <a:off x="1113522" y="1228724"/>
            <a:ext cx="6840760" cy="3847928"/>
          </a:xfrm>
          <a:prstGeom prst="rect">
            <a:avLst/>
          </a:prstGeom>
        </p:spPr>
      </p:pic>
      <p:sp>
        <p:nvSpPr>
          <p:cNvPr id="4" name="Date Placeholder 3">
            <a:extLst>
              <a:ext uri="{FF2B5EF4-FFF2-40B4-BE49-F238E27FC236}">
                <a16:creationId xmlns:a16="http://schemas.microsoft.com/office/drawing/2014/main" id="{44945FB5-CA89-4EAE-A983-D9E1B197C182}"/>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DE1852E8-28DB-4F91-B9C0-9483142408A1}"/>
              </a:ext>
            </a:extLst>
          </p:cNvPr>
          <p:cNvSpPr>
            <a:spLocks noGrp="1"/>
          </p:cNvSpPr>
          <p:nvPr>
            <p:ph type="sldNum" sz="quarter" idx="11"/>
          </p:nvPr>
        </p:nvSpPr>
        <p:spPr/>
        <p:txBody>
          <a:bodyPr/>
          <a:lstStyle/>
          <a:p>
            <a:pPr>
              <a:defRPr/>
            </a:pPr>
            <a:fld id="{3A493FA2-878E-449A-94B7-2CE6543B130A}" type="slidenum">
              <a:rPr lang="en-GB" altLang="en-US" smtClean="0"/>
              <a:pPr>
                <a:defRPr/>
              </a:pPr>
              <a:t>15</a:t>
            </a:fld>
            <a:endParaRPr lang="en-GB" altLang="en-US"/>
          </a:p>
        </p:txBody>
      </p:sp>
      <p:sp>
        <p:nvSpPr>
          <p:cNvPr id="8" name="Rectangle 7">
            <a:extLst>
              <a:ext uri="{FF2B5EF4-FFF2-40B4-BE49-F238E27FC236}">
                <a16:creationId xmlns:a16="http://schemas.microsoft.com/office/drawing/2014/main" id="{C1E0E3AB-4518-4E6E-921E-079971CA382A}"/>
              </a:ext>
            </a:extLst>
          </p:cNvPr>
          <p:cNvSpPr/>
          <p:nvPr/>
        </p:nvSpPr>
        <p:spPr>
          <a:xfrm>
            <a:off x="381000" y="5682179"/>
            <a:ext cx="4950296" cy="246221"/>
          </a:xfrm>
          <a:prstGeom prst="rect">
            <a:avLst/>
          </a:prstGeom>
        </p:spPr>
        <p:txBody>
          <a:bodyPr wrap="square">
            <a:spAutoFit/>
          </a:bodyPr>
          <a:lstStyle/>
          <a:p>
            <a:r>
              <a:rPr lang="en-GB" sz="1000" dirty="0"/>
              <a:t>https://www.youtube.com/watch?v=u7nM_nXYC_M&amp;feature=youtu.be</a:t>
            </a:r>
          </a:p>
        </p:txBody>
      </p:sp>
      <p:pic>
        <p:nvPicPr>
          <p:cNvPr id="16386" name="Picture 2" descr="Green Gown Awards">
            <a:extLst>
              <a:ext uri="{FF2B5EF4-FFF2-40B4-BE49-F238E27FC236}">
                <a16:creationId xmlns:a16="http://schemas.microsoft.com/office/drawing/2014/main" id="{015DE65C-6D45-4C2D-B00B-5D23AC0F2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7" y="121348"/>
            <a:ext cx="21240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EF22B48A-0088-49EC-B9A4-DF304FB888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25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FF0E-0440-453C-9795-97D5193909D3}"/>
              </a:ext>
            </a:extLst>
          </p:cNvPr>
          <p:cNvSpPr>
            <a:spLocks noGrp="1"/>
          </p:cNvSpPr>
          <p:nvPr>
            <p:ph type="title"/>
          </p:nvPr>
        </p:nvSpPr>
        <p:spPr/>
        <p:txBody>
          <a:bodyPr/>
          <a:lstStyle/>
          <a:p>
            <a:r>
              <a:rPr lang="en-GB" b="1" dirty="0"/>
              <a:t>SDG Visual Displays Project</a:t>
            </a:r>
          </a:p>
        </p:txBody>
      </p:sp>
      <p:pic>
        <p:nvPicPr>
          <p:cNvPr id="7" name="Content Placeholder 6">
            <a:extLst>
              <a:ext uri="{FF2B5EF4-FFF2-40B4-BE49-F238E27FC236}">
                <a16:creationId xmlns:a16="http://schemas.microsoft.com/office/drawing/2014/main" id="{1D1BCBE4-6294-4D61-856E-EADD94E3EE0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125" b="46565"/>
          <a:stretch/>
        </p:blipFill>
        <p:spPr>
          <a:xfrm>
            <a:off x="686755" y="1071580"/>
            <a:ext cx="3734639" cy="4680520"/>
          </a:xfrm>
        </p:spPr>
      </p:pic>
      <p:sp>
        <p:nvSpPr>
          <p:cNvPr id="4" name="Date Placeholder 3">
            <a:extLst>
              <a:ext uri="{FF2B5EF4-FFF2-40B4-BE49-F238E27FC236}">
                <a16:creationId xmlns:a16="http://schemas.microsoft.com/office/drawing/2014/main" id="{299AE8A4-2888-4CC1-912D-C11B5F8522AA}"/>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CD3C1E00-16F9-4C31-BCE7-CEAE7F9DF7BF}"/>
              </a:ext>
            </a:extLst>
          </p:cNvPr>
          <p:cNvSpPr>
            <a:spLocks noGrp="1"/>
          </p:cNvSpPr>
          <p:nvPr>
            <p:ph type="sldNum" sz="quarter" idx="11"/>
          </p:nvPr>
        </p:nvSpPr>
        <p:spPr/>
        <p:txBody>
          <a:bodyPr/>
          <a:lstStyle/>
          <a:p>
            <a:pPr>
              <a:defRPr/>
            </a:pPr>
            <a:fld id="{3A493FA2-878E-449A-94B7-2CE6543B130A}" type="slidenum">
              <a:rPr lang="en-GB" altLang="en-US" smtClean="0"/>
              <a:pPr>
                <a:defRPr/>
              </a:pPr>
              <a:t>16</a:t>
            </a:fld>
            <a:endParaRPr lang="en-GB" altLang="en-US"/>
          </a:p>
        </p:txBody>
      </p:sp>
      <p:pic>
        <p:nvPicPr>
          <p:cNvPr id="9" name="Picture 8">
            <a:extLst>
              <a:ext uri="{FF2B5EF4-FFF2-40B4-BE49-F238E27FC236}">
                <a16:creationId xmlns:a16="http://schemas.microsoft.com/office/drawing/2014/main" id="{9A54439E-6C05-41F0-A076-77B676245E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167" b="-67"/>
          <a:stretch/>
        </p:blipFill>
        <p:spPr>
          <a:xfrm>
            <a:off x="4607429" y="1071584"/>
            <a:ext cx="3734639" cy="4841255"/>
          </a:xfrm>
          <a:prstGeom prst="rect">
            <a:avLst/>
          </a:prstGeom>
        </p:spPr>
      </p:pic>
      <p:pic>
        <p:nvPicPr>
          <p:cNvPr id="11" name="Picture 2" descr="Green Gown Awards">
            <a:extLst>
              <a:ext uri="{FF2B5EF4-FFF2-40B4-BE49-F238E27FC236}">
                <a16:creationId xmlns:a16="http://schemas.microsoft.com/office/drawing/2014/main" id="{7A224861-0447-4859-84AB-5C0FCD311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7" y="121348"/>
            <a:ext cx="21240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47FC940A-6D27-4FA4-9049-F7CA54CC3E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34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79E9-D49A-4DDC-B12D-D96CDE009758}"/>
              </a:ext>
            </a:extLst>
          </p:cNvPr>
          <p:cNvSpPr>
            <a:spLocks noGrp="1"/>
          </p:cNvSpPr>
          <p:nvPr>
            <p:ph type="title"/>
          </p:nvPr>
        </p:nvSpPr>
        <p:spPr>
          <a:xfrm>
            <a:off x="381000" y="368303"/>
            <a:ext cx="8305800" cy="1066800"/>
          </a:xfrm>
        </p:spPr>
        <p:txBody>
          <a:bodyPr/>
          <a:lstStyle/>
          <a:p>
            <a:r>
              <a:rPr lang="en-GB" b="1" dirty="0"/>
              <a:t>Responsible Futures Accreditation </a:t>
            </a:r>
          </a:p>
        </p:txBody>
      </p:sp>
      <p:sp>
        <p:nvSpPr>
          <p:cNvPr id="4" name="Date Placeholder 3">
            <a:extLst>
              <a:ext uri="{FF2B5EF4-FFF2-40B4-BE49-F238E27FC236}">
                <a16:creationId xmlns:a16="http://schemas.microsoft.com/office/drawing/2014/main" id="{0677B9E7-9F7D-4988-BD71-9B713802549E}"/>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86B060DF-0F09-4979-AD2F-455A2521E00A}"/>
              </a:ext>
            </a:extLst>
          </p:cNvPr>
          <p:cNvSpPr>
            <a:spLocks noGrp="1"/>
          </p:cNvSpPr>
          <p:nvPr>
            <p:ph type="sldNum" sz="quarter" idx="11"/>
          </p:nvPr>
        </p:nvSpPr>
        <p:spPr/>
        <p:txBody>
          <a:bodyPr/>
          <a:lstStyle/>
          <a:p>
            <a:pPr>
              <a:defRPr/>
            </a:pPr>
            <a:fld id="{3A493FA2-878E-449A-94B7-2CE6543B130A}" type="slidenum">
              <a:rPr lang="en-GB" altLang="en-US" smtClean="0"/>
              <a:pPr>
                <a:defRPr/>
              </a:pPr>
              <a:t>17</a:t>
            </a:fld>
            <a:endParaRPr lang="en-GB" altLang="en-US"/>
          </a:p>
        </p:txBody>
      </p:sp>
      <p:pic>
        <p:nvPicPr>
          <p:cNvPr id="1026" name="Picture 2" descr="Image result for Responsible Future Accreditation">
            <a:extLst>
              <a:ext uri="{FF2B5EF4-FFF2-40B4-BE49-F238E27FC236}">
                <a16:creationId xmlns:a16="http://schemas.microsoft.com/office/drawing/2014/main" id="{C41DD168-A52D-48B4-8C65-C8B7E22B6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21" y="2852941"/>
            <a:ext cx="3064399" cy="2451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0392B517-C96F-4ED6-881F-225407A85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3D9C448-5701-4054-8875-D2CECD147A05}"/>
              </a:ext>
            </a:extLst>
          </p:cNvPr>
          <p:cNvSpPr/>
          <p:nvPr/>
        </p:nvSpPr>
        <p:spPr>
          <a:xfrm>
            <a:off x="441436" y="1435107"/>
            <a:ext cx="8209940" cy="1077218"/>
          </a:xfrm>
          <a:prstGeom prst="rect">
            <a:avLst/>
          </a:prstGeom>
        </p:spPr>
        <p:txBody>
          <a:bodyPr wrap="square">
            <a:spAutoFit/>
          </a:bodyPr>
          <a:lstStyle/>
          <a:p>
            <a:r>
              <a:rPr lang="en-GB" sz="2000" i="1" dirty="0">
                <a:solidFill>
                  <a:srgbClr val="00ADC6"/>
                </a:solidFill>
              </a:rPr>
              <a:t>Responsible Futures is a facilitated change programme and accreditation mark to embed sustainability across the formal and informal curriculum</a:t>
            </a:r>
            <a:r>
              <a:rPr lang="en-GB" sz="2400" i="1" dirty="0">
                <a:solidFill>
                  <a:srgbClr val="00ADC6"/>
                </a:solidFill>
              </a:rPr>
              <a:t>. </a:t>
            </a:r>
            <a:endParaRPr lang="en-GB" sz="2400" dirty="0"/>
          </a:p>
        </p:txBody>
      </p:sp>
    </p:spTree>
    <p:extLst>
      <p:ext uri="{BB962C8B-B14F-4D97-AF65-F5344CB8AC3E}">
        <p14:creationId xmlns:p14="http://schemas.microsoft.com/office/powerpoint/2010/main" val="22918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Embedding sustainability throughout the student learning experience: </a:t>
            </a:r>
            <a:r>
              <a:rPr lang="en-GB" sz="2400" i="1" dirty="0"/>
              <a:t>Responsible Futures</a:t>
            </a:r>
          </a:p>
        </p:txBody>
      </p:sp>
      <p:pic>
        <p:nvPicPr>
          <p:cNvPr id="8" name="Picture 7" descr="A group of people posing for the camera&#10;&#10;Description generated with very high confidence">
            <a:extLst>
              <a:ext uri="{FF2B5EF4-FFF2-40B4-BE49-F238E27FC236}">
                <a16:creationId xmlns:a16="http://schemas.microsoft.com/office/drawing/2014/main" id="{AC3266DF-A885-41EB-8AEF-183AD5E66F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95" y="1393031"/>
            <a:ext cx="4578610" cy="4322653"/>
          </a:xfrm>
          <a:prstGeom prst="rect">
            <a:avLst/>
          </a:prstGeom>
          <a:ln>
            <a:noFill/>
          </a:ln>
          <a:effectLst>
            <a:softEdge rad="112500"/>
          </a:effec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869839355"/>
              </p:ext>
            </p:extLst>
          </p:nvPr>
        </p:nvGraphicFramePr>
        <p:xfrm>
          <a:off x="3967251" y="1393024"/>
          <a:ext cx="5148064" cy="4211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FD7B345D-B597-414C-91BC-FB19477ACD91}"/>
              </a:ext>
            </a:extLst>
          </p:cNvPr>
          <p:cNvSpPr/>
          <p:nvPr/>
        </p:nvSpPr>
        <p:spPr bwMode="auto">
          <a:xfrm>
            <a:off x="6941714" y="5908637"/>
            <a:ext cx="2132841" cy="8051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z="2400">
              <a:solidFill>
                <a:srgbClr val="000000"/>
              </a:solidFill>
              <a:latin typeface="Verdana" charset="0"/>
              <a:cs typeface="ＭＳ Ｐゴシック" charset="0"/>
            </a:endParaRPr>
          </a:p>
        </p:txBody>
      </p:sp>
      <p:pic>
        <p:nvPicPr>
          <p:cNvPr id="5" name="Picture 1">
            <a:extLst>
              <a:ext uri="{FF2B5EF4-FFF2-40B4-BE49-F238E27FC236}">
                <a16:creationId xmlns:a16="http://schemas.microsoft.com/office/drawing/2014/main" id="{7F26F9C0-F311-4E16-861B-E3084D95562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39413" y="6052897"/>
            <a:ext cx="1075913" cy="8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CAD952-4C3A-4803-943D-405F99B5BC3B}"/>
              </a:ext>
            </a:extLst>
          </p:cNvPr>
          <p:cNvSpPr txBox="1"/>
          <p:nvPr/>
        </p:nvSpPr>
        <p:spPr>
          <a:xfrm>
            <a:off x="45785" y="5683712"/>
            <a:ext cx="4310193" cy="830997"/>
          </a:xfrm>
          <a:prstGeom prst="rect">
            <a:avLst/>
          </a:prstGeom>
          <a:noFill/>
        </p:spPr>
        <p:txBody>
          <a:bodyPr wrap="square" rtlCol="0">
            <a:spAutoFit/>
          </a:bodyPr>
          <a:lstStyle/>
          <a:p>
            <a:pPr eaLnBrk="1" fontAlgn="auto" hangingPunct="1">
              <a:spcBef>
                <a:spcPts val="0"/>
              </a:spcBef>
              <a:spcAft>
                <a:spcPts val="0"/>
              </a:spcAft>
            </a:pPr>
            <a:r>
              <a:rPr lang="en-GB" sz="1200" i="1" dirty="0">
                <a:solidFill>
                  <a:srgbClr val="000000"/>
                </a:solidFill>
                <a:latin typeface="Verdana"/>
              </a:rPr>
              <a:t>NUS VP Society &amp; Citizenship, Zamzam Ibrahim, presenting the Responsible Futures Accreditation to Coventry University Students’ Union &amp; University at the 2018 awards ceremony. </a:t>
            </a:r>
          </a:p>
        </p:txBody>
      </p:sp>
      <p:sp>
        <p:nvSpPr>
          <p:cNvPr id="9" name="TextBox 8">
            <a:extLst>
              <a:ext uri="{FF2B5EF4-FFF2-40B4-BE49-F238E27FC236}">
                <a16:creationId xmlns:a16="http://schemas.microsoft.com/office/drawing/2014/main" id="{294D2776-E7F6-475D-AC04-33BCD33DA9B4}"/>
              </a:ext>
            </a:extLst>
          </p:cNvPr>
          <p:cNvSpPr txBox="1"/>
          <p:nvPr/>
        </p:nvSpPr>
        <p:spPr>
          <a:xfrm>
            <a:off x="4543315" y="5400085"/>
            <a:ext cx="4531238" cy="646331"/>
          </a:xfrm>
          <a:prstGeom prst="rect">
            <a:avLst/>
          </a:prstGeom>
          <a:noFill/>
        </p:spPr>
        <p:txBody>
          <a:bodyPr wrap="square" rtlCol="0">
            <a:spAutoFit/>
          </a:bodyPr>
          <a:lstStyle/>
          <a:p>
            <a:pPr algn="ctr" eaLnBrk="1" fontAlgn="auto" hangingPunct="1">
              <a:spcBef>
                <a:spcPts val="0"/>
              </a:spcBef>
              <a:spcAft>
                <a:spcPts val="0"/>
              </a:spcAft>
            </a:pPr>
            <a:r>
              <a:rPr lang="en-GB" sz="1200" dirty="0">
                <a:solidFill>
                  <a:srgbClr val="000000"/>
                </a:solidFill>
                <a:latin typeface="Verdana"/>
              </a:rPr>
              <a:t>For more information, please contact: </a:t>
            </a:r>
            <a:r>
              <a:rPr lang="en-GB" sz="1200" dirty="0">
                <a:solidFill>
                  <a:srgbClr val="000000"/>
                </a:solidFill>
                <a:latin typeface="Verdana"/>
                <a:hlinkClick r:id="rId10"/>
              </a:rPr>
              <a:t>quinn.runkle@nus.org.uk</a:t>
            </a:r>
            <a:r>
              <a:rPr lang="en-GB" sz="1200" dirty="0">
                <a:solidFill>
                  <a:srgbClr val="000000"/>
                </a:solidFill>
                <a:latin typeface="Verdana"/>
              </a:rPr>
              <a:t> or visit </a:t>
            </a:r>
            <a:r>
              <a:rPr lang="en-GB" sz="1200" dirty="0">
                <a:solidFill>
                  <a:srgbClr val="000000"/>
                </a:solidFill>
                <a:latin typeface="Verdana"/>
                <a:hlinkClick r:id="rId11"/>
              </a:rPr>
              <a:t>www.sustainability.nus.org.uk/responsible-futures</a:t>
            </a:r>
            <a:r>
              <a:rPr lang="en-GB" sz="1200" dirty="0">
                <a:solidFill>
                  <a:srgbClr val="000000"/>
                </a:solidFill>
                <a:latin typeface="Verdana"/>
              </a:rPr>
              <a:t> </a:t>
            </a:r>
          </a:p>
        </p:txBody>
      </p:sp>
    </p:spTree>
    <p:extLst>
      <p:ext uri="{BB962C8B-B14F-4D97-AF65-F5344CB8AC3E}">
        <p14:creationId xmlns:p14="http://schemas.microsoft.com/office/powerpoint/2010/main" val="304472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2046-350E-A542-9258-AD9C3126C8C0}"/>
              </a:ext>
            </a:extLst>
          </p:cNvPr>
          <p:cNvSpPr>
            <a:spLocks noGrp="1"/>
          </p:cNvSpPr>
          <p:nvPr>
            <p:ph type="title"/>
          </p:nvPr>
        </p:nvSpPr>
        <p:spPr>
          <a:xfrm>
            <a:off x="0" y="-79248"/>
            <a:ext cx="9144000" cy="1066800"/>
          </a:xfrm>
        </p:spPr>
        <p:txBody>
          <a:bodyPr/>
          <a:lstStyle/>
          <a:p>
            <a:pPr algn="ctr"/>
            <a:r>
              <a:rPr lang="en-US" dirty="0" err="1"/>
              <a:t>NBSdiscover</a:t>
            </a:r>
            <a:r>
              <a:rPr lang="en-US" dirty="0"/>
              <a:t> 2018</a:t>
            </a:r>
          </a:p>
        </p:txBody>
      </p:sp>
      <p:sp>
        <p:nvSpPr>
          <p:cNvPr id="7" name="Content Placeholder 6">
            <a:extLst>
              <a:ext uri="{FF2B5EF4-FFF2-40B4-BE49-F238E27FC236}">
                <a16:creationId xmlns:a16="http://schemas.microsoft.com/office/drawing/2014/main" id="{04103FF4-CC89-8546-B45C-DC079532640B}"/>
              </a:ext>
            </a:extLst>
          </p:cNvPr>
          <p:cNvSpPr>
            <a:spLocks noGrp="1"/>
          </p:cNvSpPr>
          <p:nvPr>
            <p:ph idx="1"/>
          </p:nvPr>
        </p:nvSpPr>
        <p:spPr>
          <a:xfrm>
            <a:off x="419100" y="1790701"/>
            <a:ext cx="8305800" cy="1892826"/>
          </a:xfrm>
        </p:spPr>
        <p:txBody>
          <a:bodyPr/>
          <a:lstStyle/>
          <a:p>
            <a:pPr>
              <a:buFont typeface="Wingdings" pitchFamily="2" charset="2"/>
              <a:buChar char="Ø"/>
            </a:pPr>
            <a:r>
              <a:rPr lang="en-US" dirty="0"/>
              <a:t>Major NBS-wide UG project, embedded throughout a core first year module entitled ‘Personal and Academic Development’.</a:t>
            </a:r>
          </a:p>
          <a:p>
            <a:pPr>
              <a:buFont typeface="Wingdings" pitchFamily="2" charset="2"/>
              <a:buChar char="Ø"/>
            </a:pPr>
            <a:r>
              <a:rPr lang="en-US" dirty="0"/>
              <a:t>Supports induction, orientation, community building, academic skills development, personal development and global citizenship.</a:t>
            </a:r>
          </a:p>
          <a:p>
            <a:pPr>
              <a:buFont typeface="Wingdings" pitchFamily="2" charset="2"/>
              <a:buChar char="Ø"/>
            </a:pPr>
            <a:r>
              <a:rPr lang="en-US" dirty="0"/>
              <a:t>Plastics production, usage and and plastics waste reduction </a:t>
            </a:r>
          </a:p>
        </p:txBody>
      </p:sp>
      <p:pic>
        <p:nvPicPr>
          <p:cNvPr id="9" name="Picture 8">
            <a:extLst>
              <a:ext uri="{FF2B5EF4-FFF2-40B4-BE49-F238E27FC236}">
                <a16:creationId xmlns:a16="http://schemas.microsoft.com/office/drawing/2014/main" id="{4D7C5517-2C77-0940-9BB2-E1B471BF9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 y="3600450"/>
            <a:ext cx="4673600" cy="2724150"/>
          </a:xfrm>
          <a:prstGeom prst="rect">
            <a:avLst/>
          </a:prstGeom>
        </p:spPr>
      </p:pic>
      <p:sp>
        <p:nvSpPr>
          <p:cNvPr id="11" name="Explosion 2 10">
            <a:extLst>
              <a:ext uri="{FF2B5EF4-FFF2-40B4-BE49-F238E27FC236}">
                <a16:creationId xmlns:a16="http://schemas.microsoft.com/office/drawing/2014/main" id="{56B1D9FB-5D36-5248-A589-F65264485685}"/>
              </a:ext>
            </a:extLst>
          </p:cNvPr>
          <p:cNvSpPr/>
          <p:nvPr/>
        </p:nvSpPr>
        <p:spPr bwMode="auto">
          <a:xfrm>
            <a:off x="6134100" y="-88773"/>
            <a:ext cx="2895600" cy="215265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a:r>
              <a:rPr lang="en-US" sz="1600" dirty="0">
                <a:cs typeface="Arial" charset="0"/>
              </a:rPr>
              <a:t>Upcycling event </a:t>
            </a:r>
          </a:p>
        </p:txBody>
      </p:sp>
      <p:sp>
        <p:nvSpPr>
          <p:cNvPr id="12" name="Cloud Callout 11">
            <a:extLst>
              <a:ext uri="{FF2B5EF4-FFF2-40B4-BE49-F238E27FC236}">
                <a16:creationId xmlns:a16="http://schemas.microsoft.com/office/drawing/2014/main" id="{66C9B856-B77F-B946-BB00-2A6C6AB19530}"/>
              </a:ext>
            </a:extLst>
          </p:cNvPr>
          <p:cNvSpPr/>
          <p:nvPr/>
        </p:nvSpPr>
        <p:spPr bwMode="auto">
          <a:xfrm>
            <a:off x="5384800" y="3600451"/>
            <a:ext cx="3467100" cy="2506272"/>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a:r>
              <a:rPr lang="en-US" sz="1400" dirty="0">
                <a:cs typeface="Arial" charset="0"/>
              </a:rPr>
              <a:t>330 small groups of students thinking of ways Nottingham citizens and businesses can reduce plastics usage and cut plastics waste</a:t>
            </a:r>
          </a:p>
        </p:txBody>
      </p:sp>
      <p:sp>
        <p:nvSpPr>
          <p:cNvPr id="13" name="5-Point Star 12">
            <a:extLst>
              <a:ext uri="{FF2B5EF4-FFF2-40B4-BE49-F238E27FC236}">
                <a16:creationId xmlns:a16="http://schemas.microsoft.com/office/drawing/2014/main" id="{10AD2074-66E5-E048-B5BE-8E80A9B8A339}"/>
              </a:ext>
            </a:extLst>
          </p:cNvPr>
          <p:cNvSpPr/>
          <p:nvPr/>
        </p:nvSpPr>
        <p:spPr bwMode="auto">
          <a:xfrm>
            <a:off x="114300" y="0"/>
            <a:ext cx="3200400" cy="179070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a:r>
              <a:rPr lang="en-US" sz="1600" dirty="0">
                <a:cs typeface="Arial" charset="0"/>
              </a:rPr>
              <a:t>Challenge lectures </a:t>
            </a:r>
          </a:p>
        </p:txBody>
      </p:sp>
    </p:spTree>
    <p:extLst>
      <p:ext uri="{BB962C8B-B14F-4D97-AF65-F5344CB8AC3E}">
        <p14:creationId xmlns:p14="http://schemas.microsoft.com/office/powerpoint/2010/main" val="1798430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94C0225-DCD0-4BDC-8EC0-7C3DE26F568D}"/>
              </a:ext>
            </a:extLst>
          </p:cNvPr>
          <p:cNvSpPr>
            <a:spLocks noGrp="1"/>
          </p:cNvSpPr>
          <p:nvPr>
            <p:ph type="title"/>
          </p:nvPr>
        </p:nvSpPr>
        <p:spPr/>
        <p:txBody>
          <a:bodyPr/>
          <a:lstStyle/>
          <a:p>
            <a:r>
              <a:rPr lang="en-GB" altLang="en-US" b="1"/>
              <a:t>Curriculum Refresh</a:t>
            </a:r>
          </a:p>
        </p:txBody>
      </p:sp>
      <p:sp>
        <p:nvSpPr>
          <p:cNvPr id="29699" name="Slide Number Placeholder 4">
            <a:extLst>
              <a:ext uri="{FF2B5EF4-FFF2-40B4-BE49-F238E27FC236}">
                <a16:creationId xmlns:a16="http://schemas.microsoft.com/office/drawing/2014/main" id="{1F3C8AB0-C077-4768-AAAA-54B6C0DE1D58}"/>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1521C1C-B45D-4D92-9578-DF40721EE780}" type="slidenum">
              <a:rPr lang="en-GB" altLang="en-US" sz="1200" smtClean="0"/>
              <a:pPr/>
              <a:t>2</a:t>
            </a:fld>
            <a:endParaRPr lang="en-GB" altLang="en-US" sz="1200"/>
          </a:p>
        </p:txBody>
      </p:sp>
      <p:pic>
        <p:nvPicPr>
          <p:cNvPr id="29700" name="image17.png">
            <a:extLst>
              <a:ext uri="{FF2B5EF4-FFF2-40B4-BE49-F238E27FC236}">
                <a16:creationId xmlns:a16="http://schemas.microsoft.com/office/drawing/2014/main" id="{D323B72F-159D-4555-B4DD-5AE285C4B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1628775"/>
            <a:ext cx="3967162"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9701" name="image16.png">
            <a:extLst>
              <a:ext uri="{FF2B5EF4-FFF2-40B4-BE49-F238E27FC236}">
                <a16:creationId xmlns:a16="http://schemas.microsoft.com/office/drawing/2014/main" id="{892E3208-B946-4A0F-80BE-62DD0F8A79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825" y="2924175"/>
            <a:ext cx="40671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9702" name="Picture 10">
            <a:extLst>
              <a:ext uri="{FF2B5EF4-FFF2-40B4-BE49-F238E27FC236}">
                <a16:creationId xmlns:a16="http://schemas.microsoft.com/office/drawing/2014/main" id="{760DDE9E-876C-4372-9A67-037E13D526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70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CA82-51BC-478F-97DB-83BEFB9A6187}"/>
              </a:ext>
            </a:extLst>
          </p:cNvPr>
          <p:cNvSpPr>
            <a:spLocks noGrp="1"/>
          </p:cNvSpPr>
          <p:nvPr>
            <p:ph type="title"/>
          </p:nvPr>
        </p:nvSpPr>
        <p:spPr>
          <a:xfrm>
            <a:off x="381000" y="381000"/>
            <a:ext cx="6783288" cy="1066800"/>
          </a:xfrm>
        </p:spPr>
        <p:txBody>
          <a:bodyPr/>
          <a:lstStyle/>
          <a:p>
            <a:r>
              <a:rPr lang="en-GB" b="1" dirty="0"/>
              <a:t>Sustainability in Practice Challenge Day</a:t>
            </a:r>
          </a:p>
        </p:txBody>
      </p:sp>
      <p:pic>
        <p:nvPicPr>
          <p:cNvPr id="6" name="Online Media 5">
            <a:hlinkClick r:id="" action="ppaction://media"/>
            <a:extLst>
              <a:ext uri="{FF2B5EF4-FFF2-40B4-BE49-F238E27FC236}">
                <a16:creationId xmlns:a16="http://schemas.microsoft.com/office/drawing/2014/main" id="{754255FF-EF4C-4E6C-B9C8-B4BD917773E1}"/>
              </a:ext>
            </a:extLst>
          </p:cNvPr>
          <p:cNvPicPr>
            <a:picLocks noGrp="1" noRot="1" noChangeAspect="1"/>
          </p:cNvPicPr>
          <p:nvPr>
            <p:ph idx="1"/>
            <a:videoFile r:link="rId1"/>
          </p:nvPr>
        </p:nvPicPr>
        <p:blipFill>
          <a:blip r:embed="rId3"/>
          <a:stretch>
            <a:fillRect/>
          </a:stretch>
        </p:blipFill>
        <p:spPr>
          <a:xfrm>
            <a:off x="1187624" y="1628802"/>
            <a:ext cx="6781032" cy="3814331"/>
          </a:xfrm>
          <a:prstGeom prst="rect">
            <a:avLst/>
          </a:prstGeom>
        </p:spPr>
      </p:pic>
      <p:sp>
        <p:nvSpPr>
          <p:cNvPr id="4" name="Date Placeholder 3">
            <a:extLst>
              <a:ext uri="{FF2B5EF4-FFF2-40B4-BE49-F238E27FC236}">
                <a16:creationId xmlns:a16="http://schemas.microsoft.com/office/drawing/2014/main" id="{86401433-2A47-487E-A971-91E05E0178FA}"/>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C0A5B8BE-29AD-4C8C-9909-9F194B543CEE}"/>
              </a:ext>
            </a:extLst>
          </p:cNvPr>
          <p:cNvSpPr>
            <a:spLocks noGrp="1"/>
          </p:cNvSpPr>
          <p:nvPr>
            <p:ph type="sldNum" sz="quarter" idx="11"/>
          </p:nvPr>
        </p:nvSpPr>
        <p:spPr/>
        <p:txBody>
          <a:bodyPr/>
          <a:lstStyle/>
          <a:p>
            <a:pPr>
              <a:defRPr/>
            </a:pPr>
            <a:fld id="{3A493FA2-878E-449A-94B7-2CE6543B130A}" type="slidenum">
              <a:rPr lang="en-GB" altLang="en-US" smtClean="0"/>
              <a:pPr>
                <a:defRPr/>
              </a:pPr>
              <a:t>20</a:t>
            </a:fld>
            <a:endParaRPr lang="en-GB" altLang="en-US"/>
          </a:p>
        </p:txBody>
      </p:sp>
      <p:sp>
        <p:nvSpPr>
          <p:cNvPr id="7" name="Rectangle 6">
            <a:extLst>
              <a:ext uri="{FF2B5EF4-FFF2-40B4-BE49-F238E27FC236}">
                <a16:creationId xmlns:a16="http://schemas.microsoft.com/office/drawing/2014/main" id="{BF02E738-CF00-42DA-8B20-10149EE3F133}"/>
              </a:ext>
            </a:extLst>
          </p:cNvPr>
          <p:cNvSpPr/>
          <p:nvPr/>
        </p:nvSpPr>
        <p:spPr>
          <a:xfrm>
            <a:off x="370713" y="5687530"/>
            <a:ext cx="5826992" cy="246221"/>
          </a:xfrm>
          <a:prstGeom prst="rect">
            <a:avLst/>
          </a:prstGeom>
        </p:spPr>
        <p:txBody>
          <a:bodyPr wrap="square">
            <a:spAutoFit/>
          </a:bodyPr>
          <a:lstStyle/>
          <a:p>
            <a:r>
              <a:rPr lang="en-GB" sz="1000" dirty="0"/>
              <a:t>https://www.youtube.com/watch?v=00qSYuSa75o&amp;feature=youtu.be</a:t>
            </a:r>
          </a:p>
        </p:txBody>
      </p:sp>
      <p:pic>
        <p:nvPicPr>
          <p:cNvPr id="8" name="Picture 2" descr="Green Gown Awards">
            <a:extLst>
              <a:ext uri="{FF2B5EF4-FFF2-40B4-BE49-F238E27FC236}">
                <a16:creationId xmlns:a16="http://schemas.microsoft.com/office/drawing/2014/main" id="{716533E4-5B9E-40C0-BEFD-016A62C9A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7" y="121348"/>
            <a:ext cx="21240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75D611F-F2EC-4CB5-9CA9-1EFE503538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6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NBS Oath Project: The findings from a Student Perspective</a:t>
            </a:r>
          </a:p>
        </p:txBody>
      </p:sp>
      <p:pic>
        <p:nvPicPr>
          <p:cNvPr id="4" name="Picture 3"/>
          <p:cNvPicPr>
            <a:picLocks noChangeAspect="1"/>
          </p:cNvPicPr>
          <p:nvPr/>
        </p:nvPicPr>
        <p:blipFill>
          <a:blip r:embed="rId2"/>
          <a:stretch>
            <a:fillRect/>
          </a:stretch>
        </p:blipFill>
        <p:spPr>
          <a:xfrm>
            <a:off x="161766" y="965775"/>
            <a:ext cx="8820472" cy="4926450"/>
          </a:xfrm>
          <a:prstGeom prst="rect">
            <a:avLst/>
          </a:prstGeom>
        </p:spPr>
      </p:pic>
    </p:spTree>
    <p:extLst>
      <p:ext uri="{BB962C8B-B14F-4D97-AF65-F5344CB8AC3E}">
        <p14:creationId xmlns:p14="http://schemas.microsoft.com/office/powerpoint/2010/main" val="2730392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926BB3BF-3FC5-4D4C-B59C-E8EEC519983E}"/>
              </a:ext>
            </a:extLst>
          </p:cNvPr>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6B9C2B2-6E58-4E52-ACB8-801B6D4DB221}" type="datetime4">
              <a:rPr lang="en-GB" altLang="en-US" sz="1200"/>
              <a:pPr/>
              <a:t>30 January 2019</a:t>
            </a:fld>
            <a:endParaRPr lang="en-GB" altLang="en-US" sz="1200"/>
          </a:p>
        </p:txBody>
      </p:sp>
      <p:sp>
        <p:nvSpPr>
          <p:cNvPr id="5123" name="Slide Number Placeholder 4">
            <a:extLst>
              <a:ext uri="{FF2B5EF4-FFF2-40B4-BE49-F238E27FC236}">
                <a16:creationId xmlns:a16="http://schemas.microsoft.com/office/drawing/2014/main" id="{8F0560DA-0BD8-42FD-B715-2983665E6008}"/>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74F6673-2065-4D93-BB60-BC9C2FC4102D}" type="slidenum">
              <a:rPr lang="en-GB" altLang="en-US" sz="1200"/>
              <a:pPr/>
              <a:t>22</a:t>
            </a:fld>
            <a:endParaRPr lang="en-GB" altLang="en-US" sz="1200"/>
          </a:p>
        </p:txBody>
      </p:sp>
      <p:sp>
        <p:nvSpPr>
          <p:cNvPr id="5124" name="Rectangle 2">
            <a:extLst>
              <a:ext uri="{FF2B5EF4-FFF2-40B4-BE49-F238E27FC236}">
                <a16:creationId xmlns:a16="http://schemas.microsoft.com/office/drawing/2014/main" id="{5BB78DEC-4724-4176-9671-1248170549A8}"/>
              </a:ext>
            </a:extLst>
          </p:cNvPr>
          <p:cNvSpPr>
            <a:spLocks noGrp="1" noChangeArrowheads="1"/>
          </p:cNvSpPr>
          <p:nvPr>
            <p:ph type="title"/>
          </p:nvPr>
        </p:nvSpPr>
        <p:spPr/>
        <p:txBody>
          <a:bodyPr/>
          <a:lstStyle/>
          <a:p>
            <a:pPr eaLnBrk="1" hangingPunct="1"/>
            <a:r>
              <a:rPr lang="en-US" altLang="en-US" b="1" dirty="0"/>
              <a:t>Carbon Literacy Project </a:t>
            </a:r>
          </a:p>
        </p:txBody>
      </p:sp>
      <p:sp>
        <p:nvSpPr>
          <p:cNvPr id="5125" name="Rectangle 3">
            <a:extLst>
              <a:ext uri="{FF2B5EF4-FFF2-40B4-BE49-F238E27FC236}">
                <a16:creationId xmlns:a16="http://schemas.microsoft.com/office/drawing/2014/main" id="{161A622D-5BE1-4540-8E6B-231B3B485BCA}"/>
              </a:ext>
            </a:extLst>
          </p:cNvPr>
          <p:cNvSpPr>
            <a:spLocks noGrp="1" noChangeArrowheads="1"/>
          </p:cNvSpPr>
          <p:nvPr>
            <p:ph type="body" idx="1"/>
          </p:nvPr>
        </p:nvSpPr>
        <p:spPr>
          <a:xfrm>
            <a:off x="381000" y="1111279"/>
            <a:ext cx="8305800" cy="701731"/>
          </a:xfrm>
        </p:spPr>
        <p:txBody>
          <a:bodyPr/>
          <a:lstStyle/>
          <a:p>
            <a:pPr marL="0" indent="0" eaLnBrk="1" hangingPunct="1">
              <a:buFontTx/>
              <a:buNone/>
            </a:pPr>
            <a:r>
              <a:rPr lang="en-GB" altLang="en-US" b="1" i="1"/>
              <a:t>What if every new recruit into corporations from the world’s business schools was qualified as Carbon Literate? </a:t>
            </a:r>
            <a:endParaRPr lang="en-US" altLang="en-US"/>
          </a:p>
        </p:txBody>
      </p:sp>
      <p:pic>
        <p:nvPicPr>
          <p:cNvPr id="5126" name="Picture 4">
            <a:extLst>
              <a:ext uri="{FF2B5EF4-FFF2-40B4-BE49-F238E27FC236}">
                <a16:creationId xmlns:a16="http://schemas.microsoft.com/office/drawing/2014/main" id="{56E5D797-6504-4960-873A-0E8400CD9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78" y="4930775"/>
            <a:ext cx="1298575" cy="865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7" name="Picture 5">
            <a:extLst>
              <a:ext uri="{FF2B5EF4-FFF2-40B4-BE49-F238E27FC236}">
                <a16:creationId xmlns:a16="http://schemas.microsoft.com/office/drawing/2014/main" id="{E47546F5-BCAE-4E63-A005-B3583600B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740" y="4878418"/>
            <a:ext cx="854075" cy="85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8" name="Picture 6" descr="prme-stacked-solid-rgb">
            <a:extLst>
              <a:ext uri="{FF2B5EF4-FFF2-40B4-BE49-F238E27FC236}">
                <a16:creationId xmlns:a16="http://schemas.microsoft.com/office/drawing/2014/main" id="{688AB5EC-822A-463E-AA84-09DBB5F116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7550" y="4930805"/>
            <a:ext cx="1617663" cy="868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9" name="Picture 2">
            <a:extLst>
              <a:ext uri="{FF2B5EF4-FFF2-40B4-BE49-F238E27FC236}">
                <a16:creationId xmlns:a16="http://schemas.microsoft.com/office/drawing/2014/main" id="{13D767CF-F53C-4241-87AD-ACA905EDD3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2047905"/>
            <a:ext cx="3492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4511392-F4B4-490C-A230-C66670BD545B}"/>
              </a:ext>
            </a:extLst>
          </p:cNvPr>
          <p:cNvSpPr/>
          <p:nvPr/>
        </p:nvSpPr>
        <p:spPr>
          <a:xfrm>
            <a:off x="304801" y="2213001"/>
            <a:ext cx="4197350" cy="2908489"/>
          </a:xfrm>
          <a:prstGeom prst="rect">
            <a:avLst/>
          </a:prstGeom>
        </p:spPr>
        <p:txBody>
          <a:bodyPr>
            <a:spAutoFit/>
          </a:bodyPr>
          <a:lstStyle/>
          <a:p>
            <a:pPr marL="457200" indent="-457200">
              <a:buFont typeface="Arial" panose="020B0604020202020204" pitchFamily="34" charset="0"/>
              <a:buChar char="•"/>
              <a:defRPr/>
            </a:pPr>
            <a:r>
              <a:rPr lang="en-GB" sz="1500" dirty="0">
                <a:latin typeface="Verdana"/>
              </a:rPr>
              <a:t>Certified framework for a days worth of action based climate change learning</a:t>
            </a:r>
          </a:p>
          <a:p>
            <a:pPr marL="457200" indent="-457200">
              <a:buFont typeface="Arial" panose="020B0604020202020204" pitchFamily="34" charset="0"/>
              <a:buChar char="•"/>
              <a:defRPr/>
            </a:pPr>
            <a:endParaRPr lang="en-GB" sz="1500" dirty="0">
              <a:latin typeface="Verdana"/>
            </a:endParaRPr>
          </a:p>
          <a:p>
            <a:pPr marL="457200" indent="-457200">
              <a:buFont typeface="Arial" panose="020B0604020202020204" pitchFamily="34" charset="0"/>
              <a:buChar char="•"/>
              <a:defRPr/>
            </a:pPr>
            <a:r>
              <a:rPr lang="en-GB" sz="1500" dirty="0">
                <a:latin typeface="Verdana"/>
              </a:rPr>
              <a:t>With consistent learning outcomes and flexible content peer to peer learning, collaborative enquiry and action based activates. </a:t>
            </a:r>
          </a:p>
          <a:p>
            <a:pPr marL="457200" indent="-457200">
              <a:buFont typeface="Arial" panose="020B0604020202020204" pitchFamily="34" charset="0"/>
              <a:buChar char="•"/>
              <a:defRPr/>
            </a:pPr>
            <a:endParaRPr lang="en-GB" sz="1500" dirty="0">
              <a:latin typeface="Verdana"/>
            </a:endParaRPr>
          </a:p>
          <a:p>
            <a:pPr marL="457200" indent="-457200">
              <a:buFont typeface="Arial" panose="020B0604020202020204" pitchFamily="34" charset="0"/>
              <a:buChar char="•"/>
              <a:defRPr/>
            </a:pPr>
            <a:r>
              <a:rPr lang="en-GB" sz="1500" b="1" dirty="0">
                <a:latin typeface="Verdana"/>
              </a:rPr>
              <a:t>Recognised as globally unique at COP21</a:t>
            </a:r>
          </a:p>
          <a:p>
            <a:pPr marL="457200" indent="-457200">
              <a:buFont typeface="Arial" panose="020B0604020202020204" pitchFamily="34" charset="0"/>
              <a:buChar char="•"/>
              <a:defRPr/>
            </a:pPr>
            <a:endParaRPr lang="en-GB" sz="1800" dirty="0">
              <a:latin typeface="Verdana"/>
            </a:endParaRPr>
          </a:p>
        </p:txBody>
      </p:sp>
      <p:pic>
        <p:nvPicPr>
          <p:cNvPr id="11" name="Picture 8">
            <a:extLst>
              <a:ext uri="{FF2B5EF4-FFF2-40B4-BE49-F238E27FC236}">
                <a16:creationId xmlns:a16="http://schemas.microsoft.com/office/drawing/2014/main" id="{DE7C0207-4955-4B17-9C99-AE46E53396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9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Demand of students  ‘Pass it on’</a:t>
            </a:r>
          </a:p>
        </p:txBody>
      </p:sp>
      <p:sp>
        <p:nvSpPr>
          <p:cNvPr id="3" name="Content Placeholder 2"/>
          <p:cNvSpPr>
            <a:spLocks noGrp="1"/>
          </p:cNvSpPr>
          <p:nvPr>
            <p:ph idx="1"/>
          </p:nvPr>
        </p:nvSpPr>
        <p:spPr>
          <a:xfrm>
            <a:off x="419100" y="1447803"/>
            <a:ext cx="8305800" cy="397032"/>
          </a:xfrm>
        </p:spPr>
        <p:txBody>
          <a:bodyPr/>
          <a:lstStyle/>
          <a:p>
            <a:pPr marL="0" indent="0">
              <a:buNone/>
            </a:pPr>
            <a:r>
              <a:rPr lang="en-GB" dirty="0">
                <a:hlinkClick r:id="rId2"/>
              </a:rPr>
              <a:t>https://www.youtube.com/watch?v=VwgbFjb6Ado</a:t>
            </a:r>
            <a:endParaRPr lang="en-GB" dirty="0"/>
          </a:p>
        </p:txBody>
      </p:sp>
    </p:spTree>
    <p:extLst>
      <p:ext uri="{BB962C8B-B14F-4D97-AF65-F5344CB8AC3E}">
        <p14:creationId xmlns:p14="http://schemas.microsoft.com/office/powerpoint/2010/main" val="356735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Students’ demand for climate change education (Yale Study 2016)</a:t>
            </a:r>
          </a:p>
        </p:txBody>
      </p:sp>
      <p:sp>
        <p:nvSpPr>
          <p:cNvPr id="3" name="Content Placeholder 2"/>
          <p:cNvSpPr>
            <a:spLocks noGrp="1"/>
          </p:cNvSpPr>
          <p:nvPr>
            <p:ph idx="1"/>
          </p:nvPr>
        </p:nvSpPr>
        <p:spPr>
          <a:xfrm>
            <a:off x="419100" y="1447802"/>
            <a:ext cx="8305800" cy="4721292"/>
          </a:xfrm>
        </p:spPr>
        <p:txBody>
          <a:bodyPr/>
          <a:lstStyle/>
          <a:p>
            <a:pPr marL="0" indent="0">
              <a:buNone/>
            </a:pPr>
            <a:r>
              <a:rPr lang="en-GB" sz="2000" dirty="0"/>
              <a:t>96% think businesses should be leading efforts to address climate change</a:t>
            </a:r>
          </a:p>
          <a:p>
            <a:pPr marL="0" indent="0">
              <a:buNone/>
            </a:pPr>
            <a:r>
              <a:rPr lang="en-GB" sz="2000" dirty="0"/>
              <a:t>64% want environmental sustainability integrated into both core curricula and career services/counselling at business schools</a:t>
            </a:r>
          </a:p>
          <a:p>
            <a:pPr marL="0" indent="0">
              <a:buNone/>
            </a:pPr>
            <a:r>
              <a:rPr lang="en-GB" sz="2000" dirty="0"/>
              <a:t>79%  of students say they feel only “moderately” to “not at all” knowledgeable about how to make business more environmentally sustainable</a:t>
            </a:r>
          </a:p>
          <a:p>
            <a:pPr marL="0" indent="0">
              <a:buNone/>
            </a:pPr>
            <a:r>
              <a:rPr lang="en-GB" sz="1600" dirty="0"/>
              <a:t>Yale, CBE, GNAM, WBCSD, 2016. Rising Leaders on Environmental Sustainability and Climate Change: A Global Survey of Business Students. Available online at</a:t>
            </a:r>
          </a:p>
          <a:p>
            <a:pPr marL="0" indent="0">
              <a:buNone/>
            </a:pPr>
            <a:r>
              <a:rPr lang="en-GB" sz="1600" dirty="0">
                <a:hlinkClick r:id="rId2"/>
              </a:rPr>
              <a:t>http://cbey.yale.edu/files/Rising%20Leaders%20on%20Environmental%20Sustainability%20and%20Climate%20Change%20Nov_2015.pdf</a:t>
            </a:r>
            <a:endParaRPr lang="en-GB" sz="1600" dirty="0"/>
          </a:p>
        </p:txBody>
      </p:sp>
    </p:spTree>
    <p:extLst>
      <p:ext uri="{BB962C8B-B14F-4D97-AF65-F5344CB8AC3E}">
        <p14:creationId xmlns:p14="http://schemas.microsoft.com/office/powerpoint/2010/main" val="24248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Carbon Literacy Training for Business Schools (CL4BS)</a:t>
            </a:r>
          </a:p>
        </p:txBody>
      </p:sp>
      <p:sp>
        <p:nvSpPr>
          <p:cNvPr id="3" name="Content Placeholder 2"/>
          <p:cNvSpPr>
            <a:spLocks noGrp="1"/>
          </p:cNvSpPr>
          <p:nvPr>
            <p:ph idx="1"/>
          </p:nvPr>
        </p:nvSpPr>
        <p:spPr>
          <a:xfrm>
            <a:off x="419100" y="1447817"/>
            <a:ext cx="8305800" cy="4985980"/>
          </a:xfrm>
        </p:spPr>
        <p:txBody>
          <a:bodyPr/>
          <a:lstStyle/>
          <a:p>
            <a:pPr marL="0" indent="0">
              <a:buNone/>
            </a:pPr>
            <a:r>
              <a:rPr lang="en-GB" sz="2400" dirty="0"/>
              <a:t>1.‘Climate Change, Business and You’: General module introducing the science behind climate change and the relevance of business to climate change.</a:t>
            </a:r>
          </a:p>
          <a:p>
            <a:pPr marL="0" indent="0">
              <a:buNone/>
            </a:pPr>
            <a:r>
              <a:rPr lang="en-GB" sz="2400" dirty="0"/>
              <a:t>2. ‘Application to function’ will be newly developed for this project: Carbon Literate Accounting, Design Entrepreneurship, Economics, Marketing, Operations and Organizational Behaviour. </a:t>
            </a:r>
          </a:p>
          <a:p>
            <a:pPr marL="0" indent="0">
              <a:buNone/>
            </a:pPr>
            <a:r>
              <a:rPr lang="en-GB" sz="2400" dirty="0"/>
              <a:t>3.‘Carbon Literate Action’ will be designed in a way that it will be applicable to all disciplines. </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96" y="6084181"/>
            <a:ext cx="2981131" cy="621628"/>
          </a:xfrm>
          <a:prstGeom prst="rect">
            <a:avLst/>
          </a:prstGeom>
        </p:spPr>
      </p:pic>
    </p:spTree>
    <p:extLst>
      <p:ext uri="{BB962C8B-B14F-4D97-AF65-F5344CB8AC3E}">
        <p14:creationId xmlns:p14="http://schemas.microsoft.com/office/powerpoint/2010/main" val="2153303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Paradigm shift for Business Schools</a:t>
            </a:r>
          </a:p>
        </p:txBody>
      </p:sp>
      <p:sp>
        <p:nvSpPr>
          <p:cNvPr id="3" name="Content Placeholder 2"/>
          <p:cNvSpPr>
            <a:spLocks noGrp="1"/>
          </p:cNvSpPr>
          <p:nvPr>
            <p:ph idx="1"/>
          </p:nvPr>
        </p:nvSpPr>
        <p:spPr>
          <a:xfrm>
            <a:off x="419100" y="1447828"/>
            <a:ext cx="8305800" cy="4056495"/>
          </a:xfrm>
        </p:spPr>
        <p:txBody>
          <a:bodyPr/>
          <a:lstStyle/>
          <a:p>
            <a:r>
              <a:rPr lang="en-GB" sz="2800" dirty="0"/>
              <a:t>Vision for discipline: What do we want to achieve?</a:t>
            </a:r>
          </a:p>
          <a:p>
            <a:r>
              <a:rPr lang="en-GB" sz="2800" dirty="0"/>
              <a:t>What is the role of my discipline to achieve the goal?</a:t>
            </a:r>
          </a:p>
          <a:p>
            <a:r>
              <a:rPr lang="en-GB" sz="2800" dirty="0"/>
              <a:t>How do we get there? (Curriculum)</a:t>
            </a:r>
          </a:p>
          <a:p>
            <a:r>
              <a:rPr lang="en-GB" sz="2800" dirty="0"/>
              <a:t>What do we need to understand better in order to get there? (Research)</a:t>
            </a:r>
          </a:p>
        </p:txBody>
      </p:sp>
    </p:spTree>
    <p:extLst>
      <p:ext uri="{BB962C8B-B14F-4D97-AF65-F5344CB8AC3E}">
        <p14:creationId xmlns:p14="http://schemas.microsoft.com/office/powerpoint/2010/main" val="179824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ltLang="en-US"/>
              <a:t>Habermas’ two worlds (1984)</a:t>
            </a:r>
          </a:p>
        </p:txBody>
      </p:sp>
      <p:sp>
        <p:nvSpPr>
          <p:cNvPr id="121859" name="Oval 3"/>
          <p:cNvSpPr>
            <a:spLocks noChangeArrowheads="1"/>
          </p:cNvSpPr>
          <p:nvPr/>
        </p:nvSpPr>
        <p:spPr bwMode="auto">
          <a:xfrm>
            <a:off x="609600" y="1066800"/>
            <a:ext cx="7924800" cy="4953000"/>
          </a:xfrm>
          <a:prstGeom prst="ellipse">
            <a:avLst/>
          </a:prstGeom>
          <a:solidFill>
            <a:srgbClr val="00B8FF"/>
          </a:solidFill>
          <a:ln w="9525">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a:buClr>
                <a:srgbClr val="000000"/>
              </a:buClr>
              <a:buSzPct val="100000"/>
              <a:buFont typeface="Times New Roman" pitchFamily="18" charset="0"/>
              <a:buNone/>
            </a:pPr>
            <a:endParaRPr lang="en-GB" sz="2400">
              <a:solidFill>
                <a:srgbClr val="FFFFFF"/>
              </a:solidFill>
              <a:latin typeface="Arial" pitchFamily="34" charset="0"/>
              <a:cs typeface="+mn-cs"/>
            </a:endParaRPr>
          </a:p>
        </p:txBody>
      </p:sp>
      <p:sp>
        <p:nvSpPr>
          <p:cNvPr id="121860" name="Text Box 4"/>
          <p:cNvSpPr txBox="1">
            <a:spLocks noChangeArrowheads="1"/>
          </p:cNvSpPr>
          <p:nvPr/>
        </p:nvSpPr>
        <p:spPr bwMode="auto">
          <a:xfrm>
            <a:off x="2743200" y="1600201"/>
            <a:ext cx="3505200"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a:spcBef>
                <a:spcPct val="50000"/>
              </a:spcBef>
              <a:buClr>
                <a:srgbClr val="000000"/>
              </a:buClr>
              <a:buSzPct val="100000"/>
              <a:buFont typeface="Times New Roman" pitchFamily="18" charset="0"/>
              <a:buNone/>
            </a:pPr>
            <a:r>
              <a:rPr lang="en-GB" altLang="en-US" sz="3200" dirty="0">
                <a:solidFill>
                  <a:srgbClr val="FFFFFF"/>
                </a:solidFill>
                <a:latin typeface="Arial" pitchFamily="34" charset="0"/>
                <a:cs typeface="+mn-cs"/>
              </a:rPr>
              <a:t>Lifeworld: Communicative reason</a:t>
            </a:r>
          </a:p>
        </p:txBody>
      </p:sp>
      <p:sp>
        <p:nvSpPr>
          <p:cNvPr id="121861" name="Oval 5"/>
          <p:cNvSpPr>
            <a:spLocks noChangeArrowheads="1"/>
          </p:cNvSpPr>
          <p:nvPr/>
        </p:nvSpPr>
        <p:spPr bwMode="auto">
          <a:xfrm>
            <a:off x="1524000" y="3352800"/>
            <a:ext cx="4114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a:buClr>
                <a:srgbClr val="000000"/>
              </a:buClr>
              <a:buSzPct val="100000"/>
              <a:buFont typeface="Times New Roman" pitchFamily="18" charset="0"/>
              <a:buNone/>
            </a:pPr>
            <a:endParaRPr lang="en-GB" sz="2400">
              <a:solidFill>
                <a:srgbClr val="FFFFFF"/>
              </a:solidFill>
              <a:latin typeface="Arial" pitchFamily="34" charset="0"/>
              <a:cs typeface="+mn-cs"/>
            </a:endParaRPr>
          </a:p>
        </p:txBody>
      </p:sp>
      <p:sp>
        <p:nvSpPr>
          <p:cNvPr id="121862" name="Text Box 6"/>
          <p:cNvSpPr txBox="1">
            <a:spLocks noChangeArrowheads="1"/>
          </p:cNvSpPr>
          <p:nvPr/>
        </p:nvSpPr>
        <p:spPr bwMode="auto">
          <a:xfrm>
            <a:off x="2133600" y="3505201"/>
            <a:ext cx="3429000"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a:spcBef>
                <a:spcPct val="50000"/>
              </a:spcBef>
              <a:buClr>
                <a:srgbClr val="000000"/>
              </a:buClr>
              <a:buSzPct val="100000"/>
              <a:buFont typeface="Times New Roman" pitchFamily="18" charset="0"/>
              <a:buNone/>
            </a:pPr>
            <a:r>
              <a:rPr lang="en-GB" altLang="en-US" sz="3200" dirty="0">
                <a:solidFill>
                  <a:srgbClr val="FFFFFF"/>
                </a:solidFill>
                <a:latin typeface="Arial" pitchFamily="34" charset="0"/>
                <a:cs typeface="+mn-cs"/>
              </a:rPr>
              <a:t>Social system:</a:t>
            </a:r>
            <a:br>
              <a:rPr lang="en-GB" altLang="en-US" sz="3200" dirty="0">
                <a:solidFill>
                  <a:srgbClr val="FFFFFF"/>
                </a:solidFill>
                <a:latin typeface="Arial" pitchFamily="34" charset="0"/>
                <a:cs typeface="+mn-cs"/>
              </a:rPr>
            </a:br>
            <a:r>
              <a:rPr lang="en-GB" altLang="en-US" sz="3200" dirty="0">
                <a:solidFill>
                  <a:srgbClr val="FFFFFF"/>
                </a:solidFill>
                <a:latin typeface="Arial" pitchFamily="34" charset="0"/>
                <a:cs typeface="+mn-cs"/>
              </a:rPr>
              <a:t>Instrumental reason</a:t>
            </a:r>
          </a:p>
        </p:txBody>
      </p:sp>
      <p:sp>
        <p:nvSpPr>
          <p:cNvPr id="121865" name="Oval 9"/>
          <p:cNvSpPr>
            <a:spLocks noChangeArrowheads="1"/>
          </p:cNvSpPr>
          <p:nvPr/>
        </p:nvSpPr>
        <p:spPr bwMode="auto">
          <a:xfrm>
            <a:off x="5715000" y="2895600"/>
            <a:ext cx="2743200" cy="1905000"/>
          </a:xfrm>
          <a:prstGeom prst="ellipse">
            <a:avLst/>
          </a:prstGeom>
          <a:solidFill>
            <a:schemeClr val="accent1"/>
          </a:solidFill>
          <a:ln w="9525">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49263">
              <a:spcBef>
                <a:spcPct val="50000"/>
              </a:spcBef>
              <a:buClr>
                <a:srgbClr val="000000"/>
              </a:buClr>
              <a:buSzPct val="100000"/>
              <a:buFont typeface="Times New Roman" pitchFamily="18" charset="0"/>
              <a:buNone/>
            </a:pPr>
            <a:r>
              <a:rPr lang="en-GB" altLang="en-US" sz="2400" dirty="0">
                <a:solidFill>
                  <a:srgbClr val="FFFFFF"/>
                </a:solidFill>
                <a:latin typeface="Arial" pitchFamily="34" charset="0"/>
                <a:cs typeface="+mn-cs"/>
              </a:rPr>
              <a:t>Social system:</a:t>
            </a:r>
            <a:br>
              <a:rPr lang="en-GB" altLang="en-US" sz="2400" dirty="0">
                <a:solidFill>
                  <a:srgbClr val="FFFFFF"/>
                </a:solidFill>
                <a:latin typeface="Arial" pitchFamily="34" charset="0"/>
                <a:cs typeface="+mn-cs"/>
              </a:rPr>
            </a:br>
            <a:r>
              <a:rPr lang="en-GB" altLang="en-US" sz="2400" dirty="0">
                <a:solidFill>
                  <a:srgbClr val="FFFFFF"/>
                </a:solidFill>
                <a:latin typeface="Arial" pitchFamily="34" charset="0"/>
                <a:cs typeface="+mn-cs"/>
              </a:rPr>
              <a:t>Instrumental reason</a:t>
            </a:r>
          </a:p>
          <a:p>
            <a:pPr algn="ctr" defTabSz="449263">
              <a:buClr>
                <a:srgbClr val="000000"/>
              </a:buClr>
              <a:buSzPct val="100000"/>
              <a:buFont typeface="Times New Roman" pitchFamily="18" charset="0"/>
              <a:buNone/>
            </a:pPr>
            <a:endParaRPr lang="en-GB" altLang="en-US" sz="2400" dirty="0">
              <a:solidFill>
                <a:srgbClr val="FFFFFF"/>
              </a:solidFill>
              <a:latin typeface="Arial" pitchFamily="34" charset="0"/>
              <a:cs typeface="+mn-cs"/>
            </a:endParaRPr>
          </a:p>
        </p:txBody>
      </p:sp>
    </p:spTree>
    <p:extLst>
      <p:ext uri="{BB962C8B-B14F-4D97-AF65-F5344CB8AC3E}">
        <p14:creationId xmlns:p14="http://schemas.microsoft.com/office/powerpoint/2010/main" val="82441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ltLang="en-US"/>
              <a:t>Communicative reason (Habermas 1984)</a:t>
            </a:r>
          </a:p>
        </p:txBody>
      </p:sp>
      <p:sp>
        <p:nvSpPr>
          <p:cNvPr id="66563" name="Rectangle 3"/>
          <p:cNvSpPr>
            <a:spLocks noGrp="1" noChangeArrowheads="1"/>
          </p:cNvSpPr>
          <p:nvPr>
            <p:ph idx="1"/>
          </p:nvPr>
        </p:nvSpPr>
        <p:spPr>
          <a:xfrm>
            <a:off x="419100" y="1447826"/>
            <a:ext cx="8305800" cy="4708981"/>
          </a:xfrm>
        </p:spPr>
        <p:txBody>
          <a:bodyPr/>
          <a:lstStyle/>
          <a:p>
            <a:pPr>
              <a:lnSpc>
                <a:spcPct val="100000"/>
              </a:lnSpc>
            </a:pPr>
            <a:r>
              <a:rPr lang="en-GB" altLang="en-US" sz="2000">
                <a:cs typeface="Times New Roman" pitchFamily="18" charset="0"/>
              </a:rPr>
              <a:t>“Unlike instrumental reason, communicative reason cannot be subsumed without resistance under a blind self-preservation. It refers neither to a subject that preserves itself in relating to objects via representation and action, nor to a self-maintaining system that demarcates itself from an environment, but to a symbolically structured lifeworld that is constituted in the interpretive accomplishments of its members and only reproduced through communication.</a:t>
            </a:r>
            <a:r>
              <a:rPr lang="en-GB" altLang="en-US" sz="1600">
                <a:cs typeface="Times New Roman" pitchFamily="18" charset="0"/>
              </a:rPr>
              <a:t> </a:t>
            </a:r>
            <a:r>
              <a:rPr lang="en-GB" altLang="en-US" sz="2800" b="1">
                <a:cs typeface="Times New Roman" pitchFamily="18" charset="0"/>
              </a:rPr>
              <a:t>This communicative reason does not simply encounter ready-made subjects and systems; rather, it takes part in structuring what is to be preserved.”</a:t>
            </a:r>
            <a:r>
              <a:rPr lang="en-GB" altLang="en-US" sz="2800">
                <a:cs typeface="Times New Roman" pitchFamily="18" charset="0"/>
              </a:rPr>
              <a:t> (Habermas 1984:398)</a:t>
            </a:r>
            <a:r>
              <a:rPr lang="en-GB" altLang="en-US" sz="2800"/>
              <a:t> </a:t>
            </a:r>
          </a:p>
        </p:txBody>
      </p:sp>
    </p:spTree>
    <p:extLst>
      <p:ext uri="{BB962C8B-B14F-4D97-AF65-F5344CB8AC3E}">
        <p14:creationId xmlns:p14="http://schemas.microsoft.com/office/powerpoint/2010/main" val="1538072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ltLang="en-US" dirty="0"/>
              <a:t>British Managers (2004)</a:t>
            </a:r>
          </a:p>
        </p:txBody>
      </p:sp>
      <p:sp>
        <p:nvSpPr>
          <p:cNvPr id="64515" name="Rectangle 3"/>
          <p:cNvSpPr>
            <a:spLocks noGrp="1" noChangeArrowheads="1"/>
          </p:cNvSpPr>
          <p:nvPr>
            <p:ph idx="1"/>
          </p:nvPr>
        </p:nvSpPr>
        <p:spPr>
          <a:xfrm>
            <a:off x="419100" y="1447830"/>
            <a:ext cx="8305800" cy="3108543"/>
          </a:xfrm>
        </p:spPr>
        <p:txBody>
          <a:bodyPr/>
          <a:lstStyle/>
          <a:p>
            <a:pPr>
              <a:buFont typeface="Times New Roman" pitchFamily="18" charset="0"/>
              <a:buChar char="•"/>
            </a:pPr>
            <a:r>
              <a:rPr lang="en-GB" altLang="en-US" sz="2800"/>
              <a:t>Stayed within the Social System, the Business world</a:t>
            </a:r>
          </a:p>
          <a:p>
            <a:pPr>
              <a:buFont typeface="Times New Roman" pitchFamily="18" charset="0"/>
              <a:buChar char="•"/>
            </a:pPr>
            <a:r>
              <a:rPr lang="en-GB" altLang="en-US" sz="2800"/>
              <a:t>Only instrumental reason</a:t>
            </a:r>
          </a:p>
          <a:p>
            <a:pPr>
              <a:buFont typeface="Times New Roman" pitchFamily="18" charset="0"/>
              <a:buChar char="•"/>
            </a:pPr>
            <a:r>
              <a:rPr lang="en-GB" altLang="en-US" sz="2800"/>
              <a:t>Therefore no realisation of values</a:t>
            </a:r>
          </a:p>
          <a:p>
            <a:pPr>
              <a:buFont typeface="Times New Roman" pitchFamily="18" charset="0"/>
              <a:buChar char="•"/>
            </a:pPr>
            <a:r>
              <a:rPr lang="en-GB" altLang="en-US" sz="2800"/>
              <a:t>Moral muteness</a:t>
            </a:r>
          </a:p>
        </p:txBody>
      </p:sp>
    </p:spTree>
    <p:extLst>
      <p:ext uri="{BB962C8B-B14F-4D97-AF65-F5344CB8AC3E}">
        <p14:creationId xmlns:p14="http://schemas.microsoft.com/office/powerpoint/2010/main" val="1032436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9922EAB-C1E6-4648-BBC9-03A61F7B11D9}"/>
              </a:ext>
            </a:extLst>
          </p:cNvPr>
          <p:cNvSpPr>
            <a:spLocks noGrp="1" noChangeArrowheads="1"/>
          </p:cNvSpPr>
          <p:nvPr>
            <p:ph type="title"/>
          </p:nvPr>
        </p:nvSpPr>
        <p:spPr/>
        <p:txBody>
          <a:bodyPr/>
          <a:lstStyle/>
          <a:p>
            <a:pPr eaLnBrk="1" hangingPunct="1"/>
            <a:r>
              <a:rPr lang="en-GB" altLang="en-US" b="1"/>
              <a:t>Curriculum Refresh</a:t>
            </a:r>
          </a:p>
        </p:txBody>
      </p:sp>
      <p:sp>
        <p:nvSpPr>
          <p:cNvPr id="31747" name="Date Placeholder 3">
            <a:extLst>
              <a:ext uri="{FF2B5EF4-FFF2-40B4-BE49-F238E27FC236}">
                <a16:creationId xmlns:a16="http://schemas.microsoft.com/office/drawing/2014/main" id="{4BFE96B9-7328-4EE8-A993-89DC38FD8B23}"/>
              </a:ext>
            </a:extLst>
          </p:cNvPr>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F3D3EC5-56E6-4599-8A83-1DE0AE336B6D}" type="datetime4">
              <a:rPr lang="en-GB" altLang="en-US" sz="1200" smtClean="0"/>
              <a:pPr/>
              <a:t>30 January 2019</a:t>
            </a:fld>
            <a:endParaRPr lang="en-GB" altLang="en-US" sz="1200"/>
          </a:p>
        </p:txBody>
      </p:sp>
      <p:sp>
        <p:nvSpPr>
          <p:cNvPr id="31748" name="Slide Number Placeholder 4">
            <a:extLst>
              <a:ext uri="{FF2B5EF4-FFF2-40B4-BE49-F238E27FC236}">
                <a16:creationId xmlns:a16="http://schemas.microsoft.com/office/drawing/2014/main" id="{B02A96FD-9D3D-4E03-B725-AACF23A3BF3B}"/>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EE8C0C9-4B74-446D-BE88-ED149EEA0347}" type="slidenum">
              <a:rPr lang="en-GB" altLang="en-US" sz="1200" smtClean="0"/>
              <a:pPr/>
              <a:t>3</a:t>
            </a:fld>
            <a:endParaRPr lang="en-GB" altLang="en-US" sz="1200"/>
          </a:p>
        </p:txBody>
      </p:sp>
      <p:pic>
        <p:nvPicPr>
          <p:cNvPr id="31749" name="image16.png">
            <a:extLst>
              <a:ext uri="{FF2B5EF4-FFF2-40B4-BE49-F238E27FC236}">
                <a16:creationId xmlns:a16="http://schemas.microsoft.com/office/drawing/2014/main" id="{9BC791BA-D19D-48C7-BD11-AE4F53E08E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7" y="1447800"/>
            <a:ext cx="4064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1750" name="Picture 1">
            <a:extLst>
              <a:ext uri="{FF2B5EF4-FFF2-40B4-BE49-F238E27FC236}">
                <a16:creationId xmlns:a16="http://schemas.microsoft.com/office/drawing/2014/main" id="{C37EE0A5-D60A-42F5-B1FD-8090DF0633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076" y="3213100"/>
            <a:ext cx="857567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a:extLst>
              <a:ext uri="{FF2B5EF4-FFF2-40B4-BE49-F238E27FC236}">
                <a16:creationId xmlns:a16="http://schemas.microsoft.com/office/drawing/2014/main" id="{734F9949-28F3-4A0E-A80F-11943AC6B1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53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en-US" sz="4400" i="1"/>
              <a:t>Own values?</a:t>
            </a:r>
            <a:endParaRPr lang="en-GB" altLang="en-US"/>
          </a:p>
        </p:txBody>
      </p:sp>
      <p:sp>
        <p:nvSpPr>
          <p:cNvPr id="50179" name="Rectangle 3"/>
          <p:cNvSpPr>
            <a:spLocks noGrp="1" noChangeArrowheads="1"/>
          </p:cNvSpPr>
          <p:nvPr>
            <p:ph idx="1"/>
          </p:nvPr>
        </p:nvSpPr>
        <p:spPr>
          <a:xfrm>
            <a:off x="419100" y="1447810"/>
            <a:ext cx="8305800" cy="4524315"/>
          </a:xfrm>
        </p:spPr>
        <p:txBody>
          <a:bodyPr/>
          <a:lstStyle/>
          <a:p>
            <a:pPr>
              <a:lnSpc>
                <a:spcPct val="100000"/>
              </a:lnSpc>
            </a:pPr>
            <a:r>
              <a:rPr lang="en-GB" altLang="en-US" sz="2400" i="1">
                <a:latin typeface="Nimbus Roman No9 L"/>
              </a:rPr>
              <a:t>“</a:t>
            </a:r>
            <a:r>
              <a:rPr lang="en-GB" altLang="en-US" sz="2400" i="1"/>
              <a:t>If you are talking about values and value judgements, you are bound to be influenced by your own personal convictions.(</a:t>
            </a:r>
            <a:r>
              <a:rPr lang="en-GB" altLang="en-US" sz="2400" i="1">
                <a:latin typeface="Nimbus Roman No9 L"/>
              </a:rPr>
              <a:t>…</a:t>
            </a:r>
            <a:r>
              <a:rPr lang="en-GB" altLang="en-US" sz="2400" i="1"/>
              <a:t>) You</a:t>
            </a:r>
            <a:r>
              <a:rPr lang="en-GB" altLang="en-US" sz="2400" i="1">
                <a:latin typeface="Nimbus Roman No9 L"/>
              </a:rPr>
              <a:t>’</a:t>
            </a:r>
            <a:r>
              <a:rPr lang="en-GB" altLang="en-US" sz="2400" i="1"/>
              <a:t>ve got to be careful that you don</a:t>
            </a:r>
            <a:r>
              <a:rPr lang="en-GB" altLang="en-US" sz="2400" i="1">
                <a:latin typeface="Nimbus Roman No9 L"/>
              </a:rPr>
              <a:t>’</a:t>
            </a:r>
            <a:r>
              <a:rPr lang="en-GB" altLang="en-US" sz="2400" i="1"/>
              <a:t>t get your own personal convictions, don</a:t>
            </a:r>
            <a:r>
              <a:rPr lang="en-GB" altLang="en-US" sz="2400" i="1">
                <a:latin typeface="Nimbus Roman No9 L"/>
              </a:rPr>
              <a:t>’</a:t>
            </a:r>
            <a:r>
              <a:rPr lang="en-GB" altLang="en-US" sz="2400" i="1"/>
              <a:t>t persuade you and carry you off to make decisions within business that are not good for your business.(</a:t>
            </a:r>
            <a:r>
              <a:rPr lang="en-GB" altLang="en-US" sz="2400" i="1">
                <a:latin typeface="Nimbus Roman No9 L"/>
              </a:rPr>
              <a:t>…</a:t>
            </a:r>
            <a:r>
              <a:rPr lang="en-GB" altLang="en-US" sz="2400" i="1"/>
              <a:t>) And clearly, when you work in an organisation, sometimes you have got to put your own personal opinions to one side. And the way I try to, to get this across is that, whatever we do, we will always try and establish a business case for doing it.</a:t>
            </a:r>
            <a:r>
              <a:rPr lang="en-GB" altLang="en-US" sz="2400" i="1">
                <a:latin typeface="Nimbus Roman No9 L"/>
              </a:rPr>
              <a:t>”</a:t>
            </a:r>
            <a:r>
              <a:rPr lang="en-GB" altLang="en-US" sz="2400" i="1"/>
              <a:t> (UK-FE 3)</a:t>
            </a:r>
            <a:r>
              <a:rPr lang="en-GB" altLang="en-US" sz="2400"/>
              <a:t> </a:t>
            </a:r>
            <a:endParaRPr lang="en-GB" altLang="en-US" sz="2800" i="1"/>
          </a:p>
        </p:txBody>
      </p:sp>
    </p:spTree>
    <p:extLst>
      <p:ext uri="{BB962C8B-B14F-4D97-AF65-F5344CB8AC3E}">
        <p14:creationId xmlns:p14="http://schemas.microsoft.com/office/powerpoint/2010/main" val="157006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ltLang="en-US"/>
              <a:t>The Business Case</a:t>
            </a:r>
          </a:p>
        </p:txBody>
      </p:sp>
      <p:sp>
        <p:nvSpPr>
          <p:cNvPr id="52227" name="Rectangle 3"/>
          <p:cNvSpPr>
            <a:spLocks noGrp="1" noChangeArrowheads="1"/>
          </p:cNvSpPr>
          <p:nvPr>
            <p:ph idx="1"/>
          </p:nvPr>
        </p:nvSpPr>
        <p:spPr>
          <a:xfrm>
            <a:off x="419100" y="1447811"/>
            <a:ext cx="8305800" cy="4893647"/>
          </a:xfrm>
        </p:spPr>
        <p:txBody>
          <a:bodyPr/>
          <a:lstStyle/>
          <a:p>
            <a:pPr algn="just">
              <a:lnSpc>
                <a:spcPct val="100000"/>
              </a:lnSpc>
            </a:pPr>
            <a:r>
              <a:rPr lang="en-GB" altLang="en-US" sz="2400" i="1"/>
              <a:t>R: </a:t>
            </a:r>
            <a:r>
              <a:rPr lang="en-GB" altLang="en-US" sz="2400" i="1">
                <a:latin typeface="Nimbus Roman No9 L"/>
              </a:rPr>
              <a:t>‘</a:t>
            </a:r>
            <a:r>
              <a:rPr lang="en-GB" altLang="en-US" sz="2400" i="1"/>
              <a:t>How would you balance the business case and environmental case?</a:t>
            </a:r>
            <a:r>
              <a:rPr lang="en-GB" altLang="en-US" sz="2400" i="1">
                <a:latin typeface="Nimbus Roman No9 L"/>
              </a:rPr>
              <a:t>’</a:t>
            </a:r>
            <a:r>
              <a:rPr lang="en-GB" altLang="en-US" sz="2400" i="1"/>
              <a:t> </a:t>
            </a:r>
            <a:endParaRPr lang="en-GB" altLang="en-US" sz="2400"/>
          </a:p>
          <a:p>
            <a:pPr algn="just">
              <a:lnSpc>
                <a:spcPct val="100000"/>
              </a:lnSpc>
            </a:pPr>
            <a:r>
              <a:rPr lang="en-GB" altLang="en-US" sz="2400" i="1"/>
              <a:t>UK-E 1: </a:t>
            </a:r>
            <a:r>
              <a:rPr lang="en-GB" altLang="en-US" sz="2400" i="1">
                <a:latin typeface="Nimbus Roman No9 L"/>
              </a:rPr>
              <a:t>‘</a:t>
            </a:r>
            <a:r>
              <a:rPr lang="en-GB" altLang="en-US" sz="2400" i="1"/>
              <a:t>It has to make business sense, full stop! If it would harm the business in any way, then you shouldn</a:t>
            </a:r>
            <a:r>
              <a:rPr lang="en-GB" altLang="en-US" sz="2400" i="1">
                <a:latin typeface="Nimbus Roman No9 L"/>
              </a:rPr>
              <a:t>’</a:t>
            </a:r>
            <a:r>
              <a:rPr lang="en-GB" altLang="en-US" sz="2400" i="1"/>
              <a:t>t do it. If you can put some money behind it, it helps! (</a:t>
            </a:r>
            <a:r>
              <a:rPr lang="en-GB" altLang="en-US" sz="2400" i="1">
                <a:latin typeface="Nimbus Roman No9 L"/>
              </a:rPr>
              <a:t>…</a:t>
            </a:r>
            <a:r>
              <a:rPr lang="en-GB" altLang="en-US" sz="2400" i="1"/>
              <a:t>.) I don</a:t>
            </a:r>
            <a:r>
              <a:rPr lang="en-GB" altLang="en-US" sz="2400" i="1">
                <a:latin typeface="Nimbus Roman No9 L"/>
              </a:rPr>
              <a:t>’</a:t>
            </a:r>
            <a:r>
              <a:rPr lang="en-GB" altLang="en-US" sz="2400" i="1"/>
              <a:t>t start with the environmental values and put them into a business case..I think I have a gut feeling as that it makes business sense as well. If I can</a:t>
            </a:r>
            <a:r>
              <a:rPr lang="en-GB" altLang="en-US" sz="2400" i="1">
                <a:latin typeface="Nimbus Roman No9 L"/>
              </a:rPr>
              <a:t>’</a:t>
            </a:r>
            <a:r>
              <a:rPr lang="en-GB" altLang="en-US" sz="2400" i="1"/>
              <a:t>t find the evidence, it doesn</a:t>
            </a:r>
            <a:r>
              <a:rPr lang="en-GB" altLang="en-US" sz="2400" i="1">
                <a:latin typeface="Nimbus Roman No9 L"/>
              </a:rPr>
              <a:t>’</a:t>
            </a:r>
            <a:r>
              <a:rPr lang="en-GB" altLang="en-US" sz="2400" i="1"/>
              <a:t>t convince me</a:t>
            </a:r>
            <a:r>
              <a:rPr lang="en-GB" altLang="en-US" sz="2400" i="1">
                <a:latin typeface="Nimbus Roman No9 L"/>
              </a:rPr>
              <a:t>…</a:t>
            </a:r>
            <a:r>
              <a:rPr lang="en-GB" altLang="en-US" sz="2400" i="1"/>
              <a:t>so I always have the business case</a:t>
            </a:r>
            <a:r>
              <a:rPr lang="en-GB" altLang="en-US" sz="2400" i="1">
                <a:latin typeface="Nimbus Roman No9 L"/>
              </a:rPr>
              <a:t>…</a:t>
            </a:r>
            <a:endParaRPr lang="en-GB" altLang="en-US" sz="2400"/>
          </a:p>
          <a:p>
            <a:pPr>
              <a:lnSpc>
                <a:spcPct val="100000"/>
              </a:lnSpc>
            </a:pPr>
            <a:endParaRPr lang="en-GB" altLang="en-US" sz="2400"/>
          </a:p>
        </p:txBody>
      </p:sp>
    </p:spTree>
    <p:extLst>
      <p:ext uri="{BB962C8B-B14F-4D97-AF65-F5344CB8AC3E}">
        <p14:creationId xmlns:p14="http://schemas.microsoft.com/office/powerpoint/2010/main" val="37068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ltLang="en-US" dirty="0"/>
              <a:t>German Managers (2004)</a:t>
            </a:r>
          </a:p>
        </p:txBody>
      </p:sp>
      <p:sp>
        <p:nvSpPr>
          <p:cNvPr id="65539" name="Rectangle 3"/>
          <p:cNvSpPr>
            <a:spLocks noGrp="1" noChangeArrowheads="1"/>
          </p:cNvSpPr>
          <p:nvPr>
            <p:ph idx="1"/>
          </p:nvPr>
        </p:nvSpPr>
        <p:spPr>
          <a:xfrm>
            <a:off x="419100" y="1447815"/>
            <a:ext cx="8305800" cy="4727448"/>
          </a:xfrm>
        </p:spPr>
        <p:txBody>
          <a:bodyPr/>
          <a:lstStyle/>
          <a:p>
            <a:pPr>
              <a:lnSpc>
                <a:spcPct val="100000"/>
              </a:lnSpc>
            </a:pPr>
            <a:r>
              <a:rPr lang="en-GB" altLang="en-US" sz="2000">
                <a:cs typeface="Times New Roman" pitchFamily="18" charset="0"/>
              </a:rPr>
              <a:t>While the British manager would argue from the ‘business case’, why they have invested in environmental measures, most German managers would mention environmental considerations as reasons for their business decisions. They would dwell considerately on these arguments and only add shortly, if at all, that these measures also help to save costs or improve the image of their company. </a:t>
            </a:r>
          </a:p>
          <a:p>
            <a:pPr>
              <a:lnSpc>
                <a:spcPct val="100000"/>
              </a:lnSpc>
            </a:pPr>
            <a:endParaRPr lang="en-GB" altLang="en-US" sz="2000"/>
          </a:p>
          <a:p>
            <a:pPr>
              <a:lnSpc>
                <a:spcPct val="100000"/>
              </a:lnSpc>
              <a:buFont typeface="Times New Roman" pitchFamily="18" charset="0"/>
              <a:buChar char="•"/>
            </a:pPr>
            <a:r>
              <a:rPr lang="en-GB" altLang="en-US" sz="2400"/>
              <a:t>Argue mostly from the life world </a:t>
            </a:r>
          </a:p>
          <a:p>
            <a:pPr>
              <a:lnSpc>
                <a:spcPct val="100000"/>
              </a:lnSpc>
              <a:buFont typeface="Times New Roman" pitchFamily="18" charset="0"/>
              <a:buChar char="•"/>
            </a:pPr>
            <a:r>
              <a:rPr lang="en-GB" altLang="en-US" sz="2400"/>
              <a:t>Communicative reason, running between the lifeworld and the social system</a:t>
            </a:r>
          </a:p>
          <a:p>
            <a:pPr>
              <a:lnSpc>
                <a:spcPct val="100000"/>
              </a:lnSpc>
              <a:buFont typeface="Times New Roman" pitchFamily="18" charset="0"/>
              <a:buChar char="•"/>
            </a:pPr>
            <a:r>
              <a:rPr lang="en-GB" altLang="en-US" sz="2400"/>
              <a:t>Therefore no moral muteness</a:t>
            </a:r>
          </a:p>
        </p:txBody>
      </p:sp>
    </p:spTree>
    <p:extLst>
      <p:ext uri="{BB962C8B-B14F-4D97-AF65-F5344CB8AC3E}">
        <p14:creationId xmlns:p14="http://schemas.microsoft.com/office/powerpoint/2010/main" val="4264372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a:latin typeface="Arial" pitchFamily="34" charset="0"/>
                <a:cs typeface="Arial" pitchFamily="34" charset="0"/>
              </a:rPr>
              <a:t>G-FE 5:</a:t>
            </a:r>
            <a:r>
              <a:rPr lang="en-US" altLang="en-US" sz="4000">
                <a:latin typeface="Nimbus Roman No9 L"/>
                <a:cs typeface="Arial" pitchFamily="34" charset="0"/>
              </a:rPr>
              <a:t>…</a:t>
            </a:r>
            <a:r>
              <a:rPr lang="en-US" altLang="en-US" sz="4000">
                <a:latin typeface="Arial" pitchFamily="34" charset="0"/>
                <a:cs typeface="Arial" pitchFamily="34" charset="0"/>
              </a:rPr>
              <a:t>Environment.. And..</a:t>
            </a:r>
            <a:endParaRPr lang="en-GB" altLang="en-US" sz="4000">
              <a:latin typeface="Arial" pitchFamily="34" charset="0"/>
              <a:cs typeface="Arial" pitchFamily="34" charset="0"/>
            </a:endParaRPr>
          </a:p>
        </p:txBody>
      </p:sp>
      <p:sp>
        <p:nvSpPr>
          <p:cNvPr id="54275" name="Rectangle 3"/>
          <p:cNvSpPr>
            <a:spLocks noGrp="1" noChangeArrowheads="1"/>
          </p:cNvSpPr>
          <p:nvPr>
            <p:ph idx="1"/>
          </p:nvPr>
        </p:nvSpPr>
        <p:spPr>
          <a:xfrm>
            <a:off x="419100" y="1447808"/>
            <a:ext cx="8305800" cy="4198072"/>
          </a:xfrm>
        </p:spPr>
        <p:txBody>
          <a:bodyPr/>
          <a:lstStyle/>
          <a:p>
            <a:pPr algn="just">
              <a:lnSpc>
                <a:spcPct val="100000"/>
              </a:lnSpc>
            </a:pPr>
            <a:r>
              <a:rPr lang="de-DE" altLang="en-US" sz="1400" i="1" dirty="0">
                <a:latin typeface="Nimbus Roman No9 L"/>
              </a:rPr>
              <a:t>„</a:t>
            </a:r>
            <a:r>
              <a:rPr lang="de-DE" altLang="en-US" sz="1400" i="1" dirty="0"/>
              <a:t>Indem wir - eigentlich die Angestellten und Mitarbeiter anhalten, also auch in allem etc. haengt vom Verpackungsmaterial ab, da</a:t>
            </a:r>
            <a:r>
              <a:rPr lang="de-DE" altLang="en-US" sz="1400" i="1" dirty="0">
                <a:latin typeface="Nimbus Roman No9 L"/>
              </a:rPr>
              <a:t>ß</a:t>
            </a:r>
            <a:r>
              <a:rPr lang="de-DE" altLang="en-US" sz="1400" i="1" dirty="0"/>
              <a:t> man da also nicht so verschwenderisch mit umgeht. Auch gezielt dann, jetzt nicht nur mit Plastik arbeitet, sondern auch bei Verkostungen oder so natuerlich dann solche Sachen hernimmt, wo man wieder verwenden kann. Wo wir nicht gleich wieder in den Muell schmeissen. Dann auch die gesonderte Muelltrennung ist ja auch wichtig.(...)Das gehoert ja auch zur Umwelt. Und natuerlich auch mit Strom ein bisschen sparsamer umgehen. </a:t>
            </a:r>
            <a:r>
              <a:rPr lang="en-GB" altLang="en-US" sz="1400" i="1" dirty="0"/>
              <a:t>Das </a:t>
            </a:r>
            <a:r>
              <a:rPr lang="en-GB" altLang="en-US" sz="1400" i="1" dirty="0" err="1"/>
              <a:t>ist</a:t>
            </a:r>
            <a:r>
              <a:rPr lang="en-GB" altLang="en-US" sz="1400" i="1" dirty="0"/>
              <a:t> </a:t>
            </a:r>
            <a:r>
              <a:rPr lang="en-GB" altLang="en-US" sz="1400" i="1" dirty="0" err="1"/>
              <a:t>eine</a:t>
            </a:r>
            <a:r>
              <a:rPr lang="en-GB" altLang="en-US" sz="1400" i="1" dirty="0"/>
              <a:t> </a:t>
            </a:r>
            <a:r>
              <a:rPr lang="en-GB" altLang="en-US" sz="1400" i="1" dirty="0" err="1"/>
              <a:t>Geldfrage</a:t>
            </a:r>
            <a:r>
              <a:rPr lang="en-GB" altLang="en-US" sz="1400" i="1" dirty="0"/>
              <a:t>.</a:t>
            </a:r>
            <a:r>
              <a:rPr lang="en-GB" altLang="en-US" sz="1400" i="1" dirty="0">
                <a:latin typeface="Nimbus Roman No9 L"/>
              </a:rPr>
              <a:t>“</a:t>
            </a:r>
            <a:endParaRPr lang="en-GB" altLang="en-US" sz="1400" dirty="0"/>
          </a:p>
          <a:p>
            <a:pPr marL="0" indent="0" algn="just">
              <a:lnSpc>
                <a:spcPct val="100000"/>
              </a:lnSpc>
              <a:buNone/>
            </a:pPr>
            <a:r>
              <a:rPr lang="en-US" altLang="en-US" sz="2000" dirty="0">
                <a:latin typeface="Arial" pitchFamily="34" charset="0"/>
                <a:cs typeface="Arial" pitchFamily="34" charset="0"/>
              </a:rPr>
              <a:t> " While we </a:t>
            </a:r>
            <a:r>
              <a:rPr lang="en-US" altLang="en-US" sz="2000" dirty="0">
                <a:latin typeface="Nimbus Roman No9 L"/>
                <a:cs typeface="Arial" pitchFamily="34" charset="0"/>
              </a:rPr>
              <a:t>–</a:t>
            </a:r>
            <a:r>
              <a:rPr lang="en-US" altLang="en-US" sz="2000" dirty="0">
                <a:latin typeface="Arial" pitchFamily="34" charset="0"/>
                <a:cs typeface="Arial" pitchFamily="34" charset="0"/>
              </a:rPr>
              <a:t> actually urge the staff and colleagues, so also in everything etc. It depends on the packaging material, that one does not handle it lavishly. And doing it not only when using plastics, but also during food tasting, where one should use such things, which can be reused- in other words that we don</a:t>
            </a:r>
            <a:r>
              <a:rPr lang="en-US" altLang="en-US" sz="2000" dirty="0">
                <a:latin typeface="Nimbus Roman No9 L"/>
                <a:cs typeface="Arial" pitchFamily="34" charset="0"/>
              </a:rPr>
              <a:t>’</a:t>
            </a:r>
            <a:r>
              <a:rPr lang="en-US" altLang="en-US" sz="2000" dirty="0">
                <a:latin typeface="Arial" pitchFamily="34" charset="0"/>
                <a:cs typeface="Arial" pitchFamily="34" charset="0"/>
              </a:rPr>
              <a:t>t throw it in the bin straight away. Then also the waste separation is, yes, also important.</a:t>
            </a:r>
            <a:r>
              <a:rPr lang="en-GB" altLang="en-US" sz="2000" dirty="0"/>
              <a:t> (...)</a:t>
            </a:r>
            <a:r>
              <a:rPr lang="en-US" altLang="en-US" sz="2000" dirty="0">
                <a:latin typeface="Arial" pitchFamily="34" charset="0"/>
                <a:cs typeface="Arial" pitchFamily="34" charset="0"/>
              </a:rPr>
              <a:t>That is also an environmental issue. And the same applies to electricity, economizing electricity. That's a question of money." </a:t>
            </a:r>
            <a:endParaRPr lang="en-GB" altLang="en-US" sz="2000" dirty="0">
              <a:latin typeface="Arial" pitchFamily="34" charset="0"/>
              <a:cs typeface="Arial" pitchFamily="34" charset="0"/>
            </a:endParaRPr>
          </a:p>
        </p:txBody>
      </p:sp>
    </p:spTree>
    <p:extLst>
      <p:ext uri="{BB962C8B-B14F-4D97-AF65-F5344CB8AC3E}">
        <p14:creationId xmlns:p14="http://schemas.microsoft.com/office/powerpoint/2010/main" val="34557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Oval 1029"/>
          <p:cNvSpPr>
            <a:spLocks noChangeArrowheads="1"/>
          </p:cNvSpPr>
          <p:nvPr/>
        </p:nvSpPr>
        <p:spPr bwMode="auto">
          <a:xfrm>
            <a:off x="1066800" y="4495800"/>
            <a:ext cx="2819400" cy="1828800"/>
          </a:xfrm>
          <a:prstGeom prst="ellipse">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a:buClr>
                <a:srgbClr val="000000"/>
              </a:buClr>
              <a:buSzPct val="100000"/>
              <a:buFont typeface="Times New Roman" pitchFamily="18" charset="0"/>
              <a:buNone/>
            </a:pPr>
            <a:endParaRPr lang="en-GB" sz="2400">
              <a:solidFill>
                <a:srgbClr val="FFFFFF"/>
              </a:solidFill>
              <a:latin typeface="Arial" pitchFamily="34" charset="0"/>
              <a:cs typeface="+mn-cs"/>
            </a:endParaRPr>
          </a:p>
        </p:txBody>
      </p:sp>
      <p:sp>
        <p:nvSpPr>
          <p:cNvPr id="67587" name="Oval 1027"/>
          <p:cNvSpPr>
            <a:spLocks noChangeArrowheads="1"/>
          </p:cNvSpPr>
          <p:nvPr/>
        </p:nvSpPr>
        <p:spPr bwMode="auto">
          <a:xfrm>
            <a:off x="1143000" y="1905000"/>
            <a:ext cx="2819400" cy="1447800"/>
          </a:xfrm>
          <a:prstGeom prst="ellipse">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a:buClr>
                <a:srgbClr val="000000"/>
              </a:buClr>
              <a:buSzPct val="100000"/>
              <a:buFont typeface="Times New Roman" pitchFamily="18" charset="0"/>
              <a:buNone/>
            </a:pPr>
            <a:endParaRPr lang="en-GB" sz="2400">
              <a:solidFill>
                <a:srgbClr val="FFFFFF"/>
              </a:solidFill>
              <a:latin typeface="Arial" pitchFamily="34" charset="0"/>
              <a:cs typeface="+mn-cs"/>
            </a:endParaRPr>
          </a:p>
        </p:txBody>
      </p:sp>
      <p:sp>
        <p:nvSpPr>
          <p:cNvPr id="67599" name="AutoShape 1039"/>
          <p:cNvSpPr>
            <a:spLocks noChangeArrowheads="1"/>
          </p:cNvSpPr>
          <p:nvPr/>
        </p:nvSpPr>
        <p:spPr bwMode="auto">
          <a:xfrm>
            <a:off x="762000" y="3048000"/>
            <a:ext cx="3733800" cy="1981200"/>
          </a:xfrm>
          <a:prstGeom prst="upArrowCallout">
            <a:avLst>
              <a:gd name="adj1" fmla="val 57219"/>
              <a:gd name="adj2" fmla="val 47115"/>
              <a:gd name="adj3" fmla="val 24819"/>
              <a:gd name="adj4" fmla="val 68296"/>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a:buClr>
                <a:srgbClr val="000000"/>
              </a:buClr>
              <a:buSzPct val="100000"/>
              <a:buFont typeface="Times New Roman" pitchFamily="18" charset="0"/>
              <a:buNone/>
            </a:pPr>
            <a:endParaRPr lang="en-GB" sz="2400">
              <a:solidFill>
                <a:srgbClr val="FFFFFF"/>
              </a:solidFill>
              <a:latin typeface="Arial" pitchFamily="34" charset="0"/>
              <a:cs typeface="+mn-cs"/>
            </a:endParaRPr>
          </a:p>
        </p:txBody>
      </p:sp>
      <p:sp>
        <p:nvSpPr>
          <p:cNvPr id="67586" name="Rectangle 1026"/>
          <p:cNvSpPr>
            <a:spLocks noGrp="1" noChangeArrowheads="1"/>
          </p:cNvSpPr>
          <p:nvPr>
            <p:ph type="title"/>
          </p:nvPr>
        </p:nvSpPr>
        <p:spPr/>
        <p:txBody>
          <a:bodyPr/>
          <a:lstStyle/>
          <a:p>
            <a:r>
              <a:rPr lang="en-US" altLang="en-US"/>
              <a:t>Two worlds</a:t>
            </a:r>
            <a:endParaRPr lang="en-GB" altLang="en-US"/>
          </a:p>
        </p:txBody>
      </p:sp>
      <p:sp>
        <p:nvSpPr>
          <p:cNvPr id="67588" name="Text Box 1028"/>
          <p:cNvSpPr txBox="1">
            <a:spLocks noChangeArrowheads="1"/>
          </p:cNvSpPr>
          <p:nvPr/>
        </p:nvSpPr>
        <p:spPr bwMode="auto">
          <a:xfrm>
            <a:off x="1371600" y="2133600"/>
            <a:ext cx="274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eaLnBrk="1" hangingPunct="1">
              <a:spcBef>
                <a:spcPct val="50000"/>
              </a:spcBef>
            </a:pPr>
            <a:r>
              <a:rPr lang="en-US" altLang="en-US">
                <a:solidFill>
                  <a:srgbClr val="000000"/>
                </a:solidFill>
                <a:latin typeface="Times New Roman" pitchFamily="18" charset="0"/>
                <a:cs typeface="+mn-cs"/>
              </a:rPr>
              <a:t>Social system: Business World</a:t>
            </a:r>
            <a:endParaRPr lang="en-GB" altLang="en-US">
              <a:solidFill>
                <a:srgbClr val="000000"/>
              </a:solidFill>
              <a:latin typeface="Times New Roman" pitchFamily="18" charset="0"/>
              <a:cs typeface="+mn-cs"/>
            </a:endParaRPr>
          </a:p>
        </p:txBody>
      </p:sp>
      <p:sp>
        <p:nvSpPr>
          <p:cNvPr id="67591" name="Text Box 1031"/>
          <p:cNvSpPr txBox="1">
            <a:spLocks noChangeArrowheads="1"/>
          </p:cNvSpPr>
          <p:nvPr/>
        </p:nvSpPr>
        <p:spPr bwMode="auto">
          <a:xfrm>
            <a:off x="1143000" y="5029222"/>
            <a:ext cx="2895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eaLnBrk="1" hangingPunct="1">
              <a:spcBef>
                <a:spcPct val="50000"/>
              </a:spcBef>
            </a:pPr>
            <a:r>
              <a:rPr lang="en-US" altLang="en-US">
                <a:solidFill>
                  <a:srgbClr val="000000"/>
                </a:solidFill>
                <a:latin typeface="Times New Roman" pitchFamily="18" charset="0"/>
                <a:cs typeface="+mn-cs"/>
              </a:rPr>
              <a:t>    Lifeworld:</a:t>
            </a:r>
            <a:br>
              <a:rPr lang="en-US" altLang="en-US">
                <a:solidFill>
                  <a:srgbClr val="000000"/>
                </a:solidFill>
                <a:latin typeface="Times New Roman" pitchFamily="18" charset="0"/>
                <a:cs typeface="+mn-cs"/>
              </a:rPr>
            </a:br>
            <a:r>
              <a:rPr lang="en-US" altLang="en-US" sz="2000">
                <a:solidFill>
                  <a:srgbClr val="000000"/>
                </a:solidFill>
                <a:latin typeface="Times New Roman" pitchFamily="18" charset="0"/>
                <a:cs typeface="+mn-cs"/>
              </a:rPr>
              <a:t>Family, Friends, Religion</a:t>
            </a:r>
            <a:endParaRPr lang="en-GB" altLang="en-US">
              <a:solidFill>
                <a:srgbClr val="000000"/>
              </a:solidFill>
              <a:latin typeface="Times New Roman" pitchFamily="18" charset="0"/>
              <a:cs typeface="+mn-cs"/>
            </a:endParaRPr>
          </a:p>
        </p:txBody>
      </p:sp>
      <p:sp>
        <p:nvSpPr>
          <p:cNvPr id="67592" name="Oval 1032"/>
          <p:cNvSpPr>
            <a:spLocks noChangeArrowheads="1"/>
          </p:cNvSpPr>
          <p:nvPr/>
        </p:nvSpPr>
        <p:spPr bwMode="auto">
          <a:xfrm>
            <a:off x="5334000" y="2667000"/>
            <a:ext cx="3124200" cy="2286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49263" eaLnBrk="1" hangingPunct="1">
              <a:spcBef>
                <a:spcPct val="50000"/>
              </a:spcBef>
            </a:pPr>
            <a:br>
              <a:rPr lang="en-US" altLang="en-US">
                <a:solidFill>
                  <a:srgbClr val="000000"/>
                </a:solidFill>
                <a:latin typeface="Times New Roman" pitchFamily="18" charset="0"/>
                <a:cs typeface="+mn-cs"/>
              </a:rPr>
            </a:br>
            <a:r>
              <a:rPr lang="en-US" altLang="en-US">
                <a:solidFill>
                  <a:srgbClr val="000000"/>
                </a:solidFill>
                <a:latin typeface="Times New Roman" pitchFamily="18" charset="0"/>
                <a:cs typeface="+mn-cs"/>
              </a:rPr>
              <a:t>Lifeworld:</a:t>
            </a:r>
            <a:br>
              <a:rPr lang="en-US" altLang="en-US">
                <a:solidFill>
                  <a:srgbClr val="000000"/>
                </a:solidFill>
                <a:latin typeface="Times New Roman" pitchFamily="18" charset="0"/>
                <a:cs typeface="+mn-cs"/>
              </a:rPr>
            </a:br>
            <a:r>
              <a:rPr lang="en-US" altLang="en-US" sz="2000">
                <a:solidFill>
                  <a:srgbClr val="000000"/>
                </a:solidFill>
                <a:latin typeface="Times New Roman" pitchFamily="18" charset="0"/>
                <a:cs typeface="+mn-cs"/>
              </a:rPr>
              <a:t>Family, Friends, Religion</a:t>
            </a:r>
            <a:endParaRPr lang="en-GB" altLang="en-US">
              <a:solidFill>
                <a:srgbClr val="000000"/>
              </a:solidFill>
              <a:latin typeface="Times New Roman" pitchFamily="18" charset="0"/>
              <a:cs typeface="+mn-cs"/>
            </a:endParaRPr>
          </a:p>
          <a:p>
            <a:pPr algn="ctr" defTabSz="449263" eaLnBrk="1" hangingPunct="1"/>
            <a:endParaRPr lang="en-GB" altLang="en-US">
              <a:solidFill>
                <a:srgbClr val="000000"/>
              </a:solidFill>
              <a:latin typeface="Times New Roman" pitchFamily="18" charset="0"/>
              <a:cs typeface="+mn-cs"/>
            </a:endParaRPr>
          </a:p>
        </p:txBody>
      </p:sp>
      <p:sp>
        <p:nvSpPr>
          <p:cNvPr id="67594" name="Text Box 1034"/>
          <p:cNvSpPr txBox="1">
            <a:spLocks noChangeArrowheads="1"/>
          </p:cNvSpPr>
          <p:nvPr/>
        </p:nvSpPr>
        <p:spPr bwMode="auto">
          <a:xfrm>
            <a:off x="762000" y="3657618"/>
            <a:ext cx="388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eaLnBrk="1" hangingPunct="1">
              <a:spcBef>
                <a:spcPct val="50000"/>
              </a:spcBef>
            </a:pPr>
            <a:r>
              <a:rPr lang="en-US" altLang="en-US" sz="2000">
                <a:solidFill>
                  <a:srgbClr val="000000"/>
                </a:solidFill>
                <a:latin typeface="Times New Roman" pitchFamily="18" charset="0"/>
                <a:cs typeface="+mn-cs"/>
              </a:rPr>
              <a:t>Environmental Values need to be translated into business language and are often only included when they make ‘business sense’. </a:t>
            </a:r>
            <a:endParaRPr lang="en-GB" altLang="en-US" sz="2000">
              <a:solidFill>
                <a:srgbClr val="000000"/>
              </a:solidFill>
              <a:latin typeface="Times New Roman" pitchFamily="18" charset="0"/>
              <a:cs typeface="+mn-cs"/>
            </a:endParaRPr>
          </a:p>
        </p:txBody>
      </p:sp>
      <p:sp>
        <p:nvSpPr>
          <p:cNvPr id="67595" name="Text Box 1035"/>
          <p:cNvSpPr txBox="1">
            <a:spLocks noChangeArrowheads="1"/>
          </p:cNvSpPr>
          <p:nvPr/>
        </p:nvSpPr>
        <p:spPr bwMode="auto">
          <a:xfrm>
            <a:off x="2057400" y="1295422"/>
            <a:ext cx="990600" cy="51911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eaLnBrk="1" hangingPunct="1">
              <a:spcBef>
                <a:spcPct val="50000"/>
              </a:spcBef>
            </a:pPr>
            <a:r>
              <a:rPr lang="en-US" altLang="en-US">
                <a:solidFill>
                  <a:srgbClr val="000000"/>
                </a:solidFill>
                <a:latin typeface="Times New Roman" pitchFamily="18" charset="0"/>
                <a:cs typeface="+mn-cs"/>
              </a:rPr>
              <a:t>UK</a:t>
            </a:r>
            <a:endParaRPr lang="en-GB" altLang="en-US">
              <a:solidFill>
                <a:srgbClr val="000000"/>
              </a:solidFill>
              <a:latin typeface="Times New Roman" pitchFamily="18" charset="0"/>
              <a:cs typeface="+mn-cs"/>
            </a:endParaRPr>
          </a:p>
        </p:txBody>
      </p:sp>
      <p:sp>
        <p:nvSpPr>
          <p:cNvPr id="67596" name="Text Box 1036"/>
          <p:cNvSpPr txBox="1">
            <a:spLocks noChangeArrowheads="1"/>
          </p:cNvSpPr>
          <p:nvPr/>
        </p:nvSpPr>
        <p:spPr bwMode="auto">
          <a:xfrm>
            <a:off x="6477000" y="1371622"/>
            <a:ext cx="762000" cy="519113"/>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49263" eaLnBrk="1" hangingPunct="1">
              <a:spcBef>
                <a:spcPct val="50000"/>
              </a:spcBef>
            </a:pPr>
            <a:r>
              <a:rPr lang="en-US" altLang="en-US">
                <a:solidFill>
                  <a:srgbClr val="000000"/>
                </a:solidFill>
                <a:latin typeface="Times New Roman" pitchFamily="18" charset="0"/>
                <a:cs typeface="+mn-cs"/>
              </a:rPr>
              <a:t>D</a:t>
            </a:r>
            <a:endParaRPr lang="en-GB" altLang="en-US">
              <a:solidFill>
                <a:srgbClr val="000000"/>
              </a:solidFill>
              <a:latin typeface="Times New Roman" pitchFamily="18" charset="0"/>
              <a:cs typeface="+mn-cs"/>
            </a:endParaRPr>
          </a:p>
        </p:txBody>
      </p:sp>
      <p:sp>
        <p:nvSpPr>
          <p:cNvPr id="67598" name="Rectangle 1038"/>
          <p:cNvSpPr>
            <a:spLocks noChangeArrowheads="1"/>
          </p:cNvSpPr>
          <p:nvPr/>
        </p:nvSpPr>
        <p:spPr bwMode="auto">
          <a:xfrm>
            <a:off x="5486400" y="5029222"/>
            <a:ext cx="3429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eaLnBrk="1" hangingPunct="1">
              <a:spcBef>
                <a:spcPct val="50000"/>
              </a:spcBef>
            </a:pPr>
            <a:r>
              <a:rPr lang="en-US" altLang="en-US" sz="2000">
                <a:solidFill>
                  <a:srgbClr val="000000"/>
                </a:solidFill>
                <a:latin typeface="Times New Roman" pitchFamily="18" charset="0"/>
                <a:cs typeface="+mn-cs"/>
              </a:rPr>
              <a:t>Environmental Values are used in both worlds.</a:t>
            </a:r>
            <a:endParaRPr lang="en-GB" altLang="en-US" sz="2000">
              <a:solidFill>
                <a:srgbClr val="000000"/>
              </a:solidFill>
              <a:latin typeface="Times New Roman" pitchFamily="18" charset="0"/>
              <a:cs typeface="+mn-cs"/>
            </a:endParaRPr>
          </a:p>
        </p:txBody>
      </p:sp>
      <p:sp>
        <p:nvSpPr>
          <p:cNvPr id="67590" name="Oval 1030"/>
          <p:cNvSpPr>
            <a:spLocks noChangeArrowheads="1"/>
          </p:cNvSpPr>
          <p:nvPr/>
        </p:nvSpPr>
        <p:spPr bwMode="auto">
          <a:xfrm>
            <a:off x="5257800" y="2057400"/>
            <a:ext cx="3048000" cy="1447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49263" eaLnBrk="1" hangingPunct="1">
              <a:spcBef>
                <a:spcPct val="50000"/>
              </a:spcBef>
            </a:pPr>
            <a:br>
              <a:rPr lang="en-US" altLang="en-US">
                <a:solidFill>
                  <a:srgbClr val="000000"/>
                </a:solidFill>
                <a:latin typeface="Times New Roman" pitchFamily="18" charset="0"/>
                <a:cs typeface="+mn-cs"/>
              </a:rPr>
            </a:br>
            <a:r>
              <a:rPr lang="en-US" altLang="en-US">
                <a:solidFill>
                  <a:srgbClr val="000000"/>
                </a:solidFill>
                <a:latin typeface="Times New Roman" pitchFamily="18" charset="0"/>
                <a:cs typeface="+mn-cs"/>
              </a:rPr>
              <a:t>Social system:</a:t>
            </a:r>
            <a:br>
              <a:rPr lang="en-US" altLang="en-US">
                <a:solidFill>
                  <a:srgbClr val="000000"/>
                </a:solidFill>
                <a:latin typeface="Times New Roman" pitchFamily="18" charset="0"/>
                <a:cs typeface="+mn-cs"/>
              </a:rPr>
            </a:br>
            <a:r>
              <a:rPr lang="en-US" altLang="en-US">
                <a:solidFill>
                  <a:srgbClr val="000000"/>
                </a:solidFill>
                <a:latin typeface="Times New Roman" pitchFamily="18" charset="0"/>
                <a:cs typeface="+mn-cs"/>
              </a:rPr>
              <a:t> Business World</a:t>
            </a:r>
            <a:endParaRPr lang="en-GB" altLang="en-US">
              <a:solidFill>
                <a:srgbClr val="000000"/>
              </a:solidFill>
              <a:latin typeface="Times New Roman" pitchFamily="18" charset="0"/>
              <a:cs typeface="+mn-cs"/>
            </a:endParaRPr>
          </a:p>
          <a:p>
            <a:pPr algn="ctr" defTabSz="449263" eaLnBrk="1" hangingPunct="1"/>
            <a:endParaRPr lang="en-GB" altLang="en-US">
              <a:solidFill>
                <a:srgbClr val="000000"/>
              </a:solidFill>
              <a:latin typeface="Times New Roman" pitchFamily="18" charset="0"/>
              <a:cs typeface="+mn-cs"/>
            </a:endParaRPr>
          </a:p>
        </p:txBody>
      </p:sp>
    </p:spTree>
    <p:extLst>
      <p:ext uri="{BB962C8B-B14F-4D97-AF65-F5344CB8AC3E}">
        <p14:creationId xmlns:p14="http://schemas.microsoft.com/office/powerpoint/2010/main" val="1955391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ltLang="en-US"/>
              <a:t>References</a:t>
            </a:r>
          </a:p>
        </p:txBody>
      </p:sp>
      <p:sp>
        <p:nvSpPr>
          <p:cNvPr id="124931" name="Rectangle 3"/>
          <p:cNvSpPr>
            <a:spLocks noGrp="1" noChangeArrowheads="1"/>
          </p:cNvSpPr>
          <p:nvPr>
            <p:ph idx="1"/>
          </p:nvPr>
        </p:nvSpPr>
        <p:spPr>
          <a:xfrm>
            <a:off x="419100" y="1447820"/>
            <a:ext cx="8305800" cy="4773614"/>
          </a:xfrm>
        </p:spPr>
        <p:txBody>
          <a:bodyPr/>
          <a:lstStyle/>
          <a:p>
            <a:pPr algn="just"/>
            <a:r>
              <a:rPr lang="en-US" altLang="en-US" dirty="0" err="1">
                <a:cs typeface="Times New Roman" pitchFamily="18" charset="0"/>
              </a:rPr>
              <a:t>Habermas</a:t>
            </a:r>
            <a:r>
              <a:rPr lang="en-US" altLang="en-US" dirty="0">
                <a:cs typeface="Times New Roman" pitchFamily="18" charset="0"/>
              </a:rPr>
              <a:t>, J. (1984) </a:t>
            </a:r>
            <a:r>
              <a:rPr lang="en-US" altLang="en-US" i="1" dirty="0">
                <a:cs typeface="Times New Roman" pitchFamily="18" charset="0"/>
              </a:rPr>
              <a:t>The Theory of Communicative Action. Volume 1: Reason and the Rationalization of Society, </a:t>
            </a:r>
            <a:r>
              <a:rPr lang="en-US" altLang="en-US" dirty="0">
                <a:cs typeface="Times New Roman" pitchFamily="18" charset="0"/>
              </a:rPr>
              <a:t>Heinemann, London.</a:t>
            </a:r>
          </a:p>
          <a:p>
            <a:pPr lvl="0" algn="just"/>
            <a:r>
              <a:rPr lang="en-US" altLang="en-US" dirty="0" err="1">
                <a:cs typeface="Times New Roman" pitchFamily="18" charset="0"/>
              </a:rPr>
              <a:t>Habermas</a:t>
            </a:r>
            <a:r>
              <a:rPr lang="en-US" altLang="en-US" dirty="0">
                <a:cs typeface="Times New Roman" pitchFamily="18" charset="0"/>
              </a:rPr>
              <a:t>, J. (1987) </a:t>
            </a:r>
            <a:r>
              <a:rPr lang="en-US" altLang="en-US" i="1" dirty="0">
                <a:cs typeface="Times New Roman" pitchFamily="18" charset="0"/>
              </a:rPr>
              <a:t>The Theory of Communicative Action. Volume 2: Lifeworld and System: A Critique of Functionalist Reason, </a:t>
            </a:r>
            <a:r>
              <a:rPr lang="en-US" altLang="en-US" dirty="0">
                <a:cs typeface="Times New Roman" pitchFamily="18" charset="0"/>
              </a:rPr>
              <a:t>Polity Press, Cambridge.</a:t>
            </a:r>
          </a:p>
          <a:p>
            <a:pPr algn="just"/>
            <a:r>
              <a:rPr lang="en-GB" altLang="en-US" dirty="0"/>
              <a:t>Molthan-Hill, P. 2015. Making the business case? Intercultural differences in framing economic rationality related to environmental issues, Critical Perspectives on International Business, 11, 1, pp. 72-91.</a:t>
            </a:r>
          </a:p>
          <a:p>
            <a:pPr algn="just"/>
            <a:r>
              <a:rPr lang="en-GB" altLang="en-US" dirty="0"/>
              <a:t>Molthan-Hill, P., 2014. The moral muteness of managers: an Anglo-American phenomenon? German and British managers and their moral reasoning about environmental sustainability in business, International Journal of Cross Cultural Management. 14 (3), pp. 289-305. </a:t>
            </a:r>
          </a:p>
        </p:txBody>
      </p:sp>
    </p:spTree>
    <p:extLst>
      <p:ext uri="{BB962C8B-B14F-4D97-AF65-F5344CB8AC3E}">
        <p14:creationId xmlns:p14="http://schemas.microsoft.com/office/powerpoint/2010/main" val="3033102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7553E2F-DD92-42DC-B6A3-6339DB71BE9A}"/>
              </a:ext>
            </a:extLst>
          </p:cNvPr>
          <p:cNvSpPr>
            <a:spLocks noGrp="1" noChangeArrowheads="1"/>
          </p:cNvSpPr>
          <p:nvPr>
            <p:ph type="title"/>
          </p:nvPr>
        </p:nvSpPr>
        <p:spPr/>
        <p:txBody>
          <a:bodyPr/>
          <a:lstStyle/>
          <a:p>
            <a:r>
              <a:rPr lang="en-GB" altLang="en-US" b="1" dirty="0"/>
              <a:t>Further reading… </a:t>
            </a:r>
            <a:endParaRPr lang="en-GB" altLang="en-US" dirty="0"/>
          </a:p>
        </p:txBody>
      </p:sp>
      <p:sp>
        <p:nvSpPr>
          <p:cNvPr id="3" name="Content Placeholder 2">
            <a:extLst>
              <a:ext uri="{FF2B5EF4-FFF2-40B4-BE49-F238E27FC236}">
                <a16:creationId xmlns:a16="http://schemas.microsoft.com/office/drawing/2014/main" id="{8D69954F-47A9-4BED-BBFE-F1645063C884}"/>
              </a:ext>
            </a:extLst>
          </p:cNvPr>
          <p:cNvSpPr>
            <a:spLocks noGrp="1"/>
          </p:cNvSpPr>
          <p:nvPr>
            <p:ph idx="1"/>
          </p:nvPr>
        </p:nvSpPr>
        <p:spPr>
          <a:xfrm>
            <a:off x="381000" y="1447800"/>
            <a:ext cx="8305800" cy="5390706"/>
          </a:xfrm>
        </p:spPr>
        <p:txBody>
          <a:bodyPr/>
          <a:lstStyle/>
          <a:p>
            <a:pPr marL="0" lvl="0" indent="0">
              <a:spcBef>
                <a:spcPct val="0"/>
              </a:spcBef>
              <a:spcAft>
                <a:spcPct val="0"/>
              </a:spcAft>
              <a:buNone/>
              <a:defRPr/>
            </a:pPr>
            <a:r>
              <a:rPr lang="en-GB" sz="1200" dirty="0">
                <a:cs typeface="Arial" panose="020B0604020202020204" pitchFamily="34" charset="0"/>
              </a:rPr>
              <a:t>WILLATS, J; MOLTHAN-HILL, P; ERLANDSSON, L; DHARMASASMITA, A &amp; SIMMONS, E (2017) ‘A University Wide Approach to Integrating the Sustainable Development Goals in the Curriculum – A Case Study from the Nottingham Trent University Green Academy’ in Leal </a:t>
            </a:r>
            <a:r>
              <a:rPr lang="en-GB" sz="1200" dirty="0" err="1">
                <a:cs typeface="Arial" panose="020B0604020202020204" pitchFamily="34" charset="0"/>
              </a:rPr>
              <a:t>Filho</a:t>
            </a:r>
            <a:r>
              <a:rPr lang="en-GB" sz="1200" dirty="0">
                <a:cs typeface="Arial" panose="020B0604020202020204" pitchFamily="34" charset="0"/>
              </a:rPr>
              <a:t>, W (Ed.) Implementing Sustainability in the Curriculum of Universities: Approaches, Methods and Projects World Sustainability Series, Berlin: Springer International Publishing</a:t>
            </a:r>
          </a:p>
          <a:p>
            <a:pPr marL="0" indent="0">
              <a:spcBef>
                <a:spcPct val="0"/>
              </a:spcBef>
              <a:spcAft>
                <a:spcPct val="0"/>
              </a:spcAft>
              <a:buFontTx/>
              <a:buNone/>
              <a:defRPr/>
            </a:pPr>
            <a:endParaRPr lang="en-GB" sz="1200" dirty="0">
              <a:cs typeface="Arial" panose="020B0604020202020204" pitchFamily="34" charset="0"/>
            </a:endParaRPr>
          </a:p>
          <a:p>
            <a:pPr marL="0" indent="0">
              <a:spcBef>
                <a:spcPct val="0"/>
              </a:spcBef>
              <a:spcAft>
                <a:spcPct val="0"/>
              </a:spcAft>
              <a:buFontTx/>
              <a:buNone/>
              <a:defRPr/>
            </a:pPr>
            <a:r>
              <a:rPr lang="en-GB" sz="1200" dirty="0">
                <a:cs typeface="Arial" panose="020B0604020202020204" pitchFamily="34" charset="0"/>
              </a:rPr>
              <a:t>MOLTHAN-HILL, P., DHARMASASMITA, A. and WINFIELD, F. (2015) Academic Freedom, Bureaucracy and Procedures: The Challenge of Curriculum Development for Sustainability. In: W. LEAL FILHO and J. P. DAVIM, eds., Challenges in Higher Education for Sustainability. Cham, Switzerland: Springer, pp. 199-215. </a:t>
            </a:r>
          </a:p>
          <a:p>
            <a:pPr marL="0" indent="0">
              <a:spcBef>
                <a:spcPct val="0"/>
              </a:spcBef>
              <a:spcAft>
                <a:spcPct val="0"/>
              </a:spcAft>
              <a:buFontTx/>
              <a:buNone/>
              <a:defRPr/>
            </a:pPr>
            <a:endParaRPr lang="en-GB" sz="1200" dirty="0">
              <a:cs typeface="Arial" panose="020B0604020202020204" pitchFamily="34" charset="0"/>
            </a:endParaRPr>
          </a:p>
          <a:p>
            <a:pPr marL="0" indent="0">
              <a:spcBef>
                <a:spcPct val="0"/>
              </a:spcBef>
              <a:spcAft>
                <a:spcPct val="0"/>
              </a:spcAft>
              <a:buFontTx/>
              <a:buNone/>
              <a:defRPr/>
            </a:pPr>
            <a:r>
              <a:rPr lang="en-GB" sz="1200" dirty="0">
                <a:cs typeface="Arial" panose="020B0604020202020204" pitchFamily="34" charset="0"/>
              </a:rPr>
              <a:t>MOLTHAN-HILL, P., PUNTHA, H., DHARMASASMITA, A., HUNTER, K.  and LAWE, B. (2016) Addressing food waste: collaborative student and community projects. In W. LEAL FILHO, L. BRANDLI, J. NEWMAN, P. CASTRO, eds., Handbook of Theory and Practice of Sustainable Development in Higher Education (Volume 1), Cham, Switzerland: Springer </a:t>
            </a:r>
          </a:p>
          <a:p>
            <a:pPr marL="0" indent="0">
              <a:spcBef>
                <a:spcPct val="0"/>
              </a:spcBef>
              <a:spcAft>
                <a:spcPct val="0"/>
              </a:spcAft>
              <a:buFontTx/>
              <a:buNone/>
              <a:defRPr/>
            </a:pPr>
            <a:endParaRPr lang="en-GB" sz="1200" dirty="0">
              <a:cs typeface="Arial" panose="020B0604020202020204" pitchFamily="34" charset="0"/>
            </a:endParaRPr>
          </a:p>
          <a:p>
            <a:pPr marL="0" indent="0">
              <a:spcBef>
                <a:spcPct val="0"/>
              </a:spcBef>
              <a:spcAft>
                <a:spcPct val="0"/>
              </a:spcAft>
              <a:buFontTx/>
              <a:buNone/>
              <a:defRPr/>
            </a:pPr>
            <a:r>
              <a:rPr lang="en-GB" sz="1200" dirty="0">
                <a:cs typeface="Arial" panose="020B0604020202020204" pitchFamily="34" charset="0"/>
              </a:rPr>
              <a:t>DHARMASASMITA, A., PUNTHA, H. and MOLTHAN-HILL, P. (2017) ‘Feeding’ the world - generating sustainability solutions through a combination of digital learning and volunteering challenges’ in Speight, Sarah (Eds.) ‘Learning for sustainability in the digital world: assessing the opportunities and challenges in higher, adult and vocational education’ On the Horizon, 2017, 25(1)</a:t>
            </a:r>
          </a:p>
          <a:p>
            <a:pPr>
              <a:spcBef>
                <a:spcPct val="0"/>
              </a:spcBef>
              <a:spcAft>
                <a:spcPct val="0"/>
              </a:spcAft>
              <a:defRPr/>
            </a:pPr>
            <a:endParaRPr lang="en-GB" sz="1200" dirty="0">
              <a:cs typeface="Arial" panose="020B0604020202020204" pitchFamily="34" charset="0"/>
            </a:endParaRPr>
          </a:p>
          <a:p>
            <a:pPr marL="0" indent="0">
              <a:spcBef>
                <a:spcPct val="0"/>
              </a:spcBef>
              <a:spcAft>
                <a:spcPct val="0"/>
              </a:spcAft>
              <a:buFontTx/>
              <a:buNone/>
              <a:defRPr/>
            </a:pPr>
            <a:r>
              <a:rPr lang="en-GB" sz="1200" dirty="0">
                <a:cs typeface="Arial" panose="020B0604020202020204" pitchFamily="34" charset="0"/>
              </a:rPr>
              <a:t>ERLANDSSON, L; MOLTHAN-HILL, P; SMITH, A &amp; ARNTSEN, A (2017) ‘Combating Global Warming Through the Estate and Curriculum - A Whole-Institution Commitment at Nottingham Trent University’ in </a:t>
            </a:r>
            <a:r>
              <a:rPr lang="en-GB" sz="1200" dirty="0" err="1">
                <a:cs typeface="Arial" panose="020B0604020202020204" pitchFamily="34" charset="0"/>
              </a:rPr>
              <a:t>Azeiteiro</a:t>
            </a:r>
            <a:r>
              <a:rPr lang="en-GB" sz="1200" dirty="0">
                <a:cs typeface="Arial" panose="020B0604020202020204" pitchFamily="34" charset="0"/>
              </a:rPr>
              <a:t>, UM et al. (</a:t>
            </a:r>
            <a:r>
              <a:rPr lang="en-GB" sz="1200" dirty="0" err="1">
                <a:cs typeface="Arial" panose="020B0604020202020204" pitchFamily="34" charset="0"/>
              </a:rPr>
              <a:t>Eds</a:t>
            </a:r>
            <a:r>
              <a:rPr lang="en-GB" sz="1200" dirty="0">
                <a:cs typeface="Arial" panose="020B0604020202020204" pitchFamily="34" charset="0"/>
              </a:rPr>
              <a:t>) Higher Education Institutions in a Global Warming World - The transition of Higher Education Institutions to a Low Carbon Economy </a:t>
            </a:r>
          </a:p>
          <a:p>
            <a:pPr marL="0" indent="0">
              <a:spcBef>
                <a:spcPct val="0"/>
              </a:spcBef>
              <a:spcAft>
                <a:spcPct val="0"/>
              </a:spcAft>
              <a:buFontTx/>
              <a:buNone/>
              <a:defRPr/>
            </a:pPr>
            <a:endParaRPr lang="en-GB" sz="1300" dirty="0">
              <a:cs typeface="Arial" panose="020B0604020202020204" pitchFamily="34" charset="0"/>
            </a:endParaRPr>
          </a:p>
        </p:txBody>
      </p:sp>
    </p:spTree>
    <p:extLst>
      <p:ext uri="{BB962C8B-B14F-4D97-AF65-F5344CB8AC3E}">
        <p14:creationId xmlns:p14="http://schemas.microsoft.com/office/powerpoint/2010/main" val="3201791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a:t>
            </a:r>
          </a:p>
        </p:txBody>
      </p:sp>
      <p:sp>
        <p:nvSpPr>
          <p:cNvPr id="3" name="Content Placeholder 2"/>
          <p:cNvSpPr>
            <a:spLocks noGrp="1"/>
          </p:cNvSpPr>
          <p:nvPr>
            <p:ph idx="1"/>
          </p:nvPr>
        </p:nvSpPr>
        <p:spPr>
          <a:xfrm>
            <a:off x="381000" y="1447809"/>
            <a:ext cx="8305800" cy="2806922"/>
          </a:xfrm>
        </p:spPr>
        <p:txBody>
          <a:bodyPr/>
          <a:lstStyle/>
          <a:p>
            <a:r>
              <a:rPr lang="en-GB" b="1" dirty="0"/>
              <a:t>General:</a:t>
            </a:r>
            <a:r>
              <a:rPr lang="en-GB" dirty="0"/>
              <a:t> Dr Petra Molthan-Hill</a:t>
            </a:r>
            <a:br>
              <a:rPr lang="en-GB" dirty="0"/>
            </a:br>
            <a:r>
              <a:rPr lang="en-GB" dirty="0">
                <a:hlinkClick r:id="rId3"/>
              </a:rPr>
              <a:t>petra.molthan-hill@ntu.ac.uk</a:t>
            </a:r>
            <a:endParaRPr lang="en-GB" dirty="0"/>
          </a:p>
          <a:p>
            <a:pPr marL="0" marR="0">
              <a:spcBef>
                <a:spcPts val="0"/>
              </a:spcBef>
              <a:spcAft>
                <a:spcPts val="0"/>
              </a:spcAft>
            </a:pPr>
            <a:r>
              <a:rPr lang="en-GB" b="1" dirty="0" err="1"/>
              <a:t>NBSdiscover</a:t>
            </a:r>
            <a:r>
              <a:rPr lang="en-GB" b="1" dirty="0"/>
              <a:t> 2018: </a:t>
            </a:r>
            <a:r>
              <a:rPr lang="en-US" dirty="0">
                <a:latin typeface="Verdana,sans-serif"/>
              </a:rPr>
              <a:t>Amanda Thompson, Head of Undergraduate </a:t>
            </a:r>
            <a:r>
              <a:rPr lang="en-US" dirty="0" err="1">
                <a:latin typeface="Verdana,sans-serif"/>
              </a:rPr>
              <a:t>Programmes</a:t>
            </a:r>
            <a:r>
              <a:rPr lang="en-US" dirty="0">
                <a:latin typeface="Verdana,sans-serif"/>
              </a:rPr>
              <a:t>, </a:t>
            </a:r>
            <a:r>
              <a:rPr lang="en-US" dirty="0">
                <a:latin typeface="Verdana,sans-serif"/>
                <a:hlinkClick r:id="rId4"/>
              </a:rPr>
              <a:t>Amanda.thompson@ntu.ac.uk</a:t>
            </a:r>
            <a:endParaRPr lang="en-GB" dirty="0"/>
          </a:p>
          <a:p>
            <a:r>
              <a:rPr lang="en-GB" b="1" dirty="0"/>
              <a:t>Oath Project: </a:t>
            </a:r>
            <a:r>
              <a:rPr lang="en-GB" dirty="0"/>
              <a:t>Dr Rachel </a:t>
            </a:r>
            <a:r>
              <a:rPr lang="en-GB" dirty="0" err="1"/>
              <a:t>Welton</a:t>
            </a:r>
            <a:br>
              <a:rPr lang="en-GB" dirty="0"/>
            </a:br>
            <a:r>
              <a:rPr lang="en-GB" dirty="0">
                <a:hlinkClick r:id="rId5"/>
              </a:rPr>
              <a:t>rachel.welton@ntu.ac.uk</a:t>
            </a:r>
            <a:endParaRPr lang="en-GB" dirty="0"/>
          </a:p>
          <a:p>
            <a:pPr marL="0" indent="0">
              <a:buNone/>
            </a:pPr>
            <a:r>
              <a:rPr lang="en-GB" b="1" i="1" dirty="0"/>
              <a:t>More info: NBS PRME report</a:t>
            </a:r>
            <a:br>
              <a:rPr lang="en-GB" dirty="0"/>
            </a:br>
            <a:r>
              <a:rPr lang="en-GB" i="1" dirty="0"/>
              <a:t>https://www4.ntu.ac.uk/nbs/document_uploads/193908.pdf</a:t>
            </a:r>
          </a:p>
        </p:txBody>
      </p:sp>
    </p:spTree>
    <p:extLst>
      <p:ext uri="{BB962C8B-B14F-4D97-AF65-F5344CB8AC3E}">
        <p14:creationId xmlns:p14="http://schemas.microsoft.com/office/powerpoint/2010/main" val="373953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3">
            <a:extLst>
              <a:ext uri="{FF2B5EF4-FFF2-40B4-BE49-F238E27FC236}">
                <a16:creationId xmlns:a16="http://schemas.microsoft.com/office/drawing/2014/main" id="{3BDEECB6-3AD3-43A0-8C78-5633909A4541}"/>
              </a:ext>
            </a:extLst>
          </p:cNvPr>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1ED3ECE-1196-4489-A498-EBF03EF68D08}" type="datetime4">
              <a:rPr lang="en-GB" altLang="en-US" sz="1200" smtClean="0"/>
              <a:pPr/>
              <a:t>30 January 2019</a:t>
            </a:fld>
            <a:endParaRPr lang="en-GB" altLang="en-US" sz="1200"/>
          </a:p>
        </p:txBody>
      </p:sp>
      <p:sp>
        <p:nvSpPr>
          <p:cNvPr id="23556" name="Slide Number Placeholder 4">
            <a:extLst>
              <a:ext uri="{FF2B5EF4-FFF2-40B4-BE49-F238E27FC236}">
                <a16:creationId xmlns:a16="http://schemas.microsoft.com/office/drawing/2014/main" id="{D71F786F-5A0A-44BC-BA12-AC2ED565EBF6}"/>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B083173-868A-44CC-8985-1CC9DAA26329}" type="slidenum">
              <a:rPr lang="en-GB" altLang="en-US" sz="1200" smtClean="0"/>
              <a:pPr/>
              <a:t>4</a:t>
            </a:fld>
            <a:endParaRPr lang="en-GB" altLang="en-US" sz="1200"/>
          </a:p>
        </p:txBody>
      </p:sp>
      <p:pic>
        <p:nvPicPr>
          <p:cNvPr id="23557" name="Picture 8">
            <a:extLst>
              <a:ext uri="{FF2B5EF4-FFF2-40B4-BE49-F238E27FC236}">
                <a16:creationId xmlns:a16="http://schemas.microsoft.com/office/drawing/2014/main" id="{C2425AAB-11D3-4C12-98AE-D010027FDA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F2E8706D-CA84-41AD-B77C-29CF974C4F3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4650" y="341099"/>
            <a:ext cx="7997628" cy="5654915"/>
          </a:xfrm>
        </p:spPr>
      </p:pic>
    </p:spTree>
    <p:extLst>
      <p:ext uri="{BB962C8B-B14F-4D97-AF65-F5344CB8AC3E}">
        <p14:creationId xmlns:p14="http://schemas.microsoft.com/office/powerpoint/2010/main" val="59139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20.png">
            <a:extLst>
              <a:ext uri="{FF2B5EF4-FFF2-40B4-BE49-F238E27FC236}">
                <a16:creationId xmlns:a16="http://schemas.microsoft.com/office/drawing/2014/main" id="{29815A83-DBB8-42CE-A75F-5400B720D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223864"/>
            <a:ext cx="2520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3795" name="Title 1">
            <a:extLst>
              <a:ext uri="{FF2B5EF4-FFF2-40B4-BE49-F238E27FC236}">
                <a16:creationId xmlns:a16="http://schemas.microsoft.com/office/drawing/2014/main" id="{9158BE17-6DC3-46EE-B0FC-4E8FEF9A6837}"/>
              </a:ext>
            </a:extLst>
          </p:cNvPr>
          <p:cNvSpPr>
            <a:spLocks noGrp="1"/>
          </p:cNvSpPr>
          <p:nvPr>
            <p:ph type="title"/>
          </p:nvPr>
        </p:nvSpPr>
        <p:spPr/>
        <p:txBody>
          <a:bodyPr/>
          <a:lstStyle/>
          <a:p>
            <a:r>
              <a:rPr lang="en-GB" altLang="en-US" b="1"/>
              <a:t>Support available</a:t>
            </a:r>
          </a:p>
        </p:txBody>
      </p:sp>
      <p:sp>
        <p:nvSpPr>
          <p:cNvPr id="33796" name="Slide Number Placeholder 4">
            <a:extLst>
              <a:ext uri="{FF2B5EF4-FFF2-40B4-BE49-F238E27FC236}">
                <a16:creationId xmlns:a16="http://schemas.microsoft.com/office/drawing/2014/main" id="{CB4C29E8-4DE5-416A-96EF-E6C6F52D313E}"/>
              </a:ext>
            </a:extLst>
          </p:cNvPr>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299F8EA0-CE49-48A5-9517-A18CF2986E43}" type="slidenum">
              <a:rPr lang="en-GB" altLang="en-US" sz="1200" smtClean="0"/>
              <a:pPr/>
              <a:t>5</a:t>
            </a:fld>
            <a:endParaRPr lang="en-GB" altLang="en-US" sz="1200"/>
          </a:p>
        </p:txBody>
      </p:sp>
      <p:pic>
        <p:nvPicPr>
          <p:cNvPr id="33797" name="image19.png">
            <a:extLst>
              <a:ext uri="{FF2B5EF4-FFF2-40B4-BE49-F238E27FC236}">
                <a16:creationId xmlns:a16="http://schemas.microsoft.com/office/drawing/2014/main" id="{7BF51B4C-615C-4EA5-B3B5-EA234A0057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90" y="1116039"/>
            <a:ext cx="3560762"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3798" name="image22.png">
            <a:extLst>
              <a:ext uri="{FF2B5EF4-FFF2-40B4-BE49-F238E27FC236}">
                <a16:creationId xmlns:a16="http://schemas.microsoft.com/office/drawing/2014/main" id="{54596AA2-12ED-4A8B-9574-F1234E2C77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6" y="2946400"/>
            <a:ext cx="2363788"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3799" name="Picture 7">
            <a:extLst>
              <a:ext uri="{FF2B5EF4-FFF2-40B4-BE49-F238E27FC236}">
                <a16:creationId xmlns:a16="http://schemas.microsoft.com/office/drawing/2014/main" id="{A1E11628-1657-4270-BA5B-9E4DF7F87F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376" y="3668739"/>
            <a:ext cx="35956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2">
            <a:extLst>
              <a:ext uri="{FF2B5EF4-FFF2-40B4-BE49-F238E27FC236}">
                <a16:creationId xmlns:a16="http://schemas.microsoft.com/office/drawing/2014/main" id="{B9D0CE49-000E-496D-BC56-47BCBA458D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09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7C45-DE41-470F-941F-E659BF31EF8D}"/>
              </a:ext>
            </a:extLst>
          </p:cNvPr>
          <p:cNvSpPr>
            <a:spLocks noGrp="1"/>
          </p:cNvSpPr>
          <p:nvPr>
            <p:ph type="title"/>
          </p:nvPr>
        </p:nvSpPr>
        <p:spPr/>
        <p:txBody>
          <a:bodyPr/>
          <a:lstStyle/>
          <a:p>
            <a:r>
              <a:rPr lang="en-GB" dirty="0"/>
              <a:t>NTU and the SDGs</a:t>
            </a:r>
          </a:p>
        </p:txBody>
      </p:sp>
      <p:sp>
        <p:nvSpPr>
          <p:cNvPr id="4" name="Date Placeholder 3">
            <a:extLst>
              <a:ext uri="{FF2B5EF4-FFF2-40B4-BE49-F238E27FC236}">
                <a16:creationId xmlns:a16="http://schemas.microsoft.com/office/drawing/2014/main" id="{9E2A78DA-38A7-41AD-B6B5-3B4D75B396F9}"/>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C8B04638-186D-4AC1-816A-6F1DAB778A31}"/>
              </a:ext>
            </a:extLst>
          </p:cNvPr>
          <p:cNvSpPr>
            <a:spLocks noGrp="1"/>
          </p:cNvSpPr>
          <p:nvPr>
            <p:ph type="sldNum" sz="quarter" idx="11"/>
          </p:nvPr>
        </p:nvSpPr>
        <p:spPr/>
        <p:txBody>
          <a:bodyPr/>
          <a:lstStyle/>
          <a:p>
            <a:pPr>
              <a:defRPr/>
            </a:pPr>
            <a:fld id="{3A493FA2-878E-449A-94B7-2CE6543B130A}" type="slidenum">
              <a:rPr lang="en-GB" altLang="en-US" smtClean="0"/>
              <a:pPr>
                <a:defRPr/>
              </a:pPr>
              <a:t>6</a:t>
            </a:fld>
            <a:endParaRPr lang="en-GB" altLang="en-US"/>
          </a:p>
        </p:txBody>
      </p:sp>
      <p:pic>
        <p:nvPicPr>
          <p:cNvPr id="6" name="Online Media 5">
            <a:hlinkClick r:id="" action="ppaction://media"/>
            <a:extLst>
              <a:ext uri="{FF2B5EF4-FFF2-40B4-BE49-F238E27FC236}">
                <a16:creationId xmlns:a16="http://schemas.microsoft.com/office/drawing/2014/main" id="{E15EF7AE-7C9B-42E3-B41C-791CCAB5FEC7}"/>
              </a:ext>
            </a:extLst>
          </p:cNvPr>
          <p:cNvPicPr>
            <a:picLocks noRot="1" noChangeAspect="1"/>
          </p:cNvPicPr>
          <p:nvPr>
            <a:videoFile r:link="rId1"/>
          </p:nvPr>
        </p:nvPicPr>
        <p:blipFill>
          <a:blip r:embed="rId3"/>
          <a:stretch>
            <a:fillRect/>
          </a:stretch>
        </p:blipFill>
        <p:spPr>
          <a:xfrm>
            <a:off x="603560" y="1196778"/>
            <a:ext cx="7568841" cy="4257473"/>
          </a:xfrm>
          <a:prstGeom prst="rect">
            <a:avLst/>
          </a:prstGeom>
        </p:spPr>
      </p:pic>
      <p:sp>
        <p:nvSpPr>
          <p:cNvPr id="7" name="Rectangle 6">
            <a:extLst>
              <a:ext uri="{FF2B5EF4-FFF2-40B4-BE49-F238E27FC236}">
                <a16:creationId xmlns:a16="http://schemas.microsoft.com/office/drawing/2014/main" id="{A2B1D0F4-AB23-4DDE-B0FA-9163E2FE6CF0}"/>
              </a:ext>
            </a:extLst>
          </p:cNvPr>
          <p:cNvSpPr/>
          <p:nvPr/>
        </p:nvSpPr>
        <p:spPr>
          <a:xfrm>
            <a:off x="566584" y="5453089"/>
            <a:ext cx="8120216" cy="261610"/>
          </a:xfrm>
          <a:prstGeom prst="rect">
            <a:avLst/>
          </a:prstGeom>
        </p:spPr>
        <p:txBody>
          <a:bodyPr wrap="square">
            <a:spAutoFit/>
          </a:bodyPr>
          <a:lstStyle/>
          <a:p>
            <a:pPr>
              <a:spcAft>
                <a:spcPts val="0"/>
              </a:spcAft>
            </a:pPr>
            <a:r>
              <a:rPr lang="en-GB" sz="1100" u="sng" dirty="0">
                <a:solidFill>
                  <a:srgbClr val="0563C1"/>
                </a:solidFill>
                <a:latin typeface="Calibri" panose="020F0502020204030204" pitchFamily="34" charset="0"/>
                <a:ea typeface="Yu Gothic" panose="020B0400000000000000" pitchFamily="34" charset="-128"/>
                <a:hlinkClick r:id="rId4"/>
              </a:rPr>
              <a:t>https://www.youtube.com/watch?v=Rg1g7Khv_20</a:t>
            </a:r>
            <a:endParaRPr lang="en-GB" sz="1100" dirty="0">
              <a:latin typeface="Calibri" panose="020F0502020204030204" pitchFamily="34" charset="0"/>
              <a:ea typeface="Yu Gothic" panose="020B0400000000000000" pitchFamily="34" charset="-128"/>
            </a:endParaRPr>
          </a:p>
        </p:txBody>
      </p:sp>
      <p:pic>
        <p:nvPicPr>
          <p:cNvPr id="8" name="Picture 8">
            <a:extLst>
              <a:ext uri="{FF2B5EF4-FFF2-40B4-BE49-F238E27FC236}">
                <a16:creationId xmlns:a16="http://schemas.microsoft.com/office/drawing/2014/main" id="{E7BAF080-72D2-4713-A896-FF05ACE5BB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50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CFF8-5289-4B88-9270-833B5B9E941C}"/>
              </a:ext>
            </a:extLst>
          </p:cNvPr>
          <p:cNvSpPr>
            <a:spLocks noGrp="1"/>
          </p:cNvSpPr>
          <p:nvPr>
            <p:ph type="title"/>
          </p:nvPr>
        </p:nvSpPr>
        <p:spPr/>
        <p:txBody>
          <a:bodyPr/>
          <a:lstStyle/>
          <a:p>
            <a:r>
              <a:rPr lang="en-GB" b="1" dirty="0"/>
              <a:t>Green Academy Report</a:t>
            </a:r>
          </a:p>
        </p:txBody>
      </p:sp>
      <p:pic>
        <p:nvPicPr>
          <p:cNvPr id="7" name="Content Placeholder 6">
            <a:extLst>
              <a:ext uri="{FF2B5EF4-FFF2-40B4-BE49-F238E27FC236}">
                <a16:creationId xmlns:a16="http://schemas.microsoft.com/office/drawing/2014/main" id="{73B43998-7BA4-4F28-83C1-05147CD9E9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0544"/>
          <a:stretch/>
        </p:blipFill>
        <p:spPr>
          <a:xfrm>
            <a:off x="2843809" y="1046852"/>
            <a:ext cx="2935844" cy="4680520"/>
          </a:xfrm>
        </p:spPr>
      </p:pic>
      <p:sp>
        <p:nvSpPr>
          <p:cNvPr id="4" name="Date Placeholder 3">
            <a:extLst>
              <a:ext uri="{FF2B5EF4-FFF2-40B4-BE49-F238E27FC236}">
                <a16:creationId xmlns:a16="http://schemas.microsoft.com/office/drawing/2014/main" id="{CBED10D2-8510-4ABF-9236-F7ED22E820DE}"/>
              </a:ext>
            </a:extLst>
          </p:cNvPr>
          <p:cNvSpPr>
            <a:spLocks noGrp="1"/>
          </p:cNvSpPr>
          <p:nvPr>
            <p:ph type="dt" sz="half" idx="10"/>
          </p:nvPr>
        </p:nvSpPr>
        <p:spPr/>
        <p:txBody>
          <a:bodyPr/>
          <a:lstStyle/>
          <a:p>
            <a:pPr>
              <a:defRPr/>
            </a:pPr>
            <a:fld id="{A1826D0F-F4AC-444A-A66E-3F67283BBBED}" type="datetime4">
              <a:rPr lang="en-GB" altLang="en-US" smtClean="0"/>
              <a:pPr>
                <a:defRPr/>
              </a:pPr>
              <a:t>30 January 2019</a:t>
            </a:fld>
            <a:endParaRPr lang="en-GB" altLang="en-US"/>
          </a:p>
        </p:txBody>
      </p:sp>
      <p:sp>
        <p:nvSpPr>
          <p:cNvPr id="5" name="Slide Number Placeholder 4">
            <a:extLst>
              <a:ext uri="{FF2B5EF4-FFF2-40B4-BE49-F238E27FC236}">
                <a16:creationId xmlns:a16="http://schemas.microsoft.com/office/drawing/2014/main" id="{B07AC76B-0170-4CF8-9359-7A36ADF3751F}"/>
              </a:ext>
            </a:extLst>
          </p:cNvPr>
          <p:cNvSpPr>
            <a:spLocks noGrp="1"/>
          </p:cNvSpPr>
          <p:nvPr>
            <p:ph type="sldNum" sz="quarter" idx="11"/>
          </p:nvPr>
        </p:nvSpPr>
        <p:spPr/>
        <p:txBody>
          <a:bodyPr/>
          <a:lstStyle/>
          <a:p>
            <a:pPr>
              <a:defRPr/>
            </a:pPr>
            <a:fld id="{3A493FA2-878E-449A-94B7-2CE6543B130A}" type="slidenum">
              <a:rPr lang="en-GB" altLang="en-US" smtClean="0"/>
              <a:pPr>
                <a:defRPr/>
              </a:pPr>
              <a:t>7</a:t>
            </a:fld>
            <a:endParaRPr lang="en-GB" altLang="en-US"/>
          </a:p>
        </p:txBody>
      </p:sp>
      <p:sp>
        <p:nvSpPr>
          <p:cNvPr id="8" name="Rectangle 7">
            <a:extLst>
              <a:ext uri="{FF2B5EF4-FFF2-40B4-BE49-F238E27FC236}">
                <a16:creationId xmlns:a16="http://schemas.microsoft.com/office/drawing/2014/main" id="{EF32B1B5-E447-4D12-B472-47DE09713999}"/>
              </a:ext>
            </a:extLst>
          </p:cNvPr>
          <p:cNvSpPr/>
          <p:nvPr/>
        </p:nvSpPr>
        <p:spPr>
          <a:xfrm>
            <a:off x="2123728" y="5688063"/>
            <a:ext cx="5348436" cy="246221"/>
          </a:xfrm>
          <a:prstGeom prst="rect">
            <a:avLst/>
          </a:prstGeom>
        </p:spPr>
        <p:txBody>
          <a:bodyPr wrap="square">
            <a:spAutoFit/>
          </a:bodyPr>
          <a:lstStyle/>
          <a:p>
            <a:r>
              <a:rPr lang="en-GB" sz="1000" dirty="0"/>
              <a:t>https://www4.ntu.ac.uk/sustainability/sustainable-learning/index.html</a:t>
            </a:r>
          </a:p>
        </p:txBody>
      </p:sp>
      <p:pic>
        <p:nvPicPr>
          <p:cNvPr id="9" name="Picture 8">
            <a:extLst>
              <a:ext uri="{FF2B5EF4-FFF2-40B4-BE49-F238E27FC236}">
                <a16:creationId xmlns:a16="http://schemas.microsoft.com/office/drawing/2014/main" id="{B8D6DF3A-2769-4545-847A-33620BDE5C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84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37863" y="1860089"/>
            <a:ext cx="2695355" cy="641064"/>
          </a:xfrm>
          <a:prstGeom prst="rect">
            <a:avLst/>
          </a:prstGeom>
        </p:spPr>
      </p:pic>
      <p:pic>
        <p:nvPicPr>
          <p:cNvPr id="10" name="Picture 9"/>
          <p:cNvPicPr>
            <a:picLocks noChangeAspect="1"/>
          </p:cNvPicPr>
          <p:nvPr/>
        </p:nvPicPr>
        <p:blipFill>
          <a:blip r:embed="rId4"/>
          <a:stretch>
            <a:fillRect/>
          </a:stretch>
        </p:blipFill>
        <p:spPr>
          <a:xfrm>
            <a:off x="2664871" y="1274933"/>
            <a:ext cx="2855707" cy="1606811"/>
          </a:xfrm>
          <a:prstGeom prst="rect">
            <a:avLst/>
          </a:prstGeom>
        </p:spPr>
      </p:pic>
      <p:pic>
        <p:nvPicPr>
          <p:cNvPr id="3079" name="Picture 7" descr="Image result for equis accredite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90" y="1252853"/>
            <a:ext cx="2101595" cy="14872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a:srcRect l="26601" t="3877" r="26204" b="5663"/>
          <a:stretch/>
        </p:blipFill>
        <p:spPr>
          <a:xfrm>
            <a:off x="4915499" y="4963614"/>
            <a:ext cx="1350831" cy="1719238"/>
          </a:xfrm>
          <a:prstGeom prst="rect">
            <a:avLst/>
          </a:prstGeom>
        </p:spPr>
      </p:pic>
      <p:pic>
        <p:nvPicPr>
          <p:cNvPr id="3081" name="Picture 9" descr="Image result for times higher winner university of the year 20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269" y="4963614"/>
            <a:ext cx="3432468" cy="17162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426" y="3107318"/>
            <a:ext cx="4575388" cy="648881"/>
          </a:xfrm>
          <a:prstGeom prst="rect">
            <a:avLst/>
          </a:prstGeom>
        </p:spPr>
      </p:pic>
      <p:sp>
        <p:nvSpPr>
          <p:cNvPr id="2" name="Title 1"/>
          <p:cNvSpPr>
            <a:spLocks noGrp="1"/>
          </p:cNvSpPr>
          <p:nvPr>
            <p:ph type="title"/>
          </p:nvPr>
        </p:nvSpPr>
        <p:spPr/>
        <p:txBody>
          <a:bodyPr/>
          <a:lstStyle/>
          <a:p>
            <a:pPr algn="ctr"/>
            <a:r>
              <a:rPr lang="en-GB" altLang="en-US" sz="2400" dirty="0"/>
              <a:t>NBS is internationally-recognised as </a:t>
            </a:r>
            <a:br>
              <a:rPr lang="en-GB" altLang="en-US" sz="2400" dirty="0"/>
            </a:br>
            <a:r>
              <a:rPr lang="en-GB" altLang="en-US" sz="2400" dirty="0"/>
              <a:t>one of world’s leading business schools</a:t>
            </a:r>
            <a:endParaRPr lang="en-GB" sz="2400" dirty="0"/>
          </a:p>
        </p:txBody>
      </p:sp>
      <p:pic>
        <p:nvPicPr>
          <p:cNvPr id="3" name="Picture 2"/>
          <p:cNvPicPr>
            <a:picLocks noChangeAspect="1"/>
          </p:cNvPicPr>
          <p:nvPr/>
        </p:nvPicPr>
        <p:blipFill>
          <a:blip r:embed="rId9"/>
          <a:stretch>
            <a:fillRect/>
          </a:stretch>
        </p:blipFill>
        <p:spPr>
          <a:xfrm>
            <a:off x="5430118" y="3081994"/>
            <a:ext cx="3713882" cy="866572"/>
          </a:xfrm>
          <a:prstGeom prst="rect">
            <a:avLst/>
          </a:prstGeom>
        </p:spPr>
      </p:pic>
      <p:pic>
        <p:nvPicPr>
          <p:cNvPr id="8" name="Picture 7">
            <a:extLst>
              <a:ext uri="{FF2B5EF4-FFF2-40B4-BE49-F238E27FC236}">
                <a16:creationId xmlns:a16="http://schemas.microsoft.com/office/drawing/2014/main" id="{FF27D03B-63A9-C34D-AE31-1C63D7A596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6814" y="4058129"/>
            <a:ext cx="4321880" cy="713110"/>
          </a:xfrm>
          <a:prstGeom prst="rect">
            <a:avLst/>
          </a:prstGeom>
        </p:spPr>
      </p:pic>
      <p:pic>
        <p:nvPicPr>
          <p:cNvPr id="11" name="Picture 10">
            <a:extLst>
              <a:ext uri="{FF2B5EF4-FFF2-40B4-BE49-F238E27FC236}">
                <a16:creationId xmlns:a16="http://schemas.microsoft.com/office/drawing/2014/main" id="{3E4F2128-25A4-5D42-BEF8-E6DA3D06FB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78" y="3947558"/>
            <a:ext cx="4018332" cy="838732"/>
          </a:xfrm>
          <a:prstGeom prst="rect">
            <a:avLst/>
          </a:prstGeom>
        </p:spPr>
      </p:pic>
    </p:spTree>
    <p:extLst>
      <p:ext uri="{BB962C8B-B14F-4D97-AF65-F5344CB8AC3E}">
        <p14:creationId xmlns:p14="http://schemas.microsoft.com/office/powerpoint/2010/main" val="115611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424936" cy="3840088"/>
          </a:xfrm>
        </p:spPr>
        <p:txBody>
          <a:bodyPr/>
          <a:lstStyle/>
          <a:p>
            <a:r>
              <a:rPr lang="en-GB" b="1" dirty="0"/>
              <a:t>How to integrate the SDGs into management education: </a:t>
            </a:r>
            <a:br>
              <a:rPr lang="en-GB" b="1" dirty="0"/>
            </a:br>
            <a:r>
              <a:rPr lang="en-GB" b="1" dirty="0"/>
              <a:t>The Business</a:t>
            </a:r>
            <a:br>
              <a:rPr lang="en-GB" b="1" dirty="0"/>
            </a:br>
            <a:r>
              <a:rPr lang="en-GB" b="1" dirty="0"/>
              <a:t>Student's Guide to</a:t>
            </a:r>
            <a:br>
              <a:rPr lang="en-GB" b="1" dirty="0"/>
            </a:br>
            <a:r>
              <a:rPr lang="en-GB" b="1" dirty="0"/>
              <a:t>Sustainable</a:t>
            </a:r>
            <a:br>
              <a:rPr lang="en-GB" b="1" dirty="0"/>
            </a:br>
            <a:r>
              <a:rPr lang="en-GB" b="1" dirty="0"/>
              <a:t>Management</a:t>
            </a:r>
            <a:br>
              <a:rPr lang="en-GB" b="1" dirty="0"/>
            </a:br>
            <a:r>
              <a:rPr lang="en-GB" b="1" dirty="0"/>
              <a:t>PRME book series</a:t>
            </a:r>
          </a:p>
        </p:txBody>
      </p:sp>
      <p:sp>
        <p:nvSpPr>
          <p:cNvPr id="3" name="Content Placeholder 2"/>
          <p:cNvSpPr>
            <a:spLocks noGrp="1"/>
          </p:cNvSpPr>
          <p:nvPr>
            <p:ph idx="1"/>
          </p:nvPr>
        </p:nvSpPr>
        <p:spPr>
          <a:xfrm>
            <a:off x="467544" y="5373216"/>
            <a:ext cx="8305800" cy="634020"/>
          </a:xfrm>
        </p:spPr>
        <p:txBody>
          <a:bodyPr/>
          <a:lstStyle/>
          <a:p>
            <a:pPr marL="0" indent="0">
              <a:buNone/>
            </a:pPr>
            <a:r>
              <a:rPr lang="en-GB" sz="1600" dirty="0">
                <a:hlinkClick r:id="rId2"/>
              </a:rPr>
              <a:t>https://www.routledge.com/The-Business-Students-Guide-to-Sustainable-Management-Principles-and/Molthan-Hill-Molthan-Hill/p/book/9781783533190</a:t>
            </a:r>
            <a:r>
              <a:rPr lang="en-GB" sz="16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61" y="1592796"/>
            <a:ext cx="3310181" cy="3672408"/>
          </a:xfrm>
          <a:prstGeom prst="rect">
            <a:avLst/>
          </a:prstGeom>
        </p:spPr>
      </p:pic>
      <p:pic>
        <p:nvPicPr>
          <p:cNvPr id="5" name="Picture 8">
            <a:extLst>
              <a:ext uri="{FF2B5EF4-FFF2-40B4-BE49-F238E27FC236}">
                <a16:creationId xmlns:a16="http://schemas.microsoft.com/office/drawing/2014/main" id="{DC3AD6E7-FE3F-49DC-B602-CCB8122FB7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650" y="6088063"/>
            <a:ext cx="7170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428100"/>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303</TotalTime>
  <Words>2200</Words>
  <Application>Microsoft Office PowerPoint</Application>
  <PresentationFormat>On-screen Show (4:3)</PresentationFormat>
  <Paragraphs>185</Paragraphs>
  <Slides>37</Slides>
  <Notes>12</Notes>
  <HiddenSlides>0</HiddenSlides>
  <MMClips>3</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37</vt:i4>
      </vt:variant>
    </vt:vector>
  </HeadingPairs>
  <TitlesOfParts>
    <vt:vector size="57" baseType="lpstr">
      <vt:lpstr>Calibri,sans-serif</vt:lpstr>
      <vt:lpstr>ＭＳ Ｐゴシック</vt:lpstr>
      <vt:lpstr>Nimbus Roman No9 L</vt:lpstr>
      <vt:lpstr>Verdana,sans-serif</vt:lpstr>
      <vt:lpstr>Yu Gothic</vt:lpstr>
      <vt:lpstr>Arial</vt:lpstr>
      <vt:lpstr>Calibri</vt:lpstr>
      <vt:lpstr>Times</vt:lpstr>
      <vt:lpstr>Times New Roman</vt:lpstr>
      <vt:lpstr>Verdana</vt:lpstr>
      <vt:lpstr>Wingdings</vt:lpstr>
      <vt:lpstr>blank</vt:lpstr>
      <vt:lpstr>2_blank</vt:lpstr>
      <vt:lpstr>2_Blank Presentation</vt:lpstr>
      <vt:lpstr>3_Blank Presentation</vt:lpstr>
      <vt:lpstr>4_Blank Presentation</vt:lpstr>
      <vt:lpstr>NUS-Presentation-template</vt:lpstr>
      <vt:lpstr>1_blank</vt:lpstr>
      <vt:lpstr>3_blank</vt:lpstr>
      <vt:lpstr>4_blank</vt:lpstr>
      <vt:lpstr>Integrating Responsible Management Education and ERS in a business school/university</vt:lpstr>
      <vt:lpstr>Curriculum Refresh</vt:lpstr>
      <vt:lpstr>Curriculum Refresh</vt:lpstr>
      <vt:lpstr>PowerPoint Presentation</vt:lpstr>
      <vt:lpstr>Support available</vt:lpstr>
      <vt:lpstr>NTU and the SDGs</vt:lpstr>
      <vt:lpstr>Green Academy Report</vt:lpstr>
      <vt:lpstr>NBS is internationally-recognised as  one of world’s leading business schools</vt:lpstr>
      <vt:lpstr>How to integrate the SDGs into management education:  The Business Student's Guide to Sustainable Management PRME book series</vt:lpstr>
      <vt:lpstr>PowerPoint Presentation</vt:lpstr>
      <vt:lpstr>PowerPoint Presentation</vt:lpstr>
      <vt:lpstr>Support available: ESD Learning Room</vt:lpstr>
      <vt:lpstr>ESD Learning Room: Business </vt:lpstr>
      <vt:lpstr>ESD Workshops</vt:lpstr>
      <vt:lpstr>Future Proof your Career</vt:lpstr>
      <vt:lpstr>SDG Visual Displays Project</vt:lpstr>
      <vt:lpstr>Responsible Futures Accreditation </vt:lpstr>
      <vt:lpstr>Embedding sustainability throughout the student learning experience: Responsible Futures</vt:lpstr>
      <vt:lpstr>NBSdiscover 2018</vt:lpstr>
      <vt:lpstr>Sustainability in Practice Challenge Day</vt:lpstr>
      <vt:lpstr>NBS Oath Project: The findings from a Student Perspective</vt:lpstr>
      <vt:lpstr>Carbon Literacy Project </vt:lpstr>
      <vt:lpstr>Demand of students  ‘Pass it on’</vt:lpstr>
      <vt:lpstr>Business Students’ demand for climate change education (Yale Study 2016)</vt:lpstr>
      <vt:lpstr>Carbon Literacy Training for Business Schools (CL4BS)</vt:lpstr>
      <vt:lpstr>Paradigm shift for Business Schools</vt:lpstr>
      <vt:lpstr>Habermas’ two worlds (1984)</vt:lpstr>
      <vt:lpstr>Communicative reason (Habermas 1984)</vt:lpstr>
      <vt:lpstr>British Managers (2004)</vt:lpstr>
      <vt:lpstr>Own values?</vt:lpstr>
      <vt:lpstr>The Business Case</vt:lpstr>
      <vt:lpstr>German Managers (2004)</vt:lpstr>
      <vt:lpstr>G-FE 5:…Environment.. And..</vt:lpstr>
      <vt:lpstr>Two worlds</vt:lpstr>
      <vt:lpstr>References</vt:lpstr>
      <vt:lpstr>Further reading… </vt:lpstr>
      <vt:lpstr>Contact: </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DIR3SMITHG</dc:creator>
  <cp:lastModifiedBy>Gallacher, Jonathan</cp:lastModifiedBy>
  <cp:revision>25</cp:revision>
  <dcterms:created xsi:type="dcterms:W3CDTF">2004-10-15T09:28:11Z</dcterms:created>
  <dcterms:modified xsi:type="dcterms:W3CDTF">2019-01-30T09:45:07Z</dcterms:modified>
</cp:coreProperties>
</file>