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32" r:id="rId5"/>
    <p:sldMasterId id="2147483744" r:id="rId6"/>
    <p:sldMasterId id="2147483756" r:id="rId7"/>
  </p:sldMasterIdLst>
  <p:notesMasterIdLst>
    <p:notesMasterId r:id="rId39"/>
  </p:notesMasterIdLst>
  <p:sldIdLst>
    <p:sldId id="407" r:id="rId8"/>
    <p:sldId id="411" r:id="rId9"/>
    <p:sldId id="385" r:id="rId10"/>
    <p:sldId id="406" r:id="rId11"/>
    <p:sldId id="405" r:id="rId12"/>
    <p:sldId id="391" r:id="rId13"/>
    <p:sldId id="399" r:id="rId14"/>
    <p:sldId id="395" r:id="rId15"/>
    <p:sldId id="363" r:id="rId16"/>
    <p:sldId id="370" r:id="rId17"/>
    <p:sldId id="272" r:id="rId18"/>
    <p:sldId id="355" r:id="rId19"/>
    <p:sldId id="268" r:id="rId20"/>
    <p:sldId id="359" r:id="rId21"/>
    <p:sldId id="270" r:id="rId22"/>
    <p:sldId id="269" r:id="rId23"/>
    <p:sldId id="348" r:id="rId24"/>
    <p:sldId id="360" r:id="rId25"/>
    <p:sldId id="346" r:id="rId26"/>
    <p:sldId id="414" r:id="rId27"/>
    <p:sldId id="379" r:id="rId28"/>
    <p:sldId id="354" r:id="rId29"/>
    <p:sldId id="381" r:id="rId30"/>
    <p:sldId id="382" r:id="rId31"/>
    <p:sldId id="365" r:id="rId32"/>
    <p:sldId id="366" r:id="rId33"/>
    <p:sldId id="409" r:id="rId34"/>
    <p:sldId id="410" r:id="rId35"/>
    <p:sldId id="368" r:id="rId36"/>
    <p:sldId id="408" r:id="rId37"/>
    <p:sldId id="3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96"/>
    <a:srgbClr val="05758E"/>
    <a:srgbClr val="5A9BD5"/>
    <a:srgbClr val="FFFFFF"/>
    <a:srgbClr val="0A0E56"/>
    <a:srgbClr val="357E91"/>
    <a:srgbClr val="AA7197"/>
    <a:srgbClr val="3A3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4" autoAdjust="0"/>
    <p:restoredTop sz="94667" autoAdjust="0"/>
  </p:normalViewPr>
  <p:slideViewPr>
    <p:cSldViewPr snapToGrid="0">
      <p:cViewPr varScale="1">
        <p:scale>
          <a:sx n="104" d="100"/>
          <a:sy n="104" d="100"/>
        </p:scale>
        <p:origin x="4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6F84B8-63A4-4F87-9048-980A19E7992C}" type="doc">
      <dgm:prSet loTypeId="urn:microsoft.com/office/officeart/2005/8/layout/process1" loCatId="process" qsTypeId="urn:microsoft.com/office/officeart/2005/8/quickstyle/simple1" qsCatId="simple" csTypeId="urn:microsoft.com/office/officeart/2005/8/colors/accent1_2" csCatId="accent1" phldr="1"/>
      <dgm:spPr/>
    </dgm:pt>
    <dgm:pt modelId="{94FE373E-C02C-42B1-BDFE-8B94C81CB340}">
      <dgm:prSet phldrT="[Text]"/>
      <dgm:spPr/>
      <dgm:t>
        <a:bodyPr/>
        <a:lstStyle/>
        <a:p>
          <a:r>
            <a:rPr lang="en-US" dirty="0"/>
            <a:t>Department of Environment, Transport and Regions (DETR)</a:t>
          </a:r>
        </a:p>
      </dgm:t>
    </dgm:pt>
    <dgm:pt modelId="{537549B9-7DF1-4A35-9A81-2872940EE33E}" type="parTrans" cxnId="{42EFDDFC-DBE4-4BE4-B47B-689AC3AD9580}">
      <dgm:prSet/>
      <dgm:spPr/>
      <dgm:t>
        <a:bodyPr/>
        <a:lstStyle/>
        <a:p>
          <a:endParaRPr lang="en-US"/>
        </a:p>
      </dgm:t>
    </dgm:pt>
    <dgm:pt modelId="{BB0511DA-B288-480F-8426-642B6D72EA68}" type="sibTrans" cxnId="{42EFDDFC-DBE4-4BE4-B47B-689AC3AD9580}">
      <dgm:prSet/>
      <dgm:spPr/>
      <dgm:t>
        <a:bodyPr/>
        <a:lstStyle/>
        <a:p>
          <a:endParaRPr lang="en-US"/>
        </a:p>
      </dgm:t>
    </dgm:pt>
    <dgm:pt modelId="{A2E5013A-985A-4D1B-919B-6C261658856F}">
      <dgm:prSet phldrT="[Text]"/>
      <dgm:spPr/>
      <dgm:t>
        <a:bodyPr/>
        <a:lstStyle/>
        <a:p>
          <a:r>
            <a:rPr lang="en-US" dirty="0"/>
            <a:t>Department of Transport, Local Government, and the Regions (DTLR)</a:t>
          </a:r>
        </a:p>
      </dgm:t>
    </dgm:pt>
    <dgm:pt modelId="{C9DE3D24-D3D6-4311-938C-3A34E34E0B78}" type="parTrans" cxnId="{FD85F1A9-C912-48D9-B38D-ACEC569478F4}">
      <dgm:prSet/>
      <dgm:spPr/>
      <dgm:t>
        <a:bodyPr/>
        <a:lstStyle/>
        <a:p>
          <a:endParaRPr lang="en-US"/>
        </a:p>
      </dgm:t>
    </dgm:pt>
    <dgm:pt modelId="{53CDE548-9B81-4A29-9EF8-B59C8C0E0AD9}" type="sibTrans" cxnId="{FD85F1A9-C912-48D9-B38D-ACEC569478F4}">
      <dgm:prSet/>
      <dgm:spPr/>
      <dgm:t>
        <a:bodyPr/>
        <a:lstStyle/>
        <a:p>
          <a:endParaRPr lang="en-US"/>
        </a:p>
      </dgm:t>
    </dgm:pt>
    <dgm:pt modelId="{6C7F0D6A-916D-434F-97BA-D25E168EFA88}">
      <dgm:prSet phldrT="[Text]"/>
      <dgm:spPr/>
      <dgm:t>
        <a:bodyPr/>
        <a:lstStyle/>
        <a:p>
          <a:r>
            <a:rPr lang="en-US" dirty="0"/>
            <a:t>Office of the Deputy Prime Minister (ODPM)</a:t>
          </a:r>
        </a:p>
      </dgm:t>
    </dgm:pt>
    <dgm:pt modelId="{601756D5-0451-4A26-940B-BDA89260C39F}" type="parTrans" cxnId="{C6D3DA8F-D207-4E73-84BE-CE53F49D840B}">
      <dgm:prSet/>
      <dgm:spPr/>
      <dgm:t>
        <a:bodyPr/>
        <a:lstStyle/>
        <a:p>
          <a:endParaRPr lang="en-US"/>
        </a:p>
      </dgm:t>
    </dgm:pt>
    <dgm:pt modelId="{891E2C1C-E28F-4FDE-AEBD-B37D99DEB8C0}" type="sibTrans" cxnId="{C6D3DA8F-D207-4E73-84BE-CE53F49D840B}">
      <dgm:prSet/>
      <dgm:spPr/>
      <dgm:t>
        <a:bodyPr/>
        <a:lstStyle/>
        <a:p>
          <a:endParaRPr lang="en-US"/>
        </a:p>
      </dgm:t>
    </dgm:pt>
    <dgm:pt modelId="{F848F6B4-62E8-44BB-B985-587ABBBBAE4F}">
      <dgm:prSet phldrT="[Text]"/>
      <dgm:spPr/>
      <dgm:t>
        <a:bodyPr/>
        <a:lstStyle/>
        <a:p>
          <a:r>
            <a:rPr lang="en-US" dirty="0"/>
            <a:t>Department of Communities and Local Government (DCLG)</a:t>
          </a:r>
        </a:p>
      </dgm:t>
    </dgm:pt>
    <dgm:pt modelId="{7AD50C95-5820-40DB-9591-54A4A54DA6FC}" type="parTrans" cxnId="{DD8E725B-8E66-44D4-A92A-DAC57DD4AC8F}">
      <dgm:prSet/>
      <dgm:spPr/>
      <dgm:t>
        <a:bodyPr/>
        <a:lstStyle/>
        <a:p>
          <a:endParaRPr lang="en-US"/>
        </a:p>
      </dgm:t>
    </dgm:pt>
    <dgm:pt modelId="{A20706C6-EC9B-4FDB-AACE-27627140A1F8}" type="sibTrans" cxnId="{DD8E725B-8E66-44D4-A92A-DAC57DD4AC8F}">
      <dgm:prSet/>
      <dgm:spPr/>
      <dgm:t>
        <a:bodyPr/>
        <a:lstStyle/>
        <a:p>
          <a:endParaRPr lang="en-US"/>
        </a:p>
      </dgm:t>
    </dgm:pt>
    <dgm:pt modelId="{934E5113-BB49-4E5B-BC22-6579C4BC8BBD}" type="pres">
      <dgm:prSet presAssocID="{DA6F84B8-63A4-4F87-9048-980A19E7992C}" presName="Name0" presStyleCnt="0">
        <dgm:presLayoutVars>
          <dgm:dir/>
          <dgm:resizeHandles val="exact"/>
        </dgm:presLayoutVars>
      </dgm:prSet>
      <dgm:spPr/>
    </dgm:pt>
    <dgm:pt modelId="{40731702-AA34-412E-9CD6-B3726E16C904}" type="pres">
      <dgm:prSet presAssocID="{94FE373E-C02C-42B1-BDFE-8B94C81CB340}" presName="node" presStyleLbl="node1" presStyleIdx="0" presStyleCnt="4" custLinFactNeighborX="-571">
        <dgm:presLayoutVars>
          <dgm:bulletEnabled val="1"/>
        </dgm:presLayoutVars>
      </dgm:prSet>
      <dgm:spPr/>
    </dgm:pt>
    <dgm:pt modelId="{8A8CCB42-9DEF-4F65-926C-FE9DD42074FF}" type="pres">
      <dgm:prSet presAssocID="{BB0511DA-B288-480F-8426-642B6D72EA68}" presName="sibTrans" presStyleLbl="sibTrans2D1" presStyleIdx="0" presStyleCnt="3"/>
      <dgm:spPr/>
    </dgm:pt>
    <dgm:pt modelId="{6792CF1D-BBA4-4D49-AD6A-4989C1D8FC88}" type="pres">
      <dgm:prSet presAssocID="{BB0511DA-B288-480F-8426-642B6D72EA68}" presName="connectorText" presStyleLbl="sibTrans2D1" presStyleIdx="0" presStyleCnt="3"/>
      <dgm:spPr/>
    </dgm:pt>
    <dgm:pt modelId="{CF0E1E81-FA11-40DE-9359-4BB79A364A9E}" type="pres">
      <dgm:prSet presAssocID="{A2E5013A-985A-4D1B-919B-6C261658856F}" presName="node" presStyleLbl="node1" presStyleIdx="1" presStyleCnt="4" custLinFactNeighborX="-1179">
        <dgm:presLayoutVars>
          <dgm:bulletEnabled val="1"/>
        </dgm:presLayoutVars>
      </dgm:prSet>
      <dgm:spPr/>
    </dgm:pt>
    <dgm:pt modelId="{A1AD6982-A9DD-4779-A3D9-57D1D8E60772}" type="pres">
      <dgm:prSet presAssocID="{53CDE548-9B81-4A29-9EF8-B59C8C0E0AD9}" presName="sibTrans" presStyleLbl="sibTrans2D1" presStyleIdx="1" presStyleCnt="3"/>
      <dgm:spPr/>
    </dgm:pt>
    <dgm:pt modelId="{5F022F14-5C05-4690-853B-99DBFFBB90DA}" type="pres">
      <dgm:prSet presAssocID="{53CDE548-9B81-4A29-9EF8-B59C8C0E0AD9}" presName="connectorText" presStyleLbl="sibTrans2D1" presStyleIdx="1" presStyleCnt="3"/>
      <dgm:spPr/>
    </dgm:pt>
    <dgm:pt modelId="{533AB30E-FD4F-4E8A-8FB3-F63B80D659C0}" type="pres">
      <dgm:prSet presAssocID="{6C7F0D6A-916D-434F-97BA-D25E168EFA88}" presName="node" presStyleLbl="node1" presStyleIdx="2" presStyleCnt="4" custLinFactNeighborX="-1179">
        <dgm:presLayoutVars>
          <dgm:bulletEnabled val="1"/>
        </dgm:presLayoutVars>
      </dgm:prSet>
      <dgm:spPr/>
    </dgm:pt>
    <dgm:pt modelId="{40659AC6-BF05-4493-B3DE-FD48AD69CFE1}" type="pres">
      <dgm:prSet presAssocID="{891E2C1C-E28F-4FDE-AEBD-B37D99DEB8C0}" presName="sibTrans" presStyleLbl="sibTrans2D1" presStyleIdx="2" presStyleCnt="3"/>
      <dgm:spPr/>
    </dgm:pt>
    <dgm:pt modelId="{B055E6E0-13FB-4532-813B-945B6F008917}" type="pres">
      <dgm:prSet presAssocID="{891E2C1C-E28F-4FDE-AEBD-B37D99DEB8C0}" presName="connectorText" presStyleLbl="sibTrans2D1" presStyleIdx="2" presStyleCnt="3"/>
      <dgm:spPr/>
    </dgm:pt>
    <dgm:pt modelId="{C77FC715-1967-4BD0-9A26-E4CFD24E2EB6}" type="pres">
      <dgm:prSet presAssocID="{F848F6B4-62E8-44BB-B985-587ABBBBAE4F}" presName="node" presStyleLbl="node1" presStyleIdx="3" presStyleCnt="4" custLinFactNeighborX="-1179">
        <dgm:presLayoutVars>
          <dgm:bulletEnabled val="1"/>
        </dgm:presLayoutVars>
      </dgm:prSet>
      <dgm:spPr/>
    </dgm:pt>
  </dgm:ptLst>
  <dgm:cxnLst>
    <dgm:cxn modelId="{0EA69F2B-F861-45C2-A61E-3357EAF5DA54}" type="presOf" srcId="{DA6F84B8-63A4-4F87-9048-980A19E7992C}" destId="{934E5113-BB49-4E5B-BC22-6579C4BC8BBD}" srcOrd="0" destOrd="0" presId="urn:microsoft.com/office/officeart/2005/8/layout/process1"/>
    <dgm:cxn modelId="{F69DCD2D-A5DD-42A9-8973-A25DD3788646}" type="presOf" srcId="{53CDE548-9B81-4A29-9EF8-B59C8C0E0AD9}" destId="{A1AD6982-A9DD-4779-A3D9-57D1D8E60772}" srcOrd="0" destOrd="0" presId="urn:microsoft.com/office/officeart/2005/8/layout/process1"/>
    <dgm:cxn modelId="{A1691F36-A312-4E39-8219-36CC6322D761}" type="presOf" srcId="{891E2C1C-E28F-4FDE-AEBD-B37D99DEB8C0}" destId="{B055E6E0-13FB-4532-813B-945B6F008917}" srcOrd="1" destOrd="0" presId="urn:microsoft.com/office/officeart/2005/8/layout/process1"/>
    <dgm:cxn modelId="{DD8E725B-8E66-44D4-A92A-DAC57DD4AC8F}" srcId="{DA6F84B8-63A4-4F87-9048-980A19E7992C}" destId="{F848F6B4-62E8-44BB-B985-587ABBBBAE4F}" srcOrd="3" destOrd="0" parTransId="{7AD50C95-5820-40DB-9591-54A4A54DA6FC}" sibTransId="{A20706C6-EC9B-4FDB-AACE-27627140A1F8}"/>
    <dgm:cxn modelId="{F3502642-A14E-4A86-AAE3-45D49CD4C975}" type="presOf" srcId="{A2E5013A-985A-4D1B-919B-6C261658856F}" destId="{CF0E1E81-FA11-40DE-9359-4BB79A364A9E}" srcOrd="0" destOrd="0" presId="urn:microsoft.com/office/officeart/2005/8/layout/process1"/>
    <dgm:cxn modelId="{BCF71543-05DA-4E12-B3BC-A5B64EF66529}" type="presOf" srcId="{F848F6B4-62E8-44BB-B985-587ABBBBAE4F}" destId="{C77FC715-1967-4BD0-9A26-E4CFD24E2EB6}" srcOrd="0" destOrd="0" presId="urn:microsoft.com/office/officeart/2005/8/layout/process1"/>
    <dgm:cxn modelId="{8065DF7F-9FF3-41D1-B548-4DB796E46AA6}" type="presOf" srcId="{891E2C1C-E28F-4FDE-AEBD-B37D99DEB8C0}" destId="{40659AC6-BF05-4493-B3DE-FD48AD69CFE1}" srcOrd="0" destOrd="0" presId="urn:microsoft.com/office/officeart/2005/8/layout/process1"/>
    <dgm:cxn modelId="{F5EED481-3C6F-480C-B315-FAA3E579E240}" type="presOf" srcId="{94FE373E-C02C-42B1-BDFE-8B94C81CB340}" destId="{40731702-AA34-412E-9CD6-B3726E16C904}" srcOrd="0" destOrd="0" presId="urn:microsoft.com/office/officeart/2005/8/layout/process1"/>
    <dgm:cxn modelId="{C96B6C8D-B5C8-4B58-8D1D-F4D457D849BA}" type="presOf" srcId="{6C7F0D6A-916D-434F-97BA-D25E168EFA88}" destId="{533AB30E-FD4F-4E8A-8FB3-F63B80D659C0}" srcOrd="0" destOrd="0" presId="urn:microsoft.com/office/officeart/2005/8/layout/process1"/>
    <dgm:cxn modelId="{C6D3DA8F-D207-4E73-84BE-CE53F49D840B}" srcId="{DA6F84B8-63A4-4F87-9048-980A19E7992C}" destId="{6C7F0D6A-916D-434F-97BA-D25E168EFA88}" srcOrd="2" destOrd="0" parTransId="{601756D5-0451-4A26-940B-BDA89260C39F}" sibTransId="{891E2C1C-E28F-4FDE-AEBD-B37D99DEB8C0}"/>
    <dgm:cxn modelId="{C5746E95-FB1F-41B8-A290-42AB27E2F5AA}" type="presOf" srcId="{BB0511DA-B288-480F-8426-642B6D72EA68}" destId="{8A8CCB42-9DEF-4F65-926C-FE9DD42074FF}" srcOrd="0" destOrd="0" presId="urn:microsoft.com/office/officeart/2005/8/layout/process1"/>
    <dgm:cxn modelId="{6FA39DA7-7400-42F3-A27B-98FA1172ED85}" type="presOf" srcId="{53CDE548-9B81-4A29-9EF8-B59C8C0E0AD9}" destId="{5F022F14-5C05-4690-853B-99DBFFBB90DA}" srcOrd="1" destOrd="0" presId="urn:microsoft.com/office/officeart/2005/8/layout/process1"/>
    <dgm:cxn modelId="{FD85F1A9-C912-48D9-B38D-ACEC569478F4}" srcId="{DA6F84B8-63A4-4F87-9048-980A19E7992C}" destId="{A2E5013A-985A-4D1B-919B-6C261658856F}" srcOrd="1" destOrd="0" parTransId="{C9DE3D24-D3D6-4311-938C-3A34E34E0B78}" sibTransId="{53CDE548-9B81-4A29-9EF8-B59C8C0E0AD9}"/>
    <dgm:cxn modelId="{1539B2D2-596A-468A-91EF-71199CEBC677}" type="presOf" srcId="{BB0511DA-B288-480F-8426-642B6D72EA68}" destId="{6792CF1D-BBA4-4D49-AD6A-4989C1D8FC88}" srcOrd="1" destOrd="0" presId="urn:microsoft.com/office/officeart/2005/8/layout/process1"/>
    <dgm:cxn modelId="{42EFDDFC-DBE4-4BE4-B47B-689AC3AD9580}" srcId="{DA6F84B8-63A4-4F87-9048-980A19E7992C}" destId="{94FE373E-C02C-42B1-BDFE-8B94C81CB340}" srcOrd="0" destOrd="0" parTransId="{537549B9-7DF1-4A35-9A81-2872940EE33E}" sibTransId="{BB0511DA-B288-480F-8426-642B6D72EA68}"/>
    <dgm:cxn modelId="{76E7785B-9EE3-4F8C-B463-562A0D60091B}" type="presParOf" srcId="{934E5113-BB49-4E5B-BC22-6579C4BC8BBD}" destId="{40731702-AA34-412E-9CD6-B3726E16C904}" srcOrd="0" destOrd="0" presId="urn:microsoft.com/office/officeart/2005/8/layout/process1"/>
    <dgm:cxn modelId="{E3A00FBC-9DAA-4E53-BA1F-BFD583DC1645}" type="presParOf" srcId="{934E5113-BB49-4E5B-BC22-6579C4BC8BBD}" destId="{8A8CCB42-9DEF-4F65-926C-FE9DD42074FF}" srcOrd="1" destOrd="0" presId="urn:microsoft.com/office/officeart/2005/8/layout/process1"/>
    <dgm:cxn modelId="{14206327-6515-448A-9714-85B9D1156EA5}" type="presParOf" srcId="{8A8CCB42-9DEF-4F65-926C-FE9DD42074FF}" destId="{6792CF1D-BBA4-4D49-AD6A-4989C1D8FC88}" srcOrd="0" destOrd="0" presId="urn:microsoft.com/office/officeart/2005/8/layout/process1"/>
    <dgm:cxn modelId="{F64CCE8C-DB38-4C8C-955E-08468836AED2}" type="presParOf" srcId="{934E5113-BB49-4E5B-BC22-6579C4BC8BBD}" destId="{CF0E1E81-FA11-40DE-9359-4BB79A364A9E}" srcOrd="2" destOrd="0" presId="urn:microsoft.com/office/officeart/2005/8/layout/process1"/>
    <dgm:cxn modelId="{C7C6BB06-508F-4B9A-891F-91E4D657BF65}" type="presParOf" srcId="{934E5113-BB49-4E5B-BC22-6579C4BC8BBD}" destId="{A1AD6982-A9DD-4779-A3D9-57D1D8E60772}" srcOrd="3" destOrd="0" presId="urn:microsoft.com/office/officeart/2005/8/layout/process1"/>
    <dgm:cxn modelId="{1A91DCDA-5F4C-47E9-B188-0C46370AFA2B}" type="presParOf" srcId="{A1AD6982-A9DD-4779-A3D9-57D1D8E60772}" destId="{5F022F14-5C05-4690-853B-99DBFFBB90DA}" srcOrd="0" destOrd="0" presId="urn:microsoft.com/office/officeart/2005/8/layout/process1"/>
    <dgm:cxn modelId="{CFC83E60-BF81-408F-9A36-43B76AB0E723}" type="presParOf" srcId="{934E5113-BB49-4E5B-BC22-6579C4BC8BBD}" destId="{533AB30E-FD4F-4E8A-8FB3-F63B80D659C0}" srcOrd="4" destOrd="0" presId="urn:microsoft.com/office/officeart/2005/8/layout/process1"/>
    <dgm:cxn modelId="{E32003A7-AEE8-48E2-89FD-680CF9E63A0B}" type="presParOf" srcId="{934E5113-BB49-4E5B-BC22-6579C4BC8BBD}" destId="{40659AC6-BF05-4493-B3DE-FD48AD69CFE1}" srcOrd="5" destOrd="0" presId="urn:microsoft.com/office/officeart/2005/8/layout/process1"/>
    <dgm:cxn modelId="{F232CC98-807B-4081-A0C5-00BD7743F4CB}" type="presParOf" srcId="{40659AC6-BF05-4493-B3DE-FD48AD69CFE1}" destId="{B055E6E0-13FB-4532-813B-945B6F008917}" srcOrd="0" destOrd="0" presId="urn:microsoft.com/office/officeart/2005/8/layout/process1"/>
    <dgm:cxn modelId="{A89C0CE9-287B-43A2-B0D3-4FB8170EC0D2}" type="presParOf" srcId="{934E5113-BB49-4E5B-BC22-6579C4BC8BBD}" destId="{C77FC715-1967-4BD0-9A26-E4CFD24E2EB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22D05-EACF-44DD-9EC3-FF906C153B2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5D437A3-6584-4155-BA70-D2333EBEF481}">
      <dgm:prSet/>
      <dgm:spPr/>
      <dgm:t>
        <a:bodyPr/>
        <a:lstStyle/>
        <a:p>
          <a:r>
            <a:rPr lang="en-GB" b="1" dirty="0"/>
            <a:t>SDPs do not do everything the government said they would do – they are not adequate.</a:t>
          </a:r>
          <a:endParaRPr lang="en-US" b="1" dirty="0"/>
        </a:p>
      </dgm:t>
    </dgm:pt>
    <dgm:pt modelId="{C46646EA-07D4-4B06-B104-7902A936699E}" type="parTrans" cxnId="{C7F51B6C-03CE-4EA5-BDEE-A84E883F5B87}">
      <dgm:prSet/>
      <dgm:spPr/>
      <dgm:t>
        <a:bodyPr/>
        <a:lstStyle/>
        <a:p>
          <a:endParaRPr lang="en-US"/>
        </a:p>
      </dgm:t>
    </dgm:pt>
    <dgm:pt modelId="{475F39AE-E7B9-4357-B40D-05E883232917}" type="sibTrans" cxnId="{C7F51B6C-03CE-4EA5-BDEE-A84E883F5B87}">
      <dgm:prSet/>
      <dgm:spPr/>
      <dgm:t>
        <a:bodyPr/>
        <a:lstStyle/>
        <a:p>
          <a:endParaRPr lang="en-US"/>
        </a:p>
      </dgm:t>
    </dgm:pt>
    <dgm:pt modelId="{5F4C3F2C-D7B2-4D46-858F-4ECC3E102FDA}">
      <dgm:prSet/>
      <dgm:spPr/>
      <dgm:t>
        <a:bodyPr/>
        <a:lstStyle/>
        <a:p>
          <a:r>
            <a:rPr lang="en-GB" b="1" dirty="0"/>
            <a:t>There are “significant weaknesses in the framework for planning and managing public sector activity” in the UK. </a:t>
          </a:r>
          <a:endParaRPr lang="en-US" b="1" dirty="0"/>
        </a:p>
      </dgm:t>
    </dgm:pt>
    <dgm:pt modelId="{1EE96AF2-EFBE-434A-8C3D-DBABEE58CD2C}" type="parTrans" cxnId="{EF8D9D1F-0487-4480-BE23-58C444202823}">
      <dgm:prSet/>
      <dgm:spPr/>
      <dgm:t>
        <a:bodyPr/>
        <a:lstStyle/>
        <a:p>
          <a:endParaRPr lang="en-US"/>
        </a:p>
      </dgm:t>
    </dgm:pt>
    <dgm:pt modelId="{3B92240F-39C0-4E55-9F23-E2AAF2E158A0}" type="sibTrans" cxnId="{EF8D9D1F-0487-4480-BE23-58C444202823}">
      <dgm:prSet/>
      <dgm:spPr/>
      <dgm:t>
        <a:bodyPr/>
        <a:lstStyle/>
        <a:p>
          <a:endParaRPr lang="en-US"/>
        </a:p>
      </dgm:t>
    </dgm:pt>
    <dgm:pt modelId="{44C0D258-90CF-4BBE-89DD-E9A5AABE1772}">
      <dgm:prSet/>
      <dgm:spPr/>
      <dgm:t>
        <a:bodyPr/>
        <a:lstStyle/>
        <a:p>
          <a:r>
            <a:rPr lang="en-GB" b="1" dirty="0"/>
            <a:t>The set of processes and guidance “does not represent a coherent, integrated system” nor a joined up approach, where such an approach is necessary. </a:t>
          </a:r>
          <a:endParaRPr lang="en-US" b="1" dirty="0"/>
        </a:p>
      </dgm:t>
    </dgm:pt>
    <dgm:pt modelId="{6CD5BA4C-DD67-4BFF-AF0C-00FE45A1BA49}" type="parTrans" cxnId="{03B90895-68AB-42CF-A4DF-43178F4014FA}">
      <dgm:prSet/>
      <dgm:spPr/>
      <dgm:t>
        <a:bodyPr/>
        <a:lstStyle/>
        <a:p>
          <a:endParaRPr lang="en-US"/>
        </a:p>
      </dgm:t>
    </dgm:pt>
    <dgm:pt modelId="{B06F6D03-0C93-436F-80E5-AC15B570CD3E}" type="sibTrans" cxnId="{03B90895-68AB-42CF-A4DF-43178F4014FA}">
      <dgm:prSet/>
      <dgm:spPr/>
      <dgm:t>
        <a:bodyPr/>
        <a:lstStyle/>
        <a:p>
          <a:endParaRPr lang="en-US"/>
        </a:p>
      </dgm:t>
    </dgm:pt>
    <dgm:pt modelId="{FD9183FF-AAE4-4337-AF01-DAA11886510D}">
      <dgm:prSet/>
      <dgm:spPr/>
      <dgm:t>
        <a:bodyPr/>
        <a:lstStyle/>
        <a:p>
          <a:r>
            <a:rPr lang="en-GB" b="1" dirty="0"/>
            <a:t>“The way government plans and manages its business is driven by processes”, “rather than an overarching strategic plan”.</a:t>
          </a:r>
          <a:endParaRPr lang="en-US" b="1" dirty="0"/>
        </a:p>
      </dgm:t>
    </dgm:pt>
    <dgm:pt modelId="{25123B61-CB51-46BC-ABEE-A7D266234C67}" type="parTrans" cxnId="{E26FBB80-C9C0-4BE3-A80B-911DB4267EF5}">
      <dgm:prSet/>
      <dgm:spPr/>
      <dgm:t>
        <a:bodyPr/>
        <a:lstStyle/>
        <a:p>
          <a:endParaRPr lang="en-US"/>
        </a:p>
      </dgm:t>
    </dgm:pt>
    <dgm:pt modelId="{595C2FB2-0645-4098-8D53-E54441F56979}" type="sibTrans" cxnId="{E26FBB80-C9C0-4BE3-A80B-911DB4267EF5}">
      <dgm:prSet/>
      <dgm:spPr/>
      <dgm:t>
        <a:bodyPr/>
        <a:lstStyle/>
        <a:p>
          <a:endParaRPr lang="en-US"/>
        </a:p>
      </dgm:t>
    </dgm:pt>
    <dgm:pt modelId="{5038BDFB-05EF-4A85-9B94-5F10C208FAF3}" type="pres">
      <dgm:prSet presAssocID="{B4822D05-EACF-44DD-9EC3-FF906C153B25}" presName="Name0" presStyleCnt="0">
        <dgm:presLayoutVars>
          <dgm:chMax val="7"/>
          <dgm:chPref val="7"/>
          <dgm:dir/>
        </dgm:presLayoutVars>
      </dgm:prSet>
      <dgm:spPr/>
    </dgm:pt>
    <dgm:pt modelId="{782AD486-F4E1-4386-912E-61A99FA65760}" type="pres">
      <dgm:prSet presAssocID="{B4822D05-EACF-44DD-9EC3-FF906C153B25}" presName="Name1" presStyleCnt="0"/>
      <dgm:spPr/>
    </dgm:pt>
    <dgm:pt modelId="{30A6F338-2B42-469D-872E-23913BAB2743}" type="pres">
      <dgm:prSet presAssocID="{B4822D05-EACF-44DD-9EC3-FF906C153B25}" presName="cycle" presStyleCnt="0"/>
      <dgm:spPr/>
    </dgm:pt>
    <dgm:pt modelId="{7FD7EF8C-BFCC-44F9-AAC8-8E0612A20775}" type="pres">
      <dgm:prSet presAssocID="{B4822D05-EACF-44DD-9EC3-FF906C153B25}" presName="srcNode" presStyleLbl="node1" presStyleIdx="0" presStyleCnt="4"/>
      <dgm:spPr/>
    </dgm:pt>
    <dgm:pt modelId="{95E2A6B6-1CCC-4E72-9BA9-795C9AD3D520}" type="pres">
      <dgm:prSet presAssocID="{B4822D05-EACF-44DD-9EC3-FF906C153B25}" presName="conn" presStyleLbl="parChTrans1D2" presStyleIdx="0" presStyleCnt="1"/>
      <dgm:spPr/>
    </dgm:pt>
    <dgm:pt modelId="{4A728F4E-C877-4F2D-92BF-EBA9F4437BE2}" type="pres">
      <dgm:prSet presAssocID="{B4822D05-EACF-44DD-9EC3-FF906C153B25}" presName="extraNode" presStyleLbl="node1" presStyleIdx="0" presStyleCnt="4"/>
      <dgm:spPr/>
    </dgm:pt>
    <dgm:pt modelId="{CDA74E99-0320-4EE2-AFE8-AEC9D228FCC5}" type="pres">
      <dgm:prSet presAssocID="{B4822D05-EACF-44DD-9EC3-FF906C153B25}" presName="dstNode" presStyleLbl="node1" presStyleIdx="0" presStyleCnt="4"/>
      <dgm:spPr/>
    </dgm:pt>
    <dgm:pt modelId="{076C6386-6E23-47C6-9FF4-A4EEDC8B436E}" type="pres">
      <dgm:prSet presAssocID="{45D437A3-6584-4155-BA70-D2333EBEF481}" presName="text_1" presStyleLbl="node1" presStyleIdx="0" presStyleCnt="4">
        <dgm:presLayoutVars>
          <dgm:bulletEnabled val="1"/>
        </dgm:presLayoutVars>
      </dgm:prSet>
      <dgm:spPr/>
    </dgm:pt>
    <dgm:pt modelId="{440CAE72-3CB4-473D-92FB-8ED01824DBC2}" type="pres">
      <dgm:prSet presAssocID="{45D437A3-6584-4155-BA70-D2333EBEF481}" presName="accent_1" presStyleCnt="0"/>
      <dgm:spPr/>
    </dgm:pt>
    <dgm:pt modelId="{1621F2C5-DFF6-4EAF-9573-8E7BCCBA5379}" type="pres">
      <dgm:prSet presAssocID="{45D437A3-6584-4155-BA70-D2333EBEF481}" presName="accentRepeatNode" presStyleLbl="solidFgAcc1" presStyleIdx="0" presStyleCnt="4"/>
      <dgm:spPr/>
    </dgm:pt>
    <dgm:pt modelId="{BEF0C912-B82F-4AA4-8352-6D93169B0EC8}" type="pres">
      <dgm:prSet presAssocID="{5F4C3F2C-D7B2-4D46-858F-4ECC3E102FDA}" presName="text_2" presStyleLbl="node1" presStyleIdx="1" presStyleCnt="4">
        <dgm:presLayoutVars>
          <dgm:bulletEnabled val="1"/>
        </dgm:presLayoutVars>
      </dgm:prSet>
      <dgm:spPr/>
    </dgm:pt>
    <dgm:pt modelId="{FF386071-5799-4134-BDA6-010852353EDD}" type="pres">
      <dgm:prSet presAssocID="{5F4C3F2C-D7B2-4D46-858F-4ECC3E102FDA}" presName="accent_2" presStyleCnt="0"/>
      <dgm:spPr/>
    </dgm:pt>
    <dgm:pt modelId="{3F56D653-1C29-4A1C-A463-054D9614F713}" type="pres">
      <dgm:prSet presAssocID="{5F4C3F2C-D7B2-4D46-858F-4ECC3E102FDA}" presName="accentRepeatNode" presStyleLbl="solidFgAcc1" presStyleIdx="1" presStyleCnt="4"/>
      <dgm:spPr/>
    </dgm:pt>
    <dgm:pt modelId="{572E5DAF-770D-403D-874C-1AD75EF79074}" type="pres">
      <dgm:prSet presAssocID="{44C0D258-90CF-4BBE-89DD-E9A5AABE1772}" presName="text_3" presStyleLbl="node1" presStyleIdx="2" presStyleCnt="4">
        <dgm:presLayoutVars>
          <dgm:bulletEnabled val="1"/>
        </dgm:presLayoutVars>
      </dgm:prSet>
      <dgm:spPr/>
    </dgm:pt>
    <dgm:pt modelId="{A3F43311-815E-4744-B945-75A904E0FC00}" type="pres">
      <dgm:prSet presAssocID="{44C0D258-90CF-4BBE-89DD-E9A5AABE1772}" presName="accent_3" presStyleCnt="0"/>
      <dgm:spPr/>
    </dgm:pt>
    <dgm:pt modelId="{75359287-91E8-468A-AE4F-CC33A596AB94}" type="pres">
      <dgm:prSet presAssocID="{44C0D258-90CF-4BBE-89DD-E9A5AABE1772}" presName="accentRepeatNode" presStyleLbl="solidFgAcc1" presStyleIdx="2" presStyleCnt="4"/>
      <dgm:spPr/>
    </dgm:pt>
    <dgm:pt modelId="{31441449-BF52-4DC9-B696-863E86EB0DB3}" type="pres">
      <dgm:prSet presAssocID="{FD9183FF-AAE4-4337-AF01-DAA11886510D}" presName="text_4" presStyleLbl="node1" presStyleIdx="3" presStyleCnt="4">
        <dgm:presLayoutVars>
          <dgm:bulletEnabled val="1"/>
        </dgm:presLayoutVars>
      </dgm:prSet>
      <dgm:spPr/>
    </dgm:pt>
    <dgm:pt modelId="{EBE77B3D-80BE-4766-BFB7-56C5873997D2}" type="pres">
      <dgm:prSet presAssocID="{FD9183FF-AAE4-4337-AF01-DAA11886510D}" presName="accent_4" presStyleCnt="0"/>
      <dgm:spPr/>
    </dgm:pt>
    <dgm:pt modelId="{72F7A418-E4EF-4AAA-8FFE-4015CCD4193B}" type="pres">
      <dgm:prSet presAssocID="{FD9183FF-AAE4-4337-AF01-DAA11886510D}" presName="accentRepeatNode" presStyleLbl="solidFgAcc1" presStyleIdx="3" presStyleCnt="4"/>
      <dgm:spPr/>
    </dgm:pt>
  </dgm:ptLst>
  <dgm:cxnLst>
    <dgm:cxn modelId="{EF8D9D1F-0487-4480-BE23-58C444202823}" srcId="{B4822D05-EACF-44DD-9EC3-FF906C153B25}" destId="{5F4C3F2C-D7B2-4D46-858F-4ECC3E102FDA}" srcOrd="1" destOrd="0" parTransId="{1EE96AF2-EFBE-434A-8C3D-DBABEE58CD2C}" sibTransId="{3B92240F-39C0-4E55-9F23-E2AAF2E158A0}"/>
    <dgm:cxn modelId="{77852249-E387-4D69-8612-B55AB4427AF6}" type="presOf" srcId="{45D437A3-6584-4155-BA70-D2333EBEF481}" destId="{076C6386-6E23-47C6-9FF4-A4EEDC8B436E}" srcOrd="0" destOrd="0" presId="urn:microsoft.com/office/officeart/2008/layout/VerticalCurvedList"/>
    <dgm:cxn modelId="{C7F51B6C-03CE-4EA5-BDEE-A84E883F5B87}" srcId="{B4822D05-EACF-44DD-9EC3-FF906C153B25}" destId="{45D437A3-6584-4155-BA70-D2333EBEF481}" srcOrd="0" destOrd="0" parTransId="{C46646EA-07D4-4B06-B104-7902A936699E}" sibTransId="{475F39AE-E7B9-4357-B40D-05E883232917}"/>
    <dgm:cxn modelId="{B207AD79-7F80-42FB-BDC4-922D03BE48E1}" type="presOf" srcId="{B4822D05-EACF-44DD-9EC3-FF906C153B25}" destId="{5038BDFB-05EF-4A85-9B94-5F10C208FAF3}" srcOrd="0" destOrd="0" presId="urn:microsoft.com/office/officeart/2008/layout/VerticalCurvedList"/>
    <dgm:cxn modelId="{E26FBB80-C9C0-4BE3-A80B-911DB4267EF5}" srcId="{B4822D05-EACF-44DD-9EC3-FF906C153B25}" destId="{FD9183FF-AAE4-4337-AF01-DAA11886510D}" srcOrd="3" destOrd="0" parTransId="{25123B61-CB51-46BC-ABEE-A7D266234C67}" sibTransId="{595C2FB2-0645-4098-8D53-E54441F56979}"/>
    <dgm:cxn modelId="{3FDC3486-7A69-4C95-A6B1-52658FEAFAC5}" type="presOf" srcId="{475F39AE-E7B9-4357-B40D-05E883232917}" destId="{95E2A6B6-1CCC-4E72-9BA9-795C9AD3D520}" srcOrd="0" destOrd="0" presId="urn:microsoft.com/office/officeart/2008/layout/VerticalCurvedList"/>
    <dgm:cxn modelId="{9203B08D-EF73-4B02-B0E3-6ADCF2195370}" type="presOf" srcId="{FD9183FF-AAE4-4337-AF01-DAA11886510D}" destId="{31441449-BF52-4DC9-B696-863E86EB0DB3}" srcOrd="0" destOrd="0" presId="urn:microsoft.com/office/officeart/2008/layout/VerticalCurvedList"/>
    <dgm:cxn modelId="{03B90895-68AB-42CF-A4DF-43178F4014FA}" srcId="{B4822D05-EACF-44DD-9EC3-FF906C153B25}" destId="{44C0D258-90CF-4BBE-89DD-E9A5AABE1772}" srcOrd="2" destOrd="0" parTransId="{6CD5BA4C-DD67-4BFF-AF0C-00FE45A1BA49}" sibTransId="{B06F6D03-0C93-436F-80E5-AC15B570CD3E}"/>
    <dgm:cxn modelId="{5199D3AC-0062-4692-B09F-A2C565311076}" type="presOf" srcId="{5F4C3F2C-D7B2-4D46-858F-4ECC3E102FDA}" destId="{BEF0C912-B82F-4AA4-8352-6D93169B0EC8}" srcOrd="0" destOrd="0" presId="urn:microsoft.com/office/officeart/2008/layout/VerticalCurvedList"/>
    <dgm:cxn modelId="{7605FAB7-1B6B-4404-8DD0-FF74DE6FC027}" type="presOf" srcId="{44C0D258-90CF-4BBE-89DD-E9A5AABE1772}" destId="{572E5DAF-770D-403D-874C-1AD75EF79074}" srcOrd="0" destOrd="0" presId="urn:microsoft.com/office/officeart/2008/layout/VerticalCurvedList"/>
    <dgm:cxn modelId="{F7F276A8-2786-4B75-A8BD-2035E432AA6A}" type="presParOf" srcId="{5038BDFB-05EF-4A85-9B94-5F10C208FAF3}" destId="{782AD486-F4E1-4386-912E-61A99FA65760}" srcOrd="0" destOrd="0" presId="urn:microsoft.com/office/officeart/2008/layout/VerticalCurvedList"/>
    <dgm:cxn modelId="{207FE51B-F19C-45FB-9F97-063F2C4F1893}" type="presParOf" srcId="{782AD486-F4E1-4386-912E-61A99FA65760}" destId="{30A6F338-2B42-469D-872E-23913BAB2743}" srcOrd="0" destOrd="0" presId="urn:microsoft.com/office/officeart/2008/layout/VerticalCurvedList"/>
    <dgm:cxn modelId="{FD5A9032-3616-4616-B541-64095783231F}" type="presParOf" srcId="{30A6F338-2B42-469D-872E-23913BAB2743}" destId="{7FD7EF8C-BFCC-44F9-AAC8-8E0612A20775}" srcOrd="0" destOrd="0" presId="urn:microsoft.com/office/officeart/2008/layout/VerticalCurvedList"/>
    <dgm:cxn modelId="{3F1D5ED0-73E0-40B0-8516-E42CF3D5EBE4}" type="presParOf" srcId="{30A6F338-2B42-469D-872E-23913BAB2743}" destId="{95E2A6B6-1CCC-4E72-9BA9-795C9AD3D520}" srcOrd="1" destOrd="0" presId="urn:microsoft.com/office/officeart/2008/layout/VerticalCurvedList"/>
    <dgm:cxn modelId="{E386ADF1-A69F-4672-A817-F61EE007F0F3}" type="presParOf" srcId="{30A6F338-2B42-469D-872E-23913BAB2743}" destId="{4A728F4E-C877-4F2D-92BF-EBA9F4437BE2}" srcOrd="2" destOrd="0" presId="urn:microsoft.com/office/officeart/2008/layout/VerticalCurvedList"/>
    <dgm:cxn modelId="{F5343D66-51CB-4CBA-AB11-F3CE89DB0085}" type="presParOf" srcId="{30A6F338-2B42-469D-872E-23913BAB2743}" destId="{CDA74E99-0320-4EE2-AFE8-AEC9D228FCC5}" srcOrd="3" destOrd="0" presId="urn:microsoft.com/office/officeart/2008/layout/VerticalCurvedList"/>
    <dgm:cxn modelId="{C6EE3F96-912D-4A71-8D47-2FD3B242E31E}" type="presParOf" srcId="{782AD486-F4E1-4386-912E-61A99FA65760}" destId="{076C6386-6E23-47C6-9FF4-A4EEDC8B436E}" srcOrd="1" destOrd="0" presId="urn:microsoft.com/office/officeart/2008/layout/VerticalCurvedList"/>
    <dgm:cxn modelId="{372AB951-C2A4-427C-8BB2-0B6978A59425}" type="presParOf" srcId="{782AD486-F4E1-4386-912E-61A99FA65760}" destId="{440CAE72-3CB4-473D-92FB-8ED01824DBC2}" srcOrd="2" destOrd="0" presId="urn:microsoft.com/office/officeart/2008/layout/VerticalCurvedList"/>
    <dgm:cxn modelId="{7486078E-5C19-4B65-AF83-BCDCDB543865}" type="presParOf" srcId="{440CAE72-3CB4-473D-92FB-8ED01824DBC2}" destId="{1621F2C5-DFF6-4EAF-9573-8E7BCCBA5379}" srcOrd="0" destOrd="0" presId="urn:microsoft.com/office/officeart/2008/layout/VerticalCurvedList"/>
    <dgm:cxn modelId="{A70DA566-7305-481B-ADA0-2E31BC1116F4}" type="presParOf" srcId="{782AD486-F4E1-4386-912E-61A99FA65760}" destId="{BEF0C912-B82F-4AA4-8352-6D93169B0EC8}" srcOrd="3" destOrd="0" presId="urn:microsoft.com/office/officeart/2008/layout/VerticalCurvedList"/>
    <dgm:cxn modelId="{1446ABC8-30D0-4E23-AC0B-0902C61E0B14}" type="presParOf" srcId="{782AD486-F4E1-4386-912E-61A99FA65760}" destId="{FF386071-5799-4134-BDA6-010852353EDD}" srcOrd="4" destOrd="0" presId="urn:microsoft.com/office/officeart/2008/layout/VerticalCurvedList"/>
    <dgm:cxn modelId="{FB5321B5-7D64-4B54-946E-AEF4C943FDA2}" type="presParOf" srcId="{FF386071-5799-4134-BDA6-010852353EDD}" destId="{3F56D653-1C29-4A1C-A463-054D9614F713}" srcOrd="0" destOrd="0" presId="urn:microsoft.com/office/officeart/2008/layout/VerticalCurvedList"/>
    <dgm:cxn modelId="{2B10F9E7-1A6C-4701-B8F9-D725544F760F}" type="presParOf" srcId="{782AD486-F4E1-4386-912E-61A99FA65760}" destId="{572E5DAF-770D-403D-874C-1AD75EF79074}" srcOrd="5" destOrd="0" presId="urn:microsoft.com/office/officeart/2008/layout/VerticalCurvedList"/>
    <dgm:cxn modelId="{3684A805-5DA4-4C09-A8E3-5569AB9C5964}" type="presParOf" srcId="{782AD486-F4E1-4386-912E-61A99FA65760}" destId="{A3F43311-815E-4744-B945-75A904E0FC00}" srcOrd="6" destOrd="0" presId="urn:microsoft.com/office/officeart/2008/layout/VerticalCurvedList"/>
    <dgm:cxn modelId="{4EC3FFA6-D6CC-46A7-96D7-506927154B81}" type="presParOf" srcId="{A3F43311-815E-4744-B945-75A904E0FC00}" destId="{75359287-91E8-468A-AE4F-CC33A596AB94}" srcOrd="0" destOrd="0" presId="urn:microsoft.com/office/officeart/2008/layout/VerticalCurvedList"/>
    <dgm:cxn modelId="{5446A8C7-7C30-4264-9628-6A926ADF547D}" type="presParOf" srcId="{782AD486-F4E1-4386-912E-61A99FA65760}" destId="{31441449-BF52-4DC9-B696-863E86EB0DB3}" srcOrd="7" destOrd="0" presId="urn:microsoft.com/office/officeart/2008/layout/VerticalCurvedList"/>
    <dgm:cxn modelId="{CD463A63-43DF-4C63-BD83-F797DBB625AB}" type="presParOf" srcId="{782AD486-F4E1-4386-912E-61A99FA65760}" destId="{EBE77B3D-80BE-4766-BFB7-56C5873997D2}" srcOrd="8" destOrd="0" presId="urn:microsoft.com/office/officeart/2008/layout/VerticalCurvedList"/>
    <dgm:cxn modelId="{540EFF75-E532-4F36-A8D6-90DCA47151C2}" type="presParOf" srcId="{EBE77B3D-80BE-4766-BFB7-56C5873997D2}" destId="{72F7A418-E4EF-4AAA-8FFE-4015CCD4193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0000B4-BCCD-4454-AD08-543204E9118F}" type="doc">
      <dgm:prSet loTypeId="urn:microsoft.com/office/officeart/2008/layout/LinedList" loCatId="cycle" qsTypeId="urn:microsoft.com/office/officeart/2005/8/quickstyle/simple2" qsCatId="simple" csTypeId="urn:microsoft.com/office/officeart/2005/8/colors/accent1_2" csCatId="accent1" phldr="1"/>
      <dgm:spPr/>
      <dgm:t>
        <a:bodyPr/>
        <a:lstStyle/>
        <a:p>
          <a:endParaRPr lang="en-US"/>
        </a:p>
      </dgm:t>
    </dgm:pt>
    <dgm:pt modelId="{F5DB3A44-997A-4B8E-9977-3253D98E2215}">
      <dgm:prSet/>
      <dgm:spPr/>
      <dgm:t>
        <a:bodyPr/>
        <a:lstStyle/>
        <a:p>
          <a:r>
            <a:rPr lang="en-GB" b="1" dirty="0"/>
            <a:t>Knowledge, experience and access </a:t>
          </a:r>
          <a:r>
            <a:rPr lang="en-GB" dirty="0"/>
            <a:t>to both the policy and the delivery communities.</a:t>
          </a:r>
          <a:endParaRPr lang="en-US" dirty="0"/>
        </a:p>
      </dgm:t>
    </dgm:pt>
    <dgm:pt modelId="{4EFFD64E-72A2-412A-8C54-B521806EE2F3}" type="parTrans" cxnId="{146E8B32-0CA2-49DD-8E35-0B6EE6F76EF2}">
      <dgm:prSet/>
      <dgm:spPr/>
      <dgm:t>
        <a:bodyPr/>
        <a:lstStyle/>
        <a:p>
          <a:endParaRPr lang="en-US"/>
        </a:p>
      </dgm:t>
    </dgm:pt>
    <dgm:pt modelId="{53C3EC90-05A9-4CFE-80CF-4B083FE65BCE}" type="sibTrans" cxnId="{146E8B32-0CA2-49DD-8E35-0B6EE6F76EF2}">
      <dgm:prSet/>
      <dgm:spPr/>
      <dgm:t>
        <a:bodyPr/>
        <a:lstStyle/>
        <a:p>
          <a:endParaRPr lang="en-US"/>
        </a:p>
      </dgm:t>
    </dgm:pt>
    <dgm:pt modelId="{FBD5EC14-860E-4821-A8B8-994E43750F6B}">
      <dgm:prSet/>
      <dgm:spPr/>
      <dgm:t>
        <a:bodyPr/>
        <a:lstStyle/>
        <a:p>
          <a:r>
            <a:rPr lang="en-GB" dirty="0"/>
            <a:t>FRS is a universal service with </a:t>
          </a:r>
          <a:r>
            <a:rPr lang="en-GB" b="1" dirty="0"/>
            <a:t>potential local, regional, national and international dimensions.</a:t>
          </a:r>
          <a:endParaRPr lang="en-US" dirty="0"/>
        </a:p>
      </dgm:t>
    </dgm:pt>
    <dgm:pt modelId="{DEFD5156-8EAC-4BAB-84D3-7A3C78BDD73E}" type="parTrans" cxnId="{657F3080-D573-43A5-8620-506AA0914DAA}">
      <dgm:prSet/>
      <dgm:spPr/>
      <dgm:t>
        <a:bodyPr/>
        <a:lstStyle/>
        <a:p>
          <a:endParaRPr lang="en-US"/>
        </a:p>
      </dgm:t>
    </dgm:pt>
    <dgm:pt modelId="{482F9EE0-4466-44C8-A552-DFD42580550F}" type="sibTrans" cxnId="{657F3080-D573-43A5-8620-506AA0914DAA}">
      <dgm:prSet/>
      <dgm:spPr/>
      <dgm:t>
        <a:bodyPr/>
        <a:lstStyle/>
        <a:p>
          <a:endParaRPr lang="en-US"/>
        </a:p>
      </dgm:t>
    </dgm:pt>
    <dgm:pt modelId="{F191E27F-3A40-45D3-B354-3FAEEDFA5B69}">
      <dgm:prSet/>
      <dgm:spPr/>
      <dgm:t>
        <a:bodyPr/>
        <a:lstStyle/>
        <a:p>
          <a:r>
            <a:rPr lang="en-GB" dirty="0"/>
            <a:t>The </a:t>
          </a:r>
          <a:r>
            <a:rPr lang="en-GB" b="1" dirty="0"/>
            <a:t>Integrated Risk Management Plan </a:t>
          </a:r>
          <a:r>
            <a:rPr lang="en-GB" dirty="0"/>
            <a:t>process of the 2004 Act was ‘</a:t>
          </a:r>
          <a:r>
            <a:rPr lang="en-GB" b="1" dirty="0"/>
            <a:t>virtually untried’.</a:t>
          </a:r>
          <a:r>
            <a:rPr lang="en-GB" dirty="0"/>
            <a:t>  </a:t>
          </a:r>
          <a:endParaRPr lang="en-US" dirty="0"/>
        </a:p>
      </dgm:t>
    </dgm:pt>
    <dgm:pt modelId="{9DBCFC05-4D60-4A1C-BE6F-C794DA32AE55}" type="parTrans" cxnId="{D317E605-6BCF-4780-A5F9-7B2C1A71722C}">
      <dgm:prSet/>
      <dgm:spPr/>
      <dgm:t>
        <a:bodyPr/>
        <a:lstStyle/>
        <a:p>
          <a:endParaRPr lang="en-US"/>
        </a:p>
      </dgm:t>
    </dgm:pt>
    <dgm:pt modelId="{63B95B3D-954F-42B0-8EA8-2715881D46C9}" type="sibTrans" cxnId="{D317E605-6BCF-4780-A5F9-7B2C1A71722C}">
      <dgm:prSet/>
      <dgm:spPr/>
      <dgm:t>
        <a:bodyPr/>
        <a:lstStyle/>
        <a:p>
          <a:endParaRPr lang="en-US"/>
        </a:p>
      </dgm:t>
    </dgm:pt>
    <dgm:pt modelId="{55A0BF22-26FC-42DF-9BAC-6C9C0949DDC8}">
      <dgm:prSet/>
      <dgm:spPr/>
      <dgm:t>
        <a:bodyPr/>
        <a:lstStyle/>
        <a:p>
          <a:r>
            <a:rPr lang="en-GB" dirty="0"/>
            <a:t>IRMP had and clear potential impacts on communities and NBS had an </a:t>
          </a:r>
          <a:r>
            <a:rPr lang="en-GB" b="1" dirty="0"/>
            <a:t>established collaboration </a:t>
          </a:r>
          <a:r>
            <a:rPr lang="en-GB" dirty="0"/>
            <a:t>with NFRS.</a:t>
          </a:r>
          <a:endParaRPr lang="en-US" dirty="0"/>
        </a:p>
      </dgm:t>
    </dgm:pt>
    <dgm:pt modelId="{99013705-CDCA-4C0C-9CD5-50CB2C934200}" type="parTrans" cxnId="{AA39AE94-7744-4B73-A3EB-F607EBD20127}">
      <dgm:prSet/>
      <dgm:spPr/>
      <dgm:t>
        <a:bodyPr/>
        <a:lstStyle/>
        <a:p>
          <a:endParaRPr lang="en-US"/>
        </a:p>
      </dgm:t>
    </dgm:pt>
    <dgm:pt modelId="{2E3AD8A4-7D0C-438B-846B-6912A0616374}" type="sibTrans" cxnId="{AA39AE94-7744-4B73-A3EB-F607EBD20127}">
      <dgm:prSet/>
      <dgm:spPr/>
      <dgm:t>
        <a:bodyPr/>
        <a:lstStyle/>
        <a:p>
          <a:endParaRPr lang="en-US"/>
        </a:p>
      </dgm:t>
    </dgm:pt>
    <dgm:pt modelId="{38DA9E69-6DF4-4EB0-B9C5-E4FAE5BBCB93}">
      <dgm:prSet/>
      <dgm:spPr/>
      <dgm:t>
        <a:bodyPr/>
        <a:lstStyle/>
        <a:p>
          <a:r>
            <a:rPr lang="en-GB"/>
            <a:t>Little academic engagement with FRS suggested a </a:t>
          </a:r>
          <a:r>
            <a:rPr lang="en-GB" b="1"/>
            <a:t>potential ‘niche’ academic market. </a:t>
          </a:r>
          <a:endParaRPr lang="en-US"/>
        </a:p>
      </dgm:t>
    </dgm:pt>
    <dgm:pt modelId="{9077723C-BD1E-4455-93B1-F5652FDD720C}" type="parTrans" cxnId="{97A8902C-1406-4911-A8ED-FB2F83248269}">
      <dgm:prSet/>
      <dgm:spPr/>
      <dgm:t>
        <a:bodyPr/>
        <a:lstStyle/>
        <a:p>
          <a:endParaRPr lang="en-US"/>
        </a:p>
      </dgm:t>
    </dgm:pt>
    <dgm:pt modelId="{AEEEAA31-946B-49EA-A907-E979F849DC55}" type="sibTrans" cxnId="{97A8902C-1406-4911-A8ED-FB2F83248269}">
      <dgm:prSet/>
      <dgm:spPr/>
      <dgm:t>
        <a:bodyPr/>
        <a:lstStyle/>
        <a:p>
          <a:endParaRPr lang="en-US"/>
        </a:p>
      </dgm:t>
    </dgm:pt>
    <dgm:pt modelId="{B583B147-1274-5B4E-BF78-020900B57635}" type="pres">
      <dgm:prSet presAssocID="{E60000B4-BCCD-4454-AD08-543204E9118F}" presName="vert0" presStyleCnt="0">
        <dgm:presLayoutVars>
          <dgm:dir/>
          <dgm:animOne val="branch"/>
          <dgm:animLvl val="lvl"/>
        </dgm:presLayoutVars>
      </dgm:prSet>
      <dgm:spPr/>
    </dgm:pt>
    <dgm:pt modelId="{6B68E337-06F0-B942-A952-573BE3A762CC}" type="pres">
      <dgm:prSet presAssocID="{F5DB3A44-997A-4B8E-9977-3253D98E2215}" presName="thickLine" presStyleLbl="alignNode1" presStyleIdx="0" presStyleCnt="5"/>
      <dgm:spPr/>
    </dgm:pt>
    <dgm:pt modelId="{7DEC961B-2C64-774D-A814-35A895BCA0D7}" type="pres">
      <dgm:prSet presAssocID="{F5DB3A44-997A-4B8E-9977-3253D98E2215}" presName="horz1" presStyleCnt="0"/>
      <dgm:spPr/>
    </dgm:pt>
    <dgm:pt modelId="{1EA7FD13-1E34-5045-8AEA-CD8F6F750580}" type="pres">
      <dgm:prSet presAssocID="{F5DB3A44-997A-4B8E-9977-3253D98E2215}" presName="tx1" presStyleLbl="revTx" presStyleIdx="0" presStyleCnt="5"/>
      <dgm:spPr/>
    </dgm:pt>
    <dgm:pt modelId="{769FB377-E08E-0C49-A843-69F43C653AB9}" type="pres">
      <dgm:prSet presAssocID="{F5DB3A44-997A-4B8E-9977-3253D98E2215}" presName="vert1" presStyleCnt="0"/>
      <dgm:spPr/>
    </dgm:pt>
    <dgm:pt modelId="{64299EC8-36F5-DF4D-B177-D90527275F5A}" type="pres">
      <dgm:prSet presAssocID="{FBD5EC14-860E-4821-A8B8-994E43750F6B}" presName="thickLine" presStyleLbl="alignNode1" presStyleIdx="1" presStyleCnt="5"/>
      <dgm:spPr/>
    </dgm:pt>
    <dgm:pt modelId="{59C71E21-6B86-A14A-8B61-5998FC2726CC}" type="pres">
      <dgm:prSet presAssocID="{FBD5EC14-860E-4821-A8B8-994E43750F6B}" presName="horz1" presStyleCnt="0"/>
      <dgm:spPr/>
    </dgm:pt>
    <dgm:pt modelId="{F6849891-8FBD-0C48-90C8-0C987E9A5C65}" type="pres">
      <dgm:prSet presAssocID="{FBD5EC14-860E-4821-A8B8-994E43750F6B}" presName="tx1" presStyleLbl="revTx" presStyleIdx="1" presStyleCnt="5"/>
      <dgm:spPr/>
    </dgm:pt>
    <dgm:pt modelId="{9F373B95-68BD-CF44-AB74-D5026EBBF72E}" type="pres">
      <dgm:prSet presAssocID="{FBD5EC14-860E-4821-A8B8-994E43750F6B}" presName="vert1" presStyleCnt="0"/>
      <dgm:spPr/>
    </dgm:pt>
    <dgm:pt modelId="{E73E2FD2-14BC-C141-99A9-E0368CA4594B}" type="pres">
      <dgm:prSet presAssocID="{F191E27F-3A40-45D3-B354-3FAEEDFA5B69}" presName="thickLine" presStyleLbl="alignNode1" presStyleIdx="2" presStyleCnt="5"/>
      <dgm:spPr/>
    </dgm:pt>
    <dgm:pt modelId="{CA318E11-7D57-4E4B-8170-54787BF59E1A}" type="pres">
      <dgm:prSet presAssocID="{F191E27F-3A40-45D3-B354-3FAEEDFA5B69}" presName="horz1" presStyleCnt="0"/>
      <dgm:spPr/>
    </dgm:pt>
    <dgm:pt modelId="{2A8ADCAA-089C-144C-9782-71D59CEB1D26}" type="pres">
      <dgm:prSet presAssocID="{F191E27F-3A40-45D3-B354-3FAEEDFA5B69}" presName="tx1" presStyleLbl="revTx" presStyleIdx="2" presStyleCnt="5"/>
      <dgm:spPr/>
    </dgm:pt>
    <dgm:pt modelId="{9CFA8DA3-041B-A64A-BD64-D2F28D357BCC}" type="pres">
      <dgm:prSet presAssocID="{F191E27F-3A40-45D3-B354-3FAEEDFA5B69}" presName="vert1" presStyleCnt="0"/>
      <dgm:spPr/>
    </dgm:pt>
    <dgm:pt modelId="{BEA7334C-1649-1148-A0DA-48DC8D803227}" type="pres">
      <dgm:prSet presAssocID="{55A0BF22-26FC-42DF-9BAC-6C9C0949DDC8}" presName="thickLine" presStyleLbl="alignNode1" presStyleIdx="3" presStyleCnt="5"/>
      <dgm:spPr/>
    </dgm:pt>
    <dgm:pt modelId="{A5E95C71-52A1-DA45-A8A6-7F666F09C5FC}" type="pres">
      <dgm:prSet presAssocID="{55A0BF22-26FC-42DF-9BAC-6C9C0949DDC8}" presName="horz1" presStyleCnt="0"/>
      <dgm:spPr/>
    </dgm:pt>
    <dgm:pt modelId="{57C448C5-4B41-594F-864C-C054CABE9DAA}" type="pres">
      <dgm:prSet presAssocID="{55A0BF22-26FC-42DF-9BAC-6C9C0949DDC8}" presName="tx1" presStyleLbl="revTx" presStyleIdx="3" presStyleCnt="5"/>
      <dgm:spPr/>
    </dgm:pt>
    <dgm:pt modelId="{1DFF7DE5-3B6A-8341-BDAC-6749C1FD1573}" type="pres">
      <dgm:prSet presAssocID="{55A0BF22-26FC-42DF-9BAC-6C9C0949DDC8}" presName="vert1" presStyleCnt="0"/>
      <dgm:spPr/>
    </dgm:pt>
    <dgm:pt modelId="{FC051889-FDF3-E045-9F3E-FB6FCC1CEE36}" type="pres">
      <dgm:prSet presAssocID="{38DA9E69-6DF4-4EB0-B9C5-E4FAE5BBCB93}" presName="thickLine" presStyleLbl="alignNode1" presStyleIdx="4" presStyleCnt="5"/>
      <dgm:spPr/>
    </dgm:pt>
    <dgm:pt modelId="{9E40C9ED-4C51-EF4A-8A17-BA403EEDC111}" type="pres">
      <dgm:prSet presAssocID="{38DA9E69-6DF4-4EB0-B9C5-E4FAE5BBCB93}" presName="horz1" presStyleCnt="0"/>
      <dgm:spPr/>
    </dgm:pt>
    <dgm:pt modelId="{0C6197FE-F019-A94B-B6D6-007AF8802EFE}" type="pres">
      <dgm:prSet presAssocID="{38DA9E69-6DF4-4EB0-B9C5-E4FAE5BBCB93}" presName="tx1" presStyleLbl="revTx" presStyleIdx="4" presStyleCnt="5"/>
      <dgm:spPr/>
    </dgm:pt>
    <dgm:pt modelId="{52F0A119-BA7A-604C-8802-6E6C4CEBEDD1}" type="pres">
      <dgm:prSet presAssocID="{38DA9E69-6DF4-4EB0-B9C5-E4FAE5BBCB93}" presName="vert1" presStyleCnt="0"/>
      <dgm:spPr/>
    </dgm:pt>
  </dgm:ptLst>
  <dgm:cxnLst>
    <dgm:cxn modelId="{D317E605-6BCF-4780-A5F9-7B2C1A71722C}" srcId="{E60000B4-BCCD-4454-AD08-543204E9118F}" destId="{F191E27F-3A40-45D3-B354-3FAEEDFA5B69}" srcOrd="2" destOrd="0" parTransId="{9DBCFC05-4D60-4A1C-BE6F-C794DA32AE55}" sibTransId="{63B95B3D-954F-42B0-8EA8-2715881D46C9}"/>
    <dgm:cxn modelId="{97550207-BCDE-FA47-B3ED-6292A1B2B35F}" type="presOf" srcId="{FBD5EC14-860E-4821-A8B8-994E43750F6B}" destId="{F6849891-8FBD-0C48-90C8-0C987E9A5C65}" srcOrd="0" destOrd="0" presId="urn:microsoft.com/office/officeart/2008/layout/LinedList"/>
    <dgm:cxn modelId="{97A8902C-1406-4911-A8ED-FB2F83248269}" srcId="{E60000B4-BCCD-4454-AD08-543204E9118F}" destId="{38DA9E69-6DF4-4EB0-B9C5-E4FAE5BBCB93}" srcOrd="4" destOrd="0" parTransId="{9077723C-BD1E-4455-93B1-F5652FDD720C}" sibTransId="{AEEEAA31-946B-49EA-A907-E979F849DC55}"/>
    <dgm:cxn modelId="{146E8B32-0CA2-49DD-8E35-0B6EE6F76EF2}" srcId="{E60000B4-BCCD-4454-AD08-543204E9118F}" destId="{F5DB3A44-997A-4B8E-9977-3253D98E2215}" srcOrd="0" destOrd="0" parTransId="{4EFFD64E-72A2-412A-8C54-B521806EE2F3}" sibTransId="{53C3EC90-05A9-4CFE-80CF-4B083FE65BCE}"/>
    <dgm:cxn modelId="{5C8AB35C-F957-B345-968A-F332B27F4AD4}" type="presOf" srcId="{F191E27F-3A40-45D3-B354-3FAEEDFA5B69}" destId="{2A8ADCAA-089C-144C-9782-71D59CEB1D26}" srcOrd="0" destOrd="0" presId="urn:microsoft.com/office/officeart/2008/layout/LinedList"/>
    <dgm:cxn modelId="{66FC1262-CA08-4A4B-BF8F-FC60966CEB64}" type="presOf" srcId="{38DA9E69-6DF4-4EB0-B9C5-E4FAE5BBCB93}" destId="{0C6197FE-F019-A94B-B6D6-007AF8802EFE}" srcOrd="0" destOrd="0" presId="urn:microsoft.com/office/officeart/2008/layout/LinedList"/>
    <dgm:cxn modelId="{657F3080-D573-43A5-8620-506AA0914DAA}" srcId="{E60000B4-BCCD-4454-AD08-543204E9118F}" destId="{FBD5EC14-860E-4821-A8B8-994E43750F6B}" srcOrd="1" destOrd="0" parTransId="{DEFD5156-8EAC-4BAB-84D3-7A3C78BDD73E}" sibTransId="{482F9EE0-4466-44C8-A552-DFD42580550F}"/>
    <dgm:cxn modelId="{94B5DE8B-5ADD-784A-985D-61A6CF6CAC19}" type="presOf" srcId="{E60000B4-BCCD-4454-AD08-543204E9118F}" destId="{B583B147-1274-5B4E-BF78-020900B57635}" srcOrd="0" destOrd="0" presId="urn:microsoft.com/office/officeart/2008/layout/LinedList"/>
    <dgm:cxn modelId="{AA39AE94-7744-4B73-A3EB-F607EBD20127}" srcId="{E60000B4-BCCD-4454-AD08-543204E9118F}" destId="{55A0BF22-26FC-42DF-9BAC-6C9C0949DDC8}" srcOrd="3" destOrd="0" parTransId="{99013705-CDCA-4C0C-9CD5-50CB2C934200}" sibTransId="{2E3AD8A4-7D0C-438B-846B-6912A0616374}"/>
    <dgm:cxn modelId="{42CE44F3-275A-0E4C-BF55-CAA4A10796CA}" type="presOf" srcId="{55A0BF22-26FC-42DF-9BAC-6C9C0949DDC8}" destId="{57C448C5-4B41-594F-864C-C054CABE9DAA}" srcOrd="0" destOrd="0" presId="urn:microsoft.com/office/officeart/2008/layout/LinedList"/>
    <dgm:cxn modelId="{0695A8F8-FD10-4644-A419-72E00440EFF8}" type="presOf" srcId="{F5DB3A44-997A-4B8E-9977-3253D98E2215}" destId="{1EA7FD13-1E34-5045-8AEA-CD8F6F750580}" srcOrd="0" destOrd="0" presId="urn:microsoft.com/office/officeart/2008/layout/LinedList"/>
    <dgm:cxn modelId="{3B985114-E2E3-0947-A50C-179AD53177FD}" type="presParOf" srcId="{B583B147-1274-5B4E-BF78-020900B57635}" destId="{6B68E337-06F0-B942-A952-573BE3A762CC}" srcOrd="0" destOrd="0" presId="urn:microsoft.com/office/officeart/2008/layout/LinedList"/>
    <dgm:cxn modelId="{DAEE90B8-D237-704D-9BFB-2E3C05DC348E}" type="presParOf" srcId="{B583B147-1274-5B4E-BF78-020900B57635}" destId="{7DEC961B-2C64-774D-A814-35A895BCA0D7}" srcOrd="1" destOrd="0" presId="urn:microsoft.com/office/officeart/2008/layout/LinedList"/>
    <dgm:cxn modelId="{BCEA1E46-4CED-994C-BCE8-3D52D876FE0A}" type="presParOf" srcId="{7DEC961B-2C64-774D-A814-35A895BCA0D7}" destId="{1EA7FD13-1E34-5045-8AEA-CD8F6F750580}" srcOrd="0" destOrd="0" presId="urn:microsoft.com/office/officeart/2008/layout/LinedList"/>
    <dgm:cxn modelId="{B7A67B6A-D29B-C743-B889-14B9CEA647B8}" type="presParOf" srcId="{7DEC961B-2C64-774D-A814-35A895BCA0D7}" destId="{769FB377-E08E-0C49-A843-69F43C653AB9}" srcOrd="1" destOrd="0" presId="urn:microsoft.com/office/officeart/2008/layout/LinedList"/>
    <dgm:cxn modelId="{358ADFDB-AC13-D145-AA1E-9A6BA43271F3}" type="presParOf" srcId="{B583B147-1274-5B4E-BF78-020900B57635}" destId="{64299EC8-36F5-DF4D-B177-D90527275F5A}" srcOrd="2" destOrd="0" presId="urn:microsoft.com/office/officeart/2008/layout/LinedList"/>
    <dgm:cxn modelId="{F25B666D-B9ED-C84B-9681-D7C55E298363}" type="presParOf" srcId="{B583B147-1274-5B4E-BF78-020900B57635}" destId="{59C71E21-6B86-A14A-8B61-5998FC2726CC}" srcOrd="3" destOrd="0" presId="urn:microsoft.com/office/officeart/2008/layout/LinedList"/>
    <dgm:cxn modelId="{C3B52482-EDC3-EA45-A383-469A856FBBDB}" type="presParOf" srcId="{59C71E21-6B86-A14A-8B61-5998FC2726CC}" destId="{F6849891-8FBD-0C48-90C8-0C987E9A5C65}" srcOrd="0" destOrd="0" presId="urn:microsoft.com/office/officeart/2008/layout/LinedList"/>
    <dgm:cxn modelId="{5FA3D43E-4478-7B4A-827D-AE49FC6DD69B}" type="presParOf" srcId="{59C71E21-6B86-A14A-8B61-5998FC2726CC}" destId="{9F373B95-68BD-CF44-AB74-D5026EBBF72E}" srcOrd="1" destOrd="0" presId="urn:microsoft.com/office/officeart/2008/layout/LinedList"/>
    <dgm:cxn modelId="{98D0FF80-71AD-D641-A747-385488AF630D}" type="presParOf" srcId="{B583B147-1274-5B4E-BF78-020900B57635}" destId="{E73E2FD2-14BC-C141-99A9-E0368CA4594B}" srcOrd="4" destOrd="0" presId="urn:microsoft.com/office/officeart/2008/layout/LinedList"/>
    <dgm:cxn modelId="{06E4CCFB-86AC-C340-BC9B-038EA61306DB}" type="presParOf" srcId="{B583B147-1274-5B4E-BF78-020900B57635}" destId="{CA318E11-7D57-4E4B-8170-54787BF59E1A}" srcOrd="5" destOrd="0" presId="urn:microsoft.com/office/officeart/2008/layout/LinedList"/>
    <dgm:cxn modelId="{9E139DBB-B654-EF48-858A-9B73D01A666F}" type="presParOf" srcId="{CA318E11-7D57-4E4B-8170-54787BF59E1A}" destId="{2A8ADCAA-089C-144C-9782-71D59CEB1D26}" srcOrd="0" destOrd="0" presId="urn:microsoft.com/office/officeart/2008/layout/LinedList"/>
    <dgm:cxn modelId="{136CD2FB-D577-DE4A-AA62-77BF90CAA031}" type="presParOf" srcId="{CA318E11-7D57-4E4B-8170-54787BF59E1A}" destId="{9CFA8DA3-041B-A64A-BD64-D2F28D357BCC}" srcOrd="1" destOrd="0" presId="urn:microsoft.com/office/officeart/2008/layout/LinedList"/>
    <dgm:cxn modelId="{73C1A7D0-F4B7-2449-B0DF-DE6A28B34D67}" type="presParOf" srcId="{B583B147-1274-5B4E-BF78-020900B57635}" destId="{BEA7334C-1649-1148-A0DA-48DC8D803227}" srcOrd="6" destOrd="0" presId="urn:microsoft.com/office/officeart/2008/layout/LinedList"/>
    <dgm:cxn modelId="{927677B7-12FA-E545-9D88-BA63FD5D4558}" type="presParOf" srcId="{B583B147-1274-5B4E-BF78-020900B57635}" destId="{A5E95C71-52A1-DA45-A8A6-7F666F09C5FC}" srcOrd="7" destOrd="0" presId="urn:microsoft.com/office/officeart/2008/layout/LinedList"/>
    <dgm:cxn modelId="{6BDE3E97-B641-9148-911E-2D2F11BCFF29}" type="presParOf" srcId="{A5E95C71-52A1-DA45-A8A6-7F666F09C5FC}" destId="{57C448C5-4B41-594F-864C-C054CABE9DAA}" srcOrd="0" destOrd="0" presId="urn:microsoft.com/office/officeart/2008/layout/LinedList"/>
    <dgm:cxn modelId="{725ED76B-8EBB-5C49-8EF0-AC4583379EC3}" type="presParOf" srcId="{A5E95C71-52A1-DA45-A8A6-7F666F09C5FC}" destId="{1DFF7DE5-3B6A-8341-BDAC-6749C1FD1573}" srcOrd="1" destOrd="0" presId="urn:microsoft.com/office/officeart/2008/layout/LinedList"/>
    <dgm:cxn modelId="{152F58F6-9ABA-BB47-8172-830B5F232D3C}" type="presParOf" srcId="{B583B147-1274-5B4E-BF78-020900B57635}" destId="{FC051889-FDF3-E045-9F3E-FB6FCC1CEE36}" srcOrd="8" destOrd="0" presId="urn:microsoft.com/office/officeart/2008/layout/LinedList"/>
    <dgm:cxn modelId="{7270A23F-9FA0-114F-B164-2796338A3FBE}" type="presParOf" srcId="{B583B147-1274-5B4E-BF78-020900B57635}" destId="{9E40C9ED-4C51-EF4A-8A17-BA403EEDC111}" srcOrd="9" destOrd="0" presId="urn:microsoft.com/office/officeart/2008/layout/LinedList"/>
    <dgm:cxn modelId="{776EBCED-703D-754C-A841-39E3806E417C}" type="presParOf" srcId="{9E40C9ED-4C51-EF4A-8A17-BA403EEDC111}" destId="{0C6197FE-F019-A94B-B6D6-007AF8802EFE}" srcOrd="0" destOrd="0" presId="urn:microsoft.com/office/officeart/2008/layout/LinedList"/>
    <dgm:cxn modelId="{AE2848F2-531F-634D-8A1A-4DD464017519}" type="presParOf" srcId="{9E40C9ED-4C51-EF4A-8A17-BA403EEDC111}" destId="{52F0A119-BA7A-604C-8802-6E6C4CEBED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071DD9-1C19-40AD-8262-B8C84A292B47}"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n-US"/>
        </a:p>
      </dgm:t>
    </dgm:pt>
    <dgm:pt modelId="{1305FC02-B434-48D2-83BD-4CB694A59476}">
      <dgm:prSet/>
      <dgm:spPr/>
      <dgm:t>
        <a:bodyPr/>
        <a:lstStyle/>
        <a:p>
          <a:pPr>
            <a:lnSpc>
              <a:spcPct val="100000"/>
            </a:lnSpc>
          </a:pPr>
          <a:r>
            <a:rPr lang="en-GB" b="1" dirty="0"/>
            <a:t>IRMP - if the pattern of risk changes so must the response, and hence the redeployment of resources and planning and mitigation</a:t>
          </a:r>
          <a:endParaRPr lang="en-US" b="1" dirty="0"/>
        </a:p>
      </dgm:t>
    </dgm:pt>
    <dgm:pt modelId="{1EE58CAE-E3ED-4941-8100-4F82E8433146}" type="parTrans" cxnId="{E4A3DEDD-D2B7-48D7-8C2F-987D3C57E134}">
      <dgm:prSet/>
      <dgm:spPr/>
      <dgm:t>
        <a:bodyPr/>
        <a:lstStyle/>
        <a:p>
          <a:endParaRPr lang="en-US"/>
        </a:p>
      </dgm:t>
    </dgm:pt>
    <dgm:pt modelId="{A191B907-5386-491A-9A93-21166242A36A}" type="sibTrans" cxnId="{E4A3DEDD-D2B7-48D7-8C2F-987D3C57E134}">
      <dgm:prSet/>
      <dgm:spPr/>
      <dgm:t>
        <a:bodyPr/>
        <a:lstStyle/>
        <a:p>
          <a:endParaRPr lang="en-US"/>
        </a:p>
      </dgm:t>
    </dgm:pt>
    <dgm:pt modelId="{7C94F1AF-6D4A-4229-9908-F027B79A48E0}">
      <dgm:prSet/>
      <dgm:spPr/>
      <dgm:t>
        <a:bodyPr/>
        <a:lstStyle/>
        <a:p>
          <a:pPr>
            <a:lnSpc>
              <a:spcPct val="100000"/>
            </a:lnSpc>
          </a:pPr>
          <a:r>
            <a:rPr lang="en-GB" b="1" dirty="0"/>
            <a:t>The IRMP approach was rapidly being promoted and adopted nationally and internationally. </a:t>
          </a:r>
          <a:endParaRPr lang="en-US" b="1" dirty="0"/>
        </a:p>
      </dgm:t>
    </dgm:pt>
    <dgm:pt modelId="{1B8FF574-70FB-4F29-B523-FF48C473248C}" type="parTrans" cxnId="{AD0741AA-4FF0-490D-BC61-38127275548F}">
      <dgm:prSet/>
      <dgm:spPr/>
      <dgm:t>
        <a:bodyPr/>
        <a:lstStyle/>
        <a:p>
          <a:endParaRPr lang="en-US"/>
        </a:p>
      </dgm:t>
    </dgm:pt>
    <dgm:pt modelId="{0026834A-22E4-4576-A092-2D3CF1748132}" type="sibTrans" cxnId="{AD0741AA-4FF0-490D-BC61-38127275548F}">
      <dgm:prSet/>
      <dgm:spPr/>
      <dgm:t>
        <a:bodyPr/>
        <a:lstStyle/>
        <a:p>
          <a:endParaRPr lang="en-US"/>
        </a:p>
      </dgm:t>
    </dgm:pt>
    <dgm:pt modelId="{ECD46D51-7D2D-426F-870E-A01020790EE5}">
      <dgm:prSet/>
      <dgm:spPr/>
      <dgm:t>
        <a:bodyPr/>
        <a:lstStyle/>
        <a:p>
          <a:pPr>
            <a:lnSpc>
              <a:spcPct val="100000"/>
            </a:lnSpc>
          </a:pPr>
          <a:r>
            <a:rPr lang="en-GB" b="1" dirty="0"/>
            <a:t>NTU were therefore able to demonstrate impact at local, national and international levels </a:t>
          </a:r>
          <a:endParaRPr lang="en-US" dirty="0"/>
        </a:p>
      </dgm:t>
    </dgm:pt>
    <dgm:pt modelId="{F4F13036-6110-49C9-92E6-B5C6EF76A1BF}" type="parTrans" cxnId="{DBE829E2-E66A-420A-A18A-88AAD0C7BEBC}">
      <dgm:prSet/>
      <dgm:spPr/>
      <dgm:t>
        <a:bodyPr/>
        <a:lstStyle/>
        <a:p>
          <a:endParaRPr lang="en-US"/>
        </a:p>
      </dgm:t>
    </dgm:pt>
    <dgm:pt modelId="{B45A41BF-795D-4609-A253-D86DE93C12B3}" type="sibTrans" cxnId="{DBE829E2-E66A-420A-A18A-88AAD0C7BEBC}">
      <dgm:prSet/>
      <dgm:spPr/>
      <dgm:t>
        <a:bodyPr/>
        <a:lstStyle/>
        <a:p>
          <a:endParaRPr lang="en-US"/>
        </a:p>
      </dgm:t>
    </dgm:pt>
    <dgm:pt modelId="{713C4656-9BA0-41A5-8536-05FBB4BAB44A}" type="pres">
      <dgm:prSet presAssocID="{25071DD9-1C19-40AD-8262-B8C84A292B47}" presName="outerComposite" presStyleCnt="0">
        <dgm:presLayoutVars>
          <dgm:chMax val="5"/>
          <dgm:dir/>
          <dgm:resizeHandles val="exact"/>
        </dgm:presLayoutVars>
      </dgm:prSet>
      <dgm:spPr/>
    </dgm:pt>
    <dgm:pt modelId="{A2D7FF0C-0FC7-467F-A232-DA0B0C9BA32B}" type="pres">
      <dgm:prSet presAssocID="{25071DD9-1C19-40AD-8262-B8C84A292B47}" presName="dummyMaxCanvas" presStyleCnt="0">
        <dgm:presLayoutVars/>
      </dgm:prSet>
      <dgm:spPr/>
    </dgm:pt>
    <dgm:pt modelId="{4003B6E4-158A-480E-9194-2BA868747093}" type="pres">
      <dgm:prSet presAssocID="{25071DD9-1C19-40AD-8262-B8C84A292B47}" presName="ThreeNodes_1" presStyleLbl="node1" presStyleIdx="0" presStyleCnt="3">
        <dgm:presLayoutVars>
          <dgm:bulletEnabled val="1"/>
        </dgm:presLayoutVars>
      </dgm:prSet>
      <dgm:spPr/>
    </dgm:pt>
    <dgm:pt modelId="{39039656-323E-4186-A543-201707697148}" type="pres">
      <dgm:prSet presAssocID="{25071DD9-1C19-40AD-8262-B8C84A292B47}" presName="ThreeNodes_2" presStyleLbl="node1" presStyleIdx="1" presStyleCnt="3">
        <dgm:presLayoutVars>
          <dgm:bulletEnabled val="1"/>
        </dgm:presLayoutVars>
      </dgm:prSet>
      <dgm:spPr/>
    </dgm:pt>
    <dgm:pt modelId="{9D41D750-EFAE-436D-B773-F8E71C75035B}" type="pres">
      <dgm:prSet presAssocID="{25071DD9-1C19-40AD-8262-B8C84A292B47}" presName="ThreeNodes_3" presStyleLbl="node1" presStyleIdx="2" presStyleCnt="3">
        <dgm:presLayoutVars>
          <dgm:bulletEnabled val="1"/>
        </dgm:presLayoutVars>
      </dgm:prSet>
      <dgm:spPr/>
    </dgm:pt>
    <dgm:pt modelId="{B2259848-AEDD-4A21-99FA-99A62CB67467}" type="pres">
      <dgm:prSet presAssocID="{25071DD9-1C19-40AD-8262-B8C84A292B47}" presName="ThreeConn_1-2" presStyleLbl="fgAccFollowNode1" presStyleIdx="0" presStyleCnt="2">
        <dgm:presLayoutVars>
          <dgm:bulletEnabled val="1"/>
        </dgm:presLayoutVars>
      </dgm:prSet>
      <dgm:spPr/>
    </dgm:pt>
    <dgm:pt modelId="{1FFB86D7-F5CF-4C88-AABF-F1FD54F25F2C}" type="pres">
      <dgm:prSet presAssocID="{25071DD9-1C19-40AD-8262-B8C84A292B47}" presName="ThreeConn_2-3" presStyleLbl="fgAccFollowNode1" presStyleIdx="1" presStyleCnt="2">
        <dgm:presLayoutVars>
          <dgm:bulletEnabled val="1"/>
        </dgm:presLayoutVars>
      </dgm:prSet>
      <dgm:spPr/>
    </dgm:pt>
    <dgm:pt modelId="{B65FA8A0-168B-416D-B531-BD8E8CEE578A}" type="pres">
      <dgm:prSet presAssocID="{25071DD9-1C19-40AD-8262-B8C84A292B47}" presName="ThreeNodes_1_text" presStyleLbl="node1" presStyleIdx="2" presStyleCnt="3">
        <dgm:presLayoutVars>
          <dgm:bulletEnabled val="1"/>
        </dgm:presLayoutVars>
      </dgm:prSet>
      <dgm:spPr/>
    </dgm:pt>
    <dgm:pt modelId="{E035A256-9828-4183-8B22-C6952D506CF2}" type="pres">
      <dgm:prSet presAssocID="{25071DD9-1C19-40AD-8262-B8C84A292B47}" presName="ThreeNodes_2_text" presStyleLbl="node1" presStyleIdx="2" presStyleCnt="3">
        <dgm:presLayoutVars>
          <dgm:bulletEnabled val="1"/>
        </dgm:presLayoutVars>
      </dgm:prSet>
      <dgm:spPr/>
    </dgm:pt>
    <dgm:pt modelId="{C1D64BF4-46B1-403E-893F-26531730678A}" type="pres">
      <dgm:prSet presAssocID="{25071DD9-1C19-40AD-8262-B8C84A292B47}" presName="ThreeNodes_3_text" presStyleLbl="node1" presStyleIdx="2" presStyleCnt="3">
        <dgm:presLayoutVars>
          <dgm:bulletEnabled val="1"/>
        </dgm:presLayoutVars>
      </dgm:prSet>
      <dgm:spPr/>
    </dgm:pt>
  </dgm:ptLst>
  <dgm:cxnLst>
    <dgm:cxn modelId="{9047962E-DE53-4494-9AFE-F930DD26920A}" type="presOf" srcId="{7C94F1AF-6D4A-4229-9908-F027B79A48E0}" destId="{E035A256-9828-4183-8B22-C6952D506CF2}" srcOrd="1" destOrd="0" presId="urn:microsoft.com/office/officeart/2005/8/layout/vProcess5"/>
    <dgm:cxn modelId="{E4A59E33-B920-417D-90D1-92CF18DC2C2D}" type="presOf" srcId="{ECD46D51-7D2D-426F-870E-A01020790EE5}" destId="{C1D64BF4-46B1-403E-893F-26531730678A}" srcOrd="1" destOrd="0" presId="urn:microsoft.com/office/officeart/2005/8/layout/vProcess5"/>
    <dgm:cxn modelId="{372EA463-2739-40AD-B845-777A0BC24CCB}" type="presOf" srcId="{7C94F1AF-6D4A-4229-9908-F027B79A48E0}" destId="{39039656-323E-4186-A543-201707697148}" srcOrd="0" destOrd="0" presId="urn:microsoft.com/office/officeart/2005/8/layout/vProcess5"/>
    <dgm:cxn modelId="{DF788E48-1FA0-47F8-AF71-8D2383DABA5B}" type="presOf" srcId="{A191B907-5386-491A-9A93-21166242A36A}" destId="{B2259848-AEDD-4A21-99FA-99A62CB67467}" srcOrd="0" destOrd="0" presId="urn:microsoft.com/office/officeart/2005/8/layout/vProcess5"/>
    <dgm:cxn modelId="{690C3971-8DD9-4734-9875-496A3277A71E}" type="presOf" srcId="{25071DD9-1C19-40AD-8262-B8C84A292B47}" destId="{713C4656-9BA0-41A5-8536-05FBB4BAB44A}" srcOrd="0" destOrd="0" presId="urn:microsoft.com/office/officeart/2005/8/layout/vProcess5"/>
    <dgm:cxn modelId="{8DB5AC83-844A-47D2-B6E2-9ED35DA4382C}" type="presOf" srcId="{ECD46D51-7D2D-426F-870E-A01020790EE5}" destId="{9D41D750-EFAE-436D-B773-F8E71C75035B}" srcOrd="0" destOrd="0" presId="urn:microsoft.com/office/officeart/2005/8/layout/vProcess5"/>
    <dgm:cxn modelId="{39950E9F-F18A-42CC-A8DF-4CF692A8978C}" type="presOf" srcId="{0026834A-22E4-4576-A092-2D3CF1748132}" destId="{1FFB86D7-F5CF-4C88-AABF-F1FD54F25F2C}" srcOrd="0" destOrd="0" presId="urn:microsoft.com/office/officeart/2005/8/layout/vProcess5"/>
    <dgm:cxn modelId="{E1ADB3A5-B72C-45C1-91A0-5F73AE741FF3}" type="presOf" srcId="{1305FC02-B434-48D2-83BD-4CB694A59476}" destId="{4003B6E4-158A-480E-9194-2BA868747093}" srcOrd="0" destOrd="0" presId="urn:microsoft.com/office/officeart/2005/8/layout/vProcess5"/>
    <dgm:cxn modelId="{AD0741AA-4FF0-490D-BC61-38127275548F}" srcId="{25071DD9-1C19-40AD-8262-B8C84A292B47}" destId="{7C94F1AF-6D4A-4229-9908-F027B79A48E0}" srcOrd="1" destOrd="0" parTransId="{1B8FF574-70FB-4F29-B523-FF48C473248C}" sibTransId="{0026834A-22E4-4576-A092-2D3CF1748132}"/>
    <dgm:cxn modelId="{9D3486D9-355F-4777-BA99-54793D31B152}" type="presOf" srcId="{1305FC02-B434-48D2-83BD-4CB694A59476}" destId="{B65FA8A0-168B-416D-B531-BD8E8CEE578A}" srcOrd="1" destOrd="0" presId="urn:microsoft.com/office/officeart/2005/8/layout/vProcess5"/>
    <dgm:cxn modelId="{E4A3DEDD-D2B7-48D7-8C2F-987D3C57E134}" srcId="{25071DD9-1C19-40AD-8262-B8C84A292B47}" destId="{1305FC02-B434-48D2-83BD-4CB694A59476}" srcOrd="0" destOrd="0" parTransId="{1EE58CAE-E3ED-4941-8100-4F82E8433146}" sibTransId="{A191B907-5386-491A-9A93-21166242A36A}"/>
    <dgm:cxn modelId="{DBE829E2-E66A-420A-A18A-88AAD0C7BEBC}" srcId="{25071DD9-1C19-40AD-8262-B8C84A292B47}" destId="{ECD46D51-7D2D-426F-870E-A01020790EE5}" srcOrd="2" destOrd="0" parTransId="{F4F13036-6110-49C9-92E6-B5C6EF76A1BF}" sibTransId="{B45A41BF-795D-4609-A253-D86DE93C12B3}"/>
    <dgm:cxn modelId="{286C2C8F-600C-43D8-BA0C-370A6764F3CD}" type="presParOf" srcId="{713C4656-9BA0-41A5-8536-05FBB4BAB44A}" destId="{A2D7FF0C-0FC7-467F-A232-DA0B0C9BA32B}" srcOrd="0" destOrd="0" presId="urn:microsoft.com/office/officeart/2005/8/layout/vProcess5"/>
    <dgm:cxn modelId="{FDB12CCF-9807-4E65-BC38-393C412722B8}" type="presParOf" srcId="{713C4656-9BA0-41A5-8536-05FBB4BAB44A}" destId="{4003B6E4-158A-480E-9194-2BA868747093}" srcOrd="1" destOrd="0" presId="urn:microsoft.com/office/officeart/2005/8/layout/vProcess5"/>
    <dgm:cxn modelId="{DBA746A2-5E24-47AD-AC03-AF445020E58E}" type="presParOf" srcId="{713C4656-9BA0-41A5-8536-05FBB4BAB44A}" destId="{39039656-323E-4186-A543-201707697148}" srcOrd="2" destOrd="0" presId="urn:microsoft.com/office/officeart/2005/8/layout/vProcess5"/>
    <dgm:cxn modelId="{4235EA0E-4F0E-4636-8006-E925AA2524E9}" type="presParOf" srcId="{713C4656-9BA0-41A5-8536-05FBB4BAB44A}" destId="{9D41D750-EFAE-436D-B773-F8E71C75035B}" srcOrd="3" destOrd="0" presId="urn:microsoft.com/office/officeart/2005/8/layout/vProcess5"/>
    <dgm:cxn modelId="{818626E1-9D7A-4F81-8768-9B18B3D5A0A0}" type="presParOf" srcId="{713C4656-9BA0-41A5-8536-05FBB4BAB44A}" destId="{B2259848-AEDD-4A21-99FA-99A62CB67467}" srcOrd="4" destOrd="0" presId="urn:microsoft.com/office/officeart/2005/8/layout/vProcess5"/>
    <dgm:cxn modelId="{CBBD31C1-6C25-49D9-BC2E-283A4B51FDA5}" type="presParOf" srcId="{713C4656-9BA0-41A5-8536-05FBB4BAB44A}" destId="{1FFB86D7-F5CF-4C88-AABF-F1FD54F25F2C}" srcOrd="5" destOrd="0" presId="urn:microsoft.com/office/officeart/2005/8/layout/vProcess5"/>
    <dgm:cxn modelId="{094B6F09-295D-4132-9449-FDC963FC63A2}" type="presParOf" srcId="{713C4656-9BA0-41A5-8536-05FBB4BAB44A}" destId="{B65FA8A0-168B-416D-B531-BD8E8CEE578A}" srcOrd="6" destOrd="0" presId="urn:microsoft.com/office/officeart/2005/8/layout/vProcess5"/>
    <dgm:cxn modelId="{494FA00F-20AF-45A9-B29A-D09F2140766A}" type="presParOf" srcId="{713C4656-9BA0-41A5-8536-05FBB4BAB44A}" destId="{E035A256-9828-4183-8B22-C6952D506CF2}" srcOrd="7" destOrd="0" presId="urn:microsoft.com/office/officeart/2005/8/layout/vProcess5"/>
    <dgm:cxn modelId="{77EC3160-1123-41F7-A379-3F0AEEC0D19B}" type="presParOf" srcId="{713C4656-9BA0-41A5-8536-05FBB4BAB44A}" destId="{C1D64BF4-46B1-403E-893F-26531730678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F18864-1FB2-493D-91D3-EB20DC9D5723}" type="doc">
      <dgm:prSet loTypeId="urn:microsoft.com/office/officeart/2005/8/layout/vProcess5" loCatId="process" qsTypeId="urn:microsoft.com/office/officeart/2005/8/quickstyle/simple1" qsCatId="simple" csTypeId="urn:microsoft.com/office/officeart/2005/8/colors/accent6_2" csCatId="accent6" phldr="1"/>
      <dgm:spPr/>
      <dgm:t>
        <a:bodyPr/>
        <a:lstStyle/>
        <a:p>
          <a:endParaRPr lang="en-US"/>
        </a:p>
      </dgm:t>
    </dgm:pt>
    <dgm:pt modelId="{9FF1DC66-C371-47BD-85DD-34636FFD5CA4}">
      <dgm:prSet/>
      <dgm:spPr/>
      <dgm:t>
        <a:bodyPr/>
        <a:lstStyle/>
        <a:p>
          <a:r>
            <a:rPr lang="en-GB" b="1" dirty="0"/>
            <a:t>HMICFRS has its budget and financing determined by government rather than by parliament or an independent body</a:t>
          </a:r>
          <a:endParaRPr lang="en-US" b="1" dirty="0"/>
        </a:p>
      </dgm:t>
    </dgm:pt>
    <dgm:pt modelId="{9E6A26E8-409A-4F4A-9EB1-4247EBF097DA}" type="parTrans" cxnId="{28FC2AF9-8C41-4B1A-A526-654CB17D577E}">
      <dgm:prSet/>
      <dgm:spPr/>
      <dgm:t>
        <a:bodyPr/>
        <a:lstStyle/>
        <a:p>
          <a:endParaRPr lang="en-US"/>
        </a:p>
      </dgm:t>
    </dgm:pt>
    <dgm:pt modelId="{AAF7E14E-E651-44B3-955D-0C27260CFBD5}" type="sibTrans" cxnId="{28FC2AF9-8C41-4B1A-A526-654CB17D577E}">
      <dgm:prSet/>
      <dgm:spPr/>
      <dgm:t>
        <a:bodyPr/>
        <a:lstStyle/>
        <a:p>
          <a:endParaRPr lang="en-US"/>
        </a:p>
      </dgm:t>
    </dgm:pt>
    <dgm:pt modelId="{8FBE0608-F16C-49A5-9C87-41790E11F628}">
      <dgm:prSet/>
      <dgm:spPr/>
      <dgm:t>
        <a:bodyPr/>
        <a:lstStyle/>
        <a:p>
          <a:r>
            <a:rPr lang="en-GB" b="1" dirty="0"/>
            <a:t>Inspection programme has to be approved by Home Office</a:t>
          </a:r>
          <a:endParaRPr lang="en-US" b="1" dirty="0"/>
        </a:p>
      </dgm:t>
    </dgm:pt>
    <dgm:pt modelId="{5494FD81-E403-43F5-A227-916350FCF82A}" type="parTrans" cxnId="{8D60B709-788F-463B-AA13-0E5BE22C0113}">
      <dgm:prSet/>
      <dgm:spPr/>
      <dgm:t>
        <a:bodyPr/>
        <a:lstStyle/>
        <a:p>
          <a:endParaRPr lang="en-US"/>
        </a:p>
      </dgm:t>
    </dgm:pt>
    <dgm:pt modelId="{16485C92-D486-4DE1-9A48-FA333DB14D6B}" type="sibTrans" cxnId="{8D60B709-788F-463B-AA13-0E5BE22C0113}">
      <dgm:prSet/>
      <dgm:spPr/>
      <dgm:t>
        <a:bodyPr/>
        <a:lstStyle/>
        <a:p>
          <a:endParaRPr lang="en-US"/>
        </a:p>
      </dgm:t>
    </dgm:pt>
    <dgm:pt modelId="{71F0383E-5EEC-47E7-A4C4-BEC9C1567D6C}">
      <dgm:prSet/>
      <dgm:spPr/>
      <dgm:t>
        <a:bodyPr/>
        <a:lstStyle/>
        <a:p>
          <a:r>
            <a:rPr lang="en-GB" b="1" dirty="0"/>
            <a:t>Report directly to government rather than to parliament</a:t>
          </a:r>
          <a:endParaRPr lang="en-US" b="1" dirty="0"/>
        </a:p>
      </dgm:t>
    </dgm:pt>
    <dgm:pt modelId="{627AAA0F-F244-4D44-B378-50E3672F1090}" type="parTrans" cxnId="{26E120D6-B1BB-4898-9367-D7842035DB75}">
      <dgm:prSet/>
      <dgm:spPr/>
      <dgm:t>
        <a:bodyPr/>
        <a:lstStyle/>
        <a:p>
          <a:endParaRPr lang="en-US"/>
        </a:p>
      </dgm:t>
    </dgm:pt>
    <dgm:pt modelId="{44F01FE1-B31B-49FA-A0D8-850D2D83311A}" type="sibTrans" cxnId="{26E120D6-B1BB-4898-9367-D7842035DB75}">
      <dgm:prSet/>
      <dgm:spPr/>
      <dgm:t>
        <a:bodyPr/>
        <a:lstStyle/>
        <a:p>
          <a:endParaRPr lang="en-US"/>
        </a:p>
      </dgm:t>
    </dgm:pt>
    <dgm:pt modelId="{D466B602-B183-49BA-AFE4-E662A04BA4DF}">
      <dgm:prSet/>
      <dgm:spPr/>
      <dgm:t>
        <a:bodyPr/>
        <a:lstStyle/>
        <a:p>
          <a:r>
            <a:rPr lang="en-GB" b="1" dirty="0"/>
            <a:t>Home Secretary can specify thematic or individual inspections</a:t>
          </a:r>
          <a:endParaRPr lang="en-US" b="1" dirty="0"/>
        </a:p>
      </dgm:t>
    </dgm:pt>
    <dgm:pt modelId="{242DAD8A-694D-4E3D-B7A7-87D015130B9A}" type="parTrans" cxnId="{8CC39799-971A-4E5B-8110-26C8A80DF5AD}">
      <dgm:prSet/>
      <dgm:spPr/>
      <dgm:t>
        <a:bodyPr/>
        <a:lstStyle/>
        <a:p>
          <a:endParaRPr lang="en-US"/>
        </a:p>
      </dgm:t>
    </dgm:pt>
    <dgm:pt modelId="{34ED0FCF-01D0-4A24-A28E-7E99FA2B7CA2}" type="sibTrans" cxnId="{8CC39799-971A-4E5B-8110-26C8A80DF5AD}">
      <dgm:prSet/>
      <dgm:spPr/>
      <dgm:t>
        <a:bodyPr/>
        <a:lstStyle/>
        <a:p>
          <a:endParaRPr lang="en-US"/>
        </a:p>
      </dgm:t>
    </dgm:pt>
    <dgm:pt modelId="{99E6257B-05D8-4CE6-A9F7-643D7EB7D233}">
      <dgm:prSet/>
      <dgm:spPr/>
      <dgm:t>
        <a:bodyPr/>
        <a:lstStyle/>
        <a:p>
          <a:r>
            <a:rPr lang="en-GB" b="1" dirty="0"/>
            <a:t>The Chief Inspector’s reports go to Home Secretary   </a:t>
          </a:r>
          <a:endParaRPr lang="en-US" b="1" dirty="0"/>
        </a:p>
      </dgm:t>
    </dgm:pt>
    <dgm:pt modelId="{FCF54449-D61D-4177-B28F-76D40A6DA16B}" type="parTrans" cxnId="{E46662D9-A4AA-4C93-A3A9-4AFF252026D8}">
      <dgm:prSet/>
      <dgm:spPr/>
      <dgm:t>
        <a:bodyPr/>
        <a:lstStyle/>
        <a:p>
          <a:endParaRPr lang="en-US"/>
        </a:p>
      </dgm:t>
    </dgm:pt>
    <dgm:pt modelId="{EB72A6D8-6B63-4DC3-9466-03B9E3898AB3}" type="sibTrans" cxnId="{E46662D9-A4AA-4C93-A3A9-4AFF252026D8}">
      <dgm:prSet/>
      <dgm:spPr/>
      <dgm:t>
        <a:bodyPr/>
        <a:lstStyle/>
        <a:p>
          <a:endParaRPr lang="en-US"/>
        </a:p>
      </dgm:t>
    </dgm:pt>
    <dgm:pt modelId="{5F428687-33F7-FF4F-A956-06F96D5DC4A8}" type="pres">
      <dgm:prSet presAssocID="{05F18864-1FB2-493D-91D3-EB20DC9D5723}" presName="outerComposite" presStyleCnt="0">
        <dgm:presLayoutVars>
          <dgm:chMax val="5"/>
          <dgm:dir/>
          <dgm:resizeHandles val="exact"/>
        </dgm:presLayoutVars>
      </dgm:prSet>
      <dgm:spPr/>
    </dgm:pt>
    <dgm:pt modelId="{9393E5E2-49C5-8847-B7FC-502913D4DECD}" type="pres">
      <dgm:prSet presAssocID="{05F18864-1FB2-493D-91D3-EB20DC9D5723}" presName="dummyMaxCanvas" presStyleCnt="0">
        <dgm:presLayoutVars/>
      </dgm:prSet>
      <dgm:spPr/>
    </dgm:pt>
    <dgm:pt modelId="{AFEF9A60-4F2E-9741-A2DB-1B7E419F5A6E}" type="pres">
      <dgm:prSet presAssocID="{05F18864-1FB2-493D-91D3-EB20DC9D5723}" presName="FiveNodes_1" presStyleLbl="node1" presStyleIdx="0" presStyleCnt="5">
        <dgm:presLayoutVars>
          <dgm:bulletEnabled val="1"/>
        </dgm:presLayoutVars>
      </dgm:prSet>
      <dgm:spPr/>
    </dgm:pt>
    <dgm:pt modelId="{49B68473-7796-124E-B19D-29EE5DE230A7}" type="pres">
      <dgm:prSet presAssocID="{05F18864-1FB2-493D-91D3-EB20DC9D5723}" presName="FiveNodes_2" presStyleLbl="node1" presStyleIdx="1" presStyleCnt="5">
        <dgm:presLayoutVars>
          <dgm:bulletEnabled val="1"/>
        </dgm:presLayoutVars>
      </dgm:prSet>
      <dgm:spPr/>
    </dgm:pt>
    <dgm:pt modelId="{811F373E-51C2-4341-9D7C-DADFA9BFF519}" type="pres">
      <dgm:prSet presAssocID="{05F18864-1FB2-493D-91D3-EB20DC9D5723}" presName="FiveNodes_3" presStyleLbl="node1" presStyleIdx="2" presStyleCnt="5">
        <dgm:presLayoutVars>
          <dgm:bulletEnabled val="1"/>
        </dgm:presLayoutVars>
      </dgm:prSet>
      <dgm:spPr/>
    </dgm:pt>
    <dgm:pt modelId="{7C69B115-1661-284B-8CC5-9C3B8BC71220}" type="pres">
      <dgm:prSet presAssocID="{05F18864-1FB2-493D-91D3-EB20DC9D5723}" presName="FiveNodes_4" presStyleLbl="node1" presStyleIdx="3" presStyleCnt="5">
        <dgm:presLayoutVars>
          <dgm:bulletEnabled val="1"/>
        </dgm:presLayoutVars>
      </dgm:prSet>
      <dgm:spPr/>
    </dgm:pt>
    <dgm:pt modelId="{E3845E90-7E8C-3848-B5EE-C5F788A9922B}" type="pres">
      <dgm:prSet presAssocID="{05F18864-1FB2-493D-91D3-EB20DC9D5723}" presName="FiveNodes_5" presStyleLbl="node1" presStyleIdx="4" presStyleCnt="5">
        <dgm:presLayoutVars>
          <dgm:bulletEnabled val="1"/>
        </dgm:presLayoutVars>
      </dgm:prSet>
      <dgm:spPr/>
    </dgm:pt>
    <dgm:pt modelId="{AA6D1182-E87E-2748-93BF-68B2897F6092}" type="pres">
      <dgm:prSet presAssocID="{05F18864-1FB2-493D-91D3-EB20DC9D5723}" presName="FiveConn_1-2" presStyleLbl="fgAccFollowNode1" presStyleIdx="0" presStyleCnt="4">
        <dgm:presLayoutVars>
          <dgm:bulletEnabled val="1"/>
        </dgm:presLayoutVars>
      </dgm:prSet>
      <dgm:spPr/>
    </dgm:pt>
    <dgm:pt modelId="{5D2F3CBD-CBB9-DC4C-84A5-F6E60A8039C4}" type="pres">
      <dgm:prSet presAssocID="{05F18864-1FB2-493D-91D3-EB20DC9D5723}" presName="FiveConn_2-3" presStyleLbl="fgAccFollowNode1" presStyleIdx="1" presStyleCnt="4">
        <dgm:presLayoutVars>
          <dgm:bulletEnabled val="1"/>
        </dgm:presLayoutVars>
      </dgm:prSet>
      <dgm:spPr/>
    </dgm:pt>
    <dgm:pt modelId="{035BFEAE-CBB3-E24F-B737-862BE4C8C126}" type="pres">
      <dgm:prSet presAssocID="{05F18864-1FB2-493D-91D3-EB20DC9D5723}" presName="FiveConn_3-4" presStyleLbl="fgAccFollowNode1" presStyleIdx="2" presStyleCnt="4">
        <dgm:presLayoutVars>
          <dgm:bulletEnabled val="1"/>
        </dgm:presLayoutVars>
      </dgm:prSet>
      <dgm:spPr/>
    </dgm:pt>
    <dgm:pt modelId="{1378F116-D7BD-0844-B0DB-13854B82FE66}" type="pres">
      <dgm:prSet presAssocID="{05F18864-1FB2-493D-91D3-EB20DC9D5723}" presName="FiveConn_4-5" presStyleLbl="fgAccFollowNode1" presStyleIdx="3" presStyleCnt="4">
        <dgm:presLayoutVars>
          <dgm:bulletEnabled val="1"/>
        </dgm:presLayoutVars>
      </dgm:prSet>
      <dgm:spPr/>
    </dgm:pt>
    <dgm:pt modelId="{CADA7F66-CA30-0E48-AB74-98880719C82D}" type="pres">
      <dgm:prSet presAssocID="{05F18864-1FB2-493D-91D3-EB20DC9D5723}" presName="FiveNodes_1_text" presStyleLbl="node1" presStyleIdx="4" presStyleCnt="5">
        <dgm:presLayoutVars>
          <dgm:bulletEnabled val="1"/>
        </dgm:presLayoutVars>
      </dgm:prSet>
      <dgm:spPr/>
    </dgm:pt>
    <dgm:pt modelId="{8B036F96-5A91-B549-B239-4ADD302ACEF8}" type="pres">
      <dgm:prSet presAssocID="{05F18864-1FB2-493D-91D3-EB20DC9D5723}" presName="FiveNodes_2_text" presStyleLbl="node1" presStyleIdx="4" presStyleCnt="5">
        <dgm:presLayoutVars>
          <dgm:bulletEnabled val="1"/>
        </dgm:presLayoutVars>
      </dgm:prSet>
      <dgm:spPr/>
    </dgm:pt>
    <dgm:pt modelId="{44DCD321-8F8F-1F47-A3EB-8A277639405C}" type="pres">
      <dgm:prSet presAssocID="{05F18864-1FB2-493D-91D3-EB20DC9D5723}" presName="FiveNodes_3_text" presStyleLbl="node1" presStyleIdx="4" presStyleCnt="5">
        <dgm:presLayoutVars>
          <dgm:bulletEnabled val="1"/>
        </dgm:presLayoutVars>
      </dgm:prSet>
      <dgm:spPr/>
    </dgm:pt>
    <dgm:pt modelId="{A078D687-08C0-5947-8CB2-C94D2E36F0C8}" type="pres">
      <dgm:prSet presAssocID="{05F18864-1FB2-493D-91D3-EB20DC9D5723}" presName="FiveNodes_4_text" presStyleLbl="node1" presStyleIdx="4" presStyleCnt="5">
        <dgm:presLayoutVars>
          <dgm:bulletEnabled val="1"/>
        </dgm:presLayoutVars>
      </dgm:prSet>
      <dgm:spPr/>
    </dgm:pt>
    <dgm:pt modelId="{E8391B07-BFBE-EF4E-8473-F0FF65534623}" type="pres">
      <dgm:prSet presAssocID="{05F18864-1FB2-493D-91D3-EB20DC9D5723}" presName="FiveNodes_5_text" presStyleLbl="node1" presStyleIdx="4" presStyleCnt="5">
        <dgm:presLayoutVars>
          <dgm:bulletEnabled val="1"/>
        </dgm:presLayoutVars>
      </dgm:prSet>
      <dgm:spPr/>
    </dgm:pt>
  </dgm:ptLst>
  <dgm:cxnLst>
    <dgm:cxn modelId="{8D60B709-788F-463B-AA13-0E5BE22C0113}" srcId="{05F18864-1FB2-493D-91D3-EB20DC9D5723}" destId="{8FBE0608-F16C-49A5-9C87-41790E11F628}" srcOrd="1" destOrd="0" parTransId="{5494FD81-E403-43F5-A227-916350FCF82A}" sibTransId="{16485C92-D486-4DE1-9A48-FA333DB14D6B}"/>
    <dgm:cxn modelId="{1F1D1E0A-6BB5-7C4B-A19F-72A0424F7CAD}" type="presOf" srcId="{8FBE0608-F16C-49A5-9C87-41790E11F628}" destId="{8B036F96-5A91-B549-B239-4ADD302ACEF8}" srcOrd="1" destOrd="0" presId="urn:microsoft.com/office/officeart/2005/8/layout/vProcess5"/>
    <dgm:cxn modelId="{3D69DA5E-1150-3E44-8430-995933B4C480}" type="presOf" srcId="{05F18864-1FB2-493D-91D3-EB20DC9D5723}" destId="{5F428687-33F7-FF4F-A956-06F96D5DC4A8}" srcOrd="0" destOrd="0" presId="urn:microsoft.com/office/officeart/2005/8/layout/vProcess5"/>
    <dgm:cxn modelId="{FE898B43-A3D7-9F44-AEB8-B2FE69BFEF80}" type="presOf" srcId="{D466B602-B183-49BA-AFE4-E662A04BA4DF}" destId="{A078D687-08C0-5947-8CB2-C94D2E36F0C8}" srcOrd="1" destOrd="0" presId="urn:microsoft.com/office/officeart/2005/8/layout/vProcess5"/>
    <dgm:cxn modelId="{E03C6847-E93E-244D-A831-3182DEB824DF}" type="presOf" srcId="{34ED0FCF-01D0-4A24-A28E-7E99FA2B7CA2}" destId="{1378F116-D7BD-0844-B0DB-13854B82FE66}" srcOrd="0" destOrd="0" presId="urn:microsoft.com/office/officeart/2005/8/layout/vProcess5"/>
    <dgm:cxn modelId="{C597D870-85E3-6143-B5D5-90CB16935648}" type="presOf" srcId="{99E6257B-05D8-4CE6-A9F7-643D7EB7D233}" destId="{E8391B07-BFBE-EF4E-8473-F0FF65534623}" srcOrd="1" destOrd="0" presId="urn:microsoft.com/office/officeart/2005/8/layout/vProcess5"/>
    <dgm:cxn modelId="{37A5FB52-0528-F146-82E2-82AC58EC2FA1}" type="presOf" srcId="{8FBE0608-F16C-49A5-9C87-41790E11F628}" destId="{49B68473-7796-124E-B19D-29EE5DE230A7}" srcOrd="0" destOrd="0" presId="urn:microsoft.com/office/officeart/2005/8/layout/vProcess5"/>
    <dgm:cxn modelId="{751A877C-1368-F949-8285-3AD5F2CBBADC}" type="presOf" srcId="{D466B602-B183-49BA-AFE4-E662A04BA4DF}" destId="{7C69B115-1661-284B-8CC5-9C3B8BC71220}" srcOrd="0" destOrd="0" presId="urn:microsoft.com/office/officeart/2005/8/layout/vProcess5"/>
    <dgm:cxn modelId="{DEBFF085-8002-C543-BD8E-7646DE3351B6}" type="presOf" srcId="{71F0383E-5EEC-47E7-A4C4-BEC9C1567D6C}" destId="{811F373E-51C2-4341-9D7C-DADFA9BFF519}" srcOrd="0" destOrd="0" presId="urn:microsoft.com/office/officeart/2005/8/layout/vProcess5"/>
    <dgm:cxn modelId="{C6BA5A8F-6026-404F-A03F-01BD974E6214}" type="presOf" srcId="{16485C92-D486-4DE1-9A48-FA333DB14D6B}" destId="{5D2F3CBD-CBB9-DC4C-84A5-F6E60A8039C4}" srcOrd="0" destOrd="0" presId="urn:microsoft.com/office/officeart/2005/8/layout/vProcess5"/>
    <dgm:cxn modelId="{8CC39799-971A-4E5B-8110-26C8A80DF5AD}" srcId="{05F18864-1FB2-493D-91D3-EB20DC9D5723}" destId="{D466B602-B183-49BA-AFE4-E662A04BA4DF}" srcOrd="3" destOrd="0" parTransId="{242DAD8A-694D-4E3D-B7A7-87D015130B9A}" sibTransId="{34ED0FCF-01D0-4A24-A28E-7E99FA2B7CA2}"/>
    <dgm:cxn modelId="{B245D5A1-17C6-E44A-82EF-0260F846C74C}" type="presOf" srcId="{AAF7E14E-E651-44B3-955D-0C27260CFBD5}" destId="{AA6D1182-E87E-2748-93BF-68B2897F6092}" srcOrd="0" destOrd="0" presId="urn:microsoft.com/office/officeart/2005/8/layout/vProcess5"/>
    <dgm:cxn modelId="{31E92EC3-8B69-D449-8A3F-F1CF33EC1D90}" type="presOf" srcId="{71F0383E-5EEC-47E7-A4C4-BEC9C1567D6C}" destId="{44DCD321-8F8F-1F47-A3EB-8A277639405C}" srcOrd="1" destOrd="0" presId="urn:microsoft.com/office/officeart/2005/8/layout/vProcess5"/>
    <dgm:cxn modelId="{024E4ECB-249E-A143-90FE-3703FE708647}" type="presOf" srcId="{9FF1DC66-C371-47BD-85DD-34636FFD5CA4}" destId="{AFEF9A60-4F2E-9741-A2DB-1B7E419F5A6E}" srcOrd="0" destOrd="0" presId="urn:microsoft.com/office/officeart/2005/8/layout/vProcess5"/>
    <dgm:cxn modelId="{D29434CC-0EC7-1948-8501-3FEF26EDF9A7}" type="presOf" srcId="{9FF1DC66-C371-47BD-85DD-34636FFD5CA4}" destId="{CADA7F66-CA30-0E48-AB74-98880719C82D}" srcOrd="1" destOrd="0" presId="urn:microsoft.com/office/officeart/2005/8/layout/vProcess5"/>
    <dgm:cxn modelId="{26E120D6-B1BB-4898-9367-D7842035DB75}" srcId="{05F18864-1FB2-493D-91D3-EB20DC9D5723}" destId="{71F0383E-5EEC-47E7-A4C4-BEC9C1567D6C}" srcOrd="2" destOrd="0" parTransId="{627AAA0F-F244-4D44-B378-50E3672F1090}" sibTransId="{44F01FE1-B31B-49FA-A0D8-850D2D83311A}"/>
    <dgm:cxn modelId="{E46662D9-A4AA-4C93-A3A9-4AFF252026D8}" srcId="{05F18864-1FB2-493D-91D3-EB20DC9D5723}" destId="{99E6257B-05D8-4CE6-A9F7-643D7EB7D233}" srcOrd="4" destOrd="0" parTransId="{FCF54449-D61D-4177-B28F-76D40A6DA16B}" sibTransId="{EB72A6D8-6B63-4DC3-9466-03B9E3898AB3}"/>
    <dgm:cxn modelId="{ADEE84DC-2AEB-3D4C-A28C-15ED2FEA7A42}" type="presOf" srcId="{99E6257B-05D8-4CE6-A9F7-643D7EB7D233}" destId="{E3845E90-7E8C-3848-B5EE-C5F788A9922B}" srcOrd="0" destOrd="0" presId="urn:microsoft.com/office/officeart/2005/8/layout/vProcess5"/>
    <dgm:cxn modelId="{28FC2AF9-8C41-4B1A-A526-654CB17D577E}" srcId="{05F18864-1FB2-493D-91D3-EB20DC9D5723}" destId="{9FF1DC66-C371-47BD-85DD-34636FFD5CA4}" srcOrd="0" destOrd="0" parTransId="{9E6A26E8-409A-4F4A-9EB1-4247EBF097DA}" sibTransId="{AAF7E14E-E651-44B3-955D-0C27260CFBD5}"/>
    <dgm:cxn modelId="{71788CFF-7F23-BB42-846C-1F1BA9E0087D}" type="presOf" srcId="{44F01FE1-B31B-49FA-A0D8-850D2D83311A}" destId="{035BFEAE-CBB3-E24F-B737-862BE4C8C126}" srcOrd="0" destOrd="0" presId="urn:microsoft.com/office/officeart/2005/8/layout/vProcess5"/>
    <dgm:cxn modelId="{35665B3B-98A2-F74F-B449-D31B35BD512C}" type="presParOf" srcId="{5F428687-33F7-FF4F-A956-06F96D5DC4A8}" destId="{9393E5E2-49C5-8847-B7FC-502913D4DECD}" srcOrd="0" destOrd="0" presId="urn:microsoft.com/office/officeart/2005/8/layout/vProcess5"/>
    <dgm:cxn modelId="{C090BA0B-05A7-B14F-A8B9-F9C492359302}" type="presParOf" srcId="{5F428687-33F7-FF4F-A956-06F96D5DC4A8}" destId="{AFEF9A60-4F2E-9741-A2DB-1B7E419F5A6E}" srcOrd="1" destOrd="0" presId="urn:microsoft.com/office/officeart/2005/8/layout/vProcess5"/>
    <dgm:cxn modelId="{C41CF6C8-C367-4F49-862D-875FC457FAFB}" type="presParOf" srcId="{5F428687-33F7-FF4F-A956-06F96D5DC4A8}" destId="{49B68473-7796-124E-B19D-29EE5DE230A7}" srcOrd="2" destOrd="0" presId="urn:microsoft.com/office/officeart/2005/8/layout/vProcess5"/>
    <dgm:cxn modelId="{0ADE3547-1313-FB4A-BBC0-4830609719FC}" type="presParOf" srcId="{5F428687-33F7-FF4F-A956-06F96D5DC4A8}" destId="{811F373E-51C2-4341-9D7C-DADFA9BFF519}" srcOrd="3" destOrd="0" presId="urn:microsoft.com/office/officeart/2005/8/layout/vProcess5"/>
    <dgm:cxn modelId="{263C8201-C7AF-154A-B445-8EB658AF7F06}" type="presParOf" srcId="{5F428687-33F7-FF4F-A956-06F96D5DC4A8}" destId="{7C69B115-1661-284B-8CC5-9C3B8BC71220}" srcOrd="4" destOrd="0" presId="urn:microsoft.com/office/officeart/2005/8/layout/vProcess5"/>
    <dgm:cxn modelId="{162C717B-E7E2-4349-943D-D6CFF460AAA9}" type="presParOf" srcId="{5F428687-33F7-FF4F-A956-06F96D5DC4A8}" destId="{E3845E90-7E8C-3848-B5EE-C5F788A9922B}" srcOrd="5" destOrd="0" presId="urn:microsoft.com/office/officeart/2005/8/layout/vProcess5"/>
    <dgm:cxn modelId="{9E4CC043-3A69-694A-89B9-CD6C92A993B8}" type="presParOf" srcId="{5F428687-33F7-FF4F-A956-06F96D5DC4A8}" destId="{AA6D1182-E87E-2748-93BF-68B2897F6092}" srcOrd="6" destOrd="0" presId="urn:microsoft.com/office/officeart/2005/8/layout/vProcess5"/>
    <dgm:cxn modelId="{1300CE97-65F7-8642-8C44-B585599508AA}" type="presParOf" srcId="{5F428687-33F7-FF4F-A956-06F96D5DC4A8}" destId="{5D2F3CBD-CBB9-DC4C-84A5-F6E60A8039C4}" srcOrd="7" destOrd="0" presId="urn:microsoft.com/office/officeart/2005/8/layout/vProcess5"/>
    <dgm:cxn modelId="{ACD9880D-9AE0-E140-BFC2-B73B70B74365}" type="presParOf" srcId="{5F428687-33F7-FF4F-A956-06F96D5DC4A8}" destId="{035BFEAE-CBB3-E24F-B737-862BE4C8C126}" srcOrd="8" destOrd="0" presId="urn:microsoft.com/office/officeart/2005/8/layout/vProcess5"/>
    <dgm:cxn modelId="{A6726704-B061-BE4B-BD1F-F4F03FCE1252}" type="presParOf" srcId="{5F428687-33F7-FF4F-A956-06F96D5DC4A8}" destId="{1378F116-D7BD-0844-B0DB-13854B82FE66}" srcOrd="9" destOrd="0" presId="urn:microsoft.com/office/officeart/2005/8/layout/vProcess5"/>
    <dgm:cxn modelId="{BA3F1B74-914E-2E4D-86A3-7E3A205BE328}" type="presParOf" srcId="{5F428687-33F7-FF4F-A956-06F96D5DC4A8}" destId="{CADA7F66-CA30-0E48-AB74-98880719C82D}" srcOrd="10" destOrd="0" presId="urn:microsoft.com/office/officeart/2005/8/layout/vProcess5"/>
    <dgm:cxn modelId="{B1393613-8A11-CA42-BFEE-90F7A5DD9987}" type="presParOf" srcId="{5F428687-33F7-FF4F-A956-06F96D5DC4A8}" destId="{8B036F96-5A91-B549-B239-4ADD302ACEF8}" srcOrd="11" destOrd="0" presId="urn:microsoft.com/office/officeart/2005/8/layout/vProcess5"/>
    <dgm:cxn modelId="{3CD5E158-2236-9542-9641-73DE80E51002}" type="presParOf" srcId="{5F428687-33F7-FF4F-A956-06F96D5DC4A8}" destId="{44DCD321-8F8F-1F47-A3EB-8A277639405C}" srcOrd="12" destOrd="0" presId="urn:microsoft.com/office/officeart/2005/8/layout/vProcess5"/>
    <dgm:cxn modelId="{789C53D3-379E-A84F-B9D1-6536CDE78F6D}" type="presParOf" srcId="{5F428687-33F7-FF4F-A956-06F96D5DC4A8}" destId="{A078D687-08C0-5947-8CB2-C94D2E36F0C8}" srcOrd="13" destOrd="0" presId="urn:microsoft.com/office/officeart/2005/8/layout/vProcess5"/>
    <dgm:cxn modelId="{F4F6CCB7-DBC2-744D-BCBA-D69D54F97166}" type="presParOf" srcId="{5F428687-33F7-FF4F-A956-06F96D5DC4A8}" destId="{E8391B07-BFBE-EF4E-8473-F0FF65534623}"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31702-AA34-412E-9CD6-B3726E16C904}">
      <dsp:nvSpPr>
        <dsp:cNvPr id="0" name=""/>
        <dsp:cNvSpPr/>
      </dsp:nvSpPr>
      <dsp:spPr>
        <a:xfrm>
          <a:off x="6" y="523600"/>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Department of Environment, Transport and Regions (DETR)</a:t>
          </a:r>
        </a:p>
      </dsp:txBody>
      <dsp:txXfrm>
        <a:off x="37177" y="560771"/>
        <a:ext cx="1946111" cy="1194755"/>
      </dsp:txXfrm>
    </dsp:sp>
    <dsp:sp modelId="{8A8CCB42-9DEF-4F65-926C-FE9DD42074FF}">
      <dsp:nvSpPr>
        <dsp:cNvPr id="0" name=""/>
        <dsp:cNvSpPr/>
      </dsp:nvSpPr>
      <dsp:spPr>
        <a:xfrm>
          <a:off x="2221276" y="907612"/>
          <a:ext cx="425731"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21276" y="1007826"/>
        <a:ext cx="298012" cy="300644"/>
      </dsp:txXfrm>
    </dsp:sp>
    <dsp:sp modelId="{CF0E1E81-FA11-40DE-9359-4BB79A364A9E}">
      <dsp:nvSpPr>
        <dsp:cNvPr id="0" name=""/>
        <dsp:cNvSpPr/>
      </dsp:nvSpPr>
      <dsp:spPr>
        <a:xfrm>
          <a:off x="2823727" y="523600"/>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Department of Transport, Local Government, and the Regions (DTLR)</a:t>
          </a:r>
        </a:p>
      </dsp:txBody>
      <dsp:txXfrm>
        <a:off x="2860898" y="560771"/>
        <a:ext cx="1946111" cy="1194755"/>
      </dsp:txXfrm>
    </dsp:sp>
    <dsp:sp modelId="{A1AD6982-A9DD-4779-A3D9-57D1D8E60772}">
      <dsp:nvSpPr>
        <dsp:cNvPr id="0" name=""/>
        <dsp:cNvSpPr/>
      </dsp:nvSpPr>
      <dsp:spPr>
        <a:xfrm>
          <a:off x="5046226" y="907612"/>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46226" y="1007826"/>
        <a:ext cx="299835" cy="300644"/>
      </dsp:txXfrm>
    </dsp:sp>
    <dsp:sp modelId="{533AB30E-FD4F-4E8A-8FB3-F63B80D659C0}">
      <dsp:nvSpPr>
        <dsp:cNvPr id="0" name=""/>
        <dsp:cNvSpPr/>
      </dsp:nvSpPr>
      <dsp:spPr>
        <a:xfrm>
          <a:off x="5652362" y="523600"/>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Office of the Deputy Prime Minister (ODPM)</a:t>
          </a:r>
        </a:p>
      </dsp:txBody>
      <dsp:txXfrm>
        <a:off x="5689533" y="560771"/>
        <a:ext cx="1946111" cy="1194755"/>
      </dsp:txXfrm>
    </dsp:sp>
    <dsp:sp modelId="{40659AC6-BF05-4493-B3DE-FD48AD69CFE1}">
      <dsp:nvSpPr>
        <dsp:cNvPr id="0" name=""/>
        <dsp:cNvSpPr/>
      </dsp:nvSpPr>
      <dsp:spPr>
        <a:xfrm>
          <a:off x="7874860" y="907612"/>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874860" y="1007826"/>
        <a:ext cx="299835" cy="300644"/>
      </dsp:txXfrm>
    </dsp:sp>
    <dsp:sp modelId="{C77FC715-1967-4BD0-9A26-E4CFD24E2EB6}">
      <dsp:nvSpPr>
        <dsp:cNvPr id="0" name=""/>
        <dsp:cNvSpPr/>
      </dsp:nvSpPr>
      <dsp:spPr>
        <a:xfrm>
          <a:off x="8480997" y="523600"/>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Department of Communities and Local Government (DCLG)</a:t>
          </a:r>
        </a:p>
      </dsp:txBody>
      <dsp:txXfrm>
        <a:off x="8518168" y="560771"/>
        <a:ext cx="1946111" cy="1194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2A6B6-1CCC-4E72-9BA9-795C9AD3D520}">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C6386-6E23-47C6-9FF4-A4EEDC8B436E}">
      <dsp:nvSpPr>
        <dsp:cNvPr id="0" name=""/>
        <dsp:cNvSpPr/>
      </dsp:nvSpPr>
      <dsp:spPr>
        <a:xfrm>
          <a:off x="492024" y="334530"/>
          <a:ext cx="9963850"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dirty="0"/>
            <a:t>SDPs do not do everything the government said they would do – they are not adequate.</a:t>
          </a:r>
          <a:endParaRPr lang="en-US" sz="2000" b="1" kern="1200" dirty="0"/>
        </a:p>
      </dsp:txBody>
      <dsp:txXfrm>
        <a:off x="492024" y="334530"/>
        <a:ext cx="9963850" cy="669409"/>
      </dsp:txXfrm>
    </dsp:sp>
    <dsp:sp modelId="{1621F2C5-DFF6-4EAF-9573-8E7BCCBA5379}">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0C912-B82F-4AA4-8352-6D93169B0EC8}">
      <dsp:nvSpPr>
        <dsp:cNvPr id="0" name=""/>
        <dsp:cNvSpPr/>
      </dsp:nvSpPr>
      <dsp:spPr>
        <a:xfrm>
          <a:off x="875812" y="1338819"/>
          <a:ext cx="9580062"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dirty="0"/>
            <a:t>There are “significant weaknesses in the framework for planning and managing public sector activity” in the UK. </a:t>
          </a:r>
          <a:endParaRPr lang="en-US" sz="2000" b="1" kern="1200" dirty="0"/>
        </a:p>
      </dsp:txBody>
      <dsp:txXfrm>
        <a:off x="875812" y="1338819"/>
        <a:ext cx="9580062" cy="669409"/>
      </dsp:txXfrm>
    </dsp:sp>
    <dsp:sp modelId="{3F56D653-1C29-4A1C-A463-054D9614F713}">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E5DAF-770D-403D-874C-1AD75EF79074}">
      <dsp:nvSpPr>
        <dsp:cNvPr id="0" name=""/>
        <dsp:cNvSpPr/>
      </dsp:nvSpPr>
      <dsp:spPr>
        <a:xfrm>
          <a:off x="875812" y="2343108"/>
          <a:ext cx="9580062"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dirty="0"/>
            <a:t>The set of processes and guidance “does not represent a coherent, integrated system” nor a joined up approach, where such an approach is necessary. </a:t>
          </a:r>
          <a:endParaRPr lang="en-US" sz="2000" b="1" kern="1200" dirty="0"/>
        </a:p>
      </dsp:txBody>
      <dsp:txXfrm>
        <a:off x="875812" y="2343108"/>
        <a:ext cx="9580062" cy="669409"/>
      </dsp:txXfrm>
    </dsp:sp>
    <dsp:sp modelId="{75359287-91E8-468A-AE4F-CC33A596AB94}">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441449-BF52-4DC9-B696-863E86EB0DB3}">
      <dsp:nvSpPr>
        <dsp:cNvPr id="0" name=""/>
        <dsp:cNvSpPr/>
      </dsp:nvSpPr>
      <dsp:spPr>
        <a:xfrm>
          <a:off x="492024" y="3347397"/>
          <a:ext cx="9963850"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dirty="0"/>
            <a:t>“The way government plans and manages its business is driven by processes”, “rather than an overarching strategic plan”.</a:t>
          </a:r>
          <a:endParaRPr lang="en-US" sz="2000" b="1" kern="1200" dirty="0"/>
        </a:p>
      </dsp:txBody>
      <dsp:txXfrm>
        <a:off x="492024" y="3347397"/>
        <a:ext cx="9963850" cy="669409"/>
      </dsp:txXfrm>
    </dsp:sp>
    <dsp:sp modelId="{72F7A418-E4EF-4AAA-8FFE-4015CCD4193B}">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E337-06F0-B942-A952-573BE3A762CC}">
      <dsp:nvSpPr>
        <dsp:cNvPr id="0" name=""/>
        <dsp:cNvSpPr/>
      </dsp:nvSpPr>
      <dsp:spPr>
        <a:xfrm>
          <a:off x="0" y="650"/>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EA7FD13-1E34-5045-8AEA-CD8F6F750580}">
      <dsp:nvSpPr>
        <dsp:cNvPr id="0" name=""/>
        <dsp:cNvSpPr/>
      </dsp:nvSpPr>
      <dsp:spPr>
        <a:xfrm>
          <a:off x="0" y="650"/>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1" kern="1200" dirty="0"/>
            <a:t>Knowledge, experience and access </a:t>
          </a:r>
          <a:r>
            <a:rPr lang="en-GB" sz="2300" kern="1200" dirty="0"/>
            <a:t>to both the policy and the delivery communities.</a:t>
          </a:r>
          <a:endParaRPr lang="en-US" sz="2300" kern="1200" dirty="0"/>
        </a:p>
      </dsp:txBody>
      <dsp:txXfrm>
        <a:off x="0" y="650"/>
        <a:ext cx="6593178" cy="1065587"/>
      </dsp:txXfrm>
    </dsp:sp>
    <dsp:sp modelId="{64299EC8-36F5-DF4D-B177-D90527275F5A}">
      <dsp:nvSpPr>
        <dsp:cNvPr id="0" name=""/>
        <dsp:cNvSpPr/>
      </dsp:nvSpPr>
      <dsp:spPr>
        <a:xfrm>
          <a:off x="0" y="1066237"/>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849891-8FBD-0C48-90C8-0C987E9A5C65}">
      <dsp:nvSpPr>
        <dsp:cNvPr id="0" name=""/>
        <dsp:cNvSpPr/>
      </dsp:nvSpPr>
      <dsp:spPr>
        <a:xfrm>
          <a:off x="0" y="1066237"/>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FRS is a universal service with </a:t>
          </a:r>
          <a:r>
            <a:rPr lang="en-GB" sz="2300" b="1" kern="1200" dirty="0"/>
            <a:t>potential local, regional, national and international dimensions.</a:t>
          </a:r>
          <a:endParaRPr lang="en-US" sz="2300" kern="1200" dirty="0"/>
        </a:p>
      </dsp:txBody>
      <dsp:txXfrm>
        <a:off x="0" y="1066237"/>
        <a:ext cx="6593178" cy="1065587"/>
      </dsp:txXfrm>
    </dsp:sp>
    <dsp:sp modelId="{E73E2FD2-14BC-C141-99A9-E0368CA4594B}">
      <dsp:nvSpPr>
        <dsp:cNvPr id="0" name=""/>
        <dsp:cNvSpPr/>
      </dsp:nvSpPr>
      <dsp:spPr>
        <a:xfrm>
          <a:off x="0" y="2131825"/>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A8ADCAA-089C-144C-9782-71D59CEB1D26}">
      <dsp:nvSpPr>
        <dsp:cNvPr id="0" name=""/>
        <dsp:cNvSpPr/>
      </dsp:nvSpPr>
      <dsp:spPr>
        <a:xfrm>
          <a:off x="0" y="2131825"/>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The </a:t>
          </a:r>
          <a:r>
            <a:rPr lang="en-GB" sz="2300" b="1" kern="1200" dirty="0"/>
            <a:t>Integrated Risk Management Plan </a:t>
          </a:r>
          <a:r>
            <a:rPr lang="en-GB" sz="2300" kern="1200" dirty="0"/>
            <a:t>process of the 2004 Act was ‘</a:t>
          </a:r>
          <a:r>
            <a:rPr lang="en-GB" sz="2300" b="1" kern="1200" dirty="0"/>
            <a:t>virtually untried’.</a:t>
          </a:r>
          <a:r>
            <a:rPr lang="en-GB" sz="2300" kern="1200" dirty="0"/>
            <a:t>  </a:t>
          </a:r>
          <a:endParaRPr lang="en-US" sz="2300" kern="1200" dirty="0"/>
        </a:p>
      </dsp:txBody>
      <dsp:txXfrm>
        <a:off x="0" y="2131825"/>
        <a:ext cx="6593178" cy="1065587"/>
      </dsp:txXfrm>
    </dsp:sp>
    <dsp:sp modelId="{BEA7334C-1649-1148-A0DA-48DC8D803227}">
      <dsp:nvSpPr>
        <dsp:cNvPr id="0" name=""/>
        <dsp:cNvSpPr/>
      </dsp:nvSpPr>
      <dsp:spPr>
        <a:xfrm>
          <a:off x="0" y="3197412"/>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C448C5-4B41-594F-864C-C054CABE9DAA}">
      <dsp:nvSpPr>
        <dsp:cNvPr id="0" name=""/>
        <dsp:cNvSpPr/>
      </dsp:nvSpPr>
      <dsp:spPr>
        <a:xfrm>
          <a:off x="0" y="3197412"/>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IRMP had and clear potential impacts on communities and NBS had an </a:t>
          </a:r>
          <a:r>
            <a:rPr lang="en-GB" sz="2300" b="1" kern="1200" dirty="0"/>
            <a:t>established collaboration </a:t>
          </a:r>
          <a:r>
            <a:rPr lang="en-GB" sz="2300" kern="1200" dirty="0"/>
            <a:t>with NFRS.</a:t>
          </a:r>
          <a:endParaRPr lang="en-US" sz="2300" kern="1200" dirty="0"/>
        </a:p>
      </dsp:txBody>
      <dsp:txXfrm>
        <a:off x="0" y="3197412"/>
        <a:ext cx="6593178" cy="1065587"/>
      </dsp:txXfrm>
    </dsp:sp>
    <dsp:sp modelId="{FC051889-FDF3-E045-9F3E-FB6FCC1CEE36}">
      <dsp:nvSpPr>
        <dsp:cNvPr id="0" name=""/>
        <dsp:cNvSpPr/>
      </dsp:nvSpPr>
      <dsp:spPr>
        <a:xfrm>
          <a:off x="0" y="4263000"/>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197FE-F019-A94B-B6D6-007AF8802EFE}">
      <dsp:nvSpPr>
        <dsp:cNvPr id="0" name=""/>
        <dsp:cNvSpPr/>
      </dsp:nvSpPr>
      <dsp:spPr>
        <a:xfrm>
          <a:off x="0" y="4263000"/>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Little academic engagement with FRS suggested a </a:t>
          </a:r>
          <a:r>
            <a:rPr lang="en-GB" sz="2300" b="1" kern="1200"/>
            <a:t>potential ‘niche’ academic market. </a:t>
          </a:r>
          <a:endParaRPr lang="en-US" sz="2300" kern="1200"/>
        </a:p>
      </dsp:txBody>
      <dsp:txXfrm>
        <a:off x="0" y="4263000"/>
        <a:ext cx="6593178" cy="1065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3B6E4-158A-480E-9194-2BA868747093}">
      <dsp:nvSpPr>
        <dsp:cNvPr id="0" name=""/>
        <dsp:cNvSpPr/>
      </dsp:nvSpPr>
      <dsp:spPr>
        <a:xfrm>
          <a:off x="0" y="0"/>
          <a:ext cx="8938260" cy="12242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GB" sz="2100" b="1" kern="1200" dirty="0"/>
            <a:t>IRMP - if the pattern of risk changes so must the response, and hence the redeployment of resources and planning and mitigation</a:t>
          </a:r>
          <a:endParaRPr lang="en-US" sz="2100" b="1" kern="1200" dirty="0"/>
        </a:p>
      </dsp:txBody>
      <dsp:txXfrm>
        <a:off x="35858" y="35858"/>
        <a:ext cx="7617153" cy="1152576"/>
      </dsp:txXfrm>
    </dsp:sp>
    <dsp:sp modelId="{39039656-323E-4186-A543-201707697148}">
      <dsp:nvSpPr>
        <dsp:cNvPr id="0" name=""/>
        <dsp:cNvSpPr/>
      </dsp:nvSpPr>
      <dsp:spPr>
        <a:xfrm>
          <a:off x="788669" y="1428340"/>
          <a:ext cx="8938260" cy="12242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GB" sz="2100" b="1" kern="1200" dirty="0"/>
            <a:t>The IRMP approach was rapidly being promoted and adopted nationally and internationally. </a:t>
          </a:r>
          <a:endParaRPr lang="en-US" sz="2100" b="1" kern="1200" dirty="0"/>
        </a:p>
      </dsp:txBody>
      <dsp:txXfrm>
        <a:off x="824527" y="1464198"/>
        <a:ext cx="7282084" cy="1152576"/>
      </dsp:txXfrm>
    </dsp:sp>
    <dsp:sp modelId="{9D41D750-EFAE-436D-B773-F8E71C75035B}">
      <dsp:nvSpPr>
        <dsp:cNvPr id="0" name=""/>
        <dsp:cNvSpPr/>
      </dsp:nvSpPr>
      <dsp:spPr>
        <a:xfrm>
          <a:off x="1577339" y="2856681"/>
          <a:ext cx="8938260" cy="12242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GB" sz="2100" b="1" kern="1200" dirty="0"/>
            <a:t>NTU were therefore able to demonstrate impact at local, national and international levels </a:t>
          </a:r>
          <a:endParaRPr lang="en-US" sz="2100" kern="1200" dirty="0"/>
        </a:p>
      </dsp:txBody>
      <dsp:txXfrm>
        <a:off x="1613197" y="2892539"/>
        <a:ext cx="7282084" cy="1152576"/>
      </dsp:txXfrm>
    </dsp:sp>
    <dsp:sp modelId="{B2259848-AEDD-4A21-99FA-99A62CB67467}">
      <dsp:nvSpPr>
        <dsp:cNvPr id="0" name=""/>
        <dsp:cNvSpPr/>
      </dsp:nvSpPr>
      <dsp:spPr>
        <a:xfrm>
          <a:off x="8142470" y="928421"/>
          <a:ext cx="795789" cy="795789"/>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21523" y="928421"/>
        <a:ext cx="437683" cy="598831"/>
      </dsp:txXfrm>
    </dsp:sp>
    <dsp:sp modelId="{1FFB86D7-F5CF-4C88-AABF-F1FD54F25F2C}">
      <dsp:nvSpPr>
        <dsp:cNvPr id="0" name=""/>
        <dsp:cNvSpPr/>
      </dsp:nvSpPr>
      <dsp:spPr>
        <a:xfrm>
          <a:off x="8931140" y="2348600"/>
          <a:ext cx="795789" cy="795789"/>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110193" y="2348600"/>
        <a:ext cx="437683" cy="598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F9A60-4F2E-9741-A2DB-1B7E419F5A6E}">
      <dsp:nvSpPr>
        <dsp:cNvPr id="0" name=""/>
        <dsp:cNvSpPr/>
      </dsp:nvSpPr>
      <dsp:spPr>
        <a:xfrm>
          <a:off x="0" y="0"/>
          <a:ext cx="8097012" cy="7345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HMICFRS has its budget and financing determined by government rather than by parliament or an independent body</a:t>
          </a:r>
          <a:endParaRPr lang="en-US" sz="1900" b="1" kern="1200" dirty="0"/>
        </a:p>
      </dsp:txBody>
      <dsp:txXfrm>
        <a:off x="21515" y="21515"/>
        <a:ext cx="7218402" cy="691545"/>
      </dsp:txXfrm>
    </dsp:sp>
    <dsp:sp modelId="{49B68473-7796-124E-B19D-29EE5DE230A7}">
      <dsp:nvSpPr>
        <dsp:cNvPr id="0" name=""/>
        <dsp:cNvSpPr/>
      </dsp:nvSpPr>
      <dsp:spPr>
        <a:xfrm>
          <a:off x="604647" y="836599"/>
          <a:ext cx="8097012" cy="7345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Inspection programme has to be approved by Home Office</a:t>
          </a:r>
          <a:endParaRPr lang="en-US" sz="1900" b="1" kern="1200" dirty="0"/>
        </a:p>
      </dsp:txBody>
      <dsp:txXfrm>
        <a:off x="626162" y="858114"/>
        <a:ext cx="6971861" cy="691545"/>
      </dsp:txXfrm>
    </dsp:sp>
    <dsp:sp modelId="{811F373E-51C2-4341-9D7C-DADFA9BFF519}">
      <dsp:nvSpPr>
        <dsp:cNvPr id="0" name=""/>
        <dsp:cNvSpPr/>
      </dsp:nvSpPr>
      <dsp:spPr>
        <a:xfrm>
          <a:off x="1209293" y="1673199"/>
          <a:ext cx="8097012" cy="7345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Report directly to government rather than to parliament</a:t>
          </a:r>
          <a:endParaRPr lang="en-US" sz="1900" b="1" kern="1200" dirty="0"/>
        </a:p>
      </dsp:txBody>
      <dsp:txXfrm>
        <a:off x="1230808" y="1694714"/>
        <a:ext cx="6971861" cy="691545"/>
      </dsp:txXfrm>
    </dsp:sp>
    <dsp:sp modelId="{7C69B115-1661-284B-8CC5-9C3B8BC71220}">
      <dsp:nvSpPr>
        <dsp:cNvPr id="0" name=""/>
        <dsp:cNvSpPr/>
      </dsp:nvSpPr>
      <dsp:spPr>
        <a:xfrm>
          <a:off x="1813940" y="2509799"/>
          <a:ext cx="8097012" cy="7345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Home Secretary can specify thematic or individual inspections</a:t>
          </a:r>
          <a:endParaRPr lang="en-US" sz="1900" b="1" kern="1200" dirty="0"/>
        </a:p>
      </dsp:txBody>
      <dsp:txXfrm>
        <a:off x="1835455" y="2531314"/>
        <a:ext cx="6971861" cy="691545"/>
      </dsp:txXfrm>
    </dsp:sp>
    <dsp:sp modelId="{E3845E90-7E8C-3848-B5EE-C5F788A9922B}">
      <dsp:nvSpPr>
        <dsp:cNvPr id="0" name=""/>
        <dsp:cNvSpPr/>
      </dsp:nvSpPr>
      <dsp:spPr>
        <a:xfrm>
          <a:off x="2418587" y="3346398"/>
          <a:ext cx="8097012" cy="7345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The Chief Inspector’s reports go to Home Secretary   </a:t>
          </a:r>
          <a:endParaRPr lang="en-US" sz="1900" b="1" kern="1200" dirty="0"/>
        </a:p>
      </dsp:txBody>
      <dsp:txXfrm>
        <a:off x="2440102" y="3367913"/>
        <a:ext cx="6971861" cy="691545"/>
      </dsp:txXfrm>
    </dsp:sp>
    <dsp:sp modelId="{AA6D1182-E87E-2748-93BF-68B2897F6092}">
      <dsp:nvSpPr>
        <dsp:cNvPr id="0" name=""/>
        <dsp:cNvSpPr/>
      </dsp:nvSpPr>
      <dsp:spPr>
        <a:xfrm>
          <a:off x="7619538" y="536648"/>
          <a:ext cx="477473" cy="477473"/>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726969" y="536648"/>
        <a:ext cx="262611" cy="359298"/>
      </dsp:txXfrm>
    </dsp:sp>
    <dsp:sp modelId="{5D2F3CBD-CBB9-DC4C-84A5-F6E60A8039C4}">
      <dsp:nvSpPr>
        <dsp:cNvPr id="0" name=""/>
        <dsp:cNvSpPr/>
      </dsp:nvSpPr>
      <dsp:spPr>
        <a:xfrm>
          <a:off x="8224185" y="1373247"/>
          <a:ext cx="477473" cy="477473"/>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331616" y="1373247"/>
        <a:ext cx="262611" cy="359298"/>
      </dsp:txXfrm>
    </dsp:sp>
    <dsp:sp modelId="{035BFEAE-CBB3-E24F-B737-862BE4C8C126}">
      <dsp:nvSpPr>
        <dsp:cNvPr id="0" name=""/>
        <dsp:cNvSpPr/>
      </dsp:nvSpPr>
      <dsp:spPr>
        <a:xfrm>
          <a:off x="8828832" y="2197604"/>
          <a:ext cx="477473" cy="477473"/>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936263" y="2197604"/>
        <a:ext cx="262611" cy="359298"/>
      </dsp:txXfrm>
    </dsp:sp>
    <dsp:sp modelId="{1378F116-D7BD-0844-B0DB-13854B82FE66}">
      <dsp:nvSpPr>
        <dsp:cNvPr id="0" name=""/>
        <dsp:cNvSpPr/>
      </dsp:nvSpPr>
      <dsp:spPr>
        <a:xfrm>
          <a:off x="9433479" y="3042366"/>
          <a:ext cx="477473" cy="477473"/>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540910" y="3042366"/>
        <a:ext cx="262611" cy="3592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47DD4-A217-4B1C-8CD3-86DDCE12D64E}" type="datetimeFigureOut">
              <a:rPr lang="en-GB" smtClean="0"/>
              <a:t>01/03/2019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2FFBF-7D00-4C0A-A425-377F71E8D37F}" type="slidenum">
              <a:rPr lang="en-GB" smtClean="0"/>
              <a:t>‹#›</a:t>
            </a:fld>
            <a:endParaRPr lang="en-GB"/>
          </a:p>
        </p:txBody>
      </p:sp>
    </p:spTree>
    <p:extLst>
      <p:ext uri="{BB962C8B-B14F-4D97-AF65-F5344CB8AC3E}">
        <p14:creationId xmlns:p14="http://schemas.microsoft.com/office/powerpoint/2010/main" val="217295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10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Department of Environment Transport and Regions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Local Government Modernisation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Continuous Improvement, Best Value, Service Inspection and Performance Indicators</a:t>
            </a:r>
          </a:p>
          <a:p>
            <a:pPr lvl="0"/>
            <a:r>
              <a:rPr lang="en-GB" sz="1200" kern="1200" dirty="0">
                <a:solidFill>
                  <a:schemeClr val="tx1"/>
                </a:solidFill>
                <a:effectLst/>
                <a:latin typeface="+mn-lt"/>
                <a:ea typeface="+mn-ea"/>
                <a:cs typeface="+mn-cs"/>
              </a:rPr>
              <a:t>Power of Wellbeing</a:t>
            </a:r>
          </a:p>
          <a:p>
            <a:pPr lvl="0"/>
            <a:r>
              <a:rPr lang="en-GB" sz="1200" kern="1200" dirty="0">
                <a:solidFill>
                  <a:schemeClr val="tx1"/>
                </a:solidFill>
                <a:effectLst/>
                <a:latin typeface="+mn-lt"/>
                <a:ea typeface="+mn-ea"/>
                <a:cs typeface="+mn-cs"/>
              </a:rPr>
              <a:t>Governance – new political structures - executive and scrutiny arrangements</a:t>
            </a:r>
          </a:p>
          <a:p>
            <a:pPr lvl="0"/>
            <a:r>
              <a:rPr lang="en-GB" sz="1200" kern="1200" dirty="0">
                <a:solidFill>
                  <a:schemeClr val="tx1"/>
                </a:solidFill>
                <a:effectLst/>
                <a:latin typeface="+mn-lt"/>
                <a:ea typeface="+mn-ea"/>
                <a:cs typeface="+mn-cs"/>
              </a:rPr>
              <a:t>Community Strategies and Engagement</a:t>
            </a:r>
          </a:p>
          <a:p>
            <a:pPr lvl="0"/>
            <a:r>
              <a:rPr lang="en-GB" sz="1200" kern="1200" dirty="0">
                <a:solidFill>
                  <a:schemeClr val="tx1"/>
                </a:solidFill>
                <a:effectLst/>
                <a:latin typeface="+mn-lt"/>
                <a:ea typeface="+mn-ea"/>
                <a:cs typeface="+mn-cs"/>
              </a:rPr>
              <a:t>Partnerships LPSAs and LSPs</a:t>
            </a:r>
          </a:p>
          <a:p>
            <a:pPr lvl="0"/>
            <a:r>
              <a:rPr lang="en-GB" sz="1200" kern="1200" dirty="0">
                <a:solidFill>
                  <a:schemeClr val="tx1"/>
                </a:solidFill>
                <a:effectLst/>
                <a:latin typeface="+mn-lt"/>
                <a:ea typeface="+mn-ea"/>
                <a:cs typeface="+mn-cs"/>
              </a:rPr>
              <a:t>E-government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Department of Transport, Local Government, and the Regions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Within DTLR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Liaison with the Audit Commission</a:t>
            </a:r>
          </a:p>
          <a:p>
            <a:pPr lvl="0"/>
            <a:r>
              <a:rPr lang="en-GB" sz="1200" kern="1200" dirty="0">
                <a:solidFill>
                  <a:schemeClr val="tx1"/>
                </a:solidFill>
                <a:effectLst/>
                <a:latin typeface="+mn-lt"/>
                <a:ea typeface="+mn-ea"/>
                <a:cs typeface="+mn-cs"/>
              </a:rPr>
              <a:t>Designing/testing/commissioning the CPA regime </a:t>
            </a:r>
          </a:p>
          <a:p>
            <a:pPr lvl="0"/>
            <a:r>
              <a:rPr lang="en-GB" sz="1200" kern="1200" dirty="0">
                <a:solidFill>
                  <a:schemeClr val="tx1"/>
                </a:solidFill>
                <a:effectLst/>
                <a:latin typeface="+mn-lt"/>
                <a:ea typeface="+mn-ea"/>
                <a:cs typeface="+mn-cs"/>
              </a:rPr>
              <a:t>Piloting Intervention in failing authorities</a:t>
            </a:r>
          </a:p>
          <a:p>
            <a:r>
              <a:rPr lang="en-GB" sz="1200" b="1" kern="1200" dirty="0">
                <a:solidFill>
                  <a:schemeClr val="tx1"/>
                </a:solidFill>
                <a:effectLst/>
                <a:latin typeface="+mn-lt"/>
                <a:ea typeface="+mn-ea"/>
                <a:cs typeface="+mn-cs"/>
              </a:rPr>
              <a:t>Introduction to Cross-Government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Public Service Agreements and Spending Review</a:t>
            </a:r>
          </a:p>
          <a:p>
            <a:pPr lvl="0"/>
            <a:r>
              <a:rPr lang="en-GB" sz="1200" kern="1200" dirty="0">
                <a:solidFill>
                  <a:schemeClr val="tx1"/>
                </a:solidFill>
                <a:effectLst/>
                <a:latin typeface="+mn-lt"/>
                <a:ea typeface="+mn-ea"/>
                <a:cs typeface="+mn-cs"/>
              </a:rPr>
              <a:t>HMT, The Cabinet Office, No.10 Strategy Unit</a:t>
            </a:r>
          </a:p>
          <a:p>
            <a:pPr lvl="0"/>
            <a:r>
              <a:rPr lang="en-GB" sz="1200" kern="1200" dirty="0">
                <a:solidFill>
                  <a:schemeClr val="tx1"/>
                </a:solidFill>
                <a:effectLst/>
                <a:latin typeface="+mn-lt"/>
                <a:ea typeface="+mn-ea"/>
                <a:cs typeface="+mn-cs"/>
              </a:rPr>
              <a:t>PRINCE2, OGC Gateway Reviews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Office of the Deputy Prime Minister</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Cross Government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Inspection/Inspectorates/Intervention</a:t>
            </a:r>
          </a:p>
          <a:p>
            <a:pPr lvl="0"/>
            <a:r>
              <a:rPr lang="en-GB" sz="1200" kern="1200" dirty="0">
                <a:solidFill>
                  <a:schemeClr val="tx1"/>
                </a:solidFill>
                <a:effectLst/>
                <a:latin typeface="+mn-lt"/>
                <a:ea typeface="+mn-ea"/>
                <a:cs typeface="+mn-cs"/>
              </a:rPr>
              <a:t>Performance Management regimes in Health and Social Care, Criminal Justice, Regional Development Agencies, National Parks </a:t>
            </a:r>
          </a:p>
          <a:p>
            <a:pPr lvl="0"/>
            <a:r>
              <a:rPr lang="en-GB" sz="1200" kern="1200" dirty="0">
                <a:solidFill>
                  <a:schemeClr val="tx1"/>
                </a:solidFill>
                <a:effectLst/>
                <a:latin typeface="+mn-lt"/>
                <a:ea typeface="+mn-ea"/>
                <a:cs typeface="+mn-cs"/>
              </a:rPr>
              <a:t>OGC Major Projects</a:t>
            </a:r>
          </a:p>
          <a:p>
            <a:pPr lvl="0"/>
            <a:r>
              <a:rPr lang="en-GB" sz="1200" kern="1200" dirty="0">
                <a:solidFill>
                  <a:schemeClr val="tx1"/>
                </a:solidFill>
                <a:effectLst/>
                <a:latin typeface="+mn-lt"/>
                <a:ea typeface="+mn-ea"/>
                <a:cs typeface="+mn-cs"/>
              </a:rPr>
              <a:t>Cabinet Sub-Committees and Select Committees</a:t>
            </a:r>
          </a:p>
          <a:p>
            <a:r>
              <a:rPr lang="en-GB" sz="1200" b="1" kern="1200" dirty="0">
                <a:solidFill>
                  <a:schemeClr val="tx1"/>
                </a:solidFill>
                <a:effectLst/>
                <a:latin typeface="+mn-lt"/>
                <a:ea typeface="+mn-ea"/>
                <a:cs typeface="+mn-cs"/>
              </a:rPr>
              <a:t>Within ODPM</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Public Service Agreements and Spending Review</a:t>
            </a:r>
          </a:p>
          <a:p>
            <a:pPr lvl="0"/>
            <a:r>
              <a:rPr lang="en-GB" sz="1200" kern="1200" dirty="0">
                <a:solidFill>
                  <a:schemeClr val="tx1"/>
                </a:solidFill>
                <a:effectLst/>
                <a:latin typeface="+mn-lt"/>
                <a:ea typeface="+mn-ea"/>
                <a:cs typeface="+mn-cs"/>
              </a:rPr>
              <a:t>Community Strategies, CPAs, and LAAs</a:t>
            </a:r>
          </a:p>
          <a:p>
            <a:pPr lvl="0"/>
            <a:r>
              <a:rPr lang="en-GB" sz="1200" kern="1200" dirty="0">
                <a:solidFill>
                  <a:schemeClr val="tx1"/>
                </a:solidFill>
                <a:effectLst/>
                <a:latin typeface="+mn-lt"/>
                <a:ea typeface="+mn-ea"/>
                <a:cs typeface="+mn-cs"/>
              </a:rPr>
              <a:t>Government Office for the East Midlands</a:t>
            </a:r>
          </a:p>
          <a:p>
            <a:r>
              <a:rPr lang="en-GB" sz="1200" b="1" kern="1200" dirty="0">
                <a:solidFill>
                  <a:schemeClr val="tx1"/>
                </a:solidFill>
                <a:effectLst/>
                <a:latin typeface="+mn-lt"/>
                <a:ea typeface="+mn-ea"/>
                <a:cs typeface="+mn-cs"/>
              </a:rPr>
              <a:t>Communities and Local Government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Cross Government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Regional and national emergencies </a:t>
            </a:r>
          </a:p>
          <a:p>
            <a:pPr lvl="0"/>
            <a:r>
              <a:rPr lang="en-GB" sz="1200" kern="1200" dirty="0">
                <a:solidFill>
                  <a:schemeClr val="tx1"/>
                </a:solidFill>
                <a:effectLst/>
                <a:latin typeface="+mn-lt"/>
                <a:ea typeface="+mn-ea"/>
                <a:cs typeface="+mn-cs"/>
              </a:rPr>
              <a:t>Implementing CAAs/LAAs/MAAs</a:t>
            </a:r>
          </a:p>
          <a:p>
            <a:pPr lvl="0"/>
            <a:r>
              <a:rPr lang="en-GB" sz="1200" kern="1200" dirty="0">
                <a:solidFill>
                  <a:schemeClr val="tx1"/>
                </a:solidFill>
                <a:effectLst/>
                <a:latin typeface="+mn-lt"/>
                <a:ea typeface="+mn-ea"/>
                <a:cs typeface="+mn-cs"/>
              </a:rPr>
              <a:t>HMT Major Projects</a:t>
            </a:r>
          </a:p>
          <a:p>
            <a:pPr lvl="0"/>
            <a:r>
              <a:rPr lang="en-GB" sz="1200" kern="1200" dirty="0">
                <a:solidFill>
                  <a:schemeClr val="tx1"/>
                </a:solidFill>
                <a:effectLst/>
                <a:latin typeface="+mn-lt"/>
                <a:ea typeface="+mn-ea"/>
                <a:cs typeface="+mn-cs"/>
              </a:rPr>
              <a:t>Interventions for other government departments</a:t>
            </a:r>
          </a:p>
          <a:p>
            <a:r>
              <a:rPr lang="en-GB" sz="1200" b="1" kern="1200" dirty="0">
                <a:solidFill>
                  <a:schemeClr val="tx1"/>
                </a:solidFill>
                <a:effectLst/>
                <a:latin typeface="+mn-lt"/>
                <a:ea typeface="+mn-ea"/>
                <a:cs typeface="+mn-cs"/>
              </a:rPr>
              <a:t>Within DCLG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Government Office for the East Midlands</a:t>
            </a:r>
          </a:p>
          <a:p>
            <a:pPr lvl="0"/>
            <a:r>
              <a:rPr lang="en-GB" sz="1200" kern="1200" dirty="0">
                <a:solidFill>
                  <a:schemeClr val="tx1"/>
                </a:solidFill>
                <a:effectLst/>
                <a:latin typeface="+mn-lt"/>
                <a:ea typeface="+mn-ea"/>
                <a:cs typeface="+mn-cs"/>
              </a:rPr>
              <a:t>Long term local government Interventions</a:t>
            </a:r>
          </a:p>
          <a:p>
            <a:endParaRPr lang="en-GB" dirty="0"/>
          </a:p>
        </p:txBody>
      </p:sp>
      <p:sp>
        <p:nvSpPr>
          <p:cNvPr id="4" name="Slide Number Placeholder 3"/>
          <p:cNvSpPr>
            <a:spLocks noGrp="1"/>
          </p:cNvSpPr>
          <p:nvPr>
            <p:ph type="sldNum" sz="quarter" idx="10"/>
          </p:nvPr>
        </p:nvSpPr>
        <p:spPr/>
        <p:txBody>
          <a:bodyPr/>
          <a:lstStyle/>
          <a:p>
            <a:fld id="{D472FFBF-7D00-4C0A-A425-377F71E8D37F}" type="slidenum">
              <a:rPr lang="en-GB" smtClean="0"/>
              <a:t>5</a:t>
            </a:fld>
            <a:endParaRPr lang="en-GB"/>
          </a:p>
        </p:txBody>
      </p:sp>
    </p:spTree>
    <p:extLst>
      <p:ext uri="{BB962C8B-B14F-4D97-AF65-F5344CB8AC3E}">
        <p14:creationId xmlns:p14="http://schemas.microsoft.com/office/powerpoint/2010/main" val="327176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Main Roles – Central Government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Public Service Reform and Policy Development – in particular on Performance Management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Direct intervention in failing public services and organisations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Review of Major Government Programmes (across government) in danger of failing to deliver or running significantly over budget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86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Main Roles – Central Government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Public Service Reform and Policy Development – in particular on Performance Management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Direct intervention in failing public services and organisations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Review of Major Government Programmes (across government) in danger of failing to deliver or running significantly over budget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82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Learnt how to lead manage and deliver both individual services and multiple services</a:t>
            </a:r>
          </a:p>
          <a:p>
            <a:endParaRPr lang="en-GB" b="1" dirty="0"/>
          </a:p>
          <a:p>
            <a:r>
              <a:rPr lang="en-GB" b="1" dirty="0"/>
              <a:t>Organizations with single sites and multiple sites</a:t>
            </a:r>
          </a:p>
          <a:p>
            <a:endParaRPr lang="en-GB" b="1" dirty="0"/>
          </a:p>
          <a:p>
            <a:r>
              <a:rPr lang="en-GB" b="1" dirty="0"/>
              <a:t>The public sector or parts of it on a national basis</a:t>
            </a:r>
          </a:p>
          <a:p>
            <a:endParaRPr lang="en-GB" b="1" dirty="0"/>
          </a:p>
          <a:p>
            <a:r>
              <a:rPr lang="en-GB" b="1" dirty="0"/>
              <a:t>CEO of Public Private social enterprises and charities</a:t>
            </a:r>
          </a:p>
          <a:p>
            <a:endParaRPr lang="en-GB" b="1" dirty="0"/>
          </a:p>
          <a:p>
            <a:r>
              <a:rPr lang="en-GB" b="1" dirty="0"/>
              <a:t>Tackled policy/services/issues/problems at local regional and national scales</a:t>
            </a:r>
          </a:p>
          <a:p>
            <a:endParaRPr lang="en-GB" b="1" dirty="0"/>
          </a:p>
          <a:p>
            <a:r>
              <a:rPr lang="en-GB" b="1" dirty="0"/>
              <a:t>Teach and improve students for employment within public services – corporate/consultancy and perhaps a bit of Research and evaluation?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20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72FFBF-7D00-4C0A-A425-377F71E8D37F}" type="slidenum">
              <a:rPr lang="en-GB" smtClean="0"/>
              <a:t>16</a:t>
            </a:fld>
            <a:endParaRPr lang="en-GB"/>
          </a:p>
        </p:txBody>
      </p:sp>
    </p:spTree>
    <p:extLst>
      <p:ext uri="{BB962C8B-B14F-4D97-AF65-F5344CB8AC3E}">
        <p14:creationId xmlns:p14="http://schemas.microsoft.com/office/powerpoint/2010/main" val="48776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39846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232631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72915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F8B0-DDB6-4998-ADF5-A41C0559EC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1E85058-244C-47D4-9C6E-C8E04DF7D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4D5589-5E2F-4E36-8763-608076F2161D}"/>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5" name="Footer Placeholder 4">
            <a:extLst>
              <a:ext uri="{FF2B5EF4-FFF2-40B4-BE49-F238E27FC236}">
                <a16:creationId xmlns:a16="http://schemas.microsoft.com/office/drawing/2014/main" id="{870520BB-E4D5-4976-9C65-E346F0D5D5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E848B6-C314-4919-ACEE-AB73B59EFAA9}"/>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3933538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E9BF-4C7A-4E27-9DB9-937210DF0C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C68F86-7D39-4C34-BA5D-EC3DD96B24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03F8DB-F432-4D77-8471-5F5503A985FD}"/>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5" name="Footer Placeholder 4">
            <a:extLst>
              <a:ext uri="{FF2B5EF4-FFF2-40B4-BE49-F238E27FC236}">
                <a16:creationId xmlns:a16="http://schemas.microsoft.com/office/drawing/2014/main" id="{D30DEFB3-5CBD-4B51-A0CB-63C936544C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AD860-85F2-411E-A9B2-DA316FECD156}"/>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345515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7D4B-CA81-4821-8184-87AAE04A2C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DA05A0-1455-406F-B44B-20F1E8B58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53F720-6877-4B75-9089-32B99461F5E3}"/>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5" name="Footer Placeholder 4">
            <a:extLst>
              <a:ext uri="{FF2B5EF4-FFF2-40B4-BE49-F238E27FC236}">
                <a16:creationId xmlns:a16="http://schemas.microsoft.com/office/drawing/2014/main" id="{64C10462-C3A7-4F59-ACB6-0BD43754C6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728506-4328-413A-A51B-0696E166B290}"/>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416915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93E1-CBE5-47AD-80BE-D213D2E013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48E217-7295-49D3-ABB8-EBD666F4DC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84480F-90F2-4DD8-96E2-CB0364824E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076283-2992-46C4-A2A4-15C643D07BCA}"/>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6" name="Footer Placeholder 5">
            <a:extLst>
              <a:ext uri="{FF2B5EF4-FFF2-40B4-BE49-F238E27FC236}">
                <a16:creationId xmlns:a16="http://schemas.microsoft.com/office/drawing/2014/main" id="{96963E41-37B4-4FA6-A780-F8B2CE92D2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46A4EF-10E6-4ED2-B47E-6F58E17D555B}"/>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32436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B2AC-EC7C-4478-88F1-07245BCC7C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AD1F84-14A8-421A-B4AA-0251A6729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AF9A25-3897-471B-A9A8-C8701A1E79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A82A4E-5ADD-4F96-9BFC-6A4C40D28F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97DA4B-97B8-4129-8D61-D96EC82810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3DFDB7-CDE8-42B8-B4B8-C6FA6301F9BF}"/>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8" name="Footer Placeholder 7">
            <a:extLst>
              <a:ext uri="{FF2B5EF4-FFF2-40B4-BE49-F238E27FC236}">
                <a16:creationId xmlns:a16="http://schemas.microsoft.com/office/drawing/2014/main" id="{46EAFD0B-DA0B-4ACF-9091-BC626288DD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B1189D-D1EE-4631-8D47-D379C6AA9A15}"/>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1466789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4B6E-FF1A-4A45-95F8-3B3F4A8192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459F40-C84A-4A6C-8C44-F5A3B341F3B2}"/>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4" name="Footer Placeholder 3">
            <a:extLst>
              <a:ext uri="{FF2B5EF4-FFF2-40B4-BE49-F238E27FC236}">
                <a16:creationId xmlns:a16="http://schemas.microsoft.com/office/drawing/2014/main" id="{1BB95915-3490-45C0-8DE5-0C9661518C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964B30-CCD5-471F-BA16-5C1CF88627E4}"/>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3697975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759F4-6E10-418A-8821-017328CAB796}"/>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3" name="Footer Placeholder 2">
            <a:extLst>
              <a:ext uri="{FF2B5EF4-FFF2-40B4-BE49-F238E27FC236}">
                <a16:creationId xmlns:a16="http://schemas.microsoft.com/office/drawing/2014/main" id="{C85C17CC-473E-4827-9DD8-FE2BB8032A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037D2E-4911-48A4-A7FC-4BA072A8AE84}"/>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837524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B01C-A62C-48A5-8E72-1216554CE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FEE0BE-F46A-4277-BF57-BF50F0ACF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7ED88C-C441-448D-A4A5-9F33728CF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E12E74-8D81-49A8-AAD1-F6C995352F07}"/>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6" name="Footer Placeholder 5">
            <a:extLst>
              <a:ext uri="{FF2B5EF4-FFF2-40B4-BE49-F238E27FC236}">
                <a16:creationId xmlns:a16="http://schemas.microsoft.com/office/drawing/2014/main" id="{E5D687A0-3BBA-41B3-A4E8-5CCAF5D6E4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9446AD-40A8-4F60-BDB5-7CE5ACE1D40B}"/>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284150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130285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4EA5-6D21-4239-8C1C-A9D3019B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F0AE94-490D-4646-A97F-5D2427157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4F758-62FD-4A01-96B3-997C9DAF8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AC2D77-C832-4B3D-B0AC-EEA83F7BF704}"/>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6" name="Footer Placeholder 5">
            <a:extLst>
              <a:ext uri="{FF2B5EF4-FFF2-40B4-BE49-F238E27FC236}">
                <a16:creationId xmlns:a16="http://schemas.microsoft.com/office/drawing/2014/main" id="{EA09894D-25AD-4DC7-BD2D-2ECAE227C2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9DA149-881E-4EE1-8DF2-663FFD366FCF}"/>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4071560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99F3-BFCC-4B8D-8F7F-91B1AA423D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9CEBD2-6323-41A1-833E-B0E0C0CF3A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69171-A779-4A68-8290-AB783FF84C85}"/>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5" name="Footer Placeholder 4">
            <a:extLst>
              <a:ext uri="{FF2B5EF4-FFF2-40B4-BE49-F238E27FC236}">
                <a16:creationId xmlns:a16="http://schemas.microsoft.com/office/drawing/2014/main" id="{D63DB4DE-6F2A-4EC6-B492-3DF91138A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91888-97D9-4147-8786-56075A373BB9}"/>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1148475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7C32D-1B4A-41DF-9E75-B8916A3033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E478B3-590F-45AC-8F83-63C43A56F7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64AC94-9667-4633-8E62-D7401946AC49}"/>
              </a:ext>
            </a:extLst>
          </p:cNvPr>
          <p:cNvSpPr>
            <a:spLocks noGrp="1"/>
          </p:cNvSpPr>
          <p:nvPr>
            <p:ph type="dt" sz="half" idx="10"/>
          </p:nvPr>
        </p:nvSpPr>
        <p:spPr/>
        <p:txBody>
          <a:bodyPr/>
          <a:lstStyle/>
          <a:p>
            <a:fld id="{3EB9875C-E6D3-4AC0-BCA0-6AAF518226F2}" type="datetimeFigureOut">
              <a:rPr lang="en-GB" smtClean="0"/>
              <a:t>01/03/2019</a:t>
            </a:fld>
            <a:endParaRPr lang="en-GB"/>
          </a:p>
        </p:txBody>
      </p:sp>
      <p:sp>
        <p:nvSpPr>
          <p:cNvPr id="5" name="Footer Placeholder 4">
            <a:extLst>
              <a:ext uri="{FF2B5EF4-FFF2-40B4-BE49-F238E27FC236}">
                <a16:creationId xmlns:a16="http://schemas.microsoft.com/office/drawing/2014/main" id="{2419DB7F-3743-4811-B8F1-9318FDEFA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6C4FA1-038A-4E2A-A8A3-CD17BA373412}"/>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761855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988C32-169D-409A-9D60-EBF9448F772A}"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340544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988C32-169D-409A-9D60-EBF9448F772A}"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2218428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88C32-169D-409A-9D60-EBF9448F772A}"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737792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988C32-169D-409A-9D60-EBF9448F772A}"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1362570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988C32-169D-409A-9D60-EBF9448F772A}" type="datetimeFigureOut">
              <a:rPr lang="en-GB" smtClean="0"/>
              <a:t>01/03/2019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2098243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988C32-169D-409A-9D60-EBF9448F772A}" type="datetimeFigureOut">
              <a:rPr lang="en-GB" smtClean="0"/>
              <a:t>01/03/2019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76279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88C32-169D-409A-9D60-EBF9448F772A}" type="datetimeFigureOut">
              <a:rPr lang="en-GB" smtClean="0"/>
              <a:t>01/03/2019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309998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2947559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988C32-169D-409A-9D60-EBF9448F772A}"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3382595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988C32-169D-409A-9D60-EBF9448F772A}"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3038673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988C32-169D-409A-9D60-EBF9448F772A}"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1109003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988C32-169D-409A-9D60-EBF9448F772A}"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2C44C-CA22-4D0A-9072-E0D8D4C74433}" type="slidenum">
              <a:rPr lang="en-GB" smtClean="0"/>
              <a:t>‹#›</a:t>
            </a:fld>
            <a:endParaRPr lang="en-GB"/>
          </a:p>
        </p:txBody>
      </p:sp>
    </p:spTree>
    <p:extLst>
      <p:ext uri="{BB962C8B-B14F-4D97-AF65-F5344CB8AC3E}">
        <p14:creationId xmlns:p14="http://schemas.microsoft.com/office/powerpoint/2010/main" val="1331045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C41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83E283-D3B9-40E0-9166-2A8AE9F08706}"/>
              </a:ext>
            </a:extLst>
          </p:cNvPr>
          <p:cNvSpPr>
            <a:spLocks noGrp="1"/>
          </p:cNvSpPr>
          <p:nvPr>
            <p:ph type="subTitle" idx="1"/>
          </p:nvPr>
        </p:nvSpPr>
        <p:spPr>
          <a:xfrm>
            <a:off x="2572765" y="3200526"/>
            <a:ext cx="9144000" cy="1655762"/>
          </a:xfrm>
        </p:spPr>
        <p:txBody>
          <a:bodyPr>
            <a:normAutofit/>
          </a:bodyPr>
          <a:lstStyle>
            <a:lvl1pPr marL="0" indent="0" algn="ctr">
              <a:buNone/>
              <a:defRPr sz="3600">
                <a:latin typeface="Leelawadee UI" panose="020B0502040204020203" pitchFamily="34" charset="-34"/>
                <a:cs typeface="Leelawadee UI" panose="020B0502040204020203"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2968" y="646922"/>
            <a:ext cx="7877984" cy="1499940"/>
          </a:xfrm>
          <a:prstGeom prst="rect">
            <a:avLst/>
          </a:prstGeom>
        </p:spPr>
      </p:pic>
      <p:sp>
        <p:nvSpPr>
          <p:cNvPr id="9" name="TextBox 8"/>
          <p:cNvSpPr txBox="1"/>
          <p:nvPr userDrawn="1"/>
        </p:nvSpPr>
        <p:spPr>
          <a:xfrm>
            <a:off x="3679731" y="1700586"/>
            <a:ext cx="7709647" cy="446276"/>
          </a:xfrm>
          <a:prstGeom prst="rect">
            <a:avLst/>
          </a:prstGeom>
          <a:noFill/>
        </p:spPr>
        <p:txBody>
          <a:bodyPr wrap="square" rtlCol="0">
            <a:spAutoFit/>
          </a:bodyPr>
          <a:lstStyle/>
          <a:p>
            <a:r>
              <a:rPr lang="en-GB" sz="2300" dirty="0">
                <a:solidFill>
                  <a:schemeClr val="bg1"/>
                </a:solidFill>
                <a:latin typeface="Leelawadee UI" panose="020B0502040204020203" pitchFamily="34" charset="-34"/>
                <a:cs typeface="Leelawadee UI" panose="020B0502040204020203" pitchFamily="34" charset="-34"/>
              </a:rPr>
              <a:t>The International</a:t>
            </a:r>
            <a:r>
              <a:rPr lang="en-GB" sz="2300" baseline="0" dirty="0">
                <a:solidFill>
                  <a:schemeClr val="bg1"/>
                </a:solidFill>
                <a:latin typeface="Leelawadee UI" panose="020B0502040204020203" pitchFamily="34" charset="-34"/>
                <a:cs typeface="Leelawadee UI" panose="020B0502040204020203" pitchFamily="34" charset="-34"/>
              </a:rPr>
              <a:t> Convention Centre (ICC), Birmingham</a:t>
            </a:r>
            <a:endParaRPr lang="en-GB" sz="2300" dirty="0">
              <a:solidFill>
                <a:schemeClr val="bg1"/>
              </a:solidFill>
              <a:latin typeface="Leelawadee UI" panose="020B0502040204020203" pitchFamily="34" charset="-34"/>
              <a:cs typeface="Leelawadee UI" panose="020B0502040204020203" pitchFamily="34" charset="-34"/>
            </a:endParaRPr>
          </a:p>
        </p:txBody>
      </p:sp>
      <p:sp>
        <p:nvSpPr>
          <p:cNvPr id="10" name="TextBox 9"/>
          <p:cNvSpPr txBox="1"/>
          <p:nvPr userDrawn="1"/>
        </p:nvSpPr>
        <p:spPr>
          <a:xfrm>
            <a:off x="5395324" y="2020412"/>
            <a:ext cx="3498882" cy="446276"/>
          </a:xfrm>
          <a:prstGeom prst="rect">
            <a:avLst/>
          </a:prstGeom>
          <a:noFill/>
        </p:spPr>
        <p:txBody>
          <a:bodyPr wrap="square" rtlCol="0">
            <a:spAutoFit/>
          </a:bodyPr>
          <a:lstStyle/>
          <a:p>
            <a:r>
              <a:rPr lang="en-GB" sz="2300" b="1" dirty="0">
                <a:solidFill>
                  <a:schemeClr val="bg1"/>
                </a:solidFill>
                <a:latin typeface="Leelawadee UI" panose="020B0502040204020203" pitchFamily="34" charset="-34"/>
                <a:cs typeface="Leelawadee UI" panose="020B0502040204020203" pitchFamily="34" charset="-34"/>
              </a:rPr>
              <a:t>11 – 12 September 2017</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4918"/>
          <a:stretch/>
        </p:blipFill>
        <p:spPr>
          <a:xfrm>
            <a:off x="0" y="0"/>
            <a:ext cx="5834901" cy="6858000"/>
          </a:xfrm>
          <a:prstGeom prst="rect">
            <a:avLst/>
          </a:prstGeom>
        </p:spPr>
      </p:pic>
    </p:spTree>
    <p:extLst>
      <p:ext uri="{BB962C8B-B14F-4D97-AF65-F5344CB8AC3E}">
        <p14:creationId xmlns:p14="http://schemas.microsoft.com/office/powerpoint/2010/main" val="3584834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6"/>
          <a:stretch/>
        </p:blipFill>
        <p:spPr>
          <a:xfrm>
            <a:off x="0" y="0"/>
            <a:ext cx="4676777" cy="6858000"/>
          </a:xfrm>
          <a:prstGeom prst="rect">
            <a:avLst/>
          </a:prstGeom>
        </p:spPr>
      </p:pic>
      <p:sp>
        <p:nvSpPr>
          <p:cNvPr id="2" name="Title 1">
            <a:extLst>
              <a:ext uri="{FF2B5EF4-FFF2-40B4-BE49-F238E27FC236}">
                <a16:creationId xmlns:a16="http://schemas.microsoft.com/office/drawing/2014/main" id="{552319B0-8828-4247-987C-54217F17C597}"/>
              </a:ext>
            </a:extLst>
          </p:cNvPr>
          <p:cNvSpPr>
            <a:spLocks noGrp="1"/>
          </p:cNvSpPr>
          <p:nvPr>
            <p:ph type="title"/>
          </p:nvPr>
        </p:nvSpPr>
        <p:spPr>
          <a:xfrm>
            <a:off x="1857374" y="878079"/>
            <a:ext cx="9496425" cy="1179321"/>
          </a:xfrm>
        </p:spPr>
        <p:txBody>
          <a:bodyPr>
            <a:normAutofit/>
          </a:bodyPr>
          <a:lstStyle>
            <a:lvl1pPr>
              <a:defRPr sz="4000">
                <a:latin typeface="Leelawadee UI" panose="020B0502040204020203" pitchFamily="34" charset="-34"/>
                <a:cs typeface="Leelawadee UI" panose="020B0502040204020203" pitchFamily="34" charset="-34"/>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8FD122B-3D69-4A94-B542-3146EFC0CD27}"/>
              </a:ext>
            </a:extLst>
          </p:cNvPr>
          <p:cNvSpPr>
            <a:spLocks noGrp="1"/>
          </p:cNvSpPr>
          <p:nvPr>
            <p:ph idx="1"/>
          </p:nvPr>
        </p:nvSpPr>
        <p:spPr>
          <a:xfrm>
            <a:off x="1857374" y="2203641"/>
            <a:ext cx="9496426" cy="4340034"/>
          </a:xfrm>
        </p:spPr>
        <p:txBody>
          <a:bodyPr/>
          <a:lstStyle>
            <a:lvl1pPr>
              <a:defRPr>
                <a:latin typeface="Leelawadee UI" panose="020B0502040204020203" pitchFamily="34" charset="-34"/>
                <a:cs typeface="Leelawadee UI" panose="020B0502040204020203" pitchFamily="34" charset="-34"/>
              </a:defRPr>
            </a:lvl1pPr>
            <a:lvl2pPr>
              <a:defRPr>
                <a:latin typeface="Leelawadee UI" panose="020B0502040204020203" pitchFamily="34" charset="-34"/>
                <a:cs typeface="Leelawadee UI" panose="020B0502040204020203" pitchFamily="34" charset="-34"/>
              </a:defRPr>
            </a:lvl2pPr>
            <a:lvl3pPr>
              <a:defRPr>
                <a:latin typeface="Leelawadee UI" panose="020B0502040204020203" pitchFamily="34" charset="-34"/>
                <a:cs typeface="Leelawadee UI" panose="020B0502040204020203" pitchFamily="34" charset="-34"/>
              </a:defRPr>
            </a:lvl3pPr>
            <a:lvl4pPr>
              <a:defRPr>
                <a:latin typeface="Leelawadee UI" panose="020B0502040204020203" pitchFamily="34" charset="-34"/>
                <a:cs typeface="Leelawadee UI" panose="020B0502040204020203" pitchFamily="34" charset="-34"/>
              </a:defRPr>
            </a:lvl4pPr>
            <a:lvl5pPr>
              <a:defRPr>
                <a:latin typeface="Leelawadee UI" panose="020B0502040204020203" pitchFamily="34" charset="-34"/>
                <a:cs typeface="Leelawadee UI" panose="020B0502040204020203" pitchFamily="34" charset="-3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352" y="129162"/>
            <a:ext cx="3309730" cy="748917"/>
          </a:xfrm>
          <a:prstGeom prst="rect">
            <a:avLst/>
          </a:prstGeom>
        </p:spPr>
      </p:pic>
    </p:spTree>
    <p:extLst>
      <p:ext uri="{BB962C8B-B14F-4D97-AF65-F5344CB8AC3E}">
        <p14:creationId xmlns:p14="http://schemas.microsoft.com/office/powerpoint/2010/main" val="2716009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DBDC-D5CA-49D9-A129-33DFC4A27B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7BB530-3A86-40D4-9257-B4F2290F7B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365864-D544-4552-B573-38E540CE1C12}"/>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5" name="Footer Placeholder 4">
            <a:extLst>
              <a:ext uri="{FF2B5EF4-FFF2-40B4-BE49-F238E27FC236}">
                <a16:creationId xmlns:a16="http://schemas.microsoft.com/office/drawing/2014/main" id="{A6F7F938-01F6-4027-87E4-4FCB02146A9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B984BE2-6BA0-4431-B4B1-5C94D2AF130C}"/>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380048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C24-7F0F-45D9-815D-A21B2FB7D2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EF1536-F5CF-446A-934E-35F3F63487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F2DDCE-BD9A-4C50-AA84-CB75A4CBC8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577B09-89D8-47B3-8F0F-2EA1B5203D8F}"/>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6" name="Footer Placeholder 5">
            <a:extLst>
              <a:ext uri="{FF2B5EF4-FFF2-40B4-BE49-F238E27FC236}">
                <a16:creationId xmlns:a16="http://schemas.microsoft.com/office/drawing/2014/main" id="{9C796FEE-2B4C-48B9-92B6-2C341D40302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8FBB0C5-3A0A-44E2-B21D-8250BA68E926}"/>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160680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8324-4B42-49EB-850C-C9AF11FF9B9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AE2921-0116-4CB9-97A2-40F0888D2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7A5AD-1C08-4EF1-A01F-AD640B12C7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06E83D-2D44-48D7-A151-0372736C1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19C610-D15A-4B15-99FA-32176A5393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E58E9A-3490-4E95-9B2D-ABF34073B887}"/>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8" name="Footer Placeholder 7">
            <a:extLst>
              <a:ext uri="{FF2B5EF4-FFF2-40B4-BE49-F238E27FC236}">
                <a16:creationId xmlns:a16="http://schemas.microsoft.com/office/drawing/2014/main" id="{FD009496-9F13-48A5-A901-26F0685B64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D118B86-57B3-4194-B2F3-193C08642C68}"/>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788450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9C06-878A-4C1A-A748-D9FE4F8B1F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152F52-9B1D-4C06-BDB7-578C060AE996}"/>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4" name="Footer Placeholder 3">
            <a:extLst>
              <a:ext uri="{FF2B5EF4-FFF2-40B4-BE49-F238E27FC236}">
                <a16:creationId xmlns:a16="http://schemas.microsoft.com/office/drawing/2014/main" id="{69291AA7-60CA-4225-95FE-A29B6ED1CA1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1AA8584-4E61-448D-974D-E15561FBF8C1}"/>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399258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A961F1B-EFA6-4BC1-A445-238218952066}"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84945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FF8A9-21F0-4B39-A291-DAB4492F446C}"/>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3" name="Footer Placeholder 2">
            <a:extLst>
              <a:ext uri="{FF2B5EF4-FFF2-40B4-BE49-F238E27FC236}">
                <a16:creationId xmlns:a16="http://schemas.microsoft.com/office/drawing/2014/main" id="{7155D28B-B0A4-4FAA-9F07-E5EAF12395B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98784E2-6291-4B42-A074-D360B8109128}"/>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249724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931B-BC3A-4F4A-B038-EE25D220F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497C2C-B174-4E8E-966C-CE0B2E523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577384-4EDF-41ED-A7F0-ABF0006F2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50B90A-043F-4A96-97EB-DF9E91BF7FBC}"/>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6" name="Footer Placeholder 5">
            <a:extLst>
              <a:ext uri="{FF2B5EF4-FFF2-40B4-BE49-F238E27FC236}">
                <a16:creationId xmlns:a16="http://schemas.microsoft.com/office/drawing/2014/main" id="{351FCF4C-A04D-4922-B385-C11EE3F1522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9500AA0-B5D9-4662-87D3-93C375829CA6}"/>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1777295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DB9F-BD96-44DF-936A-BC0A0D584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A1BDAB-BDC7-4AD6-9B6C-1C53BD4BC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2004FC-EE2D-48E1-947E-E3105735F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790CF3-281D-46FC-8BDE-E6951067FE13}"/>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6" name="Footer Placeholder 5">
            <a:extLst>
              <a:ext uri="{FF2B5EF4-FFF2-40B4-BE49-F238E27FC236}">
                <a16:creationId xmlns:a16="http://schemas.microsoft.com/office/drawing/2014/main" id="{86EEC72A-F751-418C-9341-5EE1C2D460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E26F4D8-C9E6-4ACB-8533-E56A3786DCA3}"/>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2316829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7339-B0C5-42A0-B8F3-2F3F2CB39D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0382C2-8AD4-4045-B6E3-1E00C429B4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633520-7720-42DF-9773-B5F1D6A98DDA}"/>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5" name="Footer Placeholder 4">
            <a:extLst>
              <a:ext uri="{FF2B5EF4-FFF2-40B4-BE49-F238E27FC236}">
                <a16:creationId xmlns:a16="http://schemas.microsoft.com/office/drawing/2014/main" id="{18ED2846-EF5E-4A3B-A4DA-FFE4004AC96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FADD6B9-C48D-436D-8F74-C916F71C974B}"/>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3645225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7734C-6C68-422A-B8FD-5D5D0BB3EF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8807C7-1434-4961-9604-F9705EBC9A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23DC3-F219-4D28-8317-53A967510E42}"/>
              </a:ext>
            </a:extLst>
          </p:cNvPr>
          <p:cNvSpPr>
            <a:spLocks noGrp="1"/>
          </p:cNvSpPr>
          <p:nvPr>
            <p:ph type="dt" sz="half" idx="10"/>
          </p:nvPr>
        </p:nvSpPr>
        <p:spPr>
          <a:xfrm>
            <a:off x="838200" y="6356350"/>
            <a:ext cx="2743200" cy="365125"/>
          </a:xfrm>
          <a:prstGeom prst="rect">
            <a:avLst/>
          </a:prstGeom>
        </p:spPr>
        <p:txBody>
          <a:bodyPr/>
          <a:lstStyle/>
          <a:p>
            <a:fld id="{0761249A-C56A-4ABC-8A1F-015B2D87A8FC}" type="datetimeFigureOut">
              <a:rPr lang="en-GB" smtClean="0"/>
              <a:t>01/03/2019</a:t>
            </a:fld>
            <a:endParaRPr lang="en-GB"/>
          </a:p>
        </p:txBody>
      </p:sp>
      <p:sp>
        <p:nvSpPr>
          <p:cNvPr id="5" name="Footer Placeholder 4">
            <a:extLst>
              <a:ext uri="{FF2B5EF4-FFF2-40B4-BE49-F238E27FC236}">
                <a16:creationId xmlns:a16="http://schemas.microsoft.com/office/drawing/2014/main" id="{E14B7D8D-B08E-4FB8-91EF-56284017D7F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94C992D-3E44-448D-B05F-4B8CA79BDDEC}"/>
              </a:ext>
            </a:extLst>
          </p:cNvPr>
          <p:cNvSpPr>
            <a:spLocks noGrp="1"/>
          </p:cNvSpPr>
          <p:nvPr>
            <p:ph type="sldNum" sz="quarter" idx="12"/>
          </p:nvPr>
        </p:nvSpPr>
        <p:spPr>
          <a:xfrm>
            <a:off x="8610600" y="6356350"/>
            <a:ext cx="2743200" cy="365125"/>
          </a:xfrm>
          <a:prstGeom prst="rect">
            <a:avLst/>
          </a:prstGeom>
        </p:spPr>
        <p:txBody>
          <a:bodyPr/>
          <a:lstStyle/>
          <a:p>
            <a:fld id="{08A5F86C-2C21-416A-A9AB-D0351F06AC2D}" type="slidenum">
              <a:rPr lang="en-GB" smtClean="0"/>
              <a:t>‹#›</a:t>
            </a:fld>
            <a:endParaRPr lang="en-GB"/>
          </a:p>
        </p:txBody>
      </p:sp>
    </p:spTree>
    <p:extLst>
      <p:ext uri="{BB962C8B-B14F-4D97-AF65-F5344CB8AC3E}">
        <p14:creationId xmlns:p14="http://schemas.microsoft.com/office/powerpoint/2010/main" val="436059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938E-86E1-524D-B56D-5D04E8553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8D98BF-CEBB-D14E-8547-92BAC7405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9B5631-6825-EE47-9DE3-35505A846138}"/>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9631DA3-6F58-A842-81B1-42843F0A40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664CEF-6E52-2E4C-A8E2-0391545D45C4}"/>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378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6BC0A-F809-B54D-A6F1-FD27D2FBA8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FCA408-C697-FB48-8393-43C31AF657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0B72D7-A230-2B49-9E91-F85DC5192AF4}"/>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A052A8-DEA1-F745-BE64-109CDE6AB3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8ABA83-733A-F74F-81CA-B5F27B03D75A}"/>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48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96D5C-A3F5-334F-B474-E06C8D1952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3BD793-7ACE-4440-AF9F-9476DEF4E3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9197FD-FDE6-DE44-8377-640DC89BCFC9}"/>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69FD1F-4D74-B34B-88C7-3801150A66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D0826A2-07BC-5A42-8A78-67893411C61C}"/>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71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CA0E-A6D4-4D42-972F-5FB267D2AE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373E22-1B9F-AF48-8E20-125DC24892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B76B27-A305-A544-8C45-B9946B4AC3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2DEC27-68D0-AF4F-903A-66ECB756240B}"/>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A23C41F-1166-2D4D-A51E-24F0602305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42938F-FDD6-A947-A94F-1CFEE0DBC00D}"/>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02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8685-9642-ED4B-8AA4-4EB8334A81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B938F2-4C08-7045-B296-33A1C3124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1BDD8F-53B8-7547-B8DE-8610C801E5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160E6C-9E97-7041-AB45-E366C7C550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93E25F-B635-5D40-83F2-25FA3AC40E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004A64-C742-FE49-B82C-7F7B49FD79A0}"/>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BBDB0C3-079A-554F-AABC-0492ADA85FF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3EEBB73-3F18-7F4A-9056-1AF4924DB540}"/>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5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A961F1B-EFA6-4BC1-A445-238218952066}" type="datetimeFigureOut">
              <a:rPr lang="en-GB" smtClean="0"/>
              <a:t>01/03/2019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304081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55B6-334C-4047-9D3E-336E63C7D1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CD1E2A-58EC-584E-9084-66AE939D4DCF}"/>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0CD04E-D413-7A45-B54A-DA6C36894D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255B4F-8C25-C34A-827E-4843B327C063}"/>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991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B08B-8185-6F4D-860A-708F667350B1}"/>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63DFD9-2BFA-4E47-97C5-7A59CA94DE1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49E8EFC-0F03-494A-8665-ECE0BA9C71B5}"/>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132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841E-98E0-5442-859A-ADE2F2B3E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7FC0AC-FF52-D44E-8A1B-592586239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67FA59-56C2-FA49-B9D7-0985C5B50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D2672F-5E1A-B14A-A2B5-D1832A87620D}"/>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02F73-67ED-CE46-AAAD-12E1F194021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B579735-2C17-0341-B7F9-2DBAE6CF0479}"/>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248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B544-6232-1E41-93DD-742C6D884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8A9EC0-DDFB-5340-B0E7-0FBC99DAD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FDA20E-F7A4-D247-8665-7513C84F3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90ABC3-4D2E-5E4D-B7E9-D459938BE5F0}"/>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D7FD98A-9A2E-2B44-8AA5-FDCAA811B6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AF20C0F-D5F5-0E44-AA7C-FDAAA47C2DCF}"/>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285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DEAF-350A-BA4A-94E9-FD08B6A4CB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F669BE-714B-6E48-A7A2-830064AE31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AF2EA3-9CB5-4F47-BF38-F4632D23BB0B}"/>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6E0189-7219-024E-8CB4-3B33348126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8C692F4-872C-8F41-9EBB-B9771A54C6B3}"/>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530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CBA03-BCEA-5C48-A8AC-5183E410DC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DD8E40-0408-4847-9017-9673C54DDE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F3DA9F-C73D-CF40-999D-5D8A48FDBF36}"/>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5CAD290-C14E-5B4D-87C8-FEC77EE231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CE95C2-0487-C241-ACDC-61213D143301}"/>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19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798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806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534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88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A961F1B-EFA6-4BC1-A445-238218952066}" type="datetimeFigureOut">
              <a:rPr lang="en-GB" smtClean="0"/>
              <a:t>01/03/2019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2876854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310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912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372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802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47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047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280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111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353594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61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61F1B-EFA6-4BC1-A445-238218952066}" type="datetimeFigureOut">
              <a:rPr lang="en-GB" smtClean="0"/>
              <a:t>01/03/2019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3455933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961F1B-EFA6-4BC1-A445-238218952066}"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668740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961F1B-EFA6-4BC1-A445-238218952066}" type="datetimeFigureOut">
              <a:rPr lang="en-GB" smtClean="0"/>
              <a:t>01/03/2019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7763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961F1B-EFA6-4BC1-A445-238218952066}" type="datetimeFigureOut">
              <a:rPr lang="en-GB" smtClean="0"/>
              <a:t>01/03/2019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2504486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61F1B-EFA6-4BC1-A445-238218952066}" type="datetimeFigureOut">
              <a:rPr lang="en-GB" smtClean="0"/>
              <a:t>01/03/2019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3303233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961F1B-EFA6-4BC1-A445-238218952066}"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3418772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961F1B-EFA6-4BC1-A445-238218952066}"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FF0B3-DBB4-43E7-81A7-2922A9C06E28}"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211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40876381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61F1B-EFA6-4BC1-A445-238218952066}" type="datetimeFigureOut">
              <a:rPr lang="en-GB" smtClean="0"/>
              <a:t>01/03/2019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FF0B3-DBB4-43E7-81A7-2922A9C06E28}"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68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961F1B-EFA6-4BC1-A445-238218952066}"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2998101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961F1B-EFA6-4BC1-A445-238218952066}" type="datetimeFigureOut">
              <a:rPr lang="en-GB" smtClean="0"/>
              <a:t>01/03/2019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FF0B3-DBB4-43E7-81A7-2922A9C06E28}" type="slidenum">
              <a:rPr lang="en-GB" smtClean="0"/>
              <a:t>‹#›</a:t>
            </a:fld>
            <a:endParaRPr lang="en-GB"/>
          </a:p>
        </p:txBody>
      </p:sp>
    </p:spTree>
    <p:extLst>
      <p:ext uri="{BB962C8B-B14F-4D97-AF65-F5344CB8AC3E}">
        <p14:creationId xmlns:p14="http://schemas.microsoft.com/office/powerpoint/2010/main" val="28791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61F1B-EFA6-4BC1-A445-238218952066}" type="datetimeFigureOut">
              <a:rPr lang="en-GB" smtClean="0"/>
              <a:t>01/03/2019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FF0B3-DBB4-43E7-81A7-2922A9C06E28}" type="slidenum">
              <a:rPr lang="en-GB" smtClean="0"/>
              <a:t>‹#›</a:t>
            </a:fld>
            <a:endParaRPr lang="en-GB"/>
          </a:p>
        </p:txBody>
      </p:sp>
    </p:spTree>
    <p:extLst>
      <p:ext uri="{BB962C8B-B14F-4D97-AF65-F5344CB8AC3E}">
        <p14:creationId xmlns:p14="http://schemas.microsoft.com/office/powerpoint/2010/main" val="3503815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DB13C-91A7-4967-B002-AF5AC475C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5CB212-5A31-4E8A-BD0A-E60511E1B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FFBCD-3BE0-4B85-8599-1DC924E31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9875C-E6D3-4AC0-BCA0-6AAF518226F2}" type="datetimeFigureOut">
              <a:rPr lang="en-GB" smtClean="0"/>
              <a:t>01/03/2019</a:t>
            </a:fld>
            <a:endParaRPr lang="en-GB"/>
          </a:p>
        </p:txBody>
      </p:sp>
      <p:sp>
        <p:nvSpPr>
          <p:cNvPr id="5" name="Footer Placeholder 4">
            <a:extLst>
              <a:ext uri="{FF2B5EF4-FFF2-40B4-BE49-F238E27FC236}">
                <a16:creationId xmlns:a16="http://schemas.microsoft.com/office/drawing/2014/main" id="{B2A9916C-04DF-4CC5-919B-12B9CF4AF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164647-3268-4116-848B-EC44718C1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B99EC-3493-4AC3-85CC-5049A825639B}" type="slidenum">
              <a:rPr lang="en-GB" smtClean="0"/>
              <a:t>‹#›</a:t>
            </a:fld>
            <a:endParaRPr lang="en-GB"/>
          </a:p>
        </p:txBody>
      </p:sp>
    </p:spTree>
    <p:extLst>
      <p:ext uri="{BB962C8B-B14F-4D97-AF65-F5344CB8AC3E}">
        <p14:creationId xmlns:p14="http://schemas.microsoft.com/office/powerpoint/2010/main" val="3611835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88C32-169D-409A-9D60-EBF9448F772A}" type="datetimeFigureOut">
              <a:rPr lang="en-GB" smtClean="0"/>
              <a:t>01/03/2019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2C44C-CA22-4D0A-9072-E0D8D4C74433}" type="slidenum">
              <a:rPr lang="en-GB" smtClean="0"/>
              <a:t>‹#›</a:t>
            </a:fld>
            <a:endParaRPr lang="en-GB"/>
          </a:p>
        </p:txBody>
      </p:sp>
    </p:spTree>
    <p:extLst>
      <p:ext uri="{BB962C8B-B14F-4D97-AF65-F5344CB8AC3E}">
        <p14:creationId xmlns:p14="http://schemas.microsoft.com/office/powerpoint/2010/main" val="39970718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07403-24E7-4032-90F8-85BDFDE5A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A249E3-FFD2-4BFF-9406-8DA9644E8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260399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05AD8B-641A-F24A-8144-08B397D75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59FADC-F857-6F46-81F4-631E45E90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CB298F-C9D8-0D4B-B5B5-A26DB20F7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61F1B-EFA6-4BC1-A445-238218952066}" type="datetimeFigureOut">
              <a:rPr lang="en-GB" smtClean="0"/>
              <a:t>01/03/2019</a:t>
            </a:fld>
            <a:endParaRPr lang="en-GB"/>
          </a:p>
        </p:txBody>
      </p:sp>
      <p:sp>
        <p:nvSpPr>
          <p:cNvPr id="5" name="Footer Placeholder 4">
            <a:extLst>
              <a:ext uri="{FF2B5EF4-FFF2-40B4-BE49-F238E27FC236}">
                <a16:creationId xmlns:a16="http://schemas.microsoft.com/office/drawing/2014/main" id="{89A507D6-ED97-7C45-9DB4-3291040C7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21129A-C1FD-C841-91BF-86903F96A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FF0B3-DBB4-43E7-81A7-2922A9C06E28}" type="slidenum">
              <a:rPr lang="en-GB" smtClean="0"/>
              <a:t>‹#›</a:t>
            </a:fld>
            <a:endParaRPr lang="en-GB"/>
          </a:p>
        </p:txBody>
      </p:sp>
    </p:spTree>
    <p:extLst>
      <p:ext uri="{BB962C8B-B14F-4D97-AF65-F5344CB8AC3E}">
        <p14:creationId xmlns:p14="http://schemas.microsoft.com/office/powerpoint/2010/main" val="42367290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48C12-1B51-47F8-8BCC-68E27FF2EEAC}" type="datetimeFigureOut">
              <a:rPr lang="en-US" smtClean="0">
                <a:solidFill>
                  <a:prstClr val="black">
                    <a:tint val="75000"/>
                  </a:prstClr>
                </a:solidFill>
              </a:rPr>
              <a:pPr/>
              <a:t>3/1/2019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9052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E4FB6DC7-6C51-4635-981D-FAA5C0D53F1D}" type="datetimeFigureOut">
              <a:rPr lang="en-GB" smtClean="0"/>
              <a:t>01/03/2019</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C2531ED-0FE2-4919-BEE0-25922A6A5B83}"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803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3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8.png"/><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1752" y="4960137"/>
            <a:ext cx="7927848" cy="1463040"/>
          </a:xfrm>
        </p:spPr>
        <p:txBody>
          <a:bodyPr>
            <a:normAutofit fontScale="90000"/>
          </a:bodyPr>
          <a:lstStyle/>
          <a:p>
            <a:r>
              <a:rPr lang="en-GB" sz="4400" b="1" dirty="0"/>
              <a:t>“Do they say what they do and do what they say?” </a:t>
            </a:r>
            <a:br>
              <a:rPr lang="en-GB" b="1" dirty="0"/>
            </a:br>
            <a:endParaRPr lang="en-GB" sz="3100" dirty="0"/>
          </a:p>
        </p:txBody>
      </p:sp>
      <p:sp>
        <p:nvSpPr>
          <p:cNvPr id="5" name="Subtitle 4"/>
          <p:cNvSpPr>
            <a:spLocks noGrp="1"/>
          </p:cNvSpPr>
          <p:nvPr>
            <p:ph type="subTitle" idx="1"/>
          </p:nvPr>
        </p:nvSpPr>
        <p:spPr>
          <a:xfrm>
            <a:off x="8601456" y="5069865"/>
            <a:ext cx="3200400" cy="1463040"/>
          </a:xfrm>
        </p:spPr>
        <p:txBody>
          <a:bodyPr>
            <a:normAutofit/>
          </a:bodyPr>
          <a:lstStyle/>
          <a:p>
            <a:r>
              <a:rPr lang="en-GB" sz="2000" b="1" dirty="0"/>
              <a:t>Inaugural Lecture </a:t>
            </a:r>
          </a:p>
          <a:p>
            <a:r>
              <a:rPr lang="en-GB" sz="2000" b="1" dirty="0"/>
              <a:t>Professor Pete Murphy</a:t>
            </a:r>
          </a:p>
          <a:p>
            <a:r>
              <a:rPr lang="en-GB" sz="2000" b="1" dirty="0"/>
              <a:t>24</a:t>
            </a:r>
            <a:r>
              <a:rPr lang="en-GB" sz="2000" b="1" baseline="30000" dirty="0"/>
              <a:t>th</a:t>
            </a:r>
            <a:r>
              <a:rPr lang="en-GB" sz="2000" b="1" dirty="0"/>
              <a:t> January 2019 </a:t>
            </a:r>
          </a:p>
          <a:p>
            <a:endParaRPr lang="en-GB" dirty="0"/>
          </a:p>
        </p:txBody>
      </p:sp>
      <p:pic>
        <p:nvPicPr>
          <p:cNvPr id="6" name="Picture 5"/>
          <p:cNvPicPr>
            <a:picLocks noChangeAspect="1"/>
          </p:cNvPicPr>
          <p:nvPr/>
        </p:nvPicPr>
        <p:blipFill>
          <a:blip r:embed="rId2"/>
          <a:stretch>
            <a:fillRect/>
          </a:stretch>
        </p:blipFill>
        <p:spPr>
          <a:xfrm>
            <a:off x="1782300" y="0"/>
            <a:ext cx="8697187" cy="4566024"/>
          </a:xfrm>
          <a:prstGeom prst="rect">
            <a:avLst/>
          </a:prstGeom>
        </p:spPr>
      </p:pic>
      <p:sp>
        <p:nvSpPr>
          <p:cNvPr id="2" name="TextBox 1"/>
          <p:cNvSpPr txBox="1"/>
          <p:nvPr/>
        </p:nvSpPr>
        <p:spPr>
          <a:xfrm>
            <a:off x="381811" y="6009685"/>
            <a:ext cx="7847789" cy="523220"/>
          </a:xfrm>
          <a:prstGeom prst="rect">
            <a:avLst/>
          </a:prstGeom>
          <a:noFill/>
        </p:spPr>
        <p:txBody>
          <a:bodyPr wrap="none" rtlCol="0">
            <a:spAutoFit/>
          </a:bodyPr>
          <a:lstStyle/>
          <a:p>
            <a:r>
              <a:rPr lang="en-GB" sz="2800" b="1" dirty="0"/>
              <a:t>A reflection on politicians and public policy makers</a:t>
            </a:r>
            <a:endParaRPr lang="en-GB" sz="2800" dirty="0"/>
          </a:p>
        </p:txBody>
      </p:sp>
    </p:spTree>
    <p:extLst>
      <p:ext uri="{BB962C8B-B14F-4D97-AF65-F5344CB8AC3E}">
        <p14:creationId xmlns:p14="http://schemas.microsoft.com/office/powerpoint/2010/main" val="2411612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21E2B-83EC-A346-AE8D-3BD9D45B2B2F}"/>
              </a:ext>
            </a:extLst>
          </p:cNvPr>
          <p:cNvSpPr>
            <a:spLocks noGrp="1"/>
          </p:cNvSpPr>
          <p:nvPr>
            <p:ph type="ctrTitle"/>
          </p:nvPr>
        </p:nvSpPr>
        <p:spPr>
          <a:xfrm>
            <a:off x="1384663" y="1122362"/>
            <a:ext cx="9692640" cy="2857455"/>
          </a:xfrm>
        </p:spPr>
        <p:txBody>
          <a:bodyPr>
            <a:normAutofit/>
          </a:bodyPr>
          <a:lstStyle/>
          <a:p>
            <a:r>
              <a:rPr lang="en-GB" sz="5800" dirty="0"/>
              <a:t>Central and Local Government</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2684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Top Corners Rounded 2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Top Corners Rounded 3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21733" y="981091"/>
            <a:ext cx="4092951" cy="1624457"/>
          </a:xfrm>
        </p:spPr>
        <p:txBody>
          <a:bodyPr vert="horz" lIns="91440" tIns="45720" rIns="91440" bIns="45720" rtlCol="0" anchor="ctr">
            <a:normAutofit/>
          </a:bodyPr>
          <a:lstStyle/>
          <a:p>
            <a:r>
              <a:rPr lang="en-US" sz="3600" kern="1200">
                <a:solidFill>
                  <a:schemeClr val="bg1"/>
                </a:solidFill>
                <a:latin typeface="+mj-lt"/>
                <a:ea typeface="+mj-ea"/>
                <a:cs typeface="+mj-cs"/>
              </a:rPr>
              <a:t>National Frameworks</a:t>
            </a:r>
            <a:endParaRPr lang="en-US" sz="3600" kern="1200" dirty="0">
              <a:solidFill>
                <a:schemeClr val="bg1"/>
              </a:solidFill>
              <a:latin typeface="+mj-lt"/>
              <a:ea typeface="+mj-ea"/>
              <a:cs typeface="+mj-cs"/>
            </a:endParaRPr>
          </a:p>
        </p:txBody>
      </p:sp>
      <p:cxnSp>
        <p:nvCxnSpPr>
          <p:cNvPr id="38" name="Straight Connector 3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half" idx="2"/>
          </p:nvPr>
        </p:nvSpPr>
        <p:spPr>
          <a:xfrm>
            <a:off x="321733" y="2834809"/>
            <a:ext cx="4092951" cy="3042099"/>
          </a:xfrm>
        </p:spPr>
        <p:txBody>
          <a:bodyPr vert="horz" lIns="91440" tIns="45720" rIns="91440" bIns="45720" rtlCol="0" anchor="t">
            <a:normAutofit/>
          </a:bodyPr>
          <a:lstStyle/>
          <a:p>
            <a:r>
              <a:rPr lang="en-US" sz="2400" dirty="0">
                <a:solidFill>
                  <a:schemeClr val="bg1"/>
                </a:solidFill>
              </a:rPr>
              <a:t>The context, the parameters, the agencies and the relationships operating within the three domains of policy development, service delivery and public assurance in public services.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767" y="496072"/>
            <a:ext cx="6364596" cy="5894672"/>
          </a:xfrm>
          <a:prstGeom prst="rect">
            <a:avLst/>
          </a:prstGeom>
        </p:spPr>
      </p:pic>
    </p:spTree>
    <p:extLst>
      <p:ext uri="{BB962C8B-B14F-4D97-AF65-F5344CB8AC3E}">
        <p14:creationId xmlns:p14="http://schemas.microsoft.com/office/powerpoint/2010/main" val="367516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524256" y="4767072"/>
            <a:ext cx="6594189" cy="1625210"/>
          </a:xfrm>
        </p:spPr>
        <p:txBody>
          <a:bodyPr vert="horz" lIns="91440" tIns="45720" rIns="91440" bIns="45720" rtlCol="0" anchor="ctr">
            <a:normAutofit/>
          </a:bodyPr>
          <a:lstStyle/>
          <a:p>
            <a:pPr algn="r"/>
            <a:r>
              <a:rPr lang="en-US" sz="2200" b="1" dirty="0">
                <a:solidFill>
                  <a:srgbClr val="FFFFFF"/>
                </a:solidFill>
              </a:rPr>
              <a:t>A Comparative Review of </a:t>
            </a:r>
            <a:br>
              <a:rPr lang="en-US" sz="2200" b="1" dirty="0">
                <a:solidFill>
                  <a:srgbClr val="FFFFFF"/>
                </a:solidFill>
              </a:rPr>
            </a:br>
            <a:r>
              <a:rPr lang="en-US" sz="2200" b="1" dirty="0">
                <a:solidFill>
                  <a:srgbClr val="FFFFFF"/>
                </a:solidFill>
              </a:rPr>
              <a:t>Financial Sustainability, Accountability and Transparency;</a:t>
            </a:r>
            <a:br>
              <a:rPr lang="en-US" sz="2200" b="1" dirty="0">
                <a:solidFill>
                  <a:srgbClr val="FFFFFF"/>
                </a:solidFill>
              </a:rPr>
            </a:br>
            <a:r>
              <a:rPr lang="en-US" sz="2200" b="1" dirty="0">
                <a:solidFill>
                  <a:srgbClr val="FFFFFF"/>
                </a:solidFill>
              </a:rPr>
              <a:t>Local Public Service Bodies in England under Austerity.</a:t>
            </a:r>
            <a:br>
              <a:rPr lang="en-US" sz="2100" b="1" dirty="0">
                <a:solidFill>
                  <a:srgbClr val="FFFFFF"/>
                </a:solidFill>
              </a:rPr>
            </a:br>
            <a:endParaRPr lang="en-US" sz="2100" b="1" dirty="0">
              <a:solidFill>
                <a:srgbClr val="FFFFFF"/>
              </a:solidFill>
            </a:endParaRPr>
          </a:p>
        </p:txBody>
      </p:sp>
      <p:sp>
        <p:nvSpPr>
          <p:cNvPr id="1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7990091" y="321732"/>
            <a:ext cx="3424739" cy="4852362"/>
          </a:xfrm>
        </p:spPr>
        <p:txBody>
          <a:bodyPr vert="horz" lIns="91440" tIns="45720" rIns="91440" bIns="45720" rtlCol="0" anchor="ctr">
            <a:normAutofit/>
          </a:bodyPr>
          <a:lstStyle/>
          <a:p>
            <a:pPr algn="l"/>
            <a:endParaRPr lang="en-US" sz="1400" b="1" dirty="0">
              <a:solidFill>
                <a:srgbClr val="FFFFFF"/>
              </a:solidFill>
            </a:endParaRPr>
          </a:p>
          <a:p>
            <a:pPr algn="l"/>
            <a:r>
              <a:rPr lang="en-US" sz="2000" dirty="0">
                <a:solidFill>
                  <a:srgbClr val="FFFFFF"/>
                </a:solidFill>
              </a:rPr>
              <a:t>This report has been commissioned and (part) funded by the NAO. Any errors or omissions are the responsibility of the author(s), and the NAO does not necessarily endorse the findings of the work.</a:t>
            </a:r>
          </a:p>
          <a:p>
            <a:pPr indent="-228600" algn="l">
              <a:buFont typeface="Arial" panose="020B0604020202020204" pitchFamily="34" charset="0"/>
              <a:buChar char="•"/>
            </a:pPr>
            <a:endParaRPr lang="en-US" sz="1400" b="1" dirty="0">
              <a:solidFill>
                <a:srgbClr val="FFFFFF"/>
              </a:solidFill>
            </a:endParaRPr>
          </a:p>
          <a:p>
            <a:pPr indent="-228600" algn="l">
              <a:buFont typeface="Arial" panose="020B0604020202020204" pitchFamily="34" charset="0"/>
              <a:buChar char="•"/>
            </a:pPr>
            <a:endParaRPr lang="en-US" sz="1400" dirty="0">
              <a:solidFill>
                <a:srgbClr val="FFFFFF"/>
              </a:solidFill>
            </a:endParaRPr>
          </a:p>
        </p:txBody>
      </p:sp>
      <p:pic>
        <p:nvPicPr>
          <p:cNvPr id="7" name="Picture 6">
            <a:extLst>
              <a:ext uri="{FF2B5EF4-FFF2-40B4-BE49-F238E27FC236}">
                <a16:creationId xmlns:a16="http://schemas.microsoft.com/office/drawing/2014/main" id="{6DB23C4B-3039-8A47-BDEC-9D4C84727719}"/>
              </a:ext>
            </a:extLst>
          </p:cNvPr>
          <p:cNvPicPr>
            <a:picLocks noChangeAspect="1"/>
          </p:cNvPicPr>
          <p:nvPr/>
        </p:nvPicPr>
        <p:blipFill>
          <a:blip r:embed="rId2"/>
          <a:stretch>
            <a:fillRect/>
          </a:stretch>
        </p:blipFill>
        <p:spPr>
          <a:xfrm>
            <a:off x="1010557" y="1061357"/>
            <a:ext cx="5462814" cy="2941516"/>
          </a:xfrm>
          <a:prstGeom prst="rect">
            <a:avLst/>
          </a:prstGeom>
        </p:spPr>
      </p:pic>
    </p:spTree>
    <p:extLst>
      <p:ext uri="{BB962C8B-B14F-4D97-AF65-F5344CB8AC3E}">
        <p14:creationId xmlns:p14="http://schemas.microsoft.com/office/powerpoint/2010/main" val="2415862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E6B679-BC77-486B-985F-3EC8D7EF1C33}"/>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Local Authorities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75" y="2509911"/>
            <a:ext cx="11104551" cy="3997637"/>
          </a:xfrm>
          <a:prstGeom prst="rect">
            <a:avLst/>
          </a:prstGeom>
        </p:spPr>
      </p:pic>
    </p:spTree>
    <p:extLst>
      <p:ext uri="{BB962C8B-B14F-4D97-AF65-F5344CB8AC3E}">
        <p14:creationId xmlns:p14="http://schemas.microsoft.com/office/powerpoint/2010/main" val="304415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B9419-E835-47AF-9AFD-7750778C054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Police Services</a:t>
            </a:r>
          </a:p>
        </p:txBody>
      </p:sp>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175" y="2509911"/>
            <a:ext cx="11104551" cy="3997637"/>
          </a:xfrm>
          <a:prstGeom prst="rect">
            <a:avLst/>
          </a:prstGeom>
        </p:spPr>
      </p:pic>
    </p:spTree>
    <p:extLst>
      <p:ext uri="{BB962C8B-B14F-4D97-AF65-F5344CB8AC3E}">
        <p14:creationId xmlns:p14="http://schemas.microsoft.com/office/powerpoint/2010/main" val="106068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ACBF0F-6B48-4F87-845F-61D1E4B87C62}"/>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Health and Social Care</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75" y="2509911"/>
            <a:ext cx="11104551" cy="3997637"/>
          </a:xfrm>
          <a:prstGeom prst="rect">
            <a:avLst/>
          </a:prstGeom>
        </p:spPr>
      </p:pic>
    </p:spTree>
    <p:extLst>
      <p:ext uri="{BB962C8B-B14F-4D97-AF65-F5344CB8AC3E}">
        <p14:creationId xmlns:p14="http://schemas.microsoft.com/office/powerpoint/2010/main" val="966910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2E1D7B-24C9-4983-B3E8-03711521CD01}"/>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Fire and Rescue Services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349" y="2509911"/>
            <a:ext cx="11182202" cy="3997637"/>
          </a:xfrm>
          <a:prstGeom prst="rect">
            <a:avLst/>
          </a:prstGeom>
        </p:spPr>
      </p:pic>
    </p:spTree>
    <p:extLst>
      <p:ext uri="{BB962C8B-B14F-4D97-AF65-F5344CB8AC3E}">
        <p14:creationId xmlns:p14="http://schemas.microsoft.com/office/powerpoint/2010/main" val="415700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DB265B-412E-4CC5-BE2A-DE0FF9482A35}"/>
              </a:ext>
            </a:extLst>
          </p:cNvPr>
          <p:cNvSpPr>
            <a:spLocks noGrp="1"/>
          </p:cNvSpPr>
          <p:nvPr>
            <p:ph type="title"/>
          </p:nvPr>
        </p:nvSpPr>
        <p:spPr>
          <a:xfrm>
            <a:off x="257175" y="1457326"/>
            <a:ext cx="4495800" cy="4200524"/>
          </a:xfrm>
        </p:spPr>
        <p:txBody>
          <a:bodyPr>
            <a:normAutofit/>
          </a:bodyPr>
          <a:lstStyle/>
          <a:p>
            <a:r>
              <a:rPr lang="en-GB" sz="3600" b="1" dirty="0">
                <a:solidFill>
                  <a:srgbClr val="FFFFFF"/>
                </a:solidFill>
                <a:latin typeface="+mj-lt"/>
              </a:rPr>
              <a:t>National strategic planning?</a:t>
            </a:r>
            <a:br>
              <a:rPr lang="en-GB" sz="3600" b="1" dirty="0">
                <a:solidFill>
                  <a:srgbClr val="FFFFFF"/>
                </a:solidFill>
                <a:latin typeface="+mj-lt"/>
              </a:rPr>
            </a:br>
            <a:br>
              <a:rPr lang="en-GB" sz="3600" b="1" dirty="0">
                <a:solidFill>
                  <a:srgbClr val="FFFFFF"/>
                </a:solidFill>
                <a:latin typeface="+mj-lt"/>
              </a:rPr>
            </a:br>
            <a:r>
              <a:rPr lang="en-GB" sz="3600" b="1" dirty="0">
                <a:solidFill>
                  <a:srgbClr val="FFFFFF"/>
                </a:solidFill>
                <a:latin typeface="+mj-lt"/>
              </a:rPr>
              <a:t>Single Departmental Plans for 2015-2020</a:t>
            </a:r>
            <a:br>
              <a:rPr lang="en-GB" sz="2800" b="1" dirty="0">
                <a:solidFill>
                  <a:srgbClr val="FFFFFF"/>
                </a:solidFill>
              </a:rPr>
            </a:br>
            <a:endParaRPr lang="en-GB" sz="2800" dirty="0">
              <a:solidFill>
                <a:srgbClr val="FFFFFF"/>
              </a:solidFill>
            </a:endParaRPr>
          </a:p>
        </p:txBody>
      </p:sp>
      <p:sp>
        <p:nvSpPr>
          <p:cNvPr id="3" name="Content Placeholder 2">
            <a:extLst>
              <a:ext uri="{FF2B5EF4-FFF2-40B4-BE49-F238E27FC236}">
                <a16:creationId xmlns:a16="http://schemas.microsoft.com/office/drawing/2014/main" id="{A0DF49BE-DAF1-4558-8908-1974E17961E5}"/>
              </a:ext>
            </a:extLst>
          </p:cNvPr>
          <p:cNvSpPr>
            <a:spLocks noGrp="1"/>
          </p:cNvSpPr>
          <p:nvPr>
            <p:ph idx="1"/>
          </p:nvPr>
        </p:nvSpPr>
        <p:spPr>
          <a:xfrm>
            <a:off x="5667375" y="801866"/>
            <a:ext cx="5729283" cy="5230634"/>
          </a:xfrm>
        </p:spPr>
        <p:txBody>
          <a:bodyPr anchor="ctr">
            <a:noAutofit/>
          </a:bodyPr>
          <a:lstStyle/>
          <a:p>
            <a:pPr lvl="0"/>
            <a:r>
              <a:rPr lang="en-GB" sz="2400" b="1" dirty="0">
                <a:solidFill>
                  <a:srgbClr val="000000"/>
                </a:solidFill>
                <a:latin typeface="Calibri" panose="020F0502020204030204"/>
                <a:cs typeface="+mn-cs"/>
              </a:rPr>
              <a:t>£1,875 billion </a:t>
            </a:r>
            <a:r>
              <a:rPr lang="en-GB" sz="2400" dirty="0">
                <a:solidFill>
                  <a:srgbClr val="000000"/>
                </a:solidFill>
                <a:latin typeface="Calibri" panose="020F0502020204030204"/>
                <a:cs typeface="+mn-cs"/>
              </a:rPr>
              <a:t>(total amount of Departmental Expenditure Limitations set from 2016-17 to 2020-21).</a:t>
            </a:r>
          </a:p>
          <a:p>
            <a:pPr lvl="0"/>
            <a:r>
              <a:rPr lang="en-GB" sz="2400" b="1" dirty="0">
                <a:solidFill>
                  <a:srgbClr val="000000"/>
                </a:solidFill>
                <a:latin typeface="Calibri" panose="020F0502020204030204"/>
                <a:cs typeface="+mn-cs"/>
              </a:rPr>
              <a:t>17</a:t>
            </a:r>
            <a:r>
              <a:rPr lang="en-GB" sz="2400" dirty="0">
                <a:solidFill>
                  <a:srgbClr val="000000"/>
                </a:solidFill>
                <a:latin typeface="Calibri" panose="020F0502020204030204"/>
                <a:cs typeface="+mn-cs"/>
              </a:rPr>
              <a:t> departmental plans included in both NAO and NBS analysis.</a:t>
            </a:r>
          </a:p>
          <a:p>
            <a:pPr lvl="0"/>
            <a:r>
              <a:rPr lang="en-GB" sz="2400" b="1" dirty="0">
                <a:solidFill>
                  <a:srgbClr val="000000"/>
                </a:solidFill>
                <a:latin typeface="Calibri" panose="020F0502020204030204"/>
                <a:cs typeface="+mn-cs"/>
              </a:rPr>
              <a:t>3</a:t>
            </a:r>
            <a:r>
              <a:rPr lang="en-GB" sz="2400" dirty="0">
                <a:solidFill>
                  <a:srgbClr val="000000"/>
                </a:solidFill>
                <a:latin typeface="Calibri" panose="020F0502020204030204"/>
                <a:cs typeface="+mn-cs"/>
              </a:rPr>
              <a:t> devolved (N. Ireland, Scotland and Welsh Office) – included in NAO excluded by NBS.</a:t>
            </a:r>
          </a:p>
          <a:p>
            <a:pPr lvl="0"/>
            <a:r>
              <a:rPr lang="en-GB" sz="2400" b="1" dirty="0">
                <a:solidFill>
                  <a:srgbClr val="000000"/>
                </a:solidFill>
                <a:latin typeface="Calibri" panose="020F0502020204030204"/>
                <a:cs typeface="+mn-cs"/>
              </a:rPr>
              <a:t>5</a:t>
            </a:r>
            <a:r>
              <a:rPr lang="en-GB" sz="2400" dirty="0">
                <a:solidFill>
                  <a:srgbClr val="000000"/>
                </a:solidFill>
                <a:latin typeface="Calibri" panose="020F0502020204030204"/>
                <a:cs typeface="+mn-cs"/>
              </a:rPr>
              <a:t> (No 10, Attorney General, UK Export Finance, Office of the Leaders of the Lords and the Commons) excluded from both NAO and NBS.</a:t>
            </a:r>
          </a:p>
          <a:p>
            <a:pPr marL="0" lvl="0" indent="0">
              <a:buNone/>
            </a:pPr>
            <a:r>
              <a:rPr lang="en-GB" sz="2400" dirty="0">
                <a:solidFill>
                  <a:srgbClr val="000000"/>
                </a:solidFill>
                <a:latin typeface="Calibri" panose="020F0502020204030204"/>
                <a:cs typeface="+mn-cs"/>
              </a:rPr>
              <a:t>Department of Health was the only co-produced plan (policy makers and delivery system)</a:t>
            </a:r>
          </a:p>
        </p:txBody>
      </p:sp>
      <p:pic>
        <p:nvPicPr>
          <p:cNvPr id="7" name="Picture 6">
            <a:extLst>
              <a:ext uri="{FF2B5EF4-FFF2-40B4-BE49-F238E27FC236}">
                <a16:creationId xmlns:a16="http://schemas.microsoft.com/office/drawing/2014/main" id="{6DB23C4B-3039-8A47-BDEC-9D4C84727719}"/>
              </a:ext>
            </a:extLst>
          </p:cNvPr>
          <p:cNvPicPr>
            <a:picLocks noChangeAspect="1"/>
          </p:cNvPicPr>
          <p:nvPr/>
        </p:nvPicPr>
        <p:blipFill>
          <a:blip r:embed="rId3"/>
          <a:stretch>
            <a:fillRect/>
          </a:stretch>
        </p:blipFill>
        <p:spPr>
          <a:xfrm>
            <a:off x="9812811" y="5681340"/>
            <a:ext cx="2185225" cy="1176660"/>
          </a:xfrm>
          <a:prstGeom prst="rect">
            <a:avLst/>
          </a:prstGeom>
        </p:spPr>
      </p:pic>
    </p:spTree>
    <p:extLst>
      <p:ext uri="{BB962C8B-B14F-4D97-AF65-F5344CB8AC3E}">
        <p14:creationId xmlns:p14="http://schemas.microsoft.com/office/powerpoint/2010/main" val="15967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Tn>
                  </p:par>
                  <p:par>
                    <p:cTn id="4" fill="hold">
                      <p:stCondLst>
                        <p:cond delay="indefinite"/>
                      </p:stCond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8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550E3E-E4F1-4140-89F9-3532D9928F10}"/>
              </a:ext>
            </a:extLst>
          </p:cNvPr>
          <p:cNvSpPr>
            <a:spLocks noGrp="1"/>
          </p:cNvSpPr>
          <p:nvPr>
            <p:ph type="title"/>
          </p:nvPr>
        </p:nvSpPr>
        <p:spPr>
          <a:xfrm>
            <a:off x="579930" y="1412488"/>
            <a:ext cx="2899189" cy="4363844"/>
          </a:xfrm>
        </p:spPr>
        <p:txBody>
          <a:bodyPr anchor="t">
            <a:normAutofit/>
          </a:bodyPr>
          <a:lstStyle/>
          <a:p>
            <a:r>
              <a:rPr lang="en-GB" sz="3700" b="1" dirty="0">
                <a:solidFill>
                  <a:srgbClr val="FFFFFF"/>
                </a:solidFill>
                <a:latin typeface="+mn-lt"/>
              </a:rPr>
              <a:t>Historical </a:t>
            </a:r>
            <a:br>
              <a:rPr lang="en-GB" sz="3700" b="1" dirty="0">
                <a:solidFill>
                  <a:srgbClr val="FFFFFF"/>
                </a:solidFill>
                <a:latin typeface="+mn-lt"/>
              </a:rPr>
            </a:br>
            <a:r>
              <a:rPr lang="en-GB" sz="3700" b="1" dirty="0">
                <a:solidFill>
                  <a:srgbClr val="FFFFFF"/>
                </a:solidFill>
                <a:latin typeface="+mn-lt"/>
              </a:rPr>
              <a:t>and International Comparisons</a:t>
            </a:r>
          </a:p>
        </p:txBody>
      </p:sp>
      <p:sp>
        <p:nvSpPr>
          <p:cNvPr id="4" name="Content Placeholder 3">
            <a:extLst>
              <a:ext uri="{FF2B5EF4-FFF2-40B4-BE49-F238E27FC236}">
                <a16:creationId xmlns:a16="http://schemas.microsoft.com/office/drawing/2014/main" id="{6C05099E-F4A5-49C6-8288-335391032B0D}"/>
              </a:ext>
            </a:extLst>
          </p:cNvPr>
          <p:cNvSpPr>
            <a:spLocks noGrp="1"/>
          </p:cNvSpPr>
          <p:nvPr>
            <p:ph sz="half" idx="1"/>
          </p:nvPr>
        </p:nvSpPr>
        <p:spPr>
          <a:xfrm>
            <a:off x="4219953" y="882286"/>
            <a:ext cx="4009647" cy="5093427"/>
          </a:xfrm>
        </p:spPr>
        <p:txBody>
          <a:bodyPr>
            <a:normAutofit fontScale="92500"/>
          </a:bodyPr>
          <a:lstStyle/>
          <a:p>
            <a:pPr marL="0" lvl="0" indent="0">
              <a:buNone/>
            </a:pPr>
            <a:r>
              <a:rPr lang="en-GB" sz="2400" b="1" dirty="0">
                <a:solidFill>
                  <a:schemeClr val="accent5">
                    <a:lumMod val="75000"/>
                  </a:schemeClr>
                </a:solidFill>
              </a:rPr>
              <a:t>1991 - 1998 </a:t>
            </a:r>
          </a:p>
          <a:p>
            <a:pPr marL="0" lvl="0" indent="0">
              <a:buNone/>
            </a:pPr>
            <a:r>
              <a:rPr lang="en-GB" sz="2400" b="1" dirty="0"/>
              <a:t>Citizens Charter</a:t>
            </a:r>
          </a:p>
          <a:p>
            <a:pPr marL="0" lvl="0" indent="0">
              <a:buNone/>
            </a:pPr>
            <a:endParaRPr lang="en-GB" sz="2400" b="1" dirty="0"/>
          </a:p>
          <a:p>
            <a:pPr marL="0" lvl="0" indent="0">
              <a:buNone/>
            </a:pPr>
            <a:r>
              <a:rPr lang="en-GB" sz="2400" b="1" dirty="0">
                <a:solidFill>
                  <a:schemeClr val="accent5">
                    <a:lumMod val="75000"/>
                  </a:schemeClr>
                </a:solidFill>
              </a:rPr>
              <a:t>1998 - 2010 </a:t>
            </a:r>
          </a:p>
          <a:p>
            <a:pPr marL="0" lvl="0" indent="0">
              <a:buNone/>
            </a:pPr>
            <a:r>
              <a:rPr lang="en-GB" sz="2400" b="1" dirty="0"/>
              <a:t>Public Service Agreements</a:t>
            </a:r>
          </a:p>
          <a:p>
            <a:pPr lvl="0"/>
            <a:endParaRPr lang="en-GB" sz="2400" b="1" dirty="0"/>
          </a:p>
          <a:p>
            <a:pPr marL="0" lvl="0" indent="0">
              <a:buNone/>
            </a:pPr>
            <a:r>
              <a:rPr lang="en-GB" sz="2400" b="1" dirty="0">
                <a:solidFill>
                  <a:schemeClr val="accent5">
                    <a:lumMod val="75000"/>
                  </a:schemeClr>
                </a:solidFill>
              </a:rPr>
              <a:t>2010 - 2015 </a:t>
            </a:r>
          </a:p>
          <a:p>
            <a:pPr marL="0" lvl="0" indent="0">
              <a:buNone/>
            </a:pPr>
            <a:r>
              <a:rPr lang="en-GB" sz="2400" b="1" dirty="0"/>
              <a:t>Departmental Business Plans</a:t>
            </a:r>
          </a:p>
          <a:p>
            <a:pPr lvl="0"/>
            <a:endParaRPr lang="en-GB" sz="2400" b="1" dirty="0"/>
          </a:p>
          <a:p>
            <a:pPr marL="0" lvl="0" indent="0">
              <a:buNone/>
            </a:pPr>
            <a:r>
              <a:rPr lang="en-GB" sz="2400" b="1" dirty="0">
                <a:solidFill>
                  <a:schemeClr val="accent5">
                    <a:lumMod val="75000"/>
                  </a:schemeClr>
                </a:solidFill>
              </a:rPr>
              <a:t>2016 – 2019</a:t>
            </a:r>
          </a:p>
          <a:p>
            <a:pPr marL="0" lvl="0" indent="0">
              <a:buNone/>
            </a:pPr>
            <a:r>
              <a:rPr lang="en-GB" sz="2400" b="1" dirty="0"/>
              <a:t>Single Departmental Plans</a:t>
            </a:r>
          </a:p>
          <a:p>
            <a:pPr marL="0" indent="0">
              <a:buNone/>
            </a:pPr>
            <a:endParaRPr lang="en-GB" sz="2000" dirty="0"/>
          </a:p>
        </p:txBody>
      </p:sp>
      <p:cxnSp>
        <p:nvCxnSpPr>
          <p:cNvPr id="95" name="Straight Connector 8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9E348B9A-E218-4D51-8EDD-6A00732EAED0}"/>
              </a:ext>
            </a:extLst>
          </p:cNvPr>
          <p:cNvSpPr>
            <a:spLocks noGrp="1"/>
          </p:cNvSpPr>
          <p:nvPr>
            <p:ph sz="half" idx="2"/>
          </p:nvPr>
        </p:nvSpPr>
        <p:spPr>
          <a:xfrm>
            <a:off x="8451604" y="882286"/>
            <a:ext cx="3424021" cy="5093427"/>
          </a:xfrm>
        </p:spPr>
        <p:txBody>
          <a:bodyPr>
            <a:normAutofit fontScale="92500"/>
          </a:bodyPr>
          <a:lstStyle/>
          <a:p>
            <a:pPr marL="0" lvl="0" indent="0">
              <a:buNone/>
            </a:pPr>
            <a:r>
              <a:rPr lang="en-GB" sz="2400" b="1" dirty="0">
                <a:solidFill>
                  <a:schemeClr val="accent5">
                    <a:lumMod val="75000"/>
                  </a:schemeClr>
                </a:solidFill>
              </a:rPr>
              <a:t>USA Federal Government</a:t>
            </a:r>
          </a:p>
          <a:p>
            <a:pPr marL="0" lvl="0" indent="0">
              <a:buNone/>
            </a:pPr>
            <a:r>
              <a:rPr lang="en-GB" sz="2400" b="1" dirty="0" err="1"/>
              <a:t>performance.gov</a:t>
            </a:r>
            <a:endParaRPr lang="en-GB" sz="2400" b="1" dirty="0"/>
          </a:p>
          <a:p>
            <a:pPr lvl="0"/>
            <a:endParaRPr lang="en-GB" sz="2400" b="1" dirty="0"/>
          </a:p>
          <a:p>
            <a:pPr marL="0" lvl="0" indent="0">
              <a:buNone/>
            </a:pPr>
            <a:r>
              <a:rPr lang="en-GB" sz="2400" b="1" dirty="0">
                <a:solidFill>
                  <a:schemeClr val="accent5">
                    <a:lumMod val="75000"/>
                  </a:schemeClr>
                </a:solidFill>
              </a:rPr>
              <a:t>USA state level</a:t>
            </a:r>
          </a:p>
          <a:p>
            <a:pPr marL="0" lvl="0" indent="0">
              <a:buNone/>
            </a:pPr>
            <a:r>
              <a:rPr lang="en-GB" sz="2400" b="1" dirty="0"/>
              <a:t>Virginia performs </a:t>
            </a:r>
          </a:p>
          <a:p>
            <a:pPr lvl="0"/>
            <a:endParaRPr lang="en-GB" sz="2400" b="1" dirty="0"/>
          </a:p>
          <a:p>
            <a:pPr marL="0" lvl="0" indent="0">
              <a:buNone/>
            </a:pPr>
            <a:r>
              <a:rPr lang="en-GB" sz="2400" b="1" dirty="0">
                <a:solidFill>
                  <a:schemeClr val="accent5">
                    <a:lumMod val="75000"/>
                  </a:schemeClr>
                </a:solidFill>
              </a:rPr>
              <a:t>Scotland performs </a:t>
            </a:r>
          </a:p>
          <a:p>
            <a:pPr marL="0" lvl="0" indent="0">
              <a:buNone/>
            </a:pPr>
            <a:r>
              <a:rPr lang="en-GB" sz="2400" b="1" dirty="0"/>
              <a:t>and national priorities</a:t>
            </a:r>
          </a:p>
          <a:p>
            <a:pPr lvl="0"/>
            <a:endParaRPr lang="en-GB" sz="2400" b="1" dirty="0"/>
          </a:p>
          <a:p>
            <a:pPr marL="0" lvl="0" indent="0">
              <a:buNone/>
            </a:pPr>
            <a:r>
              <a:rPr lang="en-GB" sz="2400" b="1" dirty="0">
                <a:solidFill>
                  <a:schemeClr val="accent5">
                    <a:lumMod val="75000"/>
                  </a:schemeClr>
                </a:solidFill>
              </a:rPr>
              <a:t>Canada</a:t>
            </a:r>
          </a:p>
          <a:p>
            <a:pPr marL="0" lvl="0" indent="0">
              <a:buNone/>
            </a:pPr>
            <a:r>
              <a:rPr lang="en-GB" sz="2400" b="1" dirty="0"/>
              <a:t>performance based budgeting since the 1970s</a:t>
            </a:r>
          </a:p>
          <a:p>
            <a:endParaRPr lang="en-GB" sz="2000" dirty="0"/>
          </a:p>
        </p:txBody>
      </p:sp>
    </p:spTree>
    <p:extLst>
      <p:ext uri="{BB962C8B-B14F-4D97-AF65-F5344CB8AC3E}">
        <p14:creationId xmlns:p14="http://schemas.microsoft.com/office/powerpoint/2010/main" val="1053110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p:spPr>
        <p:txBody>
          <a:bodyPr>
            <a:normAutofit/>
          </a:bodyPr>
          <a:lstStyle/>
          <a:p>
            <a:r>
              <a:rPr lang="en-GB" dirty="0">
                <a:latin typeface="+mn-lt"/>
              </a:rPr>
              <a:t>The NAO and PAC’s view</a:t>
            </a:r>
          </a:p>
        </p:txBody>
      </p:sp>
      <p:graphicFrame>
        <p:nvGraphicFramePr>
          <p:cNvPr id="8" name="Content Placeholder 5">
            <a:extLst>
              <a:ext uri="{FF2B5EF4-FFF2-40B4-BE49-F238E27FC236}">
                <a16:creationId xmlns:a16="http://schemas.microsoft.com/office/drawing/2014/main" id="{A066170F-245E-4D32-B914-FA7D38040129}"/>
              </a:ext>
            </a:extLst>
          </p:cNvPr>
          <p:cNvGraphicFramePr>
            <a:graphicFrameLocks noGrp="1"/>
          </p:cNvGraphicFramePr>
          <p:nvPr>
            <p:ph idx="1"/>
            <p:extLst>
              <p:ext uri="{D42A27DB-BD31-4B8C-83A1-F6EECF244321}">
                <p14:modId xmlns:p14="http://schemas.microsoft.com/office/powerpoint/2010/main" val="25207644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149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alphaModFix/>
            <a:extLst/>
          </a:blip>
          <a:srcRect r="-4" b="10466"/>
          <a:stretch/>
        </p:blipFill>
        <p:spPr>
          <a:xfrm>
            <a:off x="4448399" y="286529"/>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8" name="Picture 7"/>
          <p:cNvPicPr>
            <a:picLocks noChangeAspect="1"/>
          </p:cNvPicPr>
          <p:nvPr/>
        </p:nvPicPr>
        <p:blipFill rotWithShape="1">
          <a:blip r:embed="rId3">
            <a:alphaModFix/>
            <a:extLst/>
          </a:blip>
          <a:srcRect l="17626" r="18622" b="-3"/>
          <a:stretch/>
        </p:blipFill>
        <p:spPr>
          <a:xfrm>
            <a:off x="3125968" y="2527224"/>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3" name="Picture 2">
            <a:extLst>
              <a:ext uri="{FF2B5EF4-FFF2-40B4-BE49-F238E27FC236}">
                <a16:creationId xmlns:a16="http://schemas.microsoft.com/office/drawing/2014/main" id="{2107B53C-8FD9-4571-9C00-B4AF2FCE4312}"/>
              </a:ext>
            </a:extLst>
          </p:cNvPr>
          <p:cNvPicPr>
            <a:picLocks noChangeAspect="1"/>
          </p:cNvPicPr>
          <p:nvPr/>
        </p:nvPicPr>
        <p:blipFill rotWithShape="1">
          <a:blip r:embed="rId4">
            <a:alphaModFix/>
            <a:extLst/>
          </a:blip>
          <a:srcRect l="4967" r="16786" b="-3"/>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6" name="Picture 5"/>
          <p:cNvPicPr>
            <a:picLocks noChangeAspect="1"/>
          </p:cNvPicPr>
          <p:nvPr/>
        </p:nvPicPr>
        <p:blipFill rotWithShape="1">
          <a:blip r:embed="rId5">
            <a:alphaModFix/>
            <a:extLst/>
          </a:blip>
          <a:srcRect l="4270" r="18177"/>
          <a:stretch/>
        </p:blipFill>
        <p:spPr>
          <a:xfrm>
            <a:off x="20" y="3917271"/>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5" name="Picture 14">
            <a:extLst>
              <a:ext uri="{FF2B5EF4-FFF2-40B4-BE49-F238E27FC236}">
                <a16:creationId xmlns:a16="http://schemas.microsoft.com/office/drawing/2014/main" id="{D198BA7A-A80E-4128-8A01-0F5D26B880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6807160" y="432966"/>
            <a:ext cx="4266942" cy="1498456"/>
          </a:xfrm>
        </p:spPr>
        <p:txBody>
          <a:bodyPr vert="horz" lIns="91440" tIns="45720" rIns="91440" bIns="45720" rtlCol="0" anchor="ctr">
            <a:normAutofit/>
          </a:bodyPr>
          <a:lstStyle/>
          <a:p>
            <a:pPr algn="l">
              <a:lnSpc>
                <a:spcPct val="90000"/>
              </a:lnSpc>
            </a:pPr>
            <a:r>
              <a:rPr lang="en-US" sz="3600" kern="1200" dirty="0">
                <a:solidFill>
                  <a:srgbClr val="000000"/>
                </a:solidFill>
                <a:latin typeface="+mj-lt"/>
                <a:ea typeface="+mj-ea"/>
                <a:cs typeface="+mj-cs"/>
              </a:rPr>
              <a:t>Why is Accountability Important?</a:t>
            </a:r>
          </a:p>
        </p:txBody>
      </p:sp>
      <p:sp>
        <p:nvSpPr>
          <p:cNvPr id="13" name="Content Placeholder 2">
            <a:extLst>
              <a:ext uri="{FF2B5EF4-FFF2-40B4-BE49-F238E27FC236}">
                <a16:creationId xmlns:a16="http://schemas.microsoft.com/office/drawing/2014/main" id="{D49B3780-0A30-49E2-871A-64FFC70D3CDE}"/>
              </a:ext>
            </a:extLst>
          </p:cNvPr>
          <p:cNvSpPr txBox="1">
            <a:spLocks/>
          </p:cNvSpPr>
          <p:nvPr/>
        </p:nvSpPr>
        <p:spPr>
          <a:xfrm>
            <a:off x="6807180" y="1728472"/>
            <a:ext cx="53848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endParaRPr lang="en-US" sz="2400" b="1" dirty="0"/>
          </a:p>
          <a:p>
            <a:pPr marL="0" indent="0">
              <a:buNone/>
            </a:pPr>
            <a:r>
              <a:rPr lang="en-US" sz="2400" b="1" dirty="0"/>
              <a:t>When has…</a:t>
            </a:r>
          </a:p>
          <a:p>
            <a:endParaRPr lang="en-US" sz="2400" b="1" dirty="0"/>
          </a:p>
          <a:p>
            <a:pPr marL="0" indent="0">
              <a:buFont typeface="Arial" pitchFamily="34" charset="0"/>
              <a:buNone/>
            </a:pPr>
            <a:r>
              <a:rPr lang="en-US" sz="2400" b="1" dirty="0">
                <a:solidFill>
                  <a:srgbClr val="C00000"/>
                </a:solidFill>
              </a:rPr>
              <a:t>hard evidence and the public              interest …..</a:t>
            </a:r>
          </a:p>
          <a:p>
            <a:pPr marL="0" indent="0">
              <a:buFont typeface="Arial" pitchFamily="34" charset="0"/>
              <a:buNone/>
            </a:pPr>
            <a:endParaRPr lang="en-US" sz="900" b="1" dirty="0"/>
          </a:p>
          <a:p>
            <a:pPr marL="0" indent="0">
              <a:buFont typeface="Arial" pitchFamily="34" charset="0"/>
              <a:buNone/>
            </a:pPr>
            <a:r>
              <a:rPr lang="en-US" sz="2400" b="1" dirty="0"/>
              <a:t>…ever got in the way or trumped… </a:t>
            </a:r>
          </a:p>
          <a:p>
            <a:pPr marL="0" indent="0">
              <a:buFont typeface="Arial" pitchFamily="34" charset="0"/>
              <a:buNone/>
            </a:pPr>
            <a:endParaRPr lang="en-US" sz="900" b="1" dirty="0">
              <a:solidFill>
                <a:srgbClr val="0000CC"/>
              </a:solidFill>
            </a:endParaRPr>
          </a:p>
          <a:p>
            <a:pPr marL="0" indent="0">
              <a:buFont typeface="Arial" pitchFamily="34" charset="0"/>
              <a:buNone/>
            </a:pPr>
            <a:r>
              <a:rPr lang="en-US" sz="2400" b="1" dirty="0">
                <a:solidFill>
                  <a:srgbClr val="0000CC"/>
                </a:solidFill>
              </a:rPr>
              <a:t>…</a:t>
            </a:r>
            <a:r>
              <a:rPr lang="en-US" sz="2400" b="1" dirty="0">
                <a:solidFill>
                  <a:schemeClr val="accent1">
                    <a:lumMod val="75000"/>
                  </a:schemeClr>
                </a:solidFill>
              </a:rPr>
              <a:t>political prejudice , ideology, powerful vested interest or potential personal preferment…  </a:t>
            </a:r>
          </a:p>
          <a:p>
            <a:pPr marL="0" indent="0">
              <a:buFont typeface="Arial" pitchFamily="34" charset="0"/>
              <a:buNone/>
            </a:pPr>
            <a:endParaRPr lang="en-US" sz="900" b="1" dirty="0">
              <a:solidFill>
                <a:srgbClr val="0000CC"/>
              </a:solidFill>
            </a:endParaRPr>
          </a:p>
          <a:p>
            <a:pPr marL="0" indent="0">
              <a:buFont typeface="Arial" pitchFamily="34" charset="0"/>
              <a:buNone/>
            </a:pPr>
            <a:r>
              <a:rPr lang="en-US" sz="2400" b="1" dirty="0"/>
              <a:t>…for these people</a:t>
            </a:r>
          </a:p>
        </p:txBody>
      </p:sp>
    </p:spTree>
    <p:extLst>
      <p:ext uri="{BB962C8B-B14F-4D97-AF65-F5344CB8AC3E}">
        <p14:creationId xmlns:p14="http://schemas.microsoft.com/office/powerpoint/2010/main" val="36266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8667" y="389124"/>
            <a:ext cx="5277333" cy="1325563"/>
          </a:xfrm>
        </p:spPr>
        <p:txBody>
          <a:bodyPr>
            <a:normAutofit/>
          </a:bodyPr>
          <a:lstStyle/>
          <a:p>
            <a:r>
              <a:rPr lang="en-GB" dirty="0">
                <a:latin typeface="+mn-lt"/>
              </a:rPr>
              <a:t>Did they?</a:t>
            </a:r>
          </a:p>
        </p:txBody>
      </p:sp>
      <p:sp>
        <p:nvSpPr>
          <p:cNvPr id="3" name="Content Placeholder 2"/>
          <p:cNvSpPr>
            <a:spLocks noGrp="1"/>
          </p:cNvSpPr>
          <p:nvPr>
            <p:ph idx="1"/>
          </p:nvPr>
        </p:nvSpPr>
        <p:spPr>
          <a:xfrm>
            <a:off x="828202" y="1916495"/>
            <a:ext cx="5369971" cy="3986018"/>
          </a:xfrm>
        </p:spPr>
        <p:txBody>
          <a:bodyPr anchor="t">
            <a:normAutofit fontScale="92500"/>
          </a:bodyPr>
          <a:lstStyle/>
          <a:p>
            <a:r>
              <a:rPr lang="en-GB" sz="2400" dirty="0"/>
              <a:t>Reflect and learn from international and historical best practice </a:t>
            </a:r>
          </a:p>
          <a:p>
            <a:endParaRPr lang="en-GB" sz="2400" dirty="0"/>
          </a:p>
          <a:p>
            <a:r>
              <a:rPr lang="en-GB" sz="2400" dirty="0"/>
              <a:t>Provide better data information and analysis on which to base future plans</a:t>
            </a:r>
          </a:p>
          <a:p>
            <a:endParaRPr lang="en-GB" sz="2400" dirty="0"/>
          </a:p>
          <a:p>
            <a:r>
              <a:rPr lang="en-GB" sz="2400" dirty="0"/>
              <a:t>Adopt a coherent and strategic approach</a:t>
            </a:r>
          </a:p>
          <a:p>
            <a:endParaRPr lang="en-GB" sz="2400" dirty="0"/>
          </a:p>
          <a:p>
            <a:r>
              <a:rPr lang="en-GB" sz="2400" dirty="0"/>
              <a:t>Provide annual reviews that are subject to public scrutiny</a:t>
            </a:r>
          </a:p>
        </p:txBody>
      </p:sp>
      <p:sp>
        <p:nvSpPr>
          <p:cNvPr id="25"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0">
            <a:extLst>
              <a:ext uri="{FF2B5EF4-FFF2-40B4-BE49-F238E27FC236}">
                <a16:creationId xmlns:a16="http://schemas.microsoft.com/office/drawing/2014/main" id="{4330B6AC-E6AB-45E4-A303-C8DE90EB2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3318"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ead with Gears">
            <a:extLst>
              <a:ext uri="{FF2B5EF4-FFF2-40B4-BE49-F238E27FC236}">
                <a16:creationId xmlns:a16="http://schemas.microsoft.com/office/drawing/2014/main" id="{4F4306B6-0BE0-425D-A8BC-32F8708360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800" y="1957050"/>
            <a:ext cx="3945463" cy="3945463"/>
          </a:xfrm>
          <a:prstGeom prst="rect">
            <a:avLst/>
          </a:prstGeom>
        </p:spPr>
      </p:pic>
    </p:spTree>
    <p:extLst>
      <p:ext uri="{BB962C8B-B14F-4D97-AF65-F5344CB8AC3E}">
        <p14:creationId xmlns:p14="http://schemas.microsoft.com/office/powerpoint/2010/main" val="19750161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21E2B-83EC-A346-AE8D-3BD9D45B2B2F}"/>
              </a:ext>
            </a:extLst>
          </p:cNvPr>
          <p:cNvSpPr>
            <a:spLocks noGrp="1"/>
          </p:cNvSpPr>
          <p:nvPr>
            <p:ph type="ctrTitle"/>
          </p:nvPr>
        </p:nvSpPr>
        <p:spPr>
          <a:xfrm>
            <a:off x="1524000" y="1122362"/>
            <a:ext cx="9144000" cy="2840037"/>
          </a:xfrm>
        </p:spPr>
        <p:txBody>
          <a:bodyPr>
            <a:normAutofit/>
          </a:bodyPr>
          <a:lstStyle/>
          <a:p>
            <a:r>
              <a:rPr lang="en-GB" sz="5800" dirty="0"/>
              <a:t>Fire and Rescue Services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8675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E5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2100" b="1" dirty="0">
                <a:solidFill>
                  <a:srgbClr val="FFFFFF"/>
                </a:solidFill>
              </a:rPr>
              <a:t>REF 2014 Case Study : From Buildings to People </a:t>
            </a:r>
            <a:br>
              <a:rPr lang="en-US" sz="2100" dirty="0">
                <a:solidFill>
                  <a:srgbClr val="FFFFFF"/>
                </a:solidFill>
              </a:rPr>
            </a:br>
            <a:br>
              <a:rPr lang="en-US" sz="2100" dirty="0">
                <a:solidFill>
                  <a:srgbClr val="FFFFFF"/>
                </a:solidFill>
              </a:rPr>
            </a:br>
            <a:r>
              <a:rPr lang="en-US" sz="2100" b="1" dirty="0">
                <a:solidFill>
                  <a:srgbClr val="FFFFFF"/>
                </a:solidFill>
              </a:rPr>
              <a:t>Designing, implementing and disseminating a new risk assessment for the performance management framework for Fire and Rescue Services </a:t>
            </a:r>
          </a:p>
        </p:txBody>
      </p:sp>
      <p:pic>
        <p:nvPicPr>
          <p:cNvPr id="11" name="Content Placeholder 10">
            <a:extLst>
              <a:ext uri="{FF2B5EF4-FFF2-40B4-BE49-F238E27FC236}">
                <a16:creationId xmlns:a16="http://schemas.microsoft.com/office/drawing/2014/main" id="{C2394D14-8612-4DAB-A2C0-CC27F68EFC4B}"/>
              </a:ext>
            </a:extLst>
          </p:cNvPr>
          <p:cNvPicPr>
            <a:picLocks noGrp="1" noChangeAspect="1"/>
          </p:cNvPicPr>
          <p:nvPr>
            <p:ph sz="half" idx="1"/>
          </p:nvPr>
        </p:nvPicPr>
        <p:blipFill rotWithShape="1">
          <a:blip r:embed="rId2"/>
          <a:srcRect t="2727" r="1" b="9767"/>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3C590BAF-3841-4D93-B26D-EE7C2DE8A577}"/>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r>
              <a:rPr lang="en-US" sz="2000" dirty="0">
                <a:solidFill>
                  <a:srgbClr val="FFFFFF"/>
                </a:solidFill>
              </a:rPr>
              <a:t>Demonstrated the benefits of a new people-centered approach to risk assessment</a:t>
            </a:r>
          </a:p>
          <a:p>
            <a:endParaRPr lang="en-US" sz="2000" dirty="0">
              <a:solidFill>
                <a:srgbClr val="FFFFFF"/>
              </a:solidFill>
            </a:endParaRPr>
          </a:p>
          <a:p>
            <a:r>
              <a:rPr lang="en-US" sz="2000" dirty="0">
                <a:solidFill>
                  <a:srgbClr val="FFFFFF"/>
                </a:solidFill>
              </a:rPr>
              <a:t>NFRS commissioned Murphy and </a:t>
            </a:r>
            <a:r>
              <a:rPr lang="en-US" sz="2000" dirty="0" err="1">
                <a:solidFill>
                  <a:srgbClr val="FFFFFF"/>
                </a:solidFill>
              </a:rPr>
              <a:t>Greenhalgh</a:t>
            </a:r>
            <a:r>
              <a:rPr lang="en-US" sz="2000" dirty="0">
                <a:solidFill>
                  <a:srgbClr val="FFFFFF"/>
                </a:solidFill>
              </a:rPr>
              <a:t> to assist the re-configuration of its ‘fire cover’ based on the new approach.</a:t>
            </a:r>
          </a:p>
          <a:p>
            <a:endParaRPr lang="en-US" sz="2000" dirty="0">
              <a:solidFill>
                <a:srgbClr val="FFFFFF"/>
              </a:solidFill>
            </a:endParaRPr>
          </a:p>
          <a:p>
            <a:r>
              <a:rPr lang="en-US" sz="2000" dirty="0">
                <a:solidFill>
                  <a:srgbClr val="FFFFFF"/>
                </a:solidFill>
              </a:rPr>
              <a:t>New frameworks for Scotland, Wales, and Ireland followed</a:t>
            </a:r>
          </a:p>
          <a:p>
            <a:endParaRPr lang="en-US" sz="2000" dirty="0">
              <a:solidFill>
                <a:srgbClr val="FFFFFF"/>
              </a:solidFill>
            </a:endParaRPr>
          </a:p>
        </p:txBody>
      </p:sp>
    </p:spTree>
    <p:extLst>
      <p:ext uri="{BB962C8B-B14F-4D97-AF65-F5344CB8AC3E}">
        <p14:creationId xmlns:p14="http://schemas.microsoft.com/office/powerpoint/2010/main" val="3411134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GB" sz="4000" b="1">
                <a:solidFill>
                  <a:srgbClr val="FFFFFF"/>
                </a:solidFill>
                <a:latin typeface="+mn-lt"/>
              </a:rPr>
              <a:t>Why it might work?</a:t>
            </a:r>
          </a:p>
        </p:txBody>
      </p:sp>
      <p:graphicFrame>
        <p:nvGraphicFramePr>
          <p:cNvPr id="12" name="Content Placeholder 2">
            <a:extLst>
              <a:ext uri="{FF2B5EF4-FFF2-40B4-BE49-F238E27FC236}">
                <a16:creationId xmlns:a16="http://schemas.microsoft.com/office/drawing/2014/main" id="{96F44F0C-9475-4F14-ACE7-676DEBFA5C8C}"/>
              </a:ext>
            </a:extLst>
          </p:cNvPr>
          <p:cNvGraphicFramePr>
            <a:graphicFrameLocks noGrp="1"/>
          </p:cNvGraphicFramePr>
          <p:nvPr>
            <p:ph idx="1"/>
            <p:extLst>
              <p:ext uri="{D42A27DB-BD31-4B8C-83A1-F6EECF244321}">
                <p14:modId xmlns:p14="http://schemas.microsoft.com/office/powerpoint/2010/main" val="1745453309"/>
              </p:ext>
            </p:extLst>
          </p:nvPr>
        </p:nvGraphicFramePr>
        <p:xfrm>
          <a:off x="5117105" y="643270"/>
          <a:ext cx="6593178" cy="5329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38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9">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838200" y="5529884"/>
            <a:ext cx="8078342" cy="1096331"/>
          </a:xfrm>
        </p:spPr>
        <p:txBody>
          <a:bodyPr>
            <a:normAutofit/>
          </a:bodyPr>
          <a:lstStyle/>
          <a:p>
            <a:r>
              <a:rPr lang="en-GB" b="1">
                <a:latin typeface="+mn-lt"/>
              </a:rPr>
              <a:t>Our case study: in simple terms</a:t>
            </a:r>
            <a:endParaRPr lang="en-GB" b="1" dirty="0">
              <a:latin typeface="+mn-lt"/>
            </a:endParaRPr>
          </a:p>
        </p:txBody>
      </p:sp>
      <p:graphicFrame>
        <p:nvGraphicFramePr>
          <p:cNvPr id="5" name="Content Placeholder 2">
            <a:extLst>
              <a:ext uri="{FF2B5EF4-FFF2-40B4-BE49-F238E27FC236}">
                <a16:creationId xmlns:a16="http://schemas.microsoft.com/office/drawing/2014/main" id="{3C9E58D1-5D69-4557-9722-FEAC7E77898F}"/>
              </a:ext>
            </a:extLst>
          </p:cNvPr>
          <p:cNvGraphicFramePr>
            <a:graphicFrameLocks noGrp="1"/>
          </p:cNvGraphicFramePr>
          <p:nvPr>
            <p:ph idx="1"/>
            <p:extLst>
              <p:ext uri="{D42A27DB-BD31-4B8C-83A1-F6EECF244321}">
                <p14:modId xmlns:p14="http://schemas.microsoft.com/office/powerpoint/2010/main" val="2728029286"/>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868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762" y="1053711"/>
            <a:ext cx="5638994" cy="1424446"/>
          </a:xfrm>
        </p:spPr>
        <p:txBody>
          <a:bodyPr vert="horz" lIns="91440" tIns="45720" rIns="91440" bIns="45720" rtlCol="0" anchor="ctr">
            <a:normAutofit/>
          </a:bodyPr>
          <a:lstStyle/>
          <a:p>
            <a:pPr algn="l"/>
            <a:r>
              <a:rPr lang="en-US" sz="3700" b="1" dirty="0">
                <a:solidFill>
                  <a:srgbClr val="FFFFFF"/>
                </a:solidFill>
                <a:latin typeface="+mn-lt"/>
              </a:rPr>
              <a:t>REF2021 Impact Case Study</a:t>
            </a:r>
            <a:br>
              <a:rPr lang="en-US" sz="3700" b="1" dirty="0">
                <a:solidFill>
                  <a:srgbClr val="FFFFFF"/>
                </a:solidFill>
                <a:latin typeface="+mn-lt"/>
              </a:rPr>
            </a:br>
            <a:r>
              <a:rPr lang="en-US" sz="3700" b="1" dirty="0">
                <a:solidFill>
                  <a:srgbClr val="FFFFFF"/>
                </a:solidFill>
                <a:latin typeface="+mn-lt"/>
              </a:rPr>
              <a:t>Fire and Rescue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522" y="783032"/>
            <a:ext cx="3016110" cy="2789902"/>
          </a:xfrm>
          <a:prstGeom prst="rect">
            <a:avLst/>
          </a:prstGeom>
        </p:spPr>
      </p:pic>
      <p:cxnSp>
        <p:nvCxnSpPr>
          <p:cNvPr id="23" name="Straight Connector 2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556212" y="3735109"/>
            <a:ext cx="3662730" cy="2060285"/>
          </a:xfrm>
          <a:prstGeom prst="rect">
            <a:avLst/>
          </a:prstGeom>
        </p:spPr>
      </p:pic>
      <p:sp>
        <p:nvSpPr>
          <p:cNvPr id="3" name="Subtitle 2"/>
          <p:cNvSpPr>
            <a:spLocks noGrp="1"/>
          </p:cNvSpPr>
          <p:nvPr>
            <p:ph type="subTitle" idx="1"/>
          </p:nvPr>
        </p:nvSpPr>
        <p:spPr>
          <a:xfrm>
            <a:off x="5377275" y="2639023"/>
            <a:ext cx="5714795" cy="3465439"/>
          </a:xfrm>
        </p:spPr>
        <p:txBody>
          <a:bodyPr vert="horz" lIns="91440" tIns="45720" rIns="91440" bIns="45720" rtlCol="0" anchor="t">
            <a:normAutofit fontScale="92500" lnSpcReduction="10000"/>
          </a:bodyPr>
          <a:lstStyle/>
          <a:p>
            <a:pPr indent="-228600" algn="l">
              <a:buFont typeface="Arial" panose="020B0604020202020204" pitchFamily="34" charset="0"/>
              <a:buChar char="•"/>
            </a:pPr>
            <a:endParaRPr lang="en-US" sz="1100" b="1" dirty="0">
              <a:solidFill>
                <a:srgbClr val="FFFFFF"/>
              </a:solidFill>
            </a:endParaRPr>
          </a:p>
          <a:p>
            <a:pPr algn="l"/>
            <a:r>
              <a:rPr lang="en-US" sz="2100" b="1" dirty="0">
                <a:solidFill>
                  <a:srgbClr val="FFFFFF"/>
                </a:solidFill>
              </a:rPr>
              <a:t>2010 Strategic Review</a:t>
            </a:r>
          </a:p>
          <a:p>
            <a:pPr algn="l"/>
            <a:r>
              <a:rPr lang="en-US" sz="2100" b="1" dirty="0">
                <a:solidFill>
                  <a:srgbClr val="FFFFFF"/>
                </a:solidFill>
              </a:rPr>
              <a:t>National Framework 2012</a:t>
            </a:r>
          </a:p>
          <a:p>
            <a:pPr algn="l"/>
            <a:r>
              <a:rPr lang="en-US" sz="2100" b="1" dirty="0">
                <a:solidFill>
                  <a:srgbClr val="FFFFFF"/>
                </a:solidFill>
              </a:rPr>
              <a:t>Policing and Crime Act 2017</a:t>
            </a:r>
          </a:p>
          <a:p>
            <a:pPr algn="l"/>
            <a:r>
              <a:rPr lang="en-US" sz="2100" b="1" dirty="0">
                <a:solidFill>
                  <a:srgbClr val="FFFFFF"/>
                </a:solidFill>
              </a:rPr>
              <a:t>New National Framework 2018</a:t>
            </a:r>
          </a:p>
          <a:p>
            <a:pPr indent="-228600" algn="l">
              <a:buFont typeface="Arial" panose="020B0604020202020204" pitchFamily="34" charset="0"/>
              <a:buChar char="•"/>
            </a:pPr>
            <a:endParaRPr lang="en-US" sz="2100" b="1" dirty="0">
              <a:solidFill>
                <a:srgbClr val="FFFFFF"/>
              </a:solidFill>
            </a:endParaRPr>
          </a:p>
          <a:p>
            <a:pPr algn="l"/>
            <a:r>
              <a:rPr lang="en-US" sz="2100" b="1" dirty="0">
                <a:solidFill>
                  <a:srgbClr val="FFFFFF"/>
                </a:solidFill>
              </a:rPr>
              <a:t>Accountability</a:t>
            </a:r>
          </a:p>
          <a:p>
            <a:pPr algn="l"/>
            <a:r>
              <a:rPr lang="en-US" sz="2100" b="1" dirty="0">
                <a:solidFill>
                  <a:srgbClr val="FFFFFF"/>
                </a:solidFill>
              </a:rPr>
              <a:t>Transparency</a:t>
            </a:r>
          </a:p>
          <a:p>
            <a:pPr algn="l"/>
            <a:r>
              <a:rPr lang="en-US" sz="2100" b="1" dirty="0">
                <a:solidFill>
                  <a:srgbClr val="FFFFFF"/>
                </a:solidFill>
              </a:rPr>
              <a:t>Public Assurance</a:t>
            </a:r>
          </a:p>
          <a:p>
            <a:pPr algn="l"/>
            <a:r>
              <a:rPr lang="en-US" sz="2100" b="1" dirty="0">
                <a:solidFill>
                  <a:srgbClr val="FFFFFF"/>
                </a:solidFill>
              </a:rPr>
              <a:t>Driving Public Service Improvement</a:t>
            </a:r>
          </a:p>
        </p:txBody>
      </p:sp>
    </p:spTree>
    <p:extLst>
      <p:ext uri="{BB962C8B-B14F-4D97-AF65-F5344CB8AC3E}">
        <p14:creationId xmlns:p14="http://schemas.microsoft.com/office/powerpoint/2010/main" val="2053121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2">
            <a:alphaModFix/>
            <a:extLst/>
          </a:blip>
          <a:srcRect l="10434"/>
          <a:stretch/>
        </p:blipFill>
        <p:spPr>
          <a:xfrm>
            <a:off x="6083786" y="-168318"/>
            <a:ext cx="6261330" cy="3932313"/>
          </a:xfrm>
          <a:prstGeom prst="rect">
            <a:avLst/>
          </a:prstGeom>
          <a:effectLst>
            <a:softEdge rad="533400"/>
          </a:effectLst>
        </p:spPr>
      </p:pic>
      <p:pic>
        <p:nvPicPr>
          <p:cNvPr id="4" name="Picture 3">
            <a:extLst>
              <a:ext uri="{FF2B5EF4-FFF2-40B4-BE49-F238E27FC236}">
                <a16:creationId xmlns:a16="http://schemas.microsoft.com/office/drawing/2014/main" id="{E936FA8D-B85A-432C-B764-4E40DECBED5F}"/>
              </a:ext>
            </a:extLst>
          </p:cNvPr>
          <p:cNvPicPr>
            <a:picLocks noChangeAspect="1"/>
          </p:cNvPicPr>
          <p:nvPr/>
        </p:nvPicPr>
        <p:blipFill rotWithShape="1">
          <a:blip r:embed="rId3"/>
          <a:srcRect l="1188" r="-2" b="-2"/>
          <a:stretch/>
        </p:blipFill>
        <p:spPr>
          <a:xfrm>
            <a:off x="6089904" y="2487168"/>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CE891B-0F09-4F90-96FD-DB68AD184E34}"/>
              </a:ext>
            </a:extLst>
          </p:cNvPr>
          <p:cNvSpPr>
            <a:spLocks noGrp="1"/>
          </p:cNvSpPr>
          <p:nvPr>
            <p:ph type="title"/>
          </p:nvPr>
        </p:nvSpPr>
        <p:spPr>
          <a:xfrm>
            <a:off x="665661" y="572021"/>
            <a:ext cx="5752556" cy="1473699"/>
          </a:xfrm>
        </p:spPr>
        <p:txBody>
          <a:bodyPr vert="horz" lIns="91440" tIns="45720" rIns="91440" bIns="45720" rtlCol="0" anchor="ctr">
            <a:noAutofit/>
          </a:bodyPr>
          <a:lstStyle/>
          <a:p>
            <a:r>
              <a:rPr lang="en-US" sz="3000" b="1" dirty="0">
                <a:solidFill>
                  <a:srgbClr val="005696"/>
                </a:solidFill>
                <a:latin typeface="+mn-lt"/>
              </a:rPr>
              <a:t>I</a:t>
            </a:r>
            <a:r>
              <a:rPr lang="en-US" sz="3000" b="1" kern="1200" dirty="0">
                <a:solidFill>
                  <a:srgbClr val="005696"/>
                </a:solidFill>
                <a:latin typeface="+mn-lt"/>
                <a:ea typeface="+mj-ea"/>
                <a:cs typeface="+mj-cs"/>
              </a:rPr>
              <a:t>nadequacies </a:t>
            </a:r>
            <a:r>
              <a:rPr lang="en-US" sz="3000" b="1" dirty="0">
                <a:solidFill>
                  <a:srgbClr val="005696"/>
                </a:solidFill>
                <a:latin typeface="+mn-lt"/>
              </a:rPr>
              <a:t>in</a:t>
            </a:r>
            <a:r>
              <a:rPr lang="en-US" sz="3000" b="1" kern="1200" dirty="0">
                <a:solidFill>
                  <a:srgbClr val="005696"/>
                </a:solidFill>
                <a:latin typeface="+mn-lt"/>
                <a:ea typeface="+mj-ea"/>
                <a:cs typeface="+mj-cs"/>
              </a:rPr>
              <a:t> the 2010 Strategic Review and 2012 National Framework</a:t>
            </a:r>
          </a:p>
        </p:txBody>
      </p:sp>
      <p:sp>
        <p:nvSpPr>
          <p:cNvPr id="3" name="Content Placeholder 2">
            <a:extLst>
              <a:ext uri="{FF2B5EF4-FFF2-40B4-BE49-F238E27FC236}">
                <a16:creationId xmlns:a16="http://schemas.microsoft.com/office/drawing/2014/main" id="{B7E43E7B-E87F-4296-A949-C76984BB28DB}"/>
              </a:ext>
            </a:extLst>
          </p:cNvPr>
          <p:cNvSpPr>
            <a:spLocks noGrp="1"/>
          </p:cNvSpPr>
          <p:nvPr>
            <p:ph sz="half" idx="1"/>
          </p:nvPr>
        </p:nvSpPr>
        <p:spPr>
          <a:xfrm>
            <a:off x="804997" y="2272143"/>
            <a:ext cx="4803637" cy="3788830"/>
          </a:xfrm>
        </p:spPr>
        <p:txBody>
          <a:bodyPr vert="horz" lIns="91440" tIns="45720" rIns="91440" bIns="45720" rtlCol="0" anchor="ctr">
            <a:normAutofit/>
          </a:bodyPr>
          <a:lstStyle/>
          <a:p>
            <a:r>
              <a:rPr lang="en-US" sz="2000" dirty="0">
                <a:solidFill>
                  <a:srgbClr val="000000"/>
                </a:solidFill>
              </a:rPr>
              <a:t>Information, data and intelligence</a:t>
            </a:r>
          </a:p>
          <a:p>
            <a:r>
              <a:rPr lang="en-US" sz="2000" dirty="0">
                <a:solidFill>
                  <a:srgbClr val="000000"/>
                </a:solidFill>
              </a:rPr>
              <a:t>Systems, tools and techniques available to build and interrogate the evidence</a:t>
            </a:r>
          </a:p>
          <a:p>
            <a:r>
              <a:rPr lang="en-US" sz="2000" dirty="0">
                <a:solidFill>
                  <a:srgbClr val="000000"/>
                </a:solidFill>
              </a:rPr>
              <a:t>The national and local performance management arrangements since 2012</a:t>
            </a:r>
          </a:p>
          <a:p>
            <a:r>
              <a:rPr lang="en-US" sz="2000" dirty="0">
                <a:solidFill>
                  <a:srgbClr val="000000"/>
                </a:solidFill>
              </a:rPr>
              <a:t>Governance, Leadership, Internal and external scrutiny and inspection</a:t>
            </a:r>
          </a:p>
          <a:p>
            <a:r>
              <a:rPr lang="en-US" sz="2000" dirty="0">
                <a:solidFill>
                  <a:srgbClr val="000000"/>
                </a:solidFill>
              </a:rPr>
              <a:t>The financial assurance regime   </a:t>
            </a:r>
          </a:p>
          <a:p>
            <a:r>
              <a:rPr lang="en-US" sz="2000" dirty="0">
                <a:solidFill>
                  <a:srgbClr val="000000"/>
                </a:solidFill>
              </a:rPr>
              <a:t>Comparison with best practice and innovation (e.g. Scotland).</a:t>
            </a:r>
          </a:p>
        </p:txBody>
      </p:sp>
    </p:spTree>
    <p:extLst>
      <p:ext uri="{BB962C8B-B14F-4D97-AF65-F5344CB8AC3E}">
        <p14:creationId xmlns:p14="http://schemas.microsoft.com/office/powerpoint/2010/main" val="1570366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Rectangle 4"/>
          <p:cNvSpPr/>
          <p:nvPr/>
        </p:nvSpPr>
        <p:spPr>
          <a:xfrm>
            <a:off x="1903955" y="2251553"/>
            <a:ext cx="8605381" cy="2354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“The fire and rescue landscape still beset by poor governance and structures’ a service that requires further reform to improve accountability, bring independent scrutiny and drive’’</a:t>
            </a:r>
            <a:r>
              <a:rPr kumimoji="0" lang="en-GB" sz="1800" b="1" i="0" u="none" strike="noStrike" kern="1200" cap="none" spc="0" normalizeH="0" baseline="0" noProof="0" dirty="0">
                <a:ln>
                  <a:noFill/>
                </a:ln>
                <a:solidFill>
                  <a:prstClr val="white"/>
                </a:solidFill>
                <a:effectLst/>
                <a:uLnTx/>
                <a:uFillTx/>
                <a:latin typeface="David" panose="020E0502060401010101" pitchFamily="34" charset="-79"/>
                <a:ea typeface="+mn-ea"/>
                <a:cs typeface="David" panose="020E0502060401010101" pitchFamily="34" charset="-79"/>
              </a:rPr>
              <a:t>”.</a:t>
            </a:r>
          </a:p>
        </p:txBody>
      </p:sp>
      <p:sp>
        <p:nvSpPr>
          <p:cNvPr id="6" name="Rectangle 5"/>
          <p:cNvSpPr/>
          <p:nvPr/>
        </p:nvSpPr>
        <p:spPr>
          <a:xfrm>
            <a:off x="0" y="0"/>
            <a:ext cx="12192000" cy="601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6256751"/>
            <a:ext cx="12192000" cy="601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636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Rectangle 4"/>
          <p:cNvSpPr/>
          <p:nvPr/>
        </p:nvSpPr>
        <p:spPr>
          <a:xfrm>
            <a:off x="2091848" y="2251553"/>
            <a:ext cx="8267178" cy="2057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“I intend to bring forward proposals to establish a rigorous and independent inspection regime for fire and rescue services in England” </a:t>
            </a:r>
            <a:endParaRPr kumimoji="0" lang="en-GB" sz="1800" b="1" i="0" u="none" strike="noStrike" kern="1200" cap="none" spc="0" normalizeH="0" baseline="0" noProof="0" dirty="0">
              <a:ln>
                <a:noFill/>
              </a:ln>
              <a:solidFill>
                <a:prstClr val="white"/>
              </a:solidFill>
              <a:effectLst/>
              <a:uLnTx/>
              <a:uFillTx/>
              <a:latin typeface="David" panose="020E0502060401010101" pitchFamily="34" charset="-79"/>
              <a:ea typeface="+mn-ea"/>
              <a:cs typeface="David" panose="020E0502060401010101" pitchFamily="34" charset="-79"/>
            </a:endParaRPr>
          </a:p>
        </p:txBody>
      </p:sp>
      <p:sp>
        <p:nvSpPr>
          <p:cNvPr id="6" name="Rectangle 5"/>
          <p:cNvSpPr/>
          <p:nvPr/>
        </p:nvSpPr>
        <p:spPr>
          <a:xfrm>
            <a:off x="0" y="0"/>
            <a:ext cx="12192000" cy="601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6256751"/>
            <a:ext cx="12192000" cy="601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241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29884"/>
            <a:ext cx="7719381" cy="1096331"/>
          </a:xfrm>
          <a:prstGeom prst="ellipse">
            <a:avLst/>
          </a:prstGeom>
        </p:spPr>
        <p:txBody>
          <a:bodyPr>
            <a:normAutofit/>
          </a:bodyPr>
          <a:lstStyle/>
          <a:p>
            <a:r>
              <a:rPr lang="en-GB" sz="2800" b="1">
                <a:latin typeface="+mn-lt"/>
              </a:rPr>
              <a:t>Independent! How independent?</a:t>
            </a:r>
          </a:p>
        </p:txBody>
      </p:sp>
      <p:sp>
        <p:nvSpPr>
          <p:cNvPr id="15" name="Freeform: Shape 14">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15C9E3EA-EC79-4EAF-9CB6-A97859670136}"/>
              </a:ext>
            </a:extLst>
          </p:cNvPr>
          <p:cNvGraphicFramePr>
            <a:graphicFrameLocks noGrp="1"/>
          </p:cNvGraphicFramePr>
          <p:nvPr>
            <p:ph idx="1"/>
            <p:extLst>
              <p:ext uri="{D42A27DB-BD31-4B8C-83A1-F6EECF244321}">
                <p14:modId xmlns:p14="http://schemas.microsoft.com/office/powerpoint/2010/main" val="4012599619"/>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268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5099">
            <a:off x="-798937" y="-206183"/>
            <a:ext cx="6063640" cy="3658396"/>
          </a:xfrm>
          <a:prstGeom prst="rect">
            <a:avLst/>
          </a:prstGeom>
        </p:spPr>
      </p:pic>
      <p:pic>
        <p:nvPicPr>
          <p:cNvPr id="2" name="Picture 1"/>
          <p:cNvPicPr>
            <a:picLocks noChangeAspect="1"/>
          </p:cNvPicPr>
          <p:nvPr/>
        </p:nvPicPr>
        <p:blipFill>
          <a:blip r:embed="rId4"/>
          <a:stretch>
            <a:fillRect/>
          </a:stretch>
        </p:blipFill>
        <p:spPr>
          <a:xfrm>
            <a:off x="1758944" y="2198478"/>
            <a:ext cx="6400800" cy="35147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084" y="-556231"/>
            <a:ext cx="5954581" cy="36968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20601">
            <a:off x="7556779" y="652471"/>
            <a:ext cx="6096000" cy="4572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8710" y="4337226"/>
            <a:ext cx="5323000" cy="357401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15904">
            <a:off x="-1313236" y="3701787"/>
            <a:ext cx="5190938" cy="3114563"/>
          </a:xfrm>
          <a:prstGeom prst="rect">
            <a:avLst/>
          </a:prstGeom>
        </p:spPr>
      </p:pic>
      <p:pic>
        <p:nvPicPr>
          <p:cNvPr id="11" name="Picture 10"/>
          <p:cNvPicPr>
            <a:picLocks noChangeAspect="1"/>
          </p:cNvPicPr>
          <p:nvPr/>
        </p:nvPicPr>
        <p:blipFill>
          <a:blip r:embed="rId9"/>
          <a:stretch>
            <a:fillRect/>
          </a:stretch>
        </p:blipFill>
        <p:spPr>
          <a:xfrm>
            <a:off x="3351765" y="5139774"/>
            <a:ext cx="4567048" cy="2631956"/>
          </a:xfrm>
          <a:prstGeom prst="rect">
            <a:avLst/>
          </a:prstGeom>
        </p:spPr>
      </p:pic>
      <p:sp>
        <p:nvSpPr>
          <p:cNvPr id="12" name="TextBox 11"/>
          <p:cNvSpPr txBox="1"/>
          <p:nvPr/>
        </p:nvSpPr>
        <p:spPr>
          <a:xfrm>
            <a:off x="24806" y="6262703"/>
            <a:ext cx="488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libri"/>
                <a:ea typeface="+mn-ea"/>
                <a:cs typeface="+mn-cs"/>
              </a:rPr>
              <a:t>#</a:t>
            </a:r>
            <a:r>
              <a:rPr kumimoji="0" lang="en-GB" sz="2800" b="1" i="0" u="none" strike="noStrike" kern="1200" cap="none" spc="0" normalizeH="0" baseline="0" noProof="0" dirty="0" err="1">
                <a:ln>
                  <a:noFill/>
                </a:ln>
                <a:solidFill>
                  <a:srgbClr val="FF0000"/>
                </a:solidFill>
                <a:effectLst/>
                <a:uLnTx/>
                <a:uFillTx/>
                <a:latin typeface="Calibri"/>
                <a:ea typeface="+mn-ea"/>
                <a:cs typeface="+mn-cs"/>
              </a:rPr>
              <a:t>LedByDonkeys</a:t>
            </a:r>
            <a:endParaRPr kumimoji="0" lang="en-GB" sz="2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2"/>
          <p:cNvSpPr/>
          <p:nvPr/>
        </p:nvSpPr>
        <p:spPr>
          <a:xfrm>
            <a:off x="9932361" y="6266502"/>
            <a:ext cx="2021964" cy="523220"/>
          </a:xfrm>
          <a:prstGeom prst="rect">
            <a:avLst/>
          </a:prstGeom>
        </p:spPr>
        <p:txBody>
          <a:bodyPr wrap="none">
            <a:spAutoFit/>
          </a:bodyPr>
          <a:lstStyle/>
          <a:p>
            <a:pPr lvl="0">
              <a:defRPr/>
            </a:pPr>
            <a:r>
              <a:rPr lang="en-GB" b="1" dirty="0">
                <a:solidFill>
                  <a:srgbClr val="FF0000"/>
                </a:solidFill>
              </a:rPr>
              <a:t>@</a:t>
            </a:r>
            <a:r>
              <a:rPr lang="en-GB" sz="2800" b="1" dirty="0" err="1">
                <a:solidFill>
                  <a:srgbClr val="FF0000"/>
                </a:solidFill>
              </a:rPr>
              <a:t>ByDonkeys</a:t>
            </a:r>
            <a:endParaRPr lang="en-GB" b="1" dirty="0">
              <a:solidFill>
                <a:srgbClr val="FF0000"/>
              </a:solidFill>
            </a:endParaRPr>
          </a:p>
        </p:txBody>
      </p:sp>
    </p:spTree>
    <p:extLst>
      <p:ext uri="{BB962C8B-B14F-4D97-AF65-F5344CB8AC3E}">
        <p14:creationId xmlns:p14="http://schemas.microsoft.com/office/powerpoint/2010/main" val="3996812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GB" b="1">
                <a:solidFill>
                  <a:srgbClr val="FFFFFF"/>
                </a:solidFill>
              </a:rPr>
              <a:t>“Do they say what they do and do what they say?”</a:t>
            </a:r>
            <a:endParaRPr lang="en-GB">
              <a:solidFill>
                <a:srgbClr val="FFFFFF"/>
              </a:solidFill>
            </a:endParaRPr>
          </a:p>
        </p:txBody>
      </p:sp>
      <p:grpSp>
        <p:nvGrpSpPr>
          <p:cNvPr id="23" name="Group 22"/>
          <p:cNvGrpSpPr/>
          <p:nvPr/>
        </p:nvGrpSpPr>
        <p:grpSpPr>
          <a:xfrm>
            <a:off x="5194300" y="473366"/>
            <a:ext cx="6513603" cy="1238008"/>
            <a:chOff x="5194300" y="473366"/>
            <a:chExt cx="6513603" cy="1238008"/>
          </a:xfrm>
        </p:grpSpPr>
        <p:sp>
          <p:nvSpPr>
            <p:cNvPr id="11" name="Rounded Rectangle 10"/>
            <p:cNvSpPr/>
            <p:nvPr/>
          </p:nvSpPr>
          <p:spPr>
            <a:xfrm>
              <a:off x="5194300" y="473366"/>
              <a:ext cx="6513603" cy="1238008"/>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12" name="Rectangle 11" descr="Head with Gears"/>
            <p:cNvSpPr/>
            <p:nvPr/>
          </p:nvSpPr>
          <p:spPr>
            <a:xfrm>
              <a:off x="5568797" y="751918"/>
              <a:ext cx="680904" cy="680904"/>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13" name="Freeform 12"/>
            <p:cNvSpPr/>
            <p:nvPr/>
          </p:nvSpPr>
          <p:spPr>
            <a:xfrm>
              <a:off x="6624199" y="473366"/>
              <a:ext cx="5083704" cy="1238008"/>
            </a:xfrm>
            <a:custGeom>
              <a:avLst/>
              <a:gdLst>
                <a:gd name="connsiteX0" fmla="*/ 0 w 5083704"/>
                <a:gd name="connsiteY0" fmla="*/ 0 h 1238008"/>
                <a:gd name="connsiteX1" fmla="*/ 5083704 w 5083704"/>
                <a:gd name="connsiteY1" fmla="*/ 0 h 1238008"/>
                <a:gd name="connsiteX2" fmla="*/ 5083704 w 5083704"/>
                <a:gd name="connsiteY2" fmla="*/ 1238008 h 1238008"/>
                <a:gd name="connsiteX3" fmla="*/ 0 w 5083704"/>
                <a:gd name="connsiteY3" fmla="*/ 1238008 h 1238008"/>
                <a:gd name="connsiteX4" fmla="*/ 0 w 5083704"/>
                <a:gd name="connsiteY4" fmla="*/ 0 h 123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04" h="1238008">
                  <a:moveTo>
                    <a:pt x="0" y="0"/>
                  </a:moveTo>
                  <a:lnTo>
                    <a:pt x="5083704" y="0"/>
                  </a:lnTo>
                  <a:lnTo>
                    <a:pt x="5083704" y="1238008"/>
                  </a:lnTo>
                  <a:lnTo>
                    <a:pt x="0" y="12380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023" tIns="131023" rIns="131023" bIns="131023" numCol="1" spcCol="1270" anchor="ctr" anchorCtr="0">
              <a:noAutofit/>
            </a:bodyPr>
            <a:lstStyle/>
            <a:p>
              <a:pPr lvl="0" algn="l" defTabSz="889000">
                <a:lnSpc>
                  <a:spcPct val="100000"/>
                </a:lnSpc>
                <a:spcBef>
                  <a:spcPct val="0"/>
                </a:spcBef>
                <a:spcAft>
                  <a:spcPct val="35000"/>
                </a:spcAft>
              </a:pPr>
              <a:r>
                <a:rPr lang="en-GB" sz="2000" kern="1200" dirty="0"/>
                <a:t>Politicians will be politicians and in an adversarial system they will always look for what will appeal to their audience</a:t>
              </a:r>
              <a:endParaRPr lang="en-US" sz="2000" kern="1200" dirty="0"/>
            </a:p>
          </p:txBody>
        </p:sp>
      </p:grpSp>
      <p:grpSp>
        <p:nvGrpSpPr>
          <p:cNvPr id="24" name="Group 23"/>
          <p:cNvGrpSpPr/>
          <p:nvPr/>
        </p:nvGrpSpPr>
        <p:grpSpPr>
          <a:xfrm>
            <a:off x="5194300" y="2020877"/>
            <a:ext cx="6513603" cy="1238008"/>
            <a:chOff x="5194300" y="2020877"/>
            <a:chExt cx="6513603" cy="1238008"/>
          </a:xfrm>
        </p:grpSpPr>
        <p:sp>
          <p:nvSpPr>
            <p:cNvPr id="14" name="Rounded Rectangle 13"/>
            <p:cNvSpPr/>
            <p:nvPr/>
          </p:nvSpPr>
          <p:spPr>
            <a:xfrm>
              <a:off x="5194300" y="2020877"/>
              <a:ext cx="6513603" cy="1238008"/>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15" name="Rectangle 14" descr="Group"/>
            <p:cNvSpPr/>
            <p:nvPr/>
          </p:nvSpPr>
          <p:spPr>
            <a:xfrm>
              <a:off x="5568797" y="2299429"/>
              <a:ext cx="680904" cy="680904"/>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2">
              <a:schemeClr val="accent5">
                <a:hueOff val="138169"/>
                <a:satOff val="13165"/>
                <a:lumOff val="-5490"/>
                <a:alphaOff val="0"/>
              </a:schemeClr>
            </a:effectRef>
            <a:fontRef idx="minor">
              <a:schemeClr val="lt1"/>
            </a:fontRef>
          </p:style>
        </p:sp>
        <p:sp>
          <p:nvSpPr>
            <p:cNvPr id="16" name="Freeform 15"/>
            <p:cNvSpPr/>
            <p:nvPr/>
          </p:nvSpPr>
          <p:spPr>
            <a:xfrm>
              <a:off x="6624199" y="2020877"/>
              <a:ext cx="5083704" cy="1238008"/>
            </a:xfrm>
            <a:custGeom>
              <a:avLst/>
              <a:gdLst>
                <a:gd name="connsiteX0" fmla="*/ 0 w 5083704"/>
                <a:gd name="connsiteY0" fmla="*/ 0 h 1238008"/>
                <a:gd name="connsiteX1" fmla="*/ 5083704 w 5083704"/>
                <a:gd name="connsiteY1" fmla="*/ 0 h 1238008"/>
                <a:gd name="connsiteX2" fmla="*/ 5083704 w 5083704"/>
                <a:gd name="connsiteY2" fmla="*/ 1238008 h 1238008"/>
                <a:gd name="connsiteX3" fmla="*/ 0 w 5083704"/>
                <a:gd name="connsiteY3" fmla="*/ 1238008 h 1238008"/>
                <a:gd name="connsiteX4" fmla="*/ 0 w 5083704"/>
                <a:gd name="connsiteY4" fmla="*/ 0 h 123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04" h="1238008">
                  <a:moveTo>
                    <a:pt x="0" y="0"/>
                  </a:moveTo>
                  <a:lnTo>
                    <a:pt x="5083704" y="0"/>
                  </a:lnTo>
                  <a:lnTo>
                    <a:pt x="5083704" y="1238008"/>
                  </a:lnTo>
                  <a:lnTo>
                    <a:pt x="0" y="12380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023" tIns="131023" rIns="131023" bIns="131023" numCol="1" spcCol="1270" anchor="ctr" anchorCtr="0">
              <a:noAutofit/>
            </a:bodyPr>
            <a:lstStyle/>
            <a:p>
              <a:pPr lvl="0" algn="l" defTabSz="889000">
                <a:lnSpc>
                  <a:spcPct val="100000"/>
                </a:lnSpc>
                <a:spcBef>
                  <a:spcPct val="0"/>
                </a:spcBef>
                <a:spcAft>
                  <a:spcPct val="35000"/>
                </a:spcAft>
              </a:pPr>
              <a:r>
                <a:rPr lang="en-GB" sz="2000" kern="1200" dirty="0"/>
                <a:t>One characteristic of democracy is constant vigilance and the effective scrutiny of the use of power</a:t>
              </a:r>
              <a:endParaRPr lang="en-US" sz="2000" kern="1200" dirty="0"/>
            </a:p>
          </p:txBody>
        </p:sp>
      </p:grpSp>
      <p:grpSp>
        <p:nvGrpSpPr>
          <p:cNvPr id="25" name="Group 24"/>
          <p:cNvGrpSpPr/>
          <p:nvPr/>
        </p:nvGrpSpPr>
        <p:grpSpPr>
          <a:xfrm>
            <a:off x="5194300" y="3568388"/>
            <a:ext cx="6513603" cy="1238008"/>
            <a:chOff x="5194300" y="3568388"/>
            <a:chExt cx="6513603" cy="1238008"/>
          </a:xfrm>
        </p:grpSpPr>
        <p:sp>
          <p:nvSpPr>
            <p:cNvPr id="17" name="Rounded Rectangle 16"/>
            <p:cNvSpPr/>
            <p:nvPr/>
          </p:nvSpPr>
          <p:spPr>
            <a:xfrm>
              <a:off x="5194300" y="3568388"/>
              <a:ext cx="6513603" cy="1238008"/>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18" name="Rectangle 17" descr="Magnifying glass"/>
            <p:cNvSpPr/>
            <p:nvPr/>
          </p:nvSpPr>
          <p:spPr>
            <a:xfrm>
              <a:off x="5568797" y="3846939"/>
              <a:ext cx="680904" cy="680904"/>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0">
              <a:schemeClr val="lt1">
                <a:hueOff val="0"/>
                <a:satOff val="0"/>
                <a:lumOff val="0"/>
                <a:alphaOff val="0"/>
              </a:schemeClr>
            </a:lnRef>
            <a:fillRef idx="3">
              <a:scrgbClr r="0" g="0" b="0"/>
            </a:fillRef>
            <a:effectRef idx="2">
              <a:schemeClr val="accent5">
                <a:hueOff val="276338"/>
                <a:satOff val="26330"/>
                <a:lumOff val="-10981"/>
                <a:alphaOff val="0"/>
              </a:schemeClr>
            </a:effectRef>
            <a:fontRef idx="minor">
              <a:schemeClr val="lt1"/>
            </a:fontRef>
          </p:style>
        </p:sp>
        <p:sp>
          <p:nvSpPr>
            <p:cNvPr id="19" name="Freeform 18"/>
            <p:cNvSpPr/>
            <p:nvPr/>
          </p:nvSpPr>
          <p:spPr>
            <a:xfrm>
              <a:off x="6624199" y="3568388"/>
              <a:ext cx="5083704" cy="1238008"/>
            </a:xfrm>
            <a:custGeom>
              <a:avLst/>
              <a:gdLst>
                <a:gd name="connsiteX0" fmla="*/ 0 w 5083704"/>
                <a:gd name="connsiteY0" fmla="*/ 0 h 1238008"/>
                <a:gd name="connsiteX1" fmla="*/ 5083704 w 5083704"/>
                <a:gd name="connsiteY1" fmla="*/ 0 h 1238008"/>
                <a:gd name="connsiteX2" fmla="*/ 5083704 w 5083704"/>
                <a:gd name="connsiteY2" fmla="*/ 1238008 h 1238008"/>
                <a:gd name="connsiteX3" fmla="*/ 0 w 5083704"/>
                <a:gd name="connsiteY3" fmla="*/ 1238008 h 1238008"/>
                <a:gd name="connsiteX4" fmla="*/ 0 w 5083704"/>
                <a:gd name="connsiteY4" fmla="*/ 0 h 123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04" h="1238008">
                  <a:moveTo>
                    <a:pt x="0" y="0"/>
                  </a:moveTo>
                  <a:lnTo>
                    <a:pt x="5083704" y="0"/>
                  </a:lnTo>
                  <a:lnTo>
                    <a:pt x="5083704" y="1238008"/>
                  </a:lnTo>
                  <a:lnTo>
                    <a:pt x="0" y="12380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023" tIns="131023" rIns="131023" bIns="131023" numCol="1" spcCol="1270" anchor="ctr" anchorCtr="0">
              <a:noAutofit/>
            </a:bodyPr>
            <a:lstStyle/>
            <a:p>
              <a:pPr lvl="0" algn="l" defTabSz="889000">
                <a:lnSpc>
                  <a:spcPct val="100000"/>
                </a:lnSpc>
                <a:spcBef>
                  <a:spcPct val="0"/>
                </a:spcBef>
                <a:spcAft>
                  <a:spcPct val="35000"/>
                </a:spcAft>
              </a:pPr>
              <a:r>
                <a:rPr lang="en-GB" sz="2000" kern="1200" dirty="0"/>
                <a:t>Evidence, rigour and independence are the touchstone of effective scrutiny</a:t>
              </a:r>
              <a:endParaRPr lang="en-US" sz="2000" kern="1200" dirty="0"/>
            </a:p>
          </p:txBody>
        </p:sp>
      </p:grpSp>
      <p:grpSp>
        <p:nvGrpSpPr>
          <p:cNvPr id="26" name="Group 25"/>
          <p:cNvGrpSpPr/>
          <p:nvPr/>
        </p:nvGrpSpPr>
        <p:grpSpPr>
          <a:xfrm>
            <a:off x="5194300" y="5115898"/>
            <a:ext cx="6513603" cy="1238008"/>
            <a:chOff x="5194300" y="5115898"/>
            <a:chExt cx="6513603" cy="1238008"/>
          </a:xfrm>
        </p:grpSpPr>
        <p:sp>
          <p:nvSpPr>
            <p:cNvPr id="20" name="Rounded Rectangle 19"/>
            <p:cNvSpPr/>
            <p:nvPr/>
          </p:nvSpPr>
          <p:spPr>
            <a:xfrm>
              <a:off x="5194300" y="5115898"/>
              <a:ext cx="6513603" cy="1238008"/>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21" name="Rectangle 20" descr="Help"/>
            <p:cNvSpPr/>
            <p:nvPr/>
          </p:nvSpPr>
          <p:spPr>
            <a:xfrm>
              <a:off x="5568797" y="5394450"/>
              <a:ext cx="680904" cy="680904"/>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0">
              <a:schemeClr val="lt1">
                <a:hueOff val="0"/>
                <a:satOff val="0"/>
                <a:lumOff val="0"/>
                <a:alphaOff val="0"/>
              </a:schemeClr>
            </a:lnRef>
            <a:fillRef idx="3">
              <a:scrgbClr r="0" g="0" b="0"/>
            </a:fillRef>
            <a:effectRef idx="2">
              <a:schemeClr val="accent5">
                <a:hueOff val="414507"/>
                <a:satOff val="39495"/>
                <a:lumOff val="-16471"/>
                <a:alphaOff val="0"/>
              </a:schemeClr>
            </a:effectRef>
            <a:fontRef idx="minor">
              <a:schemeClr val="lt1"/>
            </a:fontRef>
          </p:style>
        </p:sp>
        <p:sp>
          <p:nvSpPr>
            <p:cNvPr id="22" name="Freeform 21"/>
            <p:cNvSpPr/>
            <p:nvPr/>
          </p:nvSpPr>
          <p:spPr>
            <a:xfrm>
              <a:off x="6624198" y="5115898"/>
              <a:ext cx="5083705" cy="1238008"/>
            </a:xfrm>
            <a:custGeom>
              <a:avLst/>
              <a:gdLst>
                <a:gd name="connsiteX0" fmla="*/ 0 w 5083704"/>
                <a:gd name="connsiteY0" fmla="*/ 0 h 1238008"/>
                <a:gd name="connsiteX1" fmla="*/ 5083704 w 5083704"/>
                <a:gd name="connsiteY1" fmla="*/ 0 h 1238008"/>
                <a:gd name="connsiteX2" fmla="*/ 5083704 w 5083704"/>
                <a:gd name="connsiteY2" fmla="*/ 1238008 h 1238008"/>
                <a:gd name="connsiteX3" fmla="*/ 0 w 5083704"/>
                <a:gd name="connsiteY3" fmla="*/ 1238008 h 1238008"/>
                <a:gd name="connsiteX4" fmla="*/ 0 w 5083704"/>
                <a:gd name="connsiteY4" fmla="*/ 0 h 123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704" h="1238008">
                  <a:moveTo>
                    <a:pt x="0" y="0"/>
                  </a:moveTo>
                  <a:lnTo>
                    <a:pt x="5083704" y="0"/>
                  </a:lnTo>
                  <a:lnTo>
                    <a:pt x="5083704" y="1238008"/>
                  </a:lnTo>
                  <a:lnTo>
                    <a:pt x="0" y="12380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023" tIns="131023" rIns="131023" bIns="131023" numCol="1" spcCol="1270" anchor="ctr" anchorCtr="0">
              <a:noAutofit/>
            </a:bodyPr>
            <a:lstStyle/>
            <a:p>
              <a:pPr lvl="0" algn="l" defTabSz="889000">
                <a:lnSpc>
                  <a:spcPct val="100000"/>
                </a:lnSpc>
                <a:spcBef>
                  <a:spcPct val="0"/>
                </a:spcBef>
                <a:spcAft>
                  <a:spcPct val="35000"/>
                </a:spcAft>
              </a:pPr>
              <a:r>
                <a:rPr lang="en-GB" sz="2000" dirty="0"/>
                <a:t>Aren’t evidence, rigour and independence in the pursuit </a:t>
              </a:r>
              <a:r>
                <a:rPr lang="en-GB" sz="2000"/>
                <a:t>of knowledge </a:t>
              </a:r>
              <a:r>
                <a:rPr lang="en-GB" sz="2000" kern="1200" dirty="0"/>
                <a:t>what is expected of Universities?</a:t>
              </a:r>
              <a:endParaRPr lang="en-US" sz="2000" kern="1200" dirty="0"/>
            </a:p>
          </p:txBody>
        </p:sp>
      </p:grpSp>
    </p:spTree>
    <p:extLst>
      <p:ext uri="{BB962C8B-B14F-4D97-AF65-F5344CB8AC3E}">
        <p14:creationId xmlns:p14="http://schemas.microsoft.com/office/powerpoint/2010/main" val="28717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D624-FDD8-4AA4-881D-C7143826994B}"/>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b="1" dirty="0"/>
              <a:t>Questions?</a:t>
            </a:r>
          </a:p>
        </p:txBody>
      </p:sp>
      <p:sp>
        <p:nvSpPr>
          <p:cNvPr id="8" name="TextBox 7">
            <a:extLst>
              <a:ext uri="{FF2B5EF4-FFF2-40B4-BE49-F238E27FC236}">
                <a16:creationId xmlns:a16="http://schemas.microsoft.com/office/drawing/2014/main" id="{318F2357-F162-4EF9-BB0A-B40569A79BB7}"/>
              </a:ext>
            </a:extLst>
          </p:cNvPr>
          <p:cNvSpPr txBox="1"/>
          <p:nvPr/>
        </p:nvSpPr>
        <p:spPr>
          <a:xfrm>
            <a:off x="762001" y="2811453"/>
            <a:ext cx="4415118" cy="19433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3200" b="1" dirty="0"/>
          </a:p>
          <a:p>
            <a:pPr>
              <a:lnSpc>
                <a:spcPct val="90000"/>
              </a:lnSpc>
              <a:spcAft>
                <a:spcPts val="600"/>
              </a:spcAft>
            </a:pPr>
            <a:r>
              <a:rPr lang="en-US" sz="3200" b="1" dirty="0"/>
              <a:t>Thank you for listening</a:t>
            </a:r>
          </a:p>
          <a:p>
            <a:pPr indent="-228600">
              <a:lnSpc>
                <a:spcPct val="90000"/>
              </a:lnSpc>
              <a:spcAft>
                <a:spcPts val="600"/>
              </a:spcAft>
              <a:buFont typeface="Arial" panose="020B0604020202020204" pitchFamily="34" charset="0"/>
              <a:buChar char="•"/>
            </a:pPr>
            <a:endParaRPr lang="en-US" sz="3200" b="1"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9C910B4-F8E7-BA44-8E28-5CC1E5568F9E}"/>
              </a:ext>
            </a:extLst>
          </p:cNvPr>
          <p:cNvPicPr>
            <a:picLocks noGrp="1" noChangeAspect="1"/>
          </p:cNvPicPr>
          <p:nvPr>
            <p:ph idx="1"/>
          </p:nvPr>
        </p:nvPicPr>
        <p:blipFill rotWithShape="1">
          <a:blip r:embed="rId2"/>
          <a:srcRect r="376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508453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t>Local Government</a:t>
            </a:r>
          </a:p>
        </p:txBody>
      </p:sp>
      <p:sp>
        <p:nvSpPr>
          <p:cNvPr id="6" name="Rectangle 5"/>
          <p:cNvSpPr/>
          <p:nvPr/>
        </p:nvSpPr>
        <p:spPr>
          <a:xfrm>
            <a:off x="719384" y="3815056"/>
            <a:ext cx="1797744" cy="923330"/>
          </a:xfrm>
          <a:prstGeom prst="rect">
            <a:avLst/>
          </a:prstGeom>
        </p:spPr>
        <p:txBody>
          <a:bodyPr wrap="square">
            <a:spAutoFit/>
          </a:bodyPr>
          <a:lstStyle/>
          <a:p>
            <a:pPr algn="ctr"/>
            <a:r>
              <a:rPr lang="en-GB" dirty="0"/>
              <a:t>South Bedfordshire District Council</a:t>
            </a:r>
          </a:p>
        </p:txBody>
      </p:sp>
      <p:pic>
        <p:nvPicPr>
          <p:cNvPr id="7" name="Picture 6"/>
          <p:cNvPicPr>
            <a:picLocks noChangeAspect="1"/>
          </p:cNvPicPr>
          <p:nvPr/>
        </p:nvPicPr>
        <p:blipFill>
          <a:blip r:embed="rId2"/>
          <a:stretch>
            <a:fillRect/>
          </a:stretch>
        </p:blipFill>
        <p:spPr>
          <a:xfrm>
            <a:off x="808462" y="1459499"/>
            <a:ext cx="1619588" cy="2313696"/>
          </a:xfrm>
          <a:prstGeom prst="rect">
            <a:avLst/>
          </a:prstGeom>
          <a:effectLst>
            <a:glow rad="12700">
              <a:schemeClr val="accent1"/>
            </a:glow>
            <a:outerShdw blurRad="50800" sx="1000" sy="1000" algn="ctr" rotWithShape="0">
              <a:srgbClr val="000000"/>
            </a:outerShdw>
          </a:effectLst>
        </p:spPr>
      </p:pic>
      <p:pic>
        <p:nvPicPr>
          <p:cNvPr id="12" name="Picture 11"/>
          <p:cNvPicPr>
            <a:picLocks noChangeAspect="1"/>
          </p:cNvPicPr>
          <p:nvPr/>
        </p:nvPicPr>
        <p:blipFill>
          <a:blip r:embed="rId3"/>
          <a:stretch>
            <a:fillRect/>
          </a:stretch>
        </p:blipFill>
        <p:spPr>
          <a:xfrm>
            <a:off x="4012685" y="1731741"/>
            <a:ext cx="4166630" cy="208331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718" y="2091851"/>
            <a:ext cx="2268999" cy="168134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204" y="4100149"/>
            <a:ext cx="2425594" cy="22720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040" y="4100149"/>
            <a:ext cx="2089410" cy="2089410"/>
          </a:xfrm>
          <a:prstGeom prst="rect">
            <a:avLst/>
          </a:prstGeom>
        </p:spPr>
      </p:pic>
    </p:spTree>
    <p:extLst>
      <p:ext uri="{BB962C8B-B14F-4D97-AF65-F5344CB8AC3E}">
        <p14:creationId xmlns:p14="http://schemas.microsoft.com/office/powerpoint/2010/main" val="2203302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01144495"/>
              </p:ext>
            </p:extLst>
          </p:nvPr>
        </p:nvGraphicFramePr>
        <p:xfrm>
          <a:off x="1068162" y="3153850"/>
          <a:ext cx="10515600" cy="2316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pPr algn="ctr"/>
            <a:r>
              <a:rPr lang="en-GB" b="1" dirty="0">
                <a:latin typeface="+mn-lt"/>
              </a:rPr>
              <a:t>Central Government</a:t>
            </a:r>
          </a:p>
        </p:txBody>
      </p:sp>
      <p:grpSp>
        <p:nvGrpSpPr>
          <p:cNvPr id="11" name="Group 10"/>
          <p:cNvGrpSpPr/>
          <p:nvPr/>
        </p:nvGrpSpPr>
        <p:grpSpPr>
          <a:xfrm>
            <a:off x="0" y="5470150"/>
            <a:ext cx="12192000" cy="1405986"/>
            <a:chOff x="0" y="5452014"/>
            <a:chExt cx="12192000" cy="1405986"/>
          </a:xfrm>
        </p:grpSpPr>
        <p:sp>
          <p:nvSpPr>
            <p:cNvPr id="12" name="Rectangle 11"/>
            <p:cNvSpPr/>
            <p:nvPr/>
          </p:nvSpPr>
          <p:spPr>
            <a:xfrm>
              <a:off x="0" y="5452014"/>
              <a:ext cx="12192000" cy="1405986"/>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File:Police.car.1.arp.750pix.jp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828" y="5582369"/>
              <a:ext cx="1532181" cy="1128124"/>
            </a:xfrm>
            <a:prstGeom prst="rect">
              <a:avLst/>
            </a:prstGeom>
          </p:spPr>
        </p:pic>
      </p:grpSp>
      <p:sp>
        <p:nvSpPr>
          <p:cNvPr id="19" name="TextBox 18"/>
          <p:cNvSpPr txBox="1"/>
          <p:nvPr/>
        </p:nvSpPr>
        <p:spPr>
          <a:xfrm>
            <a:off x="1071320" y="1400278"/>
            <a:ext cx="9568453" cy="1754326"/>
          </a:xfrm>
          <a:prstGeom prst="rect">
            <a:avLst/>
          </a:prstGeom>
          <a:noFill/>
        </p:spPr>
        <p:txBody>
          <a:bodyPr wrap="none" rtlCol="0">
            <a:spAutoFit/>
          </a:bodyPr>
          <a:lstStyle/>
          <a:p>
            <a:pPr algn="ctr">
              <a:lnSpc>
                <a:spcPct val="150000"/>
              </a:lnSpc>
            </a:pPr>
            <a:r>
              <a:rPr lang="en-GB" sz="2400" b="1" dirty="0"/>
              <a:t>Public service reform, policy development and performance management</a:t>
            </a:r>
          </a:p>
          <a:p>
            <a:pPr algn="ctr">
              <a:lnSpc>
                <a:spcPct val="150000"/>
              </a:lnSpc>
            </a:pPr>
            <a:r>
              <a:rPr lang="en-GB" sz="2400" b="1" dirty="0"/>
              <a:t>Direct intervention in “failing” public services and organisations</a:t>
            </a:r>
          </a:p>
          <a:p>
            <a:pPr algn="ctr">
              <a:lnSpc>
                <a:spcPct val="150000"/>
              </a:lnSpc>
            </a:pPr>
            <a:r>
              <a:rPr lang="en-GB" sz="2400" b="1" dirty="0"/>
              <a:t>Reviews of major government programmes</a:t>
            </a:r>
          </a:p>
        </p:txBody>
      </p:sp>
      <p:pic>
        <p:nvPicPr>
          <p:cNvPr id="3" name="Picture 2"/>
          <p:cNvPicPr>
            <a:picLocks noChangeAspect="1"/>
          </p:cNvPicPr>
          <p:nvPr/>
        </p:nvPicPr>
        <p:blipFill>
          <a:blip r:embed="rId9"/>
          <a:stretch>
            <a:fillRect/>
          </a:stretch>
        </p:blipFill>
        <p:spPr>
          <a:xfrm>
            <a:off x="2161864" y="5526654"/>
            <a:ext cx="1562411" cy="1275825"/>
          </a:xfrm>
          <a:prstGeom prst="rect">
            <a:avLst/>
          </a:prstGeom>
        </p:spPr>
      </p:pic>
      <p:pic>
        <p:nvPicPr>
          <p:cNvPr id="8" name="Picture 7"/>
          <p:cNvPicPr>
            <a:picLocks noChangeAspect="1"/>
          </p:cNvPicPr>
          <p:nvPr/>
        </p:nvPicPr>
        <p:blipFill>
          <a:blip r:embed="rId10"/>
          <a:stretch>
            <a:fillRect/>
          </a:stretch>
        </p:blipFill>
        <p:spPr>
          <a:xfrm>
            <a:off x="4036746" y="5545421"/>
            <a:ext cx="1673924" cy="1255443"/>
          </a:xfrm>
          <a:prstGeom prst="rect">
            <a:avLst/>
          </a:prstGeom>
        </p:spPr>
      </p:pic>
      <p:pic>
        <p:nvPicPr>
          <p:cNvPr id="9" name="Picture 8"/>
          <p:cNvPicPr>
            <a:picLocks noChangeAspect="1"/>
          </p:cNvPicPr>
          <p:nvPr/>
        </p:nvPicPr>
        <p:blipFill>
          <a:blip r:embed="rId11"/>
          <a:stretch>
            <a:fillRect/>
          </a:stretch>
        </p:blipFill>
        <p:spPr>
          <a:xfrm>
            <a:off x="6036570" y="5592980"/>
            <a:ext cx="1884959" cy="11781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2883" y="5592980"/>
            <a:ext cx="1795371" cy="1193995"/>
          </a:xfrm>
          <a:prstGeom prst="rect">
            <a:avLst/>
          </a:prstGeom>
        </p:spPr>
      </p:pic>
      <p:pic>
        <p:nvPicPr>
          <p:cNvPr id="21" name="Picture 20"/>
          <p:cNvPicPr>
            <a:picLocks noChangeAspect="1"/>
          </p:cNvPicPr>
          <p:nvPr/>
        </p:nvPicPr>
        <p:blipFill>
          <a:blip r:embed="rId13"/>
          <a:stretch>
            <a:fillRect/>
          </a:stretch>
        </p:blipFill>
        <p:spPr>
          <a:xfrm>
            <a:off x="10349074" y="5609914"/>
            <a:ext cx="1555525" cy="1161166"/>
          </a:xfrm>
          <a:prstGeom prst="rect">
            <a:avLst/>
          </a:prstGeom>
        </p:spPr>
      </p:pic>
    </p:spTree>
    <p:extLst>
      <p:ext uri="{BB962C8B-B14F-4D97-AF65-F5344CB8AC3E}">
        <p14:creationId xmlns:p14="http://schemas.microsoft.com/office/powerpoint/2010/main" val="301156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b="1" dirty="0">
                <a:latin typeface="+mn-lt"/>
              </a:rPr>
              <a:t>Secretaries of State and Ministers of State</a:t>
            </a:r>
          </a:p>
        </p:txBody>
      </p:sp>
      <p:sp>
        <p:nvSpPr>
          <p:cNvPr id="3" name="Content Placeholder 2"/>
          <p:cNvSpPr>
            <a:spLocks noGrp="1"/>
          </p:cNvSpPr>
          <p:nvPr>
            <p:ph sz="half" idx="1"/>
          </p:nvPr>
        </p:nvSpPr>
        <p:spPr/>
        <p:txBody>
          <a:bodyPr>
            <a:normAutofit fontScale="92500" lnSpcReduction="20000"/>
          </a:bodyPr>
          <a:lstStyle/>
          <a:p>
            <a:r>
              <a:rPr lang="en-GB" dirty="0"/>
              <a:t>John Prescott (2000 – 2001)</a:t>
            </a:r>
          </a:p>
          <a:p>
            <a:r>
              <a:rPr lang="en-GB" dirty="0"/>
              <a:t>Stephen Byers (2001 – 2002)</a:t>
            </a:r>
          </a:p>
          <a:p>
            <a:r>
              <a:rPr lang="en-GB" dirty="0"/>
              <a:t>John Prescott (2002 – 2005)</a:t>
            </a:r>
          </a:p>
          <a:p>
            <a:r>
              <a:rPr lang="en-GB" dirty="0"/>
              <a:t>David Miliband (2005 – 2006)</a:t>
            </a:r>
          </a:p>
          <a:p>
            <a:r>
              <a:rPr lang="en-GB" dirty="0"/>
              <a:t>Ruth Kelly (DCLG 2006  – 2007)</a:t>
            </a:r>
          </a:p>
          <a:p>
            <a:r>
              <a:rPr lang="en-GB" dirty="0"/>
              <a:t>Hazel Blears (DCLG 2007 – 2009)</a:t>
            </a:r>
          </a:p>
          <a:p>
            <a:endParaRPr lang="en-GB" dirty="0"/>
          </a:p>
        </p:txBody>
      </p:sp>
      <p:sp>
        <p:nvSpPr>
          <p:cNvPr id="4" name="Content Placeholder 3"/>
          <p:cNvSpPr>
            <a:spLocks noGrp="1"/>
          </p:cNvSpPr>
          <p:nvPr>
            <p:ph sz="half" idx="2"/>
          </p:nvPr>
        </p:nvSpPr>
        <p:spPr/>
        <p:txBody>
          <a:bodyPr>
            <a:normAutofit fontScale="92500" lnSpcReduction="20000"/>
          </a:bodyPr>
          <a:lstStyle/>
          <a:p>
            <a:r>
              <a:rPr lang="en-GB" dirty="0"/>
              <a:t>Hilary Armstrong (DETR &amp; DTLR)</a:t>
            </a:r>
          </a:p>
          <a:p>
            <a:r>
              <a:rPr lang="en-GB" dirty="0"/>
              <a:t>Beverley Hughes (DETR)</a:t>
            </a:r>
          </a:p>
          <a:p>
            <a:r>
              <a:rPr lang="en-GB" dirty="0"/>
              <a:t>Sally Keeble (DTLR)</a:t>
            </a:r>
          </a:p>
          <a:p>
            <a:r>
              <a:rPr lang="en-GB" dirty="0"/>
              <a:t>Lord Falconer (DTLR)</a:t>
            </a:r>
          </a:p>
          <a:p>
            <a:r>
              <a:rPr lang="en-GB" dirty="0"/>
              <a:t>Nick Raynsford (DETR, DTLR &amp;  ODPM)</a:t>
            </a:r>
          </a:p>
          <a:p>
            <a:r>
              <a:rPr lang="en-GB" dirty="0"/>
              <a:t>Phil Hope (DETR &amp; ODPM)</a:t>
            </a:r>
          </a:p>
          <a:p>
            <a:r>
              <a:rPr lang="en-GB" dirty="0"/>
              <a:t>Chris Leslie (ODPM)</a:t>
            </a:r>
          </a:p>
          <a:p>
            <a:r>
              <a:rPr lang="en-GB" dirty="0"/>
              <a:t>Jim Fitzpatrick (ODPM)</a:t>
            </a:r>
          </a:p>
          <a:p>
            <a:r>
              <a:rPr lang="en-GB" dirty="0"/>
              <a:t>Phil </a:t>
            </a:r>
            <a:r>
              <a:rPr lang="en-GB" dirty="0" err="1"/>
              <a:t>Woolas</a:t>
            </a:r>
            <a:r>
              <a:rPr lang="en-GB" dirty="0"/>
              <a:t> (ODPM &amp; DCLG)</a:t>
            </a:r>
          </a:p>
          <a:p>
            <a:r>
              <a:rPr lang="en-GB" dirty="0"/>
              <a:t>Yvette Cooper (ODPM &amp; DCLG)</a:t>
            </a:r>
          </a:p>
          <a:p>
            <a:endParaRPr lang="en-GB" dirty="0"/>
          </a:p>
          <a:p>
            <a:endParaRPr lang="en-GB" dirty="0"/>
          </a:p>
        </p:txBody>
      </p:sp>
      <p:pic>
        <p:nvPicPr>
          <p:cNvPr id="5" name="Picture 4"/>
          <p:cNvPicPr>
            <a:picLocks noChangeAspect="1"/>
          </p:cNvPicPr>
          <p:nvPr/>
        </p:nvPicPr>
        <p:blipFill>
          <a:blip r:embed="rId3"/>
          <a:stretch>
            <a:fillRect/>
          </a:stretch>
        </p:blipFill>
        <p:spPr>
          <a:xfrm>
            <a:off x="3809677" y="4645888"/>
            <a:ext cx="1530732" cy="2040689"/>
          </a:xfrm>
          <a:prstGeom prst="rect">
            <a:avLst/>
          </a:prstGeom>
        </p:spPr>
      </p:pic>
      <p:sp>
        <p:nvSpPr>
          <p:cNvPr id="6" name="TextBox 5"/>
          <p:cNvSpPr txBox="1"/>
          <p:nvPr/>
        </p:nvSpPr>
        <p:spPr>
          <a:xfrm>
            <a:off x="539496" y="4973736"/>
            <a:ext cx="3883147" cy="1384995"/>
          </a:xfrm>
          <a:prstGeom prst="rect">
            <a:avLst/>
          </a:prstGeom>
          <a:noFill/>
        </p:spPr>
        <p:txBody>
          <a:bodyPr wrap="square" rtlCol="0">
            <a:spAutoFit/>
          </a:bodyPr>
          <a:lstStyle/>
          <a:p>
            <a:r>
              <a:rPr lang="en-GB" sz="2800" b="1" dirty="0"/>
              <a:t>So, which Secretary of State and Minister were the best to work for?</a:t>
            </a:r>
          </a:p>
        </p:txBody>
      </p:sp>
    </p:spTree>
    <p:extLst>
      <p:ext uri="{BB962C8B-B14F-4D97-AF65-F5344CB8AC3E}">
        <p14:creationId xmlns:p14="http://schemas.microsoft.com/office/powerpoint/2010/main" val="364360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b="1" dirty="0">
                <a:latin typeface="+mn-lt"/>
              </a:rPr>
              <a:t>Secretaries of State and Ministers of State</a:t>
            </a:r>
          </a:p>
        </p:txBody>
      </p:sp>
      <p:sp>
        <p:nvSpPr>
          <p:cNvPr id="3" name="Content Placeholder 2"/>
          <p:cNvSpPr>
            <a:spLocks noGrp="1"/>
          </p:cNvSpPr>
          <p:nvPr>
            <p:ph sz="half" idx="1"/>
          </p:nvPr>
        </p:nvSpPr>
        <p:spPr/>
        <p:txBody>
          <a:bodyPr>
            <a:normAutofit/>
          </a:bodyPr>
          <a:lstStyle/>
          <a:p>
            <a:pPr marL="0" indent="0" algn="ctr">
              <a:buNone/>
            </a:pPr>
            <a:r>
              <a:rPr lang="en-GB" sz="3200" b="1" dirty="0"/>
              <a:t>David Miliband </a:t>
            </a:r>
          </a:p>
          <a:p>
            <a:pPr marL="0" indent="0" algn="ctr">
              <a:buNone/>
            </a:pPr>
            <a:r>
              <a:rPr lang="en-GB" sz="3200" b="1" dirty="0"/>
              <a:t>(2005</a:t>
            </a:r>
            <a:r>
              <a:rPr lang="en-GB" sz="3200" dirty="0"/>
              <a:t> – </a:t>
            </a:r>
            <a:r>
              <a:rPr lang="en-GB" sz="3200" b="1" dirty="0"/>
              <a:t>2006)</a:t>
            </a:r>
          </a:p>
          <a:p>
            <a:pPr marL="0" indent="0" algn="ctr">
              <a:buNone/>
            </a:pPr>
            <a:endParaRPr lang="en-GB" sz="3200" dirty="0"/>
          </a:p>
          <a:p>
            <a:pPr algn="ctr"/>
            <a:endParaRPr lang="en-GB" sz="3600" dirty="0"/>
          </a:p>
        </p:txBody>
      </p:sp>
      <p:sp>
        <p:nvSpPr>
          <p:cNvPr id="4" name="Content Placeholder 3"/>
          <p:cNvSpPr>
            <a:spLocks noGrp="1"/>
          </p:cNvSpPr>
          <p:nvPr>
            <p:ph sz="half" idx="2"/>
          </p:nvPr>
        </p:nvSpPr>
        <p:spPr>
          <a:xfrm>
            <a:off x="6172199" y="1825625"/>
            <a:ext cx="5513832" cy="4351338"/>
          </a:xfrm>
        </p:spPr>
        <p:txBody>
          <a:bodyPr>
            <a:normAutofit/>
          </a:bodyPr>
          <a:lstStyle/>
          <a:p>
            <a:pPr marL="0" indent="0" algn="ctr">
              <a:buNone/>
            </a:pPr>
            <a:r>
              <a:rPr lang="en-GB" sz="3200" b="1" dirty="0"/>
              <a:t>Nick Raynsford </a:t>
            </a:r>
          </a:p>
          <a:p>
            <a:pPr marL="0" indent="0" algn="ctr">
              <a:buNone/>
            </a:pPr>
            <a:r>
              <a:rPr lang="en-GB" sz="3200" b="1" dirty="0"/>
              <a:t>(1997 </a:t>
            </a:r>
            <a:r>
              <a:rPr lang="en-GB" sz="3200" dirty="0"/>
              <a:t>– </a:t>
            </a:r>
            <a:r>
              <a:rPr lang="en-GB" sz="3200" b="1" dirty="0"/>
              <a:t>2005)</a:t>
            </a:r>
          </a:p>
          <a:p>
            <a:pPr marL="0" indent="0" algn="ctr">
              <a:buNone/>
            </a:pPr>
            <a:endParaRPr lang="en-GB" sz="3200" b="1" dirty="0"/>
          </a:p>
          <a:p>
            <a:pPr marL="0" indent="0" algn="ctr">
              <a:buNone/>
            </a:pPr>
            <a:endParaRPr lang="en-GB" sz="3600" dirty="0"/>
          </a:p>
        </p:txBody>
      </p:sp>
      <p:grpSp>
        <p:nvGrpSpPr>
          <p:cNvPr id="10" name="Group 9"/>
          <p:cNvGrpSpPr/>
          <p:nvPr/>
        </p:nvGrpSpPr>
        <p:grpSpPr>
          <a:xfrm>
            <a:off x="2267837" y="3255795"/>
            <a:ext cx="2322326" cy="2407721"/>
            <a:chOff x="1066800" y="4572001"/>
            <a:chExt cx="1824699" cy="1891796"/>
          </a:xfrm>
        </p:grpSpPr>
        <p:pic>
          <p:nvPicPr>
            <p:cNvPr id="5" name="Picture 4"/>
            <p:cNvPicPr>
              <a:picLocks noChangeAspect="1"/>
            </p:cNvPicPr>
            <p:nvPr/>
          </p:nvPicPr>
          <p:blipFill rotWithShape="1">
            <a:blip r:embed="rId3"/>
            <a:srcRect b="32281"/>
            <a:stretch/>
          </p:blipFill>
          <p:spPr>
            <a:xfrm>
              <a:off x="1066800" y="4572001"/>
              <a:ext cx="1824699" cy="1891796"/>
            </a:xfrm>
            <a:prstGeom prst="rect">
              <a:avLst/>
            </a:prstGeom>
          </p:spPr>
        </p:pic>
        <p:sp>
          <p:nvSpPr>
            <p:cNvPr id="7" name="Rectangle 6"/>
            <p:cNvSpPr/>
            <p:nvPr/>
          </p:nvSpPr>
          <p:spPr>
            <a:xfrm>
              <a:off x="1066800" y="4572001"/>
              <a:ext cx="1824699" cy="1891796"/>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7697024" y="3238095"/>
            <a:ext cx="2464183" cy="2425421"/>
            <a:chOff x="3543550" y="4572001"/>
            <a:chExt cx="1965585" cy="1934666"/>
          </a:xfrm>
        </p:grpSpPr>
        <p:pic>
          <p:nvPicPr>
            <p:cNvPr id="6" name="Picture 5"/>
            <p:cNvPicPr>
              <a:picLocks noChangeAspect="1"/>
            </p:cNvPicPr>
            <p:nvPr/>
          </p:nvPicPr>
          <p:blipFill rotWithShape="1">
            <a:blip r:embed="rId4"/>
            <a:srcRect l="36766"/>
            <a:stretch/>
          </p:blipFill>
          <p:spPr>
            <a:xfrm>
              <a:off x="3593133" y="4572001"/>
              <a:ext cx="1916002" cy="1891796"/>
            </a:xfrm>
            <a:prstGeom prst="rect">
              <a:avLst/>
            </a:prstGeom>
          </p:spPr>
        </p:pic>
        <p:pic>
          <p:nvPicPr>
            <p:cNvPr id="8" name="Picture 7"/>
            <p:cNvPicPr>
              <a:picLocks noChangeAspect="1"/>
            </p:cNvPicPr>
            <p:nvPr/>
          </p:nvPicPr>
          <p:blipFill>
            <a:blip r:embed="rId5"/>
            <a:stretch>
              <a:fillRect/>
            </a:stretch>
          </p:blipFill>
          <p:spPr>
            <a:xfrm>
              <a:off x="3543550" y="4572001"/>
              <a:ext cx="1965585" cy="1934666"/>
            </a:xfrm>
            <a:prstGeom prst="rect">
              <a:avLst/>
            </a:prstGeom>
          </p:spPr>
        </p:pic>
      </p:grpSp>
    </p:spTree>
    <p:extLst>
      <p:ext uri="{BB962C8B-B14F-4D97-AF65-F5344CB8AC3E}">
        <p14:creationId xmlns:p14="http://schemas.microsoft.com/office/powerpoint/2010/main" val="843008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Picture 5"/>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7243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6733964" y="181500"/>
            <a:ext cx="7914859" cy="868592"/>
          </a:xfrm>
        </p:spPr>
        <p:txBody>
          <a:bodyPr>
            <a:normAutofit/>
          </a:bodyPr>
          <a:lstStyle/>
          <a:p>
            <a:r>
              <a:rPr lang="en-GB" sz="2800" b="1" dirty="0">
                <a:latin typeface="+mn-lt"/>
              </a:rPr>
              <a:t>Public Policy &amp; Management</a:t>
            </a:r>
            <a:br>
              <a:rPr lang="en-GB" sz="2800" b="1" dirty="0">
                <a:latin typeface="+mn-lt"/>
              </a:rPr>
            </a:br>
            <a:r>
              <a:rPr lang="en-GB" sz="2800" b="1" dirty="0">
                <a:latin typeface="+mn-lt"/>
              </a:rPr>
              <a:t>Research units and work streams</a:t>
            </a:r>
          </a:p>
        </p:txBody>
      </p:sp>
      <p:sp>
        <p:nvSpPr>
          <p:cNvPr id="30" name="Freeform: Shape 29">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16172" r="17330" b="3"/>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3"/>
          <p:cNvPicPr>
            <a:picLocks noChangeAspect="1"/>
          </p:cNvPicPr>
          <p:nvPr/>
        </p:nvPicPr>
        <p:blipFill rotWithShape="1">
          <a:blip r:embed="rId3"/>
          <a:srcRect l="14659" r="7348"/>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p:cNvPicPr>
            <a:picLocks noChangeAspect="1"/>
          </p:cNvPicPr>
          <p:nvPr/>
        </p:nvPicPr>
        <p:blipFill rotWithShape="1">
          <a:blip r:embed="rId4"/>
          <a:srcRect r="26400" b="-1"/>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p:cNvSpPr>
            <a:spLocks noGrp="1"/>
          </p:cNvSpPr>
          <p:nvPr>
            <p:ph idx="1"/>
          </p:nvPr>
        </p:nvSpPr>
        <p:spPr>
          <a:xfrm>
            <a:off x="6829380" y="1338019"/>
            <a:ext cx="5094823" cy="5338481"/>
          </a:xfrm>
        </p:spPr>
        <p:txBody>
          <a:bodyPr anchor="t">
            <a:normAutofit/>
          </a:bodyPr>
          <a:lstStyle/>
          <a:p>
            <a:pPr marL="0" indent="0">
              <a:buNone/>
            </a:pPr>
            <a:r>
              <a:rPr lang="en-GB" sz="1800" b="1" dirty="0"/>
              <a:t>Local Government</a:t>
            </a:r>
          </a:p>
          <a:p>
            <a:r>
              <a:rPr lang="en-GB" sz="1400" b="1" dirty="0"/>
              <a:t>Accountability, Transparency and Public Assurance</a:t>
            </a:r>
          </a:p>
          <a:p>
            <a:r>
              <a:rPr lang="en-GB" sz="1400" b="1" dirty="0"/>
              <a:t>Operational and Financial Performance Management</a:t>
            </a:r>
          </a:p>
          <a:p>
            <a:r>
              <a:rPr lang="en-GB" sz="1400" b="1" dirty="0"/>
              <a:t>Central Government Planning</a:t>
            </a:r>
          </a:p>
          <a:p>
            <a:pPr marL="0" indent="0">
              <a:buNone/>
            </a:pPr>
            <a:endParaRPr lang="en-GB" sz="1400" b="1" dirty="0"/>
          </a:p>
          <a:p>
            <a:pPr marL="0" indent="0">
              <a:buNone/>
            </a:pPr>
            <a:r>
              <a:rPr lang="en-GB" sz="1800" b="1" dirty="0"/>
              <a:t>Health</a:t>
            </a:r>
          </a:p>
          <a:p>
            <a:r>
              <a:rPr lang="en-GB" sz="1400" b="1" dirty="0"/>
              <a:t>Patient flows through A&amp;E and treating patients in best setting </a:t>
            </a:r>
          </a:p>
          <a:p>
            <a:r>
              <a:rPr lang="en-GB" sz="1400" b="1" dirty="0"/>
              <a:t>Hospital discharges – reducing delays</a:t>
            </a:r>
          </a:p>
          <a:p>
            <a:r>
              <a:rPr lang="en-GB" sz="1400" b="1" dirty="0"/>
              <a:t>STPs/Integrated  Care Systems  </a:t>
            </a:r>
            <a:endParaRPr lang="en-GB" sz="1400" dirty="0"/>
          </a:p>
          <a:p>
            <a:pPr marL="0" indent="0">
              <a:buNone/>
            </a:pPr>
            <a:endParaRPr lang="en-GB" sz="1400" b="1" dirty="0"/>
          </a:p>
          <a:p>
            <a:pPr marL="0" indent="0">
              <a:buNone/>
            </a:pPr>
            <a:r>
              <a:rPr lang="en-GB" sz="1800" b="1" dirty="0"/>
              <a:t>Emergency Services</a:t>
            </a:r>
          </a:p>
          <a:p>
            <a:r>
              <a:rPr lang="en-GB" sz="1400" b="1" dirty="0"/>
              <a:t>Local, Community, Regional and National Risks</a:t>
            </a:r>
          </a:p>
          <a:p>
            <a:r>
              <a:rPr lang="en-GB" sz="1400" b="1" dirty="0"/>
              <a:t>Operational and Financial Performance Management</a:t>
            </a:r>
          </a:p>
          <a:p>
            <a:r>
              <a:rPr lang="en-GB" sz="1400" b="1" dirty="0"/>
              <a:t>National Frameworks</a:t>
            </a:r>
          </a:p>
          <a:p>
            <a:r>
              <a:rPr lang="en-GB" sz="1400" b="1" dirty="0"/>
              <a:t>Emergency Service Collaboration </a:t>
            </a:r>
          </a:p>
          <a:p>
            <a:pPr marL="0" indent="0">
              <a:buNone/>
            </a:pPr>
            <a:endParaRPr lang="en-GB" sz="1400" b="1" dirty="0"/>
          </a:p>
        </p:txBody>
      </p:sp>
    </p:spTree>
    <p:extLst>
      <p:ext uri="{BB962C8B-B14F-4D97-AF65-F5344CB8AC3E}">
        <p14:creationId xmlns:p14="http://schemas.microsoft.com/office/powerpoint/2010/main" val="2740273227"/>
      </p:ext>
    </p:extLst>
  </p:cSld>
  <p:clrMapOvr>
    <a:overrideClrMapping bg1="dk1" tx1="lt1" bg2="dk2" tx2="lt2" accent1="accent1" accent2="accent2" accent3="accent3" accent4="accent4" accent5="accent5" accent6="accent6" hlink="hlink" folHlink="folHlink"/>
  </p:clrMapOvr>
</p:sld>
</file>

<file path=ppt/theme/_rels/them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ntegr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1415</Words>
  <Application>Microsoft Office PowerPoint</Application>
  <PresentationFormat>Widescreen</PresentationFormat>
  <Paragraphs>240</Paragraphs>
  <Slides>31</Slides>
  <Notes>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31</vt:i4>
      </vt:variant>
    </vt:vector>
  </HeadingPairs>
  <TitlesOfParts>
    <vt:vector size="46" baseType="lpstr">
      <vt:lpstr>Arial</vt:lpstr>
      <vt:lpstr>Calibri</vt:lpstr>
      <vt:lpstr>Calibri Light</vt:lpstr>
      <vt:lpstr>David</vt:lpstr>
      <vt:lpstr>Leelawadee UI</vt:lpstr>
      <vt:lpstr>Tw Cen MT</vt:lpstr>
      <vt:lpstr>Tw Cen MT Condensed</vt:lpstr>
      <vt:lpstr>Wingdings 3</vt:lpstr>
      <vt:lpstr>Office Theme</vt:lpstr>
      <vt:lpstr>2_Office Theme</vt:lpstr>
      <vt:lpstr>3_Office Theme</vt:lpstr>
      <vt:lpstr>4_Office Theme</vt:lpstr>
      <vt:lpstr>5_Office Theme</vt:lpstr>
      <vt:lpstr>6_Office Theme</vt:lpstr>
      <vt:lpstr>Integral</vt:lpstr>
      <vt:lpstr>“Do they say what they do and do what they say?”  </vt:lpstr>
      <vt:lpstr>Why is Accountability Important?</vt:lpstr>
      <vt:lpstr>PowerPoint Presentation</vt:lpstr>
      <vt:lpstr>Local Government</vt:lpstr>
      <vt:lpstr>Central Government</vt:lpstr>
      <vt:lpstr>Secretaries of State and Ministers of State</vt:lpstr>
      <vt:lpstr>Secretaries of State and Ministers of State</vt:lpstr>
      <vt:lpstr>PowerPoint Presentation</vt:lpstr>
      <vt:lpstr>Public Policy &amp; Management Research units and work streams</vt:lpstr>
      <vt:lpstr>Central and Local Government</vt:lpstr>
      <vt:lpstr>National Frameworks</vt:lpstr>
      <vt:lpstr>A Comparative Review of  Financial Sustainability, Accountability and Transparency; Local Public Service Bodies in England under Austerity. </vt:lpstr>
      <vt:lpstr>Local Authorities</vt:lpstr>
      <vt:lpstr>Police Services</vt:lpstr>
      <vt:lpstr>Health and Social Care</vt:lpstr>
      <vt:lpstr>Fire and Rescue Services</vt:lpstr>
      <vt:lpstr>National strategic planning?  Single Departmental Plans for 2015-2020 </vt:lpstr>
      <vt:lpstr>Historical  and International Comparisons</vt:lpstr>
      <vt:lpstr>The NAO and PAC’s view</vt:lpstr>
      <vt:lpstr>Did they?</vt:lpstr>
      <vt:lpstr>Fire and Rescue Services</vt:lpstr>
      <vt:lpstr>REF 2014 Case Study : From Buildings to People   Designing, implementing and disseminating a new risk assessment for the performance management framework for Fire and Rescue Services </vt:lpstr>
      <vt:lpstr>Why it might work?</vt:lpstr>
      <vt:lpstr>Our case study: in simple terms</vt:lpstr>
      <vt:lpstr>REF2021 Impact Case Study Fire and Rescue </vt:lpstr>
      <vt:lpstr>Inadequacies in the 2010 Strategic Review and 2012 National Framework</vt:lpstr>
      <vt:lpstr>PowerPoint Presentation</vt:lpstr>
      <vt:lpstr>PowerPoint Presentation</vt:lpstr>
      <vt:lpstr>Independent! How independent?</vt:lpstr>
      <vt:lpstr>“Do they say what they do and do what they say?”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they say what they do and do what they say?”   A reflection on politicians and public policy makers</dc:title>
  <dc:creator>Peter Murphy</dc:creator>
  <cp:lastModifiedBy>Gallacher, Jonathan</cp:lastModifiedBy>
  <cp:revision>50</cp:revision>
  <dcterms:created xsi:type="dcterms:W3CDTF">2019-01-23T10:05:24Z</dcterms:created>
  <dcterms:modified xsi:type="dcterms:W3CDTF">2019-03-01T09:27:34Z</dcterms:modified>
</cp:coreProperties>
</file>