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01" r:id="rId3"/>
    <p:sldId id="311" r:id="rId4"/>
    <p:sldId id="302" r:id="rId5"/>
    <p:sldId id="303" r:id="rId6"/>
    <p:sldId id="306" r:id="rId7"/>
    <p:sldId id="307" r:id="rId8"/>
    <p:sldId id="312" r:id="rId9"/>
    <p:sldId id="320" r:id="rId10"/>
    <p:sldId id="321" r:id="rId11"/>
    <p:sldId id="319" r:id="rId12"/>
    <p:sldId id="334" r:id="rId13"/>
    <p:sldId id="322" r:id="rId14"/>
    <p:sldId id="325" r:id="rId15"/>
    <p:sldId id="323" r:id="rId16"/>
    <p:sldId id="326" r:id="rId17"/>
    <p:sldId id="327" r:id="rId18"/>
    <p:sldId id="328" r:id="rId19"/>
    <p:sldId id="331" r:id="rId20"/>
    <p:sldId id="324" r:id="rId21"/>
    <p:sldId id="332" r:id="rId22"/>
    <p:sldId id="329" r:id="rId23"/>
    <p:sldId id="330" r:id="rId24"/>
    <p:sldId id="333" r:id="rId2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293B"/>
    <a:srgbClr val="FFB427"/>
    <a:srgbClr val="EA7E4B"/>
    <a:srgbClr val="004F80"/>
    <a:srgbClr val="8B3041"/>
    <a:srgbClr val="282828"/>
    <a:srgbClr val="666666"/>
    <a:srgbClr val="006C3B"/>
    <a:srgbClr val="007440"/>
    <a:srgbClr val="0054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3910" autoAdjust="0"/>
  </p:normalViewPr>
  <p:slideViewPr>
    <p:cSldViewPr snapToGrid="0">
      <p:cViewPr varScale="1">
        <p:scale>
          <a:sx n="104" d="100"/>
          <a:sy n="104" d="100"/>
        </p:scale>
        <p:origin x="1710"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4E101F-1337-4DC3-AC57-382DECE73D8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de-AT"/>
        </a:p>
      </dgm:t>
    </dgm:pt>
    <dgm:pt modelId="{1771A5C7-4A18-4633-8977-223C3DEB3201}">
      <dgm:prSet phldrT="[Text]" custT="1"/>
      <dgm:spPr>
        <a:solidFill>
          <a:srgbClr val="004F80"/>
        </a:solidFill>
      </dgm:spPr>
      <dgm:t>
        <a:bodyPr/>
        <a:lstStyle/>
        <a:p>
          <a:r>
            <a:rPr lang="de-AT" sz="1800" dirty="0"/>
            <a:t>Stake-holders</a:t>
          </a:r>
        </a:p>
      </dgm:t>
    </dgm:pt>
    <dgm:pt modelId="{BEBB7F6E-8D07-44F1-9695-811219D8F466}" type="parTrans" cxnId="{AE7A5783-4FEC-410D-870D-F93E5479EBB3}">
      <dgm:prSet/>
      <dgm:spPr/>
      <dgm:t>
        <a:bodyPr/>
        <a:lstStyle/>
        <a:p>
          <a:endParaRPr lang="de-AT"/>
        </a:p>
      </dgm:t>
    </dgm:pt>
    <dgm:pt modelId="{4CE1F1AD-F8F2-4FA3-835C-B3F98B7B447F}" type="sibTrans" cxnId="{AE7A5783-4FEC-410D-870D-F93E5479EBB3}">
      <dgm:prSet/>
      <dgm:spPr/>
      <dgm:t>
        <a:bodyPr/>
        <a:lstStyle/>
        <a:p>
          <a:endParaRPr lang="de-AT"/>
        </a:p>
      </dgm:t>
    </dgm:pt>
    <dgm:pt modelId="{38935184-4A43-403F-A4C1-A31B4D7A7378}">
      <dgm:prSet phldrT="[Text]" custT="1"/>
      <dgm:spPr>
        <a:solidFill>
          <a:srgbClr val="EA7E4B">
            <a:alpha val="50000"/>
          </a:srgbClr>
        </a:solidFill>
      </dgm:spPr>
      <dgm:t>
        <a:bodyPr/>
        <a:lstStyle/>
        <a:p>
          <a:r>
            <a:rPr lang="de-AT" sz="1800" dirty="0" err="1">
              <a:solidFill>
                <a:schemeClr val="tx1"/>
              </a:solidFill>
            </a:rPr>
            <a:t>Citizens</a:t>
          </a:r>
          <a:endParaRPr lang="de-AT" sz="1500" dirty="0">
            <a:solidFill>
              <a:schemeClr val="tx1"/>
            </a:solidFill>
          </a:endParaRPr>
        </a:p>
      </dgm:t>
    </dgm:pt>
    <dgm:pt modelId="{66356F7D-9208-4297-8627-A23FD64C9E78}" type="parTrans" cxnId="{2447C289-F48E-4483-85E7-5E38D079E163}">
      <dgm:prSet/>
      <dgm:spPr>
        <a:ln>
          <a:solidFill>
            <a:srgbClr val="004F80"/>
          </a:solidFill>
        </a:ln>
      </dgm:spPr>
      <dgm:t>
        <a:bodyPr/>
        <a:lstStyle/>
        <a:p>
          <a:endParaRPr lang="de-AT"/>
        </a:p>
      </dgm:t>
    </dgm:pt>
    <dgm:pt modelId="{3B104BDF-1F12-4371-A4C1-553C96AE74D9}" type="sibTrans" cxnId="{2447C289-F48E-4483-85E7-5E38D079E163}">
      <dgm:prSet/>
      <dgm:spPr/>
      <dgm:t>
        <a:bodyPr/>
        <a:lstStyle/>
        <a:p>
          <a:endParaRPr lang="de-AT"/>
        </a:p>
      </dgm:t>
    </dgm:pt>
    <dgm:pt modelId="{4E26E069-F690-499F-AE44-155B29EF03B0}">
      <dgm:prSet phldrT="[Text]" custT="1"/>
      <dgm:spPr>
        <a:solidFill>
          <a:srgbClr val="EA7E4B">
            <a:alpha val="50000"/>
          </a:srgbClr>
        </a:solidFill>
      </dgm:spPr>
      <dgm:t>
        <a:bodyPr/>
        <a:lstStyle/>
        <a:p>
          <a:pPr algn="ctr"/>
          <a:r>
            <a:rPr lang="de-AT" sz="1800" dirty="0">
              <a:solidFill>
                <a:schemeClr val="tx1"/>
              </a:solidFill>
            </a:rPr>
            <a:t>Professional </a:t>
          </a:r>
          <a:r>
            <a:rPr lang="de-AT" sz="1800" dirty="0" err="1">
              <a:solidFill>
                <a:schemeClr val="tx1"/>
              </a:solidFill>
            </a:rPr>
            <a:t>Associations</a:t>
          </a:r>
          <a:endParaRPr lang="de-AT" sz="1800" dirty="0">
            <a:solidFill>
              <a:schemeClr val="tx1"/>
            </a:solidFill>
          </a:endParaRPr>
        </a:p>
        <a:p>
          <a:pPr marL="96838" indent="0" algn="l"/>
          <a:r>
            <a:rPr lang="de-AT" sz="1400" dirty="0">
              <a:solidFill>
                <a:schemeClr val="tx1"/>
              </a:solidFill>
            </a:rPr>
            <a:t>- Financial Reporting Council</a:t>
          </a:r>
        </a:p>
        <a:p>
          <a:pPr marL="96838" indent="0" algn="l"/>
          <a:r>
            <a:rPr lang="de-AT" sz="1400" dirty="0">
              <a:solidFill>
                <a:schemeClr val="tx1"/>
              </a:solidFill>
            </a:rPr>
            <a:t>- Accounting Standards Board</a:t>
          </a:r>
        </a:p>
      </dgm:t>
    </dgm:pt>
    <dgm:pt modelId="{D19FA74D-9A3F-4DDF-9380-A03DC54E4C47}" type="parTrans" cxnId="{13709D77-6AAC-4784-9CD7-13A40EABC496}">
      <dgm:prSet/>
      <dgm:spPr>
        <a:ln>
          <a:solidFill>
            <a:srgbClr val="004F80"/>
          </a:solidFill>
        </a:ln>
      </dgm:spPr>
      <dgm:t>
        <a:bodyPr/>
        <a:lstStyle/>
        <a:p>
          <a:endParaRPr lang="de-AT"/>
        </a:p>
      </dgm:t>
    </dgm:pt>
    <dgm:pt modelId="{11FED0E0-E14B-415B-A891-85D625BBC0A9}" type="sibTrans" cxnId="{13709D77-6AAC-4784-9CD7-13A40EABC496}">
      <dgm:prSet/>
      <dgm:spPr/>
      <dgm:t>
        <a:bodyPr/>
        <a:lstStyle/>
        <a:p>
          <a:endParaRPr lang="de-AT"/>
        </a:p>
      </dgm:t>
    </dgm:pt>
    <dgm:pt modelId="{AEA40712-83B5-4CEF-8775-DE3D63D811D3}">
      <dgm:prSet phldrT="[Text]" custT="1"/>
      <dgm:spPr>
        <a:solidFill>
          <a:srgbClr val="EA7E4B">
            <a:alpha val="50000"/>
          </a:srgbClr>
        </a:solidFill>
      </dgm:spPr>
      <dgm:t>
        <a:bodyPr/>
        <a:lstStyle/>
        <a:p>
          <a:pPr algn="ctr"/>
          <a:r>
            <a:rPr lang="de-AT" sz="1800" dirty="0" err="1">
              <a:solidFill>
                <a:schemeClr val="tx1"/>
              </a:solidFill>
            </a:rPr>
            <a:t>Academia</a:t>
          </a:r>
          <a:endParaRPr lang="de-AT" sz="1200" dirty="0">
            <a:solidFill>
              <a:schemeClr val="tx1"/>
            </a:solidFill>
          </a:endParaRPr>
        </a:p>
        <a:p>
          <a:pPr marL="96838" indent="0" algn="l"/>
          <a:r>
            <a:rPr lang="de-AT" sz="1400" dirty="0">
              <a:solidFill>
                <a:schemeClr val="tx1"/>
              </a:solidFill>
            </a:rPr>
            <a:t>- in Accounting</a:t>
          </a:r>
        </a:p>
        <a:p>
          <a:pPr marL="96838" indent="0" algn="l"/>
          <a:r>
            <a:rPr lang="de-AT" sz="1400" dirty="0">
              <a:solidFill>
                <a:schemeClr val="tx1"/>
              </a:solidFill>
            </a:rPr>
            <a:t>- in PA/PM</a:t>
          </a:r>
        </a:p>
      </dgm:t>
    </dgm:pt>
    <dgm:pt modelId="{6A7EB026-ED4E-4DA4-8A3E-6F86ED3B754D}" type="parTrans" cxnId="{77071A34-12CD-4C8E-AA3B-C29ADA73251C}">
      <dgm:prSet/>
      <dgm:spPr>
        <a:ln>
          <a:solidFill>
            <a:srgbClr val="004F80"/>
          </a:solidFill>
        </a:ln>
      </dgm:spPr>
      <dgm:t>
        <a:bodyPr/>
        <a:lstStyle/>
        <a:p>
          <a:endParaRPr lang="de-AT"/>
        </a:p>
      </dgm:t>
    </dgm:pt>
    <dgm:pt modelId="{9E450365-4AA5-434E-81F7-E62B415FC682}" type="sibTrans" cxnId="{77071A34-12CD-4C8E-AA3B-C29ADA73251C}">
      <dgm:prSet/>
      <dgm:spPr/>
      <dgm:t>
        <a:bodyPr/>
        <a:lstStyle/>
        <a:p>
          <a:endParaRPr lang="de-AT"/>
        </a:p>
      </dgm:t>
    </dgm:pt>
    <dgm:pt modelId="{574EB836-3103-493A-860B-1F4FB51E0179}">
      <dgm:prSet phldrT="[Text]" custT="1"/>
      <dgm:spPr>
        <a:solidFill>
          <a:srgbClr val="EA7E4B">
            <a:alpha val="50000"/>
          </a:srgbClr>
        </a:solidFill>
      </dgm:spPr>
      <dgm:t>
        <a:bodyPr/>
        <a:lstStyle/>
        <a:p>
          <a:r>
            <a:rPr lang="de-AT" sz="1800" dirty="0" err="1">
              <a:solidFill>
                <a:schemeClr val="tx1"/>
              </a:solidFill>
            </a:rPr>
            <a:t>Institutions</a:t>
          </a:r>
          <a:endParaRPr lang="de-AT" sz="1900" dirty="0">
            <a:solidFill>
              <a:schemeClr val="tx1"/>
            </a:solidFill>
          </a:endParaRPr>
        </a:p>
      </dgm:t>
    </dgm:pt>
    <dgm:pt modelId="{BBB4E000-6640-4661-B001-BACB56517EFB}" type="parTrans" cxnId="{58343934-3CC0-4B15-82C7-4F5E7AC26786}">
      <dgm:prSet/>
      <dgm:spPr>
        <a:ln>
          <a:solidFill>
            <a:srgbClr val="004F80"/>
          </a:solidFill>
        </a:ln>
      </dgm:spPr>
      <dgm:t>
        <a:bodyPr/>
        <a:lstStyle/>
        <a:p>
          <a:endParaRPr lang="de-AT"/>
        </a:p>
      </dgm:t>
    </dgm:pt>
    <dgm:pt modelId="{ADC1EC25-E847-4F7B-AB12-8D20446378D2}" type="sibTrans" cxnId="{58343934-3CC0-4B15-82C7-4F5E7AC26786}">
      <dgm:prSet/>
      <dgm:spPr/>
      <dgm:t>
        <a:bodyPr/>
        <a:lstStyle/>
        <a:p>
          <a:endParaRPr lang="de-AT"/>
        </a:p>
      </dgm:t>
    </dgm:pt>
    <dgm:pt modelId="{650FF6AB-E0EE-47A4-8F9A-3AB2C3FD378B}">
      <dgm:prSet phldrT="[Text]" custT="1"/>
      <dgm:spPr>
        <a:solidFill>
          <a:srgbClr val="EA7E4B">
            <a:alpha val="50000"/>
          </a:srgbClr>
        </a:solidFill>
      </dgm:spPr>
      <dgm:t>
        <a:bodyPr/>
        <a:lstStyle/>
        <a:p>
          <a:pPr algn="ctr"/>
          <a:r>
            <a:rPr lang="de-AT" sz="1800" dirty="0" err="1">
              <a:solidFill>
                <a:schemeClr val="tx1"/>
              </a:solidFill>
            </a:rPr>
            <a:t>Practitioners</a:t>
          </a:r>
          <a:endParaRPr lang="de-AT" sz="1300" dirty="0">
            <a:solidFill>
              <a:schemeClr val="tx1"/>
            </a:solidFill>
          </a:endParaRPr>
        </a:p>
        <a:p>
          <a:pPr marL="96838" indent="0" algn="l"/>
          <a:r>
            <a:rPr lang="de-AT" sz="1300" dirty="0">
              <a:solidFill>
                <a:schemeClr val="tx1"/>
              </a:solidFill>
            </a:rPr>
            <a:t>- Managers, </a:t>
          </a:r>
          <a:r>
            <a:rPr lang="de-AT" sz="1300" dirty="0" err="1">
              <a:solidFill>
                <a:schemeClr val="tx1"/>
              </a:solidFill>
            </a:rPr>
            <a:t>Civil</a:t>
          </a:r>
          <a:r>
            <a:rPr lang="de-AT" sz="1300" dirty="0">
              <a:solidFill>
                <a:schemeClr val="tx1"/>
              </a:solidFill>
            </a:rPr>
            <a:t> </a:t>
          </a:r>
          <a:r>
            <a:rPr lang="de-AT" sz="1300" dirty="0" err="1">
              <a:solidFill>
                <a:schemeClr val="tx1"/>
              </a:solidFill>
            </a:rPr>
            <a:t>Servants</a:t>
          </a:r>
          <a:endParaRPr lang="de-AT" sz="1300" dirty="0">
            <a:solidFill>
              <a:schemeClr val="tx1"/>
            </a:solidFill>
          </a:endParaRPr>
        </a:p>
        <a:p>
          <a:pPr marL="96838" indent="0" algn="l"/>
          <a:r>
            <a:rPr lang="de-AT" sz="1300" dirty="0">
              <a:solidFill>
                <a:schemeClr val="tx1"/>
              </a:solidFill>
            </a:rPr>
            <a:t>- </a:t>
          </a:r>
          <a:r>
            <a:rPr lang="de-AT" sz="1300" dirty="0" err="1">
              <a:solidFill>
                <a:schemeClr val="tx1"/>
              </a:solidFill>
            </a:rPr>
            <a:t>Politicians</a:t>
          </a:r>
          <a:endParaRPr lang="de-AT" sz="1300" dirty="0">
            <a:solidFill>
              <a:schemeClr val="tx1"/>
            </a:solidFill>
          </a:endParaRPr>
        </a:p>
      </dgm:t>
    </dgm:pt>
    <dgm:pt modelId="{ADA55D7A-CF8C-4304-B98C-CEBE8A7E3F78}" type="parTrans" cxnId="{A3FB52B3-D656-4531-89C0-FE8A326BF858}">
      <dgm:prSet/>
      <dgm:spPr>
        <a:ln>
          <a:solidFill>
            <a:srgbClr val="004F80"/>
          </a:solidFill>
        </a:ln>
      </dgm:spPr>
      <dgm:t>
        <a:bodyPr/>
        <a:lstStyle/>
        <a:p>
          <a:endParaRPr lang="de-AT"/>
        </a:p>
      </dgm:t>
    </dgm:pt>
    <dgm:pt modelId="{73E2A88B-A098-4F3F-AEE5-10557ECEA733}" type="sibTrans" cxnId="{A3FB52B3-D656-4531-89C0-FE8A326BF858}">
      <dgm:prSet/>
      <dgm:spPr/>
      <dgm:t>
        <a:bodyPr/>
        <a:lstStyle/>
        <a:p>
          <a:endParaRPr lang="de-AT"/>
        </a:p>
      </dgm:t>
    </dgm:pt>
    <dgm:pt modelId="{C1774C5F-4B03-422A-B2C6-67E10295BE88}">
      <dgm:prSet phldrT="[Text]" custT="1"/>
      <dgm:spPr>
        <a:solidFill>
          <a:srgbClr val="EA7E4B">
            <a:alpha val="50000"/>
          </a:srgbClr>
        </a:solidFill>
      </dgm:spPr>
      <dgm:t>
        <a:bodyPr/>
        <a:lstStyle/>
        <a:p>
          <a:r>
            <a:rPr lang="de-AT" sz="1800" dirty="0" err="1">
              <a:solidFill>
                <a:schemeClr val="tx1"/>
              </a:solidFill>
            </a:rPr>
            <a:t>Economic</a:t>
          </a:r>
          <a:r>
            <a:rPr lang="de-AT" sz="1800" dirty="0">
              <a:solidFill>
                <a:schemeClr val="tx1"/>
              </a:solidFill>
            </a:rPr>
            <a:t> </a:t>
          </a:r>
          <a:r>
            <a:rPr lang="de-AT" sz="1800" dirty="0" err="1">
              <a:solidFill>
                <a:schemeClr val="tx1"/>
              </a:solidFill>
            </a:rPr>
            <a:t>stakeholders</a:t>
          </a:r>
          <a:endParaRPr lang="de-AT" sz="1800" dirty="0">
            <a:solidFill>
              <a:schemeClr val="tx1"/>
            </a:solidFill>
          </a:endParaRPr>
        </a:p>
      </dgm:t>
    </dgm:pt>
    <dgm:pt modelId="{7BBA977D-2543-4F33-A04C-EFE4F8347794}" type="parTrans" cxnId="{A347FF67-4B76-4694-91C5-5596C415AD7C}">
      <dgm:prSet/>
      <dgm:spPr>
        <a:ln>
          <a:solidFill>
            <a:srgbClr val="004F80"/>
          </a:solidFill>
        </a:ln>
      </dgm:spPr>
      <dgm:t>
        <a:bodyPr/>
        <a:lstStyle/>
        <a:p>
          <a:endParaRPr lang="de-AT"/>
        </a:p>
      </dgm:t>
    </dgm:pt>
    <dgm:pt modelId="{434B0C3B-527C-4DB5-A899-C7C4C3D898A0}" type="sibTrans" cxnId="{A347FF67-4B76-4694-91C5-5596C415AD7C}">
      <dgm:prSet/>
      <dgm:spPr/>
      <dgm:t>
        <a:bodyPr/>
        <a:lstStyle/>
        <a:p>
          <a:endParaRPr lang="de-AT"/>
        </a:p>
      </dgm:t>
    </dgm:pt>
    <dgm:pt modelId="{7A2C7685-404E-49A3-98AD-4F6BCC262644}" type="pres">
      <dgm:prSet presAssocID="{234E101F-1337-4DC3-AC57-382DECE73D8B}" presName="cycle" presStyleCnt="0">
        <dgm:presLayoutVars>
          <dgm:chMax val="1"/>
          <dgm:dir/>
          <dgm:animLvl val="ctr"/>
          <dgm:resizeHandles val="exact"/>
        </dgm:presLayoutVars>
      </dgm:prSet>
      <dgm:spPr/>
    </dgm:pt>
    <dgm:pt modelId="{228C8467-B14F-4A05-A83F-CA97BC00C009}" type="pres">
      <dgm:prSet presAssocID="{1771A5C7-4A18-4633-8977-223C3DEB3201}" presName="centerShape" presStyleLbl="node0" presStyleIdx="0" presStyleCnt="1" custScaleX="151714" custScaleY="112816"/>
      <dgm:spPr/>
    </dgm:pt>
    <dgm:pt modelId="{120A4108-DAD6-48CF-8218-1F8781BEEA42}" type="pres">
      <dgm:prSet presAssocID="{66356F7D-9208-4297-8627-A23FD64C9E78}" presName="Name9" presStyleLbl="parChTrans1D2" presStyleIdx="0" presStyleCnt="6"/>
      <dgm:spPr/>
    </dgm:pt>
    <dgm:pt modelId="{0C5AB1BA-1E96-441C-8B9E-051E7738F3FD}" type="pres">
      <dgm:prSet presAssocID="{66356F7D-9208-4297-8627-A23FD64C9E78}" presName="connTx" presStyleLbl="parChTrans1D2" presStyleIdx="0" presStyleCnt="6"/>
      <dgm:spPr/>
    </dgm:pt>
    <dgm:pt modelId="{60D30213-61EB-464E-8498-E139981EE4A3}" type="pres">
      <dgm:prSet presAssocID="{38935184-4A43-403F-A4C1-A31B4D7A7378}" presName="node" presStyleLbl="node1" presStyleIdx="0" presStyleCnt="6" custScaleX="130261" custScaleY="97763" custRadScaleRad="97739" custRadScaleInc="51365">
        <dgm:presLayoutVars>
          <dgm:bulletEnabled val="1"/>
        </dgm:presLayoutVars>
      </dgm:prSet>
      <dgm:spPr/>
    </dgm:pt>
    <dgm:pt modelId="{783824A3-1DED-4E8C-8DDC-2A464420E06C}" type="pres">
      <dgm:prSet presAssocID="{D19FA74D-9A3F-4DDF-9380-A03DC54E4C47}" presName="Name9" presStyleLbl="parChTrans1D2" presStyleIdx="1" presStyleCnt="6"/>
      <dgm:spPr/>
    </dgm:pt>
    <dgm:pt modelId="{FD2F2A98-0C5A-449B-AB63-CF55B7AB4E7C}" type="pres">
      <dgm:prSet presAssocID="{D19FA74D-9A3F-4DDF-9380-A03DC54E4C47}" presName="connTx" presStyleLbl="parChTrans1D2" presStyleIdx="1" presStyleCnt="6"/>
      <dgm:spPr/>
    </dgm:pt>
    <dgm:pt modelId="{B6E4AE90-EEC9-45B9-BA5B-1009505BEB3D}" type="pres">
      <dgm:prSet presAssocID="{4E26E069-F690-499F-AE44-155B29EF03B0}" presName="node" presStyleLbl="node1" presStyleIdx="1" presStyleCnt="6" custScaleX="210128" custScaleY="150937" custRadScaleRad="143708" custRadScaleInc="-390968">
        <dgm:presLayoutVars>
          <dgm:bulletEnabled val="1"/>
        </dgm:presLayoutVars>
      </dgm:prSet>
      <dgm:spPr/>
    </dgm:pt>
    <dgm:pt modelId="{A8621760-0BCC-4CB2-A011-6409663247E2}" type="pres">
      <dgm:prSet presAssocID="{6A7EB026-ED4E-4DA4-8A3E-6F86ED3B754D}" presName="Name9" presStyleLbl="parChTrans1D2" presStyleIdx="2" presStyleCnt="6"/>
      <dgm:spPr/>
    </dgm:pt>
    <dgm:pt modelId="{0A89B409-AB34-4628-9956-DA6EA92483D6}" type="pres">
      <dgm:prSet presAssocID="{6A7EB026-ED4E-4DA4-8A3E-6F86ED3B754D}" presName="connTx" presStyleLbl="parChTrans1D2" presStyleIdx="2" presStyleCnt="6"/>
      <dgm:spPr/>
    </dgm:pt>
    <dgm:pt modelId="{A2D59F58-9136-442D-98BA-4FA72118AB69}" type="pres">
      <dgm:prSet presAssocID="{AEA40712-83B5-4CEF-8775-DE3D63D811D3}" presName="node" presStyleLbl="node1" presStyleIdx="2" presStyleCnt="6" custScaleX="138555" custScaleY="96989" custRadScaleRad="138020" custRadScaleInc="455016">
        <dgm:presLayoutVars>
          <dgm:bulletEnabled val="1"/>
        </dgm:presLayoutVars>
      </dgm:prSet>
      <dgm:spPr/>
    </dgm:pt>
    <dgm:pt modelId="{0FD5D2A4-A22C-442B-98BC-2B83CCAA2CEB}" type="pres">
      <dgm:prSet presAssocID="{7BBA977D-2543-4F33-A04C-EFE4F8347794}" presName="Name9" presStyleLbl="parChTrans1D2" presStyleIdx="3" presStyleCnt="6"/>
      <dgm:spPr/>
    </dgm:pt>
    <dgm:pt modelId="{6B7CC251-CF17-4240-8BC2-860933355D41}" type="pres">
      <dgm:prSet presAssocID="{7BBA977D-2543-4F33-A04C-EFE4F8347794}" presName="connTx" presStyleLbl="parChTrans1D2" presStyleIdx="3" presStyleCnt="6"/>
      <dgm:spPr/>
    </dgm:pt>
    <dgm:pt modelId="{BB92CE6E-356A-49FF-A49F-F12824297111}" type="pres">
      <dgm:prSet presAssocID="{C1774C5F-4B03-422A-B2C6-67E10295BE88}" presName="node" presStyleLbl="node1" presStyleIdx="3" presStyleCnt="6" custScaleX="130261" custScaleY="97763" custRadScaleRad="118684" custRadScaleInc="-354627">
        <dgm:presLayoutVars>
          <dgm:bulletEnabled val="1"/>
        </dgm:presLayoutVars>
      </dgm:prSet>
      <dgm:spPr/>
    </dgm:pt>
    <dgm:pt modelId="{B1721FF2-7FCC-49BC-B1FA-0F9B3EADCB04}" type="pres">
      <dgm:prSet presAssocID="{ADA55D7A-CF8C-4304-B98C-CEBE8A7E3F78}" presName="Name9" presStyleLbl="parChTrans1D2" presStyleIdx="4" presStyleCnt="6"/>
      <dgm:spPr/>
    </dgm:pt>
    <dgm:pt modelId="{CBB05DEF-F725-4447-A2D9-BABB3D29CED3}" type="pres">
      <dgm:prSet presAssocID="{ADA55D7A-CF8C-4304-B98C-CEBE8A7E3F78}" presName="connTx" presStyleLbl="parChTrans1D2" presStyleIdx="4" presStyleCnt="6"/>
      <dgm:spPr/>
    </dgm:pt>
    <dgm:pt modelId="{68261ED2-2B0A-41D9-8ABB-5FB2FBEBA8EC}" type="pres">
      <dgm:prSet presAssocID="{650FF6AB-E0EE-47A4-8F9A-3AB2C3FD378B}" presName="node" presStyleLbl="node1" presStyleIdx="4" presStyleCnt="6" custScaleX="138555" custScaleY="96989" custRadScaleRad="89984" custRadScaleInc="-139562">
        <dgm:presLayoutVars>
          <dgm:bulletEnabled val="1"/>
        </dgm:presLayoutVars>
      </dgm:prSet>
      <dgm:spPr/>
    </dgm:pt>
    <dgm:pt modelId="{AF4C1173-F8D0-4B27-8B44-505FBD54C342}" type="pres">
      <dgm:prSet presAssocID="{BBB4E000-6640-4661-B001-BACB56517EFB}" presName="Name9" presStyleLbl="parChTrans1D2" presStyleIdx="5" presStyleCnt="6"/>
      <dgm:spPr/>
    </dgm:pt>
    <dgm:pt modelId="{20FF1401-F2E5-41BD-99D3-C4C95982B633}" type="pres">
      <dgm:prSet presAssocID="{BBB4E000-6640-4661-B001-BACB56517EFB}" presName="connTx" presStyleLbl="parChTrans1D2" presStyleIdx="5" presStyleCnt="6"/>
      <dgm:spPr/>
    </dgm:pt>
    <dgm:pt modelId="{26739910-FE04-4E78-B901-A1C86F3F2D5D}" type="pres">
      <dgm:prSet presAssocID="{574EB836-3103-493A-860B-1F4FB51E0179}" presName="node" presStyleLbl="node1" presStyleIdx="5" presStyleCnt="6" custScaleX="130261" custScaleY="97763" custRadScaleRad="107285" custRadScaleInc="-598289">
        <dgm:presLayoutVars>
          <dgm:bulletEnabled val="1"/>
        </dgm:presLayoutVars>
      </dgm:prSet>
      <dgm:spPr/>
    </dgm:pt>
  </dgm:ptLst>
  <dgm:cxnLst>
    <dgm:cxn modelId="{6D499004-8579-4C47-B490-905B31C0C91B}" type="presOf" srcId="{BBB4E000-6640-4661-B001-BACB56517EFB}" destId="{20FF1401-F2E5-41BD-99D3-C4C95982B633}" srcOrd="1" destOrd="0" presId="urn:microsoft.com/office/officeart/2005/8/layout/radial1"/>
    <dgm:cxn modelId="{9D58E913-2EBE-4F26-8973-ADD32E32C934}" type="presOf" srcId="{1771A5C7-4A18-4633-8977-223C3DEB3201}" destId="{228C8467-B14F-4A05-A83F-CA97BC00C009}" srcOrd="0" destOrd="0" presId="urn:microsoft.com/office/officeart/2005/8/layout/radial1"/>
    <dgm:cxn modelId="{ECDAAE27-EAE1-42CD-A49C-7558F32B1F95}" type="presOf" srcId="{234E101F-1337-4DC3-AC57-382DECE73D8B}" destId="{7A2C7685-404E-49A3-98AD-4F6BCC262644}" srcOrd="0" destOrd="0" presId="urn:microsoft.com/office/officeart/2005/8/layout/radial1"/>
    <dgm:cxn modelId="{98B10E32-63DE-4514-BF22-3F59E9E6C28A}" type="presOf" srcId="{6A7EB026-ED4E-4DA4-8A3E-6F86ED3B754D}" destId="{0A89B409-AB34-4628-9956-DA6EA92483D6}" srcOrd="1" destOrd="0" presId="urn:microsoft.com/office/officeart/2005/8/layout/radial1"/>
    <dgm:cxn modelId="{77071A34-12CD-4C8E-AA3B-C29ADA73251C}" srcId="{1771A5C7-4A18-4633-8977-223C3DEB3201}" destId="{AEA40712-83B5-4CEF-8775-DE3D63D811D3}" srcOrd="2" destOrd="0" parTransId="{6A7EB026-ED4E-4DA4-8A3E-6F86ED3B754D}" sibTransId="{9E450365-4AA5-434E-81F7-E62B415FC682}"/>
    <dgm:cxn modelId="{58343934-3CC0-4B15-82C7-4F5E7AC26786}" srcId="{1771A5C7-4A18-4633-8977-223C3DEB3201}" destId="{574EB836-3103-493A-860B-1F4FB51E0179}" srcOrd="5" destOrd="0" parTransId="{BBB4E000-6640-4661-B001-BACB56517EFB}" sibTransId="{ADC1EC25-E847-4F7B-AB12-8D20446378D2}"/>
    <dgm:cxn modelId="{18A2F736-4947-4418-9BC6-E1053C733885}" type="presOf" srcId="{ADA55D7A-CF8C-4304-B98C-CEBE8A7E3F78}" destId="{CBB05DEF-F725-4447-A2D9-BABB3D29CED3}" srcOrd="1" destOrd="0" presId="urn:microsoft.com/office/officeart/2005/8/layout/radial1"/>
    <dgm:cxn modelId="{38ED3738-198C-42D5-A096-170A7B3C0FA9}" type="presOf" srcId="{C1774C5F-4B03-422A-B2C6-67E10295BE88}" destId="{BB92CE6E-356A-49FF-A49F-F12824297111}" srcOrd="0" destOrd="0" presId="urn:microsoft.com/office/officeart/2005/8/layout/radial1"/>
    <dgm:cxn modelId="{8B911A64-D3B0-4CCC-9A74-13BD4B84AEC8}" type="presOf" srcId="{D19FA74D-9A3F-4DDF-9380-A03DC54E4C47}" destId="{FD2F2A98-0C5A-449B-AB63-CF55B7AB4E7C}" srcOrd="1" destOrd="0" presId="urn:microsoft.com/office/officeart/2005/8/layout/radial1"/>
    <dgm:cxn modelId="{A347FF67-4B76-4694-91C5-5596C415AD7C}" srcId="{1771A5C7-4A18-4633-8977-223C3DEB3201}" destId="{C1774C5F-4B03-422A-B2C6-67E10295BE88}" srcOrd="3" destOrd="0" parTransId="{7BBA977D-2543-4F33-A04C-EFE4F8347794}" sibTransId="{434B0C3B-527C-4DB5-A899-C7C4C3D898A0}"/>
    <dgm:cxn modelId="{BC4EC648-1208-4FF2-A3A1-C5E22309B315}" type="presOf" srcId="{D19FA74D-9A3F-4DDF-9380-A03DC54E4C47}" destId="{783824A3-1DED-4E8C-8DDC-2A464420E06C}" srcOrd="0" destOrd="0" presId="urn:microsoft.com/office/officeart/2005/8/layout/radial1"/>
    <dgm:cxn modelId="{4F33E44C-8DC4-4C2A-857D-5B6BA300ACF6}" type="presOf" srcId="{650FF6AB-E0EE-47A4-8F9A-3AB2C3FD378B}" destId="{68261ED2-2B0A-41D9-8ABB-5FB2FBEBA8EC}" srcOrd="0" destOrd="0" presId="urn:microsoft.com/office/officeart/2005/8/layout/radial1"/>
    <dgm:cxn modelId="{A5E38972-7170-4B20-941F-834E5B5A6780}" type="presOf" srcId="{ADA55D7A-CF8C-4304-B98C-CEBE8A7E3F78}" destId="{B1721FF2-7FCC-49BC-B1FA-0F9B3EADCB04}" srcOrd="0" destOrd="0" presId="urn:microsoft.com/office/officeart/2005/8/layout/radial1"/>
    <dgm:cxn modelId="{E4E9DF72-823D-4DFB-90E0-6A77478B766F}" type="presOf" srcId="{6A7EB026-ED4E-4DA4-8A3E-6F86ED3B754D}" destId="{A8621760-0BCC-4CB2-A011-6409663247E2}" srcOrd="0" destOrd="0" presId="urn:microsoft.com/office/officeart/2005/8/layout/radial1"/>
    <dgm:cxn modelId="{13709D77-6AAC-4784-9CD7-13A40EABC496}" srcId="{1771A5C7-4A18-4633-8977-223C3DEB3201}" destId="{4E26E069-F690-499F-AE44-155B29EF03B0}" srcOrd="1" destOrd="0" parTransId="{D19FA74D-9A3F-4DDF-9380-A03DC54E4C47}" sibTransId="{11FED0E0-E14B-415B-A891-85D625BBC0A9}"/>
    <dgm:cxn modelId="{AE7A5783-4FEC-410D-870D-F93E5479EBB3}" srcId="{234E101F-1337-4DC3-AC57-382DECE73D8B}" destId="{1771A5C7-4A18-4633-8977-223C3DEB3201}" srcOrd="0" destOrd="0" parTransId="{BEBB7F6E-8D07-44F1-9695-811219D8F466}" sibTransId="{4CE1F1AD-F8F2-4FA3-835C-B3F98B7B447F}"/>
    <dgm:cxn modelId="{2447C289-F48E-4483-85E7-5E38D079E163}" srcId="{1771A5C7-4A18-4633-8977-223C3DEB3201}" destId="{38935184-4A43-403F-A4C1-A31B4D7A7378}" srcOrd="0" destOrd="0" parTransId="{66356F7D-9208-4297-8627-A23FD64C9E78}" sibTransId="{3B104BDF-1F12-4371-A4C1-553C96AE74D9}"/>
    <dgm:cxn modelId="{603BDD98-6E89-4397-996E-FDA4035387FD}" type="presOf" srcId="{4E26E069-F690-499F-AE44-155B29EF03B0}" destId="{B6E4AE90-EEC9-45B9-BA5B-1009505BEB3D}" srcOrd="0" destOrd="0" presId="urn:microsoft.com/office/officeart/2005/8/layout/radial1"/>
    <dgm:cxn modelId="{67F56C9B-9FBC-4A85-B2B0-D7C21FC7753F}" type="presOf" srcId="{38935184-4A43-403F-A4C1-A31B4D7A7378}" destId="{60D30213-61EB-464E-8498-E139981EE4A3}" srcOrd="0" destOrd="0" presId="urn:microsoft.com/office/officeart/2005/8/layout/radial1"/>
    <dgm:cxn modelId="{E9E9069D-BC9F-4078-8382-38371F8548A9}" type="presOf" srcId="{7BBA977D-2543-4F33-A04C-EFE4F8347794}" destId="{6B7CC251-CF17-4240-8BC2-860933355D41}" srcOrd="1" destOrd="0" presId="urn:microsoft.com/office/officeart/2005/8/layout/radial1"/>
    <dgm:cxn modelId="{14D622A2-F3E5-49AB-B002-F7B84A56CC02}" type="presOf" srcId="{66356F7D-9208-4297-8627-A23FD64C9E78}" destId="{120A4108-DAD6-48CF-8218-1F8781BEEA42}" srcOrd="0" destOrd="0" presId="urn:microsoft.com/office/officeart/2005/8/layout/radial1"/>
    <dgm:cxn modelId="{A3FB52B3-D656-4531-89C0-FE8A326BF858}" srcId="{1771A5C7-4A18-4633-8977-223C3DEB3201}" destId="{650FF6AB-E0EE-47A4-8F9A-3AB2C3FD378B}" srcOrd="4" destOrd="0" parTransId="{ADA55D7A-CF8C-4304-B98C-CEBE8A7E3F78}" sibTransId="{73E2A88B-A098-4F3F-AEE5-10557ECEA733}"/>
    <dgm:cxn modelId="{75BB46B4-BE7C-495F-87F2-B7D6E197A41F}" type="presOf" srcId="{7BBA977D-2543-4F33-A04C-EFE4F8347794}" destId="{0FD5D2A4-A22C-442B-98BC-2B83CCAA2CEB}" srcOrd="0" destOrd="0" presId="urn:microsoft.com/office/officeart/2005/8/layout/radial1"/>
    <dgm:cxn modelId="{F2DC50CC-86FE-4A8F-9B81-59D7345E6193}" type="presOf" srcId="{66356F7D-9208-4297-8627-A23FD64C9E78}" destId="{0C5AB1BA-1E96-441C-8B9E-051E7738F3FD}" srcOrd="1" destOrd="0" presId="urn:microsoft.com/office/officeart/2005/8/layout/radial1"/>
    <dgm:cxn modelId="{42B700D2-8D23-4EB1-8C30-B3FC5D358153}" type="presOf" srcId="{574EB836-3103-493A-860B-1F4FB51E0179}" destId="{26739910-FE04-4E78-B901-A1C86F3F2D5D}" srcOrd="0" destOrd="0" presId="urn:microsoft.com/office/officeart/2005/8/layout/radial1"/>
    <dgm:cxn modelId="{71943DE7-EEA2-42D7-A8EF-52D56CB25620}" type="presOf" srcId="{AEA40712-83B5-4CEF-8775-DE3D63D811D3}" destId="{A2D59F58-9136-442D-98BA-4FA72118AB69}" srcOrd="0" destOrd="0" presId="urn:microsoft.com/office/officeart/2005/8/layout/radial1"/>
    <dgm:cxn modelId="{7C546EFF-9628-4872-871E-071BB469A54B}" type="presOf" srcId="{BBB4E000-6640-4661-B001-BACB56517EFB}" destId="{AF4C1173-F8D0-4B27-8B44-505FBD54C342}" srcOrd="0" destOrd="0" presId="urn:microsoft.com/office/officeart/2005/8/layout/radial1"/>
    <dgm:cxn modelId="{3C170C74-7704-44B4-B15C-05110275021C}" type="presParOf" srcId="{7A2C7685-404E-49A3-98AD-4F6BCC262644}" destId="{228C8467-B14F-4A05-A83F-CA97BC00C009}" srcOrd="0" destOrd="0" presId="urn:microsoft.com/office/officeart/2005/8/layout/radial1"/>
    <dgm:cxn modelId="{0094A72D-1149-4202-B43E-B93CD31733CA}" type="presParOf" srcId="{7A2C7685-404E-49A3-98AD-4F6BCC262644}" destId="{120A4108-DAD6-48CF-8218-1F8781BEEA42}" srcOrd="1" destOrd="0" presId="urn:microsoft.com/office/officeart/2005/8/layout/radial1"/>
    <dgm:cxn modelId="{BAED6220-7D1C-4BB4-BA17-CDD89D48CFA5}" type="presParOf" srcId="{120A4108-DAD6-48CF-8218-1F8781BEEA42}" destId="{0C5AB1BA-1E96-441C-8B9E-051E7738F3FD}" srcOrd="0" destOrd="0" presId="urn:microsoft.com/office/officeart/2005/8/layout/radial1"/>
    <dgm:cxn modelId="{DA68EF82-F698-4BED-A595-972D944728F6}" type="presParOf" srcId="{7A2C7685-404E-49A3-98AD-4F6BCC262644}" destId="{60D30213-61EB-464E-8498-E139981EE4A3}" srcOrd="2" destOrd="0" presId="urn:microsoft.com/office/officeart/2005/8/layout/radial1"/>
    <dgm:cxn modelId="{A972D699-3072-4BD7-AAEB-7D19A90C26C8}" type="presParOf" srcId="{7A2C7685-404E-49A3-98AD-4F6BCC262644}" destId="{783824A3-1DED-4E8C-8DDC-2A464420E06C}" srcOrd="3" destOrd="0" presId="urn:microsoft.com/office/officeart/2005/8/layout/radial1"/>
    <dgm:cxn modelId="{EAE27868-A187-4288-A7C9-4AFA22DAE498}" type="presParOf" srcId="{783824A3-1DED-4E8C-8DDC-2A464420E06C}" destId="{FD2F2A98-0C5A-449B-AB63-CF55B7AB4E7C}" srcOrd="0" destOrd="0" presId="urn:microsoft.com/office/officeart/2005/8/layout/radial1"/>
    <dgm:cxn modelId="{47014275-F13B-47FA-B60F-80CE603BF5E8}" type="presParOf" srcId="{7A2C7685-404E-49A3-98AD-4F6BCC262644}" destId="{B6E4AE90-EEC9-45B9-BA5B-1009505BEB3D}" srcOrd="4" destOrd="0" presId="urn:microsoft.com/office/officeart/2005/8/layout/radial1"/>
    <dgm:cxn modelId="{7556CD24-9F50-483D-BD9A-16C1DC3FF86D}" type="presParOf" srcId="{7A2C7685-404E-49A3-98AD-4F6BCC262644}" destId="{A8621760-0BCC-4CB2-A011-6409663247E2}" srcOrd="5" destOrd="0" presId="urn:microsoft.com/office/officeart/2005/8/layout/radial1"/>
    <dgm:cxn modelId="{090CE7E2-A95C-400C-BFBB-4AC66EFCCD08}" type="presParOf" srcId="{A8621760-0BCC-4CB2-A011-6409663247E2}" destId="{0A89B409-AB34-4628-9956-DA6EA92483D6}" srcOrd="0" destOrd="0" presId="urn:microsoft.com/office/officeart/2005/8/layout/radial1"/>
    <dgm:cxn modelId="{4CB62641-1A3B-4CAA-800E-04A0498A57F1}" type="presParOf" srcId="{7A2C7685-404E-49A3-98AD-4F6BCC262644}" destId="{A2D59F58-9136-442D-98BA-4FA72118AB69}" srcOrd="6" destOrd="0" presId="urn:microsoft.com/office/officeart/2005/8/layout/radial1"/>
    <dgm:cxn modelId="{15511E80-E0C6-4D19-A9CE-253E2E0F629B}" type="presParOf" srcId="{7A2C7685-404E-49A3-98AD-4F6BCC262644}" destId="{0FD5D2A4-A22C-442B-98BC-2B83CCAA2CEB}" srcOrd="7" destOrd="0" presId="urn:microsoft.com/office/officeart/2005/8/layout/radial1"/>
    <dgm:cxn modelId="{705F9FB7-18D8-46AA-8C3B-FD2864BAB9D8}" type="presParOf" srcId="{0FD5D2A4-A22C-442B-98BC-2B83CCAA2CEB}" destId="{6B7CC251-CF17-4240-8BC2-860933355D41}" srcOrd="0" destOrd="0" presId="urn:microsoft.com/office/officeart/2005/8/layout/radial1"/>
    <dgm:cxn modelId="{3F692065-419A-47CD-A494-E170A5C2D93C}" type="presParOf" srcId="{7A2C7685-404E-49A3-98AD-4F6BCC262644}" destId="{BB92CE6E-356A-49FF-A49F-F12824297111}" srcOrd="8" destOrd="0" presId="urn:microsoft.com/office/officeart/2005/8/layout/radial1"/>
    <dgm:cxn modelId="{176BA120-AC6F-41EF-9D27-675A1ED26BCE}" type="presParOf" srcId="{7A2C7685-404E-49A3-98AD-4F6BCC262644}" destId="{B1721FF2-7FCC-49BC-B1FA-0F9B3EADCB04}" srcOrd="9" destOrd="0" presId="urn:microsoft.com/office/officeart/2005/8/layout/radial1"/>
    <dgm:cxn modelId="{D4304AEE-EB21-48C7-A246-207595CDD426}" type="presParOf" srcId="{B1721FF2-7FCC-49BC-B1FA-0F9B3EADCB04}" destId="{CBB05DEF-F725-4447-A2D9-BABB3D29CED3}" srcOrd="0" destOrd="0" presId="urn:microsoft.com/office/officeart/2005/8/layout/radial1"/>
    <dgm:cxn modelId="{3BDE5BD7-FC4F-4873-93FD-5C9DD6179C93}" type="presParOf" srcId="{7A2C7685-404E-49A3-98AD-4F6BCC262644}" destId="{68261ED2-2B0A-41D9-8ABB-5FB2FBEBA8EC}" srcOrd="10" destOrd="0" presId="urn:microsoft.com/office/officeart/2005/8/layout/radial1"/>
    <dgm:cxn modelId="{44D828A9-AB0B-4242-B99C-73D8095BCDD1}" type="presParOf" srcId="{7A2C7685-404E-49A3-98AD-4F6BCC262644}" destId="{AF4C1173-F8D0-4B27-8B44-505FBD54C342}" srcOrd="11" destOrd="0" presId="urn:microsoft.com/office/officeart/2005/8/layout/radial1"/>
    <dgm:cxn modelId="{8F7C52F6-742D-445E-8452-95D00A55BFFE}" type="presParOf" srcId="{AF4C1173-F8D0-4B27-8B44-505FBD54C342}" destId="{20FF1401-F2E5-41BD-99D3-C4C95982B633}" srcOrd="0" destOrd="0" presId="urn:microsoft.com/office/officeart/2005/8/layout/radial1"/>
    <dgm:cxn modelId="{30EEECBA-53E7-4DE2-8823-4448D849C9C2}" type="presParOf" srcId="{7A2C7685-404E-49A3-98AD-4F6BCC262644}" destId="{26739910-FE04-4E78-B901-A1C86F3F2D5D}"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4AA472-2924-4B7D-A80F-5659EA572942}" type="doc">
      <dgm:prSet loTypeId="urn:microsoft.com/office/officeart/2005/8/layout/hProcess9" loCatId="process" qsTypeId="urn:microsoft.com/office/officeart/2005/8/quickstyle/simple1" qsCatId="simple" csTypeId="urn:microsoft.com/office/officeart/2005/8/colors/accent1_2" csCatId="accent1" phldr="1"/>
      <dgm:spPr/>
    </dgm:pt>
    <dgm:pt modelId="{D414B0E4-CAB1-4B52-9606-1B01FEC25391}">
      <dgm:prSet/>
      <dgm:spPr/>
      <dgm:t>
        <a:bodyPr/>
        <a:lstStyle/>
        <a:p>
          <a:r>
            <a:rPr lang="en-GB" i="1" dirty="0"/>
            <a:t>How has big data created possibilities for gathering and analysing information that can enhance collaboration and engagement? </a:t>
          </a:r>
        </a:p>
      </dgm:t>
    </dgm:pt>
    <dgm:pt modelId="{4EF320A0-C0CD-4239-8C14-4D7A6B2F0885}" type="parTrans" cxnId="{F75037B9-0DF2-4052-9945-6EB7B3C4E9DC}">
      <dgm:prSet/>
      <dgm:spPr/>
      <dgm:t>
        <a:bodyPr/>
        <a:lstStyle/>
        <a:p>
          <a:endParaRPr lang="en-US"/>
        </a:p>
      </dgm:t>
    </dgm:pt>
    <dgm:pt modelId="{8C56A279-6BED-4374-A86D-4F86585D0468}" type="sibTrans" cxnId="{F75037B9-0DF2-4052-9945-6EB7B3C4E9DC}">
      <dgm:prSet/>
      <dgm:spPr/>
      <dgm:t>
        <a:bodyPr/>
        <a:lstStyle/>
        <a:p>
          <a:endParaRPr lang="en-US"/>
        </a:p>
      </dgm:t>
    </dgm:pt>
    <dgm:pt modelId="{F663F6EE-99A6-4DDF-8704-E2205E33AFB7}">
      <dgm:prSet/>
      <dgm:spPr/>
      <dgm:t>
        <a:bodyPr/>
        <a:lstStyle/>
        <a:p>
          <a:r>
            <a:rPr lang="en-GB" i="1" dirty="0"/>
            <a:t>How can the increasing use of digital data by public sector organisations create possibilities for new ways of gathering and reporting (non-) financial performance information that enhance citizen collaboration and engagement?</a:t>
          </a:r>
        </a:p>
      </dgm:t>
    </dgm:pt>
    <dgm:pt modelId="{D352534A-BD87-4B77-AC8E-053C97AB7921}" type="sibTrans" cxnId="{987EE532-C95D-4288-9148-732A74AF82A1}">
      <dgm:prSet/>
      <dgm:spPr/>
      <dgm:t>
        <a:bodyPr/>
        <a:lstStyle/>
        <a:p>
          <a:endParaRPr lang="en-US"/>
        </a:p>
      </dgm:t>
    </dgm:pt>
    <dgm:pt modelId="{66C67C99-34EC-42ED-8C85-281FE5FEA622}" type="parTrans" cxnId="{987EE532-C95D-4288-9148-732A74AF82A1}">
      <dgm:prSet/>
      <dgm:spPr/>
      <dgm:t>
        <a:bodyPr/>
        <a:lstStyle/>
        <a:p>
          <a:endParaRPr lang="en-US"/>
        </a:p>
      </dgm:t>
    </dgm:pt>
    <dgm:pt modelId="{8859EE64-A7A3-405A-A5E4-EDE5C5E0F522}">
      <dgm:prSet/>
      <dgm:spPr/>
      <dgm:t>
        <a:bodyPr/>
        <a:lstStyle/>
        <a:p>
          <a:r>
            <a:rPr lang="en-GB" i="1"/>
            <a:t>What challenges and opportunities of big data and affiliated concepts have been presented in prior academic contributions? </a:t>
          </a:r>
          <a:endParaRPr lang="en-US"/>
        </a:p>
      </dgm:t>
    </dgm:pt>
    <dgm:pt modelId="{C2308604-24DB-4595-A8EA-6AE873EB483A}" type="parTrans" cxnId="{0D3FADBF-CFD5-4898-B66F-340024DDDA8F}">
      <dgm:prSet/>
      <dgm:spPr/>
      <dgm:t>
        <a:bodyPr/>
        <a:lstStyle/>
        <a:p>
          <a:endParaRPr lang="en-US"/>
        </a:p>
      </dgm:t>
    </dgm:pt>
    <dgm:pt modelId="{4FC51103-F24A-4638-BB09-3658D116CFC7}" type="sibTrans" cxnId="{0D3FADBF-CFD5-4898-B66F-340024DDDA8F}">
      <dgm:prSet/>
      <dgm:spPr/>
      <dgm:t>
        <a:bodyPr/>
        <a:lstStyle/>
        <a:p>
          <a:endParaRPr lang="en-US"/>
        </a:p>
      </dgm:t>
    </dgm:pt>
    <dgm:pt modelId="{8FF6A330-9846-48EA-81F8-18709FA86F01}" type="pres">
      <dgm:prSet presAssocID="{E44AA472-2924-4B7D-A80F-5659EA572942}" presName="CompostProcess" presStyleCnt="0">
        <dgm:presLayoutVars>
          <dgm:dir/>
          <dgm:resizeHandles val="exact"/>
        </dgm:presLayoutVars>
      </dgm:prSet>
      <dgm:spPr/>
    </dgm:pt>
    <dgm:pt modelId="{2C0E1543-B19D-4D62-A4E8-6C69FCD17C81}" type="pres">
      <dgm:prSet presAssocID="{E44AA472-2924-4B7D-A80F-5659EA572942}" presName="arrow" presStyleLbl="bgShp" presStyleIdx="0" presStyleCnt="1"/>
      <dgm:spPr/>
    </dgm:pt>
    <dgm:pt modelId="{49AB5822-C912-4208-AE29-CE7538B0D571}" type="pres">
      <dgm:prSet presAssocID="{E44AA472-2924-4B7D-A80F-5659EA572942}" presName="linearProcess" presStyleCnt="0"/>
      <dgm:spPr/>
    </dgm:pt>
    <dgm:pt modelId="{F01E7297-2682-493E-B23A-95C129E0CF98}" type="pres">
      <dgm:prSet presAssocID="{D414B0E4-CAB1-4B52-9606-1B01FEC25391}" presName="textNode" presStyleLbl="node1" presStyleIdx="0" presStyleCnt="3" custScaleY="115031">
        <dgm:presLayoutVars>
          <dgm:bulletEnabled val="1"/>
        </dgm:presLayoutVars>
      </dgm:prSet>
      <dgm:spPr/>
    </dgm:pt>
    <dgm:pt modelId="{BC76C01E-C844-4B62-9B18-08549DA401DD}" type="pres">
      <dgm:prSet presAssocID="{8C56A279-6BED-4374-A86D-4F86585D0468}" presName="sibTrans" presStyleCnt="0"/>
      <dgm:spPr/>
    </dgm:pt>
    <dgm:pt modelId="{E8A55FE7-81AA-43B6-BD79-17F0FE51FE0E}" type="pres">
      <dgm:prSet presAssocID="{8859EE64-A7A3-405A-A5E4-EDE5C5E0F522}" presName="textNode" presStyleLbl="node1" presStyleIdx="1" presStyleCnt="3" custScaleY="115798">
        <dgm:presLayoutVars>
          <dgm:bulletEnabled val="1"/>
        </dgm:presLayoutVars>
      </dgm:prSet>
      <dgm:spPr/>
    </dgm:pt>
    <dgm:pt modelId="{0C126B92-03FE-47B1-AB94-72787EF44EEA}" type="pres">
      <dgm:prSet presAssocID="{4FC51103-F24A-4638-BB09-3658D116CFC7}" presName="sibTrans" presStyleCnt="0"/>
      <dgm:spPr/>
    </dgm:pt>
    <dgm:pt modelId="{B3D1716E-79B2-4818-829D-7D11B73D1A9E}" type="pres">
      <dgm:prSet presAssocID="{F663F6EE-99A6-4DDF-8704-E2205E33AFB7}" presName="textNode" presStyleLbl="node1" presStyleIdx="2" presStyleCnt="3" custScaleY="211657" custLinFactX="114336" custLinFactNeighborX="200000" custLinFactNeighborY="-7285">
        <dgm:presLayoutVars>
          <dgm:bulletEnabled val="1"/>
        </dgm:presLayoutVars>
      </dgm:prSet>
      <dgm:spPr/>
    </dgm:pt>
  </dgm:ptLst>
  <dgm:cxnLst>
    <dgm:cxn modelId="{6B762708-2E68-487A-ACBD-630AB2D67A5B}" type="presOf" srcId="{D414B0E4-CAB1-4B52-9606-1B01FEC25391}" destId="{F01E7297-2682-493E-B23A-95C129E0CF98}" srcOrd="0" destOrd="0" presId="urn:microsoft.com/office/officeart/2005/8/layout/hProcess9"/>
    <dgm:cxn modelId="{987EE532-C95D-4288-9148-732A74AF82A1}" srcId="{E44AA472-2924-4B7D-A80F-5659EA572942}" destId="{F663F6EE-99A6-4DDF-8704-E2205E33AFB7}" srcOrd="2" destOrd="0" parTransId="{66C67C99-34EC-42ED-8C85-281FE5FEA622}" sibTransId="{D352534A-BD87-4B77-AC8E-053C97AB7921}"/>
    <dgm:cxn modelId="{7860C061-43DF-48A3-A2B7-FD85823840F0}" type="presOf" srcId="{F663F6EE-99A6-4DDF-8704-E2205E33AFB7}" destId="{B3D1716E-79B2-4818-829D-7D11B73D1A9E}" srcOrd="0" destOrd="0" presId="urn:microsoft.com/office/officeart/2005/8/layout/hProcess9"/>
    <dgm:cxn modelId="{D6235D6C-1510-4345-8E6A-A4BC244AD250}" type="presOf" srcId="{8859EE64-A7A3-405A-A5E4-EDE5C5E0F522}" destId="{E8A55FE7-81AA-43B6-BD79-17F0FE51FE0E}" srcOrd="0" destOrd="0" presId="urn:microsoft.com/office/officeart/2005/8/layout/hProcess9"/>
    <dgm:cxn modelId="{F75037B9-0DF2-4052-9945-6EB7B3C4E9DC}" srcId="{E44AA472-2924-4B7D-A80F-5659EA572942}" destId="{D414B0E4-CAB1-4B52-9606-1B01FEC25391}" srcOrd="0" destOrd="0" parTransId="{4EF320A0-C0CD-4239-8C14-4D7A6B2F0885}" sibTransId="{8C56A279-6BED-4374-A86D-4F86585D0468}"/>
    <dgm:cxn modelId="{73E4B7BB-314B-4ECE-99D0-E7597700EA07}" type="presOf" srcId="{E44AA472-2924-4B7D-A80F-5659EA572942}" destId="{8FF6A330-9846-48EA-81F8-18709FA86F01}" srcOrd="0" destOrd="0" presId="urn:microsoft.com/office/officeart/2005/8/layout/hProcess9"/>
    <dgm:cxn modelId="{0D3FADBF-CFD5-4898-B66F-340024DDDA8F}" srcId="{E44AA472-2924-4B7D-A80F-5659EA572942}" destId="{8859EE64-A7A3-405A-A5E4-EDE5C5E0F522}" srcOrd="1" destOrd="0" parTransId="{C2308604-24DB-4595-A8EA-6AE873EB483A}" sibTransId="{4FC51103-F24A-4638-BB09-3658D116CFC7}"/>
    <dgm:cxn modelId="{9ECD94E1-CCD5-4896-BEA6-F37646282D8D}" type="presParOf" srcId="{8FF6A330-9846-48EA-81F8-18709FA86F01}" destId="{2C0E1543-B19D-4D62-A4E8-6C69FCD17C81}" srcOrd="0" destOrd="0" presId="urn:microsoft.com/office/officeart/2005/8/layout/hProcess9"/>
    <dgm:cxn modelId="{EFAB3BC3-6676-4CCA-BD5D-388CB07AA503}" type="presParOf" srcId="{8FF6A330-9846-48EA-81F8-18709FA86F01}" destId="{49AB5822-C912-4208-AE29-CE7538B0D571}" srcOrd="1" destOrd="0" presId="urn:microsoft.com/office/officeart/2005/8/layout/hProcess9"/>
    <dgm:cxn modelId="{D2F015A6-D595-4569-8B26-B2AA1C7E8892}" type="presParOf" srcId="{49AB5822-C912-4208-AE29-CE7538B0D571}" destId="{F01E7297-2682-493E-B23A-95C129E0CF98}" srcOrd="0" destOrd="0" presId="urn:microsoft.com/office/officeart/2005/8/layout/hProcess9"/>
    <dgm:cxn modelId="{8CA7FAE5-2D1C-4ECC-A6BB-EAE4DCFA1BEC}" type="presParOf" srcId="{49AB5822-C912-4208-AE29-CE7538B0D571}" destId="{BC76C01E-C844-4B62-9B18-08549DA401DD}" srcOrd="1" destOrd="0" presId="urn:microsoft.com/office/officeart/2005/8/layout/hProcess9"/>
    <dgm:cxn modelId="{4619CDCC-758B-4136-A1AC-688100A1AB4F}" type="presParOf" srcId="{49AB5822-C912-4208-AE29-CE7538B0D571}" destId="{E8A55FE7-81AA-43B6-BD79-17F0FE51FE0E}" srcOrd="2" destOrd="0" presId="urn:microsoft.com/office/officeart/2005/8/layout/hProcess9"/>
    <dgm:cxn modelId="{BC40E7C9-799D-437D-A8BF-FE9F99044D4A}" type="presParOf" srcId="{49AB5822-C912-4208-AE29-CE7538B0D571}" destId="{0C126B92-03FE-47B1-AB94-72787EF44EEA}" srcOrd="3" destOrd="0" presId="urn:microsoft.com/office/officeart/2005/8/layout/hProcess9"/>
    <dgm:cxn modelId="{B380F62C-86CF-4C3F-9224-BADEE65A51F3}" type="presParOf" srcId="{49AB5822-C912-4208-AE29-CE7538B0D571}" destId="{B3D1716E-79B2-4818-829D-7D11B73D1A9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287011-8ED6-4635-8F84-BA07CDC9EB7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2DA39EA-BAFD-4B99-BF0A-696A2DB36459}">
      <dgm:prSet phldrT="[Text]"/>
      <dgm:spPr/>
      <dgm:t>
        <a:bodyPr/>
        <a:lstStyle/>
        <a:p>
          <a:r>
            <a:rPr lang="en-US" dirty="0"/>
            <a:t>Digitalization (AKA Digitization)</a:t>
          </a:r>
        </a:p>
      </dgm:t>
    </dgm:pt>
    <dgm:pt modelId="{6554F308-E252-410F-9D08-5B612E9A30C9}" type="parTrans" cxnId="{8673AC08-A22F-4052-83D6-A825F64FE00C}">
      <dgm:prSet/>
      <dgm:spPr/>
      <dgm:t>
        <a:bodyPr/>
        <a:lstStyle/>
        <a:p>
          <a:endParaRPr lang="en-US"/>
        </a:p>
      </dgm:t>
    </dgm:pt>
    <dgm:pt modelId="{7EA07A09-54D8-48BA-8FCE-EF6A40B679B5}" type="sibTrans" cxnId="{8673AC08-A22F-4052-83D6-A825F64FE00C}">
      <dgm:prSet/>
      <dgm:spPr/>
      <dgm:t>
        <a:bodyPr/>
        <a:lstStyle/>
        <a:p>
          <a:endParaRPr lang="en-US"/>
        </a:p>
      </dgm:t>
    </dgm:pt>
    <dgm:pt modelId="{E34C8A81-F0CD-4E94-921A-8554868BE2D6}">
      <dgm:prSet phldrT="[Text]"/>
      <dgm:spPr/>
      <dgm:t>
        <a:bodyPr/>
        <a:lstStyle/>
        <a:p>
          <a:r>
            <a:rPr lang="en-US" dirty="0"/>
            <a:t>The process of converting analogue information into digital form</a:t>
          </a:r>
        </a:p>
      </dgm:t>
    </dgm:pt>
    <dgm:pt modelId="{1B48330B-EC82-475F-8B96-6C2BAD7EE426}" type="parTrans" cxnId="{C0D0A4DE-F609-475A-A0BC-3D28983BF586}">
      <dgm:prSet/>
      <dgm:spPr/>
      <dgm:t>
        <a:bodyPr/>
        <a:lstStyle/>
        <a:p>
          <a:endParaRPr lang="en-US"/>
        </a:p>
      </dgm:t>
    </dgm:pt>
    <dgm:pt modelId="{3A289833-5C47-408C-ACD0-545A09E04093}" type="sibTrans" cxnId="{C0D0A4DE-F609-475A-A0BC-3D28983BF586}">
      <dgm:prSet/>
      <dgm:spPr/>
      <dgm:t>
        <a:bodyPr/>
        <a:lstStyle/>
        <a:p>
          <a:endParaRPr lang="en-US"/>
        </a:p>
      </dgm:t>
    </dgm:pt>
    <dgm:pt modelId="{2CD73EEC-B1C6-4E60-B05A-50764C09A7B2}">
      <dgm:prSet phldrT="[Text]"/>
      <dgm:spPr/>
      <dgm:t>
        <a:bodyPr/>
        <a:lstStyle/>
        <a:p>
          <a:r>
            <a:rPr lang="en-GB" dirty="0"/>
            <a:t>Enables increased performance in terms of enhanced productivity and efficiency, but within existing paths/processes</a:t>
          </a:r>
          <a:endParaRPr lang="en-US" dirty="0"/>
        </a:p>
      </dgm:t>
    </dgm:pt>
    <dgm:pt modelId="{4FDA89B7-BB9D-4C04-B53D-4C443D67E26F}" type="parTrans" cxnId="{14A89D50-5777-48F9-8D61-B7EE8A96F223}">
      <dgm:prSet/>
      <dgm:spPr/>
      <dgm:t>
        <a:bodyPr/>
        <a:lstStyle/>
        <a:p>
          <a:endParaRPr lang="en-US"/>
        </a:p>
      </dgm:t>
    </dgm:pt>
    <dgm:pt modelId="{766B567D-1458-4BBE-8A53-9618ACE66A17}" type="sibTrans" cxnId="{14A89D50-5777-48F9-8D61-B7EE8A96F223}">
      <dgm:prSet/>
      <dgm:spPr/>
      <dgm:t>
        <a:bodyPr/>
        <a:lstStyle/>
        <a:p>
          <a:endParaRPr lang="en-US"/>
        </a:p>
      </dgm:t>
    </dgm:pt>
    <dgm:pt modelId="{2FC565D5-5552-4D65-A0F1-6237FE6FD831}">
      <dgm:prSet phldrT="[Text]"/>
      <dgm:spPr/>
      <dgm:t>
        <a:bodyPr/>
        <a:lstStyle/>
        <a:p>
          <a:r>
            <a:rPr lang="en-US" dirty="0" err="1"/>
            <a:t>Datafication</a:t>
          </a:r>
          <a:endParaRPr lang="en-US" dirty="0"/>
        </a:p>
      </dgm:t>
    </dgm:pt>
    <dgm:pt modelId="{02F67205-88DE-4AFD-9C4F-5957470C7E47}" type="parTrans" cxnId="{AD36D852-5A7D-4104-A61A-A7B5AC9C0157}">
      <dgm:prSet/>
      <dgm:spPr/>
      <dgm:t>
        <a:bodyPr/>
        <a:lstStyle/>
        <a:p>
          <a:endParaRPr lang="en-US"/>
        </a:p>
      </dgm:t>
    </dgm:pt>
    <dgm:pt modelId="{FDB0FFD5-09A6-4936-9D35-8B7A127D19D5}" type="sibTrans" cxnId="{AD36D852-5A7D-4104-A61A-A7B5AC9C0157}">
      <dgm:prSet/>
      <dgm:spPr/>
      <dgm:t>
        <a:bodyPr/>
        <a:lstStyle/>
        <a:p>
          <a:endParaRPr lang="en-US"/>
        </a:p>
      </dgm:t>
    </dgm:pt>
    <dgm:pt modelId="{4A785C1F-80EB-436A-AF40-8275634B0254}">
      <dgm:prSet phldrT="[Text]"/>
      <dgm:spPr/>
      <dgm:t>
        <a:bodyPr/>
        <a:lstStyle/>
        <a:p>
          <a:r>
            <a:rPr lang="en-US" dirty="0"/>
            <a:t>The digital data created by “the internet of things”</a:t>
          </a:r>
        </a:p>
      </dgm:t>
    </dgm:pt>
    <dgm:pt modelId="{A5E959D7-46B4-47C2-ACBD-9611D697BD9B}" type="parTrans" cxnId="{20F50F72-64C2-4189-9660-DD59A9B1936C}">
      <dgm:prSet/>
      <dgm:spPr/>
      <dgm:t>
        <a:bodyPr/>
        <a:lstStyle/>
        <a:p>
          <a:endParaRPr lang="en-US"/>
        </a:p>
      </dgm:t>
    </dgm:pt>
    <dgm:pt modelId="{FDB9DBF4-1A67-40A1-89FE-74A1B833E95C}" type="sibTrans" cxnId="{20F50F72-64C2-4189-9660-DD59A9B1936C}">
      <dgm:prSet/>
      <dgm:spPr/>
      <dgm:t>
        <a:bodyPr/>
        <a:lstStyle/>
        <a:p>
          <a:endParaRPr lang="en-US"/>
        </a:p>
      </dgm:t>
    </dgm:pt>
    <dgm:pt modelId="{B5F6F029-216C-41DD-BAA7-7A0EB3AEB47F}">
      <dgm:prSet phldrT="[Text]"/>
      <dgm:spPr/>
      <dgm:t>
        <a:bodyPr/>
        <a:lstStyle/>
        <a:p>
          <a:r>
            <a:rPr lang="en-US" dirty="0"/>
            <a:t>Devices and sensors – AKA smart phones, Fitbit, CCTV </a:t>
          </a:r>
          <a:r>
            <a:rPr lang="en-US" dirty="0" err="1"/>
            <a:t>etc</a:t>
          </a:r>
          <a:endParaRPr lang="en-US" dirty="0"/>
        </a:p>
      </dgm:t>
    </dgm:pt>
    <dgm:pt modelId="{819FD6E0-95AA-4D70-8FFF-DD6DE0E6F82C}" type="parTrans" cxnId="{2E512A2C-4209-4E91-B2A2-306B3D0D5984}">
      <dgm:prSet/>
      <dgm:spPr/>
      <dgm:t>
        <a:bodyPr/>
        <a:lstStyle/>
        <a:p>
          <a:endParaRPr lang="en-US"/>
        </a:p>
      </dgm:t>
    </dgm:pt>
    <dgm:pt modelId="{5F3DCC86-962D-41E4-9D2C-72803FEF3EA2}" type="sibTrans" cxnId="{2E512A2C-4209-4E91-B2A2-306B3D0D5984}">
      <dgm:prSet/>
      <dgm:spPr/>
      <dgm:t>
        <a:bodyPr/>
        <a:lstStyle/>
        <a:p>
          <a:endParaRPr lang="en-US"/>
        </a:p>
      </dgm:t>
    </dgm:pt>
    <dgm:pt modelId="{655DA57E-A3E7-4940-A8A3-6711E423DD4D}">
      <dgm:prSet phldrT="[Text]"/>
      <dgm:spPr/>
      <dgm:t>
        <a:bodyPr/>
        <a:lstStyle/>
        <a:p>
          <a:r>
            <a:rPr lang="en-US" dirty="0"/>
            <a:t>Big Data</a:t>
          </a:r>
        </a:p>
      </dgm:t>
    </dgm:pt>
    <dgm:pt modelId="{B912A0FC-507F-47CF-A0AB-5CF736B02904}" type="parTrans" cxnId="{5F83486D-FFA9-439D-A60F-05B873E15E91}">
      <dgm:prSet/>
      <dgm:spPr/>
      <dgm:t>
        <a:bodyPr/>
        <a:lstStyle/>
        <a:p>
          <a:endParaRPr lang="en-US"/>
        </a:p>
      </dgm:t>
    </dgm:pt>
    <dgm:pt modelId="{4138BD52-625B-43E4-814A-2321A2038F5E}" type="sibTrans" cxnId="{5F83486D-FFA9-439D-A60F-05B873E15E91}">
      <dgm:prSet/>
      <dgm:spPr/>
      <dgm:t>
        <a:bodyPr/>
        <a:lstStyle/>
        <a:p>
          <a:endParaRPr lang="en-US"/>
        </a:p>
      </dgm:t>
    </dgm:pt>
    <dgm:pt modelId="{ED0CFFFF-CE52-4A84-AAC3-60B5F497A019}">
      <dgm:prSet phldrT="[Text]"/>
      <dgm:spPr/>
      <dgm:t>
        <a:bodyPr/>
        <a:lstStyle/>
        <a:p>
          <a:r>
            <a:rPr lang="en-US" dirty="0"/>
            <a:t>Collection and manipulation of massive amounts of digital data</a:t>
          </a:r>
        </a:p>
      </dgm:t>
    </dgm:pt>
    <dgm:pt modelId="{34864E94-7D8D-4A02-B3DE-ED232FE34484}" type="parTrans" cxnId="{672AD451-363F-4EED-90B7-5923CD751F28}">
      <dgm:prSet/>
      <dgm:spPr/>
      <dgm:t>
        <a:bodyPr/>
        <a:lstStyle/>
        <a:p>
          <a:endParaRPr lang="en-US"/>
        </a:p>
      </dgm:t>
    </dgm:pt>
    <dgm:pt modelId="{B40EAF53-17EF-4853-B5F2-854B9820E909}" type="sibTrans" cxnId="{672AD451-363F-4EED-90B7-5923CD751F28}">
      <dgm:prSet/>
      <dgm:spPr/>
      <dgm:t>
        <a:bodyPr/>
        <a:lstStyle/>
        <a:p>
          <a:endParaRPr lang="en-US"/>
        </a:p>
      </dgm:t>
    </dgm:pt>
    <dgm:pt modelId="{35055C98-9697-4E5C-A678-6F163BF1BF5B}">
      <dgm:prSet phldrT="[Text]"/>
      <dgm:spPr/>
      <dgm:t>
        <a:bodyPr/>
        <a:lstStyle/>
        <a:p>
          <a:r>
            <a:rPr lang="en-US" dirty="0"/>
            <a:t>Beyond the means of normal processes</a:t>
          </a:r>
        </a:p>
      </dgm:t>
    </dgm:pt>
    <dgm:pt modelId="{DE3B0A6C-FA5D-4EB3-A98D-06D53D744E18}" type="parTrans" cxnId="{DDC53992-F8BE-47B9-8F13-63BFABB369B1}">
      <dgm:prSet/>
      <dgm:spPr/>
      <dgm:t>
        <a:bodyPr/>
        <a:lstStyle/>
        <a:p>
          <a:endParaRPr lang="en-US"/>
        </a:p>
      </dgm:t>
    </dgm:pt>
    <dgm:pt modelId="{4DC88A79-A480-46A7-AF58-A672AF8A08CF}" type="sibTrans" cxnId="{DDC53992-F8BE-47B9-8F13-63BFABB369B1}">
      <dgm:prSet/>
      <dgm:spPr/>
      <dgm:t>
        <a:bodyPr/>
        <a:lstStyle/>
        <a:p>
          <a:endParaRPr lang="en-US"/>
        </a:p>
      </dgm:t>
    </dgm:pt>
    <dgm:pt modelId="{E54CC711-4A90-4723-B55A-3CC8E7D541A3}">
      <dgm:prSet phldrT="[Text]"/>
      <dgm:spPr/>
      <dgm:t>
        <a:bodyPr/>
        <a:lstStyle/>
        <a:p>
          <a:r>
            <a:rPr lang="en-US" dirty="0"/>
            <a:t>3 vs – Variety, Volume, Velocity</a:t>
          </a:r>
        </a:p>
      </dgm:t>
    </dgm:pt>
    <dgm:pt modelId="{C3A9E8E3-AA1C-4357-91F6-4D31CAC90DB9}" type="parTrans" cxnId="{BAF4DBBD-7605-4733-8641-FC3CB818FC76}">
      <dgm:prSet/>
      <dgm:spPr/>
      <dgm:t>
        <a:bodyPr/>
        <a:lstStyle/>
        <a:p>
          <a:endParaRPr lang="en-US"/>
        </a:p>
      </dgm:t>
    </dgm:pt>
    <dgm:pt modelId="{B2E6EA1C-3C36-4D38-9B66-DB1694124937}" type="sibTrans" cxnId="{BAF4DBBD-7605-4733-8641-FC3CB818FC76}">
      <dgm:prSet/>
      <dgm:spPr/>
      <dgm:t>
        <a:bodyPr/>
        <a:lstStyle/>
        <a:p>
          <a:endParaRPr lang="en-US"/>
        </a:p>
      </dgm:t>
    </dgm:pt>
    <dgm:pt modelId="{C39A012C-10E5-4A21-AEB1-91A8533B888A}">
      <dgm:prSet phldrT="[Text]"/>
      <dgm:spPr/>
      <dgm:t>
        <a:bodyPr/>
        <a:lstStyle/>
        <a:p>
          <a:r>
            <a:rPr lang="en-US" dirty="0"/>
            <a:t>A new form of data for analysis</a:t>
          </a:r>
        </a:p>
      </dgm:t>
    </dgm:pt>
    <dgm:pt modelId="{7E982361-FAA9-4A39-B6DB-2335360471F0}" type="parTrans" cxnId="{41666739-2FBB-45A6-B3AE-FEBFF001183F}">
      <dgm:prSet/>
      <dgm:spPr/>
      <dgm:t>
        <a:bodyPr/>
        <a:lstStyle/>
        <a:p>
          <a:endParaRPr lang="en-US"/>
        </a:p>
      </dgm:t>
    </dgm:pt>
    <dgm:pt modelId="{356894A9-7267-48F1-AB1C-43D3002D3861}" type="sibTrans" cxnId="{41666739-2FBB-45A6-B3AE-FEBFF001183F}">
      <dgm:prSet/>
      <dgm:spPr/>
      <dgm:t>
        <a:bodyPr/>
        <a:lstStyle/>
        <a:p>
          <a:endParaRPr lang="en-US"/>
        </a:p>
      </dgm:t>
    </dgm:pt>
    <dgm:pt modelId="{6B327ADE-9141-4093-A102-F8140E5A81AC}" type="pres">
      <dgm:prSet presAssocID="{19287011-8ED6-4635-8F84-BA07CDC9EB77}" presName="linearFlow" presStyleCnt="0">
        <dgm:presLayoutVars>
          <dgm:dir/>
          <dgm:animLvl val="lvl"/>
          <dgm:resizeHandles val="exact"/>
        </dgm:presLayoutVars>
      </dgm:prSet>
      <dgm:spPr/>
    </dgm:pt>
    <dgm:pt modelId="{3519311C-EDB2-4787-A4A4-7D0689692F9B}" type="pres">
      <dgm:prSet presAssocID="{22DA39EA-BAFD-4B99-BF0A-696A2DB36459}" presName="composite" presStyleCnt="0"/>
      <dgm:spPr/>
    </dgm:pt>
    <dgm:pt modelId="{2801017D-4702-4402-8147-C5A0CA9F55A4}" type="pres">
      <dgm:prSet presAssocID="{22DA39EA-BAFD-4B99-BF0A-696A2DB36459}" presName="parentText" presStyleLbl="alignNode1" presStyleIdx="0" presStyleCnt="3" custScaleX="100292">
        <dgm:presLayoutVars>
          <dgm:chMax val="1"/>
          <dgm:bulletEnabled val="1"/>
        </dgm:presLayoutVars>
      </dgm:prSet>
      <dgm:spPr/>
    </dgm:pt>
    <dgm:pt modelId="{DF75E322-1FAA-47A4-8A1A-613AB195C76D}" type="pres">
      <dgm:prSet presAssocID="{22DA39EA-BAFD-4B99-BF0A-696A2DB36459}" presName="descendantText" presStyleLbl="alignAcc1" presStyleIdx="0" presStyleCnt="3">
        <dgm:presLayoutVars>
          <dgm:bulletEnabled val="1"/>
        </dgm:presLayoutVars>
      </dgm:prSet>
      <dgm:spPr/>
    </dgm:pt>
    <dgm:pt modelId="{0EADB1E1-1748-4A8E-8672-52AD87061E40}" type="pres">
      <dgm:prSet presAssocID="{7EA07A09-54D8-48BA-8FCE-EF6A40B679B5}" presName="sp" presStyleCnt="0"/>
      <dgm:spPr/>
    </dgm:pt>
    <dgm:pt modelId="{D7D70D94-AE32-46F2-A88B-5BF3AB956F2A}" type="pres">
      <dgm:prSet presAssocID="{2FC565D5-5552-4D65-A0F1-6237FE6FD831}" presName="composite" presStyleCnt="0"/>
      <dgm:spPr/>
    </dgm:pt>
    <dgm:pt modelId="{ADF1CD62-0F7F-40E6-92EF-46BB9DEDD8A9}" type="pres">
      <dgm:prSet presAssocID="{2FC565D5-5552-4D65-A0F1-6237FE6FD831}" presName="parentText" presStyleLbl="alignNode1" presStyleIdx="1" presStyleCnt="3">
        <dgm:presLayoutVars>
          <dgm:chMax val="1"/>
          <dgm:bulletEnabled val="1"/>
        </dgm:presLayoutVars>
      </dgm:prSet>
      <dgm:spPr/>
    </dgm:pt>
    <dgm:pt modelId="{3EF5B5E5-0C87-4B1A-9663-F698AA510645}" type="pres">
      <dgm:prSet presAssocID="{2FC565D5-5552-4D65-A0F1-6237FE6FD831}" presName="descendantText" presStyleLbl="alignAcc1" presStyleIdx="1" presStyleCnt="3">
        <dgm:presLayoutVars>
          <dgm:bulletEnabled val="1"/>
        </dgm:presLayoutVars>
      </dgm:prSet>
      <dgm:spPr/>
    </dgm:pt>
    <dgm:pt modelId="{EDCFF83D-5E6B-47F7-9E11-FA5AC00AA7EF}" type="pres">
      <dgm:prSet presAssocID="{FDB0FFD5-09A6-4936-9D35-8B7A127D19D5}" presName="sp" presStyleCnt="0"/>
      <dgm:spPr/>
    </dgm:pt>
    <dgm:pt modelId="{113D8E74-FF2D-4FF2-BEF9-12523A273BBD}" type="pres">
      <dgm:prSet presAssocID="{655DA57E-A3E7-4940-A8A3-6711E423DD4D}" presName="composite" presStyleCnt="0"/>
      <dgm:spPr/>
    </dgm:pt>
    <dgm:pt modelId="{366C4764-8E27-45DC-A3A4-7BD3EBD61D1B}" type="pres">
      <dgm:prSet presAssocID="{655DA57E-A3E7-4940-A8A3-6711E423DD4D}" presName="parentText" presStyleLbl="alignNode1" presStyleIdx="2" presStyleCnt="3">
        <dgm:presLayoutVars>
          <dgm:chMax val="1"/>
          <dgm:bulletEnabled val="1"/>
        </dgm:presLayoutVars>
      </dgm:prSet>
      <dgm:spPr/>
    </dgm:pt>
    <dgm:pt modelId="{86C49ADD-1614-4073-8143-FF8C3627C8EA}" type="pres">
      <dgm:prSet presAssocID="{655DA57E-A3E7-4940-A8A3-6711E423DD4D}" presName="descendantText" presStyleLbl="alignAcc1" presStyleIdx="2" presStyleCnt="3">
        <dgm:presLayoutVars>
          <dgm:bulletEnabled val="1"/>
        </dgm:presLayoutVars>
      </dgm:prSet>
      <dgm:spPr/>
    </dgm:pt>
  </dgm:ptLst>
  <dgm:cxnLst>
    <dgm:cxn modelId="{8673AC08-A22F-4052-83D6-A825F64FE00C}" srcId="{19287011-8ED6-4635-8F84-BA07CDC9EB77}" destId="{22DA39EA-BAFD-4B99-BF0A-696A2DB36459}" srcOrd="0" destOrd="0" parTransId="{6554F308-E252-410F-9D08-5B612E9A30C9}" sibTransId="{7EA07A09-54D8-48BA-8FCE-EF6A40B679B5}"/>
    <dgm:cxn modelId="{374F201F-8E9D-4190-AB5C-8013CCDFF1EF}" type="presOf" srcId="{35055C98-9697-4E5C-A678-6F163BF1BF5B}" destId="{86C49ADD-1614-4073-8143-FF8C3627C8EA}" srcOrd="0" destOrd="1" presId="urn:microsoft.com/office/officeart/2005/8/layout/chevron2"/>
    <dgm:cxn modelId="{2E512A2C-4209-4E91-B2A2-306B3D0D5984}" srcId="{2FC565D5-5552-4D65-A0F1-6237FE6FD831}" destId="{B5F6F029-216C-41DD-BAA7-7A0EB3AEB47F}" srcOrd="1" destOrd="0" parTransId="{819FD6E0-95AA-4D70-8FFF-DD6DE0E6F82C}" sibTransId="{5F3DCC86-962D-41E4-9D2C-72803FEF3EA2}"/>
    <dgm:cxn modelId="{41666739-2FBB-45A6-B3AE-FEBFF001183F}" srcId="{2FC565D5-5552-4D65-A0F1-6237FE6FD831}" destId="{C39A012C-10E5-4A21-AEB1-91A8533B888A}" srcOrd="2" destOrd="0" parTransId="{7E982361-FAA9-4A39-B6DB-2335360471F0}" sibTransId="{356894A9-7267-48F1-AB1C-43D3002D3861}"/>
    <dgm:cxn modelId="{D159823B-76D6-423E-9414-7AEEDEB28F57}" type="presOf" srcId="{E54CC711-4A90-4723-B55A-3CC8E7D541A3}" destId="{86C49ADD-1614-4073-8143-FF8C3627C8EA}" srcOrd="0" destOrd="2" presId="urn:microsoft.com/office/officeart/2005/8/layout/chevron2"/>
    <dgm:cxn modelId="{5F83486D-FFA9-439D-A60F-05B873E15E91}" srcId="{19287011-8ED6-4635-8F84-BA07CDC9EB77}" destId="{655DA57E-A3E7-4940-A8A3-6711E423DD4D}" srcOrd="2" destOrd="0" parTransId="{B912A0FC-507F-47CF-A0AB-5CF736B02904}" sibTransId="{4138BD52-625B-43E4-814A-2321A2038F5E}"/>
    <dgm:cxn modelId="{14A89D50-5777-48F9-8D61-B7EE8A96F223}" srcId="{22DA39EA-BAFD-4B99-BF0A-696A2DB36459}" destId="{2CD73EEC-B1C6-4E60-B05A-50764C09A7B2}" srcOrd="1" destOrd="0" parTransId="{4FDA89B7-BB9D-4C04-B53D-4C443D67E26F}" sibTransId="{766B567D-1458-4BBE-8A53-9618ACE66A17}"/>
    <dgm:cxn modelId="{672AD451-363F-4EED-90B7-5923CD751F28}" srcId="{655DA57E-A3E7-4940-A8A3-6711E423DD4D}" destId="{ED0CFFFF-CE52-4A84-AAC3-60B5F497A019}" srcOrd="0" destOrd="0" parTransId="{34864E94-7D8D-4A02-B3DE-ED232FE34484}" sibTransId="{B40EAF53-17EF-4853-B5F2-854B9820E909}"/>
    <dgm:cxn modelId="{20F50F72-64C2-4189-9660-DD59A9B1936C}" srcId="{2FC565D5-5552-4D65-A0F1-6237FE6FD831}" destId="{4A785C1F-80EB-436A-AF40-8275634B0254}" srcOrd="0" destOrd="0" parTransId="{A5E959D7-46B4-47C2-ACBD-9611D697BD9B}" sibTransId="{FDB9DBF4-1A67-40A1-89FE-74A1B833E95C}"/>
    <dgm:cxn modelId="{AD36D852-5A7D-4104-A61A-A7B5AC9C0157}" srcId="{19287011-8ED6-4635-8F84-BA07CDC9EB77}" destId="{2FC565D5-5552-4D65-A0F1-6237FE6FD831}" srcOrd="1" destOrd="0" parTransId="{02F67205-88DE-4AFD-9C4F-5957470C7E47}" sibTransId="{FDB0FFD5-09A6-4936-9D35-8B7A127D19D5}"/>
    <dgm:cxn modelId="{DF701773-B722-493E-98F5-EB271491CFBE}" type="presOf" srcId="{2CD73EEC-B1C6-4E60-B05A-50764C09A7B2}" destId="{DF75E322-1FAA-47A4-8A1A-613AB195C76D}" srcOrd="0" destOrd="1" presId="urn:microsoft.com/office/officeart/2005/8/layout/chevron2"/>
    <dgm:cxn modelId="{42ABDC83-200D-44B4-942D-16FDB9E79B0D}" type="presOf" srcId="{B5F6F029-216C-41DD-BAA7-7A0EB3AEB47F}" destId="{3EF5B5E5-0C87-4B1A-9663-F698AA510645}" srcOrd="0" destOrd="1" presId="urn:microsoft.com/office/officeart/2005/8/layout/chevron2"/>
    <dgm:cxn modelId="{5569DC86-31F2-4122-83BB-922AAD8D125E}" type="presOf" srcId="{C39A012C-10E5-4A21-AEB1-91A8533B888A}" destId="{3EF5B5E5-0C87-4B1A-9663-F698AA510645}" srcOrd="0" destOrd="2" presId="urn:microsoft.com/office/officeart/2005/8/layout/chevron2"/>
    <dgm:cxn modelId="{4EC19087-28AD-48DB-B8DC-B75322BE086D}" type="presOf" srcId="{22DA39EA-BAFD-4B99-BF0A-696A2DB36459}" destId="{2801017D-4702-4402-8147-C5A0CA9F55A4}" srcOrd="0" destOrd="0" presId="urn:microsoft.com/office/officeart/2005/8/layout/chevron2"/>
    <dgm:cxn modelId="{1618688B-5687-4D66-A42C-301AF1B8329A}" type="presOf" srcId="{655DA57E-A3E7-4940-A8A3-6711E423DD4D}" destId="{366C4764-8E27-45DC-A3A4-7BD3EBD61D1B}" srcOrd="0" destOrd="0" presId="urn:microsoft.com/office/officeart/2005/8/layout/chevron2"/>
    <dgm:cxn modelId="{DDC53992-F8BE-47B9-8F13-63BFABB369B1}" srcId="{655DA57E-A3E7-4940-A8A3-6711E423DD4D}" destId="{35055C98-9697-4E5C-A678-6F163BF1BF5B}" srcOrd="1" destOrd="0" parTransId="{DE3B0A6C-FA5D-4EB3-A98D-06D53D744E18}" sibTransId="{4DC88A79-A480-46A7-AF58-A672AF8A08CF}"/>
    <dgm:cxn modelId="{4E6AC9AE-F69A-47A6-ACED-CE861EB6E2E7}" type="presOf" srcId="{ED0CFFFF-CE52-4A84-AAC3-60B5F497A019}" destId="{86C49ADD-1614-4073-8143-FF8C3627C8EA}" srcOrd="0" destOrd="0" presId="urn:microsoft.com/office/officeart/2005/8/layout/chevron2"/>
    <dgm:cxn modelId="{DA49FAAE-78E9-4EAB-8F3B-587F913A5620}" type="presOf" srcId="{19287011-8ED6-4635-8F84-BA07CDC9EB77}" destId="{6B327ADE-9141-4093-A102-F8140E5A81AC}" srcOrd="0" destOrd="0" presId="urn:microsoft.com/office/officeart/2005/8/layout/chevron2"/>
    <dgm:cxn modelId="{BAF4DBBD-7605-4733-8641-FC3CB818FC76}" srcId="{655DA57E-A3E7-4940-A8A3-6711E423DD4D}" destId="{E54CC711-4A90-4723-B55A-3CC8E7D541A3}" srcOrd="2" destOrd="0" parTransId="{C3A9E8E3-AA1C-4357-91F6-4D31CAC90DB9}" sibTransId="{B2E6EA1C-3C36-4D38-9B66-DB1694124937}"/>
    <dgm:cxn modelId="{0D5C90BF-AFA7-4CDC-8BD1-1DEBE9085B7E}" type="presOf" srcId="{2FC565D5-5552-4D65-A0F1-6237FE6FD831}" destId="{ADF1CD62-0F7F-40E6-92EF-46BB9DEDD8A9}" srcOrd="0" destOrd="0" presId="urn:microsoft.com/office/officeart/2005/8/layout/chevron2"/>
    <dgm:cxn modelId="{BF3733D2-BAD0-46A4-9072-316030F5FCEE}" type="presOf" srcId="{E34C8A81-F0CD-4E94-921A-8554868BE2D6}" destId="{DF75E322-1FAA-47A4-8A1A-613AB195C76D}" srcOrd="0" destOrd="0" presId="urn:microsoft.com/office/officeart/2005/8/layout/chevron2"/>
    <dgm:cxn modelId="{C0D0A4DE-F609-475A-A0BC-3D28983BF586}" srcId="{22DA39EA-BAFD-4B99-BF0A-696A2DB36459}" destId="{E34C8A81-F0CD-4E94-921A-8554868BE2D6}" srcOrd="0" destOrd="0" parTransId="{1B48330B-EC82-475F-8B96-6C2BAD7EE426}" sibTransId="{3A289833-5C47-408C-ACD0-545A09E04093}"/>
    <dgm:cxn modelId="{C8EB32FA-98CF-4A6F-B167-A07C8DA31374}" type="presOf" srcId="{4A785C1F-80EB-436A-AF40-8275634B0254}" destId="{3EF5B5E5-0C87-4B1A-9663-F698AA510645}" srcOrd="0" destOrd="0" presId="urn:microsoft.com/office/officeart/2005/8/layout/chevron2"/>
    <dgm:cxn modelId="{21742BBD-3FBB-43C8-ACAD-BFC11ACC2C42}" type="presParOf" srcId="{6B327ADE-9141-4093-A102-F8140E5A81AC}" destId="{3519311C-EDB2-4787-A4A4-7D0689692F9B}" srcOrd="0" destOrd="0" presId="urn:microsoft.com/office/officeart/2005/8/layout/chevron2"/>
    <dgm:cxn modelId="{56BF864B-66B0-43EE-9578-C35DFF0F94F3}" type="presParOf" srcId="{3519311C-EDB2-4787-A4A4-7D0689692F9B}" destId="{2801017D-4702-4402-8147-C5A0CA9F55A4}" srcOrd="0" destOrd="0" presId="urn:microsoft.com/office/officeart/2005/8/layout/chevron2"/>
    <dgm:cxn modelId="{9F6D093C-9AC9-4751-9CA4-6A9789A7508E}" type="presParOf" srcId="{3519311C-EDB2-4787-A4A4-7D0689692F9B}" destId="{DF75E322-1FAA-47A4-8A1A-613AB195C76D}" srcOrd="1" destOrd="0" presId="urn:microsoft.com/office/officeart/2005/8/layout/chevron2"/>
    <dgm:cxn modelId="{256633BA-0B7B-4ECA-9BF1-C4998C7AD780}" type="presParOf" srcId="{6B327ADE-9141-4093-A102-F8140E5A81AC}" destId="{0EADB1E1-1748-4A8E-8672-52AD87061E40}" srcOrd="1" destOrd="0" presId="urn:microsoft.com/office/officeart/2005/8/layout/chevron2"/>
    <dgm:cxn modelId="{4A72CD7D-40C0-4EEB-9C54-A406627ACFC5}" type="presParOf" srcId="{6B327ADE-9141-4093-A102-F8140E5A81AC}" destId="{D7D70D94-AE32-46F2-A88B-5BF3AB956F2A}" srcOrd="2" destOrd="0" presId="urn:microsoft.com/office/officeart/2005/8/layout/chevron2"/>
    <dgm:cxn modelId="{EC24E538-205B-489C-947D-5155537D2877}" type="presParOf" srcId="{D7D70D94-AE32-46F2-A88B-5BF3AB956F2A}" destId="{ADF1CD62-0F7F-40E6-92EF-46BB9DEDD8A9}" srcOrd="0" destOrd="0" presId="urn:microsoft.com/office/officeart/2005/8/layout/chevron2"/>
    <dgm:cxn modelId="{45C15013-B2D9-4E52-8419-6910A0384A84}" type="presParOf" srcId="{D7D70D94-AE32-46F2-A88B-5BF3AB956F2A}" destId="{3EF5B5E5-0C87-4B1A-9663-F698AA510645}" srcOrd="1" destOrd="0" presId="urn:microsoft.com/office/officeart/2005/8/layout/chevron2"/>
    <dgm:cxn modelId="{4B49565A-38B9-4242-8576-D5233513F50A}" type="presParOf" srcId="{6B327ADE-9141-4093-A102-F8140E5A81AC}" destId="{EDCFF83D-5E6B-47F7-9E11-FA5AC00AA7EF}" srcOrd="3" destOrd="0" presId="urn:microsoft.com/office/officeart/2005/8/layout/chevron2"/>
    <dgm:cxn modelId="{B6548BB9-A2DA-4502-8494-789C5CE2AEA9}" type="presParOf" srcId="{6B327ADE-9141-4093-A102-F8140E5A81AC}" destId="{113D8E74-FF2D-4FF2-BEF9-12523A273BBD}" srcOrd="4" destOrd="0" presId="urn:microsoft.com/office/officeart/2005/8/layout/chevron2"/>
    <dgm:cxn modelId="{45D84445-C0C6-45AB-8067-F492133FACC3}" type="presParOf" srcId="{113D8E74-FF2D-4FF2-BEF9-12523A273BBD}" destId="{366C4764-8E27-45DC-A3A4-7BD3EBD61D1B}" srcOrd="0" destOrd="0" presId="urn:microsoft.com/office/officeart/2005/8/layout/chevron2"/>
    <dgm:cxn modelId="{45CD4D6F-C51A-4F64-BAFF-48A308D690E6}" type="presParOf" srcId="{113D8E74-FF2D-4FF2-BEF9-12523A273BBD}" destId="{86C49ADD-1614-4073-8143-FF8C3627C8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C8467-B14F-4A05-A83F-CA97BC00C009}">
      <dsp:nvSpPr>
        <dsp:cNvPr id="0" name=""/>
        <dsp:cNvSpPr/>
      </dsp:nvSpPr>
      <dsp:spPr>
        <a:xfrm>
          <a:off x="3142686" y="1628386"/>
          <a:ext cx="1971182" cy="1465790"/>
        </a:xfrm>
        <a:prstGeom prst="ellipse">
          <a:avLst/>
        </a:prstGeom>
        <a:solidFill>
          <a:srgbClr val="004F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de-AT" sz="1800" kern="1200" dirty="0"/>
            <a:t>Stake-holders</a:t>
          </a:r>
        </a:p>
      </dsp:txBody>
      <dsp:txXfrm>
        <a:off x="3431359" y="1843046"/>
        <a:ext cx="1393836" cy="1036470"/>
      </dsp:txXfrm>
    </dsp:sp>
    <dsp:sp modelId="{120A4108-DAD6-48CF-8218-1F8781BEEA42}">
      <dsp:nvSpPr>
        <dsp:cNvPr id="0" name=""/>
        <dsp:cNvSpPr/>
      </dsp:nvSpPr>
      <dsp:spPr>
        <a:xfrm rot="17124570">
          <a:off x="4229407" y="1502865"/>
          <a:ext cx="263549" cy="26815"/>
        </a:xfrm>
        <a:custGeom>
          <a:avLst/>
          <a:gdLst/>
          <a:ahLst/>
          <a:cxnLst/>
          <a:rect l="0" t="0" r="0" b="0"/>
          <a:pathLst>
            <a:path>
              <a:moveTo>
                <a:pt x="0" y="13407"/>
              </a:moveTo>
              <a:lnTo>
                <a:pt x="263549"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4354593" y="1509684"/>
        <a:ext cx="13177" cy="13177"/>
      </dsp:txXfrm>
    </dsp:sp>
    <dsp:sp modelId="{60D30213-61EB-464E-8498-E139981EE4A3}">
      <dsp:nvSpPr>
        <dsp:cNvPr id="0" name=""/>
        <dsp:cNvSpPr/>
      </dsp:nvSpPr>
      <dsp:spPr>
        <a:xfrm>
          <a:off x="3721394" y="132192"/>
          <a:ext cx="1692448" cy="1270210"/>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de-AT" sz="1800" kern="1200" dirty="0" err="1">
              <a:solidFill>
                <a:schemeClr val="tx1"/>
              </a:solidFill>
            </a:rPr>
            <a:t>Citizens</a:t>
          </a:r>
          <a:endParaRPr lang="de-AT" sz="1500" kern="1200" dirty="0">
            <a:solidFill>
              <a:schemeClr val="tx1"/>
            </a:solidFill>
          </a:endParaRPr>
        </a:p>
      </dsp:txBody>
      <dsp:txXfrm>
        <a:off x="3969247" y="318210"/>
        <a:ext cx="1196742" cy="898174"/>
      </dsp:txXfrm>
    </dsp:sp>
    <dsp:sp modelId="{783824A3-1DED-4E8C-8DDC-2A464420E06C}">
      <dsp:nvSpPr>
        <dsp:cNvPr id="0" name=""/>
        <dsp:cNvSpPr/>
      </dsp:nvSpPr>
      <dsp:spPr>
        <a:xfrm rot="12762576">
          <a:off x="3073795" y="1778278"/>
          <a:ext cx="335145" cy="26815"/>
        </a:xfrm>
        <a:custGeom>
          <a:avLst/>
          <a:gdLst/>
          <a:ahLst/>
          <a:cxnLst/>
          <a:rect l="0" t="0" r="0" b="0"/>
          <a:pathLst>
            <a:path>
              <a:moveTo>
                <a:pt x="0" y="13407"/>
              </a:moveTo>
              <a:lnTo>
                <a:pt x="335145"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rot="10800000">
        <a:off x="3232990" y="1783307"/>
        <a:ext cx="16757" cy="16757"/>
      </dsp:txXfrm>
    </dsp:sp>
    <dsp:sp modelId="{B6E4AE90-EEC9-45B9-BA5B-1009505BEB3D}">
      <dsp:nvSpPr>
        <dsp:cNvPr id="0" name=""/>
        <dsp:cNvSpPr/>
      </dsp:nvSpPr>
      <dsp:spPr>
        <a:xfrm>
          <a:off x="717659" y="67035"/>
          <a:ext cx="2730140" cy="1961087"/>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de-AT" sz="1800" kern="1200" dirty="0">
              <a:solidFill>
                <a:schemeClr val="tx1"/>
              </a:solidFill>
            </a:rPr>
            <a:t>Professional </a:t>
          </a:r>
          <a:r>
            <a:rPr lang="de-AT" sz="1800" kern="1200" dirty="0" err="1">
              <a:solidFill>
                <a:schemeClr val="tx1"/>
              </a:solidFill>
            </a:rPr>
            <a:t>Associations</a:t>
          </a:r>
          <a:endParaRPr lang="de-AT" sz="1800" kern="1200" dirty="0">
            <a:solidFill>
              <a:schemeClr val="tx1"/>
            </a:solidFill>
          </a:endParaRPr>
        </a:p>
        <a:p>
          <a:pPr marL="96838" lvl="0" indent="0" algn="l" defTabSz="800100">
            <a:lnSpc>
              <a:spcPct val="90000"/>
            </a:lnSpc>
            <a:spcBef>
              <a:spcPct val="0"/>
            </a:spcBef>
            <a:spcAft>
              <a:spcPct val="35000"/>
            </a:spcAft>
            <a:buNone/>
          </a:pPr>
          <a:r>
            <a:rPr lang="de-AT" sz="1400" kern="1200" dirty="0">
              <a:solidFill>
                <a:schemeClr val="tx1"/>
              </a:solidFill>
            </a:rPr>
            <a:t>- Financial Reporting Council</a:t>
          </a:r>
        </a:p>
        <a:p>
          <a:pPr marL="96838" lvl="0" indent="0" algn="l" defTabSz="800100">
            <a:lnSpc>
              <a:spcPct val="90000"/>
            </a:lnSpc>
            <a:spcBef>
              <a:spcPct val="0"/>
            </a:spcBef>
            <a:spcAft>
              <a:spcPct val="35000"/>
            </a:spcAft>
            <a:buNone/>
          </a:pPr>
          <a:r>
            <a:rPr lang="de-AT" sz="1400" kern="1200" dirty="0">
              <a:solidFill>
                <a:schemeClr val="tx1"/>
              </a:solidFill>
            </a:rPr>
            <a:t>- Accounting Standards Board</a:t>
          </a:r>
        </a:p>
      </dsp:txBody>
      <dsp:txXfrm>
        <a:off x="1117479" y="354230"/>
        <a:ext cx="1930500" cy="1386697"/>
      </dsp:txXfrm>
    </dsp:sp>
    <dsp:sp modelId="{A8621760-0BCC-4CB2-A011-6409663247E2}">
      <dsp:nvSpPr>
        <dsp:cNvPr id="0" name=""/>
        <dsp:cNvSpPr/>
      </dsp:nvSpPr>
      <dsp:spPr>
        <a:xfrm rot="9990288">
          <a:off x="2702527" y="2630687"/>
          <a:ext cx="494626" cy="26815"/>
        </a:xfrm>
        <a:custGeom>
          <a:avLst/>
          <a:gdLst/>
          <a:ahLst/>
          <a:cxnLst/>
          <a:rect l="0" t="0" r="0" b="0"/>
          <a:pathLst>
            <a:path>
              <a:moveTo>
                <a:pt x="0" y="13407"/>
              </a:moveTo>
              <a:lnTo>
                <a:pt x="494626"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rot="10800000">
        <a:off x="2937474" y="2631729"/>
        <a:ext cx="24731" cy="24731"/>
      </dsp:txXfrm>
    </dsp:sp>
    <dsp:sp modelId="{A2D59F58-9136-442D-98BA-4FA72118AB69}">
      <dsp:nvSpPr>
        <dsp:cNvPr id="0" name=""/>
        <dsp:cNvSpPr/>
      </dsp:nvSpPr>
      <dsp:spPr>
        <a:xfrm>
          <a:off x="957795" y="2276072"/>
          <a:ext cx="1800210" cy="1260154"/>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de-AT" sz="1800" kern="1200" dirty="0" err="1">
              <a:solidFill>
                <a:schemeClr val="tx1"/>
              </a:solidFill>
            </a:rPr>
            <a:t>Academia</a:t>
          </a:r>
          <a:endParaRPr lang="de-AT" sz="1200" kern="1200" dirty="0">
            <a:solidFill>
              <a:schemeClr val="tx1"/>
            </a:solidFill>
          </a:endParaRPr>
        </a:p>
        <a:p>
          <a:pPr marL="96838" lvl="0" indent="0" algn="l" defTabSz="800100">
            <a:lnSpc>
              <a:spcPct val="90000"/>
            </a:lnSpc>
            <a:spcBef>
              <a:spcPct val="0"/>
            </a:spcBef>
            <a:spcAft>
              <a:spcPct val="35000"/>
            </a:spcAft>
            <a:buNone/>
          </a:pPr>
          <a:r>
            <a:rPr lang="de-AT" sz="1400" kern="1200" dirty="0">
              <a:solidFill>
                <a:schemeClr val="tx1"/>
              </a:solidFill>
            </a:rPr>
            <a:t>- in Accounting</a:t>
          </a:r>
        </a:p>
        <a:p>
          <a:pPr marL="96838" lvl="0" indent="0" algn="l" defTabSz="800100">
            <a:lnSpc>
              <a:spcPct val="90000"/>
            </a:lnSpc>
            <a:spcBef>
              <a:spcPct val="0"/>
            </a:spcBef>
            <a:spcAft>
              <a:spcPct val="35000"/>
            </a:spcAft>
            <a:buNone/>
          </a:pPr>
          <a:r>
            <a:rPr lang="de-AT" sz="1400" kern="1200" dirty="0">
              <a:solidFill>
                <a:schemeClr val="tx1"/>
              </a:solidFill>
            </a:rPr>
            <a:t>- in PA/PM</a:t>
          </a:r>
        </a:p>
      </dsp:txBody>
      <dsp:txXfrm>
        <a:off x="1221430" y="2460617"/>
        <a:ext cx="1272940" cy="891064"/>
      </dsp:txXfrm>
    </dsp:sp>
    <dsp:sp modelId="{0FD5D2A4-A22C-442B-98BC-2B83CCAA2CEB}">
      <dsp:nvSpPr>
        <dsp:cNvPr id="0" name=""/>
        <dsp:cNvSpPr/>
      </dsp:nvSpPr>
      <dsp:spPr>
        <a:xfrm rot="20616714">
          <a:off x="5040099" y="2045726"/>
          <a:ext cx="231153" cy="26815"/>
        </a:xfrm>
        <a:custGeom>
          <a:avLst/>
          <a:gdLst/>
          <a:ahLst/>
          <a:cxnLst/>
          <a:rect l="0" t="0" r="0" b="0"/>
          <a:pathLst>
            <a:path>
              <a:moveTo>
                <a:pt x="0" y="13407"/>
              </a:moveTo>
              <a:lnTo>
                <a:pt x="231153"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5149896" y="2053354"/>
        <a:ext cx="11557" cy="11557"/>
      </dsp:txXfrm>
    </dsp:sp>
    <dsp:sp modelId="{BB92CE6E-356A-49FF-A49F-F12824297111}">
      <dsp:nvSpPr>
        <dsp:cNvPr id="0" name=""/>
        <dsp:cNvSpPr/>
      </dsp:nvSpPr>
      <dsp:spPr>
        <a:xfrm>
          <a:off x="5208226" y="1159707"/>
          <a:ext cx="1692448" cy="1270210"/>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de-AT" sz="1800" kern="1200" dirty="0" err="1">
              <a:solidFill>
                <a:schemeClr val="tx1"/>
              </a:solidFill>
            </a:rPr>
            <a:t>Economic</a:t>
          </a:r>
          <a:r>
            <a:rPr lang="de-AT" sz="1800" kern="1200" dirty="0">
              <a:solidFill>
                <a:schemeClr val="tx1"/>
              </a:solidFill>
            </a:rPr>
            <a:t> </a:t>
          </a:r>
          <a:r>
            <a:rPr lang="de-AT" sz="1800" kern="1200" dirty="0" err="1">
              <a:solidFill>
                <a:schemeClr val="tx1"/>
              </a:solidFill>
            </a:rPr>
            <a:t>stakeholders</a:t>
          </a:r>
          <a:endParaRPr lang="de-AT" sz="1800" kern="1200" dirty="0">
            <a:solidFill>
              <a:schemeClr val="tx1"/>
            </a:solidFill>
          </a:endParaRPr>
        </a:p>
      </dsp:txBody>
      <dsp:txXfrm>
        <a:off x="5456079" y="1345725"/>
        <a:ext cx="1196742" cy="898174"/>
      </dsp:txXfrm>
    </dsp:sp>
    <dsp:sp modelId="{B1721FF2-7FCC-49BC-B1FA-0F9B3EADCB04}">
      <dsp:nvSpPr>
        <dsp:cNvPr id="0" name=""/>
        <dsp:cNvSpPr/>
      </dsp:nvSpPr>
      <dsp:spPr>
        <a:xfrm rot="6487884">
          <a:off x="3812034" y="3120166"/>
          <a:ext cx="126700" cy="26815"/>
        </a:xfrm>
        <a:custGeom>
          <a:avLst/>
          <a:gdLst/>
          <a:ahLst/>
          <a:cxnLst/>
          <a:rect l="0" t="0" r="0" b="0"/>
          <a:pathLst>
            <a:path>
              <a:moveTo>
                <a:pt x="0" y="13407"/>
              </a:moveTo>
              <a:lnTo>
                <a:pt x="126700"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rot="10800000">
        <a:off x="3872217" y="3130407"/>
        <a:ext cx="6335" cy="6335"/>
      </dsp:txXfrm>
    </dsp:sp>
    <dsp:sp modelId="{68261ED2-2B0A-41D9-8ABB-5FB2FBEBA8EC}">
      <dsp:nvSpPr>
        <dsp:cNvPr id="0" name=""/>
        <dsp:cNvSpPr/>
      </dsp:nvSpPr>
      <dsp:spPr>
        <a:xfrm>
          <a:off x="2754457" y="3177851"/>
          <a:ext cx="1800210" cy="1260154"/>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de-AT" sz="1800" kern="1200" dirty="0" err="1">
              <a:solidFill>
                <a:schemeClr val="tx1"/>
              </a:solidFill>
            </a:rPr>
            <a:t>Practitioners</a:t>
          </a:r>
          <a:endParaRPr lang="de-AT" sz="1300" kern="1200" dirty="0">
            <a:solidFill>
              <a:schemeClr val="tx1"/>
            </a:solidFill>
          </a:endParaRPr>
        </a:p>
        <a:p>
          <a:pPr marL="96838" lvl="0" indent="0" algn="l" defTabSz="800100">
            <a:lnSpc>
              <a:spcPct val="90000"/>
            </a:lnSpc>
            <a:spcBef>
              <a:spcPct val="0"/>
            </a:spcBef>
            <a:spcAft>
              <a:spcPct val="35000"/>
            </a:spcAft>
            <a:buNone/>
          </a:pPr>
          <a:r>
            <a:rPr lang="de-AT" sz="1300" kern="1200" dirty="0">
              <a:solidFill>
                <a:schemeClr val="tx1"/>
              </a:solidFill>
            </a:rPr>
            <a:t>- Managers, </a:t>
          </a:r>
          <a:r>
            <a:rPr lang="de-AT" sz="1300" kern="1200" dirty="0" err="1">
              <a:solidFill>
                <a:schemeClr val="tx1"/>
              </a:solidFill>
            </a:rPr>
            <a:t>Civil</a:t>
          </a:r>
          <a:r>
            <a:rPr lang="de-AT" sz="1300" kern="1200" dirty="0">
              <a:solidFill>
                <a:schemeClr val="tx1"/>
              </a:solidFill>
            </a:rPr>
            <a:t> </a:t>
          </a:r>
          <a:r>
            <a:rPr lang="de-AT" sz="1300" kern="1200" dirty="0" err="1">
              <a:solidFill>
                <a:schemeClr val="tx1"/>
              </a:solidFill>
            </a:rPr>
            <a:t>Servants</a:t>
          </a:r>
          <a:endParaRPr lang="de-AT" sz="1300" kern="1200" dirty="0">
            <a:solidFill>
              <a:schemeClr val="tx1"/>
            </a:solidFill>
          </a:endParaRPr>
        </a:p>
        <a:p>
          <a:pPr marL="96838" lvl="0" indent="0" algn="l" defTabSz="800100">
            <a:lnSpc>
              <a:spcPct val="90000"/>
            </a:lnSpc>
            <a:spcBef>
              <a:spcPct val="0"/>
            </a:spcBef>
            <a:spcAft>
              <a:spcPct val="35000"/>
            </a:spcAft>
            <a:buNone/>
          </a:pPr>
          <a:r>
            <a:rPr lang="de-AT" sz="1300" kern="1200" dirty="0">
              <a:solidFill>
                <a:schemeClr val="tx1"/>
              </a:solidFill>
            </a:rPr>
            <a:t>- </a:t>
          </a:r>
          <a:r>
            <a:rPr lang="de-AT" sz="1300" kern="1200" dirty="0" err="1">
              <a:solidFill>
                <a:schemeClr val="tx1"/>
              </a:solidFill>
            </a:rPr>
            <a:t>Politicians</a:t>
          </a:r>
          <a:endParaRPr lang="de-AT" sz="1300" kern="1200" dirty="0">
            <a:solidFill>
              <a:schemeClr val="tx1"/>
            </a:solidFill>
          </a:endParaRPr>
        </a:p>
      </dsp:txBody>
      <dsp:txXfrm>
        <a:off x="3018092" y="3362396"/>
        <a:ext cx="1272940" cy="891064"/>
      </dsp:txXfrm>
    </dsp:sp>
    <dsp:sp modelId="{AF4C1173-F8D0-4B27-8B44-505FBD54C342}">
      <dsp:nvSpPr>
        <dsp:cNvPr id="0" name=""/>
        <dsp:cNvSpPr/>
      </dsp:nvSpPr>
      <dsp:spPr>
        <a:xfrm rot="1830798">
          <a:off x="4890593" y="2840114"/>
          <a:ext cx="145799" cy="26815"/>
        </a:xfrm>
        <a:custGeom>
          <a:avLst/>
          <a:gdLst/>
          <a:ahLst/>
          <a:cxnLst/>
          <a:rect l="0" t="0" r="0" b="0"/>
          <a:pathLst>
            <a:path>
              <a:moveTo>
                <a:pt x="0" y="13407"/>
              </a:moveTo>
              <a:lnTo>
                <a:pt x="145799" y="13407"/>
              </a:lnTo>
            </a:path>
          </a:pathLst>
        </a:custGeom>
        <a:noFill/>
        <a:ln w="12700" cap="flat" cmpd="sng" algn="ctr">
          <a:solidFill>
            <a:srgbClr val="004F8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4959848" y="2849877"/>
        <a:ext cx="7289" cy="7289"/>
      </dsp:txXfrm>
    </dsp:sp>
    <dsp:sp modelId="{26739910-FE04-4E78-B901-A1C86F3F2D5D}">
      <dsp:nvSpPr>
        <dsp:cNvPr id="0" name=""/>
        <dsp:cNvSpPr/>
      </dsp:nvSpPr>
      <dsp:spPr>
        <a:xfrm>
          <a:off x="4845618" y="2647675"/>
          <a:ext cx="1692448" cy="1270210"/>
        </a:xfrm>
        <a:prstGeom prst="ellipse">
          <a:avLst/>
        </a:prstGeom>
        <a:solidFill>
          <a:srgbClr val="EA7E4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de-AT" sz="1800" kern="1200" dirty="0" err="1">
              <a:solidFill>
                <a:schemeClr val="tx1"/>
              </a:solidFill>
            </a:rPr>
            <a:t>Institutions</a:t>
          </a:r>
          <a:endParaRPr lang="de-AT" sz="1900" kern="1200" dirty="0">
            <a:solidFill>
              <a:schemeClr val="tx1"/>
            </a:solidFill>
          </a:endParaRPr>
        </a:p>
      </dsp:txBody>
      <dsp:txXfrm>
        <a:off x="5093471" y="2833693"/>
        <a:ext cx="1196742" cy="898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E1543-B19D-4D62-A4E8-6C69FCD17C81}">
      <dsp:nvSpPr>
        <dsp:cNvPr id="0" name=""/>
        <dsp:cNvSpPr/>
      </dsp:nvSpPr>
      <dsp:spPr>
        <a:xfrm>
          <a:off x="675706" y="0"/>
          <a:ext cx="7658008" cy="480797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1E7297-2682-493E-B23A-95C129E0CF98}">
      <dsp:nvSpPr>
        <dsp:cNvPr id="0" name=""/>
        <dsp:cNvSpPr/>
      </dsp:nvSpPr>
      <dsp:spPr>
        <a:xfrm>
          <a:off x="9678" y="1297854"/>
          <a:ext cx="2899907" cy="22122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i="1" kern="1200" dirty="0"/>
            <a:t>How has big data created possibilities for gathering and analysing information that can enhance collaboration and engagement? </a:t>
          </a:r>
        </a:p>
      </dsp:txBody>
      <dsp:txXfrm>
        <a:off x="117672" y="1405848"/>
        <a:ext cx="2683919" cy="1996276"/>
      </dsp:txXfrm>
    </dsp:sp>
    <dsp:sp modelId="{E8A55FE7-81AA-43B6-BD79-17F0FE51FE0E}">
      <dsp:nvSpPr>
        <dsp:cNvPr id="0" name=""/>
        <dsp:cNvSpPr/>
      </dsp:nvSpPr>
      <dsp:spPr>
        <a:xfrm>
          <a:off x="3054757" y="1290479"/>
          <a:ext cx="2899907" cy="2227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i="1" kern="1200"/>
            <a:t>What challenges and opportunities of big data and affiliated concepts have been presented in prior academic contributions? </a:t>
          </a:r>
          <a:endParaRPr lang="en-US" sz="1700" kern="1200"/>
        </a:p>
      </dsp:txBody>
      <dsp:txXfrm>
        <a:off x="3163471" y="1399193"/>
        <a:ext cx="2682479" cy="2009587"/>
      </dsp:txXfrm>
    </dsp:sp>
    <dsp:sp modelId="{B3D1716E-79B2-4818-829D-7D11B73D1A9E}">
      <dsp:nvSpPr>
        <dsp:cNvPr id="0" name=""/>
        <dsp:cNvSpPr/>
      </dsp:nvSpPr>
      <dsp:spPr>
        <a:xfrm>
          <a:off x="6109514" y="228599"/>
          <a:ext cx="2899907" cy="40705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i="1" kern="1200" dirty="0"/>
            <a:t>How can the increasing use of digital data by public sector organisations create possibilities for new ways of gathering and reporting (non-) financial performance information that enhance citizen collaboration and engagement?</a:t>
          </a:r>
        </a:p>
      </dsp:txBody>
      <dsp:txXfrm>
        <a:off x="6251076" y="370161"/>
        <a:ext cx="2616783" cy="3787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1017D-4702-4402-8147-C5A0CA9F55A4}">
      <dsp:nvSpPr>
        <dsp:cNvPr id="0" name=""/>
        <dsp:cNvSpPr/>
      </dsp:nvSpPr>
      <dsp:spPr>
        <a:xfrm rot="5400000">
          <a:off x="-250895" y="253507"/>
          <a:ext cx="1678351" cy="11782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Digitalization (AKA Digitization)</a:t>
          </a:r>
        </a:p>
      </dsp:txBody>
      <dsp:txXfrm rot="-5400000">
        <a:off x="-857" y="592607"/>
        <a:ext cx="1178276" cy="500075"/>
      </dsp:txXfrm>
    </dsp:sp>
    <dsp:sp modelId="{DF75E322-1FAA-47A4-8A1A-613AB195C76D}">
      <dsp:nvSpPr>
        <dsp:cNvPr id="0" name=""/>
        <dsp:cNvSpPr/>
      </dsp:nvSpPr>
      <dsp:spPr>
        <a:xfrm rot="5400000">
          <a:off x="4232757" y="-3053583"/>
          <a:ext cx="1090928" cy="72050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process of converting analogue information into digital form</a:t>
          </a:r>
        </a:p>
        <a:p>
          <a:pPr marL="228600" lvl="1" indent="-228600" algn="l" defTabSz="889000">
            <a:lnSpc>
              <a:spcPct val="90000"/>
            </a:lnSpc>
            <a:spcBef>
              <a:spcPct val="0"/>
            </a:spcBef>
            <a:spcAft>
              <a:spcPct val="15000"/>
            </a:spcAft>
            <a:buChar char="•"/>
          </a:pPr>
          <a:r>
            <a:rPr lang="en-GB" sz="2000" kern="1200" dirty="0"/>
            <a:t>Enables increased performance in terms of enhanced productivity and efficiency, but within existing paths/processes</a:t>
          </a:r>
          <a:endParaRPr lang="en-US" sz="2000" kern="1200" dirty="0"/>
        </a:p>
      </dsp:txBody>
      <dsp:txXfrm rot="-5400000">
        <a:off x="1175704" y="56725"/>
        <a:ext cx="7151781" cy="984418"/>
      </dsp:txXfrm>
    </dsp:sp>
    <dsp:sp modelId="{ADF1CD62-0F7F-40E6-92EF-46BB9DEDD8A9}">
      <dsp:nvSpPr>
        <dsp:cNvPr id="0" name=""/>
        <dsp:cNvSpPr/>
      </dsp:nvSpPr>
      <dsp:spPr>
        <a:xfrm rot="5400000">
          <a:off x="-252610" y="1740468"/>
          <a:ext cx="1678351" cy="117484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Datafication</a:t>
          </a:r>
          <a:endParaRPr lang="en-US" sz="1200" kern="1200" dirty="0"/>
        </a:p>
      </dsp:txBody>
      <dsp:txXfrm rot="-5400000">
        <a:off x="-857" y="2076138"/>
        <a:ext cx="1174846" cy="503505"/>
      </dsp:txXfrm>
    </dsp:sp>
    <dsp:sp modelId="{3EF5B5E5-0C87-4B1A-9663-F698AA510645}">
      <dsp:nvSpPr>
        <dsp:cNvPr id="0" name=""/>
        <dsp:cNvSpPr/>
      </dsp:nvSpPr>
      <dsp:spPr>
        <a:xfrm rot="5400000">
          <a:off x="4231042" y="-1568337"/>
          <a:ext cx="1090928" cy="72050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digital data created by “the internet of things”</a:t>
          </a:r>
        </a:p>
        <a:p>
          <a:pPr marL="228600" lvl="1" indent="-228600" algn="l" defTabSz="889000">
            <a:lnSpc>
              <a:spcPct val="90000"/>
            </a:lnSpc>
            <a:spcBef>
              <a:spcPct val="0"/>
            </a:spcBef>
            <a:spcAft>
              <a:spcPct val="15000"/>
            </a:spcAft>
            <a:buChar char="•"/>
          </a:pPr>
          <a:r>
            <a:rPr lang="en-US" sz="2000" kern="1200" dirty="0"/>
            <a:t>Devices and sensors – AKA smart phones, Fitbit, CCTV </a:t>
          </a:r>
          <a:r>
            <a:rPr lang="en-US" sz="2000" kern="1200" dirty="0" err="1"/>
            <a:t>etc</a:t>
          </a:r>
          <a:endParaRPr lang="en-US" sz="2000" kern="1200" dirty="0"/>
        </a:p>
        <a:p>
          <a:pPr marL="228600" lvl="1" indent="-228600" algn="l" defTabSz="889000">
            <a:lnSpc>
              <a:spcPct val="90000"/>
            </a:lnSpc>
            <a:spcBef>
              <a:spcPct val="0"/>
            </a:spcBef>
            <a:spcAft>
              <a:spcPct val="15000"/>
            </a:spcAft>
            <a:buChar char="•"/>
          </a:pPr>
          <a:r>
            <a:rPr lang="en-US" sz="2000" kern="1200" dirty="0"/>
            <a:t>A new form of data for analysis</a:t>
          </a:r>
        </a:p>
      </dsp:txBody>
      <dsp:txXfrm rot="-5400000">
        <a:off x="1173989" y="1541971"/>
        <a:ext cx="7151781" cy="984418"/>
      </dsp:txXfrm>
    </dsp:sp>
    <dsp:sp modelId="{366C4764-8E27-45DC-A3A4-7BD3EBD61D1B}">
      <dsp:nvSpPr>
        <dsp:cNvPr id="0" name=""/>
        <dsp:cNvSpPr/>
      </dsp:nvSpPr>
      <dsp:spPr>
        <a:xfrm rot="5400000">
          <a:off x="-252610" y="3225714"/>
          <a:ext cx="1678351" cy="117484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Big Data</a:t>
          </a:r>
        </a:p>
      </dsp:txBody>
      <dsp:txXfrm rot="-5400000">
        <a:off x="-857" y="3561384"/>
        <a:ext cx="1174846" cy="503505"/>
      </dsp:txXfrm>
    </dsp:sp>
    <dsp:sp modelId="{86C49ADD-1614-4073-8143-FF8C3627C8EA}">
      <dsp:nvSpPr>
        <dsp:cNvPr id="0" name=""/>
        <dsp:cNvSpPr/>
      </dsp:nvSpPr>
      <dsp:spPr>
        <a:xfrm rot="5400000">
          <a:off x="4231042" y="-83092"/>
          <a:ext cx="1090928" cy="72050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Collection and manipulation of massive amounts of digital data</a:t>
          </a:r>
        </a:p>
        <a:p>
          <a:pPr marL="228600" lvl="1" indent="-228600" algn="l" defTabSz="889000">
            <a:lnSpc>
              <a:spcPct val="90000"/>
            </a:lnSpc>
            <a:spcBef>
              <a:spcPct val="0"/>
            </a:spcBef>
            <a:spcAft>
              <a:spcPct val="15000"/>
            </a:spcAft>
            <a:buChar char="•"/>
          </a:pPr>
          <a:r>
            <a:rPr lang="en-US" sz="2000" kern="1200" dirty="0"/>
            <a:t>Beyond the means of normal processes</a:t>
          </a:r>
        </a:p>
        <a:p>
          <a:pPr marL="228600" lvl="1" indent="-228600" algn="l" defTabSz="889000">
            <a:lnSpc>
              <a:spcPct val="90000"/>
            </a:lnSpc>
            <a:spcBef>
              <a:spcPct val="0"/>
            </a:spcBef>
            <a:spcAft>
              <a:spcPct val="15000"/>
            </a:spcAft>
            <a:buChar char="•"/>
          </a:pPr>
          <a:r>
            <a:rPr lang="en-US" sz="2000" kern="1200" dirty="0"/>
            <a:t>3 vs – Variety, Volume, Velocity</a:t>
          </a:r>
        </a:p>
      </dsp:txBody>
      <dsp:txXfrm rot="-5400000">
        <a:off x="1173989" y="3027216"/>
        <a:ext cx="7151781" cy="98441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F75731-F9A1-439F-B3B7-037AA2843EBD}" type="datetimeFigureOut">
              <a:rPr lang="it-IT" smtClean="0"/>
              <a:t>19/03/2019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47B6697-F88E-4E57-A34B-833A3F16CE60}" type="slidenum">
              <a:rPr lang="it-IT" smtClean="0"/>
              <a:t>‹#›</a:t>
            </a:fld>
            <a:endParaRPr lang="it-IT"/>
          </a:p>
        </p:txBody>
      </p:sp>
    </p:spTree>
    <p:extLst>
      <p:ext uri="{BB962C8B-B14F-4D97-AF65-F5344CB8AC3E}">
        <p14:creationId xmlns:p14="http://schemas.microsoft.com/office/powerpoint/2010/main" val="1749285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7B73518-C8A8-40FA-83CF-EF5E31AD9EB9}" type="datetimeFigureOut">
              <a:rPr lang="de-AT" smtClean="0"/>
              <a:t>19.03.2019</a:t>
            </a:fld>
            <a:endParaRPr lang="de-AT"/>
          </a:p>
        </p:txBody>
      </p:sp>
      <p:sp>
        <p:nvSpPr>
          <p:cNvPr id="4" name="Folienbildplatzhalt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C32E538-3789-4F56-94AB-D83B473F67C8}" type="slidenum">
              <a:rPr lang="de-AT" smtClean="0"/>
              <a:t>‹#›</a:t>
            </a:fld>
            <a:endParaRPr lang="de-AT"/>
          </a:p>
        </p:txBody>
      </p:sp>
    </p:spTree>
    <p:extLst>
      <p:ext uri="{BB962C8B-B14F-4D97-AF65-F5344CB8AC3E}">
        <p14:creationId xmlns:p14="http://schemas.microsoft.com/office/powerpoint/2010/main" val="305579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400" dirty="0"/>
              <a:t>Citizens are one of the main </a:t>
            </a:r>
            <a:r>
              <a:rPr lang="en-US" sz="1400" dirty="0" err="1"/>
              <a:t>adresses</a:t>
            </a:r>
            <a:r>
              <a:rPr lang="en-US" sz="1400" dirty="0"/>
              <a:t> of governments financial reports but often do not understand them.  Governmental Accounting systems are moving toward international harmonization and EU harmonization, so conditions are being created for harmonized WGA, comparable </a:t>
            </a:r>
            <a:r>
              <a:rPr lang="en-US" sz="1400" dirty="0" err="1"/>
              <a:t>accross</a:t>
            </a:r>
            <a:r>
              <a:rPr lang="en-US" sz="1400" dirty="0"/>
              <a:t> countries, as a different report than national statistics. Citizens are </a:t>
            </a:r>
            <a:r>
              <a:rPr lang="en-US" sz="1400" dirty="0" err="1"/>
              <a:t>inscreasingly</a:t>
            </a:r>
            <a:r>
              <a:rPr lang="en-US" sz="1400" dirty="0"/>
              <a:t> aware of political scandals and corruption and require accountability from politicians, using more simple instruments, so the financial position of governments might be generally understood. Popular reporting might be </a:t>
            </a:r>
            <a:r>
              <a:rPr lang="en-US" sz="1400" dirty="0" err="1"/>
              <a:t>na</a:t>
            </a:r>
            <a:r>
              <a:rPr lang="en-US" sz="1400" dirty="0"/>
              <a:t> answer.</a:t>
            </a:r>
          </a:p>
          <a:p>
            <a:endParaRPr lang="en-US" sz="1400" dirty="0"/>
          </a:p>
          <a:p>
            <a:r>
              <a:rPr lang="en-US" sz="1200" dirty="0"/>
              <a:t>Academia - Contribute to the on-going research on readability of disclosures  Practice - Identify practical ways to enhance transparency by reducing complexity</a:t>
            </a:r>
          </a:p>
          <a:p>
            <a:r>
              <a:rPr lang="en-US" sz="1200" dirty="0"/>
              <a:t>The case of Mozambique showed that despite substantial international support (WB) PFM reforms can fail dramatically. Thus, what are the issues that really need to be addressed and how could those be identified?</a:t>
            </a:r>
          </a:p>
          <a:p>
            <a:endParaRPr lang="en-US" sz="1200" dirty="0"/>
          </a:p>
          <a:p>
            <a:r>
              <a:rPr lang="en-US" sz="1200" dirty="0"/>
              <a:t>Considering the existing socio-economic and legislative background at international and national level (</a:t>
            </a:r>
            <a:r>
              <a:rPr lang="en-US" sz="1200" dirty="0" err="1"/>
              <a:t>eg</a:t>
            </a:r>
            <a:r>
              <a:rPr lang="en-US" sz="1200" dirty="0"/>
              <a:t> Italy, Portugal and EU countries), those are very relevant topics and RQs for both academia and practitioners. For example considering the emerging role and opportunities offered by ICTs and big data (to</a:t>
            </a:r>
            <a:r>
              <a:rPr lang="en-US" sz="1200" baseline="0" dirty="0"/>
              <a:t> enhance transparency and prevent corruption)</a:t>
            </a:r>
            <a:endParaRPr lang="en-US" sz="1200" dirty="0"/>
          </a:p>
          <a:p>
            <a:endParaRPr lang="en-US" sz="1200" dirty="0"/>
          </a:p>
          <a:p>
            <a:r>
              <a:rPr lang="en-US" sz="1200" dirty="0"/>
              <a:t>The problems of corruption in the present society require collaboration of the academia to find tools that can help to control the situation. From the academia we always defend that it is necessary to improve accountability but it is not clear how accounting data can improve stakeholders decision making and governments reputation.</a:t>
            </a:r>
          </a:p>
          <a:p>
            <a:endParaRPr lang="en-US" sz="1200" dirty="0"/>
          </a:p>
          <a:p>
            <a:r>
              <a:rPr lang="en-US" sz="1200" dirty="0"/>
              <a:t>Since the 2008 financial crisis, safe heavens in universities have changed into hot battle fields. Which means do we use to talk better among ourselves? Are we more transparent when we talk money with hidden faces behind our computer screens?   - </a:t>
            </a:r>
            <a:r>
              <a:rPr lang="en-US" sz="1200" dirty="0" err="1"/>
              <a:t>Financ</a:t>
            </a:r>
            <a:endParaRPr lang="en-US" sz="1200" dirty="0"/>
          </a:p>
          <a:p>
            <a:endParaRPr lang="en-US" sz="1100" dirty="0"/>
          </a:p>
          <a:p>
            <a:r>
              <a:rPr lang="en-US" sz="1100" dirty="0"/>
              <a:t>Considering the overarching strategies in national governments regarding digitalization, as well as trends in academia across different disciplines, the topic of </a:t>
            </a:r>
            <a:r>
              <a:rPr lang="en-US" sz="1100" dirty="0" err="1"/>
              <a:t>datafication</a:t>
            </a:r>
            <a:r>
              <a:rPr lang="en-US" sz="1100" dirty="0"/>
              <a:t>/digitalization will likely change not only work and the image of society in the future, but also the work and the role of actors in the public sector from an accounting perspective. However, so far, renowned public administration/public management/accounting conferences did not organize panels/research groups specifically addressing the topic. As it is likely that </a:t>
            </a:r>
            <a:r>
              <a:rPr lang="en-US" sz="1100" dirty="0" err="1"/>
              <a:t>datafication</a:t>
            </a:r>
            <a:r>
              <a:rPr lang="en-US" sz="1100" dirty="0"/>
              <a:t>/digitalization offers seemingly endless possibilities for transparency, practitioners will be confronted with a new breadth and depth of demand for information. Academia could assist by looking more into the changed accountability relationships, the opportunities and potential pitfalls of ‘full’ transparency. Now is the right time to address this - digitalization develops exponentially and that given the low awareness in our discipline so far, it is high time to explore the topic from an accounting perspective. </a:t>
            </a:r>
            <a:endParaRPr lang="de-AT" sz="1100" dirty="0"/>
          </a:p>
          <a:p>
            <a:endParaRPr lang="de-AT" dirty="0"/>
          </a:p>
        </p:txBody>
      </p:sp>
      <p:sp>
        <p:nvSpPr>
          <p:cNvPr id="4" name="Foliennummernplatzhalter 3"/>
          <p:cNvSpPr>
            <a:spLocks noGrp="1"/>
          </p:cNvSpPr>
          <p:nvPr>
            <p:ph type="sldNum" sz="quarter" idx="10"/>
          </p:nvPr>
        </p:nvSpPr>
        <p:spPr/>
        <p:txBody>
          <a:bodyPr/>
          <a:lstStyle/>
          <a:p>
            <a:fld id="{6C32E538-3789-4F56-94AB-D83B473F67C8}" type="slidenum">
              <a:rPr lang="de-AT" smtClean="0"/>
              <a:t>4</a:t>
            </a:fld>
            <a:endParaRPr lang="de-AT"/>
          </a:p>
        </p:txBody>
      </p:sp>
    </p:spTree>
    <p:extLst>
      <p:ext uri="{BB962C8B-B14F-4D97-AF65-F5344CB8AC3E}">
        <p14:creationId xmlns:p14="http://schemas.microsoft.com/office/powerpoint/2010/main" val="3975751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Citizenry, but also governments, if not for different reasons, at least for legitimacy.</a:t>
            </a:r>
          </a:p>
          <a:p>
            <a:endParaRPr lang="en-US" dirty="0"/>
          </a:p>
          <a:p>
            <a:r>
              <a:rPr lang="en-US" dirty="0"/>
              <a:t>Financial Reporting Council of the United Kingdom has been interested in this topic and has in the past made calls for ways to reduce complexity in financial reporting  The Accounting Standards board will benefit from identifying standards that will reduce complexity and enhance transparency</a:t>
            </a:r>
          </a:p>
          <a:p>
            <a:endParaRPr lang="en-US" dirty="0"/>
          </a:p>
          <a:p>
            <a:r>
              <a:rPr lang="en-US" dirty="0"/>
              <a:t>First and foremost the citizens in the respective countries through more stable PFM institutions through the improved provision of public services</a:t>
            </a:r>
            <a:endParaRPr lang="de-AT" dirty="0"/>
          </a:p>
          <a:p>
            <a:endParaRPr lang="en-US" dirty="0"/>
          </a:p>
          <a:p>
            <a:r>
              <a:rPr lang="en-US" dirty="0"/>
              <a:t>The stakeholders that would benefit: citizens, politicians, managers and civil servants, economic stakeholders </a:t>
            </a:r>
          </a:p>
          <a:p>
            <a:endParaRPr lang="de-AT" dirty="0"/>
          </a:p>
          <a:p>
            <a:r>
              <a:rPr lang="de-AT" dirty="0" err="1"/>
              <a:t>Politicians</a:t>
            </a:r>
            <a:r>
              <a:rPr lang="de-AT" dirty="0"/>
              <a:t>, </a:t>
            </a:r>
            <a:r>
              <a:rPr lang="de-AT" dirty="0" err="1"/>
              <a:t>citizens</a:t>
            </a:r>
            <a:r>
              <a:rPr lang="de-AT" dirty="0"/>
              <a:t>, </a:t>
            </a:r>
            <a:r>
              <a:rPr lang="de-AT" dirty="0" err="1"/>
              <a:t>public</a:t>
            </a:r>
            <a:r>
              <a:rPr lang="de-AT" dirty="0"/>
              <a:t> </a:t>
            </a:r>
            <a:r>
              <a:rPr lang="de-AT" dirty="0" err="1"/>
              <a:t>managers</a:t>
            </a:r>
            <a:r>
              <a:rPr lang="de-AT" dirty="0"/>
              <a:t>.</a:t>
            </a:r>
          </a:p>
          <a:p>
            <a:endParaRPr lang="en-US" dirty="0"/>
          </a:p>
          <a:p>
            <a:r>
              <a:rPr lang="en-US" dirty="0"/>
              <a:t>All </a:t>
            </a:r>
            <a:r>
              <a:rPr lang="en-US" dirty="0" err="1"/>
              <a:t>organisational</a:t>
            </a:r>
            <a:r>
              <a:rPr lang="en-US" dirty="0"/>
              <a:t> actors interested in direct and frank communication among themselves without using </a:t>
            </a:r>
            <a:r>
              <a:rPr lang="en-US" dirty="0" err="1"/>
              <a:t>digical</a:t>
            </a:r>
            <a:r>
              <a:rPr lang="en-US" dirty="0"/>
              <a:t> tools and big data (from nobody knows) to rescue themselves from accountability.</a:t>
            </a:r>
          </a:p>
          <a:p>
            <a:endParaRPr lang="en-US" dirty="0"/>
          </a:p>
          <a:p>
            <a:r>
              <a:rPr lang="en-US" dirty="0"/>
              <a:t>Political and administrative actors at different levels in government / state-owned enterprises – the providers of and actors responsible for accounting information. Citizens and political actors as users of accounting information. Academia in public administration and public management, academia in accounting (by the special focus on digitalization, transparency of the public sector). </a:t>
            </a:r>
            <a:endParaRPr lang="de-AT" dirty="0"/>
          </a:p>
          <a:p>
            <a:endParaRPr lang="de-AT" dirty="0"/>
          </a:p>
        </p:txBody>
      </p:sp>
      <p:sp>
        <p:nvSpPr>
          <p:cNvPr id="4" name="Foliennummernplatzhalter 3"/>
          <p:cNvSpPr>
            <a:spLocks noGrp="1"/>
          </p:cNvSpPr>
          <p:nvPr>
            <p:ph type="sldNum" sz="quarter" idx="10"/>
          </p:nvPr>
        </p:nvSpPr>
        <p:spPr/>
        <p:txBody>
          <a:bodyPr/>
          <a:lstStyle/>
          <a:p>
            <a:fld id="{6C32E538-3789-4F56-94AB-D83B473F67C8}" type="slidenum">
              <a:rPr lang="de-AT" smtClean="0"/>
              <a:t>5</a:t>
            </a:fld>
            <a:endParaRPr lang="de-AT"/>
          </a:p>
        </p:txBody>
      </p:sp>
    </p:spTree>
    <p:extLst>
      <p:ext uri="{BB962C8B-B14F-4D97-AF65-F5344CB8AC3E}">
        <p14:creationId xmlns:p14="http://schemas.microsoft.com/office/powerpoint/2010/main" val="379029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An </a:t>
            </a:r>
            <a:r>
              <a:rPr lang="en-US" dirty="0" err="1"/>
              <a:t>índex</a:t>
            </a:r>
            <a:r>
              <a:rPr lang="en-US" dirty="0"/>
              <a:t> would be built and used to measure a country's financial reporting transparency. Factors effecting that transparency </a:t>
            </a:r>
            <a:r>
              <a:rPr lang="en-US" dirty="0" err="1"/>
              <a:t>índex</a:t>
            </a:r>
            <a:r>
              <a:rPr lang="en-US" dirty="0"/>
              <a:t> could be </a:t>
            </a:r>
            <a:r>
              <a:rPr lang="en-US" dirty="0" err="1"/>
              <a:t>analyse</a:t>
            </a:r>
            <a:r>
              <a:rPr lang="en-US" dirty="0"/>
              <a:t> and compared </a:t>
            </a:r>
            <a:r>
              <a:rPr lang="en-US" dirty="0" err="1"/>
              <a:t>internationaly</a:t>
            </a:r>
            <a:r>
              <a:rPr lang="en-US" dirty="0"/>
              <a:t>. A model of popular reporting could be suggested as a recommendation for practice </a:t>
            </a:r>
            <a:r>
              <a:rPr lang="en-US" dirty="0" err="1"/>
              <a:t>accross</a:t>
            </a:r>
            <a:r>
              <a:rPr lang="en-US" dirty="0"/>
              <a:t> countries (like some have already Citizen's Budget), by EU authorities, e.g..</a:t>
            </a:r>
          </a:p>
          <a:p>
            <a:endParaRPr lang="en-US" dirty="0"/>
          </a:p>
          <a:p>
            <a:r>
              <a:rPr lang="en-US" dirty="0"/>
              <a:t>We will understand how we can reduce complexity and enhance transparency in financial disclosures  Identify complexities in financial reporting and ways we can use narratives to reduce reporting  complexities</a:t>
            </a:r>
          </a:p>
          <a:p>
            <a:endParaRPr lang="en-US" dirty="0"/>
          </a:p>
          <a:p>
            <a:r>
              <a:rPr lang="en-US" dirty="0"/>
              <a:t>Hopefully whether and how reforms of PFM systems can contribute to increase transparency, which ideally would have an effect on the level of corruption</a:t>
            </a:r>
          </a:p>
          <a:p>
            <a:endParaRPr lang="en-US" dirty="0"/>
          </a:p>
          <a:p>
            <a:r>
              <a:rPr lang="en-US" dirty="0"/>
              <a:t>Better understanding of the state of art, better assessment and evaluation of phenomena, possibly better identification of determinants and afterwards of solutions/suggestions ....</a:t>
            </a:r>
          </a:p>
          <a:p>
            <a:endParaRPr lang="en-US" dirty="0"/>
          </a:p>
          <a:p>
            <a:r>
              <a:rPr lang="en-US" dirty="0"/>
              <a:t>The practical benefits of accountability and how from the modern technologies can cooperate to improve social welfare.</a:t>
            </a:r>
          </a:p>
          <a:p>
            <a:endParaRPr lang="en-US" dirty="0"/>
          </a:p>
          <a:p>
            <a:r>
              <a:rPr lang="en-US" dirty="0"/>
              <a:t>New critical thinking insights that will help us to act differently when </a:t>
            </a:r>
            <a:r>
              <a:rPr lang="en-US" dirty="0" err="1"/>
              <a:t>adressing</a:t>
            </a:r>
            <a:r>
              <a:rPr lang="en-US" dirty="0"/>
              <a:t> relevant societal issues that need our attention.</a:t>
            </a:r>
          </a:p>
          <a:p>
            <a:endParaRPr lang="en-US" dirty="0"/>
          </a:p>
          <a:p>
            <a:r>
              <a:rPr lang="en-US" dirty="0"/>
              <a:t>Which issues need to be addressed first when it comes to the challenges to public sector accounting by </a:t>
            </a:r>
            <a:r>
              <a:rPr lang="en-US" dirty="0" err="1"/>
              <a:t>datafication</a:t>
            </a:r>
            <a:r>
              <a:rPr lang="en-US" dirty="0"/>
              <a:t>/digitalization (prioritization of aspects), potentials and pitfalls for actors in government, ways of empowering citizens, </a:t>
            </a:r>
            <a:endParaRPr lang="de-AT" dirty="0"/>
          </a:p>
          <a:p>
            <a:endParaRPr lang="de-AT" dirty="0"/>
          </a:p>
          <a:p>
            <a:r>
              <a:rPr lang="en-US" dirty="0"/>
              <a:t>important key indicators will be discover to steer a community</a:t>
            </a:r>
            <a:endParaRPr lang="de-AT" dirty="0"/>
          </a:p>
          <a:p>
            <a:endParaRPr lang="de-AT" dirty="0"/>
          </a:p>
        </p:txBody>
      </p:sp>
      <p:sp>
        <p:nvSpPr>
          <p:cNvPr id="4" name="Foliennummernplatzhalter 3"/>
          <p:cNvSpPr>
            <a:spLocks noGrp="1"/>
          </p:cNvSpPr>
          <p:nvPr>
            <p:ph type="sldNum" sz="quarter" idx="10"/>
          </p:nvPr>
        </p:nvSpPr>
        <p:spPr/>
        <p:txBody>
          <a:bodyPr/>
          <a:lstStyle/>
          <a:p>
            <a:fld id="{6C32E538-3789-4F56-94AB-D83B473F67C8}" type="slidenum">
              <a:rPr lang="de-AT" smtClean="0"/>
              <a:t>6</a:t>
            </a:fld>
            <a:endParaRPr lang="de-AT"/>
          </a:p>
        </p:txBody>
      </p:sp>
    </p:spTree>
    <p:extLst>
      <p:ext uri="{BB962C8B-B14F-4D97-AF65-F5344CB8AC3E}">
        <p14:creationId xmlns:p14="http://schemas.microsoft.com/office/powerpoint/2010/main" val="228026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DD6C3C40-1DD7-47D1-8F23-817A571FC3B2}" type="datetimeFigureOut">
              <a:rPr lang="de-AT" smtClean="0"/>
              <a:t>19.03.2019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281367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D6C3C40-1DD7-47D1-8F23-817A571FC3B2}" type="datetimeFigureOut">
              <a:rPr lang="de-AT" smtClean="0"/>
              <a:t>19.03.2019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189001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D6C3C40-1DD7-47D1-8F23-817A571FC3B2}" type="datetimeFigureOut">
              <a:rPr lang="de-AT" smtClean="0"/>
              <a:t>19.03.2019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2701099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9" name="Rechteck 8"/>
          <p:cNvSpPr/>
          <p:nvPr userDrawn="1"/>
        </p:nvSpPr>
        <p:spPr>
          <a:xfrm>
            <a:off x="1" y="4338000"/>
            <a:ext cx="9194006" cy="25200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de-AT" sz="1350"/>
          </a:p>
        </p:txBody>
      </p:sp>
      <p:sp>
        <p:nvSpPr>
          <p:cNvPr id="10" name="Rechteck 9"/>
          <p:cNvSpPr/>
          <p:nvPr userDrawn="1"/>
        </p:nvSpPr>
        <p:spPr>
          <a:xfrm>
            <a:off x="-14288" y="2499412"/>
            <a:ext cx="9201150" cy="1838588"/>
          </a:xfrm>
          <a:prstGeom prst="rect">
            <a:avLst/>
          </a:prstGeom>
          <a:solidFill>
            <a:srgbClr val="282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de-AT" sz="1350"/>
          </a:p>
        </p:txBody>
      </p:sp>
      <p:sp>
        <p:nvSpPr>
          <p:cNvPr id="3" name="Untertitel 2"/>
          <p:cNvSpPr>
            <a:spLocks noGrp="1"/>
          </p:cNvSpPr>
          <p:nvPr>
            <p:ph type="subTitle" idx="1"/>
          </p:nvPr>
        </p:nvSpPr>
        <p:spPr>
          <a:xfrm>
            <a:off x="628650" y="4442620"/>
            <a:ext cx="7886700" cy="1655762"/>
          </a:xfrm>
        </p:spPr>
        <p:txBody>
          <a:bodyPr/>
          <a:lstStyle>
            <a:lvl1pPr marL="0" indent="0" algn="l">
              <a:buNone/>
              <a:defRPr sz="1800">
                <a:solidFill>
                  <a:srgbClr val="282828"/>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Formatvorlage des Untertitelmasters durch Klicken bearbeiten</a:t>
            </a:r>
            <a:endParaRPr lang="de-AT" dirty="0"/>
          </a:p>
        </p:txBody>
      </p:sp>
      <p:sp>
        <p:nvSpPr>
          <p:cNvPr id="6" name="Foliennummernplatzhalter 5"/>
          <p:cNvSpPr>
            <a:spLocks noGrp="1"/>
          </p:cNvSpPr>
          <p:nvPr>
            <p:ph type="sldNum" sz="quarter" idx="12"/>
          </p:nvPr>
        </p:nvSpPr>
        <p:spPr/>
        <p:txBody>
          <a:bodyPr/>
          <a:lstStyle>
            <a:lvl1pPr>
              <a:defRPr>
                <a:solidFill>
                  <a:srgbClr val="1D1D1D"/>
                </a:solidFill>
                <a:latin typeface="Calibri Light" panose="020F0302020204030204" pitchFamily="34" charset="0"/>
              </a:defRPr>
            </a:lvl1pPr>
          </a:lstStyle>
          <a:p>
            <a:fld id="{D21DE3DD-5397-4B48-A554-FBE0B45697CF}" type="slidenum">
              <a:rPr lang="de-AT" smtClean="0"/>
              <a:pPr/>
              <a:t>‹#›</a:t>
            </a:fld>
            <a:endParaRPr lang="de-AT" dirty="0"/>
          </a:p>
        </p:txBody>
      </p:sp>
      <p:pic>
        <p:nvPicPr>
          <p:cNvPr id="8" name="Grafik 7"/>
          <p:cNvPicPr>
            <a:picLocks noChangeAspect="1"/>
          </p:cNvPicPr>
          <p:nvPr userDrawn="1"/>
        </p:nvPicPr>
        <p:blipFill rotWithShape="1">
          <a:blip r:embed="rId2" cstate="print">
            <a:extLst>
              <a:ext uri="{BEBA8EAE-BF5A-486C-A8C5-ECC9F3942E4B}">
                <a14:imgProps xmlns:a14="http://schemas.microsoft.com/office/drawing/2010/main">
                  <a14:imgLayer r:embed="rId3">
                    <a14:imgEffect>
                      <a14:artisticTexturizer/>
                    </a14:imgEffect>
                    <a14:imgEffect>
                      <a14:brightnessContrast contrast="-20000"/>
                    </a14:imgEffect>
                  </a14:imgLayer>
                </a14:imgProps>
              </a:ext>
              <a:ext uri="{28A0092B-C50C-407E-A947-70E740481C1C}">
                <a14:useLocalDpi xmlns:a14="http://schemas.microsoft.com/office/drawing/2010/main" val="0"/>
              </a:ext>
            </a:extLst>
          </a:blip>
          <a:srcRect r="10788" b="23771"/>
          <a:stretch/>
        </p:blipFill>
        <p:spPr>
          <a:xfrm>
            <a:off x="0" y="-20588"/>
            <a:ext cx="9183757" cy="2520000"/>
          </a:xfrm>
          <a:prstGeom prst="rect">
            <a:avLst/>
          </a:prstGeom>
        </p:spPr>
      </p:pic>
      <p:sp>
        <p:nvSpPr>
          <p:cNvPr id="12" name="Rechteck 11"/>
          <p:cNvSpPr/>
          <p:nvPr userDrawn="1"/>
        </p:nvSpPr>
        <p:spPr>
          <a:xfrm>
            <a:off x="2707003" y="699412"/>
            <a:ext cx="2193610" cy="1080000"/>
          </a:xfrm>
          <a:prstGeom prst="rect">
            <a:avLst/>
          </a:prstGeom>
          <a:solidFill>
            <a:srgbClr val="28282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a:r>
              <a:rPr lang="de-AT" sz="3600" dirty="0"/>
              <a:t>ACCOUNT</a:t>
            </a:r>
            <a:endParaRPr lang="de-AT" sz="3750" dirty="0"/>
          </a:p>
        </p:txBody>
      </p:sp>
      <p:sp>
        <p:nvSpPr>
          <p:cNvPr id="13" name="Rechteck 12"/>
          <p:cNvSpPr/>
          <p:nvPr userDrawn="1"/>
        </p:nvSpPr>
        <p:spPr>
          <a:xfrm>
            <a:off x="4900613" y="699412"/>
            <a:ext cx="1400175" cy="1080000"/>
          </a:xfrm>
          <a:prstGeom prst="rect">
            <a:avLst/>
          </a:prstGeom>
          <a:solidFill>
            <a:srgbClr val="28282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08000" rIns="68580" bIns="34290" numCol="1" spcCol="0" rtlCol="0" fromWordArt="0" anchor="ctr" anchorCtr="0" forceAA="0" compatLnSpc="1">
            <a:prstTxWarp prst="textNoShape">
              <a:avLst/>
            </a:prstTxWarp>
            <a:noAutofit/>
          </a:bodyPr>
          <a:lstStyle/>
          <a:p>
            <a:pPr algn="l">
              <a:lnSpc>
                <a:spcPts val="1650"/>
              </a:lnSpc>
            </a:pPr>
            <a:r>
              <a:rPr lang="de-AT" sz="1950" dirty="0"/>
              <a:t>ING</a:t>
            </a:r>
          </a:p>
          <a:p>
            <a:pPr algn="l">
              <a:lnSpc>
                <a:spcPts val="1650"/>
              </a:lnSpc>
            </a:pPr>
            <a:r>
              <a:rPr lang="de-AT" sz="1950" dirty="0"/>
              <a:t>ABILITY</a:t>
            </a:r>
          </a:p>
        </p:txBody>
      </p:sp>
      <p:sp>
        <p:nvSpPr>
          <p:cNvPr id="14" name="Titel 1"/>
          <p:cNvSpPr txBox="1">
            <a:spLocks/>
          </p:cNvSpPr>
          <p:nvPr userDrawn="1"/>
        </p:nvSpPr>
        <p:spPr>
          <a:xfrm>
            <a:off x="628650" y="2499412"/>
            <a:ext cx="7886700" cy="1838588"/>
          </a:xfrm>
          <a:prstGeom prst="rect">
            <a:avLst/>
          </a:prstGeom>
        </p:spPr>
        <p:txBody>
          <a:bodyPr vert="horz" lIns="68580" tIns="34290" rIns="68580" bIns="34290" rtlCol="0" anchor="t">
            <a:noAutofit/>
          </a:bodyPr>
          <a:lstStyle>
            <a:lvl1pPr algn="l" defTabSz="914400" rtl="0" eaLnBrk="1" latinLnBrk="0" hangingPunct="1">
              <a:lnSpc>
                <a:spcPct val="90000"/>
              </a:lnSpc>
              <a:spcBef>
                <a:spcPct val="0"/>
              </a:spcBef>
              <a:buNone/>
              <a:defRPr sz="3200" kern="1200" baseline="0">
                <a:solidFill>
                  <a:schemeClr val="bg1"/>
                </a:solidFill>
                <a:latin typeface="+mj-lt"/>
                <a:ea typeface="+mj-ea"/>
                <a:cs typeface="+mj-cs"/>
              </a:defRPr>
            </a:lvl1pPr>
          </a:lstStyle>
          <a:p>
            <a:endParaRPr lang="de-AT" sz="3000" dirty="0"/>
          </a:p>
        </p:txBody>
      </p:sp>
    </p:spTree>
    <p:extLst>
      <p:ext uri="{BB962C8B-B14F-4D97-AF65-F5344CB8AC3E}">
        <p14:creationId xmlns:p14="http://schemas.microsoft.com/office/powerpoint/2010/main" val="62874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DD6C3C40-1DD7-47D1-8F23-817A571FC3B2}" type="datetimeFigureOut">
              <a:rPr lang="de-AT" smtClean="0"/>
              <a:t>19.03.2019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21DE3DD-5397-4B48-A554-FBE0B45697CF}" type="slidenum">
              <a:rPr lang="de-AT" smtClean="0"/>
              <a:t>‹#›</a:t>
            </a:fld>
            <a:endParaRPr lang="de-AT" dirty="0"/>
          </a:p>
        </p:txBody>
      </p:sp>
    </p:spTree>
    <p:extLst>
      <p:ext uri="{BB962C8B-B14F-4D97-AF65-F5344CB8AC3E}">
        <p14:creationId xmlns:p14="http://schemas.microsoft.com/office/powerpoint/2010/main" val="258604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DD6C3C40-1DD7-47D1-8F23-817A571FC3B2}" type="datetimeFigureOut">
              <a:rPr lang="de-AT" smtClean="0"/>
              <a:t>19.03.2019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36614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D6C3C40-1DD7-47D1-8F23-817A571FC3B2}" type="datetimeFigureOut">
              <a:rPr lang="de-AT" smtClean="0"/>
              <a:t>19.03.2019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116862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D6C3C40-1DD7-47D1-8F23-817A571FC3B2}" type="datetimeFigureOut">
              <a:rPr lang="de-AT" smtClean="0"/>
              <a:t>19.03.2019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341765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DD6C3C40-1DD7-47D1-8F23-817A571FC3B2}" type="datetimeFigureOut">
              <a:rPr lang="de-AT" smtClean="0"/>
              <a:t>19.03.2019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186147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C3C40-1DD7-47D1-8F23-817A571FC3B2}" type="datetimeFigureOut">
              <a:rPr lang="de-AT" smtClean="0"/>
              <a:t>19.03.2019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175741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D6C3C40-1DD7-47D1-8F23-817A571FC3B2}" type="datetimeFigureOut">
              <a:rPr lang="de-AT" smtClean="0"/>
              <a:t>19.03.2019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142566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D6C3C40-1DD7-47D1-8F23-817A571FC3B2}" type="datetimeFigureOut">
              <a:rPr lang="de-AT" smtClean="0"/>
              <a:t>19.03.2019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21DE3DD-5397-4B48-A554-FBE0B45697CF}" type="slidenum">
              <a:rPr lang="de-AT" smtClean="0"/>
              <a:t>‹#›</a:t>
            </a:fld>
            <a:endParaRPr lang="de-AT"/>
          </a:p>
        </p:txBody>
      </p:sp>
    </p:spTree>
    <p:extLst>
      <p:ext uri="{BB962C8B-B14F-4D97-AF65-F5344CB8AC3E}">
        <p14:creationId xmlns:p14="http://schemas.microsoft.com/office/powerpoint/2010/main" val="277478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userDrawn="1"/>
        </p:nvSpPr>
        <p:spPr>
          <a:xfrm>
            <a:off x="3716216" y="-38738"/>
            <a:ext cx="5427786" cy="1328276"/>
          </a:xfrm>
          <a:prstGeom prst="rect">
            <a:avLst/>
          </a:prstGeom>
          <a:blipFill dpi="0" rotWithShape="1">
            <a:blip r:embed="rId14">
              <a:alphaModFix amt="3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de-AT" sz="1350"/>
          </a:p>
        </p:txBody>
      </p:sp>
      <p:sp>
        <p:nvSpPr>
          <p:cNvPr id="2" name="Title Placeholder 1"/>
          <p:cNvSpPr>
            <a:spLocks noGrp="1"/>
          </p:cNvSpPr>
          <p:nvPr>
            <p:ph type="title"/>
          </p:nvPr>
        </p:nvSpPr>
        <p:spPr>
          <a:xfrm>
            <a:off x="628650" y="6433"/>
            <a:ext cx="7886700" cy="1325563"/>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28650" y="1416911"/>
            <a:ext cx="78867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C3C40-1DD7-47D1-8F23-817A571FC3B2}" type="datetimeFigureOut">
              <a:rPr lang="de-AT" smtClean="0"/>
              <a:t>19.03.2019</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DE3DD-5397-4B48-A554-FBE0B45697CF}" type="slidenum">
              <a:rPr lang="de-AT" smtClean="0"/>
              <a:t>‹#›</a:t>
            </a:fld>
            <a:endParaRPr lang="de-AT"/>
          </a:p>
        </p:txBody>
      </p:sp>
      <p:sp>
        <p:nvSpPr>
          <p:cNvPr id="7" name="Rechteck 6"/>
          <p:cNvSpPr/>
          <p:nvPr userDrawn="1"/>
        </p:nvSpPr>
        <p:spPr>
          <a:xfrm>
            <a:off x="1" y="6356350"/>
            <a:ext cx="9194006" cy="50165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de-AT" sz="1350"/>
          </a:p>
        </p:txBody>
      </p:sp>
      <p:sp>
        <p:nvSpPr>
          <p:cNvPr id="8" name="Rechteck 7"/>
          <p:cNvSpPr/>
          <p:nvPr userDrawn="1"/>
        </p:nvSpPr>
        <p:spPr>
          <a:xfrm>
            <a:off x="0" y="6176963"/>
            <a:ext cx="9201150" cy="177799"/>
          </a:xfrm>
          <a:prstGeom prst="rect">
            <a:avLst/>
          </a:prstGeom>
          <a:solidFill>
            <a:srgbClr val="282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de-AT" sz="1350"/>
          </a:p>
        </p:txBody>
      </p:sp>
      <p:pic>
        <p:nvPicPr>
          <p:cNvPr id="9" name="Grafik 8"/>
          <p:cNvPicPr>
            <a:picLocks noChangeAspect="1"/>
          </p:cNvPicPr>
          <p:nvPr userDrawn="1"/>
        </p:nvPicPr>
        <p:blipFill rotWithShape="1">
          <a:blip r:embed="rId15"/>
          <a:srcRect b="16681"/>
          <a:stretch/>
        </p:blipFill>
        <p:spPr>
          <a:xfrm>
            <a:off x="628650" y="6471312"/>
            <a:ext cx="1213165" cy="271725"/>
          </a:xfrm>
          <a:prstGeom prst="rect">
            <a:avLst/>
          </a:prstGeom>
        </p:spPr>
      </p:pic>
      <p:cxnSp>
        <p:nvCxnSpPr>
          <p:cNvPr id="12" name="Gerader Verbinder 11"/>
          <p:cNvCxnSpPr/>
          <p:nvPr userDrawn="1"/>
        </p:nvCxnSpPr>
        <p:spPr>
          <a:xfrm>
            <a:off x="-125046" y="1289538"/>
            <a:ext cx="9362831" cy="0"/>
          </a:xfrm>
          <a:prstGeom prst="line">
            <a:avLst/>
          </a:prstGeom>
          <a:ln>
            <a:solidFill>
              <a:srgbClr val="66666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txBox="1">
            <a:spLocks/>
          </p:cNvSpPr>
          <p:nvPr userDrawn="1"/>
        </p:nvSpPr>
        <p:spPr>
          <a:xfrm>
            <a:off x="6610350" y="6475913"/>
            <a:ext cx="2057400" cy="2547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21DE3DD-5397-4B48-A554-FBE0B45697CF}" type="slidenum">
              <a:rPr lang="de-AT" sz="1050" smtClean="0">
                <a:solidFill>
                  <a:srgbClr val="282828"/>
                </a:solidFill>
                <a:latin typeface="Calibri Light" panose="020F0302020204030204" pitchFamily="34" charset="0"/>
              </a:rPr>
              <a:pPr algn="r"/>
              <a:t>‹#›</a:t>
            </a:fld>
            <a:endParaRPr lang="de-AT" sz="1200" dirty="0">
              <a:solidFill>
                <a:srgbClr val="282828"/>
              </a:solidFill>
              <a:latin typeface="Calibri Light" panose="020F0302020204030204" pitchFamily="34" charset="0"/>
            </a:endParaRPr>
          </a:p>
        </p:txBody>
      </p:sp>
    </p:spTree>
    <p:extLst>
      <p:ext uri="{BB962C8B-B14F-4D97-AF65-F5344CB8AC3E}">
        <p14:creationId xmlns:p14="http://schemas.microsoft.com/office/powerpoint/2010/main" val="200955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rgbClr val="1D1D1D"/>
          </a:solidFill>
          <a:latin typeface="+mj-lt"/>
          <a:ea typeface="+mj-ea"/>
          <a:cs typeface="+mj-cs"/>
        </a:defRPr>
      </a:lvl1pPr>
    </p:titleStyle>
    <p:bodyStyle>
      <a:lvl1pPr marL="514350" indent="-51435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Symbol" panose="05050102010706020507" pitchFamily="18" charset="2"/>
        <a:buChar char="-"/>
        <a:defRPr sz="2400" kern="1200">
          <a:solidFill>
            <a:schemeClr val="tx1"/>
          </a:solidFill>
          <a:latin typeface="Calibri Light" panose="020F0302020204030204" pitchFamily="34" charset="0"/>
          <a:ea typeface="+mn-ea"/>
          <a:cs typeface="+mn-cs"/>
        </a:defRPr>
      </a:lvl2pPr>
      <a:lvl3pPr marL="1371600" indent="-4572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Symbol" panose="05050102010706020507" pitchFamily="18" charset="2"/>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Symbol" panose="05050102010706020507" pitchFamily="18" charset="2"/>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483870" y="4440445"/>
            <a:ext cx="7886700" cy="2221359"/>
          </a:xfrm>
        </p:spPr>
        <p:txBody>
          <a:bodyPr>
            <a:normAutofit/>
          </a:bodyPr>
          <a:lstStyle/>
          <a:p>
            <a:r>
              <a:rPr lang="en-GB" dirty="0">
                <a:solidFill>
                  <a:schemeClr val="bg1"/>
                </a:solidFill>
              </a:rPr>
              <a:t>Jean C. Mutiganda - </a:t>
            </a:r>
            <a:r>
              <a:rPr lang="en-GB" dirty="0" err="1">
                <a:solidFill>
                  <a:schemeClr val="bg1"/>
                </a:solidFill>
              </a:rPr>
              <a:t>Åbo</a:t>
            </a:r>
            <a:r>
              <a:rPr lang="en-GB" dirty="0">
                <a:solidFill>
                  <a:schemeClr val="bg1"/>
                </a:solidFill>
              </a:rPr>
              <a:t> </a:t>
            </a:r>
            <a:r>
              <a:rPr lang="en-GB" dirty="0" err="1">
                <a:solidFill>
                  <a:schemeClr val="bg1"/>
                </a:solidFill>
              </a:rPr>
              <a:t>Akademi</a:t>
            </a:r>
            <a:r>
              <a:rPr lang="en-GB" dirty="0">
                <a:solidFill>
                  <a:schemeClr val="bg1"/>
                </a:solidFill>
              </a:rPr>
              <a:t> University –Finland</a:t>
            </a:r>
          </a:p>
          <a:p>
            <a:r>
              <a:rPr lang="en-GB" dirty="0">
                <a:solidFill>
                  <a:schemeClr val="bg1"/>
                </a:solidFill>
              </a:rPr>
              <a:t>Martin Jones - Nottingham Trent University – United Kingdom</a:t>
            </a:r>
          </a:p>
          <a:p>
            <a:r>
              <a:rPr lang="en-GB" dirty="0">
                <a:solidFill>
                  <a:schemeClr val="bg1"/>
                </a:solidFill>
              </a:rPr>
              <a:t>Sanja Korac - Alpen-Adria-</a:t>
            </a:r>
            <a:r>
              <a:rPr lang="en-GB" dirty="0" err="1">
                <a:solidFill>
                  <a:schemeClr val="bg1"/>
                </a:solidFill>
              </a:rPr>
              <a:t>Universitaet</a:t>
            </a:r>
            <a:r>
              <a:rPr lang="en-GB" dirty="0">
                <a:solidFill>
                  <a:schemeClr val="bg1"/>
                </a:solidFill>
              </a:rPr>
              <a:t> Klagenfurt – Austria </a:t>
            </a:r>
          </a:p>
          <a:p>
            <a:r>
              <a:rPr lang="en-GB" dirty="0">
                <a:solidFill>
                  <a:schemeClr val="bg1"/>
                </a:solidFill>
              </a:rPr>
              <a:t>Iris Saliterer - University of Freiburg – Germany </a:t>
            </a:r>
          </a:p>
          <a:p>
            <a:r>
              <a:rPr lang="en-GB" dirty="0">
                <a:solidFill>
                  <a:schemeClr val="bg1"/>
                </a:solidFill>
              </a:rPr>
              <a:t>Muriel </a:t>
            </a:r>
            <a:r>
              <a:rPr lang="en-GB" dirty="0" err="1">
                <a:solidFill>
                  <a:schemeClr val="bg1"/>
                </a:solidFill>
              </a:rPr>
              <a:t>Baerstschi</a:t>
            </a:r>
            <a:r>
              <a:rPr lang="en-GB" dirty="0">
                <a:solidFill>
                  <a:schemeClr val="bg1"/>
                </a:solidFill>
              </a:rPr>
              <a:t> - ZHAW School of Management and Law – Switzerland </a:t>
            </a:r>
          </a:p>
          <a:p>
            <a:r>
              <a:rPr lang="en-GB" dirty="0">
                <a:solidFill>
                  <a:schemeClr val="bg1"/>
                </a:solidFill>
              </a:rPr>
              <a:t>Isabel Brusca - University of Zaragoza – Spain </a:t>
            </a:r>
          </a:p>
        </p:txBody>
      </p:sp>
      <p:sp>
        <p:nvSpPr>
          <p:cNvPr id="2" name="Titel 1"/>
          <p:cNvSpPr>
            <a:spLocks noGrp="1"/>
          </p:cNvSpPr>
          <p:nvPr>
            <p:ph type="ctrTitle" idx="4294967295"/>
          </p:nvPr>
        </p:nvSpPr>
        <p:spPr>
          <a:xfrm>
            <a:off x="0" y="2732088"/>
            <a:ext cx="7886700" cy="606425"/>
          </a:xfrm>
        </p:spPr>
        <p:txBody>
          <a:bodyPr>
            <a:normAutofit fontScale="90000"/>
          </a:bodyPr>
          <a:lstStyle/>
          <a:p>
            <a:r>
              <a:rPr lang="de-AT" dirty="0"/>
              <a:t> </a:t>
            </a:r>
            <a:br>
              <a:rPr lang="de-AT" dirty="0"/>
            </a:br>
            <a:endParaRPr lang="de-AT" dirty="0"/>
          </a:p>
        </p:txBody>
      </p:sp>
      <p:sp>
        <p:nvSpPr>
          <p:cNvPr id="5" name="Titel 1"/>
          <p:cNvSpPr txBox="1">
            <a:spLocks/>
          </p:cNvSpPr>
          <p:nvPr/>
        </p:nvSpPr>
        <p:spPr>
          <a:xfrm>
            <a:off x="483870" y="2575238"/>
            <a:ext cx="7886700" cy="1717093"/>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sz="3200" kern="1200" baseline="0">
                <a:solidFill>
                  <a:schemeClr val="bg1"/>
                </a:solidFill>
                <a:latin typeface="+mj-lt"/>
                <a:ea typeface="+mj-ea"/>
                <a:cs typeface="+mj-cs"/>
              </a:defRPr>
            </a:lvl1pPr>
          </a:lstStyle>
          <a:p>
            <a:r>
              <a:rPr lang="en-US" sz="3600" dirty="0"/>
              <a:t>IRSPM 2018 - Edinburgh</a:t>
            </a:r>
          </a:p>
          <a:p>
            <a:r>
              <a:rPr lang="en-US" sz="2000" dirty="0"/>
              <a:t>A&amp;A SIG Sub-Group: </a:t>
            </a:r>
            <a:endParaRPr lang="de-AT" sz="2000" dirty="0"/>
          </a:p>
          <a:p>
            <a:r>
              <a:rPr lang="en-US" sz="2000" dirty="0"/>
              <a:t>Accounting and accountability in the digital age – enhancing transparency, tackling corruption (October 2017)</a:t>
            </a:r>
          </a:p>
        </p:txBody>
      </p:sp>
      <p:sp>
        <p:nvSpPr>
          <p:cNvPr id="8" name="CasellaDiTesto 7"/>
          <p:cNvSpPr txBox="1"/>
          <p:nvPr/>
        </p:nvSpPr>
        <p:spPr>
          <a:xfrm>
            <a:off x="5592080" y="928933"/>
            <a:ext cx="853029" cy="584776"/>
          </a:xfrm>
          <a:prstGeom prst="rect">
            <a:avLst/>
          </a:prstGeom>
          <a:noFill/>
        </p:spPr>
        <p:txBody>
          <a:bodyPr wrap="square" rtlCol="0">
            <a:spAutoFit/>
          </a:bodyPr>
          <a:lstStyle/>
          <a:p>
            <a:r>
              <a:rPr lang="it-IT" sz="3200" dirty="0">
                <a:solidFill>
                  <a:schemeClr val="bg1"/>
                </a:solidFill>
              </a:rPr>
              <a:t>SIG</a:t>
            </a:r>
          </a:p>
        </p:txBody>
      </p:sp>
    </p:spTree>
    <p:extLst>
      <p:ext uri="{BB962C8B-B14F-4D97-AF65-F5344CB8AC3E}">
        <p14:creationId xmlns:p14="http://schemas.microsoft.com/office/powerpoint/2010/main" val="225996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the Study (2)</a:t>
            </a:r>
          </a:p>
        </p:txBody>
      </p:sp>
      <p:sp>
        <p:nvSpPr>
          <p:cNvPr id="3" name="Content Placeholder 2"/>
          <p:cNvSpPr>
            <a:spLocks noGrp="1"/>
          </p:cNvSpPr>
          <p:nvPr>
            <p:ph idx="1"/>
          </p:nvPr>
        </p:nvSpPr>
        <p:spPr/>
        <p:txBody>
          <a:bodyPr>
            <a:normAutofit lnSpcReduction="10000"/>
          </a:bodyPr>
          <a:lstStyle/>
          <a:p>
            <a:r>
              <a:rPr lang="en-GB" dirty="0"/>
              <a:t>In the public sector the growth of and use of digital data may impact in a number of areas:</a:t>
            </a:r>
          </a:p>
          <a:p>
            <a:pPr lvl="1"/>
            <a:r>
              <a:rPr lang="en-GB" dirty="0"/>
              <a:t>Capturing financial and non financial data</a:t>
            </a:r>
          </a:p>
          <a:p>
            <a:pPr lvl="1"/>
            <a:r>
              <a:rPr lang="en-GB" dirty="0"/>
              <a:t>Analysing such data</a:t>
            </a:r>
          </a:p>
          <a:p>
            <a:pPr lvl="1"/>
            <a:r>
              <a:rPr lang="en-GB" dirty="0"/>
              <a:t>Decision making and resource allocation</a:t>
            </a:r>
          </a:p>
          <a:p>
            <a:pPr lvl="1"/>
            <a:r>
              <a:rPr lang="en-GB" dirty="0"/>
              <a:t>Reporting and presenting (non) financial information</a:t>
            </a:r>
          </a:p>
          <a:p>
            <a:pPr lvl="1"/>
            <a:r>
              <a:rPr lang="en-GB" dirty="0"/>
              <a:t>Measuring and managing performance</a:t>
            </a:r>
          </a:p>
          <a:p>
            <a:pPr lvl="1"/>
            <a:r>
              <a:rPr lang="en-GB" dirty="0"/>
              <a:t>Impact on accountability and transparency (+ or -?)</a:t>
            </a:r>
          </a:p>
          <a:p>
            <a:pPr lvl="1"/>
            <a:r>
              <a:rPr lang="en-GB" dirty="0"/>
              <a:t>Potential for engagement and collaboration</a:t>
            </a:r>
          </a:p>
          <a:p>
            <a:pPr lvl="1"/>
            <a:r>
              <a:rPr lang="en-GB" dirty="0"/>
              <a:t>Uncovering corruption/introducing new forms of corruption</a:t>
            </a:r>
          </a:p>
          <a:p>
            <a:pPr lvl="1"/>
            <a:r>
              <a:rPr lang="en-GB" dirty="0"/>
              <a:t>Impact on role of public sector finance practitioners</a:t>
            </a:r>
          </a:p>
          <a:p>
            <a:pPr lvl="1"/>
            <a:endParaRPr lang="en-GB" dirty="0"/>
          </a:p>
          <a:p>
            <a:pPr lvl="1"/>
            <a:endParaRPr lang="en-GB" dirty="0"/>
          </a:p>
        </p:txBody>
      </p:sp>
    </p:spTree>
    <p:extLst>
      <p:ext uri="{BB962C8B-B14F-4D97-AF65-F5344CB8AC3E}">
        <p14:creationId xmlns:p14="http://schemas.microsoft.com/office/powerpoint/2010/main" val="294541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Study</a:t>
            </a:r>
          </a:p>
        </p:txBody>
      </p:sp>
      <p:sp>
        <p:nvSpPr>
          <p:cNvPr id="3" name="Content Placeholder 2"/>
          <p:cNvSpPr>
            <a:spLocks noGrp="1"/>
          </p:cNvSpPr>
          <p:nvPr>
            <p:ph idx="1"/>
          </p:nvPr>
        </p:nvSpPr>
        <p:spPr>
          <a:xfrm>
            <a:off x="628650" y="1416910"/>
            <a:ext cx="7886700" cy="4679089"/>
          </a:xfrm>
        </p:spPr>
        <p:txBody>
          <a:bodyPr>
            <a:normAutofit fontScale="85000" lnSpcReduction="20000"/>
          </a:bodyPr>
          <a:lstStyle/>
          <a:p>
            <a:pPr marL="0" indent="0">
              <a:buNone/>
            </a:pPr>
            <a:r>
              <a:rPr lang="en-GB" dirty="0"/>
              <a:t>The study provides a (initial) review of academic work as well as an overview of contemporary discussions in the field of accounting to develop an initial conceptual framework that may guide further scholarly activity. </a:t>
            </a:r>
          </a:p>
          <a:p>
            <a:pPr marL="0" indent="0">
              <a:buNone/>
            </a:pPr>
            <a:r>
              <a:rPr lang="en-GB" dirty="0"/>
              <a:t>In particular:</a:t>
            </a:r>
          </a:p>
          <a:p>
            <a:r>
              <a:rPr lang="en-GB" i="1" dirty="0"/>
              <a:t>How has big data created possibilities for gathering and analysing information that can enhance collaboration and engagement? </a:t>
            </a:r>
          </a:p>
          <a:p>
            <a:r>
              <a:rPr lang="en-GB" i="1" dirty="0"/>
              <a:t>What challenges and opportunities of big data and affiliated concepts have been presented in prior academic contributions? </a:t>
            </a:r>
          </a:p>
          <a:p>
            <a:r>
              <a:rPr lang="en-GB" i="1" dirty="0"/>
              <a:t>How can the increasing use of digital data by public sector organisations create possibilities for new ways of gathering and reporting (non-) financial performance information that enhance citizen collaboration and engagement?</a:t>
            </a:r>
            <a:endParaRPr lang="en-GB" dirty="0"/>
          </a:p>
        </p:txBody>
      </p:sp>
    </p:spTree>
    <p:extLst>
      <p:ext uri="{BB962C8B-B14F-4D97-AF65-F5344CB8AC3E}">
        <p14:creationId xmlns:p14="http://schemas.microsoft.com/office/powerpoint/2010/main" val="275313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Study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8198430"/>
              </p:ext>
            </p:extLst>
          </p:nvPr>
        </p:nvGraphicFramePr>
        <p:xfrm>
          <a:off x="82959" y="1393723"/>
          <a:ext cx="9009422" cy="4807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4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 so far….</a:t>
            </a:r>
          </a:p>
        </p:txBody>
      </p:sp>
      <p:sp>
        <p:nvSpPr>
          <p:cNvPr id="3" name="Content Placeholder 2"/>
          <p:cNvSpPr>
            <a:spLocks noGrp="1"/>
          </p:cNvSpPr>
          <p:nvPr>
            <p:ph idx="1"/>
          </p:nvPr>
        </p:nvSpPr>
        <p:spPr/>
        <p:txBody>
          <a:bodyPr/>
          <a:lstStyle/>
          <a:p>
            <a:r>
              <a:rPr lang="en-GB" dirty="0"/>
              <a:t>Initial literature analysis using Web of Science</a:t>
            </a:r>
          </a:p>
          <a:p>
            <a:r>
              <a:rPr lang="en-GB" dirty="0"/>
              <a:t>Identifying key definitions</a:t>
            </a:r>
          </a:p>
          <a:p>
            <a:r>
              <a:rPr lang="en-GB" dirty="0"/>
              <a:t>Presentation of key themes</a:t>
            </a:r>
          </a:p>
          <a:p>
            <a:r>
              <a:rPr lang="en-GB" dirty="0"/>
              <a:t>Gap analysis for the public services</a:t>
            </a:r>
          </a:p>
          <a:p>
            <a:r>
              <a:rPr lang="en-GB" dirty="0"/>
              <a:t>Identification of potential research streams</a:t>
            </a:r>
          </a:p>
          <a:p>
            <a:endParaRPr lang="en-GB" dirty="0"/>
          </a:p>
        </p:txBody>
      </p:sp>
    </p:spTree>
    <p:extLst>
      <p:ext uri="{BB962C8B-B14F-4D97-AF65-F5344CB8AC3E}">
        <p14:creationId xmlns:p14="http://schemas.microsoft.com/office/powerpoint/2010/main" val="882947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normAutofit fontScale="85000" lnSpcReduction="20000"/>
          </a:bodyPr>
          <a:lstStyle/>
          <a:p>
            <a:r>
              <a:rPr lang="en-GB" dirty="0"/>
              <a:t>Literature review based on articles on “big data” within the Web of Science database – (in itself big data?)</a:t>
            </a:r>
          </a:p>
          <a:p>
            <a:r>
              <a:rPr lang="en-GB" dirty="0"/>
              <a:t>Identification of different themes emerging from scholastic work</a:t>
            </a:r>
          </a:p>
          <a:p>
            <a:r>
              <a:rPr lang="en-GB" dirty="0"/>
              <a:t>Search themes: Big Data, Digital Data, Digitalization, Datafication</a:t>
            </a:r>
          </a:p>
          <a:p>
            <a:r>
              <a:rPr lang="en-GB" dirty="0"/>
              <a:t>Search sub-themes: performance management, transparency, corruption, accountability, collaboration, engagement, public</a:t>
            </a:r>
          </a:p>
          <a:p>
            <a:r>
              <a:rPr lang="en-GB" dirty="0"/>
              <a:t>Not limited by discipline; no publication date filters applied for big data</a:t>
            </a:r>
          </a:p>
          <a:p>
            <a:r>
              <a:rPr lang="en-GB" dirty="0"/>
              <a:t>Most work published post 2010, especially last 2 years</a:t>
            </a:r>
          </a:p>
          <a:p>
            <a:r>
              <a:rPr lang="en-GB" dirty="0"/>
              <a:t>Digital data goes back further so filter applied post 2010</a:t>
            </a:r>
          </a:p>
        </p:txBody>
      </p:sp>
    </p:spTree>
    <p:extLst>
      <p:ext uri="{BB962C8B-B14F-4D97-AF65-F5344CB8AC3E}">
        <p14:creationId xmlns:p14="http://schemas.microsoft.com/office/powerpoint/2010/main" val="59136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definitions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0281768"/>
              </p:ext>
            </p:extLst>
          </p:nvPr>
        </p:nvGraphicFramePr>
        <p:xfrm>
          <a:off x="135467" y="1417638"/>
          <a:ext cx="8379883" cy="4655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2814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 Digital Data, Digitalization and Datafication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3502358"/>
              </p:ext>
            </p:extLst>
          </p:nvPr>
        </p:nvGraphicFramePr>
        <p:xfrm>
          <a:off x="197556" y="1620838"/>
          <a:ext cx="8748888" cy="4206240"/>
        </p:xfrm>
        <a:graphic>
          <a:graphicData uri="http://schemas.openxmlformats.org/drawingml/2006/table">
            <a:tbl>
              <a:tblPr firstRow="1" bandRow="1">
                <a:tableStyleId>{5C22544A-7EE6-4342-B048-85BDC9FD1C3A}</a:tableStyleId>
              </a:tblPr>
              <a:tblGrid>
                <a:gridCol w="1512711">
                  <a:extLst>
                    <a:ext uri="{9D8B030D-6E8A-4147-A177-3AD203B41FA5}">
                      <a16:colId xmlns:a16="http://schemas.microsoft.com/office/drawing/2014/main" val="1924129654"/>
                    </a:ext>
                  </a:extLst>
                </a:gridCol>
                <a:gridCol w="3180481">
                  <a:extLst>
                    <a:ext uri="{9D8B030D-6E8A-4147-A177-3AD203B41FA5}">
                      <a16:colId xmlns:a16="http://schemas.microsoft.com/office/drawing/2014/main" val="1153225732"/>
                    </a:ext>
                  </a:extLst>
                </a:gridCol>
                <a:gridCol w="4055696">
                  <a:extLst>
                    <a:ext uri="{9D8B030D-6E8A-4147-A177-3AD203B41FA5}">
                      <a16:colId xmlns:a16="http://schemas.microsoft.com/office/drawing/2014/main" val="3374089799"/>
                    </a:ext>
                  </a:extLst>
                </a:gridCol>
              </a:tblGrid>
              <a:tr h="370840">
                <a:tc>
                  <a:txBody>
                    <a:bodyPr/>
                    <a:lstStyle/>
                    <a:p>
                      <a:endParaRPr lang="en-GB" dirty="0"/>
                    </a:p>
                  </a:txBody>
                  <a:tcPr/>
                </a:tc>
                <a:tc>
                  <a:txBody>
                    <a:bodyPr/>
                    <a:lstStyle/>
                    <a:p>
                      <a:r>
                        <a:rPr lang="en-GB" dirty="0"/>
                        <a:t>No. of papers</a:t>
                      </a:r>
                    </a:p>
                  </a:txBody>
                  <a:tcPr/>
                </a:tc>
                <a:tc>
                  <a:txBody>
                    <a:bodyPr/>
                    <a:lstStyle/>
                    <a:p>
                      <a:r>
                        <a:rPr lang="en-GB" dirty="0"/>
                        <a:t>Theme</a:t>
                      </a:r>
                      <a:r>
                        <a:rPr lang="en-GB" baseline="0" dirty="0"/>
                        <a:t> words in titles/abstracts/key words</a:t>
                      </a:r>
                      <a:endParaRPr lang="en-GB" dirty="0"/>
                    </a:p>
                  </a:txBody>
                  <a:tcPr/>
                </a:tc>
                <a:extLst>
                  <a:ext uri="{0D108BD9-81ED-4DB2-BD59-A6C34878D82A}">
                    <a16:rowId xmlns:a16="http://schemas.microsoft.com/office/drawing/2014/main" val="1713521178"/>
                  </a:ext>
                </a:extLst>
              </a:tr>
              <a:tr h="370840">
                <a:tc>
                  <a:txBody>
                    <a:bodyPr/>
                    <a:lstStyle/>
                    <a:p>
                      <a:r>
                        <a:rPr lang="en-GB" dirty="0"/>
                        <a:t>Digital Data</a:t>
                      </a:r>
                    </a:p>
                  </a:txBody>
                  <a:tcPr/>
                </a:tc>
                <a:tc>
                  <a:txBody>
                    <a:bodyPr/>
                    <a:lstStyle/>
                    <a:p>
                      <a:r>
                        <a:rPr lang="en-GB" dirty="0"/>
                        <a:t>848 (2010 to 2018)</a:t>
                      </a:r>
                    </a:p>
                  </a:txBody>
                  <a:tcPr/>
                </a:tc>
                <a:tc>
                  <a:txBody>
                    <a:bodyPr/>
                    <a:lstStyle/>
                    <a:p>
                      <a:r>
                        <a:rPr lang="en-GB" dirty="0"/>
                        <a:t>35 “public” </a:t>
                      </a:r>
                    </a:p>
                    <a:p>
                      <a:r>
                        <a:rPr lang="en-GB" dirty="0"/>
                        <a:t>0 </a:t>
                      </a:r>
                      <a:r>
                        <a:rPr lang="en-GB" baseline="0" dirty="0"/>
                        <a:t>“accountability”</a:t>
                      </a:r>
                    </a:p>
                    <a:p>
                      <a:r>
                        <a:rPr lang="en-GB" baseline="0" dirty="0"/>
                        <a:t>2 “collaboration”</a:t>
                      </a:r>
                    </a:p>
                    <a:p>
                      <a:r>
                        <a:rPr lang="en-GB" baseline="0" dirty="0"/>
                        <a:t>2 “performance management”</a:t>
                      </a:r>
                      <a:endParaRPr lang="en-GB" dirty="0"/>
                    </a:p>
                  </a:txBody>
                  <a:tcPr/>
                </a:tc>
                <a:extLst>
                  <a:ext uri="{0D108BD9-81ED-4DB2-BD59-A6C34878D82A}">
                    <a16:rowId xmlns:a16="http://schemas.microsoft.com/office/drawing/2014/main" val="3794371787"/>
                  </a:ext>
                </a:extLst>
              </a:tr>
              <a:tr h="370840">
                <a:tc>
                  <a:txBody>
                    <a:bodyPr/>
                    <a:lstStyle/>
                    <a:p>
                      <a:r>
                        <a:rPr lang="en-GB" dirty="0"/>
                        <a:t>Digitalization</a:t>
                      </a:r>
                    </a:p>
                  </a:txBody>
                  <a:tcPr/>
                </a:tc>
                <a:tc>
                  <a:txBody>
                    <a:bodyPr/>
                    <a:lstStyle/>
                    <a:p>
                      <a:r>
                        <a:rPr lang="en-GB" dirty="0"/>
                        <a:t>506 (2010 to 2018)</a:t>
                      </a:r>
                    </a:p>
                  </a:txBody>
                  <a:tcPr/>
                </a:tc>
                <a:tc>
                  <a:txBody>
                    <a:bodyPr/>
                    <a:lstStyle/>
                    <a:p>
                      <a:r>
                        <a:rPr lang="en-GB" dirty="0"/>
                        <a:t>2 “public sector”</a:t>
                      </a:r>
                    </a:p>
                    <a:p>
                      <a:r>
                        <a:rPr lang="en-GB" dirty="0"/>
                        <a:t>22 “public”</a:t>
                      </a:r>
                    </a:p>
                    <a:p>
                      <a:r>
                        <a:rPr lang="en-GB" dirty="0"/>
                        <a:t>0 “accountability/transparency/ engagement/corruption/collaboration”</a:t>
                      </a:r>
                    </a:p>
                  </a:txBody>
                  <a:tcPr/>
                </a:tc>
                <a:extLst>
                  <a:ext uri="{0D108BD9-81ED-4DB2-BD59-A6C34878D82A}">
                    <a16:rowId xmlns:a16="http://schemas.microsoft.com/office/drawing/2014/main" val="923783401"/>
                  </a:ext>
                </a:extLst>
              </a:tr>
              <a:tr h="370840">
                <a:tc>
                  <a:txBody>
                    <a:bodyPr/>
                    <a:lstStyle/>
                    <a:p>
                      <a:r>
                        <a:rPr lang="en-GB" dirty="0"/>
                        <a:t>Datafication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 papers linked to public</a:t>
                      </a:r>
                      <a:r>
                        <a:rPr lang="en-GB" baseline="0" dirty="0"/>
                        <a:t> services </a:t>
                      </a:r>
                      <a:r>
                        <a:rPr lang="en-GB" baseline="0" dirty="0" err="1"/>
                        <a:t>eg</a:t>
                      </a:r>
                      <a:r>
                        <a:rPr lang="en-GB" baseline="0" dirty="0"/>
                        <a:t> collaboration, ethics in smart cities</a:t>
                      </a:r>
                      <a:endParaRPr lang="en-GB" dirty="0"/>
                    </a:p>
                    <a:p>
                      <a:endParaRPr lang="en-GB" dirty="0"/>
                    </a:p>
                  </a:txBody>
                  <a:tcPr/>
                </a:tc>
                <a:tc>
                  <a:txBody>
                    <a:bodyPr/>
                    <a:lstStyle/>
                    <a:p>
                      <a:r>
                        <a:rPr lang="en-GB" dirty="0"/>
                        <a:t>No papers linked to “accountability/ corruption/</a:t>
                      </a:r>
                      <a:r>
                        <a:rPr lang="en-GB" baseline="0" dirty="0"/>
                        <a:t>transparency”</a:t>
                      </a:r>
                      <a:endParaRPr lang="en-GB" dirty="0"/>
                    </a:p>
                  </a:txBody>
                  <a:tcPr/>
                </a:tc>
                <a:extLst>
                  <a:ext uri="{0D108BD9-81ED-4DB2-BD59-A6C34878D82A}">
                    <a16:rowId xmlns:a16="http://schemas.microsoft.com/office/drawing/2014/main" val="1218624276"/>
                  </a:ext>
                </a:extLst>
              </a:tr>
            </a:tbl>
          </a:graphicData>
        </a:graphic>
      </p:graphicFrame>
    </p:spTree>
    <p:extLst>
      <p:ext uri="{BB962C8B-B14F-4D97-AF65-F5344CB8AC3E}">
        <p14:creationId xmlns:p14="http://schemas.microsoft.com/office/powerpoint/2010/main" val="73477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 Big Data (1)</a:t>
            </a:r>
          </a:p>
        </p:txBody>
      </p:sp>
      <p:graphicFrame>
        <p:nvGraphicFramePr>
          <p:cNvPr id="4" name="Table 3"/>
          <p:cNvGraphicFramePr>
            <a:graphicFrameLocks noGrp="1"/>
          </p:cNvGraphicFramePr>
          <p:nvPr>
            <p:extLst>
              <p:ext uri="{D42A27DB-BD31-4B8C-83A1-F6EECF244321}">
                <p14:modId xmlns:p14="http://schemas.microsoft.com/office/powerpoint/2010/main" val="1131086771"/>
              </p:ext>
            </p:extLst>
          </p:nvPr>
        </p:nvGraphicFramePr>
        <p:xfrm>
          <a:off x="869244" y="1603019"/>
          <a:ext cx="7044267" cy="4238568"/>
        </p:xfrm>
        <a:graphic>
          <a:graphicData uri="http://schemas.openxmlformats.org/drawingml/2006/table">
            <a:tbl>
              <a:tblPr firstRow="1" firstCol="1" bandRow="1">
                <a:tableStyleId>{69CF1AB2-1976-4502-BF36-3FF5EA218861}</a:tableStyleId>
              </a:tblPr>
              <a:tblGrid>
                <a:gridCol w="5184416">
                  <a:extLst>
                    <a:ext uri="{9D8B030D-6E8A-4147-A177-3AD203B41FA5}">
                      <a16:colId xmlns:a16="http://schemas.microsoft.com/office/drawing/2014/main" val="569876610"/>
                    </a:ext>
                  </a:extLst>
                </a:gridCol>
                <a:gridCol w="1859851">
                  <a:extLst>
                    <a:ext uri="{9D8B030D-6E8A-4147-A177-3AD203B41FA5}">
                      <a16:colId xmlns:a16="http://schemas.microsoft.com/office/drawing/2014/main" val="4252444885"/>
                    </a:ext>
                  </a:extLst>
                </a:gridCol>
              </a:tblGrid>
              <a:tr h="470952">
                <a:tc>
                  <a:txBody>
                    <a:bodyPr/>
                    <a:lstStyle/>
                    <a:p>
                      <a:pPr algn="just">
                        <a:lnSpc>
                          <a:spcPct val="150000"/>
                        </a:lnSpc>
                        <a:spcAft>
                          <a:spcPts val="0"/>
                        </a:spcAft>
                      </a:pPr>
                      <a:r>
                        <a:rPr lang="en-GB" sz="1800" dirty="0">
                          <a:effectLst/>
                        </a:rPr>
                        <a:t>Theme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1800" dirty="0">
                          <a:effectLst/>
                        </a:rPr>
                        <a:t>No. of papers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0944779"/>
                  </a:ext>
                </a:extLst>
              </a:tr>
              <a:tr h="470952">
                <a:tc>
                  <a:txBody>
                    <a:bodyPr/>
                    <a:lstStyle/>
                    <a:p>
                      <a:pPr marL="0" algn="just" defTabSz="914400" rtl="0" eaLnBrk="1" latinLnBrk="0" hangingPunct="1">
                        <a:lnSpc>
                          <a:spcPct val="150000"/>
                        </a:lnSpc>
                        <a:spcAft>
                          <a:spcPts val="0"/>
                        </a:spcAft>
                      </a:pPr>
                      <a:r>
                        <a:rPr lang="en-GB" sz="1800" kern="1200" dirty="0">
                          <a:effectLst/>
                        </a:rPr>
                        <a:t>Big data and accountability</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7883500"/>
                  </a:ext>
                </a:extLst>
              </a:tr>
              <a:tr h="470952">
                <a:tc>
                  <a:txBody>
                    <a:bodyPr/>
                    <a:lstStyle/>
                    <a:p>
                      <a:pPr marL="0" algn="just" defTabSz="914400" rtl="0" eaLnBrk="1" latinLnBrk="0" hangingPunct="1">
                        <a:lnSpc>
                          <a:spcPct val="150000"/>
                        </a:lnSpc>
                        <a:spcAft>
                          <a:spcPts val="0"/>
                        </a:spcAft>
                      </a:pPr>
                      <a:r>
                        <a:rPr lang="en-GB" sz="1800" kern="1200" dirty="0">
                          <a:effectLst/>
                        </a:rPr>
                        <a:t>Big data and collaboration</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53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1638858"/>
                  </a:ext>
                </a:extLst>
              </a:tr>
              <a:tr h="470952">
                <a:tc>
                  <a:txBody>
                    <a:bodyPr/>
                    <a:lstStyle/>
                    <a:p>
                      <a:pPr marL="0" algn="just" defTabSz="914400" rtl="0" eaLnBrk="1" latinLnBrk="0" hangingPunct="1">
                        <a:lnSpc>
                          <a:spcPct val="150000"/>
                        </a:lnSpc>
                        <a:spcAft>
                          <a:spcPts val="0"/>
                        </a:spcAft>
                      </a:pPr>
                      <a:r>
                        <a:rPr lang="en-GB" sz="1800" kern="1200" dirty="0">
                          <a:effectLst/>
                        </a:rPr>
                        <a:t>Big data and collaboration or engagement</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7469372"/>
                  </a:ext>
                </a:extLst>
              </a:tr>
              <a:tr h="470952">
                <a:tc>
                  <a:txBody>
                    <a:bodyPr/>
                    <a:lstStyle/>
                    <a:p>
                      <a:pPr marL="0" algn="just" defTabSz="914400" rtl="0" eaLnBrk="1" latinLnBrk="0" hangingPunct="1">
                        <a:lnSpc>
                          <a:spcPct val="150000"/>
                        </a:lnSpc>
                        <a:spcAft>
                          <a:spcPts val="0"/>
                        </a:spcAft>
                      </a:pPr>
                      <a:r>
                        <a:rPr lang="en-GB" sz="1800" kern="1200" dirty="0">
                          <a:effectLst/>
                        </a:rPr>
                        <a:t>Big data and corruption</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7778692"/>
                  </a:ext>
                </a:extLst>
              </a:tr>
              <a:tr h="470952">
                <a:tc>
                  <a:txBody>
                    <a:bodyPr/>
                    <a:lstStyle/>
                    <a:p>
                      <a:pPr marL="0" algn="just" defTabSz="914400" rtl="0" eaLnBrk="1" latinLnBrk="0" hangingPunct="1">
                        <a:lnSpc>
                          <a:spcPct val="150000"/>
                        </a:lnSpc>
                        <a:spcAft>
                          <a:spcPts val="0"/>
                        </a:spcAft>
                      </a:pPr>
                      <a:r>
                        <a:rPr lang="en-GB" sz="1800" kern="1200" dirty="0">
                          <a:effectLst/>
                        </a:rPr>
                        <a:t>Big data and engagement</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dirty="0">
                          <a:effectLst/>
                        </a:rPr>
                        <a:t>20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5407682"/>
                  </a:ext>
                </a:extLst>
              </a:tr>
              <a:tr h="470952">
                <a:tc>
                  <a:txBody>
                    <a:bodyPr/>
                    <a:lstStyle/>
                    <a:p>
                      <a:pPr marL="0" algn="just" defTabSz="914400" rtl="0" eaLnBrk="1" latinLnBrk="0" hangingPunct="1">
                        <a:lnSpc>
                          <a:spcPct val="150000"/>
                        </a:lnSpc>
                        <a:spcAft>
                          <a:spcPts val="0"/>
                        </a:spcAft>
                      </a:pPr>
                      <a:r>
                        <a:rPr lang="en-GB" sz="1800" kern="1200" dirty="0">
                          <a:effectLst/>
                        </a:rPr>
                        <a:t>Big data and transparency</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14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6247015"/>
                  </a:ext>
                </a:extLst>
              </a:tr>
              <a:tr h="470952">
                <a:tc>
                  <a:txBody>
                    <a:bodyPr/>
                    <a:lstStyle/>
                    <a:p>
                      <a:pPr marL="0" algn="just" defTabSz="914400" rtl="0" eaLnBrk="1" latinLnBrk="0" hangingPunct="1">
                        <a:lnSpc>
                          <a:spcPct val="150000"/>
                        </a:lnSpc>
                        <a:spcAft>
                          <a:spcPts val="0"/>
                        </a:spcAft>
                      </a:pPr>
                      <a:r>
                        <a:rPr lang="en-GB" sz="1800" kern="1200" dirty="0">
                          <a:effectLst/>
                        </a:rPr>
                        <a:t>Big data and performance management</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7666061"/>
                  </a:ext>
                </a:extLst>
              </a:tr>
              <a:tr h="470952">
                <a:tc>
                  <a:txBody>
                    <a:bodyPr/>
                    <a:lstStyle/>
                    <a:p>
                      <a:pPr marL="0" algn="just" defTabSz="914400" rtl="0" eaLnBrk="1" latinLnBrk="0" hangingPunct="1">
                        <a:lnSpc>
                          <a:spcPct val="150000"/>
                        </a:lnSpc>
                        <a:spcAft>
                          <a:spcPts val="0"/>
                        </a:spcAft>
                      </a:pPr>
                      <a:r>
                        <a:rPr lang="en-GB" sz="1800" kern="1200" dirty="0">
                          <a:effectLst/>
                        </a:rPr>
                        <a:t>Total</a:t>
                      </a:r>
                      <a:endParaRPr lang="en-GB" sz="1800" kern="1200" dirty="0">
                        <a:solidFill>
                          <a:schemeClr val="dk1"/>
                        </a:solidFill>
                        <a:effectLst/>
                        <a:latin typeface="+mn-lt"/>
                        <a:ea typeface="+mn-ea"/>
                        <a:cs typeface="+mn-cs"/>
                      </a:endParaRPr>
                    </a:p>
                  </a:txBody>
                  <a:tcPr marL="68580" marR="68580" marT="0" marB="0"/>
                </a:tc>
                <a:tc>
                  <a:txBody>
                    <a:bodyPr/>
                    <a:lstStyle/>
                    <a:p>
                      <a:pPr algn="just">
                        <a:lnSpc>
                          <a:spcPct val="150000"/>
                        </a:lnSpc>
                        <a:spcAft>
                          <a:spcPts val="0"/>
                        </a:spcAft>
                      </a:pPr>
                      <a:r>
                        <a:rPr lang="en-GB" sz="1800" dirty="0">
                          <a:effectLst/>
                        </a:rPr>
                        <a:t>106</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1405585"/>
                  </a:ext>
                </a:extLst>
              </a:tr>
            </a:tbl>
          </a:graphicData>
        </a:graphic>
      </p:graphicFrame>
    </p:spTree>
    <p:extLst>
      <p:ext uri="{BB962C8B-B14F-4D97-AF65-F5344CB8AC3E}">
        <p14:creationId xmlns:p14="http://schemas.microsoft.com/office/powerpoint/2010/main" val="21400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 Big Data (2)</a:t>
            </a:r>
          </a:p>
        </p:txBody>
      </p:sp>
      <p:sp>
        <p:nvSpPr>
          <p:cNvPr id="3" name="Content Placeholder 2"/>
          <p:cNvSpPr>
            <a:spLocks noGrp="1"/>
          </p:cNvSpPr>
          <p:nvPr>
            <p:ph idx="1"/>
          </p:nvPr>
        </p:nvSpPr>
        <p:spPr>
          <a:xfrm>
            <a:off x="628650" y="1710421"/>
            <a:ext cx="7886700" cy="4295267"/>
          </a:xfrm>
        </p:spPr>
        <p:txBody>
          <a:bodyPr>
            <a:normAutofit fontScale="70000" lnSpcReduction="20000"/>
          </a:bodyPr>
          <a:lstStyle/>
          <a:p>
            <a:r>
              <a:rPr lang="en-GB" dirty="0"/>
              <a:t>Few papers from </a:t>
            </a:r>
            <a:r>
              <a:rPr lang="en-GB" b="1" i="1" dirty="0"/>
              <a:t>accounting or public management </a:t>
            </a:r>
            <a:r>
              <a:rPr lang="en-GB" dirty="0"/>
              <a:t>fields (computer science, healthcare, chemistry, biology, marketing economics..) </a:t>
            </a:r>
            <a:r>
              <a:rPr lang="en-GB" b="1" i="1" dirty="0"/>
              <a:t>…….</a:t>
            </a:r>
          </a:p>
          <a:p>
            <a:r>
              <a:rPr lang="en-GB" dirty="0"/>
              <a:t>… surprising as some known papers on implications for accounting and finance practice and research (</a:t>
            </a:r>
            <a:r>
              <a:rPr lang="en-GB" b="1" i="1" dirty="0"/>
              <a:t>see Cockcroft and Russell (2018))</a:t>
            </a:r>
          </a:p>
          <a:p>
            <a:r>
              <a:rPr lang="en-GB" dirty="0"/>
              <a:t>Many papers use big data as an </a:t>
            </a:r>
            <a:r>
              <a:rPr lang="en-GB" b="1" i="1" dirty="0"/>
              <a:t>analysis tool</a:t>
            </a:r>
            <a:r>
              <a:rPr lang="en-GB" dirty="0"/>
              <a:t>, rather than investigating the role of big data within organisations</a:t>
            </a:r>
          </a:p>
          <a:p>
            <a:r>
              <a:rPr lang="en-GB" b="1" i="1" dirty="0"/>
              <a:t>Accountability </a:t>
            </a:r>
            <a:r>
              <a:rPr lang="en-GB" dirty="0"/>
              <a:t>– tends to be from an ethical perspective – IS and healthcare fields</a:t>
            </a:r>
          </a:p>
          <a:p>
            <a:r>
              <a:rPr lang="en-GB" b="1" i="1" dirty="0"/>
              <a:t>Collaboration</a:t>
            </a:r>
            <a:r>
              <a:rPr lang="en-GB" dirty="0"/>
              <a:t> – an emerging field but lack of clarity as to how big data improves collaboration/engagement…..</a:t>
            </a:r>
          </a:p>
          <a:p>
            <a:r>
              <a:rPr lang="en-GB" dirty="0"/>
              <a:t>….. Collaboration as sharing data across organisations?</a:t>
            </a:r>
          </a:p>
          <a:p>
            <a:r>
              <a:rPr lang="en-GB" b="1" i="1" dirty="0"/>
              <a:t>Transparency</a:t>
            </a:r>
            <a:r>
              <a:rPr lang="en-GB" dirty="0"/>
              <a:t> – as accountability, also greater research needed for bribery, corruption, money laundering and the financing of terrorism</a:t>
            </a:r>
          </a:p>
          <a:p>
            <a:r>
              <a:rPr lang="en-GB" b="1" i="1" dirty="0"/>
              <a:t>Performance management </a:t>
            </a:r>
            <a:r>
              <a:rPr lang="en-GB" dirty="0"/>
              <a:t>– at a sector level but does not discuss the role and use of big data</a:t>
            </a:r>
            <a:endParaRPr lang="en-GB" b="1" i="1" dirty="0"/>
          </a:p>
        </p:txBody>
      </p:sp>
    </p:spTree>
    <p:extLst>
      <p:ext uri="{BB962C8B-B14F-4D97-AF65-F5344CB8AC3E}">
        <p14:creationId xmlns:p14="http://schemas.microsoft.com/office/powerpoint/2010/main" val="333704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 Big Data (3)</a:t>
            </a:r>
          </a:p>
        </p:txBody>
      </p:sp>
      <p:sp>
        <p:nvSpPr>
          <p:cNvPr id="3" name="Content Placeholder 2"/>
          <p:cNvSpPr>
            <a:spLocks noGrp="1"/>
          </p:cNvSpPr>
          <p:nvPr>
            <p:ph idx="1"/>
          </p:nvPr>
        </p:nvSpPr>
        <p:spPr/>
        <p:txBody>
          <a:bodyPr>
            <a:normAutofit lnSpcReduction="10000"/>
          </a:bodyPr>
          <a:lstStyle/>
          <a:p>
            <a:r>
              <a:rPr lang="en-GB" dirty="0"/>
              <a:t>Huge potential for use of big data by public bodies</a:t>
            </a:r>
          </a:p>
          <a:p>
            <a:r>
              <a:rPr lang="en-GB" dirty="0"/>
              <a:t>Little research on this so far, especially in field of accounting</a:t>
            </a:r>
          </a:p>
          <a:p>
            <a:r>
              <a:rPr lang="en-GB" dirty="0"/>
              <a:t>Other issues to consider:</a:t>
            </a:r>
          </a:p>
          <a:p>
            <a:pPr lvl="1"/>
            <a:r>
              <a:rPr lang="en-GB" dirty="0"/>
              <a:t>Ethical issues for public bodies – re-identification through triangulation of data-points – good or bad?</a:t>
            </a:r>
          </a:p>
          <a:p>
            <a:pPr lvl="1"/>
            <a:r>
              <a:rPr lang="en-GB" dirty="0" err="1"/>
              <a:t>Mis</a:t>
            </a:r>
            <a:r>
              <a:rPr lang="en-GB" dirty="0"/>
              <a:t>-information and withholding of information by individuals invalidates data and therefore analysis</a:t>
            </a:r>
          </a:p>
          <a:p>
            <a:pPr lvl="1"/>
            <a:r>
              <a:rPr lang="en-GB" dirty="0"/>
              <a:t>“black box” decision making or “enhancing citizen participation” in decision making?</a:t>
            </a:r>
          </a:p>
          <a:p>
            <a:pPr lvl="1"/>
            <a:r>
              <a:rPr lang="en-GB" dirty="0"/>
              <a:t>Legality of using/sharing digital information – data protection, Facebook/Cambridge </a:t>
            </a:r>
            <a:r>
              <a:rPr lang="en-GB" dirty="0" err="1"/>
              <a:t>Analytica</a:t>
            </a:r>
            <a:r>
              <a:rPr lang="en-GB" dirty="0"/>
              <a:t>?</a:t>
            </a:r>
          </a:p>
          <a:p>
            <a:pPr lvl="1"/>
            <a:endParaRPr lang="en-GB" dirty="0"/>
          </a:p>
        </p:txBody>
      </p:sp>
    </p:spTree>
    <p:extLst>
      <p:ext uri="{BB962C8B-B14F-4D97-AF65-F5344CB8AC3E}">
        <p14:creationId xmlns:p14="http://schemas.microsoft.com/office/powerpoint/2010/main" val="93475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Genesis – </a:t>
            </a:r>
            <a:br>
              <a:rPr lang="de-AT" dirty="0"/>
            </a:br>
            <a:r>
              <a:rPr lang="de-AT" dirty="0" err="1"/>
              <a:t>Ideas</a:t>
            </a:r>
            <a:r>
              <a:rPr lang="de-AT" dirty="0"/>
              <a:t> </a:t>
            </a:r>
            <a:r>
              <a:rPr lang="de-AT" dirty="0" err="1"/>
              <a:t>arising</a:t>
            </a:r>
            <a:r>
              <a:rPr lang="de-AT" dirty="0"/>
              <a:t> </a:t>
            </a:r>
            <a:r>
              <a:rPr lang="de-AT" dirty="0" err="1"/>
              <a:t>from</a:t>
            </a:r>
            <a:r>
              <a:rPr lang="de-AT" dirty="0"/>
              <a:t> </a:t>
            </a:r>
            <a:r>
              <a:rPr lang="de-AT" dirty="0" err="1"/>
              <a:t>the</a:t>
            </a:r>
            <a:r>
              <a:rPr lang="de-AT" dirty="0"/>
              <a:t> Freiburg SIG</a:t>
            </a:r>
          </a:p>
        </p:txBody>
      </p:sp>
      <p:sp>
        <p:nvSpPr>
          <p:cNvPr id="7" name="Rechteck 6"/>
          <p:cNvSpPr/>
          <p:nvPr/>
        </p:nvSpPr>
        <p:spPr>
          <a:xfrm>
            <a:off x="0" y="1348603"/>
            <a:ext cx="4381501" cy="492443"/>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Enhancing transparency of financial disclosures by reducing complexity of reported narrative financial disclosures</a:t>
            </a:r>
          </a:p>
        </p:txBody>
      </p:sp>
      <p:sp>
        <p:nvSpPr>
          <p:cNvPr id="9" name="Rechteck 8"/>
          <p:cNvSpPr/>
          <p:nvPr/>
        </p:nvSpPr>
        <p:spPr>
          <a:xfrm>
            <a:off x="-1" y="1910737"/>
            <a:ext cx="4381502" cy="1292662"/>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Identify determinants of transparency online and in general (and assess </a:t>
            </a:r>
            <a:r>
              <a:rPr lang="en-US" sz="1300" dirty="0" err="1">
                <a:latin typeface="+mj-lt"/>
              </a:rPr>
              <a:t>transperency</a:t>
            </a:r>
            <a:r>
              <a:rPr lang="en-US" sz="1300" dirty="0">
                <a:latin typeface="+mj-lt"/>
              </a:rPr>
              <a:t>  Bridge the gap on transparency and corruption prevention in emergency recovery and </a:t>
            </a:r>
            <a:r>
              <a:rPr lang="en-US" sz="1300" dirty="0" err="1">
                <a:latin typeface="+mj-lt"/>
              </a:rPr>
              <a:t>recostruction</a:t>
            </a:r>
            <a:r>
              <a:rPr lang="en-US" sz="1300" dirty="0">
                <a:latin typeface="+mj-lt"/>
              </a:rPr>
              <a:t> afterwards  Develop open financial reporting index similar to open budget index  improve and develop popular reporting</a:t>
            </a:r>
          </a:p>
        </p:txBody>
      </p:sp>
      <p:sp>
        <p:nvSpPr>
          <p:cNvPr id="10" name="Rechteck 9"/>
          <p:cNvSpPr/>
          <p:nvPr/>
        </p:nvSpPr>
        <p:spPr>
          <a:xfrm>
            <a:off x="4283242" y="1279025"/>
            <a:ext cx="4860758" cy="892552"/>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How can transparency and accountability reduce corruption? What are the advantages of accountability for governments? Some empirical analysis, e.g. ‘The use of big data for accountability of governments: experiences in Europe’</a:t>
            </a:r>
          </a:p>
        </p:txBody>
      </p:sp>
      <p:sp>
        <p:nvSpPr>
          <p:cNvPr id="12" name="Rechteck 11"/>
          <p:cNvSpPr/>
          <p:nvPr/>
        </p:nvSpPr>
        <p:spPr>
          <a:xfrm>
            <a:off x="4608095" y="3059442"/>
            <a:ext cx="4535905" cy="3093154"/>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Is there room for ‘open financial reporting’ (similar to ‘open budget’) across countries? </a:t>
            </a:r>
          </a:p>
          <a:p>
            <a:pPr marL="444500" lvl="1" indent="-263525">
              <a:buFont typeface="Symbol" panose="05050102010706020507" pitchFamily="18" charset="2"/>
              <a:buChar char="-"/>
            </a:pPr>
            <a:r>
              <a:rPr lang="en-US" sz="1300" dirty="0">
                <a:latin typeface="+mj-lt"/>
              </a:rPr>
              <a:t>Can a financial reporting transparency index be developed internationally, similar to the open budget index (e.g. based on WGA)? </a:t>
            </a:r>
          </a:p>
          <a:p>
            <a:pPr marL="444500" lvl="1" indent="-263525">
              <a:buFont typeface="Symbol" panose="05050102010706020507" pitchFamily="18" charset="2"/>
              <a:buChar char="-"/>
            </a:pPr>
            <a:r>
              <a:rPr lang="en-US" sz="1300" dirty="0">
                <a:latin typeface="+mj-lt"/>
              </a:rPr>
              <a:t>Which would be the factors affecting this financial reporting index in each country?  </a:t>
            </a:r>
          </a:p>
          <a:p>
            <a:pPr marL="444500" lvl="1" indent="-263525">
              <a:buFont typeface="Symbol" panose="05050102010706020507" pitchFamily="18" charset="2"/>
              <a:buChar char="-"/>
            </a:pPr>
            <a:r>
              <a:rPr lang="en-US" sz="1300" dirty="0">
                <a:latin typeface="+mj-lt"/>
              </a:rPr>
              <a:t>How can financial reporting support the development of popular reporting? (popular reporting if better understood by citizens because less technical, might improve politicians' accountability, increase citizen engagement and ultimately promote democracy, especially if considered at local level)</a:t>
            </a:r>
          </a:p>
          <a:p>
            <a:pPr marL="444500" lvl="1" indent="-263525">
              <a:buFont typeface="Symbol" panose="05050102010706020507" pitchFamily="18" charset="2"/>
              <a:buChar char="-"/>
            </a:pPr>
            <a:r>
              <a:rPr lang="en-US" sz="1300" dirty="0">
                <a:latin typeface="+mj-lt"/>
              </a:rPr>
              <a:t>What would be the contents and periodicity of a popular reporting?</a:t>
            </a:r>
            <a:endParaRPr lang="de-AT" sz="1300" dirty="0">
              <a:latin typeface="+mj-lt"/>
            </a:endParaRPr>
          </a:p>
        </p:txBody>
      </p:sp>
      <p:sp>
        <p:nvSpPr>
          <p:cNvPr id="11" name="Rechteck 10"/>
          <p:cNvSpPr/>
          <p:nvPr/>
        </p:nvSpPr>
        <p:spPr>
          <a:xfrm>
            <a:off x="0" y="3864594"/>
            <a:ext cx="4844955" cy="1292662"/>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How does </a:t>
            </a:r>
            <a:r>
              <a:rPr lang="en-US" sz="1300" dirty="0" err="1">
                <a:latin typeface="+mj-lt"/>
              </a:rPr>
              <a:t>datafication</a:t>
            </a:r>
            <a:r>
              <a:rPr lang="en-US" sz="1300" dirty="0">
                <a:latin typeface="+mj-lt"/>
              </a:rPr>
              <a:t> and digitalization change the role of accountants in the public sector? How can it strengthen citizen voice? How does it affect the various accountability relationships in government entities? What are the challenges and opportunities of digitalization (full transparency vs. a new digital divide, enhanced performance measurement vs. new ways of gaming? </a:t>
            </a:r>
            <a:endParaRPr lang="de-AT" sz="1300" dirty="0">
              <a:latin typeface="+mj-lt"/>
            </a:endParaRPr>
          </a:p>
        </p:txBody>
      </p:sp>
      <p:sp>
        <p:nvSpPr>
          <p:cNvPr id="14" name="Rechteck 13"/>
          <p:cNvSpPr/>
          <p:nvPr/>
        </p:nvSpPr>
        <p:spPr>
          <a:xfrm>
            <a:off x="0" y="3287562"/>
            <a:ext cx="4381501" cy="492443"/>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How can non-financial reporting be enhanced? What are the implications of new channels or new ways of communication?</a:t>
            </a:r>
          </a:p>
        </p:txBody>
      </p:sp>
      <p:sp>
        <p:nvSpPr>
          <p:cNvPr id="15" name="Rechteck 14"/>
          <p:cNvSpPr/>
          <p:nvPr/>
        </p:nvSpPr>
        <p:spPr>
          <a:xfrm>
            <a:off x="0" y="5239340"/>
            <a:ext cx="4844955" cy="892552"/>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What are important key performance indicators for communities, cities or close public sector </a:t>
            </a:r>
            <a:r>
              <a:rPr lang="en-US" sz="1300" dirty="0" err="1">
                <a:latin typeface="+mj-lt"/>
              </a:rPr>
              <a:t>organisations</a:t>
            </a:r>
            <a:r>
              <a:rPr lang="en-US" sz="1300" dirty="0">
                <a:latin typeface="+mj-lt"/>
              </a:rPr>
              <a:t>. what are effective indicators or what are process indicators, which can be used on the long-term to create public improvements and public value? </a:t>
            </a:r>
            <a:endParaRPr lang="de-AT" sz="1300" dirty="0">
              <a:latin typeface="+mj-lt"/>
            </a:endParaRPr>
          </a:p>
        </p:txBody>
      </p:sp>
      <p:sp>
        <p:nvSpPr>
          <p:cNvPr id="8" name="Rechteck 7"/>
          <p:cNvSpPr/>
          <p:nvPr/>
        </p:nvSpPr>
        <p:spPr>
          <a:xfrm>
            <a:off x="4283242" y="2266322"/>
            <a:ext cx="4860758" cy="692497"/>
          </a:xfrm>
          <a:prstGeom prst="rect">
            <a:avLst/>
          </a:prstGeom>
          <a:solidFill>
            <a:schemeClr val="bg1"/>
          </a:solidFill>
          <a:ln>
            <a:solidFill>
              <a:schemeClr val="bg1">
                <a:lumMod val="75000"/>
              </a:schemeClr>
            </a:solidFill>
          </a:ln>
        </p:spPr>
        <p:txBody>
          <a:bodyPr wrap="square">
            <a:spAutoFit/>
          </a:bodyPr>
          <a:lstStyle/>
          <a:p>
            <a:r>
              <a:rPr lang="en-US" sz="1300" dirty="0">
                <a:latin typeface="+mj-lt"/>
              </a:rPr>
              <a:t>What factors/institutions need to be addressed when we think about tackling corruption through PFM reforms? - What are the underlying roots of corruption within PFM systems (in developing countries)?</a:t>
            </a:r>
          </a:p>
        </p:txBody>
      </p:sp>
    </p:spTree>
    <p:extLst>
      <p:ext uri="{BB962C8B-B14F-4D97-AF65-F5344CB8AC3E}">
        <p14:creationId xmlns:p14="http://schemas.microsoft.com/office/powerpoint/2010/main" val="852186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6433"/>
            <a:ext cx="8120239" cy="1325563"/>
          </a:xfrm>
        </p:spPr>
        <p:txBody>
          <a:bodyPr/>
          <a:lstStyle/>
          <a:p>
            <a:r>
              <a:rPr lang="en-GB" dirty="0"/>
              <a:t>Perks and Perils of Big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7127799"/>
              </p:ext>
            </p:extLst>
          </p:nvPr>
        </p:nvGraphicFramePr>
        <p:xfrm>
          <a:off x="293508" y="1417638"/>
          <a:ext cx="8636002" cy="4414520"/>
        </p:xfrm>
        <a:graphic>
          <a:graphicData uri="http://schemas.openxmlformats.org/drawingml/2006/table">
            <a:tbl>
              <a:tblPr firstRow="1" bandRow="1">
                <a:tableStyleId>{5C22544A-7EE6-4342-B048-85BDC9FD1C3A}</a:tableStyleId>
              </a:tblPr>
              <a:tblGrid>
                <a:gridCol w="4318001">
                  <a:extLst>
                    <a:ext uri="{9D8B030D-6E8A-4147-A177-3AD203B41FA5}">
                      <a16:colId xmlns:a16="http://schemas.microsoft.com/office/drawing/2014/main" val="1281075326"/>
                    </a:ext>
                  </a:extLst>
                </a:gridCol>
                <a:gridCol w="4318001">
                  <a:extLst>
                    <a:ext uri="{9D8B030D-6E8A-4147-A177-3AD203B41FA5}">
                      <a16:colId xmlns:a16="http://schemas.microsoft.com/office/drawing/2014/main" val="3563885177"/>
                    </a:ext>
                  </a:extLst>
                </a:gridCol>
              </a:tblGrid>
              <a:tr h="370840">
                <a:tc>
                  <a:txBody>
                    <a:bodyPr/>
                    <a:lstStyle/>
                    <a:p>
                      <a:pPr algn="ctr"/>
                      <a:r>
                        <a:rPr lang="en-GB" dirty="0"/>
                        <a:t>Possible Benefits</a:t>
                      </a:r>
                    </a:p>
                  </a:txBody>
                  <a:tcPr/>
                </a:tc>
                <a:tc>
                  <a:txBody>
                    <a:bodyPr/>
                    <a:lstStyle/>
                    <a:p>
                      <a:pPr algn="ctr"/>
                      <a:r>
                        <a:rPr lang="en-GB" dirty="0"/>
                        <a:t>Potential Challenges</a:t>
                      </a:r>
                    </a:p>
                  </a:txBody>
                  <a:tcPr/>
                </a:tc>
                <a:extLst>
                  <a:ext uri="{0D108BD9-81ED-4DB2-BD59-A6C34878D82A}">
                    <a16:rowId xmlns:a16="http://schemas.microsoft.com/office/drawing/2014/main" val="1622307944"/>
                  </a:ext>
                </a:extLst>
              </a:tr>
              <a:tr h="370840">
                <a:tc>
                  <a:txBody>
                    <a:bodyPr/>
                    <a:lstStyle/>
                    <a:p>
                      <a:r>
                        <a:rPr lang="en-GB" dirty="0"/>
                        <a:t>Algorithms to help analysis of data</a:t>
                      </a:r>
                    </a:p>
                  </a:txBody>
                  <a:tcPr/>
                </a:tc>
                <a:tc>
                  <a:txBody>
                    <a:bodyPr/>
                    <a:lstStyle/>
                    <a:p>
                      <a:r>
                        <a:rPr lang="en-GB" dirty="0"/>
                        <a:t>Unstructured rather than structured data</a:t>
                      </a:r>
                    </a:p>
                  </a:txBody>
                  <a:tcPr/>
                </a:tc>
                <a:extLst>
                  <a:ext uri="{0D108BD9-81ED-4DB2-BD59-A6C34878D82A}">
                    <a16:rowId xmlns:a16="http://schemas.microsoft.com/office/drawing/2014/main" val="1590989759"/>
                  </a:ext>
                </a:extLst>
              </a:tr>
              <a:tr h="370840">
                <a:tc>
                  <a:txBody>
                    <a:bodyPr/>
                    <a:lstStyle/>
                    <a:p>
                      <a:r>
                        <a:rPr lang="en-GB" dirty="0"/>
                        <a:t>Potential efficiency</a:t>
                      </a:r>
                      <a:r>
                        <a:rPr lang="en-GB" baseline="0" dirty="0"/>
                        <a:t> gains</a:t>
                      </a:r>
                      <a:endParaRPr lang="en-GB" dirty="0"/>
                    </a:p>
                  </a:txBody>
                  <a:tcPr/>
                </a:tc>
                <a:tc>
                  <a:txBody>
                    <a:bodyPr/>
                    <a:lstStyle/>
                    <a:p>
                      <a:r>
                        <a:rPr lang="en-GB" dirty="0"/>
                        <a:t>From multiple (unformatted and little</a:t>
                      </a:r>
                      <a:r>
                        <a:rPr lang="en-GB" baseline="0" dirty="0"/>
                        <a:t> understood) </a:t>
                      </a:r>
                      <a:r>
                        <a:rPr lang="en-GB" dirty="0"/>
                        <a:t>sources</a:t>
                      </a:r>
                    </a:p>
                  </a:txBody>
                  <a:tcPr/>
                </a:tc>
                <a:extLst>
                  <a:ext uri="{0D108BD9-81ED-4DB2-BD59-A6C34878D82A}">
                    <a16:rowId xmlns:a16="http://schemas.microsoft.com/office/drawing/2014/main" val="2463355313"/>
                  </a:ext>
                </a:extLst>
              </a:tr>
              <a:tr h="370840">
                <a:tc>
                  <a:txBody>
                    <a:bodyPr/>
                    <a:lstStyle/>
                    <a:p>
                      <a:r>
                        <a:rPr lang="en-GB" dirty="0"/>
                        <a:t>Volume</a:t>
                      </a:r>
                      <a:r>
                        <a:rPr lang="en-GB" baseline="0" dirty="0"/>
                        <a:t> and Variety aid understanding…</a:t>
                      </a:r>
                      <a:endParaRPr lang="en-GB" dirty="0"/>
                    </a:p>
                  </a:txBody>
                  <a:tcPr/>
                </a:tc>
                <a:tc>
                  <a:txBody>
                    <a:bodyPr/>
                    <a:lstStyle/>
                    <a:p>
                      <a:r>
                        <a:rPr lang="en-GB" dirty="0"/>
                        <a:t>…. But bring increased complexity and information overload?</a:t>
                      </a:r>
                    </a:p>
                  </a:txBody>
                  <a:tcPr/>
                </a:tc>
                <a:extLst>
                  <a:ext uri="{0D108BD9-81ED-4DB2-BD59-A6C34878D82A}">
                    <a16:rowId xmlns:a16="http://schemas.microsoft.com/office/drawing/2014/main" val="31581046"/>
                  </a:ext>
                </a:extLst>
              </a:tr>
              <a:tr h="370840">
                <a:tc>
                  <a:txBody>
                    <a:bodyPr/>
                    <a:lstStyle/>
                    <a:p>
                      <a:r>
                        <a:rPr lang="en-GB" dirty="0"/>
                        <a:t>Digitisation</a:t>
                      </a:r>
                      <a:r>
                        <a:rPr lang="en-GB" baseline="0" dirty="0"/>
                        <a:t> helps with visual representations</a:t>
                      </a:r>
                      <a:endParaRPr lang="en-GB" dirty="0"/>
                    </a:p>
                  </a:txBody>
                  <a:tcPr/>
                </a:tc>
                <a:tc>
                  <a:txBody>
                    <a:bodyPr/>
                    <a:lstStyle/>
                    <a:p>
                      <a:r>
                        <a:rPr lang="en-GB" dirty="0"/>
                        <a:t>….. But these may over simplify</a:t>
                      </a:r>
                    </a:p>
                  </a:txBody>
                  <a:tcPr/>
                </a:tc>
                <a:extLst>
                  <a:ext uri="{0D108BD9-81ED-4DB2-BD59-A6C34878D82A}">
                    <a16:rowId xmlns:a16="http://schemas.microsoft.com/office/drawing/2014/main" val="2127592294"/>
                  </a:ext>
                </a:extLst>
              </a:tr>
              <a:tr h="370840">
                <a:tc>
                  <a:txBody>
                    <a:bodyPr/>
                    <a:lstStyle/>
                    <a:p>
                      <a:r>
                        <a:rPr lang="en-GB" dirty="0"/>
                        <a:t>Potential for predictive analytics and real time analysis</a:t>
                      </a:r>
                    </a:p>
                  </a:txBody>
                  <a:tcPr/>
                </a:tc>
                <a:tc>
                  <a:txBody>
                    <a:bodyPr/>
                    <a:lstStyle/>
                    <a:p>
                      <a:r>
                        <a:rPr lang="en-GB" dirty="0"/>
                        <a:t>Overload? Presentation? Subjectivity in decision making? </a:t>
                      </a:r>
                    </a:p>
                  </a:txBody>
                  <a:tcPr/>
                </a:tc>
                <a:extLst>
                  <a:ext uri="{0D108BD9-81ED-4DB2-BD59-A6C34878D82A}">
                    <a16:rowId xmlns:a16="http://schemas.microsoft.com/office/drawing/2014/main" val="1609947129"/>
                  </a:ext>
                </a:extLst>
              </a:tr>
              <a:tr h="370840">
                <a:tc>
                  <a:txBody>
                    <a:bodyPr/>
                    <a:lstStyle/>
                    <a:p>
                      <a:r>
                        <a:rPr lang="en-GB" dirty="0"/>
                        <a:t>Data driven audits</a:t>
                      </a:r>
                    </a:p>
                  </a:txBody>
                  <a:tcPr/>
                </a:tc>
                <a:tc>
                  <a:txBody>
                    <a:bodyPr/>
                    <a:lstStyle/>
                    <a:p>
                      <a:r>
                        <a:rPr lang="en-GB" dirty="0"/>
                        <a:t>Extraction, storage and validity of data?</a:t>
                      </a:r>
                    </a:p>
                  </a:txBody>
                  <a:tcPr/>
                </a:tc>
                <a:extLst>
                  <a:ext uri="{0D108BD9-81ED-4DB2-BD59-A6C34878D82A}">
                    <a16:rowId xmlns:a16="http://schemas.microsoft.com/office/drawing/2014/main" val="499316274"/>
                  </a:ext>
                </a:extLst>
              </a:tr>
              <a:tr h="370840">
                <a:tc>
                  <a:txBody>
                    <a:bodyPr/>
                    <a:lstStyle/>
                    <a:p>
                      <a:r>
                        <a:rPr lang="en-GB" dirty="0"/>
                        <a:t>Flexibility</a:t>
                      </a:r>
                      <a:r>
                        <a:rPr lang="en-GB" baseline="0" dirty="0"/>
                        <a:t> in Management accounting</a:t>
                      </a:r>
                      <a:endParaRPr lang="en-GB" dirty="0"/>
                    </a:p>
                  </a:txBody>
                  <a:tcPr/>
                </a:tc>
                <a:tc>
                  <a:txBody>
                    <a:bodyPr/>
                    <a:lstStyle/>
                    <a:p>
                      <a:r>
                        <a:rPr lang="en-GB" dirty="0"/>
                        <a:t>Standardisation of financial reporting</a:t>
                      </a:r>
                    </a:p>
                  </a:txBody>
                  <a:tcPr/>
                </a:tc>
                <a:extLst>
                  <a:ext uri="{0D108BD9-81ED-4DB2-BD59-A6C34878D82A}">
                    <a16:rowId xmlns:a16="http://schemas.microsoft.com/office/drawing/2014/main" val="816820710"/>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36655789"/>
                  </a:ext>
                </a:extLst>
              </a:tr>
            </a:tbl>
          </a:graphicData>
        </a:graphic>
      </p:graphicFrame>
    </p:spTree>
    <p:extLst>
      <p:ext uri="{BB962C8B-B14F-4D97-AF65-F5344CB8AC3E}">
        <p14:creationId xmlns:p14="http://schemas.microsoft.com/office/powerpoint/2010/main" val="412251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Observations</a:t>
            </a:r>
          </a:p>
        </p:txBody>
      </p:sp>
      <p:sp>
        <p:nvSpPr>
          <p:cNvPr id="3" name="Content Placeholder 2"/>
          <p:cNvSpPr>
            <a:spLocks noGrp="1"/>
          </p:cNvSpPr>
          <p:nvPr>
            <p:ph idx="1"/>
          </p:nvPr>
        </p:nvSpPr>
        <p:spPr/>
        <p:txBody>
          <a:bodyPr/>
          <a:lstStyle/>
          <a:p>
            <a:r>
              <a:rPr lang="en-GB" dirty="0"/>
              <a:t>Big Data, Digitization and Datafication are linked but discrete topics which could be studied separately or collectively</a:t>
            </a:r>
          </a:p>
          <a:p>
            <a:r>
              <a:rPr lang="en-GB" dirty="0"/>
              <a:t>Very little public sector work in these areas, and non in public accounting and accountability</a:t>
            </a:r>
          </a:p>
          <a:p>
            <a:r>
              <a:rPr lang="en-GB" dirty="0"/>
              <a:t>Initial themes remain valid at this stage and have potential going forward</a:t>
            </a:r>
          </a:p>
          <a:p>
            <a:r>
              <a:rPr lang="en-GB" dirty="0"/>
              <a:t>Other themes may emerge……. </a:t>
            </a:r>
          </a:p>
        </p:txBody>
      </p:sp>
    </p:spTree>
    <p:extLst>
      <p:ext uri="{BB962C8B-B14F-4D97-AF65-F5344CB8AC3E}">
        <p14:creationId xmlns:p14="http://schemas.microsoft.com/office/powerpoint/2010/main" val="3026143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Limitations and Next Steps</a:t>
            </a:r>
          </a:p>
        </p:txBody>
      </p:sp>
      <p:sp>
        <p:nvSpPr>
          <p:cNvPr id="3" name="Content Placeholder 2"/>
          <p:cNvSpPr>
            <a:spLocks noGrp="1"/>
          </p:cNvSpPr>
          <p:nvPr>
            <p:ph idx="1"/>
          </p:nvPr>
        </p:nvSpPr>
        <p:spPr>
          <a:xfrm>
            <a:off x="628650" y="1416911"/>
            <a:ext cx="8345744" cy="4351338"/>
          </a:xfrm>
        </p:spPr>
        <p:txBody>
          <a:bodyPr>
            <a:normAutofit fontScale="77500" lnSpcReduction="20000"/>
          </a:bodyPr>
          <a:lstStyle/>
          <a:p>
            <a:pPr marL="0" indent="0">
              <a:buNone/>
            </a:pPr>
            <a:r>
              <a:rPr lang="en-GB" dirty="0"/>
              <a:t>Limitations:</a:t>
            </a:r>
          </a:p>
          <a:p>
            <a:r>
              <a:rPr lang="en-GB" dirty="0"/>
              <a:t>Broad search at this stage – to identify potential themes; lacks depth within themes</a:t>
            </a:r>
          </a:p>
          <a:p>
            <a:r>
              <a:rPr lang="en-GB" dirty="0"/>
              <a:t>Only one data source – no accounting/public management? Volume/variety/velocity of Web of Science?</a:t>
            </a:r>
          </a:p>
          <a:p>
            <a:r>
              <a:rPr lang="en-GB" dirty="0"/>
              <a:t>A recent and emerging field – recent work may not yet be available?</a:t>
            </a:r>
          </a:p>
          <a:p>
            <a:r>
              <a:rPr lang="en-GB" dirty="0"/>
              <a:t>Title, abstracts and key words – not yet focussed on types of study, theorising, empirics </a:t>
            </a:r>
            <a:r>
              <a:rPr lang="en-GB" dirty="0" err="1"/>
              <a:t>etc</a:t>
            </a:r>
            <a:endParaRPr lang="en-GB" dirty="0"/>
          </a:p>
          <a:p>
            <a:pPr marL="0" indent="0">
              <a:buNone/>
            </a:pPr>
            <a:r>
              <a:rPr lang="en-GB" dirty="0"/>
              <a:t>Next steps:</a:t>
            </a:r>
          </a:p>
          <a:p>
            <a:r>
              <a:rPr lang="en-GB" dirty="0"/>
              <a:t>Extensive and purposeful literature search based on full text </a:t>
            </a:r>
          </a:p>
          <a:p>
            <a:r>
              <a:rPr lang="en-GB" dirty="0"/>
              <a:t>Categorisation of potential fields of study for public sector accounting and accountability</a:t>
            </a:r>
          </a:p>
          <a:p>
            <a:r>
              <a:rPr lang="en-GB" dirty="0"/>
              <a:t>Identification of future projects</a:t>
            </a:r>
          </a:p>
        </p:txBody>
      </p:sp>
    </p:spTree>
    <p:extLst>
      <p:ext uri="{BB962C8B-B14F-4D97-AF65-F5344CB8AC3E}">
        <p14:creationId xmlns:p14="http://schemas.microsoft.com/office/powerpoint/2010/main" val="3308244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lstStyle/>
          <a:p>
            <a:r>
              <a:rPr lang="en-GB" dirty="0"/>
              <a:t>Cockcroft S, and Russell M (2018), Big data Opportunities for Accounting and Finance Practice and Research, Australian Accounting Review (online)</a:t>
            </a:r>
          </a:p>
          <a:p>
            <a:endParaRPr lang="en-GB" dirty="0"/>
          </a:p>
        </p:txBody>
      </p:sp>
    </p:spTree>
    <p:extLst>
      <p:ext uri="{BB962C8B-B14F-4D97-AF65-F5344CB8AC3E}">
        <p14:creationId xmlns:p14="http://schemas.microsoft.com/office/powerpoint/2010/main" val="4175984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Big Data and Accounting = 14</a:t>
            </a:r>
          </a:p>
          <a:p>
            <a:r>
              <a:rPr lang="en-GB" dirty="0"/>
              <a:t>Journal of information systems x2</a:t>
            </a:r>
          </a:p>
          <a:p>
            <a:r>
              <a:rPr lang="en-GB" dirty="0"/>
              <a:t>Accounting Horizons x3</a:t>
            </a:r>
          </a:p>
          <a:p>
            <a:r>
              <a:rPr lang="en-GB" dirty="0"/>
              <a:t>AAAJ – also accountability</a:t>
            </a:r>
          </a:p>
        </p:txBody>
      </p:sp>
    </p:spTree>
    <p:extLst>
      <p:ext uri="{BB962C8B-B14F-4D97-AF65-F5344CB8AC3E}">
        <p14:creationId xmlns:p14="http://schemas.microsoft.com/office/powerpoint/2010/main" val="2855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ildergebnis für digitalization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543" y="1372715"/>
            <a:ext cx="4988137" cy="4035348"/>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3"/>
          <p:cNvSpPr/>
          <p:nvPr/>
        </p:nvSpPr>
        <p:spPr>
          <a:xfrm>
            <a:off x="978542" y="1335790"/>
            <a:ext cx="5422910" cy="404083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 name="Gruppieren 8"/>
          <p:cNvGrpSpPr/>
          <p:nvPr/>
        </p:nvGrpSpPr>
        <p:grpSpPr>
          <a:xfrm>
            <a:off x="1406390" y="1364776"/>
            <a:ext cx="6399947" cy="4634836"/>
            <a:chOff x="1809749" y="590550"/>
            <a:chExt cx="5791201" cy="5791200"/>
          </a:xfrm>
        </p:grpSpPr>
        <p:sp>
          <p:nvSpPr>
            <p:cNvPr id="10" name="Freihandform 9"/>
            <p:cNvSpPr/>
            <p:nvPr/>
          </p:nvSpPr>
          <p:spPr>
            <a:xfrm>
              <a:off x="3257550" y="590550"/>
              <a:ext cx="2895600" cy="2895600"/>
            </a:xfrm>
            <a:custGeom>
              <a:avLst/>
              <a:gdLst>
                <a:gd name="connsiteX0" fmla="*/ 0 w 2895600"/>
                <a:gd name="connsiteY0" fmla="*/ 2895600 h 2895600"/>
                <a:gd name="connsiteX1" fmla="*/ 1447800 w 2895600"/>
                <a:gd name="connsiteY1" fmla="*/ 0 h 2895600"/>
                <a:gd name="connsiteX2" fmla="*/ 2895600 w 2895600"/>
                <a:gd name="connsiteY2" fmla="*/ 2895600 h 2895600"/>
                <a:gd name="connsiteX3" fmla="*/ 0 w 2895600"/>
                <a:gd name="connsiteY3" fmla="*/ 2895600 h 2895600"/>
              </a:gdLst>
              <a:ahLst/>
              <a:cxnLst>
                <a:cxn ang="0">
                  <a:pos x="connsiteX0" y="connsiteY0"/>
                </a:cxn>
                <a:cxn ang="0">
                  <a:pos x="connsiteX1" y="connsiteY1"/>
                </a:cxn>
                <a:cxn ang="0">
                  <a:pos x="connsiteX2" y="connsiteY2"/>
                </a:cxn>
                <a:cxn ang="0">
                  <a:pos x="connsiteX3" y="connsiteY3"/>
                </a:cxn>
              </a:cxnLst>
              <a:rect l="l" t="t" r="r" b="b"/>
              <a:pathLst>
                <a:path w="2895600" h="2895600">
                  <a:moveTo>
                    <a:pt x="0" y="2895600"/>
                  </a:moveTo>
                  <a:lnTo>
                    <a:pt x="1447800" y="0"/>
                  </a:lnTo>
                  <a:lnTo>
                    <a:pt x="2895600" y="2895600"/>
                  </a:lnTo>
                  <a:lnTo>
                    <a:pt x="0" y="2895600"/>
                  </a:lnTo>
                  <a:close/>
                </a:path>
              </a:pathLst>
            </a:custGeom>
            <a:solidFill>
              <a:srgbClr val="004F8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8670" tIns="1512570" rIns="788670" bIns="64770" numCol="1" spcCol="1270" anchor="ctr" anchorCtr="0">
              <a:noAutofit/>
            </a:bodyPr>
            <a:lstStyle/>
            <a:p>
              <a:pPr lvl="0" algn="ctr" defTabSz="755650">
                <a:lnSpc>
                  <a:spcPct val="90000"/>
                </a:lnSpc>
                <a:spcBef>
                  <a:spcPct val="0"/>
                </a:spcBef>
                <a:spcAft>
                  <a:spcPct val="35000"/>
                </a:spcAft>
              </a:pPr>
              <a:r>
                <a:rPr lang="de-AT" sz="2000" b="1" kern="1200" dirty="0"/>
                <a:t>Reporting</a:t>
              </a:r>
            </a:p>
          </p:txBody>
        </p:sp>
        <p:sp>
          <p:nvSpPr>
            <p:cNvPr id="11" name="Freihandform 10"/>
            <p:cNvSpPr/>
            <p:nvPr/>
          </p:nvSpPr>
          <p:spPr>
            <a:xfrm>
              <a:off x="1809749" y="3486150"/>
              <a:ext cx="2895600" cy="2895600"/>
            </a:xfrm>
            <a:custGeom>
              <a:avLst/>
              <a:gdLst>
                <a:gd name="connsiteX0" fmla="*/ 0 w 2895600"/>
                <a:gd name="connsiteY0" fmla="*/ 2895600 h 2895600"/>
                <a:gd name="connsiteX1" fmla="*/ 1447800 w 2895600"/>
                <a:gd name="connsiteY1" fmla="*/ 0 h 2895600"/>
                <a:gd name="connsiteX2" fmla="*/ 2895600 w 2895600"/>
                <a:gd name="connsiteY2" fmla="*/ 2895600 h 2895600"/>
                <a:gd name="connsiteX3" fmla="*/ 0 w 2895600"/>
                <a:gd name="connsiteY3" fmla="*/ 2895600 h 2895600"/>
              </a:gdLst>
              <a:ahLst/>
              <a:cxnLst>
                <a:cxn ang="0">
                  <a:pos x="connsiteX0" y="connsiteY0"/>
                </a:cxn>
                <a:cxn ang="0">
                  <a:pos x="connsiteX1" y="connsiteY1"/>
                </a:cxn>
                <a:cxn ang="0">
                  <a:pos x="connsiteX2" y="connsiteY2"/>
                </a:cxn>
                <a:cxn ang="0">
                  <a:pos x="connsiteX3" y="connsiteY3"/>
                </a:cxn>
              </a:cxnLst>
              <a:rect l="l" t="t" r="r" b="b"/>
              <a:pathLst>
                <a:path w="2895600" h="2895600">
                  <a:moveTo>
                    <a:pt x="0" y="2895600"/>
                  </a:moveTo>
                  <a:lnTo>
                    <a:pt x="1447800" y="0"/>
                  </a:lnTo>
                  <a:lnTo>
                    <a:pt x="2895600" y="2895600"/>
                  </a:lnTo>
                  <a:lnTo>
                    <a:pt x="0" y="2895600"/>
                  </a:lnTo>
                  <a:close/>
                </a:path>
              </a:pathLst>
            </a:custGeom>
            <a:solidFill>
              <a:srgbClr val="82293B"/>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8670" tIns="1512570" rIns="788670" bIns="64770" numCol="1" spcCol="1270" anchor="ctr" anchorCtr="0">
              <a:noAutofit/>
            </a:bodyPr>
            <a:lstStyle/>
            <a:p>
              <a:pPr lvl="0" algn="ctr" defTabSz="755650">
                <a:lnSpc>
                  <a:spcPct val="90000"/>
                </a:lnSpc>
                <a:spcBef>
                  <a:spcPct val="0"/>
                </a:spcBef>
                <a:spcAft>
                  <a:spcPct val="35000"/>
                </a:spcAft>
              </a:pPr>
              <a:r>
                <a:rPr lang="de-AT" sz="2000" b="1" kern="1200" dirty="0" err="1"/>
                <a:t>Accountability</a:t>
              </a:r>
              <a:endParaRPr lang="de-AT" sz="2000" b="1" kern="1200" dirty="0"/>
            </a:p>
          </p:txBody>
        </p:sp>
        <p:sp>
          <p:nvSpPr>
            <p:cNvPr id="12" name="Freihandform 11"/>
            <p:cNvSpPr/>
            <p:nvPr/>
          </p:nvSpPr>
          <p:spPr>
            <a:xfrm rot="21600000">
              <a:off x="3257550" y="3486149"/>
              <a:ext cx="2895601" cy="2895601"/>
            </a:xfrm>
            <a:custGeom>
              <a:avLst/>
              <a:gdLst>
                <a:gd name="connsiteX0" fmla="*/ 0 w 2895600"/>
                <a:gd name="connsiteY0" fmla="*/ 2895600 h 2895600"/>
                <a:gd name="connsiteX1" fmla="*/ 1447800 w 2895600"/>
                <a:gd name="connsiteY1" fmla="*/ 0 h 2895600"/>
                <a:gd name="connsiteX2" fmla="*/ 2895600 w 2895600"/>
                <a:gd name="connsiteY2" fmla="*/ 2895600 h 2895600"/>
                <a:gd name="connsiteX3" fmla="*/ 0 w 2895600"/>
                <a:gd name="connsiteY3" fmla="*/ 2895600 h 2895600"/>
              </a:gdLst>
              <a:ahLst/>
              <a:cxnLst>
                <a:cxn ang="0">
                  <a:pos x="connsiteX0" y="connsiteY0"/>
                </a:cxn>
                <a:cxn ang="0">
                  <a:pos x="connsiteX1" y="connsiteY1"/>
                </a:cxn>
                <a:cxn ang="0">
                  <a:pos x="connsiteX2" y="connsiteY2"/>
                </a:cxn>
                <a:cxn ang="0">
                  <a:pos x="connsiteX3" y="connsiteY3"/>
                </a:cxn>
              </a:cxnLst>
              <a:rect l="l" t="t" r="r" b="b"/>
              <a:pathLst>
                <a:path w="2895600" h="2895600">
                  <a:moveTo>
                    <a:pt x="2895600" y="0"/>
                  </a:moveTo>
                  <a:lnTo>
                    <a:pt x="1447800" y="2895600"/>
                  </a:lnTo>
                  <a:lnTo>
                    <a:pt x="0" y="0"/>
                  </a:lnTo>
                  <a:lnTo>
                    <a:pt x="2895600" y="0"/>
                  </a:lnTo>
                  <a:close/>
                </a:path>
              </a:pathLst>
            </a:custGeom>
            <a:solidFill>
              <a:srgbClr val="EA7E4B"/>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8670" tIns="64771" rIns="788671" bIns="1512570" numCol="1" spcCol="1270" anchor="ctr" anchorCtr="0">
              <a:noAutofit/>
            </a:bodyPr>
            <a:lstStyle/>
            <a:p>
              <a:pPr lvl="0" algn="ctr" defTabSz="755650">
                <a:lnSpc>
                  <a:spcPct val="90000"/>
                </a:lnSpc>
                <a:spcBef>
                  <a:spcPct val="0"/>
                </a:spcBef>
                <a:spcAft>
                  <a:spcPct val="35000"/>
                </a:spcAft>
              </a:pPr>
              <a:r>
                <a:rPr lang="de-AT" sz="2000" b="1" kern="1200" dirty="0" err="1"/>
                <a:t>Transparency</a:t>
              </a:r>
              <a:endParaRPr lang="de-AT" sz="2000" b="1" kern="1200" dirty="0"/>
            </a:p>
          </p:txBody>
        </p:sp>
        <p:sp>
          <p:nvSpPr>
            <p:cNvPr id="13" name="Freihandform 12"/>
            <p:cNvSpPr/>
            <p:nvPr/>
          </p:nvSpPr>
          <p:spPr>
            <a:xfrm>
              <a:off x="4705350" y="3486150"/>
              <a:ext cx="2895600" cy="2895600"/>
            </a:xfrm>
            <a:custGeom>
              <a:avLst/>
              <a:gdLst>
                <a:gd name="connsiteX0" fmla="*/ 0 w 2895600"/>
                <a:gd name="connsiteY0" fmla="*/ 2895600 h 2895600"/>
                <a:gd name="connsiteX1" fmla="*/ 1447800 w 2895600"/>
                <a:gd name="connsiteY1" fmla="*/ 0 h 2895600"/>
                <a:gd name="connsiteX2" fmla="*/ 2895600 w 2895600"/>
                <a:gd name="connsiteY2" fmla="*/ 2895600 h 2895600"/>
                <a:gd name="connsiteX3" fmla="*/ 0 w 2895600"/>
                <a:gd name="connsiteY3" fmla="*/ 2895600 h 2895600"/>
              </a:gdLst>
              <a:ahLst/>
              <a:cxnLst>
                <a:cxn ang="0">
                  <a:pos x="connsiteX0" y="connsiteY0"/>
                </a:cxn>
                <a:cxn ang="0">
                  <a:pos x="connsiteX1" y="connsiteY1"/>
                </a:cxn>
                <a:cxn ang="0">
                  <a:pos x="connsiteX2" y="connsiteY2"/>
                </a:cxn>
                <a:cxn ang="0">
                  <a:pos x="connsiteX3" y="connsiteY3"/>
                </a:cxn>
              </a:cxnLst>
              <a:rect l="l" t="t" r="r" b="b"/>
              <a:pathLst>
                <a:path w="2895600" h="2895600">
                  <a:moveTo>
                    <a:pt x="0" y="2895600"/>
                  </a:moveTo>
                  <a:lnTo>
                    <a:pt x="1447800" y="0"/>
                  </a:lnTo>
                  <a:lnTo>
                    <a:pt x="2895600" y="2895600"/>
                  </a:lnTo>
                  <a:lnTo>
                    <a:pt x="0" y="2895600"/>
                  </a:lnTo>
                  <a:close/>
                </a:path>
              </a:pathLst>
            </a:custGeom>
            <a:solidFill>
              <a:srgbClr val="FFB42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8670" tIns="1512570" rIns="788670" bIns="64770" numCol="1" spcCol="1270" anchor="ctr" anchorCtr="0">
              <a:noAutofit/>
            </a:bodyPr>
            <a:lstStyle/>
            <a:p>
              <a:pPr lvl="0" algn="ctr" defTabSz="755650">
                <a:lnSpc>
                  <a:spcPct val="90000"/>
                </a:lnSpc>
                <a:spcBef>
                  <a:spcPct val="0"/>
                </a:spcBef>
                <a:spcAft>
                  <a:spcPct val="35000"/>
                </a:spcAft>
              </a:pPr>
              <a:r>
                <a:rPr lang="de-AT" sz="2000" b="1" kern="1200" dirty="0" err="1"/>
                <a:t>Corruption</a:t>
              </a:r>
              <a:endParaRPr lang="de-AT" sz="2000" b="1" kern="1200" dirty="0"/>
            </a:p>
          </p:txBody>
        </p:sp>
      </p:grpSp>
      <p:sp>
        <p:nvSpPr>
          <p:cNvPr id="16" name="Rechteck 15"/>
          <p:cNvSpPr/>
          <p:nvPr/>
        </p:nvSpPr>
        <p:spPr>
          <a:xfrm>
            <a:off x="77101" y="4217613"/>
            <a:ext cx="3600000" cy="1188000"/>
          </a:xfrm>
          <a:prstGeom prst="rect">
            <a:avLst/>
          </a:prstGeom>
          <a:solidFill>
            <a:schemeClr val="bg1">
              <a:alpha val="7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Symbol" panose="05050102010706020507" pitchFamily="18" charset="2"/>
              <a:buChar char="-"/>
            </a:pPr>
            <a:r>
              <a:rPr lang="de-AT" sz="1400" dirty="0">
                <a:solidFill>
                  <a:schemeClr val="tx1"/>
                </a:solidFill>
              </a:rPr>
              <a:t>Advantages </a:t>
            </a:r>
            <a:r>
              <a:rPr lang="de-AT" sz="1400" dirty="0" err="1">
                <a:solidFill>
                  <a:schemeClr val="tx1"/>
                </a:solidFill>
              </a:rPr>
              <a:t>of</a:t>
            </a:r>
            <a:r>
              <a:rPr lang="de-AT" sz="1400" dirty="0">
                <a:solidFill>
                  <a:schemeClr val="tx1"/>
                </a:solidFill>
              </a:rPr>
              <a:t> </a:t>
            </a:r>
            <a:r>
              <a:rPr lang="de-AT" sz="1400" dirty="0" err="1">
                <a:solidFill>
                  <a:schemeClr val="tx1"/>
                </a:solidFill>
              </a:rPr>
              <a:t>accountability</a:t>
            </a:r>
            <a:r>
              <a:rPr lang="de-AT" sz="1400" dirty="0">
                <a:solidFill>
                  <a:schemeClr val="tx1"/>
                </a:solidFill>
              </a:rPr>
              <a:t> </a:t>
            </a:r>
            <a:r>
              <a:rPr lang="de-AT" sz="1400" dirty="0" err="1">
                <a:solidFill>
                  <a:schemeClr val="tx1"/>
                </a:solidFill>
              </a:rPr>
              <a:t>for</a:t>
            </a:r>
            <a:r>
              <a:rPr lang="de-AT" sz="1400" dirty="0">
                <a:solidFill>
                  <a:schemeClr val="tx1"/>
                </a:solidFill>
              </a:rPr>
              <a:t> </a:t>
            </a:r>
            <a:r>
              <a:rPr lang="de-AT" sz="1400" dirty="0" err="1">
                <a:solidFill>
                  <a:schemeClr val="tx1"/>
                </a:solidFill>
              </a:rPr>
              <a:t>governments</a:t>
            </a:r>
            <a:endParaRPr lang="de-AT" sz="1400" dirty="0">
              <a:solidFill>
                <a:schemeClr val="tx1"/>
              </a:solidFill>
            </a:endParaRPr>
          </a:p>
          <a:p>
            <a:pPr marL="171450" indent="-171450">
              <a:buFont typeface="Symbol" panose="05050102010706020507" pitchFamily="18" charset="2"/>
              <a:buChar char="-"/>
            </a:pPr>
            <a:r>
              <a:rPr lang="de-AT" sz="1400" dirty="0">
                <a:solidFill>
                  <a:schemeClr val="tx1"/>
                </a:solidFill>
              </a:rPr>
              <a:t>Big </a:t>
            </a:r>
            <a:r>
              <a:rPr lang="de-AT" sz="1400" dirty="0" err="1">
                <a:solidFill>
                  <a:schemeClr val="tx1"/>
                </a:solidFill>
              </a:rPr>
              <a:t>data</a:t>
            </a:r>
            <a:r>
              <a:rPr lang="de-AT" sz="1400" dirty="0">
                <a:solidFill>
                  <a:schemeClr val="tx1"/>
                </a:solidFill>
              </a:rPr>
              <a:t> </a:t>
            </a:r>
            <a:r>
              <a:rPr lang="de-AT" sz="1400" dirty="0" err="1">
                <a:solidFill>
                  <a:schemeClr val="tx1"/>
                </a:solidFill>
              </a:rPr>
              <a:t>for</a:t>
            </a:r>
            <a:r>
              <a:rPr lang="de-AT" sz="1400" dirty="0">
                <a:solidFill>
                  <a:schemeClr val="tx1"/>
                </a:solidFill>
              </a:rPr>
              <a:t> </a:t>
            </a:r>
            <a:r>
              <a:rPr lang="de-AT" sz="1400" dirty="0" err="1">
                <a:solidFill>
                  <a:schemeClr val="tx1"/>
                </a:solidFill>
              </a:rPr>
              <a:t>accountability</a:t>
            </a:r>
            <a:endParaRPr lang="de-AT" sz="1400" dirty="0">
              <a:solidFill>
                <a:schemeClr val="tx1"/>
              </a:solidFill>
            </a:endParaRPr>
          </a:p>
          <a:p>
            <a:pPr marL="171450" indent="-171450">
              <a:buFont typeface="Symbol" panose="05050102010706020507" pitchFamily="18" charset="2"/>
              <a:buChar char="-"/>
            </a:pPr>
            <a:r>
              <a:rPr lang="de-AT" sz="1400" dirty="0" err="1">
                <a:solidFill>
                  <a:schemeClr val="tx1"/>
                </a:solidFill>
              </a:rPr>
              <a:t>Changing</a:t>
            </a:r>
            <a:r>
              <a:rPr lang="de-AT" sz="1400" dirty="0">
                <a:solidFill>
                  <a:schemeClr val="tx1"/>
                </a:solidFill>
              </a:rPr>
              <a:t> </a:t>
            </a:r>
            <a:r>
              <a:rPr lang="de-AT" sz="1400" dirty="0" err="1">
                <a:solidFill>
                  <a:schemeClr val="tx1"/>
                </a:solidFill>
              </a:rPr>
              <a:t>relationships</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accountability</a:t>
            </a:r>
            <a:r>
              <a:rPr lang="de-AT" sz="1400" dirty="0">
                <a:solidFill>
                  <a:schemeClr val="tx1"/>
                </a:solidFill>
              </a:rPr>
              <a:t> </a:t>
            </a:r>
            <a:r>
              <a:rPr lang="de-AT" sz="1400" dirty="0" err="1">
                <a:solidFill>
                  <a:schemeClr val="tx1"/>
                </a:solidFill>
              </a:rPr>
              <a:t>within</a:t>
            </a:r>
            <a:r>
              <a:rPr lang="de-AT" sz="1400" dirty="0">
                <a:solidFill>
                  <a:schemeClr val="tx1"/>
                </a:solidFill>
              </a:rPr>
              <a:t> </a:t>
            </a:r>
            <a:r>
              <a:rPr lang="de-AT" sz="1400" dirty="0" err="1">
                <a:solidFill>
                  <a:schemeClr val="tx1"/>
                </a:solidFill>
              </a:rPr>
              <a:t>governments</a:t>
            </a:r>
            <a:endParaRPr lang="de-AT" sz="1400" dirty="0">
              <a:solidFill>
                <a:schemeClr val="tx1"/>
              </a:solidFill>
            </a:endParaRPr>
          </a:p>
        </p:txBody>
      </p:sp>
      <p:sp>
        <p:nvSpPr>
          <p:cNvPr id="14" name="Rechteck 13"/>
          <p:cNvSpPr/>
          <p:nvPr/>
        </p:nvSpPr>
        <p:spPr>
          <a:xfrm>
            <a:off x="5453906" y="1629486"/>
            <a:ext cx="3600000" cy="1188000"/>
          </a:xfrm>
          <a:prstGeom prst="rect">
            <a:avLst/>
          </a:prstGeom>
          <a:solidFill>
            <a:schemeClr val="bg1">
              <a:alpha val="7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err="1">
                <a:solidFill>
                  <a:schemeClr val="tx1"/>
                </a:solidFill>
              </a:rPr>
              <a:t>How</a:t>
            </a:r>
            <a:r>
              <a:rPr lang="de-AT" sz="1400" dirty="0">
                <a:solidFill>
                  <a:schemeClr val="tx1"/>
                </a:solidFill>
              </a:rPr>
              <a:t> </a:t>
            </a:r>
            <a:r>
              <a:rPr lang="de-AT" sz="1400" dirty="0" err="1">
                <a:solidFill>
                  <a:schemeClr val="tx1"/>
                </a:solidFill>
              </a:rPr>
              <a:t>can</a:t>
            </a:r>
            <a:r>
              <a:rPr lang="de-AT" sz="1400" dirty="0">
                <a:solidFill>
                  <a:schemeClr val="tx1"/>
                </a:solidFill>
              </a:rPr>
              <a:t> (non-)</a:t>
            </a:r>
            <a:r>
              <a:rPr lang="de-AT" sz="1400" dirty="0" err="1">
                <a:solidFill>
                  <a:schemeClr val="tx1"/>
                </a:solidFill>
              </a:rPr>
              <a:t>financial</a:t>
            </a:r>
            <a:r>
              <a:rPr lang="de-AT" sz="1400" dirty="0">
                <a:solidFill>
                  <a:schemeClr val="tx1"/>
                </a:solidFill>
              </a:rPr>
              <a:t> </a:t>
            </a:r>
            <a:r>
              <a:rPr lang="de-AT" sz="1400" dirty="0" err="1">
                <a:solidFill>
                  <a:schemeClr val="tx1"/>
                </a:solidFill>
              </a:rPr>
              <a:t>reporting</a:t>
            </a:r>
            <a:r>
              <a:rPr lang="de-AT" sz="1400" dirty="0">
                <a:solidFill>
                  <a:schemeClr val="tx1"/>
                </a:solidFill>
              </a:rPr>
              <a:t> </a:t>
            </a:r>
            <a:r>
              <a:rPr lang="de-AT" sz="1400" dirty="0" err="1">
                <a:solidFill>
                  <a:schemeClr val="tx1"/>
                </a:solidFill>
              </a:rPr>
              <a:t>be</a:t>
            </a:r>
            <a:r>
              <a:rPr lang="de-AT" sz="1400" dirty="0">
                <a:solidFill>
                  <a:schemeClr val="tx1"/>
                </a:solidFill>
              </a:rPr>
              <a:t> </a:t>
            </a:r>
            <a:r>
              <a:rPr lang="de-AT" sz="1400" dirty="0" err="1">
                <a:solidFill>
                  <a:schemeClr val="tx1"/>
                </a:solidFill>
              </a:rPr>
              <a:t>enhanced</a:t>
            </a:r>
            <a:r>
              <a:rPr lang="de-AT" sz="1400" dirty="0">
                <a:solidFill>
                  <a:schemeClr val="tx1"/>
                </a:solidFill>
              </a:rPr>
              <a:t>?</a:t>
            </a:r>
          </a:p>
          <a:p>
            <a:pPr marL="171450" indent="-171450">
              <a:buFont typeface="Symbol" panose="05050102010706020507" pitchFamily="18" charset="2"/>
              <a:buChar char="-"/>
            </a:pPr>
            <a:r>
              <a:rPr lang="de-AT" sz="1400" dirty="0">
                <a:solidFill>
                  <a:schemeClr val="tx1"/>
                </a:solidFill>
              </a:rPr>
              <a:t>open </a:t>
            </a:r>
            <a:r>
              <a:rPr lang="de-AT" sz="1400" dirty="0" err="1">
                <a:solidFill>
                  <a:schemeClr val="tx1"/>
                </a:solidFill>
              </a:rPr>
              <a:t>financial</a:t>
            </a:r>
            <a:r>
              <a:rPr lang="de-AT" sz="1400" dirty="0">
                <a:solidFill>
                  <a:schemeClr val="tx1"/>
                </a:solidFill>
              </a:rPr>
              <a:t> </a:t>
            </a:r>
            <a:r>
              <a:rPr lang="de-AT" sz="1400" dirty="0" err="1">
                <a:solidFill>
                  <a:schemeClr val="tx1"/>
                </a:solidFill>
              </a:rPr>
              <a:t>reporting</a:t>
            </a:r>
            <a:r>
              <a:rPr lang="de-AT" sz="1400" dirty="0">
                <a:solidFill>
                  <a:schemeClr val="tx1"/>
                </a:solidFill>
              </a:rPr>
              <a:t> </a:t>
            </a:r>
            <a:r>
              <a:rPr lang="de-AT" sz="1400" dirty="0" err="1">
                <a:solidFill>
                  <a:schemeClr val="tx1"/>
                </a:solidFill>
              </a:rPr>
              <a:t>index</a:t>
            </a:r>
            <a:endParaRPr lang="de-AT" sz="1400" dirty="0">
              <a:solidFill>
                <a:schemeClr val="tx1"/>
              </a:solidFill>
            </a:endParaRPr>
          </a:p>
          <a:p>
            <a:pPr marL="171450" indent="-171450">
              <a:buFont typeface="Symbol" panose="05050102010706020507" pitchFamily="18" charset="2"/>
              <a:buChar char="-"/>
            </a:pPr>
            <a:r>
              <a:rPr lang="de-AT" sz="1400" dirty="0" err="1">
                <a:solidFill>
                  <a:schemeClr val="tx1"/>
                </a:solidFill>
              </a:rPr>
              <a:t>reducing</a:t>
            </a:r>
            <a:r>
              <a:rPr lang="de-AT" sz="1400" dirty="0">
                <a:solidFill>
                  <a:schemeClr val="tx1"/>
                </a:solidFill>
              </a:rPr>
              <a:t> </a:t>
            </a:r>
            <a:r>
              <a:rPr lang="de-AT" sz="1400" dirty="0" err="1">
                <a:solidFill>
                  <a:schemeClr val="tx1"/>
                </a:solidFill>
              </a:rPr>
              <a:t>complexity</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reported</a:t>
            </a:r>
            <a:r>
              <a:rPr lang="de-AT" sz="1400" dirty="0">
                <a:solidFill>
                  <a:schemeClr val="tx1"/>
                </a:solidFill>
              </a:rPr>
              <a:t> narratives</a:t>
            </a:r>
          </a:p>
        </p:txBody>
      </p:sp>
      <p:sp>
        <p:nvSpPr>
          <p:cNvPr id="15" name="Rechteck 14"/>
          <p:cNvSpPr/>
          <p:nvPr/>
        </p:nvSpPr>
        <p:spPr>
          <a:xfrm>
            <a:off x="5459346" y="4243221"/>
            <a:ext cx="3600000" cy="1188000"/>
          </a:xfrm>
          <a:prstGeom prst="rect">
            <a:avLst/>
          </a:prstGeom>
          <a:solidFill>
            <a:schemeClr val="bg1">
              <a:alpha val="7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err="1">
                <a:solidFill>
                  <a:schemeClr val="tx1"/>
                </a:solidFill>
              </a:rPr>
              <a:t>How</a:t>
            </a:r>
            <a:r>
              <a:rPr lang="de-AT" sz="1400" dirty="0">
                <a:solidFill>
                  <a:schemeClr val="tx1"/>
                </a:solidFill>
              </a:rPr>
              <a:t> </a:t>
            </a:r>
            <a:r>
              <a:rPr lang="de-AT" sz="1400" dirty="0" err="1">
                <a:solidFill>
                  <a:schemeClr val="tx1"/>
                </a:solidFill>
              </a:rPr>
              <a:t>can</a:t>
            </a:r>
            <a:r>
              <a:rPr lang="de-AT" sz="1400" dirty="0">
                <a:solidFill>
                  <a:schemeClr val="tx1"/>
                </a:solidFill>
              </a:rPr>
              <a:t> </a:t>
            </a:r>
            <a:r>
              <a:rPr lang="de-AT" sz="1400" dirty="0" err="1">
                <a:solidFill>
                  <a:schemeClr val="tx1"/>
                </a:solidFill>
              </a:rPr>
              <a:t>corruption</a:t>
            </a:r>
            <a:r>
              <a:rPr lang="de-AT" sz="1400" dirty="0">
                <a:solidFill>
                  <a:schemeClr val="tx1"/>
                </a:solidFill>
              </a:rPr>
              <a:t> </a:t>
            </a:r>
            <a:r>
              <a:rPr lang="de-AT" sz="1400" dirty="0" err="1">
                <a:solidFill>
                  <a:schemeClr val="tx1"/>
                </a:solidFill>
              </a:rPr>
              <a:t>be</a:t>
            </a:r>
            <a:r>
              <a:rPr lang="de-AT" sz="1400" dirty="0">
                <a:solidFill>
                  <a:schemeClr val="tx1"/>
                </a:solidFill>
              </a:rPr>
              <a:t> </a:t>
            </a:r>
            <a:r>
              <a:rPr lang="de-AT" sz="1400" dirty="0" err="1">
                <a:solidFill>
                  <a:schemeClr val="tx1"/>
                </a:solidFill>
              </a:rPr>
              <a:t>tackled</a:t>
            </a:r>
            <a:r>
              <a:rPr lang="de-AT" sz="1400" dirty="0">
                <a:solidFill>
                  <a:schemeClr val="tx1"/>
                </a:solidFill>
              </a:rPr>
              <a:t>?</a:t>
            </a:r>
          </a:p>
          <a:p>
            <a:pPr marL="171450" indent="-171450">
              <a:buFont typeface="Symbol" panose="05050102010706020507" pitchFamily="18" charset="2"/>
              <a:buChar char="-"/>
            </a:pPr>
            <a:r>
              <a:rPr lang="de-AT" sz="1400" dirty="0" err="1">
                <a:solidFill>
                  <a:schemeClr val="tx1"/>
                </a:solidFill>
              </a:rPr>
              <a:t>understanding</a:t>
            </a:r>
            <a:r>
              <a:rPr lang="de-AT" sz="1400" dirty="0">
                <a:solidFill>
                  <a:schemeClr val="tx1"/>
                </a:solidFill>
              </a:rPr>
              <a:t> </a:t>
            </a:r>
            <a:r>
              <a:rPr lang="de-AT" sz="1400" dirty="0" err="1">
                <a:solidFill>
                  <a:schemeClr val="tx1"/>
                </a:solidFill>
              </a:rPr>
              <a:t>factors</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institutions</a:t>
            </a:r>
            <a:r>
              <a:rPr lang="de-AT" sz="1400" dirty="0">
                <a:solidFill>
                  <a:schemeClr val="tx1"/>
                </a:solidFill>
              </a:rPr>
              <a:t>, </a:t>
            </a:r>
            <a:r>
              <a:rPr lang="de-AT" sz="1400" dirty="0" err="1">
                <a:solidFill>
                  <a:schemeClr val="tx1"/>
                </a:solidFill>
              </a:rPr>
              <a:t>roots</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corruption</a:t>
            </a:r>
            <a:r>
              <a:rPr lang="de-AT" sz="1400" dirty="0">
                <a:solidFill>
                  <a:schemeClr val="tx1"/>
                </a:solidFill>
              </a:rPr>
              <a:t> </a:t>
            </a:r>
            <a:r>
              <a:rPr lang="de-AT" sz="1400" dirty="0" err="1">
                <a:solidFill>
                  <a:schemeClr val="tx1"/>
                </a:solidFill>
              </a:rPr>
              <a:t>within</a:t>
            </a:r>
            <a:r>
              <a:rPr lang="de-AT" sz="1400" dirty="0">
                <a:solidFill>
                  <a:schemeClr val="tx1"/>
                </a:solidFill>
              </a:rPr>
              <a:t> PFM </a:t>
            </a:r>
            <a:r>
              <a:rPr lang="de-AT" sz="1400" dirty="0" err="1">
                <a:solidFill>
                  <a:schemeClr val="tx1"/>
                </a:solidFill>
              </a:rPr>
              <a:t>systems</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the</a:t>
            </a:r>
            <a:r>
              <a:rPr lang="de-AT" sz="1400" dirty="0">
                <a:solidFill>
                  <a:schemeClr val="tx1"/>
                </a:solidFill>
              </a:rPr>
              <a:t> </a:t>
            </a:r>
            <a:r>
              <a:rPr lang="de-AT" sz="1400" dirty="0" err="1">
                <a:solidFill>
                  <a:schemeClr val="tx1"/>
                </a:solidFill>
              </a:rPr>
              <a:t>role</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transparency</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accountability</a:t>
            </a:r>
            <a:endParaRPr lang="de-AT" sz="1400" dirty="0">
              <a:solidFill>
                <a:schemeClr val="tx1"/>
              </a:solidFill>
            </a:endParaRPr>
          </a:p>
        </p:txBody>
      </p:sp>
      <p:sp>
        <p:nvSpPr>
          <p:cNvPr id="20" name="Ellipse 19"/>
          <p:cNvSpPr/>
          <p:nvPr/>
        </p:nvSpPr>
        <p:spPr>
          <a:xfrm>
            <a:off x="978541" y="2724389"/>
            <a:ext cx="2011471" cy="1332000"/>
          </a:xfrm>
          <a:prstGeom prst="ellipse">
            <a:avLst/>
          </a:prstGeom>
          <a:solidFill>
            <a:srgbClr val="82293B">
              <a:alpha val="50000"/>
            </a:srgbClr>
          </a:solidFill>
          <a:ln w="22225">
            <a:solidFill>
              <a:srgbClr val="004F8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Role</a:t>
            </a:r>
            <a:r>
              <a:rPr lang="de-AT" dirty="0">
                <a:solidFill>
                  <a:schemeClr val="tx1"/>
                </a:solidFill>
              </a:rPr>
              <a:t> of </a:t>
            </a:r>
            <a:r>
              <a:rPr lang="de-AT" dirty="0" err="1">
                <a:solidFill>
                  <a:schemeClr val="tx1"/>
                </a:solidFill>
              </a:rPr>
              <a:t>Accountants</a:t>
            </a:r>
            <a:endParaRPr lang="de-AT" dirty="0">
              <a:solidFill>
                <a:schemeClr val="tx1"/>
              </a:solidFill>
            </a:endParaRPr>
          </a:p>
        </p:txBody>
      </p:sp>
      <p:sp>
        <p:nvSpPr>
          <p:cNvPr id="17" name="Ellipse 16"/>
          <p:cNvSpPr/>
          <p:nvPr/>
        </p:nvSpPr>
        <p:spPr>
          <a:xfrm>
            <a:off x="1730349" y="1772550"/>
            <a:ext cx="2017021" cy="1332000"/>
          </a:xfrm>
          <a:prstGeom prst="ellipse">
            <a:avLst/>
          </a:prstGeom>
          <a:solidFill>
            <a:srgbClr val="EA7E4B">
              <a:alpha val="50000"/>
            </a:srgbClr>
          </a:solidFill>
          <a:ln w="22225">
            <a:solidFill>
              <a:srgbClr val="004F8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Citizen</a:t>
            </a:r>
            <a:r>
              <a:rPr lang="de-AT" dirty="0">
                <a:solidFill>
                  <a:schemeClr val="tx1"/>
                </a:solidFill>
              </a:rPr>
              <a:t> </a:t>
            </a:r>
            <a:r>
              <a:rPr lang="de-AT" dirty="0" err="1">
                <a:solidFill>
                  <a:schemeClr val="tx1"/>
                </a:solidFill>
              </a:rPr>
              <a:t>voice</a:t>
            </a:r>
            <a:endParaRPr lang="de-AT" dirty="0">
              <a:solidFill>
                <a:schemeClr val="tx1"/>
              </a:solidFill>
            </a:endParaRPr>
          </a:p>
        </p:txBody>
      </p:sp>
      <p:sp>
        <p:nvSpPr>
          <p:cNvPr id="22" name="Rechteck 21"/>
          <p:cNvSpPr/>
          <p:nvPr/>
        </p:nvSpPr>
        <p:spPr>
          <a:xfrm>
            <a:off x="5454957" y="2937777"/>
            <a:ext cx="3600000" cy="1188000"/>
          </a:xfrm>
          <a:prstGeom prst="rect">
            <a:avLst/>
          </a:prstGeom>
          <a:solidFill>
            <a:schemeClr val="bg1">
              <a:alpha val="7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 Challenges and opportunities of digitalization</a:t>
            </a:r>
            <a:endParaRPr lang="de-AT" sz="1400" dirty="0">
              <a:solidFill>
                <a:schemeClr val="tx1"/>
              </a:solidFill>
            </a:endParaRPr>
          </a:p>
          <a:p>
            <a:pPr marL="177800" indent="-177800">
              <a:buFont typeface="Symbol" panose="05050102010706020507" pitchFamily="18" charset="2"/>
              <a:buChar char="-"/>
            </a:pPr>
            <a:r>
              <a:rPr lang="en-US" sz="1400" dirty="0">
                <a:solidFill>
                  <a:schemeClr val="tx1"/>
                </a:solidFill>
              </a:rPr>
              <a:t>digital literacy and digital divide</a:t>
            </a:r>
          </a:p>
          <a:p>
            <a:pPr marL="177800" indent="-177800">
              <a:buFont typeface="Symbol" panose="05050102010706020507" pitchFamily="18" charset="2"/>
              <a:buChar char="-"/>
            </a:pPr>
            <a:r>
              <a:rPr lang="en-US" sz="1400" dirty="0">
                <a:solidFill>
                  <a:schemeClr val="tx1"/>
                </a:solidFill>
              </a:rPr>
              <a:t>new channels/ways of communication</a:t>
            </a:r>
            <a:endParaRPr lang="de-AT" sz="1400" dirty="0">
              <a:solidFill>
                <a:schemeClr val="tx1"/>
              </a:solidFill>
            </a:endParaRPr>
          </a:p>
          <a:p>
            <a:pPr marL="177800" indent="-177800">
              <a:buFont typeface="Symbol" panose="05050102010706020507" pitchFamily="18" charset="2"/>
              <a:buChar char="-"/>
            </a:pPr>
            <a:r>
              <a:rPr lang="en-US" sz="1400" dirty="0">
                <a:solidFill>
                  <a:schemeClr val="tx1"/>
                </a:solidFill>
              </a:rPr>
              <a:t>new potential in measuring performance and gaming</a:t>
            </a:r>
            <a:endParaRPr lang="de-AT" sz="1400" dirty="0">
              <a:solidFill>
                <a:schemeClr val="tx1"/>
              </a:solidFill>
            </a:endParaRPr>
          </a:p>
        </p:txBody>
      </p:sp>
      <p:sp>
        <p:nvSpPr>
          <p:cNvPr id="18" name="Textfeld 17"/>
          <p:cNvSpPr txBox="1"/>
          <p:nvPr/>
        </p:nvSpPr>
        <p:spPr>
          <a:xfrm>
            <a:off x="-56360" y="1371309"/>
            <a:ext cx="2290155" cy="830997"/>
          </a:xfrm>
          <a:prstGeom prst="rect">
            <a:avLst/>
          </a:prstGeom>
          <a:noFill/>
        </p:spPr>
        <p:txBody>
          <a:bodyPr wrap="square" rtlCol="0">
            <a:spAutoFit/>
          </a:bodyPr>
          <a:lstStyle/>
          <a:p>
            <a:pPr algn="ctr"/>
            <a:r>
              <a:rPr lang="de-AT" sz="2400" b="1" dirty="0" err="1">
                <a:solidFill>
                  <a:srgbClr val="82293B"/>
                </a:solidFill>
              </a:rPr>
              <a:t>Digitalization</a:t>
            </a:r>
            <a:r>
              <a:rPr lang="de-AT" sz="2400" b="1" dirty="0">
                <a:solidFill>
                  <a:srgbClr val="82293B"/>
                </a:solidFill>
              </a:rPr>
              <a:t> &amp;</a:t>
            </a:r>
          </a:p>
          <a:p>
            <a:pPr algn="ctr"/>
            <a:r>
              <a:rPr lang="de-AT" sz="2400" b="1" dirty="0" err="1">
                <a:solidFill>
                  <a:srgbClr val="82293B"/>
                </a:solidFill>
              </a:rPr>
              <a:t>Datafication</a:t>
            </a:r>
            <a:endParaRPr lang="de-AT" sz="2400" b="1" dirty="0">
              <a:solidFill>
                <a:srgbClr val="82293B"/>
              </a:solidFill>
            </a:endParaRPr>
          </a:p>
        </p:txBody>
      </p:sp>
    </p:spTree>
    <p:extLst>
      <p:ext uri="{BB962C8B-B14F-4D97-AF65-F5344CB8AC3E}">
        <p14:creationId xmlns:p14="http://schemas.microsoft.com/office/powerpoint/2010/main" val="227550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Genesis</a:t>
            </a:r>
            <a:br>
              <a:rPr lang="de-AT" dirty="0"/>
            </a:br>
            <a:r>
              <a:rPr lang="de-AT" dirty="0" err="1"/>
              <a:t>Importance</a:t>
            </a:r>
            <a:r>
              <a:rPr lang="de-AT" dirty="0"/>
              <a:t> of Topic &amp; Timing</a:t>
            </a:r>
          </a:p>
        </p:txBody>
      </p:sp>
      <p:sp>
        <p:nvSpPr>
          <p:cNvPr id="5" name="Inhaltsplatzhalter 4"/>
          <p:cNvSpPr>
            <a:spLocks noGrp="1"/>
          </p:cNvSpPr>
          <p:nvPr>
            <p:ph idx="1"/>
          </p:nvPr>
        </p:nvSpPr>
        <p:spPr>
          <a:xfrm>
            <a:off x="628649" y="1416911"/>
            <a:ext cx="8290762" cy="4351338"/>
          </a:xfrm>
        </p:spPr>
        <p:txBody>
          <a:bodyPr>
            <a:noAutofit/>
          </a:bodyPr>
          <a:lstStyle/>
          <a:p>
            <a:r>
              <a:rPr lang="de-AT" sz="1800" b="1" dirty="0" err="1"/>
              <a:t>Citizens</a:t>
            </a:r>
            <a:r>
              <a:rPr lang="de-AT" sz="1800" dirty="0"/>
              <a:t> </a:t>
            </a:r>
            <a:r>
              <a:rPr lang="de-AT" sz="1800" dirty="0" err="1"/>
              <a:t>increasingly</a:t>
            </a:r>
            <a:r>
              <a:rPr lang="de-AT" sz="1800" dirty="0"/>
              <a:t> </a:t>
            </a:r>
            <a:r>
              <a:rPr lang="de-AT" sz="1800" dirty="0" err="1"/>
              <a:t>aware</a:t>
            </a:r>
            <a:r>
              <a:rPr lang="de-AT" sz="1800" dirty="0"/>
              <a:t> </a:t>
            </a:r>
            <a:r>
              <a:rPr lang="de-AT" sz="1800" dirty="0" err="1"/>
              <a:t>of</a:t>
            </a:r>
            <a:r>
              <a:rPr lang="de-AT" sz="1800" dirty="0"/>
              <a:t> </a:t>
            </a:r>
            <a:r>
              <a:rPr lang="de-AT" sz="1800" b="1" dirty="0" err="1"/>
              <a:t>political</a:t>
            </a:r>
            <a:r>
              <a:rPr lang="de-AT" sz="1800" b="1" dirty="0"/>
              <a:t> </a:t>
            </a:r>
            <a:r>
              <a:rPr lang="de-AT" sz="1800" b="1" dirty="0" err="1"/>
              <a:t>scandals</a:t>
            </a:r>
            <a:r>
              <a:rPr lang="de-AT" sz="1800" b="1" dirty="0"/>
              <a:t> </a:t>
            </a:r>
            <a:r>
              <a:rPr lang="de-AT" sz="1800" dirty="0" err="1"/>
              <a:t>and</a:t>
            </a:r>
            <a:r>
              <a:rPr lang="de-AT" sz="1800" dirty="0"/>
              <a:t> </a:t>
            </a:r>
            <a:r>
              <a:rPr lang="de-AT" sz="1800" b="1" dirty="0" err="1"/>
              <a:t>corruption</a:t>
            </a:r>
            <a:r>
              <a:rPr lang="de-AT" sz="1800" dirty="0"/>
              <a:t>, </a:t>
            </a:r>
            <a:r>
              <a:rPr lang="de-AT" sz="1800" dirty="0" err="1"/>
              <a:t>increasing</a:t>
            </a:r>
            <a:r>
              <a:rPr lang="de-AT" sz="1800" dirty="0"/>
              <a:t> </a:t>
            </a:r>
            <a:r>
              <a:rPr lang="de-AT" sz="1800" b="1" dirty="0" err="1"/>
              <a:t>demand</a:t>
            </a:r>
            <a:r>
              <a:rPr lang="de-AT" sz="1800" b="1" dirty="0"/>
              <a:t> </a:t>
            </a:r>
            <a:r>
              <a:rPr lang="de-AT" sz="1800" b="1" dirty="0" err="1"/>
              <a:t>for</a:t>
            </a:r>
            <a:r>
              <a:rPr lang="de-AT" sz="1800" b="1" dirty="0"/>
              <a:t> </a:t>
            </a:r>
            <a:r>
              <a:rPr lang="de-AT" sz="1800" b="1" dirty="0" err="1"/>
              <a:t>accountability</a:t>
            </a:r>
            <a:r>
              <a:rPr lang="de-AT" sz="1800" b="1" dirty="0"/>
              <a:t> </a:t>
            </a:r>
            <a:r>
              <a:rPr lang="de-AT" sz="1800" dirty="0" err="1"/>
              <a:t>from</a:t>
            </a:r>
            <a:r>
              <a:rPr lang="de-AT" sz="1800" dirty="0"/>
              <a:t> </a:t>
            </a:r>
            <a:r>
              <a:rPr lang="de-AT" sz="1800" dirty="0" err="1"/>
              <a:t>politicians</a:t>
            </a:r>
            <a:endParaRPr lang="de-AT" sz="1800" dirty="0"/>
          </a:p>
          <a:p>
            <a:r>
              <a:rPr lang="de-AT" sz="1800" dirty="0" err="1"/>
              <a:t>Increase</a:t>
            </a:r>
            <a:r>
              <a:rPr lang="de-AT" sz="1800" dirty="0"/>
              <a:t> </a:t>
            </a:r>
            <a:r>
              <a:rPr lang="de-AT" sz="1800" b="1" dirty="0" err="1"/>
              <a:t>readability</a:t>
            </a:r>
            <a:r>
              <a:rPr lang="de-AT" sz="1800" dirty="0"/>
              <a:t>, </a:t>
            </a:r>
            <a:r>
              <a:rPr lang="de-AT" sz="1800" dirty="0" err="1"/>
              <a:t>reduce</a:t>
            </a:r>
            <a:r>
              <a:rPr lang="de-AT" sz="1800" dirty="0"/>
              <a:t> </a:t>
            </a:r>
            <a:r>
              <a:rPr lang="de-AT" sz="1800" b="1" dirty="0" err="1"/>
              <a:t>complexity</a:t>
            </a:r>
            <a:r>
              <a:rPr lang="de-AT" sz="1800" dirty="0"/>
              <a:t> (</a:t>
            </a:r>
            <a:r>
              <a:rPr lang="de-AT" sz="1800" dirty="0" err="1"/>
              <a:t>of</a:t>
            </a:r>
            <a:r>
              <a:rPr lang="de-AT" sz="1800" dirty="0"/>
              <a:t> </a:t>
            </a:r>
            <a:r>
              <a:rPr lang="de-AT" sz="1800" dirty="0" err="1"/>
              <a:t>financial</a:t>
            </a:r>
            <a:r>
              <a:rPr lang="de-AT" sz="1800" dirty="0"/>
              <a:t> </a:t>
            </a:r>
            <a:r>
              <a:rPr lang="de-AT" sz="1800" dirty="0" err="1"/>
              <a:t>reports</a:t>
            </a:r>
            <a:r>
              <a:rPr lang="de-AT" sz="1800" dirty="0"/>
              <a:t>)</a:t>
            </a:r>
          </a:p>
          <a:p>
            <a:r>
              <a:rPr lang="de-AT" sz="1800" b="1" dirty="0" err="1"/>
              <a:t>Harmonization</a:t>
            </a:r>
            <a:r>
              <a:rPr lang="de-AT" sz="1800" dirty="0"/>
              <a:t> </a:t>
            </a:r>
            <a:r>
              <a:rPr lang="de-AT" sz="1800" dirty="0" err="1"/>
              <a:t>of</a:t>
            </a:r>
            <a:r>
              <a:rPr lang="de-AT" sz="1800" dirty="0"/>
              <a:t> </a:t>
            </a:r>
            <a:r>
              <a:rPr lang="de-AT" sz="1800" dirty="0" err="1"/>
              <a:t>accounting</a:t>
            </a:r>
            <a:r>
              <a:rPr lang="de-AT" sz="1800" dirty="0"/>
              <a:t> </a:t>
            </a:r>
            <a:r>
              <a:rPr lang="de-AT" sz="1800" dirty="0" err="1"/>
              <a:t>systems</a:t>
            </a:r>
            <a:r>
              <a:rPr lang="de-AT" sz="1800" dirty="0"/>
              <a:t> (international, EU)</a:t>
            </a:r>
          </a:p>
          <a:p>
            <a:r>
              <a:rPr lang="de-AT" sz="1800" dirty="0" err="1"/>
              <a:t>Why</a:t>
            </a:r>
            <a:r>
              <a:rPr lang="de-AT" sz="1800" dirty="0"/>
              <a:t> do </a:t>
            </a:r>
            <a:r>
              <a:rPr lang="de-AT" sz="1800" b="1" dirty="0"/>
              <a:t>PFM </a:t>
            </a:r>
            <a:r>
              <a:rPr lang="de-AT" sz="1800" b="1" dirty="0" err="1"/>
              <a:t>reforms</a:t>
            </a:r>
            <a:r>
              <a:rPr lang="de-AT" sz="1800" b="1" dirty="0"/>
              <a:t> </a:t>
            </a:r>
            <a:r>
              <a:rPr lang="de-AT" sz="1800" b="1" dirty="0" err="1"/>
              <a:t>fail</a:t>
            </a:r>
            <a:r>
              <a:rPr lang="de-AT" sz="1800" dirty="0"/>
              <a:t>, </a:t>
            </a:r>
            <a:r>
              <a:rPr lang="de-AT" sz="1800" dirty="0" err="1"/>
              <a:t>and</a:t>
            </a:r>
            <a:r>
              <a:rPr lang="de-AT" sz="1800" dirty="0"/>
              <a:t> </a:t>
            </a:r>
            <a:r>
              <a:rPr lang="de-AT" sz="1800" dirty="0" err="1"/>
              <a:t>how</a:t>
            </a:r>
            <a:r>
              <a:rPr lang="de-AT" sz="1800" dirty="0"/>
              <a:t> </a:t>
            </a:r>
            <a:r>
              <a:rPr lang="de-AT" sz="1800" dirty="0" err="1"/>
              <a:t>can</a:t>
            </a:r>
            <a:r>
              <a:rPr lang="de-AT" sz="1800" dirty="0"/>
              <a:t> </a:t>
            </a:r>
            <a:r>
              <a:rPr lang="de-AT" sz="1800" dirty="0" err="1"/>
              <a:t>issues</a:t>
            </a:r>
            <a:r>
              <a:rPr lang="de-AT" sz="1800" dirty="0"/>
              <a:t> </a:t>
            </a:r>
            <a:r>
              <a:rPr lang="de-AT" sz="1800" dirty="0" err="1"/>
              <a:t>be</a:t>
            </a:r>
            <a:r>
              <a:rPr lang="de-AT" sz="1800" dirty="0"/>
              <a:t> </a:t>
            </a:r>
            <a:r>
              <a:rPr lang="de-AT" sz="1800" dirty="0" err="1"/>
              <a:t>addressed</a:t>
            </a:r>
            <a:endParaRPr lang="de-AT" sz="1800" dirty="0"/>
          </a:p>
          <a:p>
            <a:r>
              <a:rPr lang="de-AT" sz="1800" b="1" dirty="0"/>
              <a:t>ICT </a:t>
            </a:r>
            <a:r>
              <a:rPr lang="de-AT" sz="1800" b="1" dirty="0" err="1"/>
              <a:t>and</a:t>
            </a:r>
            <a:r>
              <a:rPr lang="de-AT" sz="1800" b="1" dirty="0"/>
              <a:t> Big Data </a:t>
            </a:r>
            <a:r>
              <a:rPr lang="de-AT" sz="1800" dirty="0" err="1"/>
              <a:t>provide</a:t>
            </a:r>
            <a:r>
              <a:rPr lang="de-AT" sz="1800" dirty="0"/>
              <a:t> </a:t>
            </a:r>
            <a:r>
              <a:rPr lang="de-AT" sz="1800" dirty="0" err="1"/>
              <a:t>opportunity</a:t>
            </a:r>
            <a:r>
              <a:rPr lang="de-AT" sz="1800" dirty="0"/>
              <a:t> </a:t>
            </a:r>
            <a:r>
              <a:rPr lang="de-AT" sz="1800" dirty="0" err="1"/>
              <a:t>to</a:t>
            </a:r>
            <a:r>
              <a:rPr lang="de-AT" sz="1800" dirty="0"/>
              <a:t> </a:t>
            </a:r>
            <a:r>
              <a:rPr lang="de-AT" sz="1800" b="1" dirty="0" err="1"/>
              <a:t>enhance</a:t>
            </a:r>
            <a:r>
              <a:rPr lang="de-AT" sz="1800" b="1" dirty="0"/>
              <a:t> </a:t>
            </a:r>
            <a:r>
              <a:rPr lang="de-AT" sz="1800" b="1" dirty="0" err="1"/>
              <a:t>transparency</a:t>
            </a:r>
            <a:r>
              <a:rPr lang="de-AT" sz="1800" b="1" dirty="0"/>
              <a:t> </a:t>
            </a:r>
            <a:r>
              <a:rPr lang="de-AT" sz="1800" b="1" dirty="0" err="1"/>
              <a:t>and</a:t>
            </a:r>
            <a:r>
              <a:rPr lang="de-AT" sz="1800" b="1" dirty="0"/>
              <a:t> </a:t>
            </a:r>
            <a:r>
              <a:rPr lang="de-AT" sz="1800" b="1" dirty="0" err="1"/>
              <a:t>prevent</a:t>
            </a:r>
            <a:r>
              <a:rPr lang="de-AT" sz="1800" b="1" dirty="0"/>
              <a:t> </a:t>
            </a:r>
            <a:r>
              <a:rPr lang="de-AT" sz="1800" b="1" dirty="0" err="1"/>
              <a:t>corruption</a:t>
            </a:r>
            <a:endParaRPr lang="de-AT" sz="1800" b="1" dirty="0"/>
          </a:p>
          <a:p>
            <a:r>
              <a:rPr lang="de-AT" sz="1800" dirty="0" err="1"/>
              <a:t>Academia</a:t>
            </a:r>
            <a:r>
              <a:rPr lang="de-AT" sz="1800" dirty="0"/>
              <a:t> </a:t>
            </a:r>
            <a:r>
              <a:rPr lang="de-AT" sz="1800" dirty="0" err="1"/>
              <a:t>needs</a:t>
            </a:r>
            <a:r>
              <a:rPr lang="de-AT" sz="1800" dirty="0"/>
              <a:t> </a:t>
            </a:r>
            <a:r>
              <a:rPr lang="de-AT" sz="1800" dirty="0" err="1"/>
              <a:t>to</a:t>
            </a:r>
            <a:r>
              <a:rPr lang="de-AT" sz="1800" dirty="0"/>
              <a:t> find </a:t>
            </a:r>
            <a:r>
              <a:rPr lang="de-AT" sz="1800" b="1" dirty="0" err="1"/>
              <a:t>tools</a:t>
            </a:r>
            <a:r>
              <a:rPr lang="de-AT" sz="1800" b="1" dirty="0"/>
              <a:t> </a:t>
            </a:r>
            <a:r>
              <a:rPr lang="de-AT" sz="1800" b="1" dirty="0" err="1"/>
              <a:t>to</a:t>
            </a:r>
            <a:r>
              <a:rPr lang="de-AT" sz="1800" b="1" dirty="0"/>
              <a:t> </a:t>
            </a:r>
            <a:r>
              <a:rPr lang="de-AT" sz="1800" b="1" dirty="0" err="1"/>
              <a:t>tackle</a:t>
            </a:r>
            <a:r>
              <a:rPr lang="de-AT" sz="1800" b="1" dirty="0"/>
              <a:t> </a:t>
            </a:r>
            <a:r>
              <a:rPr lang="de-AT" sz="1800" b="1" dirty="0" err="1"/>
              <a:t>corruption</a:t>
            </a:r>
            <a:r>
              <a:rPr lang="de-AT" sz="1800" dirty="0"/>
              <a:t>, </a:t>
            </a:r>
            <a:r>
              <a:rPr lang="de-AT" sz="1800" dirty="0" err="1"/>
              <a:t>clarify</a:t>
            </a:r>
            <a:r>
              <a:rPr lang="de-AT" sz="1800" dirty="0"/>
              <a:t> </a:t>
            </a:r>
            <a:r>
              <a:rPr lang="de-AT" sz="1800" dirty="0" err="1"/>
              <a:t>how</a:t>
            </a:r>
            <a:r>
              <a:rPr lang="de-AT" sz="1800" dirty="0"/>
              <a:t> </a:t>
            </a:r>
            <a:r>
              <a:rPr lang="de-AT" sz="1800" dirty="0" err="1"/>
              <a:t>accounting</a:t>
            </a:r>
            <a:r>
              <a:rPr lang="de-AT" sz="1800" dirty="0"/>
              <a:t> </a:t>
            </a:r>
            <a:r>
              <a:rPr lang="de-AT" sz="1800" dirty="0" err="1"/>
              <a:t>data</a:t>
            </a:r>
            <a:r>
              <a:rPr lang="de-AT" sz="1800" dirty="0"/>
              <a:t> </a:t>
            </a:r>
            <a:r>
              <a:rPr lang="de-AT" sz="1800" dirty="0" err="1"/>
              <a:t>can</a:t>
            </a:r>
            <a:r>
              <a:rPr lang="de-AT" sz="1800" dirty="0"/>
              <a:t> </a:t>
            </a:r>
            <a:r>
              <a:rPr lang="de-AT" sz="1800" b="1" dirty="0" err="1"/>
              <a:t>improve</a:t>
            </a:r>
            <a:r>
              <a:rPr lang="de-AT" sz="1800" b="1" dirty="0"/>
              <a:t> </a:t>
            </a:r>
            <a:r>
              <a:rPr lang="de-AT" sz="1800" b="1" dirty="0" err="1"/>
              <a:t>decision-making</a:t>
            </a:r>
            <a:r>
              <a:rPr lang="de-AT" sz="1800" b="1" dirty="0"/>
              <a:t> </a:t>
            </a:r>
            <a:r>
              <a:rPr lang="de-AT" sz="1800" dirty="0" err="1"/>
              <a:t>and</a:t>
            </a:r>
            <a:r>
              <a:rPr lang="de-AT" sz="1800" dirty="0"/>
              <a:t> </a:t>
            </a:r>
            <a:r>
              <a:rPr lang="de-AT" sz="1800" dirty="0" err="1"/>
              <a:t>governmental</a:t>
            </a:r>
            <a:r>
              <a:rPr lang="de-AT" sz="1800" dirty="0"/>
              <a:t> </a:t>
            </a:r>
            <a:r>
              <a:rPr lang="de-AT" sz="1800" b="1" dirty="0" err="1"/>
              <a:t>reputation</a:t>
            </a:r>
            <a:endParaRPr lang="de-AT" sz="1800" b="1" dirty="0"/>
          </a:p>
          <a:p>
            <a:r>
              <a:rPr lang="de-AT" sz="1800" b="1" dirty="0" err="1"/>
              <a:t>Fiscal</a:t>
            </a:r>
            <a:r>
              <a:rPr lang="de-AT" sz="1800" b="1" dirty="0"/>
              <a:t> </a:t>
            </a:r>
            <a:r>
              <a:rPr lang="de-AT" sz="1800" b="1" dirty="0" err="1"/>
              <a:t>crunch</a:t>
            </a:r>
            <a:r>
              <a:rPr lang="de-AT" sz="1800" b="1" dirty="0"/>
              <a:t> </a:t>
            </a:r>
            <a:r>
              <a:rPr lang="de-AT" sz="1800" dirty="0"/>
              <a:t>in </a:t>
            </a:r>
            <a:r>
              <a:rPr lang="de-AT" sz="1800" dirty="0" err="1"/>
              <a:t>universities</a:t>
            </a:r>
            <a:endParaRPr lang="de-AT" sz="1800" dirty="0"/>
          </a:p>
          <a:p>
            <a:r>
              <a:rPr lang="en-US" sz="1800" dirty="0"/>
              <a:t>Public sector organizations need to be governed and steered, especially in a time of </a:t>
            </a:r>
            <a:r>
              <a:rPr lang="en-US" sz="1800" b="1" dirty="0"/>
              <a:t>budgetary pressure and changing environment </a:t>
            </a:r>
          </a:p>
          <a:p>
            <a:r>
              <a:rPr lang="de-AT" sz="1800" dirty="0" err="1"/>
              <a:t>Datafication</a:t>
            </a:r>
            <a:r>
              <a:rPr lang="de-AT" sz="1800" dirty="0"/>
              <a:t>/</a:t>
            </a:r>
            <a:r>
              <a:rPr lang="de-AT" sz="1800" dirty="0" err="1"/>
              <a:t>digitalization</a:t>
            </a:r>
            <a:r>
              <a:rPr lang="de-AT" sz="1800" dirty="0"/>
              <a:t> </a:t>
            </a:r>
            <a:r>
              <a:rPr lang="de-AT" sz="1800" dirty="0" err="1"/>
              <a:t>develops</a:t>
            </a:r>
            <a:r>
              <a:rPr lang="de-AT" sz="1800" dirty="0"/>
              <a:t> </a:t>
            </a:r>
            <a:r>
              <a:rPr lang="de-AT" sz="1800" dirty="0" err="1"/>
              <a:t>exponentially</a:t>
            </a:r>
            <a:r>
              <a:rPr lang="de-AT" sz="1800" dirty="0"/>
              <a:t>, </a:t>
            </a:r>
            <a:r>
              <a:rPr lang="de-AT" sz="1800" dirty="0" err="1"/>
              <a:t>and</a:t>
            </a:r>
            <a:r>
              <a:rPr lang="de-AT" sz="1800" dirty="0"/>
              <a:t> will </a:t>
            </a:r>
            <a:r>
              <a:rPr lang="de-AT" sz="1800" b="1" dirty="0" err="1"/>
              <a:t>change</a:t>
            </a:r>
            <a:r>
              <a:rPr lang="de-AT" sz="1800" dirty="0"/>
              <a:t> </a:t>
            </a:r>
            <a:r>
              <a:rPr lang="de-AT" sz="1800" b="1" dirty="0" err="1"/>
              <a:t>work</a:t>
            </a:r>
            <a:r>
              <a:rPr lang="de-AT" sz="1800" dirty="0"/>
              <a:t> </a:t>
            </a:r>
            <a:r>
              <a:rPr lang="de-AT" sz="1800" dirty="0" err="1"/>
              <a:t>and</a:t>
            </a:r>
            <a:r>
              <a:rPr lang="de-AT" sz="1800" dirty="0"/>
              <a:t> </a:t>
            </a:r>
            <a:r>
              <a:rPr lang="de-AT" sz="1800" b="1" dirty="0" err="1"/>
              <a:t>role</a:t>
            </a:r>
            <a:r>
              <a:rPr lang="de-AT" sz="1800" b="1" dirty="0"/>
              <a:t> </a:t>
            </a:r>
            <a:r>
              <a:rPr lang="de-AT" sz="1800" b="1" dirty="0" err="1"/>
              <a:t>of</a:t>
            </a:r>
            <a:r>
              <a:rPr lang="de-AT" sz="1800" b="1" dirty="0"/>
              <a:t> </a:t>
            </a:r>
            <a:r>
              <a:rPr lang="de-AT" sz="1800" b="1" dirty="0" err="1"/>
              <a:t>actors</a:t>
            </a:r>
            <a:r>
              <a:rPr lang="de-AT" sz="1800" b="1" dirty="0"/>
              <a:t> in </a:t>
            </a:r>
            <a:r>
              <a:rPr lang="de-AT" sz="1800" b="1" dirty="0" err="1"/>
              <a:t>public</a:t>
            </a:r>
            <a:r>
              <a:rPr lang="de-AT" sz="1800" b="1" dirty="0"/>
              <a:t> </a:t>
            </a:r>
            <a:r>
              <a:rPr lang="de-AT" sz="1800" b="1" dirty="0" err="1"/>
              <a:t>sector</a:t>
            </a:r>
            <a:r>
              <a:rPr lang="de-AT" sz="1800" dirty="0"/>
              <a:t>, </a:t>
            </a:r>
            <a:r>
              <a:rPr lang="de-AT" sz="1800" b="1" dirty="0" err="1"/>
              <a:t>new</a:t>
            </a:r>
            <a:r>
              <a:rPr lang="de-AT" sz="1800" dirty="0"/>
              <a:t> </a:t>
            </a:r>
            <a:r>
              <a:rPr lang="de-AT" sz="1800" dirty="0" err="1"/>
              <a:t>breadth</a:t>
            </a:r>
            <a:r>
              <a:rPr lang="de-AT" sz="1800" dirty="0"/>
              <a:t> </a:t>
            </a:r>
            <a:r>
              <a:rPr lang="de-AT" sz="1800" dirty="0" err="1"/>
              <a:t>and</a:t>
            </a:r>
            <a:r>
              <a:rPr lang="de-AT" sz="1800" dirty="0"/>
              <a:t> </a:t>
            </a:r>
            <a:r>
              <a:rPr lang="de-AT" sz="1800" dirty="0" err="1"/>
              <a:t>depth</a:t>
            </a:r>
            <a:r>
              <a:rPr lang="de-AT" sz="1800" dirty="0"/>
              <a:t> </a:t>
            </a:r>
            <a:r>
              <a:rPr lang="de-AT" sz="1800" dirty="0" err="1"/>
              <a:t>of</a:t>
            </a:r>
            <a:r>
              <a:rPr lang="de-AT" sz="1800" dirty="0"/>
              <a:t> </a:t>
            </a:r>
            <a:r>
              <a:rPr lang="de-AT" sz="1800" b="1" dirty="0" err="1"/>
              <a:t>demand</a:t>
            </a:r>
            <a:r>
              <a:rPr lang="de-AT" sz="1800" dirty="0"/>
              <a:t> </a:t>
            </a:r>
            <a:r>
              <a:rPr lang="de-AT" sz="1800" dirty="0" err="1"/>
              <a:t>for</a:t>
            </a:r>
            <a:r>
              <a:rPr lang="de-AT" sz="1800" dirty="0"/>
              <a:t> </a:t>
            </a:r>
            <a:r>
              <a:rPr lang="de-AT" sz="1800" b="1" dirty="0" err="1"/>
              <a:t>information</a:t>
            </a:r>
            <a:r>
              <a:rPr lang="de-AT" sz="1800" dirty="0"/>
              <a:t>; so </a:t>
            </a:r>
            <a:r>
              <a:rPr lang="de-AT" sz="1800" dirty="0" err="1"/>
              <a:t>far</a:t>
            </a:r>
            <a:r>
              <a:rPr lang="de-AT" sz="1800" dirty="0"/>
              <a:t> </a:t>
            </a:r>
            <a:r>
              <a:rPr lang="de-AT" sz="1800" b="1" dirty="0" err="1"/>
              <a:t>low</a:t>
            </a:r>
            <a:r>
              <a:rPr lang="de-AT" sz="1800" b="1" dirty="0"/>
              <a:t> </a:t>
            </a:r>
            <a:r>
              <a:rPr lang="de-AT" sz="1800" b="1" dirty="0" err="1"/>
              <a:t>awareness</a:t>
            </a:r>
            <a:r>
              <a:rPr lang="de-AT" sz="1800" b="1" dirty="0"/>
              <a:t> in </a:t>
            </a:r>
            <a:r>
              <a:rPr lang="de-AT" sz="1800" b="1" dirty="0" err="1"/>
              <a:t>our</a:t>
            </a:r>
            <a:r>
              <a:rPr lang="de-AT" sz="1800" b="1" dirty="0"/>
              <a:t> </a:t>
            </a:r>
            <a:r>
              <a:rPr lang="de-AT" sz="1800" b="1" dirty="0" err="1"/>
              <a:t>discipline</a:t>
            </a:r>
            <a:endParaRPr lang="de-AT" sz="1800" b="1" dirty="0"/>
          </a:p>
          <a:p>
            <a:endParaRPr lang="de-AT" sz="1800" dirty="0"/>
          </a:p>
          <a:p>
            <a:endParaRPr lang="de-AT" sz="1800" dirty="0"/>
          </a:p>
          <a:p>
            <a:endParaRPr lang="de-AT" sz="1800" dirty="0"/>
          </a:p>
        </p:txBody>
      </p:sp>
    </p:spTree>
    <p:extLst>
      <p:ext uri="{BB962C8B-B14F-4D97-AF65-F5344CB8AC3E}">
        <p14:creationId xmlns:p14="http://schemas.microsoft.com/office/powerpoint/2010/main" val="121260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Genesis</a:t>
            </a:r>
            <a:br>
              <a:rPr lang="de-AT" dirty="0"/>
            </a:br>
            <a:r>
              <a:rPr lang="de-AT" dirty="0"/>
              <a:t>Stakeholders</a:t>
            </a:r>
          </a:p>
        </p:txBody>
      </p:sp>
      <p:graphicFrame>
        <p:nvGraphicFramePr>
          <p:cNvPr id="5" name="Diagramm 4"/>
          <p:cNvGraphicFramePr/>
          <p:nvPr>
            <p:extLst>
              <p:ext uri="{D42A27DB-BD31-4B8C-83A1-F6EECF244321}">
                <p14:modId xmlns:p14="http://schemas.microsoft.com/office/powerpoint/2010/main" val="7212780"/>
              </p:ext>
            </p:extLst>
          </p:nvPr>
        </p:nvGraphicFramePr>
        <p:xfrm>
          <a:off x="146756" y="1540543"/>
          <a:ext cx="8721521" cy="472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576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3400926" y="1435267"/>
            <a:ext cx="5586550" cy="4580521"/>
          </a:xfrm>
          <a:prstGeom prst="rect">
            <a:avLst/>
          </a:prstGeom>
          <a:solidFill>
            <a:srgbClr val="EA7E4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de-AT" sz="2400" dirty="0">
                <a:solidFill>
                  <a:schemeClr val="tx1"/>
                </a:solidFill>
              </a:rPr>
              <a:t>Practice</a:t>
            </a:r>
            <a:endParaRPr lang="de-AT" sz="2000" dirty="0">
              <a:solidFill>
                <a:schemeClr val="tx1"/>
              </a:solidFill>
            </a:endParaRPr>
          </a:p>
        </p:txBody>
      </p:sp>
      <p:sp>
        <p:nvSpPr>
          <p:cNvPr id="15" name="Rechteck 14"/>
          <p:cNvSpPr/>
          <p:nvPr/>
        </p:nvSpPr>
        <p:spPr>
          <a:xfrm>
            <a:off x="156523" y="1435267"/>
            <a:ext cx="5506339" cy="4580521"/>
          </a:xfrm>
          <a:prstGeom prst="rect">
            <a:avLst/>
          </a:prstGeom>
          <a:solidFill>
            <a:srgbClr val="82293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AT" sz="2400" dirty="0" err="1">
                <a:solidFill>
                  <a:schemeClr val="tx1"/>
                </a:solidFill>
              </a:rPr>
              <a:t>Academia</a:t>
            </a:r>
            <a:endParaRPr lang="de-AT" sz="2000" dirty="0">
              <a:solidFill>
                <a:schemeClr val="tx1"/>
              </a:solidFill>
            </a:endParaRPr>
          </a:p>
        </p:txBody>
      </p:sp>
      <p:sp>
        <p:nvSpPr>
          <p:cNvPr id="2" name="Titel 1"/>
          <p:cNvSpPr>
            <a:spLocks noGrp="1"/>
          </p:cNvSpPr>
          <p:nvPr>
            <p:ph type="title"/>
          </p:nvPr>
        </p:nvSpPr>
        <p:spPr/>
        <p:txBody>
          <a:bodyPr/>
          <a:lstStyle/>
          <a:p>
            <a:r>
              <a:rPr lang="de-AT" dirty="0"/>
              <a:t>Genesis</a:t>
            </a:r>
            <a:br>
              <a:rPr lang="de-AT" dirty="0"/>
            </a:br>
            <a:r>
              <a:rPr lang="de-AT" dirty="0"/>
              <a:t>Potential </a:t>
            </a:r>
            <a:r>
              <a:rPr lang="de-AT" dirty="0" err="1"/>
              <a:t>Contribution</a:t>
            </a:r>
            <a:endParaRPr lang="de-AT" dirty="0"/>
          </a:p>
        </p:txBody>
      </p:sp>
      <p:sp>
        <p:nvSpPr>
          <p:cNvPr id="7" name="Rechteck 6"/>
          <p:cNvSpPr/>
          <p:nvPr/>
        </p:nvSpPr>
        <p:spPr>
          <a:xfrm>
            <a:off x="6035774" y="4737787"/>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solidFill>
                  <a:schemeClr val="tx1"/>
                </a:solidFill>
              </a:rPr>
              <a:t>Open </a:t>
            </a:r>
            <a:r>
              <a:rPr lang="de-AT" sz="1400" dirty="0" err="1">
                <a:solidFill>
                  <a:schemeClr val="tx1"/>
                </a:solidFill>
              </a:rPr>
              <a:t>financial</a:t>
            </a:r>
            <a:r>
              <a:rPr lang="de-AT" sz="1400" dirty="0">
                <a:solidFill>
                  <a:schemeClr val="tx1"/>
                </a:solidFill>
              </a:rPr>
              <a:t> </a:t>
            </a:r>
            <a:r>
              <a:rPr lang="de-AT" sz="1400" dirty="0" err="1">
                <a:solidFill>
                  <a:schemeClr val="tx1"/>
                </a:solidFill>
              </a:rPr>
              <a:t>reporting</a:t>
            </a:r>
            <a:r>
              <a:rPr lang="de-AT" sz="1400" dirty="0">
                <a:solidFill>
                  <a:schemeClr val="tx1"/>
                </a:solidFill>
              </a:rPr>
              <a:t> </a:t>
            </a:r>
            <a:r>
              <a:rPr lang="de-AT" sz="1400" dirty="0" err="1">
                <a:solidFill>
                  <a:schemeClr val="tx1"/>
                </a:solidFill>
              </a:rPr>
              <a:t>index</a:t>
            </a:r>
            <a:r>
              <a:rPr lang="de-AT" sz="1400" dirty="0">
                <a:solidFill>
                  <a:schemeClr val="tx1"/>
                </a:solidFill>
              </a:rPr>
              <a:t>,</a:t>
            </a:r>
          </a:p>
          <a:p>
            <a:pPr algn="ctr"/>
            <a:r>
              <a:rPr lang="de-AT" sz="1400" dirty="0">
                <a:solidFill>
                  <a:schemeClr val="tx1"/>
                </a:solidFill>
              </a:rPr>
              <a:t>Key </a:t>
            </a:r>
            <a:r>
              <a:rPr lang="de-AT" sz="1400" dirty="0" err="1">
                <a:solidFill>
                  <a:schemeClr val="tx1"/>
                </a:solidFill>
              </a:rPr>
              <a:t>indicators</a:t>
            </a:r>
            <a:r>
              <a:rPr lang="de-AT" sz="1400" dirty="0">
                <a:solidFill>
                  <a:schemeClr val="tx1"/>
                </a:solidFill>
              </a:rPr>
              <a:t> </a:t>
            </a:r>
            <a:r>
              <a:rPr lang="de-AT" sz="1400" dirty="0" err="1">
                <a:solidFill>
                  <a:schemeClr val="tx1"/>
                </a:solidFill>
              </a:rPr>
              <a:t>for</a:t>
            </a:r>
            <a:r>
              <a:rPr lang="de-AT" sz="1400" dirty="0">
                <a:solidFill>
                  <a:schemeClr val="tx1"/>
                </a:solidFill>
              </a:rPr>
              <a:t> </a:t>
            </a:r>
            <a:r>
              <a:rPr lang="de-AT" sz="1400" dirty="0" err="1">
                <a:solidFill>
                  <a:schemeClr val="tx1"/>
                </a:solidFill>
              </a:rPr>
              <a:t>steering</a:t>
            </a:r>
            <a:r>
              <a:rPr lang="de-AT" sz="1400" dirty="0">
                <a:solidFill>
                  <a:schemeClr val="tx1"/>
                </a:solidFill>
              </a:rPr>
              <a:t> </a:t>
            </a:r>
          </a:p>
        </p:txBody>
      </p:sp>
      <p:sp>
        <p:nvSpPr>
          <p:cNvPr id="8" name="Rechteck 7"/>
          <p:cNvSpPr/>
          <p:nvPr/>
        </p:nvSpPr>
        <p:spPr>
          <a:xfrm>
            <a:off x="6035774" y="3486446"/>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err="1">
                <a:solidFill>
                  <a:schemeClr val="tx1"/>
                </a:solidFill>
              </a:rPr>
              <a:t>Identify</a:t>
            </a:r>
            <a:r>
              <a:rPr lang="de-AT" sz="1400" dirty="0">
                <a:solidFill>
                  <a:schemeClr val="tx1"/>
                </a:solidFill>
              </a:rPr>
              <a:t> </a:t>
            </a:r>
            <a:r>
              <a:rPr lang="de-AT" sz="1400" dirty="0" err="1">
                <a:solidFill>
                  <a:schemeClr val="tx1"/>
                </a:solidFill>
              </a:rPr>
              <a:t>complexities</a:t>
            </a:r>
            <a:r>
              <a:rPr lang="de-AT" sz="1400" dirty="0">
                <a:solidFill>
                  <a:schemeClr val="tx1"/>
                </a:solidFill>
              </a:rPr>
              <a:t> in </a:t>
            </a:r>
            <a:r>
              <a:rPr lang="de-AT" sz="1400" dirty="0" err="1">
                <a:solidFill>
                  <a:schemeClr val="tx1"/>
                </a:solidFill>
              </a:rPr>
              <a:t>financial</a:t>
            </a:r>
            <a:r>
              <a:rPr lang="de-AT" sz="1400" dirty="0">
                <a:solidFill>
                  <a:schemeClr val="tx1"/>
                </a:solidFill>
              </a:rPr>
              <a:t> </a:t>
            </a:r>
            <a:r>
              <a:rPr lang="de-AT" sz="1400" dirty="0" err="1">
                <a:solidFill>
                  <a:schemeClr val="tx1"/>
                </a:solidFill>
              </a:rPr>
              <a:t>reporting</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identify</a:t>
            </a:r>
            <a:r>
              <a:rPr lang="de-AT" sz="1400" dirty="0">
                <a:solidFill>
                  <a:schemeClr val="tx1"/>
                </a:solidFill>
              </a:rPr>
              <a:t> </a:t>
            </a:r>
            <a:r>
              <a:rPr lang="de-AT" sz="1400" dirty="0" err="1">
                <a:solidFill>
                  <a:schemeClr val="tx1"/>
                </a:solidFill>
              </a:rPr>
              <a:t>ways</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using</a:t>
            </a:r>
            <a:r>
              <a:rPr lang="de-AT" sz="1400" dirty="0">
                <a:solidFill>
                  <a:schemeClr val="tx1"/>
                </a:solidFill>
              </a:rPr>
              <a:t> narratives </a:t>
            </a:r>
            <a:r>
              <a:rPr lang="de-AT" sz="1400" dirty="0" err="1">
                <a:solidFill>
                  <a:schemeClr val="tx1"/>
                </a:solidFill>
              </a:rPr>
              <a:t>to</a:t>
            </a:r>
            <a:r>
              <a:rPr lang="de-AT" sz="1400" dirty="0">
                <a:solidFill>
                  <a:schemeClr val="tx1"/>
                </a:solidFill>
              </a:rPr>
              <a:t> </a:t>
            </a:r>
            <a:r>
              <a:rPr lang="de-AT" sz="1400" dirty="0" err="1">
                <a:solidFill>
                  <a:schemeClr val="tx1"/>
                </a:solidFill>
              </a:rPr>
              <a:t>reduce</a:t>
            </a:r>
            <a:r>
              <a:rPr lang="de-AT" sz="1400" dirty="0">
                <a:solidFill>
                  <a:schemeClr val="tx1"/>
                </a:solidFill>
              </a:rPr>
              <a:t> </a:t>
            </a:r>
            <a:r>
              <a:rPr lang="de-AT" sz="1400" dirty="0" err="1">
                <a:solidFill>
                  <a:schemeClr val="tx1"/>
                </a:solidFill>
              </a:rPr>
              <a:t>them</a:t>
            </a:r>
            <a:endParaRPr lang="de-AT" sz="1400" dirty="0">
              <a:solidFill>
                <a:schemeClr val="tx1"/>
              </a:solidFill>
            </a:endParaRPr>
          </a:p>
        </p:txBody>
      </p:sp>
      <p:sp>
        <p:nvSpPr>
          <p:cNvPr id="9" name="Rechteck 8"/>
          <p:cNvSpPr/>
          <p:nvPr/>
        </p:nvSpPr>
        <p:spPr>
          <a:xfrm>
            <a:off x="6035774" y="2217523"/>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solidFill>
                  <a:schemeClr val="tx1"/>
                </a:solidFill>
              </a:rPr>
              <a:t>Show </a:t>
            </a:r>
            <a:r>
              <a:rPr lang="de-AT" sz="1400" dirty="0" err="1">
                <a:solidFill>
                  <a:schemeClr val="tx1"/>
                </a:solidFill>
              </a:rPr>
              <a:t>how</a:t>
            </a:r>
            <a:r>
              <a:rPr lang="de-AT" sz="1400" dirty="0">
                <a:solidFill>
                  <a:schemeClr val="tx1"/>
                </a:solidFill>
              </a:rPr>
              <a:t> PFM </a:t>
            </a:r>
            <a:r>
              <a:rPr lang="de-AT" sz="1400" dirty="0" err="1">
                <a:solidFill>
                  <a:schemeClr val="tx1"/>
                </a:solidFill>
              </a:rPr>
              <a:t>reforms</a:t>
            </a:r>
            <a:r>
              <a:rPr lang="de-AT" sz="1400" dirty="0">
                <a:solidFill>
                  <a:schemeClr val="tx1"/>
                </a:solidFill>
              </a:rPr>
              <a:t> </a:t>
            </a:r>
            <a:r>
              <a:rPr lang="de-AT" sz="1400" dirty="0" err="1">
                <a:solidFill>
                  <a:schemeClr val="tx1"/>
                </a:solidFill>
              </a:rPr>
              <a:t>can</a:t>
            </a:r>
            <a:r>
              <a:rPr lang="de-AT" sz="1400" dirty="0">
                <a:solidFill>
                  <a:schemeClr val="tx1"/>
                </a:solidFill>
              </a:rPr>
              <a:t> </a:t>
            </a:r>
            <a:r>
              <a:rPr lang="de-AT" sz="1400" dirty="0" err="1">
                <a:solidFill>
                  <a:schemeClr val="tx1"/>
                </a:solidFill>
              </a:rPr>
              <a:t>increase</a:t>
            </a:r>
            <a:r>
              <a:rPr lang="de-AT" sz="1400" dirty="0">
                <a:solidFill>
                  <a:schemeClr val="tx1"/>
                </a:solidFill>
              </a:rPr>
              <a:t> </a:t>
            </a:r>
            <a:r>
              <a:rPr lang="de-AT" sz="1400" dirty="0" err="1">
                <a:solidFill>
                  <a:schemeClr val="tx1"/>
                </a:solidFill>
              </a:rPr>
              <a:t>transparency</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tackle</a:t>
            </a:r>
            <a:r>
              <a:rPr lang="de-AT" sz="1400" dirty="0">
                <a:solidFill>
                  <a:schemeClr val="tx1"/>
                </a:solidFill>
              </a:rPr>
              <a:t> </a:t>
            </a:r>
            <a:r>
              <a:rPr lang="de-AT" sz="1400" dirty="0" err="1">
                <a:solidFill>
                  <a:schemeClr val="tx1"/>
                </a:solidFill>
              </a:rPr>
              <a:t>corruption</a:t>
            </a:r>
            <a:r>
              <a:rPr lang="de-AT" sz="1400" dirty="0">
                <a:solidFill>
                  <a:schemeClr val="tx1"/>
                </a:solidFill>
              </a:rPr>
              <a:t>)</a:t>
            </a:r>
          </a:p>
        </p:txBody>
      </p:sp>
      <p:sp>
        <p:nvSpPr>
          <p:cNvPr id="10" name="Rechteck 9"/>
          <p:cNvSpPr/>
          <p:nvPr/>
        </p:nvSpPr>
        <p:spPr>
          <a:xfrm>
            <a:off x="308542" y="2759982"/>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err="1">
                <a:solidFill>
                  <a:schemeClr val="tx1"/>
                </a:solidFill>
              </a:rPr>
              <a:t>Better</a:t>
            </a:r>
            <a:r>
              <a:rPr lang="de-AT" sz="1400" dirty="0">
                <a:solidFill>
                  <a:schemeClr val="tx1"/>
                </a:solidFill>
              </a:rPr>
              <a:t> </a:t>
            </a:r>
            <a:r>
              <a:rPr lang="de-AT" sz="1400" dirty="0" err="1">
                <a:solidFill>
                  <a:schemeClr val="tx1"/>
                </a:solidFill>
              </a:rPr>
              <a:t>understanding</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state</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the</a:t>
            </a:r>
            <a:r>
              <a:rPr lang="de-AT" sz="1400" dirty="0">
                <a:solidFill>
                  <a:schemeClr val="tx1"/>
                </a:solidFill>
              </a:rPr>
              <a:t> </a:t>
            </a:r>
            <a:r>
              <a:rPr lang="de-AT" sz="1400" dirty="0" err="1">
                <a:solidFill>
                  <a:schemeClr val="tx1"/>
                </a:solidFill>
              </a:rPr>
              <a:t>art</a:t>
            </a:r>
            <a:r>
              <a:rPr lang="de-AT" sz="1400" dirty="0">
                <a:solidFill>
                  <a:schemeClr val="tx1"/>
                </a:solidFill>
              </a:rPr>
              <a:t>, </a:t>
            </a:r>
            <a:r>
              <a:rPr lang="de-AT" sz="1400" dirty="0" err="1">
                <a:solidFill>
                  <a:schemeClr val="tx1"/>
                </a:solidFill>
              </a:rPr>
              <a:t>better</a:t>
            </a:r>
            <a:r>
              <a:rPr lang="de-AT" sz="1400" dirty="0">
                <a:solidFill>
                  <a:schemeClr val="tx1"/>
                </a:solidFill>
              </a:rPr>
              <a:t> </a:t>
            </a:r>
            <a:r>
              <a:rPr lang="de-AT" sz="1400" dirty="0" err="1">
                <a:solidFill>
                  <a:schemeClr val="tx1"/>
                </a:solidFill>
              </a:rPr>
              <a:t>assessment</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evaluation</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phenomena</a:t>
            </a:r>
            <a:r>
              <a:rPr lang="de-AT" sz="1400" dirty="0">
                <a:solidFill>
                  <a:schemeClr val="tx1"/>
                </a:solidFill>
              </a:rPr>
              <a:t>, </a:t>
            </a:r>
            <a:r>
              <a:rPr lang="de-AT" sz="1400" dirty="0" err="1">
                <a:solidFill>
                  <a:schemeClr val="tx1"/>
                </a:solidFill>
              </a:rPr>
              <a:t>identification</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determinants</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solutions</a:t>
            </a:r>
            <a:r>
              <a:rPr lang="de-AT" sz="1400" dirty="0">
                <a:solidFill>
                  <a:schemeClr val="tx1"/>
                </a:solidFill>
              </a:rPr>
              <a:t>/</a:t>
            </a:r>
            <a:r>
              <a:rPr lang="de-AT" sz="1400" dirty="0" err="1">
                <a:solidFill>
                  <a:schemeClr val="tx1"/>
                </a:solidFill>
              </a:rPr>
              <a:t>suggestions</a:t>
            </a:r>
            <a:endParaRPr lang="de-AT" sz="1400" dirty="0">
              <a:solidFill>
                <a:schemeClr val="tx1"/>
              </a:solidFill>
            </a:endParaRPr>
          </a:p>
        </p:txBody>
      </p:sp>
      <p:sp>
        <p:nvSpPr>
          <p:cNvPr id="11" name="Rechteck 10"/>
          <p:cNvSpPr/>
          <p:nvPr/>
        </p:nvSpPr>
        <p:spPr>
          <a:xfrm>
            <a:off x="3178308" y="4737787"/>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err="1">
                <a:solidFill>
                  <a:schemeClr val="tx1"/>
                </a:solidFill>
              </a:rPr>
              <a:t>Practical</a:t>
            </a:r>
            <a:r>
              <a:rPr lang="de-AT" sz="1400" dirty="0">
                <a:solidFill>
                  <a:schemeClr val="tx1"/>
                </a:solidFill>
              </a:rPr>
              <a:t> </a:t>
            </a:r>
            <a:r>
              <a:rPr lang="de-AT" sz="1400" dirty="0" err="1">
                <a:solidFill>
                  <a:schemeClr val="tx1"/>
                </a:solidFill>
              </a:rPr>
              <a:t>benefits</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accountability</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how</a:t>
            </a:r>
            <a:r>
              <a:rPr lang="de-AT" sz="1400" dirty="0">
                <a:solidFill>
                  <a:schemeClr val="tx1"/>
                </a:solidFill>
              </a:rPr>
              <a:t> </a:t>
            </a:r>
            <a:r>
              <a:rPr lang="de-AT" sz="1400" dirty="0" err="1">
                <a:solidFill>
                  <a:schemeClr val="tx1"/>
                </a:solidFill>
              </a:rPr>
              <a:t>using</a:t>
            </a:r>
            <a:r>
              <a:rPr lang="de-AT" sz="1400" dirty="0">
                <a:solidFill>
                  <a:schemeClr val="tx1"/>
                </a:solidFill>
              </a:rPr>
              <a:t> modern </a:t>
            </a:r>
            <a:r>
              <a:rPr lang="de-AT" sz="1400" dirty="0" err="1">
                <a:solidFill>
                  <a:schemeClr val="tx1"/>
                </a:solidFill>
              </a:rPr>
              <a:t>technologies</a:t>
            </a:r>
            <a:r>
              <a:rPr lang="de-AT" sz="1400" dirty="0">
                <a:solidFill>
                  <a:schemeClr val="tx1"/>
                </a:solidFill>
              </a:rPr>
              <a:t> </a:t>
            </a:r>
            <a:r>
              <a:rPr lang="de-AT" sz="1400" dirty="0" err="1">
                <a:solidFill>
                  <a:schemeClr val="tx1"/>
                </a:solidFill>
              </a:rPr>
              <a:t>can</a:t>
            </a:r>
            <a:r>
              <a:rPr lang="de-AT" sz="1400" dirty="0">
                <a:solidFill>
                  <a:schemeClr val="tx1"/>
                </a:solidFill>
              </a:rPr>
              <a:t> </a:t>
            </a:r>
            <a:r>
              <a:rPr lang="de-AT" sz="1400" dirty="0" err="1">
                <a:solidFill>
                  <a:schemeClr val="tx1"/>
                </a:solidFill>
              </a:rPr>
              <a:t>improve</a:t>
            </a:r>
            <a:r>
              <a:rPr lang="de-AT" sz="1400" dirty="0">
                <a:solidFill>
                  <a:schemeClr val="tx1"/>
                </a:solidFill>
              </a:rPr>
              <a:t> </a:t>
            </a:r>
            <a:r>
              <a:rPr lang="de-AT" sz="1400" dirty="0" err="1">
                <a:solidFill>
                  <a:schemeClr val="tx1"/>
                </a:solidFill>
              </a:rPr>
              <a:t>public</a:t>
            </a:r>
            <a:r>
              <a:rPr lang="de-AT" sz="1400" dirty="0">
                <a:solidFill>
                  <a:schemeClr val="tx1"/>
                </a:solidFill>
              </a:rPr>
              <a:t> </a:t>
            </a:r>
            <a:r>
              <a:rPr lang="de-AT" sz="1400" dirty="0" err="1">
                <a:solidFill>
                  <a:schemeClr val="tx1"/>
                </a:solidFill>
              </a:rPr>
              <a:t>value</a:t>
            </a:r>
            <a:endParaRPr lang="de-AT" sz="1400" dirty="0">
              <a:solidFill>
                <a:schemeClr val="tx1"/>
              </a:solidFill>
            </a:endParaRPr>
          </a:p>
        </p:txBody>
      </p:sp>
      <p:sp>
        <p:nvSpPr>
          <p:cNvPr id="12" name="Rechteck 11"/>
          <p:cNvSpPr/>
          <p:nvPr/>
        </p:nvSpPr>
        <p:spPr>
          <a:xfrm>
            <a:off x="320842" y="4037935"/>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solidFill>
                  <a:schemeClr val="tx1"/>
                </a:solidFill>
              </a:rPr>
              <a:t>New </a:t>
            </a:r>
            <a:r>
              <a:rPr lang="de-AT" sz="1400" dirty="0" err="1">
                <a:solidFill>
                  <a:schemeClr val="tx1"/>
                </a:solidFill>
              </a:rPr>
              <a:t>critical</a:t>
            </a:r>
            <a:r>
              <a:rPr lang="de-AT" sz="1400" dirty="0">
                <a:solidFill>
                  <a:schemeClr val="tx1"/>
                </a:solidFill>
              </a:rPr>
              <a:t> </a:t>
            </a:r>
            <a:r>
              <a:rPr lang="de-AT" sz="1400" dirty="0" err="1">
                <a:solidFill>
                  <a:schemeClr val="tx1"/>
                </a:solidFill>
              </a:rPr>
              <a:t>thinking</a:t>
            </a:r>
            <a:r>
              <a:rPr lang="de-AT" sz="1400" dirty="0">
                <a:solidFill>
                  <a:schemeClr val="tx1"/>
                </a:solidFill>
              </a:rPr>
              <a:t>/</a:t>
            </a:r>
            <a:r>
              <a:rPr lang="de-AT" sz="1400" dirty="0" err="1">
                <a:solidFill>
                  <a:schemeClr val="tx1"/>
                </a:solidFill>
              </a:rPr>
              <a:t>insights</a:t>
            </a:r>
            <a:r>
              <a:rPr lang="de-AT" sz="1400" dirty="0">
                <a:solidFill>
                  <a:schemeClr val="tx1"/>
                </a:solidFill>
              </a:rPr>
              <a:t> </a:t>
            </a:r>
            <a:r>
              <a:rPr lang="de-AT" sz="1400" dirty="0" err="1">
                <a:solidFill>
                  <a:schemeClr val="tx1"/>
                </a:solidFill>
              </a:rPr>
              <a:t>that</a:t>
            </a:r>
            <a:r>
              <a:rPr lang="de-AT" sz="1400" dirty="0">
                <a:solidFill>
                  <a:schemeClr val="tx1"/>
                </a:solidFill>
              </a:rPr>
              <a:t> will </a:t>
            </a:r>
            <a:r>
              <a:rPr lang="de-AT" sz="1400" dirty="0" err="1">
                <a:solidFill>
                  <a:schemeClr val="tx1"/>
                </a:solidFill>
              </a:rPr>
              <a:t>help</a:t>
            </a:r>
            <a:r>
              <a:rPr lang="de-AT" sz="1400" dirty="0">
                <a:solidFill>
                  <a:schemeClr val="tx1"/>
                </a:solidFill>
              </a:rPr>
              <a:t> in </a:t>
            </a:r>
            <a:r>
              <a:rPr lang="de-AT" sz="1400" dirty="0" err="1">
                <a:solidFill>
                  <a:schemeClr val="tx1"/>
                </a:solidFill>
              </a:rPr>
              <a:t>addressing</a:t>
            </a:r>
            <a:r>
              <a:rPr lang="de-AT" sz="1400" dirty="0">
                <a:solidFill>
                  <a:schemeClr val="tx1"/>
                </a:solidFill>
              </a:rPr>
              <a:t> </a:t>
            </a:r>
            <a:r>
              <a:rPr lang="de-AT" sz="1400" dirty="0" err="1">
                <a:solidFill>
                  <a:schemeClr val="tx1"/>
                </a:solidFill>
              </a:rPr>
              <a:t>societal</a:t>
            </a:r>
            <a:r>
              <a:rPr lang="de-AT" sz="1400" dirty="0">
                <a:solidFill>
                  <a:schemeClr val="tx1"/>
                </a:solidFill>
              </a:rPr>
              <a:t> </a:t>
            </a:r>
            <a:r>
              <a:rPr lang="de-AT" sz="1400" dirty="0" err="1">
                <a:solidFill>
                  <a:schemeClr val="tx1"/>
                </a:solidFill>
              </a:rPr>
              <a:t>issues</a:t>
            </a:r>
            <a:endParaRPr lang="de-AT" sz="1400" dirty="0">
              <a:solidFill>
                <a:schemeClr val="tx1"/>
              </a:solidFill>
            </a:endParaRPr>
          </a:p>
        </p:txBody>
      </p:sp>
      <p:sp>
        <p:nvSpPr>
          <p:cNvPr id="13" name="Rechteck 12"/>
          <p:cNvSpPr/>
          <p:nvPr/>
        </p:nvSpPr>
        <p:spPr>
          <a:xfrm>
            <a:off x="3172158" y="2217523"/>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err="1">
                <a:solidFill>
                  <a:schemeClr val="tx1"/>
                </a:solidFill>
              </a:rPr>
              <a:t>Prioritization</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issues</a:t>
            </a:r>
            <a:r>
              <a:rPr lang="de-AT" sz="1400" dirty="0">
                <a:solidFill>
                  <a:schemeClr val="tx1"/>
                </a:solidFill>
              </a:rPr>
              <a:t> </a:t>
            </a:r>
            <a:r>
              <a:rPr lang="de-AT" sz="1400" dirty="0" err="1">
                <a:solidFill>
                  <a:schemeClr val="tx1"/>
                </a:solidFill>
              </a:rPr>
              <a:t>and</a:t>
            </a:r>
            <a:r>
              <a:rPr lang="de-AT" sz="1400" dirty="0">
                <a:solidFill>
                  <a:schemeClr val="tx1"/>
                </a:solidFill>
              </a:rPr>
              <a:t> </a:t>
            </a:r>
            <a:r>
              <a:rPr lang="de-AT" sz="1400" dirty="0" err="1">
                <a:solidFill>
                  <a:schemeClr val="tx1"/>
                </a:solidFill>
              </a:rPr>
              <a:t>challenges</a:t>
            </a:r>
            <a:r>
              <a:rPr lang="de-AT" sz="1400" dirty="0">
                <a:solidFill>
                  <a:schemeClr val="tx1"/>
                </a:solidFill>
              </a:rPr>
              <a:t> </a:t>
            </a:r>
            <a:r>
              <a:rPr lang="de-AT" sz="1400" dirty="0" err="1">
                <a:solidFill>
                  <a:schemeClr val="tx1"/>
                </a:solidFill>
              </a:rPr>
              <a:t>to</a:t>
            </a:r>
            <a:r>
              <a:rPr lang="de-AT" sz="1400" dirty="0">
                <a:solidFill>
                  <a:schemeClr val="tx1"/>
                </a:solidFill>
              </a:rPr>
              <a:t> </a:t>
            </a:r>
            <a:r>
              <a:rPr lang="de-AT" sz="1400" dirty="0" err="1">
                <a:solidFill>
                  <a:schemeClr val="tx1"/>
                </a:solidFill>
              </a:rPr>
              <a:t>public</a:t>
            </a:r>
            <a:r>
              <a:rPr lang="de-AT" sz="1400" dirty="0">
                <a:solidFill>
                  <a:schemeClr val="tx1"/>
                </a:solidFill>
              </a:rPr>
              <a:t> </a:t>
            </a:r>
            <a:r>
              <a:rPr lang="de-AT" sz="1400" dirty="0" err="1">
                <a:solidFill>
                  <a:schemeClr val="tx1"/>
                </a:solidFill>
              </a:rPr>
              <a:t>sector</a:t>
            </a:r>
            <a:r>
              <a:rPr lang="de-AT" sz="1400" dirty="0">
                <a:solidFill>
                  <a:schemeClr val="tx1"/>
                </a:solidFill>
              </a:rPr>
              <a:t> </a:t>
            </a:r>
            <a:r>
              <a:rPr lang="de-AT" sz="1400" dirty="0" err="1">
                <a:solidFill>
                  <a:schemeClr val="tx1"/>
                </a:solidFill>
              </a:rPr>
              <a:t>accounting</a:t>
            </a:r>
            <a:r>
              <a:rPr lang="de-AT" sz="1400" dirty="0">
                <a:solidFill>
                  <a:schemeClr val="tx1"/>
                </a:solidFill>
              </a:rPr>
              <a:t> </a:t>
            </a:r>
            <a:r>
              <a:rPr lang="de-AT" sz="1400" dirty="0" err="1">
                <a:solidFill>
                  <a:schemeClr val="tx1"/>
                </a:solidFill>
              </a:rPr>
              <a:t>arising</a:t>
            </a:r>
            <a:r>
              <a:rPr lang="de-AT" sz="1400" dirty="0">
                <a:solidFill>
                  <a:schemeClr val="tx1"/>
                </a:solidFill>
              </a:rPr>
              <a:t> </a:t>
            </a:r>
            <a:r>
              <a:rPr lang="de-AT" sz="1400" dirty="0" err="1">
                <a:solidFill>
                  <a:schemeClr val="tx1"/>
                </a:solidFill>
              </a:rPr>
              <a:t>from</a:t>
            </a:r>
            <a:r>
              <a:rPr lang="de-AT" sz="1400" dirty="0">
                <a:solidFill>
                  <a:schemeClr val="tx1"/>
                </a:solidFill>
              </a:rPr>
              <a:t> </a:t>
            </a:r>
            <a:r>
              <a:rPr lang="de-AT" sz="1400" dirty="0" err="1">
                <a:solidFill>
                  <a:schemeClr val="tx1"/>
                </a:solidFill>
              </a:rPr>
              <a:t>digitalization</a:t>
            </a:r>
            <a:endParaRPr lang="de-AT" sz="1400" dirty="0">
              <a:solidFill>
                <a:schemeClr val="tx1"/>
              </a:solidFill>
            </a:endParaRPr>
          </a:p>
        </p:txBody>
      </p:sp>
      <p:sp>
        <p:nvSpPr>
          <p:cNvPr id="14" name="Rechteck 13"/>
          <p:cNvSpPr/>
          <p:nvPr/>
        </p:nvSpPr>
        <p:spPr>
          <a:xfrm>
            <a:off x="3172158" y="3477655"/>
            <a:ext cx="2700000" cy="1080000"/>
          </a:xfrm>
          <a:prstGeom prst="rect">
            <a:avLst/>
          </a:prstGeom>
          <a:solidFill>
            <a:schemeClr val="bg1">
              <a:alpha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solidFill>
                  <a:schemeClr val="tx1"/>
                </a:solidFill>
              </a:rPr>
              <a:t>Potentials </a:t>
            </a:r>
            <a:r>
              <a:rPr lang="de-AT" sz="1400" dirty="0" err="1">
                <a:solidFill>
                  <a:schemeClr val="tx1"/>
                </a:solidFill>
              </a:rPr>
              <a:t>and</a:t>
            </a:r>
            <a:r>
              <a:rPr lang="de-AT" sz="1400" dirty="0">
                <a:solidFill>
                  <a:schemeClr val="tx1"/>
                </a:solidFill>
              </a:rPr>
              <a:t> </a:t>
            </a:r>
            <a:r>
              <a:rPr lang="de-AT" sz="1400" dirty="0" err="1">
                <a:solidFill>
                  <a:schemeClr val="tx1"/>
                </a:solidFill>
              </a:rPr>
              <a:t>pitfalls</a:t>
            </a:r>
            <a:r>
              <a:rPr lang="de-AT" sz="1400" dirty="0">
                <a:solidFill>
                  <a:schemeClr val="tx1"/>
                </a:solidFill>
              </a:rPr>
              <a:t> </a:t>
            </a:r>
            <a:r>
              <a:rPr lang="de-AT" sz="1400" dirty="0" err="1">
                <a:solidFill>
                  <a:schemeClr val="tx1"/>
                </a:solidFill>
              </a:rPr>
              <a:t>for</a:t>
            </a:r>
            <a:r>
              <a:rPr lang="de-AT" sz="1400" dirty="0">
                <a:solidFill>
                  <a:schemeClr val="tx1"/>
                </a:solidFill>
              </a:rPr>
              <a:t> </a:t>
            </a:r>
            <a:r>
              <a:rPr lang="de-AT" sz="1400" dirty="0" err="1">
                <a:solidFill>
                  <a:schemeClr val="tx1"/>
                </a:solidFill>
              </a:rPr>
              <a:t>actors</a:t>
            </a:r>
            <a:r>
              <a:rPr lang="de-AT" sz="1400" dirty="0">
                <a:solidFill>
                  <a:schemeClr val="tx1"/>
                </a:solidFill>
              </a:rPr>
              <a:t> in </a:t>
            </a:r>
            <a:r>
              <a:rPr lang="de-AT" sz="1400" dirty="0" err="1">
                <a:solidFill>
                  <a:schemeClr val="tx1"/>
                </a:solidFill>
              </a:rPr>
              <a:t>government</a:t>
            </a:r>
            <a:r>
              <a:rPr lang="de-AT" sz="1400" dirty="0">
                <a:solidFill>
                  <a:schemeClr val="tx1"/>
                </a:solidFill>
              </a:rPr>
              <a:t>, </a:t>
            </a:r>
            <a:r>
              <a:rPr lang="de-AT" sz="1400" dirty="0" err="1">
                <a:solidFill>
                  <a:schemeClr val="tx1"/>
                </a:solidFill>
              </a:rPr>
              <a:t>ways</a:t>
            </a:r>
            <a:r>
              <a:rPr lang="de-AT" sz="1400" dirty="0">
                <a:solidFill>
                  <a:schemeClr val="tx1"/>
                </a:solidFill>
              </a:rPr>
              <a:t> </a:t>
            </a:r>
            <a:r>
              <a:rPr lang="de-AT" sz="1400" dirty="0" err="1">
                <a:solidFill>
                  <a:schemeClr val="tx1"/>
                </a:solidFill>
              </a:rPr>
              <a:t>of</a:t>
            </a:r>
            <a:r>
              <a:rPr lang="de-AT" sz="1400" dirty="0">
                <a:solidFill>
                  <a:schemeClr val="tx1"/>
                </a:solidFill>
              </a:rPr>
              <a:t> </a:t>
            </a:r>
            <a:r>
              <a:rPr lang="de-AT" sz="1400" dirty="0" err="1">
                <a:solidFill>
                  <a:schemeClr val="tx1"/>
                </a:solidFill>
              </a:rPr>
              <a:t>empowering</a:t>
            </a:r>
            <a:r>
              <a:rPr lang="de-AT" sz="1400" dirty="0">
                <a:solidFill>
                  <a:schemeClr val="tx1"/>
                </a:solidFill>
              </a:rPr>
              <a:t> </a:t>
            </a:r>
            <a:r>
              <a:rPr lang="de-AT" sz="1400" dirty="0" err="1">
                <a:solidFill>
                  <a:schemeClr val="tx1"/>
                </a:solidFill>
              </a:rPr>
              <a:t>citizens</a:t>
            </a:r>
            <a:endParaRPr lang="de-AT" sz="1400" dirty="0">
              <a:solidFill>
                <a:schemeClr val="tx1"/>
              </a:solidFill>
            </a:endParaRPr>
          </a:p>
        </p:txBody>
      </p:sp>
    </p:spTree>
    <p:extLst>
      <p:ext uri="{BB962C8B-B14F-4D97-AF65-F5344CB8AC3E}">
        <p14:creationId xmlns:p14="http://schemas.microsoft.com/office/powerpoint/2010/main" val="92078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Genesis - Expertise</a:t>
            </a:r>
          </a:p>
        </p:txBody>
      </p:sp>
      <p:graphicFrame>
        <p:nvGraphicFramePr>
          <p:cNvPr id="4" name="Tabelle 3"/>
          <p:cNvGraphicFramePr>
            <a:graphicFrameLocks noGrp="1"/>
          </p:cNvGraphicFramePr>
          <p:nvPr>
            <p:extLst>
              <p:ext uri="{D42A27DB-BD31-4B8C-83A1-F6EECF244321}">
                <p14:modId xmlns:p14="http://schemas.microsoft.com/office/powerpoint/2010/main" val="2131972336"/>
              </p:ext>
            </p:extLst>
          </p:nvPr>
        </p:nvGraphicFramePr>
        <p:xfrm>
          <a:off x="0" y="1468473"/>
          <a:ext cx="9144000" cy="4910331"/>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35116">
                <a:tc>
                  <a:txBody>
                    <a:bodyPr/>
                    <a:lstStyle/>
                    <a:p>
                      <a:r>
                        <a:rPr lang="de-AT" sz="1800" b="1" dirty="0">
                          <a:latin typeface="+mj-lt"/>
                        </a:rPr>
                        <a:t>Focus</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82293B">
                        <a:alpha val="50000"/>
                      </a:srgbClr>
                    </a:solidFill>
                  </a:tcPr>
                </a:tc>
                <a:tc>
                  <a:txBody>
                    <a:bodyPr/>
                    <a:lstStyle/>
                    <a:p>
                      <a:r>
                        <a:rPr lang="de-AT" sz="1800" b="1" dirty="0">
                          <a:latin typeface="+mj-lt"/>
                        </a:rPr>
                        <a:t>Projects</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82293B">
                        <a:alpha val="50000"/>
                      </a:srgbClr>
                    </a:solidFill>
                  </a:tcPr>
                </a:tc>
                <a:extLst>
                  <a:ext uri="{0D108BD9-81ED-4DB2-BD59-A6C34878D82A}">
                    <a16:rowId xmlns:a16="http://schemas.microsoft.com/office/drawing/2014/main" val="10000"/>
                  </a:ext>
                </a:extLst>
              </a:tr>
              <a:tr h="791278">
                <a:tc>
                  <a:txBody>
                    <a:bodyPr/>
                    <a:lstStyle/>
                    <a:p>
                      <a:r>
                        <a:rPr lang="en-US" sz="1200" dirty="0">
                          <a:latin typeface="+mj-lt"/>
                        </a:rPr>
                        <a:t>Development of Transparency Index for Municipalities (ITM) in Portugal</a:t>
                      </a:r>
                      <a:r>
                        <a:rPr lang="en-US" sz="1200" baseline="0" dirty="0">
                          <a:latin typeface="+mj-lt"/>
                        </a:rPr>
                        <a:t>, </a:t>
                      </a:r>
                      <a:r>
                        <a:rPr lang="en-US" sz="1200" dirty="0">
                          <a:latin typeface="+mj-lt"/>
                        </a:rPr>
                        <a:t>academic work regarding online transparency indexes related to financial reporting;</a:t>
                      </a:r>
                      <a:r>
                        <a:rPr lang="en-US" sz="1200" baseline="0" dirty="0">
                          <a:latin typeface="+mj-lt"/>
                        </a:rPr>
                        <a:t> s</a:t>
                      </a:r>
                      <a:r>
                        <a:rPr lang="en-US" sz="1200" dirty="0">
                          <a:latin typeface="+mj-lt"/>
                        </a:rPr>
                        <a:t>everal publications in national and international journals, as well as at conferences</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r>
                        <a:rPr lang="en-US" sz="1200" dirty="0">
                          <a:latin typeface="+mj-lt"/>
                        </a:rPr>
                        <a:t>Transparency Index for Municipalities (ITM) in Portugal https://transparencia.pt/projetos/indice-de-transparencia-municipal/</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6151">
                <a:tc>
                  <a:txBody>
                    <a:bodyPr/>
                    <a:lstStyle/>
                    <a:p>
                      <a:r>
                        <a:rPr lang="en-US" sz="1200" dirty="0">
                          <a:latin typeface="+mj-lt"/>
                        </a:rPr>
                        <a:t>Readability of Financial Narrative Disclosures, tackling complexity of reported disclosures to enhance transparency</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6783">
                <a:tc>
                  <a:txBody>
                    <a:bodyPr/>
                    <a:lstStyle/>
                    <a:p>
                      <a:r>
                        <a:rPr lang="en-US" sz="1200" dirty="0">
                          <a:latin typeface="+mj-lt"/>
                        </a:rPr>
                        <a:t>Possible linkages between (the sequencing of) PFM reforms and corruption - Participatory Budgeting &amp; Fiscal Transparency</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r>
                        <a:rPr lang="es-ES" sz="1200" dirty="0">
                          <a:latin typeface="+mj-lt"/>
                        </a:rPr>
                        <a:t>PFM Reforms in Ecuador &amp; Colombia</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12837">
                <a:tc>
                  <a:txBody>
                    <a:bodyPr/>
                    <a:lstStyle/>
                    <a:p>
                      <a:r>
                        <a:rPr lang="en-US" sz="1200" dirty="0">
                          <a:latin typeface="+mj-lt"/>
                        </a:rPr>
                        <a:t>Online financial transparency among LGs in national context and comparison with other EU countries, transparency and corruption in recovery and reconstruction after natural calamities,</a:t>
                      </a:r>
                      <a:r>
                        <a:rPr lang="en-US" sz="1200" baseline="0" dirty="0">
                          <a:latin typeface="+mj-lt"/>
                        </a:rPr>
                        <a:t> s</a:t>
                      </a:r>
                      <a:r>
                        <a:rPr lang="en-US" sz="1200" dirty="0">
                          <a:latin typeface="+mj-lt"/>
                        </a:rPr>
                        <a:t>ocial reporting in LGs and in other public sector entities (e.g. health, university, utilities...)</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r>
                        <a:rPr lang="en-US" sz="1200" dirty="0">
                          <a:latin typeface="+mj-lt"/>
                        </a:rPr>
                        <a:t>Comparative (cross national) research on determinants of online local government financial transparency,</a:t>
                      </a:r>
                      <a:r>
                        <a:rPr lang="en-US" sz="1200" baseline="0" dirty="0">
                          <a:latin typeface="+mj-lt"/>
                        </a:rPr>
                        <a:t> </a:t>
                      </a:r>
                      <a:r>
                        <a:rPr lang="en-US" sz="1200" dirty="0">
                          <a:latin typeface="+mj-lt"/>
                        </a:rPr>
                        <a:t>improvement and update of LG online financial transparency index,  transparency and corruption in the recovery and reconstruction from natural disasters (from exceptional government and accounting and beyond)</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49018">
                <a:tc>
                  <a:txBody>
                    <a:bodyPr/>
                    <a:lstStyle/>
                    <a:p>
                      <a:r>
                        <a:rPr lang="en-US" sz="1200" dirty="0">
                          <a:latin typeface="+mj-lt"/>
                        </a:rPr>
                        <a:t>Accountability and transparency in LGs</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12651">
                <a:tc>
                  <a:txBody>
                    <a:bodyPr/>
                    <a:lstStyle/>
                    <a:p>
                      <a:r>
                        <a:rPr lang="en-US" sz="1200" dirty="0">
                          <a:latin typeface="+mj-lt"/>
                        </a:rPr>
                        <a:t>Project on digital communication and transparency in managing university strategic funds with focus on opacity of financial allocation policies within universities and lack of accountability as a result</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r>
                        <a:rPr lang="en-US" sz="1200" dirty="0">
                          <a:latin typeface="+mj-lt"/>
                        </a:rPr>
                        <a:t>Transparency in opaque management of financial resources in knowledge intensive </a:t>
                      </a:r>
                      <a:r>
                        <a:rPr lang="en-US" sz="1200" dirty="0" err="1">
                          <a:latin typeface="+mj-lt"/>
                        </a:rPr>
                        <a:t>organisations</a:t>
                      </a:r>
                      <a:r>
                        <a:rPr lang="en-US" sz="1200" dirty="0">
                          <a:latin typeface="+mj-lt"/>
                        </a:rPr>
                        <a:t>: sweet barriers to accountability?</a:t>
                      </a:r>
                      <a:endParaRPr lang="de-AT" sz="1200" dirty="0">
                        <a:latin typeface="+mj-lt"/>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29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j-lt"/>
                          <a:ea typeface="+mn-ea"/>
                          <a:cs typeface="+mn-cs"/>
                        </a:rPr>
                        <a:t>Large-scale national accounting reform, </a:t>
                      </a:r>
                      <a:r>
                        <a:rPr lang="en-US" sz="1200" kern="1200" dirty="0">
                          <a:solidFill>
                            <a:schemeClr val="tx1"/>
                          </a:solidFill>
                          <a:effectLst/>
                          <a:latin typeface="+mj-lt"/>
                          <a:ea typeface="+mn-ea"/>
                          <a:cs typeface="+mn-cs"/>
                        </a:rPr>
                        <a:t>innovation in the public sector,</a:t>
                      </a:r>
                      <a:r>
                        <a:rPr lang="en-US" sz="1200" kern="1200" baseline="0" dirty="0">
                          <a:solidFill>
                            <a:schemeClr val="tx1"/>
                          </a:solidFill>
                          <a:effectLst/>
                          <a:latin typeface="+mj-lt"/>
                          <a:ea typeface="+mn-ea"/>
                          <a:cs typeface="+mn-cs"/>
                        </a:rPr>
                        <a:t> use of online available financial &amp; non-financial information of LGs</a:t>
                      </a:r>
                      <a:endParaRPr lang="de-AT" sz="1200" kern="1200" dirty="0">
                        <a:solidFill>
                          <a:schemeClr val="tx1"/>
                        </a:solidFill>
                        <a:effectLst/>
                        <a:latin typeface="+mj-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j-lt"/>
                          <a:ea typeface="+mn-ea"/>
                          <a:cs typeface="+mn-cs"/>
                        </a:rPr>
                        <a:t>Coordination of the Evaluation of the Austrian Federal Budget Reform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j-lt"/>
                          <a:ea typeface="+mn-ea"/>
                          <a:cs typeface="+mn-cs"/>
                        </a:rPr>
                        <a:t>Smart Cities – six case studies in Austria</a:t>
                      </a:r>
                      <a:endParaRPr lang="de-AT" sz="1200" kern="1200" dirty="0">
                        <a:solidFill>
                          <a:schemeClr val="tx1"/>
                        </a:solidFill>
                        <a:effectLst/>
                        <a:latin typeface="+mj-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29771">
                <a:tc>
                  <a:txBody>
                    <a:bodyPr/>
                    <a:lstStyle/>
                    <a:p>
                      <a:pPr marL="84138" indent="0" algn="l" fontAlgn="b"/>
                      <a:r>
                        <a:rPr lang="en-US" sz="1100" b="0" i="0" u="none" strike="noStrike" dirty="0">
                          <a:solidFill>
                            <a:srgbClr val="000000"/>
                          </a:solidFill>
                          <a:effectLst/>
                          <a:latin typeface="Calibri" panose="020F0502020204030204" pitchFamily="34" charset="0"/>
                        </a:rPr>
                        <a:t>Public leadership, public value creation, performance measurement, key indicators (financial)</a:t>
                      </a:r>
                    </a:p>
                  </a:txBody>
                  <a:tcPr marL="9525" marR="9525" marT="9525"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84138" indent="0" algn="l" fontAlgn="b"/>
                      <a:r>
                        <a:rPr lang="en-US" sz="1100" b="0" i="0" u="none" strike="noStrike" dirty="0">
                          <a:solidFill>
                            <a:srgbClr val="000000"/>
                          </a:solidFill>
                          <a:effectLst/>
                          <a:latin typeface="Calibri" panose="020F0502020204030204" pitchFamily="34" charset="0"/>
                        </a:rPr>
                        <a:t>Development of a game for PIU in LG to raise awareness of key indicators,</a:t>
                      </a:r>
                      <a:r>
                        <a:rPr lang="en-US" sz="1100" b="0" i="0" u="none" strike="noStrike" baseline="0" dirty="0">
                          <a:solidFill>
                            <a:srgbClr val="000000"/>
                          </a:solidFill>
                          <a:effectLst/>
                          <a:latin typeface="Calibri" panose="020F0502020204030204" pitchFamily="34" charset="0"/>
                        </a:rPr>
                        <a:t> strengthen knowledge in using indicators (prediction)</a:t>
                      </a:r>
                      <a:endParaRPr lang="en-US"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8744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Genesis - Research Roadmap</a:t>
            </a:r>
          </a:p>
        </p:txBody>
      </p:sp>
      <p:sp>
        <p:nvSpPr>
          <p:cNvPr id="3" name="Inhaltsplatzhalter 2"/>
          <p:cNvSpPr>
            <a:spLocks noGrp="1"/>
          </p:cNvSpPr>
          <p:nvPr>
            <p:ph idx="1"/>
          </p:nvPr>
        </p:nvSpPr>
        <p:spPr>
          <a:xfrm>
            <a:off x="628650" y="1695449"/>
            <a:ext cx="7886700" cy="4072799"/>
          </a:xfrm>
        </p:spPr>
        <p:txBody>
          <a:bodyPr>
            <a:normAutofit fontScale="92500" lnSpcReduction="20000"/>
          </a:bodyPr>
          <a:lstStyle/>
          <a:p>
            <a:pPr marL="0" lvl="1" indent="0">
              <a:buNone/>
            </a:pPr>
            <a:r>
              <a:rPr lang="de-AT" dirty="0"/>
              <a:t>Stages:</a:t>
            </a:r>
          </a:p>
          <a:p>
            <a:pPr marL="361950" lvl="1" indent="-361950"/>
            <a:r>
              <a:rPr lang="de-AT" dirty="0"/>
              <a:t>Stage 1 – Broad </a:t>
            </a:r>
            <a:r>
              <a:rPr lang="de-AT" dirty="0" err="1"/>
              <a:t>literature</a:t>
            </a:r>
            <a:r>
              <a:rPr lang="de-AT" dirty="0"/>
              <a:t> </a:t>
            </a:r>
            <a:r>
              <a:rPr lang="de-AT" dirty="0" err="1"/>
              <a:t>review</a:t>
            </a:r>
            <a:r>
              <a:rPr lang="de-AT" dirty="0"/>
              <a:t> </a:t>
            </a:r>
            <a:r>
              <a:rPr lang="de-AT" dirty="0" err="1"/>
              <a:t>leading</a:t>
            </a:r>
            <a:r>
              <a:rPr lang="de-AT" dirty="0"/>
              <a:t> </a:t>
            </a:r>
            <a:r>
              <a:rPr lang="de-AT" dirty="0" err="1"/>
              <a:t>to</a:t>
            </a:r>
            <a:r>
              <a:rPr lang="de-AT" dirty="0"/>
              <a:t> </a:t>
            </a:r>
            <a:r>
              <a:rPr lang="de-AT" dirty="0" err="1"/>
              <a:t>publication</a:t>
            </a:r>
            <a:endParaRPr lang="de-AT" dirty="0"/>
          </a:p>
          <a:p>
            <a:pPr marL="1047750" lvl="2" indent="-361950"/>
            <a:r>
              <a:rPr lang="de-AT" dirty="0"/>
              <a:t>but </a:t>
            </a:r>
            <a:r>
              <a:rPr lang="de-AT" dirty="0" err="1"/>
              <a:t>where</a:t>
            </a:r>
            <a:r>
              <a:rPr lang="de-AT" dirty="0"/>
              <a:t>?</a:t>
            </a:r>
          </a:p>
          <a:p>
            <a:pPr marL="361950" lvl="1" indent="-361950"/>
            <a:r>
              <a:rPr lang="de-AT" dirty="0"/>
              <a:t>Stage 2 – </a:t>
            </a:r>
            <a:r>
              <a:rPr lang="de-AT" dirty="0" err="1"/>
              <a:t>Identification</a:t>
            </a:r>
            <a:r>
              <a:rPr lang="de-AT" dirty="0"/>
              <a:t> of </a:t>
            </a:r>
            <a:r>
              <a:rPr lang="de-AT" dirty="0" err="1"/>
              <a:t>research</a:t>
            </a:r>
            <a:r>
              <a:rPr lang="de-AT" dirty="0"/>
              <a:t> </a:t>
            </a:r>
            <a:r>
              <a:rPr lang="de-AT" dirty="0" err="1"/>
              <a:t>themes</a:t>
            </a:r>
            <a:endParaRPr lang="de-AT" dirty="0"/>
          </a:p>
          <a:p>
            <a:pPr marL="1047750" lvl="2" indent="-361950"/>
            <a:r>
              <a:rPr lang="de-AT" dirty="0" err="1"/>
              <a:t>Multidisciplinary</a:t>
            </a:r>
            <a:r>
              <a:rPr lang="de-AT" dirty="0"/>
              <a:t>, </a:t>
            </a:r>
            <a:r>
              <a:rPr lang="de-AT" dirty="0" err="1"/>
              <a:t>interdisciplinary</a:t>
            </a:r>
            <a:r>
              <a:rPr lang="de-AT" dirty="0"/>
              <a:t>, </a:t>
            </a:r>
            <a:r>
              <a:rPr lang="de-AT" dirty="0" err="1"/>
              <a:t>discipline</a:t>
            </a:r>
            <a:r>
              <a:rPr lang="de-AT" dirty="0"/>
              <a:t> </a:t>
            </a:r>
            <a:r>
              <a:rPr lang="de-AT" dirty="0" err="1"/>
              <a:t>based</a:t>
            </a:r>
            <a:r>
              <a:rPr lang="de-AT" dirty="0"/>
              <a:t>?</a:t>
            </a:r>
          </a:p>
          <a:p>
            <a:pPr marL="361950" lvl="1" indent="-361950"/>
            <a:r>
              <a:rPr lang="de-AT" dirty="0"/>
              <a:t>Stage 3 – Development of </a:t>
            </a:r>
            <a:r>
              <a:rPr lang="de-AT" dirty="0" err="1"/>
              <a:t>research</a:t>
            </a:r>
            <a:r>
              <a:rPr lang="de-AT" dirty="0"/>
              <a:t> </a:t>
            </a:r>
            <a:r>
              <a:rPr lang="de-AT" dirty="0" err="1"/>
              <a:t>strategy</a:t>
            </a:r>
            <a:r>
              <a:rPr lang="de-AT" dirty="0"/>
              <a:t> </a:t>
            </a:r>
            <a:r>
              <a:rPr lang="de-AT" dirty="0" err="1"/>
              <a:t>to</a:t>
            </a:r>
            <a:r>
              <a:rPr lang="de-AT" dirty="0"/>
              <a:t> </a:t>
            </a:r>
            <a:r>
              <a:rPr lang="de-AT" dirty="0" err="1"/>
              <a:t>address</a:t>
            </a:r>
            <a:r>
              <a:rPr lang="de-AT" dirty="0"/>
              <a:t> </a:t>
            </a:r>
            <a:r>
              <a:rPr lang="de-AT" dirty="0" err="1"/>
              <a:t>themes</a:t>
            </a:r>
            <a:endParaRPr lang="de-AT" dirty="0"/>
          </a:p>
          <a:p>
            <a:pPr marL="1047750" lvl="2" indent="-361950"/>
            <a:r>
              <a:rPr lang="de-AT" dirty="0" err="1"/>
              <a:t>Conceptual</a:t>
            </a:r>
            <a:r>
              <a:rPr lang="de-AT" dirty="0"/>
              <a:t> </a:t>
            </a:r>
            <a:r>
              <a:rPr lang="de-AT" dirty="0" err="1"/>
              <a:t>frameworks</a:t>
            </a:r>
            <a:r>
              <a:rPr lang="de-AT" dirty="0"/>
              <a:t>?</a:t>
            </a:r>
          </a:p>
          <a:p>
            <a:pPr marL="1047750" lvl="2" indent="-361950"/>
            <a:r>
              <a:rPr lang="de-AT" dirty="0" err="1"/>
              <a:t>Methodology</a:t>
            </a:r>
            <a:r>
              <a:rPr lang="de-AT" dirty="0"/>
              <a:t>(s)?</a:t>
            </a:r>
          </a:p>
          <a:p>
            <a:pPr marL="361950" lvl="1" indent="-361950"/>
            <a:endParaRPr lang="de-AT" dirty="0"/>
          </a:p>
          <a:p>
            <a:pPr marL="0" lvl="1" indent="0">
              <a:buNone/>
            </a:pPr>
            <a:r>
              <a:rPr lang="de-AT" dirty="0" err="1"/>
              <a:t>Currently</a:t>
            </a:r>
            <a:r>
              <a:rPr lang="de-AT" dirty="0"/>
              <a:t> at Stage 1……</a:t>
            </a:r>
          </a:p>
          <a:p>
            <a:pPr marL="0" lvl="1" indent="0">
              <a:buNone/>
            </a:pPr>
            <a:endParaRPr lang="de-AT" dirty="0"/>
          </a:p>
          <a:p>
            <a:pPr marL="0" lvl="1" indent="0">
              <a:buNone/>
            </a:pPr>
            <a:r>
              <a:rPr lang="de-AT" dirty="0" err="1"/>
              <a:t>Longer</a:t>
            </a:r>
            <a:r>
              <a:rPr lang="de-AT" dirty="0"/>
              <a:t> </a:t>
            </a:r>
            <a:r>
              <a:rPr lang="de-AT" dirty="0" err="1"/>
              <a:t>term</a:t>
            </a:r>
            <a:r>
              <a:rPr lang="de-AT" dirty="0"/>
              <a:t>:</a:t>
            </a:r>
          </a:p>
          <a:p>
            <a:pPr marL="0" lvl="1" indent="0">
              <a:buNone/>
            </a:pPr>
            <a:r>
              <a:rPr lang="de-AT" dirty="0" err="1"/>
              <a:t>Collaboration</a:t>
            </a:r>
            <a:r>
              <a:rPr lang="de-AT" dirty="0"/>
              <a:t> </a:t>
            </a:r>
            <a:r>
              <a:rPr lang="de-AT" dirty="0" err="1"/>
              <a:t>with</a:t>
            </a:r>
            <a:r>
              <a:rPr lang="de-AT" dirty="0"/>
              <a:t> Information </a:t>
            </a:r>
            <a:r>
              <a:rPr lang="de-AT" dirty="0" err="1"/>
              <a:t>systems</a:t>
            </a:r>
            <a:r>
              <a:rPr lang="de-AT" dirty="0"/>
              <a:t> </a:t>
            </a:r>
            <a:r>
              <a:rPr lang="de-AT" dirty="0" err="1"/>
              <a:t>colleagues</a:t>
            </a:r>
            <a:r>
              <a:rPr lang="de-AT" dirty="0"/>
              <a:t> (and </a:t>
            </a:r>
            <a:r>
              <a:rPr lang="de-AT" dirty="0" err="1"/>
              <a:t>others</a:t>
            </a:r>
            <a:r>
              <a:rPr lang="de-AT" dirty="0"/>
              <a:t>?)</a:t>
            </a:r>
          </a:p>
        </p:txBody>
      </p:sp>
    </p:spTree>
    <p:extLst>
      <p:ext uri="{BB962C8B-B14F-4D97-AF65-F5344CB8AC3E}">
        <p14:creationId xmlns:p14="http://schemas.microsoft.com/office/powerpoint/2010/main" val="171808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the Study (1)</a:t>
            </a:r>
          </a:p>
        </p:txBody>
      </p:sp>
      <p:sp>
        <p:nvSpPr>
          <p:cNvPr id="3" name="Content Placeholder 2"/>
          <p:cNvSpPr>
            <a:spLocks noGrp="1"/>
          </p:cNvSpPr>
          <p:nvPr>
            <p:ph idx="1"/>
          </p:nvPr>
        </p:nvSpPr>
        <p:spPr/>
        <p:txBody>
          <a:bodyPr/>
          <a:lstStyle/>
          <a:p>
            <a:r>
              <a:rPr lang="en-GB" dirty="0"/>
              <a:t>Increasing amount of digital data collected and used within, or available to, organisations</a:t>
            </a:r>
          </a:p>
          <a:p>
            <a:r>
              <a:rPr lang="en-GB" dirty="0"/>
              <a:t>Growing field within Information Systems and Management disciplines</a:t>
            </a:r>
          </a:p>
          <a:p>
            <a:r>
              <a:rPr lang="en-GB" dirty="0"/>
              <a:t>Emerging field within Accounting, Accountability and Public Management</a:t>
            </a:r>
          </a:p>
          <a:p>
            <a:r>
              <a:rPr lang="en-GB" dirty="0"/>
              <a:t>Little or no focus to date on public finance and accounting</a:t>
            </a:r>
          </a:p>
        </p:txBody>
      </p:sp>
    </p:spTree>
    <p:extLst>
      <p:ext uri="{BB962C8B-B14F-4D97-AF65-F5344CB8AC3E}">
        <p14:creationId xmlns:p14="http://schemas.microsoft.com/office/powerpoint/2010/main" val="35542681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6921</TotalTime>
  <Words>3332</Words>
  <Application>Microsoft Office PowerPoint</Application>
  <PresentationFormat>On-screen Show (4:3)</PresentationFormat>
  <Paragraphs>299</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Courier New</vt:lpstr>
      <vt:lpstr>Symbol</vt:lpstr>
      <vt:lpstr>Times New Roman</vt:lpstr>
      <vt:lpstr>Wingdings</vt:lpstr>
      <vt:lpstr>Office Theme</vt:lpstr>
      <vt:lpstr>  </vt:lpstr>
      <vt:lpstr>Genesis –  Ideas arising from the Freiburg SIG</vt:lpstr>
      <vt:lpstr>PowerPoint Presentation</vt:lpstr>
      <vt:lpstr>Genesis Importance of Topic &amp; Timing</vt:lpstr>
      <vt:lpstr>Genesis Stakeholders</vt:lpstr>
      <vt:lpstr>Genesis Potential Contribution</vt:lpstr>
      <vt:lpstr>Genesis - Expertise</vt:lpstr>
      <vt:lpstr>Genesis - Research Roadmap</vt:lpstr>
      <vt:lpstr>Reasons for the Study (1)</vt:lpstr>
      <vt:lpstr>Reasons for the Study (2)</vt:lpstr>
      <vt:lpstr>Aims of the Study</vt:lpstr>
      <vt:lpstr>Aims of the Study</vt:lpstr>
      <vt:lpstr>Approach so far….</vt:lpstr>
      <vt:lpstr>Methods</vt:lpstr>
      <vt:lpstr>Key definitions</vt:lpstr>
      <vt:lpstr>Findings – Digital Data, Digitalization and Datafication</vt:lpstr>
      <vt:lpstr>Findings – Big Data (1)</vt:lpstr>
      <vt:lpstr>Findings – Big Data (2)</vt:lpstr>
      <vt:lpstr>Findings – Big Data (3)</vt:lpstr>
      <vt:lpstr>Perks and Perils of Big Data</vt:lpstr>
      <vt:lpstr>Observations</vt:lpstr>
      <vt:lpstr>Limitations and Next Steps</vt:lpstr>
      <vt:lpstr>References</vt:lpstr>
      <vt:lpstr>PowerPoint Presentation</vt:lpstr>
    </vt:vector>
  </TitlesOfParts>
  <Company>AAU Klagenfurt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SIG_Accounting_Accountability</dc:creator>
  <cp:lastModifiedBy>Gallacher, Jonathan</cp:lastModifiedBy>
  <cp:revision>204</cp:revision>
  <cp:lastPrinted>2017-04-18T07:02:07Z</cp:lastPrinted>
  <dcterms:created xsi:type="dcterms:W3CDTF">2015-11-21T12:38:28Z</dcterms:created>
  <dcterms:modified xsi:type="dcterms:W3CDTF">2019-03-19T10:58:19Z</dcterms:modified>
</cp:coreProperties>
</file>