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0" r:id="rId2"/>
  </p:sldMasterIdLst>
  <p:notesMasterIdLst>
    <p:notesMasterId r:id="rId47"/>
  </p:notesMasterIdLst>
  <p:handoutMasterIdLst>
    <p:handoutMasterId r:id="rId48"/>
  </p:handoutMasterIdLst>
  <p:sldIdLst>
    <p:sldId id="416" r:id="rId3"/>
    <p:sldId id="338" r:id="rId4"/>
    <p:sldId id="423" r:id="rId5"/>
    <p:sldId id="430" r:id="rId6"/>
    <p:sldId id="418" r:id="rId7"/>
    <p:sldId id="340" r:id="rId8"/>
    <p:sldId id="341" r:id="rId9"/>
    <p:sldId id="380" r:id="rId10"/>
    <p:sldId id="346" r:id="rId11"/>
    <p:sldId id="441" r:id="rId12"/>
    <p:sldId id="351" r:id="rId13"/>
    <p:sldId id="275" r:id="rId14"/>
    <p:sldId id="276" r:id="rId15"/>
    <p:sldId id="438" r:id="rId16"/>
    <p:sldId id="287" r:id="rId17"/>
    <p:sldId id="427" r:id="rId18"/>
    <p:sldId id="442" r:id="rId19"/>
    <p:sldId id="313" r:id="rId20"/>
    <p:sldId id="314" r:id="rId21"/>
    <p:sldId id="437" r:id="rId22"/>
    <p:sldId id="352" r:id="rId23"/>
    <p:sldId id="357" r:id="rId24"/>
    <p:sldId id="317" r:id="rId25"/>
    <p:sldId id="381" r:id="rId26"/>
    <p:sldId id="320" r:id="rId27"/>
    <p:sldId id="318" r:id="rId28"/>
    <p:sldId id="387" r:id="rId29"/>
    <p:sldId id="382" r:id="rId30"/>
    <p:sldId id="383" r:id="rId31"/>
    <p:sldId id="384" r:id="rId32"/>
    <p:sldId id="385" r:id="rId33"/>
    <p:sldId id="330" r:id="rId34"/>
    <p:sldId id="436" r:id="rId35"/>
    <p:sldId id="334" r:id="rId36"/>
    <p:sldId id="333" r:id="rId37"/>
    <p:sldId id="332" r:id="rId38"/>
    <p:sldId id="365" r:id="rId39"/>
    <p:sldId id="370" r:id="rId40"/>
    <p:sldId id="439" r:id="rId41"/>
    <p:sldId id="386" r:id="rId42"/>
    <p:sldId id="426" r:id="rId43"/>
    <p:sldId id="444" r:id="rId44"/>
    <p:sldId id="443" r:id="rId45"/>
    <p:sldId id="29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02" autoAdjust="0"/>
    <p:restoredTop sz="94660" autoAdjust="0"/>
  </p:normalViewPr>
  <p:slideViewPr>
    <p:cSldViewPr snapToGrid="0">
      <p:cViewPr varScale="1">
        <p:scale>
          <a:sx n="84" d="100"/>
          <a:sy n="84" d="100"/>
        </p:scale>
        <p:origin x="120" y="126"/>
      </p:cViewPr>
      <p:guideLst>
        <p:guide orient="horz" pos="2160"/>
        <p:guide pos="3840"/>
      </p:guideLst>
    </p:cSldViewPr>
  </p:slideViewPr>
  <p:outlineViewPr>
    <p:cViewPr>
      <p:scale>
        <a:sx n="33" d="100"/>
        <a:sy n="33" d="100"/>
      </p:scale>
      <p:origin x="84976" y="35720"/>
    </p:cViewPr>
  </p:outlineViewPr>
  <p:notesTextViewPr>
    <p:cViewPr>
      <p:scale>
        <a:sx n="1" d="1"/>
        <a:sy n="1" d="1"/>
      </p:scale>
      <p:origin x="0" y="0"/>
    </p:cViewPr>
  </p:notesTextViewPr>
  <p:sorterViewPr>
    <p:cViewPr>
      <p:scale>
        <a:sx n="66" d="100"/>
        <a:sy n="66" d="100"/>
      </p:scale>
      <p:origin x="0" y="3584"/>
    </p:cViewPr>
  </p:sorterViewPr>
  <p:notesViewPr>
    <p:cSldViewPr snapToGrid="0">
      <p:cViewPr varScale="1">
        <p:scale>
          <a:sx n="58" d="100"/>
          <a:sy n="58" d="100"/>
        </p:scale>
        <p:origin x="163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Current Age</a:t>
            </a:r>
          </a:p>
        </c:rich>
      </c:tx>
      <c:overlay val="0"/>
      <c:spPr>
        <a:noFill/>
        <a:ln>
          <a:noFill/>
        </a:ln>
        <a:effectLst/>
      </c:spPr>
      <c:txPr>
        <a:bodyPr rot="0" spcFirstLastPara="1" vertOverflow="ellipsis" vert="horz" wrap="square" anchor="ctr" anchorCtr="1"/>
        <a:lstStyle/>
        <a:p>
          <a:pPr>
            <a:defRPr sz="216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Female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self-harm</c:v>
                </c:pt>
                <c:pt idx="1">
                  <c:v>Assault</c:v>
                </c:pt>
                <c:pt idx="2">
                  <c:v>Dual</c:v>
                </c:pt>
                <c:pt idx="3">
                  <c:v>No harm</c:v>
                </c:pt>
                <c:pt idx="4">
                  <c:v>No incidents</c:v>
                </c:pt>
              </c:strCache>
            </c:strRef>
          </c:cat>
          <c:val>
            <c:numRef>
              <c:f>Sheet1!$B$2:$B$6</c:f>
              <c:numCache>
                <c:formatCode>General</c:formatCode>
                <c:ptCount val="5"/>
                <c:pt idx="0">
                  <c:v>30</c:v>
                </c:pt>
                <c:pt idx="1">
                  <c:v>30</c:v>
                </c:pt>
                <c:pt idx="2">
                  <c:v>28</c:v>
                </c:pt>
              </c:numCache>
            </c:numRef>
          </c:val>
          <c:smooth val="0"/>
          <c:extLst>
            <c:ext xmlns:c16="http://schemas.microsoft.com/office/drawing/2014/chart" uri="{C3380CC4-5D6E-409C-BE32-E72D297353CC}">
              <c16:uniqueId val="{00000000-E6EC-4DA6-B6DF-39C62EF92AAA}"/>
            </c:ext>
          </c:extLst>
        </c:ser>
        <c:ser>
          <c:idx val="1"/>
          <c:order val="1"/>
          <c:tx>
            <c:strRef>
              <c:f>Sheet1!$C$1</c:f>
              <c:strCache>
                <c:ptCount val="1"/>
                <c:pt idx="0">
                  <c:v>Male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self-harm</c:v>
                </c:pt>
                <c:pt idx="1">
                  <c:v>Assault</c:v>
                </c:pt>
                <c:pt idx="2">
                  <c:v>Dual</c:v>
                </c:pt>
                <c:pt idx="3">
                  <c:v>No harm</c:v>
                </c:pt>
                <c:pt idx="4">
                  <c:v>No incidents</c:v>
                </c:pt>
              </c:strCache>
            </c:strRef>
          </c:cat>
          <c:val>
            <c:numRef>
              <c:f>Sheet1!$C$2:$C$6</c:f>
              <c:numCache>
                <c:formatCode>General</c:formatCode>
                <c:ptCount val="5"/>
                <c:pt idx="0">
                  <c:v>32</c:v>
                </c:pt>
                <c:pt idx="1">
                  <c:v>32</c:v>
                </c:pt>
                <c:pt idx="2">
                  <c:v>30</c:v>
                </c:pt>
                <c:pt idx="3">
                  <c:v>37</c:v>
                </c:pt>
                <c:pt idx="4">
                  <c:v>37</c:v>
                </c:pt>
              </c:numCache>
            </c:numRef>
          </c:val>
          <c:smooth val="0"/>
          <c:extLst>
            <c:ext xmlns:c16="http://schemas.microsoft.com/office/drawing/2014/chart" uri="{C3380CC4-5D6E-409C-BE32-E72D297353CC}">
              <c16:uniqueId val="{00000001-E6EC-4DA6-B6DF-39C62EF92AAA}"/>
            </c:ext>
          </c:extLst>
        </c:ser>
        <c:dLbls>
          <c:dLblPos val="ctr"/>
          <c:showLegendKey val="0"/>
          <c:showVal val="1"/>
          <c:showCatName val="0"/>
          <c:showSerName val="0"/>
          <c:showPercent val="0"/>
          <c:showBubbleSize val="0"/>
        </c:dLbls>
        <c:smooth val="0"/>
        <c:axId val="2096188600"/>
        <c:axId val="2096171640"/>
      </c:lineChart>
      <c:catAx>
        <c:axId val="209618860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2096171640"/>
        <c:crosses val="autoZero"/>
        <c:auto val="1"/>
        <c:lblAlgn val="ctr"/>
        <c:lblOffset val="100"/>
        <c:noMultiLvlLbl val="0"/>
      </c:catAx>
      <c:valAx>
        <c:axId val="2096171640"/>
        <c:scaling>
          <c:orientation val="minMax"/>
          <c:min val="21"/>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r>
                  <a:rPr lang="en-GB" dirty="0"/>
                  <a:t>Age in years</a:t>
                </a:r>
              </a:p>
            </c:rich>
          </c:tx>
          <c:overlay val="0"/>
          <c:spPr>
            <a:noFill/>
            <a:ln>
              <a:noFill/>
            </a:ln>
            <a:effectLst/>
          </c:spPr>
          <c:txPr>
            <a:bodyPr rot="-540000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209618860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8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Mean rate PPY</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Sheet1!$B$8</c:f>
              <c:strCache>
                <c:ptCount val="1"/>
                <c:pt idx="0">
                  <c:v>Mean rate SH</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Sheet1!$A$9:$A$11</c:f>
              <c:strCache>
                <c:ptCount val="3"/>
                <c:pt idx="0">
                  <c:v>Self-harm</c:v>
                </c:pt>
                <c:pt idx="1">
                  <c:v>Dual harm</c:v>
                </c:pt>
                <c:pt idx="2">
                  <c:v>Assault</c:v>
                </c:pt>
              </c:strCache>
            </c:strRef>
          </c:cat>
          <c:val>
            <c:numRef>
              <c:f>Sheet1!$B$9:$B$11</c:f>
              <c:numCache>
                <c:formatCode>General</c:formatCode>
                <c:ptCount val="3"/>
                <c:pt idx="0">
                  <c:v>2.48</c:v>
                </c:pt>
                <c:pt idx="1">
                  <c:v>2.4700000000000002</c:v>
                </c:pt>
              </c:numCache>
            </c:numRef>
          </c:val>
          <c:smooth val="0"/>
          <c:extLst>
            <c:ext xmlns:c16="http://schemas.microsoft.com/office/drawing/2014/chart" uri="{C3380CC4-5D6E-409C-BE32-E72D297353CC}">
              <c16:uniqueId val="{00000000-EC21-4C55-841B-65FBF20DB40F}"/>
            </c:ext>
          </c:extLst>
        </c:ser>
        <c:ser>
          <c:idx val="1"/>
          <c:order val="1"/>
          <c:tx>
            <c:strRef>
              <c:f>Sheet1!$C$8</c:f>
              <c:strCache>
                <c:ptCount val="1"/>
                <c:pt idx="0">
                  <c:v>Mean rate Assault</c:v>
                </c:pt>
              </c:strCache>
            </c:strRef>
          </c:tx>
          <c:spPr>
            <a:ln w="38100"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Sheet1!$A$9:$A$11</c:f>
              <c:strCache>
                <c:ptCount val="3"/>
                <c:pt idx="0">
                  <c:v>Self-harm</c:v>
                </c:pt>
                <c:pt idx="1">
                  <c:v>Dual harm</c:v>
                </c:pt>
                <c:pt idx="2">
                  <c:v>Assault</c:v>
                </c:pt>
              </c:strCache>
            </c:strRef>
          </c:cat>
          <c:val>
            <c:numRef>
              <c:f>Sheet1!$C$9:$C$11</c:f>
              <c:numCache>
                <c:formatCode>General</c:formatCode>
                <c:ptCount val="3"/>
                <c:pt idx="1">
                  <c:v>1.47</c:v>
                </c:pt>
                <c:pt idx="2">
                  <c:v>1.49</c:v>
                </c:pt>
              </c:numCache>
            </c:numRef>
          </c:val>
          <c:smooth val="0"/>
          <c:extLst>
            <c:ext xmlns:c16="http://schemas.microsoft.com/office/drawing/2014/chart" uri="{C3380CC4-5D6E-409C-BE32-E72D297353CC}">
              <c16:uniqueId val="{00000001-EC21-4C55-841B-65FBF20DB40F}"/>
            </c:ext>
          </c:extLst>
        </c:ser>
        <c:dLbls>
          <c:dLblPos val="ctr"/>
          <c:showLegendKey val="0"/>
          <c:showVal val="1"/>
          <c:showCatName val="0"/>
          <c:showSerName val="0"/>
          <c:showPercent val="0"/>
          <c:showBubbleSize val="0"/>
        </c:dLbls>
        <c:smooth val="0"/>
        <c:axId val="2121087848"/>
        <c:axId val="2121059016"/>
      </c:lineChart>
      <c:catAx>
        <c:axId val="212108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en-US"/>
          </a:p>
        </c:txPr>
        <c:crossAx val="2121059016"/>
        <c:crosses val="autoZero"/>
        <c:auto val="1"/>
        <c:lblAlgn val="ctr"/>
        <c:lblOffset val="100"/>
        <c:noMultiLvlLbl val="0"/>
      </c:catAx>
      <c:valAx>
        <c:axId val="21210590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21087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Mean Total Incident (excl.</a:t>
            </a:r>
            <a:r>
              <a:rPr lang="en-US" baseline="0" dirty="0"/>
              <a:t> </a:t>
            </a:r>
            <a:r>
              <a:rPr lang="en-US" dirty="0"/>
              <a:t>SH or Assault)</a:t>
            </a:r>
            <a:r>
              <a:rPr lang="en-US" baseline="0" dirty="0"/>
              <a:t> </a:t>
            </a:r>
            <a:r>
              <a:rPr lang="en-US" dirty="0"/>
              <a:t>PPY</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Sheet1!$B$13</c:f>
              <c:strCache>
                <c:ptCount val="1"/>
                <c:pt idx="0">
                  <c:v>Mean Total Incident PPY</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Sheet1!$A$14:$A$18</c:f>
              <c:strCache>
                <c:ptCount val="5"/>
                <c:pt idx="0">
                  <c:v>Self-harm</c:v>
                </c:pt>
                <c:pt idx="1">
                  <c:v>Dual harm</c:v>
                </c:pt>
                <c:pt idx="2">
                  <c:v>Assault</c:v>
                </c:pt>
                <c:pt idx="3">
                  <c:v>No harm</c:v>
                </c:pt>
                <c:pt idx="4">
                  <c:v>No incidents</c:v>
                </c:pt>
              </c:strCache>
            </c:strRef>
          </c:cat>
          <c:val>
            <c:numRef>
              <c:f>Sheet1!$B$14:$B$18</c:f>
              <c:numCache>
                <c:formatCode>General</c:formatCode>
                <c:ptCount val="5"/>
                <c:pt idx="0">
                  <c:v>1.0900000000000001</c:v>
                </c:pt>
                <c:pt idx="1">
                  <c:v>2.29</c:v>
                </c:pt>
                <c:pt idx="2">
                  <c:v>1.04</c:v>
                </c:pt>
                <c:pt idx="3">
                  <c:v>1.27</c:v>
                </c:pt>
                <c:pt idx="4">
                  <c:v>0</c:v>
                </c:pt>
              </c:numCache>
            </c:numRef>
          </c:val>
          <c:extLst>
            <c:ext xmlns:c16="http://schemas.microsoft.com/office/drawing/2014/chart" uri="{C3380CC4-5D6E-409C-BE32-E72D297353CC}">
              <c16:uniqueId val="{00000000-D829-41D7-9A45-35F79B88F6DA}"/>
            </c:ext>
          </c:extLst>
        </c:ser>
        <c:dLbls>
          <c:dLblPos val="inEnd"/>
          <c:showLegendKey val="0"/>
          <c:showVal val="1"/>
          <c:showCatName val="0"/>
          <c:showSerName val="0"/>
          <c:showPercent val="0"/>
          <c:showBubbleSize val="0"/>
        </c:dLbls>
        <c:gapWidth val="41"/>
        <c:axId val="2120996808"/>
        <c:axId val="2121005944"/>
      </c:barChart>
      <c:catAx>
        <c:axId val="2120996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2121005944"/>
        <c:crosses val="autoZero"/>
        <c:auto val="1"/>
        <c:lblAlgn val="ctr"/>
        <c:lblOffset val="100"/>
        <c:noMultiLvlLbl val="0"/>
      </c:catAx>
      <c:valAx>
        <c:axId val="2121005944"/>
        <c:scaling>
          <c:orientation val="minMax"/>
        </c:scaling>
        <c:delete val="1"/>
        <c:axPos val="l"/>
        <c:numFmt formatCode="General" sourceLinked="1"/>
        <c:majorTickMark val="none"/>
        <c:minorTickMark val="none"/>
        <c:tickLblPos val="nextTo"/>
        <c:crossAx val="212099680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Punishment experience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Sheet1!$B$19</c:f>
              <c:strCache>
                <c:ptCount val="1"/>
                <c:pt idx="0">
                  <c:v>Segregation</c:v>
                </c:pt>
              </c:strCache>
            </c:strRef>
          </c:tx>
          <c:spPr>
            <a:solidFill>
              <a:schemeClr val="accent1">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Sheet1!$A$20:$A$24</c:f>
              <c:strCache>
                <c:ptCount val="5"/>
                <c:pt idx="0">
                  <c:v>Self-harm</c:v>
                </c:pt>
                <c:pt idx="1">
                  <c:v>Dual harm</c:v>
                </c:pt>
                <c:pt idx="2">
                  <c:v>Assault</c:v>
                </c:pt>
                <c:pt idx="3">
                  <c:v>No harm</c:v>
                </c:pt>
                <c:pt idx="4">
                  <c:v>No incidents</c:v>
                </c:pt>
              </c:strCache>
            </c:strRef>
          </c:cat>
          <c:val>
            <c:numRef>
              <c:f>Sheet1!$B$20:$B$24</c:f>
              <c:numCache>
                <c:formatCode>General</c:formatCode>
                <c:ptCount val="5"/>
                <c:pt idx="0">
                  <c:v>24</c:v>
                </c:pt>
                <c:pt idx="1">
                  <c:v>78</c:v>
                </c:pt>
                <c:pt idx="2">
                  <c:v>50</c:v>
                </c:pt>
                <c:pt idx="3">
                  <c:v>37</c:v>
                </c:pt>
                <c:pt idx="4">
                  <c:v>3</c:v>
                </c:pt>
              </c:numCache>
            </c:numRef>
          </c:val>
          <c:extLst>
            <c:ext xmlns:c16="http://schemas.microsoft.com/office/drawing/2014/chart" uri="{C3380CC4-5D6E-409C-BE32-E72D297353CC}">
              <c16:uniqueId val="{00000000-AF96-4D2E-BCA5-FDC1C360C383}"/>
            </c:ext>
          </c:extLst>
        </c:ser>
        <c:ser>
          <c:idx val="1"/>
          <c:order val="1"/>
          <c:tx>
            <c:strRef>
              <c:f>Sheet1!$C$19</c:f>
              <c:strCache>
                <c:ptCount val="1"/>
                <c:pt idx="0">
                  <c:v>Basic</c:v>
                </c:pt>
              </c:strCache>
            </c:strRef>
          </c:tx>
          <c:spPr>
            <a:solidFill>
              <a:schemeClr val="accent1">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Sheet1!$A$20:$A$24</c:f>
              <c:strCache>
                <c:ptCount val="5"/>
                <c:pt idx="0">
                  <c:v>Self-harm</c:v>
                </c:pt>
                <c:pt idx="1">
                  <c:v>Dual harm</c:v>
                </c:pt>
                <c:pt idx="2">
                  <c:v>Assault</c:v>
                </c:pt>
                <c:pt idx="3">
                  <c:v>No harm</c:v>
                </c:pt>
                <c:pt idx="4">
                  <c:v>No incidents</c:v>
                </c:pt>
              </c:strCache>
            </c:strRef>
          </c:cat>
          <c:val>
            <c:numRef>
              <c:f>Sheet1!$C$20:$C$24</c:f>
              <c:numCache>
                <c:formatCode>General</c:formatCode>
                <c:ptCount val="5"/>
                <c:pt idx="0">
                  <c:v>64</c:v>
                </c:pt>
                <c:pt idx="1">
                  <c:v>98</c:v>
                </c:pt>
                <c:pt idx="2">
                  <c:v>83</c:v>
                </c:pt>
                <c:pt idx="3">
                  <c:v>78</c:v>
                </c:pt>
                <c:pt idx="4">
                  <c:v>20</c:v>
                </c:pt>
              </c:numCache>
            </c:numRef>
          </c:val>
          <c:extLst>
            <c:ext xmlns:c16="http://schemas.microsoft.com/office/drawing/2014/chart" uri="{C3380CC4-5D6E-409C-BE32-E72D297353CC}">
              <c16:uniqueId val="{00000001-AF96-4D2E-BCA5-FDC1C360C383}"/>
            </c:ext>
          </c:extLst>
        </c:ser>
        <c:dLbls>
          <c:dLblPos val="inEnd"/>
          <c:showLegendKey val="0"/>
          <c:showVal val="1"/>
          <c:showCatName val="0"/>
          <c:showSerName val="0"/>
          <c:showPercent val="0"/>
          <c:showBubbleSize val="0"/>
        </c:dLbls>
        <c:gapWidth val="65"/>
        <c:axId val="2122093320"/>
        <c:axId val="2121641288"/>
      </c:barChart>
      <c:catAx>
        <c:axId val="21220933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2121641288"/>
        <c:crosses val="autoZero"/>
        <c:auto val="1"/>
        <c:lblAlgn val="ctr"/>
        <c:lblOffset val="100"/>
        <c:noMultiLvlLbl val="0"/>
      </c:catAx>
      <c:valAx>
        <c:axId val="2121641288"/>
        <c:scaling>
          <c:orientation val="minMax"/>
          <c:max val="10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1220933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4DF40-A706-4769-AA35-334B9EDFBAB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EEFE928-0194-4C87-8C82-F20247CB96E3}">
      <dgm:prSet/>
      <dgm:spPr/>
      <dgm:t>
        <a:bodyPr/>
        <a:lstStyle/>
        <a:p>
          <a:r>
            <a:rPr lang="en-GB" dirty="0"/>
            <a:t>Exposure to violence increases the risk of self-harm and thoughts of suicide (</a:t>
          </a:r>
          <a:r>
            <a:rPr lang="en-GB" dirty="0" err="1"/>
            <a:t>Viermeren</a:t>
          </a:r>
          <a:r>
            <a:rPr lang="en-GB" dirty="0"/>
            <a:t> et al, 2002)</a:t>
          </a:r>
          <a:endParaRPr lang="en-US" dirty="0"/>
        </a:p>
      </dgm:t>
    </dgm:pt>
    <dgm:pt modelId="{D4600DAB-E25E-4D16-8FEF-950718543C01}" type="parTrans" cxnId="{CB9714A7-3B6B-475D-9DD5-7CC2B632C9EF}">
      <dgm:prSet/>
      <dgm:spPr/>
      <dgm:t>
        <a:bodyPr/>
        <a:lstStyle/>
        <a:p>
          <a:endParaRPr lang="en-US"/>
        </a:p>
      </dgm:t>
    </dgm:pt>
    <dgm:pt modelId="{F015B03B-8985-4258-A2AF-46094C4808F8}" type="sibTrans" cxnId="{CB9714A7-3B6B-475D-9DD5-7CC2B632C9EF}">
      <dgm:prSet/>
      <dgm:spPr/>
      <dgm:t>
        <a:bodyPr/>
        <a:lstStyle/>
        <a:p>
          <a:endParaRPr lang="en-US"/>
        </a:p>
      </dgm:t>
    </dgm:pt>
    <dgm:pt modelId="{58CBB1C4-0567-40EE-851E-94D0E745C44D}">
      <dgm:prSet/>
      <dgm:spPr/>
      <dgm:t>
        <a:bodyPr/>
        <a:lstStyle/>
        <a:p>
          <a:r>
            <a:rPr lang="en-GB"/>
            <a:t>Perpetrating violence increases the risk further</a:t>
          </a:r>
          <a:endParaRPr lang="en-US"/>
        </a:p>
      </dgm:t>
    </dgm:pt>
    <dgm:pt modelId="{89280A2C-6BBC-45F8-B2C0-F06BCAB2C39B}" type="parTrans" cxnId="{3A64E582-1070-4458-A219-6C54494080B5}">
      <dgm:prSet/>
      <dgm:spPr/>
      <dgm:t>
        <a:bodyPr/>
        <a:lstStyle/>
        <a:p>
          <a:endParaRPr lang="en-US"/>
        </a:p>
      </dgm:t>
    </dgm:pt>
    <dgm:pt modelId="{BA0E0344-A46B-435D-B1AF-ABD47B865B5A}" type="sibTrans" cxnId="{3A64E582-1070-4458-A219-6C54494080B5}">
      <dgm:prSet/>
      <dgm:spPr/>
      <dgm:t>
        <a:bodyPr/>
        <a:lstStyle/>
        <a:p>
          <a:endParaRPr lang="en-US"/>
        </a:p>
      </dgm:t>
    </dgm:pt>
    <dgm:pt modelId="{08D9EF90-A691-48AA-909B-B5C8003F573B}">
      <dgm:prSet/>
      <dgm:spPr/>
      <dgm:t>
        <a:bodyPr/>
        <a:lstStyle/>
        <a:p>
          <a:r>
            <a:rPr lang="en-GB" dirty="0"/>
            <a:t>The greatest risk (suicidal behaviours) is from those conducting repeated violent acts (Jordan &amp; Samuelson, 2015).</a:t>
          </a:r>
          <a:endParaRPr lang="en-US" dirty="0"/>
        </a:p>
      </dgm:t>
    </dgm:pt>
    <dgm:pt modelId="{E2AC731E-E367-4CCA-AC38-1DBF3DCC9FF8}" type="parTrans" cxnId="{94551FBE-E9DA-42CE-A810-F5E60A89430C}">
      <dgm:prSet/>
      <dgm:spPr/>
      <dgm:t>
        <a:bodyPr/>
        <a:lstStyle/>
        <a:p>
          <a:endParaRPr lang="en-US"/>
        </a:p>
      </dgm:t>
    </dgm:pt>
    <dgm:pt modelId="{F36552C0-B0D9-4701-BEB9-272F1AB86BD1}" type="sibTrans" cxnId="{94551FBE-E9DA-42CE-A810-F5E60A89430C}">
      <dgm:prSet/>
      <dgm:spPr/>
      <dgm:t>
        <a:bodyPr/>
        <a:lstStyle/>
        <a:p>
          <a:endParaRPr lang="en-US"/>
        </a:p>
      </dgm:t>
    </dgm:pt>
    <dgm:pt modelId="{3B2C449F-FF2A-430A-A5E8-23E2702178D7}">
      <dgm:prSet/>
      <dgm:spPr/>
      <dgm:t>
        <a:bodyPr/>
        <a:lstStyle/>
        <a:p>
          <a:r>
            <a:rPr lang="en-GB" dirty="0"/>
            <a:t>Around 20-30% of various populations (including community samples) who engage in violence will also self-harm (O’Donnell, et al. 2015.</a:t>
          </a:r>
          <a:endParaRPr lang="en-US" dirty="0"/>
        </a:p>
      </dgm:t>
    </dgm:pt>
    <dgm:pt modelId="{4C570538-380A-4B5B-9E34-AFC4FC1BFD29}" type="parTrans" cxnId="{B2DE8F33-97CF-456F-8EBE-6F4F6576483F}">
      <dgm:prSet/>
      <dgm:spPr/>
      <dgm:t>
        <a:bodyPr/>
        <a:lstStyle/>
        <a:p>
          <a:endParaRPr lang="en-US"/>
        </a:p>
      </dgm:t>
    </dgm:pt>
    <dgm:pt modelId="{95E09510-DCB2-4016-9740-58B1146A55A2}" type="sibTrans" cxnId="{B2DE8F33-97CF-456F-8EBE-6F4F6576483F}">
      <dgm:prSet/>
      <dgm:spPr/>
      <dgm:t>
        <a:bodyPr/>
        <a:lstStyle/>
        <a:p>
          <a:endParaRPr lang="en-US"/>
        </a:p>
      </dgm:t>
    </dgm:pt>
    <dgm:pt modelId="{319EC861-28EA-4152-B444-6A014B15A25D}" type="pres">
      <dgm:prSet presAssocID="{26C4DF40-A706-4769-AA35-334B9EDFBAB6}" presName="linear" presStyleCnt="0">
        <dgm:presLayoutVars>
          <dgm:animLvl val="lvl"/>
          <dgm:resizeHandles val="exact"/>
        </dgm:presLayoutVars>
      </dgm:prSet>
      <dgm:spPr/>
    </dgm:pt>
    <dgm:pt modelId="{8360CDE0-8E22-466A-ADFF-95AD54B1D1D0}" type="pres">
      <dgm:prSet presAssocID="{CEEFE928-0194-4C87-8C82-F20247CB96E3}" presName="parentText" presStyleLbl="node1" presStyleIdx="0" presStyleCnt="4">
        <dgm:presLayoutVars>
          <dgm:chMax val="0"/>
          <dgm:bulletEnabled val="1"/>
        </dgm:presLayoutVars>
      </dgm:prSet>
      <dgm:spPr/>
    </dgm:pt>
    <dgm:pt modelId="{9E43B371-5FFB-4ED4-A452-3188C1C284CA}" type="pres">
      <dgm:prSet presAssocID="{F015B03B-8985-4258-A2AF-46094C4808F8}" presName="spacer" presStyleCnt="0"/>
      <dgm:spPr/>
    </dgm:pt>
    <dgm:pt modelId="{108F315A-AE6E-49E7-8397-1683F2709B0D}" type="pres">
      <dgm:prSet presAssocID="{58CBB1C4-0567-40EE-851E-94D0E745C44D}" presName="parentText" presStyleLbl="node1" presStyleIdx="1" presStyleCnt="4">
        <dgm:presLayoutVars>
          <dgm:chMax val="0"/>
          <dgm:bulletEnabled val="1"/>
        </dgm:presLayoutVars>
      </dgm:prSet>
      <dgm:spPr/>
    </dgm:pt>
    <dgm:pt modelId="{70099649-965D-4E83-8108-2BFDC571C496}" type="pres">
      <dgm:prSet presAssocID="{BA0E0344-A46B-435D-B1AF-ABD47B865B5A}" presName="spacer" presStyleCnt="0"/>
      <dgm:spPr/>
    </dgm:pt>
    <dgm:pt modelId="{DB1CFF37-C784-4025-8D8F-6A2FD1EDC3B6}" type="pres">
      <dgm:prSet presAssocID="{08D9EF90-A691-48AA-909B-B5C8003F573B}" presName="parentText" presStyleLbl="node1" presStyleIdx="2" presStyleCnt="4">
        <dgm:presLayoutVars>
          <dgm:chMax val="0"/>
          <dgm:bulletEnabled val="1"/>
        </dgm:presLayoutVars>
      </dgm:prSet>
      <dgm:spPr/>
    </dgm:pt>
    <dgm:pt modelId="{13C9D450-F224-4943-AC48-26D1306B55B0}" type="pres">
      <dgm:prSet presAssocID="{F36552C0-B0D9-4701-BEB9-272F1AB86BD1}" presName="spacer" presStyleCnt="0"/>
      <dgm:spPr/>
    </dgm:pt>
    <dgm:pt modelId="{83E2A4F4-BCA2-47DE-AA6A-E6E339E61CF5}" type="pres">
      <dgm:prSet presAssocID="{3B2C449F-FF2A-430A-A5E8-23E2702178D7}" presName="parentText" presStyleLbl="node1" presStyleIdx="3" presStyleCnt="4">
        <dgm:presLayoutVars>
          <dgm:chMax val="0"/>
          <dgm:bulletEnabled val="1"/>
        </dgm:presLayoutVars>
      </dgm:prSet>
      <dgm:spPr/>
    </dgm:pt>
  </dgm:ptLst>
  <dgm:cxnLst>
    <dgm:cxn modelId="{2A4D3B33-3330-40A9-99A3-BB9E25297AF4}" type="presOf" srcId="{08D9EF90-A691-48AA-909B-B5C8003F573B}" destId="{DB1CFF37-C784-4025-8D8F-6A2FD1EDC3B6}" srcOrd="0" destOrd="0" presId="urn:microsoft.com/office/officeart/2005/8/layout/vList2"/>
    <dgm:cxn modelId="{B2DE8F33-97CF-456F-8EBE-6F4F6576483F}" srcId="{26C4DF40-A706-4769-AA35-334B9EDFBAB6}" destId="{3B2C449F-FF2A-430A-A5E8-23E2702178D7}" srcOrd="3" destOrd="0" parTransId="{4C570538-380A-4B5B-9E34-AFC4FC1BFD29}" sibTransId="{95E09510-DCB2-4016-9740-58B1146A55A2}"/>
    <dgm:cxn modelId="{7A7DB974-D6D4-4153-8050-9114DADACB61}" type="presOf" srcId="{CEEFE928-0194-4C87-8C82-F20247CB96E3}" destId="{8360CDE0-8E22-466A-ADFF-95AD54B1D1D0}" srcOrd="0" destOrd="0" presId="urn:microsoft.com/office/officeart/2005/8/layout/vList2"/>
    <dgm:cxn modelId="{3A64E582-1070-4458-A219-6C54494080B5}" srcId="{26C4DF40-A706-4769-AA35-334B9EDFBAB6}" destId="{58CBB1C4-0567-40EE-851E-94D0E745C44D}" srcOrd="1" destOrd="0" parTransId="{89280A2C-6BBC-45F8-B2C0-F06BCAB2C39B}" sibTransId="{BA0E0344-A46B-435D-B1AF-ABD47B865B5A}"/>
    <dgm:cxn modelId="{76404A8A-D390-4268-B597-2D75E9F565CE}" type="presOf" srcId="{58CBB1C4-0567-40EE-851E-94D0E745C44D}" destId="{108F315A-AE6E-49E7-8397-1683F2709B0D}" srcOrd="0" destOrd="0" presId="urn:microsoft.com/office/officeart/2005/8/layout/vList2"/>
    <dgm:cxn modelId="{CB9714A7-3B6B-475D-9DD5-7CC2B632C9EF}" srcId="{26C4DF40-A706-4769-AA35-334B9EDFBAB6}" destId="{CEEFE928-0194-4C87-8C82-F20247CB96E3}" srcOrd="0" destOrd="0" parTransId="{D4600DAB-E25E-4D16-8FEF-950718543C01}" sibTransId="{F015B03B-8985-4258-A2AF-46094C4808F8}"/>
    <dgm:cxn modelId="{94551FBE-E9DA-42CE-A810-F5E60A89430C}" srcId="{26C4DF40-A706-4769-AA35-334B9EDFBAB6}" destId="{08D9EF90-A691-48AA-909B-B5C8003F573B}" srcOrd="2" destOrd="0" parTransId="{E2AC731E-E367-4CCA-AC38-1DBF3DCC9FF8}" sibTransId="{F36552C0-B0D9-4701-BEB9-272F1AB86BD1}"/>
    <dgm:cxn modelId="{3E4937C7-05A9-41FF-A83E-657655693820}" type="presOf" srcId="{26C4DF40-A706-4769-AA35-334B9EDFBAB6}" destId="{319EC861-28EA-4152-B444-6A014B15A25D}" srcOrd="0" destOrd="0" presId="urn:microsoft.com/office/officeart/2005/8/layout/vList2"/>
    <dgm:cxn modelId="{013032FD-9B56-4FAB-AD7B-42CC6722C622}" type="presOf" srcId="{3B2C449F-FF2A-430A-A5E8-23E2702178D7}" destId="{83E2A4F4-BCA2-47DE-AA6A-E6E339E61CF5}" srcOrd="0" destOrd="0" presId="urn:microsoft.com/office/officeart/2005/8/layout/vList2"/>
    <dgm:cxn modelId="{02B97D81-23F2-48FA-819C-5916313B9D28}" type="presParOf" srcId="{319EC861-28EA-4152-B444-6A014B15A25D}" destId="{8360CDE0-8E22-466A-ADFF-95AD54B1D1D0}" srcOrd="0" destOrd="0" presId="urn:microsoft.com/office/officeart/2005/8/layout/vList2"/>
    <dgm:cxn modelId="{D63D89A2-A7A5-4161-AA8E-3C74F4F46F9C}" type="presParOf" srcId="{319EC861-28EA-4152-B444-6A014B15A25D}" destId="{9E43B371-5FFB-4ED4-A452-3188C1C284CA}" srcOrd="1" destOrd="0" presId="urn:microsoft.com/office/officeart/2005/8/layout/vList2"/>
    <dgm:cxn modelId="{EAE9A9A3-E764-441D-869A-9013D0960352}" type="presParOf" srcId="{319EC861-28EA-4152-B444-6A014B15A25D}" destId="{108F315A-AE6E-49E7-8397-1683F2709B0D}" srcOrd="2" destOrd="0" presId="urn:microsoft.com/office/officeart/2005/8/layout/vList2"/>
    <dgm:cxn modelId="{C0424A30-7709-4ED6-90E6-B348DF6AE2D0}" type="presParOf" srcId="{319EC861-28EA-4152-B444-6A014B15A25D}" destId="{70099649-965D-4E83-8108-2BFDC571C496}" srcOrd="3" destOrd="0" presId="urn:microsoft.com/office/officeart/2005/8/layout/vList2"/>
    <dgm:cxn modelId="{5F6D234D-BAB4-4D06-AB2F-9B6917107934}" type="presParOf" srcId="{319EC861-28EA-4152-B444-6A014B15A25D}" destId="{DB1CFF37-C784-4025-8D8F-6A2FD1EDC3B6}" srcOrd="4" destOrd="0" presId="urn:microsoft.com/office/officeart/2005/8/layout/vList2"/>
    <dgm:cxn modelId="{658A2A45-2A08-448B-8855-CD3FE166244D}" type="presParOf" srcId="{319EC861-28EA-4152-B444-6A014B15A25D}" destId="{13C9D450-F224-4943-AC48-26D1306B55B0}" srcOrd="5" destOrd="0" presId="urn:microsoft.com/office/officeart/2005/8/layout/vList2"/>
    <dgm:cxn modelId="{00A0631B-69B4-43D5-A447-C3AA27DDE061}" type="presParOf" srcId="{319EC861-28EA-4152-B444-6A014B15A25D}" destId="{83E2A4F4-BCA2-47DE-AA6A-E6E339E61C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4D3AB-8409-48E2-887E-D57E7CCEC3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F1E28F-3CB6-4B70-B1CB-669468016FE3}">
      <dgm:prSet/>
      <dgm:spPr/>
      <dgm:t>
        <a:bodyPr/>
        <a:lstStyle/>
        <a:p>
          <a:r>
            <a:rPr lang="en-GB" dirty="0"/>
            <a:t>Those who engage in institutional physical violence has been demonstrated to be linked with suicide and self-harm behaviour (e.g. lifetime link: Mann et al., 1999).</a:t>
          </a:r>
          <a:endParaRPr lang="en-US" dirty="0"/>
        </a:p>
      </dgm:t>
    </dgm:pt>
    <dgm:pt modelId="{A8F1B467-3DF3-4DEC-85F2-FFDF6672252D}" type="parTrans" cxnId="{401B1500-6B5D-4C9A-A318-21FB18603203}">
      <dgm:prSet/>
      <dgm:spPr/>
      <dgm:t>
        <a:bodyPr/>
        <a:lstStyle/>
        <a:p>
          <a:endParaRPr lang="en-US"/>
        </a:p>
      </dgm:t>
    </dgm:pt>
    <dgm:pt modelId="{AC0917ED-FF56-4C62-B325-E8AB2DA54C56}" type="sibTrans" cxnId="{401B1500-6B5D-4C9A-A318-21FB18603203}">
      <dgm:prSet/>
      <dgm:spPr/>
      <dgm:t>
        <a:bodyPr/>
        <a:lstStyle/>
        <a:p>
          <a:endParaRPr lang="en-US"/>
        </a:p>
      </dgm:t>
    </dgm:pt>
    <dgm:pt modelId="{3D4ABFA7-E8FB-4FC3-B46B-7A15E9AE5274}">
      <dgm:prSet/>
      <dgm:spPr/>
      <dgm:t>
        <a:bodyPr/>
        <a:lstStyle/>
        <a:p>
          <a:r>
            <a:rPr lang="en-GB" dirty="0"/>
            <a:t>If both occur, over 40% of suicide attempts occur after a serious violent act for both men and women  (Langevin et al, 1982; Rosenblatt and Greenland, 1974). </a:t>
          </a:r>
          <a:endParaRPr lang="en-US" dirty="0"/>
        </a:p>
      </dgm:t>
    </dgm:pt>
    <dgm:pt modelId="{724B17A5-724F-4979-9465-A69A7BA9E56B}" type="parTrans" cxnId="{2E9C5602-68DA-44D5-B5F6-5B789A3D824A}">
      <dgm:prSet/>
      <dgm:spPr/>
      <dgm:t>
        <a:bodyPr/>
        <a:lstStyle/>
        <a:p>
          <a:endParaRPr lang="en-US"/>
        </a:p>
      </dgm:t>
    </dgm:pt>
    <dgm:pt modelId="{FC9EADB1-AD73-4F8A-9335-6411E0454A33}" type="sibTrans" cxnId="{2E9C5602-68DA-44D5-B5F6-5B789A3D824A}">
      <dgm:prSet/>
      <dgm:spPr/>
      <dgm:t>
        <a:bodyPr/>
        <a:lstStyle/>
        <a:p>
          <a:endParaRPr lang="en-US"/>
        </a:p>
      </dgm:t>
    </dgm:pt>
    <dgm:pt modelId="{179E8B7C-C915-435C-A670-FCD6AE680F20}" type="pres">
      <dgm:prSet presAssocID="{7A74D3AB-8409-48E2-887E-D57E7CCEC32C}" presName="linear" presStyleCnt="0">
        <dgm:presLayoutVars>
          <dgm:animLvl val="lvl"/>
          <dgm:resizeHandles val="exact"/>
        </dgm:presLayoutVars>
      </dgm:prSet>
      <dgm:spPr/>
    </dgm:pt>
    <dgm:pt modelId="{FDE19C48-25BE-46EC-9F1C-B4568856C96B}" type="pres">
      <dgm:prSet presAssocID="{FEF1E28F-3CB6-4B70-B1CB-669468016FE3}" presName="parentText" presStyleLbl="node1" presStyleIdx="0" presStyleCnt="2">
        <dgm:presLayoutVars>
          <dgm:chMax val="0"/>
          <dgm:bulletEnabled val="1"/>
        </dgm:presLayoutVars>
      </dgm:prSet>
      <dgm:spPr/>
    </dgm:pt>
    <dgm:pt modelId="{11562426-11D8-403D-85A4-C33776385A10}" type="pres">
      <dgm:prSet presAssocID="{AC0917ED-FF56-4C62-B325-E8AB2DA54C56}" presName="spacer" presStyleCnt="0"/>
      <dgm:spPr/>
    </dgm:pt>
    <dgm:pt modelId="{FE4333ED-38C4-4420-8A20-41B72585973E}" type="pres">
      <dgm:prSet presAssocID="{3D4ABFA7-E8FB-4FC3-B46B-7A15E9AE5274}" presName="parentText" presStyleLbl="node1" presStyleIdx="1" presStyleCnt="2">
        <dgm:presLayoutVars>
          <dgm:chMax val="0"/>
          <dgm:bulletEnabled val="1"/>
        </dgm:presLayoutVars>
      </dgm:prSet>
      <dgm:spPr/>
    </dgm:pt>
  </dgm:ptLst>
  <dgm:cxnLst>
    <dgm:cxn modelId="{401B1500-6B5D-4C9A-A318-21FB18603203}" srcId="{7A74D3AB-8409-48E2-887E-D57E7CCEC32C}" destId="{FEF1E28F-3CB6-4B70-B1CB-669468016FE3}" srcOrd="0" destOrd="0" parTransId="{A8F1B467-3DF3-4DEC-85F2-FFDF6672252D}" sibTransId="{AC0917ED-FF56-4C62-B325-E8AB2DA54C56}"/>
    <dgm:cxn modelId="{2E9C5602-68DA-44D5-B5F6-5B789A3D824A}" srcId="{7A74D3AB-8409-48E2-887E-D57E7CCEC32C}" destId="{3D4ABFA7-E8FB-4FC3-B46B-7A15E9AE5274}" srcOrd="1" destOrd="0" parTransId="{724B17A5-724F-4979-9465-A69A7BA9E56B}" sibTransId="{FC9EADB1-AD73-4F8A-9335-6411E0454A33}"/>
    <dgm:cxn modelId="{3F47B284-DD62-40B7-8BA9-F0110DD7D626}" type="presOf" srcId="{3D4ABFA7-E8FB-4FC3-B46B-7A15E9AE5274}" destId="{FE4333ED-38C4-4420-8A20-41B72585973E}" srcOrd="0" destOrd="0" presId="urn:microsoft.com/office/officeart/2005/8/layout/vList2"/>
    <dgm:cxn modelId="{AFE4DC99-BC55-4F7E-962C-A7AB83EABD79}" type="presOf" srcId="{7A74D3AB-8409-48E2-887E-D57E7CCEC32C}" destId="{179E8B7C-C915-435C-A670-FCD6AE680F20}" srcOrd="0" destOrd="0" presId="urn:microsoft.com/office/officeart/2005/8/layout/vList2"/>
    <dgm:cxn modelId="{582A08C6-4958-49B3-B421-375044C1A960}" type="presOf" srcId="{FEF1E28F-3CB6-4B70-B1CB-669468016FE3}" destId="{FDE19C48-25BE-46EC-9F1C-B4568856C96B}" srcOrd="0" destOrd="0" presId="urn:microsoft.com/office/officeart/2005/8/layout/vList2"/>
    <dgm:cxn modelId="{6C3446CC-B146-4793-AB8E-774B2A541972}" type="presParOf" srcId="{179E8B7C-C915-435C-A670-FCD6AE680F20}" destId="{FDE19C48-25BE-46EC-9F1C-B4568856C96B}" srcOrd="0" destOrd="0" presId="urn:microsoft.com/office/officeart/2005/8/layout/vList2"/>
    <dgm:cxn modelId="{F630345E-53D5-45E8-9A9F-998568509BB9}" type="presParOf" srcId="{179E8B7C-C915-435C-A670-FCD6AE680F20}" destId="{11562426-11D8-403D-85A4-C33776385A10}" srcOrd="1" destOrd="0" presId="urn:microsoft.com/office/officeart/2005/8/layout/vList2"/>
    <dgm:cxn modelId="{047A30C6-35E3-4E52-8FF7-F767EF5AD341}" type="presParOf" srcId="{179E8B7C-C915-435C-A670-FCD6AE680F20}" destId="{FE4333ED-38C4-4420-8A20-41B72585973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58803-D6F0-4DC5-B9CE-BEDB237BB6A6}"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ED6ABE57-7A27-45CC-9335-51C0FEE503B5}">
      <dgm:prSet custT="1"/>
      <dgm:spPr/>
      <dgm:t>
        <a:bodyPr/>
        <a:lstStyle/>
        <a:p>
          <a:r>
            <a:rPr lang="en-GB" sz="2400" dirty="0"/>
            <a:t>The relationship appears even stronger in this direction</a:t>
          </a:r>
          <a:endParaRPr lang="en-US" sz="2400" dirty="0"/>
        </a:p>
      </dgm:t>
    </dgm:pt>
    <dgm:pt modelId="{321F649D-89D1-4BE5-9290-0DDA3AF5B759}" type="parTrans" cxnId="{5B8F1D2C-FCA9-4C2B-A9B3-57CEB1EDEFAC}">
      <dgm:prSet/>
      <dgm:spPr/>
      <dgm:t>
        <a:bodyPr/>
        <a:lstStyle/>
        <a:p>
          <a:endParaRPr lang="en-US"/>
        </a:p>
      </dgm:t>
    </dgm:pt>
    <dgm:pt modelId="{F5695AC2-C9A4-4D33-978F-6D637C123656}" type="sibTrans" cxnId="{5B8F1D2C-FCA9-4C2B-A9B3-57CEB1EDEFAC}">
      <dgm:prSet/>
      <dgm:spPr/>
      <dgm:t>
        <a:bodyPr/>
        <a:lstStyle/>
        <a:p>
          <a:endParaRPr lang="en-US"/>
        </a:p>
      </dgm:t>
    </dgm:pt>
    <dgm:pt modelId="{F8500E19-524A-4599-A7AD-D6F5813946D5}">
      <dgm:prSet custT="1"/>
      <dgm:spPr/>
      <dgm:t>
        <a:bodyPr/>
        <a:lstStyle/>
        <a:p>
          <a:r>
            <a:rPr lang="en-GB" sz="2400" dirty="0"/>
            <a:t>In the community, up to 50% of persons who self-harm will be aggressive (O’Donnell et al, 2015).</a:t>
          </a:r>
          <a:endParaRPr lang="en-US" sz="2400" dirty="0"/>
        </a:p>
      </dgm:t>
    </dgm:pt>
    <dgm:pt modelId="{56E4B62B-EB1A-45C1-9EE4-E405C5B972D4}" type="parTrans" cxnId="{44AB2A01-D741-45E6-9BA1-9A69639E6767}">
      <dgm:prSet/>
      <dgm:spPr/>
      <dgm:t>
        <a:bodyPr/>
        <a:lstStyle/>
        <a:p>
          <a:endParaRPr lang="en-US"/>
        </a:p>
      </dgm:t>
    </dgm:pt>
    <dgm:pt modelId="{84227338-7FC4-4C70-A47D-B91D9391AF32}" type="sibTrans" cxnId="{44AB2A01-D741-45E6-9BA1-9A69639E6767}">
      <dgm:prSet/>
      <dgm:spPr/>
      <dgm:t>
        <a:bodyPr/>
        <a:lstStyle/>
        <a:p>
          <a:endParaRPr lang="en-US"/>
        </a:p>
      </dgm:t>
    </dgm:pt>
    <dgm:pt modelId="{30E16394-C40C-43B6-9D46-E46F471BCD4E}">
      <dgm:prSet custT="1"/>
      <dgm:spPr/>
      <dgm:t>
        <a:bodyPr/>
        <a:lstStyle/>
        <a:p>
          <a:r>
            <a:rPr lang="en-GB" sz="2400" dirty="0"/>
            <a:t>A population study in Sweden (Hanna et al, 2017) showed that:</a:t>
          </a:r>
          <a:endParaRPr lang="en-US" sz="2400" dirty="0"/>
        </a:p>
      </dgm:t>
    </dgm:pt>
    <dgm:pt modelId="{83F4B07C-F8F4-4D2D-B79F-139D1F739300}" type="parTrans" cxnId="{F9A922AF-171D-445B-9CD3-A6BF819F675A}">
      <dgm:prSet/>
      <dgm:spPr/>
      <dgm:t>
        <a:bodyPr/>
        <a:lstStyle/>
        <a:p>
          <a:endParaRPr lang="en-US"/>
        </a:p>
      </dgm:t>
    </dgm:pt>
    <dgm:pt modelId="{5C2CE9AF-D8E7-4252-9A34-8FD4776C6F6A}" type="sibTrans" cxnId="{F9A922AF-171D-445B-9CD3-A6BF819F675A}">
      <dgm:prSet/>
      <dgm:spPr/>
      <dgm:t>
        <a:bodyPr/>
        <a:lstStyle/>
        <a:p>
          <a:endParaRPr lang="en-US"/>
        </a:p>
      </dgm:t>
    </dgm:pt>
    <dgm:pt modelId="{FC7D7C46-98A8-4545-8A9A-9A12E6B22767}">
      <dgm:prSet custT="1"/>
      <dgm:spPr/>
      <dgm:t>
        <a:bodyPr/>
        <a:lstStyle/>
        <a:p>
          <a:pPr algn="r"/>
          <a:r>
            <a:rPr lang="en-GB" sz="2400" i="1" dirty="0"/>
            <a:t>were still twice as likely even when controlled for psychiatric disorders and socio-economic factors.</a:t>
          </a:r>
        </a:p>
        <a:p>
          <a:pPr algn="r"/>
          <a:r>
            <a:rPr lang="en-GB" sz="2400" i="1" dirty="0"/>
            <a:t> </a:t>
          </a:r>
          <a:endParaRPr lang="en-US" sz="2400" i="1" dirty="0"/>
        </a:p>
      </dgm:t>
    </dgm:pt>
    <dgm:pt modelId="{2FA2FF6F-6918-4BB0-92E2-C2636A6C33D6}" type="parTrans" cxnId="{A489BF07-6702-4441-BEFD-D5815818242F}">
      <dgm:prSet/>
      <dgm:spPr/>
      <dgm:t>
        <a:bodyPr/>
        <a:lstStyle/>
        <a:p>
          <a:endParaRPr lang="en-US"/>
        </a:p>
      </dgm:t>
    </dgm:pt>
    <dgm:pt modelId="{427CB8F4-2034-4A9D-BDBE-FC81E1E9F29F}" type="sibTrans" cxnId="{A489BF07-6702-4441-BEFD-D5815818242F}">
      <dgm:prSet/>
      <dgm:spPr/>
      <dgm:t>
        <a:bodyPr/>
        <a:lstStyle/>
        <a:p>
          <a:endParaRPr lang="en-US"/>
        </a:p>
      </dgm:t>
    </dgm:pt>
    <dgm:pt modelId="{C6D1BC61-CE5A-4169-8B54-FE4AED435898}">
      <dgm:prSet custT="1"/>
      <dgm:spPr/>
      <dgm:t>
        <a:bodyPr/>
        <a:lstStyle/>
        <a:p>
          <a:pPr algn="r"/>
          <a:r>
            <a:rPr lang="en-GB" sz="2400" i="1" dirty="0"/>
            <a:t>those who requires medical treatment for self-harm were 5-times more likely to be convicted of a violence crime</a:t>
          </a:r>
          <a:endParaRPr lang="en-US" sz="2400" i="1" dirty="0"/>
        </a:p>
      </dgm:t>
    </dgm:pt>
    <dgm:pt modelId="{CBCA3FE6-16EB-4045-9D2B-E685BFE6875C}" type="parTrans" cxnId="{5F8D4F05-8B6B-42CC-9B53-9C2937F1A146}">
      <dgm:prSet/>
      <dgm:spPr/>
      <dgm:t>
        <a:bodyPr/>
        <a:lstStyle/>
        <a:p>
          <a:endParaRPr lang="en-US"/>
        </a:p>
      </dgm:t>
    </dgm:pt>
    <dgm:pt modelId="{E33A17BF-EA0B-4447-8099-B0E8AD97FB71}" type="sibTrans" cxnId="{5F8D4F05-8B6B-42CC-9B53-9C2937F1A146}">
      <dgm:prSet/>
      <dgm:spPr/>
      <dgm:t>
        <a:bodyPr/>
        <a:lstStyle/>
        <a:p>
          <a:endParaRPr lang="en-US"/>
        </a:p>
      </dgm:t>
    </dgm:pt>
    <dgm:pt modelId="{3AC00956-6520-BD43-9AC3-4E980D21C7DE}">
      <dgm:prSet custT="1"/>
      <dgm:spPr/>
      <dgm:t>
        <a:bodyPr/>
        <a:lstStyle/>
        <a:p>
          <a:r>
            <a:rPr lang="en-US" sz="2400" dirty="0"/>
            <a:t>Vaughn et al, 2015 in USA also showed (in wider population)  that SH was related to a range of violent </a:t>
          </a:r>
          <a:r>
            <a:rPr lang="en-US" sz="2400" dirty="0" err="1"/>
            <a:t>behaviours</a:t>
          </a:r>
          <a:r>
            <a:rPr lang="en-US" sz="2400" dirty="0"/>
            <a:t> including IPV, weapon use, cruelty to animals and robbery. </a:t>
          </a:r>
        </a:p>
      </dgm:t>
    </dgm:pt>
    <dgm:pt modelId="{D8BE5946-9911-0F43-B5DD-F7064CF4CAD4}" type="parTrans" cxnId="{F5BA6985-A85B-A847-889C-55CB5A4CCDE0}">
      <dgm:prSet/>
      <dgm:spPr/>
      <dgm:t>
        <a:bodyPr/>
        <a:lstStyle/>
        <a:p>
          <a:endParaRPr lang="en-US"/>
        </a:p>
      </dgm:t>
    </dgm:pt>
    <dgm:pt modelId="{2D2ACF64-8D13-414D-BCF6-26425DEB283F}" type="sibTrans" cxnId="{F5BA6985-A85B-A847-889C-55CB5A4CCDE0}">
      <dgm:prSet/>
      <dgm:spPr/>
      <dgm:t>
        <a:bodyPr/>
        <a:lstStyle/>
        <a:p>
          <a:endParaRPr lang="en-US"/>
        </a:p>
      </dgm:t>
    </dgm:pt>
    <dgm:pt modelId="{18EBA1B3-8882-484E-A46E-1387F5C3F28D}" type="pres">
      <dgm:prSet presAssocID="{6DA58803-D6F0-4DC5-B9CE-BEDB237BB6A6}" presName="linear" presStyleCnt="0">
        <dgm:presLayoutVars>
          <dgm:animLvl val="lvl"/>
          <dgm:resizeHandles val="exact"/>
        </dgm:presLayoutVars>
      </dgm:prSet>
      <dgm:spPr/>
    </dgm:pt>
    <dgm:pt modelId="{5F9E5CB6-48AF-43B5-8C39-46D83E1023D0}" type="pres">
      <dgm:prSet presAssocID="{ED6ABE57-7A27-45CC-9335-51C0FEE503B5}" presName="parentText" presStyleLbl="node1" presStyleIdx="0" presStyleCnt="6">
        <dgm:presLayoutVars>
          <dgm:chMax val="0"/>
          <dgm:bulletEnabled val="1"/>
        </dgm:presLayoutVars>
      </dgm:prSet>
      <dgm:spPr/>
    </dgm:pt>
    <dgm:pt modelId="{2F12FFB3-FE84-47E0-90FC-EC91421D3E59}" type="pres">
      <dgm:prSet presAssocID="{F5695AC2-C9A4-4D33-978F-6D637C123656}" presName="spacer" presStyleCnt="0"/>
      <dgm:spPr/>
    </dgm:pt>
    <dgm:pt modelId="{C8D8ED5E-A05D-4261-B2CA-0D2E6A32FA29}" type="pres">
      <dgm:prSet presAssocID="{F8500E19-524A-4599-A7AD-D6F5813946D5}" presName="parentText" presStyleLbl="node1" presStyleIdx="1" presStyleCnt="6">
        <dgm:presLayoutVars>
          <dgm:chMax val="0"/>
          <dgm:bulletEnabled val="1"/>
        </dgm:presLayoutVars>
      </dgm:prSet>
      <dgm:spPr/>
    </dgm:pt>
    <dgm:pt modelId="{0AA322C2-F1A6-4013-A11B-2C6247C2E546}" type="pres">
      <dgm:prSet presAssocID="{84227338-7FC4-4C70-A47D-B91D9391AF32}" presName="spacer" presStyleCnt="0"/>
      <dgm:spPr/>
    </dgm:pt>
    <dgm:pt modelId="{08062ECD-55C2-4FF9-8C7C-C3DA4304E98A}" type="pres">
      <dgm:prSet presAssocID="{30E16394-C40C-43B6-9D46-E46F471BCD4E}" presName="parentText" presStyleLbl="node1" presStyleIdx="2" presStyleCnt="6">
        <dgm:presLayoutVars>
          <dgm:chMax val="0"/>
          <dgm:bulletEnabled val="1"/>
        </dgm:presLayoutVars>
      </dgm:prSet>
      <dgm:spPr/>
    </dgm:pt>
    <dgm:pt modelId="{F72E230E-009A-407B-AF41-BB388B0A00EE}" type="pres">
      <dgm:prSet presAssocID="{5C2CE9AF-D8E7-4252-9A34-8FD4776C6F6A}" presName="spacer" presStyleCnt="0"/>
      <dgm:spPr/>
    </dgm:pt>
    <dgm:pt modelId="{E63FE6E4-2F42-4F21-AF9F-8AF69858ED61}" type="pres">
      <dgm:prSet presAssocID="{C6D1BC61-CE5A-4169-8B54-FE4AED435898}" presName="parentText" presStyleLbl="node1" presStyleIdx="3" presStyleCnt="6">
        <dgm:presLayoutVars>
          <dgm:chMax val="0"/>
          <dgm:bulletEnabled val="1"/>
        </dgm:presLayoutVars>
      </dgm:prSet>
      <dgm:spPr/>
    </dgm:pt>
    <dgm:pt modelId="{5FBEF375-58D3-4B14-8E42-60EAB02B5AA7}" type="pres">
      <dgm:prSet presAssocID="{E33A17BF-EA0B-4447-8099-B0E8AD97FB71}" presName="spacer" presStyleCnt="0"/>
      <dgm:spPr/>
    </dgm:pt>
    <dgm:pt modelId="{DD8B2BA1-7DFE-42DE-9CF1-627946FDB084}" type="pres">
      <dgm:prSet presAssocID="{FC7D7C46-98A8-4545-8A9A-9A12E6B22767}" presName="parentText" presStyleLbl="node1" presStyleIdx="4" presStyleCnt="6">
        <dgm:presLayoutVars>
          <dgm:chMax val="0"/>
          <dgm:bulletEnabled val="1"/>
        </dgm:presLayoutVars>
      </dgm:prSet>
      <dgm:spPr/>
    </dgm:pt>
    <dgm:pt modelId="{344DD320-99E4-4B69-B4BC-805B2D0CD64E}" type="pres">
      <dgm:prSet presAssocID="{427CB8F4-2034-4A9D-BDBE-FC81E1E9F29F}" presName="spacer" presStyleCnt="0"/>
      <dgm:spPr/>
    </dgm:pt>
    <dgm:pt modelId="{2902E466-AC62-4B97-A63C-21C845811289}" type="pres">
      <dgm:prSet presAssocID="{3AC00956-6520-BD43-9AC3-4E980D21C7DE}" presName="parentText" presStyleLbl="node1" presStyleIdx="5" presStyleCnt="6">
        <dgm:presLayoutVars>
          <dgm:chMax val="0"/>
          <dgm:bulletEnabled val="1"/>
        </dgm:presLayoutVars>
      </dgm:prSet>
      <dgm:spPr/>
    </dgm:pt>
  </dgm:ptLst>
  <dgm:cxnLst>
    <dgm:cxn modelId="{44AB2A01-D741-45E6-9BA1-9A69639E6767}" srcId="{6DA58803-D6F0-4DC5-B9CE-BEDB237BB6A6}" destId="{F8500E19-524A-4599-A7AD-D6F5813946D5}" srcOrd="1" destOrd="0" parTransId="{56E4B62B-EB1A-45C1-9EE4-E405C5B972D4}" sibTransId="{84227338-7FC4-4C70-A47D-B91D9391AF32}"/>
    <dgm:cxn modelId="{5F8D4F05-8B6B-42CC-9B53-9C2937F1A146}" srcId="{6DA58803-D6F0-4DC5-B9CE-BEDB237BB6A6}" destId="{C6D1BC61-CE5A-4169-8B54-FE4AED435898}" srcOrd="3" destOrd="0" parTransId="{CBCA3FE6-16EB-4045-9D2B-E685BFE6875C}" sibTransId="{E33A17BF-EA0B-4447-8099-B0E8AD97FB71}"/>
    <dgm:cxn modelId="{A489BF07-6702-4441-BEFD-D5815818242F}" srcId="{6DA58803-D6F0-4DC5-B9CE-BEDB237BB6A6}" destId="{FC7D7C46-98A8-4545-8A9A-9A12E6B22767}" srcOrd="4" destOrd="0" parTransId="{2FA2FF6F-6918-4BB0-92E2-C2636A6C33D6}" sibTransId="{427CB8F4-2034-4A9D-BDBE-FC81E1E9F29F}"/>
    <dgm:cxn modelId="{2FF28629-5DBF-424C-9DFE-A62B1C1EBC86}" type="presOf" srcId="{ED6ABE57-7A27-45CC-9335-51C0FEE503B5}" destId="{5F9E5CB6-48AF-43B5-8C39-46D83E1023D0}" srcOrd="0" destOrd="0" presId="urn:microsoft.com/office/officeart/2005/8/layout/vList2"/>
    <dgm:cxn modelId="{5B8F1D2C-FCA9-4C2B-A9B3-57CEB1EDEFAC}" srcId="{6DA58803-D6F0-4DC5-B9CE-BEDB237BB6A6}" destId="{ED6ABE57-7A27-45CC-9335-51C0FEE503B5}" srcOrd="0" destOrd="0" parTransId="{321F649D-89D1-4BE5-9290-0DDA3AF5B759}" sibTransId="{F5695AC2-C9A4-4D33-978F-6D637C123656}"/>
    <dgm:cxn modelId="{B41C852F-4123-4A55-BBE1-104A2B456CEE}" type="presOf" srcId="{F8500E19-524A-4599-A7AD-D6F5813946D5}" destId="{C8D8ED5E-A05D-4261-B2CA-0D2E6A32FA29}" srcOrd="0" destOrd="0" presId="urn:microsoft.com/office/officeart/2005/8/layout/vList2"/>
    <dgm:cxn modelId="{45EBE06E-4EF4-46BF-9183-2174C47021BF}" type="presOf" srcId="{C6D1BC61-CE5A-4169-8B54-FE4AED435898}" destId="{E63FE6E4-2F42-4F21-AF9F-8AF69858ED61}" srcOrd="0" destOrd="0" presId="urn:microsoft.com/office/officeart/2005/8/layout/vList2"/>
    <dgm:cxn modelId="{3F1F8270-2AAD-49E4-BFA2-046DD1236DFA}" type="presOf" srcId="{6DA58803-D6F0-4DC5-B9CE-BEDB237BB6A6}" destId="{18EBA1B3-8882-484E-A46E-1387F5C3F28D}" srcOrd="0" destOrd="0" presId="urn:microsoft.com/office/officeart/2005/8/layout/vList2"/>
    <dgm:cxn modelId="{4FCF3259-E3C0-4FC6-ADE5-AC184E8EC45D}" type="presOf" srcId="{3AC00956-6520-BD43-9AC3-4E980D21C7DE}" destId="{2902E466-AC62-4B97-A63C-21C845811289}" srcOrd="0" destOrd="0" presId="urn:microsoft.com/office/officeart/2005/8/layout/vList2"/>
    <dgm:cxn modelId="{F5BA6985-A85B-A847-889C-55CB5A4CCDE0}" srcId="{6DA58803-D6F0-4DC5-B9CE-BEDB237BB6A6}" destId="{3AC00956-6520-BD43-9AC3-4E980D21C7DE}" srcOrd="5" destOrd="0" parTransId="{D8BE5946-9911-0F43-B5DD-F7064CF4CAD4}" sibTransId="{2D2ACF64-8D13-414D-BCF6-26425DEB283F}"/>
    <dgm:cxn modelId="{3AD90DA9-0DB7-498C-A95F-8B331D67E572}" type="presOf" srcId="{FC7D7C46-98A8-4545-8A9A-9A12E6B22767}" destId="{DD8B2BA1-7DFE-42DE-9CF1-627946FDB084}" srcOrd="0" destOrd="0" presId="urn:microsoft.com/office/officeart/2005/8/layout/vList2"/>
    <dgm:cxn modelId="{F9A922AF-171D-445B-9CD3-A6BF819F675A}" srcId="{6DA58803-D6F0-4DC5-B9CE-BEDB237BB6A6}" destId="{30E16394-C40C-43B6-9D46-E46F471BCD4E}" srcOrd="2" destOrd="0" parTransId="{83F4B07C-F8F4-4D2D-B79F-139D1F739300}" sibTransId="{5C2CE9AF-D8E7-4252-9A34-8FD4776C6F6A}"/>
    <dgm:cxn modelId="{15808DFB-D1B0-462A-91DA-59F52439CD75}" type="presOf" srcId="{30E16394-C40C-43B6-9D46-E46F471BCD4E}" destId="{08062ECD-55C2-4FF9-8C7C-C3DA4304E98A}" srcOrd="0" destOrd="0" presId="urn:microsoft.com/office/officeart/2005/8/layout/vList2"/>
    <dgm:cxn modelId="{403B6910-DD00-434B-BD1B-CB5066A6E968}" type="presParOf" srcId="{18EBA1B3-8882-484E-A46E-1387F5C3F28D}" destId="{5F9E5CB6-48AF-43B5-8C39-46D83E1023D0}" srcOrd="0" destOrd="0" presId="urn:microsoft.com/office/officeart/2005/8/layout/vList2"/>
    <dgm:cxn modelId="{9D9F248A-008C-4EA6-81AC-0532E99E44D0}" type="presParOf" srcId="{18EBA1B3-8882-484E-A46E-1387F5C3F28D}" destId="{2F12FFB3-FE84-47E0-90FC-EC91421D3E59}" srcOrd="1" destOrd="0" presId="urn:microsoft.com/office/officeart/2005/8/layout/vList2"/>
    <dgm:cxn modelId="{4F969AAD-CC85-4F1B-9DFD-F2028AE44D2D}" type="presParOf" srcId="{18EBA1B3-8882-484E-A46E-1387F5C3F28D}" destId="{C8D8ED5E-A05D-4261-B2CA-0D2E6A32FA29}" srcOrd="2" destOrd="0" presId="urn:microsoft.com/office/officeart/2005/8/layout/vList2"/>
    <dgm:cxn modelId="{57F0EAF2-D25F-4F60-8BC8-ACB487BF3D9F}" type="presParOf" srcId="{18EBA1B3-8882-484E-A46E-1387F5C3F28D}" destId="{0AA322C2-F1A6-4013-A11B-2C6247C2E546}" srcOrd="3" destOrd="0" presId="urn:microsoft.com/office/officeart/2005/8/layout/vList2"/>
    <dgm:cxn modelId="{CCA76E98-A2A3-46BB-B4C1-DA1A2D3712F5}" type="presParOf" srcId="{18EBA1B3-8882-484E-A46E-1387F5C3F28D}" destId="{08062ECD-55C2-4FF9-8C7C-C3DA4304E98A}" srcOrd="4" destOrd="0" presId="urn:microsoft.com/office/officeart/2005/8/layout/vList2"/>
    <dgm:cxn modelId="{AF9A0D2C-26B8-4BE9-BAF2-58471F6792C8}" type="presParOf" srcId="{18EBA1B3-8882-484E-A46E-1387F5C3F28D}" destId="{F72E230E-009A-407B-AF41-BB388B0A00EE}" srcOrd="5" destOrd="0" presId="urn:microsoft.com/office/officeart/2005/8/layout/vList2"/>
    <dgm:cxn modelId="{04FC7BE9-4465-4B3E-949B-84AEBCBEF156}" type="presParOf" srcId="{18EBA1B3-8882-484E-A46E-1387F5C3F28D}" destId="{E63FE6E4-2F42-4F21-AF9F-8AF69858ED61}" srcOrd="6" destOrd="0" presId="urn:microsoft.com/office/officeart/2005/8/layout/vList2"/>
    <dgm:cxn modelId="{2D66FC98-B440-4A87-B27E-0206FBC23032}" type="presParOf" srcId="{18EBA1B3-8882-484E-A46E-1387F5C3F28D}" destId="{5FBEF375-58D3-4B14-8E42-60EAB02B5AA7}" srcOrd="7" destOrd="0" presId="urn:microsoft.com/office/officeart/2005/8/layout/vList2"/>
    <dgm:cxn modelId="{A64C3FD1-F54B-467F-9799-AF5F7498C1AB}" type="presParOf" srcId="{18EBA1B3-8882-484E-A46E-1387F5C3F28D}" destId="{DD8B2BA1-7DFE-42DE-9CF1-627946FDB084}" srcOrd="8" destOrd="0" presId="urn:microsoft.com/office/officeart/2005/8/layout/vList2"/>
    <dgm:cxn modelId="{4CCE2DE3-CF2E-4A58-B7F0-A497C1B4E8EC}" type="presParOf" srcId="{18EBA1B3-8882-484E-A46E-1387F5C3F28D}" destId="{344DD320-99E4-4B69-B4BC-805B2D0CD64E}" srcOrd="9" destOrd="0" presId="urn:microsoft.com/office/officeart/2005/8/layout/vList2"/>
    <dgm:cxn modelId="{2066B6A1-440C-442D-9A80-2FA0C1AE9F59}" type="presParOf" srcId="{18EBA1B3-8882-484E-A46E-1387F5C3F28D}" destId="{2902E466-AC62-4B97-A63C-21C84581128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426397-E723-4FCA-8FF9-B7049730478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60622501-981F-4505-935A-041BAC6A6C6E}">
      <dgm:prSet/>
      <dgm:spPr/>
      <dgm:t>
        <a:bodyPr/>
        <a:lstStyle/>
        <a:p>
          <a:r>
            <a:rPr lang="en-GB" dirty="0"/>
            <a:t>USA studies suggested that prisoners in healthcare units who self-harmed were 8 times more likely to assault a staff member (Young et al, 2006) and that</a:t>
          </a:r>
          <a:endParaRPr lang="en-US" dirty="0"/>
        </a:p>
      </dgm:t>
    </dgm:pt>
    <dgm:pt modelId="{F35E8036-C4B9-42C7-A68A-8AE43EE66A16}" type="parTrans" cxnId="{7DAAB29A-F266-41C9-B3CA-50310E88F611}">
      <dgm:prSet/>
      <dgm:spPr/>
      <dgm:t>
        <a:bodyPr/>
        <a:lstStyle/>
        <a:p>
          <a:endParaRPr lang="en-US"/>
        </a:p>
      </dgm:t>
    </dgm:pt>
    <dgm:pt modelId="{C1EB84FC-F223-4B3D-A92B-1834DDAB1F7C}" type="sibTrans" cxnId="{7DAAB29A-F266-41C9-B3CA-50310E88F611}">
      <dgm:prSet/>
      <dgm:spPr/>
      <dgm:t>
        <a:bodyPr/>
        <a:lstStyle/>
        <a:p>
          <a:endParaRPr lang="en-US"/>
        </a:p>
      </dgm:t>
    </dgm:pt>
    <dgm:pt modelId="{708AC549-641F-4B85-AB0A-8198C900A4F5}">
      <dgm:prSet/>
      <dgm:spPr/>
      <dgm:t>
        <a:bodyPr/>
        <a:lstStyle/>
        <a:p>
          <a:r>
            <a:rPr lang="en-GB" dirty="0"/>
            <a:t>Male prisoners who self-harm were more likely to be violent and be in segregation (Lanes, 2011) </a:t>
          </a:r>
        </a:p>
      </dgm:t>
    </dgm:pt>
    <dgm:pt modelId="{A8BA0B5F-08B9-4021-9AC2-8E73C8986377}" type="parTrans" cxnId="{EFF48E5C-2E5A-4E16-A406-F7F534A33B1C}">
      <dgm:prSet/>
      <dgm:spPr/>
      <dgm:t>
        <a:bodyPr/>
        <a:lstStyle/>
        <a:p>
          <a:endParaRPr lang="en-GB"/>
        </a:p>
      </dgm:t>
    </dgm:pt>
    <dgm:pt modelId="{366D6083-9ED9-4BF6-9875-2085C4D4C5A4}" type="sibTrans" cxnId="{EFF48E5C-2E5A-4E16-A406-F7F534A33B1C}">
      <dgm:prSet/>
      <dgm:spPr/>
      <dgm:t>
        <a:bodyPr/>
        <a:lstStyle/>
        <a:p>
          <a:endParaRPr lang="en-GB"/>
        </a:p>
      </dgm:t>
    </dgm:pt>
    <dgm:pt modelId="{B5300B3F-BEF4-44AB-85EF-B71AC6CB6EA0}" type="pres">
      <dgm:prSet presAssocID="{97426397-E723-4FCA-8FF9-B70497304788}" presName="linear" presStyleCnt="0">
        <dgm:presLayoutVars>
          <dgm:animLvl val="lvl"/>
          <dgm:resizeHandles val="exact"/>
        </dgm:presLayoutVars>
      </dgm:prSet>
      <dgm:spPr/>
    </dgm:pt>
    <dgm:pt modelId="{F22B45ED-C7D0-41EF-9714-13025A58E520}" type="pres">
      <dgm:prSet presAssocID="{60622501-981F-4505-935A-041BAC6A6C6E}" presName="parentText" presStyleLbl="node1" presStyleIdx="0" presStyleCnt="2">
        <dgm:presLayoutVars>
          <dgm:chMax val="0"/>
          <dgm:bulletEnabled val="1"/>
        </dgm:presLayoutVars>
      </dgm:prSet>
      <dgm:spPr/>
    </dgm:pt>
    <dgm:pt modelId="{FB0B6002-E72C-4C4C-98A1-07E7008B302A}" type="pres">
      <dgm:prSet presAssocID="{C1EB84FC-F223-4B3D-A92B-1834DDAB1F7C}" presName="spacer" presStyleCnt="0"/>
      <dgm:spPr/>
    </dgm:pt>
    <dgm:pt modelId="{AED6A455-1F3E-4DFD-BFB2-E5DE08D4A741}" type="pres">
      <dgm:prSet presAssocID="{708AC549-641F-4B85-AB0A-8198C900A4F5}" presName="parentText" presStyleLbl="node1" presStyleIdx="1" presStyleCnt="2">
        <dgm:presLayoutVars>
          <dgm:chMax val="0"/>
          <dgm:bulletEnabled val="1"/>
        </dgm:presLayoutVars>
      </dgm:prSet>
      <dgm:spPr/>
    </dgm:pt>
  </dgm:ptLst>
  <dgm:cxnLst>
    <dgm:cxn modelId="{AF99261F-037B-401A-B204-042C86A5B548}" type="presOf" srcId="{60622501-981F-4505-935A-041BAC6A6C6E}" destId="{F22B45ED-C7D0-41EF-9714-13025A58E520}" srcOrd="0" destOrd="0" presId="urn:microsoft.com/office/officeart/2005/8/layout/vList2"/>
    <dgm:cxn modelId="{2540B82B-D872-4D31-B392-C9A9C6B8A573}" type="presOf" srcId="{97426397-E723-4FCA-8FF9-B70497304788}" destId="{B5300B3F-BEF4-44AB-85EF-B71AC6CB6EA0}" srcOrd="0" destOrd="0" presId="urn:microsoft.com/office/officeart/2005/8/layout/vList2"/>
    <dgm:cxn modelId="{EFF48E5C-2E5A-4E16-A406-F7F534A33B1C}" srcId="{97426397-E723-4FCA-8FF9-B70497304788}" destId="{708AC549-641F-4B85-AB0A-8198C900A4F5}" srcOrd="1" destOrd="0" parTransId="{A8BA0B5F-08B9-4021-9AC2-8E73C8986377}" sibTransId="{366D6083-9ED9-4BF6-9875-2085C4D4C5A4}"/>
    <dgm:cxn modelId="{7DAAB29A-F266-41C9-B3CA-50310E88F611}" srcId="{97426397-E723-4FCA-8FF9-B70497304788}" destId="{60622501-981F-4505-935A-041BAC6A6C6E}" srcOrd="0" destOrd="0" parTransId="{F35E8036-C4B9-42C7-A68A-8AE43EE66A16}" sibTransId="{C1EB84FC-F223-4B3D-A92B-1834DDAB1F7C}"/>
    <dgm:cxn modelId="{E5482FBB-C48C-4EE2-9598-13887DB1C9DC}" type="presOf" srcId="{708AC549-641F-4B85-AB0A-8198C900A4F5}" destId="{AED6A455-1F3E-4DFD-BFB2-E5DE08D4A741}" srcOrd="0" destOrd="0" presId="urn:microsoft.com/office/officeart/2005/8/layout/vList2"/>
    <dgm:cxn modelId="{A03E5696-8693-45EE-BC97-36A797E5E45C}" type="presParOf" srcId="{B5300B3F-BEF4-44AB-85EF-B71AC6CB6EA0}" destId="{F22B45ED-C7D0-41EF-9714-13025A58E520}" srcOrd="0" destOrd="0" presId="urn:microsoft.com/office/officeart/2005/8/layout/vList2"/>
    <dgm:cxn modelId="{6AD9867B-B20B-4CB7-B7EB-955E788EDF2B}" type="presParOf" srcId="{B5300B3F-BEF4-44AB-85EF-B71AC6CB6EA0}" destId="{FB0B6002-E72C-4C4C-98A1-07E7008B302A}" srcOrd="1" destOrd="0" presId="urn:microsoft.com/office/officeart/2005/8/layout/vList2"/>
    <dgm:cxn modelId="{33C4C6A9-44C3-462B-AED3-39C53318D754}" type="presParOf" srcId="{B5300B3F-BEF4-44AB-85EF-B71AC6CB6EA0}" destId="{AED6A455-1F3E-4DFD-BFB2-E5DE08D4A74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74D3AB-8409-48E2-887E-D57E7CCEC32C}"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FEF1E28F-3CB6-4B70-B1CB-669468016FE3}">
      <dgm:prSet/>
      <dgm:spPr/>
      <dgm:t>
        <a:bodyPr/>
        <a:lstStyle/>
        <a:p>
          <a:r>
            <a:rPr lang="en-US" dirty="0"/>
            <a:t>A specific set of studies within Rampton Peaks Unit  (High Secure Hospital )also identified links (Daffern &amp; Howells, 2009; Daffern et al, 2010)</a:t>
          </a:r>
        </a:p>
      </dgm:t>
    </dgm:pt>
    <dgm:pt modelId="{A8F1B467-3DF3-4DEC-85F2-FFDF6672252D}" type="parTrans" cxnId="{401B1500-6B5D-4C9A-A318-21FB18603203}">
      <dgm:prSet/>
      <dgm:spPr/>
      <dgm:t>
        <a:bodyPr/>
        <a:lstStyle/>
        <a:p>
          <a:endParaRPr lang="en-US"/>
        </a:p>
      </dgm:t>
    </dgm:pt>
    <dgm:pt modelId="{AC0917ED-FF56-4C62-B325-E8AB2DA54C56}" type="sibTrans" cxnId="{401B1500-6B5D-4C9A-A318-21FB18603203}">
      <dgm:prSet/>
      <dgm:spPr/>
      <dgm:t>
        <a:bodyPr/>
        <a:lstStyle/>
        <a:p>
          <a:endParaRPr lang="en-US"/>
        </a:p>
      </dgm:t>
    </dgm:pt>
    <dgm:pt modelId="{3D4ABFA7-E8FB-4FC3-B46B-7A15E9AE5274}">
      <dgm:prSet/>
      <dgm:spPr/>
      <dgm:t>
        <a:bodyPr/>
        <a:lstStyle/>
        <a:p>
          <a:r>
            <a:rPr lang="en-US" dirty="0"/>
            <a:t>Out of 39 patients: 46% of patients had both self-harm and aggression in hospital (86% had aggression). </a:t>
          </a:r>
        </a:p>
        <a:p>
          <a:r>
            <a:rPr lang="en-US" dirty="0"/>
            <a:t>Only 1 patient who self-harmed was not aggressive.</a:t>
          </a:r>
        </a:p>
        <a:p>
          <a:r>
            <a:rPr lang="en-US" dirty="0"/>
            <a:t>The aggression was equally likely in the first half of their stay but with self-harm more likely to emerge in the second half.</a:t>
          </a:r>
        </a:p>
        <a:p>
          <a:r>
            <a:rPr lang="en-US" dirty="0"/>
            <a:t>Some evidence that a hostile interpersonal style may be relevant (authors suggest the </a:t>
          </a:r>
          <a:r>
            <a:rPr lang="en-US" dirty="0" err="1"/>
            <a:t>behaviours</a:t>
          </a:r>
          <a:r>
            <a:rPr lang="en-US" dirty="0"/>
            <a:t> may be related to control or interpersonal influence)</a:t>
          </a:r>
        </a:p>
      </dgm:t>
    </dgm:pt>
    <dgm:pt modelId="{724B17A5-724F-4979-9465-A69A7BA9E56B}" type="parTrans" cxnId="{2E9C5602-68DA-44D5-B5F6-5B789A3D824A}">
      <dgm:prSet/>
      <dgm:spPr/>
      <dgm:t>
        <a:bodyPr/>
        <a:lstStyle/>
        <a:p>
          <a:endParaRPr lang="en-US"/>
        </a:p>
      </dgm:t>
    </dgm:pt>
    <dgm:pt modelId="{FC9EADB1-AD73-4F8A-9335-6411E0454A33}" type="sibTrans" cxnId="{2E9C5602-68DA-44D5-B5F6-5B789A3D824A}">
      <dgm:prSet/>
      <dgm:spPr/>
      <dgm:t>
        <a:bodyPr/>
        <a:lstStyle/>
        <a:p>
          <a:endParaRPr lang="en-US"/>
        </a:p>
      </dgm:t>
    </dgm:pt>
    <dgm:pt modelId="{7D790FAF-C2A0-C147-8FA7-58C418C9AE88}" type="pres">
      <dgm:prSet presAssocID="{7A74D3AB-8409-48E2-887E-D57E7CCEC32C}" presName="Name0" presStyleCnt="0">
        <dgm:presLayoutVars>
          <dgm:dir/>
          <dgm:resizeHandles val="exact"/>
        </dgm:presLayoutVars>
      </dgm:prSet>
      <dgm:spPr/>
    </dgm:pt>
    <dgm:pt modelId="{53722033-0F74-D54C-9AF3-5963CFCF78D2}" type="pres">
      <dgm:prSet presAssocID="{FEF1E28F-3CB6-4B70-B1CB-669468016FE3}" presName="node" presStyleLbl="node1" presStyleIdx="0" presStyleCnt="2">
        <dgm:presLayoutVars>
          <dgm:bulletEnabled val="1"/>
        </dgm:presLayoutVars>
      </dgm:prSet>
      <dgm:spPr/>
    </dgm:pt>
    <dgm:pt modelId="{2E7717E4-1930-EA41-9802-846B45EBA1C1}" type="pres">
      <dgm:prSet presAssocID="{AC0917ED-FF56-4C62-B325-E8AB2DA54C56}" presName="sibTrans" presStyleLbl="sibTrans2D1" presStyleIdx="0" presStyleCnt="1"/>
      <dgm:spPr/>
    </dgm:pt>
    <dgm:pt modelId="{E0D7C18C-1B75-8943-9A5A-9BD7C5D4C228}" type="pres">
      <dgm:prSet presAssocID="{AC0917ED-FF56-4C62-B325-E8AB2DA54C56}" presName="connectorText" presStyleLbl="sibTrans2D1" presStyleIdx="0" presStyleCnt="1"/>
      <dgm:spPr/>
    </dgm:pt>
    <dgm:pt modelId="{1E470573-A09B-824C-8366-AC0AD8DBDAD1}" type="pres">
      <dgm:prSet presAssocID="{3D4ABFA7-E8FB-4FC3-B46B-7A15E9AE5274}" presName="node" presStyleLbl="node1" presStyleIdx="1" presStyleCnt="2" custScaleX="143235" custScaleY="154817">
        <dgm:presLayoutVars>
          <dgm:bulletEnabled val="1"/>
        </dgm:presLayoutVars>
      </dgm:prSet>
      <dgm:spPr/>
    </dgm:pt>
  </dgm:ptLst>
  <dgm:cxnLst>
    <dgm:cxn modelId="{401B1500-6B5D-4C9A-A318-21FB18603203}" srcId="{7A74D3AB-8409-48E2-887E-D57E7CCEC32C}" destId="{FEF1E28F-3CB6-4B70-B1CB-669468016FE3}" srcOrd="0" destOrd="0" parTransId="{A8F1B467-3DF3-4DEC-85F2-FFDF6672252D}" sibTransId="{AC0917ED-FF56-4C62-B325-E8AB2DA54C56}"/>
    <dgm:cxn modelId="{2E9C5602-68DA-44D5-B5F6-5B789A3D824A}" srcId="{7A74D3AB-8409-48E2-887E-D57E7CCEC32C}" destId="{3D4ABFA7-E8FB-4FC3-B46B-7A15E9AE5274}" srcOrd="1" destOrd="0" parTransId="{724B17A5-724F-4979-9465-A69A7BA9E56B}" sibTransId="{FC9EADB1-AD73-4F8A-9335-6411E0454A33}"/>
    <dgm:cxn modelId="{952B6D40-D1D0-8B45-94D3-6ADBB8997B86}" type="presOf" srcId="{FEF1E28F-3CB6-4B70-B1CB-669468016FE3}" destId="{53722033-0F74-D54C-9AF3-5963CFCF78D2}" srcOrd="0" destOrd="0" presId="urn:microsoft.com/office/officeart/2005/8/layout/process1"/>
    <dgm:cxn modelId="{D7041059-CDE3-DD40-8EA3-3C43063BD7D0}" type="presOf" srcId="{3D4ABFA7-E8FB-4FC3-B46B-7A15E9AE5274}" destId="{1E470573-A09B-824C-8366-AC0AD8DBDAD1}" srcOrd="0" destOrd="0" presId="urn:microsoft.com/office/officeart/2005/8/layout/process1"/>
    <dgm:cxn modelId="{8A98B4A4-5A7D-3E4D-9D21-765BD538D4A2}" type="presOf" srcId="{AC0917ED-FF56-4C62-B325-E8AB2DA54C56}" destId="{2E7717E4-1930-EA41-9802-846B45EBA1C1}" srcOrd="0" destOrd="0" presId="urn:microsoft.com/office/officeart/2005/8/layout/process1"/>
    <dgm:cxn modelId="{4F6B69BF-0587-3744-87E3-930AF3B70B05}" type="presOf" srcId="{7A74D3AB-8409-48E2-887E-D57E7CCEC32C}" destId="{7D790FAF-C2A0-C147-8FA7-58C418C9AE88}" srcOrd="0" destOrd="0" presId="urn:microsoft.com/office/officeart/2005/8/layout/process1"/>
    <dgm:cxn modelId="{DA02ECDF-A4CC-DC47-8D34-65905274B8C0}" type="presOf" srcId="{AC0917ED-FF56-4C62-B325-E8AB2DA54C56}" destId="{E0D7C18C-1B75-8943-9A5A-9BD7C5D4C228}" srcOrd="1" destOrd="0" presId="urn:microsoft.com/office/officeart/2005/8/layout/process1"/>
    <dgm:cxn modelId="{BA816AE1-F43F-8E4B-8118-D5ED0C899955}" type="presParOf" srcId="{7D790FAF-C2A0-C147-8FA7-58C418C9AE88}" destId="{53722033-0F74-D54C-9AF3-5963CFCF78D2}" srcOrd="0" destOrd="0" presId="urn:microsoft.com/office/officeart/2005/8/layout/process1"/>
    <dgm:cxn modelId="{E0421AE9-1F40-884F-8C80-DDD096D590AE}" type="presParOf" srcId="{7D790FAF-C2A0-C147-8FA7-58C418C9AE88}" destId="{2E7717E4-1930-EA41-9802-846B45EBA1C1}" srcOrd="1" destOrd="0" presId="urn:microsoft.com/office/officeart/2005/8/layout/process1"/>
    <dgm:cxn modelId="{52615B86-559B-2E47-A6FD-0BC8A066DDC4}" type="presParOf" srcId="{2E7717E4-1930-EA41-9802-846B45EBA1C1}" destId="{E0D7C18C-1B75-8943-9A5A-9BD7C5D4C228}" srcOrd="0" destOrd="0" presId="urn:microsoft.com/office/officeart/2005/8/layout/process1"/>
    <dgm:cxn modelId="{43799D88-D720-A846-AE5D-C3F430882881}" type="presParOf" srcId="{7D790FAF-C2A0-C147-8FA7-58C418C9AE88}" destId="{1E470573-A09B-824C-8366-AC0AD8DBDAD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0CDE0-8E22-466A-ADFF-95AD54B1D1D0}">
      <dsp:nvSpPr>
        <dsp:cNvPr id="0" name=""/>
        <dsp:cNvSpPr/>
      </dsp:nvSpPr>
      <dsp:spPr>
        <a:xfrm>
          <a:off x="0" y="41931"/>
          <a:ext cx="7728267" cy="1203345"/>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Exposure to violence increases the risk of self-harm and thoughts of suicide (</a:t>
          </a:r>
          <a:r>
            <a:rPr lang="en-GB" sz="2200" kern="1200" dirty="0" err="1"/>
            <a:t>Viermeren</a:t>
          </a:r>
          <a:r>
            <a:rPr lang="en-GB" sz="2200" kern="1200" dirty="0"/>
            <a:t> et al, 2002)</a:t>
          </a:r>
          <a:endParaRPr lang="en-US" sz="2200" kern="1200" dirty="0"/>
        </a:p>
      </dsp:txBody>
      <dsp:txXfrm>
        <a:off x="58742" y="100673"/>
        <a:ext cx="7610783" cy="1085861"/>
      </dsp:txXfrm>
    </dsp:sp>
    <dsp:sp modelId="{108F315A-AE6E-49E7-8397-1683F2709B0D}">
      <dsp:nvSpPr>
        <dsp:cNvPr id="0" name=""/>
        <dsp:cNvSpPr/>
      </dsp:nvSpPr>
      <dsp:spPr>
        <a:xfrm>
          <a:off x="0" y="1308636"/>
          <a:ext cx="7728267" cy="1203345"/>
        </a:xfrm>
        <a:prstGeom prst="roundRect">
          <a:avLst/>
        </a:prstGeom>
        <a:solidFill>
          <a:schemeClr val="accent5">
            <a:hueOff val="2003568"/>
            <a:satOff val="-8793"/>
            <a:lumOff val="261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Perpetrating violence increases the risk further</a:t>
          </a:r>
          <a:endParaRPr lang="en-US" sz="2200" kern="1200"/>
        </a:p>
      </dsp:txBody>
      <dsp:txXfrm>
        <a:off x="58742" y="1367378"/>
        <a:ext cx="7610783" cy="1085861"/>
      </dsp:txXfrm>
    </dsp:sp>
    <dsp:sp modelId="{DB1CFF37-C784-4025-8D8F-6A2FD1EDC3B6}">
      <dsp:nvSpPr>
        <dsp:cNvPr id="0" name=""/>
        <dsp:cNvSpPr/>
      </dsp:nvSpPr>
      <dsp:spPr>
        <a:xfrm>
          <a:off x="0" y="2575342"/>
          <a:ext cx="7728267" cy="1203345"/>
        </a:xfrm>
        <a:prstGeom prst="roundRect">
          <a:avLst/>
        </a:prstGeom>
        <a:solidFill>
          <a:schemeClr val="accent5">
            <a:hueOff val="4007135"/>
            <a:satOff val="-17587"/>
            <a:lumOff val="522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The greatest risk (suicidal behaviours) is from those conducting repeated violent acts (Jordan &amp; Samuelson, 2015).</a:t>
          </a:r>
          <a:endParaRPr lang="en-US" sz="2200" kern="1200" dirty="0"/>
        </a:p>
      </dsp:txBody>
      <dsp:txXfrm>
        <a:off x="58742" y="2634084"/>
        <a:ext cx="7610783" cy="1085861"/>
      </dsp:txXfrm>
    </dsp:sp>
    <dsp:sp modelId="{83E2A4F4-BCA2-47DE-AA6A-E6E339E61CF5}">
      <dsp:nvSpPr>
        <dsp:cNvPr id="0" name=""/>
        <dsp:cNvSpPr/>
      </dsp:nvSpPr>
      <dsp:spPr>
        <a:xfrm>
          <a:off x="0" y="3842047"/>
          <a:ext cx="7728267" cy="1203345"/>
        </a:xfrm>
        <a:prstGeom prst="roundRect">
          <a:avLst/>
        </a:prstGeom>
        <a:solidFill>
          <a:schemeClr val="accent5">
            <a:hueOff val="6010703"/>
            <a:satOff val="-26380"/>
            <a:lumOff val="784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Around 20-30% of various populations (including community samples) who engage in violence will also self-harm (O’Donnell, et al. 2015.</a:t>
          </a:r>
          <a:endParaRPr lang="en-US" sz="2200" kern="1200" dirty="0"/>
        </a:p>
      </dsp:txBody>
      <dsp:txXfrm>
        <a:off x="58742" y="3900789"/>
        <a:ext cx="7610783" cy="1085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9C48-25BE-46EC-9F1C-B4568856C96B}">
      <dsp:nvSpPr>
        <dsp:cNvPr id="0" name=""/>
        <dsp:cNvSpPr/>
      </dsp:nvSpPr>
      <dsp:spPr>
        <a:xfrm>
          <a:off x="0" y="24875"/>
          <a:ext cx="7104549" cy="2597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Those who engage in institutional physical violence has been demonstrated to be linked with suicide and self-harm behaviour (e.g. lifetime link: Mann et al., 1999).</a:t>
          </a:r>
          <a:endParaRPr lang="en-US" sz="3000" kern="1200" dirty="0"/>
        </a:p>
      </dsp:txBody>
      <dsp:txXfrm>
        <a:off x="126795" y="151670"/>
        <a:ext cx="6850959" cy="2343810"/>
      </dsp:txXfrm>
    </dsp:sp>
    <dsp:sp modelId="{FE4333ED-38C4-4420-8A20-41B72585973E}">
      <dsp:nvSpPr>
        <dsp:cNvPr id="0" name=""/>
        <dsp:cNvSpPr/>
      </dsp:nvSpPr>
      <dsp:spPr>
        <a:xfrm>
          <a:off x="0" y="2708676"/>
          <a:ext cx="7104549" cy="2597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If both occur, over 40% of suicide attempts occur after a serious violent act for both men and women  (Langevin et al, 1982; Rosenblatt and Greenland, 1974). </a:t>
          </a:r>
          <a:endParaRPr lang="en-US" sz="3000" kern="1200" dirty="0"/>
        </a:p>
      </dsp:txBody>
      <dsp:txXfrm>
        <a:off x="126795" y="2835471"/>
        <a:ext cx="6850959" cy="2343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E5CB6-48AF-43B5-8C39-46D83E1023D0}">
      <dsp:nvSpPr>
        <dsp:cNvPr id="0" name=""/>
        <dsp:cNvSpPr/>
      </dsp:nvSpPr>
      <dsp:spPr>
        <a:xfrm>
          <a:off x="0" y="3873"/>
          <a:ext cx="8175505" cy="923993"/>
        </a:xfrm>
        <a:prstGeom prst="round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The relationship appears even stronger in this direction</a:t>
          </a:r>
          <a:endParaRPr lang="en-US" sz="2400" kern="1200" dirty="0"/>
        </a:p>
      </dsp:txBody>
      <dsp:txXfrm>
        <a:off x="45106" y="48979"/>
        <a:ext cx="8085293" cy="833781"/>
      </dsp:txXfrm>
    </dsp:sp>
    <dsp:sp modelId="{C8D8ED5E-A05D-4261-B2CA-0D2E6A32FA29}">
      <dsp:nvSpPr>
        <dsp:cNvPr id="0" name=""/>
        <dsp:cNvSpPr/>
      </dsp:nvSpPr>
      <dsp:spPr>
        <a:xfrm>
          <a:off x="0" y="937006"/>
          <a:ext cx="8175505" cy="923993"/>
        </a:xfrm>
        <a:prstGeom prst="roundRect">
          <a:avLst/>
        </a:prstGeom>
        <a:solidFill>
          <a:schemeClr val="accent4">
            <a:hueOff val="-342853"/>
            <a:satOff val="2904"/>
            <a:lumOff val="-125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In the community, up to 50% of persons who self-harm will be aggressive (O’Donnell et al, 2015).</a:t>
          </a:r>
          <a:endParaRPr lang="en-US" sz="2400" kern="1200" dirty="0"/>
        </a:p>
      </dsp:txBody>
      <dsp:txXfrm>
        <a:off x="45106" y="982112"/>
        <a:ext cx="8085293" cy="833781"/>
      </dsp:txXfrm>
    </dsp:sp>
    <dsp:sp modelId="{08062ECD-55C2-4FF9-8C7C-C3DA4304E98A}">
      <dsp:nvSpPr>
        <dsp:cNvPr id="0" name=""/>
        <dsp:cNvSpPr/>
      </dsp:nvSpPr>
      <dsp:spPr>
        <a:xfrm>
          <a:off x="0" y="1870140"/>
          <a:ext cx="8175505" cy="923993"/>
        </a:xfrm>
        <a:prstGeom prst="roundRect">
          <a:avLst/>
        </a:prstGeom>
        <a:solidFill>
          <a:schemeClr val="accent4">
            <a:hueOff val="-685707"/>
            <a:satOff val="5808"/>
            <a:lumOff val="-251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 population study in Sweden (Hanna et al, 2017) showed that:</a:t>
          </a:r>
          <a:endParaRPr lang="en-US" sz="2400" kern="1200" dirty="0"/>
        </a:p>
      </dsp:txBody>
      <dsp:txXfrm>
        <a:off x="45106" y="1915246"/>
        <a:ext cx="8085293" cy="833781"/>
      </dsp:txXfrm>
    </dsp:sp>
    <dsp:sp modelId="{E63FE6E4-2F42-4F21-AF9F-8AF69858ED61}">
      <dsp:nvSpPr>
        <dsp:cNvPr id="0" name=""/>
        <dsp:cNvSpPr/>
      </dsp:nvSpPr>
      <dsp:spPr>
        <a:xfrm>
          <a:off x="0" y="2803274"/>
          <a:ext cx="8175505" cy="923993"/>
        </a:xfrm>
        <a:prstGeom prst="roundRect">
          <a:avLst/>
        </a:prstGeom>
        <a:solidFill>
          <a:schemeClr val="accent4">
            <a:hueOff val="-1028560"/>
            <a:satOff val="8712"/>
            <a:lumOff val="-376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GB" sz="2400" i="1" kern="1200" dirty="0"/>
            <a:t>those who requires medical treatment for self-harm were 5-times more likely to be convicted of a violence crime</a:t>
          </a:r>
          <a:endParaRPr lang="en-US" sz="2400" i="1" kern="1200" dirty="0"/>
        </a:p>
      </dsp:txBody>
      <dsp:txXfrm>
        <a:off x="45106" y="2848380"/>
        <a:ext cx="8085293" cy="833781"/>
      </dsp:txXfrm>
    </dsp:sp>
    <dsp:sp modelId="{DD8B2BA1-7DFE-42DE-9CF1-627946FDB084}">
      <dsp:nvSpPr>
        <dsp:cNvPr id="0" name=""/>
        <dsp:cNvSpPr/>
      </dsp:nvSpPr>
      <dsp:spPr>
        <a:xfrm>
          <a:off x="0" y="3736408"/>
          <a:ext cx="8175505" cy="923993"/>
        </a:xfrm>
        <a:prstGeom prst="roundRect">
          <a:avLst/>
        </a:prstGeom>
        <a:solidFill>
          <a:schemeClr val="accent4">
            <a:hueOff val="-1371413"/>
            <a:satOff val="11616"/>
            <a:lumOff val="-501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GB" sz="2400" i="1" kern="1200" dirty="0"/>
            <a:t>were still twice as likely even when controlled for psychiatric disorders and socio-economic factors.</a:t>
          </a:r>
        </a:p>
        <a:p>
          <a:pPr marL="0" lvl="0" indent="0" algn="r" defTabSz="1066800">
            <a:lnSpc>
              <a:spcPct val="90000"/>
            </a:lnSpc>
            <a:spcBef>
              <a:spcPct val="0"/>
            </a:spcBef>
            <a:spcAft>
              <a:spcPct val="35000"/>
            </a:spcAft>
            <a:buNone/>
          </a:pPr>
          <a:r>
            <a:rPr lang="en-GB" sz="2400" i="1" kern="1200" dirty="0"/>
            <a:t> </a:t>
          </a:r>
          <a:endParaRPr lang="en-US" sz="2400" i="1" kern="1200" dirty="0"/>
        </a:p>
      </dsp:txBody>
      <dsp:txXfrm>
        <a:off x="45106" y="3781514"/>
        <a:ext cx="8085293" cy="833781"/>
      </dsp:txXfrm>
    </dsp:sp>
    <dsp:sp modelId="{2902E466-AC62-4B97-A63C-21C845811289}">
      <dsp:nvSpPr>
        <dsp:cNvPr id="0" name=""/>
        <dsp:cNvSpPr/>
      </dsp:nvSpPr>
      <dsp:spPr>
        <a:xfrm>
          <a:off x="0" y="4669541"/>
          <a:ext cx="8175505" cy="923993"/>
        </a:xfrm>
        <a:prstGeom prst="roundRect">
          <a:avLst/>
        </a:prstGeom>
        <a:solidFill>
          <a:schemeClr val="accent4">
            <a:hueOff val="-1714266"/>
            <a:satOff val="14520"/>
            <a:lumOff val="-627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Vaughn et al, 2015 in USA also showed (in wider population)  that SH was related to a range of violent </a:t>
          </a:r>
          <a:r>
            <a:rPr lang="en-US" sz="2400" kern="1200" dirty="0" err="1"/>
            <a:t>behaviours</a:t>
          </a:r>
          <a:r>
            <a:rPr lang="en-US" sz="2400" kern="1200" dirty="0"/>
            <a:t> including IPV, weapon use, cruelty to animals and robbery. </a:t>
          </a:r>
        </a:p>
      </dsp:txBody>
      <dsp:txXfrm>
        <a:off x="45106" y="4714647"/>
        <a:ext cx="8085293" cy="833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B45ED-C7D0-41EF-9714-13025A58E520}">
      <dsp:nvSpPr>
        <dsp:cNvPr id="0" name=""/>
        <dsp:cNvSpPr/>
      </dsp:nvSpPr>
      <dsp:spPr>
        <a:xfrm>
          <a:off x="0" y="444635"/>
          <a:ext cx="7104549" cy="2176200"/>
        </a:xfrm>
        <a:prstGeom prst="round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USA studies suggested that prisoners in healthcare units who self-harmed were 8 times more likely to assault a staff member (Young et al, 2006) and that</a:t>
          </a:r>
          <a:endParaRPr lang="en-US" sz="3100" kern="1200" dirty="0"/>
        </a:p>
      </dsp:txBody>
      <dsp:txXfrm>
        <a:off x="106233" y="550868"/>
        <a:ext cx="6892083" cy="1963734"/>
      </dsp:txXfrm>
    </dsp:sp>
    <dsp:sp modelId="{AED6A455-1F3E-4DFD-BFB2-E5DE08D4A741}">
      <dsp:nvSpPr>
        <dsp:cNvPr id="0" name=""/>
        <dsp:cNvSpPr/>
      </dsp:nvSpPr>
      <dsp:spPr>
        <a:xfrm>
          <a:off x="0" y="2710116"/>
          <a:ext cx="7104549" cy="2176200"/>
        </a:xfrm>
        <a:prstGeom prst="roundRect">
          <a:avLst/>
        </a:prstGeom>
        <a:solidFill>
          <a:schemeClr val="accent5">
            <a:hueOff val="6010703"/>
            <a:satOff val="-26380"/>
            <a:lumOff val="784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Male prisoners who self-harm were more likely to be violent and be in segregation (Lanes, 2011) </a:t>
          </a:r>
        </a:p>
      </dsp:txBody>
      <dsp:txXfrm>
        <a:off x="106233" y="2816349"/>
        <a:ext cx="6892083" cy="1963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22033-0F74-D54C-9AF3-5963CFCF78D2}">
      <dsp:nvSpPr>
        <dsp:cNvPr id="0" name=""/>
        <dsp:cNvSpPr/>
      </dsp:nvSpPr>
      <dsp:spPr>
        <a:xfrm>
          <a:off x="572" y="867004"/>
          <a:ext cx="3922604" cy="2353562"/>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specific set of studies within Rampton Peaks Unit  (High Secure Hospital )also identified links (Daffern &amp; Howells, 2009; Daffern et al, 2010)</a:t>
          </a:r>
        </a:p>
      </dsp:txBody>
      <dsp:txXfrm>
        <a:off x="69505" y="935937"/>
        <a:ext cx="3784738" cy="2215696"/>
      </dsp:txXfrm>
    </dsp:sp>
    <dsp:sp modelId="{2E7717E4-1930-EA41-9802-846B45EBA1C1}">
      <dsp:nvSpPr>
        <dsp:cNvPr id="0" name=""/>
        <dsp:cNvSpPr/>
      </dsp:nvSpPr>
      <dsp:spPr>
        <a:xfrm>
          <a:off x="4315437" y="1557383"/>
          <a:ext cx="831592" cy="9728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315437" y="1751944"/>
        <a:ext cx="582114" cy="583683"/>
      </dsp:txXfrm>
    </dsp:sp>
    <dsp:sp modelId="{1E470573-A09B-824C-8366-AC0AD8DBDAD1}">
      <dsp:nvSpPr>
        <dsp:cNvPr id="0" name=""/>
        <dsp:cNvSpPr/>
      </dsp:nvSpPr>
      <dsp:spPr>
        <a:xfrm>
          <a:off x="5492218" y="221928"/>
          <a:ext cx="5618542" cy="3643715"/>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Out of 39 patients: 46% of patients had both self-harm and aggression in hospital (86% had aggression). </a:t>
          </a:r>
        </a:p>
        <a:p>
          <a:pPr marL="0" lvl="0" indent="0" algn="ctr" defTabSz="844550">
            <a:lnSpc>
              <a:spcPct val="90000"/>
            </a:lnSpc>
            <a:spcBef>
              <a:spcPct val="0"/>
            </a:spcBef>
            <a:spcAft>
              <a:spcPct val="35000"/>
            </a:spcAft>
            <a:buNone/>
          </a:pPr>
          <a:r>
            <a:rPr lang="en-US" sz="1900" kern="1200" dirty="0"/>
            <a:t>Only 1 patient who self-harmed was not aggressive.</a:t>
          </a:r>
        </a:p>
        <a:p>
          <a:pPr marL="0" lvl="0" indent="0" algn="ctr" defTabSz="844550">
            <a:lnSpc>
              <a:spcPct val="90000"/>
            </a:lnSpc>
            <a:spcBef>
              <a:spcPct val="0"/>
            </a:spcBef>
            <a:spcAft>
              <a:spcPct val="35000"/>
            </a:spcAft>
            <a:buNone/>
          </a:pPr>
          <a:r>
            <a:rPr lang="en-US" sz="1900" kern="1200" dirty="0"/>
            <a:t>The aggression was equally likely in the first half of their stay but with self-harm more likely to emerge in the second half.</a:t>
          </a:r>
        </a:p>
        <a:p>
          <a:pPr marL="0" lvl="0" indent="0" algn="ctr" defTabSz="844550">
            <a:lnSpc>
              <a:spcPct val="90000"/>
            </a:lnSpc>
            <a:spcBef>
              <a:spcPct val="0"/>
            </a:spcBef>
            <a:spcAft>
              <a:spcPct val="35000"/>
            </a:spcAft>
            <a:buNone/>
          </a:pPr>
          <a:r>
            <a:rPr lang="en-US" sz="1900" kern="1200" dirty="0"/>
            <a:t>Some evidence that a hostile interpersonal style may be relevant (authors suggest the </a:t>
          </a:r>
          <a:r>
            <a:rPr lang="en-US" sz="1900" kern="1200" dirty="0" err="1"/>
            <a:t>behaviours</a:t>
          </a:r>
          <a:r>
            <a:rPr lang="en-US" sz="1900" kern="1200" dirty="0"/>
            <a:t> may be related to control or interpersonal influence)</a:t>
          </a:r>
        </a:p>
      </dsp:txBody>
      <dsp:txXfrm>
        <a:off x="5598939" y="328649"/>
        <a:ext cx="5405100" cy="34302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This presentation is the reserve of the author and should not be copied or used without permission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C2A80F-A8BB-42D2-AC43-8763CA03E220}" type="datetimeFigureOut">
              <a:rPr lang="en-GB" smtClean="0"/>
              <a:t>02/09/2019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8B9508-7D5D-472B-B02E-2431FAAE152A}" type="slidenum">
              <a:rPr lang="en-GB" smtClean="0"/>
              <a:t>‹#›</a:t>
            </a:fld>
            <a:endParaRPr lang="en-GB"/>
          </a:p>
        </p:txBody>
      </p:sp>
    </p:spTree>
    <p:extLst>
      <p:ext uri="{BB962C8B-B14F-4D97-AF65-F5344CB8AC3E}">
        <p14:creationId xmlns:p14="http://schemas.microsoft.com/office/powerpoint/2010/main" val="15658896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This presentation is the reserve of the author and should not be copied or used without permission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D791C-8893-4965-912C-9F4AFAEDB628}" type="datetimeFigureOut">
              <a:rPr lang="en-GB" smtClean="0"/>
              <a:t>02/09/2019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E97A5-5396-44A6-AEB2-FA654732DB17}" type="slidenum">
              <a:rPr lang="en-GB" smtClean="0"/>
              <a:t>‹#›</a:t>
            </a:fld>
            <a:endParaRPr lang="en-GB"/>
          </a:p>
        </p:txBody>
      </p:sp>
    </p:spTree>
    <p:extLst>
      <p:ext uri="{BB962C8B-B14F-4D97-AF65-F5344CB8AC3E}">
        <p14:creationId xmlns:p14="http://schemas.microsoft.com/office/powerpoint/2010/main" val="377003594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9" y="762003"/>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56425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64252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454805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9" y="762003"/>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B408DFD-5F43-4CAB-91D5-8645BF702A45}"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C5A75-8BDD-4D92-91E3-A8131444E4C1}" type="slidenum">
              <a:rPr lang="en-GB" smtClean="0"/>
              <a:t>‹#›</a:t>
            </a:fld>
            <a:endParaRPr lang="en-GB"/>
          </a:p>
        </p:txBody>
      </p:sp>
    </p:spTree>
    <p:extLst>
      <p:ext uri="{BB962C8B-B14F-4D97-AF65-F5344CB8AC3E}">
        <p14:creationId xmlns:p14="http://schemas.microsoft.com/office/powerpoint/2010/main" val="114486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79511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2B1736-CDE6-41D1-8E38-B554BB0EEBF3}" type="datetime4">
              <a:rPr lang="en-GB" altLang="en-US" smtClean="0">
                <a:solidFill>
                  <a:srgbClr val="000000"/>
                </a:solidFill>
              </a:rPr>
              <a:pPr/>
              <a:t>02 September 2019</a:t>
            </a:fld>
            <a:endParaRPr lang="en-GB" altLang="en-US">
              <a:solidFill>
                <a:srgbClr val="000000"/>
              </a:solidFill>
            </a:endParaRP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81774-4884-4C81-A39C-0A65195A017F}"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16308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31965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9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39565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C6DBEE02-EA38-4199-927C-E2AEA0948C6A}" type="datetime4">
              <a:rPr lang="en-GB" altLang="en-US" smtClean="0">
                <a:solidFill>
                  <a:srgbClr val="000000"/>
                </a:solidFill>
              </a:rPr>
              <a:pPr/>
              <a:t>02 September 2019</a:t>
            </a:fld>
            <a:endParaRPr lang="en-GB" altLang="en-US">
              <a:solidFill>
                <a:srgbClr val="000000"/>
              </a:solidFill>
            </a:endParaRPr>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9E6C05E7-DAEE-4713-9AF8-69F5BB6149FB}"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4158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740339-C47D-45F8-81C8-255DA1A97B86}" type="datetime4">
              <a:rPr lang="en-GB" altLang="en-US" smtClean="0">
                <a:solidFill>
                  <a:srgbClr val="000000"/>
                </a:solidFill>
              </a:rPr>
              <a:pPr/>
              <a:t>02 September 2019</a:t>
            </a:fld>
            <a:endParaRPr lang="en-GB" altLang="en-US">
              <a:solidFill>
                <a:srgbClr val="000000"/>
              </a:solidFill>
            </a:endParaRP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2EA42-A00C-473A-ACCA-D95817948D3B}"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06794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13403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1742991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70650"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FA3B211A-DE2D-4396-9984-853A2E3CCE4C}" type="datetime4">
              <a:rPr lang="en-GB" altLang="en-US" smtClean="0">
                <a:solidFill>
                  <a:srgbClr val="000000"/>
                </a:solidFill>
              </a:rPr>
              <a:pPr/>
              <a:t>02 September 2019</a:t>
            </a:fld>
            <a:endParaRPr lang="en-GB" altLang="en-US">
              <a:solidFill>
                <a:srgbClr val="000000"/>
              </a:solidFill>
            </a:endParaRPr>
          </a:p>
        </p:txBody>
      </p:sp>
      <p:sp>
        <p:nvSpPr>
          <p:cNvPr id="9" name="Footer Placeholder 8"/>
          <p:cNvSpPr>
            <a:spLocks noGrp="1"/>
          </p:cNvSpPr>
          <p:nvPr>
            <p:ph type="ftr" sz="quarter" idx="11"/>
          </p:nvPr>
        </p:nvSpPr>
        <p:spPr>
          <a:xfrm>
            <a:off x="3499104" y="635636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A6B9C556-A627-476D-AFC0-4EE1DAECA792}"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25949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402713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402530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23552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04116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9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60518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24239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33DA87-9BAA-4CBF-B5BA-C0A125DFB0A0}" type="datetimeFigureOut">
              <a:rPr lang="en-GB" smtClean="0"/>
              <a:t>02/09/2019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86154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38772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70650"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a:xfrm>
            <a:off x="3499104" y="635636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03645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21" y="1123847"/>
            <a:ext cx="2947483"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6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fontAlgn="base">
              <a:spcBef>
                <a:spcPct val="0"/>
              </a:spcBef>
              <a:spcAft>
                <a:spcPct val="0"/>
              </a:spcAft>
            </a:pPr>
            <a:fld id="{84B50F14-5912-4D65-B0DE-9D42BBDB8D88}" type="datetime4">
              <a:rPr lang="en-GB" altLang="en-US" smtClean="0">
                <a:solidFill>
                  <a:srgbClr val="004D75"/>
                </a:solidFill>
                <a:cs typeface="Arial" pitchFamily="34" charset="0"/>
              </a:rPr>
              <a:pPr fontAlgn="base">
                <a:spcBef>
                  <a:spcPct val="0"/>
                </a:spcBef>
                <a:spcAft>
                  <a:spcPct val="0"/>
                </a:spcAft>
              </a:pPr>
              <a:t>02 September 2019</a:t>
            </a:fld>
            <a:endParaRPr lang="en-GB" altLang="en-US">
              <a:solidFill>
                <a:srgbClr val="004D75"/>
              </a:solidFill>
              <a:cs typeface="Arial" pitchFamily="34" charset="0"/>
            </a:endParaRPr>
          </a:p>
        </p:txBody>
      </p:sp>
      <p:sp>
        <p:nvSpPr>
          <p:cNvPr id="5" name="Footer Placeholder 4"/>
          <p:cNvSpPr>
            <a:spLocks noGrp="1"/>
          </p:cNvSpPr>
          <p:nvPr>
            <p:ph type="ftr" sz="quarter" idx="3"/>
          </p:nvPr>
        </p:nvSpPr>
        <p:spPr>
          <a:xfrm>
            <a:off x="3869268" y="635636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42" y="6356360"/>
            <a:ext cx="1530927" cy="365125"/>
          </a:xfrm>
          <a:prstGeom prst="rect">
            <a:avLst/>
          </a:prstGeom>
        </p:spPr>
        <p:txBody>
          <a:bodyPr vert="horz" lIns="91440" tIns="45720" rIns="91440" bIns="45720" rtlCol="0" anchor="ctr"/>
          <a:lstStyle>
            <a:lvl1pPr algn="r">
              <a:defRPr sz="1200" b="1">
                <a:solidFill>
                  <a:schemeClr val="accent1"/>
                </a:solidFill>
              </a:defRPr>
            </a:lvl1pPr>
          </a:lstStyle>
          <a:p>
            <a:pPr fontAlgn="base">
              <a:spcBef>
                <a:spcPct val="0"/>
              </a:spcBef>
              <a:spcAft>
                <a:spcPct val="0"/>
              </a:spcAft>
            </a:pPr>
            <a:fld id="{1BD7182F-FC65-49CC-95BA-94112E5AF0DD}" type="slidenum">
              <a:rPr lang="en-GB" altLang="en-US" smtClean="0">
                <a:solidFill>
                  <a:srgbClr val="004D75"/>
                </a:solidFill>
                <a:cs typeface="Arial" pitchFamily="34" charset="0"/>
              </a:rPr>
              <a:pPr fontAlgn="base">
                <a:spcBef>
                  <a:spcPct val="0"/>
                </a:spcBef>
                <a:spcAft>
                  <a:spcPct val="0"/>
                </a:spcAft>
              </a:pPr>
              <a:t>‹#›</a:t>
            </a:fld>
            <a:endParaRPr lang="en-GB" altLang="en-US">
              <a:solidFill>
                <a:srgbClr val="004D75"/>
              </a:solidFill>
              <a:cs typeface="Arial" pitchFamily="34" charset="0"/>
            </a:endParaRPr>
          </a:p>
        </p:txBody>
      </p:sp>
    </p:spTree>
    <p:extLst>
      <p:ext uri="{BB962C8B-B14F-4D97-AF65-F5344CB8AC3E}">
        <p14:creationId xmlns:p14="http://schemas.microsoft.com/office/powerpoint/2010/main" val="1149922700"/>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ft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21" y="1123847"/>
            <a:ext cx="2947483"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6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fontAlgn="base">
              <a:spcBef>
                <a:spcPct val="0"/>
              </a:spcBef>
              <a:spcAft>
                <a:spcPct val="0"/>
              </a:spcAft>
            </a:pPr>
            <a:fld id="{84B50F14-5912-4D65-B0DE-9D42BBDB8D88}" type="datetime4">
              <a:rPr lang="en-GB" altLang="en-US" smtClean="0">
                <a:solidFill>
                  <a:srgbClr val="004D75"/>
                </a:solidFill>
                <a:cs typeface="Arial" pitchFamily="34" charset="0"/>
              </a:rPr>
              <a:pPr fontAlgn="base">
                <a:spcBef>
                  <a:spcPct val="0"/>
                </a:spcBef>
                <a:spcAft>
                  <a:spcPct val="0"/>
                </a:spcAft>
              </a:pPr>
              <a:t>02 September 2019</a:t>
            </a:fld>
            <a:endParaRPr lang="en-GB" altLang="en-US">
              <a:solidFill>
                <a:srgbClr val="004D75"/>
              </a:solidFill>
              <a:cs typeface="Arial" pitchFamily="34" charset="0"/>
            </a:endParaRPr>
          </a:p>
        </p:txBody>
      </p:sp>
      <p:sp>
        <p:nvSpPr>
          <p:cNvPr id="5" name="Footer Placeholder 4"/>
          <p:cNvSpPr>
            <a:spLocks noGrp="1"/>
          </p:cNvSpPr>
          <p:nvPr>
            <p:ph type="ftr" sz="quarter" idx="3"/>
          </p:nvPr>
        </p:nvSpPr>
        <p:spPr>
          <a:xfrm>
            <a:off x="3869268" y="635636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42" y="6356360"/>
            <a:ext cx="1530927" cy="365125"/>
          </a:xfrm>
          <a:prstGeom prst="rect">
            <a:avLst/>
          </a:prstGeom>
        </p:spPr>
        <p:txBody>
          <a:bodyPr vert="horz" lIns="91440" tIns="45720" rIns="91440" bIns="45720" rtlCol="0" anchor="ctr"/>
          <a:lstStyle>
            <a:lvl1pPr algn="r">
              <a:defRPr sz="1200" b="1">
                <a:solidFill>
                  <a:schemeClr val="accent1"/>
                </a:solidFill>
              </a:defRPr>
            </a:lvl1pPr>
          </a:lstStyle>
          <a:p>
            <a:pPr fontAlgn="base">
              <a:spcBef>
                <a:spcPct val="0"/>
              </a:spcBef>
              <a:spcAft>
                <a:spcPct val="0"/>
              </a:spcAft>
            </a:pPr>
            <a:fld id="{1BD7182F-FC65-49CC-95BA-94112E5AF0DD}" type="slidenum">
              <a:rPr lang="en-GB" altLang="en-US" smtClean="0">
                <a:solidFill>
                  <a:srgbClr val="004D75"/>
                </a:solidFill>
                <a:cs typeface="Arial" pitchFamily="34" charset="0"/>
              </a:rPr>
              <a:pPr fontAlgn="base">
                <a:spcBef>
                  <a:spcPct val="0"/>
                </a:spcBef>
                <a:spcAft>
                  <a:spcPct val="0"/>
                </a:spcAft>
              </a:pPr>
              <a:t>‹#›</a:t>
            </a:fld>
            <a:endParaRPr lang="en-GB" altLang="en-US">
              <a:solidFill>
                <a:srgbClr val="004D75"/>
              </a:solidFill>
              <a:cs typeface="Arial" pitchFamily="34" charset="0"/>
            </a:endParaRPr>
          </a:p>
        </p:txBody>
      </p:sp>
    </p:spTree>
    <p:extLst>
      <p:ext uri="{BB962C8B-B14F-4D97-AF65-F5344CB8AC3E}">
        <p14:creationId xmlns:p14="http://schemas.microsoft.com/office/powerpoint/2010/main" val="195830623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ft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karen.slade@ntu.ac.uk"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3">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5">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1836D-A477-429C-A89F-11A0458C1FC9}"/>
              </a:ext>
            </a:extLst>
          </p:cNvPr>
          <p:cNvSpPr>
            <a:spLocks noGrp="1"/>
          </p:cNvSpPr>
          <p:nvPr>
            <p:ph type="ctrTitle"/>
          </p:nvPr>
        </p:nvSpPr>
        <p:spPr>
          <a:xfrm>
            <a:off x="127591" y="1298448"/>
            <a:ext cx="4514638" cy="3255264"/>
          </a:xfrm>
        </p:spPr>
        <p:txBody>
          <a:bodyPr>
            <a:normAutofit fontScale="90000"/>
          </a:bodyPr>
          <a:lstStyle/>
          <a:p>
            <a:r>
              <a:rPr lang="en-GB" sz="3200" dirty="0"/>
              <a:t> </a:t>
            </a:r>
            <a:r>
              <a:rPr lang="en-GB" sz="3600" dirty="0"/>
              <a:t>Dual Harm: what we understand of violence and self-harm in a prison setting</a:t>
            </a:r>
            <a:br>
              <a:rPr lang="en-GB" sz="3200" dirty="0"/>
            </a:br>
            <a:br>
              <a:rPr lang="en-GB" sz="3200" dirty="0"/>
            </a:br>
            <a:br>
              <a:rPr lang="en-GB" sz="3200" dirty="0"/>
            </a:br>
            <a:r>
              <a:rPr lang="en-GB" sz="3200" dirty="0"/>
              <a:t> </a:t>
            </a:r>
          </a:p>
        </p:txBody>
      </p:sp>
      <p:sp>
        <p:nvSpPr>
          <p:cNvPr id="3" name="Subtitle 2">
            <a:extLst>
              <a:ext uri="{FF2B5EF4-FFF2-40B4-BE49-F238E27FC236}">
                <a16:creationId xmlns:a16="http://schemas.microsoft.com/office/drawing/2014/main" id="{84698004-B67D-406C-AC35-1186539E61E2}"/>
              </a:ext>
            </a:extLst>
          </p:cNvPr>
          <p:cNvSpPr>
            <a:spLocks noGrp="1"/>
          </p:cNvSpPr>
          <p:nvPr>
            <p:ph type="subTitle" idx="1"/>
          </p:nvPr>
        </p:nvSpPr>
        <p:spPr>
          <a:xfrm>
            <a:off x="397150" y="4571610"/>
            <a:ext cx="3847929" cy="1778260"/>
          </a:xfrm>
        </p:spPr>
        <p:txBody>
          <a:bodyPr>
            <a:noAutofit/>
          </a:bodyPr>
          <a:lstStyle/>
          <a:p>
            <a:r>
              <a:rPr lang="en-GB" sz="2400" dirty="0"/>
              <a:t>Dr Karen Slade</a:t>
            </a:r>
          </a:p>
          <a:p>
            <a:r>
              <a:rPr lang="en-GB" sz="2400" dirty="0"/>
              <a:t>Associate Professor in Applied Forensic Psychology</a:t>
            </a:r>
          </a:p>
        </p:txBody>
      </p:sp>
      <p:sp>
        <p:nvSpPr>
          <p:cNvPr id="45" name="Rectangle 37">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4C3530-67BF-4CC4-99BC-EC3B6B9FD64D}"/>
              </a:ext>
            </a:extLst>
          </p:cNvPr>
          <p:cNvPicPr>
            <a:picLocks noChangeAspect="1"/>
          </p:cNvPicPr>
          <p:nvPr/>
        </p:nvPicPr>
        <p:blipFill>
          <a:blip r:embed="rId2"/>
          <a:stretch>
            <a:fillRect/>
          </a:stretch>
        </p:blipFill>
        <p:spPr>
          <a:xfrm>
            <a:off x="5275608" y="1889585"/>
            <a:ext cx="3054096" cy="930223"/>
          </a:xfrm>
          <a:prstGeom prst="rect">
            <a:avLst/>
          </a:prstGeom>
        </p:spPr>
      </p:pic>
      <p:sp>
        <p:nvSpPr>
          <p:cNvPr id="40" name="Rectangle 39">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3264D1-73B8-4145-842F-1DB46CD457F0}"/>
              </a:ext>
            </a:extLst>
          </p:cNvPr>
          <p:cNvPicPr>
            <a:picLocks noChangeAspect="1"/>
          </p:cNvPicPr>
          <p:nvPr/>
        </p:nvPicPr>
        <p:blipFill rotWithShape="1">
          <a:blip r:embed="rId3">
            <a:extLst/>
          </a:blip>
          <a:srcRect b="1476"/>
          <a:stretch/>
        </p:blipFill>
        <p:spPr>
          <a:xfrm>
            <a:off x="8638608" y="2819808"/>
            <a:ext cx="2849303" cy="3270096"/>
          </a:xfrm>
          <a:prstGeom prst="rect">
            <a:avLst/>
          </a:prstGeom>
        </p:spPr>
      </p:pic>
      <p:sp>
        <p:nvSpPr>
          <p:cNvPr id="46" name="Rectangle 45">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5687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4" name="Rectangle 13">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667" y="5257630"/>
            <a:ext cx="10908667" cy="1021405"/>
          </a:xfrm>
        </p:spPr>
        <p:txBody>
          <a:bodyPr>
            <a:normAutofit/>
          </a:bodyPr>
          <a:lstStyle/>
          <a:p>
            <a:pPr algn="ctr"/>
            <a:r>
              <a:rPr lang="en-US" dirty="0"/>
              <a:t>Self-harm and Violence in High Secure Hospital</a:t>
            </a:r>
            <a:endParaRPr lang="en-GB" dirty="0"/>
          </a:p>
        </p:txBody>
      </p:sp>
      <p:sp>
        <p:nvSpPr>
          <p:cNvPr id="16" name="Rectangle 15">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a:xfrm>
            <a:off x="8409184" y="6356350"/>
            <a:ext cx="308314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026E08-299C-4CD3-BFC1-AE204EFA12E9}" type="datetime4">
              <a:rPr kumimoji="0" lang="en-GB" altLang="en-US" sz="1100" b="0" i="0" u="none" strike="noStrike" kern="1200" cap="none" spc="0" normalizeH="0" baseline="0" noProof="0">
                <a:ln>
                  <a:noFill/>
                </a:ln>
                <a:solidFill>
                  <a:srgbClr val="FFFFFF"/>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02 September 2019</a:t>
            </a:fld>
            <a:endParaRPr kumimoji="0" lang="en-GB" altLang="en-US" sz="1100" b="0" i="0" u="none" strike="noStrike" kern="1200" cap="none" spc="0" normalizeH="0" baseline="0" noProof="0">
              <a:ln>
                <a:noFill/>
              </a:ln>
              <a:solidFill>
                <a:srgbClr val="FFFFFF"/>
              </a:solidFill>
              <a:effectLst/>
              <a:uLnTx/>
              <a:uFillTx/>
              <a:latin typeface="Corbel"/>
              <a:ea typeface="+mn-ea"/>
              <a:cs typeface="+mn-cs"/>
            </a:endParaRPr>
          </a:p>
        </p:txBody>
      </p:sp>
      <p:sp>
        <p:nvSpPr>
          <p:cNvPr id="5" name="Slide Number Placeholder 4"/>
          <p:cNvSpPr>
            <a:spLocks noGrp="1"/>
          </p:cNvSpPr>
          <p:nvPr>
            <p:ph type="sldNum" sz="quarter" idx="12"/>
          </p:nvPr>
        </p:nvSpPr>
        <p:spPr>
          <a:xfrm>
            <a:off x="11614447" y="6356350"/>
            <a:ext cx="55061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86CA68-4FB1-427B-BB86-91C02EACE322}" type="slidenum">
              <a:rPr kumimoji="0" lang="en-GB" altLang="en-US" sz="1200" b="1" i="0" u="none" strike="noStrike" kern="1200" cap="none" spc="0" normalizeH="0" baseline="0" noProof="0" smtClean="0">
                <a:ln>
                  <a:noFill/>
                </a:ln>
                <a:solidFill>
                  <a:srgbClr val="4A66AC"/>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GB" altLang="en-US" sz="1200" b="1" i="0" u="none" strike="noStrike" kern="1200" cap="none" spc="0" normalizeH="0" baseline="0" noProof="0">
              <a:ln>
                <a:noFill/>
              </a:ln>
              <a:solidFill>
                <a:srgbClr val="4A66AC"/>
              </a:solidFill>
              <a:effectLst/>
              <a:uLnTx/>
              <a:uFillTx/>
              <a:latin typeface="Corbel"/>
              <a:ea typeface="+mn-ea"/>
              <a:cs typeface="+mn-cs"/>
            </a:endParaRPr>
          </a:p>
        </p:txBody>
      </p:sp>
      <p:graphicFrame>
        <p:nvGraphicFramePr>
          <p:cNvPr id="7" name="Content Placeholder 2">
            <a:extLst>
              <a:ext uri="{FF2B5EF4-FFF2-40B4-BE49-F238E27FC236}">
                <a16:creationId xmlns:a16="http://schemas.microsoft.com/office/drawing/2014/main" id="{7E34EF9F-147C-4FD6-81AD-6A35C4EE7F7A}"/>
              </a:ext>
            </a:extLst>
          </p:cNvPr>
          <p:cNvGraphicFramePr>
            <a:graphicFrameLocks noGrp="1"/>
          </p:cNvGraphicFramePr>
          <p:nvPr>
            <p:ph idx="1"/>
            <p:extLst/>
          </p:nvPr>
        </p:nvGraphicFramePr>
        <p:xfrm>
          <a:off x="702726" y="1029176"/>
          <a:ext cx="11111333" cy="4087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66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54DC6B-483F-F749-A307-C40844362031}"/>
              </a:ext>
            </a:extLst>
          </p:cNvPr>
          <p:cNvSpPr/>
          <p:nvPr/>
        </p:nvSpPr>
        <p:spPr>
          <a:xfrm>
            <a:off x="754913" y="2078435"/>
            <a:ext cx="11098420" cy="1754326"/>
          </a:xfrm>
          <a:prstGeom prst="rect">
            <a:avLst/>
          </a:prstGeom>
        </p:spPr>
        <p:txBody>
          <a:bodyPr wrap="square">
            <a:spAutoFit/>
          </a:bodyPr>
          <a:lstStyle/>
          <a:p>
            <a:pPr lvl="0"/>
            <a:r>
              <a:rPr lang="en-GB" sz="3600" dirty="0"/>
              <a:t>However, there is no evidence that self-harm CAUSES violence but most likely  they are a “manifestation of a common underlying vulnerability” (Hanna et al., 2017)</a:t>
            </a:r>
            <a:endParaRPr lang="en-US" sz="3600" dirty="0"/>
          </a:p>
        </p:txBody>
      </p:sp>
    </p:spTree>
    <p:extLst>
      <p:ext uri="{BB962C8B-B14F-4D97-AF65-F5344CB8AC3E}">
        <p14:creationId xmlns:p14="http://schemas.microsoft.com/office/powerpoint/2010/main" val="332205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063" y="963877"/>
            <a:ext cx="2065437" cy="4930246"/>
          </a:xfrm>
        </p:spPr>
        <p:txBody>
          <a:bodyPr>
            <a:normAutofit/>
          </a:bodyPr>
          <a:lstStyle/>
          <a:p>
            <a:pPr algn="ctr"/>
            <a:r>
              <a:rPr lang="en-GB" dirty="0">
                <a:solidFill>
                  <a:schemeClr val="bg1"/>
                </a:solidFill>
              </a:rPr>
              <a:t>Risk indicators</a:t>
            </a:r>
            <a:endParaRPr lang="en-GB" dirty="0">
              <a:solidFill>
                <a:schemeClr val="accent1"/>
              </a:solidFill>
            </a:endParaRPr>
          </a:p>
        </p:txBody>
      </p:sp>
      <p:sp>
        <p:nvSpPr>
          <p:cNvPr id="3" name="Content Placeholder 2"/>
          <p:cNvSpPr>
            <a:spLocks noGrp="1"/>
          </p:cNvSpPr>
          <p:nvPr>
            <p:ph idx="1"/>
          </p:nvPr>
        </p:nvSpPr>
        <p:spPr>
          <a:xfrm>
            <a:off x="3808609" y="963876"/>
            <a:ext cx="7884627" cy="5434737"/>
          </a:xfrm>
        </p:spPr>
        <p:txBody>
          <a:bodyPr anchor="ctr">
            <a:normAutofit lnSpcReduction="10000"/>
          </a:bodyPr>
          <a:lstStyle/>
          <a:p>
            <a:pPr marL="0" indent="0">
              <a:buNone/>
            </a:pPr>
            <a:r>
              <a:rPr lang="en-GB" sz="2200" dirty="0"/>
              <a:t>A series of studies aimed to understand the risk characteristics of dual harm offenders within prison. </a:t>
            </a:r>
          </a:p>
          <a:p>
            <a:pPr marL="0" indent="0">
              <a:buNone/>
            </a:pPr>
            <a:r>
              <a:rPr lang="en-GB" sz="2200" dirty="0"/>
              <a:t>This presentation consider both male and female prisoners, where possible.</a:t>
            </a:r>
          </a:p>
          <a:p>
            <a:pPr marL="0" indent="0">
              <a:buNone/>
            </a:pPr>
            <a:endParaRPr lang="en-GB" sz="2200" dirty="0"/>
          </a:p>
          <a:p>
            <a:pPr marL="0" indent="0">
              <a:buNone/>
            </a:pPr>
            <a:r>
              <a:rPr lang="en-GB" sz="2200" dirty="0"/>
              <a:t>Aims:</a:t>
            </a:r>
          </a:p>
          <a:p>
            <a:pPr marL="0" indent="0">
              <a:buNone/>
            </a:pPr>
            <a:r>
              <a:rPr lang="en-GB" sz="2200" dirty="0"/>
              <a:t>To compare dual harm prisoners with those who solely self-harm or solely assault as well as those who do neither. </a:t>
            </a:r>
          </a:p>
          <a:p>
            <a:pPr marL="457200" indent="-457200">
              <a:buFont typeface="+mj-lt"/>
              <a:buAutoNum type="arabicPeriod"/>
            </a:pPr>
            <a:r>
              <a:rPr lang="en-GB" sz="2200" dirty="0"/>
              <a:t>To explore demographics and offence types</a:t>
            </a:r>
          </a:p>
          <a:p>
            <a:pPr marL="457200" indent="-457200">
              <a:buFont typeface="+mj-lt"/>
              <a:buAutoNum type="arabicPeriod"/>
            </a:pPr>
            <a:r>
              <a:rPr lang="en-GB" sz="2200" dirty="0"/>
              <a:t>To explore behavioural indicators through incident types and rates, incident types.</a:t>
            </a:r>
          </a:p>
          <a:p>
            <a:pPr marL="457200" indent="-457200">
              <a:buFont typeface="+mj-lt"/>
              <a:buAutoNum type="arabicPeriod"/>
            </a:pPr>
            <a:r>
              <a:rPr lang="en-GB" sz="2200" dirty="0"/>
              <a:t>To explore the possible effects of punishment regimes.</a:t>
            </a:r>
          </a:p>
          <a:p>
            <a:pPr marL="457200" indent="-457200">
              <a:buFont typeface="+mj-lt"/>
              <a:buAutoNum type="arabicPeriod"/>
            </a:pPr>
            <a:r>
              <a:rPr lang="en-GB" sz="2200" dirty="0"/>
              <a:t>To explore any differences in methods or lethality of the self-harm.</a:t>
            </a:r>
          </a:p>
          <a:p>
            <a:pPr marL="0" indent="0">
              <a:buNone/>
            </a:pPr>
            <a:endParaRPr lang="en-GB" sz="2200" dirty="0"/>
          </a:p>
          <a:p>
            <a:endParaRPr lang="en-GB" sz="2200" dirty="0"/>
          </a:p>
        </p:txBody>
      </p:sp>
      <p:sp>
        <p:nvSpPr>
          <p:cNvPr id="4" name="Date Placeholder 3"/>
          <p:cNvSpPr>
            <a:spLocks noGrp="1"/>
          </p:cNvSpPr>
          <p:nvPr>
            <p:ph type="dt" sz="half" idx="10"/>
          </p:nvPr>
        </p:nvSpPr>
        <p:spPr>
          <a:xfrm>
            <a:off x="838200" y="6033489"/>
            <a:ext cx="2743200" cy="365125"/>
          </a:xfrm>
        </p:spPr>
        <p:txBody>
          <a:bodyPr>
            <a:normAutofit/>
          </a:bodyPr>
          <a:lstStyle/>
          <a:p>
            <a:pPr>
              <a:spcAft>
                <a:spcPts val="600"/>
              </a:spcAft>
            </a:pPr>
            <a:fld id="{44026E08-299C-4CD3-BFC1-AE204EFA12E9}" type="datetime4">
              <a:rPr lang="en-GB" altLang="en-US" sz="1050">
                <a:solidFill>
                  <a:schemeClr val="tx1">
                    <a:alpha val="80000"/>
                  </a:schemeClr>
                </a:solidFill>
              </a:rPr>
              <a:pPr>
                <a:spcAft>
                  <a:spcPts val="600"/>
                </a:spcAft>
              </a:pPr>
              <a:t>02 September 2019</a:t>
            </a:fld>
            <a:endParaRPr lang="en-GB" altLang="en-US" sz="1050">
              <a:solidFill>
                <a:schemeClr val="tx1">
                  <a:alpha val="80000"/>
                </a:schemeClr>
              </a:solidFill>
            </a:endParaRPr>
          </a:p>
        </p:txBody>
      </p:sp>
      <p:sp>
        <p:nvSpPr>
          <p:cNvPr id="5" name="Slide Number Placeholder 4"/>
          <p:cNvSpPr>
            <a:spLocks noGrp="1"/>
          </p:cNvSpPr>
          <p:nvPr>
            <p:ph type="sldNum" sz="quarter" idx="12"/>
          </p:nvPr>
        </p:nvSpPr>
        <p:spPr>
          <a:xfrm>
            <a:off x="10571517" y="6033489"/>
            <a:ext cx="782283" cy="365125"/>
          </a:xfrm>
        </p:spPr>
        <p:txBody>
          <a:bodyPr>
            <a:normAutofit/>
          </a:bodyPr>
          <a:lstStyle/>
          <a:p>
            <a:pPr>
              <a:spcAft>
                <a:spcPts val="600"/>
              </a:spcAft>
            </a:pPr>
            <a:fld id="{D586CA68-4FB1-427B-BB86-91C02EACE322}" type="slidenum">
              <a:rPr lang="en-GB" altLang="en-US" sz="1050">
                <a:solidFill>
                  <a:schemeClr val="tx1">
                    <a:alpha val="80000"/>
                  </a:schemeClr>
                </a:solidFill>
              </a:rPr>
              <a:pPr>
                <a:spcAft>
                  <a:spcPts val="600"/>
                </a:spcAft>
              </a:pPr>
              <a:t>12</a:t>
            </a:fld>
            <a:endParaRPr lang="en-GB" altLang="en-US" sz="1050">
              <a:solidFill>
                <a:schemeClr val="tx1">
                  <a:alpha val="80000"/>
                </a:schemeClr>
              </a:solidFill>
            </a:endParaRPr>
          </a:p>
        </p:txBody>
      </p:sp>
    </p:spTree>
    <p:extLst>
      <p:ext uri="{BB962C8B-B14F-4D97-AF65-F5344CB8AC3E}">
        <p14:creationId xmlns:p14="http://schemas.microsoft.com/office/powerpoint/2010/main" val="427885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54" y="1087374"/>
            <a:ext cx="8983489" cy="1000978"/>
          </a:xfrm>
        </p:spPr>
        <p:txBody>
          <a:bodyPr>
            <a:normAutofit fontScale="90000"/>
          </a:bodyPr>
          <a:lstStyle/>
          <a:p>
            <a:r>
              <a:rPr lang="en-US" sz="4000" dirty="0"/>
              <a:t>UK prison samples</a:t>
            </a:r>
            <a:br>
              <a:rPr lang="en-US" sz="2000" dirty="0"/>
            </a:br>
            <a:br>
              <a:rPr lang="en-GB" sz="2000" i="1" dirty="0"/>
            </a:br>
            <a:endParaRPr lang="en-US" sz="2000" i="1" dirty="0"/>
          </a:p>
        </p:txBody>
      </p:sp>
      <p:sp>
        <p:nvSpPr>
          <p:cNvPr id="30" name="Rectangle 2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279019" y="2416774"/>
            <a:ext cx="9626958" cy="3813905"/>
          </a:xfrm>
        </p:spPr>
        <p:txBody>
          <a:bodyPr numCol="2" spcCol="612000">
            <a:normAutofit/>
          </a:bodyPr>
          <a:lstStyle/>
          <a:p>
            <a:pPr marL="0" indent="0">
              <a:buNone/>
            </a:pPr>
            <a:r>
              <a:rPr lang="en-GB" sz="1400" b="1" dirty="0">
                <a:solidFill>
                  <a:srgbClr val="000000"/>
                </a:solidFill>
              </a:rPr>
              <a:t>Male:</a:t>
            </a:r>
          </a:p>
          <a:p>
            <a:pPr marL="0" indent="0">
              <a:buNone/>
            </a:pPr>
            <a:r>
              <a:rPr lang="en-GB" sz="1400" b="1" dirty="0">
                <a:solidFill>
                  <a:srgbClr val="000000"/>
                </a:solidFill>
              </a:rPr>
              <a:t>2017 (in prep)</a:t>
            </a:r>
          </a:p>
          <a:p>
            <a:pPr marL="0" indent="0">
              <a:buNone/>
            </a:pPr>
            <a:r>
              <a:rPr lang="en-GB" sz="1400" dirty="0">
                <a:solidFill>
                  <a:srgbClr val="000000"/>
                </a:solidFill>
              </a:rPr>
              <a:t>Prison C: Full population sample:</a:t>
            </a:r>
          </a:p>
          <a:p>
            <a:pPr marL="0" indent="0">
              <a:buNone/>
            </a:pPr>
            <a:r>
              <a:rPr lang="en-GB" sz="1400" dirty="0">
                <a:solidFill>
                  <a:srgbClr val="000000"/>
                </a:solidFill>
              </a:rPr>
              <a:t>Cat B Local prisons (Midlands) </a:t>
            </a:r>
          </a:p>
          <a:p>
            <a:pPr marL="0" indent="0">
              <a:buNone/>
            </a:pPr>
            <a:endParaRPr lang="en-GB" sz="1400" b="1" dirty="0">
              <a:solidFill>
                <a:srgbClr val="000000"/>
              </a:solidFill>
            </a:endParaRPr>
          </a:p>
          <a:p>
            <a:pPr marL="0" indent="0">
              <a:buNone/>
            </a:pPr>
            <a:r>
              <a:rPr lang="en-GB" sz="1400" b="1" dirty="0">
                <a:solidFill>
                  <a:srgbClr val="000000"/>
                </a:solidFill>
              </a:rPr>
              <a:t>2014 (Slade, 2017)</a:t>
            </a:r>
          </a:p>
          <a:p>
            <a:pPr marL="0" indent="0">
              <a:buNone/>
            </a:pPr>
            <a:r>
              <a:rPr lang="en-GB" sz="1400" dirty="0">
                <a:solidFill>
                  <a:srgbClr val="000000"/>
                </a:solidFill>
              </a:rPr>
              <a:t>Prison B: Random sample</a:t>
            </a:r>
          </a:p>
          <a:p>
            <a:pPr marL="0" indent="0">
              <a:buNone/>
            </a:pPr>
            <a:r>
              <a:rPr lang="en-GB" sz="1400" dirty="0">
                <a:solidFill>
                  <a:srgbClr val="000000"/>
                </a:solidFill>
              </a:rPr>
              <a:t>Cat B Trainer for 4+ year sentenced (violence-focussed).</a:t>
            </a:r>
          </a:p>
          <a:p>
            <a:pPr marL="0" indent="0">
              <a:buNone/>
            </a:pPr>
            <a:r>
              <a:rPr lang="en-GB" sz="1400" dirty="0">
                <a:solidFill>
                  <a:srgbClr val="000000"/>
                </a:solidFill>
              </a:rPr>
              <a:t>Prison A: Repeated harm (either violence or self-harm)</a:t>
            </a:r>
          </a:p>
          <a:p>
            <a:pPr marL="0" indent="0">
              <a:buNone/>
            </a:pPr>
            <a:r>
              <a:rPr lang="en-GB" sz="1400" dirty="0">
                <a:solidFill>
                  <a:srgbClr val="000000"/>
                </a:solidFill>
              </a:rPr>
              <a:t>Cat B Local prison (London)</a:t>
            </a:r>
            <a:endParaRPr lang="en-US" sz="1400" dirty="0">
              <a:solidFill>
                <a:srgbClr val="000000"/>
              </a:solidFill>
            </a:endParaRPr>
          </a:p>
          <a:p>
            <a:pPr marL="0" indent="0">
              <a:buNone/>
            </a:pPr>
            <a:endParaRPr lang="en-US" sz="1400" dirty="0">
              <a:solidFill>
                <a:srgbClr val="000000"/>
              </a:solidFill>
            </a:endParaRPr>
          </a:p>
          <a:p>
            <a:pPr marL="0" indent="0">
              <a:buNone/>
            </a:pPr>
            <a:r>
              <a:rPr lang="en-US" sz="1600" b="1" dirty="0">
                <a:solidFill>
                  <a:srgbClr val="000000"/>
                </a:solidFill>
              </a:rPr>
              <a:t>Female (Kottler, 2018)</a:t>
            </a:r>
          </a:p>
          <a:p>
            <a:pPr marL="0" indent="0">
              <a:buNone/>
            </a:pPr>
            <a:r>
              <a:rPr lang="en-US" sz="1600" dirty="0">
                <a:solidFill>
                  <a:srgbClr val="000000"/>
                </a:solidFill>
              </a:rPr>
              <a:t>Prison D: Full prison sample</a:t>
            </a:r>
          </a:p>
          <a:p>
            <a:pPr marL="0" indent="0">
              <a:buNone/>
            </a:pPr>
            <a:r>
              <a:rPr lang="en-US" sz="1600" dirty="0" err="1">
                <a:solidFill>
                  <a:srgbClr val="000000"/>
                </a:solidFill>
              </a:rPr>
              <a:t>Womens</a:t>
            </a:r>
            <a:r>
              <a:rPr lang="en-US" sz="1600" dirty="0">
                <a:solidFill>
                  <a:srgbClr val="000000"/>
                </a:solidFill>
              </a:rPr>
              <a:t> closed prison (London)</a:t>
            </a:r>
          </a:p>
          <a:p>
            <a:pPr marL="0" indent="0">
              <a:buNone/>
            </a:pPr>
            <a:endParaRPr lang="en-US" sz="1600" dirty="0">
              <a:solidFill>
                <a:srgbClr val="000000"/>
              </a:solidFill>
            </a:endParaRPr>
          </a:p>
          <a:p>
            <a:pPr marL="0" indent="0">
              <a:buNone/>
            </a:pPr>
            <a:endParaRPr lang="en-US" sz="1600" dirty="0">
              <a:solidFill>
                <a:srgbClr val="000000"/>
              </a:solidFill>
            </a:endParaRPr>
          </a:p>
          <a:p>
            <a:endParaRPr lang="en-US" sz="1600" dirty="0">
              <a:solidFill>
                <a:srgbClr val="000000"/>
              </a:solidFill>
            </a:endParaRPr>
          </a:p>
        </p:txBody>
      </p:sp>
      <p:pic>
        <p:nvPicPr>
          <p:cNvPr id="4" name="Picture 3"/>
          <p:cNvPicPr>
            <a:picLocks noChangeAspect="1"/>
          </p:cNvPicPr>
          <p:nvPr/>
        </p:nvPicPr>
        <p:blipFill>
          <a:blip r:embed="rId2"/>
          <a:stretch>
            <a:fillRect/>
          </a:stretch>
        </p:blipFill>
        <p:spPr>
          <a:xfrm>
            <a:off x="11002879" y="2576"/>
            <a:ext cx="1189124" cy="1116362"/>
          </a:xfrm>
          <a:prstGeom prst="rect">
            <a:avLst/>
          </a:prstGeom>
        </p:spPr>
      </p:pic>
    </p:spTree>
    <p:extLst>
      <p:ext uri="{BB962C8B-B14F-4D97-AF65-F5344CB8AC3E}">
        <p14:creationId xmlns:p14="http://schemas.microsoft.com/office/powerpoint/2010/main" val="265552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6475BE-9958-42A6-B1A2-0161B9EC344A}"/>
              </a:ext>
            </a:extLst>
          </p:cNvPr>
          <p:cNvSpPr>
            <a:spLocks noGrp="1"/>
          </p:cNvSpPr>
          <p:nvPr>
            <p:ph type="title"/>
          </p:nvPr>
        </p:nvSpPr>
        <p:spPr>
          <a:xfrm>
            <a:off x="1539116" y="864108"/>
            <a:ext cx="3073914" cy="5120639"/>
          </a:xfrm>
        </p:spPr>
        <p:txBody>
          <a:bodyPr>
            <a:normAutofit/>
          </a:bodyPr>
          <a:lstStyle/>
          <a:p>
            <a:pPr algn="r"/>
            <a:r>
              <a:rPr lang="en-GB">
                <a:solidFill>
                  <a:schemeClr val="tx1">
                    <a:lumMod val="85000"/>
                    <a:lumOff val="15000"/>
                  </a:schemeClr>
                </a:solidFill>
              </a:rPr>
              <a:t>Groups</a:t>
            </a:r>
          </a:p>
        </p:txBody>
      </p:sp>
      <p:sp>
        <p:nvSpPr>
          <p:cNvPr id="12" name="Rectangle 1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1D1130-0116-4D9F-A082-A2257DA57467}"/>
              </a:ext>
            </a:extLst>
          </p:cNvPr>
          <p:cNvSpPr>
            <a:spLocks noGrp="1"/>
          </p:cNvSpPr>
          <p:nvPr>
            <p:ph idx="1"/>
          </p:nvPr>
        </p:nvSpPr>
        <p:spPr>
          <a:xfrm>
            <a:off x="5289229" y="864108"/>
            <a:ext cx="5910677" cy="5120640"/>
          </a:xfrm>
        </p:spPr>
        <p:txBody>
          <a:bodyPr>
            <a:normAutofit/>
          </a:bodyPr>
          <a:lstStyle/>
          <a:p>
            <a:pPr marL="0" indent="0">
              <a:buNone/>
            </a:pPr>
            <a:r>
              <a:rPr lang="en-GB" dirty="0"/>
              <a:t> Based on in-prison incidents only</a:t>
            </a:r>
          </a:p>
          <a:p>
            <a:endParaRPr lang="en-GB" dirty="0"/>
          </a:p>
          <a:p>
            <a:r>
              <a:rPr lang="en-GB" dirty="0"/>
              <a:t>Sole Assault (physical assault)</a:t>
            </a:r>
          </a:p>
          <a:p>
            <a:r>
              <a:rPr lang="en-GB" dirty="0"/>
              <a:t>Sole Self-harm (physical harm to self) </a:t>
            </a:r>
          </a:p>
          <a:p>
            <a:r>
              <a:rPr lang="en-GB" dirty="0"/>
              <a:t>Dual Harm: Both assault and self-harm</a:t>
            </a:r>
          </a:p>
          <a:p>
            <a:r>
              <a:rPr lang="en-GB" dirty="0"/>
              <a:t>No incidents </a:t>
            </a:r>
          </a:p>
          <a:p>
            <a:r>
              <a:rPr lang="en-GB" dirty="0"/>
              <a:t>No harm (incidents but not physical harm)</a:t>
            </a:r>
          </a:p>
          <a:p>
            <a:endParaRPr lang="en-GB" dirty="0"/>
          </a:p>
        </p:txBody>
      </p:sp>
      <p:sp>
        <p:nvSpPr>
          <p:cNvPr id="16" name="Rectangle 1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D675079-B12F-4280-8E96-FE7864951F68}"/>
              </a:ext>
            </a:extLst>
          </p:cNvPr>
          <p:cNvSpPr>
            <a:spLocks noGrp="1"/>
          </p:cNvSpPr>
          <p:nvPr>
            <p:ph type="dt" sz="half" idx="10"/>
          </p:nvPr>
        </p:nvSpPr>
        <p:spPr>
          <a:xfrm>
            <a:off x="262465" y="6356350"/>
            <a:ext cx="2743200" cy="365125"/>
          </a:xfrm>
        </p:spPr>
        <p:txBody>
          <a:bodyPr>
            <a:normAutofit/>
          </a:bodyPr>
          <a:lstStyle/>
          <a:p>
            <a:pPr>
              <a:spcAft>
                <a:spcPts val="600"/>
              </a:spcAft>
            </a:pPr>
            <a:fld id="{268639F8-B3E5-4F1B-88E8-31ECF779062E}" type="datetime1">
              <a:rPr lang="en-GB" smtClean="0"/>
              <a:pPr>
                <a:spcAft>
                  <a:spcPts val="600"/>
                </a:spcAft>
              </a:pPr>
              <a:t>02/09/2019</a:t>
            </a:fld>
            <a:endParaRPr lang="en-GB"/>
          </a:p>
        </p:txBody>
      </p:sp>
      <p:sp>
        <p:nvSpPr>
          <p:cNvPr id="5" name="Slide Number Placeholder 4">
            <a:extLst>
              <a:ext uri="{FF2B5EF4-FFF2-40B4-BE49-F238E27FC236}">
                <a16:creationId xmlns:a16="http://schemas.microsoft.com/office/drawing/2014/main" id="{4482B44F-EB01-4E3D-99CC-47AF4B09024E}"/>
              </a:ext>
            </a:extLst>
          </p:cNvPr>
          <p:cNvSpPr>
            <a:spLocks noGrp="1"/>
          </p:cNvSpPr>
          <p:nvPr>
            <p:ph type="sldNum" sz="quarter" idx="12"/>
          </p:nvPr>
        </p:nvSpPr>
        <p:spPr>
          <a:xfrm>
            <a:off x="10634135" y="6356350"/>
            <a:ext cx="1530927" cy="365125"/>
          </a:xfrm>
        </p:spPr>
        <p:txBody>
          <a:bodyPr>
            <a:normAutofit/>
          </a:bodyPr>
          <a:lstStyle/>
          <a:p>
            <a:pPr>
              <a:spcAft>
                <a:spcPts val="600"/>
              </a:spcAft>
            </a:pPr>
            <a:fld id="{9E514F6D-689E-4CFC-88BB-AEA64CB55A23}" type="slidenum">
              <a:rPr lang="en-GB" smtClean="0"/>
              <a:pPr>
                <a:spcAft>
                  <a:spcPts val="600"/>
                </a:spcAft>
              </a:pPr>
              <a:t>14</a:t>
            </a:fld>
            <a:endParaRPr lang="en-GB"/>
          </a:p>
        </p:txBody>
      </p:sp>
    </p:spTree>
    <p:extLst>
      <p:ext uri="{BB962C8B-B14F-4D97-AF65-F5344CB8AC3E}">
        <p14:creationId xmlns:p14="http://schemas.microsoft.com/office/powerpoint/2010/main" val="224100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a:t>
            </a:r>
          </a:p>
        </p:txBody>
      </p:sp>
      <p:sp>
        <p:nvSpPr>
          <p:cNvPr id="3" name="Content Placeholder 2"/>
          <p:cNvSpPr>
            <a:spLocks noGrp="1"/>
          </p:cNvSpPr>
          <p:nvPr>
            <p:ph idx="1"/>
          </p:nvPr>
        </p:nvSpPr>
        <p:spPr>
          <a:xfrm>
            <a:off x="3620278" y="846138"/>
            <a:ext cx="7962122" cy="5281612"/>
          </a:xfrm>
        </p:spPr>
        <p:txBody>
          <a:bodyPr>
            <a:normAutofit fontScale="92500" lnSpcReduction="10000"/>
          </a:bodyPr>
          <a:lstStyle/>
          <a:p>
            <a:pPr marL="0" indent="0">
              <a:buNone/>
            </a:pPr>
            <a:r>
              <a:rPr lang="en-GB" dirty="0"/>
              <a:t>Male:</a:t>
            </a:r>
          </a:p>
          <a:p>
            <a:pPr marL="0" indent="0">
              <a:buNone/>
            </a:pPr>
            <a:r>
              <a:rPr lang="en-GB" dirty="0"/>
              <a:t>Data:  Routinely gathered detailed incident, location and demographic data from prison PNOMIS electronic database system from 2010 </a:t>
            </a:r>
            <a:r>
              <a:rPr lang="mr-IN" dirty="0"/>
              <a:t>–</a:t>
            </a:r>
            <a:r>
              <a:rPr lang="en-GB" dirty="0"/>
              <a:t> 2017.  </a:t>
            </a:r>
          </a:p>
          <a:p>
            <a:pPr marL="0" indent="0">
              <a:buNone/>
            </a:pPr>
            <a:r>
              <a:rPr lang="en-GB" dirty="0"/>
              <a:t>Each participant had demographic, current offence, incident dates and incident types, dates of segregation and placement on basic regime recorded.</a:t>
            </a:r>
          </a:p>
          <a:p>
            <a:pPr marL="0" indent="0">
              <a:buNone/>
            </a:pPr>
            <a:r>
              <a:rPr lang="en-GB" dirty="0"/>
              <a:t>Further details on method and severity of self-harm behaviour was also gathered. </a:t>
            </a:r>
          </a:p>
          <a:p>
            <a:pPr marL="0" indent="0">
              <a:buNone/>
            </a:pPr>
            <a:r>
              <a:rPr lang="en-GB" dirty="0"/>
              <a:t>All times in prison were included since 2010.</a:t>
            </a:r>
          </a:p>
          <a:p>
            <a:pPr marL="0" indent="0">
              <a:buNone/>
            </a:pPr>
            <a:r>
              <a:rPr lang="en-GB" dirty="0"/>
              <a:t>Time in prison and under segregation/basic were calculated removing any periods in the community. </a:t>
            </a:r>
          </a:p>
          <a:p>
            <a:pPr marL="0" indent="0">
              <a:buNone/>
            </a:pPr>
            <a:endParaRPr lang="en-GB" dirty="0"/>
          </a:p>
          <a:p>
            <a:pPr marL="0" indent="0">
              <a:buNone/>
            </a:pPr>
            <a:r>
              <a:rPr lang="en-GB" dirty="0"/>
              <a:t>Female:</a:t>
            </a:r>
          </a:p>
          <a:p>
            <a:pPr marL="0" indent="0">
              <a:buNone/>
            </a:pPr>
            <a:r>
              <a:rPr lang="en-GB" dirty="0"/>
              <a:t>Data:  Locally recorded database for self-harm and violence over 3 year period on current sentence.</a:t>
            </a:r>
          </a:p>
          <a:p>
            <a:pPr marL="0" indent="0">
              <a:buNone/>
            </a:pPr>
            <a:r>
              <a:rPr lang="en-GB" dirty="0"/>
              <a:t>Method of self-harm and incident types were recorded. </a:t>
            </a:r>
          </a:p>
          <a:p>
            <a:pPr marL="0" indent="0">
              <a:buNone/>
            </a:pP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026E08-299C-4CD3-BFC1-AE204EFA12E9}" type="datetime4">
              <a:rPr kumimoji="0" lang="en-GB" altLang="en-US" sz="1200" b="0"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 September 2019</a:t>
            </a:fld>
            <a:endParaRPr kumimoji="0" lang="en-GB" alt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Slide Number Placeholder 4"/>
          <p:cNvSpPr>
            <a:spLocks noGrp="1"/>
          </p:cNvSpPr>
          <p:nvPr>
            <p:ph type="sldNum" sz="quarter" idx="12"/>
          </p:nvPr>
        </p:nvSpPr>
        <p:spPr>
          <a:xfrm>
            <a:off x="0" y="6356360"/>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6CA68-4FB1-427B-BB86-91C02EACE322}" type="slidenum">
              <a:rPr kumimoji="0" lang="en-GB" altLang="en-US"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7595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69" y="1894113"/>
            <a:ext cx="2652779" cy="2771193"/>
          </a:xfrm>
        </p:spPr>
        <p:txBody>
          <a:bodyPr>
            <a:normAutofit/>
          </a:bodyPr>
          <a:lstStyle/>
          <a:p>
            <a:r>
              <a:rPr lang="en-GB" dirty="0">
                <a:solidFill>
                  <a:schemeClr val="bg1"/>
                </a:solidFill>
              </a:rPr>
              <a:t>Prevalence rates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4406749"/>
              </p:ext>
            </p:extLst>
          </p:nvPr>
        </p:nvGraphicFramePr>
        <p:xfrm>
          <a:off x="3657600" y="784379"/>
          <a:ext cx="7417837" cy="3691088"/>
        </p:xfrm>
        <a:graphic>
          <a:graphicData uri="http://schemas.openxmlformats.org/drawingml/2006/table">
            <a:tbl>
              <a:tblPr firstRow="1" bandRow="1">
                <a:tableStyleId>{5C22544A-7EE6-4342-B048-85BDC9FD1C3A}</a:tableStyleId>
              </a:tblPr>
              <a:tblGrid>
                <a:gridCol w="2017543">
                  <a:extLst>
                    <a:ext uri="{9D8B030D-6E8A-4147-A177-3AD203B41FA5}">
                      <a16:colId xmlns:a16="http://schemas.microsoft.com/office/drawing/2014/main" val="3617725503"/>
                    </a:ext>
                  </a:extLst>
                </a:gridCol>
                <a:gridCol w="1701342">
                  <a:extLst>
                    <a:ext uri="{9D8B030D-6E8A-4147-A177-3AD203B41FA5}">
                      <a16:colId xmlns:a16="http://schemas.microsoft.com/office/drawing/2014/main" val="20004"/>
                    </a:ext>
                  </a:extLst>
                </a:gridCol>
                <a:gridCol w="1849476">
                  <a:extLst>
                    <a:ext uri="{9D8B030D-6E8A-4147-A177-3AD203B41FA5}">
                      <a16:colId xmlns:a16="http://schemas.microsoft.com/office/drawing/2014/main" val="1947483912"/>
                    </a:ext>
                  </a:extLst>
                </a:gridCol>
                <a:gridCol w="1849476">
                  <a:extLst>
                    <a:ext uri="{9D8B030D-6E8A-4147-A177-3AD203B41FA5}">
                      <a16:colId xmlns:a16="http://schemas.microsoft.com/office/drawing/2014/main" val="145798950"/>
                    </a:ext>
                  </a:extLst>
                </a:gridCol>
              </a:tblGrid>
              <a:tr h="560343">
                <a:tc>
                  <a:txBody>
                    <a:bodyPr/>
                    <a:lstStyle/>
                    <a:p>
                      <a:endParaRPr lang="en-GB" sz="1600" dirty="0"/>
                    </a:p>
                  </a:txBody>
                  <a:tcPr marL="114425" marR="114425" marT="57212" marB="57212"/>
                </a:tc>
                <a:tc>
                  <a:txBody>
                    <a:bodyPr/>
                    <a:lstStyle/>
                    <a:p>
                      <a:pPr algn="ctr"/>
                      <a:r>
                        <a:rPr lang="en-GB" sz="1600" dirty="0"/>
                        <a:t>Local 2017</a:t>
                      </a:r>
                    </a:p>
                    <a:p>
                      <a:pPr algn="ctr"/>
                      <a:r>
                        <a:rPr lang="en-GB" sz="1600" dirty="0"/>
                        <a:t>%</a:t>
                      </a:r>
                      <a:r>
                        <a:rPr lang="en-GB" sz="1600" baseline="0" dirty="0"/>
                        <a:t>  (N)</a:t>
                      </a:r>
                      <a:endParaRPr lang="en-GB" sz="1600" dirty="0"/>
                    </a:p>
                  </a:txBody>
                  <a:tcPr marL="114425" marR="114425" marT="57212" marB="57212"/>
                </a:tc>
                <a:tc>
                  <a:txBody>
                    <a:bodyPr/>
                    <a:lstStyle/>
                    <a:p>
                      <a:pPr algn="ctr"/>
                      <a:r>
                        <a:rPr lang="en-GB" sz="1600" dirty="0"/>
                        <a:t>Cat B Trainer 2015</a:t>
                      </a:r>
                    </a:p>
                    <a:p>
                      <a:pPr algn="ctr"/>
                      <a:r>
                        <a:rPr lang="en-GB" sz="1600" dirty="0"/>
                        <a:t>% (N)</a:t>
                      </a:r>
                    </a:p>
                  </a:txBody>
                  <a:tcPr/>
                </a:tc>
                <a:tc>
                  <a:txBody>
                    <a:bodyPr/>
                    <a:lstStyle/>
                    <a:p>
                      <a:pPr algn="ctr"/>
                      <a:r>
                        <a:rPr lang="en-GB" sz="1600" dirty="0"/>
                        <a:t>Women Closed</a:t>
                      </a:r>
                    </a:p>
                    <a:p>
                      <a:pPr algn="ctr"/>
                      <a:r>
                        <a:rPr lang="en-GB" sz="1600" dirty="0"/>
                        <a:t>% (N)</a:t>
                      </a:r>
                    </a:p>
                  </a:txBody>
                  <a:tcPr/>
                </a:tc>
                <a:extLst>
                  <a:ext uri="{0D108BD9-81ED-4DB2-BD59-A6C34878D82A}">
                    <a16:rowId xmlns:a16="http://schemas.microsoft.com/office/drawing/2014/main" val="1188834708"/>
                  </a:ext>
                </a:extLst>
              </a:tr>
              <a:tr h="442968">
                <a:tc>
                  <a:txBody>
                    <a:bodyPr/>
                    <a:lstStyle/>
                    <a:p>
                      <a:r>
                        <a:rPr lang="en-GB" sz="2000" dirty="0"/>
                        <a:t>Sole Self-Harm</a:t>
                      </a:r>
                    </a:p>
                  </a:txBody>
                  <a:tcPr marL="114425" marR="114425" marT="57212" marB="57212"/>
                </a:tc>
                <a:tc>
                  <a:txBody>
                    <a:bodyPr/>
                    <a:lstStyle/>
                    <a:p>
                      <a:pPr algn="ctr"/>
                      <a:r>
                        <a:rPr lang="en-GB" sz="2000" dirty="0"/>
                        <a:t>7  (70)</a:t>
                      </a:r>
                    </a:p>
                  </a:txBody>
                  <a:tcPr marL="114425" marR="114425" marT="57212" marB="57212"/>
                </a:tc>
                <a:tc>
                  <a:txBody>
                    <a:bodyPr/>
                    <a:lstStyle/>
                    <a:p>
                      <a:pPr algn="ctr"/>
                      <a:r>
                        <a:rPr lang="en-GB" sz="2000" dirty="0"/>
                        <a:t>8.2 (8)</a:t>
                      </a:r>
                    </a:p>
                  </a:txBody>
                  <a:tcPr/>
                </a:tc>
                <a:tc>
                  <a:txBody>
                    <a:bodyPr/>
                    <a:lstStyle/>
                    <a:p>
                      <a:pPr algn="ctr"/>
                      <a:r>
                        <a:rPr lang="en-GB" sz="2000" dirty="0"/>
                        <a:t>4 (221)</a:t>
                      </a:r>
                    </a:p>
                  </a:txBody>
                  <a:tcPr/>
                </a:tc>
                <a:extLst>
                  <a:ext uri="{0D108BD9-81ED-4DB2-BD59-A6C34878D82A}">
                    <a16:rowId xmlns:a16="http://schemas.microsoft.com/office/drawing/2014/main" val="1402624046"/>
                  </a:ext>
                </a:extLst>
              </a:tr>
              <a:tr h="509306">
                <a:tc>
                  <a:txBody>
                    <a:bodyPr/>
                    <a:lstStyle/>
                    <a:p>
                      <a:r>
                        <a:rPr lang="en-GB" sz="2000" dirty="0"/>
                        <a:t>Dual Harm</a:t>
                      </a:r>
                    </a:p>
                  </a:txBody>
                  <a:tcPr marL="114425" marR="114425" marT="57212" marB="57212">
                    <a:solidFill>
                      <a:srgbClr val="92D050"/>
                    </a:solidFill>
                  </a:tcPr>
                </a:tc>
                <a:tc>
                  <a:txBody>
                    <a:bodyPr/>
                    <a:lstStyle/>
                    <a:p>
                      <a:pPr algn="ctr"/>
                      <a:r>
                        <a:rPr lang="en-GB" sz="2000" dirty="0"/>
                        <a:t>11 (105)</a:t>
                      </a:r>
                    </a:p>
                  </a:txBody>
                  <a:tcPr marL="114425" marR="114425" marT="57212" marB="57212">
                    <a:solidFill>
                      <a:srgbClr val="92D050"/>
                    </a:solidFill>
                  </a:tcPr>
                </a:tc>
                <a:tc>
                  <a:txBody>
                    <a:bodyPr/>
                    <a:lstStyle/>
                    <a:p>
                      <a:pPr algn="ctr"/>
                      <a:r>
                        <a:rPr lang="en-GB" sz="2000" dirty="0"/>
                        <a:t>16.3 (16)</a:t>
                      </a:r>
                    </a:p>
                  </a:txBody>
                  <a:tcPr>
                    <a:solidFill>
                      <a:srgbClr val="92D050"/>
                    </a:solidFill>
                  </a:tcPr>
                </a:tc>
                <a:tc>
                  <a:txBody>
                    <a:bodyPr/>
                    <a:lstStyle/>
                    <a:p>
                      <a:pPr algn="ctr"/>
                      <a:r>
                        <a:rPr lang="en-GB" sz="2000" dirty="0"/>
                        <a:t>2.6 (145)</a:t>
                      </a:r>
                    </a:p>
                  </a:txBody>
                  <a:tcPr>
                    <a:solidFill>
                      <a:srgbClr val="92D050"/>
                    </a:solidFill>
                  </a:tcPr>
                </a:tc>
                <a:extLst>
                  <a:ext uri="{0D108BD9-81ED-4DB2-BD59-A6C34878D82A}">
                    <a16:rowId xmlns:a16="http://schemas.microsoft.com/office/drawing/2014/main" val="1683172303"/>
                  </a:ext>
                </a:extLst>
              </a:tr>
              <a:tr h="554383">
                <a:tc>
                  <a:txBody>
                    <a:bodyPr/>
                    <a:lstStyle/>
                    <a:p>
                      <a:r>
                        <a:rPr lang="en-GB" sz="2000" dirty="0"/>
                        <a:t>Sole Assault</a:t>
                      </a:r>
                    </a:p>
                  </a:txBody>
                  <a:tcPr marL="114425" marR="114425" marT="57212" marB="57212"/>
                </a:tc>
                <a:tc>
                  <a:txBody>
                    <a:bodyPr/>
                    <a:lstStyle/>
                    <a:p>
                      <a:pPr algn="ctr"/>
                      <a:r>
                        <a:rPr lang="en-GB" sz="2000" dirty="0"/>
                        <a:t>23 (223)</a:t>
                      </a:r>
                    </a:p>
                  </a:txBody>
                  <a:tcPr marL="114425" marR="114425" marT="57212" marB="57212"/>
                </a:tc>
                <a:tc>
                  <a:txBody>
                    <a:bodyPr/>
                    <a:lstStyle/>
                    <a:p>
                      <a:pPr algn="ctr"/>
                      <a:r>
                        <a:rPr lang="en-GB" sz="2000" dirty="0"/>
                        <a:t>24.5 (24)</a:t>
                      </a:r>
                    </a:p>
                  </a:txBody>
                  <a:tcPr/>
                </a:tc>
                <a:tc>
                  <a:txBody>
                    <a:bodyPr/>
                    <a:lstStyle/>
                    <a:p>
                      <a:pPr algn="ctr"/>
                      <a:r>
                        <a:rPr lang="en-GB" sz="2000" dirty="0"/>
                        <a:t>5.2 (288)</a:t>
                      </a:r>
                    </a:p>
                  </a:txBody>
                  <a:tcPr/>
                </a:tc>
                <a:extLst>
                  <a:ext uri="{0D108BD9-81ED-4DB2-BD59-A6C34878D82A}">
                    <a16:rowId xmlns:a16="http://schemas.microsoft.com/office/drawing/2014/main" val="876513778"/>
                  </a:ext>
                </a:extLst>
              </a:tr>
              <a:tr h="509306">
                <a:tc>
                  <a:txBody>
                    <a:bodyPr/>
                    <a:lstStyle/>
                    <a:p>
                      <a:r>
                        <a:rPr lang="en-GB" sz="2000"/>
                        <a:t>No Harm</a:t>
                      </a:r>
                    </a:p>
                  </a:txBody>
                  <a:tcPr marL="114425" marR="114425" marT="57212" marB="57212"/>
                </a:tc>
                <a:tc>
                  <a:txBody>
                    <a:bodyPr/>
                    <a:lstStyle/>
                    <a:p>
                      <a:pPr algn="ctr"/>
                      <a:r>
                        <a:rPr lang="en-GB" sz="2000" dirty="0"/>
                        <a:t>9 (86)</a:t>
                      </a:r>
                    </a:p>
                  </a:txBody>
                  <a:tcPr marL="114425" marR="114425" marT="57212" marB="57212"/>
                </a:tc>
                <a:tc>
                  <a:txBody>
                    <a:bodyPr/>
                    <a:lstStyle/>
                    <a:p>
                      <a:pPr algn="ctr"/>
                      <a:r>
                        <a:rPr lang="en-GB" sz="2000" dirty="0"/>
                        <a:t>25.5 (25)</a:t>
                      </a:r>
                    </a:p>
                  </a:txBody>
                  <a:tcPr/>
                </a:tc>
                <a:tc rowSpan="2">
                  <a:txBody>
                    <a:bodyPr/>
                    <a:lstStyle/>
                    <a:p>
                      <a:pPr algn="ctr"/>
                      <a:endParaRPr lang="en-GB" sz="2000" dirty="0"/>
                    </a:p>
                    <a:p>
                      <a:pPr algn="ctr"/>
                      <a:r>
                        <a:rPr lang="en-GB" sz="2000" dirty="0"/>
                        <a:t>11.9 (4832)</a:t>
                      </a:r>
                    </a:p>
                  </a:txBody>
                  <a:tcPr/>
                </a:tc>
                <a:extLst>
                  <a:ext uri="{0D108BD9-81ED-4DB2-BD59-A6C34878D82A}">
                    <a16:rowId xmlns:a16="http://schemas.microsoft.com/office/drawing/2014/main" val="1310507457"/>
                  </a:ext>
                </a:extLst>
              </a:tr>
              <a:tr h="563715">
                <a:tc>
                  <a:txBody>
                    <a:bodyPr/>
                    <a:lstStyle/>
                    <a:p>
                      <a:r>
                        <a:rPr lang="en-GB" sz="2000"/>
                        <a:t>No Incidents</a:t>
                      </a:r>
                    </a:p>
                  </a:txBody>
                  <a:tcPr marL="114425" marR="114425" marT="57212" marB="57212"/>
                </a:tc>
                <a:tc>
                  <a:txBody>
                    <a:bodyPr/>
                    <a:lstStyle/>
                    <a:p>
                      <a:pPr algn="ctr"/>
                      <a:r>
                        <a:rPr lang="en-GB" sz="2000" dirty="0"/>
                        <a:t>49 (481)</a:t>
                      </a:r>
                    </a:p>
                  </a:txBody>
                  <a:tcPr marL="114425" marR="114425" marT="57212" marB="57212"/>
                </a:tc>
                <a:tc>
                  <a:txBody>
                    <a:bodyPr/>
                    <a:lstStyle/>
                    <a:p>
                      <a:pPr algn="ctr"/>
                      <a:r>
                        <a:rPr lang="en-GB" sz="2000" dirty="0"/>
                        <a:t>25.5 (25)</a:t>
                      </a:r>
                    </a:p>
                  </a:txBody>
                  <a:tcPr/>
                </a:tc>
                <a:tc vMerge="1">
                  <a:txBody>
                    <a:bodyPr/>
                    <a:lstStyle/>
                    <a:p>
                      <a:pPr algn="ctr"/>
                      <a:endParaRPr lang="en-GB" sz="2000" dirty="0"/>
                    </a:p>
                  </a:txBody>
                  <a:tcPr/>
                </a:tc>
                <a:extLst>
                  <a:ext uri="{0D108BD9-81ED-4DB2-BD59-A6C34878D82A}">
                    <a16:rowId xmlns:a16="http://schemas.microsoft.com/office/drawing/2014/main" val="2184608395"/>
                  </a:ext>
                </a:extLst>
              </a:tr>
              <a:tr h="509306">
                <a:tc>
                  <a:txBody>
                    <a:bodyPr/>
                    <a:lstStyle/>
                    <a:p>
                      <a:r>
                        <a:rPr lang="en-GB" sz="2000" dirty="0"/>
                        <a:t>Total</a:t>
                      </a:r>
                    </a:p>
                  </a:txBody>
                  <a:tcPr marL="114425" marR="114425" marT="57212" marB="57212"/>
                </a:tc>
                <a:tc>
                  <a:txBody>
                    <a:bodyPr/>
                    <a:lstStyle/>
                    <a:p>
                      <a:pPr algn="ctr"/>
                      <a:r>
                        <a:rPr lang="en-GB" sz="2000" dirty="0"/>
                        <a:t>965</a:t>
                      </a:r>
                      <a:endParaRPr lang="en-GB" sz="2000" b="1" dirty="0"/>
                    </a:p>
                  </a:txBody>
                  <a:tcPr marL="114425" marR="114425" marT="57212" marB="57212"/>
                </a:tc>
                <a:tc>
                  <a:txBody>
                    <a:bodyPr/>
                    <a:lstStyle/>
                    <a:p>
                      <a:pPr algn="ctr"/>
                      <a:r>
                        <a:rPr lang="en-GB" sz="2000" b="1" dirty="0"/>
                        <a:t>98</a:t>
                      </a:r>
                    </a:p>
                  </a:txBody>
                  <a:tcPr/>
                </a:tc>
                <a:tc>
                  <a:txBody>
                    <a:bodyPr/>
                    <a:lstStyle/>
                    <a:p>
                      <a:pPr algn="ctr"/>
                      <a:r>
                        <a:rPr lang="en-GB" sz="2000" b="1" dirty="0"/>
                        <a:t>5486</a:t>
                      </a:r>
                    </a:p>
                  </a:txBody>
                  <a:tcPr/>
                </a:tc>
                <a:extLst>
                  <a:ext uri="{0D108BD9-81ED-4DB2-BD59-A6C34878D82A}">
                    <a16:rowId xmlns:a16="http://schemas.microsoft.com/office/drawing/2014/main" val="2913585602"/>
                  </a:ext>
                </a:extLst>
              </a:tr>
            </a:tbl>
          </a:graphicData>
        </a:graphic>
      </p:graphicFrame>
      <p:sp>
        <p:nvSpPr>
          <p:cNvPr id="4" name="Date Placeholder 3"/>
          <p:cNvSpPr>
            <a:spLocks noGrp="1"/>
          </p:cNvSpPr>
          <p:nvPr>
            <p:ph type="dt" sz="half" idx="10"/>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026E08-299C-4CD3-BFC1-AE204EFA12E9}" type="datetime4">
              <a:rPr kumimoji="0" lang="en-GB" altLang="en-US" sz="1050" b="0" i="0" u="none" strike="noStrike" kern="1200" cap="none" spc="0" normalizeH="0" baseline="0" noProof="0">
                <a:ln>
                  <a:noFill/>
                </a:ln>
                <a:solidFill>
                  <a:srgbClr val="FFFFFF"/>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02 September 2019</a:t>
            </a:fld>
            <a:endParaRPr kumimoji="0" lang="en-GB" altLang="en-US" sz="105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586CA68-4FB1-427B-BB86-91C02EACE322}" type="slidenum">
              <a:rPr kumimoji="0" lang="en-GB" altLang="en-US" sz="1100" b="0" i="0" u="none" strike="noStrike" kern="1200" cap="none" spc="0" normalizeH="0" baseline="0" noProof="0">
                <a:ln>
                  <a:noFill/>
                </a:ln>
                <a:solidFill>
                  <a:srgbClr val="000000"/>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16</a:t>
            </a:fld>
            <a:endParaRPr kumimoji="0" lang="en-GB" altLang="en-US" sz="11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3" name="TextBox 2"/>
          <p:cNvSpPr txBox="1"/>
          <p:nvPr/>
        </p:nvSpPr>
        <p:spPr>
          <a:xfrm>
            <a:off x="3732028" y="4789774"/>
            <a:ext cx="7751135" cy="2215991"/>
          </a:xfrm>
          <a:prstGeom prst="rect">
            <a:avLst/>
          </a:prstGeom>
          <a:noFill/>
        </p:spPr>
        <p:txBody>
          <a:bodyPr wrap="square" rtlCol="0">
            <a:spAutoFit/>
          </a:bodyPr>
          <a:lstStyle/>
          <a:p>
            <a:r>
              <a:rPr lang="en-GB" sz="2400" dirty="0"/>
              <a:t>Men: 		18-24% have a SH in prison</a:t>
            </a:r>
          </a:p>
          <a:p>
            <a:r>
              <a:rPr lang="en-GB" sz="2400" dirty="0"/>
              <a:t>7 year		34-40% have an assault in prison</a:t>
            </a:r>
          </a:p>
          <a:p>
            <a:endParaRPr lang="en-GB" sz="2400" dirty="0"/>
          </a:p>
          <a:p>
            <a:r>
              <a:rPr lang="en-GB" sz="2400" dirty="0"/>
              <a:t>Women: 	6.7% self-harm</a:t>
            </a:r>
          </a:p>
          <a:p>
            <a:r>
              <a:rPr lang="en-GB" sz="2400" dirty="0"/>
              <a:t>3-year		7.9% violent</a:t>
            </a:r>
          </a:p>
          <a:p>
            <a:endParaRPr lang="en-GB" dirty="0"/>
          </a:p>
        </p:txBody>
      </p:sp>
    </p:spTree>
    <p:extLst>
      <p:ext uri="{BB962C8B-B14F-4D97-AF65-F5344CB8AC3E}">
        <p14:creationId xmlns:p14="http://schemas.microsoft.com/office/powerpoint/2010/main" val="21831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407C-5606-5C4D-9DF8-F04AAE5895ED}"/>
              </a:ext>
            </a:extLst>
          </p:cNvPr>
          <p:cNvSpPr>
            <a:spLocks noGrp="1"/>
          </p:cNvSpPr>
          <p:nvPr>
            <p:ph type="title"/>
          </p:nvPr>
        </p:nvSpPr>
        <p:spPr/>
        <p:txBody>
          <a:bodyPr/>
          <a:lstStyle/>
          <a:p>
            <a:r>
              <a:rPr lang="en-US" dirty="0"/>
              <a:t>Dual Harm risk amongst single risk group</a:t>
            </a:r>
          </a:p>
        </p:txBody>
      </p:sp>
      <p:graphicFrame>
        <p:nvGraphicFramePr>
          <p:cNvPr id="6" name="Content Placeholder 5">
            <a:extLst>
              <a:ext uri="{FF2B5EF4-FFF2-40B4-BE49-F238E27FC236}">
                <a16:creationId xmlns:a16="http://schemas.microsoft.com/office/drawing/2014/main" id="{667643AA-B06A-7D46-8B95-0867DB8DC010}"/>
              </a:ext>
            </a:extLst>
          </p:cNvPr>
          <p:cNvGraphicFramePr>
            <a:graphicFrameLocks noGrp="1"/>
          </p:cNvGraphicFramePr>
          <p:nvPr>
            <p:ph idx="1"/>
            <p:extLst>
              <p:ext uri="{D42A27DB-BD31-4B8C-83A1-F6EECF244321}">
                <p14:modId xmlns:p14="http://schemas.microsoft.com/office/powerpoint/2010/main" val="1891721136"/>
              </p:ext>
            </p:extLst>
          </p:nvPr>
        </p:nvGraphicFramePr>
        <p:xfrm>
          <a:off x="3683385" y="1555578"/>
          <a:ext cx="7474764" cy="3299356"/>
        </p:xfrm>
        <a:graphic>
          <a:graphicData uri="http://schemas.openxmlformats.org/drawingml/2006/table">
            <a:tbl>
              <a:tblPr firstRow="1" bandRow="1">
                <a:tableStyleId>{5C22544A-7EE6-4342-B048-85BDC9FD1C3A}</a:tableStyleId>
              </a:tblPr>
              <a:tblGrid>
                <a:gridCol w="2507349">
                  <a:extLst>
                    <a:ext uri="{9D8B030D-6E8A-4147-A177-3AD203B41FA5}">
                      <a16:colId xmlns:a16="http://schemas.microsoft.com/office/drawing/2014/main" val="2713117418"/>
                    </a:ext>
                  </a:extLst>
                </a:gridCol>
                <a:gridCol w="1556952">
                  <a:extLst>
                    <a:ext uri="{9D8B030D-6E8A-4147-A177-3AD203B41FA5}">
                      <a16:colId xmlns:a16="http://schemas.microsoft.com/office/drawing/2014/main" val="3571396193"/>
                    </a:ext>
                  </a:extLst>
                </a:gridCol>
                <a:gridCol w="1865870">
                  <a:extLst>
                    <a:ext uri="{9D8B030D-6E8A-4147-A177-3AD203B41FA5}">
                      <a16:colId xmlns:a16="http://schemas.microsoft.com/office/drawing/2014/main" val="4228636324"/>
                    </a:ext>
                  </a:extLst>
                </a:gridCol>
                <a:gridCol w="1544593">
                  <a:extLst>
                    <a:ext uri="{9D8B030D-6E8A-4147-A177-3AD203B41FA5}">
                      <a16:colId xmlns:a16="http://schemas.microsoft.com/office/drawing/2014/main" val="2717613820"/>
                    </a:ext>
                  </a:extLst>
                </a:gridCol>
              </a:tblGrid>
              <a:tr h="797869">
                <a:tc>
                  <a:txBody>
                    <a:bodyPr/>
                    <a:lstStyle/>
                    <a:p>
                      <a:endParaRPr lang="en-US" sz="2800" dirty="0"/>
                    </a:p>
                  </a:txBody>
                  <a:tcPr/>
                </a:tc>
                <a:tc>
                  <a:txBody>
                    <a:bodyPr/>
                    <a:lstStyle/>
                    <a:p>
                      <a:r>
                        <a:rPr lang="en-US" sz="2800" dirty="0"/>
                        <a:t>Local Prison</a:t>
                      </a:r>
                    </a:p>
                  </a:txBody>
                  <a:tcPr/>
                </a:tc>
                <a:tc>
                  <a:txBody>
                    <a:bodyPr/>
                    <a:lstStyle/>
                    <a:p>
                      <a:r>
                        <a:rPr lang="en-US" sz="2800" dirty="0"/>
                        <a:t>Long-stay prison</a:t>
                      </a:r>
                    </a:p>
                  </a:txBody>
                  <a:tcPr/>
                </a:tc>
                <a:tc>
                  <a:txBody>
                    <a:bodyPr/>
                    <a:lstStyle/>
                    <a:p>
                      <a:r>
                        <a:rPr lang="en-US" sz="2800" dirty="0"/>
                        <a:t>Female</a:t>
                      </a:r>
                    </a:p>
                  </a:txBody>
                  <a:tcPr/>
                </a:tc>
                <a:extLst>
                  <a:ext uri="{0D108BD9-81ED-4DB2-BD59-A6C34878D82A}">
                    <a16:rowId xmlns:a16="http://schemas.microsoft.com/office/drawing/2014/main" val="2987835163"/>
                  </a:ext>
                </a:extLst>
              </a:tr>
              <a:tr h="1012117">
                <a:tc>
                  <a:txBody>
                    <a:bodyPr/>
                    <a:lstStyle/>
                    <a:p>
                      <a:r>
                        <a:rPr lang="en-US" sz="2800" dirty="0"/>
                        <a:t>Self-harm to violence risk</a:t>
                      </a:r>
                    </a:p>
                  </a:txBody>
                  <a:tcPr/>
                </a:tc>
                <a:tc>
                  <a:txBody>
                    <a:bodyPr/>
                    <a:lstStyle/>
                    <a:p>
                      <a:r>
                        <a:rPr lang="en-US" sz="2800" dirty="0"/>
                        <a:t>60</a:t>
                      </a:r>
                    </a:p>
                  </a:txBody>
                  <a:tcPr/>
                </a:tc>
                <a:tc>
                  <a:txBody>
                    <a:bodyPr/>
                    <a:lstStyle/>
                    <a:p>
                      <a:r>
                        <a:rPr lang="en-US" sz="2800" dirty="0"/>
                        <a:t>66</a:t>
                      </a:r>
                    </a:p>
                  </a:txBody>
                  <a:tcPr/>
                </a:tc>
                <a:tc>
                  <a:txBody>
                    <a:bodyPr/>
                    <a:lstStyle/>
                    <a:p>
                      <a:r>
                        <a:rPr lang="en-US" sz="2800" dirty="0"/>
                        <a:t>40</a:t>
                      </a:r>
                    </a:p>
                  </a:txBody>
                  <a:tcPr/>
                </a:tc>
                <a:extLst>
                  <a:ext uri="{0D108BD9-81ED-4DB2-BD59-A6C34878D82A}">
                    <a16:rowId xmlns:a16="http://schemas.microsoft.com/office/drawing/2014/main" val="3152548570"/>
                  </a:ext>
                </a:extLst>
              </a:tr>
              <a:tr h="1342360">
                <a:tc>
                  <a:txBody>
                    <a:bodyPr/>
                    <a:lstStyle/>
                    <a:p>
                      <a:r>
                        <a:rPr lang="en-US" sz="2800" dirty="0"/>
                        <a:t>Violence to self-harm risk</a:t>
                      </a:r>
                    </a:p>
                  </a:txBody>
                  <a:tcPr/>
                </a:tc>
                <a:tc>
                  <a:txBody>
                    <a:bodyPr/>
                    <a:lstStyle/>
                    <a:p>
                      <a:r>
                        <a:rPr lang="en-US" sz="2800" dirty="0"/>
                        <a:t>32</a:t>
                      </a:r>
                    </a:p>
                  </a:txBody>
                  <a:tcPr/>
                </a:tc>
                <a:tc>
                  <a:txBody>
                    <a:bodyPr/>
                    <a:lstStyle/>
                    <a:p>
                      <a:r>
                        <a:rPr lang="en-US" sz="2800" dirty="0"/>
                        <a:t>40</a:t>
                      </a:r>
                    </a:p>
                  </a:txBody>
                  <a:tcPr/>
                </a:tc>
                <a:tc>
                  <a:txBody>
                    <a:bodyPr/>
                    <a:lstStyle/>
                    <a:p>
                      <a:r>
                        <a:rPr lang="en-US" sz="2800" dirty="0"/>
                        <a:t>33</a:t>
                      </a:r>
                    </a:p>
                  </a:txBody>
                  <a:tcPr/>
                </a:tc>
                <a:extLst>
                  <a:ext uri="{0D108BD9-81ED-4DB2-BD59-A6C34878D82A}">
                    <a16:rowId xmlns:a16="http://schemas.microsoft.com/office/drawing/2014/main" val="2361298336"/>
                  </a:ext>
                </a:extLst>
              </a:tr>
            </a:tbl>
          </a:graphicData>
        </a:graphic>
      </p:graphicFrame>
      <p:sp>
        <p:nvSpPr>
          <p:cNvPr id="4" name="Date Placeholder 3">
            <a:extLst>
              <a:ext uri="{FF2B5EF4-FFF2-40B4-BE49-F238E27FC236}">
                <a16:creationId xmlns:a16="http://schemas.microsoft.com/office/drawing/2014/main" id="{AC002AAB-4B97-EA4A-914A-0BF27FFA88C3}"/>
              </a:ext>
            </a:extLst>
          </p:cNvPr>
          <p:cNvSpPr>
            <a:spLocks noGrp="1"/>
          </p:cNvSpPr>
          <p:nvPr>
            <p:ph type="dt" sz="half" idx="10"/>
          </p:nvPr>
        </p:nvSpPr>
        <p:spPr/>
        <p:txBody>
          <a:bodyPr/>
          <a:lstStyle/>
          <a:p>
            <a:fld id="{8F21B724-AE11-3748-8CFD-7605B16EE398}" type="datetime1">
              <a:rPr lang="en-GB" smtClean="0"/>
              <a:t>02/09/2019</a:t>
            </a:fld>
            <a:endParaRPr lang="en-GB"/>
          </a:p>
        </p:txBody>
      </p:sp>
      <p:sp>
        <p:nvSpPr>
          <p:cNvPr id="5" name="Slide Number Placeholder 4">
            <a:extLst>
              <a:ext uri="{FF2B5EF4-FFF2-40B4-BE49-F238E27FC236}">
                <a16:creationId xmlns:a16="http://schemas.microsoft.com/office/drawing/2014/main" id="{7B2441A6-5F51-1E4E-A09F-E5D7742FBFFD}"/>
              </a:ext>
            </a:extLst>
          </p:cNvPr>
          <p:cNvSpPr>
            <a:spLocks noGrp="1"/>
          </p:cNvSpPr>
          <p:nvPr>
            <p:ph type="sldNum" sz="quarter" idx="12"/>
          </p:nvPr>
        </p:nvSpPr>
        <p:spPr/>
        <p:txBody>
          <a:bodyPr/>
          <a:lstStyle/>
          <a:p>
            <a:fld id="{9E514F6D-689E-4CFC-88BB-AEA64CB55A23}" type="slidenum">
              <a:rPr lang="en-GB" smtClean="0"/>
              <a:t>17</a:t>
            </a:fld>
            <a:endParaRPr lang="en-GB"/>
          </a:p>
        </p:txBody>
      </p:sp>
    </p:spTree>
    <p:extLst>
      <p:ext uri="{BB962C8B-B14F-4D97-AF65-F5344CB8AC3E}">
        <p14:creationId xmlns:p14="http://schemas.microsoft.com/office/powerpoint/2010/main" val="49613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9B4EB2F0-E368-49C9-8134-40E8DD5BFA98}"/>
              </a:ext>
            </a:extLst>
          </p:cNvPr>
          <p:cNvSpPr>
            <a:spLocks noGrp="1"/>
          </p:cNvSpPr>
          <p:nvPr>
            <p:ph type="ctrTitle"/>
          </p:nvPr>
        </p:nvSpPr>
        <p:spPr>
          <a:xfrm>
            <a:off x="1069849" y="1298448"/>
            <a:ext cx="3258688" cy="3255264"/>
          </a:xfrm>
        </p:spPr>
        <p:txBody>
          <a:bodyPr>
            <a:normAutofit/>
          </a:bodyPr>
          <a:lstStyle/>
          <a:p>
            <a:r>
              <a:rPr lang="en-GB"/>
              <a:t>Chicken or Egg?</a:t>
            </a:r>
          </a:p>
        </p:txBody>
      </p:sp>
      <p:sp>
        <p:nvSpPr>
          <p:cNvPr id="5" name="Subtitle 4">
            <a:extLst>
              <a:ext uri="{FF2B5EF4-FFF2-40B4-BE49-F238E27FC236}">
                <a16:creationId xmlns:a16="http://schemas.microsoft.com/office/drawing/2014/main" id="{C136B042-47C1-4C8C-930B-51397BDCD95F}"/>
              </a:ext>
            </a:extLst>
          </p:cNvPr>
          <p:cNvSpPr>
            <a:spLocks noGrp="1"/>
          </p:cNvSpPr>
          <p:nvPr>
            <p:ph type="subTitle" idx="1"/>
          </p:nvPr>
        </p:nvSpPr>
        <p:spPr>
          <a:xfrm>
            <a:off x="1100015" y="4670246"/>
            <a:ext cx="3228521" cy="914400"/>
          </a:xfrm>
        </p:spPr>
        <p:txBody>
          <a:bodyPr>
            <a:normAutofit/>
          </a:bodyPr>
          <a:lstStyle/>
          <a:p>
            <a:r>
              <a:rPr lang="en-GB"/>
              <a:t>Which came first</a:t>
            </a:r>
          </a:p>
        </p:txBody>
      </p:sp>
      <p:pic>
        <p:nvPicPr>
          <p:cNvPr id="2" name="Picture 1"/>
          <p:cNvPicPr>
            <a:picLocks noChangeAspect="1"/>
          </p:cNvPicPr>
          <p:nvPr/>
        </p:nvPicPr>
        <p:blipFill rotWithShape="1">
          <a:blip r:embed="rId2"/>
          <a:srcRect l="13539" r="7029"/>
          <a:stretch/>
        </p:blipFill>
        <p:spPr>
          <a:xfrm>
            <a:off x="5120647" y="759599"/>
            <a:ext cx="6367271" cy="5330650"/>
          </a:xfrm>
          <a:prstGeom prst="rect">
            <a:avLst/>
          </a:prstGeom>
        </p:spPr>
      </p:pic>
      <p:sp>
        <p:nvSpPr>
          <p:cNvPr id="14" name="Rectangle 13">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194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2D86-A526-4001-817A-BD49C997E52F}"/>
              </a:ext>
            </a:extLst>
          </p:cNvPr>
          <p:cNvSpPr>
            <a:spLocks noGrp="1"/>
          </p:cNvSpPr>
          <p:nvPr>
            <p:ph type="title"/>
          </p:nvPr>
        </p:nvSpPr>
        <p:spPr/>
        <p:txBody>
          <a:bodyPr/>
          <a:lstStyle/>
          <a:p>
            <a:r>
              <a:rPr lang="en-GB" dirty="0"/>
              <a:t>Self-harm or assault (male)?</a:t>
            </a:r>
          </a:p>
        </p:txBody>
      </p:sp>
      <p:graphicFrame>
        <p:nvGraphicFramePr>
          <p:cNvPr id="4" name="Content Placeholder 3">
            <a:extLst>
              <a:ext uri="{FF2B5EF4-FFF2-40B4-BE49-F238E27FC236}">
                <a16:creationId xmlns:a16="http://schemas.microsoft.com/office/drawing/2014/main" id="{576F145C-68B1-40C7-9C00-E6288E6D9103}"/>
              </a:ext>
            </a:extLst>
          </p:cNvPr>
          <p:cNvGraphicFramePr>
            <a:graphicFrameLocks noGrp="1"/>
          </p:cNvGraphicFramePr>
          <p:nvPr>
            <p:ph sz="half" idx="1"/>
            <p:extLst/>
          </p:nvPr>
        </p:nvGraphicFramePr>
        <p:xfrm>
          <a:off x="0" y="-13747"/>
          <a:ext cx="3439328" cy="1381760"/>
        </p:xfrm>
        <a:graphic>
          <a:graphicData uri="http://schemas.openxmlformats.org/drawingml/2006/table">
            <a:tbl>
              <a:tblPr firstRow="1" bandRow="1">
                <a:tableStyleId>{5C22544A-7EE6-4342-B048-85BDC9FD1C3A}</a:tableStyleId>
              </a:tblPr>
              <a:tblGrid>
                <a:gridCol w="1713128">
                  <a:extLst>
                    <a:ext uri="{9D8B030D-6E8A-4147-A177-3AD203B41FA5}">
                      <a16:colId xmlns:a16="http://schemas.microsoft.com/office/drawing/2014/main" val="3581569384"/>
                    </a:ext>
                  </a:extLst>
                </a:gridCol>
                <a:gridCol w="773238">
                  <a:extLst>
                    <a:ext uri="{9D8B030D-6E8A-4147-A177-3AD203B41FA5}">
                      <a16:colId xmlns:a16="http://schemas.microsoft.com/office/drawing/2014/main" val="1677715550"/>
                    </a:ext>
                  </a:extLst>
                </a:gridCol>
                <a:gridCol w="952962">
                  <a:extLst>
                    <a:ext uri="{9D8B030D-6E8A-4147-A177-3AD203B41FA5}">
                      <a16:colId xmlns:a16="http://schemas.microsoft.com/office/drawing/2014/main" val="263366776"/>
                    </a:ext>
                  </a:extLst>
                </a:gridCol>
              </a:tblGrid>
              <a:tr h="370840">
                <a:tc>
                  <a:txBody>
                    <a:bodyPr/>
                    <a:lstStyle/>
                    <a:p>
                      <a:endParaRPr lang="en-GB" dirty="0"/>
                    </a:p>
                  </a:txBody>
                  <a:tcPr marL="75533" marR="75533"/>
                </a:tc>
                <a:tc>
                  <a:txBody>
                    <a:bodyPr/>
                    <a:lstStyle/>
                    <a:p>
                      <a:r>
                        <a:rPr lang="en-GB" dirty="0"/>
                        <a:t>Local 2017</a:t>
                      </a:r>
                    </a:p>
                  </a:txBody>
                  <a:tcPr marL="75533" marR="75533"/>
                </a:tc>
                <a:tc>
                  <a:txBody>
                    <a:bodyPr/>
                    <a:lstStyle/>
                    <a:p>
                      <a:r>
                        <a:rPr lang="en-GB" dirty="0"/>
                        <a:t>Local </a:t>
                      </a:r>
                    </a:p>
                    <a:p>
                      <a:r>
                        <a:rPr lang="en-GB" dirty="0"/>
                        <a:t>2013</a:t>
                      </a:r>
                    </a:p>
                  </a:txBody>
                  <a:tcPr marL="75533" marR="75533"/>
                </a:tc>
                <a:extLst>
                  <a:ext uri="{0D108BD9-81ED-4DB2-BD59-A6C34878D82A}">
                    <a16:rowId xmlns:a16="http://schemas.microsoft.com/office/drawing/2014/main" val="313582053"/>
                  </a:ext>
                </a:extLst>
              </a:tr>
              <a:tr h="370840">
                <a:tc>
                  <a:txBody>
                    <a:bodyPr/>
                    <a:lstStyle/>
                    <a:p>
                      <a:r>
                        <a:rPr lang="en-GB" dirty="0"/>
                        <a:t>Assault first</a:t>
                      </a:r>
                    </a:p>
                  </a:txBody>
                  <a:tcPr marL="75533" marR="75533"/>
                </a:tc>
                <a:tc>
                  <a:txBody>
                    <a:bodyPr/>
                    <a:lstStyle/>
                    <a:p>
                      <a:r>
                        <a:rPr lang="en-GB" dirty="0"/>
                        <a:t>63%</a:t>
                      </a:r>
                    </a:p>
                  </a:txBody>
                  <a:tcPr marL="75533" marR="75533"/>
                </a:tc>
                <a:tc>
                  <a:txBody>
                    <a:bodyPr/>
                    <a:lstStyle/>
                    <a:p>
                      <a:r>
                        <a:rPr lang="en-GB" dirty="0"/>
                        <a:t>50%</a:t>
                      </a:r>
                    </a:p>
                  </a:txBody>
                  <a:tcPr marL="75533" marR="75533"/>
                </a:tc>
                <a:extLst>
                  <a:ext uri="{0D108BD9-81ED-4DB2-BD59-A6C34878D82A}">
                    <a16:rowId xmlns:a16="http://schemas.microsoft.com/office/drawing/2014/main" val="3650980919"/>
                  </a:ext>
                </a:extLst>
              </a:tr>
              <a:tr h="370840">
                <a:tc>
                  <a:txBody>
                    <a:bodyPr/>
                    <a:lstStyle/>
                    <a:p>
                      <a:r>
                        <a:rPr lang="en-GB" dirty="0"/>
                        <a:t>Self-harm first</a:t>
                      </a:r>
                    </a:p>
                  </a:txBody>
                  <a:tcPr marL="75533" marR="75533"/>
                </a:tc>
                <a:tc>
                  <a:txBody>
                    <a:bodyPr/>
                    <a:lstStyle/>
                    <a:p>
                      <a:r>
                        <a:rPr lang="en-GB" dirty="0"/>
                        <a:t>37%</a:t>
                      </a:r>
                    </a:p>
                  </a:txBody>
                  <a:tcPr marL="75533" marR="75533"/>
                </a:tc>
                <a:tc>
                  <a:txBody>
                    <a:bodyPr/>
                    <a:lstStyle/>
                    <a:p>
                      <a:r>
                        <a:rPr lang="en-GB" dirty="0"/>
                        <a:t>50%</a:t>
                      </a:r>
                    </a:p>
                  </a:txBody>
                  <a:tcPr marL="75533" marR="75533"/>
                </a:tc>
                <a:extLst>
                  <a:ext uri="{0D108BD9-81ED-4DB2-BD59-A6C34878D82A}">
                    <a16:rowId xmlns:a16="http://schemas.microsoft.com/office/drawing/2014/main" val="3697446769"/>
                  </a:ext>
                </a:extLst>
              </a:tr>
            </a:tbl>
          </a:graphicData>
        </a:graphic>
      </p:graphicFrame>
      <p:sp>
        <p:nvSpPr>
          <p:cNvPr id="14" name="Content Placeholder 13"/>
          <p:cNvSpPr>
            <a:spLocks noGrp="1"/>
          </p:cNvSpPr>
          <p:nvPr>
            <p:ph sz="half" idx="2"/>
          </p:nvPr>
        </p:nvSpPr>
        <p:spPr/>
        <p:txBody>
          <a:bodyPr/>
          <a:lstStyle/>
          <a:p>
            <a:endParaRPr lang="en-GB" dirty="0"/>
          </a:p>
        </p:txBody>
      </p:sp>
      <p:pic>
        <p:nvPicPr>
          <p:cNvPr id="13" name="Picture 12"/>
          <p:cNvPicPr>
            <a:picLocks noChangeAspect="1"/>
          </p:cNvPicPr>
          <p:nvPr/>
        </p:nvPicPr>
        <p:blipFill>
          <a:blip r:embed="rId2"/>
          <a:stretch>
            <a:fillRect/>
          </a:stretch>
        </p:blipFill>
        <p:spPr>
          <a:xfrm>
            <a:off x="7702477" y="869796"/>
            <a:ext cx="4379459" cy="5015739"/>
          </a:xfrm>
          <a:prstGeom prst="rect">
            <a:avLst/>
          </a:prstGeom>
        </p:spPr>
      </p:pic>
      <p:sp>
        <p:nvSpPr>
          <p:cNvPr id="7" name="TextBox 6"/>
          <p:cNvSpPr txBox="1"/>
          <p:nvPr/>
        </p:nvSpPr>
        <p:spPr>
          <a:xfrm>
            <a:off x="6" y="6084460"/>
            <a:ext cx="6048241" cy="646331"/>
          </a:xfrm>
          <a:prstGeom prst="rect">
            <a:avLst/>
          </a:prstGeom>
          <a:noFill/>
        </p:spPr>
        <p:txBody>
          <a:bodyPr wrap="square" rtlCol="0">
            <a:spAutoFit/>
          </a:bodyPr>
          <a:lstStyle/>
          <a:p>
            <a:r>
              <a:rPr lang="en-GB" i="1" dirty="0"/>
              <a:t>Mann-Whitney U Test reveals that significantly earlier Mean age for dual than self-harm only group (U = 4237, z = 2.077, p = .038)</a:t>
            </a:r>
          </a:p>
        </p:txBody>
      </p:sp>
      <p:sp>
        <p:nvSpPr>
          <p:cNvPr id="8" name="TextBox 7"/>
          <p:cNvSpPr txBox="1"/>
          <p:nvPr/>
        </p:nvSpPr>
        <p:spPr>
          <a:xfrm>
            <a:off x="6048247" y="6140686"/>
            <a:ext cx="6146647" cy="646331"/>
          </a:xfrm>
          <a:prstGeom prst="rect">
            <a:avLst/>
          </a:prstGeom>
          <a:noFill/>
        </p:spPr>
        <p:txBody>
          <a:bodyPr wrap="square" rtlCol="0">
            <a:spAutoFit/>
          </a:bodyPr>
          <a:lstStyle/>
          <a:p>
            <a:r>
              <a:rPr lang="en-GB" i="1" dirty="0"/>
              <a:t>Mann-Whitney U Test reveals that significantly earlier Mean age for dual than assault only group (U = 9925, z = -1,985, p = .047)</a:t>
            </a:r>
          </a:p>
        </p:txBody>
      </p:sp>
      <p:pic>
        <p:nvPicPr>
          <p:cNvPr id="15" name="Picture 14"/>
          <p:cNvPicPr>
            <a:picLocks noChangeAspect="1"/>
          </p:cNvPicPr>
          <p:nvPr/>
        </p:nvPicPr>
        <p:blipFill>
          <a:blip r:embed="rId3"/>
          <a:stretch>
            <a:fillRect/>
          </a:stretch>
        </p:blipFill>
        <p:spPr>
          <a:xfrm>
            <a:off x="3453325" y="924915"/>
            <a:ext cx="4350798" cy="4960620"/>
          </a:xfrm>
          <a:prstGeom prst="rect">
            <a:avLst/>
          </a:prstGeom>
        </p:spPr>
      </p:pic>
      <p:sp>
        <p:nvSpPr>
          <p:cNvPr id="3" name="Rectangle 2">
            <a:extLst>
              <a:ext uri="{FF2B5EF4-FFF2-40B4-BE49-F238E27FC236}">
                <a16:creationId xmlns:a16="http://schemas.microsoft.com/office/drawing/2014/main" id="{78CDDD5D-52BE-4F40-BD0B-5776D328ADE1}"/>
              </a:ext>
            </a:extLst>
          </p:cNvPr>
          <p:cNvSpPr/>
          <p:nvPr/>
        </p:nvSpPr>
        <p:spPr>
          <a:xfrm>
            <a:off x="3566195" y="222349"/>
            <a:ext cx="8503849" cy="646331"/>
          </a:xfrm>
          <a:prstGeom prst="rect">
            <a:avLst/>
          </a:prstGeom>
        </p:spPr>
        <p:txBody>
          <a:bodyPr wrap="square">
            <a:spAutoFit/>
          </a:bodyPr>
          <a:lstStyle/>
          <a:p>
            <a:pPr lvl="0" algn="ctr"/>
            <a:r>
              <a:rPr lang="en-GB" b="1" dirty="0"/>
              <a:t>For both self-harm and assault, on average, the first incident is 3 years earlier for those who go on to dual harm.</a:t>
            </a:r>
            <a:endParaRPr lang="en-US" b="1" dirty="0"/>
          </a:p>
        </p:txBody>
      </p:sp>
    </p:spTree>
    <p:extLst>
      <p:ext uri="{BB962C8B-B14F-4D97-AF65-F5344CB8AC3E}">
        <p14:creationId xmlns:p14="http://schemas.microsoft.com/office/powerpoint/2010/main" val="134538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6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61" y="1087374"/>
            <a:ext cx="8983489" cy="1000978"/>
          </a:xfrm>
        </p:spPr>
        <p:txBody>
          <a:bodyPr>
            <a:normAutofit/>
          </a:bodyPr>
          <a:lstStyle/>
          <a:p>
            <a:r>
              <a:rPr lang="en-GB" dirty="0"/>
              <a:t>Aims</a:t>
            </a:r>
          </a:p>
        </p:txBody>
      </p:sp>
      <p:sp>
        <p:nvSpPr>
          <p:cNvPr id="3" name="Content Placeholder 2"/>
          <p:cNvSpPr>
            <a:spLocks noGrp="1"/>
          </p:cNvSpPr>
          <p:nvPr>
            <p:ph idx="1"/>
          </p:nvPr>
        </p:nvSpPr>
        <p:spPr>
          <a:xfrm>
            <a:off x="1424066" y="2873559"/>
            <a:ext cx="10516297" cy="3216354"/>
          </a:xfrm>
        </p:spPr>
        <p:txBody>
          <a:bodyPr>
            <a:normAutofit fontScale="92500" lnSpcReduction="10000"/>
          </a:bodyPr>
          <a:lstStyle/>
          <a:p>
            <a:r>
              <a:rPr lang="en-GB" sz="2800" dirty="0">
                <a:solidFill>
                  <a:srgbClr val="000000"/>
                </a:solidFill>
              </a:rPr>
              <a:t>To consider the known links between self-harm and violence in prison settings</a:t>
            </a:r>
          </a:p>
          <a:p>
            <a:r>
              <a:rPr lang="en-GB" sz="2800" dirty="0">
                <a:solidFill>
                  <a:srgbClr val="000000"/>
                </a:solidFill>
              </a:rPr>
              <a:t>To review our learning on the characteristics, risk factors and behaviours of dual harm offenders.</a:t>
            </a:r>
          </a:p>
          <a:p>
            <a:r>
              <a:rPr lang="en-GB" sz="2800" dirty="0">
                <a:solidFill>
                  <a:srgbClr val="000000"/>
                </a:solidFill>
              </a:rPr>
              <a:t>To consider emerging evidence on the impact of punishment on risk of self-harm. </a:t>
            </a:r>
          </a:p>
          <a:p>
            <a:endParaRPr lang="en-GB" dirty="0">
              <a:solidFill>
                <a:srgbClr val="000000"/>
              </a:solidFill>
            </a:endParaRPr>
          </a:p>
          <a:p>
            <a:pPr marL="0" indent="0">
              <a:buNone/>
            </a:pPr>
            <a:r>
              <a:rPr lang="en-GB" dirty="0">
                <a:solidFill>
                  <a:srgbClr val="000000"/>
                </a:solidFill>
              </a:rPr>
              <a:t>.</a:t>
            </a:r>
          </a:p>
        </p:txBody>
      </p:sp>
      <p:sp>
        <p:nvSpPr>
          <p:cNvPr id="4" name="Date Placeholder 3"/>
          <p:cNvSpPr>
            <a:spLocks noGrp="1"/>
          </p:cNvSpPr>
          <p:nvPr>
            <p:ph type="dt" sz="half" idx="10"/>
          </p:nvPr>
        </p:nvSpPr>
        <p:spPr/>
        <p:txBody>
          <a:bodyPr>
            <a:normAutofit/>
          </a:bodyPr>
          <a:lstStyle/>
          <a:p>
            <a:pPr>
              <a:spcAft>
                <a:spcPts val="600"/>
              </a:spcAft>
            </a:pPr>
            <a:fld id="{44026E08-299C-4CD3-BFC1-AE204EFA12E9}" type="datetime4">
              <a:rPr lang="en-GB" altLang="en-US" smtClean="0"/>
              <a:pPr>
                <a:spcAft>
                  <a:spcPts val="600"/>
                </a:spcAft>
              </a:pPr>
              <a:t>02 September 2019</a:t>
            </a:fld>
            <a:endParaRPr lang="en-GB" altLang="en-US"/>
          </a:p>
        </p:txBody>
      </p:sp>
      <p:sp>
        <p:nvSpPr>
          <p:cNvPr id="5" name="Slide Number Placeholder 4"/>
          <p:cNvSpPr>
            <a:spLocks noGrp="1"/>
          </p:cNvSpPr>
          <p:nvPr>
            <p:ph type="sldNum" sz="quarter" idx="12"/>
          </p:nvPr>
        </p:nvSpPr>
        <p:spPr/>
        <p:txBody>
          <a:bodyPr>
            <a:normAutofit/>
          </a:bodyPr>
          <a:lstStyle/>
          <a:p>
            <a:pPr>
              <a:spcAft>
                <a:spcPts val="600"/>
              </a:spcAft>
            </a:pPr>
            <a:fld id="{D586CA68-4FB1-427B-BB86-91C02EACE322}" type="slidenum">
              <a:rPr lang="en-GB" altLang="en-US" smtClean="0"/>
              <a:pPr>
                <a:spcAft>
                  <a:spcPts val="600"/>
                </a:spcAft>
              </a:pPr>
              <a:t>2</a:t>
            </a:fld>
            <a:endParaRPr lang="en-GB" altLang="en-US"/>
          </a:p>
        </p:txBody>
      </p:sp>
      <p:sp>
        <p:nvSpPr>
          <p:cNvPr id="14" name="Rectangle 1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6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A6D670D0-C1E7-49B1-B1BF-E571C4F1A632}"/>
              </a:ext>
            </a:extLst>
          </p:cNvPr>
          <p:cNvPicPr>
            <a:picLocks noChangeAspect="1"/>
          </p:cNvPicPr>
          <p:nvPr/>
        </p:nvPicPr>
        <p:blipFill>
          <a:blip r:embed="rId2"/>
          <a:stretch>
            <a:fillRect/>
          </a:stretch>
        </p:blipFill>
        <p:spPr>
          <a:xfrm>
            <a:off x="9442294" y="5892896"/>
            <a:ext cx="2261812" cy="688908"/>
          </a:xfrm>
          <a:prstGeom prst="rect">
            <a:avLst/>
          </a:prstGeom>
        </p:spPr>
      </p:pic>
    </p:spTree>
    <p:extLst>
      <p:ext uri="{BB962C8B-B14F-4D97-AF65-F5344CB8AC3E}">
        <p14:creationId xmlns:p14="http://schemas.microsoft.com/office/powerpoint/2010/main" val="337425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3F7E-6463-7F40-BEDD-40E89E1283AE}"/>
              </a:ext>
            </a:extLst>
          </p:cNvPr>
          <p:cNvSpPr>
            <a:spLocks noGrp="1"/>
          </p:cNvSpPr>
          <p:nvPr>
            <p:ph type="title"/>
          </p:nvPr>
        </p:nvSpPr>
        <p:spPr>
          <a:xfrm>
            <a:off x="252921" y="1123847"/>
            <a:ext cx="3152016" cy="4848936"/>
          </a:xfrm>
        </p:spPr>
        <p:txBody>
          <a:bodyPr>
            <a:normAutofit fontScale="90000"/>
          </a:bodyPr>
          <a:lstStyle/>
          <a:p>
            <a:r>
              <a:rPr lang="en-US" dirty="0"/>
              <a:t>All 3 harm groups are of similar age (28-32) and much younger than other groups.</a:t>
            </a:r>
            <a:br>
              <a:rPr lang="en-US" dirty="0"/>
            </a:br>
            <a:br>
              <a:rPr lang="en-US" dirty="0"/>
            </a:br>
            <a:r>
              <a:rPr lang="en-US" dirty="0"/>
              <a:t>Dual groups are younger in both men and women.</a:t>
            </a:r>
          </a:p>
        </p:txBody>
      </p:sp>
      <p:sp>
        <p:nvSpPr>
          <p:cNvPr id="4" name="Date Placeholder 3">
            <a:extLst>
              <a:ext uri="{FF2B5EF4-FFF2-40B4-BE49-F238E27FC236}">
                <a16:creationId xmlns:a16="http://schemas.microsoft.com/office/drawing/2014/main" id="{19EAC3F2-C3FA-724A-8D48-584537F42146}"/>
              </a:ext>
            </a:extLst>
          </p:cNvPr>
          <p:cNvSpPr>
            <a:spLocks noGrp="1"/>
          </p:cNvSpPr>
          <p:nvPr>
            <p:ph type="dt" sz="half" idx="10"/>
          </p:nvPr>
        </p:nvSpPr>
        <p:spPr>
          <a:xfrm>
            <a:off x="262465" y="6356360"/>
            <a:ext cx="2743200" cy="365125"/>
          </a:xfrm>
        </p:spPr>
        <p:txBody>
          <a:bodyPr>
            <a:normAutofit/>
          </a:bodyPr>
          <a:lstStyle/>
          <a:p>
            <a:pPr>
              <a:spcAft>
                <a:spcPts val="600"/>
              </a:spcAft>
            </a:pPr>
            <a:fld id="{BA2A90DF-B55B-B740-9512-C21EA6E5C26D}" type="datetime1">
              <a:rPr lang="en-GB" smtClean="0"/>
              <a:pPr>
                <a:spcAft>
                  <a:spcPts val="600"/>
                </a:spcAft>
              </a:pPr>
              <a:t>02/09/2019</a:t>
            </a:fld>
            <a:endParaRPr lang="en-GB"/>
          </a:p>
        </p:txBody>
      </p:sp>
      <p:sp>
        <p:nvSpPr>
          <p:cNvPr id="5" name="Slide Number Placeholder 4">
            <a:extLst>
              <a:ext uri="{FF2B5EF4-FFF2-40B4-BE49-F238E27FC236}">
                <a16:creationId xmlns:a16="http://schemas.microsoft.com/office/drawing/2014/main" id="{C1799D79-9E0E-EC49-9076-5982945D5FCD}"/>
              </a:ext>
            </a:extLst>
          </p:cNvPr>
          <p:cNvSpPr>
            <a:spLocks noGrp="1"/>
          </p:cNvSpPr>
          <p:nvPr>
            <p:ph type="sldNum" sz="quarter" idx="12"/>
          </p:nvPr>
        </p:nvSpPr>
        <p:spPr>
          <a:xfrm>
            <a:off x="10634142" y="6356360"/>
            <a:ext cx="1530927" cy="365125"/>
          </a:xfrm>
        </p:spPr>
        <p:txBody>
          <a:bodyPr>
            <a:normAutofit/>
          </a:bodyPr>
          <a:lstStyle/>
          <a:p>
            <a:pPr>
              <a:spcAft>
                <a:spcPts val="600"/>
              </a:spcAft>
            </a:pPr>
            <a:fld id="{9E514F6D-689E-4CFC-88BB-AEA64CB55A23}" type="slidenum">
              <a:rPr lang="en-GB" smtClean="0"/>
              <a:pPr>
                <a:spcAft>
                  <a:spcPts val="600"/>
                </a:spcAft>
              </a:pPr>
              <a:t>20</a:t>
            </a:fld>
            <a:endParaRPr lang="en-GB"/>
          </a:p>
        </p:txBody>
      </p:sp>
      <p:graphicFrame>
        <p:nvGraphicFramePr>
          <p:cNvPr id="14" name="Content Placeholder 13">
            <a:extLst>
              <a:ext uri="{FF2B5EF4-FFF2-40B4-BE49-F238E27FC236}">
                <a16:creationId xmlns:a16="http://schemas.microsoft.com/office/drawing/2014/main" id="{98FD1131-8665-44DD-A887-4681C3BA73E4}"/>
              </a:ext>
            </a:extLst>
          </p:cNvPr>
          <p:cNvGraphicFramePr>
            <a:graphicFrameLocks noGrp="1"/>
          </p:cNvGraphicFramePr>
          <p:nvPr>
            <p:ph idx="1"/>
            <p:extLst>
              <p:ext uri="{D42A27DB-BD31-4B8C-83A1-F6EECF244321}">
                <p14:modId xmlns:p14="http://schemas.microsoft.com/office/powerpoint/2010/main" val="1161876825"/>
              </p:ext>
            </p:extLst>
          </p:nvPr>
        </p:nvGraphicFramePr>
        <p:xfrm>
          <a:off x="3759896" y="885459"/>
          <a:ext cx="7728267" cy="5087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604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CFD184E-DA08-42A0-AA33-CB720136DF4F}"/>
              </a:ext>
            </a:extLst>
          </p:cNvPr>
          <p:cNvSpPr>
            <a:spLocks noGrp="1"/>
          </p:cNvSpPr>
          <p:nvPr>
            <p:ph type="title"/>
          </p:nvPr>
        </p:nvSpPr>
        <p:spPr>
          <a:xfrm>
            <a:off x="289248" y="486164"/>
            <a:ext cx="6451110" cy="1255469"/>
          </a:xfrm>
        </p:spPr>
        <p:txBody>
          <a:bodyPr>
            <a:normAutofit/>
          </a:bodyPr>
          <a:lstStyle/>
          <a:p>
            <a:r>
              <a:rPr lang="en-GB" dirty="0"/>
              <a:t>Index offence</a:t>
            </a:r>
          </a:p>
        </p:txBody>
      </p:sp>
      <p:sp>
        <p:nvSpPr>
          <p:cNvPr id="3" name="Content Placeholder 2">
            <a:extLst>
              <a:ext uri="{FF2B5EF4-FFF2-40B4-BE49-F238E27FC236}">
                <a16:creationId xmlns:a16="http://schemas.microsoft.com/office/drawing/2014/main" id="{CCCFE065-DF01-4AA4-B9E5-2D6A3AA25B19}"/>
              </a:ext>
            </a:extLst>
          </p:cNvPr>
          <p:cNvSpPr>
            <a:spLocks noGrp="1"/>
          </p:cNvSpPr>
          <p:nvPr>
            <p:ph idx="1"/>
          </p:nvPr>
        </p:nvSpPr>
        <p:spPr>
          <a:xfrm>
            <a:off x="289247" y="1467853"/>
            <a:ext cx="6855831" cy="4621750"/>
          </a:xfrm>
        </p:spPr>
        <p:txBody>
          <a:bodyPr anchor="t">
            <a:normAutofit/>
          </a:bodyPr>
          <a:lstStyle/>
          <a:p>
            <a:pPr marL="0" indent="0">
              <a:buNone/>
            </a:pPr>
            <a:r>
              <a:rPr lang="en-GB" dirty="0">
                <a:solidFill>
                  <a:srgbClr val="FFFFFF"/>
                </a:solidFill>
              </a:rPr>
              <a:t>Groups analysed on the basis of their current offence type, divided into:</a:t>
            </a:r>
          </a:p>
          <a:p>
            <a:r>
              <a:rPr lang="en-GB" b="1" dirty="0">
                <a:solidFill>
                  <a:srgbClr val="FFFFFF"/>
                </a:solidFill>
              </a:rPr>
              <a:t>Violent     Sexual	Acquisitive   	Drugs	Arson</a:t>
            </a:r>
          </a:p>
          <a:p>
            <a:pPr marL="0" indent="0">
              <a:buNone/>
            </a:pPr>
            <a:r>
              <a:rPr lang="en-GB" dirty="0">
                <a:solidFill>
                  <a:srgbClr val="FFFFFF"/>
                </a:solidFill>
              </a:rPr>
              <a:t>All analysis for men were all non-significant, meaning there is no difference the offence types between self-harm, dual harm, assault groups or the rest of the population.  Only exception was fewer drug supply amongst long stay male prisoners (small effect). </a:t>
            </a:r>
          </a:p>
          <a:p>
            <a:pPr marL="0" indent="0">
              <a:buNone/>
            </a:pPr>
            <a:r>
              <a:rPr lang="en-GB" dirty="0">
                <a:solidFill>
                  <a:srgbClr val="FFFFFF"/>
                </a:solidFill>
              </a:rPr>
              <a:t>In females there is a small difference between dual and self-harm on violent offences but small effect size (</a:t>
            </a:r>
            <a:r>
              <a:rPr lang="en-GB" dirty="0" err="1">
                <a:solidFill>
                  <a:srgbClr val="FFFFFF"/>
                </a:solidFill>
              </a:rPr>
              <a:t>Adj</a:t>
            </a:r>
            <a:r>
              <a:rPr lang="en-GB" dirty="0">
                <a:solidFill>
                  <a:srgbClr val="FFFFFF"/>
                </a:solidFill>
              </a:rPr>
              <a:t> OR = 1.04).</a:t>
            </a:r>
          </a:p>
          <a:p>
            <a:pPr marL="0" indent="0">
              <a:buNone/>
            </a:pPr>
            <a:endParaRPr lang="en-GB" sz="1800" dirty="0">
              <a:solidFill>
                <a:srgbClr val="FFFFFF"/>
              </a:solidFill>
            </a:endParaRPr>
          </a:p>
          <a:p>
            <a:pPr marL="0" indent="0">
              <a:buNone/>
            </a:pPr>
            <a:r>
              <a:rPr lang="en-GB" sz="2400" dirty="0">
                <a:solidFill>
                  <a:srgbClr val="FFFFFF"/>
                </a:solidFill>
              </a:rPr>
              <a:t>We can’t make assumptions on which group they will be in based on their index offences.</a:t>
            </a:r>
          </a:p>
          <a:p>
            <a:pPr marL="0" indent="0">
              <a:buNone/>
            </a:pPr>
            <a:endParaRPr lang="en-GB" sz="1300" dirty="0">
              <a:solidFill>
                <a:srgbClr val="FFFFFF"/>
              </a:solidFill>
            </a:endParaRPr>
          </a:p>
          <a:p>
            <a:endParaRPr lang="en-GB" sz="1300" dirty="0">
              <a:solidFill>
                <a:srgbClr val="FFFFFF"/>
              </a:solidFill>
            </a:endParaRPr>
          </a:p>
          <a:p>
            <a:endParaRPr lang="en-GB" sz="1300" dirty="0">
              <a:solidFill>
                <a:srgbClr val="FFFFFF"/>
              </a:solidFill>
            </a:endParaRPr>
          </a:p>
        </p:txBody>
      </p:sp>
      <p:pic>
        <p:nvPicPr>
          <p:cNvPr id="5" name="Picture 4">
            <a:extLst>
              <a:ext uri="{FF2B5EF4-FFF2-40B4-BE49-F238E27FC236}">
                <a16:creationId xmlns:a16="http://schemas.microsoft.com/office/drawing/2014/main" id="{E4FC8F91-A2CD-4143-925B-7A1707F101D8}"/>
              </a:ext>
            </a:extLst>
          </p:cNvPr>
          <p:cNvPicPr>
            <a:picLocks noChangeAspect="1"/>
          </p:cNvPicPr>
          <p:nvPr/>
        </p:nvPicPr>
        <p:blipFill rotWithShape="1">
          <a:blip r:embed="rId2"/>
          <a:srcRect l="20505" r="29281"/>
          <a:stretch/>
        </p:blipFill>
        <p:spPr>
          <a:xfrm>
            <a:off x="7633484" y="758953"/>
            <a:ext cx="3617205" cy="5330650"/>
          </a:xfrm>
          <a:prstGeom prst="rect">
            <a:avLst/>
          </a:prstGeom>
        </p:spPr>
      </p:pic>
    </p:spTree>
    <p:extLst>
      <p:ext uri="{BB962C8B-B14F-4D97-AF65-F5344CB8AC3E}">
        <p14:creationId xmlns:p14="http://schemas.microsoft.com/office/powerpoint/2010/main" val="2798416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6033F-A45C-4C55-A8D0-0EFD534AD89E}"/>
              </a:ext>
            </a:extLst>
          </p:cNvPr>
          <p:cNvSpPr>
            <a:spLocks noGrp="1"/>
          </p:cNvSpPr>
          <p:nvPr>
            <p:ph type="ctrTitle"/>
          </p:nvPr>
        </p:nvSpPr>
        <p:spPr>
          <a:xfrm>
            <a:off x="1069848" y="1298448"/>
            <a:ext cx="7315200" cy="3928460"/>
          </a:xfrm>
        </p:spPr>
        <p:txBody>
          <a:bodyPr>
            <a:normAutofit/>
          </a:bodyPr>
          <a:lstStyle/>
          <a:p>
            <a:r>
              <a:rPr lang="en-GB" dirty="0"/>
              <a:t>Behavioural Indicators:</a:t>
            </a:r>
            <a:br>
              <a:rPr lang="en-GB" dirty="0"/>
            </a:br>
            <a:br>
              <a:rPr lang="en-GB" dirty="0"/>
            </a:br>
            <a:r>
              <a:rPr lang="en-GB" dirty="0"/>
              <a:t>Rate of wider incidents </a:t>
            </a:r>
            <a:br>
              <a:rPr lang="en-GB" dirty="0"/>
            </a:br>
            <a:r>
              <a:rPr lang="en-GB" dirty="0"/>
              <a:t>(per person year)</a:t>
            </a:r>
          </a:p>
        </p:txBody>
      </p:sp>
      <p:sp>
        <p:nvSpPr>
          <p:cNvPr id="3" name="Content Placeholder 2">
            <a:extLst>
              <a:ext uri="{FF2B5EF4-FFF2-40B4-BE49-F238E27FC236}">
                <a16:creationId xmlns:a16="http://schemas.microsoft.com/office/drawing/2014/main" id="{D37C101B-08FC-435F-B23A-67DFC25DE8D5}"/>
              </a:ext>
            </a:extLst>
          </p:cNvPr>
          <p:cNvSpPr>
            <a:spLocks noGrp="1"/>
          </p:cNvSpPr>
          <p:nvPr>
            <p:ph type="subTitle" idx="1"/>
          </p:nvPr>
        </p:nvSpPr>
        <p:spPr/>
        <p:txBody>
          <a:bodyPr>
            <a:normAutofit/>
          </a:bodyPr>
          <a:lstStyle/>
          <a:p>
            <a:br>
              <a:rPr lang="en-GB" dirty="0"/>
            </a:br>
            <a:endParaRPr lang="en-GB" dirty="0"/>
          </a:p>
        </p:txBody>
      </p:sp>
      <p:sp>
        <p:nvSpPr>
          <p:cNvPr id="4" name="Date Placeholder 3">
            <a:extLst>
              <a:ext uri="{FF2B5EF4-FFF2-40B4-BE49-F238E27FC236}">
                <a16:creationId xmlns:a16="http://schemas.microsoft.com/office/drawing/2014/main" id="{D3800F3E-312C-4B2D-8B29-BE9EE596FDA5}"/>
              </a:ext>
            </a:extLst>
          </p:cNvPr>
          <p:cNvSpPr>
            <a:spLocks noGrp="1"/>
          </p:cNvSpPr>
          <p:nvPr>
            <p:ph type="dt" sz="half" idx="10"/>
          </p:nvPr>
        </p:nvSpPr>
        <p:spPr/>
        <p:txBody>
          <a:bodyPr/>
          <a:lstStyle/>
          <a:p>
            <a:fld id="{EBEAAE5B-B9E4-4CA2-93CA-BC0B7AFF322E}" type="datetime1">
              <a:rPr lang="en-GB" smtClean="0"/>
              <a:t>02/09/2019</a:t>
            </a:fld>
            <a:endParaRPr lang="en-GB"/>
          </a:p>
        </p:txBody>
      </p:sp>
      <p:sp>
        <p:nvSpPr>
          <p:cNvPr id="5" name="Slide Number Placeholder 4">
            <a:extLst>
              <a:ext uri="{FF2B5EF4-FFF2-40B4-BE49-F238E27FC236}">
                <a16:creationId xmlns:a16="http://schemas.microsoft.com/office/drawing/2014/main" id="{B37EAD7C-8131-462A-B090-098B3063FD92}"/>
              </a:ext>
            </a:extLst>
          </p:cNvPr>
          <p:cNvSpPr>
            <a:spLocks noGrp="1"/>
          </p:cNvSpPr>
          <p:nvPr>
            <p:ph type="sldNum" sz="quarter" idx="12"/>
          </p:nvPr>
        </p:nvSpPr>
        <p:spPr/>
        <p:txBody>
          <a:bodyPr/>
          <a:lstStyle/>
          <a:p>
            <a:fld id="{9E514F6D-689E-4CFC-88BB-AEA64CB55A23}" type="slidenum">
              <a:rPr lang="en-GB" smtClean="0"/>
              <a:t>22</a:t>
            </a:fld>
            <a:endParaRPr lang="en-GB"/>
          </a:p>
        </p:txBody>
      </p:sp>
    </p:spTree>
    <p:extLst>
      <p:ext uri="{BB962C8B-B14F-4D97-AF65-F5344CB8AC3E}">
        <p14:creationId xmlns:p14="http://schemas.microsoft.com/office/powerpoint/2010/main" val="34531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ACC817-81B0-4B5E-BCA3-DD6EC2539154}"/>
              </a:ext>
            </a:extLst>
          </p:cNvPr>
          <p:cNvSpPr>
            <a:spLocks noGrp="1"/>
          </p:cNvSpPr>
          <p:nvPr>
            <p:ph type="title"/>
          </p:nvPr>
        </p:nvSpPr>
        <p:spPr>
          <a:xfrm>
            <a:off x="289248" y="1123837"/>
            <a:ext cx="4998963" cy="1255469"/>
          </a:xfrm>
          <a:prstGeom prst="ellipse">
            <a:avLst/>
          </a:prstGeom>
        </p:spPr>
        <p:txBody>
          <a:bodyPr vert="horz" lIns="91440" tIns="45720" rIns="91440" bIns="45720" rtlCol="0" anchor="ctr">
            <a:normAutofit fontScale="90000"/>
          </a:bodyPr>
          <a:lstStyle/>
          <a:p>
            <a:r>
              <a:rPr lang="en-US" dirty="0"/>
              <a:t>Rate of  Self-harm or Assault PPY</a:t>
            </a:r>
          </a:p>
        </p:txBody>
      </p:sp>
      <p:sp>
        <p:nvSpPr>
          <p:cNvPr id="3" name="TextBox 2"/>
          <p:cNvSpPr txBox="1"/>
          <p:nvPr/>
        </p:nvSpPr>
        <p:spPr>
          <a:xfrm>
            <a:off x="289249" y="2510395"/>
            <a:ext cx="4998962" cy="3274586"/>
          </a:xfrm>
          <a:prstGeom prst="rect">
            <a:avLst/>
          </a:prstGeom>
        </p:spPr>
        <p:txBody>
          <a:bodyPr vert="horz" lIns="91440" tIns="45720" rIns="91440" bIns="45720" rtlCol="0" anchor="t">
            <a:normAutofit/>
          </a:bodyPr>
          <a:lstStyle/>
          <a:p>
            <a:pPr>
              <a:lnSpc>
                <a:spcPct val="90000"/>
              </a:lnSpc>
              <a:spcAft>
                <a:spcPts val="600"/>
              </a:spcAft>
              <a:buClr>
                <a:schemeClr val="accent1"/>
              </a:buClr>
              <a:tabLst>
                <a:tab pos="1143000" algn="l"/>
              </a:tabLst>
            </a:pPr>
            <a:r>
              <a:rPr lang="en-US" sz="2000" dirty="0">
                <a:solidFill>
                  <a:srgbClr val="FFFFFF"/>
                </a:solidFill>
              </a:rPr>
              <a:t>Analysis confirmed that there was no significant difference in the rate of self-harm incidents between the dual and sole self-harm group, (</a:t>
            </a:r>
            <a:r>
              <a:rPr lang="en-US" sz="2000" dirty="0" err="1">
                <a:solidFill>
                  <a:srgbClr val="FFFFFF"/>
                </a:solidFill>
              </a:rPr>
              <a:t>Kruskall</a:t>
            </a:r>
            <a:r>
              <a:rPr lang="en-US" sz="2000" dirty="0">
                <a:solidFill>
                  <a:srgbClr val="FFFFFF"/>
                </a:solidFill>
              </a:rPr>
              <a:t>-Wallis; p =.361)</a:t>
            </a:r>
          </a:p>
          <a:p>
            <a:pPr indent="-182880">
              <a:lnSpc>
                <a:spcPct val="90000"/>
              </a:lnSpc>
              <a:spcAft>
                <a:spcPts val="600"/>
              </a:spcAft>
              <a:buClr>
                <a:schemeClr val="accent1"/>
              </a:buClr>
              <a:buFont typeface="Wingdings 2" pitchFamily="18" charset="2"/>
              <a:buChar char=""/>
              <a:tabLst>
                <a:tab pos="1143000" algn="l"/>
              </a:tabLst>
            </a:pPr>
            <a:endParaRPr lang="en-US" sz="2000" dirty="0">
              <a:solidFill>
                <a:srgbClr val="FFFFFF"/>
              </a:solidFill>
            </a:endParaRPr>
          </a:p>
          <a:p>
            <a:pPr indent="-182880">
              <a:lnSpc>
                <a:spcPct val="90000"/>
              </a:lnSpc>
              <a:spcAft>
                <a:spcPts val="600"/>
              </a:spcAft>
              <a:buClr>
                <a:schemeClr val="accent1"/>
              </a:buClr>
              <a:buFont typeface="Wingdings 2" pitchFamily="18" charset="2"/>
              <a:buChar char=""/>
              <a:tabLst>
                <a:tab pos="1143000" algn="l"/>
              </a:tabLst>
            </a:pPr>
            <a:endParaRPr lang="en-US" sz="2000" dirty="0">
              <a:solidFill>
                <a:srgbClr val="FFFFFF"/>
              </a:solidFill>
            </a:endParaRPr>
          </a:p>
          <a:p>
            <a:pPr indent="-182880">
              <a:lnSpc>
                <a:spcPct val="90000"/>
              </a:lnSpc>
              <a:spcAft>
                <a:spcPts val="600"/>
              </a:spcAft>
              <a:buClr>
                <a:schemeClr val="accent1"/>
              </a:buClr>
              <a:buFont typeface="Wingdings 2" pitchFamily="18" charset="2"/>
              <a:buChar char=""/>
              <a:tabLst>
                <a:tab pos="1143000" algn="l"/>
              </a:tabLst>
            </a:pPr>
            <a:r>
              <a:rPr lang="en-US" sz="2000" dirty="0">
                <a:solidFill>
                  <a:srgbClr val="FFFFFF"/>
                </a:solidFill>
              </a:rPr>
              <a:t>There is no difference in rates of self-harm or assault between dual and sole harm groups. </a:t>
            </a:r>
          </a:p>
        </p:txBody>
      </p:sp>
      <p:graphicFrame>
        <p:nvGraphicFramePr>
          <p:cNvPr id="11" name="Content Placeholder 10">
            <a:extLst>
              <a:ext uri="{FF2B5EF4-FFF2-40B4-BE49-F238E27FC236}">
                <a16:creationId xmlns:a16="http://schemas.microsoft.com/office/drawing/2014/main" id="{FBA7ECA2-F22F-4AC0-A84A-95E843EE4A54}"/>
              </a:ext>
            </a:extLst>
          </p:cNvPr>
          <p:cNvGraphicFramePr>
            <a:graphicFrameLocks noGrp="1"/>
          </p:cNvGraphicFramePr>
          <p:nvPr>
            <p:ph idx="1"/>
            <p:extLst>
              <p:ext uri="{D42A27DB-BD31-4B8C-83A1-F6EECF244321}">
                <p14:modId xmlns:p14="http://schemas.microsoft.com/office/powerpoint/2010/main" val="3783162160"/>
              </p:ext>
            </p:extLst>
          </p:nvPr>
        </p:nvGraphicFramePr>
        <p:xfrm>
          <a:off x="6096000" y="863600"/>
          <a:ext cx="5087938"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631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881D-1890-45C3-9C8F-58131AB143C0}"/>
              </a:ext>
            </a:extLst>
          </p:cNvPr>
          <p:cNvSpPr>
            <a:spLocks noGrp="1"/>
          </p:cNvSpPr>
          <p:nvPr>
            <p:ph type="title"/>
          </p:nvPr>
        </p:nvSpPr>
        <p:spPr>
          <a:xfrm>
            <a:off x="252919" y="1123837"/>
            <a:ext cx="2947482" cy="1038177"/>
          </a:xfrm>
        </p:spPr>
        <p:txBody>
          <a:bodyPr vert="horz" lIns="91440" tIns="45720" rIns="91440" bIns="45720" rtlCol="0" anchor="b">
            <a:normAutofit/>
          </a:bodyPr>
          <a:lstStyle/>
          <a:p>
            <a:r>
              <a:rPr lang="en-US" sz="2400" dirty="0"/>
              <a:t>Total Incidents </a:t>
            </a:r>
            <a:br>
              <a:rPr lang="en-US" sz="2400" dirty="0"/>
            </a:br>
            <a:r>
              <a:rPr lang="en-US" sz="2400" dirty="0"/>
              <a:t>(per person year)</a:t>
            </a:r>
          </a:p>
        </p:txBody>
      </p:sp>
      <p:sp>
        <p:nvSpPr>
          <p:cNvPr id="3" name="TextBox 2"/>
          <p:cNvSpPr txBox="1"/>
          <p:nvPr/>
        </p:nvSpPr>
        <p:spPr>
          <a:xfrm>
            <a:off x="252920" y="2162014"/>
            <a:ext cx="2947482" cy="3744264"/>
          </a:xfrm>
          <a:prstGeom prst="rect">
            <a:avLst/>
          </a:prstGeom>
        </p:spPr>
        <p:txBody>
          <a:bodyPr vert="horz" lIns="91440" tIns="45720" rIns="91440" bIns="45720" rtlCol="0" anchor="t">
            <a:normAutofit/>
          </a:bodyPr>
          <a:lstStyle/>
          <a:p>
            <a:pPr marL="0" marR="0" lvl="0" indent="-182880" fontAlgn="auto">
              <a:lnSpc>
                <a:spcPct val="90000"/>
              </a:lnSpc>
              <a:spcBef>
                <a:spcPts val="0"/>
              </a:spcBef>
              <a:spcAft>
                <a:spcPts val="600"/>
              </a:spcAft>
              <a:buClr>
                <a:schemeClr val="accent1"/>
              </a:buClr>
              <a:buSzTx/>
              <a:buFont typeface="Wingdings 2" pitchFamily="18" charset="2"/>
              <a:buChar char=""/>
              <a:tabLst>
                <a:tab pos="1143000" algn="l"/>
              </a:tabLst>
              <a:defRPr/>
            </a:pPr>
            <a:r>
              <a:rPr kumimoji="0" lang="en-US" sz="2000" b="0" i="0" u="none" strike="noStrike" cap="none" spc="0" normalizeH="0" baseline="0" noProof="0" dirty="0">
                <a:ln>
                  <a:noFill/>
                </a:ln>
                <a:solidFill>
                  <a:schemeClr val="bg1"/>
                </a:solidFill>
                <a:effectLst/>
                <a:uLnTx/>
                <a:uFillTx/>
              </a:rPr>
              <a:t>This is for all types of incidents (not including self-harm or assault) per person year.</a:t>
            </a:r>
          </a:p>
          <a:p>
            <a:pPr marL="0" marR="0" lvl="0" indent="-182880" fontAlgn="auto">
              <a:lnSpc>
                <a:spcPct val="90000"/>
              </a:lnSpc>
              <a:spcBef>
                <a:spcPts val="0"/>
              </a:spcBef>
              <a:spcAft>
                <a:spcPts val="600"/>
              </a:spcAft>
              <a:buClr>
                <a:schemeClr val="accent1"/>
              </a:buClr>
              <a:buSzTx/>
              <a:buFont typeface="Wingdings 2" pitchFamily="18" charset="2"/>
              <a:buChar char=""/>
              <a:tabLst>
                <a:tab pos="1143000" algn="l"/>
              </a:tabLst>
              <a:defRPr/>
            </a:pPr>
            <a:endParaRPr kumimoji="0" lang="en-US" sz="2000" b="0" i="0" u="none" strike="noStrike" cap="none" spc="0" normalizeH="0" baseline="0" noProof="0" dirty="0">
              <a:ln>
                <a:noFill/>
              </a:ln>
              <a:solidFill>
                <a:schemeClr val="bg1"/>
              </a:solidFill>
              <a:effectLst/>
              <a:uLnTx/>
              <a:uFillTx/>
            </a:endParaRPr>
          </a:p>
          <a:p>
            <a:pPr marL="0" marR="0" lvl="0" indent="-182880" fontAlgn="auto">
              <a:lnSpc>
                <a:spcPct val="90000"/>
              </a:lnSpc>
              <a:spcBef>
                <a:spcPts val="0"/>
              </a:spcBef>
              <a:spcAft>
                <a:spcPts val="600"/>
              </a:spcAft>
              <a:buClr>
                <a:schemeClr val="accent1"/>
              </a:buClr>
              <a:buSzTx/>
              <a:buFont typeface="Wingdings 2" pitchFamily="18" charset="2"/>
              <a:buChar char=""/>
              <a:tabLst>
                <a:tab pos="1143000" algn="l"/>
              </a:tabLst>
              <a:defRPr/>
            </a:pPr>
            <a:r>
              <a:rPr kumimoji="0" lang="en-US" sz="2000" b="0" i="0" u="none" strike="noStrike" cap="none" spc="0" normalizeH="0" baseline="0" noProof="0" dirty="0">
                <a:ln>
                  <a:noFill/>
                </a:ln>
                <a:solidFill>
                  <a:schemeClr val="bg1"/>
                </a:solidFill>
                <a:effectLst/>
                <a:uLnTx/>
                <a:uFillTx/>
              </a:rPr>
              <a:t>Analysis</a:t>
            </a:r>
            <a:r>
              <a:rPr kumimoji="0" lang="en-US" sz="2000" b="0" i="0" u="none" strike="noStrike" cap="none" spc="0" normalizeH="0" noProof="0" dirty="0">
                <a:ln>
                  <a:noFill/>
                </a:ln>
                <a:solidFill>
                  <a:schemeClr val="bg1"/>
                </a:solidFill>
                <a:effectLst/>
                <a:uLnTx/>
                <a:uFillTx/>
              </a:rPr>
              <a:t> </a:t>
            </a:r>
            <a:r>
              <a:rPr kumimoji="0" lang="en-US" sz="2000" b="0" i="0" u="none" strike="noStrike" cap="none" spc="0" normalizeH="0" baseline="0" noProof="0" dirty="0">
                <a:ln>
                  <a:noFill/>
                </a:ln>
                <a:solidFill>
                  <a:schemeClr val="bg1"/>
                </a:solidFill>
                <a:effectLst/>
                <a:uLnTx/>
                <a:uFillTx/>
              </a:rPr>
              <a:t>revealed dual harm had significantly higher rate than all other groups (</a:t>
            </a:r>
            <a:r>
              <a:rPr kumimoji="0" lang="en-US" sz="2000" b="0" i="0" u="none" strike="noStrike" cap="none" spc="0" normalizeH="0" baseline="0" noProof="0" dirty="0" err="1">
                <a:ln>
                  <a:noFill/>
                </a:ln>
                <a:solidFill>
                  <a:schemeClr val="bg1"/>
                </a:solidFill>
                <a:effectLst/>
                <a:uLnTx/>
                <a:uFillTx/>
              </a:rPr>
              <a:t>Kruskall</a:t>
            </a:r>
            <a:r>
              <a:rPr kumimoji="0" lang="en-US" sz="2000" b="0" i="0" u="none" strike="noStrike" cap="none" spc="0" normalizeH="0" baseline="0" noProof="0" dirty="0">
                <a:ln>
                  <a:noFill/>
                </a:ln>
                <a:solidFill>
                  <a:schemeClr val="bg1"/>
                </a:solidFill>
                <a:effectLst/>
                <a:uLnTx/>
                <a:uFillTx/>
              </a:rPr>
              <a:t>-Wallis, p &lt;.001 for all comparisons).</a:t>
            </a:r>
          </a:p>
        </p:txBody>
      </p:sp>
      <p:graphicFrame>
        <p:nvGraphicFramePr>
          <p:cNvPr id="8" name="Content Placeholder 7">
            <a:extLst>
              <a:ext uri="{FF2B5EF4-FFF2-40B4-BE49-F238E27FC236}">
                <a16:creationId xmlns:a16="http://schemas.microsoft.com/office/drawing/2014/main" id="{2F6853AE-763D-4E7D-A4F2-81F55E4D5A6B}"/>
              </a:ext>
            </a:extLst>
          </p:cNvPr>
          <p:cNvGraphicFramePr>
            <a:graphicFrameLocks noGrp="1"/>
          </p:cNvGraphicFramePr>
          <p:nvPr>
            <p:ph idx="1"/>
            <p:extLst>
              <p:ext uri="{D42A27DB-BD31-4B8C-83A1-F6EECF244321}">
                <p14:modId xmlns:p14="http://schemas.microsoft.com/office/powerpoint/2010/main" val="3778964519"/>
              </p:ext>
            </p:extLst>
          </p:nvPr>
        </p:nvGraphicFramePr>
        <p:xfrm>
          <a:off x="3778897" y="748145"/>
          <a:ext cx="7772401" cy="5344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252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C817-81B0-4B5E-BCA3-DD6EC2539154}"/>
              </a:ext>
            </a:extLst>
          </p:cNvPr>
          <p:cNvSpPr>
            <a:spLocks noGrp="1"/>
          </p:cNvSpPr>
          <p:nvPr>
            <p:ph type="title"/>
          </p:nvPr>
        </p:nvSpPr>
        <p:spPr>
          <a:xfrm>
            <a:off x="337982" y="393405"/>
            <a:ext cx="3064437" cy="2892055"/>
          </a:xfrm>
          <a:prstGeom prst="ellipse">
            <a:avLst/>
          </a:prstGeom>
        </p:spPr>
        <p:txBody>
          <a:bodyPr vert="horz" lIns="91440" tIns="45720" rIns="91440" bIns="45720" rtlCol="0" anchor="b">
            <a:normAutofit/>
          </a:bodyPr>
          <a:lstStyle/>
          <a:p>
            <a:r>
              <a:rPr lang="en-US" sz="2700" dirty="0"/>
              <a:t>Property Damage</a:t>
            </a:r>
            <a:br>
              <a:rPr lang="en-US" sz="2700" dirty="0"/>
            </a:br>
            <a:br>
              <a:rPr lang="en-US" sz="2700" dirty="0"/>
            </a:br>
            <a:r>
              <a:rPr lang="en-US" sz="2700" dirty="0"/>
              <a:t>Disorder</a:t>
            </a:r>
            <a:br>
              <a:rPr lang="en-US" sz="2000" dirty="0"/>
            </a:br>
            <a:endParaRPr lang="en-US" sz="2000" dirty="0"/>
          </a:p>
        </p:txBody>
      </p:sp>
      <p:pic>
        <p:nvPicPr>
          <p:cNvPr id="5" name="Content Placeholder 4"/>
          <p:cNvPicPr>
            <a:picLocks noGrp="1" noChangeAspect="1"/>
          </p:cNvPicPr>
          <p:nvPr>
            <p:ph idx="1"/>
          </p:nvPr>
        </p:nvPicPr>
        <p:blipFill>
          <a:blip r:embed="rId2"/>
          <a:srcRect t="7077" b="7077"/>
          <a:stretch>
            <a:fillRect/>
          </a:stretch>
        </p:blipFill>
        <p:spPr>
          <a:xfrm>
            <a:off x="3869268" y="864108"/>
            <a:ext cx="7315200" cy="4463266"/>
          </a:xfrm>
          <a:prstGeom prst="rect">
            <a:avLst/>
          </a:prstGeom>
        </p:spPr>
      </p:pic>
      <p:sp>
        <p:nvSpPr>
          <p:cNvPr id="3" name="TextBox 2"/>
          <p:cNvSpPr txBox="1"/>
          <p:nvPr/>
        </p:nvSpPr>
        <p:spPr>
          <a:xfrm>
            <a:off x="252921" y="3179134"/>
            <a:ext cx="2947483" cy="2727143"/>
          </a:xfrm>
          <a:prstGeom prst="rect">
            <a:avLst/>
          </a:prstGeom>
        </p:spPr>
        <p:txBody>
          <a:bodyPr vert="horz" lIns="91440" tIns="45720" rIns="91440" bIns="45720" rtlCol="0" anchor="t">
            <a:normAutofit/>
          </a:bodyPr>
          <a:lstStyle/>
          <a:p>
            <a:pPr>
              <a:lnSpc>
                <a:spcPct val="90000"/>
              </a:lnSpc>
              <a:spcAft>
                <a:spcPts val="600"/>
              </a:spcAft>
              <a:buClr>
                <a:schemeClr val="accent1"/>
              </a:buClr>
              <a:tabLst>
                <a:tab pos="1143000" algn="l"/>
              </a:tabLst>
            </a:pPr>
            <a:r>
              <a:rPr lang="en-US" sz="1600" dirty="0">
                <a:solidFill>
                  <a:srgbClr val="FFFFFF"/>
                </a:solidFill>
              </a:rPr>
              <a:t>Analysis also revealed here that Dual harm also have greater rate of damage and disorder incidents than all other groups, p &lt;.001 for all comparisons. </a:t>
            </a:r>
          </a:p>
          <a:p>
            <a:pPr indent="-182880">
              <a:lnSpc>
                <a:spcPct val="90000"/>
              </a:lnSpc>
              <a:spcAft>
                <a:spcPts val="600"/>
              </a:spcAft>
              <a:buClr>
                <a:schemeClr val="accent1"/>
              </a:buClr>
              <a:buFont typeface="Wingdings 2" pitchFamily="18" charset="2"/>
              <a:buChar char=""/>
              <a:tabLst>
                <a:tab pos="1143000" algn="l"/>
              </a:tabLst>
            </a:pPr>
            <a:endParaRPr lang="en-US" sz="1600" dirty="0">
              <a:solidFill>
                <a:srgbClr val="FFFFFF"/>
              </a:solidFill>
            </a:endParaRPr>
          </a:p>
          <a:p>
            <a:pPr indent="-182880">
              <a:lnSpc>
                <a:spcPct val="90000"/>
              </a:lnSpc>
              <a:spcAft>
                <a:spcPts val="600"/>
              </a:spcAft>
              <a:buClr>
                <a:schemeClr val="accent1"/>
              </a:buClr>
              <a:buFont typeface="Wingdings 2" pitchFamily="18" charset="2"/>
              <a:buChar char=""/>
              <a:tabLst>
                <a:tab pos="1143000" algn="l"/>
              </a:tabLst>
            </a:pPr>
            <a:endParaRPr lang="en-US" sz="1600" dirty="0">
              <a:solidFill>
                <a:srgbClr val="FFFFFF"/>
              </a:solidFill>
            </a:endParaRPr>
          </a:p>
          <a:p>
            <a:pPr indent="-182880">
              <a:lnSpc>
                <a:spcPct val="90000"/>
              </a:lnSpc>
              <a:spcAft>
                <a:spcPts val="600"/>
              </a:spcAft>
              <a:buClr>
                <a:schemeClr val="accent1"/>
              </a:buClr>
              <a:buFont typeface="Wingdings 2" pitchFamily="18" charset="2"/>
              <a:buChar char=""/>
              <a:tabLst>
                <a:tab pos="1143000" algn="l"/>
              </a:tabLst>
            </a:pPr>
            <a:endParaRPr lang="en-US" sz="1600" dirty="0">
              <a:solidFill>
                <a:srgbClr val="FFFFFF"/>
              </a:solidFill>
            </a:endParaRPr>
          </a:p>
          <a:p>
            <a:pPr indent="-182880">
              <a:lnSpc>
                <a:spcPct val="90000"/>
              </a:lnSpc>
              <a:spcAft>
                <a:spcPts val="600"/>
              </a:spcAft>
              <a:buClr>
                <a:schemeClr val="accent1"/>
              </a:buClr>
              <a:buFont typeface="Wingdings 2" pitchFamily="18" charset="2"/>
              <a:buChar char=""/>
              <a:tabLst>
                <a:tab pos="1143000" algn="l"/>
              </a:tabLst>
            </a:pPr>
            <a:endParaRPr lang="en-US" sz="1600" dirty="0">
              <a:solidFill>
                <a:srgbClr val="FFFFFF"/>
              </a:solidFill>
            </a:endParaRPr>
          </a:p>
          <a:p>
            <a:pPr indent="-182880">
              <a:lnSpc>
                <a:spcPct val="90000"/>
              </a:lnSpc>
              <a:spcAft>
                <a:spcPts val="600"/>
              </a:spcAft>
              <a:buClr>
                <a:schemeClr val="accent1"/>
              </a:buClr>
              <a:buFont typeface="Wingdings 2" pitchFamily="18" charset="2"/>
              <a:buChar char=""/>
              <a:tabLst>
                <a:tab pos="1143000" algn="l"/>
              </a:tabLst>
            </a:pPr>
            <a:endParaRPr lang="en-US" sz="1600" dirty="0">
              <a:solidFill>
                <a:srgbClr val="FFFFFF"/>
              </a:solidFill>
            </a:endParaRPr>
          </a:p>
        </p:txBody>
      </p:sp>
      <p:sp>
        <p:nvSpPr>
          <p:cNvPr id="4" name="Rectangle 3">
            <a:extLst>
              <a:ext uri="{FF2B5EF4-FFF2-40B4-BE49-F238E27FC236}">
                <a16:creationId xmlns:a16="http://schemas.microsoft.com/office/drawing/2014/main" id="{08AD0D8C-AE93-7243-9286-D944F463AFED}"/>
              </a:ext>
            </a:extLst>
          </p:cNvPr>
          <p:cNvSpPr/>
          <p:nvPr/>
        </p:nvSpPr>
        <p:spPr>
          <a:xfrm>
            <a:off x="3664225" y="5428914"/>
            <a:ext cx="8083827" cy="341632"/>
          </a:xfrm>
          <a:prstGeom prst="rect">
            <a:avLst/>
          </a:prstGeom>
        </p:spPr>
        <p:txBody>
          <a:bodyPr wrap="square">
            <a:spAutoFit/>
          </a:bodyPr>
          <a:lstStyle/>
          <a:p>
            <a:pPr>
              <a:lnSpc>
                <a:spcPct val="90000"/>
              </a:lnSpc>
              <a:spcAft>
                <a:spcPts val="600"/>
              </a:spcAft>
              <a:buClr>
                <a:schemeClr val="accent1"/>
              </a:buClr>
              <a:tabLst>
                <a:tab pos="1143000" algn="l"/>
              </a:tabLst>
            </a:pPr>
            <a:r>
              <a:rPr lang="en-US" b="1" dirty="0"/>
              <a:t>Dual harm have at least twice the usual rate of these two disruptive </a:t>
            </a:r>
            <a:r>
              <a:rPr lang="en-US" b="1" dirty="0" err="1"/>
              <a:t>behaviours</a:t>
            </a:r>
            <a:endParaRPr lang="en-US" b="1" dirty="0"/>
          </a:p>
        </p:txBody>
      </p:sp>
    </p:spTree>
    <p:extLst>
      <p:ext uri="{BB962C8B-B14F-4D97-AF65-F5344CB8AC3E}">
        <p14:creationId xmlns:p14="http://schemas.microsoft.com/office/powerpoint/2010/main" val="2752822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ACC817-81B0-4B5E-BCA3-DD6EC2539154}"/>
              </a:ext>
            </a:extLst>
          </p:cNvPr>
          <p:cNvSpPr>
            <a:spLocks noGrp="1"/>
          </p:cNvSpPr>
          <p:nvPr>
            <p:ph type="title"/>
          </p:nvPr>
        </p:nvSpPr>
        <p:spPr>
          <a:xfrm>
            <a:off x="289251" y="1123837"/>
            <a:ext cx="4016116" cy="1255469"/>
          </a:xfrm>
          <a:prstGeom prst="ellipse">
            <a:avLst/>
          </a:prstGeom>
        </p:spPr>
        <p:txBody>
          <a:bodyPr vert="horz" lIns="91440" tIns="45720" rIns="91440" bIns="45720" rtlCol="0" anchor="ctr">
            <a:normAutofit/>
          </a:bodyPr>
          <a:lstStyle/>
          <a:p>
            <a:r>
              <a:rPr lang="en-US" dirty="0" err="1"/>
              <a:t>Firesetting</a:t>
            </a:r>
            <a:endParaRPr lang="en-US" dirty="0"/>
          </a:p>
        </p:txBody>
      </p:sp>
      <p:sp>
        <p:nvSpPr>
          <p:cNvPr id="5" name="Content Placeholder 4">
            <a:extLst>
              <a:ext uri="{FF2B5EF4-FFF2-40B4-BE49-F238E27FC236}">
                <a16:creationId xmlns:a16="http://schemas.microsoft.com/office/drawing/2014/main" id="{751E2632-231B-427D-949C-6018429B8A6A}"/>
              </a:ext>
            </a:extLst>
          </p:cNvPr>
          <p:cNvSpPr>
            <a:spLocks noGrp="1"/>
          </p:cNvSpPr>
          <p:nvPr>
            <p:ph sz="half" idx="1"/>
          </p:nvPr>
        </p:nvSpPr>
        <p:spPr>
          <a:xfrm>
            <a:off x="289251" y="2111376"/>
            <a:ext cx="4251206" cy="3921124"/>
          </a:xfrm>
        </p:spPr>
        <p:txBody>
          <a:bodyPr vert="horz" lIns="91440" tIns="45720" rIns="91440" bIns="45720" rtlCol="0" anchor="t">
            <a:normAutofit/>
          </a:bodyPr>
          <a:lstStyle/>
          <a:p>
            <a:r>
              <a:rPr lang="en-US" sz="1600" dirty="0">
                <a:solidFill>
                  <a:srgbClr val="FFFFFF"/>
                </a:solidFill>
              </a:rPr>
              <a:t>Analysis confirmed that dual harm have far greater number of fire incidents than any other group, (</a:t>
            </a:r>
            <a:r>
              <a:rPr lang="en-US" sz="1600" dirty="0" err="1">
                <a:solidFill>
                  <a:srgbClr val="FFFFFF"/>
                </a:solidFill>
              </a:rPr>
              <a:t>Kruskall</a:t>
            </a:r>
            <a:r>
              <a:rPr lang="en-US" sz="1600" dirty="0">
                <a:solidFill>
                  <a:srgbClr val="FFFFFF"/>
                </a:solidFill>
              </a:rPr>
              <a:t>-Wallis, p &lt;.0001 for all comparisons).</a:t>
            </a:r>
          </a:p>
          <a:p>
            <a:endParaRPr lang="en-US" sz="1600" dirty="0">
              <a:solidFill>
                <a:srgbClr val="FFFFFF"/>
              </a:solidFill>
            </a:endParaRPr>
          </a:p>
          <a:p>
            <a:pPr marL="0" indent="0">
              <a:buNone/>
            </a:pPr>
            <a:r>
              <a:rPr lang="en-US" sz="1600" dirty="0">
                <a:solidFill>
                  <a:srgbClr val="FFFFFF"/>
                </a:solidFill>
              </a:rPr>
              <a:t>They account for 50% of fire-setters in prison although the rate-per-year is too low to be practical.</a:t>
            </a:r>
          </a:p>
          <a:p>
            <a:r>
              <a:rPr lang="en-US" sz="1600" dirty="0">
                <a:solidFill>
                  <a:srgbClr val="FFFFFF"/>
                </a:solidFill>
              </a:rPr>
              <a:t>Risk of dual harm prisoners ever setting a fire in prison was calculated:</a:t>
            </a:r>
          </a:p>
          <a:p>
            <a:r>
              <a:rPr lang="en-US" sz="1600" dirty="0">
                <a:solidFill>
                  <a:srgbClr val="FFFFFF"/>
                </a:solidFill>
              </a:rPr>
              <a:t>Dual vs SH: 4.8;  Dual </a:t>
            </a:r>
            <a:r>
              <a:rPr lang="en-US" sz="1600" dirty="0" err="1">
                <a:solidFill>
                  <a:srgbClr val="FFFFFF"/>
                </a:solidFill>
              </a:rPr>
              <a:t>vs</a:t>
            </a:r>
            <a:r>
              <a:rPr lang="en-US" sz="1600" dirty="0">
                <a:solidFill>
                  <a:srgbClr val="FFFFFF"/>
                </a:solidFill>
              </a:rPr>
              <a:t> Ass: 3.6</a:t>
            </a:r>
          </a:p>
          <a:p>
            <a:endParaRPr lang="en-US" sz="1600" dirty="0">
              <a:solidFill>
                <a:srgbClr val="FFFFFF"/>
              </a:solidFill>
            </a:endParaRPr>
          </a:p>
          <a:p>
            <a:endParaRPr lang="en-US" sz="1600" dirty="0">
              <a:solidFill>
                <a:srgbClr val="FFFFFF"/>
              </a:solidFill>
            </a:endParaRPr>
          </a:p>
        </p:txBody>
      </p:sp>
      <p:sp>
        <p:nvSpPr>
          <p:cNvPr id="7" name="Content Placeholder 6"/>
          <p:cNvSpPr>
            <a:spLocks noGrp="1"/>
          </p:cNvSpPr>
          <p:nvPr>
            <p:ph sz="half" idx="2"/>
          </p:nvPr>
        </p:nvSpPr>
        <p:spPr>
          <a:xfrm>
            <a:off x="7818120" y="868680"/>
            <a:ext cx="3474720" cy="5120640"/>
          </a:xfrm>
        </p:spPr>
        <p:txBody>
          <a:bodyPr>
            <a:normAutofit/>
          </a:bodyPr>
          <a:lstStyle/>
          <a:p>
            <a:endParaRPr lang="en-GB" dirty="0"/>
          </a:p>
        </p:txBody>
      </p:sp>
      <p:sp>
        <p:nvSpPr>
          <p:cNvPr id="3" name="TextBox 2"/>
          <p:cNvSpPr txBox="1"/>
          <p:nvPr/>
        </p:nvSpPr>
        <p:spPr>
          <a:xfrm>
            <a:off x="887136" y="1380689"/>
            <a:ext cx="5083728" cy="4348672"/>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8" name="Picture 7"/>
          <p:cNvPicPr>
            <a:picLocks noChangeAspect="1"/>
          </p:cNvPicPr>
          <p:nvPr/>
        </p:nvPicPr>
        <p:blipFill>
          <a:blip r:embed="rId2"/>
          <a:stretch>
            <a:fillRect/>
          </a:stretch>
        </p:blipFill>
        <p:spPr>
          <a:xfrm>
            <a:off x="5240116" y="333480"/>
            <a:ext cx="6677522" cy="5286508"/>
          </a:xfrm>
          <a:prstGeom prst="rect">
            <a:avLst/>
          </a:prstGeom>
        </p:spPr>
      </p:pic>
      <p:sp>
        <p:nvSpPr>
          <p:cNvPr id="4" name="Rectangle 3">
            <a:extLst>
              <a:ext uri="{FF2B5EF4-FFF2-40B4-BE49-F238E27FC236}">
                <a16:creationId xmlns:a16="http://schemas.microsoft.com/office/drawing/2014/main" id="{9D4AFAE1-F1AF-EE42-A30F-F858806A09F0}"/>
              </a:ext>
            </a:extLst>
          </p:cNvPr>
          <p:cNvSpPr/>
          <p:nvPr/>
        </p:nvSpPr>
        <p:spPr>
          <a:xfrm>
            <a:off x="4828390" y="5918204"/>
            <a:ext cx="6987473" cy="369332"/>
          </a:xfrm>
          <a:prstGeom prst="rect">
            <a:avLst/>
          </a:prstGeom>
        </p:spPr>
        <p:txBody>
          <a:bodyPr wrap="square">
            <a:spAutoFit/>
          </a:bodyPr>
          <a:lstStyle/>
          <a:p>
            <a:r>
              <a:rPr lang="en-US" b="1" dirty="0"/>
              <a:t>Dual harm prisoners 3-4 times more likely to set a fire at some point.</a:t>
            </a:r>
          </a:p>
        </p:txBody>
      </p:sp>
    </p:spTree>
    <p:extLst>
      <p:ext uri="{BB962C8B-B14F-4D97-AF65-F5344CB8AC3E}">
        <p14:creationId xmlns:p14="http://schemas.microsoft.com/office/powerpoint/2010/main" val="237323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3678865" y="864107"/>
            <a:ext cx="8208335" cy="5857377"/>
          </a:xfrm>
        </p:spPr>
        <p:txBody>
          <a:bodyPr>
            <a:normAutofit lnSpcReduction="10000"/>
          </a:bodyPr>
          <a:lstStyle/>
          <a:p>
            <a:r>
              <a:rPr lang="en-GB" dirty="0"/>
              <a:t>11-16% of male prison population have in-prison dual harm; females somewhat lower.  </a:t>
            </a:r>
          </a:p>
          <a:p>
            <a:r>
              <a:rPr lang="en-GB" dirty="0"/>
              <a:t>Within those who are violent or self-harm the proportions of dual harm seem to hold steady amongst many community and prison populations: </a:t>
            </a:r>
          </a:p>
          <a:p>
            <a:pPr lvl="1"/>
            <a:r>
              <a:rPr lang="en-GB" dirty="0"/>
              <a:t>Around 30-40% violence to self-harm </a:t>
            </a:r>
          </a:p>
          <a:p>
            <a:pPr lvl="1"/>
            <a:r>
              <a:rPr lang="en-GB" dirty="0"/>
              <a:t>40-60% for self-harm to violence.</a:t>
            </a:r>
          </a:p>
          <a:p>
            <a:r>
              <a:rPr lang="en-GB" dirty="0"/>
              <a:t>They are no more or less likely to be serving an index offence for violence or sexual offending (or any main type).</a:t>
            </a:r>
          </a:p>
          <a:p>
            <a:r>
              <a:rPr lang="en-GB" dirty="0"/>
              <a:t>Offenders who dual harm (</a:t>
            </a:r>
            <a:r>
              <a:rPr lang="en-GB" dirty="0" err="1"/>
              <a:t>OwDH</a:t>
            </a:r>
            <a:r>
              <a:rPr lang="en-GB" dirty="0"/>
              <a:t>) are slightly younger </a:t>
            </a:r>
          </a:p>
          <a:p>
            <a:r>
              <a:rPr lang="en-GB" dirty="0" err="1"/>
              <a:t>OwDHs</a:t>
            </a:r>
            <a:r>
              <a:rPr lang="en-GB" dirty="0"/>
              <a:t> don’t SH or assault at a higher rate.</a:t>
            </a:r>
          </a:p>
          <a:p>
            <a:r>
              <a:rPr lang="en-GB"/>
              <a:t>OwDHs</a:t>
            </a:r>
            <a:r>
              <a:rPr lang="en-GB" dirty="0"/>
              <a:t> cause wider disruption, require wider resources and professional input and at-risk of many behaviours whilst in prison as they account for a large proportion of those who set fires, damage property and disorder. </a:t>
            </a:r>
          </a:p>
          <a:p>
            <a:r>
              <a:rPr lang="en-GB" dirty="0"/>
              <a:t>Interestingly, solely assaulting prisoners are not causing any greater issue than non-violent prisoners.</a:t>
            </a:r>
          </a:p>
          <a:p>
            <a:r>
              <a:rPr lang="en-GB" dirty="0"/>
              <a:t>You will be managing not just two, but often a range of related behaviours (and risks) at once.</a:t>
            </a:r>
          </a:p>
          <a:p>
            <a:endParaRPr lang="en-GB" dirty="0"/>
          </a:p>
        </p:txBody>
      </p:sp>
      <p:sp>
        <p:nvSpPr>
          <p:cNvPr id="4" name="Date Placeholder 3"/>
          <p:cNvSpPr>
            <a:spLocks noGrp="1"/>
          </p:cNvSpPr>
          <p:nvPr>
            <p:ph type="dt" sz="half" idx="10"/>
          </p:nvPr>
        </p:nvSpPr>
        <p:spPr/>
        <p:txBody>
          <a:bodyPr/>
          <a:lstStyle/>
          <a:p>
            <a:fld id="{71C6F92A-1671-4F67-BE63-77EFF3D87C08}" type="datetime1">
              <a:rPr lang="en-GB" smtClean="0"/>
              <a:t>02/09/2019</a:t>
            </a:fld>
            <a:endParaRPr lang="en-GB"/>
          </a:p>
        </p:txBody>
      </p:sp>
      <p:sp>
        <p:nvSpPr>
          <p:cNvPr id="5" name="Slide Number Placeholder 4"/>
          <p:cNvSpPr>
            <a:spLocks noGrp="1"/>
          </p:cNvSpPr>
          <p:nvPr>
            <p:ph type="sldNum" sz="quarter" idx="12"/>
          </p:nvPr>
        </p:nvSpPr>
        <p:spPr/>
        <p:txBody>
          <a:bodyPr/>
          <a:lstStyle/>
          <a:p>
            <a:fld id="{9E514F6D-689E-4CFC-88BB-AEA64CB55A23}" type="slidenum">
              <a:rPr lang="en-GB" smtClean="0"/>
              <a:t>27</a:t>
            </a:fld>
            <a:endParaRPr lang="en-GB"/>
          </a:p>
        </p:txBody>
      </p:sp>
    </p:spTree>
    <p:extLst>
      <p:ext uri="{BB962C8B-B14F-4D97-AF65-F5344CB8AC3E}">
        <p14:creationId xmlns:p14="http://schemas.microsoft.com/office/powerpoint/2010/main" val="142949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86FF94E-DB44-4900-9F2F-AA0145817E90}"/>
              </a:ext>
            </a:extLst>
          </p:cNvPr>
          <p:cNvSpPr>
            <a:spLocks noGrp="1"/>
          </p:cNvSpPr>
          <p:nvPr>
            <p:ph type="ctrTitle"/>
          </p:nvPr>
        </p:nvSpPr>
        <p:spPr>
          <a:xfrm>
            <a:off x="289249" y="1123837"/>
            <a:ext cx="4495402" cy="1255469"/>
          </a:xfrm>
        </p:spPr>
        <p:txBody>
          <a:bodyPr vert="horz" lIns="91440" tIns="45720" rIns="91440" bIns="45720" rtlCol="0" anchor="ctr">
            <a:normAutofit/>
          </a:bodyPr>
          <a:lstStyle/>
          <a:p>
            <a:r>
              <a:rPr lang="en-US" sz="3600" spc="-60" dirty="0"/>
              <a:t>Dual Harm vs Self-harm</a:t>
            </a:r>
          </a:p>
        </p:txBody>
      </p:sp>
      <p:sp>
        <p:nvSpPr>
          <p:cNvPr id="3" name="Subtitle 2">
            <a:extLst>
              <a:ext uri="{FF2B5EF4-FFF2-40B4-BE49-F238E27FC236}">
                <a16:creationId xmlns:a16="http://schemas.microsoft.com/office/drawing/2014/main" id="{16B2D161-8A62-4719-9BC3-3B4DA104C347}"/>
              </a:ext>
            </a:extLst>
          </p:cNvPr>
          <p:cNvSpPr>
            <a:spLocks noGrp="1"/>
          </p:cNvSpPr>
          <p:nvPr>
            <p:ph type="subTitle" idx="1"/>
          </p:nvPr>
        </p:nvSpPr>
        <p:spPr>
          <a:xfrm>
            <a:off x="182923" y="2459577"/>
            <a:ext cx="5048295" cy="3274586"/>
          </a:xfrm>
        </p:spPr>
        <p:txBody>
          <a:bodyPr vert="horz" lIns="91440" tIns="45720" rIns="91440" bIns="45720" rtlCol="0" anchor="t">
            <a:normAutofit/>
          </a:bodyPr>
          <a:lstStyle/>
          <a:p>
            <a:r>
              <a:rPr lang="en-US" sz="2800" b="1" dirty="0">
                <a:solidFill>
                  <a:srgbClr val="FFFFFF"/>
                </a:solidFill>
              </a:rPr>
              <a:t>Lethal self-harm &amp; Punishment</a:t>
            </a:r>
          </a:p>
          <a:p>
            <a:pPr indent="-182880">
              <a:buFont typeface="Wingdings 2" pitchFamily="18" charset="2"/>
              <a:buChar char=""/>
            </a:pPr>
            <a:endParaRPr lang="en-US" dirty="0">
              <a:solidFill>
                <a:srgbClr val="FFFFFF"/>
              </a:solidFill>
            </a:endParaRPr>
          </a:p>
          <a:p>
            <a:r>
              <a:rPr lang="en-US" dirty="0">
                <a:solidFill>
                  <a:srgbClr val="FFFFFF"/>
                </a:solidFill>
              </a:rPr>
              <a:t>These results are from one male study only </a:t>
            </a:r>
          </a:p>
          <a:p>
            <a:r>
              <a:rPr lang="en-US" dirty="0">
                <a:solidFill>
                  <a:srgbClr val="FFFFFF"/>
                </a:solidFill>
              </a:rPr>
              <a:t>Full prison population: 965 prisoners.</a:t>
            </a:r>
          </a:p>
          <a:p>
            <a:pPr indent="-182880">
              <a:buFont typeface="Wingdings 2" pitchFamily="18" charset="2"/>
              <a:buChar char=""/>
            </a:pPr>
            <a:endParaRPr lang="en-US" dirty="0">
              <a:solidFill>
                <a:srgbClr val="FFFFFF"/>
              </a:solidFill>
            </a:endParaRPr>
          </a:p>
        </p:txBody>
      </p:sp>
      <p:pic>
        <p:nvPicPr>
          <p:cNvPr id="4" name="Picture 3"/>
          <p:cNvPicPr>
            <a:picLocks noChangeAspect="1"/>
          </p:cNvPicPr>
          <p:nvPr/>
        </p:nvPicPr>
        <p:blipFill rotWithShape="1">
          <a:blip r:embed="rId2"/>
          <a:srcRect l="22960" r="-1" b="-1"/>
          <a:stretch/>
        </p:blipFill>
        <p:spPr>
          <a:xfrm>
            <a:off x="5137463" y="759599"/>
            <a:ext cx="6193767" cy="5330650"/>
          </a:xfrm>
          <a:prstGeom prst="rect">
            <a:avLst/>
          </a:prstGeom>
        </p:spPr>
      </p:pic>
    </p:spTree>
    <p:extLst>
      <p:ext uri="{BB962C8B-B14F-4D97-AF65-F5344CB8AC3E}">
        <p14:creationId xmlns:p14="http://schemas.microsoft.com/office/powerpoint/2010/main" val="1194767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6BC3-1FD4-4574-928B-A3691CCBCD91}"/>
              </a:ext>
            </a:extLst>
          </p:cNvPr>
          <p:cNvSpPr>
            <a:spLocks noGrp="1"/>
          </p:cNvSpPr>
          <p:nvPr>
            <p:ph type="title"/>
          </p:nvPr>
        </p:nvSpPr>
        <p:spPr>
          <a:xfrm>
            <a:off x="252919" y="1123847"/>
            <a:ext cx="3114124" cy="781875"/>
          </a:xfrm>
        </p:spPr>
        <p:txBody>
          <a:bodyPr anchor="b">
            <a:normAutofit/>
          </a:bodyPr>
          <a:lstStyle/>
          <a:p>
            <a:r>
              <a:rPr lang="en-GB" sz="2800" dirty="0"/>
              <a:t>Method of self-harm</a:t>
            </a:r>
          </a:p>
        </p:txBody>
      </p:sp>
      <p:sp>
        <p:nvSpPr>
          <p:cNvPr id="11" name="Content Placeholder 10">
            <a:extLst>
              <a:ext uri="{FF2B5EF4-FFF2-40B4-BE49-F238E27FC236}">
                <a16:creationId xmlns:a16="http://schemas.microsoft.com/office/drawing/2014/main" id="{0E360AC0-6730-4DE6-B692-2CCA3BC716B5}"/>
              </a:ext>
            </a:extLst>
          </p:cNvPr>
          <p:cNvSpPr>
            <a:spLocks noGrp="1"/>
          </p:cNvSpPr>
          <p:nvPr>
            <p:ph idx="1"/>
          </p:nvPr>
        </p:nvSpPr>
        <p:spPr>
          <a:xfrm>
            <a:off x="252921" y="2162014"/>
            <a:ext cx="2947483" cy="3744264"/>
          </a:xfrm>
        </p:spPr>
        <p:txBody>
          <a:bodyPr anchor="t">
            <a:normAutofit/>
          </a:bodyPr>
          <a:lstStyle/>
          <a:p>
            <a:pPr marL="0" indent="0">
              <a:buNone/>
            </a:pPr>
            <a:r>
              <a:rPr lang="en-US" sz="2800" dirty="0">
                <a:solidFill>
                  <a:schemeClr val="bg1"/>
                </a:solidFill>
              </a:rPr>
              <a:t>Dual harm almost twice as likely to use ligatures and overdose as methods of SH in prison</a:t>
            </a:r>
          </a:p>
        </p:txBody>
      </p:sp>
      <p:sp>
        <p:nvSpPr>
          <p:cNvPr id="4" name="Date Placeholder 3">
            <a:extLst>
              <a:ext uri="{FF2B5EF4-FFF2-40B4-BE49-F238E27FC236}">
                <a16:creationId xmlns:a16="http://schemas.microsoft.com/office/drawing/2014/main" id="{1115E44F-E4D9-4199-918E-E6D28148A0F1}"/>
              </a:ext>
            </a:extLst>
          </p:cNvPr>
          <p:cNvSpPr>
            <a:spLocks noGrp="1"/>
          </p:cNvSpPr>
          <p:nvPr>
            <p:ph type="dt" sz="half" idx="10"/>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4026E08-299C-4CD3-BFC1-AE204EFA12E9}" type="datetime4">
              <a:rPr kumimoji="0" lang="en-GB" alt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02 September 2019</a:t>
            </a:fld>
            <a:endParaRPr kumimoji="0" lang="en-GB" alt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4BB476BF-CF96-4878-80AD-3470B7491C04}"/>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86CA68-4FB1-427B-BB86-91C02EACE322}" type="slidenum">
              <a:rPr kumimoji="0" lang="en-GB" alt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GB" alt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graphicFrame>
        <p:nvGraphicFramePr>
          <p:cNvPr id="9" name="Content Placeholder 5">
            <a:extLst>
              <a:ext uri="{FF2B5EF4-FFF2-40B4-BE49-F238E27FC236}">
                <a16:creationId xmlns:a16="http://schemas.microsoft.com/office/drawing/2014/main" id="{41FEA936-4590-4DCF-B89D-41A295754CDF}"/>
              </a:ext>
            </a:extLst>
          </p:cNvPr>
          <p:cNvGraphicFramePr>
            <a:graphicFrameLocks/>
          </p:cNvGraphicFramePr>
          <p:nvPr>
            <p:extLst>
              <p:ext uri="{D42A27DB-BD31-4B8C-83A1-F6EECF244321}">
                <p14:modId xmlns:p14="http://schemas.microsoft.com/office/powerpoint/2010/main" val="610807523"/>
              </p:ext>
            </p:extLst>
          </p:nvPr>
        </p:nvGraphicFramePr>
        <p:xfrm>
          <a:off x="3627620" y="748145"/>
          <a:ext cx="8160189" cy="5337863"/>
        </p:xfrm>
        <a:graphic>
          <a:graphicData uri="http://schemas.openxmlformats.org/drawingml/2006/table">
            <a:tbl>
              <a:tblPr firstRow="1" firstCol="1" bandRow="1">
                <a:tableStyleId>{5A111915-BE36-4E01-A7E5-04B1672EAD32}</a:tableStyleId>
              </a:tblPr>
              <a:tblGrid>
                <a:gridCol w="2743200">
                  <a:extLst>
                    <a:ext uri="{9D8B030D-6E8A-4147-A177-3AD203B41FA5}">
                      <a16:colId xmlns:a16="http://schemas.microsoft.com/office/drawing/2014/main" val="1756489898"/>
                    </a:ext>
                  </a:extLst>
                </a:gridCol>
                <a:gridCol w="1528996">
                  <a:extLst>
                    <a:ext uri="{9D8B030D-6E8A-4147-A177-3AD203B41FA5}">
                      <a16:colId xmlns:a16="http://schemas.microsoft.com/office/drawing/2014/main" val="2570282474"/>
                    </a:ext>
                  </a:extLst>
                </a:gridCol>
                <a:gridCol w="1680631">
                  <a:extLst>
                    <a:ext uri="{9D8B030D-6E8A-4147-A177-3AD203B41FA5}">
                      <a16:colId xmlns:a16="http://schemas.microsoft.com/office/drawing/2014/main" val="433036810"/>
                    </a:ext>
                  </a:extLst>
                </a:gridCol>
                <a:gridCol w="704364">
                  <a:extLst>
                    <a:ext uri="{9D8B030D-6E8A-4147-A177-3AD203B41FA5}">
                      <a16:colId xmlns:a16="http://schemas.microsoft.com/office/drawing/2014/main" val="3885075046"/>
                    </a:ext>
                  </a:extLst>
                </a:gridCol>
                <a:gridCol w="1502998">
                  <a:extLst>
                    <a:ext uri="{9D8B030D-6E8A-4147-A177-3AD203B41FA5}">
                      <a16:colId xmlns:a16="http://schemas.microsoft.com/office/drawing/2014/main" val="1021874800"/>
                    </a:ext>
                  </a:extLst>
                </a:gridCol>
              </a:tblGrid>
              <a:tr h="1100190">
                <a:tc>
                  <a:txBody>
                    <a:bodyPr/>
                    <a:lstStyle/>
                    <a:p>
                      <a:pPr>
                        <a:lnSpc>
                          <a:spcPct val="107000"/>
                        </a:lnSpc>
                        <a:spcAft>
                          <a:spcPts val="0"/>
                        </a:spcAft>
                      </a:pPr>
                      <a:r>
                        <a:rPr lang="en-GB" sz="1900" dirty="0">
                          <a:effectLst/>
                        </a:rPr>
                        <a:t>Type of self-harm</a:t>
                      </a:r>
                      <a:endParaRPr lang="en-GB" sz="19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dirty="0">
                          <a:effectLst/>
                        </a:rPr>
                        <a:t>Self-harm </a:t>
                      </a:r>
                    </a:p>
                    <a:p>
                      <a:pPr algn="ctr">
                        <a:lnSpc>
                          <a:spcPct val="107000"/>
                        </a:lnSpc>
                        <a:spcAft>
                          <a:spcPts val="0"/>
                        </a:spcAft>
                      </a:pPr>
                      <a:r>
                        <a:rPr lang="en-GB" sz="1700" dirty="0">
                          <a:effectLst/>
                        </a:rPr>
                        <a:t>(N = 70)</a:t>
                      </a:r>
                    </a:p>
                    <a:p>
                      <a:pPr algn="ctr">
                        <a:lnSpc>
                          <a:spcPct val="107000"/>
                        </a:lnSpc>
                        <a:spcAft>
                          <a:spcPts val="0"/>
                        </a:spcAft>
                      </a:pPr>
                      <a:r>
                        <a:rPr lang="en-GB" sz="1700" dirty="0">
                          <a:effectLst/>
                        </a:rPr>
                        <a:t>N (%)</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Dual (N =105)</a:t>
                      </a:r>
                    </a:p>
                    <a:p>
                      <a:pPr algn="ctr">
                        <a:lnSpc>
                          <a:spcPct val="107000"/>
                        </a:lnSpc>
                        <a:spcAft>
                          <a:spcPts val="0"/>
                        </a:spcAft>
                      </a:pPr>
                      <a:r>
                        <a:rPr lang="en-GB" sz="1700">
                          <a:effectLst/>
                        </a:rPr>
                        <a:t>N (%)</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p</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200">
                          <a:effectLst/>
                        </a:rPr>
                        <a:t>OR (95% CI)</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extLst>
                  <a:ext uri="{0D108BD9-81ED-4DB2-BD59-A6C34878D82A}">
                    <a16:rowId xmlns:a16="http://schemas.microsoft.com/office/drawing/2014/main" val="3732360378"/>
                  </a:ext>
                </a:extLst>
              </a:tr>
              <a:tr h="627680">
                <a:tc>
                  <a:txBody>
                    <a:bodyPr/>
                    <a:lstStyle/>
                    <a:p>
                      <a:pPr>
                        <a:lnSpc>
                          <a:spcPct val="107000"/>
                        </a:lnSpc>
                        <a:spcAft>
                          <a:spcPts val="0"/>
                        </a:spcAft>
                      </a:pPr>
                      <a:r>
                        <a:rPr lang="en-GB" sz="1900" dirty="0">
                          <a:effectLst/>
                        </a:rPr>
                        <a:t>Ligature/Self-strangulation</a:t>
                      </a:r>
                      <a:endParaRPr lang="en-GB" sz="19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tc>
                  <a:txBody>
                    <a:bodyPr/>
                    <a:lstStyle/>
                    <a:p>
                      <a:pPr algn="ctr">
                        <a:lnSpc>
                          <a:spcPct val="107000"/>
                        </a:lnSpc>
                        <a:spcAft>
                          <a:spcPts val="0"/>
                        </a:spcAft>
                      </a:pPr>
                      <a:r>
                        <a:rPr lang="en-GB" sz="1700" dirty="0">
                          <a:effectLst/>
                        </a:rPr>
                        <a:t>20 (28.6)</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tc>
                  <a:txBody>
                    <a:bodyPr/>
                    <a:lstStyle/>
                    <a:p>
                      <a:pPr algn="ctr">
                        <a:lnSpc>
                          <a:spcPct val="107000"/>
                        </a:lnSpc>
                        <a:spcAft>
                          <a:spcPts val="0"/>
                        </a:spcAft>
                      </a:pPr>
                      <a:r>
                        <a:rPr lang="en-GB" sz="1700" dirty="0">
                          <a:effectLst/>
                        </a:rPr>
                        <a:t>48 (45.7)</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tc>
                  <a:txBody>
                    <a:bodyPr/>
                    <a:lstStyle/>
                    <a:p>
                      <a:pPr algn="ctr">
                        <a:lnSpc>
                          <a:spcPct val="107000"/>
                        </a:lnSpc>
                        <a:spcAft>
                          <a:spcPts val="0"/>
                        </a:spcAft>
                      </a:pPr>
                      <a:r>
                        <a:rPr lang="en-GB" sz="1700">
                          <a:effectLst/>
                        </a:rPr>
                        <a:t>.024</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tc>
                  <a:txBody>
                    <a:bodyPr/>
                    <a:lstStyle/>
                    <a:p>
                      <a:pPr algn="ctr">
                        <a:lnSpc>
                          <a:spcPct val="107000"/>
                        </a:lnSpc>
                        <a:spcAft>
                          <a:spcPts val="0"/>
                        </a:spcAft>
                      </a:pPr>
                      <a:r>
                        <a:rPr lang="en-GB" sz="1200" dirty="0">
                          <a:effectLst/>
                        </a:rPr>
                        <a:t>2.1 (1.1 – .014)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extLst>
                  <a:ext uri="{0D108BD9-81ED-4DB2-BD59-A6C34878D82A}">
                    <a16:rowId xmlns:a16="http://schemas.microsoft.com/office/drawing/2014/main" val="1997644591"/>
                  </a:ext>
                </a:extLst>
              </a:tr>
              <a:tr h="562142">
                <a:tc>
                  <a:txBody>
                    <a:bodyPr/>
                    <a:lstStyle/>
                    <a:p>
                      <a:pPr>
                        <a:lnSpc>
                          <a:spcPct val="107000"/>
                        </a:lnSpc>
                        <a:spcAft>
                          <a:spcPts val="0"/>
                        </a:spcAft>
                      </a:pPr>
                      <a:r>
                        <a:rPr lang="en-GB" sz="1900" dirty="0">
                          <a:effectLst/>
                        </a:rPr>
                        <a:t>Cuts</a:t>
                      </a:r>
                      <a:endParaRPr lang="en-GB" sz="19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50 (71.4)</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dirty="0">
                          <a:effectLst/>
                        </a:rPr>
                        <a:t>77 (73.3)</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dirty="0">
                          <a:effectLst/>
                        </a:rPr>
                        <a:t>.782</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200" dirty="0">
                          <a:effectLst/>
                        </a:rPr>
                        <a:t>1.1 (.56 – 2.16)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extLst>
                  <a:ext uri="{0D108BD9-81ED-4DB2-BD59-A6C34878D82A}">
                    <a16:rowId xmlns:a16="http://schemas.microsoft.com/office/drawing/2014/main" val="3577944921"/>
                  </a:ext>
                </a:extLst>
              </a:tr>
              <a:tr h="562142">
                <a:tc>
                  <a:txBody>
                    <a:bodyPr/>
                    <a:lstStyle/>
                    <a:p>
                      <a:pPr>
                        <a:lnSpc>
                          <a:spcPct val="107000"/>
                        </a:lnSpc>
                        <a:spcAft>
                          <a:spcPts val="0"/>
                        </a:spcAft>
                      </a:pPr>
                      <a:r>
                        <a:rPr lang="en-GB" sz="1900" dirty="0">
                          <a:effectLst/>
                        </a:rPr>
                        <a:t>Overdose</a:t>
                      </a:r>
                      <a:endParaRPr lang="en-GB" sz="19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tc>
                  <a:txBody>
                    <a:bodyPr/>
                    <a:lstStyle/>
                    <a:p>
                      <a:pPr algn="ctr">
                        <a:lnSpc>
                          <a:spcPct val="107000"/>
                        </a:lnSpc>
                        <a:spcAft>
                          <a:spcPts val="0"/>
                        </a:spcAft>
                      </a:pPr>
                      <a:r>
                        <a:rPr lang="en-GB" sz="1700" dirty="0">
                          <a:effectLst/>
                        </a:rPr>
                        <a:t>10 (14.3)</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tc>
                  <a:txBody>
                    <a:bodyPr/>
                    <a:lstStyle/>
                    <a:p>
                      <a:pPr algn="ctr">
                        <a:lnSpc>
                          <a:spcPct val="107000"/>
                        </a:lnSpc>
                        <a:spcAft>
                          <a:spcPts val="0"/>
                        </a:spcAft>
                      </a:pPr>
                      <a:r>
                        <a:rPr lang="en-GB" sz="1700" dirty="0">
                          <a:effectLst/>
                        </a:rPr>
                        <a:t>29 (27.6)</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tc>
                  <a:txBody>
                    <a:bodyPr/>
                    <a:lstStyle/>
                    <a:p>
                      <a:pPr algn="ctr">
                        <a:lnSpc>
                          <a:spcPct val="107000"/>
                        </a:lnSpc>
                        <a:spcAft>
                          <a:spcPts val="0"/>
                        </a:spcAft>
                      </a:pPr>
                      <a:r>
                        <a:rPr lang="en-GB" sz="1700" dirty="0">
                          <a:effectLst/>
                        </a:rPr>
                        <a:t>.041</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tc>
                  <a:txBody>
                    <a:bodyPr/>
                    <a:lstStyle/>
                    <a:p>
                      <a:pPr algn="ctr">
                        <a:lnSpc>
                          <a:spcPct val="107000"/>
                        </a:lnSpc>
                        <a:spcAft>
                          <a:spcPts val="0"/>
                        </a:spcAft>
                      </a:pPr>
                      <a:r>
                        <a:rPr lang="en-GB" sz="1200" dirty="0">
                          <a:effectLst/>
                        </a:rPr>
                        <a:t>2.29 (1.03 – 5.07)</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solidFill>
                      <a:schemeClr val="accent4">
                        <a:lumMod val="60000"/>
                        <a:lumOff val="40000"/>
                      </a:schemeClr>
                    </a:solidFill>
                  </a:tcPr>
                </a:tc>
                <a:extLst>
                  <a:ext uri="{0D108BD9-81ED-4DB2-BD59-A6C34878D82A}">
                    <a16:rowId xmlns:a16="http://schemas.microsoft.com/office/drawing/2014/main" val="3842676615"/>
                  </a:ext>
                </a:extLst>
              </a:tr>
              <a:tr h="431134">
                <a:tc>
                  <a:txBody>
                    <a:bodyPr/>
                    <a:lstStyle/>
                    <a:p>
                      <a:pPr>
                        <a:lnSpc>
                          <a:spcPct val="107000"/>
                        </a:lnSpc>
                        <a:spcAft>
                          <a:spcPts val="0"/>
                        </a:spcAft>
                      </a:pPr>
                      <a:r>
                        <a:rPr lang="en-GB" sz="1900" dirty="0">
                          <a:effectLst/>
                        </a:rPr>
                        <a:t>Headbanging</a:t>
                      </a:r>
                      <a:endParaRPr lang="en-GB" sz="19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5 (7.1)</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dirty="0">
                          <a:effectLst/>
                        </a:rPr>
                        <a:t>5 (4.8)</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.509</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200">
                          <a:effectLst/>
                        </a:rPr>
                        <a:t>.65 (.18 – 2.33)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extLst>
                  <a:ext uri="{0D108BD9-81ED-4DB2-BD59-A6C34878D82A}">
                    <a16:rowId xmlns:a16="http://schemas.microsoft.com/office/drawing/2014/main" val="3746097229"/>
                  </a:ext>
                </a:extLst>
              </a:tr>
              <a:tr h="562142">
                <a:tc>
                  <a:txBody>
                    <a:bodyPr/>
                    <a:lstStyle/>
                    <a:p>
                      <a:pPr>
                        <a:lnSpc>
                          <a:spcPct val="107000"/>
                        </a:lnSpc>
                        <a:spcAft>
                          <a:spcPts val="0"/>
                        </a:spcAft>
                      </a:pPr>
                      <a:r>
                        <a:rPr lang="en-GB" sz="1900">
                          <a:effectLst/>
                        </a:rPr>
                        <a:t>Punched wall or self</a:t>
                      </a:r>
                      <a:endParaRPr lang="en-GB" sz="19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2 (2.9)</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11 (10.5)</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.079</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200">
                          <a:effectLst/>
                        </a:rPr>
                        <a:t>3.98 (.85 – 18.53)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extLst>
                  <a:ext uri="{0D108BD9-81ED-4DB2-BD59-A6C34878D82A}">
                    <a16:rowId xmlns:a16="http://schemas.microsoft.com/office/drawing/2014/main" val="2447720123"/>
                  </a:ext>
                </a:extLst>
              </a:tr>
              <a:tr h="562142">
                <a:tc>
                  <a:txBody>
                    <a:bodyPr/>
                    <a:lstStyle/>
                    <a:p>
                      <a:pPr>
                        <a:lnSpc>
                          <a:spcPct val="107000"/>
                        </a:lnSpc>
                        <a:spcAft>
                          <a:spcPts val="0"/>
                        </a:spcAft>
                      </a:pPr>
                      <a:r>
                        <a:rPr lang="en-GB" sz="1900">
                          <a:effectLst/>
                        </a:rPr>
                        <a:t>Swallowed item</a:t>
                      </a:r>
                      <a:endParaRPr lang="en-GB" sz="19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3 (4.3)</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11 (10.5)</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a:effectLst/>
                        </a:rPr>
                        <a:t>.152</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200">
                          <a:effectLst/>
                        </a:rPr>
                        <a:t>2.61 (.70 – 9.73)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extLst>
                  <a:ext uri="{0D108BD9-81ED-4DB2-BD59-A6C34878D82A}">
                    <a16:rowId xmlns:a16="http://schemas.microsoft.com/office/drawing/2014/main" val="1051186953"/>
                  </a:ext>
                </a:extLst>
              </a:tr>
              <a:tr h="930291">
                <a:tc>
                  <a:txBody>
                    <a:bodyPr/>
                    <a:lstStyle/>
                    <a:p>
                      <a:pPr>
                        <a:lnSpc>
                          <a:spcPct val="107000"/>
                        </a:lnSpc>
                        <a:spcAft>
                          <a:spcPts val="0"/>
                        </a:spcAft>
                      </a:pPr>
                      <a:r>
                        <a:rPr lang="en-GB" sz="1900" dirty="0">
                          <a:effectLst/>
                        </a:rPr>
                        <a:t>Other (insertion, burns, kicking, set fire, NPS)</a:t>
                      </a:r>
                      <a:endParaRPr lang="en-GB" sz="19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dirty="0">
                          <a:effectLst/>
                        </a:rPr>
                        <a:t>3 (4.2)</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r>
                        <a:rPr lang="en-GB" sz="1700" dirty="0">
                          <a:effectLst/>
                        </a:rPr>
                        <a:t>8 (7.6)</a:t>
                      </a: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endParaRPr lang="en-GB" sz="17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tc>
                  <a:txBody>
                    <a:bodyPr/>
                    <a:lstStyle/>
                    <a:p>
                      <a:pPr algn="ctr">
                        <a:lnSpc>
                          <a:spcPct val="107000"/>
                        </a:lnSpc>
                        <a:spcAft>
                          <a:spcPts val="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54069" marR="54069" marT="0" marB="0"/>
                </a:tc>
                <a:extLst>
                  <a:ext uri="{0D108BD9-81ED-4DB2-BD59-A6C34878D82A}">
                    <a16:rowId xmlns:a16="http://schemas.microsoft.com/office/drawing/2014/main" val="1708838537"/>
                  </a:ext>
                </a:extLst>
              </a:tr>
            </a:tbl>
          </a:graphicData>
        </a:graphic>
      </p:graphicFrame>
    </p:spTree>
    <p:extLst>
      <p:ext uri="{BB962C8B-B14F-4D97-AF65-F5344CB8AC3E}">
        <p14:creationId xmlns:p14="http://schemas.microsoft.com/office/powerpoint/2010/main" val="28990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6488" y="122238"/>
            <a:ext cx="11085512" cy="1281112"/>
          </a:xfrm>
        </p:spPr>
        <p:txBody>
          <a:bodyPr>
            <a:normAutofit/>
          </a:bodyPr>
          <a:lstStyle/>
          <a:p>
            <a:r>
              <a:rPr lang="en-GB" dirty="0">
                <a:solidFill>
                  <a:srgbClr val="FF0000"/>
                </a:solidFill>
              </a:rPr>
              <a:t>Service issue: Underlying Assumptions and Response</a:t>
            </a:r>
          </a:p>
        </p:txBody>
      </p:sp>
      <p:sp>
        <p:nvSpPr>
          <p:cNvPr id="6" name="Text Placeholder 5"/>
          <p:cNvSpPr>
            <a:spLocks noGrp="1"/>
          </p:cNvSpPr>
          <p:nvPr>
            <p:ph type="body" idx="4294967295"/>
          </p:nvPr>
        </p:nvSpPr>
        <p:spPr>
          <a:xfrm>
            <a:off x="0" y="2884491"/>
            <a:ext cx="4318000" cy="1089025"/>
          </a:xfrm>
        </p:spPr>
        <p:txBody>
          <a:bodyPr/>
          <a:lstStyle/>
          <a:p>
            <a:pPr marL="0" indent="0" algn="ctr">
              <a:buNone/>
            </a:pPr>
            <a:r>
              <a:rPr lang="en-GB" dirty="0"/>
              <a:t>Zero Tolerance</a:t>
            </a:r>
          </a:p>
          <a:p>
            <a:pPr marL="0" indent="0" algn="ctr">
              <a:buNone/>
            </a:pPr>
            <a:r>
              <a:rPr lang="en-GB" dirty="0"/>
              <a:t>Punishment</a:t>
            </a:r>
          </a:p>
        </p:txBody>
      </p:sp>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952500" y="4137031"/>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 Placeholder 6"/>
          <p:cNvSpPr>
            <a:spLocks noGrp="1"/>
          </p:cNvSpPr>
          <p:nvPr>
            <p:ph type="body" sz="quarter" idx="4294967295"/>
          </p:nvPr>
        </p:nvSpPr>
        <p:spPr>
          <a:xfrm>
            <a:off x="7872413" y="3006725"/>
            <a:ext cx="4319587" cy="866775"/>
          </a:xfrm>
        </p:spPr>
        <p:txBody>
          <a:bodyPr/>
          <a:lstStyle/>
          <a:p>
            <a:pPr marL="0" indent="0" algn="ctr">
              <a:buNone/>
            </a:pPr>
            <a:r>
              <a:rPr lang="en-GB" dirty="0"/>
              <a:t>Individualised  Supportive Care </a:t>
            </a:r>
          </a:p>
        </p:txBody>
      </p:sp>
      <p:pic>
        <p:nvPicPr>
          <p:cNvPr id="8" name="Content Placeholder 7"/>
          <p:cNvPicPr>
            <a:picLocks noGrp="1" noChangeAspect="1"/>
          </p:cNvPicPr>
          <p:nvPr>
            <p:ph sz="quarter" idx="4294967295"/>
          </p:nvPr>
        </p:nvPicPr>
        <p:blipFill>
          <a:blip r:embed="rId3"/>
          <a:stretch>
            <a:fillRect/>
          </a:stretch>
        </p:blipFill>
        <p:spPr>
          <a:xfrm>
            <a:off x="8941862" y="4107391"/>
            <a:ext cx="2466975" cy="1847850"/>
          </a:xfrm>
          <a:prstGeom prst="rect">
            <a:avLst/>
          </a:prstGeom>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193" y="4293106"/>
            <a:ext cx="2686051" cy="1704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918276" y="6152488"/>
            <a:ext cx="19447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Segregation or CS?</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141" y="1892437"/>
            <a:ext cx="1470675" cy="1548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a:blip r:embed="rId6"/>
          <a:stretch>
            <a:fillRect/>
          </a:stretch>
        </p:blipFill>
        <p:spPr>
          <a:xfrm>
            <a:off x="1420298" y="1459705"/>
            <a:ext cx="1262889" cy="1262889"/>
          </a:xfrm>
          <a:prstGeom prst="rect">
            <a:avLst/>
          </a:prstGeom>
        </p:spPr>
      </p:pic>
      <p:pic>
        <p:nvPicPr>
          <p:cNvPr id="5" name="Picture 4">
            <a:extLst>
              <a:ext uri="{FF2B5EF4-FFF2-40B4-BE49-F238E27FC236}">
                <a16:creationId xmlns:a16="http://schemas.microsoft.com/office/drawing/2014/main" id="{460F15D8-F17A-47A2-AC28-D53939F0D265}"/>
              </a:ext>
            </a:extLst>
          </p:cNvPr>
          <p:cNvPicPr>
            <a:picLocks noChangeAspect="1"/>
          </p:cNvPicPr>
          <p:nvPr/>
        </p:nvPicPr>
        <p:blipFill>
          <a:blip r:embed="rId7"/>
          <a:stretch>
            <a:fillRect/>
          </a:stretch>
        </p:blipFill>
        <p:spPr>
          <a:xfrm>
            <a:off x="8449696" y="1324769"/>
            <a:ext cx="2524125" cy="1809750"/>
          </a:xfrm>
          <a:prstGeom prst="rect">
            <a:avLst/>
          </a:prstGeom>
        </p:spPr>
      </p:pic>
    </p:spTree>
    <p:extLst>
      <p:ext uri="{BB962C8B-B14F-4D97-AF65-F5344CB8AC3E}">
        <p14:creationId xmlns:p14="http://schemas.microsoft.com/office/powerpoint/2010/main" val="563356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1910-D883-4E2D-8E6D-9BD4BF6143F0}"/>
              </a:ext>
            </a:extLst>
          </p:cNvPr>
          <p:cNvSpPr>
            <a:spLocks noGrp="1"/>
          </p:cNvSpPr>
          <p:nvPr>
            <p:ph type="title"/>
          </p:nvPr>
        </p:nvSpPr>
        <p:spPr>
          <a:xfrm>
            <a:off x="252919" y="1123837"/>
            <a:ext cx="2947482" cy="4601183"/>
          </a:xfrm>
        </p:spPr>
        <p:txBody>
          <a:bodyPr>
            <a:normAutofit/>
          </a:bodyPr>
          <a:lstStyle/>
          <a:p>
            <a:r>
              <a:rPr lang="en-GB"/>
              <a:t>Wider incidents x dual harm = ligature</a:t>
            </a:r>
          </a:p>
        </p:txBody>
      </p:sp>
      <p:sp>
        <p:nvSpPr>
          <p:cNvPr id="11" name="Content Placeholder 10">
            <a:extLst>
              <a:ext uri="{FF2B5EF4-FFF2-40B4-BE49-F238E27FC236}">
                <a16:creationId xmlns:a16="http://schemas.microsoft.com/office/drawing/2014/main" id="{80C425A2-3C30-4F4E-8FA9-E595A60A76AE}"/>
              </a:ext>
            </a:extLst>
          </p:cNvPr>
          <p:cNvSpPr>
            <a:spLocks noGrp="1"/>
          </p:cNvSpPr>
          <p:nvPr>
            <p:ph idx="1"/>
          </p:nvPr>
        </p:nvSpPr>
        <p:spPr>
          <a:xfrm>
            <a:off x="3869268" y="864108"/>
            <a:ext cx="7900974" cy="1400627"/>
          </a:xfrm>
        </p:spPr>
        <p:txBody>
          <a:bodyPr>
            <a:normAutofit/>
          </a:bodyPr>
          <a:lstStyle/>
          <a:p>
            <a:pPr marL="0" indent="0">
              <a:buNone/>
            </a:pPr>
            <a:r>
              <a:rPr lang="en-US" dirty="0"/>
              <a:t>Those within the dual harm group with the highest rate (3+ per year) of non-harm incidents are the most likely to have used a ligature in prison. </a:t>
            </a:r>
          </a:p>
        </p:txBody>
      </p:sp>
      <p:pic>
        <p:nvPicPr>
          <p:cNvPr id="3" name="Picture 2">
            <a:extLst>
              <a:ext uri="{FF2B5EF4-FFF2-40B4-BE49-F238E27FC236}">
                <a16:creationId xmlns:a16="http://schemas.microsoft.com/office/drawing/2014/main" id="{2CAC0699-DCF3-490C-90B1-80E24B1525DB}"/>
              </a:ext>
            </a:extLst>
          </p:cNvPr>
          <p:cNvPicPr>
            <a:picLocks noChangeAspect="1"/>
          </p:cNvPicPr>
          <p:nvPr/>
        </p:nvPicPr>
        <p:blipFill>
          <a:blip r:embed="rId2"/>
          <a:stretch>
            <a:fillRect/>
          </a:stretch>
        </p:blipFill>
        <p:spPr>
          <a:xfrm>
            <a:off x="3466213" y="2551813"/>
            <a:ext cx="7582434" cy="3296093"/>
          </a:xfrm>
          <a:prstGeom prst="rect">
            <a:avLst/>
          </a:prstGeom>
        </p:spPr>
      </p:pic>
      <p:sp>
        <p:nvSpPr>
          <p:cNvPr id="4" name="Date Placeholder 3">
            <a:extLst>
              <a:ext uri="{FF2B5EF4-FFF2-40B4-BE49-F238E27FC236}">
                <a16:creationId xmlns:a16="http://schemas.microsoft.com/office/drawing/2014/main" id="{8F81E1FF-976E-4009-98D5-DC291BD58A56}"/>
              </a:ext>
            </a:extLst>
          </p:cNvPr>
          <p:cNvSpPr>
            <a:spLocks noGrp="1"/>
          </p:cNvSpPr>
          <p:nvPr>
            <p:ph type="dt" sz="half" idx="10"/>
          </p:nvPr>
        </p:nvSpPr>
        <p:spPr>
          <a:xfrm>
            <a:off x="262465"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44026E08-299C-4CD3-BFC1-AE204EFA12E9}" type="datetime4">
              <a:rPr kumimoji="0" lang="en-GB" altLang="en-US" b="0" i="0" u="none" strike="noStrike" kern="1200" cap="none" spc="0" normalizeH="0" baseline="0" noProof="0">
                <a:ln>
                  <a:noFill/>
                </a:ln>
                <a:effectLst/>
                <a:uLnTx/>
                <a:uFillTx/>
                <a:latin typeface="Corbel" panose="020B0503020204020204"/>
                <a:ea typeface="+mn-ea"/>
                <a:cs typeface="+mn-cs"/>
              </a:rPr>
              <a:pPr marL="0" marR="0" lvl="0" indent="0" defTabSz="914400" rtl="0" eaLnBrk="1" fontAlgn="auto" latinLnBrk="0" hangingPunct="1">
                <a:spcBef>
                  <a:spcPts val="0"/>
                </a:spcBef>
                <a:spcAft>
                  <a:spcPts val="600"/>
                </a:spcAft>
                <a:buClrTx/>
                <a:buSzTx/>
                <a:buFontTx/>
                <a:buNone/>
                <a:tabLst/>
                <a:defRPr/>
              </a:pPr>
              <a:t>02 September 2019</a:t>
            </a:fld>
            <a:endParaRPr kumimoji="0" lang="en-GB" altLang="en-US" b="0" i="0" u="none" strike="noStrike" kern="1200" cap="none" spc="0" normalizeH="0" baseline="0" noProof="0">
              <a:ln>
                <a:noFill/>
              </a:ln>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4EED401-E9CB-47B2-AC5C-6D889C877DA4}"/>
              </a:ext>
            </a:extLst>
          </p:cNvPr>
          <p:cNvSpPr>
            <a:spLocks noGrp="1"/>
          </p:cNvSpPr>
          <p:nvPr>
            <p:ph type="sldNum" sz="quarter" idx="12"/>
          </p:nvPr>
        </p:nvSpPr>
        <p:spPr>
          <a:xfrm>
            <a:off x="10634135" y="6356350"/>
            <a:ext cx="1530927"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586CA68-4FB1-427B-BB86-91C02EACE322}" type="slidenum">
              <a:rPr kumimoji="0" lang="en-GB" altLang="en-US" b="1" i="0" u="none" strike="noStrike" kern="1200" cap="none" spc="0" normalizeH="0" baseline="0" noProof="0">
                <a:ln>
                  <a:noFill/>
                </a:ln>
                <a:effectLst/>
                <a:uLnTx/>
                <a:uFillTx/>
                <a:latin typeface="Corbel" panose="020B0503020204020204"/>
                <a:ea typeface="+mn-ea"/>
                <a:cs typeface="+mn-cs"/>
              </a:rPr>
              <a:pPr marL="0" marR="0" lvl="0" indent="0" defTabSz="914400" rtl="0" eaLnBrk="1" fontAlgn="auto" latinLnBrk="0" hangingPunct="1">
                <a:spcBef>
                  <a:spcPts val="0"/>
                </a:spcBef>
                <a:spcAft>
                  <a:spcPts val="600"/>
                </a:spcAft>
                <a:buClrTx/>
                <a:buSzTx/>
                <a:buFontTx/>
                <a:buNone/>
                <a:tabLst/>
                <a:defRPr/>
              </a:pPr>
              <a:t>30</a:t>
            </a:fld>
            <a:endParaRPr kumimoji="0" lang="en-GB" altLang="en-US" b="1" i="0" u="none" strike="noStrike" kern="1200" cap="none" spc="0" normalizeH="0" baseline="0" noProof="0">
              <a:ln>
                <a:noFill/>
              </a:ln>
              <a:effectLst/>
              <a:uLnTx/>
              <a:uFillTx/>
              <a:latin typeface="Corbel" panose="020B0503020204020204"/>
              <a:ea typeface="+mn-ea"/>
              <a:cs typeface="+mn-cs"/>
            </a:endParaRPr>
          </a:p>
        </p:txBody>
      </p:sp>
      <p:sp>
        <p:nvSpPr>
          <p:cNvPr id="6" name="Oval 5">
            <a:extLst>
              <a:ext uri="{FF2B5EF4-FFF2-40B4-BE49-F238E27FC236}">
                <a16:creationId xmlns:a16="http://schemas.microsoft.com/office/drawing/2014/main" id="{317A75B7-7B6F-42DD-8A02-D3F41E87FE84}"/>
              </a:ext>
            </a:extLst>
          </p:cNvPr>
          <p:cNvSpPr/>
          <p:nvPr/>
        </p:nvSpPr>
        <p:spPr>
          <a:xfrm>
            <a:off x="8399721" y="4401879"/>
            <a:ext cx="680483" cy="5678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107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85B1A1-FCFB-44CC-A285-520A8EE96CAD}"/>
              </a:ext>
            </a:extLst>
          </p:cNvPr>
          <p:cNvSpPr>
            <a:spLocks noGrp="1"/>
          </p:cNvSpPr>
          <p:nvPr>
            <p:ph type="title"/>
          </p:nvPr>
        </p:nvSpPr>
        <p:spPr>
          <a:xfrm>
            <a:off x="289251" y="1123837"/>
            <a:ext cx="4016116" cy="1255469"/>
          </a:xfrm>
        </p:spPr>
        <p:txBody>
          <a:bodyPr vert="horz" lIns="91440" tIns="45720" rIns="91440" bIns="45720" rtlCol="0" anchor="ctr">
            <a:normAutofit/>
          </a:bodyPr>
          <a:lstStyle/>
          <a:p>
            <a:r>
              <a:rPr lang="en-US"/>
              <a:t>Number of SH Methods  (max of 7)</a:t>
            </a:r>
          </a:p>
        </p:txBody>
      </p:sp>
      <p:graphicFrame>
        <p:nvGraphicFramePr>
          <p:cNvPr id="9" name="Content Placeholder 8">
            <a:extLst>
              <a:ext uri="{FF2B5EF4-FFF2-40B4-BE49-F238E27FC236}">
                <a16:creationId xmlns:a16="http://schemas.microsoft.com/office/drawing/2014/main" id="{B3B42E38-0165-4EBD-99F1-1B324D2F0F37}"/>
              </a:ext>
            </a:extLst>
          </p:cNvPr>
          <p:cNvGraphicFramePr>
            <a:graphicFrameLocks noGrp="1"/>
          </p:cNvGraphicFramePr>
          <p:nvPr>
            <p:ph sz="half" idx="1"/>
            <p:extLst>
              <p:ext uri="{D42A27DB-BD31-4B8C-83A1-F6EECF244321}">
                <p14:modId xmlns:p14="http://schemas.microsoft.com/office/powerpoint/2010/main" val="4156363300"/>
              </p:ext>
            </p:extLst>
          </p:nvPr>
        </p:nvGraphicFramePr>
        <p:xfrm>
          <a:off x="5137463" y="974011"/>
          <a:ext cx="6193768" cy="5672120"/>
        </p:xfrm>
        <a:graphic>
          <a:graphicData uri="http://schemas.openxmlformats.org/drawingml/2006/table">
            <a:tbl>
              <a:tblPr firstRow="1" bandRow="1">
                <a:tableStyleId>{9D7B26C5-4107-4FEC-AEDC-1716B250A1EF}</a:tableStyleId>
              </a:tblPr>
              <a:tblGrid>
                <a:gridCol w="2092279">
                  <a:extLst>
                    <a:ext uri="{9D8B030D-6E8A-4147-A177-3AD203B41FA5}">
                      <a16:colId xmlns:a16="http://schemas.microsoft.com/office/drawing/2014/main" val="3626158102"/>
                    </a:ext>
                  </a:extLst>
                </a:gridCol>
                <a:gridCol w="1783397">
                  <a:extLst>
                    <a:ext uri="{9D8B030D-6E8A-4147-A177-3AD203B41FA5}">
                      <a16:colId xmlns:a16="http://schemas.microsoft.com/office/drawing/2014/main" val="3012400457"/>
                    </a:ext>
                  </a:extLst>
                </a:gridCol>
                <a:gridCol w="2318092">
                  <a:extLst>
                    <a:ext uri="{9D8B030D-6E8A-4147-A177-3AD203B41FA5}">
                      <a16:colId xmlns:a16="http://schemas.microsoft.com/office/drawing/2014/main" val="2273635565"/>
                    </a:ext>
                  </a:extLst>
                </a:gridCol>
              </a:tblGrid>
              <a:tr h="1181104">
                <a:tc>
                  <a:txBody>
                    <a:bodyPr/>
                    <a:lstStyle/>
                    <a:p>
                      <a:pPr algn="ctr"/>
                      <a:r>
                        <a:rPr lang="en-GB" sz="3000" dirty="0"/>
                        <a:t>Number of</a:t>
                      </a:r>
                    </a:p>
                    <a:p>
                      <a:pPr algn="ctr"/>
                      <a:r>
                        <a:rPr lang="en-GB" sz="3000" dirty="0"/>
                        <a:t>Methods</a:t>
                      </a:r>
                    </a:p>
                  </a:txBody>
                  <a:tcPr marL="150975" marR="150975" marT="75487" marB="75487"/>
                </a:tc>
                <a:tc>
                  <a:txBody>
                    <a:bodyPr/>
                    <a:lstStyle/>
                    <a:p>
                      <a:pPr algn="ctr"/>
                      <a:r>
                        <a:rPr lang="en-GB" sz="3000" dirty="0"/>
                        <a:t>Dual</a:t>
                      </a:r>
                    </a:p>
                    <a:p>
                      <a:pPr algn="ctr"/>
                      <a:r>
                        <a:rPr lang="en-GB" sz="3000" dirty="0"/>
                        <a:t>%</a:t>
                      </a:r>
                    </a:p>
                    <a:p>
                      <a:pPr algn="ctr"/>
                      <a:r>
                        <a:rPr lang="en-GB" sz="3000" dirty="0"/>
                        <a:t>(N=105)</a:t>
                      </a:r>
                    </a:p>
                  </a:txBody>
                  <a:tcPr marL="150975" marR="150975" marT="75487" marB="75487"/>
                </a:tc>
                <a:tc>
                  <a:txBody>
                    <a:bodyPr/>
                    <a:lstStyle/>
                    <a:p>
                      <a:pPr algn="ctr"/>
                      <a:r>
                        <a:rPr lang="en-GB" sz="3000" dirty="0"/>
                        <a:t>Self-harm</a:t>
                      </a:r>
                    </a:p>
                    <a:p>
                      <a:pPr algn="ctr"/>
                      <a:r>
                        <a:rPr lang="en-GB" sz="3000" dirty="0"/>
                        <a:t>%</a:t>
                      </a:r>
                    </a:p>
                    <a:p>
                      <a:pPr algn="ctr"/>
                      <a:r>
                        <a:rPr lang="en-GB" sz="3000" dirty="0"/>
                        <a:t>(N=70)</a:t>
                      </a:r>
                    </a:p>
                  </a:txBody>
                  <a:tcPr marL="150975" marR="150975" marT="75487" marB="75487"/>
                </a:tc>
                <a:extLst>
                  <a:ext uri="{0D108BD9-81ED-4DB2-BD59-A6C34878D82A}">
                    <a16:rowId xmlns:a16="http://schemas.microsoft.com/office/drawing/2014/main" val="3388971235"/>
                  </a:ext>
                </a:extLst>
              </a:tr>
              <a:tr h="691591">
                <a:tc>
                  <a:txBody>
                    <a:bodyPr/>
                    <a:lstStyle/>
                    <a:p>
                      <a:pPr algn="ctr"/>
                      <a:r>
                        <a:rPr lang="en-GB" sz="3000" dirty="0"/>
                        <a:t>1</a:t>
                      </a:r>
                    </a:p>
                  </a:txBody>
                  <a:tcPr marL="150975" marR="150975" marT="75487" marB="75487"/>
                </a:tc>
                <a:tc>
                  <a:txBody>
                    <a:bodyPr/>
                    <a:lstStyle/>
                    <a:p>
                      <a:pPr algn="ctr"/>
                      <a:r>
                        <a:rPr lang="en-GB" sz="3000"/>
                        <a:t>55</a:t>
                      </a:r>
                    </a:p>
                  </a:txBody>
                  <a:tcPr marL="150975" marR="150975" marT="75487" marB="75487"/>
                </a:tc>
                <a:tc>
                  <a:txBody>
                    <a:bodyPr/>
                    <a:lstStyle/>
                    <a:p>
                      <a:pPr algn="ctr"/>
                      <a:r>
                        <a:rPr lang="en-GB" sz="3000"/>
                        <a:t>79</a:t>
                      </a:r>
                    </a:p>
                  </a:txBody>
                  <a:tcPr marL="150975" marR="150975" marT="75487" marB="75487"/>
                </a:tc>
                <a:extLst>
                  <a:ext uri="{0D108BD9-81ED-4DB2-BD59-A6C34878D82A}">
                    <a16:rowId xmlns:a16="http://schemas.microsoft.com/office/drawing/2014/main" val="603549567"/>
                  </a:ext>
                </a:extLst>
              </a:tr>
              <a:tr h="691591">
                <a:tc>
                  <a:txBody>
                    <a:bodyPr/>
                    <a:lstStyle/>
                    <a:p>
                      <a:pPr algn="ctr"/>
                      <a:r>
                        <a:rPr lang="en-GB" sz="3000"/>
                        <a:t>2</a:t>
                      </a:r>
                    </a:p>
                  </a:txBody>
                  <a:tcPr marL="150975" marR="150975" marT="75487" marB="75487"/>
                </a:tc>
                <a:tc>
                  <a:txBody>
                    <a:bodyPr/>
                    <a:lstStyle/>
                    <a:p>
                      <a:pPr algn="ctr"/>
                      <a:r>
                        <a:rPr lang="en-GB" sz="3000"/>
                        <a:t>24</a:t>
                      </a:r>
                    </a:p>
                  </a:txBody>
                  <a:tcPr marL="150975" marR="150975" marT="75487" marB="75487"/>
                </a:tc>
                <a:tc>
                  <a:txBody>
                    <a:bodyPr/>
                    <a:lstStyle/>
                    <a:p>
                      <a:pPr algn="ctr"/>
                      <a:r>
                        <a:rPr lang="en-GB" sz="3000"/>
                        <a:t>14</a:t>
                      </a:r>
                    </a:p>
                  </a:txBody>
                  <a:tcPr marL="150975" marR="150975" marT="75487" marB="75487"/>
                </a:tc>
                <a:extLst>
                  <a:ext uri="{0D108BD9-81ED-4DB2-BD59-A6C34878D82A}">
                    <a16:rowId xmlns:a16="http://schemas.microsoft.com/office/drawing/2014/main" val="492022626"/>
                  </a:ext>
                </a:extLst>
              </a:tr>
              <a:tr h="691591">
                <a:tc>
                  <a:txBody>
                    <a:bodyPr/>
                    <a:lstStyle/>
                    <a:p>
                      <a:pPr algn="ctr"/>
                      <a:r>
                        <a:rPr lang="en-GB" sz="3000"/>
                        <a:t>3</a:t>
                      </a:r>
                    </a:p>
                  </a:txBody>
                  <a:tcPr marL="150975" marR="150975" marT="75487" marB="75487"/>
                </a:tc>
                <a:tc>
                  <a:txBody>
                    <a:bodyPr/>
                    <a:lstStyle/>
                    <a:p>
                      <a:pPr algn="ctr"/>
                      <a:r>
                        <a:rPr lang="en-GB" sz="3000"/>
                        <a:t>11</a:t>
                      </a:r>
                    </a:p>
                  </a:txBody>
                  <a:tcPr marL="150975" marR="150975" marT="75487" marB="75487"/>
                </a:tc>
                <a:tc>
                  <a:txBody>
                    <a:bodyPr/>
                    <a:lstStyle/>
                    <a:p>
                      <a:pPr algn="ctr"/>
                      <a:r>
                        <a:rPr lang="en-GB" sz="3000"/>
                        <a:t>4</a:t>
                      </a:r>
                    </a:p>
                  </a:txBody>
                  <a:tcPr marL="150975" marR="150975" marT="75487" marB="75487"/>
                </a:tc>
                <a:extLst>
                  <a:ext uri="{0D108BD9-81ED-4DB2-BD59-A6C34878D82A}">
                    <a16:rowId xmlns:a16="http://schemas.microsoft.com/office/drawing/2014/main" val="53283814"/>
                  </a:ext>
                </a:extLst>
              </a:tr>
              <a:tr h="691591">
                <a:tc>
                  <a:txBody>
                    <a:bodyPr/>
                    <a:lstStyle/>
                    <a:p>
                      <a:pPr algn="ctr"/>
                      <a:r>
                        <a:rPr lang="en-GB" sz="3000"/>
                        <a:t>4</a:t>
                      </a:r>
                    </a:p>
                  </a:txBody>
                  <a:tcPr marL="150975" marR="150975" marT="75487" marB="75487"/>
                </a:tc>
                <a:tc>
                  <a:txBody>
                    <a:bodyPr/>
                    <a:lstStyle/>
                    <a:p>
                      <a:pPr algn="ctr"/>
                      <a:r>
                        <a:rPr lang="en-GB" sz="3000"/>
                        <a:t>8</a:t>
                      </a:r>
                    </a:p>
                  </a:txBody>
                  <a:tcPr marL="150975" marR="150975" marT="75487" marB="75487"/>
                </a:tc>
                <a:tc>
                  <a:txBody>
                    <a:bodyPr/>
                    <a:lstStyle/>
                    <a:p>
                      <a:pPr algn="ctr"/>
                      <a:r>
                        <a:rPr lang="en-GB" sz="3000"/>
                        <a:t>1</a:t>
                      </a:r>
                    </a:p>
                  </a:txBody>
                  <a:tcPr marL="150975" marR="150975" marT="75487" marB="75487"/>
                </a:tc>
                <a:extLst>
                  <a:ext uri="{0D108BD9-81ED-4DB2-BD59-A6C34878D82A}">
                    <a16:rowId xmlns:a16="http://schemas.microsoft.com/office/drawing/2014/main" val="2625871269"/>
                  </a:ext>
                </a:extLst>
              </a:tr>
              <a:tr h="691591">
                <a:tc>
                  <a:txBody>
                    <a:bodyPr/>
                    <a:lstStyle/>
                    <a:p>
                      <a:pPr algn="ctr"/>
                      <a:r>
                        <a:rPr lang="en-GB" sz="3000"/>
                        <a:t>5</a:t>
                      </a:r>
                    </a:p>
                  </a:txBody>
                  <a:tcPr marL="150975" marR="150975" marT="75487" marB="75487"/>
                </a:tc>
                <a:tc>
                  <a:txBody>
                    <a:bodyPr/>
                    <a:lstStyle/>
                    <a:p>
                      <a:pPr algn="ctr"/>
                      <a:r>
                        <a:rPr lang="en-GB" sz="3000"/>
                        <a:t>2</a:t>
                      </a:r>
                    </a:p>
                  </a:txBody>
                  <a:tcPr marL="150975" marR="150975" marT="75487" marB="75487"/>
                </a:tc>
                <a:tc>
                  <a:txBody>
                    <a:bodyPr/>
                    <a:lstStyle/>
                    <a:p>
                      <a:pPr algn="ctr"/>
                      <a:r>
                        <a:rPr lang="en-GB" sz="3000"/>
                        <a:t>1</a:t>
                      </a:r>
                    </a:p>
                  </a:txBody>
                  <a:tcPr marL="150975" marR="150975" marT="75487" marB="75487"/>
                </a:tc>
                <a:extLst>
                  <a:ext uri="{0D108BD9-81ED-4DB2-BD59-A6C34878D82A}">
                    <a16:rowId xmlns:a16="http://schemas.microsoft.com/office/drawing/2014/main" val="2674044291"/>
                  </a:ext>
                </a:extLst>
              </a:tr>
              <a:tr h="691591">
                <a:tc>
                  <a:txBody>
                    <a:bodyPr/>
                    <a:lstStyle/>
                    <a:p>
                      <a:pPr algn="ctr"/>
                      <a:r>
                        <a:rPr lang="en-GB" sz="3000"/>
                        <a:t>6</a:t>
                      </a:r>
                    </a:p>
                  </a:txBody>
                  <a:tcPr marL="150975" marR="150975" marT="75487" marB="75487"/>
                </a:tc>
                <a:tc>
                  <a:txBody>
                    <a:bodyPr/>
                    <a:lstStyle/>
                    <a:p>
                      <a:pPr algn="ctr"/>
                      <a:r>
                        <a:rPr lang="en-GB" sz="3000"/>
                        <a:t>1</a:t>
                      </a:r>
                    </a:p>
                  </a:txBody>
                  <a:tcPr marL="150975" marR="150975" marT="75487" marB="75487"/>
                </a:tc>
                <a:tc>
                  <a:txBody>
                    <a:bodyPr/>
                    <a:lstStyle/>
                    <a:p>
                      <a:pPr algn="ctr"/>
                      <a:r>
                        <a:rPr lang="en-GB" sz="3000" dirty="0"/>
                        <a:t>0</a:t>
                      </a:r>
                    </a:p>
                  </a:txBody>
                  <a:tcPr marL="150975" marR="150975" marT="75487" marB="75487"/>
                </a:tc>
                <a:extLst>
                  <a:ext uri="{0D108BD9-81ED-4DB2-BD59-A6C34878D82A}">
                    <a16:rowId xmlns:a16="http://schemas.microsoft.com/office/drawing/2014/main" val="2845825293"/>
                  </a:ext>
                </a:extLst>
              </a:tr>
            </a:tbl>
          </a:graphicData>
        </a:graphic>
      </p:graphicFrame>
      <p:sp>
        <p:nvSpPr>
          <p:cNvPr id="8" name="Content Placeholder 7">
            <a:extLst>
              <a:ext uri="{FF2B5EF4-FFF2-40B4-BE49-F238E27FC236}">
                <a16:creationId xmlns:a16="http://schemas.microsoft.com/office/drawing/2014/main" id="{ED0D5FCA-863C-4658-BD99-6F2E2F8FD99A}"/>
              </a:ext>
            </a:extLst>
          </p:cNvPr>
          <p:cNvSpPr>
            <a:spLocks noGrp="1"/>
          </p:cNvSpPr>
          <p:nvPr>
            <p:ph sz="half" idx="2"/>
          </p:nvPr>
        </p:nvSpPr>
        <p:spPr>
          <a:xfrm>
            <a:off x="289251" y="2510394"/>
            <a:ext cx="4292021" cy="3585907"/>
          </a:xfrm>
        </p:spPr>
        <p:txBody>
          <a:bodyPr vert="horz" lIns="91440" tIns="45720" rIns="91440" bIns="45720" rtlCol="0" anchor="t">
            <a:normAutofit/>
          </a:bodyPr>
          <a:lstStyle/>
          <a:p>
            <a:pPr marL="0" indent="0">
              <a:buNone/>
            </a:pPr>
            <a:r>
              <a:rPr lang="en-US" dirty="0">
                <a:solidFill>
                  <a:srgbClr val="FFFFFF"/>
                </a:solidFill>
              </a:rPr>
              <a:t>Analysis confirmed that Dual Harm used a greater range of methods of SH than Sole self-harm</a:t>
            </a:r>
          </a:p>
          <a:p>
            <a:pPr marL="0" indent="0">
              <a:buNone/>
            </a:pPr>
            <a:r>
              <a:rPr lang="en-US" dirty="0">
                <a:solidFill>
                  <a:srgbClr val="FFFFFF"/>
                </a:solidFill>
              </a:rPr>
              <a:t>(Mann Whitney U = 2,769, p = .001)</a:t>
            </a:r>
          </a:p>
          <a:p>
            <a:pPr marL="0" indent="0">
              <a:buNone/>
            </a:pPr>
            <a:r>
              <a:rPr lang="en-GB" dirty="0">
                <a:solidFill>
                  <a:srgbClr val="FFFFFF"/>
                </a:solidFill>
              </a:rPr>
              <a:t>They are more versatile in their choices and more often include lethal methods.</a:t>
            </a:r>
          </a:p>
          <a:p>
            <a:pPr marL="0" indent="0">
              <a:buNone/>
            </a:pPr>
            <a:endParaRPr lang="en-GB" dirty="0">
              <a:solidFill>
                <a:srgbClr val="FFFFFF"/>
              </a:solidFill>
            </a:endParaRPr>
          </a:p>
          <a:p>
            <a:pPr marL="0" indent="0">
              <a:buNone/>
            </a:pPr>
            <a:r>
              <a:rPr lang="en-GB" dirty="0">
                <a:solidFill>
                  <a:srgbClr val="FFFFFF"/>
                </a:solidFill>
              </a:rPr>
              <a:t>45% of DH against 21% of SH will show versatility in SH method.</a:t>
            </a:r>
          </a:p>
          <a:p>
            <a:pPr marL="0"/>
            <a:endParaRPr lang="en-US" dirty="0">
              <a:solidFill>
                <a:srgbClr val="FFFFFF"/>
              </a:solidFill>
            </a:endParaRPr>
          </a:p>
        </p:txBody>
      </p:sp>
      <p:sp>
        <p:nvSpPr>
          <p:cNvPr id="4" name="Date Placeholder 3">
            <a:extLst>
              <a:ext uri="{FF2B5EF4-FFF2-40B4-BE49-F238E27FC236}">
                <a16:creationId xmlns:a16="http://schemas.microsoft.com/office/drawing/2014/main" id="{012C8FF2-7A63-4D96-8919-A7CE2BA37A1F}"/>
              </a:ext>
            </a:extLst>
          </p:cNvPr>
          <p:cNvSpPr>
            <a:spLocks noGrp="1"/>
          </p:cNvSpPr>
          <p:nvPr>
            <p:ph type="dt" sz="half" idx="10"/>
          </p:nvPr>
        </p:nvSpPr>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44026E08-299C-4CD3-BFC1-AE204EFA12E9}" type="datetime4">
              <a:rPr kumimoji="0" lang="en-US" altLang="en-US" sz="11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September 2, 2019</a:t>
            </a:fld>
            <a:endParaRPr kumimoji="0" lang="en-US" altLang="en-US" sz="11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71150120-136F-432B-ACD3-307122417CB9}"/>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86CA68-4FB1-427B-BB86-91C02EACE322}" type="slidenum">
              <a:rPr kumimoji="0" lang="en-US" alt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31</a:t>
            </a:fld>
            <a:endParaRPr kumimoji="0" lang="en-US" alt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6834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E0508-0326-48A0-8BA0-859A2669102A}"/>
              </a:ext>
            </a:extLst>
          </p:cNvPr>
          <p:cNvSpPr>
            <a:spLocks noGrp="1"/>
          </p:cNvSpPr>
          <p:nvPr>
            <p:ph type="ctrTitle"/>
          </p:nvPr>
        </p:nvSpPr>
        <p:spPr>
          <a:xfrm>
            <a:off x="1069848" y="1298448"/>
            <a:ext cx="6068070" cy="3255264"/>
          </a:xfrm>
        </p:spPr>
        <p:txBody>
          <a:bodyPr vert="horz" lIns="91440" tIns="45720" rIns="91440" bIns="45720" rtlCol="0">
            <a:normAutofit/>
          </a:bodyPr>
          <a:lstStyle/>
          <a:p>
            <a:r>
              <a:rPr lang="en-US" kern="1200">
                <a:latin typeface="+mj-lt"/>
                <a:ea typeface="+mj-ea"/>
                <a:cs typeface="+mj-cs"/>
              </a:rPr>
              <a:t>Punishment regimes</a:t>
            </a:r>
          </a:p>
        </p:txBody>
      </p:sp>
      <p:sp>
        <p:nvSpPr>
          <p:cNvPr id="3" name="Subtitle 2">
            <a:extLst>
              <a:ext uri="{FF2B5EF4-FFF2-40B4-BE49-F238E27FC236}">
                <a16:creationId xmlns:a16="http://schemas.microsoft.com/office/drawing/2014/main" id="{6D3ACDCF-00CE-4153-814F-4E1C7F1D5192}"/>
              </a:ext>
            </a:extLst>
          </p:cNvPr>
          <p:cNvSpPr>
            <a:spLocks noGrp="1"/>
          </p:cNvSpPr>
          <p:nvPr>
            <p:ph type="subTitle" idx="1"/>
          </p:nvPr>
        </p:nvSpPr>
        <p:spPr>
          <a:xfrm>
            <a:off x="1100014" y="4670246"/>
            <a:ext cx="6037903" cy="914400"/>
          </a:xfrm>
        </p:spPr>
        <p:txBody>
          <a:bodyPr>
            <a:normAutofit/>
          </a:bodyPr>
          <a:lstStyle/>
          <a:p>
            <a:endParaRPr lang="en-GB"/>
          </a:p>
        </p:txBody>
      </p:sp>
      <p:pic>
        <p:nvPicPr>
          <p:cNvPr id="5" name="Picture 4">
            <a:extLst>
              <a:ext uri="{FF2B5EF4-FFF2-40B4-BE49-F238E27FC236}">
                <a16:creationId xmlns:a16="http://schemas.microsoft.com/office/drawing/2014/main" id="{C1C6160D-D898-C447-A8D2-9A0CC8A758A8}"/>
              </a:ext>
            </a:extLst>
          </p:cNvPr>
          <p:cNvPicPr>
            <a:picLocks noChangeAspect="1"/>
          </p:cNvPicPr>
          <p:nvPr/>
        </p:nvPicPr>
        <p:blipFill>
          <a:blip r:embed="rId2"/>
          <a:stretch>
            <a:fillRect/>
          </a:stretch>
        </p:blipFill>
        <p:spPr>
          <a:xfrm>
            <a:off x="8037574" y="2275056"/>
            <a:ext cx="3458249" cy="2299735"/>
          </a:xfrm>
          <a:prstGeom prst="rect">
            <a:avLst/>
          </a:prstGeom>
        </p:spPr>
      </p:pic>
    </p:spTree>
    <p:extLst>
      <p:ext uri="{BB962C8B-B14F-4D97-AF65-F5344CB8AC3E}">
        <p14:creationId xmlns:p14="http://schemas.microsoft.com/office/powerpoint/2010/main" val="1427253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rgbClr val="878A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8980D1A3-6AA0-904F-A3F2-7DFA679449C7}"/>
              </a:ext>
            </a:extLst>
          </p:cNvPr>
          <p:cNvSpPr>
            <a:spLocks noGrp="1"/>
          </p:cNvSpPr>
          <p:nvPr>
            <p:ph type="title"/>
          </p:nvPr>
        </p:nvSpPr>
        <p:spPr>
          <a:xfrm>
            <a:off x="337259" y="3994019"/>
            <a:ext cx="4825480" cy="1883228"/>
          </a:xfrm>
        </p:spPr>
        <p:txBody>
          <a:bodyPr vert="horz" lIns="91440" tIns="45720" rIns="91440" bIns="45720" rtlCol="0" anchor="ctr">
            <a:normAutofit/>
          </a:bodyPr>
          <a:lstStyle/>
          <a:p>
            <a:pPr algn="r"/>
            <a:r>
              <a:rPr lang="en-US" sz="4400" dirty="0"/>
              <a:t>Basic regime          </a:t>
            </a:r>
          </a:p>
        </p:txBody>
      </p:sp>
      <p:pic>
        <p:nvPicPr>
          <p:cNvPr id="14" name="Content Placeholder 8">
            <a:extLst>
              <a:ext uri="{FF2B5EF4-FFF2-40B4-BE49-F238E27FC236}">
                <a16:creationId xmlns:a16="http://schemas.microsoft.com/office/drawing/2014/main" id="{445E6C99-E70F-CD44-BC32-528BDE492642}"/>
              </a:ext>
            </a:extLst>
          </p:cNvPr>
          <p:cNvPicPr>
            <a:picLocks noChangeAspect="1"/>
          </p:cNvPicPr>
          <p:nvPr/>
        </p:nvPicPr>
        <p:blipFill>
          <a:blip r:embed="rId2"/>
          <a:stretch>
            <a:fillRect/>
          </a:stretch>
        </p:blipFill>
        <p:spPr>
          <a:xfrm>
            <a:off x="1063691" y="943211"/>
            <a:ext cx="4789994" cy="2107597"/>
          </a:xfrm>
          <a:prstGeom prst="rect">
            <a:avLst/>
          </a:prstGeom>
        </p:spPr>
      </p:pic>
      <p:sp>
        <p:nvSpPr>
          <p:cNvPr id="16" name="Content Placeholder 15">
            <a:extLst>
              <a:ext uri="{FF2B5EF4-FFF2-40B4-BE49-F238E27FC236}">
                <a16:creationId xmlns:a16="http://schemas.microsoft.com/office/drawing/2014/main" id="{656947F4-4BB3-4844-8731-BE70C01459E3}"/>
              </a:ext>
            </a:extLst>
          </p:cNvPr>
          <p:cNvSpPr>
            <a:spLocks noGrp="1"/>
          </p:cNvSpPr>
          <p:nvPr>
            <p:ph sz="half" idx="1"/>
          </p:nvPr>
        </p:nvSpPr>
        <p:spPr>
          <a:xfrm>
            <a:off x="6969712" y="4020395"/>
            <a:ext cx="4846151" cy="1883229"/>
          </a:xfrm>
        </p:spPr>
        <p:txBody>
          <a:bodyPr vert="horz" lIns="91440" tIns="45720" rIns="91440" bIns="45720" rtlCol="0" anchor="ctr">
            <a:normAutofit/>
          </a:bodyPr>
          <a:lstStyle/>
          <a:p>
            <a:r>
              <a:rPr lang="en-US" sz="4000" dirty="0">
                <a:solidFill>
                  <a:srgbClr val="FFFFFF"/>
                </a:solidFill>
              </a:rPr>
              <a:t>Segregation</a:t>
            </a:r>
          </a:p>
        </p:txBody>
      </p:sp>
      <p:sp>
        <p:nvSpPr>
          <p:cNvPr id="4" name="Date Placeholder 3">
            <a:extLst>
              <a:ext uri="{FF2B5EF4-FFF2-40B4-BE49-F238E27FC236}">
                <a16:creationId xmlns:a16="http://schemas.microsoft.com/office/drawing/2014/main" id="{488B6B7C-2C23-8948-86E7-AA8B3BD7506C}"/>
              </a:ext>
            </a:extLst>
          </p:cNvPr>
          <p:cNvSpPr>
            <a:spLocks noGrp="1"/>
          </p:cNvSpPr>
          <p:nvPr>
            <p:ph type="dt" sz="half" idx="10"/>
          </p:nvPr>
        </p:nvSpPr>
        <p:spPr>
          <a:xfrm>
            <a:off x="8385108" y="6356350"/>
            <a:ext cx="2555035" cy="365125"/>
          </a:xfrm>
        </p:spPr>
        <p:txBody>
          <a:bodyPr vert="horz" lIns="91440" tIns="45720" rIns="91440" bIns="45720" rtlCol="0" anchor="ctr">
            <a:normAutofit/>
          </a:bodyPr>
          <a:lstStyle/>
          <a:p>
            <a:pPr algn="r" defTabSz="457200">
              <a:spcAft>
                <a:spcPts val="600"/>
              </a:spcAft>
            </a:pPr>
            <a:fld id="{C71A4FB1-1731-C848-A2C0-AEECFCB7C1F5}" type="datetime1">
              <a:rPr lang="en-US" kern="1200" dirty="0">
                <a:solidFill>
                  <a:schemeClr val="tx1">
                    <a:lumMod val="50000"/>
                    <a:lumOff val="50000"/>
                  </a:schemeClr>
                </a:solidFill>
                <a:latin typeface="+mn-lt"/>
                <a:ea typeface="+mn-ea"/>
                <a:cs typeface="+mn-cs"/>
              </a:rPr>
              <a:pPr algn="r" defTabSz="457200">
                <a:spcAft>
                  <a:spcPts val="600"/>
                </a:spcAft>
              </a:pPr>
              <a:t>9/2/2019</a:t>
            </a:fld>
            <a:endParaRPr lang="en-US" kern="1200" dirty="0">
              <a:solidFill>
                <a:schemeClr val="tx1">
                  <a:lumMod val="50000"/>
                  <a:lumOff val="50000"/>
                </a:schemeClr>
              </a:solidFill>
              <a:latin typeface="+mn-lt"/>
              <a:ea typeface="+mn-ea"/>
              <a:cs typeface="+mn-cs"/>
            </a:endParaRPr>
          </a:p>
        </p:txBody>
      </p:sp>
      <p:sp>
        <p:nvSpPr>
          <p:cNvPr id="5" name="Slide Number Placeholder 4">
            <a:extLst>
              <a:ext uri="{FF2B5EF4-FFF2-40B4-BE49-F238E27FC236}">
                <a16:creationId xmlns:a16="http://schemas.microsoft.com/office/drawing/2014/main" id="{48B4EE03-6BA2-BB4B-BB7A-DDA9BADADDB6}"/>
              </a:ext>
            </a:extLst>
          </p:cNvPr>
          <p:cNvSpPr>
            <a:spLocks noGrp="1"/>
          </p:cNvSpPr>
          <p:nvPr>
            <p:ph type="sldNum" sz="quarter" idx="12"/>
          </p:nvPr>
        </p:nvSpPr>
        <p:spPr>
          <a:xfrm>
            <a:off x="11386457" y="6356350"/>
            <a:ext cx="778605" cy="365125"/>
          </a:xfrm>
        </p:spPr>
        <p:txBody>
          <a:bodyPr vert="horz" lIns="91440" tIns="45720" rIns="91440" bIns="45720" rtlCol="0" anchor="ctr">
            <a:normAutofit/>
          </a:bodyPr>
          <a:lstStyle/>
          <a:p>
            <a:pPr defTabSz="457200">
              <a:spcAft>
                <a:spcPts val="600"/>
              </a:spcAft>
            </a:pPr>
            <a:fld id="{9E514F6D-689E-4CFC-88BB-AEA64CB55A23}" type="slidenum">
              <a:rPr lang="en-US" b="1" kern="1200" dirty="0">
                <a:solidFill>
                  <a:schemeClr val="accent1"/>
                </a:solidFill>
                <a:latin typeface="+mn-lt"/>
                <a:ea typeface="+mn-ea"/>
                <a:cs typeface="+mn-cs"/>
              </a:rPr>
              <a:pPr defTabSz="457200">
                <a:spcAft>
                  <a:spcPts val="600"/>
                </a:spcAft>
              </a:pPr>
              <a:t>33</a:t>
            </a:fld>
            <a:endParaRPr lang="en-US" b="1" kern="1200" dirty="0">
              <a:solidFill>
                <a:schemeClr val="accent1"/>
              </a:solidFill>
              <a:latin typeface="+mn-lt"/>
              <a:ea typeface="+mn-ea"/>
              <a:cs typeface="+mn-cs"/>
            </a:endParaRPr>
          </a:p>
        </p:txBody>
      </p:sp>
      <p:pic>
        <p:nvPicPr>
          <p:cNvPr id="2" name="Picture 1">
            <a:extLst>
              <a:ext uri="{FF2B5EF4-FFF2-40B4-BE49-F238E27FC236}">
                <a16:creationId xmlns:a16="http://schemas.microsoft.com/office/drawing/2014/main" id="{B7B2BE8B-2D52-5841-9843-AC7239ECBCD7}"/>
              </a:ext>
            </a:extLst>
          </p:cNvPr>
          <p:cNvPicPr>
            <a:picLocks noChangeAspect="1"/>
          </p:cNvPicPr>
          <p:nvPr/>
        </p:nvPicPr>
        <p:blipFill>
          <a:blip r:embed="rId3"/>
          <a:stretch>
            <a:fillRect/>
          </a:stretch>
        </p:blipFill>
        <p:spPr>
          <a:xfrm>
            <a:off x="6917375" y="943211"/>
            <a:ext cx="4375465" cy="2273300"/>
          </a:xfrm>
          <a:prstGeom prst="rect">
            <a:avLst/>
          </a:prstGeom>
        </p:spPr>
      </p:pic>
      <p:sp>
        <p:nvSpPr>
          <p:cNvPr id="7" name="Content Placeholder 6">
            <a:extLst>
              <a:ext uri="{FF2B5EF4-FFF2-40B4-BE49-F238E27FC236}">
                <a16:creationId xmlns:a16="http://schemas.microsoft.com/office/drawing/2014/main" id="{3C942C63-7B80-0243-A08B-E530493C710C}"/>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23710641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D572-D05F-407A-BB27-D87C702FB104}"/>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4C93D58F-1175-4773-9AD9-16742E6F184A}"/>
              </a:ext>
            </a:extLst>
          </p:cNvPr>
          <p:cNvSpPr>
            <a:spLocks noGrp="1"/>
          </p:cNvSpPr>
          <p:nvPr>
            <p:ph idx="1"/>
          </p:nvPr>
        </p:nvSpPr>
        <p:spPr>
          <a:xfrm>
            <a:off x="3768603" y="914400"/>
            <a:ext cx="7713132" cy="5161448"/>
          </a:xfrm>
        </p:spPr>
        <p:txBody>
          <a:bodyPr>
            <a:normAutofit/>
          </a:bodyPr>
          <a:lstStyle/>
          <a:p>
            <a:pPr marL="457200" indent="-457200">
              <a:buFont typeface="+mj-lt"/>
              <a:buAutoNum type="arabicPeriod"/>
            </a:pPr>
            <a:endParaRPr lang="en-GB" dirty="0"/>
          </a:p>
          <a:p>
            <a:pPr marL="457200" indent="-457200">
              <a:buFont typeface="+mj-lt"/>
              <a:buAutoNum type="arabicPeriod"/>
            </a:pPr>
            <a:endParaRPr lang="en-GB" sz="2800" dirty="0"/>
          </a:p>
          <a:p>
            <a:pPr marL="457200" indent="-457200">
              <a:buFont typeface="+mj-lt"/>
              <a:buAutoNum type="arabicPeriod"/>
            </a:pPr>
            <a:r>
              <a:rPr lang="en-GB" sz="2800" dirty="0"/>
              <a:t>Are there differences in the experience of restrictive regimes?</a:t>
            </a:r>
          </a:p>
          <a:p>
            <a:pPr marL="457200" indent="-457200">
              <a:buFont typeface="+mj-lt"/>
              <a:buAutoNum type="arabicPeriod"/>
            </a:pPr>
            <a:r>
              <a:rPr lang="en-GB" sz="2800" dirty="0"/>
              <a:t>How prevalent is self-harm under these regimes? </a:t>
            </a:r>
          </a:p>
          <a:p>
            <a:pPr marL="457200" indent="-457200">
              <a:buFont typeface="+mj-lt"/>
              <a:buAutoNum type="arabicPeriod"/>
            </a:pPr>
            <a:r>
              <a:rPr lang="en-GB" sz="2800" dirty="0"/>
              <a:t>Does the experience of restrictive regimes have an impact on the risk of lethal SH methods?</a:t>
            </a:r>
          </a:p>
          <a:p>
            <a:endParaRPr lang="en-GB" dirty="0"/>
          </a:p>
          <a:p>
            <a:pPr marL="0" indent="0">
              <a:buNone/>
            </a:pPr>
            <a:endParaRPr lang="en-GB" dirty="0"/>
          </a:p>
          <a:p>
            <a:endParaRPr lang="en-GB" dirty="0"/>
          </a:p>
          <a:p>
            <a:pPr marL="0" indent="0">
              <a:buNone/>
            </a:pPr>
            <a:endParaRPr lang="en-GB" dirty="0"/>
          </a:p>
          <a:p>
            <a:endParaRPr lang="en-GB" dirty="0"/>
          </a:p>
          <a:p>
            <a:endParaRPr lang="en-GB" dirty="0"/>
          </a:p>
        </p:txBody>
      </p:sp>
      <p:sp>
        <p:nvSpPr>
          <p:cNvPr id="4" name="Date Placeholder 3">
            <a:extLst>
              <a:ext uri="{FF2B5EF4-FFF2-40B4-BE49-F238E27FC236}">
                <a16:creationId xmlns:a16="http://schemas.microsoft.com/office/drawing/2014/main" id="{0932F66E-4674-4154-B1F4-BB73740310DD}"/>
              </a:ext>
            </a:extLst>
          </p:cNvPr>
          <p:cNvSpPr>
            <a:spLocks noGrp="1"/>
          </p:cNvSpPr>
          <p:nvPr>
            <p:ph type="dt" sz="half" idx="10"/>
          </p:nvPr>
        </p:nvSpPr>
        <p:spPr/>
        <p:txBody>
          <a:bodyPr/>
          <a:lstStyle/>
          <a:p>
            <a:fld id="{44026E08-299C-4CD3-BFC1-AE204EFA12E9}" type="datetime4">
              <a:rPr lang="en-GB" altLang="en-US" smtClean="0">
                <a:solidFill>
                  <a:srgbClr val="000000"/>
                </a:solidFill>
              </a:rPr>
              <a:pPr/>
              <a:t>02 September 2019</a:t>
            </a:fld>
            <a:endParaRPr lang="en-GB" altLang="en-US">
              <a:solidFill>
                <a:srgbClr val="000000"/>
              </a:solidFill>
            </a:endParaRPr>
          </a:p>
        </p:txBody>
      </p:sp>
      <p:sp>
        <p:nvSpPr>
          <p:cNvPr id="5" name="Slide Number Placeholder 4">
            <a:extLst>
              <a:ext uri="{FF2B5EF4-FFF2-40B4-BE49-F238E27FC236}">
                <a16:creationId xmlns:a16="http://schemas.microsoft.com/office/drawing/2014/main" id="{F0A1B60A-3767-464A-851C-FA24BB43D35D}"/>
              </a:ext>
            </a:extLst>
          </p:cNvPr>
          <p:cNvSpPr>
            <a:spLocks noGrp="1"/>
          </p:cNvSpPr>
          <p:nvPr>
            <p:ph type="sldNum" sz="quarter" idx="12"/>
          </p:nvPr>
        </p:nvSpPr>
        <p:spPr/>
        <p:txBody>
          <a:bodyPr/>
          <a:lstStyle/>
          <a:p>
            <a:fld id="{D586CA68-4FB1-427B-BB86-91C02EACE322}" type="slidenum">
              <a:rPr lang="en-GB" altLang="en-US" smtClean="0">
                <a:solidFill>
                  <a:srgbClr val="000000"/>
                </a:solidFill>
              </a:rPr>
              <a:pPr/>
              <a:t>34</a:t>
            </a:fld>
            <a:endParaRPr lang="en-GB" altLang="en-US">
              <a:solidFill>
                <a:srgbClr val="000000"/>
              </a:solidFill>
            </a:endParaRPr>
          </a:p>
        </p:txBody>
      </p:sp>
      <p:pic>
        <p:nvPicPr>
          <p:cNvPr id="6" name="Picture 5">
            <a:extLst>
              <a:ext uri="{FF2B5EF4-FFF2-40B4-BE49-F238E27FC236}">
                <a16:creationId xmlns:a16="http://schemas.microsoft.com/office/drawing/2014/main" id="{2C20D0CD-AC5E-E149-AB2D-2EB6A5547064}"/>
              </a:ext>
            </a:extLst>
          </p:cNvPr>
          <p:cNvPicPr>
            <a:picLocks noChangeAspect="1"/>
          </p:cNvPicPr>
          <p:nvPr/>
        </p:nvPicPr>
        <p:blipFill>
          <a:blip r:embed="rId2"/>
          <a:stretch>
            <a:fillRect/>
          </a:stretch>
        </p:blipFill>
        <p:spPr>
          <a:xfrm>
            <a:off x="-19588" y="0"/>
            <a:ext cx="3492500" cy="2324100"/>
          </a:xfrm>
          <a:prstGeom prst="rect">
            <a:avLst/>
          </a:prstGeom>
        </p:spPr>
      </p:pic>
      <p:pic>
        <p:nvPicPr>
          <p:cNvPr id="7" name="Picture 6">
            <a:extLst>
              <a:ext uri="{FF2B5EF4-FFF2-40B4-BE49-F238E27FC236}">
                <a16:creationId xmlns:a16="http://schemas.microsoft.com/office/drawing/2014/main" id="{20ABDBE2-EC79-774B-9B8B-D4AF3272E1A9}"/>
              </a:ext>
            </a:extLst>
          </p:cNvPr>
          <p:cNvPicPr>
            <a:picLocks noChangeAspect="1"/>
          </p:cNvPicPr>
          <p:nvPr/>
        </p:nvPicPr>
        <p:blipFill>
          <a:blip r:embed="rId3"/>
          <a:stretch>
            <a:fillRect/>
          </a:stretch>
        </p:blipFill>
        <p:spPr>
          <a:xfrm>
            <a:off x="9218117" y="5735996"/>
            <a:ext cx="2261812" cy="688908"/>
          </a:xfrm>
          <a:prstGeom prst="rect">
            <a:avLst/>
          </a:prstGeom>
        </p:spPr>
      </p:pic>
    </p:spTree>
    <p:extLst>
      <p:ext uri="{BB962C8B-B14F-4D97-AF65-F5344CB8AC3E}">
        <p14:creationId xmlns:p14="http://schemas.microsoft.com/office/powerpoint/2010/main" val="810575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5088D792-5F7E-46C8-8308-23E691E2B91C}"/>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Punishment experience </a:t>
            </a:r>
            <a:br>
              <a:rPr lang="en-US" dirty="0"/>
            </a:br>
            <a:br>
              <a:rPr lang="en-US" dirty="0"/>
            </a:br>
            <a:r>
              <a:rPr lang="en-US" dirty="0"/>
              <a:t>(N = 965)</a:t>
            </a:r>
          </a:p>
        </p:txBody>
      </p:sp>
      <p:sp>
        <p:nvSpPr>
          <p:cNvPr id="4" name="Date Placeholder 3">
            <a:extLst>
              <a:ext uri="{FF2B5EF4-FFF2-40B4-BE49-F238E27FC236}">
                <a16:creationId xmlns:a16="http://schemas.microsoft.com/office/drawing/2014/main" id="{43BA1862-4888-479E-9E8E-23FE5B1384CB}"/>
              </a:ext>
            </a:extLst>
          </p:cNvPr>
          <p:cNvSpPr>
            <a:spLocks noGrp="1"/>
          </p:cNvSpPr>
          <p:nvPr>
            <p:ph type="dt" sz="half" idx="10"/>
          </p:nvPr>
        </p:nvSpPr>
        <p:spPr>
          <a:xfrm>
            <a:off x="262465" y="6356350"/>
            <a:ext cx="2743200" cy="365125"/>
          </a:xfrm>
        </p:spPr>
        <p:txBody>
          <a:bodyPr vert="horz" lIns="91440" tIns="45720" rIns="91440" bIns="45720" rtlCol="0" anchor="ctr">
            <a:normAutofit/>
          </a:bodyPr>
          <a:lstStyle/>
          <a:p>
            <a:pPr defTabSz="457200">
              <a:spcAft>
                <a:spcPts val="600"/>
              </a:spcAft>
            </a:pPr>
            <a:fld id="{CF2B1736-CDE6-41D1-8E38-B554BB0EEBF3}" type="datetime4">
              <a:rPr lang="en-US" altLang="en-US" kern="1200" dirty="0">
                <a:solidFill>
                  <a:schemeClr val="tx1">
                    <a:lumMod val="50000"/>
                    <a:lumOff val="50000"/>
                  </a:schemeClr>
                </a:solidFill>
                <a:latin typeface="+mn-lt"/>
                <a:ea typeface="+mn-ea"/>
                <a:cs typeface="+mn-cs"/>
              </a:rPr>
              <a:pPr defTabSz="457200">
                <a:spcAft>
                  <a:spcPts val="600"/>
                </a:spcAft>
              </a:pPr>
              <a:t>September 2, 2019</a:t>
            </a:fld>
            <a:endParaRPr lang="en-US" altLang="en-US" kern="1200" dirty="0">
              <a:solidFill>
                <a:schemeClr val="tx1">
                  <a:lumMod val="50000"/>
                  <a:lumOff val="50000"/>
                </a:schemeClr>
              </a:solidFill>
              <a:latin typeface="+mn-lt"/>
              <a:ea typeface="+mn-ea"/>
              <a:cs typeface="+mn-cs"/>
            </a:endParaRPr>
          </a:p>
        </p:txBody>
      </p:sp>
      <p:sp>
        <p:nvSpPr>
          <p:cNvPr id="5" name="Slide Number Placeholder 4">
            <a:extLst>
              <a:ext uri="{FF2B5EF4-FFF2-40B4-BE49-F238E27FC236}">
                <a16:creationId xmlns:a16="http://schemas.microsoft.com/office/drawing/2014/main" id="{01F56417-E3D6-4297-A974-5DB52F3A852B}"/>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defTabSz="457200">
              <a:spcAft>
                <a:spcPts val="600"/>
              </a:spcAft>
            </a:pPr>
            <a:fld id="{DAC81774-4884-4C81-A39C-0A65195A017F}" type="slidenum">
              <a:rPr lang="en-US" altLang="en-US" b="1" kern="1200" dirty="0">
                <a:solidFill>
                  <a:schemeClr val="accent1"/>
                </a:solidFill>
                <a:latin typeface="+mn-lt"/>
                <a:ea typeface="+mn-ea"/>
                <a:cs typeface="+mn-cs"/>
              </a:rPr>
              <a:pPr defTabSz="457200">
                <a:spcAft>
                  <a:spcPts val="600"/>
                </a:spcAft>
              </a:pPr>
              <a:t>35</a:t>
            </a:fld>
            <a:endParaRPr lang="en-US" altLang="en-US" b="1" kern="1200" dirty="0">
              <a:solidFill>
                <a:schemeClr val="accent1"/>
              </a:solidFill>
              <a:latin typeface="+mn-lt"/>
              <a:ea typeface="+mn-ea"/>
              <a:cs typeface="+mn-cs"/>
            </a:endParaRPr>
          </a:p>
        </p:txBody>
      </p:sp>
      <p:graphicFrame>
        <p:nvGraphicFramePr>
          <p:cNvPr id="91" name="Content Placeholder 22">
            <a:extLst>
              <a:ext uri="{FF2B5EF4-FFF2-40B4-BE49-F238E27FC236}">
                <a16:creationId xmlns:a16="http://schemas.microsoft.com/office/drawing/2014/main" id="{AF5B1350-DC68-49E5-9D31-0B6A137B092F}"/>
              </a:ext>
            </a:extLst>
          </p:cNvPr>
          <p:cNvGraphicFramePr>
            <a:graphicFrameLocks noGrp="1"/>
          </p:cNvGraphicFramePr>
          <p:nvPr>
            <p:ph sz="half" idx="1"/>
            <p:extLst>
              <p:ext uri="{D42A27DB-BD31-4B8C-83A1-F6EECF244321}">
                <p14:modId xmlns:p14="http://schemas.microsoft.com/office/powerpoint/2010/main" val="1775547968"/>
              </p:ext>
            </p:extLst>
          </p:nvPr>
        </p:nvGraphicFramePr>
        <p:xfrm>
          <a:off x="3759896" y="885459"/>
          <a:ext cx="7728267" cy="5087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5843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8730E5-C304-4D64-8EBA-ECAE4E8ACF80}"/>
              </a:ext>
            </a:extLst>
          </p:cNvPr>
          <p:cNvSpPr>
            <a:spLocks noGrp="1"/>
          </p:cNvSpPr>
          <p:nvPr>
            <p:ph type="title"/>
          </p:nvPr>
        </p:nvSpPr>
        <p:spPr/>
        <p:txBody>
          <a:bodyPr/>
          <a:lstStyle/>
          <a:p>
            <a:r>
              <a:rPr lang="en-GB" dirty="0"/>
              <a:t>Restrictive regimes</a:t>
            </a:r>
          </a:p>
        </p:txBody>
      </p:sp>
      <p:sp>
        <p:nvSpPr>
          <p:cNvPr id="7" name="Text Placeholder 6">
            <a:extLst>
              <a:ext uri="{FF2B5EF4-FFF2-40B4-BE49-F238E27FC236}">
                <a16:creationId xmlns:a16="http://schemas.microsoft.com/office/drawing/2014/main" id="{E4F2C426-A63B-4367-BE81-5B45C5A8F74D}"/>
              </a:ext>
            </a:extLst>
          </p:cNvPr>
          <p:cNvSpPr>
            <a:spLocks noGrp="1"/>
          </p:cNvSpPr>
          <p:nvPr>
            <p:ph type="body" idx="1"/>
          </p:nvPr>
        </p:nvSpPr>
        <p:spPr>
          <a:xfrm>
            <a:off x="3533249" y="-109616"/>
            <a:ext cx="3474720" cy="807720"/>
          </a:xfrm>
        </p:spPr>
        <p:txBody>
          <a:bodyPr>
            <a:normAutofit/>
          </a:bodyPr>
          <a:lstStyle/>
          <a:p>
            <a:r>
              <a:rPr lang="en-GB" dirty="0"/>
              <a:t>Segregation</a:t>
            </a:r>
          </a:p>
        </p:txBody>
      </p:sp>
      <p:pic>
        <p:nvPicPr>
          <p:cNvPr id="18" name="Content Placeholder 17">
            <a:extLst>
              <a:ext uri="{FF2B5EF4-FFF2-40B4-BE49-F238E27FC236}">
                <a16:creationId xmlns:a16="http://schemas.microsoft.com/office/drawing/2014/main" id="{120412E5-F6E8-461D-AA37-D52C15A3CF4A}"/>
              </a:ext>
            </a:extLst>
          </p:cNvPr>
          <p:cNvPicPr>
            <a:picLocks noGrp="1" noChangeAspect="1"/>
          </p:cNvPicPr>
          <p:nvPr>
            <p:ph sz="half" idx="2"/>
          </p:nvPr>
        </p:nvPicPr>
        <p:blipFill rotWithShape="1">
          <a:blip r:embed="rId2"/>
          <a:stretch/>
        </p:blipFill>
        <p:spPr>
          <a:xfrm>
            <a:off x="3533249" y="3156162"/>
            <a:ext cx="4002310" cy="3701838"/>
          </a:xfrm>
          <a:prstGeom prst="rect">
            <a:avLst/>
          </a:prstGeom>
        </p:spPr>
      </p:pic>
      <p:sp>
        <p:nvSpPr>
          <p:cNvPr id="9" name="Text Placeholder 8">
            <a:extLst>
              <a:ext uri="{FF2B5EF4-FFF2-40B4-BE49-F238E27FC236}">
                <a16:creationId xmlns:a16="http://schemas.microsoft.com/office/drawing/2014/main" id="{F9A3E353-4628-4032-98C5-9B8F54B0CD24}"/>
              </a:ext>
            </a:extLst>
          </p:cNvPr>
          <p:cNvSpPr>
            <a:spLocks noGrp="1"/>
          </p:cNvSpPr>
          <p:nvPr>
            <p:ph type="body" sz="quarter" idx="3"/>
          </p:nvPr>
        </p:nvSpPr>
        <p:spPr>
          <a:xfrm>
            <a:off x="8608283" y="-137779"/>
            <a:ext cx="3474720" cy="813171"/>
          </a:xfrm>
        </p:spPr>
        <p:txBody>
          <a:bodyPr>
            <a:normAutofit/>
          </a:bodyPr>
          <a:lstStyle/>
          <a:p>
            <a:r>
              <a:rPr lang="en-GB" dirty="0"/>
              <a:t>Basic Regime</a:t>
            </a:r>
          </a:p>
        </p:txBody>
      </p:sp>
      <p:graphicFrame>
        <p:nvGraphicFramePr>
          <p:cNvPr id="11" name="Content Placeholder 10">
            <a:extLst>
              <a:ext uri="{FF2B5EF4-FFF2-40B4-BE49-F238E27FC236}">
                <a16:creationId xmlns:a16="http://schemas.microsoft.com/office/drawing/2014/main" id="{89570587-0CA1-4D95-9BC3-1491BA8BE962}"/>
              </a:ext>
            </a:extLst>
          </p:cNvPr>
          <p:cNvGraphicFramePr>
            <a:graphicFrameLocks noGrp="1"/>
          </p:cNvGraphicFramePr>
          <p:nvPr>
            <p:ph sz="quarter" idx="4"/>
            <p:extLst>
              <p:ext uri="{D42A27DB-BD31-4B8C-83A1-F6EECF244321}">
                <p14:modId xmlns:p14="http://schemas.microsoft.com/office/powerpoint/2010/main" val="3232882173"/>
              </p:ext>
            </p:extLst>
          </p:nvPr>
        </p:nvGraphicFramePr>
        <p:xfrm>
          <a:off x="3533249" y="635838"/>
          <a:ext cx="3812641" cy="2671329"/>
        </p:xfrm>
        <a:graphic>
          <a:graphicData uri="http://schemas.openxmlformats.org/drawingml/2006/table">
            <a:tbl>
              <a:tblPr firstRow="1" bandRow="1">
                <a:tableStyleId>{93296810-A885-4BE3-A3E7-6D5BEEA58F35}</a:tableStyleId>
              </a:tblPr>
              <a:tblGrid>
                <a:gridCol w="1215413">
                  <a:extLst>
                    <a:ext uri="{9D8B030D-6E8A-4147-A177-3AD203B41FA5}">
                      <a16:colId xmlns:a16="http://schemas.microsoft.com/office/drawing/2014/main" val="4287670813"/>
                    </a:ext>
                  </a:extLst>
                </a:gridCol>
                <a:gridCol w="1617110">
                  <a:extLst>
                    <a:ext uri="{9D8B030D-6E8A-4147-A177-3AD203B41FA5}">
                      <a16:colId xmlns:a16="http://schemas.microsoft.com/office/drawing/2014/main" val="2009103467"/>
                    </a:ext>
                  </a:extLst>
                </a:gridCol>
                <a:gridCol w="980118">
                  <a:extLst>
                    <a:ext uri="{9D8B030D-6E8A-4147-A177-3AD203B41FA5}">
                      <a16:colId xmlns:a16="http://schemas.microsoft.com/office/drawing/2014/main" val="685646063"/>
                    </a:ext>
                  </a:extLst>
                </a:gridCol>
              </a:tblGrid>
              <a:tr h="829033">
                <a:tc>
                  <a:txBody>
                    <a:bodyPr/>
                    <a:lstStyle/>
                    <a:p>
                      <a:pPr algn="ctr"/>
                      <a:r>
                        <a:rPr lang="en-GB" sz="1600" dirty="0"/>
                        <a:t>Group</a:t>
                      </a:r>
                      <a:endParaRPr lang="en-GB" sz="1600" dirty="0">
                        <a:solidFill>
                          <a:schemeClr val="tx1"/>
                        </a:solidFill>
                      </a:endParaRPr>
                    </a:p>
                  </a:txBody>
                  <a:tcPr marL="83331" marR="83331"/>
                </a:tc>
                <a:tc>
                  <a:txBody>
                    <a:bodyPr/>
                    <a:lstStyle/>
                    <a:p>
                      <a:pPr algn="ctr"/>
                      <a:r>
                        <a:rPr lang="en-GB" sz="2400" dirty="0"/>
                        <a:t>DAYS</a:t>
                      </a:r>
                    </a:p>
                    <a:p>
                      <a:pPr algn="ctr"/>
                      <a:r>
                        <a:rPr lang="en-GB" sz="2400" dirty="0"/>
                        <a:t>Mean</a:t>
                      </a:r>
                      <a:endParaRPr lang="en-GB" sz="2400" dirty="0">
                        <a:solidFill>
                          <a:schemeClr val="tx1"/>
                        </a:solidFill>
                      </a:endParaRPr>
                    </a:p>
                  </a:txBody>
                  <a:tcPr marL="83331" marR="83331"/>
                </a:tc>
                <a:tc>
                  <a:txBody>
                    <a:bodyPr/>
                    <a:lstStyle/>
                    <a:p>
                      <a:pPr algn="ctr"/>
                      <a:r>
                        <a:rPr lang="en-GB" sz="1600" dirty="0">
                          <a:solidFill>
                            <a:schemeClr val="tx1"/>
                          </a:solidFill>
                        </a:rPr>
                        <a:t>SD</a:t>
                      </a:r>
                    </a:p>
                  </a:txBody>
                  <a:tcPr marL="83331" marR="83331"/>
                </a:tc>
                <a:extLst>
                  <a:ext uri="{0D108BD9-81ED-4DB2-BD59-A6C34878D82A}">
                    <a16:rowId xmlns:a16="http://schemas.microsoft.com/office/drawing/2014/main" val="3515011509"/>
                  </a:ext>
                </a:extLst>
              </a:tr>
              <a:tr h="460574">
                <a:tc>
                  <a:txBody>
                    <a:bodyPr/>
                    <a:lstStyle/>
                    <a:p>
                      <a:pPr algn="ctr"/>
                      <a:r>
                        <a:rPr lang="en-GB" sz="1600" dirty="0"/>
                        <a:t>Assault </a:t>
                      </a:r>
                      <a:endParaRPr lang="en-GB" sz="1600" dirty="0">
                        <a:solidFill>
                          <a:schemeClr val="tx1"/>
                        </a:solidFill>
                      </a:endParaRPr>
                    </a:p>
                  </a:txBody>
                  <a:tcPr marL="83331" marR="83331"/>
                </a:tc>
                <a:tc>
                  <a:txBody>
                    <a:bodyPr/>
                    <a:lstStyle/>
                    <a:p>
                      <a:pPr algn="ctr"/>
                      <a:r>
                        <a:rPr lang="en-GB" sz="2400" dirty="0"/>
                        <a:t>19.84 </a:t>
                      </a:r>
                      <a:endParaRPr lang="en-GB" sz="2400" dirty="0">
                        <a:solidFill>
                          <a:schemeClr val="tx1"/>
                        </a:solidFill>
                      </a:endParaRPr>
                    </a:p>
                  </a:txBody>
                  <a:tcPr marL="83331" marR="83331"/>
                </a:tc>
                <a:tc>
                  <a:txBody>
                    <a:bodyPr/>
                    <a:lstStyle/>
                    <a:p>
                      <a:pPr algn="ctr"/>
                      <a:r>
                        <a:rPr lang="en-GB" sz="1600" dirty="0">
                          <a:solidFill>
                            <a:schemeClr val="tx1"/>
                          </a:solidFill>
                        </a:rPr>
                        <a:t>48.45</a:t>
                      </a:r>
                    </a:p>
                  </a:txBody>
                  <a:tcPr marL="83331" marR="83331"/>
                </a:tc>
                <a:extLst>
                  <a:ext uri="{0D108BD9-81ED-4DB2-BD59-A6C34878D82A}">
                    <a16:rowId xmlns:a16="http://schemas.microsoft.com/office/drawing/2014/main" val="742646236"/>
                  </a:ext>
                </a:extLst>
              </a:tr>
              <a:tr h="460574">
                <a:tc>
                  <a:txBody>
                    <a:bodyPr/>
                    <a:lstStyle/>
                    <a:p>
                      <a:pPr algn="ctr"/>
                      <a:r>
                        <a:rPr lang="en-GB" sz="1600" dirty="0"/>
                        <a:t>Dual</a:t>
                      </a:r>
                      <a:endParaRPr lang="en-GB" sz="1600" dirty="0">
                        <a:solidFill>
                          <a:schemeClr val="tx1"/>
                        </a:solidFill>
                      </a:endParaRPr>
                    </a:p>
                  </a:txBody>
                  <a:tcPr marL="83331" marR="83331"/>
                </a:tc>
                <a:tc>
                  <a:txBody>
                    <a:bodyPr/>
                    <a:lstStyle/>
                    <a:p>
                      <a:pPr algn="ctr"/>
                      <a:r>
                        <a:rPr lang="en-GB" sz="2400" dirty="0"/>
                        <a:t>51.04</a:t>
                      </a:r>
                      <a:endParaRPr lang="en-GB" sz="2400" dirty="0">
                        <a:solidFill>
                          <a:schemeClr val="tx1"/>
                        </a:solidFill>
                      </a:endParaRPr>
                    </a:p>
                  </a:txBody>
                  <a:tcPr marL="83331" marR="83331"/>
                </a:tc>
                <a:tc>
                  <a:txBody>
                    <a:bodyPr/>
                    <a:lstStyle/>
                    <a:p>
                      <a:pPr algn="ctr"/>
                      <a:r>
                        <a:rPr lang="en-GB" sz="1600" dirty="0">
                          <a:solidFill>
                            <a:schemeClr val="tx1"/>
                          </a:solidFill>
                        </a:rPr>
                        <a:t>71.5</a:t>
                      </a:r>
                    </a:p>
                  </a:txBody>
                  <a:tcPr marL="83331" marR="83331"/>
                </a:tc>
                <a:extLst>
                  <a:ext uri="{0D108BD9-81ED-4DB2-BD59-A6C34878D82A}">
                    <a16:rowId xmlns:a16="http://schemas.microsoft.com/office/drawing/2014/main" val="2932604333"/>
                  </a:ext>
                </a:extLst>
              </a:tr>
              <a:tr h="460574">
                <a:tc>
                  <a:txBody>
                    <a:bodyPr/>
                    <a:lstStyle/>
                    <a:p>
                      <a:pPr algn="ctr"/>
                      <a:r>
                        <a:rPr lang="en-GB" sz="1600" dirty="0"/>
                        <a:t>No harm</a:t>
                      </a:r>
                      <a:endParaRPr lang="en-GB" sz="1600" dirty="0">
                        <a:solidFill>
                          <a:schemeClr val="tx1"/>
                        </a:solidFill>
                      </a:endParaRPr>
                    </a:p>
                  </a:txBody>
                  <a:tcPr marL="83331" marR="83331"/>
                </a:tc>
                <a:tc>
                  <a:txBody>
                    <a:bodyPr/>
                    <a:lstStyle/>
                    <a:p>
                      <a:pPr algn="ctr"/>
                      <a:r>
                        <a:rPr lang="en-GB" sz="2400" dirty="0"/>
                        <a:t>4.76 </a:t>
                      </a:r>
                      <a:endParaRPr lang="en-GB" sz="2400" dirty="0">
                        <a:solidFill>
                          <a:schemeClr val="tx1"/>
                        </a:solidFill>
                      </a:endParaRPr>
                    </a:p>
                  </a:txBody>
                  <a:tcPr marL="83331" marR="83331"/>
                </a:tc>
                <a:tc>
                  <a:txBody>
                    <a:bodyPr/>
                    <a:lstStyle/>
                    <a:p>
                      <a:pPr algn="ctr"/>
                      <a:r>
                        <a:rPr lang="en-GB" sz="1600" dirty="0">
                          <a:solidFill>
                            <a:schemeClr val="tx1"/>
                          </a:solidFill>
                        </a:rPr>
                        <a:t>13.8</a:t>
                      </a:r>
                    </a:p>
                  </a:txBody>
                  <a:tcPr marL="83331" marR="83331"/>
                </a:tc>
                <a:extLst>
                  <a:ext uri="{0D108BD9-81ED-4DB2-BD59-A6C34878D82A}">
                    <a16:rowId xmlns:a16="http://schemas.microsoft.com/office/drawing/2014/main" val="2290356726"/>
                  </a:ext>
                </a:extLst>
              </a:tr>
              <a:tr h="460574">
                <a:tc>
                  <a:txBody>
                    <a:bodyPr/>
                    <a:lstStyle/>
                    <a:p>
                      <a:pPr algn="ctr"/>
                      <a:r>
                        <a:rPr lang="en-GB" sz="1600" dirty="0"/>
                        <a:t>SH </a:t>
                      </a:r>
                      <a:endParaRPr lang="en-GB" sz="1600" dirty="0">
                        <a:solidFill>
                          <a:schemeClr val="tx1"/>
                        </a:solidFill>
                      </a:endParaRPr>
                    </a:p>
                  </a:txBody>
                  <a:tcPr marL="83331" marR="83331"/>
                </a:tc>
                <a:tc>
                  <a:txBody>
                    <a:bodyPr/>
                    <a:lstStyle/>
                    <a:p>
                      <a:pPr algn="ctr"/>
                      <a:r>
                        <a:rPr lang="en-GB" sz="2400" dirty="0"/>
                        <a:t>7.05</a:t>
                      </a:r>
                      <a:endParaRPr lang="en-GB" sz="2400" dirty="0">
                        <a:solidFill>
                          <a:schemeClr val="tx1"/>
                        </a:solidFill>
                      </a:endParaRPr>
                    </a:p>
                  </a:txBody>
                  <a:tcPr marL="83331" marR="83331"/>
                </a:tc>
                <a:tc>
                  <a:txBody>
                    <a:bodyPr/>
                    <a:lstStyle/>
                    <a:p>
                      <a:pPr algn="ctr"/>
                      <a:r>
                        <a:rPr lang="en-GB" sz="1600" dirty="0">
                          <a:solidFill>
                            <a:schemeClr val="tx1"/>
                          </a:solidFill>
                        </a:rPr>
                        <a:t>27.45</a:t>
                      </a:r>
                    </a:p>
                  </a:txBody>
                  <a:tcPr marL="83331" marR="83331"/>
                </a:tc>
                <a:extLst>
                  <a:ext uri="{0D108BD9-81ED-4DB2-BD59-A6C34878D82A}">
                    <a16:rowId xmlns:a16="http://schemas.microsoft.com/office/drawing/2014/main" val="3892690476"/>
                  </a:ext>
                </a:extLst>
              </a:tr>
            </a:tbl>
          </a:graphicData>
        </a:graphic>
      </p:graphicFrame>
      <p:sp>
        <p:nvSpPr>
          <p:cNvPr id="4" name="Date Placeholder 3">
            <a:extLst>
              <a:ext uri="{FF2B5EF4-FFF2-40B4-BE49-F238E27FC236}">
                <a16:creationId xmlns:a16="http://schemas.microsoft.com/office/drawing/2014/main" id="{2DFD0692-078B-45DC-81AE-5DC60A5AA6FE}"/>
              </a:ext>
            </a:extLst>
          </p:cNvPr>
          <p:cNvSpPr>
            <a:spLocks noGrp="1"/>
          </p:cNvSpPr>
          <p:nvPr>
            <p:ph type="dt" sz="half" idx="10"/>
          </p:nvPr>
        </p:nvSpPr>
        <p:spPr/>
        <p:txBody>
          <a:bodyPr/>
          <a:lstStyle/>
          <a:p>
            <a:fld id="{CF2B1736-CDE6-41D1-8E38-B554BB0EEBF3}" type="datetime4">
              <a:rPr lang="en-GB" altLang="en-US" smtClean="0">
                <a:solidFill>
                  <a:srgbClr val="000000"/>
                </a:solidFill>
              </a:rPr>
              <a:pPr/>
              <a:t>02 September 2019</a:t>
            </a:fld>
            <a:endParaRPr lang="en-GB" altLang="en-US">
              <a:solidFill>
                <a:srgbClr val="000000"/>
              </a:solidFill>
            </a:endParaRPr>
          </a:p>
        </p:txBody>
      </p:sp>
      <p:sp>
        <p:nvSpPr>
          <p:cNvPr id="5" name="Slide Number Placeholder 4">
            <a:extLst>
              <a:ext uri="{FF2B5EF4-FFF2-40B4-BE49-F238E27FC236}">
                <a16:creationId xmlns:a16="http://schemas.microsoft.com/office/drawing/2014/main" id="{E6AC2470-70BE-4816-AF85-5C3C0D888960}"/>
              </a:ext>
            </a:extLst>
          </p:cNvPr>
          <p:cNvSpPr>
            <a:spLocks noGrp="1"/>
          </p:cNvSpPr>
          <p:nvPr>
            <p:ph type="sldNum" sz="quarter" idx="12"/>
          </p:nvPr>
        </p:nvSpPr>
        <p:spPr/>
        <p:txBody>
          <a:bodyPr/>
          <a:lstStyle/>
          <a:p>
            <a:fld id="{DAC81774-4884-4C81-A39C-0A65195A017F}" type="slidenum">
              <a:rPr lang="en-GB" altLang="en-US" smtClean="0">
                <a:solidFill>
                  <a:srgbClr val="000000"/>
                </a:solidFill>
              </a:rPr>
              <a:pPr/>
              <a:t>36</a:t>
            </a:fld>
            <a:endParaRPr lang="en-GB" altLang="en-US">
              <a:solidFill>
                <a:srgbClr val="000000"/>
              </a:solidFill>
            </a:endParaRPr>
          </a:p>
        </p:txBody>
      </p:sp>
      <p:pic>
        <p:nvPicPr>
          <p:cNvPr id="14" name="Picture 13">
            <a:extLst>
              <a:ext uri="{FF2B5EF4-FFF2-40B4-BE49-F238E27FC236}">
                <a16:creationId xmlns:a16="http://schemas.microsoft.com/office/drawing/2014/main" id="{78B018B2-DCDB-4924-82F3-4966E9AFF5DE}"/>
              </a:ext>
            </a:extLst>
          </p:cNvPr>
          <p:cNvPicPr>
            <a:picLocks noChangeAspect="1"/>
          </p:cNvPicPr>
          <p:nvPr/>
        </p:nvPicPr>
        <p:blipFill rotWithShape="1">
          <a:blip r:embed="rId3"/>
          <a:srcRect t="5666"/>
          <a:stretch/>
        </p:blipFill>
        <p:spPr>
          <a:xfrm>
            <a:off x="7535559" y="3331706"/>
            <a:ext cx="4222098" cy="3414319"/>
          </a:xfrm>
          <a:prstGeom prst="rect">
            <a:avLst/>
          </a:prstGeom>
        </p:spPr>
      </p:pic>
      <p:graphicFrame>
        <p:nvGraphicFramePr>
          <p:cNvPr id="15" name="Table 14">
            <a:extLst>
              <a:ext uri="{FF2B5EF4-FFF2-40B4-BE49-F238E27FC236}">
                <a16:creationId xmlns:a16="http://schemas.microsoft.com/office/drawing/2014/main" id="{2E0D9F04-B16C-4311-A5E3-C12B7A021074}"/>
              </a:ext>
            </a:extLst>
          </p:cNvPr>
          <p:cNvGraphicFramePr>
            <a:graphicFrameLocks noGrp="1"/>
          </p:cNvGraphicFramePr>
          <p:nvPr>
            <p:extLst>
              <p:ext uri="{D42A27DB-BD31-4B8C-83A1-F6EECF244321}">
                <p14:modId xmlns:p14="http://schemas.microsoft.com/office/powerpoint/2010/main" val="462510375"/>
              </p:ext>
            </p:extLst>
          </p:nvPr>
        </p:nvGraphicFramePr>
        <p:xfrm>
          <a:off x="7931739" y="670300"/>
          <a:ext cx="3467866" cy="2643526"/>
        </p:xfrm>
        <a:graphic>
          <a:graphicData uri="http://schemas.openxmlformats.org/drawingml/2006/table">
            <a:tbl>
              <a:tblPr firstRow="1" firstCol="1" bandRow="1">
                <a:tableStyleId>{46F890A9-2807-4EBB-B81D-B2AA78EC7F39}</a:tableStyleId>
              </a:tblPr>
              <a:tblGrid>
                <a:gridCol w="1206120">
                  <a:extLst>
                    <a:ext uri="{9D8B030D-6E8A-4147-A177-3AD203B41FA5}">
                      <a16:colId xmlns:a16="http://schemas.microsoft.com/office/drawing/2014/main" val="853673866"/>
                    </a:ext>
                  </a:extLst>
                </a:gridCol>
                <a:gridCol w="1130873">
                  <a:extLst>
                    <a:ext uri="{9D8B030D-6E8A-4147-A177-3AD203B41FA5}">
                      <a16:colId xmlns:a16="http://schemas.microsoft.com/office/drawing/2014/main" val="1766630620"/>
                    </a:ext>
                  </a:extLst>
                </a:gridCol>
                <a:gridCol w="1130873">
                  <a:extLst>
                    <a:ext uri="{9D8B030D-6E8A-4147-A177-3AD203B41FA5}">
                      <a16:colId xmlns:a16="http://schemas.microsoft.com/office/drawing/2014/main" val="2982217903"/>
                    </a:ext>
                  </a:extLst>
                </a:gridCol>
              </a:tblGrid>
              <a:tr h="969878">
                <a:tc>
                  <a:txBody>
                    <a:bodyPr/>
                    <a:lstStyle/>
                    <a:p>
                      <a:pPr algn="ctr">
                        <a:lnSpc>
                          <a:spcPct val="107000"/>
                        </a:lnSpc>
                        <a:spcAft>
                          <a:spcPts val="8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400" dirty="0">
                          <a:effectLst/>
                        </a:rPr>
                        <a:t>WEEKS</a:t>
                      </a:r>
                    </a:p>
                    <a:p>
                      <a:pPr algn="ctr">
                        <a:lnSpc>
                          <a:spcPct val="107000"/>
                        </a:lnSpc>
                        <a:spcAft>
                          <a:spcPts val="800"/>
                        </a:spcAft>
                      </a:pPr>
                      <a:r>
                        <a:rPr lang="en-GB" sz="2400" dirty="0">
                          <a:effectLst/>
                        </a:rPr>
                        <a:t>Mean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400" dirty="0">
                          <a:effectLst/>
                        </a:rPr>
                        <a:t>SD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72772270"/>
                  </a:ext>
                </a:extLst>
              </a:tr>
              <a:tr h="418412">
                <a:tc>
                  <a:txBody>
                    <a:bodyPr/>
                    <a:lstStyle/>
                    <a:p>
                      <a:pPr algn="ctr">
                        <a:lnSpc>
                          <a:spcPct val="107000"/>
                        </a:lnSpc>
                        <a:spcAft>
                          <a:spcPts val="800"/>
                        </a:spcAft>
                      </a:pPr>
                      <a:r>
                        <a:rPr lang="en-GB" sz="1400" dirty="0">
                          <a:effectLst/>
                        </a:rPr>
                        <a:t>Assault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400" dirty="0">
                          <a:effectLst/>
                        </a:rPr>
                        <a:t>14.15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400" dirty="0">
                          <a:effectLst/>
                        </a:rPr>
                        <a:t>14.17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31319644"/>
                  </a:ext>
                </a:extLst>
              </a:tr>
              <a:tr h="418412">
                <a:tc>
                  <a:txBody>
                    <a:bodyPr/>
                    <a:lstStyle/>
                    <a:p>
                      <a:pPr algn="ctr">
                        <a:lnSpc>
                          <a:spcPct val="107000"/>
                        </a:lnSpc>
                        <a:spcAft>
                          <a:spcPts val="800"/>
                        </a:spcAft>
                      </a:pPr>
                      <a:r>
                        <a:rPr lang="en-GB" sz="1400" dirty="0">
                          <a:effectLst/>
                        </a:rPr>
                        <a:t>Dual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400" dirty="0">
                          <a:effectLst/>
                        </a:rPr>
                        <a:t>30.17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400" dirty="0">
                          <a:effectLst/>
                        </a:rPr>
                        <a:t>23.98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75189918"/>
                  </a:ext>
                </a:extLst>
              </a:tr>
              <a:tr h="418412">
                <a:tc>
                  <a:txBody>
                    <a:bodyPr/>
                    <a:lstStyle/>
                    <a:p>
                      <a:pPr algn="ctr">
                        <a:lnSpc>
                          <a:spcPct val="107000"/>
                        </a:lnSpc>
                        <a:spcAft>
                          <a:spcPts val="800"/>
                        </a:spcAft>
                      </a:pPr>
                      <a:r>
                        <a:rPr lang="en-GB" sz="1400" dirty="0">
                          <a:effectLst/>
                        </a:rPr>
                        <a:t>No harm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400" dirty="0">
                          <a:effectLst/>
                        </a:rPr>
                        <a:t>4.98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400" dirty="0">
                          <a:effectLst/>
                        </a:rPr>
                        <a:t>6.42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96208435"/>
                  </a:ext>
                </a:extLst>
              </a:tr>
              <a:tr h="418412">
                <a:tc>
                  <a:txBody>
                    <a:bodyPr/>
                    <a:lstStyle/>
                    <a:p>
                      <a:pPr algn="ctr">
                        <a:lnSpc>
                          <a:spcPct val="107000"/>
                        </a:lnSpc>
                        <a:spcAft>
                          <a:spcPts val="800"/>
                        </a:spcAft>
                      </a:pPr>
                      <a:r>
                        <a:rPr lang="en-GB" sz="1400" dirty="0">
                          <a:effectLst/>
                        </a:rPr>
                        <a:t>SH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400" dirty="0">
                          <a:effectLst/>
                        </a:rPr>
                        <a:t>4.31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400" dirty="0">
                          <a:effectLst/>
                        </a:rPr>
                        <a:t>6.91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89305721"/>
                  </a:ext>
                </a:extLst>
              </a:tr>
            </a:tbl>
          </a:graphicData>
        </a:graphic>
      </p:graphicFrame>
    </p:spTree>
    <p:extLst>
      <p:ext uri="{BB962C8B-B14F-4D97-AF65-F5344CB8AC3E}">
        <p14:creationId xmlns:p14="http://schemas.microsoft.com/office/powerpoint/2010/main" val="1644878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4B3AFC00-FC0E-4676-B1A6-0E0795DF3E76}"/>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a:solidFill>
                  <a:srgbClr val="FFFFFF"/>
                </a:solidFill>
              </a:rPr>
              <a:t>Self-harm under punishment </a:t>
            </a:r>
          </a:p>
        </p:txBody>
      </p:sp>
      <p:sp>
        <p:nvSpPr>
          <p:cNvPr id="10" name="Text Placeholder 9">
            <a:extLst>
              <a:ext uri="{FF2B5EF4-FFF2-40B4-BE49-F238E27FC236}">
                <a16:creationId xmlns:a16="http://schemas.microsoft.com/office/drawing/2014/main" id="{3EC196FD-4F05-4347-9A95-14F11FFA1CC8}"/>
              </a:ext>
            </a:extLst>
          </p:cNvPr>
          <p:cNvSpPr>
            <a:spLocks noGrp="1"/>
          </p:cNvSpPr>
          <p:nvPr>
            <p:ph type="body" idx="1"/>
          </p:nvPr>
        </p:nvSpPr>
        <p:spPr>
          <a:xfrm>
            <a:off x="1100014" y="5666792"/>
            <a:ext cx="10180696" cy="542592"/>
          </a:xfrm>
        </p:spPr>
        <p:txBody>
          <a:bodyPr vert="horz" lIns="91440" tIns="45720" rIns="91440" bIns="45720" rtlCol="0" anchor="t">
            <a:normAutofit/>
          </a:bodyPr>
          <a:lstStyle/>
          <a:p>
            <a:r>
              <a:rPr lang="en-US">
                <a:solidFill>
                  <a:schemeClr val="accent1">
                    <a:lumMod val="20000"/>
                    <a:lumOff val="80000"/>
                  </a:schemeClr>
                </a:solidFill>
              </a:rPr>
              <a:t>Restrictive Regimes (RR)</a:t>
            </a:r>
          </a:p>
        </p:txBody>
      </p:sp>
      <p:pic>
        <p:nvPicPr>
          <p:cNvPr id="3" name="Picture 2">
            <a:extLst>
              <a:ext uri="{FF2B5EF4-FFF2-40B4-BE49-F238E27FC236}">
                <a16:creationId xmlns:a16="http://schemas.microsoft.com/office/drawing/2014/main" id="{EB7DD42F-8C0C-C24D-AD50-AE34F23645DB}"/>
              </a:ext>
            </a:extLst>
          </p:cNvPr>
          <p:cNvPicPr>
            <a:picLocks noChangeAspect="1"/>
          </p:cNvPicPr>
          <p:nvPr/>
        </p:nvPicPr>
        <p:blipFill rotWithShape="1">
          <a:blip r:embed="rId2"/>
          <a:srcRect t="10109" r="1" b="13901"/>
          <a:stretch/>
        </p:blipFill>
        <p:spPr>
          <a:xfrm>
            <a:off x="1069847" y="484632"/>
            <a:ext cx="10637520" cy="3556755"/>
          </a:xfrm>
          <a:prstGeom prst="rect">
            <a:avLst/>
          </a:prstGeom>
        </p:spPr>
      </p:pic>
      <p:sp>
        <p:nvSpPr>
          <p:cNvPr id="7" name="Date Placeholder 6">
            <a:extLst>
              <a:ext uri="{FF2B5EF4-FFF2-40B4-BE49-F238E27FC236}">
                <a16:creationId xmlns:a16="http://schemas.microsoft.com/office/drawing/2014/main" id="{E2E8322C-A542-427B-B083-F2A4847CC683}"/>
              </a:ext>
            </a:extLst>
          </p:cNvPr>
          <p:cNvSpPr>
            <a:spLocks noGrp="1"/>
          </p:cNvSpPr>
          <p:nvPr>
            <p:ph type="dt" sz="half" idx="10"/>
          </p:nvPr>
        </p:nvSpPr>
        <p:spPr>
          <a:xfrm>
            <a:off x="262465" y="6356350"/>
            <a:ext cx="2743200" cy="365125"/>
          </a:xfrm>
        </p:spPr>
        <p:txBody>
          <a:bodyPr vert="horz" lIns="91440" tIns="45720" rIns="91440" bIns="45720" rtlCol="0" anchor="ctr">
            <a:normAutofit/>
          </a:bodyPr>
          <a:lstStyle/>
          <a:p>
            <a:pPr defTabSz="457200">
              <a:spcAft>
                <a:spcPts val="600"/>
              </a:spcAft>
            </a:pPr>
            <a:fld id="{42504274-7FE2-4396-894E-EFC6AD6F2BF8}" type="datetime1">
              <a:rPr lang="en-US" smtClean="0"/>
              <a:pPr defTabSz="457200">
                <a:spcAft>
                  <a:spcPts val="600"/>
                </a:spcAft>
              </a:pPr>
              <a:t>9/2/2019</a:t>
            </a:fld>
            <a:endParaRPr lang="en-US"/>
          </a:p>
        </p:txBody>
      </p:sp>
      <p:sp>
        <p:nvSpPr>
          <p:cNvPr id="8" name="Slide Number Placeholder 7">
            <a:extLst>
              <a:ext uri="{FF2B5EF4-FFF2-40B4-BE49-F238E27FC236}">
                <a16:creationId xmlns:a16="http://schemas.microsoft.com/office/drawing/2014/main" id="{544D2F2B-D996-4B1C-9984-289C56E44EFD}"/>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defTabSz="457200">
              <a:spcAft>
                <a:spcPts val="600"/>
              </a:spcAft>
            </a:pPr>
            <a:fld id="{9E514F6D-689E-4CFC-88BB-AEA64CB55A23}" type="slidenum">
              <a:rPr lang="en-US" smtClean="0"/>
              <a:pPr defTabSz="457200">
                <a:spcAft>
                  <a:spcPts val="600"/>
                </a:spcAft>
              </a:pPr>
              <a:t>37</a:t>
            </a:fld>
            <a:endParaRPr lang="en-US"/>
          </a:p>
        </p:txBody>
      </p:sp>
    </p:spTree>
    <p:extLst>
      <p:ext uri="{BB962C8B-B14F-4D97-AF65-F5344CB8AC3E}">
        <p14:creationId xmlns:p14="http://schemas.microsoft.com/office/powerpoint/2010/main" val="1725769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76AC0D-C92C-45E2-A6EB-CD633F211C73}"/>
              </a:ext>
            </a:extLst>
          </p:cNvPr>
          <p:cNvSpPr>
            <a:spLocks noGrp="1"/>
          </p:cNvSpPr>
          <p:nvPr>
            <p:ph type="title"/>
          </p:nvPr>
        </p:nvSpPr>
        <p:spPr>
          <a:xfrm>
            <a:off x="252919" y="1123837"/>
            <a:ext cx="2947482" cy="4601183"/>
          </a:xfrm>
        </p:spPr>
        <p:txBody>
          <a:bodyPr>
            <a:normAutofit/>
          </a:bodyPr>
          <a:lstStyle/>
          <a:p>
            <a:r>
              <a:rPr lang="en-GB" dirty="0"/>
              <a:t>Caveat</a:t>
            </a:r>
          </a:p>
        </p:txBody>
      </p:sp>
      <p:sp>
        <p:nvSpPr>
          <p:cNvPr id="10" name="Content Placeholder 9">
            <a:extLst>
              <a:ext uri="{FF2B5EF4-FFF2-40B4-BE49-F238E27FC236}">
                <a16:creationId xmlns:a16="http://schemas.microsoft.com/office/drawing/2014/main" id="{EA67783D-F56C-40A4-9E23-31CF1AB9C42E}"/>
              </a:ext>
            </a:extLst>
          </p:cNvPr>
          <p:cNvSpPr>
            <a:spLocks noGrp="1"/>
          </p:cNvSpPr>
          <p:nvPr>
            <p:ph idx="1"/>
          </p:nvPr>
        </p:nvSpPr>
        <p:spPr>
          <a:xfrm>
            <a:off x="3869267" y="864108"/>
            <a:ext cx="3948853" cy="5120640"/>
          </a:xfrm>
        </p:spPr>
        <p:txBody>
          <a:bodyPr>
            <a:normAutofit/>
          </a:bodyPr>
          <a:lstStyle/>
          <a:p>
            <a:r>
              <a:rPr lang="en-GB" sz="2400" dirty="0"/>
              <a:t>The numbers of those who SH under RR are relatively small (All SH = 175; early SH under RR = 62) so for next few slides, the numbers are for the combined self-harm/dual harm groups. </a:t>
            </a:r>
          </a:p>
          <a:p>
            <a:r>
              <a:rPr lang="en-GB" sz="2400" dirty="0"/>
              <a:t> However, bear in mind that dual harm prisoners are twice as likely to have experience of RR and spent much longer under RR.</a:t>
            </a:r>
          </a:p>
          <a:p>
            <a:endParaRPr lang="en-GB" dirty="0"/>
          </a:p>
          <a:p>
            <a:endParaRPr lang="en-GB" dirty="0"/>
          </a:p>
        </p:txBody>
      </p:sp>
      <p:pic>
        <p:nvPicPr>
          <p:cNvPr id="24" name="Graphic 23" descr="Warning">
            <a:extLst>
              <a:ext uri="{FF2B5EF4-FFF2-40B4-BE49-F238E27FC236}">
                <a16:creationId xmlns:a16="http://schemas.microsoft.com/office/drawing/2014/main" id="{B0C6ECD3-1492-4746-A839-42776A8FD2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sp>
        <p:nvSpPr>
          <p:cNvPr id="7" name="Date Placeholder 6">
            <a:extLst>
              <a:ext uri="{FF2B5EF4-FFF2-40B4-BE49-F238E27FC236}">
                <a16:creationId xmlns:a16="http://schemas.microsoft.com/office/drawing/2014/main" id="{32EFA6E7-BADB-4280-B632-14D88BF9DD7E}"/>
              </a:ext>
            </a:extLst>
          </p:cNvPr>
          <p:cNvSpPr>
            <a:spLocks noGrp="1"/>
          </p:cNvSpPr>
          <p:nvPr>
            <p:ph type="dt" sz="half" idx="10"/>
          </p:nvPr>
        </p:nvSpPr>
        <p:spPr>
          <a:xfrm>
            <a:off x="262465" y="6356350"/>
            <a:ext cx="2743200" cy="365125"/>
          </a:xfrm>
        </p:spPr>
        <p:txBody>
          <a:bodyPr>
            <a:normAutofit/>
          </a:bodyPr>
          <a:lstStyle/>
          <a:p>
            <a:pPr>
              <a:spcAft>
                <a:spcPts val="600"/>
              </a:spcAft>
            </a:pPr>
            <a:fld id="{7DC83D52-74C0-4DC9-85B4-7824D312DE70}" type="datetime1">
              <a:rPr lang="en-GB" smtClean="0"/>
              <a:pPr>
                <a:spcAft>
                  <a:spcPts val="600"/>
                </a:spcAft>
              </a:pPr>
              <a:t>02/09/2019</a:t>
            </a:fld>
            <a:endParaRPr lang="en-GB"/>
          </a:p>
        </p:txBody>
      </p:sp>
      <p:sp>
        <p:nvSpPr>
          <p:cNvPr id="8" name="Slide Number Placeholder 7">
            <a:extLst>
              <a:ext uri="{FF2B5EF4-FFF2-40B4-BE49-F238E27FC236}">
                <a16:creationId xmlns:a16="http://schemas.microsoft.com/office/drawing/2014/main" id="{56F524BF-5588-4419-8E89-69086A85F7F2}"/>
              </a:ext>
            </a:extLst>
          </p:cNvPr>
          <p:cNvSpPr>
            <a:spLocks noGrp="1"/>
          </p:cNvSpPr>
          <p:nvPr>
            <p:ph type="sldNum" sz="quarter" idx="12"/>
          </p:nvPr>
        </p:nvSpPr>
        <p:spPr>
          <a:xfrm>
            <a:off x="10634135" y="6356350"/>
            <a:ext cx="1530927" cy="365125"/>
          </a:xfrm>
        </p:spPr>
        <p:txBody>
          <a:bodyPr>
            <a:normAutofit/>
          </a:bodyPr>
          <a:lstStyle/>
          <a:p>
            <a:pPr>
              <a:spcAft>
                <a:spcPts val="600"/>
              </a:spcAft>
            </a:pPr>
            <a:fld id="{9E514F6D-689E-4CFC-88BB-AEA64CB55A23}" type="slidenum">
              <a:rPr lang="en-GB" smtClean="0"/>
              <a:pPr>
                <a:spcAft>
                  <a:spcPts val="600"/>
                </a:spcAft>
              </a:pPr>
              <a:t>38</a:t>
            </a:fld>
            <a:endParaRPr lang="en-GB"/>
          </a:p>
        </p:txBody>
      </p:sp>
      <p:pic>
        <p:nvPicPr>
          <p:cNvPr id="11" name="Picture 10">
            <a:extLst>
              <a:ext uri="{FF2B5EF4-FFF2-40B4-BE49-F238E27FC236}">
                <a16:creationId xmlns:a16="http://schemas.microsoft.com/office/drawing/2014/main" id="{4F0D2EBD-9A0D-BD4E-B766-99B4F4D9702A}"/>
              </a:ext>
            </a:extLst>
          </p:cNvPr>
          <p:cNvPicPr>
            <a:picLocks noChangeAspect="1"/>
          </p:cNvPicPr>
          <p:nvPr/>
        </p:nvPicPr>
        <p:blipFill>
          <a:blip r:embed="rId4"/>
          <a:stretch>
            <a:fillRect/>
          </a:stretch>
        </p:blipFill>
        <p:spPr>
          <a:xfrm>
            <a:off x="9218117" y="5735996"/>
            <a:ext cx="2261812" cy="688908"/>
          </a:xfrm>
          <a:prstGeom prst="rect">
            <a:avLst/>
          </a:prstGeom>
        </p:spPr>
      </p:pic>
    </p:spTree>
    <p:extLst>
      <p:ext uri="{BB962C8B-B14F-4D97-AF65-F5344CB8AC3E}">
        <p14:creationId xmlns:p14="http://schemas.microsoft.com/office/powerpoint/2010/main" val="343170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D0E4-64B1-4252-9E15-406980641607}"/>
              </a:ext>
            </a:extLst>
          </p:cNvPr>
          <p:cNvSpPr>
            <a:spLocks noGrp="1"/>
          </p:cNvSpPr>
          <p:nvPr>
            <p:ph type="title"/>
          </p:nvPr>
        </p:nvSpPr>
        <p:spPr>
          <a:xfrm>
            <a:off x="252919" y="1123837"/>
            <a:ext cx="2947482" cy="4601183"/>
          </a:xfrm>
        </p:spPr>
        <p:txBody>
          <a:bodyPr>
            <a:normAutofit/>
          </a:bodyPr>
          <a:lstStyle/>
          <a:p>
            <a:r>
              <a:rPr lang="en-GB" dirty="0"/>
              <a:t>RR and emergence of lethal SH</a:t>
            </a:r>
          </a:p>
        </p:txBody>
      </p:sp>
      <p:sp>
        <p:nvSpPr>
          <p:cNvPr id="3" name="Content Placeholder 2">
            <a:extLst>
              <a:ext uri="{FF2B5EF4-FFF2-40B4-BE49-F238E27FC236}">
                <a16:creationId xmlns:a16="http://schemas.microsoft.com/office/drawing/2014/main" id="{1BAD89FE-8DD3-46D6-ACEC-870E804F8879}"/>
              </a:ext>
            </a:extLst>
          </p:cNvPr>
          <p:cNvSpPr>
            <a:spLocks noGrp="1"/>
          </p:cNvSpPr>
          <p:nvPr>
            <p:ph idx="1"/>
          </p:nvPr>
        </p:nvSpPr>
        <p:spPr>
          <a:xfrm>
            <a:off x="3657600" y="340242"/>
            <a:ext cx="8281481" cy="4112229"/>
          </a:xfrm>
        </p:spPr>
        <p:txBody>
          <a:bodyPr>
            <a:normAutofit fontScale="25000" lnSpcReduction="20000"/>
          </a:bodyPr>
          <a:lstStyle/>
          <a:p>
            <a:pPr marL="0" indent="0">
              <a:buNone/>
            </a:pPr>
            <a:endParaRPr lang="en-GB" dirty="0"/>
          </a:p>
          <a:p>
            <a:pPr marL="0" indent="0">
              <a:buNone/>
            </a:pPr>
            <a:endParaRPr lang="en-GB" dirty="0"/>
          </a:p>
          <a:p>
            <a:pPr marL="0" indent="0">
              <a:buNone/>
            </a:pPr>
            <a:r>
              <a:rPr lang="en-GB" sz="9600" dirty="0"/>
              <a:t>Over 1 in 5 of SH/DH have their </a:t>
            </a:r>
            <a:r>
              <a:rPr lang="en-GB" sz="9600" b="1" dirty="0"/>
              <a:t>first </a:t>
            </a:r>
            <a:r>
              <a:rPr lang="en-GB" sz="9600" dirty="0"/>
              <a:t>recorded prison SH whilst under their </a:t>
            </a:r>
            <a:r>
              <a:rPr lang="en-GB" sz="9600" b="1" dirty="0"/>
              <a:t>first </a:t>
            </a:r>
            <a:r>
              <a:rPr lang="en-GB" sz="9600" dirty="0"/>
              <a:t>RR (N = 36) </a:t>
            </a:r>
          </a:p>
          <a:p>
            <a:pPr marL="0" indent="0">
              <a:buNone/>
            </a:pPr>
            <a:r>
              <a:rPr lang="en-GB" sz="9600" dirty="0"/>
              <a:t>35% (N =62) with at least one SH under  RR.</a:t>
            </a:r>
          </a:p>
          <a:p>
            <a:pPr marL="0" indent="0">
              <a:buNone/>
            </a:pPr>
            <a:r>
              <a:rPr lang="en-GB" sz="9600" i="1" dirty="0"/>
              <a:t>(1 in 9 days are, on average, spent under RR by prisoners).</a:t>
            </a:r>
          </a:p>
          <a:p>
            <a:pPr marL="0" indent="0">
              <a:buNone/>
            </a:pPr>
            <a:endParaRPr lang="en-GB" sz="9600" dirty="0"/>
          </a:p>
          <a:p>
            <a:pPr marL="0" indent="0">
              <a:buNone/>
            </a:pPr>
            <a:r>
              <a:rPr lang="en-GB" sz="9600" dirty="0"/>
              <a:t>Confirmed that the first SH using a ligature has a strong relationship to that first SH happening whilst on their first (or 2</a:t>
            </a:r>
            <a:r>
              <a:rPr lang="en-GB" sz="9600" baseline="30000" dirty="0"/>
              <a:t>nd</a:t>
            </a:r>
            <a:r>
              <a:rPr lang="en-GB" sz="9600" dirty="0"/>
              <a:t>) restrictive regime (&gt;1 day).</a:t>
            </a:r>
          </a:p>
          <a:p>
            <a:pPr marL="0" indent="0">
              <a:buNone/>
            </a:pPr>
            <a:endParaRPr lang="en-GB" sz="9600" dirty="0"/>
          </a:p>
          <a:p>
            <a:pPr marL="0" indent="0">
              <a:buNone/>
            </a:pPr>
            <a:r>
              <a:rPr lang="en-GB" sz="9600" dirty="0"/>
              <a:t>RR is affecting the choice of using a highly lethal method for their first ever SH in prison</a:t>
            </a:r>
          </a:p>
          <a:p>
            <a:pPr marL="0" indent="0">
              <a:buNone/>
            </a:pPr>
            <a:endParaRPr lang="en-GB" dirty="0"/>
          </a:p>
          <a:p>
            <a:endParaRPr lang="en-GB" dirty="0"/>
          </a:p>
          <a:p>
            <a:endParaRPr lang="en-GB" dirty="0"/>
          </a:p>
        </p:txBody>
      </p:sp>
      <p:sp>
        <p:nvSpPr>
          <p:cNvPr id="4" name="Date Placeholder 3">
            <a:extLst>
              <a:ext uri="{FF2B5EF4-FFF2-40B4-BE49-F238E27FC236}">
                <a16:creationId xmlns:a16="http://schemas.microsoft.com/office/drawing/2014/main" id="{8E980840-3B80-495B-9D32-1F589E6A3E0D}"/>
              </a:ext>
            </a:extLst>
          </p:cNvPr>
          <p:cNvSpPr>
            <a:spLocks noGrp="1"/>
          </p:cNvSpPr>
          <p:nvPr>
            <p:ph type="dt" sz="half" idx="10"/>
          </p:nvPr>
        </p:nvSpPr>
        <p:spPr>
          <a:xfrm>
            <a:off x="262465" y="6356350"/>
            <a:ext cx="2743200" cy="365125"/>
          </a:xfrm>
        </p:spPr>
        <p:txBody>
          <a:bodyPr>
            <a:normAutofit/>
          </a:bodyPr>
          <a:lstStyle/>
          <a:p>
            <a:pPr>
              <a:spcAft>
                <a:spcPts val="600"/>
              </a:spcAft>
            </a:pPr>
            <a:fld id="{4EBE1710-A5F6-4613-93AF-F0C196F9243F}" type="datetime1">
              <a:rPr lang="en-GB" smtClean="0"/>
              <a:pPr>
                <a:spcAft>
                  <a:spcPts val="600"/>
                </a:spcAft>
              </a:pPr>
              <a:t>02/09/2019</a:t>
            </a:fld>
            <a:endParaRPr lang="en-GB"/>
          </a:p>
        </p:txBody>
      </p:sp>
      <p:sp>
        <p:nvSpPr>
          <p:cNvPr id="5" name="Slide Number Placeholder 4">
            <a:extLst>
              <a:ext uri="{FF2B5EF4-FFF2-40B4-BE49-F238E27FC236}">
                <a16:creationId xmlns:a16="http://schemas.microsoft.com/office/drawing/2014/main" id="{F2C48460-AA53-4FD1-B25C-AED740E493C3}"/>
              </a:ext>
            </a:extLst>
          </p:cNvPr>
          <p:cNvSpPr>
            <a:spLocks noGrp="1"/>
          </p:cNvSpPr>
          <p:nvPr>
            <p:ph type="sldNum" sz="quarter" idx="12"/>
          </p:nvPr>
        </p:nvSpPr>
        <p:spPr>
          <a:xfrm>
            <a:off x="10634135" y="6356350"/>
            <a:ext cx="1530927" cy="365125"/>
          </a:xfrm>
        </p:spPr>
        <p:txBody>
          <a:bodyPr>
            <a:normAutofit/>
          </a:bodyPr>
          <a:lstStyle/>
          <a:p>
            <a:pPr>
              <a:spcAft>
                <a:spcPts val="600"/>
              </a:spcAft>
            </a:pPr>
            <a:fld id="{9E514F6D-689E-4CFC-88BB-AEA64CB55A23}" type="slidenum">
              <a:rPr lang="en-GB" smtClean="0"/>
              <a:pPr>
                <a:spcAft>
                  <a:spcPts val="600"/>
                </a:spcAft>
              </a:pPr>
              <a:t>39</a:t>
            </a:fld>
            <a:endParaRPr lang="en-GB"/>
          </a:p>
        </p:txBody>
      </p:sp>
      <p:pic>
        <p:nvPicPr>
          <p:cNvPr id="10" name="Picture 9">
            <a:extLst>
              <a:ext uri="{FF2B5EF4-FFF2-40B4-BE49-F238E27FC236}">
                <a16:creationId xmlns:a16="http://schemas.microsoft.com/office/drawing/2014/main" id="{D96600C4-75B9-4F3D-BCD1-2E505D7121DF}"/>
              </a:ext>
            </a:extLst>
          </p:cNvPr>
          <p:cNvPicPr>
            <a:picLocks noChangeAspect="1"/>
          </p:cNvPicPr>
          <p:nvPr/>
        </p:nvPicPr>
        <p:blipFill>
          <a:blip r:embed="rId2"/>
          <a:stretch>
            <a:fillRect/>
          </a:stretch>
        </p:blipFill>
        <p:spPr>
          <a:xfrm>
            <a:off x="3556000" y="4138707"/>
            <a:ext cx="8113059" cy="2639500"/>
          </a:xfrm>
          <a:prstGeom prst="rect">
            <a:avLst/>
          </a:prstGeom>
        </p:spPr>
      </p:pic>
    </p:spTree>
    <p:extLst>
      <p:ext uri="{BB962C8B-B14F-4D97-AF65-F5344CB8AC3E}">
        <p14:creationId xmlns:p14="http://schemas.microsoft.com/office/powerpoint/2010/main" val="166065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590"/>
            <a:ext cx="12192000" cy="6858000"/>
          </a:xfrm>
          <a:prstGeom prst="rect">
            <a:avLst/>
          </a:prstGeom>
          <a:solidFill>
            <a:srgbClr val="3D4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creen Shot 2018-09-06 at 14.12.35.png"/>
          <p:cNvPicPr>
            <a:picLocks noGrp="1" noChangeAspect="1"/>
          </p:cNvPicPr>
          <p:nvPr>
            <p:ph idx="4294967295"/>
          </p:nvPr>
        </p:nvPicPr>
        <p:blipFill>
          <a:blip r:embed="rId2">
            <a:extLst>
              <a:ext uri="{28A0092B-C50C-407E-A947-70E740481C1C}">
                <a14:useLocalDpi xmlns:a14="http://schemas.microsoft.com/office/drawing/2010/main" val="0"/>
              </a:ext>
            </a:extLst>
          </a:blip>
          <a:srcRect t="4575" b="4575"/>
          <a:stretch>
            <a:fillRect/>
          </a:stretch>
        </p:blipFill>
        <p:spPr>
          <a:xfrm>
            <a:off x="1300199" y="771434"/>
            <a:ext cx="9591603" cy="5271953"/>
          </a:xfrm>
          <a:prstGeom prst="rect">
            <a:avLst/>
          </a:prstGeom>
        </p:spPr>
      </p:pic>
      <p:pic>
        <p:nvPicPr>
          <p:cNvPr id="2" name="Picture 1">
            <a:extLst>
              <a:ext uri="{FF2B5EF4-FFF2-40B4-BE49-F238E27FC236}">
                <a16:creationId xmlns:a16="http://schemas.microsoft.com/office/drawing/2014/main" id="{E37F9A8B-552B-442F-88FA-680EE03AB2FF}"/>
              </a:ext>
            </a:extLst>
          </p:cNvPr>
          <p:cNvPicPr>
            <a:picLocks noChangeAspect="1"/>
          </p:cNvPicPr>
          <p:nvPr/>
        </p:nvPicPr>
        <p:blipFill>
          <a:blip r:embed="rId3"/>
          <a:stretch>
            <a:fillRect/>
          </a:stretch>
        </p:blipFill>
        <p:spPr>
          <a:xfrm>
            <a:off x="9377606" y="5563018"/>
            <a:ext cx="2261812" cy="688908"/>
          </a:xfrm>
          <a:prstGeom prst="rect">
            <a:avLst/>
          </a:prstGeom>
        </p:spPr>
      </p:pic>
    </p:spTree>
    <p:extLst>
      <p:ext uri="{BB962C8B-B14F-4D97-AF65-F5344CB8AC3E}">
        <p14:creationId xmlns:p14="http://schemas.microsoft.com/office/powerpoint/2010/main" val="1134494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br>
              <a:rPr lang="en-GB" dirty="0"/>
            </a:br>
            <a:r>
              <a:rPr lang="en-GB" dirty="0"/>
              <a:t>Methods</a:t>
            </a:r>
          </a:p>
        </p:txBody>
      </p:sp>
      <p:sp>
        <p:nvSpPr>
          <p:cNvPr id="3" name="Content Placeholder 2"/>
          <p:cNvSpPr>
            <a:spLocks noGrp="1"/>
          </p:cNvSpPr>
          <p:nvPr>
            <p:ph sz="half" idx="1"/>
          </p:nvPr>
        </p:nvSpPr>
        <p:spPr>
          <a:xfrm>
            <a:off x="3867913" y="868680"/>
            <a:ext cx="7879587" cy="5120640"/>
          </a:xfrm>
        </p:spPr>
        <p:txBody>
          <a:bodyPr>
            <a:normAutofit/>
          </a:bodyPr>
          <a:lstStyle/>
          <a:p>
            <a:r>
              <a:rPr lang="en-GB" sz="2400" dirty="0"/>
              <a:t>Dual harm offenders appear to be more at-risk of using highly lethal methods of self-harm.  This is especially within those with a higher rate of other incidents in prison. </a:t>
            </a:r>
          </a:p>
          <a:p>
            <a:r>
              <a:rPr lang="en-GB" sz="2400" dirty="0"/>
              <a:t>However, the relationship may be due to the effects of restriction.</a:t>
            </a:r>
          </a:p>
          <a:p>
            <a:r>
              <a:rPr lang="en-GB" sz="2400" dirty="0"/>
              <a:t>Dual harm prisoners use a greater range of methods and more plastic and varied.  Method removal may not be sufficient to reduce risk.</a:t>
            </a:r>
          </a:p>
          <a:p>
            <a:pPr marL="0" indent="0">
              <a:buNone/>
            </a:pPr>
            <a:endParaRPr lang="en-GB" sz="2400" dirty="0"/>
          </a:p>
        </p:txBody>
      </p:sp>
      <p:sp>
        <p:nvSpPr>
          <p:cNvPr id="8" name="Content Placeholder 7"/>
          <p:cNvSpPr>
            <a:spLocks noGrp="1"/>
          </p:cNvSpPr>
          <p:nvPr>
            <p:ph sz="half" idx="2"/>
          </p:nvPr>
        </p:nvSpPr>
        <p:spPr>
          <a:xfrm>
            <a:off x="10879667" y="1989668"/>
            <a:ext cx="413173" cy="3999653"/>
          </a:xfrm>
        </p:spPr>
        <p:txBody>
          <a:bodyPr/>
          <a:lstStyle/>
          <a:p>
            <a:endParaRPr lang="en-GB" dirty="0"/>
          </a:p>
          <a:p>
            <a:endParaRPr lang="en-GB" dirty="0"/>
          </a:p>
          <a:p>
            <a:endParaRPr lang="en-GB" dirty="0"/>
          </a:p>
          <a:p>
            <a:endParaRPr lang="en-GB" dirty="0"/>
          </a:p>
        </p:txBody>
      </p:sp>
      <p:sp>
        <p:nvSpPr>
          <p:cNvPr id="5" name="Date Placeholder 4"/>
          <p:cNvSpPr>
            <a:spLocks noGrp="1"/>
          </p:cNvSpPr>
          <p:nvPr>
            <p:ph type="dt" sz="half" idx="10"/>
          </p:nvPr>
        </p:nvSpPr>
        <p:spPr/>
        <p:txBody>
          <a:bodyPr/>
          <a:lstStyle/>
          <a:p>
            <a:fld id="{5C369FB2-0EA1-4D25-BBFF-1A9568EE3533}" type="datetime1">
              <a:rPr lang="en-GB" smtClean="0"/>
              <a:t>02/09/2019</a:t>
            </a:fld>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40</a:t>
            </a:fld>
            <a:endParaRPr lang="en-GB"/>
          </a:p>
        </p:txBody>
      </p:sp>
      <p:pic>
        <p:nvPicPr>
          <p:cNvPr id="7" name="Picture 6">
            <a:extLst>
              <a:ext uri="{FF2B5EF4-FFF2-40B4-BE49-F238E27FC236}">
                <a16:creationId xmlns:a16="http://schemas.microsoft.com/office/drawing/2014/main" id="{A84CB93C-BD8B-9E48-A27F-86C3BC43F918}"/>
              </a:ext>
            </a:extLst>
          </p:cNvPr>
          <p:cNvPicPr>
            <a:picLocks noChangeAspect="1"/>
          </p:cNvPicPr>
          <p:nvPr/>
        </p:nvPicPr>
        <p:blipFill>
          <a:blip r:embed="rId2"/>
          <a:stretch>
            <a:fillRect/>
          </a:stretch>
        </p:blipFill>
        <p:spPr>
          <a:xfrm>
            <a:off x="9218117" y="5735996"/>
            <a:ext cx="2261812" cy="688908"/>
          </a:xfrm>
          <a:prstGeom prst="rect">
            <a:avLst/>
          </a:prstGeom>
        </p:spPr>
      </p:pic>
    </p:spTree>
    <p:extLst>
      <p:ext uri="{BB962C8B-B14F-4D97-AF65-F5344CB8AC3E}">
        <p14:creationId xmlns:p14="http://schemas.microsoft.com/office/powerpoint/2010/main" val="16964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3AED53-38D0-4B00-9C0B-D0B2540F4428}"/>
              </a:ext>
            </a:extLst>
          </p:cNvPr>
          <p:cNvSpPr>
            <a:spLocks noGrp="1"/>
          </p:cNvSpPr>
          <p:nvPr>
            <p:ph type="dt" sz="half" idx="10"/>
          </p:nvPr>
        </p:nvSpPr>
        <p:spPr>
          <a:xfrm>
            <a:off x="262465" y="6356360"/>
            <a:ext cx="2743200" cy="365125"/>
          </a:xfrm>
        </p:spPr>
        <p:txBody>
          <a:bodyPr>
            <a:normAutofit/>
          </a:bodyPr>
          <a:lstStyle/>
          <a:p>
            <a:pPr>
              <a:spcAft>
                <a:spcPts val="600"/>
              </a:spcAft>
            </a:pPr>
            <a:fld id="{4E66B489-975B-407B-B07C-821A847489DF}" type="datetime1">
              <a:rPr lang="en-GB" smtClean="0"/>
              <a:pPr>
                <a:spcAft>
                  <a:spcPts val="600"/>
                </a:spcAft>
              </a:pPr>
              <a:t>02/09/2019</a:t>
            </a:fld>
            <a:endParaRPr lang="en-GB"/>
          </a:p>
        </p:txBody>
      </p:sp>
      <p:sp>
        <p:nvSpPr>
          <p:cNvPr id="5" name="Slide Number Placeholder 4">
            <a:extLst>
              <a:ext uri="{FF2B5EF4-FFF2-40B4-BE49-F238E27FC236}">
                <a16:creationId xmlns:a16="http://schemas.microsoft.com/office/drawing/2014/main" id="{CA3D80A8-A3AD-45A8-8200-C0709E7D93D3}"/>
              </a:ext>
            </a:extLst>
          </p:cNvPr>
          <p:cNvSpPr>
            <a:spLocks noGrp="1"/>
          </p:cNvSpPr>
          <p:nvPr>
            <p:ph type="sldNum" sz="quarter" idx="12"/>
          </p:nvPr>
        </p:nvSpPr>
        <p:spPr>
          <a:xfrm>
            <a:off x="10634142" y="6356360"/>
            <a:ext cx="1530927" cy="365125"/>
          </a:xfrm>
        </p:spPr>
        <p:txBody>
          <a:bodyPr>
            <a:normAutofit/>
          </a:bodyPr>
          <a:lstStyle/>
          <a:p>
            <a:pPr>
              <a:spcAft>
                <a:spcPts val="600"/>
              </a:spcAft>
            </a:pPr>
            <a:fld id="{9E514F6D-689E-4CFC-88BB-AEA64CB55A23}" type="slidenum">
              <a:rPr lang="en-GB" smtClean="0"/>
              <a:pPr>
                <a:spcAft>
                  <a:spcPts val="600"/>
                </a:spcAft>
              </a:pPr>
              <a:t>41</a:t>
            </a:fld>
            <a:endParaRPr lang="en-GB"/>
          </a:p>
        </p:txBody>
      </p:sp>
      <p:sp>
        <p:nvSpPr>
          <p:cNvPr id="11" name="Content Placeholder 10">
            <a:extLst>
              <a:ext uri="{FF2B5EF4-FFF2-40B4-BE49-F238E27FC236}">
                <a16:creationId xmlns:a16="http://schemas.microsoft.com/office/drawing/2014/main" id="{1DA5D4C5-4896-4CCE-B2CF-175CEE242181}"/>
              </a:ext>
            </a:extLst>
          </p:cNvPr>
          <p:cNvSpPr>
            <a:spLocks noGrp="1"/>
          </p:cNvSpPr>
          <p:nvPr>
            <p:ph idx="4294967295"/>
          </p:nvPr>
        </p:nvSpPr>
        <p:spPr>
          <a:xfrm>
            <a:off x="635015" y="818137"/>
            <a:ext cx="7915791" cy="5104196"/>
          </a:xfrm>
        </p:spPr>
        <p:txBody>
          <a:bodyPr anchor="t">
            <a:noAutofit/>
          </a:bodyPr>
          <a:lstStyle/>
          <a:p>
            <a:r>
              <a:rPr lang="en-GB" sz="2800" dirty="0">
                <a:solidFill>
                  <a:schemeClr val="bg2">
                    <a:lumMod val="25000"/>
                  </a:schemeClr>
                </a:solidFill>
              </a:rPr>
              <a:t>Dual harm is prevalent and meaningful across populations - higher in offending populations and within those who self-harm.</a:t>
            </a:r>
          </a:p>
          <a:p>
            <a:r>
              <a:rPr lang="en-GB" sz="2800" dirty="0">
                <a:solidFill>
                  <a:schemeClr val="bg2">
                    <a:lumMod val="25000"/>
                  </a:schemeClr>
                </a:solidFill>
              </a:rPr>
              <a:t>Risk not limited to one behaviour, but a range of harmful behaviours and these group into more reactive and expressive behaviours. </a:t>
            </a:r>
          </a:p>
          <a:p>
            <a:r>
              <a:rPr lang="en-GB" sz="2800" dirty="0">
                <a:solidFill>
                  <a:schemeClr val="bg2">
                    <a:lumMod val="25000"/>
                  </a:schemeClr>
                </a:solidFill>
              </a:rPr>
              <a:t>ODH are younger but have a far greater experience of restrictive punishment so have less access to positive influence and community. The on-going high levels of both incident and punishment seem to have little effect.</a:t>
            </a:r>
          </a:p>
          <a:p>
            <a:endParaRPr lang="en-GB" sz="2800" dirty="0">
              <a:solidFill>
                <a:schemeClr val="bg2">
                  <a:lumMod val="25000"/>
                </a:schemeClr>
              </a:solidFill>
            </a:endParaRPr>
          </a:p>
        </p:txBody>
      </p:sp>
      <p:pic>
        <p:nvPicPr>
          <p:cNvPr id="9" name="Content Placeholder 5">
            <a:extLst>
              <a:ext uri="{FF2B5EF4-FFF2-40B4-BE49-F238E27FC236}">
                <a16:creationId xmlns:a16="http://schemas.microsoft.com/office/drawing/2014/main" id="{5539B68A-3D0C-44A5-8277-98D2E4EDAC65}"/>
              </a:ext>
            </a:extLst>
          </p:cNvPr>
          <p:cNvPicPr>
            <a:picLocks noChangeAspect="1"/>
          </p:cNvPicPr>
          <p:nvPr/>
        </p:nvPicPr>
        <p:blipFill rotWithShape="1">
          <a:blip r:embed="rId2"/>
          <a:srcRect r="9423" b="3"/>
          <a:stretch/>
        </p:blipFill>
        <p:spPr>
          <a:xfrm>
            <a:off x="8527774" y="759599"/>
            <a:ext cx="3458817" cy="5330650"/>
          </a:xfrm>
          <a:prstGeom prst="rect">
            <a:avLst/>
          </a:prstGeom>
        </p:spPr>
      </p:pic>
      <p:pic>
        <p:nvPicPr>
          <p:cNvPr id="6" name="Picture 5">
            <a:extLst>
              <a:ext uri="{FF2B5EF4-FFF2-40B4-BE49-F238E27FC236}">
                <a16:creationId xmlns:a16="http://schemas.microsoft.com/office/drawing/2014/main" id="{D20CDB75-BF69-8C49-B0B3-2553A624A005}"/>
              </a:ext>
            </a:extLst>
          </p:cNvPr>
          <p:cNvPicPr>
            <a:picLocks noChangeAspect="1"/>
          </p:cNvPicPr>
          <p:nvPr/>
        </p:nvPicPr>
        <p:blipFill>
          <a:blip r:embed="rId3"/>
          <a:stretch>
            <a:fillRect/>
          </a:stretch>
        </p:blipFill>
        <p:spPr>
          <a:xfrm>
            <a:off x="9137793" y="6090249"/>
            <a:ext cx="2261812" cy="688908"/>
          </a:xfrm>
          <a:prstGeom prst="rect">
            <a:avLst/>
          </a:prstGeom>
        </p:spPr>
      </p:pic>
    </p:spTree>
    <p:extLst>
      <p:ext uri="{BB962C8B-B14F-4D97-AF65-F5344CB8AC3E}">
        <p14:creationId xmlns:p14="http://schemas.microsoft.com/office/powerpoint/2010/main" val="31451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21" y="1123848"/>
            <a:ext cx="2947483" cy="2578632"/>
          </a:xfrm>
        </p:spPr>
        <p:txBody>
          <a:bodyPr/>
          <a:lstStyle/>
          <a:p>
            <a:r>
              <a:rPr lang="en-US" dirty="0"/>
              <a:t>Reflections</a:t>
            </a:r>
          </a:p>
        </p:txBody>
      </p:sp>
      <p:sp>
        <p:nvSpPr>
          <p:cNvPr id="5" name="Content Placeholder 4"/>
          <p:cNvSpPr>
            <a:spLocks noGrp="1"/>
          </p:cNvSpPr>
          <p:nvPr>
            <p:ph idx="1"/>
          </p:nvPr>
        </p:nvSpPr>
        <p:spPr>
          <a:xfrm>
            <a:off x="3869267" y="864107"/>
            <a:ext cx="7841891" cy="5607719"/>
          </a:xfrm>
        </p:spPr>
        <p:txBody>
          <a:bodyPr>
            <a:normAutofit lnSpcReduction="10000"/>
          </a:bodyPr>
          <a:lstStyle/>
          <a:p>
            <a:r>
              <a:rPr lang="en-GB" sz="2400" dirty="0">
                <a:solidFill>
                  <a:schemeClr val="bg2">
                    <a:lumMod val="25000"/>
                  </a:schemeClr>
                </a:solidFill>
              </a:rPr>
              <a:t>The greater use and swifter emergence of lethal methods  suggests heighted risk of self-inflicted death or serious harm in this group and questions whether we need to also ask about both self-harm and violence in screening.</a:t>
            </a:r>
          </a:p>
          <a:p>
            <a:r>
              <a:rPr lang="en-GB" sz="2400" dirty="0">
                <a:solidFill>
                  <a:schemeClr val="bg2">
                    <a:lumMod val="25000"/>
                  </a:schemeClr>
                </a:solidFill>
              </a:rPr>
              <a:t>The use of restrictive regimes may encourage the emergence of self-harm and use of more lethal methods </a:t>
            </a:r>
            <a:r>
              <a:rPr lang="mr-IN" sz="2400" dirty="0">
                <a:solidFill>
                  <a:schemeClr val="bg2">
                    <a:lumMod val="25000"/>
                  </a:schemeClr>
                </a:solidFill>
              </a:rPr>
              <a:t>–</a:t>
            </a:r>
            <a:r>
              <a:rPr lang="en-GB" sz="2400" dirty="0">
                <a:solidFill>
                  <a:schemeClr val="bg2">
                    <a:lumMod val="25000"/>
                  </a:schemeClr>
                </a:solidFill>
              </a:rPr>
              <a:t> balancing the short and long term effects of all restriction?</a:t>
            </a:r>
          </a:p>
          <a:p>
            <a:r>
              <a:rPr lang="en-GB" sz="2400" dirty="0">
                <a:solidFill>
                  <a:schemeClr val="bg2">
                    <a:lumMod val="25000"/>
                  </a:schemeClr>
                </a:solidFill>
              </a:rPr>
              <a:t>The greater variability of behaviours across spheres (behaviours and SH methods) suggests that they are adaptable (if ineffective).  Their presentation and risks are likely to change over time and across spheres - with questions over method restriction.</a:t>
            </a:r>
          </a:p>
          <a:p>
            <a:r>
              <a:rPr lang="en-GB" sz="2400" dirty="0">
                <a:solidFill>
                  <a:schemeClr val="bg2">
                    <a:lumMod val="25000"/>
                  </a:schemeClr>
                </a:solidFill>
              </a:rPr>
              <a:t>Managing one risk at a time or restrictive punishments may be unlikely to result in lasting impact on overall risk of harm.   These changing behaviour patterns indicate that single case management is recommended across services.</a:t>
            </a:r>
            <a:endParaRPr lang="en-US" sz="2400" dirty="0">
              <a:solidFill>
                <a:schemeClr val="bg2">
                  <a:lumMod val="25000"/>
                </a:schemeClr>
              </a:solidFill>
            </a:endParaRPr>
          </a:p>
          <a:p>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3" name="Slide Number Placeholder 2"/>
          <p:cNvSpPr>
            <a:spLocks noGrp="1"/>
          </p:cNvSpPr>
          <p:nvPr>
            <p:ph type="sldNum" sz="quarter" idx="12"/>
          </p:nvPr>
        </p:nvSpPr>
        <p:spPr/>
        <p:txBody>
          <a:bodyPr/>
          <a:lstStyle/>
          <a:p>
            <a:fld id="{9E514F6D-689E-4CFC-88BB-AEA64CB55A23}" type="slidenum">
              <a:rPr lang="en-GB" smtClean="0"/>
              <a:t>42</a:t>
            </a:fld>
            <a:endParaRPr lang="en-GB"/>
          </a:p>
        </p:txBody>
      </p:sp>
      <p:pic>
        <p:nvPicPr>
          <p:cNvPr id="7" name="Picture 6">
            <a:extLst>
              <a:ext uri="{FF2B5EF4-FFF2-40B4-BE49-F238E27FC236}">
                <a16:creationId xmlns:a16="http://schemas.microsoft.com/office/drawing/2014/main" id="{A84CB93C-BD8B-9E48-A27F-86C3BC43F918}"/>
              </a:ext>
            </a:extLst>
          </p:cNvPr>
          <p:cNvPicPr>
            <a:picLocks noChangeAspect="1"/>
          </p:cNvPicPr>
          <p:nvPr/>
        </p:nvPicPr>
        <p:blipFill>
          <a:blip r:embed="rId2"/>
          <a:stretch>
            <a:fillRect/>
          </a:stretch>
        </p:blipFill>
        <p:spPr>
          <a:xfrm>
            <a:off x="9266964" y="6071404"/>
            <a:ext cx="2261812" cy="688908"/>
          </a:xfrm>
          <a:prstGeom prst="rect">
            <a:avLst/>
          </a:prstGeom>
        </p:spPr>
      </p:pic>
      <p:pic>
        <p:nvPicPr>
          <p:cNvPr id="8" name="Picture 7"/>
          <p:cNvPicPr>
            <a:picLocks noChangeAspect="1"/>
          </p:cNvPicPr>
          <p:nvPr/>
        </p:nvPicPr>
        <p:blipFill>
          <a:blip r:embed="rId3"/>
          <a:stretch>
            <a:fillRect/>
          </a:stretch>
        </p:blipFill>
        <p:spPr>
          <a:xfrm>
            <a:off x="-1" y="4129144"/>
            <a:ext cx="3442987" cy="2057400"/>
          </a:xfrm>
          <a:prstGeom prst="rect">
            <a:avLst/>
          </a:prstGeom>
        </p:spPr>
      </p:pic>
    </p:spTree>
    <p:extLst>
      <p:ext uri="{BB962C8B-B14F-4D97-AF65-F5344CB8AC3E}">
        <p14:creationId xmlns:p14="http://schemas.microsoft.com/office/powerpoint/2010/main" val="40811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6F727C75-E6F8-6E45-A12C-908753ED5AF6}"/>
              </a:ext>
            </a:extLst>
          </p:cNvPr>
          <p:cNvSpPr>
            <a:spLocks noGrp="1"/>
          </p:cNvSpPr>
          <p:nvPr>
            <p:ph type="title"/>
          </p:nvPr>
        </p:nvSpPr>
        <p:spPr>
          <a:xfrm>
            <a:off x="1600754" y="1087374"/>
            <a:ext cx="8983489" cy="1000978"/>
          </a:xfrm>
        </p:spPr>
        <p:txBody>
          <a:bodyPr>
            <a:normAutofit/>
          </a:bodyPr>
          <a:lstStyle/>
          <a:p>
            <a:r>
              <a:rPr lang="en-US" dirty="0"/>
              <a:t>Next steps</a:t>
            </a:r>
          </a:p>
        </p:txBody>
      </p:sp>
      <p:sp>
        <p:nvSpPr>
          <p:cNvPr id="14" name="Rectangle 1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4">
            <a:extLst>
              <a:ext uri="{FF2B5EF4-FFF2-40B4-BE49-F238E27FC236}">
                <a16:creationId xmlns:a16="http://schemas.microsoft.com/office/drawing/2014/main" id="{499027E4-9BCC-2F46-A5CF-83F816545807}"/>
              </a:ext>
            </a:extLst>
          </p:cNvPr>
          <p:cNvSpPr>
            <a:spLocks noGrp="1"/>
          </p:cNvSpPr>
          <p:nvPr>
            <p:ph idx="1"/>
          </p:nvPr>
        </p:nvSpPr>
        <p:spPr>
          <a:xfrm>
            <a:off x="1600753" y="2535446"/>
            <a:ext cx="8983489" cy="3554457"/>
          </a:xfrm>
        </p:spPr>
        <p:txBody>
          <a:bodyPr>
            <a:normAutofit lnSpcReduction="10000"/>
          </a:bodyPr>
          <a:lstStyle/>
          <a:p>
            <a:pPr marL="0" indent="0">
              <a:buNone/>
            </a:pPr>
            <a:r>
              <a:rPr lang="en-US" sz="2400" dirty="0">
                <a:solidFill>
                  <a:srgbClr val="000000"/>
                </a:solidFill>
              </a:rPr>
              <a:t>Complete analysis on the risk of self-harm under restriction.</a:t>
            </a:r>
          </a:p>
          <a:p>
            <a:pPr marL="0" indent="0">
              <a:buNone/>
            </a:pPr>
            <a:endParaRPr lang="en-US" sz="2400" dirty="0">
              <a:solidFill>
                <a:srgbClr val="000000"/>
              </a:solidFill>
            </a:endParaRPr>
          </a:p>
          <a:p>
            <a:pPr marL="0" indent="0">
              <a:buNone/>
            </a:pPr>
            <a:r>
              <a:rPr lang="en-US" sz="2400" dirty="0">
                <a:solidFill>
                  <a:srgbClr val="000000"/>
                </a:solidFill>
              </a:rPr>
              <a:t>Currently underway are three further studies:</a:t>
            </a:r>
          </a:p>
          <a:p>
            <a:pPr marL="0" indent="0">
              <a:buNone/>
            </a:pPr>
            <a:r>
              <a:rPr lang="en-US" sz="2400" dirty="0">
                <a:solidFill>
                  <a:srgbClr val="000000"/>
                </a:solidFill>
              </a:rPr>
              <a:t>1.  Qualitative study interviewing those who dual harm to understand the movement and reasoning for the </a:t>
            </a:r>
            <a:r>
              <a:rPr lang="en-US" sz="2400" dirty="0" err="1">
                <a:solidFill>
                  <a:srgbClr val="000000"/>
                </a:solidFill>
              </a:rPr>
              <a:t>behaviours</a:t>
            </a:r>
            <a:r>
              <a:rPr lang="en-US" sz="2400" dirty="0">
                <a:solidFill>
                  <a:srgbClr val="000000"/>
                </a:solidFill>
              </a:rPr>
              <a:t> and their contexts.</a:t>
            </a:r>
          </a:p>
          <a:p>
            <a:pPr marL="0" indent="0">
              <a:buNone/>
            </a:pPr>
            <a:r>
              <a:rPr lang="en-US" sz="2400" dirty="0">
                <a:solidFill>
                  <a:srgbClr val="000000"/>
                </a:solidFill>
              </a:rPr>
              <a:t>2. International comparison on </a:t>
            </a:r>
            <a:r>
              <a:rPr lang="en-US" sz="2400" dirty="0" err="1">
                <a:solidFill>
                  <a:srgbClr val="000000"/>
                </a:solidFill>
              </a:rPr>
              <a:t>behavioural</a:t>
            </a:r>
            <a:r>
              <a:rPr lang="en-US" sz="2400" dirty="0">
                <a:solidFill>
                  <a:srgbClr val="000000"/>
                </a:solidFill>
              </a:rPr>
              <a:t> indicators and self-harm method with South Carolina Dept of Corrections</a:t>
            </a:r>
          </a:p>
          <a:p>
            <a:pPr marL="0" indent="0">
              <a:buNone/>
            </a:pPr>
            <a:r>
              <a:rPr lang="en-US" sz="2400" dirty="0">
                <a:solidFill>
                  <a:srgbClr val="000000"/>
                </a:solidFill>
              </a:rPr>
              <a:t>3. Questionnaire study on contribution of Personality Disorder on distinguishing Dual harm from other groups.</a:t>
            </a:r>
          </a:p>
        </p:txBody>
      </p:sp>
      <p:sp>
        <p:nvSpPr>
          <p:cNvPr id="2" name="Date Placeholder 1">
            <a:extLst>
              <a:ext uri="{FF2B5EF4-FFF2-40B4-BE49-F238E27FC236}">
                <a16:creationId xmlns:a16="http://schemas.microsoft.com/office/drawing/2014/main" id="{D9E19445-8714-DE41-A57F-F54E80B49D7E}"/>
              </a:ext>
            </a:extLst>
          </p:cNvPr>
          <p:cNvSpPr>
            <a:spLocks noGrp="1"/>
          </p:cNvSpPr>
          <p:nvPr>
            <p:ph type="dt" sz="half" idx="10"/>
          </p:nvPr>
        </p:nvSpPr>
        <p:spPr>
          <a:xfrm>
            <a:off x="262465" y="6356350"/>
            <a:ext cx="2743200" cy="365125"/>
          </a:xfrm>
        </p:spPr>
        <p:txBody>
          <a:bodyPr>
            <a:normAutofit/>
          </a:bodyPr>
          <a:lstStyle/>
          <a:p>
            <a:pPr>
              <a:spcAft>
                <a:spcPts val="600"/>
              </a:spcAft>
            </a:pPr>
            <a:fld id="{9947B14B-904E-354C-A03E-6841188FDCC0}" type="datetime1">
              <a:rPr lang="en-GB" smtClean="0"/>
              <a:pPr>
                <a:spcAft>
                  <a:spcPts val="600"/>
                </a:spcAft>
              </a:pPr>
              <a:t>02/09/2019</a:t>
            </a:fld>
            <a:endParaRPr lang="en-GB"/>
          </a:p>
        </p:txBody>
      </p:sp>
      <p:sp>
        <p:nvSpPr>
          <p:cNvPr id="3" name="Slide Number Placeholder 2">
            <a:extLst>
              <a:ext uri="{FF2B5EF4-FFF2-40B4-BE49-F238E27FC236}">
                <a16:creationId xmlns:a16="http://schemas.microsoft.com/office/drawing/2014/main" id="{7C6B096C-072B-FC41-A8C4-C398633CC49E}"/>
              </a:ext>
            </a:extLst>
          </p:cNvPr>
          <p:cNvSpPr>
            <a:spLocks noGrp="1"/>
          </p:cNvSpPr>
          <p:nvPr>
            <p:ph type="sldNum" sz="quarter" idx="12"/>
          </p:nvPr>
        </p:nvSpPr>
        <p:spPr>
          <a:xfrm>
            <a:off x="10634135" y="6356350"/>
            <a:ext cx="1530927" cy="365125"/>
          </a:xfrm>
        </p:spPr>
        <p:txBody>
          <a:bodyPr>
            <a:normAutofit/>
          </a:bodyPr>
          <a:lstStyle/>
          <a:p>
            <a:pPr>
              <a:spcAft>
                <a:spcPts val="600"/>
              </a:spcAft>
            </a:pPr>
            <a:fld id="{9E514F6D-689E-4CFC-88BB-AEA64CB55A23}" type="slidenum">
              <a:rPr lang="en-GB" smtClean="0"/>
              <a:pPr>
                <a:spcAft>
                  <a:spcPts val="600"/>
                </a:spcAft>
              </a:pPr>
              <a:t>43</a:t>
            </a:fld>
            <a:endParaRPr lang="en-GB"/>
          </a:p>
        </p:txBody>
      </p:sp>
    </p:spTree>
    <p:extLst>
      <p:ext uri="{BB962C8B-B14F-4D97-AF65-F5344CB8AC3E}">
        <p14:creationId xmlns:p14="http://schemas.microsoft.com/office/powerpoint/2010/main" val="2595847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Published Papers</a:t>
            </a:r>
          </a:p>
        </p:txBody>
      </p:sp>
      <p:sp>
        <p:nvSpPr>
          <p:cNvPr id="3" name="Content Placeholder 2"/>
          <p:cNvSpPr>
            <a:spLocks noGrp="1"/>
          </p:cNvSpPr>
          <p:nvPr>
            <p:ph idx="1"/>
          </p:nvPr>
        </p:nvSpPr>
        <p:spPr>
          <a:xfrm>
            <a:off x="3668233" y="864108"/>
            <a:ext cx="8080743" cy="4143728"/>
          </a:xfrm>
        </p:spPr>
        <p:txBody>
          <a:bodyPr>
            <a:normAutofit fontScale="92500" lnSpcReduction="20000"/>
          </a:bodyPr>
          <a:lstStyle/>
          <a:p>
            <a:pPr marL="0" indent="0">
              <a:buNone/>
            </a:pPr>
            <a:endParaRPr lang="en-GB" dirty="0"/>
          </a:p>
          <a:p>
            <a:pPr marL="0" indent="0">
              <a:buNone/>
            </a:pPr>
            <a:endParaRPr lang="en-GB" dirty="0"/>
          </a:p>
          <a:p>
            <a:pPr marL="0" indent="0">
              <a:buNone/>
            </a:pPr>
            <a:r>
              <a:rPr lang="en-GB" dirty="0"/>
              <a:t>Specifically on Dual Harm:</a:t>
            </a:r>
          </a:p>
          <a:p>
            <a:pPr marL="0" indent="0">
              <a:buNone/>
            </a:pPr>
            <a:endParaRPr lang="en-GB" dirty="0"/>
          </a:p>
          <a:p>
            <a:pPr marL="0" indent="0">
              <a:buNone/>
            </a:pPr>
            <a:r>
              <a:rPr lang="en-GB" dirty="0"/>
              <a:t>Slade, K. (2017) Dual Harm: An exploration of the presence and characteristics for dual violence and self-harm behaviour in prison. </a:t>
            </a:r>
            <a:r>
              <a:rPr lang="en-GB" i="1" dirty="0"/>
              <a:t>Journal of Criminal Psychology.</a:t>
            </a:r>
          </a:p>
          <a:p>
            <a:pPr marL="0" indent="0">
              <a:buNone/>
            </a:pPr>
            <a:r>
              <a:rPr lang="en-GB" dirty="0"/>
              <a:t>Kottler et al., (2018) </a:t>
            </a:r>
            <a:r>
              <a:rPr lang="en-US" dirty="0"/>
              <a:t>Patterns of violence and self-harm in women prisoners: characteristics, co-incidence and clinical significance, </a:t>
            </a:r>
            <a:r>
              <a:rPr lang="en-US" i="1" dirty="0"/>
              <a:t>Journal of Forensic Psychology and Psychiatry</a:t>
            </a:r>
            <a:endParaRPr lang="en-GB" i="1" dirty="0"/>
          </a:p>
          <a:p>
            <a:pPr marL="0" indent="0">
              <a:buNone/>
            </a:pPr>
            <a:endParaRPr lang="en-GB" i="1" dirty="0"/>
          </a:p>
          <a:p>
            <a:pPr marL="0" indent="0">
              <a:buNone/>
            </a:pPr>
            <a:r>
              <a:rPr lang="en-GB" dirty="0"/>
              <a:t>Please contact me if you’d like the slides, papers or interested in research or practice avenues:  </a:t>
            </a:r>
            <a:r>
              <a:rPr lang="en-GB" dirty="0">
                <a:hlinkClick r:id="rId2"/>
              </a:rPr>
              <a:t>karen.slade@ntu.ac.uk</a:t>
            </a:r>
            <a:endParaRPr lang="en-GB" dirty="0"/>
          </a:p>
          <a:p>
            <a:pPr marL="0" indent="0">
              <a:buNone/>
            </a:pPr>
            <a:endParaRPr lang="en-GB" i="1" dirty="0"/>
          </a:p>
          <a:p>
            <a:pPr marL="0" indent="0">
              <a:buNone/>
            </a:pPr>
            <a:endParaRPr lang="en-GB" i="1" dirty="0"/>
          </a:p>
          <a:p>
            <a:endParaRPr lang="en-GB" i="1" dirty="0"/>
          </a:p>
          <a:p>
            <a:endParaRPr lang="en-GB" i="1" dirty="0"/>
          </a:p>
        </p:txBody>
      </p:sp>
      <p:sp>
        <p:nvSpPr>
          <p:cNvPr id="4" name="Date Placeholder 3"/>
          <p:cNvSpPr>
            <a:spLocks noGrp="1"/>
          </p:cNvSpPr>
          <p:nvPr>
            <p:ph type="dt" sz="half" idx="10"/>
          </p:nvPr>
        </p:nvSpPr>
        <p:spPr/>
        <p:txBody>
          <a:bodyPr>
            <a:normAutofit/>
          </a:bodyPr>
          <a:lstStyle/>
          <a:p>
            <a:pPr>
              <a:spcAft>
                <a:spcPts val="600"/>
              </a:spcAft>
            </a:pPr>
            <a:fld id="{44026E08-299C-4CD3-BFC1-AE204EFA12E9}" type="datetime4">
              <a:rPr lang="en-GB" altLang="en-US"/>
              <a:pPr>
                <a:spcAft>
                  <a:spcPts val="600"/>
                </a:spcAft>
              </a:pPr>
              <a:t>02 September 2019</a:t>
            </a:fld>
            <a:endParaRPr lang="en-GB" altLang="en-US"/>
          </a:p>
        </p:txBody>
      </p:sp>
      <p:sp>
        <p:nvSpPr>
          <p:cNvPr id="5" name="Slide Number Placeholder 4"/>
          <p:cNvSpPr>
            <a:spLocks noGrp="1"/>
          </p:cNvSpPr>
          <p:nvPr>
            <p:ph type="sldNum" sz="quarter" idx="12"/>
          </p:nvPr>
        </p:nvSpPr>
        <p:spPr/>
        <p:txBody>
          <a:bodyPr>
            <a:normAutofit/>
          </a:bodyPr>
          <a:lstStyle/>
          <a:p>
            <a:pPr>
              <a:spcAft>
                <a:spcPts val="600"/>
              </a:spcAft>
            </a:pPr>
            <a:fld id="{D586CA68-4FB1-427B-BB86-91C02EACE322}" type="slidenum">
              <a:rPr lang="en-GB" altLang="en-US"/>
              <a:pPr>
                <a:spcAft>
                  <a:spcPts val="600"/>
                </a:spcAft>
              </a:pPr>
              <a:t>44</a:t>
            </a:fld>
            <a:endParaRPr lang="en-GB" altLang="en-US"/>
          </a:p>
        </p:txBody>
      </p:sp>
      <p:pic>
        <p:nvPicPr>
          <p:cNvPr id="18" name="Graphic 8">
            <a:extLst>
              <a:ext uri="{FF2B5EF4-FFF2-40B4-BE49-F238E27FC236}">
                <a16:creationId xmlns:a16="http://schemas.microsoft.com/office/drawing/2014/main" id="{9B297534-5137-484F-9B02-803A2EAAB3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9269" y="4161463"/>
            <a:ext cx="1918987" cy="1918987"/>
          </a:xfrm>
          <a:prstGeom prst="rect">
            <a:avLst/>
          </a:prstGeom>
        </p:spPr>
      </p:pic>
      <p:pic>
        <p:nvPicPr>
          <p:cNvPr id="6" name="Picture 5">
            <a:extLst>
              <a:ext uri="{FF2B5EF4-FFF2-40B4-BE49-F238E27FC236}">
                <a16:creationId xmlns:a16="http://schemas.microsoft.com/office/drawing/2014/main" id="{CF858B2D-FE78-47B2-9888-A51C812F4BDC}"/>
              </a:ext>
            </a:extLst>
          </p:cNvPr>
          <p:cNvPicPr>
            <a:picLocks noChangeAspect="1"/>
          </p:cNvPicPr>
          <p:nvPr/>
        </p:nvPicPr>
        <p:blipFill>
          <a:blip r:embed="rId5"/>
          <a:stretch>
            <a:fillRect/>
          </a:stretch>
        </p:blipFill>
        <p:spPr>
          <a:xfrm>
            <a:off x="9218117" y="5735996"/>
            <a:ext cx="2261812" cy="688908"/>
          </a:xfrm>
          <a:prstGeom prst="rect">
            <a:avLst/>
          </a:prstGeom>
        </p:spPr>
      </p:pic>
    </p:spTree>
    <p:extLst>
      <p:ext uri="{BB962C8B-B14F-4D97-AF65-F5344CB8AC3E}">
        <p14:creationId xmlns:p14="http://schemas.microsoft.com/office/powerpoint/2010/main" val="98966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a:bodyPr>
          <a:lstStyle/>
          <a:p>
            <a:r>
              <a:rPr lang="en-GB" b="1" dirty="0"/>
              <a:t>Violence: </a:t>
            </a:r>
            <a:r>
              <a:rPr lang="en-GB" dirty="0"/>
              <a:t>Physical</a:t>
            </a:r>
            <a:r>
              <a:rPr lang="en-GB" b="1" dirty="0"/>
              <a:t> </a:t>
            </a:r>
            <a:r>
              <a:rPr lang="en-GB" dirty="0"/>
              <a:t>assaults and including fights but excluding non-physical violence. </a:t>
            </a:r>
            <a:r>
              <a:rPr lang="en-US" dirty="0"/>
              <a:t>In places, violence includes a broader offence definition including robbery or weapon possession. </a:t>
            </a:r>
            <a:endParaRPr lang="en-GB" dirty="0"/>
          </a:p>
          <a:p>
            <a:r>
              <a:rPr lang="en-GB" b="1" dirty="0"/>
              <a:t>Self-harm: </a:t>
            </a:r>
            <a:r>
              <a:rPr lang="en-GB" dirty="0"/>
              <a:t>An act of deliberate harm to the self irrespective of the method, intent or severity of any injury.</a:t>
            </a:r>
            <a:endParaRPr lang="en-US" dirty="0"/>
          </a:p>
          <a:p>
            <a:r>
              <a:rPr lang="en-US" b="1" dirty="0"/>
              <a:t>Lethal methods of  self-harm:  </a:t>
            </a:r>
            <a:r>
              <a:rPr lang="en-US" dirty="0"/>
              <a:t>Does not assume suicide intent and reflects the risk to life.</a:t>
            </a:r>
          </a:p>
          <a:p>
            <a:r>
              <a:rPr lang="en-GB" b="1" dirty="0"/>
              <a:t>Wider Incident:  </a:t>
            </a:r>
            <a:r>
              <a:rPr lang="en-GB" dirty="0"/>
              <a:t>Any incident, as outlined in HM Prison Service Order 1400, which requires staff to report it.  These include: damage to property, fire, drugs, mobile phone possession, incidents at height, tool possession and barricade.</a:t>
            </a:r>
          </a:p>
          <a:p>
            <a:r>
              <a:rPr lang="en-GB" b="1" dirty="0"/>
              <a:t>Self-inflicted death:  </a:t>
            </a:r>
            <a:r>
              <a:rPr lang="en-GB" dirty="0"/>
              <a:t>any death of a person who has apparently taken their own life, irrespective of intent.</a:t>
            </a:r>
            <a:endParaRPr lang="en-US" dirty="0"/>
          </a:p>
          <a:p>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Slide Number Placeholder 4"/>
          <p:cNvSpPr>
            <a:spLocks noGrp="1"/>
          </p:cNvSpPr>
          <p:nvPr>
            <p:ph type="sldNum" sz="quarter" idx="12"/>
          </p:nvPr>
        </p:nvSpPr>
        <p:spPr/>
        <p:txBody>
          <a:bodyPr/>
          <a:lstStyle/>
          <a:p>
            <a:fld id="{9E514F6D-689E-4CFC-88BB-AEA64CB55A23}" type="slidenum">
              <a:rPr lang="en-GB" smtClean="0"/>
              <a:t>5</a:t>
            </a:fld>
            <a:endParaRPr lang="en-GB"/>
          </a:p>
        </p:txBody>
      </p:sp>
    </p:spTree>
    <p:extLst>
      <p:ext uri="{BB962C8B-B14F-4D97-AF65-F5344CB8AC3E}">
        <p14:creationId xmlns:p14="http://schemas.microsoft.com/office/powerpoint/2010/main" val="38526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we know about the link from violence to self-harm in the community</a:t>
            </a:r>
          </a:p>
        </p:txBody>
      </p:sp>
      <p:graphicFrame>
        <p:nvGraphicFramePr>
          <p:cNvPr id="7" name="Content Placeholder 2">
            <a:extLst>
              <a:ext uri="{FF2B5EF4-FFF2-40B4-BE49-F238E27FC236}">
                <a16:creationId xmlns:a16="http://schemas.microsoft.com/office/drawing/2014/main" id="{A31E163A-A97E-4716-A6EF-AB9C84DE93A3}"/>
              </a:ext>
            </a:extLst>
          </p:cNvPr>
          <p:cNvGraphicFramePr>
            <a:graphicFrameLocks noGrp="1"/>
          </p:cNvGraphicFramePr>
          <p:nvPr>
            <p:ph idx="1"/>
            <p:extLst>
              <p:ext uri="{D42A27DB-BD31-4B8C-83A1-F6EECF244321}">
                <p14:modId xmlns:p14="http://schemas.microsoft.com/office/powerpoint/2010/main" val="4246940994"/>
              </p:ext>
            </p:extLst>
          </p:nvPr>
        </p:nvGraphicFramePr>
        <p:xfrm>
          <a:off x="3759897"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normAutofit/>
          </a:bodyPr>
          <a:lstStyle/>
          <a:p>
            <a:pPr>
              <a:spcAft>
                <a:spcPts val="600"/>
              </a:spcAft>
            </a:pPr>
            <a:fld id="{44026E08-299C-4CD3-BFC1-AE204EFA12E9}" type="datetime4">
              <a:rPr lang="en-GB" altLang="en-US" smtClean="0"/>
              <a:pPr>
                <a:spcAft>
                  <a:spcPts val="600"/>
                </a:spcAft>
              </a:pPr>
              <a:t>02 September 2019</a:t>
            </a:fld>
            <a:endParaRPr lang="en-GB" altLang="en-US"/>
          </a:p>
        </p:txBody>
      </p:sp>
      <p:sp>
        <p:nvSpPr>
          <p:cNvPr id="5" name="Slide Number Placeholder 4"/>
          <p:cNvSpPr>
            <a:spLocks noGrp="1"/>
          </p:cNvSpPr>
          <p:nvPr>
            <p:ph type="sldNum" sz="quarter" idx="12"/>
          </p:nvPr>
        </p:nvSpPr>
        <p:spPr/>
        <p:txBody>
          <a:bodyPr>
            <a:normAutofit/>
          </a:bodyPr>
          <a:lstStyle/>
          <a:p>
            <a:pPr>
              <a:spcAft>
                <a:spcPts val="600"/>
              </a:spcAft>
            </a:pPr>
            <a:fld id="{D586CA68-4FB1-427B-BB86-91C02EACE322}" type="slidenum">
              <a:rPr lang="en-GB" altLang="en-US" smtClean="0"/>
              <a:pPr>
                <a:spcAft>
                  <a:spcPts val="600"/>
                </a:spcAft>
              </a:pPr>
              <a:t>6</a:t>
            </a:fld>
            <a:endParaRPr lang="en-GB" altLang="en-US"/>
          </a:p>
        </p:txBody>
      </p:sp>
    </p:spTree>
    <p:extLst>
      <p:ext uri="{BB962C8B-B14F-4D97-AF65-F5344CB8AC3E}">
        <p14:creationId xmlns:p14="http://schemas.microsoft.com/office/powerpoint/2010/main" val="232516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chemeClr val="bg1"/>
                </a:solidFill>
              </a:rPr>
              <a:t>Violence to self-harm in prison</a:t>
            </a:r>
          </a:p>
        </p:txBody>
      </p:sp>
      <p:graphicFrame>
        <p:nvGraphicFramePr>
          <p:cNvPr id="7" name="Content Placeholder 2">
            <a:extLst>
              <a:ext uri="{FF2B5EF4-FFF2-40B4-BE49-F238E27FC236}">
                <a16:creationId xmlns:a16="http://schemas.microsoft.com/office/drawing/2014/main" id="{7E34EF9F-147C-4FD6-81AD-6A35C4EE7F7A}"/>
              </a:ext>
            </a:extLst>
          </p:cNvPr>
          <p:cNvGraphicFramePr>
            <a:graphicFrameLocks noGrp="1"/>
          </p:cNvGraphicFramePr>
          <p:nvPr>
            <p:ph idx="1"/>
            <p:extLst>
              <p:ext uri="{D42A27DB-BD31-4B8C-83A1-F6EECF244321}">
                <p14:modId xmlns:p14="http://schemas.microsoft.com/office/powerpoint/2010/main" val="865010347"/>
              </p:ext>
            </p:extLst>
          </p:nvPr>
        </p:nvGraphicFramePr>
        <p:xfrm>
          <a:off x="4059936"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normAutofit/>
          </a:bodyPr>
          <a:lstStyle/>
          <a:p>
            <a:pPr>
              <a:spcAft>
                <a:spcPts val="600"/>
              </a:spcAft>
            </a:pPr>
            <a:fld id="{44026E08-299C-4CD3-BFC1-AE204EFA12E9}" type="datetime4">
              <a:rPr lang="en-GB" altLang="en-US" smtClean="0"/>
              <a:pPr>
                <a:spcAft>
                  <a:spcPts val="600"/>
                </a:spcAft>
              </a:pPr>
              <a:t>02 September 2019</a:t>
            </a:fld>
            <a:endParaRPr lang="en-GB" altLang="en-US"/>
          </a:p>
        </p:txBody>
      </p:sp>
      <p:sp>
        <p:nvSpPr>
          <p:cNvPr id="5" name="Slide Number Placeholder 4"/>
          <p:cNvSpPr>
            <a:spLocks noGrp="1"/>
          </p:cNvSpPr>
          <p:nvPr>
            <p:ph type="sldNum" sz="quarter" idx="12"/>
          </p:nvPr>
        </p:nvSpPr>
        <p:spPr/>
        <p:txBody>
          <a:bodyPr>
            <a:normAutofit/>
          </a:bodyPr>
          <a:lstStyle/>
          <a:p>
            <a:pPr>
              <a:spcAft>
                <a:spcPts val="600"/>
              </a:spcAft>
            </a:pPr>
            <a:fld id="{D586CA68-4FB1-427B-BB86-91C02EACE322}" type="slidenum">
              <a:rPr lang="en-GB" altLang="en-US" smtClean="0"/>
              <a:pPr>
                <a:spcAft>
                  <a:spcPts val="600"/>
                </a:spcAft>
              </a:pPr>
              <a:t>7</a:t>
            </a:fld>
            <a:endParaRPr lang="en-GB" altLang="en-US"/>
          </a:p>
        </p:txBody>
      </p:sp>
    </p:spTree>
    <p:extLst>
      <p:ext uri="{BB962C8B-B14F-4D97-AF65-F5344CB8AC3E}">
        <p14:creationId xmlns:p14="http://schemas.microsoft.com/office/powerpoint/2010/main" val="101202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bg1"/>
                </a:solidFill>
              </a:rPr>
              <a:t>Self-harm to violence</a:t>
            </a:r>
          </a:p>
        </p:txBody>
      </p:sp>
      <p:graphicFrame>
        <p:nvGraphicFramePr>
          <p:cNvPr id="7" name="Content Placeholder 2">
            <a:extLst>
              <a:ext uri="{FF2B5EF4-FFF2-40B4-BE49-F238E27FC236}">
                <a16:creationId xmlns:a16="http://schemas.microsoft.com/office/drawing/2014/main" id="{DDA22243-1149-4611-B016-69A3FE0AAF5C}"/>
              </a:ext>
            </a:extLst>
          </p:cNvPr>
          <p:cNvGraphicFramePr>
            <a:graphicFrameLocks noGrp="1"/>
          </p:cNvGraphicFramePr>
          <p:nvPr>
            <p:ph idx="1"/>
            <p:extLst>
              <p:ext uri="{D42A27DB-BD31-4B8C-83A1-F6EECF244321}">
                <p14:modId xmlns:p14="http://schemas.microsoft.com/office/powerpoint/2010/main" val="3153481041"/>
              </p:ext>
            </p:extLst>
          </p:nvPr>
        </p:nvGraphicFramePr>
        <p:xfrm>
          <a:off x="3584566" y="758952"/>
          <a:ext cx="8175505" cy="559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4026E08-299C-4CD3-BFC1-AE204EFA12E9}" type="datetime4">
              <a:rPr kumimoji="0" lang="en-GB" alt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02 September 2019</a:t>
            </a:fld>
            <a:endParaRPr kumimoji="0" lang="en-GB" alt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86CA68-4FB1-427B-BB86-91C02EACE322}" type="slidenum">
              <a:rPr kumimoji="0" lang="en-GB" alt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GB" alt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2072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bg1"/>
                </a:solidFill>
              </a:rPr>
              <a:t>Self-harm to violence in prison</a:t>
            </a:r>
          </a:p>
        </p:txBody>
      </p:sp>
      <p:graphicFrame>
        <p:nvGraphicFramePr>
          <p:cNvPr id="5" name="Content Placeholder 2">
            <a:extLst>
              <a:ext uri="{FF2B5EF4-FFF2-40B4-BE49-F238E27FC236}">
                <a16:creationId xmlns:a16="http://schemas.microsoft.com/office/drawing/2014/main" id="{8360ED5F-A4EC-401B-B95F-660E0360B7E7}"/>
              </a:ext>
            </a:extLst>
          </p:cNvPr>
          <p:cNvGraphicFramePr>
            <a:graphicFrameLocks noGrp="1"/>
          </p:cNvGraphicFramePr>
          <p:nvPr>
            <p:ph idx="1"/>
            <p:extLst>
              <p:ext uri="{D42A27DB-BD31-4B8C-83A1-F6EECF244321}">
                <p14:modId xmlns:p14="http://schemas.microsoft.com/office/powerpoint/2010/main" val="3823208571"/>
              </p:ext>
            </p:extLst>
          </p:nvPr>
        </p:nvGraphicFramePr>
        <p:xfrm>
          <a:off x="4059936"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79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5">
                                            <p:graphicEl>
                                              <a:dgm id="{F22B45ED-C7D0-41EF-9714-13025A58E520}"/>
                                            </p:graphicEl>
                                          </p:spTgt>
                                        </p:tgtEl>
                                        <p:attrNameLst>
                                          <p:attrName>fillcolor</p:attrName>
                                        </p:attrNameLst>
                                      </p:cBhvr>
                                      <p:to>
                                        <a:schemeClr val="accent2"/>
                                      </p:to>
                                    </p:animClr>
                                    <p:set>
                                      <p:cBhvr>
                                        <p:cTn id="7" dur="2000" fill="hold"/>
                                        <p:tgtEl>
                                          <p:spTgt spid="5">
                                            <p:graphicEl>
                                              <a:dgm id="{F22B45ED-C7D0-41EF-9714-13025A58E520}"/>
                                            </p:graphicEl>
                                          </p:spTgt>
                                        </p:tgtEl>
                                        <p:attrNameLst>
                                          <p:attrName>fill.type</p:attrName>
                                        </p:attrNameLst>
                                      </p:cBhvr>
                                      <p:to>
                                        <p:strVal val="solid"/>
                                      </p:to>
                                    </p:set>
                                    <p:set>
                                      <p:cBhvr>
                                        <p:cTn id="8" dur="2000" fill="hold"/>
                                        <p:tgtEl>
                                          <p:spTgt spid="5">
                                            <p:graphicEl>
                                              <a:dgm id="{F22B45ED-C7D0-41EF-9714-13025A58E520}"/>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5">
                                            <p:graphicEl>
                                              <a:dgm id="{AED6A455-1F3E-4DFD-BFB2-E5DE08D4A741}"/>
                                            </p:graphicEl>
                                          </p:spTgt>
                                        </p:tgtEl>
                                        <p:attrNameLst>
                                          <p:attrName>fillcolor</p:attrName>
                                        </p:attrNameLst>
                                      </p:cBhvr>
                                      <p:to>
                                        <a:schemeClr val="accent2"/>
                                      </p:to>
                                    </p:animClr>
                                    <p:set>
                                      <p:cBhvr>
                                        <p:cTn id="11" dur="2000" fill="hold"/>
                                        <p:tgtEl>
                                          <p:spTgt spid="5">
                                            <p:graphicEl>
                                              <a:dgm id="{AED6A455-1F3E-4DFD-BFB2-E5DE08D4A741}"/>
                                            </p:graphicEl>
                                          </p:spTgt>
                                        </p:tgtEl>
                                        <p:attrNameLst>
                                          <p:attrName>fill.type</p:attrName>
                                        </p:attrNameLst>
                                      </p:cBhvr>
                                      <p:to>
                                        <p:strVal val="solid"/>
                                      </p:to>
                                    </p:set>
                                    <p:set>
                                      <p:cBhvr>
                                        <p:cTn id="12" dur="2000" fill="hold"/>
                                        <p:tgtEl>
                                          <p:spTgt spid="5">
                                            <p:graphicEl>
                                              <a:dgm id="{AED6A455-1F3E-4DFD-BFB2-E5DE08D4A741}"/>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theme/theme1.xml><?xml version="1.0" encoding="utf-8"?>
<a:theme xmlns:a="http://schemas.openxmlformats.org/drawingml/2006/main" name="dual harm Probation 2018">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2842</Words>
  <Application>Microsoft Office PowerPoint</Application>
  <PresentationFormat>Widescreen</PresentationFormat>
  <Paragraphs>440</Paragraphs>
  <Slides>44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Calibri</vt:lpstr>
      <vt:lpstr>Corbel</vt:lpstr>
      <vt:lpstr>Gill Sans MT</vt:lpstr>
      <vt:lpstr>Verdana</vt:lpstr>
      <vt:lpstr>Wingdings 2</vt:lpstr>
      <vt:lpstr>dual harm Probation 2018</vt:lpstr>
      <vt:lpstr>Frame</vt:lpstr>
      <vt:lpstr> Dual Harm: what we understand of violence and self-harm in a prison setting    </vt:lpstr>
      <vt:lpstr>Aims</vt:lpstr>
      <vt:lpstr>Service issue: Underlying Assumptions and Response</vt:lpstr>
      <vt:lpstr>PowerPoint Presentation</vt:lpstr>
      <vt:lpstr>definitions</vt:lpstr>
      <vt:lpstr>What we know about the link from violence to self-harm in the community</vt:lpstr>
      <vt:lpstr>Violence to self-harm in prison</vt:lpstr>
      <vt:lpstr>Self-harm to violence</vt:lpstr>
      <vt:lpstr>Self-harm to violence in prison</vt:lpstr>
      <vt:lpstr>Self-harm and Violence in High Secure Hospital</vt:lpstr>
      <vt:lpstr>PowerPoint Presentation</vt:lpstr>
      <vt:lpstr>Risk indicators</vt:lpstr>
      <vt:lpstr>UK prison samples  </vt:lpstr>
      <vt:lpstr>Groups</vt:lpstr>
      <vt:lpstr>Method</vt:lpstr>
      <vt:lpstr>Prevalence rates</vt:lpstr>
      <vt:lpstr>Dual Harm risk amongst single risk group</vt:lpstr>
      <vt:lpstr>Chicken or Egg?</vt:lpstr>
      <vt:lpstr>Self-harm or assault (male)?</vt:lpstr>
      <vt:lpstr>All 3 harm groups are of similar age (28-32) and much younger than other groups.  Dual groups are younger in both men and women.</vt:lpstr>
      <vt:lpstr>Index offence</vt:lpstr>
      <vt:lpstr>Behavioural Indicators:  Rate of wider incidents  (per person year)</vt:lpstr>
      <vt:lpstr>Rate of  Self-harm or Assault PPY</vt:lpstr>
      <vt:lpstr>Total Incidents  (per person year)</vt:lpstr>
      <vt:lpstr>Property Damage  Disorder </vt:lpstr>
      <vt:lpstr>Firesetting</vt:lpstr>
      <vt:lpstr>Summary</vt:lpstr>
      <vt:lpstr>Dual Harm vs Self-harm</vt:lpstr>
      <vt:lpstr>Method of self-harm</vt:lpstr>
      <vt:lpstr>Wider incidents x dual harm = ligature</vt:lpstr>
      <vt:lpstr>Number of SH Methods  (max of 7)</vt:lpstr>
      <vt:lpstr>Punishment regimes</vt:lpstr>
      <vt:lpstr>Basic regime          </vt:lpstr>
      <vt:lpstr>Questions</vt:lpstr>
      <vt:lpstr>Punishment experience   (N = 965)</vt:lpstr>
      <vt:lpstr>Restrictive regimes</vt:lpstr>
      <vt:lpstr>Self-harm under punishment </vt:lpstr>
      <vt:lpstr>Caveat</vt:lpstr>
      <vt:lpstr>RR and emergence of lethal SH</vt:lpstr>
      <vt:lpstr>Summary Methods</vt:lpstr>
      <vt:lpstr>PowerPoint Presentation</vt:lpstr>
      <vt:lpstr>Reflections</vt:lpstr>
      <vt:lpstr>Next steps</vt:lpstr>
      <vt:lpstr>Published Papers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Dual Harm: what we understand of violence and self-harm in a prison setting    </dc:title>
  <dc:creator>Karen Slade</dc:creator>
  <cp:lastModifiedBy>Sullivan, Linda</cp:lastModifiedBy>
  <cp:revision>19</cp:revision>
  <cp:lastPrinted>2018-12-07T12:04:35Z</cp:lastPrinted>
  <dcterms:created xsi:type="dcterms:W3CDTF">2018-12-04T13:50:29Z</dcterms:created>
  <dcterms:modified xsi:type="dcterms:W3CDTF">2019-09-02T10:46:34Z</dcterms:modified>
</cp:coreProperties>
</file>