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4" r:id="rId2"/>
  </p:sldMasterIdLst>
  <p:notesMasterIdLst>
    <p:notesMasterId r:id="rId19"/>
  </p:notesMasterIdLst>
  <p:sldIdLst>
    <p:sldId id="294" r:id="rId3"/>
    <p:sldId id="278" r:id="rId4"/>
    <p:sldId id="284" r:id="rId5"/>
    <p:sldId id="297" r:id="rId6"/>
    <p:sldId id="285" r:id="rId7"/>
    <p:sldId id="287" r:id="rId8"/>
    <p:sldId id="288" r:id="rId9"/>
    <p:sldId id="289" r:id="rId10"/>
    <p:sldId id="281" r:id="rId11"/>
    <p:sldId id="282" r:id="rId12"/>
    <p:sldId id="280" r:id="rId13"/>
    <p:sldId id="279" r:id="rId14"/>
    <p:sldId id="261" r:id="rId15"/>
    <p:sldId id="260" r:id="rId16"/>
    <p:sldId id="271"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26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94704"/>
  </p:normalViewPr>
  <p:slideViewPr>
    <p:cSldViewPr snapToGrid="0">
      <p:cViewPr varScale="1">
        <p:scale>
          <a:sx n="81" d="100"/>
          <a:sy n="81" d="100"/>
        </p:scale>
        <p:origin x="3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189C4-3A92-4DAF-A307-20469A1FCC26}" type="doc">
      <dgm:prSet loTypeId="urn:microsoft.com/office/officeart/2005/8/layout/chevron2" loCatId="list" qsTypeId="urn:microsoft.com/office/officeart/2005/8/quickstyle/simple2" qsCatId="simple" csTypeId="urn:microsoft.com/office/officeart/2005/8/colors/colorful1" csCatId="colorful" phldr="1"/>
      <dgm:spPr/>
      <dgm:t>
        <a:bodyPr/>
        <a:lstStyle/>
        <a:p>
          <a:endParaRPr lang="en-US"/>
        </a:p>
      </dgm:t>
    </dgm:pt>
    <dgm:pt modelId="{3839DDFC-262F-45FA-9584-4C642B29F12E}">
      <dgm:prSet/>
      <dgm:spPr/>
      <dgm:t>
        <a:bodyPr/>
        <a:lstStyle/>
        <a:p>
          <a:r>
            <a:rPr lang="en-US" b="1" dirty="0"/>
            <a:t>Stage 1: Accessibility and Public Reporting</a:t>
          </a:r>
        </a:p>
      </dgm:t>
    </dgm:pt>
    <dgm:pt modelId="{4A99F8A3-561A-4540-A53F-4AF5382C6072}" type="parTrans" cxnId="{EEE05644-8C89-4B06-AA6F-CE4016D74B3E}">
      <dgm:prSet/>
      <dgm:spPr/>
      <dgm:t>
        <a:bodyPr/>
        <a:lstStyle/>
        <a:p>
          <a:endParaRPr lang="en-US"/>
        </a:p>
      </dgm:t>
    </dgm:pt>
    <dgm:pt modelId="{CBD11F38-0B67-4E74-B41E-5F9FCBDA859D}" type="sibTrans" cxnId="{EEE05644-8C89-4B06-AA6F-CE4016D74B3E}">
      <dgm:prSet/>
      <dgm:spPr/>
      <dgm:t>
        <a:bodyPr/>
        <a:lstStyle/>
        <a:p>
          <a:endParaRPr lang="en-US"/>
        </a:p>
      </dgm:t>
    </dgm:pt>
    <dgm:pt modelId="{B456E3CD-136E-4941-BBE6-7968D3D1795B}">
      <dgm:prSet/>
      <dgm:spPr/>
      <dgm:t>
        <a:bodyPr/>
        <a:lstStyle/>
        <a:p>
          <a:r>
            <a:rPr lang="en-US" dirty="0"/>
            <a:t>43 FRS out of 45 (not </a:t>
          </a:r>
          <a:r>
            <a:rPr lang="en-GB" dirty="0"/>
            <a:t>the Isle of Wight or Isles of Scilly)</a:t>
          </a:r>
          <a:endParaRPr lang="en-US" dirty="0"/>
        </a:p>
      </dgm:t>
    </dgm:pt>
    <dgm:pt modelId="{99CA6FE0-7B3A-483C-997B-F4FDC5CADC03}" type="parTrans" cxnId="{1C06D6D4-318B-4547-9978-DD87B52398EA}">
      <dgm:prSet/>
      <dgm:spPr/>
      <dgm:t>
        <a:bodyPr/>
        <a:lstStyle/>
        <a:p>
          <a:endParaRPr lang="en-US"/>
        </a:p>
      </dgm:t>
    </dgm:pt>
    <dgm:pt modelId="{DC7B9CD4-6141-4655-ABB5-7E682D34E01B}" type="sibTrans" cxnId="{1C06D6D4-318B-4547-9978-DD87B52398EA}">
      <dgm:prSet/>
      <dgm:spPr/>
      <dgm:t>
        <a:bodyPr/>
        <a:lstStyle/>
        <a:p>
          <a:endParaRPr lang="en-US"/>
        </a:p>
      </dgm:t>
    </dgm:pt>
    <dgm:pt modelId="{22CEDE78-A19E-429F-A63E-E4452EA8ED43}">
      <dgm:prSet/>
      <dgm:spPr/>
      <dgm:t>
        <a:bodyPr/>
        <a:lstStyle/>
        <a:p>
          <a:r>
            <a:rPr lang="en-GB" dirty="0"/>
            <a:t>Public accessibility of IRMPs - a manual search of FRSs’ websites</a:t>
          </a:r>
          <a:endParaRPr lang="en-US" dirty="0"/>
        </a:p>
      </dgm:t>
    </dgm:pt>
    <dgm:pt modelId="{9762CCC7-21F3-4652-84C2-F85E6E466754}" type="parTrans" cxnId="{4A659B0B-717A-4532-81A1-77ADACF03EE0}">
      <dgm:prSet/>
      <dgm:spPr/>
      <dgm:t>
        <a:bodyPr/>
        <a:lstStyle/>
        <a:p>
          <a:endParaRPr lang="en-US"/>
        </a:p>
      </dgm:t>
    </dgm:pt>
    <dgm:pt modelId="{6668D9BC-6D7D-48CC-8B5D-2CB66EF9E54A}" type="sibTrans" cxnId="{4A659B0B-717A-4532-81A1-77ADACF03EE0}">
      <dgm:prSet/>
      <dgm:spPr/>
      <dgm:t>
        <a:bodyPr/>
        <a:lstStyle/>
        <a:p>
          <a:endParaRPr lang="en-US"/>
        </a:p>
      </dgm:t>
    </dgm:pt>
    <dgm:pt modelId="{9ACBF658-A758-42DE-8B7D-FFE5C50896C1}">
      <dgm:prSet/>
      <dgm:spPr/>
      <dgm:t>
        <a:bodyPr/>
        <a:lstStyle/>
        <a:p>
          <a:r>
            <a:rPr lang="en-GB" b="1" dirty="0"/>
            <a:t>Stage 2: Protection and Prevention </a:t>
          </a:r>
          <a:endParaRPr lang="en-US" b="1" dirty="0"/>
        </a:p>
      </dgm:t>
    </dgm:pt>
    <dgm:pt modelId="{3ACCB092-9668-4054-9684-EE8A396DC930}" type="parTrans" cxnId="{BDF29910-5E5D-40C6-923A-5DCF3AC8EE64}">
      <dgm:prSet/>
      <dgm:spPr/>
      <dgm:t>
        <a:bodyPr/>
        <a:lstStyle/>
        <a:p>
          <a:endParaRPr lang="en-US"/>
        </a:p>
      </dgm:t>
    </dgm:pt>
    <dgm:pt modelId="{F7FBED92-7DFC-44CE-B3AB-1E964447420B}" type="sibTrans" cxnId="{BDF29910-5E5D-40C6-923A-5DCF3AC8EE64}">
      <dgm:prSet/>
      <dgm:spPr/>
      <dgm:t>
        <a:bodyPr/>
        <a:lstStyle/>
        <a:p>
          <a:endParaRPr lang="en-US"/>
        </a:p>
      </dgm:t>
    </dgm:pt>
    <dgm:pt modelId="{E7A0DB5A-A00A-4C17-A7C7-35682932EF63}">
      <dgm:prSet/>
      <dgm:spPr/>
      <dgm:t>
        <a:bodyPr/>
        <a:lstStyle/>
        <a:p>
          <a:r>
            <a:rPr lang="en-GB" dirty="0"/>
            <a:t>Sample - 6 FRSs (2x county, combined, and Met across 6 regions)</a:t>
          </a:r>
          <a:endParaRPr lang="en-US" dirty="0"/>
        </a:p>
      </dgm:t>
    </dgm:pt>
    <dgm:pt modelId="{D2ECF672-79FA-4390-9F8E-37B500971BA4}" type="parTrans" cxnId="{E2C45C0D-5211-4A1B-AC1F-181E6B7A37F9}">
      <dgm:prSet/>
      <dgm:spPr/>
      <dgm:t>
        <a:bodyPr/>
        <a:lstStyle/>
        <a:p>
          <a:endParaRPr lang="en-US"/>
        </a:p>
      </dgm:t>
    </dgm:pt>
    <dgm:pt modelId="{C7962E7C-4805-4182-85B9-E51139ED7BEA}" type="sibTrans" cxnId="{E2C45C0D-5211-4A1B-AC1F-181E6B7A37F9}">
      <dgm:prSet/>
      <dgm:spPr/>
      <dgm:t>
        <a:bodyPr/>
        <a:lstStyle/>
        <a:p>
          <a:endParaRPr lang="en-US"/>
        </a:p>
      </dgm:t>
    </dgm:pt>
    <dgm:pt modelId="{2212DCE6-D90F-364E-8A3E-6A2A70BE7A1C}">
      <dgm:prSet/>
      <dgm:spPr/>
      <dgm:t>
        <a:bodyPr/>
        <a:lstStyle/>
        <a:p>
          <a:r>
            <a:rPr lang="en-GB" dirty="0"/>
            <a:t>Data collection of IRMPs was conducted in October 2018</a:t>
          </a:r>
          <a:endParaRPr lang="en-US" dirty="0"/>
        </a:p>
      </dgm:t>
    </dgm:pt>
    <dgm:pt modelId="{79295B35-9819-6948-99D5-96425FD8D582}" type="parTrans" cxnId="{E958209C-176C-6947-BABB-91EF8D8EBEDB}">
      <dgm:prSet/>
      <dgm:spPr/>
      <dgm:t>
        <a:bodyPr/>
        <a:lstStyle/>
        <a:p>
          <a:endParaRPr lang="en-US"/>
        </a:p>
      </dgm:t>
    </dgm:pt>
    <dgm:pt modelId="{6CB86E83-310F-BC4B-9885-535CB9324CBD}" type="sibTrans" cxnId="{E958209C-176C-6947-BABB-91EF8D8EBEDB}">
      <dgm:prSet/>
      <dgm:spPr/>
      <dgm:t>
        <a:bodyPr/>
        <a:lstStyle/>
        <a:p>
          <a:endParaRPr lang="en-US"/>
        </a:p>
      </dgm:t>
    </dgm:pt>
    <dgm:pt modelId="{A82D883B-1D97-194E-A575-B74A3E341839}">
      <dgm:prSet/>
      <dgm:spPr/>
      <dgm:t>
        <a:bodyPr/>
        <a:lstStyle/>
        <a:p>
          <a:r>
            <a:rPr lang="en-GB" dirty="0"/>
            <a:t>In-depth document analysis of protection and prevention activities</a:t>
          </a:r>
          <a:endParaRPr lang="en-US" dirty="0"/>
        </a:p>
      </dgm:t>
    </dgm:pt>
    <dgm:pt modelId="{05AA4749-5236-9E4B-99CD-AEB52696DE66}" type="parTrans" cxnId="{4E6B3E0C-5A84-4345-8B04-6ED3414D25DB}">
      <dgm:prSet/>
      <dgm:spPr/>
      <dgm:t>
        <a:bodyPr/>
        <a:lstStyle/>
        <a:p>
          <a:endParaRPr lang="en-US"/>
        </a:p>
      </dgm:t>
    </dgm:pt>
    <dgm:pt modelId="{D204B5AD-3D46-174E-A23B-A62AFD5CC07F}" type="sibTrans" cxnId="{4E6B3E0C-5A84-4345-8B04-6ED3414D25DB}">
      <dgm:prSet/>
      <dgm:spPr/>
      <dgm:t>
        <a:bodyPr/>
        <a:lstStyle/>
        <a:p>
          <a:endParaRPr lang="en-US"/>
        </a:p>
      </dgm:t>
    </dgm:pt>
    <dgm:pt modelId="{2A0E0F26-F969-5346-91EE-6AC2364EC757}">
      <dgm:prSet/>
      <dgm:spPr/>
      <dgm:t>
        <a:bodyPr/>
        <a:lstStyle/>
        <a:p>
          <a:r>
            <a:rPr lang="en-GB" dirty="0"/>
            <a:t>Was information fit for purpose reflecting current good practice? </a:t>
          </a:r>
          <a:endParaRPr lang="en-US" dirty="0"/>
        </a:p>
      </dgm:t>
    </dgm:pt>
    <dgm:pt modelId="{D6EEA739-B57E-C449-B266-8EB90A393F51}" type="parTrans" cxnId="{174B2445-88D8-174F-B511-8792A6523035}">
      <dgm:prSet/>
      <dgm:spPr/>
      <dgm:t>
        <a:bodyPr/>
        <a:lstStyle/>
        <a:p>
          <a:endParaRPr lang="en-US"/>
        </a:p>
      </dgm:t>
    </dgm:pt>
    <dgm:pt modelId="{6E118649-186C-7A4F-9198-239755080479}" type="sibTrans" cxnId="{174B2445-88D8-174F-B511-8792A6523035}">
      <dgm:prSet/>
      <dgm:spPr/>
      <dgm:t>
        <a:bodyPr/>
        <a:lstStyle/>
        <a:p>
          <a:endParaRPr lang="en-US"/>
        </a:p>
      </dgm:t>
    </dgm:pt>
    <dgm:pt modelId="{4D5D0169-8B7C-654A-ACAE-C2F924AFC7CC}" type="pres">
      <dgm:prSet presAssocID="{035189C4-3A92-4DAF-A307-20469A1FCC26}" presName="linearFlow" presStyleCnt="0">
        <dgm:presLayoutVars>
          <dgm:dir/>
          <dgm:animLvl val="lvl"/>
          <dgm:resizeHandles val="exact"/>
        </dgm:presLayoutVars>
      </dgm:prSet>
      <dgm:spPr/>
    </dgm:pt>
    <dgm:pt modelId="{B1A92A65-F325-6147-97ED-F9AD40AD861E}" type="pres">
      <dgm:prSet presAssocID="{3839DDFC-262F-45FA-9584-4C642B29F12E}" presName="composite" presStyleCnt="0"/>
      <dgm:spPr/>
    </dgm:pt>
    <dgm:pt modelId="{2E3F761E-BC4C-3D45-AFF8-4111D1017B42}" type="pres">
      <dgm:prSet presAssocID="{3839DDFC-262F-45FA-9584-4C642B29F12E}" presName="parentText" presStyleLbl="alignNode1" presStyleIdx="0" presStyleCnt="2">
        <dgm:presLayoutVars>
          <dgm:chMax val="1"/>
          <dgm:bulletEnabled val="1"/>
        </dgm:presLayoutVars>
      </dgm:prSet>
      <dgm:spPr/>
    </dgm:pt>
    <dgm:pt modelId="{06F694E5-69EB-E145-9EFE-D911BC5B3802}" type="pres">
      <dgm:prSet presAssocID="{3839DDFC-262F-45FA-9584-4C642B29F12E}" presName="descendantText" presStyleLbl="alignAcc1" presStyleIdx="0" presStyleCnt="2">
        <dgm:presLayoutVars>
          <dgm:bulletEnabled val="1"/>
        </dgm:presLayoutVars>
      </dgm:prSet>
      <dgm:spPr/>
    </dgm:pt>
    <dgm:pt modelId="{324AC65F-1D87-2441-BA16-157C6C1DFFB0}" type="pres">
      <dgm:prSet presAssocID="{CBD11F38-0B67-4E74-B41E-5F9FCBDA859D}" presName="sp" presStyleCnt="0"/>
      <dgm:spPr/>
    </dgm:pt>
    <dgm:pt modelId="{2040308F-7BEE-C141-8E27-47422FA76FA7}" type="pres">
      <dgm:prSet presAssocID="{9ACBF658-A758-42DE-8B7D-FFE5C50896C1}" presName="composite" presStyleCnt="0"/>
      <dgm:spPr/>
    </dgm:pt>
    <dgm:pt modelId="{47DED1A5-F8A7-AA49-8FE4-893DF6CFC02D}" type="pres">
      <dgm:prSet presAssocID="{9ACBF658-A758-42DE-8B7D-FFE5C50896C1}" presName="parentText" presStyleLbl="alignNode1" presStyleIdx="1" presStyleCnt="2">
        <dgm:presLayoutVars>
          <dgm:chMax val="1"/>
          <dgm:bulletEnabled val="1"/>
        </dgm:presLayoutVars>
      </dgm:prSet>
      <dgm:spPr/>
    </dgm:pt>
    <dgm:pt modelId="{8AB42E58-B494-1D4D-82D8-8C867A88FBB7}" type="pres">
      <dgm:prSet presAssocID="{9ACBF658-A758-42DE-8B7D-FFE5C50896C1}" presName="descendantText" presStyleLbl="alignAcc1" presStyleIdx="1" presStyleCnt="2">
        <dgm:presLayoutVars>
          <dgm:bulletEnabled val="1"/>
        </dgm:presLayoutVars>
      </dgm:prSet>
      <dgm:spPr/>
    </dgm:pt>
  </dgm:ptLst>
  <dgm:cxnLst>
    <dgm:cxn modelId="{0EC2F103-2652-0E4E-BBE9-CA420775B68B}" type="presOf" srcId="{3839DDFC-262F-45FA-9584-4C642B29F12E}" destId="{2E3F761E-BC4C-3D45-AFF8-4111D1017B42}" srcOrd="0" destOrd="0" presId="urn:microsoft.com/office/officeart/2005/8/layout/chevron2"/>
    <dgm:cxn modelId="{4A659B0B-717A-4532-81A1-77ADACF03EE0}" srcId="{3839DDFC-262F-45FA-9584-4C642B29F12E}" destId="{22CEDE78-A19E-429F-A63E-E4452EA8ED43}" srcOrd="1" destOrd="0" parTransId="{9762CCC7-21F3-4652-84C2-F85E6E466754}" sibTransId="{6668D9BC-6D7D-48CC-8B5D-2CB66EF9E54A}"/>
    <dgm:cxn modelId="{4E6B3E0C-5A84-4345-8B04-6ED3414D25DB}" srcId="{9ACBF658-A758-42DE-8B7D-FFE5C50896C1}" destId="{A82D883B-1D97-194E-A575-B74A3E341839}" srcOrd="1" destOrd="0" parTransId="{05AA4749-5236-9E4B-99CD-AEB52696DE66}" sibTransId="{D204B5AD-3D46-174E-A23B-A62AFD5CC07F}"/>
    <dgm:cxn modelId="{E2C45C0D-5211-4A1B-AC1F-181E6B7A37F9}" srcId="{9ACBF658-A758-42DE-8B7D-FFE5C50896C1}" destId="{E7A0DB5A-A00A-4C17-A7C7-35682932EF63}" srcOrd="0" destOrd="0" parTransId="{D2ECF672-79FA-4390-9F8E-37B500971BA4}" sibTransId="{C7962E7C-4805-4182-85B9-E51139ED7BEA}"/>
    <dgm:cxn modelId="{BA69660F-98E8-E24C-9510-AB48AD0B21F3}" type="presOf" srcId="{22CEDE78-A19E-429F-A63E-E4452EA8ED43}" destId="{06F694E5-69EB-E145-9EFE-D911BC5B3802}" srcOrd="0" destOrd="1" presId="urn:microsoft.com/office/officeart/2005/8/layout/chevron2"/>
    <dgm:cxn modelId="{BDF29910-5E5D-40C6-923A-5DCF3AC8EE64}" srcId="{035189C4-3A92-4DAF-A307-20469A1FCC26}" destId="{9ACBF658-A758-42DE-8B7D-FFE5C50896C1}" srcOrd="1" destOrd="0" parTransId="{3ACCB092-9668-4054-9684-EE8A396DC930}" sibTransId="{F7FBED92-7DFC-44CE-B3AB-1E964447420B}"/>
    <dgm:cxn modelId="{EEE05644-8C89-4B06-AA6F-CE4016D74B3E}" srcId="{035189C4-3A92-4DAF-A307-20469A1FCC26}" destId="{3839DDFC-262F-45FA-9584-4C642B29F12E}" srcOrd="0" destOrd="0" parTransId="{4A99F8A3-561A-4540-A53F-4AF5382C6072}" sibTransId="{CBD11F38-0B67-4E74-B41E-5F9FCBDA859D}"/>
    <dgm:cxn modelId="{174B2445-88D8-174F-B511-8792A6523035}" srcId="{9ACBF658-A758-42DE-8B7D-FFE5C50896C1}" destId="{2A0E0F26-F969-5346-91EE-6AC2364EC757}" srcOrd="2" destOrd="0" parTransId="{D6EEA739-B57E-C449-B266-8EB90A393F51}" sibTransId="{6E118649-186C-7A4F-9198-239755080479}"/>
    <dgm:cxn modelId="{C7D9A748-7A69-AF47-9142-C51F329667AA}" type="presOf" srcId="{9ACBF658-A758-42DE-8B7D-FFE5C50896C1}" destId="{47DED1A5-F8A7-AA49-8FE4-893DF6CFC02D}" srcOrd="0" destOrd="0" presId="urn:microsoft.com/office/officeart/2005/8/layout/chevron2"/>
    <dgm:cxn modelId="{1538995A-E1E5-7645-9185-E168F1162C99}" type="presOf" srcId="{A82D883B-1D97-194E-A575-B74A3E341839}" destId="{8AB42E58-B494-1D4D-82D8-8C867A88FBB7}" srcOrd="0" destOrd="1" presId="urn:microsoft.com/office/officeart/2005/8/layout/chevron2"/>
    <dgm:cxn modelId="{E958209C-176C-6947-BABB-91EF8D8EBEDB}" srcId="{3839DDFC-262F-45FA-9584-4C642B29F12E}" destId="{2212DCE6-D90F-364E-8A3E-6A2A70BE7A1C}" srcOrd="2" destOrd="0" parTransId="{79295B35-9819-6948-99D5-96425FD8D582}" sibTransId="{6CB86E83-310F-BC4B-9885-535CB9324CBD}"/>
    <dgm:cxn modelId="{CF4F129D-35C7-EC49-80A9-F5C76E8326DD}" type="presOf" srcId="{035189C4-3A92-4DAF-A307-20469A1FCC26}" destId="{4D5D0169-8B7C-654A-ACAE-C2F924AFC7CC}" srcOrd="0" destOrd="0" presId="urn:microsoft.com/office/officeart/2005/8/layout/chevron2"/>
    <dgm:cxn modelId="{A0514AA1-6240-794F-B6F2-85EAE1F27327}" type="presOf" srcId="{2212DCE6-D90F-364E-8A3E-6A2A70BE7A1C}" destId="{06F694E5-69EB-E145-9EFE-D911BC5B3802}" srcOrd="0" destOrd="2" presId="urn:microsoft.com/office/officeart/2005/8/layout/chevron2"/>
    <dgm:cxn modelId="{D340AAA3-2581-3E40-B052-8BEA4D741429}" type="presOf" srcId="{E7A0DB5A-A00A-4C17-A7C7-35682932EF63}" destId="{8AB42E58-B494-1D4D-82D8-8C867A88FBB7}" srcOrd="0" destOrd="0" presId="urn:microsoft.com/office/officeart/2005/8/layout/chevron2"/>
    <dgm:cxn modelId="{EEBA3EAB-5A03-834C-AD5A-CF5273EA1B51}" type="presOf" srcId="{2A0E0F26-F969-5346-91EE-6AC2364EC757}" destId="{8AB42E58-B494-1D4D-82D8-8C867A88FBB7}" srcOrd="0" destOrd="2" presId="urn:microsoft.com/office/officeart/2005/8/layout/chevron2"/>
    <dgm:cxn modelId="{CDF7F4B6-50D1-074B-9FEC-A5BDEBC248C5}" type="presOf" srcId="{B456E3CD-136E-4941-BBE6-7968D3D1795B}" destId="{06F694E5-69EB-E145-9EFE-D911BC5B3802}" srcOrd="0" destOrd="0" presId="urn:microsoft.com/office/officeart/2005/8/layout/chevron2"/>
    <dgm:cxn modelId="{1C06D6D4-318B-4547-9978-DD87B52398EA}" srcId="{3839DDFC-262F-45FA-9584-4C642B29F12E}" destId="{B456E3CD-136E-4941-BBE6-7968D3D1795B}" srcOrd="0" destOrd="0" parTransId="{99CA6FE0-7B3A-483C-997B-F4FDC5CADC03}" sibTransId="{DC7B9CD4-6141-4655-ABB5-7E682D34E01B}"/>
    <dgm:cxn modelId="{41273CF2-76D7-BE4C-89D3-F6C0AB43D814}" type="presParOf" srcId="{4D5D0169-8B7C-654A-ACAE-C2F924AFC7CC}" destId="{B1A92A65-F325-6147-97ED-F9AD40AD861E}" srcOrd="0" destOrd="0" presId="urn:microsoft.com/office/officeart/2005/8/layout/chevron2"/>
    <dgm:cxn modelId="{55DB2943-6D7D-E840-8A09-24E5602329FD}" type="presParOf" srcId="{B1A92A65-F325-6147-97ED-F9AD40AD861E}" destId="{2E3F761E-BC4C-3D45-AFF8-4111D1017B42}" srcOrd="0" destOrd="0" presId="urn:microsoft.com/office/officeart/2005/8/layout/chevron2"/>
    <dgm:cxn modelId="{6A9F3036-8C07-674F-997B-1BB9F5420500}" type="presParOf" srcId="{B1A92A65-F325-6147-97ED-F9AD40AD861E}" destId="{06F694E5-69EB-E145-9EFE-D911BC5B3802}" srcOrd="1" destOrd="0" presId="urn:microsoft.com/office/officeart/2005/8/layout/chevron2"/>
    <dgm:cxn modelId="{4DD54826-AD18-5B40-ABDE-02F7C0BA6806}" type="presParOf" srcId="{4D5D0169-8B7C-654A-ACAE-C2F924AFC7CC}" destId="{324AC65F-1D87-2441-BA16-157C6C1DFFB0}" srcOrd="1" destOrd="0" presId="urn:microsoft.com/office/officeart/2005/8/layout/chevron2"/>
    <dgm:cxn modelId="{4015ED1F-1FD1-5E47-9CFA-746F45787F2A}" type="presParOf" srcId="{4D5D0169-8B7C-654A-ACAE-C2F924AFC7CC}" destId="{2040308F-7BEE-C141-8E27-47422FA76FA7}" srcOrd="2" destOrd="0" presId="urn:microsoft.com/office/officeart/2005/8/layout/chevron2"/>
    <dgm:cxn modelId="{5438BB7C-EE19-4F4E-9574-5E03DEAB7CCB}" type="presParOf" srcId="{2040308F-7BEE-C141-8E27-47422FA76FA7}" destId="{47DED1A5-F8A7-AA49-8FE4-893DF6CFC02D}" srcOrd="0" destOrd="0" presId="urn:microsoft.com/office/officeart/2005/8/layout/chevron2"/>
    <dgm:cxn modelId="{A54006EF-9FC3-094D-AA76-2A86D7697F46}" type="presParOf" srcId="{2040308F-7BEE-C141-8E27-47422FA76FA7}" destId="{8AB42E58-B494-1D4D-82D8-8C867A88FB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F6A05-E475-44DF-BBDD-DB1384A1167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9507EBF-FCA9-4D8B-B3F9-F307760D355C}">
      <dgm:prSet phldrT="[Text]" custT="1"/>
      <dgm:spPr>
        <a:solidFill>
          <a:schemeClr val="accent2"/>
        </a:solidFill>
      </dgm:spPr>
      <dgm:t>
        <a:bodyPr/>
        <a:lstStyle/>
        <a:p>
          <a:r>
            <a:rPr lang="en-US" sz="2000" b="1"/>
            <a:t>Data </a:t>
          </a:r>
        </a:p>
        <a:p>
          <a:r>
            <a:rPr lang="en-US" sz="2000" b="1"/>
            <a:t>poor</a:t>
          </a:r>
          <a:endParaRPr lang="en-US" sz="2000" b="1" dirty="0"/>
        </a:p>
      </dgm:t>
    </dgm:pt>
    <dgm:pt modelId="{3BE49435-1751-4A49-841F-ED1CD39427E6}" type="parTrans" cxnId="{79529DD5-F4DF-4F50-B417-8144E1A7F068}">
      <dgm:prSet/>
      <dgm:spPr/>
      <dgm:t>
        <a:bodyPr/>
        <a:lstStyle/>
        <a:p>
          <a:endParaRPr lang="en-US"/>
        </a:p>
      </dgm:t>
    </dgm:pt>
    <dgm:pt modelId="{61C3DA12-D4B9-4041-B095-2CDDDDA267E8}" type="sibTrans" cxnId="{79529DD5-F4DF-4F50-B417-8144E1A7F068}">
      <dgm:prSet/>
      <dgm:spPr/>
      <dgm:t>
        <a:bodyPr/>
        <a:lstStyle/>
        <a:p>
          <a:endParaRPr lang="en-US"/>
        </a:p>
      </dgm:t>
    </dgm:pt>
    <dgm:pt modelId="{449AE909-4572-4D29-968E-0FAB7B58233F}">
      <dgm:prSet phldrT="[Text]" custT="1"/>
      <dgm:spPr>
        <a:solidFill>
          <a:schemeClr val="accent2"/>
        </a:solidFill>
      </dgm:spPr>
      <dgm:t>
        <a:bodyPr/>
        <a:lstStyle/>
        <a:p>
          <a:r>
            <a:rPr lang="en-US" sz="2000" b="1"/>
            <a:t>Data </a:t>
          </a:r>
        </a:p>
        <a:p>
          <a:r>
            <a:rPr lang="en-US" sz="2000" b="1"/>
            <a:t>Rich</a:t>
          </a:r>
          <a:endParaRPr lang="en-US" sz="2000" b="1" dirty="0"/>
        </a:p>
      </dgm:t>
    </dgm:pt>
    <dgm:pt modelId="{65F90C65-A638-45BE-8C34-BE119D4206DA}" type="parTrans" cxnId="{C5CAA8A6-A6F5-419B-B5EF-98671C66B022}">
      <dgm:prSet/>
      <dgm:spPr/>
      <dgm:t>
        <a:bodyPr/>
        <a:lstStyle/>
        <a:p>
          <a:endParaRPr lang="en-US"/>
        </a:p>
      </dgm:t>
    </dgm:pt>
    <dgm:pt modelId="{6F1B953E-45B2-4341-89D6-4ED15D7A9E78}" type="sibTrans" cxnId="{C5CAA8A6-A6F5-419B-B5EF-98671C66B022}">
      <dgm:prSet/>
      <dgm:spPr/>
      <dgm:t>
        <a:bodyPr/>
        <a:lstStyle/>
        <a:p>
          <a:endParaRPr lang="en-US"/>
        </a:p>
      </dgm:t>
    </dgm:pt>
    <dgm:pt modelId="{4EB03E05-E2AA-4820-94EA-3F4189B715B7}">
      <dgm:prSet phldrT="[Text]" custT="1"/>
      <dgm:spPr>
        <a:solidFill>
          <a:schemeClr val="accent2"/>
        </a:solidFill>
      </dgm:spPr>
      <dgm:t>
        <a:bodyPr/>
        <a:lstStyle/>
        <a:p>
          <a:r>
            <a:rPr lang="en-US" sz="2000" b="1" dirty="0"/>
            <a:t>Intelligent</a:t>
          </a:r>
        </a:p>
        <a:p>
          <a:r>
            <a:rPr lang="en-US" sz="2000" b="1" dirty="0"/>
            <a:t>Data</a:t>
          </a:r>
        </a:p>
      </dgm:t>
    </dgm:pt>
    <dgm:pt modelId="{27810DD7-023C-495D-90BF-59F945472E5E}" type="parTrans" cxnId="{AE70FFF6-9CA6-4225-972B-17CAA27EC0B5}">
      <dgm:prSet/>
      <dgm:spPr/>
      <dgm:t>
        <a:bodyPr/>
        <a:lstStyle/>
        <a:p>
          <a:endParaRPr lang="en-US"/>
        </a:p>
      </dgm:t>
    </dgm:pt>
    <dgm:pt modelId="{62CFF835-BEB5-4EBA-A224-589C621D3BED}" type="sibTrans" cxnId="{AE70FFF6-9CA6-4225-972B-17CAA27EC0B5}">
      <dgm:prSet/>
      <dgm:spPr/>
      <dgm:t>
        <a:bodyPr/>
        <a:lstStyle/>
        <a:p>
          <a:endParaRPr lang="en-US"/>
        </a:p>
      </dgm:t>
    </dgm:pt>
    <dgm:pt modelId="{46B7E344-0FC4-43D0-9BA2-538599BA9F8B}">
      <dgm:prSet custT="1"/>
      <dgm:spPr>
        <a:solidFill>
          <a:schemeClr val="accent2"/>
        </a:solidFill>
      </dgm:spPr>
      <dgm:t>
        <a:bodyPr/>
        <a:lstStyle/>
        <a:p>
          <a:r>
            <a:rPr lang="en-US" sz="2000" b="1" dirty="0"/>
            <a:t>Self-</a:t>
          </a:r>
        </a:p>
        <a:p>
          <a:r>
            <a:rPr lang="en-US" sz="2000" b="1" dirty="0"/>
            <a:t>Regulation</a:t>
          </a:r>
        </a:p>
      </dgm:t>
    </dgm:pt>
    <dgm:pt modelId="{AF514FDC-0E58-4919-82A4-0F166A5EEBF9}" type="parTrans" cxnId="{AA3364EB-A76E-4B48-A91A-5139775418F6}">
      <dgm:prSet/>
      <dgm:spPr/>
      <dgm:t>
        <a:bodyPr/>
        <a:lstStyle/>
        <a:p>
          <a:endParaRPr lang="en-US"/>
        </a:p>
      </dgm:t>
    </dgm:pt>
    <dgm:pt modelId="{B0FB6DF4-E35E-4C84-BB7F-57EA93C8F48F}" type="sibTrans" cxnId="{AA3364EB-A76E-4B48-A91A-5139775418F6}">
      <dgm:prSet/>
      <dgm:spPr/>
      <dgm:t>
        <a:bodyPr/>
        <a:lstStyle/>
        <a:p>
          <a:endParaRPr lang="en-US"/>
        </a:p>
      </dgm:t>
    </dgm:pt>
    <dgm:pt modelId="{BF492E8B-8248-4DC9-80F0-8559BB9778BE}">
      <dgm:prSet phldrT="[Text]" custT="1"/>
      <dgm:spPr/>
      <dgm:t>
        <a:bodyPr/>
        <a:lstStyle/>
        <a:p>
          <a:r>
            <a:rPr lang="en-US" sz="1300"/>
            <a:t>Little or no data and intelligence and predominantly hoc in nature</a:t>
          </a:r>
          <a:endParaRPr lang="en-US" sz="1300" dirty="0"/>
        </a:p>
      </dgm:t>
    </dgm:pt>
    <dgm:pt modelId="{17CD6989-007B-4BE6-BA3A-4563D46AE49E}" type="sibTrans" cxnId="{50118B45-3839-49C0-B9D3-1B8BA9280BC6}">
      <dgm:prSet/>
      <dgm:spPr/>
      <dgm:t>
        <a:bodyPr/>
        <a:lstStyle/>
        <a:p>
          <a:endParaRPr lang="en-US"/>
        </a:p>
      </dgm:t>
    </dgm:pt>
    <dgm:pt modelId="{FD7B2A69-BC3B-4045-9601-9113289751FC}" type="parTrans" cxnId="{50118B45-3839-49C0-B9D3-1B8BA9280BC6}">
      <dgm:prSet/>
      <dgm:spPr/>
      <dgm:t>
        <a:bodyPr/>
        <a:lstStyle/>
        <a:p>
          <a:endParaRPr lang="en-US"/>
        </a:p>
      </dgm:t>
    </dgm:pt>
    <dgm:pt modelId="{A897EA56-D1B7-4868-9AE2-B4B960457997}">
      <dgm:prSet phldrT="[Text]" custT="1"/>
      <dgm:spPr/>
      <dgm:t>
        <a:bodyPr/>
        <a:lstStyle/>
        <a:p>
          <a:r>
            <a:rPr lang="en-US" sz="1300"/>
            <a:t>Quality assurance of the information processes and systems is variable and poor/unfit for purpose</a:t>
          </a:r>
          <a:endParaRPr lang="en-US" sz="1300" dirty="0"/>
        </a:p>
      </dgm:t>
    </dgm:pt>
    <dgm:pt modelId="{B15D3509-A4BE-4204-8A26-019798A3760C}" type="sibTrans" cxnId="{92368E90-7E35-4BD1-8D32-29D1BBE09036}">
      <dgm:prSet/>
      <dgm:spPr/>
      <dgm:t>
        <a:bodyPr/>
        <a:lstStyle/>
        <a:p>
          <a:endParaRPr lang="en-US"/>
        </a:p>
      </dgm:t>
    </dgm:pt>
    <dgm:pt modelId="{1F1BCE63-8246-422E-A779-2B6318790663}" type="parTrans" cxnId="{92368E90-7E35-4BD1-8D32-29D1BBE09036}">
      <dgm:prSet/>
      <dgm:spPr/>
      <dgm:t>
        <a:bodyPr/>
        <a:lstStyle/>
        <a:p>
          <a:endParaRPr lang="en-US"/>
        </a:p>
      </dgm:t>
    </dgm:pt>
    <dgm:pt modelId="{613821EB-36F8-4116-84C0-4D46B51F34FA}">
      <dgm:prSet phldrT="[Text]" custT="1"/>
      <dgm:spPr/>
      <dgm:t>
        <a:bodyPr/>
        <a:lstStyle/>
        <a:p>
          <a:r>
            <a:rPr lang="en-US" sz="1300"/>
            <a:t>Lack of benchmarks and standards mean comparability is difficult, impractical or impossible</a:t>
          </a:r>
          <a:endParaRPr lang="en-US" sz="1300" dirty="0"/>
        </a:p>
      </dgm:t>
    </dgm:pt>
    <dgm:pt modelId="{48FEC829-0705-4A59-8D1B-DD9014E3033C}" type="sibTrans" cxnId="{A39B39F3-88B4-4735-8386-569E88F81B5C}">
      <dgm:prSet/>
      <dgm:spPr/>
      <dgm:t>
        <a:bodyPr/>
        <a:lstStyle/>
        <a:p>
          <a:endParaRPr lang="en-US"/>
        </a:p>
      </dgm:t>
    </dgm:pt>
    <dgm:pt modelId="{ECD1F08C-56B3-4F12-90B7-76BAF58E9AF5}" type="parTrans" cxnId="{A39B39F3-88B4-4735-8386-569E88F81B5C}">
      <dgm:prSet/>
      <dgm:spPr/>
      <dgm:t>
        <a:bodyPr/>
        <a:lstStyle/>
        <a:p>
          <a:endParaRPr lang="en-US"/>
        </a:p>
      </dgm:t>
    </dgm:pt>
    <dgm:pt modelId="{F51E917C-CB2C-4973-A639-5688754D2FFB}">
      <dgm:prSet phldrT="[Text]" custT="1"/>
      <dgm:spPr/>
      <dgm:t>
        <a:bodyPr/>
        <a:lstStyle/>
        <a:p>
          <a:r>
            <a:rPr lang="en-US" sz="1300"/>
            <a:t>No overall national perspective or national framework </a:t>
          </a:r>
          <a:endParaRPr lang="en-US" sz="1300" dirty="0"/>
        </a:p>
      </dgm:t>
    </dgm:pt>
    <dgm:pt modelId="{C40E7EA1-5597-4A35-A8C5-979DD30E6283}" type="sibTrans" cxnId="{751291BA-2CA0-4500-94A4-6EBFA94BB148}">
      <dgm:prSet/>
      <dgm:spPr/>
      <dgm:t>
        <a:bodyPr/>
        <a:lstStyle/>
        <a:p>
          <a:endParaRPr lang="en-US"/>
        </a:p>
      </dgm:t>
    </dgm:pt>
    <dgm:pt modelId="{D659290F-5FCD-485E-AF72-E78121846CC4}" type="parTrans" cxnId="{751291BA-2CA0-4500-94A4-6EBFA94BB148}">
      <dgm:prSet/>
      <dgm:spPr/>
      <dgm:t>
        <a:bodyPr/>
        <a:lstStyle/>
        <a:p>
          <a:endParaRPr lang="en-US"/>
        </a:p>
      </dgm:t>
    </dgm:pt>
    <dgm:pt modelId="{9E8AC563-5126-4D60-8FE8-B5B0ED626EFB}">
      <dgm:prSet phldrT="[Text]" custT="1"/>
      <dgm:spPr/>
      <dgm:t>
        <a:bodyPr/>
        <a:lstStyle/>
        <a:p>
          <a:r>
            <a:rPr lang="en-US" sz="1300"/>
            <a:t>A mixture of qualitative and qualitative data and intelligence exists</a:t>
          </a:r>
          <a:endParaRPr lang="en-US" sz="1300" dirty="0"/>
        </a:p>
      </dgm:t>
    </dgm:pt>
    <dgm:pt modelId="{1CAAB07E-1E17-4616-8F91-17361FEE0C69}" type="sibTrans" cxnId="{945E5EF5-8BEF-4D13-AC5F-17E81C301EA4}">
      <dgm:prSet/>
      <dgm:spPr/>
      <dgm:t>
        <a:bodyPr/>
        <a:lstStyle/>
        <a:p>
          <a:endParaRPr lang="en-US"/>
        </a:p>
      </dgm:t>
    </dgm:pt>
    <dgm:pt modelId="{5231EA1A-D99A-4F7F-B5A2-C9C579A55026}" type="parTrans" cxnId="{945E5EF5-8BEF-4D13-AC5F-17E81C301EA4}">
      <dgm:prSet/>
      <dgm:spPr/>
      <dgm:t>
        <a:bodyPr/>
        <a:lstStyle/>
        <a:p>
          <a:endParaRPr lang="en-US"/>
        </a:p>
      </dgm:t>
    </dgm:pt>
    <dgm:pt modelId="{D67CC7F8-B0B4-480D-85A8-5E1A307BD108}">
      <dgm:prSet phldrT="[Text]" custT="1"/>
      <dgm:spPr/>
      <dgm:t>
        <a:bodyPr/>
        <a:lstStyle/>
        <a:p>
          <a:r>
            <a:rPr lang="en-US" sz="1300"/>
            <a:t>Subjective and objective measures, with both absolute and relative measurements available</a:t>
          </a:r>
          <a:endParaRPr lang="en-US" sz="1300" dirty="0"/>
        </a:p>
      </dgm:t>
    </dgm:pt>
    <dgm:pt modelId="{A33E885C-EB1D-44BB-AF9B-1AF18DB28754}" type="sibTrans" cxnId="{5A11193F-12D0-4AB3-8D5A-4DB9EFA8497C}">
      <dgm:prSet/>
      <dgm:spPr/>
      <dgm:t>
        <a:bodyPr/>
        <a:lstStyle/>
        <a:p>
          <a:endParaRPr lang="en-US"/>
        </a:p>
      </dgm:t>
    </dgm:pt>
    <dgm:pt modelId="{0C6B9583-7BE3-4B18-8150-A14C81299E99}" type="parTrans" cxnId="{5A11193F-12D0-4AB3-8D5A-4DB9EFA8497C}">
      <dgm:prSet/>
      <dgm:spPr/>
      <dgm:t>
        <a:bodyPr/>
        <a:lstStyle/>
        <a:p>
          <a:endParaRPr lang="en-US"/>
        </a:p>
      </dgm:t>
    </dgm:pt>
    <dgm:pt modelId="{D9E01C7D-7DC0-4E2F-BF02-A74EA1270BB4}">
      <dgm:prSet phldrT="[Text]" custT="1"/>
      <dgm:spPr/>
      <dgm:t>
        <a:bodyPr/>
        <a:lstStyle/>
        <a:p>
          <a:r>
            <a:rPr lang="en-US" sz="1300"/>
            <a:t>A mixture of input, output and outcome indicators and/or measures and a degree of internal and external quality assurance</a:t>
          </a:r>
          <a:endParaRPr lang="en-US" sz="1300" dirty="0"/>
        </a:p>
      </dgm:t>
    </dgm:pt>
    <dgm:pt modelId="{64FC58B4-57A0-45A6-878B-004ED51D1E47}" type="sibTrans" cxnId="{0AB4C698-1888-4D4B-8991-8A679F683933}">
      <dgm:prSet/>
      <dgm:spPr/>
      <dgm:t>
        <a:bodyPr/>
        <a:lstStyle/>
        <a:p>
          <a:endParaRPr lang="en-US"/>
        </a:p>
      </dgm:t>
    </dgm:pt>
    <dgm:pt modelId="{B2A7734B-6B3C-4128-92D6-C7E7B66A5399}" type="parTrans" cxnId="{0AB4C698-1888-4D4B-8991-8A679F683933}">
      <dgm:prSet/>
      <dgm:spPr/>
      <dgm:t>
        <a:bodyPr/>
        <a:lstStyle/>
        <a:p>
          <a:endParaRPr lang="en-US"/>
        </a:p>
      </dgm:t>
    </dgm:pt>
    <dgm:pt modelId="{F8ADE76C-A2C2-4277-99C2-7CF2A570FF72}">
      <dgm:prSet phldrT="[Text]" custT="1"/>
      <dgm:spPr/>
      <dgm:t>
        <a:bodyPr/>
        <a:lstStyle/>
        <a:p>
          <a:r>
            <a:rPr lang="en-US" sz="1300"/>
            <a:t>The data is primarily operationally or organizationally focused</a:t>
          </a:r>
          <a:endParaRPr lang="en-US" sz="1300" dirty="0"/>
        </a:p>
      </dgm:t>
    </dgm:pt>
    <dgm:pt modelId="{D4B742A2-1CDC-4752-AE47-F9B84BBBBCEC}" type="sibTrans" cxnId="{39C55E5D-4D6F-4EDB-B5BD-1C9EA455B283}">
      <dgm:prSet/>
      <dgm:spPr/>
      <dgm:t>
        <a:bodyPr/>
        <a:lstStyle/>
        <a:p>
          <a:endParaRPr lang="en-US"/>
        </a:p>
      </dgm:t>
    </dgm:pt>
    <dgm:pt modelId="{7C705146-4D30-4756-9758-01F910428D4D}" type="parTrans" cxnId="{39C55E5D-4D6F-4EDB-B5BD-1C9EA455B283}">
      <dgm:prSet/>
      <dgm:spPr/>
      <dgm:t>
        <a:bodyPr/>
        <a:lstStyle/>
        <a:p>
          <a:endParaRPr lang="en-US"/>
        </a:p>
      </dgm:t>
    </dgm:pt>
    <dgm:pt modelId="{57FBE33D-A678-4253-A1F2-47A33A9EC7D5}">
      <dgm:prSet phldrT="[Text]" custT="1"/>
      <dgm:spPr/>
      <dgm:t>
        <a:bodyPr/>
        <a:lstStyle/>
        <a:p>
          <a:r>
            <a:rPr lang="en-US" sz="1300"/>
            <a:t>Sector or system-wide real time data and intelligence available at a publically accessible single depository (web based) </a:t>
          </a:r>
          <a:endParaRPr lang="en-US" sz="1300" dirty="0"/>
        </a:p>
      </dgm:t>
    </dgm:pt>
    <dgm:pt modelId="{4E85026A-90B8-4A17-A60A-72CA26F3A238}" type="sibTrans" cxnId="{17B3F4E3-A6B9-48B7-8A4F-AB26AF9AD1E4}">
      <dgm:prSet/>
      <dgm:spPr/>
      <dgm:t>
        <a:bodyPr/>
        <a:lstStyle/>
        <a:p>
          <a:endParaRPr lang="en-US"/>
        </a:p>
      </dgm:t>
    </dgm:pt>
    <dgm:pt modelId="{C4F96AD4-CE34-457F-81A4-3F72BEA09756}" type="parTrans" cxnId="{17B3F4E3-A6B9-48B7-8A4F-AB26AF9AD1E4}">
      <dgm:prSet/>
      <dgm:spPr/>
      <dgm:t>
        <a:bodyPr/>
        <a:lstStyle/>
        <a:p>
          <a:endParaRPr lang="en-US"/>
        </a:p>
      </dgm:t>
    </dgm:pt>
    <dgm:pt modelId="{89993258-62A0-4FDB-A6C5-0166AA5B0776}">
      <dgm:prSet phldrT="[Text]" custT="1"/>
      <dgm:spPr/>
      <dgm:t>
        <a:bodyPr/>
        <a:lstStyle/>
        <a:p>
          <a:r>
            <a:rPr lang="en-US" sz="1300"/>
            <a:t>Sector-wide, quality assured and standards based objective and subjective metrics and measurements</a:t>
          </a:r>
          <a:endParaRPr lang="en-US" sz="1300" dirty="0"/>
        </a:p>
      </dgm:t>
    </dgm:pt>
    <dgm:pt modelId="{86291D24-CD75-447F-B9BE-E70008EBD639}" type="sibTrans" cxnId="{D61AFBC6-BF9D-4827-8224-F1B8707F97AF}">
      <dgm:prSet/>
      <dgm:spPr/>
      <dgm:t>
        <a:bodyPr/>
        <a:lstStyle/>
        <a:p>
          <a:endParaRPr lang="en-US"/>
        </a:p>
      </dgm:t>
    </dgm:pt>
    <dgm:pt modelId="{B61010EA-48EB-4A45-BC86-BFC2E80BD797}" type="parTrans" cxnId="{D61AFBC6-BF9D-4827-8224-F1B8707F97AF}">
      <dgm:prSet/>
      <dgm:spPr/>
      <dgm:t>
        <a:bodyPr/>
        <a:lstStyle/>
        <a:p>
          <a:endParaRPr lang="en-US"/>
        </a:p>
      </dgm:t>
    </dgm:pt>
    <dgm:pt modelId="{B3EB7834-95BF-4681-9629-86852DF237C8}">
      <dgm:prSet phldrT="[Text]" custT="1"/>
      <dgm:spPr/>
      <dgm:t>
        <a:bodyPr/>
        <a:lstStyle/>
        <a:p>
          <a:r>
            <a:rPr lang="en-US" sz="1300" dirty="0"/>
            <a:t>Robust, sophisticated, public and freely available, interrogative, analytical and interpretive tools</a:t>
          </a:r>
        </a:p>
      </dgm:t>
    </dgm:pt>
    <dgm:pt modelId="{528B49D1-CBDC-4920-A858-6EDFFCEC441B}" type="sibTrans" cxnId="{505EBB67-74AD-4CA8-83D9-DDC8D9EBD610}">
      <dgm:prSet/>
      <dgm:spPr/>
      <dgm:t>
        <a:bodyPr/>
        <a:lstStyle/>
        <a:p>
          <a:endParaRPr lang="en-US"/>
        </a:p>
      </dgm:t>
    </dgm:pt>
    <dgm:pt modelId="{47C20352-CB5B-46CE-9250-92A3BAF284FC}" type="parTrans" cxnId="{505EBB67-74AD-4CA8-83D9-DDC8D9EBD610}">
      <dgm:prSet/>
      <dgm:spPr/>
      <dgm:t>
        <a:bodyPr/>
        <a:lstStyle/>
        <a:p>
          <a:endParaRPr lang="en-US"/>
        </a:p>
      </dgm:t>
    </dgm:pt>
    <dgm:pt modelId="{6ADBE528-1D5B-418A-9F77-8A0398D41F96}">
      <dgm:prSet phldrT="[Text]" custT="1"/>
      <dgm:spPr/>
      <dgm:t>
        <a:bodyPr/>
        <a:lstStyle/>
        <a:p>
          <a:r>
            <a:rPr lang="en-US" sz="1300"/>
            <a:t>Detailed and comparable short medium and long term data on trends and comparisons both national and international </a:t>
          </a:r>
          <a:endParaRPr lang="en-US" sz="1300" dirty="0"/>
        </a:p>
      </dgm:t>
    </dgm:pt>
    <dgm:pt modelId="{62304BEC-FFCE-4E54-AD76-4F34F3363F92}" type="sibTrans" cxnId="{D6A66024-36E8-4F65-B6C9-D1CF36C06580}">
      <dgm:prSet/>
      <dgm:spPr/>
      <dgm:t>
        <a:bodyPr/>
        <a:lstStyle/>
        <a:p>
          <a:endParaRPr lang="en-US"/>
        </a:p>
      </dgm:t>
    </dgm:pt>
    <dgm:pt modelId="{CAB627DE-D24C-4BC8-BEA9-69DB9926C97B}" type="parTrans" cxnId="{D6A66024-36E8-4F65-B6C9-D1CF36C06580}">
      <dgm:prSet/>
      <dgm:spPr/>
      <dgm:t>
        <a:bodyPr/>
        <a:lstStyle/>
        <a:p>
          <a:endParaRPr lang="en-US"/>
        </a:p>
      </dgm:t>
    </dgm:pt>
    <dgm:pt modelId="{96549DAB-D407-426E-A3C4-B54F5AA44B1C}">
      <dgm:prSet custT="1"/>
      <dgm:spPr/>
      <dgm:t>
        <a:bodyPr/>
        <a:lstStyle/>
        <a:p>
          <a:r>
            <a:rPr lang="en-US" sz="1300"/>
            <a:t>Facilitates and promotes international, academic, professional and operational research</a:t>
          </a:r>
          <a:endParaRPr lang="en-US" sz="1300" dirty="0"/>
        </a:p>
      </dgm:t>
    </dgm:pt>
    <dgm:pt modelId="{31F406A6-E8F6-4BA4-A4B4-4E511CFBDF6C}" type="sibTrans" cxnId="{98B8FC3E-5BF4-4366-95D9-6452A1E95A04}">
      <dgm:prSet/>
      <dgm:spPr/>
      <dgm:t>
        <a:bodyPr/>
        <a:lstStyle/>
        <a:p>
          <a:endParaRPr lang="en-US"/>
        </a:p>
      </dgm:t>
    </dgm:pt>
    <dgm:pt modelId="{745419BD-891B-47F8-9545-EBC4EE2F67AA}" type="parTrans" cxnId="{98B8FC3E-5BF4-4366-95D9-6452A1E95A04}">
      <dgm:prSet/>
      <dgm:spPr/>
      <dgm:t>
        <a:bodyPr/>
        <a:lstStyle/>
        <a:p>
          <a:endParaRPr lang="en-US"/>
        </a:p>
      </dgm:t>
    </dgm:pt>
    <dgm:pt modelId="{D4F11E86-6BC4-4AAB-9235-38690FC35D02}">
      <dgm:prSet custT="1"/>
      <dgm:spPr/>
      <dgm:t>
        <a:bodyPr/>
        <a:lstStyle/>
        <a:p>
          <a:r>
            <a:rPr lang="en-US" sz="1300"/>
            <a:t>Sector wide identification and dissemination of good practice, learning and innovation</a:t>
          </a:r>
          <a:endParaRPr lang="en-US" sz="1300" dirty="0"/>
        </a:p>
      </dgm:t>
    </dgm:pt>
    <dgm:pt modelId="{9DB5249C-294A-48EB-BD85-D91E1526A7C8}" type="sibTrans" cxnId="{3646AB90-066C-4816-A73E-6A2E8FBF81F9}">
      <dgm:prSet/>
      <dgm:spPr/>
      <dgm:t>
        <a:bodyPr/>
        <a:lstStyle/>
        <a:p>
          <a:endParaRPr lang="en-US"/>
        </a:p>
      </dgm:t>
    </dgm:pt>
    <dgm:pt modelId="{EC807006-5E19-4523-A5B7-CB3295D3ECD2}" type="parTrans" cxnId="{3646AB90-066C-4816-A73E-6A2E8FBF81F9}">
      <dgm:prSet/>
      <dgm:spPr/>
      <dgm:t>
        <a:bodyPr/>
        <a:lstStyle/>
        <a:p>
          <a:endParaRPr lang="en-US"/>
        </a:p>
      </dgm:t>
    </dgm:pt>
    <dgm:pt modelId="{B410F9C5-7FDA-42D0-ADE7-9BE0E65368CE}">
      <dgm:prSet custT="1"/>
      <dgm:spPr/>
      <dgm:t>
        <a:bodyPr/>
        <a:lstStyle/>
        <a:p>
          <a:r>
            <a:rPr lang="en-US" sz="1300"/>
            <a:t> Independent, quality assured, open and transparent international ‘host’ for a comprehensive database</a:t>
          </a:r>
          <a:endParaRPr lang="en-US" sz="1300" dirty="0"/>
        </a:p>
      </dgm:t>
    </dgm:pt>
    <dgm:pt modelId="{2D1B0295-99DB-4A93-BC61-DC84EA126337}" type="sibTrans" cxnId="{08879B01-B11F-4697-8F0B-17C90D5EBFA3}">
      <dgm:prSet/>
      <dgm:spPr/>
      <dgm:t>
        <a:bodyPr/>
        <a:lstStyle/>
        <a:p>
          <a:endParaRPr lang="en-US"/>
        </a:p>
      </dgm:t>
    </dgm:pt>
    <dgm:pt modelId="{B1940790-8FC5-4EDA-B9E9-195342C963AD}" type="parTrans" cxnId="{08879B01-B11F-4697-8F0B-17C90D5EBFA3}">
      <dgm:prSet/>
      <dgm:spPr/>
      <dgm:t>
        <a:bodyPr/>
        <a:lstStyle/>
        <a:p>
          <a:endParaRPr lang="en-US"/>
        </a:p>
      </dgm:t>
    </dgm:pt>
    <dgm:pt modelId="{0EDE93E3-9C02-4408-9E4B-D7C35C9D5896}">
      <dgm:prSet custT="1"/>
      <dgm:spPr/>
      <dgm:t>
        <a:bodyPr/>
        <a:lstStyle/>
        <a:p>
          <a:r>
            <a:rPr lang="en-US" sz="1300"/>
            <a:t>Built in improvement and quality assurance as fundamental to its purpose</a:t>
          </a:r>
          <a:endParaRPr lang="en-US" sz="1300" dirty="0"/>
        </a:p>
      </dgm:t>
    </dgm:pt>
    <dgm:pt modelId="{DD4F3573-D117-4EF3-88AD-0ECA6B70A5C1}" type="sibTrans" cxnId="{B3C9582B-4C81-4110-8DE9-B0E4828688B2}">
      <dgm:prSet/>
      <dgm:spPr/>
      <dgm:t>
        <a:bodyPr/>
        <a:lstStyle/>
        <a:p>
          <a:endParaRPr lang="en-US"/>
        </a:p>
      </dgm:t>
    </dgm:pt>
    <dgm:pt modelId="{BD6FBCE2-9D11-4A11-8E91-2FCD8A4C583A}" type="parTrans" cxnId="{B3C9582B-4C81-4110-8DE9-B0E4828688B2}">
      <dgm:prSet/>
      <dgm:spPr/>
      <dgm:t>
        <a:bodyPr/>
        <a:lstStyle/>
        <a:p>
          <a:endParaRPr lang="en-US"/>
        </a:p>
      </dgm:t>
    </dgm:pt>
    <dgm:pt modelId="{0E390D33-917C-4C7B-A5C4-6B45EAA8A04B}" type="pres">
      <dgm:prSet presAssocID="{8C6F6A05-E475-44DF-BBDD-DB1384A11679}" presName="Name0" presStyleCnt="0">
        <dgm:presLayoutVars>
          <dgm:dir/>
          <dgm:animLvl val="lvl"/>
          <dgm:resizeHandles val="exact"/>
        </dgm:presLayoutVars>
      </dgm:prSet>
      <dgm:spPr/>
    </dgm:pt>
    <dgm:pt modelId="{F2B2340B-A16F-4FC6-81ED-9C1228512DB2}" type="pres">
      <dgm:prSet presAssocID="{A9507EBF-FCA9-4D8B-B3F9-F307760D355C}" presName="linNode" presStyleCnt="0"/>
      <dgm:spPr/>
    </dgm:pt>
    <dgm:pt modelId="{42AE1612-8BBF-4F1B-95F8-975760462964}" type="pres">
      <dgm:prSet presAssocID="{A9507EBF-FCA9-4D8B-B3F9-F307760D355C}" presName="parentText" presStyleLbl="node1" presStyleIdx="0" presStyleCnt="4" custScaleX="44598" custLinFactNeighborX="-72652">
        <dgm:presLayoutVars>
          <dgm:chMax val="1"/>
          <dgm:bulletEnabled val="1"/>
        </dgm:presLayoutVars>
      </dgm:prSet>
      <dgm:spPr/>
    </dgm:pt>
    <dgm:pt modelId="{7EBCD687-AB58-458B-AE9B-90063F687879}" type="pres">
      <dgm:prSet presAssocID="{A9507EBF-FCA9-4D8B-B3F9-F307760D355C}" presName="descendantText" presStyleLbl="alignAccFollowNode1" presStyleIdx="0" presStyleCnt="4" custScaleX="133213">
        <dgm:presLayoutVars>
          <dgm:bulletEnabled val="1"/>
        </dgm:presLayoutVars>
      </dgm:prSet>
      <dgm:spPr/>
    </dgm:pt>
    <dgm:pt modelId="{D5F0BECE-1C33-4E43-916D-AF5E02E05EC7}" type="pres">
      <dgm:prSet presAssocID="{61C3DA12-D4B9-4041-B095-2CDDDDA267E8}" presName="sp" presStyleCnt="0"/>
      <dgm:spPr/>
    </dgm:pt>
    <dgm:pt modelId="{50AA0EEB-B694-4F39-AB98-92E17E0FB18C}" type="pres">
      <dgm:prSet presAssocID="{449AE909-4572-4D29-968E-0FAB7B58233F}" presName="linNode" presStyleCnt="0"/>
      <dgm:spPr/>
    </dgm:pt>
    <dgm:pt modelId="{DA600084-4F13-43C3-B648-A4569B1928B5}" type="pres">
      <dgm:prSet presAssocID="{449AE909-4572-4D29-968E-0FAB7B58233F}" presName="parentText" presStyleLbl="node1" presStyleIdx="1" presStyleCnt="4" custScaleX="44597" custLinFactNeighborX="-72652">
        <dgm:presLayoutVars>
          <dgm:chMax val="1"/>
          <dgm:bulletEnabled val="1"/>
        </dgm:presLayoutVars>
      </dgm:prSet>
      <dgm:spPr/>
    </dgm:pt>
    <dgm:pt modelId="{6756DD7E-5AE4-4709-9C92-0882D562151C}" type="pres">
      <dgm:prSet presAssocID="{449AE909-4572-4D29-968E-0FAB7B58233F}" presName="descendantText" presStyleLbl="alignAccFollowNode1" presStyleIdx="1" presStyleCnt="4" custScaleX="133213">
        <dgm:presLayoutVars>
          <dgm:bulletEnabled val="1"/>
        </dgm:presLayoutVars>
      </dgm:prSet>
      <dgm:spPr/>
    </dgm:pt>
    <dgm:pt modelId="{918378DB-E8C6-4E51-9A9F-1C5AB0E75948}" type="pres">
      <dgm:prSet presAssocID="{6F1B953E-45B2-4341-89D6-4ED15D7A9E78}" presName="sp" presStyleCnt="0"/>
      <dgm:spPr/>
    </dgm:pt>
    <dgm:pt modelId="{21672A88-F771-4A46-B9A2-3D33A38D04F3}" type="pres">
      <dgm:prSet presAssocID="{4EB03E05-E2AA-4820-94EA-3F4189B715B7}" presName="linNode" presStyleCnt="0"/>
      <dgm:spPr/>
    </dgm:pt>
    <dgm:pt modelId="{B461FF9B-1B33-40C7-935A-8BD0EBEE2C39}" type="pres">
      <dgm:prSet presAssocID="{4EB03E05-E2AA-4820-94EA-3F4189B715B7}" presName="parentText" presStyleLbl="node1" presStyleIdx="2" presStyleCnt="4" custScaleX="45340" custLinFactNeighborX="-72652">
        <dgm:presLayoutVars>
          <dgm:chMax val="1"/>
          <dgm:bulletEnabled val="1"/>
        </dgm:presLayoutVars>
      </dgm:prSet>
      <dgm:spPr/>
    </dgm:pt>
    <dgm:pt modelId="{8D8D2AB5-766D-4842-A747-5CD9315A031F}" type="pres">
      <dgm:prSet presAssocID="{4EB03E05-E2AA-4820-94EA-3F4189B715B7}" presName="descendantText" presStyleLbl="alignAccFollowNode1" presStyleIdx="2" presStyleCnt="4" custScaleX="133213">
        <dgm:presLayoutVars>
          <dgm:bulletEnabled val="1"/>
        </dgm:presLayoutVars>
      </dgm:prSet>
      <dgm:spPr/>
    </dgm:pt>
    <dgm:pt modelId="{4FD0DAFD-56DA-4F6B-9473-81FD1C77E4F6}" type="pres">
      <dgm:prSet presAssocID="{62CFF835-BEB5-4EBA-A224-589C621D3BED}" presName="sp" presStyleCnt="0"/>
      <dgm:spPr/>
    </dgm:pt>
    <dgm:pt modelId="{5C0EA8D0-AD9E-4FEE-84B9-D1D8950F9E91}" type="pres">
      <dgm:prSet presAssocID="{46B7E344-0FC4-43D0-9BA2-538599BA9F8B}" presName="linNode" presStyleCnt="0"/>
      <dgm:spPr/>
    </dgm:pt>
    <dgm:pt modelId="{F19B522C-1A9D-49DB-8A01-5FDC242FC724}" type="pres">
      <dgm:prSet presAssocID="{46B7E344-0FC4-43D0-9BA2-538599BA9F8B}" presName="parentText" presStyleLbl="node1" presStyleIdx="3" presStyleCnt="4" custScaleX="44598" custLinFactNeighborX="-72652">
        <dgm:presLayoutVars>
          <dgm:chMax val="1"/>
          <dgm:bulletEnabled val="1"/>
        </dgm:presLayoutVars>
      </dgm:prSet>
      <dgm:spPr/>
    </dgm:pt>
    <dgm:pt modelId="{8FCA5D73-F74E-4F24-9A7A-369A268AE0F1}" type="pres">
      <dgm:prSet presAssocID="{46B7E344-0FC4-43D0-9BA2-538599BA9F8B}" presName="descendantText" presStyleLbl="alignAccFollowNode1" presStyleIdx="3" presStyleCnt="4" custScaleX="133213" custLinFactNeighborY="1580">
        <dgm:presLayoutVars>
          <dgm:bulletEnabled val="1"/>
        </dgm:presLayoutVars>
      </dgm:prSet>
      <dgm:spPr/>
    </dgm:pt>
  </dgm:ptLst>
  <dgm:cxnLst>
    <dgm:cxn modelId="{08879B01-B11F-4697-8F0B-17C90D5EBFA3}" srcId="{46B7E344-0FC4-43D0-9BA2-538599BA9F8B}" destId="{B410F9C5-7FDA-42D0-ADE7-9BE0E65368CE}" srcOrd="2" destOrd="0" parTransId="{B1940790-8FC5-4EDA-B9E9-195342C963AD}" sibTransId="{2D1B0295-99DB-4A93-BC61-DC84EA126337}"/>
    <dgm:cxn modelId="{939BA205-FB4B-5742-AB9A-F518FD2AAB8E}" type="presOf" srcId="{B3EB7834-95BF-4681-9629-86852DF237C8}" destId="{8D8D2AB5-766D-4842-A747-5CD9315A031F}" srcOrd="0" destOrd="2" presId="urn:microsoft.com/office/officeart/2005/8/layout/vList5"/>
    <dgm:cxn modelId="{CBECAA05-0362-2441-9F30-D8703A83BC95}" type="presOf" srcId="{89993258-62A0-4FDB-A6C5-0166AA5B0776}" destId="{8D8D2AB5-766D-4842-A747-5CD9315A031F}" srcOrd="0" destOrd="1" presId="urn:microsoft.com/office/officeart/2005/8/layout/vList5"/>
    <dgm:cxn modelId="{4220C105-2110-0140-8B45-DD873644EDDE}" type="presOf" srcId="{0EDE93E3-9C02-4408-9E4B-D7C35C9D5896}" destId="{8FCA5D73-F74E-4F24-9A7A-369A268AE0F1}" srcOrd="0" destOrd="3" presId="urn:microsoft.com/office/officeart/2005/8/layout/vList5"/>
    <dgm:cxn modelId="{C7C5320F-A46D-0B41-9053-C0D6589DB4EF}" type="presOf" srcId="{D4F11E86-6BC4-4AAB-9235-38690FC35D02}" destId="{8FCA5D73-F74E-4F24-9A7A-369A268AE0F1}" srcOrd="0" destOrd="1" presId="urn:microsoft.com/office/officeart/2005/8/layout/vList5"/>
    <dgm:cxn modelId="{F4752210-50F6-C74A-80AD-452ED82480B9}" type="presOf" srcId="{BF492E8B-8248-4DC9-80F0-8559BB9778BE}" destId="{7EBCD687-AB58-458B-AE9B-90063F687879}" srcOrd="0" destOrd="0" presId="urn:microsoft.com/office/officeart/2005/8/layout/vList5"/>
    <dgm:cxn modelId="{9AD22523-185A-B64B-8650-7DCB80D53124}" type="presOf" srcId="{9E8AC563-5126-4D60-8FE8-B5B0ED626EFB}" destId="{6756DD7E-5AE4-4709-9C92-0882D562151C}" srcOrd="0" destOrd="0" presId="urn:microsoft.com/office/officeart/2005/8/layout/vList5"/>
    <dgm:cxn modelId="{D6A66024-36E8-4F65-B6C9-D1CF36C06580}" srcId="{4EB03E05-E2AA-4820-94EA-3F4189B715B7}" destId="{6ADBE528-1D5B-418A-9F77-8A0398D41F96}" srcOrd="3" destOrd="0" parTransId="{CAB627DE-D24C-4BC8-BEA9-69DB9926C97B}" sibTransId="{62304BEC-FFCE-4E54-AD76-4F34F3363F92}"/>
    <dgm:cxn modelId="{38B08D29-AE1D-5C47-9E60-EEE38BB4E36F}" type="presOf" srcId="{4EB03E05-E2AA-4820-94EA-3F4189B715B7}" destId="{B461FF9B-1B33-40C7-935A-8BD0EBEE2C39}" srcOrd="0" destOrd="0" presId="urn:microsoft.com/office/officeart/2005/8/layout/vList5"/>
    <dgm:cxn modelId="{B3C9582B-4C81-4110-8DE9-B0E4828688B2}" srcId="{46B7E344-0FC4-43D0-9BA2-538599BA9F8B}" destId="{0EDE93E3-9C02-4408-9E4B-D7C35C9D5896}" srcOrd="3" destOrd="0" parTransId="{BD6FBCE2-9D11-4A11-8E91-2FCD8A4C583A}" sibTransId="{DD4F3573-D117-4EF3-88AD-0ECA6B70A5C1}"/>
    <dgm:cxn modelId="{2D43D832-7312-834B-A2D6-AC10CAFF9240}" type="presOf" srcId="{46B7E344-0FC4-43D0-9BA2-538599BA9F8B}" destId="{F19B522C-1A9D-49DB-8A01-5FDC242FC724}" srcOrd="0" destOrd="0" presId="urn:microsoft.com/office/officeart/2005/8/layout/vList5"/>
    <dgm:cxn modelId="{98B8FC3E-5BF4-4366-95D9-6452A1E95A04}" srcId="{46B7E344-0FC4-43D0-9BA2-538599BA9F8B}" destId="{96549DAB-D407-426E-A3C4-B54F5AA44B1C}" srcOrd="0" destOrd="0" parTransId="{745419BD-891B-47F8-9545-EBC4EE2F67AA}" sibTransId="{31F406A6-E8F6-4BA4-A4B4-4E511CFBDF6C}"/>
    <dgm:cxn modelId="{5A11193F-12D0-4AB3-8D5A-4DB9EFA8497C}" srcId="{449AE909-4572-4D29-968E-0FAB7B58233F}" destId="{D67CC7F8-B0B4-480D-85A8-5E1A307BD108}" srcOrd="1" destOrd="0" parTransId="{0C6B9583-7BE3-4B18-8150-A14C81299E99}" sibTransId="{A33E885C-EB1D-44BB-AF9B-1AF18DB28754}"/>
    <dgm:cxn modelId="{39C55E5D-4D6F-4EDB-B5BD-1C9EA455B283}" srcId="{449AE909-4572-4D29-968E-0FAB7B58233F}" destId="{F8ADE76C-A2C2-4277-99C2-7CF2A570FF72}" srcOrd="3" destOrd="0" parTransId="{7C705146-4D30-4756-9758-01F910428D4D}" sibTransId="{D4B742A2-1CDC-4752-AE47-F9B84BBBBCEC}"/>
    <dgm:cxn modelId="{50118B45-3839-49C0-B9D3-1B8BA9280BC6}" srcId="{A9507EBF-FCA9-4D8B-B3F9-F307760D355C}" destId="{BF492E8B-8248-4DC9-80F0-8559BB9778BE}" srcOrd="0" destOrd="0" parTransId="{FD7B2A69-BC3B-4045-9601-9113289751FC}" sibTransId="{17CD6989-007B-4BE6-BA3A-4563D46AE49E}"/>
    <dgm:cxn modelId="{505EBB67-74AD-4CA8-83D9-DDC8D9EBD610}" srcId="{4EB03E05-E2AA-4820-94EA-3F4189B715B7}" destId="{B3EB7834-95BF-4681-9629-86852DF237C8}" srcOrd="2" destOrd="0" parTransId="{47C20352-CB5B-46CE-9250-92A3BAF284FC}" sibTransId="{528B49D1-CBDC-4920-A858-6EDFFCEC441B}"/>
    <dgm:cxn modelId="{74CFB24C-21E5-4346-BC88-9406CFA99495}" type="presOf" srcId="{6ADBE528-1D5B-418A-9F77-8A0398D41F96}" destId="{8D8D2AB5-766D-4842-A747-5CD9315A031F}" srcOrd="0" destOrd="3" presId="urn:microsoft.com/office/officeart/2005/8/layout/vList5"/>
    <dgm:cxn modelId="{41374B6F-F06E-F441-B096-6FD6B4738CD5}" type="presOf" srcId="{D67CC7F8-B0B4-480D-85A8-5E1A307BD108}" destId="{6756DD7E-5AE4-4709-9C92-0882D562151C}" srcOrd="0" destOrd="1" presId="urn:microsoft.com/office/officeart/2005/8/layout/vList5"/>
    <dgm:cxn modelId="{E55D2478-588E-7D4F-BC70-057A7A5BA829}" type="presOf" srcId="{A897EA56-D1B7-4868-9AE2-B4B960457997}" destId="{7EBCD687-AB58-458B-AE9B-90063F687879}" srcOrd="0" destOrd="1" presId="urn:microsoft.com/office/officeart/2005/8/layout/vList5"/>
    <dgm:cxn modelId="{3C323D7B-6541-B240-AE41-017F2045E6AD}" type="presOf" srcId="{B410F9C5-7FDA-42D0-ADE7-9BE0E65368CE}" destId="{8FCA5D73-F74E-4F24-9A7A-369A268AE0F1}" srcOrd="0" destOrd="2" presId="urn:microsoft.com/office/officeart/2005/8/layout/vList5"/>
    <dgm:cxn modelId="{A28FAE7B-8C2C-F140-B0FB-F2DD56EADD4F}" type="presOf" srcId="{57FBE33D-A678-4253-A1F2-47A33A9EC7D5}" destId="{8D8D2AB5-766D-4842-A747-5CD9315A031F}" srcOrd="0" destOrd="0" presId="urn:microsoft.com/office/officeart/2005/8/layout/vList5"/>
    <dgm:cxn modelId="{0BD27685-C933-494A-9626-20E0AAE8FA90}" type="presOf" srcId="{96549DAB-D407-426E-A3C4-B54F5AA44B1C}" destId="{8FCA5D73-F74E-4F24-9A7A-369A268AE0F1}" srcOrd="0" destOrd="0" presId="urn:microsoft.com/office/officeart/2005/8/layout/vList5"/>
    <dgm:cxn modelId="{422A788F-2D4F-C34F-9B38-256D3292930E}" type="presOf" srcId="{8C6F6A05-E475-44DF-BBDD-DB1384A11679}" destId="{0E390D33-917C-4C7B-A5C4-6B45EAA8A04B}" srcOrd="0" destOrd="0" presId="urn:microsoft.com/office/officeart/2005/8/layout/vList5"/>
    <dgm:cxn modelId="{92368E90-7E35-4BD1-8D32-29D1BBE09036}" srcId="{A9507EBF-FCA9-4D8B-B3F9-F307760D355C}" destId="{A897EA56-D1B7-4868-9AE2-B4B960457997}" srcOrd="1" destOrd="0" parTransId="{1F1BCE63-8246-422E-A779-2B6318790663}" sibTransId="{B15D3509-A4BE-4204-8A26-019798A3760C}"/>
    <dgm:cxn modelId="{3646AB90-066C-4816-A73E-6A2E8FBF81F9}" srcId="{46B7E344-0FC4-43D0-9BA2-538599BA9F8B}" destId="{D4F11E86-6BC4-4AAB-9235-38690FC35D02}" srcOrd="1" destOrd="0" parTransId="{EC807006-5E19-4523-A5B7-CB3295D3ECD2}" sibTransId="{9DB5249C-294A-48EB-BD85-D91E1526A7C8}"/>
    <dgm:cxn modelId="{0AB4C698-1888-4D4B-8991-8A679F683933}" srcId="{449AE909-4572-4D29-968E-0FAB7B58233F}" destId="{D9E01C7D-7DC0-4E2F-BF02-A74EA1270BB4}" srcOrd="2" destOrd="0" parTransId="{B2A7734B-6B3C-4128-92D6-C7E7B66A5399}" sibTransId="{64FC58B4-57A0-45A6-878B-004ED51D1E47}"/>
    <dgm:cxn modelId="{C5CAA8A6-A6F5-419B-B5EF-98671C66B022}" srcId="{8C6F6A05-E475-44DF-BBDD-DB1384A11679}" destId="{449AE909-4572-4D29-968E-0FAB7B58233F}" srcOrd="1" destOrd="0" parTransId="{65F90C65-A638-45BE-8C34-BE119D4206DA}" sibTransId="{6F1B953E-45B2-4341-89D6-4ED15D7A9E78}"/>
    <dgm:cxn modelId="{8FA98BA9-8C48-B547-A817-55855B467201}" type="presOf" srcId="{A9507EBF-FCA9-4D8B-B3F9-F307760D355C}" destId="{42AE1612-8BBF-4F1B-95F8-975760462964}" srcOrd="0" destOrd="0" presId="urn:microsoft.com/office/officeart/2005/8/layout/vList5"/>
    <dgm:cxn modelId="{751291BA-2CA0-4500-94A4-6EBFA94BB148}" srcId="{A9507EBF-FCA9-4D8B-B3F9-F307760D355C}" destId="{F51E917C-CB2C-4973-A639-5688754D2FFB}" srcOrd="3" destOrd="0" parTransId="{D659290F-5FCD-485E-AF72-E78121846CC4}" sibTransId="{C40E7EA1-5597-4A35-A8C5-979DD30E6283}"/>
    <dgm:cxn modelId="{83303CC6-6C36-B945-9A70-0C161B67E00D}" type="presOf" srcId="{F8ADE76C-A2C2-4277-99C2-7CF2A570FF72}" destId="{6756DD7E-5AE4-4709-9C92-0882D562151C}" srcOrd="0" destOrd="3" presId="urn:microsoft.com/office/officeart/2005/8/layout/vList5"/>
    <dgm:cxn modelId="{D61AFBC6-BF9D-4827-8224-F1B8707F97AF}" srcId="{4EB03E05-E2AA-4820-94EA-3F4189B715B7}" destId="{89993258-62A0-4FDB-A6C5-0166AA5B0776}" srcOrd="1" destOrd="0" parTransId="{B61010EA-48EB-4A45-BC86-BFC2E80BD797}" sibTransId="{86291D24-CD75-447F-B9BE-E70008EBD639}"/>
    <dgm:cxn modelId="{C12797C9-12DA-EA46-BFED-34F5689A07D9}" type="presOf" srcId="{613821EB-36F8-4116-84C0-4D46B51F34FA}" destId="{7EBCD687-AB58-458B-AE9B-90063F687879}" srcOrd="0" destOrd="2" presId="urn:microsoft.com/office/officeart/2005/8/layout/vList5"/>
    <dgm:cxn modelId="{79529DD5-F4DF-4F50-B417-8144E1A7F068}" srcId="{8C6F6A05-E475-44DF-BBDD-DB1384A11679}" destId="{A9507EBF-FCA9-4D8B-B3F9-F307760D355C}" srcOrd="0" destOrd="0" parTransId="{3BE49435-1751-4A49-841F-ED1CD39427E6}" sibTransId="{61C3DA12-D4B9-4041-B095-2CDDDDA267E8}"/>
    <dgm:cxn modelId="{FAB951DA-F2D8-C043-BF22-478102E211F3}" type="presOf" srcId="{F51E917C-CB2C-4973-A639-5688754D2FFB}" destId="{7EBCD687-AB58-458B-AE9B-90063F687879}" srcOrd="0" destOrd="3" presId="urn:microsoft.com/office/officeart/2005/8/layout/vList5"/>
    <dgm:cxn modelId="{17B3F4E3-A6B9-48B7-8A4F-AB26AF9AD1E4}" srcId="{4EB03E05-E2AA-4820-94EA-3F4189B715B7}" destId="{57FBE33D-A678-4253-A1F2-47A33A9EC7D5}" srcOrd="0" destOrd="0" parTransId="{C4F96AD4-CE34-457F-81A4-3F72BEA09756}" sibTransId="{4E85026A-90B8-4A17-A60A-72CA26F3A238}"/>
    <dgm:cxn modelId="{AA3364EB-A76E-4B48-A91A-5139775418F6}" srcId="{8C6F6A05-E475-44DF-BBDD-DB1384A11679}" destId="{46B7E344-0FC4-43D0-9BA2-538599BA9F8B}" srcOrd="3" destOrd="0" parTransId="{AF514FDC-0E58-4919-82A4-0F166A5EEBF9}" sibTransId="{B0FB6DF4-E35E-4C84-BB7F-57EA93C8F48F}"/>
    <dgm:cxn modelId="{8C43D9F1-1E68-5E4E-8CB1-E8078B2689E3}" type="presOf" srcId="{449AE909-4572-4D29-968E-0FAB7B58233F}" destId="{DA600084-4F13-43C3-B648-A4569B1928B5}" srcOrd="0" destOrd="0" presId="urn:microsoft.com/office/officeart/2005/8/layout/vList5"/>
    <dgm:cxn modelId="{A39B39F3-88B4-4735-8386-569E88F81B5C}" srcId="{A9507EBF-FCA9-4D8B-B3F9-F307760D355C}" destId="{613821EB-36F8-4116-84C0-4D46B51F34FA}" srcOrd="2" destOrd="0" parTransId="{ECD1F08C-56B3-4F12-90B7-76BAF58E9AF5}" sibTransId="{48FEC829-0705-4A59-8D1B-DD9014E3033C}"/>
    <dgm:cxn modelId="{945E5EF5-8BEF-4D13-AC5F-17E81C301EA4}" srcId="{449AE909-4572-4D29-968E-0FAB7B58233F}" destId="{9E8AC563-5126-4D60-8FE8-B5B0ED626EFB}" srcOrd="0" destOrd="0" parTransId="{5231EA1A-D99A-4F7F-B5A2-C9C579A55026}" sibTransId="{1CAAB07E-1E17-4616-8F91-17361FEE0C69}"/>
    <dgm:cxn modelId="{AE70FFF6-9CA6-4225-972B-17CAA27EC0B5}" srcId="{8C6F6A05-E475-44DF-BBDD-DB1384A11679}" destId="{4EB03E05-E2AA-4820-94EA-3F4189B715B7}" srcOrd="2" destOrd="0" parTransId="{27810DD7-023C-495D-90BF-59F945472E5E}" sibTransId="{62CFF835-BEB5-4EBA-A224-589C621D3BED}"/>
    <dgm:cxn modelId="{F926AAF8-DA11-1F48-9410-249443DA96FF}" type="presOf" srcId="{D9E01C7D-7DC0-4E2F-BF02-A74EA1270BB4}" destId="{6756DD7E-5AE4-4709-9C92-0882D562151C}" srcOrd="0" destOrd="2" presId="urn:microsoft.com/office/officeart/2005/8/layout/vList5"/>
    <dgm:cxn modelId="{8502D3EE-2819-134F-B35D-5C4F431EC84E}" type="presParOf" srcId="{0E390D33-917C-4C7B-A5C4-6B45EAA8A04B}" destId="{F2B2340B-A16F-4FC6-81ED-9C1228512DB2}" srcOrd="0" destOrd="0" presId="urn:microsoft.com/office/officeart/2005/8/layout/vList5"/>
    <dgm:cxn modelId="{44581A91-AEFD-BF4A-BFF3-6C3C6F52577C}" type="presParOf" srcId="{F2B2340B-A16F-4FC6-81ED-9C1228512DB2}" destId="{42AE1612-8BBF-4F1B-95F8-975760462964}" srcOrd="0" destOrd="0" presId="urn:microsoft.com/office/officeart/2005/8/layout/vList5"/>
    <dgm:cxn modelId="{E847B9EB-C4CA-734F-857D-29B8D1743AA6}" type="presParOf" srcId="{F2B2340B-A16F-4FC6-81ED-9C1228512DB2}" destId="{7EBCD687-AB58-458B-AE9B-90063F687879}" srcOrd="1" destOrd="0" presId="urn:microsoft.com/office/officeart/2005/8/layout/vList5"/>
    <dgm:cxn modelId="{B38F960E-90A3-9944-9F4F-1D0201AD6B7B}" type="presParOf" srcId="{0E390D33-917C-4C7B-A5C4-6B45EAA8A04B}" destId="{D5F0BECE-1C33-4E43-916D-AF5E02E05EC7}" srcOrd="1" destOrd="0" presId="urn:microsoft.com/office/officeart/2005/8/layout/vList5"/>
    <dgm:cxn modelId="{B412883F-B19D-3548-B98F-451F1B87BA5C}" type="presParOf" srcId="{0E390D33-917C-4C7B-A5C4-6B45EAA8A04B}" destId="{50AA0EEB-B694-4F39-AB98-92E17E0FB18C}" srcOrd="2" destOrd="0" presId="urn:microsoft.com/office/officeart/2005/8/layout/vList5"/>
    <dgm:cxn modelId="{932B7820-8572-FB41-B819-0F7336563532}" type="presParOf" srcId="{50AA0EEB-B694-4F39-AB98-92E17E0FB18C}" destId="{DA600084-4F13-43C3-B648-A4569B1928B5}" srcOrd="0" destOrd="0" presId="urn:microsoft.com/office/officeart/2005/8/layout/vList5"/>
    <dgm:cxn modelId="{A8A2B13F-71E7-6A4A-96CB-B8548260FBB8}" type="presParOf" srcId="{50AA0EEB-B694-4F39-AB98-92E17E0FB18C}" destId="{6756DD7E-5AE4-4709-9C92-0882D562151C}" srcOrd="1" destOrd="0" presId="urn:microsoft.com/office/officeart/2005/8/layout/vList5"/>
    <dgm:cxn modelId="{4DF88EDB-E240-654A-9B3E-E781D640026F}" type="presParOf" srcId="{0E390D33-917C-4C7B-A5C4-6B45EAA8A04B}" destId="{918378DB-E8C6-4E51-9A9F-1C5AB0E75948}" srcOrd="3" destOrd="0" presId="urn:microsoft.com/office/officeart/2005/8/layout/vList5"/>
    <dgm:cxn modelId="{A608B794-F4A1-7F4E-AD52-F40A935BD102}" type="presParOf" srcId="{0E390D33-917C-4C7B-A5C4-6B45EAA8A04B}" destId="{21672A88-F771-4A46-B9A2-3D33A38D04F3}" srcOrd="4" destOrd="0" presId="urn:microsoft.com/office/officeart/2005/8/layout/vList5"/>
    <dgm:cxn modelId="{D03B97FE-A4ED-054E-AB4E-42A0038AB06D}" type="presParOf" srcId="{21672A88-F771-4A46-B9A2-3D33A38D04F3}" destId="{B461FF9B-1B33-40C7-935A-8BD0EBEE2C39}" srcOrd="0" destOrd="0" presId="urn:microsoft.com/office/officeart/2005/8/layout/vList5"/>
    <dgm:cxn modelId="{040F4E92-4A15-BF4B-9DCC-6DB8237C896D}" type="presParOf" srcId="{21672A88-F771-4A46-B9A2-3D33A38D04F3}" destId="{8D8D2AB5-766D-4842-A747-5CD9315A031F}" srcOrd="1" destOrd="0" presId="urn:microsoft.com/office/officeart/2005/8/layout/vList5"/>
    <dgm:cxn modelId="{1233DA44-C07A-E64D-8AD0-BA1E8EE51277}" type="presParOf" srcId="{0E390D33-917C-4C7B-A5C4-6B45EAA8A04B}" destId="{4FD0DAFD-56DA-4F6B-9473-81FD1C77E4F6}" srcOrd="5" destOrd="0" presId="urn:microsoft.com/office/officeart/2005/8/layout/vList5"/>
    <dgm:cxn modelId="{611CB485-CD1C-DE43-9EB6-924A519F3E4C}" type="presParOf" srcId="{0E390D33-917C-4C7B-A5C4-6B45EAA8A04B}" destId="{5C0EA8D0-AD9E-4FEE-84B9-D1D8950F9E91}" srcOrd="6" destOrd="0" presId="urn:microsoft.com/office/officeart/2005/8/layout/vList5"/>
    <dgm:cxn modelId="{447A3724-3067-7542-A5B7-236A8C94E553}" type="presParOf" srcId="{5C0EA8D0-AD9E-4FEE-84B9-D1D8950F9E91}" destId="{F19B522C-1A9D-49DB-8A01-5FDC242FC724}" srcOrd="0" destOrd="0" presId="urn:microsoft.com/office/officeart/2005/8/layout/vList5"/>
    <dgm:cxn modelId="{751821A6-942D-8C49-9C1C-DC13D87D856F}" type="presParOf" srcId="{5C0EA8D0-AD9E-4FEE-84B9-D1D8950F9E91}" destId="{8FCA5D73-F74E-4F24-9A7A-369A268AE0F1}"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761E-BC4C-3D45-AFF8-4111D1017B42}">
      <dsp:nvSpPr>
        <dsp:cNvPr id="0" name=""/>
        <dsp:cNvSpPr/>
      </dsp:nvSpPr>
      <dsp:spPr>
        <a:xfrm rot="5400000">
          <a:off x="-366934" y="369307"/>
          <a:ext cx="2446229" cy="171236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Stage 1: Accessibility and Public Reporting</a:t>
          </a:r>
        </a:p>
      </dsp:txBody>
      <dsp:txXfrm rot="-5400000">
        <a:off x="1" y="858552"/>
        <a:ext cx="1712360" cy="733869"/>
      </dsp:txXfrm>
    </dsp:sp>
    <dsp:sp modelId="{06F694E5-69EB-E145-9EFE-D911BC5B3802}">
      <dsp:nvSpPr>
        <dsp:cNvPr id="0" name=""/>
        <dsp:cNvSpPr/>
      </dsp:nvSpPr>
      <dsp:spPr>
        <a:xfrm rot="5400000">
          <a:off x="5352982" y="-3638249"/>
          <a:ext cx="1590049" cy="887129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43 FRS out of 45 (not </a:t>
          </a:r>
          <a:r>
            <a:rPr lang="en-GB" sz="2400" kern="1200" dirty="0"/>
            <a:t>the Isle of Wight or Isles of Scilly)</a:t>
          </a:r>
          <a:endParaRPr lang="en-US" sz="2400" kern="1200" dirty="0"/>
        </a:p>
        <a:p>
          <a:pPr marL="228600" lvl="1" indent="-228600" algn="l" defTabSz="1066800">
            <a:lnSpc>
              <a:spcPct val="90000"/>
            </a:lnSpc>
            <a:spcBef>
              <a:spcPct val="0"/>
            </a:spcBef>
            <a:spcAft>
              <a:spcPct val="15000"/>
            </a:spcAft>
            <a:buChar char="•"/>
          </a:pPr>
          <a:r>
            <a:rPr lang="en-GB" sz="2400" kern="1200" dirty="0"/>
            <a:t>Public accessibility of IRMPs - a manual search of FRSs’ websites</a:t>
          </a:r>
          <a:endParaRPr lang="en-US" sz="2400" kern="1200" dirty="0"/>
        </a:p>
        <a:p>
          <a:pPr marL="228600" lvl="1" indent="-228600" algn="l" defTabSz="1066800">
            <a:lnSpc>
              <a:spcPct val="90000"/>
            </a:lnSpc>
            <a:spcBef>
              <a:spcPct val="0"/>
            </a:spcBef>
            <a:spcAft>
              <a:spcPct val="15000"/>
            </a:spcAft>
            <a:buChar char="•"/>
          </a:pPr>
          <a:r>
            <a:rPr lang="en-GB" sz="2400" kern="1200" dirty="0"/>
            <a:t>Data collection of IRMPs was conducted in October 2018</a:t>
          </a:r>
          <a:endParaRPr lang="en-US" sz="2400" kern="1200" dirty="0"/>
        </a:p>
      </dsp:txBody>
      <dsp:txXfrm rot="-5400000">
        <a:off x="1712360" y="79993"/>
        <a:ext cx="8793673" cy="1434809"/>
      </dsp:txXfrm>
    </dsp:sp>
    <dsp:sp modelId="{47DED1A5-F8A7-AA49-8FE4-893DF6CFC02D}">
      <dsp:nvSpPr>
        <dsp:cNvPr id="0" name=""/>
        <dsp:cNvSpPr/>
      </dsp:nvSpPr>
      <dsp:spPr>
        <a:xfrm rot="5400000">
          <a:off x="-366934" y="2531480"/>
          <a:ext cx="2446229" cy="171236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t>Stage 2: Protection and Prevention </a:t>
          </a:r>
          <a:endParaRPr lang="en-US" sz="1700" b="1" kern="1200" dirty="0"/>
        </a:p>
      </dsp:txBody>
      <dsp:txXfrm rot="-5400000">
        <a:off x="1" y="3020725"/>
        <a:ext cx="1712360" cy="733869"/>
      </dsp:txXfrm>
    </dsp:sp>
    <dsp:sp modelId="{8AB42E58-B494-1D4D-82D8-8C867A88FBB7}">
      <dsp:nvSpPr>
        <dsp:cNvPr id="0" name=""/>
        <dsp:cNvSpPr/>
      </dsp:nvSpPr>
      <dsp:spPr>
        <a:xfrm rot="5400000">
          <a:off x="5352982" y="-1476076"/>
          <a:ext cx="1590049" cy="887129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Sample - 6 FRSs (2x county, combined, and Met across 6 regions)</a:t>
          </a:r>
          <a:endParaRPr lang="en-US" sz="2400" kern="1200" dirty="0"/>
        </a:p>
        <a:p>
          <a:pPr marL="228600" lvl="1" indent="-228600" algn="l" defTabSz="1066800">
            <a:lnSpc>
              <a:spcPct val="90000"/>
            </a:lnSpc>
            <a:spcBef>
              <a:spcPct val="0"/>
            </a:spcBef>
            <a:spcAft>
              <a:spcPct val="15000"/>
            </a:spcAft>
            <a:buChar char="•"/>
          </a:pPr>
          <a:r>
            <a:rPr lang="en-GB" sz="2400" kern="1200" dirty="0"/>
            <a:t>In-depth document analysis of protection and prevention activities</a:t>
          </a:r>
          <a:endParaRPr lang="en-US" sz="2400" kern="1200" dirty="0"/>
        </a:p>
        <a:p>
          <a:pPr marL="228600" lvl="1" indent="-228600" algn="l" defTabSz="1066800">
            <a:lnSpc>
              <a:spcPct val="90000"/>
            </a:lnSpc>
            <a:spcBef>
              <a:spcPct val="0"/>
            </a:spcBef>
            <a:spcAft>
              <a:spcPct val="15000"/>
            </a:spcAft>
            <a:buChar char="•"/>
          </a:pPr>
          <a:r>
            <a:rPr lang="en-GB" sz="2400" kern="1200" dirty="0"/>
            <a:t>Was information fit for purpose reflecting current good practice? </a:t>
          </a:r>
          <a:endParaRPr lang="en-US" sz="2400" kern="1200" dirty="0"/>
        </a:p>
      </dsp:txBody>
      <dsp:txXfrm rot="-5400000">
        <a:off x="1712360" y="2242166"/>
        <a:ext cx="8793673" cy="1434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CD687-AB58-458B-AE9B-90063F687879}">
      <dsp:nvSpPr>
        <dsp:cNvPr id="0" name=""/>
        <dsp:cNvSpPr/>
      </dsp:nvSpPr>
      <dsp:spPr>
        <a:xfrm rot="5400000">
          <a:off x="5612517" y="-3825762"/>
          <a:ext cx="948947" cy="88426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Little or no data and intelligence and predominantly hoc in nature</a:t>
          </a:r>
          <a:endParaRPr lang="en-US" sz="1300" kern="1200" dirty="0"/>
        </a:p>
        <a:p>
          <a:pPr marL="114300" lvl="1" indent="-114300" algn="l" defTabSz="577850">
            <a:lnSpc>
              <a:spcPct val="90000"/>
            </a:lnSpc>
            <a:spcBef>
              <a:spcPct val="0"/>
            </a:spcBef>
            <a:spcAft>
              <a:spcPct val="15000"/>
            </a:spcAft>
            <a:buChar char="•"/>
          </a:pPr>
          <a:r>
            <a:rPr lang="en-US" sz="1300" kern="1200"/>
            <a:t>Quality assurance of the information processes and systems is variable and poor/unfit for purpose</a:t>
          </a:r>
          <a:endParaRPr lang="en-US" sz="1300" kern="1200" dirty="0"/>
        </a:p>
        <a:p>
          <a:pPr marL="114300" lvl="1" indent="-114300" algn="l" defTabSz="577850">
            <a:lnSpc>
              <a:spcPct val="90000"/>
            </a:lnSpc>
            <a:spcBef>
              <a:spcPct val="0"/>
            </a:spcBef>
            <a:spcAft>
              <a:spcPct val="15000"/>
            </a:spcAft>
            <a:buChar char="•"/>
          </a:pPr>
          <a:r>
            <a:rPr lang="en-US" sz="1300" kern="1200"/>
            <a:t>Lack of benchmarks and standards mean comparability is difficult, impractical or impossible</a:t>
          </a:r>
          <a:endParaRPr lang="en-US" sz="1300" kern="1200" dirty="0"/>
        </a:p>
        <a:p>
          <a:pPr marL="114300" lvl="1" indent="-114300" algn="l" defTabSz="577850">
            <a:lnSpc>
              <a:spcPct val="90000"/>
            </a:lnSpc>
            <a:spcBef>
              <a:spcPct val="0"/>
            </a:spcBef>
            <a:spcAft>
              <a:spcPct val="15000"/>
            </a:spcAft>
            <a:buChar char="•"/>
          </a:pPr>
          <a:r>
            <a:rPr lang="en-US" sz="1300" kern="1200"/>
            <a:t>No overall national perspective or national framework </a:t>
          </a:r>
          <a:endParaRPr lang="en-US" sz="1300" kern="1200" dirty="0"/>
        </a:p>
      </dsp:txBody>
      <dsp:txXfrm rot="-5400000">
        <a:off x="1665670" y="167409"/>
        <a:ext cx="8796318" cy="856299"/>
      </dsp:txXfrm>
    </dsp:sp>
    <dsp:sp modelId="{42AE1612-8BBF-4F1B-95F8-975760462964}">
      <dsp:nvSpPr>
        <dsp:cNvPr id="0" name=""/>
        <dsp:cNvSpPr/>
      </dsp:nvSpPr>
      <dsp:spPr>
        <a:xfrm>
          <a:off x="0" y="2466"/>
          <a:ext cx="1665226" cy="118618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Data </a:t>
          </a:r>
        </a:p>
        <a:p>
          <a:pPr marL="0" lvl="0" indent="0" algn="ctr" defTabSz="889000">
            <a:lnSpc>
              <a:spcPct val="90000"/>
            </a:lnSpc>
            <a:spcBef>
              <a:spcPct val="0"/>
            </a:spcBef>
            <a:spcAft>
              <a:spcPct val="35000"/>
            </a:spcAft>
            <a:buNone/>
          </a:pPr>
          <a:r>
            <a:rPr lang="en-US" sz="2000" b="1" kern="1200"/>
            <a:t>poor</a:t>
          </a:r>
          <a:endParaRPr lang="en-US" sz="2000" b="1" kern="1200" dirty="0"/>
        </a:p>
      </dsp:txBody>
      <dsp:txXfrm>
        <a:off x="57905" y="60371"/>
        <a:ext cx="1549416" cy="1070374"/>
      </dsp:txXfrm>
    </dsp:sp>
    <dsp:sp modelId="{6756DD7E-5AE4-4709-9C92-0882D562151C}">
      <dsp:nvSpPr>
        <dsp:cNvPr id="0" name=""/>
        <dsp:cNvSpPr/>
      </dsp:nvSpPr>
      <dsp:spPr>
        <a:xfrm rot="5400000">
          <a:off x="5612480" y="-2580268"/>
          <a:ext cx="948947" cy="88426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A mixture of qualitative and qualitative data and intelligence exists</a:t>
          </a:r>
          <a:endParaRPr lang="en-US" sz="1300" kern="1200" dirty="0"/>
        </a:p>
        <a:p>
          <a:pPr marL="114300" lvl="1" indent="-114300" algn="l" defTabSz="577850">
            <a:lnSpc>
              <a:spcPct val="90000"/>
            </a:lnSpc>
            <a:spcBef>
              <a:spcPct val="0"/>
            </a:spcBef>
            <a:spcAft>
              <a:spcPct val="15000"/>
            </a:spcAft>
            <a:buChar char="•"/>
          </a:pPr>
          <a:r>
            <a:rPr lang="en-US" sz="1300" kern="1200"/>
            <a:t>Subjective and objective measures, with both absolute and relative measurements available</a:t>
          </a:r>
          <a:endParaRPr lang="en-US" sz="1300" kern="1200" dirty="0"/>
        </a:p>
        <a:p>
          <a:pPr marL="114300" lvl="1" indent="-114300" algn="l" defTabSz="577850">
            <a:lnSpc>
              <a:spcPct val="90000"/>
            </a:lnSpc>
            <a:spcBef>
              <a:spcPct val="0"/>
            </a:spcBef>
            <a:spcAft>
              <a:spcPct val="15000"/>
            </a:spcAft>
            <a:buChar char="•"/>
          </a:pPr>
          <a:r>
            <a:rPr lang="en-US" sz="1300" kern="1200"/>
            <a:t>A mixture of input, output and outcome indicators and/or measures and a degree of internal and external quality assurance</a:t>
          </a:r>
          <a:endParaRPr lang="en-US" sz="1300" kern="1200" dirty="0"/>
        </a:p>
        <a:p>
          <a:pPr marL="114300" lvl="1" indent="-114300" algn="l" defTabSz="577850">
            <a:lnSpc>
              <a:spcPct val="90000"/>
            </a:lnSpc>
            <a:spcBef>
              <a:spcPct val="0"/>
            </a:spcBef>
            <a:spcAft>
              <a:spcPct val="15000"/>
            </a:spcAft>
            <a:buChar char="•"/>
          </a:pPr>
          <a:r>
            <a:rPr lang="en-US" sz="1300" kern="1200"/>
            <a:t>The data is primarily operationally or organizationally focused</a:t>
          </a:r>
          <a:endParaRPr lang="en-US" sz="1300" kern="1200" dirty="0"/>
        </a:p>
      </dsp:txBody>
      <dsp:txXfrm rot="-5400000">
        <a:off x="1665633" y="1412903"/>
        <a:ext cx="8796318" cy="856299"/>
      </dsp:txXfrm>
    </dsp:sp>
    <dsp:sp modelId="{DA600084-4F13-43C3-B648-A4569B1928B5}">
      <dsp:nvSpPr>
        <dsp:cNvPr id="0" name=""/>
        <dsp:cNvSpPr/>
      </dsp:nvSpPr>
      <dsp:spPr>
        <a:xfrm>
          <a:off x="0" y="1247960"/>
          <a:ext cx="1665189" cy="118618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Data </a:t>
          </a:r>
        </a:p>
        <a:p>
          <a:pPr marL="0" lvl="0" indent="0" algn="ctr" defTabSz="889000">
            <a:lnSpc>
              <a:spcPct val="90000"/>
            </a:lnSpc>
            <a:spcBef>
              <a:spcPct val="0"/>
            </a:spcBef>
            <a:spcAft>
              <a:spcPct val="35000"/>
            </a:spcAft>
            <a:buNone/>
          </a:pPr>
          <a:r>
            <a:rPr lang="en-US" sz="2000" b="1" kern="1200"/>
            <a:t>Rich</a:t>
          </a:r>
          <a:endParaRPr lang="en-US" sz="2000" b="1" kern="1200" dirty="0"/>
        </a:p>
      </dsp:txBody>
      <dsp:txXfrm>
        <a:off x="57905" y="1305865"/>
        <a:ext cx="1549379" cy="1070374"/>
      </dsp:txXfrm>
    </dsp:sp>
    <dsp:sp modelId="{8D8D2AB5-766D-4842-A747-5CD9315A031F}">
      <dsp:nvSpPr>
        <dsp:cNvPr id="0" name=""/>
        <dsp:cNvSpPr/>
      </dsp:nvSpPr>
      <dsp:spPr>
        <a:xfrm rot="5400000">
          <a:off x="5628115" y="-1326018"/>
          <a:ext cx="948947" cy="88251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Sector or system-wide real time data and intelligence available at a publically accessible single depository (web based) </a:t>
          </a:r>
          <a:endParaRPr lang="en-US" sz="1300" kern="1200" dirty="0"/>
        </a:p>
        <a:p>
          <a:pPr marL="114300" lvl="1" indent="-114300" algn="l" defTabSz="577850">
            <a:lnSpc>
              <a:spcPct val="90000"/>
            </a:lnSpc>
            <a:spcBef>
              <a:spcPct val="0"/>
            </a:spcBef>
            <a:spcAft>
              <a:spcPct val="15000"/>
            </a:spcAft>
            <a:buChar char="•"/>
          </a:pPr>
          <a:r>
            <a:rPr lang="en-US" sz="1300" kern="1200"/>
            <a:t>Sector-wide, quality assured and standards based objective and subjective metrics and measurements</a:t>
          </a:r>
          <a:endParaRPr lang="en-US" sz="1300" kern="1200" dirty="0"/>
        </a:p>
        <a:p>
          <a:pPr marL="114300" lvl="1" indent="-114300" algn="l" defTabSz="577850">
            <a:lnSpc>
              <a:spcPct val="90000"/>
            </a:lnSpc>
            <a:spcBef>
              <a:spcPct val="0"/>
            </a:spcBef>
            <a:spcAft>
              <a:spcPct val="15000"/>
            </a:spcAft>
            <a:buChar char="•"/>
          </a:pPr>
          <a:r>
            <a:rPr lang="en-US" sz="1300" kern="1200" dirty="0"/>
            <a:t>Robust, sophisticated, public and freely available, interrogative, analytical and interpretive tools</a:t>
          </a:r>
        </a:p>
        <a:p>
          <a:pPr marL="114300" lvl="1" indent="-114300" algn="l" defTabSz="577850">
            <a:lnSpc>
              <a:spcPct val="90000"/>
            </a:lnSpc>
            <a:spcBef>
              <a:spcPct val="0"/>
            </a:spcBef>
            <a:spcAft>
              <a:spcPct val="15000"/>
            </a:spcAft>
            <a:buChar char="•"/>
          </a:pPr>
          <a:r>
            <a:rPr lang="en-US" sz="1300" kern="1200"/>
            <a:t>Detailed and comparable short medium and long term data on trends and comparisons both national and international </a:t>
          </a:r>
          <a:endParaRPr lang="en-US" sz="1300" kern="1200" dirty="0"/>
        </a:p>
      </dsp:txBody>
      <dsp:txXfrm rot="-5400000">
        <a:off x="1690023" y="2658398"/>
        <a:ext cx="8778808" cy="856299"/>
      </dsp:txXfrm>
    </dsp:sp>
    <dsp:sp modelId="{B461FF9B-1B33-40C7-935A-8BD0EBEE2C39}">
      <dsp:nvSpPr>
        <dsp:cNvPr id="0" name=""/>
        <dsp:cNvSpPr/>
      </dsp:nvSpPr>
      <dsp:spPr>
        <a:xfrm>
          <a:off x="0" y="2493454"/>
          <a:ext cx="1689579" cy="118618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Intelligent</a:t>
          </a:r>
        </a:p>
        <a:p>
          <a:pPr marL="0" lvl="0" indent="0" algn="ctr" defTabSz="889000">
            <a:lnSpc>
              <a:spcPct val="90000"/>
            </a:lnSpc>
            <a:spcBef>
              <a:spcPct val="0"/>
            </a:spcBef>
            <a:spcAft>
              <a:spcPct val="35000"/>
            </a:spcAft>
            <a:buNone/>
          </a:pPr>
          <a:r>
            <a:rPr lang="en-US" sz="2000" b="1" kern="1200" dirty="0"/>
            <a:t>Data</a:t>
          </a:r>
        </a:p>
      </dsp:txBody>
      <dsp:txXfrm>
        <a:off x="57905" y="2551359"/>
        <a:ext cx="1573769" cy="1070374"/>
      </dsp:txXfrm>
    </dsp:sp>
    <dsp:sp modelId="{8FCA5D73-F74E-4F24-9A7A-369A268AE0F1}">
      <dsp:nvSpPr>
        <dsp:cNvPr id="0" name=""/>
        <dsp:cNvSpPr/>
      </dsp:nvSpPr>
      <dsp:spPr>
        <a:xfrm rot="5400000">
          <a:off x="5612517" y="-74286"/>
          <a:ext cx="948947" cy="88426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Facilitates and promotes international, academic, professional and operational research</a:t>
          </a:r>
          <a:endParaRPr lang="en-US" sz="1300" kern="1200" dirty="0"/>
        </a:p>
        <a:p>
          <a:pPr marL="114300" lvl="1" indent="-114300" algn="l" defTabSz="577850">
            <a:lnSpc>
              <a:spcPct val="90000"/>
            </a:lnSpc>
            <a:spcBef>
              <a:spcPct val="0"/>
            </a:spcBef>
            <a:spcAft>
              <a:spcPct val="15000"/>
            </a:spcAft>
            <a:buChar char="•"/>
          </a:pPr>
          <a:r>
            <a:rPr lang="en-US" sz="1300" kern="1200"/>
            <a:t>Sector wide identification and dissemination of good practice, learning and innovation</a:t>
          </a:r>
          <a:endParaRPr lang="en-US" sz="1300" kern="1200" dirty="0"/>
        </a:p>
        <a:p>
          <a:pPr marL="114300" lvl="1" indent="-114300" algn="l" defTabSz="577850">
            <a:lnSpc>
              <a:spcPct val="90000"/>
            </a:lnSpc>
            <a:spcBef>
              <a:spcPct val="0"/>
            </a:spcBef>
            <a:spcAft>
              <a:spcPct val="15000"/>
            </a:spcAft>
            <a:buChar char="•"/>
          </a:pPr>
          <a:r>
            <a:rPr lang="en-US" sz="1300" kern="1200"/>
            <a:t> Independent, quality assured, open and transparent international ‘host’ for a comprehensive database</a:t>
          </a:r>
          <a:endParaRPr lang="en-US" sz="1300" kern="1200" dirty="0"/>
        </a:p>
        <a:p>
          <a:pPr marL="114300" lvl="1" indent="-114300" algn="l" defTabSz="577850">
            <a:lnSpc>
              <a:spcPct val="90000"/>
            </a:lnSpc>
            <a:spcBef>
              <a:spcPct val="0"/>
            </a:spcBef>
            <a:spcAft>
              <a:spcPct val="15000"/>
            </a:spcAft>
            <a:buChar char="•"/>
          </a:pPr>
          <a:r>
            <a:rPr lang="en-US" sz="1300" kern="1200"/>
            <a:t>Built in improvement and quality assurance as fundamental to its purpose</a:t>
          </a:r>
          <a:endParaRPr lang="en-US" sz="1300" kern="1200" dirty="0"/>
        </a:p>
      </dsp:txBody>
      <dsp:txXfrm rot="-5400000">
        <a:off x="1665670" y="3918885"/>
        <a:ext cx="8796318" cy="856299"/>
      </dsp:txXfrm>
    </dsp:sp>
    <dsp:sp modelId="{F19B522C-1A9D-49DB-8A01-5FDC242FC724}">
      <dsp:nvSpPr>
        <dsp:cNvPr id="0" name=""/>
        <dsp:cNvSpPr/>
      </dsp:nvSpPr>
      <dsp:spPr>
        <a:xfrm>
          <a:off x="0" y="3738948"/>
          <a:ext cx="1665226" cy="118618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Self-</a:t>
          </a:r>
        </a:p>
        <a:p>
          <a:pPr marL="0" lvl="0" indent="0" algn="ctr" defTabSz="889000">
            <a:lnSpc>
              <a:spcPct val="90000"/>
            </a:lnSpc>
            <a:spcBef>
              <a:spcPct val="0"/>
            </a:spcBef>
            <a:spcAft>
              <a:spcPct val="35000"/>
            </a:spcAft>
            <a:buNone/>
          </a:pPr>
          <a:r>
            <a:rPr lang="en-US" sz="2000" b="1" kern="1200" dirty="0"/>
            <a:t>Regulation</a:t>
          </a:r>
        </a:p>
      </dsp:txBody>
      <dsp:txXfrm>
        <a:off x="57905" y="3796853"/>
        <a:ext cx="1549416" cy="10703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3EFEA-1515-B64D-8572-447586234916}"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2E90C-04B1-034D-81CA-71D76E7F8C84}" type="slidenum">
              <a:rPr lang="en-US" smtClean="0"/>
              <a:t>‹#›</a:t>
            </a:fld>
            <a:endParaRPr lang="en-US"/>
          </a:p>
        </p:txBody>
      </p:sp>
    </p:spTree>
    <p:extLst>
      <p:ext uri="{BB962C8B-B14F-4D97-AF65-F5344CB8AC3E}">
        <p14:creationId xmlns:p14="http://schemas.microsoft.com/office/powerpoint/2010/main" val="5548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activities reported could essentially be differentiated into two categories. The first could be interpreted as being expressions of aims, objectives and/or outcomes, for the service. These by their nature tended to be medium or long term in perspective. The second was identification of various ‘actions’. These by their nature tended to be more short term in focus and be input or output focused. </a:t>
            </a:r>
          </a:p>
          <a:p>
            <a:endParaRPr lang="en-US" dirty="0"/>
          </a:p>
        </p:txBody>
      </p:sp>
      <p:sp>
        <p:nvSpPr>
          <p:cNvPr id="4" name="Slide Number Placeholder 3"/>
          <p:cNvSpPr>
            <a:spLocks noGrp="1"/>
          </p:cNvSpPr>
          <p:nvPr>
            <p:ph type="sldNum" sz="quarter" idx="10"/>
          </p:nvPr>
        </p:nvSpPr>
        <p:spPr/>
        <p:txBody>
          <a:bodyPr/>
          <a:lstStyle/>
          <a:p>
            <a:fld id="{DC52E90C-04B1-034D-81CA-71D76E7F8C84}" type="slidenum">
              <a:rPr lang="en-US" smtClean="0"/>
              <a:t>7</a:t>
            </a:fld>
            <a:endParaRPr lang="en-US"/>
          </a:p>
        </p:txBody>
      </p:sp>
    </p:spTree>
    <p:extLst>
      <p:ext uri="{BB962C8B-B14F-4D97-AF65-F5344CB8AC3E}">
        <p14:creationId xmlns:p14="http://schemas.microsoft.com/office/powerpoint/2010/main" val="34990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43571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8530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90283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CE86DD8-45C5-43DD-853B-CD3932E2248D}"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215052523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E86DD8-45C5-43DD-853B-CD3932E2248D}"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45645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2CE86DD8-45C5-43DD-853B-CD3932E2248D}"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35244720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CE86DD8-45C5-43DD-853B-CD3932E2248D}" type="datetimeFigureOut">
              <a:rPr lang="en-GB" smtClean="0"/>
              <a:t>20/09/2019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2330340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E014111E-F49C-4BC7-AD8C-EE66941D8997}"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463DE7-D98F-49ED-B7AB-A2D0EB89D052}"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1744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E86DD8-45C5-43DD-853B-CD3932E2248D}" type="datetimeFigureOut">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427857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86DD8-45C5-43DD-853B-CD3932E2248D}" type="datetimeFigureOut">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2578043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86DD8-45C5-43DD-853B-CD3932E2248D}" type="datetimeFigureOut">
              <a:rPr lang="en-GB" smtClean="0"/>
              <a:t>20/09/2019</a:t>
            </a:fld>
            <a:endParaRPr lang="en-GB"/>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GB"/>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392317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52278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CE86DD8-45C5-43DD-853B-CD3932E2248D}" type="datetimeFigureOut">
              <a:rPr lang="en-GB" smtClean="0"/>
              <a:t>20/09/2019</a:t>
            </a:fld>
            <a:endParaRPr lang="en-GB"/>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GB"/>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2678170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86DD8-45C5-43DD-853B-CD3932E2248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2154870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86DD8-45C5-43DD-853B-CD3932E2248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62108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44920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FB6DC7-6C51-4635-981D-FAA5C0D53F1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66828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B6DC7-6C51-4635-981D-FAA5C0D53F1D}"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87092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FB6DC7-6C51-4635-981D-FAA5C0D53F1D}" type="datetimeFigureOut">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65691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B6DC7-6C51-4635-981D-FAA5C0D53F1D}" type="datetimeFigureOut">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424167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90224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26362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111E-F49C-4BC7-AD8C-EE66941D8997}" type="datetimeFigureOut">
              <a:rPr lang="en-GB" smtClean="0"/>
              <a:t>20/09/2019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63DE7-D98F-49ED-B7AB-A2D0EB89D052}" type="slidenum">
              <a:rPr lang="en-GB" smtClean="0"/>
              <a:t>‹#›</a:t>
            </a:fld>
            <a:endParaRPr lang="en-GB"/>
          </a:p>
        </p:txBody>
      </p:sp>
    </p:spTree>
    <p:extLst>
      <p:ext uri="{BB962C8B-B14F-4D97-AF65-F5344CB8AC3E}">
        <p14:creationId xmlns:p14="http://schemas.microsoft.com/office/powerpoint/2010/main" val="4173490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014111E-F49C-4BC7-AD8C-EE66941D8997}" type="datetimeFigureOut">
              <a:rPr lang="en-GB" smtClean="0"/>
              <a:t>20/09/2019</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E463DE7-D98F-49ED-B7AB-A2D0EB89D052}" type="slidenum">
              <a:rPr lang="en-GB" smtClean="0"/>
              <a:t>‹#›</a:t>
            </a:fld>
            <a:endParaRPr lang="en-GB"/>
          </a:p>
        </p:txBody>
      </p:sp>
    </p:spTree>
    <p:extLst>
      <p:ext uri="{BB962C8B-B14F-4D97-AF65-F5344CB8AC3E}">
        <p14:creationId xmlns:p14="http://schemas.microsoft.com/office/powerpoint/2010/main" val="3641088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katarzyna.lakoma@ntu.ac.uk" TargetMode="External"/><Relationship Id="rId2" Type="http://schemas.openxmlformats.org/officeDocument/2006/relationships/hyperlink" Target="mailto:peter.murphy@ntu.ac.uk" TargetMode="External"/><Relationship Id="rId1" Type="http://schemas.openxmlformats.org/officeDocument/2006/relationships/slideLayout" Target="../slideLayouts/slideLayout13.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77D1CC8-D896-884B-A841-9650010135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062" b="7867"/>
          <a:stretch/>
        </p:blipFill>
        <p:spPr>
          <a:xfrm>
            <a:off x="20" y="10"/>
            <a:ext cx="12191980" cy="6857990"/>
          </a:xfrm>
          <a:prstGeom prst="rect">
            <a:avLst/>
          </a:prstGeom>
        </p:spPr>
      </p:pic>
      <p:sp>
        <p:nvSpPr>
          <p:cNvPr id="2" name="Title 1">
            <a:extLst>
              <a:ext uri="{FF2B5EF4-FFF2-40B4-BE49-F238E27FC236}">
                <a16:creationId xmlns:a16="http://schemas.microsoft.com/office/drawing/2014/main" id="{96A4CE42-F8F6-594D-BE8B-7A01C56D7CC5}"/>
              </a:ext>
            </a:extLst>
          </p:cNvPr>
          <p:cNvSpPr>
            <a:spLocks noGrp="1"/>
          </p:cNvSpPr>
          <p:nvPr>
            <p:ph type="title"/>
          </p:nvPr>
        </p:nvSpPr>
        <p:spPr>
          <a:xfrm>
            <a:off x="1600210" y="1097280"/>
            <a:ext cx="8991600" cy="2069753"/>
          </a:xfrm>
          <a:solidFill>
            <a:schemeClr val="bg1">
              <a:alpha val="60000"/>
            </a:schemeClr>
          </a:solidFill>
          <a:ln>
            <a:solidFill>
              <a:schemeClr val="tx1"/>
            </a:solidFill>
          </a:ln>
        </p:spPr>
        <p:txBody>
          <a:bodyPr vert="horz" lIns="274320" tIns="182880" rIns="274320" bIns="182880" rtlCol="0" anchor="ctr" anchorCtr="1">
            <a:normAutofit/>
          </a:bodyPr>
          <a:lstStyle/>
          <a:p>
            <a:r>
              <a:rPr lang="en-US" b="1" dirty="0">
                <a:solidFill>
                  <a:schemeClr val="tx1"/>
                </a:solidFill>
              </a:rPr>
              <a:t>A risky process ?  </a:t>
            </a:r>
            <a:br>
              <a:rPr lang="en-US" b="1" dirty="0">
                <a:solidFill>
                  <a:schemeClr val="tx1"/>
                </a:solidFill>
              </a:rPr>
            </a:br>
            <a:r>
              <a:rPr lang="en-US" b="1" dirty="0">
                <a:solidFill>
                  <a:schemeClr val="tx1"/>
                </a:solidFill>
              </a:rPr>
              <a:t>The efficacy of Integrated Risk Management Plans in Fire and Rescue Services</a:t>
            </a:r>
            <a:endParaRPr lang="en-US" dirty="0">
              <a:solidFill>
                <a:schemeClr val="tx1"/>
              </a:solidFill>
            </a:endParaRPr>
          </a:p>
        </p:txBody>
      </p:sp>
      <p:sp>
        <p:nvSpPr>
          <p:cNvPr id="15" name="Title 1">
            <a:extLst>
              <a:ext uri="{FF2B5EF4-FFF2-40B4-BE49-F238E27FC236}">
                <a16:creationId xmlns:a16="http://schemas.microsoft.com/office/drawing/2014/main" id="{D946D5F3-5CD8-5940-BD37-3270105B9AB3}"/>
              </a:ext>
            </a:extLst>
          </p:cNvPr>
          <p:cNvSpPr txBox="1">
            <a:spLocks/>
          </p:cNvSpPr>
          <p:nvPr/>
        </p:nvSpPr>
        <p:spPr>
          <a:xfrm>
            <a:off x="2781310" y="4354875"/>
            <a:ext cx="6629400" cy="1613131"/>
          </a:xfrm>
          <a:prstGeom prst="rect">
            <a:avLst/>
          </a:prstGeom>
          <a:solidFill>
            <a:schemeClr val="bg1">
              <a:alpha val="60000"/>
            </a:schemeClr>
          </a:solidFill>
          <a:ln w="31750" cap="sq">
            <a:solidFill>
              <a:schemeClr val="tx1"/>
            </a:solidFill>
            <a:miter lim="800000"/>
          </a:ln>
        </p:spPr>
        <p:txBody>
          <a:bodyPr vert="horz" lIns="274320" tIns="182880" rIns="274320" bIns="182880" rtlCol="0" anchor="ctr" anchorCtr="1">
            <a:normAutofit fontScale="625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GB" sz="2400" b="1" dirty="0"/>
              <a:t>Katarzyna Lakoma and Pete Murphy</a:t>
            </a:r>
          </a:p>
          <a:p>
            <a:endParaRPr lang="en-GB" sz="2400" b="1" dirty="0"/>
          </a:p>
          <a:p>
            <a:r>
              <a:rPr lang="en-GB" sz="2400" b="1" dirty="0"/>
              <a:t>Nottingham Trent University</a:t>
            </a:r>
          </a:p>
          <a:p>
            <a:endParaRPr lang="en-GB" sz="2400" b="1" dirty="0"/>
          </a:p>
          <a:p>
            <a:r>
              <a:rPr lang="en-GB" sz="2400" b="1" dirty="0"/>
              <a:t>JUC Annual Conference 2019</a:t>
            </a:r>
          </a:p>
          <a:p>
            <a:r>
              <a:rPr lang="en-GB" sz="2400" b="1" dirty="0"/>
              <a:t>Northumbria University</a:t>
            </a:r>
            <a:endParaRPr lang="en-GB" sz="2400" dirty="0"/>
          </a:p>
          <a:p>
            <a:r>
              <a:rPr lang="en-GB" sz="2400" dirty="0"/>
              <a:t>17 September 2019</a:t>
            </a:r>
          </a:p>
        </p:txBody>
      </p:sp>
    </p:spTree>
    <p:extLst>
      <p:ext uri="{BB962C8B-B14F-4D97-AF65-F5344CB8AC3E}">
        <p14:creationId xmlns:p14="http://schemas.microsoft.com/office/powerpoint/2010/main" val="421653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n-US" b="1" dirty="0">
                <a:latin typeface="Gill Sans MT" panose="020B0502020104020203" pitchFamily="34" charset="0"/>
              </a:rPr>
              <a:t>Where do standards and evidence fit into a national framework?</a:t>
            </a:r>
          </a:p>
        </p:txBody>
      </p:sp>
      <p:sp>
        <p:nvSpPr>
          <p:cNvPr id="17" name="Rectangle 1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099" y="2124486"/>
            <a:ext cx="8355225" cy="4652935"/>
          </a:xfrm>
          <a:prstGeom prst="rect">
            <a:avLst/>
          </a:prstGeom>
          <a:effectLst>
            <a:outerShdw dist="50800" dir="5400000" algn="ctr" rotWithShape="0">
              <a:srgbClr val="000000">
                <a:alpha val="55000"/>
              </a:srgbClr>
            </a:outerShdw>
          </a:effectLst>
        </p:spPr>
      </p:pic>
      <p:pic>
        <p:nvPicPr>
          <p:cNvPr id="6" name="Picture 5">
            <a:extLst>
              <a:ext uri="{FF2B5EF4-FFF2-40B4-BE49-F238E27FC236}">
                <a16:creationId xmlns:a16="http://schemas.microsoft.com/office/drawing/2014/main" id="{43022C4D-C4A5-8446-8170-427DB5E4F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508" y="2714934"/>
            <a:ext cx="3228975" cy="3535363"/>
          </a:xfrm>
          <a:prstGeom prst="rect">
            <a:avLst/>
          </a:prstGeom>
        </p:spPr>
      </p:pic>
    </p:spTree>
    <p:extLst>
      <p:ext uri="{BB962C8B-B14F-4D97-AF65-F5344CB8AC3E}">
        <p14:creationId xmlns:p14="http://schemas.microsoft.com/office/powerpoint/2010/main" val="403456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606732"/>
            <a:ext cx="3689949" cy="3664784"/>
          </a:xfrm>
          <a:prstGeom prst="ellipse">
            <a:avLst/>
          </a:prstGeom>
          <a:solidFill>
            <a:schemeClr val="accent2"/>
          </a:solidFill>
          <a:ln>
            <a:noFill/>
          </a:ln>
        </p:spPr>
        <p:txBody>
          <a:bodyPr>
            <a:noAutofit/>
          </a:bodyPr>
          <a:lstStyle/>
          <a:p>
            <a:r>
              <a:rPr lang="en-GB" sz="2000" b="1" dirty="0">
                <a:solidFill>
                  <a:srgbClr val="FFFFFF"/>
                </a:solidFill>
                <a:effectLst>
                  <a:outerShdw blurRad="38100" dist="38100" dir="2700000" algn="tl">
                    <a:srgbClr val="000000">
                      <a:alpha val="43137"/>
                    </a:srgbClr>
                  </a:outerShdw>
                </a:effectLst>
                <a:latin typeface="+mn-lt"/>
              </a:rPr>
              <a:t>The</a:t>
            </a:r>
            <a:br>
              <a:rPr lang="en-GB" sz="2000" b="1" dirty="0">
                <a:solidFill>
                  <a:srgbClr val="FFFFFF"/>
                </a:solidFill>
                <a:effectLst>
                  <a:outerShdw blurRad="38100" dist="38100" dir="2700000" algn="tl">
                    <a:srgbClr val="000000">
                      <a:alpha val="43137"/>
                    </a:srgbClr>
                  </a:outerShdw>
                </a:effectLst>
                <a:latin typeface="+mn-lt"/>
              </a:rPr>
            </a:br>
            <a:r>
              <a:rPr lang="en-GB" sz="2000" b="1" dirty="0" err="1">
                <a:solidFill>
                  <a:srgbClr val="FFFFFF"/>
                </a:solidFill>
                <a:effectLst>
                  <a:outerShdw blurRad="38100" dist="38100" dir="2700000" algn="tl">
                    <a:srgbClr val="000000">
                      <a:alpha val="43137"/>
                    </a:srgbClr>
                  </a:outerShdw>
                </a:effectLst>
                <a:latin typeface="+mn-lt"/>
              </a:rPr>
              <a:t>relationshi</a:t>
            </a:r>
            <a:r>
              <a:rPr lang="en-GB" sz="2000" b="1" dirty="0">
                <a:solidFill>
                  <a:srgbClr val="FFFFFF"/>
                </a:solidFill>
                <a:effectLst>
                  <a:outerShdw blurRad="38100" dist="38100" dir="2700000" algn="tl">
                    <a:srgbClr val="000000">
                      <a:alpha val="43137"/>
                    </a:srgbClr>
                  </a:outerShdw>
                </a:effectLst>
                <a:latin typeface="+mn-lt"/>
              </a:rPr>
              <a:t> between </a:t>
            </a:r>
            <a:br>
              <a:rPr lang="en-GB" sz="2000" b="1" dirty="0">
                <a:solidFill>
                  <a:srgbClr val="FFFFFF"/>
                </a:solidFill>
                <a:effectLst>
                  <a:outerShdw blurRad="38100" dist="38100" dir="2700000" algn="tl">
                    <a:srgbClr val="000000">
                      <a:alpha val="43137"/>
                    </a:srgbClr>
                  </a:outerShdw>
                </a:effectLst>
                <a:latin typeface="+mn-lt"/>
              </a:rPr>
            </a:br>
            <a:r>
              <a:rPr lang="en-GB" sz="2000" b="1" dirty="0">
                <a:solidFill>
                  <a:srgbClr val="FFFFFF"/>
                </a:solidFill>
                <a:effectLst>
                  <a:outerShdw blurRad="38100" dist="38100" dir="2700000" algn="tl">
                    <a:srgbClr val="000000">
                      <a:alpha val="43137"/>
                    </a:srgbClr>
                  </a:outerShdw>
                </a:effectLst>
                <a:latin typeface="+mn-lt"/>
              </a:rPr>
              <a:t>IRMP and National Standards</a:t>
            </a:r>
          </a:p>
        </p:txBody>
      </p:sp>
      <p:sp>
        <p:nvSpPr>
          <p:cNvPr id="3" name="Content Placeholder 2"/>
          <p:cNvSpPr>
            <a:spLocks noGrp="1"/>
          </p:cNvSpPr>
          <p:nvPr>
            <p:ph idx="1"/>
          </p:nvPr>
        </p:nvSpPr>
        <p:spPr>
          <a:xfrm>
            <a:off x="5342709" y="705394"/>
            <a:ext cx="5569682" cy="5329646"/>
          </a:xfrm>
        </p:spPr>
        <p:txBody>
          <a:bodyPr anchor="ctr">
            <a:noAutofit/>
          </a:bodyPr>
          <a:lstStyle/>
          <a:p>
            <a:r>
              <a:rPr lang="en-GB" sz="2000" dirty="0"/>
              <a:t>FBU – rejects the inconsistency and local variations of IRMPs in favour of national standards of fire cover</a:t>
            </a:r>
          </a:p>
          <a:p>
            <a:endParaRPr lang="en-GB" sz="2000" dirty="0"/>
          </a:p>
          <a:p>
            <a:r>
              <a:rPr lang="en-GB" sz="2000" dirty="0"/>
              <a:t>Prosser – the loss of national standards means the number of resources attending incidents and the consequential capabilities of those reduced resources can differ according to postcode  as well as managing expectations between neighbouring services.</a:t>
            </a:r>
          </a:p>
          <a:p>
            <a:endParaRPr lang="en-GB" sz="2000" dirty="0"/>
          </a:p>
          <a:p>
            <a:r>
              <a:rPr lang="en-GB" sz="2000" dirty="0"/>
              <a:t>Murphy - Whether or not it leads to national standards or benchmarks of response – it is clear there is too much ‘unwarranted’ variation and they need better data and better quality assurance </a:t>
            </a:r>
          </a:p>
        </p:txBody>
      </p:sp>
    </p:spTree>
    <p:extLst>
      <p:ext uri="{BB962C8B-B14F-4D97-AF65-F5344CB8AC3E}">
        <p14:creationId xmlns:p14="http://schemas.microsoft.com/office/powerpoint/2010/main" val="262155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chemeClr val="bg1"/>
          </a:solidFill>
        </p:spPr>
        <p:txBody>
          <a:bodyPr>
            <a:normAutofit/>
          </a:bodyPr>
          <a:lstStyle/>
          <a:p>
            <a:r>
              <a:rPr lang="en-GB" b="1">
                <a:latin typeface="+mn-lt"/>
              </a:rPr>
              <a:t>National Standards or Postcode Lottery?</a:t>
            </a:r>
          </a:p>
        </p:txBody>
      </p:sp>
      <p:sp>
        <p:nvSpPr>
          <p:cNvPr id="3" name="Content Placeholder 2"/>
          <p:cNvSpPr>
            <a:spLocks noGrp="1"/>
          </p:cNvSpPr>
          <p:nvPr>
            <p:ph idx="1"/>
          </p:nvPr>
        </p:nvSpPr>
        <p:spPr>
          <a:xfrm>
            <a:off x="1706062" y="1938528"/>
            <a:ext cx="8852210" cy="3547872"/>
          </a:xfrm>
        </p:spPr>
        <p:txBody>
          <a:bodyPr>
            <a:normAutofit/>
          </a:bodyPr>
          <a:lstStyle/>
          <a:p>
            <a:pPr>
              <a:lnSpc>
                <a:spcPct val="90000"/>
              </a:lnSpc>
            </a:pPr>
            <a:r>
              <a:rPr lang="en-GB" dirty="0">
                <a:solidFill>
                  <a:srgbClr val="404040"/>
                </a:solidFill>
              </a:rPr>
              <a:t>NFCC – Review of Community Risk Methodologies (Phase 1, 2019).</a:t>
            </a:r>
          </a:p>
          <a:p>
            <a:pPr>
              <a:lnSpc>
                <a:spcPct val="90000"/>
              </a:lnSpc>
            </a:pPr>
            <a:r>
              <a:rPr lang="en-GB" dirty="0">
                <a:solidFill>
                  <a:srgbClr val="404040"/>
                </a:solidFill>
              </a:rPr>
              <a:t>NTU – “there is a growing realisation we also need a fundamental and comprehensive review of IRMP process and outcomes” (June 2019)</a:t>
            </a:r>
          </a:p>
          <a:p>
            <a:pPr>
              <a:lnSpc>
                <a:spcPct val="90000"/>
              </a:lnSpc>
            </a:pPr>
            <a:r>
              <a:rPr lang="en-GB" dirty="0">
                <a:solidFill>
                  <a:srgbClr val="404040"/>
                </a:solidFill>
              </a:rPr>
              <a:t>“there is too much variation in how fire and rescue services operate, resulting in a postcode lottery in the standards of service the public receives” HM Inspector of  Fire  and Rescue Services (July 2019)</a:t>
            </a:r>
          </a:p>
          <a:p>
            <a:pPr>
              <a:lnSpc>
                <a:spcPct val="90000"/>
              </a:lnSpc>
            </a:pPr>
            <a:r>
              <a:rPr lang="en-GB" dirty="0">
                <a:solidFill>
                  <a:srgbClr val="404040"/>
                </a:solidFill>
              </a:rPr>
              <a:t>“it is clear that a comprehensive review of the IRMP process and outcome is long overdue” </a:t>
            </a:r>
            <a:r>
              <a:rPr lang="en-GB" i="1" dirty="0">
                <a:solidFill>
                  <a:srgbClr val="404040"/>
                </a:solidFill>
              </a:rPr>
              <a:t>FIRE</a:t>
            </a:r>
            <a:r>
              <a:rPr lang="en-GB" dirty="0">
                <a:solidFill>
                  <a:srgbClr val="404040"/>
                </a:solidFill>
              </a:rPr>
              <a:t> (July 2019)</a:t>
            </a:r>
          </a:p>
          <a:p>
            <a:pPr>
              <a:lnSpc>
                <a:spcPct val="90000"/>
              </a:lnSpc>
            </a:pPr>
            <a:r>
              <a:rPr lang="en-GB" dirty="0">
                <a:solidFill>
                  <a:srgbClr val="404040"/>
                </a:solidFill>
              </a:rPr>
              <a:t>“That a standard template for producing an IRMP has never been produced is disappointing and astounding” (Andrew Lynch Editor and FSG Board Member 2019)</a:t>
            </a:r>
          </a:p>
          <a:p>
            <a:pPr>
              <a:lnSpc>
                <a:spcPct val="90000"/>
              </a:lnSpc>
            </a:pPr>
            <a:endParaRPr lang="en-GB" sz="1500" dirty="0">
              <a:solidFill>
                <a:srgbClr val="404040"/>
              </a:solidFill>
            </a:endParaRPr>
          </a:p>
        </p:txBody>
      </p:sp>
    </p:spTree>
    <p:extLst>
      <p:ext uri="{BB962C8B-B14F-4D97-AF65-F5344CB8AC3E}">
        <p14:creationId xmlns:p14="http://schemas.microsoft.com/office/powerpoint/2010/main" val="19205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00B7-DAA3-477A-AE65-F9C5B5317476}"/>
              </a:ext>
            </a:extLst>
          </p:cNvPr>
          <p:cNvSpPr>
            <a:spLocks noGrp="1"/>
          </p:cNvSpPr>
          <p:nvPr>
            <p:ph type="title"/>
          </p:nvPr>
        </p:nvSpPr>
        <p:spPr>
          <a:xfrm>
            <a:off x="677333" y="551063"/>
            <a:ext cx="10828867" cy="1112637"/>
          </a:xfrm>
        </p:spPr>
        <p:txBody>
          <a:bodyPr>
            <a:normAutofit fontScale="90000"/>
          </a:bodyPr>
          <a:lstStyle/>
          <a:p>
            <a:pPr algn="ctr"/>
            <a:r>
              <a:rPr lang="en-GB" sz="3600" b="1" dirty="0">
                <a:latin typeface="+mn-lt"/>
              </a:rPr>
              <a:t>The evidence base in Fire and Rescue</a:t>
            </a:r>
          </a:p>
        </p:txBody>
      </p:sp>
      <p:sp>
        <p:nvSpPr>
          <p:cNvPr id="9" name="Content Placeholder 8">
            <a:extLst>
              <a:ext uri="{FF2B5EF4-FFF2-40B4-BE49-F238E27FC236}">
                <a16:creationId xmlns:a16="http://schemas.microsoft.com/office/drawing/2014/main" id="{17FF5BD9-ED6A-46D2-A077-E387408F099C}"/>
              </a:ext>
            </a:extLst>
          </p:cNvPr>
          <p:cNvSpPr>
            <a:spLocks noGrp="1"/>
          </p:cNvSpPr>
          <p:nvPr>
            <p:ph idx="1"/>
          </p:nvPr>
        </p:nvSpPr>
        <p:spPr>
          <a:xfrm>
            <a:off x="109506" y="2016779"/>
            <a:ext cx="5816600" cy="4427985"/>
          </a:xfrm>
        </p:spPr>
        <p:txBody>
          <a:bodyPr>
            <a:normAutofit/>
          </a:bodyPr>
          <a:lstStyle/>
          <a:p>
            <a:pPr marL="0" indent="0" algn="ctr">
              <a:buNone/>
            </a:pPr>
            <a:r>
              <a:rPr lang="en-US" dirty="0"/>
              <a:t>Insufficient amount of evidence</a:t>
            </a:r>
          </a:p>
          <a:p>
            <a:pPr marL="0" indent="0" algn="ctr">
              <a:buNone/>
            </a:pPr>
            <a:endParaRPr lang="en-US" dirty="0"/>
          </a:p>
          <a:p>
            <a:pPr marL="0" indent="0" algn="ctr">
              <a:buNone/>
            </a:pPr>
            <a:r>
              <a:rPr lang="en-US" dirty="0"/>
              <a:t>Insufficient quality of evidence</a:t>
            </a:r>
          </a:p>
          <a:p>
            <a:pPr marL="0" indent="0" algn="ctr">
              <a:buNone/>
            </a:pPr>
            <a:endParaRPr lang="en-US" dirty="0"/>
          </a:p>
          <a:p>
            <a:pPr marL="0" indent="0" algn="ctr">
              <a:buNone/>
            </a:pPr>
            <a:r>
              <a:rPr lang="en-US" dirty="0"/>
              <a:t>Inadequate analytical tools</a:t>
            </a:r>
          </a:p>
          <a:p>
            <a:pPr marL="0" indent="0" algn="ctr">
              <a:buNone/>
            </a:pPr>
            <a:r>
              <a:rPr lang="en-US" dirty="0"/>
              <a:t> </a:t>
            </a:r>
          </a:p>
          <a:p>
            <a:pPr marL="0" indent="0" algn="ctr">
              <a:buNone/>
            </a:pPr>
            <a:r>
              <a:rPr lang="en-US" dirty="0"/>
              <a:t>Insufficiently transparent analysis of evidence</a:t>
            </a:r>
          </a:p>
          <a:p>
            <a:pPr marL="0" indent="0" algn="ctr">
              <a:buNone/>
            </a:pPr>
            <a:endParaRPr lang="en-US" dirty="0"/>
          </a:p>
          <a:p>
            <a:pPr marL="0" indent="0" algn="ctr">
              <a:buNone/>
            </a:pPr>
            <a:r>
              <a:rPr lang="en-US" b="1" dirty="0"/>
              <a:t>Inadequate accountability</a:t>
            </a:r>
          </a:p>
          <a:p>
            <a:pPr marL="0" indent="0" algn="ctr">
              <a:buNone/>
            </a:pPr>
            <a:endParaRPr lang="en-US" dirty="0"/>
          </a:p>
        </p:txBody>
      </p:sp>
      <p:pic>
        <p:nvPicPr>
          <p:cNvPr id="7" name="Content Placeholder 3">
            <a:extLst>
              <a:ext uri="{FF2B5EF4-FFF2-40B4-BE49-F238E27FC236}">
                <a16:creationId xmlns:a16="http://schemas.microsoft.com/office/drawing/2014/main" id="{E09A464A-1674-4CA4-BDA3-767122E378ED}"/>
              </a:ext>
            </a:extLst>
          </p:cNvPr>
          <p:cNvPicPr>
            <a:picLocks noChangeAspect="1"/>
          </p:cNvPicPr>
          <p:nvPr/>
        </p:nvPicPr>
        <p:blipFill rotWithShape="1">
          <a:blip r:embed="rId2"/>
          <a:srcRect l="587" r="2" b="2"/>
          <a:stretch/>
        </p:blipFill>
        <p:spPr>
          <a:xfrm>
            <a:off x="6091766" y="1973466"/>
            <a:ext cx="5384800" cy="4062451"/>
          </a:xfrm>
          <a:prstGeom prst="rect">
            <a:avLst/>
          </a:prstGeom>
        </p:spPr>
      </p:pic>
      <p:sp>
        <p:nvSpPr>
          <p:cNvPr id="5" name="Cross 4">
            <a:extLst>
              <a:ext uri="{FF2B5EF4-FFF2-40B4-BE49-F238E27FC236}">
                <a16:creationId xmlns:a16="http://schemas.microsoft.com/office/drawing/2014/main" id="{05201377-B6C2-403F-A5C5-56D6355A1EA1}"/>
              </a:ext>
            </a:extLst>
          </p:cNvPr>
          <p:cNvSpPr/>
          <p:nvPr/>
        </p:nvSpPr>
        <p:spPr>
          <a:xfrm>
            <a:off x="2700636" y="2419821"/>
            <a:ext cx="427101" cy="378519"/>
          </a:xfrm>
          <a:prstGeom prst="plus">
            <a:avLst>
              <a:gd name="adj" fmla="val 378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quals 5">
            <a:extLst>
              <a:ext uri="{FF2B5EF4-FFF2-40B4-BE49-F238E27FC236}">
                <a16:creationId xmlns:a16="http://schemas.microsoft.com/office/drawing/2014/main" id="{C9E3D911-44E5-449F-BA9F-1A44B5A257CF}"/>
              </a:ext>
            </a:extLst>
          </p:cNvPr>
          <p:cNvSpPr/>
          <p:nvPr/>
        </p:nvSpPr>
        <p:spPr>
          <a:xfrm>
            <a:off x="2655010" y="4641276"/>
            <a:ext cx="542734" cy="680988"/>
          </a:xfrm>
          <a:prstGeom prst="mathEqual">
            <a:avLst>
              <a:gd name="adj1" fmla="val 11520"/>
              <a:gd name="adj2" fmla="val 776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ross 9">
            <a:extLst>
              <a:ext uri="{FF2B5EF4-FFF2-40B4-BE49-F238E27FC236}">
                <a16:creationId xmlns:a16="http://schemas.microsoft.com/office/drawing/2014/main" id="{6C08725F-8BC8-4E5B-B918-CE2BCBF1C143}"/>
              </a:ext>
            </a:extLst>
          </p:cNvPr>
          <p:cNvSpPr/>
          <p:nvPr/>
        </p:nvSpPr>
        <p:spPr>
          <a:xfrm>
            <a:off x="2700634" y="3981624"/>
            <a:ext cx="427102" cy="436401"/>
          </a:xfrm>
          <a:prstGeom prst="plus">
            <a:avLst>
              <a:gd name="adj" fmla="val 378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ross 10">
            <a:extLst>
              <a:ext uri="{FF2B5EF4-FFF2-40B4-BE49-F238E27FC236}">
                <a16:creationId xmlns:a16="http://schemas.microsoft.com/office/drawing/2014/main" id="{E5851FDF-F26A-2B44-9916-714EA99D35DD}"/>
              </a:ext>
            </a:extLst>
          </p:cNvPr>
          <p:cNvSpPr/>
          <p:nvPr/>
        </p:nvSpPr>
        <p:spPr>
          <a:xfrm>
            <a:off x="2700635" y="3218732"/>
            <a:ext cx="427101" cy="378519"/>
          </a:xfrm>
          <a:prstGeom prst="plus">
            <a:avLst>
              <a:gd name="adj" fmla="val 378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86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65125"/>
            <a:ext cx="10718800" cy="1325563"/>
          </a:xfrm>
        </p:spPr>
        <p:txBody>
          <a:bodyPr>
            <a:noAutofit/>
          </a:bodyPr>
          <a:lstStyle/>
          <a:p>
            <a:pPr algn="ctr"/>
            <a:r>
              <a:rPr lang="en-GB" b="1" dirty="0">
                <a:latin typeface="+mn-lt"/>
              </a:rPr>
              <a:t>The evidence base - Quality, Quantity, Analysis and Transparency</a:t>
            </a:r>
            <a:endParaRPr lang="en-GB"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2502676"/>
              </p:ext>
            </p:extLst>
          </p:nvPr>
        </p:nvGraphicFramePr>
        <p:xfrm>
          <a:off x="736600" y="1843024"/>
          <a:ext cx="10515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12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r>
              <a:rPr lang="en-GB" sz="2400" b="1" dirty="0">
                <a:solidFill>
                  <a:schemeClr val="tx1"/>
                </a:solidFill>
                <a:effectLst>
                  <a:outerShdw blurRad="50800" dist="50800" dir="5400000" algn="ctr" rotWithShape="0">
                    <a:schemeClr val="bg1"/>
                  </a:outerShdw>
                </a:effectLst>
                <a:latin typeface="+mn-lt"/>
              </a:rPr>
              <a:t>Conclusion from our wider Research</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49182" y="802638"/>
            <a:ext cx="5408696" cy="5252722"/>
          </a:xfrm>
        </p:spPr>
        <p:txBody>
          <a:bodyPr anchor="ctr">
            <a:normAutofit fontScale="70000" lnSpcReduction="20000"/>
          </a:bodyPr>
          <a:lstStyle/>
          <a:p>
            <a:pPr marL="0" indent="0">
              <a:buNone/>
            </a:pPr>
            <a:endParaRPr lang="en-GB" dirty="0">
              <a:solidFill>
                <a:schemeClr val="bg1"/>
              </a:solidFill>
            </a:endParaRPr>
          </a:p>
          <a:p>
            <a:pPr marL="0" indent="0">
              <a:buNone/>
            </a:pPr>
            <a:r>
              <a:rPr lang="en-GB" sz="3100" dirty="0">
                <a:solidFill>
                  <a:schemeClr val="bg1"/>
                </a:solidFill>
              </a:rPr>
              <a:t>Any performance regime/national framework that seeks to be comprehensive has to cover </a:t>
            </a:r>
            <a:r>
              <a:rPr lang="en-GB" sz="3100" b="1" dirty="0">
                <a:solidFill>
                  <a:schemeClr val="bg1"/>
                </a:solidFill>
              </a:rPr>
              <a:t>policy development, service delivery and public assurance </a:t>
            </a:r>
            <a:r>
              <a:rPr lang="en-GB" sz="3100" dirty="0">
                <a:solidFill>
                  <a:schemeClr val="bg1"/>
                </a:solidFill>
              </a:rPr>
              <a:t>and be cognisant of their interrelationships and interdependencies</a:t>
            </a:r>
          </a:p>
          <a:p>
            <a:pPr marL="0" indent="0">
              <a:buNone/>
            </a:pPr>
            <a:endParaRPr lang="en-GB" sz="3100" dirty="0">
              <a:solidFill>
                <a:schemeClr val="bg1"/>
              </a:solidFill>
            </a:endParaRPr>
          </a:p>
          <a:p>
            <a:pPr marL="0" indent="0">
              <a:buNone/>
            </a:pPr>
            <a:r>
              <a:rPr lang="en-GB" sz="3100" dirty="0">
                <a:solidFill>
                  <a:schemeClr val="bg1"/>
                </a:solidFill>
              </a:rPr>
              <a:t>Policy, service delivery and public assurance are all </a:t>
            </a:r>
            <a:r>
              <a:rPr lang="en-GB" sz="3100" b="1" dirty="0">
                <a:solidFill>
                  <a:schemeClr val="bg1"/>
                </a:solidFill>
              </a:rPr>
              <a:t>dependent, </a:t>
            </a:r>
            <a:r>
              <a:rPr lang="en-GB" sz="3100" b="1" i="1" dirty="0">
                <a:solidFill>
                  <a:schemeClr val="bg1"/>
                </a:solidFill>
              </a:rPr>
              <a:t>inter alia</a:t>
            </a:r>
            <a:r>
              <a:rPr lang="en-GB" sz="3100" b="1" dirty="0">
                <a:solidFill>
                  <a:schemeClr val="bg1"/>
                </a:solidFill>
              </a:rPr>
              <a:t>, on robust, reliable evidence </a:t>
            </a:r>
            <a:r>
              <a:rPr lang="en-GB" sz="3100" dirty="0">
                <a:solidFill>
                  <a:schemeClr val="bg1"/>
                </a:solidFill>
              </a:rPr>
              <a:t>and appropriate interrogatory mechanisms. </a:t>
            </a:r>
          </a:p>
          <a:p>
            <a:pPr marL="0" indent="0">
              <a:buNone/>
            </a:pPr>
            <a:endParaRPr lang="en-GB" sz="3100" dirty="0">
              <a:solidFill>
                <a:schemeClr val="bg1"/>
              </a:solidFill>
            </a:endParaRPr>
          </a:p>
          <a:p>
            <a:pPr marL="0" indent="0">
              <a:buNone/>
            </a:pPr>
            <a:r>
              <a:rPr lang="en-GB" sz="3100" dirty="0">
                <a:solidFill>
                  <a:schemeClr val="bg1"/>
                </a:solidFill>
              </a:rPr>
              <a:t>In England these </a:t>
            </a:r>
            <a:r>
              <a:rPr lang="en-GB" sz="3100" b="1" dirty="0">
                <a:solidFill>
                  <a:schemeClr val="bg1"/>
                </a:solidFill>
              </a:rPr>
              <a:t>have been disintegrating and deteriorating </a:t>
            </a:r>
            <a:r>
              <a:rPr lang="en-GB" sz="3100" dirty="0">
                <a:solidFill>
                  <a:schemeClr val="bg1"/>
                </a:solidFill>
              </a:rPr>
              <a:t>and government have effectively abandoned evidence based policy development and service delivery</a:t>
            </a:r>
          </a:p>
          <a:p>
            <a:pPr marL="0" indent="0">
              <a:buNone/>
            </a:pPr>
            <a:endParaRPr lang="en-GB" dirty="0">
              <a:solidFill>
                <a:schemeClr val="bg1"/>
              </a:solidFill>
            </a:endParaRPr>
          </a:p>
        </p:txBody>
      </p:sp>
    </p:spTree>
    <p:extLst>
      <p:ext uri="{BB962C8B-B14F-4D97-AF65-F5344CB8AC3E}">
        <p14:creationId xmlns:p14="http://schemas.microsoft.com/office/powerpoint/2010/main" val="94831618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770E-70B6-6148-9B17-E84F63C71A55}"/>
              </a:ext>
            </a:extLst>
          </p:cNvPr>
          <p:cNvSpPr>
            <a:spLocks noGrp="1"/>
          </p:cNvSpPr>
          <p:nvPr>
            <p:ph type="title"/>
          </p:nvPr>
        </p:nvSpPr>
        <p:spPr>
          <a:xfrm>
            <a:off x="804672" y="964692"/>
            <a:ext cx="5894832" cy="1188720"/>
          </a:xfrm>
        </p:spPr>
        <p:txBody>
          <a:bodyPr>
            <a:normAutofit/>
          </a:bodyPr>
          <a:lstStyle/>
          <a:p>
            <a:r>
              <a:rPr lang="en-US" b="1" dirty="0"/>
              <a:t>Any questions?</a:t>
            </a:r>
          </a:p>
        </p:txBody>
      </p:sp>
      <p:sp>
        <p:nvSpPr>
          <p:cNvPr id="3" name="Content Placeholder 2">
            <a:extLst>
              <a:ext uri="{FF2B5EF4-FFF2-40B4-BE49-F238E27FC236}">
                <a16:creationId xmlns:a16="http://schemas.microsoft.com/office/drawing/2014/main" id="{E7370152-9EA5-8E4E-8361-12114C31BEA4}"/>
              </a:ext>
            </a:extLst>
          </p:cNvPr>
          <p:cNvSpPr>
            <a:spLocks noGrp="1"/>
          </p:cNvSpPr>
          <p:nvPr>
            <p:ph idx="1"/>
          </p:nvPr>
        </p:nvSpPr>
        <p:spPr>
          <a:xfrm>
            <a:off x="803243" y="2638044"/>
            <a:ext cx="5963317" cy="3263206"/>
          </a:xfrm>
        </p:spPr>
        <p:txBody>
          <a:bodyPr>
            <a:normAutofit/>
          </a:bodyPr>
          <a:lstStyle/>
          <a:p>
            <a:pPr marL="0" indent="0">
              <a:buNone/>
            </a:pPr>
            <a:endParaRPr lang="en-US" dirty="0">
              <a:hlinkClick r:id="rId2"/>
            </a:endParaRPr>
          </a:p>
          <a:p>
            <a:pPr marL="0" indent="0">
              <a:buNone/>
            </a:pPr>
            <a:endParaRPr lang="en-US" dirty="0">
              <a:hlinkClick r:id="rId2"/>
            </a:endParaRPr>
          </a:p>
          <a:p>
            <a:pPr marL="0" indent="0" algn="ctr">
              <a:buNone/>
            </a:pPr>
            <a:r>
              <a:rPr lang="en-US" sz="2800" dirty="0">
                <a:hlinkClick r:id="rId2"/>
              </a:rPr>
              <a:t>peter.murphy@ntu.ac.uk</a:t>
            </a:r>
            <a:endParaRPr lang="en-US" sz="2800" dirty="0"/>
          </a:p>
          <a:p>
            <a:pPr marL="0" indent="0" algn="ctr">
              <a:buNone/>
            </a:pPr>
            <a:r>
              <a:rPr lang="en-US" sz="2800" dirty="0">
                <a:hlinkClick r:id="rId3"/>
              </a:rPr>
              <a:t>katarzyna.lakoma@ntu.ac.uk</a:t>
            </a:r>
            <a:r>
              <a:rPr lang="en-US" sz="2800" dirty="0"/>
              <a:t> </a:t>
            </a:r>
          </a:p>
        </p:txBody>
      </p:sp>
      <p:sp>
        <p:nvSpPr>
          <p:cNvPr id="9" name="Rectangle 8">
            <a:extLst>
              <a:ext uri="{FF2B5EF4-FFF2-40B4-BE49-F238E27FC236}">
                <a16:creationId xmlns:a16="http://schemas.microsoft.com/office/drawing/2014/main" id="{8CC23146-3D9E-4DD1-90F2-D9AAE4927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B165923-D8A4-48EF-BD8D-8DF410BBE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90B27A-F070-614F-A6AF-B36D54E3106D}"/>
              </a:ext>
            </a:extLst>
          </p:cNvPr>
          <p:cNvPicPr>
            <a:picLocks noChangeAspect="1"/>
          </p:cNvPicPr>
          <p:nvPr/>
        </p:nvPicPr>
        <p:blipFill>
          <a:blip r:embed="rId4"/>
          <a:stretch>
            <a:fillRect/>
          </a:stretch>
        </p:blipFill>
        <p:spPr>
          <a:xfrm>
            <a:off x="7715890" y="1768763"/>
            <a:ext cx="3328416" cy="3328416"/>
          </a:xfrm>
          <a:prstGeom prst="rect">
            <a:avLst/>
          </a:prstGeom>
        </p:spPr>
      </p:pic>
    </p:spTree>
    <p:extLst>
      <p:ext uri="{BB962C8B-B14F-4D97-AF65-F5344CB8AC3E}">
        <p14:creationId xmlns:p14="http://schemas.microsoft.com/office/powerpoint/2010/main" val="51424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chemeClr val="bg1"/>
          </a:solidFill>
        </p:spPr>
        <p:txBody>
          <a:bodyPr>
            <a:normAutofit/>
          </a:bodyPr>
          <a:lstStyle/>
          <a:p>
            <a:r>
              <a:rPr lang="en-GB" sz="2400" b="1">
                <a:latin typeface="+mn-lt"/>
              </a:rPr>
              <a:t>Integrated Risk Management Plans and the National Frameworks</a:t>
            </a:r>
          </a:p>
        </p:txBody>
      </p:sp>
      <p:sp>
        <p:nvSpPr>
          <p:cNvPr id="3" name="Content Placeholder 2"/>
          <p:cNvSpPr>
            <a:spLocks noGrp="1"/>
          </p:cNvSpPr>
          <p:nvPr>
            <p:ph idx="1"/>
          </p:nvPr>
        </p:nvSpPr>
        <p:spPr>
          <a:xfrm>
            <a:off x="1706062" y="1843590"/>
            <a:ext cx="8779512" cy="3326928"/>
          </a:xfrm>
        </p:spPr>
        <p:txBody>
          <a:bodyPr>
            <a:normAutofit/>
          </a:bodyPr>
          <a:lstStyle/>
          <a:p>
            <a:pPr marL="0" indent="0">
              <a:lnSpc>
                <a:spcPct val="90000"/>
              </a:lnSpc>
              <a:buNone/>
            </a:pPr>
            <a:r>
              <a:rPr lang="en-GB" dirty="0">
                <a:solidFill>
                  <a:srgbClr val="404040"/>
                </a:solidFill>
              </a:rPr>
              <a:t>A local IRMP sets out the authority’s strategy, in collaboration with other agencies, for reducing the commercial, economic and social impact of fires and other emergency incidents</a:t>
            </a:r>
          </a:p>
          <a:p>
            <a:pPr>
              <a:lnSpc>
                <a:spcPct val="90000"/>
              </a:lnSpc>
            </a:pPr>
            <a:endParaRPr lang="en-GB" dirty="0">
              <a:solidFill>
                <a:srgbClr val="404040"/>
              </a:solidFill>
            </a:endParaRPr>
          </a:p>
          <a:p>
            <a:pPr>
              <a:lnSpc>
                <a:spcPct val="90000"/>
              </a:lnSpc>
            </a:pPr>
            <a:r>
              <a:rPr lang="en-GB" dirty="0">
                <a:solidFill>
                  <a:srgbClr val="404040"/>
                </a:solidFill>
              </a:rPr>
              <a:t>IRMPs have been mandatory since the Fire and Rescue Services Act 2004</a:t>
            </a:r>
          </a:p>
          <a:p>
            <a:pPr>
              <a:lnSpc>
                <a:spcPct val="90000"/>
              </a:lnSpc>
            </a:pPr>
            <a:r>
              <a:rPr lang="en-GB" dirty="0">
                <a:solidFill>
                  <a:srgbClr val="404040"/>
                </a:solidFill>
              </a:rPr>
              <a:t>Underpinned 5 National Frameworks (2004, 2006, 2008, 2012, 2018)</a:t>
            </a:r>
          </a:p>
          <a:p>
            <a:pPr>
              <a:lnSpc>
                <a:spcPct val="90000"/>
              </a:lnSpc>
            </a:pPr>
            <a:r>
              <a:rPr lang="en-GB" dirty="0">
                <a:solidFill>
                  <a:srgbClr val="404040"/>
                </a:solidFill>
              </a:rPr>
              <a:t>Inform strategic decision-making as well as operational service delivery</a:t>
            </a:r>
          </a:p>
          <a:p>
            <a:pPr>
              <a:lnSpc>
                <a:spcPct val="90000"/>
              </a:lnSpc>
            </a:pPr>
            <a:r>
              <a:rPr lang="en-GB" dirty="0">
                <a:solidFill>
                  <a:srgbClr val="404040"/>
                </a:solidFill>
              </a:rPr>
              <a:t>Despite this crucial strategic role – no systematic review of content, currency or fitness for purpose (or suggestion of it from government).</a:t>
            </a:r>
          </a:p>
          <a:p>
            <a:pPr>
              <a:lnSpc>
                <a:spcPct val="90000"/>
              </a:lnSpc>
            </a:pPr>
            <a:r>
              <a:rPr lang="en-GB" dirty="0">
                <a:solidFill>
                  <a:srgbClr val="404040"/>
                </a:solidFill>
              </a:rPr>
              <a:t>HMICFRS reviewing whether activities and services reflect the risks identified in the IRMP – not evaluating IRMPs themselves</a:t>
            </a:r>
            <a:r>
              <a:rPr lang="en-GB" sz="1400" dirty="0">
                <a:solidFill>
                  <a:srgbClr val="404040"/>
                </a:solidFill>
              </a:rPr>
              <a:t>.</a:t>
            </a:r>
          </a:p>
        </p:txBody>
      </p:sp>
    </p:spTree>
    <p:extLst>
      <p:ext uri="{BB962C8B-B14F-4D97-AF65-F5344CB8AC3E}">
        <p14:creationId xmlns:p14="http://schemas.microsoft.com/office/powerpoint/2010/main" val="311788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9EEF-90E6-3F41-B81A-87C848739ADB}"/>
              </a:ext>
            </a:extLst>
          </p:cNvPr>
          <p:cNvSpPr>
            <a:spLocks noGrp="1"/>
          </p:cNvSpPr>
          <p:nvPr>
            <p:ph type="title"/>
          </p:nvPr>
        </p:nvSpPr>
        <p:spPr>
          <a:xfrm>
            <a:off x="2231136" y="708660"/>
            <a:ext cx="7729728" cy="1188720"/>
          </a:xfrm>
        </p:spPr>
        <p:txBody>
          <a:bodyPr>
            <a:normAutofit/>
          </a:bodyPr>
          <a:lstStyle/>
          <a:p>
            <a:r>
              <a:rPr lang="en-US"/>
              <a:t>IRMP requirements</a:t>
            </a:r>
            <a:endParaRPr lang="en-US" dirty="0"/>
          </a:p>
        </p:txBody>
      </p:sp>
      <p:graphicFrame>
        <p:nvGraphicFramePr>
          <p:cNvPr id="4" name="Content Placeholder 3">
            <a:extLst>
              <a:ext uri="{FF2B5EF4-FFF2-40B4-BE49-F238E27FC236}">
                <a16:creationId xmlns:a16="http://schemas.microsoft.com/office/drawing/2014/main" id="{9DAE59E6-10EF-7A40-AE7E-D5666CBE952F}"/>
              </a:ext>
            </a:extLst>
          </p:cNvPr>
          <p:cNvGraphicFramePr>
            <a:graphicFrameLocks noGrp="1"/>
          </p:cNvGraphicFramePr>
          <p:nvPr>
            <p:ph idx="1"/>
            <p:extLst>
              <p:ext uri="{D42A27DB-BD31-4B8C-83A1-F6EECF244321}">
                <p14:modId xmlns:p14="http://schemas.microsoft.com/office/powerpoint/2010/main" val="2314656295"/>
              </p:ext>
            </p:extLst>
          </p:nvPr>
        </p:nvGraphicFramePr>
        <p:xfrm>
          <a:off x="1120554" y="2279905"/>
          <a:ext cx="9708639" cy="4315967"/>
        </p:xfrm>
        <a:graphic>
          <a:graphicData uri="http://schemas.openxmlformats.org/drawingml/2006/table">
            <a:tbl>
              <a:tblPr firstRow="1" firstCol="1" bandRow="1">
                <a:tableStyleId>{5940675A-B579-460E-94D1-54222C63F5DA}</a:tableStyleId>
              </a:tblPr>
              <a:tblGrid>
                <a:gridCol w="9708639">
                  <a:extLst>
                    <a:ext uri="{9D8B030D-6E8A-4147-A177-3AD203B41FA5}">
                      <a16:colId xmlns:a16="http://schemas.microsoft.com/office/drawing/2014/main" val="3794370267"/>
                    </a:ext>
                  </a:extLst>
                </a:gridCol>
              </a:tblGrid>
              <a:tr h="618391">
                <a:tc>
                  <a:txBody>
                    <a:bodyPr/>
                    <a:lstStyle/>
                    <a:p>
                      <a:pPr>
                        <a:lnSpc>
                          <a:spcPct val="107000"/>
                        </a:lnSpc>
                        <a:spcAft>
                          <a:spcPts val="800"/>
                        </a:spcAft>
                      </a:pPr>
                      <a:r>
                        <a:rPr lang="en-GB" sz="1600">
                          <a:effectLst/>
                        </a:rPr>
                        <a:t>Reflect up to date risk analyses including an assessment of all foreseeable fire and rescue related risks that could affect the area of the authority;</a:t>
                      </a:r>
                      <a:endParaRPr lang="en-GB" sz="2000" b="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2956323399"/>
                  </a:ext>
                </a:extLst>
              </a:tr>
              <a:tr h="901432">
                <a:tc>
                  <a:txBody>
                    <a:bodyPr/>
                    <a:lstStyle/>
                    <a:p>
                      <a:pPr>
                        <a:lnSpc>
                          <a:spcPct val="107000"/>
                        </a:lnSpc>
                        <a:spcAft>
                          <a:spcPts val="800"/>
                        </a:spcAft>
                      </a:pPr>
                      <a:r>
                        <a:rPr lang="en-GB" sz="1600">
                          <a:effectLst/>
                        </a:rPr>
                        <a:t>Demonstrate how prevention, protection and response activities will best be used to prevent fires and other incidents and mitigate the impact of identified risks on its communities, through authorities working either individually or collectively, in a way that makes best use of available resources;</a:t>
                      </a:r>
                      <a:endParaRPr lang="en-GB" sz="1600" b="0">
                        <a:effectLst/>
                      </a:endParaRPr>
                    </a:p>
                  </a:txBody>
                  <a:tcPr marL="64137" marR="64137" marT="0" marB="0"/>
                </a:tc>
                <a:extLst>
                  <a:ext uri="{0D108BD9-81ED-4DB2-BD59-A6C34878D82A}">
                    <a16:rowId xmlns:a16="http://schemas.microsoft.com/office/drawing/2014/main" val="3310857668"/>
                  </a:ext>
                </a:extLst>
              </a:tr>
              <a:tr h="328965">
                <a:tc>
                  <a:txBody>
                    <a:bodyPr/>
                    <a:lstStyle/>
                    <a:p>
                      <a:pPr>
                        <a:lnSpc>
                          <a:spcPct val="107000"/>
                        </a:lnSpc>
                        <a:spcAft>
                          <a:spcPts val="800"/>
                        </a:spcAft>
                      </a:pPr>
                      <a:r>
                        <a:rPr lang="en-GB" sz="1600">
                          <a:effectLst/>
                        </a:rPr>
                        <a:t>Outline required service delivery outcomes including the allocation of resources for the mitigation of risks;</a:t>
                      </a:r>
                      <a:endParaRPr lang="en-GB" sz="2000" b="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1175999335"/>
                  </a:ext>
                </a:extLst>
              </a:tr>
              <a:tr h="901432">
                <a:tc>
                  <a:txBody>
                    <a:bodyPr/>
                    <a:lstStyle/>
                    <a:p>
                      <a:pPr>
                        <a:lnSpc>
                          <a:spcPct val="107000"/>
                        </a:lnSpc>
                        <a:spcAft>
                          <a:spcPts val="800"/>
                        </a:spcAft>
                      </a:pPr>
                      <a:r>
                        <a:rPr lang="en-GB" sz="1600">
                          <a:effectLst/>
                        </a:rPr>
                        <a:t>Set out its management strategy and risk-based programme for enforcing the provisions of the Regulatory Reform (Fire Safety) Order 2005 in accordance with the principles of better regulation set out in the Statutory Code of Compliance for Regulators, and the Enforcement Concordat;</a:t>
                      </a:r>
                      <a:endParaRPr lang="en-GB" sz="1600" b="0">
                        <a:effectLst/>
                      </a:endParaRPr>
                    </a:p>
                  </a:txBody>
                  <a:tcPr marL="64137" marR="64137" marT="0" marB="0"/>
                </a:tc>
                <a:extLst>
                  <a:ext uri="{0D108BD9-81ED-4DB2-BD59-A6C34878D82A}">
                    <a16:rowId xmlns:a16="http://schemas.microsoft.com/office/drawing/2014/main" val="1229664153"/>
                  </a:ext>
                </a:extLst>
              </a:tr>
              <a:tr h="618391">
                <a:tc>
                  <a:txBody>
                    <a:bodyPr/>
                    <a:lstStyle/>
                    <a:p>
                      <a:pPr>
                        <a:lnSpc>
                          <a:spcPct val="107000"/>
                        </a:lnSpc>
                        <a:spcAft>
                          <a:spcPts val="800"/>
                        </a:spcAft>
                      </a:pPr>
                      <a:r>
                        <a:rPr lang="en-GB" sz="1600">
                          <a:effectLst/>
                        </a:rPr>
                        <a:t>Cover at least a three-year time span and be reviewed and revised as often as it is necessary to ensure that the authority is able to deliver the requirements set out in this Framework;</a:t>
                      </a:r>
                      <a:endParaRPr lang="en-GB" sz="2000" b="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2169785900"/>
                  </a:ext>
                </a:extLst>
              </a:tr>
              <a:tr h="618391">
                <a:tc>
                  <a:txBody>
                    <a:bodyPr/>
                    <a:lstStyle/>
                    <a:p>
                      <a:pPr>
                        <a:lnSpc>
                          <a:spcPct val="107000"/>
                        </a:lnSpc>
                        <a:spcAft>
                          <a:spcPts val="800"/>
                        </a:spcAft>
                      </a:pPr>
                      <a:r>
                        <a:rPr lang="en-GB" sz="1600">
                          <a:effectLst/>
                        </a:rPr>
                        <a:t>Reflect effective consultation throughout its development and at all review stages with the community, its workforce and representative bodies and partners; and</a:t>
                      </a:r>
                      <a:endParaRPr lang="en-GB" sz="2000" b="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2895831910"/>
                  </a:ext>
                </a:extLst>
              </a:tr>
              <a:tr h="328965">
                <a:tc>
                  <a:txBody>
                    <a:bodyPr/>
                    <a:lstStyle/>
                    <a:p>
                      <a:pPr>
                        <a:lnSpc>
                          <a:spcPct val="107000"/>
                        </a:lnSpc>
                        <a:spcAft>
                          <a:spcPts val="800"/>
                        </a:spcAft>
                      </a:pPr>
                      <a:r>
                        <a:rPr lang="en-GB" sz="1600" dirty="0">
                          <a:effectLst/>
                        </a:rPr>
                        <a:t>Be easily accessible and publicly available.</a:t>
                      </a:r>
                      <a:endParaRPr lang="en-GB" sz="2000" b="0" dirty="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3335725736"/>
                  </a:ext>
                </a:extLst>
              </a:tr>
            </a:tbl>
          </a:graphicData>
        </a:graphic>
      </p:graphicFrame>
    </p:spTree>
    <p:extLst>
      <p:ext uri="{BB962C8B-B14F-4D97-AF65-F5344CB8AC3E}">
        <p14:creationId xmlns:p14="http://schemas.microsoft.com/office/powerpoint/2010/main" val="302181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9EEF-90E6-3F41-B81A-87C848739ADB}"/>
              </a:ext>
            </a:extLst>
          </p:cNvPr>
          <p:cNvSpPr>
            <a:spLocks noGrp="1"/>
          </p:cNvSpPr>
          <p:nvPr>
            <p:ph type="title"/>
          </p:nvPr>
        </p:nvSpPr>
        <p:spPr>
          <a:xfrm>
            <a:off x="2231136" y="708660"/>
            <a:ext cx="7729728" cy="1188720"/>
          </a:xfrm>
        </p:spPr>
        <p:txBody>
          <a:bodyPr>
            <a:normAutofit/>
          </a:bodyPr>
          <a:lstStyle/>
          <a:p>
            <a:r>
              <a:rPr lang="en-US"/>
              <a:t>IRMP requirements</a:t>
            </a:r>
            <a:endParaRPr lang="en-US" dirty="0"/>
          </a:p>
        </p:txBody>
      </p:sp>
      <p:graphicFrame>
        <p:nvGraphicFramePr>
          <p:cNvPr id="4" name="Content Placeholder 3">
            <a:extLst>
              <a:ext uri="{FF2B5EF4-FFF2-40B4-BE49-F238E27FC236}">
                <a16:creationId xmlns:a16="http://schemas.microsoft.com/office/drawing/2014/main" id="{9DAE59E6-10EF-7A40-AE7E-D5666CBE952F}"/>
              </a:ext>
            </a:extLst>
          </p:cNvPr>
          <p:cNvGraphicFramePr>
            <a:graphicFrameLocks noGrp="1"/>
          </p:cNvGraphicFramePr>
          <p:nvPr>
            <p:ph idx="1"/>
            <p:extLst>
              <p:ext uri="{D42A27DB-BD31-4B8C-83A1-F6EECF244321}">
                <p14:modId xmlns:p14="http://schemas.microsoft.com/office/powerpoint/2010/main" val="1684351149"/>
              </p:ext>
            </p:extLst>
          </p:nvPr>
        </p:nvGraphicFramePr>
        <p:xfrm>
          <a:off x="1120554" y="2279905"/>
          <a:ext cx="9708639" cy="4441521"/>
        </p:xfrm>
        <a:graphic>
          <a:graphicData uri="http://schemas.openxmlformats.org/drawingml/2006/table">
            <a:tbl>
              <a:tblPr firstRow="1" firstCol="1" bandRow="1">
                <a:tableStyleId>{5940675A-B579-460E-94D1-54222C63F5DA}</a:tableStyleId>
              </a:tblPr>
              <a:tblGrid>
                <a:gridCol w="9708639">
                  <a:extLst>
                    <a:ext uri="{9D8B030D-6E8A-4147-A177-3AD203B41FA5}">
                      <a16:colId xmlns:a16="http://schemas.microsoft.com/office/drawing/2014/main" val="3794370267"/>
                    </a:ext>
                  </a:extLst>
                </a:gridCol>
              </a:tblGrid>
              <a:tr h="618391">
                <a:tc>
                  <a:txBody>
                    <a:bodyPr/>
                    <a:lstStyle/>
                    <a:p>
                      <a:pPr>
                        <a:lnSpc>
                          <a:spcPct val="107000"/>
                        </a:lnSpc>
                        <a:spcAft>
                          <a:spcPts val="800"/>
                        </a:spcAft>
                      </a:pPr>
                      <a:r>
                        <a:rPr lang="en-GB" sz="1600" dirty="0">
                          <a:effectLst/>
                        </a:rPr>
                        <a:t>Reflect up to date risk analyses including an assessment of all foreseeable fire and rescue related risks that could affect the area of the authority;</a:t>
                      </a:r>
                      <a:endParaRPr lang="en-GB" sz="2000" b="0" dirty="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2956323399"/>
                  </a:ext>
                </a:extLst>
              </a:tr>
              <a:tr h="901432">
                <a:tc>
                  <a:txBody>
                    <a:bodyPr/>
                    <a:lstStyle/>
                    <a:p>
                      <a:pPr>
                        <a:lnSpc>
                          <a:spcPct val="107000"/>
                        </a:lnSpc>
                        <a:spcAft>
                          <a:spcPts val="800"/>
                        </a:spcAft>
                      </a:pPr>
                      <a:r>
                        <a:rPr lang="en-GB" sz="1600" b="1" dirty="0">
                          <a:solidFill>
                            <a:schemeClr val="bg1"/>
                          </a:solidFill>
                          <a:effectLst/>
                        </a:rPr>
                        <a:t>Demonstrate how prevention, protection and response activities will best be used to prevent fires and other incidents and mitigate the impact of identified risks on its communities, through authorities working either individually or collectively, in a way that makes best use of available resources;</a:t>
                      </a:r>
                    </a:p>
                  </a:txBody>
                  <a:tcPr marL="64137" marR="64137" marT="0" marB="0">
                    <a:solidFill>
                      <a:schemeClr val="accent2"/>
                    </a:solidFill>
                  </a:tcPr>
                </a:tc>
                <a:extLst>
                  <a:ext uri="{0D108BD9-81ED-4DB2-BD59-A6C34878D82A}">
                    <a16:rowId xmlns:a16="http://schemas.microsoft.com/office/drawing/2014/main" val="3310857668"/>
                  </a:ext>
                </a:extLst>
              </a:tr>
              <a:tr h="328965">
                <a:tc>
                  <a:txBody>
                    <a:bodyPr/>
                    <a:lstStyle/>
                    <a:p>
                      <a:pPr>
                        <a:lnSpc>
                          <a:spcPct val="107000"/>
                        </a:lnSpc>
                        <a:spcAft>
                          <a:spcPts val="800"/>
                        </a:spcAft>
                      </a:pPr>
                      <a:r>
                        <a:rPr lang="en-GB" sz="1600">
                          <a:effectLst/>
                        </a:rPr>
                        <a:t>Outline required service delivery outcomes including the allocation of resources for the mitigation of risks;</a:t>
                      </a:r>
                      <a:endParaRPr lang="en-GB" sz="2000" b="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1175999335"/>
                  </a:ext>
                </a:extLst>
              </a:tr>
              <a:tr h="901432">
                <a:tc>
                  <a:txBody>
                    <a:bodyPr/>
                    <a:lstStyle/>
                    <a:p>
                      <a:pPr>
                        <a:lnSpc>
                          <a:spcPct val="107000"/>
                        </a:lnSpc>
                        <a:spcAft>
                          <a:spcPts val="800"/>
                        </a:spcAft>
                      </a:pPr>
                      <a:r>
                        <a:rPr lang="en-GB" sz="1600">
                          <a:effectLst/>
                        </a:rPr>
                        <a:t>Set out its management strategy and risk-based programme for enforcing the provisions of the Regulatory Reform (Fire Safety) Order 2005 in accordance with the principles of better regulation set out in the Statutory Code of Compliance for Regulators, and the Enforcement Concordat;</a:t>
                      </a:r>
                      <a:endParaRPr lang="en-GB" sz="1600" b="0">
                        <a:effectLst/>
                      </a:endParaRPr>
                    </a:p>
                  </a:txBody>
                  <a:tcPr marL="64137" marR="64137" marT="0" marB="0"/>
                </a:tc>
                <a:extLst>
                  <a:ext uri="{0D108BD9-81ED-4DB2-BD59-A6C34878D82A}">
                    <a16:rowId xmlns:a16="http://schemas.microsoft.com/office/drawing/2014/main" val="1229664153"/>
                  </a:ext>
                </a:extLst>
              </a:tr>
              <a:tr h="618391">
                <a:tc>
                  <a:txBody>
                    <a:bodyPr/>
                    <a:lstStyle/>
                    <a:p>
                      <a:pPr>
                        <a:lnSpc>
                          <a:spcPct val="107000"/>
                        </a:lnSpc>
                        <a:spcAft>
                          <a:spcPts val="800"/>
                        </a:spcAft>
                      </a:pPr>
                      <a:r>
                        <a:rPr lang="en-GB" sz="1600" b="1" dirty="0">
                          <a:solidFill>
                            <a:schemeClr val="bg1"/>
                          </a:solidFill>
                          <a:effectLst/>
                        </a:rPr>
                        <a:t>Cover at least a three-year time span and be reviewed and revised as often as it is necessary to ensure that the authority is able to deliver the requirements set out in this Framework;</a:t>
                      </a:r>
                      <a:endParaRPr lang="en-GB" sz="2000" b="1"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solidFill>
                      <a:schemeClr val="accent2"/>
                    </a:solidFill>
                  </a:tcPr>
                </a:tc>
                <a:extLst>
                  <a:ext uri="{0D108BD9-81ED-4DB2-BD59-A6C34878D82A}">
                    <a16:rowId xmlns:a16="http://schemas.microsoft.com/office/drawing/2014/main" val="2169785900"/>
                  </a:ext>
                </a:extLst>
              </a:tr>
              <a:tr h="618391">
                <a:tc>
                  <a:txBody>
                    <a:bodyPr/>
                    <a:lstStyle/>
                    <a:p>
                      <a:pPr>
                        <a:lnSpc>
                          <a:spcPct val="107000"/>
                        </a:lnSpc>
                        <a:spcAft>
                          <a:spcPts val="800"/>
                        </a:spcAft>
                      </a:pPr>
                      <a:r>
                        <a:rPr lang="en-GB" sz="1600">
                          <a:effectLst/>
                        </a:rPr>
                        <a:t>Reflect effective consultation throughout its development and at all review stages with the community, its workforce and representative bodies and partners; and</a:t>
                      </a:r>
                      <a:endParaRPr lang="en-GB" sz="2000" b="0">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tc>
                <a:extLst>
                  <a:ext uri="{0D108BD9-81ED-4DB2-BD59-A6C34878D82A}">
                    <a16:rowId xmlns:a16="http://schemas.microsoft.com/office/drawing/2014/main" val="2895831910"/>
                  </a:ext>
                </a:extLst>
              </a:tr>
              <a:tr h="328965">
                <a:tc>
                  <a:txBody>
                    <a:bodyPr/>
                    <a:lstStyle/>
                    <a:p>
                      <a:pPr>
                        <a:lnSpc>
                          <a:spcPct val="107000"/>
                        </a:lnSpc>
                        <a:spcAft>
                          <a:spcPts val="800"/>
                        </a:spcAft>
                      </a:pPr>
                      <a:r>
                        <a:rPr lang="en-GB" sz="1600" b="1" dirty="0">
                          <a:solidFill>
                            <a:schemeClr val="bg1"/>
                          </a:solidFill>
                          <a:effectLst/>
                        </a:rPr>
                        <a:t>Be easily accessible and publicly available.</a:t>
                      </a:r>
                      <a:endParaRPr lang="en-GB" sz="2000" b="1"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4137" marR="64137" marT="0" marB="0">
                    <a:solidFill>
                      <a:schemeClr val="accent2"/>
                    </a:solidFill>
                  </a:tcPr>
                </a:tc>
                <a:extLst>
                  <a:ext uri="{0D108BD9-81ED-4DB2-BD59-A6C34878D82A}">
                    <a16:rowId xmlns:a16="http://schemas.microsoft.com/office/drawing/2014/main" val="3335725736"/>
                  </a:ext>
                </a:extLst>
              </a:tr>
            </a:tbl>
          </a:graphicData>
        </a:graphic>
      </p:graphicFrame>
    </p:spTree>
    <p:extLst>
      <p:ext uri="{BB962C8B-B14F-4D97-AF65-F5344CB8AC3E}">
        <p14:creationId xmlns:p14="http://schemas.microsoft.com/office/powerpoint/2010/main" val="225209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BC1C-F559-B04F-8377-A9EB5B6DCD94}"/>
              </a:ext>
            </a:extLst>
          </p:cNvPr>
          <p:cNvSpPr>
            <a:spLocks noGrp="1"/>
          </p:cNvSpPr>
          <p:nvPr>
            <p:ph type="title"/>
          </p:nvPr>
        </p:nvSpPr>
        <p:spPr>
          <a:xfrm>
            <a:off x="2231136" y="489204"/>
            <a:ext cx="7729728" cy="1188720"/>
          </a:xfrm>
        </p:spPr>
        <p:txBody>
          <a:bodyPr>
            <a:normAutofit/>
          </a:bodyPr>
          <a:lstStyle/>
          <a:p>
            <a:r>
              <a:rPr lang="en-US"/>
              <a:t>Methods</a:t>
            </a:r>
          </a:p>
        </p:txBody>
      </p:sp>
      <p:graphicFrame>
        <p:nvGraphicFramePr>
          <p:cNvPr id="5" name="Content Placeholder 2">
            <a:extLst>
              <a:ext uri="{FF2B5EF4-FFF2-40B4-BE49-F238E27FC236}">
                <a16:creationId xmlns:a16="http://schemas.microsoft.com/office/drawing/2014/main" id="{88A52FBB-4333-426A-94DD-EB2591707C5A}"/>
              </a:ext>
            </a:extLst>
          </p:cNvPr>
          <p:cNvGraphicFramePr>
            <a:graphicFrameLocks noGrp="1"/>
          </p:cNvGraphicFramePr>
          <p:nvPr>
            <p:ph idx="1"/>
            <p:extLst>
              <p:ext uri="{D42A27DB-BD31-4B8C-83A1-F6EECF244321}">
                <p14:modId xmlns:p14="http://schemas.microsoft.com/office/powerpoint/2010/main" val="3960433774"/>
              </p:ext>
            </p:extLst>
          </p:nvPr>
        </p:nvGraphicFramePr>
        <p:xfrm>
          <a:off x="742714" y="1982724"/>
          <a:ext cx="10583654" cy="461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53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DE04A7-90B2-6F4A-938A-E46D380746D8}"/>
              </a:ext>
            </a:extLst>
          </p:cNvPr>
          <p:cNvGraphicFramePr>
            <a:graphicFrameLocks noGrp="1"/>
          </p:cNvGraphicFramePr>
          <p:nvPr>
            <p:ph idx="1"/>
            <p:extLst>
              <p:ext uri="{D42A27DB-BD31-4B8C-83A1-F6EECF244321}">
                <p14:modId xmlns:p14="http://schemas.microsoft.com/office/powerpoint/2010/main" val="1482150378"/>
              </p:ext>
            </p:extLst>
          </p:nvPr>
        </p:nvGraphicFramePr>
        <p:xfrm>
          <a:off x="6817499" y="-12191"/>
          <a:ext cx="5069702" cy="6858015"/>
        </p:xfrm>
        <a:graphic>
          <a:graphicData uri="http://schemas.openxmlformats.org/drawingml/2006/table">
            <a:tbl>
              <a:tblPr firstRow="1" firstCol="1" bandRow="1">
                <a:tableStyleId>{21E4AEA4-8DFA-4A89-87EB-49C32662AFE0}</a:tableStyleId>
              </a:tblPr>
              <a:tblGrid>
                <a:gridCol w="360479">
                  <a:extLst>
                    <a:ext uri="{9D8B030D-6E8A-4147-A177-3AD203B41FA5}">
                      <a16:colId xmlns:a16="http://schemas.microsoft.com/office/drawing/2014/main" val="998818818"/>
                    </a:ext>
                  </a:extLst>
                </a:gridCol>
                <a:gridCol w="785407">
                  <a:extLst>
                    <a:ext uri="{9D8B030D-6E8A-4147-A177-3AD203B41FA5}">
                      <a16:colId xmlns:a16="http://schemas.microsoft.com/office/drawing/2014/main" val="3166834273"/>
                    </a:ext>
                  </a:extLst>
                </a:gridCol>
                <a:gridCol w="1003646">
                  <a:extLst>
                    <a:ext uri="{9D8B030D-6E8A-4147-A177-3AD203B41FA5}">
                      <a16:colId xmlns:a16="http://schemas.microsoft.com/office/drawing/2014/main" val="3347951228"/>
                    </a:ext>
                  </a:extLst>
                </a:gridCol>
                <a:gridCol w="821460">
                  <a:extLst>
                    <a:ext uri="{9D8B030D-6E8A-4147-A177-3AD203B41FA5}">
                      <a16:colId xmlns:a16="http://schemas.microsoft.com/office/drawing/2014/main" val="689929435"/>
                    </a:ext>
                  </a:extLst>
                </a:gridCol>
                <a:gridCol w="1277896">
                  <a:extLst>
                    <a:ext uri="{9D8B030D-6E8A-4147-A177-3AD203B41FA5}">
                      <a16:colId xmlns:a16="http://schemas.microsoft.com/office/drawing/2014/main" val="3942457691"/>
                    </a:ext>
                  </a:extLst>
                </a:gridCol>
                <a:gridCol w="820814">
                  <a:extLst>
                    <a:ext uri="{9D8B030D-6E8A-4147-A177-3AD203B41FA5}">
                      <a16:colId xmlns:a16="http://schemas.microsoft.com/office/drawing/2014/main" val="2183896976"/>
                    </a:ext>
                  </a:extLst>
                </a:gridCol>
              </a:tblGrid>
              <a:tr h="253629">
                <a:tc>
                  <a:txBody>
                    <a:bodyPr/>
                    <a:lstStyle/>
                    <a:p>
                      <a:pPr algn="ctr">
                        <a:lnSpc>
                          <a:spcPct val="107000"/>
                        </a:lnSpc>
                        <a:spcAft>
                          <a:spcPts val="0"/>
                        </a:spcAft>
                      </a:pPr>
                      <a:r>
                        <a:rPr lang="en-GB" sz="750">
                          <a:effectLst/>
                        </a:rPr>
                        <a:t>FRS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nchor="ctr"/>
                </a:tc>
                <a:tc>
                  <a:txBody>
                    <a:bodyPr/>
                    <a:lstStyle/>
                    <a:p>
                      <a:pPr algn="ctr">
                        <a:lnSpc>
                          <a:spcPct val="107000"/>
                        </a:lnSpc>
                        <a:spcAft>
                          <a:spcPts val="0"/>
                        </a:spcAft>
                      </a:pPr>
                      <a:r>
                        <a:rPr lang="en-GB" sz="750">
                          <a:effectLst/>
                        </a:rPr>
                        <a:t>a. IRMP produced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nchor="ctr"/>
                </a:tc>
                <a:tc>
                  <a:txBody>
                    <a:bodyPr/>
                    <a:lstStyle/>
                    <a:p>
                      <a:pPr algn="ctr">
                        <a:lnSpc>
                          <a:spcPct val="107000"/>
                        </a:lnSpc>
                        <a:spcAft>
                          <a:spcPts val="0"/>
                        </a:spcAft>
                      </a:pPr>
                      <a:r>
                        <a:rPr lang="en-GB" sz="750">
                          <a:effectLst/>
                        </a:rPr>
                        <a:t>b. Integrated or 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nchor="ctr"/>
                </a:tc>
                <a:tc>
                  <a:txBody>
                    <a:bodyPr/>
                    <a:lstStyle/>
                    <a:p>
                      <a:pPr algn="ctr">
                        <a:lnSpc>
                          <a:spcPct val="107000"/>
                        </a:lnSpc>
                        <a:spcAft>
                          <a:spcPts val="0"/>
                        </a:spcAft>
                      </a:pPr>
                      <a:r>
                        <a:rPr lang="en-GB" sz="750">
                          <a:effectLst/>
                        </a:rPr>
                        <a:t>c. Ease of access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nchor="ctr"/>
                </a:tc>
                <a:tc>
                  <a:txBody>
                    <a:bodyPr/>
                    <a:lstStyle/>
                    <a:p>
                      <a:pPr algn="ctr">
                        <a:lnSpc>
                          <a:spcPct val="107000"/>
                        </a:lnSpc>
                        <a:spcAft>
                          <a:spcPts val="0"/>
                        </a:spcAft>
                      </a:pPr>
                      <a:r>
                        <a:rPr lang="en-GB" sz="750">
                          <a:effectLst/>
                        </a:rPr>
                        <a:t>d. Minimum three-year time span</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nchor="ctr"/>
                </a:tc>
                <a:tc>
                  <a:txBody>
                    <a:bodyPr/>
                    <a:lstStyle/>
                    <a:p>
                      <a:pPr algn="ctr">
                        <a:lnSpc>
                          <a:spcPct val="107000"/>
                        </a:lnSpc>
                        <a:spcAft>
                          <a:spcPts val="0"/>
                        </a:spcAft>
                      </a:pPr>
                      <a:r>
                        <a:rPr lang="en-GB" sz="750">
                          <a:effectLst/>
                        </a:rPr>
                        <a:t>e. Latest reporting period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nchor="ctr"/>
                </a:tc>
                <a:extLst>
                  <a:ext uri="{0D108BD9-81ED-4DB2-BD59-A6C34878D82A}">
                    <a16:rowId xmlns:a16="http://schemas.microsoft.com/office/drawing/2014/main" val="2521802384"/>
                  </a:ext>
                </a:extLst>
              </a:tr>
              <a:tr h="123974">
                <a:tc>
                  <a:txBody>
                    <a:bodyPr/>
                    <a:lstStyle/>
                    <a:p>
                      <a:pPr algn="ctr">
                        <a:lnSpc>
                          <a:spcPct val="107000"/>
                        </a:lnSpc>
                        <a:spcAft>
                          <a:spcPts val="0"/>
                        </a:spcAft>
                      </a:pPr>
                      <a:r>
                        <a:rPr lang="en-GB" sz="750">
                          <a:effectLst/>
                        </a:rPr>
                        <a:t>FRS1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 (2017)</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408959387"/>
                  </a:ext>
                </a:extLst>
              </a:tr>
              <a:tr h="123974">
                <a:tc>
                  <a:txBody>
                    <a:bodyPr/>
                    <a:lstStyle/>
                    <a:p>
                      <a:pPr algn="ctr">
                        <a:lnSpc>
                          <a:spcPct val="107000"/>
                        </a:lnSpc>
                        <a:spcAft>
                          <a:spcPts val="0"/>
                        </a:spcAft>
                      </a:pPr>
                      <a:r>
                        <a:rPr lang="en-GB" sz="750">
                          <a:effectLst/>
                        </a:rPr>
                        <a:t>FRS2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(2015 – 2018)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1026580080"/>
                  </a:ext>
                </a:extLst>
              </a:tr>
              <a:tr h="123974">
                <a:tc>
                  <a:txBody>
                    <a:bodyPr/>
                    <a:lstStyle/>
                    <a:p>
                      <a:pPr algn="ctr">
                        <a:lnSpc>
                          <a:spcPct val="107000"/>
                        </a:lnSpc>
                        <a:spcAft>
                          <a:spcPts val="0"/>
                        </a:spcAft>
                      </a:pPr>
                      <a:r>
                        <a:rPr lang="en-GB" sz="750">
                          <a:effectLst/>
                        </a:rPr>
                        <a:t>FRS3</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742052275"/>
                  </a:ext>
                </a:extLst>
              </a:tr>
              <a:tr h="123974">
                <a:tc>
                  <a:txBody>
                    <a:bodyPr/>
                    <a:lstStyle/>
                    <a:p>
                      <a:pPr algn="ctr">
                        <a:lnSpc>
                          <a:spcPct val="107000"/>
                        </a:lnSpc>
                        <a:spcAft>
                          <a:spcPts val="0"/>
                        </a:spcAft>
                      </a:pPr>
                      <a:r>
                        <a:rPr lang="en-GB" sz="750">
                          <a:effectLst/>
                        </a:rPr>
                        <a:t>FRS4</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820707656"/>
                  </a:ext>
                </a:extLst>
              </a:tr>
              <a:tr h="123974">
                <a:tc>
                  <a:txBody>
                    <a:bodyPr/>
                    <a:lstStyle/>
                    <a:p>
                      <a:pPr algn="ctr">
                        <a:lnSpc>
                          <a:spcPct val="107000"/>
                        </a:lnSpc>
                        <a:spcAft>
                          <a:spcPts val="0"/>
                        </a:spcAft>
                      </a:pPr>
                      <a:r>
                        <a:rPr lang="en-GB" sz="750">
                          <a:effectLst/>
                        </a:rPr>
                        <a:t>FRS5</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52839469"/>
                  </a:ext>
                </a:extLst>
              </a:tr>
              <a:tr h="123974">
                <a:tc>
                  <a:txBody>
                    <a:bodyPr/>
                    <a:lstStyle/>
                    <a:p>
                      <a:pPr algn="ctr">
                        <a:lnSpc>
                          <a:spcPct val="107000"/>
                        </a:lnSpc>
                        <a:spcAft>
                          <a:spcPts val="0"/>
                        </a:spcAft>
                      </a:pPr>
                      <a:r>
                        <a:rPr lang="en-GB" sz="750">
                          <a:effectLst/>
                        </a:rPr>
                        <a:t>FRS6</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(2018 – 2021)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716509271"/>
                  </a:ext>
                </a:extLst>
              </a:tr>
              <a:tr h="123974">
                <a:tc>
                  <a:txBody>
                    <a:bodyPr/>
                    <a:lstStyle/>
                    <a:p>
                      <a:pPr algn="ctr">
                        <a:lnSpc>
                          <a:spcPct val="107000"/>
                        </a:lnSpc>
                        <a:spcAft>
                          <a:spcPts val="0"/>
                        </a:spcAft>
                      </a:pPr>
                      <a:r>
                        <a:rPr lang="en-GB" sz="750">
                          <a:effectLst/>
                        </a:rPr>
                        <a:t>FRS7</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(2015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559865339"/>
                  </a:ext>
                </a:extLst>
              </a:tr>
              <a:tr h="123974">
                <a:tc>
                  <a:txBody>
                    <a:bodyPr/>
                    <a:lstStyle/>
                    <a:p>
                      <a:pPr algn="ctr">
                        <a:lnSpc>
                          <a:spcPct val="107000"/>
                        </a:lnSpc>
                        <a:spcAft>
                          <a:spcPts val="0"/>
                        </a:spcAft>
                      </a:pPr>
                      <a:r>
                        <a:rPr lang="en-GB" sz="750">
                          <a:effectLst/>
                        </a:rPr>
                        <a:t>FRS8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839799599"/>
                  </a:ext>
                </a:extLst>
              </a:tr>
              <a:tr h="123974">
                <a:tc>
                  <a:txBody>
                    <a:bodyPr/>
                    <a:lstStyle/>
                    <a:p>
                      <a:pPr algn="ctr">
                        <a:lnSpc>
                          <a:spcPct val="107000"/>
                        </a:lnSpc>
                        <a:spcAft>
                          <a:spcPts val="0"/>
                        </a:spcAft>
                      </a:pPr>
                      <a:r>
                        <a:rPr lang="en-GB" sz="750">
                          <a:effectLst/>
                        </a:rPr>
                        <a:t>FRS9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1070632364"/>
                  </a:ext>
                </a:extLst>
              </a:tr>
              <a:tr h="161430">
                <a:tc>
                  <a:txBody>
                    <a:bodyPr/>
                    <a:lstStyle/>
                    <a:p>
                      <a:pPr algn="ctr">
                        <a:lnSpc>
                          <a:spcPct val="107000"/>
                        </a:lnSpc>
                        <a:spcAft>
                          <a:spcPts val="0"/>
                        </a:spcAft>
                      </a:pPr>
                      <a:r>
                        <a:rPr lang="en-GB" sz="750">
                          <a:effectLst/>
                        </a:rPr>
                        <a:t>FRS10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dirty="0">
                          <a:effectLst/>
                        </a:rPr>
                        <a:t>Integrated</a:t>
                      </a:r>
                      <a:endParaRPr lang="en-GB" sz="750" dirty="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(2018 – 2022)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925926866"/>
                  </a:ext>
                </a:extLst>
              </a:tr>
              <a:tr h="161430">
                <a:tc>
                  <a:txBody>
                    <a:bodyPr/>
                    <a:lstStyle/>
                    <a:p>
                      <a:pPr algn="ctr">
                        <a:lnSpc>
                          <a:spcPct val="107000"/>
                        </a:lnSpc>
                        <a:spcAft>
                          <a:spcPts val="0"/>
                        </a:spcAft>
                      </a:pPr>
                      <a:r>
                        <a:rPr lang="en-GB" sz="750">
                          <a:effectLst/>
                        </a:rPr>
                        <a:t>FRS11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(2015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754155127"/>
                  </a:ext>
                </a:extLst>
              </a:tr>
              <a:tr h="161430">
                <a:tc>
                  <a:txBody>
                    <a:bodyPr/>
                    <a:lstStyle/>
                    <a:p>
                      <a:pPr algn="ctr">
                        <a:lnSpc>
                          <a:spcPct val="107000"/>
                        </a:lnSpc>
                        <a:spcAft>
                          <a:spcPts val="0"/>
                        </a:spcAft>
                      </a:pPr>
                      <a:r>
                        <a:rPr lang="en-GB" sz="750">
                          <a:effectLst/>
                        </a:rPr>
                        <a:t>FRS12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755248500"/>
                  </a:ext>
                </a:extLst>
              </a:tr>
              <a:tr h="161430">
                <a:tc>
                  <a:txBody>
                    <a:bodyPr/>
                    <a:lstStyle/>
                    <a:p>
                      <a:pPr algn="ctr">
                        <a:lnSpc>
                          <a:spcPct val="107000"/>
                        </a:lnSpc>
                        <a:spcAft>
                          <a:spcPts val="0"/>
                        </a:spcAft>
                      </a:pPr>
                      <a:r>
                        <a:rPr lang="en-GB" sz="750">
                          <a:effectLst/>
                        </a:rPr>
                        <a:t>FRS13</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315493564"/>
                  </a:ext>
                </a:extLst>
              </a:tr>
              <a:tr h="161430">
                <a:tc>
                  <a:txBody>
                    <a:bodyPr/>
                    <a:lstStyle/>
                    <a:p>
                      <a:pPr algn="ctr">
                        <a:lnSpc>
                          <a:spcPct val="107000"/>
                        </a:lnSpc>
                        <a:spcAft>
                          <a:spcPts val="0"/>
                        </a:spcAft>
                      </a:pPr>
                      <a:r>
                        <a:rPr lang="en-GB" sz="750">
                          <a:effectLst/>
                        </a:rPr>
                        <a:t>FRS14</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 (2018)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438473011"/>
                  </a:ext>
                </a:extLst>
              </a:tr>
              <a:tr h="161430">
                <a:tc>
                  <a:txBody>
                    <a:bodyPr/>
                    <a:lstStyle/>
                    <a:p>
                      <a:pPr algn="ctr">
                        <a:lnSpc>
                          <a:spcPct val="107000"/>
                        </a:lnSpc>
                        <a:spcAft>
                          <a:spcPts val="0"/>
                        </a:spcAft>
                      </a:pPr>
                      <a:r>
                        <a:rPr lang="en-GB" sz="750">
                          <a:effectLst/>
                        </a:rPr>
                        <a:t>FRS15</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(2015 – 2019)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741999335"/>
                  </a:ext>
                </a:extLst>
              </a:tr>
              <a:tr h="161430">
                <a:tc>
                  <a:txBody>
                    <a:bodyPr/>
                    <a:lstStyle/>
                    <a:p>
                      <a:pPr algn="ctr">
                        <a:lnSpc>
                          <a:spcPct val="107000"/>
                        </a:lnSpc>
                        <a:spcAft>
                          <a:spcPts val="0"/>
                        </a:spcAft>
                      </a:pPr>
                      <a:r>
                        <a:rPr lang="en-GB" sz="750">
                          <a:effectLst/>
                        </a:rPr>
                        <a:t>FRS16</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(2014 – 2018)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585554372"/>
                  </a:ext>
                </a:extLst>
              </a:tr>
              <a:tr h="161430">
                <a:tc>
                  <a:txBody>
                    <a:bodyPr/>
                    <a:lstStyle/>
                    <a:p>
                      <a:pPr algn="ctr">
                        <a:lnSpc>
                          <a:spcPct val="107000"/>
                        </a:lnSpc>
                        <a:spcAft>
                          <a:spcPts val="0"/>
                        </a:spcAft>
                      </a:pPr>
                      <a:r>
                        <a:rPr lang="en-GB" sz="750">
                          <a:effectLst/>
                        </a:rPr>
                        <a:t>FRS17</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(2018/19 – 2020/21)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176796817"/>
                  </a:ext>
                </a:extLst>
              </a:tr>
              <a:tr h="161430">
                <a:tc>
                  <a:txBody>
                    <a:bodyPr/>
                    <a:lstStyle/>
                    <a:p>
                      <a:pPr algn="ctr">
                        <a:lnSpc>
                          <a:spcPct val="107000"/>
                        </a:lnSpc>
                        <a:spcAft>
                          <a:spcPts val="0"/>
                        </a:spcAft>
                      </a:pPr>
                      <a:r>
                        <a:rPr lang="en-GB" sz="750">
                          <a:effectLst/>
                        </a:rPr>
                        <a:t>FRS18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(2018 – 2021)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876242673"/>
                  </a:ext>
                </a:extLst>
              </a:tr>
              <a:tr h="161430">
                <a:tc>
                  <a:txBody>
                    <a:bodyPr/>
                    <a:lstStyle/>
                    <a:p>
                      <a:pPr algn="ctr">
                        <a:lnSpc>
                          <a:spcPct val="107000"/>
                        </a:lnSpc>
                        <a:spcAft>
                          <a:spcPts val="0"/>
                        </a:spcAft>
                      </a:pPr>
                      <a:r>
                        <a:rPr lang="en-GB" sz="750">
                          <a:effectLst/>
                        </a:rPr>
                        <a:t>FRS19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(2016/17 - 2020/21)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1402420619"/>
                  </a:ext>
                </a:extLst>
              </a:tr>
              <a:tr h="161430">
                <a:tc>
                  <a:txBody>
                    <a:bodyPr/>
                    <a:lstStyle/>
                    <a:p>
                      <a:pPr algn="ctr">
                        <a:lnSpc>
                          <a:spcPct val="107000"/>
                        </a:lnSpc>
                        <a:spcAft>
                          <a:spcPts val="0"/>
                        </a:spcAft>
                      </a:pPr>
                      <a:r>
                        <a:rPr lang="en-GB" sz="750">
                          <a:effectLst/>
                        </a:rPr>
                        <a:t>FRS20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 (2018 – 2019)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041839409"/>
                  </a:ext>
                </a:extLst>
              </a:tr>
              <a:tr h="161430">
                <a:tc>
                  <a:txBody>
                    <a:bodyPr/>
                    <a:lstStyle/>
                    <a:p>
                      <a:pPr algn="ctr">
                        <a:lnSpc>
                          <a:spcPct val="107000"/>
                        </a:lnSpc>
                        <a:spcAft>
                          <a:spcPts val="0"/>
                        </a:spcAft>
                      </a:pPr>
                      <a:r>
                        <a:rPr lang="en-GB" sz="750">
                          <a:effectLst/>
                        </a:rPr>
                        <a:t>FRS21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861832090"/>
                  </a:ext>
                </a:extLst>
              </a:tr>
              <a:tr h="161430">
                <a:tc>
                  <a:txBody>
                    <a:bodyPr/>
                    <a:lstStyle/>
                    <a:p>
                      <a:pPr algn="ctr">
                        <a:lnSpc>
                          <a:spcPct val="107000"/>
                        </a:lnSpc>
                        <a:spcAft>
                          <a:spcPts val="0"/>
                        </a:spcAft>
                      </a:pPr>
                      <a:r>
                        <a:rPr lang="en-GB" sz="750">
                          <a:effectLst/>
                        </a:rPr>
                        <a:t>FRS22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(2015 – 2019)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1457476889"/>
                  </a:ext>
                </a:extLst>
              </a:tr>
              <a:tr h="161430">
                <a:tc>
                  <a:txBody>
                    <a:bodyPr/>
                    <a:lstStyle/>
                    <a:p>
                      <a:pPr algn="ctr">
                        <a:lnSpc>
                          <a:spcPct val="107000"/>
                        </a:lnSpc>
                        <a:spcAft>
                          <a:spcPts val="0"/>
                        </a:spcAft>
                      </a:pPr>
                      <a:r>
                        <a:rPr lang="en-GB" sz="750">
                          <a:effectLst/>
                        </a:rPr>
                        <a:t>FRS23</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4071647864"/>
                  </a:ext>
                </a:extLst>
              </a:tr>
              <a:tr h="161430">
                <a:tc>
                  <a:txBody>
                    <a:bodyPr/>
                    <a:lstStyle/>
                    <a:p>
                      <a:pPr algn="ctr">
                        <a:lnSpc>
                          <a:spcPct val="107000"/>
                        </a:lnSpc>
                        <a:spcAft>
                          <a:spcPts val="0"/>
                        </a:spcAft>
                      </a:pPr>
                      <a:r>
                        <a:rPr lang="en-GB" sz="750">
                          <a:effectLst/>
                        </a:rPr>
                        <a:t>FRS24</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812460581"/>
                  </a:ext>
                </a:extLst>
              </a:tr>
              <a:tr h="161430">
                <a:tc>
                  <a:txBody>
                    <a:bodyPr/>
                    <a:lstStyle/>
                    <a:p>
                      <a:pPr algn="ctr">
                        <a:lnSpc>
                          <a:spcPct val="107000"/>
                        </a:lnSpc>
                        <a:spcAft>
                          <a:spcPts val="0"/>
                        </a:spcAft>
                      </a:pPr>
                      <a:r>
                        <a:rPr lang="en-GB" sz="750">
                          <a:effectLst/>
                        </a:rPr>
                        <a:t>FRS25</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805177333"/>
                  </a:ext>
                </a:extLst>
              </a:tr>
              <a:tr h="161430">
                <a:tc>
                  <a:txBody>
                    <a:bodyPr/>
                    <a:lstStyle/>
                    <a:p>
                      <a:pPr algn="ctr">
                        <a:lnSpc>
                          <a:spcPct val="107000"/>
                        </a:lnSpc>
                        <a:spcAft>
                          <a:spcPts val="0"/>
                        </a:spcAft>
                      </a:pPr>
                      <a:r>
                        <a:rPr lang="en-GB" sz="750">
                          <a:effectLst/>
                        </a:rPr>
                        <a:t>FRS26</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710852561"/>
                  </a:ext>
                </a:extLst>
              </a:tr>
              <a:tr h="161430">
                <a:tc>
                  <a:txBody>
                    <a:bodyPr/>
                    <a:lstStyle/>
                    <a:p>
                      <a:pPr algn="ctr">
                        <a:lnSpc>
                          <a:spcPct val="107000"/>
                        </a:lnSpc>
                        <a:spcAft>
                          <a:spcPts val="0"/>
                        </a:spcAft>
                      </a:pPr>
                      <a:r>
                        <a:rPr lang="en-GB" sz="750">
                          <a:effectLst/>
                        </a:rPr>
                        <a:t>FRS27</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(2014 – 2019)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841926587"/>
                  </a:ext>
                </a:extLst>
              </a:tr>
              <a:tr h="161430">
                <a:tc>
                  <a:txBody>
                    <a:bodyPr/>
                    <a:lstStyle/>
                    <a:p>
                      <a:pPr algn="ctr">
                        <a:lnSpc>
                          <a:spcPct val="107000"/>
                        </a:lnSpc>
                        <a:spcAft>
                          <a:spcPts val="0"/>
                        </a:spcAft>
                      </a:pPr>
                      <a:r>
                        <a:rPr lang="en-GB" sz="750">
                          <a:effectLst/>
                        </a:rPr>
                        <a:t>FRS28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(2014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4095775072"/>
                  </a:ext>
                </a:extLst>
              </a:tr>
              <a:tr h="161430">
                <a:tc>
                  <a:txBody>
                    <a:bodyPr/>
                    <a:lstStyle/>
                    <a:p>
                      <a:pPr algn="ctr">
                        <a:lnSpc>
                          <a:spcPct val="107000"/>
                        </a:lnSpc>
                        <a:spcAft>
                          <a:spcPts val="0"/>
                        </a:spcAft>
                      </a:pPr>
                      <a:r>
                        <a:rPr lang="en-GB" sz="750">
                          <a:effectLst/>
                        </a:rPr>
                        <a:t>FRS29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Integrated</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(2015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729221801"/>
                  </a:ext>
                </a:extLst>
              </a:tr>
              <a:tr h="161430">
                <a:tc>
                  <a:txBody>
                    <a:bodyPr/>
                    <a:lstStyle/>
                    <a:p>
                      <a:pPr algn="ctr">
                        <a:lnSpc>
                          <a:spcPct val="107000"/>
                        </a:lnSpc>
                        <a:spcAft>
                          <a:spcPts val="0"/>
                        </a:spcAft>
                      </a:pPr>
                      <a:r>
                        <a:rPr lang="en-GB" sz="750">
                          <a:effectLst/>
                        </a:rPr>
                        <a:t>FRS30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1514341921"/>
                  </a:ext>
                </a:extLst>
              </a:tr>
              <a:tr h="161430">
                <a:tc>
                  <a:txBody>
                    <a:bodyPr/>
                    <a:lstStyle/>
                    <a:p>
                      <a:pPr algn="ctr">
                        <a:lnSpc>
                          <a:spcPct val="107000"/>
                        </a:lnSpc>
                        <a:spcAft>
                          <a:spcPts val="0"/>
                        </a:spcAft>
                      </a:pPr>
                      <a:r>
                        <a:rPr lang="en-GB" sz="750">
                          <a:effectLst/>
                        </a:rPr>
                        <a:t>FRS31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473990212"/>
                  </a:ext>
                </a:extLst>
              </a:tr>
              <a:tr h="161430">
                <a:tc>
                  <a:txBody>
                    <a:bodyPr/>
                    <a:lstStyle/>
                    <a:p>
                      <a:pPr algn="ctr">
                        <a:lnSpc>
                          <a:spcPct val="107000"/>
                        </a:lnSpc>
                        <a:spcAft>
                          <a:spcPts val="0"/>
                        </a:spcAft>
                      </a:pPr>
                      <a:r>
                        <a:rPr lang="en-GB" sz="750">
                          <a:effectLst/>
                        </a:rPr>
                        <a:t>FRS32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(2018 – 2021)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814278575"/>
                  </a:ext>
                </a:extLst>
              </a:tr>
              <a:tr h="161430">
                <a:tc>
                  <a:txBody>
                    <a:bodyPr/>
                    <a:lstStyle/>
                    <a:p>
                      <a:pPr algn="ctr">
                        <a:lnSpc>
                          <a:spcPct val="107000"/>
                        </a:lnSpc>
                        <a:spcAft>
                          <a:spcPts val="0"/>
                        </a:spcAft>
                      </a:pPr>
                      <a:r>
                        <a:rPr lang="en-GB" sz="750">
                          <a:effectLst/>
                        </a:rPr>
                        <a:t>FRS33</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4239529370"/>
                  </a:ext>
                </a:extLst>
              </a:tr>
              <a:tr h="161430">
                <a:tc>
                  <a:txBody>
                    <a:bodyPr/>
                    <a:lstStyle/>
                    <a:p>
                      <a:pPr algn="ctr">
                        <a:lnSpc>
                          <a:spcPct val="107000"/>
                        </a:lnSpc>
                        <a:spcAft>
                          <a:spcPts val="0"/>
                        </a:spcAft>
                      </a:pPr>
                      <a:r>
                        <a:rPr lang="en-GB" sz="750">
                          <a:effectLst/>
                        </a:rPr>
                        <a:t>FRS34</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2025)</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978573518"/>
                  </a:ext>
                </a:extLst>
              </a:tr>
              <a:tr h="161430">
                <a:tc>
                  <a:txBody>
                    <a:bodyPr/>
                    <a:lstStyle/>
                    <a:p>
                      <a:pPr algn="ctr">
                        <a:lnSpc>
                          <a:spcPct val="107000"/>
                        </a:lnSpc>
                        <a:spcAft>
                          <a:spcPts val="0"/>
                        </a:spcAft>
                      </a:pPr>
                      <a:r>
                        <a:rPr lang="en-GB" sz="750">
                          <a:effectLst/>
                        </a:rPr>
                        <a:t>FRS35</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(2018 – 2022)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4203230360"/>
                  </a:ext>
                </a:extLst>
              </a:tr>
              <a:tr h="161430">
                <a:tc>
                  <a:txBody>
                    <a:bodyPr/>
                    <a:lstStyle/>
                    <a:p>
                      <a:pPr algn="ctr">
                        <a:lnSpc>
                          <a:spcPct val="107000"/>
                        </a:lnSpc>
                        <a:spcAft>
                          <a:spcPts val="0"/>
                        </a:spcAft>
                      </a:pPr>
                      <a:r>
                        <a:rPr lang="en-GB" sz="750">
                          <a:effectLst/>
                        </a:rPr>
                        <a:t>FRS36</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No</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1215834883"/>
                  </a:ext>
                </a:extLst>
              </a:tr>
              <a:tr h="161430">
                <a:tc>
                  <a:txBody>
                    <a:bodyPr/>
                    <a:lstStyle/>
                    <a:p>
                      <a:pPr algn="ctr">
                        <a:lnSpc>
                          <a:spcPct val="107000"/>
                        </a:lnSpc>
                        <a:spcAft>
                          <a:spcPts val="0"/>
                        </a:spcAft>
                      </a:pPr>
                      <a:r>
                        <a:rPr lang="en-GB" sz="750">
                          <a:effectLst/>
                        </a:rPr>
                        <a:t>FRS37</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528446931"/>
                  </a:ext>
                </a:extLst>
              </a:tr>
              <a:tr h="161430">
                <a:tc>
                  <a:txBody>
                    <a:bodyPr/>
                    <a:lstStyle/>
                    <a:p>
                      <a:pPr algn="ctr">
                        <a:lnSpc>
                          <a:spcPct val="107000"/>
                        </a:lnSpc>
                        <a:spcAft>
                          <a:spcPts val="0"/>
                        </a:spcAft>
                      </a:pPr>
                      <a:r>
                        <a:rPr lang="en-GB" sz="750">
                          <a:effectLst/>
                        </a:rPr>
                        <a:t>FRS38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(2014 – 2018)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235337809"/>
                  </a:ext>
                </a:extLst>
              </a:tr>
              <a:tr h="161430">
                <a:tc>
                  <a:txBody>
                    <a:bodyPr/>
                    <a:lstStyle/>
                    <a:p>
                      <a:pPr algn="ctr">
                        <a:lnSpc>
                          <a:spcPct val="107000"/>
                        </a:lnSpc>
                        <a:spcAft>
                          <a:spcPts val="0"/>
                        </a:spcAft>
                      </a:pPr>
                      <a:r>
                        <a:rPr lang="en-GB" sz="750">
                          <a:effectLst/>
                        </a:rPr>
                        <a:t>FRS39</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940655972"/>
                  </a:ext>
                </a:extLst>
              </a:tr>
              <a:tr h="161430">
                <a:tc>
                  <a:txBody>
                    <a:bodyPr/>
                    <a:lstStyle/>
                    <a:p>
                      <a:pPr algn="ctr">
                        <a:lnSpc>
                          <a:spcPct val="107000"/>
                        </a:lnSpc>
                        <a:spcAft>
                          <a:spcPts val="0"/>
                        </a:spcAft>
                      </a:pPr>
                      <a:r>
                        <a:rPr lang="en-GB" sz="750">
                          <a:effectLst/>
                        </a:rPr>
                        <a:t>FRS40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 </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(2015 – 2018)</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364236475"/>
                  </a:ext>
                </a:extLst>
              </a:tr>
              <a:tr h="161430">
                <a:tc>
                  <a:txBody>
                    <a:bodyPr/>
                    <a:lstStyle/>
                    <a:p>
                      <a:pPr algn="ctr">
                        <a:lnSpc>
                          <a:spcPct val="107000"/>
                        </a:lnSpc>
                        <a:spcAft>
                          <a:spcPts val="0"/>
                        </a:spcAft>
                      </a:pPr>
                      <a:r>
                        <a:rPr lang="en-GB" sz="750">
                          <a:effectLst/>
                        </a:rPr>
                        <a:t>FRS41</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(2016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665188773"/>
                  </a:ext>
                </a:extLst>
              </a:tr>
              <a:tr h="161430">
                <a:tc>
                  <a:txBody>
                    <a:bodyPr/>
                    <a:lstStyle/>
                    <a:p>
                      <a:pPr algn="ctr">
                        <a:lnSpc>
                          <a:spcPct val="107000"/>
                        </a:lnSpc>
                        <a:spcAft>
                          <a:spcPts val="0"/>
                        </a:spcAft>
                      </a:pPr>
                      <a:r>
                        <a:rPr lang="en-GB" sz="750">
                          <a:effectLst/>
                        </a:rPr>
                        <a:t>FRS42</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2806203179"/>
                  </a:ext>
                </a:extLst>
              </a:tr>
              <a:tr h="161430">
                <a:tc>
                  <a:txBody>
                    <a:bodyPr/>
                    <a:lstStyle/>
                    <a:p>
                      <a:pPr algn="ctr">
                        <a:lnSpc>
                          <a:spcPct val="107000"/>
                        </a:lnSpc>
                        <a:spcAft>
                          <a:spcPts val="0"/>
                        </a:spcAft>
                      </a:pPr>
                      <a:r>
                        <a:rPr lang="en-GB" sz="750">
                          <a:effectLst/>
                        </a:rPr>
                        <a:t>FRS43</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Standalone</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a:effectLst/>
                        </a:rPr>
                        <a:t>Yes (2017 – 2020)</a:t>
                      </a:r>
                      <a:endParaRPr lang="en-GB" sz="75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tc>
                  <a:txBody>
                    <a:bodyPr/>
                    <a:lstStyle/>
                    <a:p>
                      <a:pPr algn="ctr">
                        <a:lnSpc>
                          <a:spcPct val="107000"/>
                        </a:lnSpc>
                        <a:spcAft>
                          <a:spcPts val="0"/>
                        </a:spcAft>
                      </a:pPr>
                      <a:r>
                        <a:rPr lang="en-GB" sz="750" dirty="0">
                          <a:effectLst/>
                        </a:rPr>
                        <a:t>Yes</a:t>
                      </a:r>
                      <a:endParaRPr lang="en-GB" sz="750" dirty="0">
                        <a:effectLst/>
                        <a:latin typeface="Calibri" panose="020F0502020204030204" pitchFamily="34" charset="0"/>
                        <a:ea typeface="Yu Mincho" panose="02020400000000000000" pitchFamily="18" charset="-128"/>
                        <a:cs typeface="Arial" panose="020B0604020202020204" pitchFamily="34" charset="0"/>
                      </a:endParaRPr>
                    </a:p>
                  </a:txBody>
                  <a:tcPr marL="27695" marR="27695" marT="0" marB="0"/>
                </a:tc>
                <a:extLst>
                  <a:ext uri="{0D108BD9-81ED-4DB2-BD59-A6C34878D82A}">
                    <a16:rowId xmlns:a16="http://schemas.microsoft.com/office/drawing/2014/main" val="3985854172"/>
                  </a:ext>
                </a:extLst>
              </a:tr>
            </a:tbl>
          </a:graphicData>
        </a:graphic>
      </p:graphicFrame>
      <p:sp>
        <p:nvSpPr>
          <p:cNvPr id="7" name="TextBox 6">
            <a:extLst>
              <a:ext uri="{FF2B5EF4-FFF2-40B4-BE49-F238E27FC236}">
                <a16:creationId xmlns:a16="http://schemas.microsoft.com/office/drawing/2014/main" id="{FE71FF09-C020-D246-A9FF-3694D71967C3}"/>
              </a:ext>
            </a:extLst>
          </p:cNvPr>
          <p:cNvSpPr txBox="1"/>
          <p:nvPr/>
        </p:nvSpPr>
        <p:spPr>
          <a:xfrm>
            <a:off x="487680" y="1410355"/>
            <a:ext cx="5984572" cy="5447645"/>
          </a:xfrm>
          <a:prstGeom prst="rect">
            <a:avLst/>
          </a:prstGeom>
          <a:noFill/>
        </p:spPr>
        <p:txBody>
          <a:bodyPr wrap="square" rtlCol="0">
            <a:spAutoFit/>
          </a:bodyPr>
          <a:lstStyle/>
          <a:p>
            <a:r>
              <a:rPr lang="en-GB" sz="1600" b="1" dirty="0"/>
              <a:t>1. Is the IRMP publicly available on the FRS website?</a:t>
            </a:r>
          </a:p>
          <a:p>
            <a:r>
              <a:rPr lang="en-GB" dirty="0"/>
              <a:t>42 FRSs out of 43 provided an IRMP document on their websites</a:t>
            </a:r>
          </a:p>
          <a:p>
            <a:endParaRPr lang="en-GB" dirty="0"/>
          </a:p>
          <a:p>
            <a:r>
              <a:rPr lang="en-GB" sz="1600" b="1" dirty="0"/>
              <a:t>2. Is it a standalone document or does it incorporate the IRMP? </a:t>
            </a:r>
          </a:p>
          <a:p>
            <a:r>
              <a:rPr lang="en-GB" dirty="0"/>
              <a:t>30 standalone documents, 12 integrated documents</a:t>
            </a:r>
          </a:p>
          <a:p>
            <a:endParaRPr lang="en-GB" dirty="0"/>
          </a:p>
          <a:p>
            <a:r>
              <a:rPr lang="en-GB" sz="1600" b="1" dirty="0"/>
              <a:t>3. Is the IRMP easily accessible?</a:t>
            </a:r>
            <a:endParaRPr lang="en-GB" b="1" dirty="0"/>
          </a:p>
          <a:p>
            <a:r>
              <a:rPr lang="en-GB" dirty="0"/>
              <a:t>37 IRMPs were discoverable through the search function on websites, whilst 5 others required a manual search for reports and publications within the respective FRSs’ websites</a:t>
            </a:r>
          </a:p>
          <a:p>
            <a:endParaRPr lang="en-GB" dirty="0"/>
          </a:p>
          <a:p>
            <a:r>
              <a:rPr lang="en-GB" sz="1600" b="1" dirty="0"/>
              <a:t>4. Does the IRMP cover at least three-year time span?</a:t>
            </a:r>
            <a:endParaRPr lang="en-GB" b="1" dirty="0"/>
          </a:p>
          <a:p>
            <a:r>
              <a:rPr lang="en-GB" dirty="0"/>
              <a:t>A variety of reporting periods (1 to 9 years)</a:t>
            </a:r>
          </a:p>
          <a:p>
            <a:endParaRPr lang="en-GB" dirty="0"/>
          </a:p>
          <a:p>
            <a:r>
              <a:rPr lang="en-GB" sz="1600" b="1" dirty="0"/>
              <a:t>5. Is the latest reporting period available?</a:t>
            </a:r>
            <a:endParaRPr lang="en-GB" b="1" dirty="0"/>
          </a:p>
          <a:p>
            <a:r>
              <a:rPr lang="en-GB" dirty="0"/>
              <a:t>41 FRSs published their IRMPs for the latest reporting period (2018), one service provided an IRMP for the 2017 reporting period as their latest iteration</a:t>
            </a:r>
            <a:endParaRPr lang="en-US" dirty="0"/>
          </a:p>
        </p:txBody>
      </p:sp>
      <p:sp>
        <p:nvSpPr>
          <p:cNvPr id="9" name="Title 1">
            <a:extLst>
              <a:ext uri="{FF2B5EF4-FFF2-40B4-BE49-F238E27FC236}">
                <a16:creationId xmlns:a16="http://schemas.microsoft.com/office/drawing/2014/main" id="{0A3287D6-9551-294D-B4E1-F71DCD0B75C0}"/>
              </a:ext>
            </a:extLst>
          </p:cNvPr>
          <p:cNvSpPr>
            <a:spLocks noGrp="1"/>
          </p:cNvSpPr>
          <p:nvPr>
            <p:ph type="title"/>
          </p:nvPr>
        </p:nvSpPr>
        <p:spPr>
          <a:xfrm>
            <a:off x="487680" y="232727"/>
            <a:ext cx="5852160" cy="1083564"/>
          </a:xfrm>
        </p:spPr>
        <p:txBody>
          <a:bodyPr>
            <a:normAutofit fontScale="90000"/>
          </a:bodyPr>
          <a:lstStyle/>
          <a:p>
            <a:r>
              <a:rPr lang="en-US" dirty="0"/>
              <a:t>Stage 1: Accessibility and Public Reporting</a:t>
            </a:r>
          </a:p>
        </p:txBody>
      </p:sp>
    </p:spTree>
    <p:extLst>
      <p:ext uri="{BB962C8B-B14F-4D97-AF65-F5344CB8AC3E}">
        <p14:creationId xmlns:p14="http://schemas.microsoft.com/office/powerpoint/2010/main" val="401420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DFA8DD1-B400-8F4A-8B02-0A5D25D8133B}"/>
              </a:ext>
            </a:extLst>
          </p:cNvPr>
          <p:cNvGraphicFramePr>
            <a:graphicFrameLocks noGrp="1"/>
          </p:cNvGraphicFramePr>
          <p:nvPr>
            <p:ph idx="1"/>
            <p:extLst>
              <p:ext uri="{D42A27DB-BD31-4B8C-83A1-F6EECF244321}">
                <p14:modId xmlns:p14="http://schemas.microsoft.com/office/powerpoint/2010/main" val="3018802764"/>
              </p:ext>
            </p:extLst>
          </p:nvPr>
        </p:nvGraphicFramePr>
        <p:xfrm>
          <a:off x="6634874" y="534190"/>
          <a:ext cx="5413248" cy="5836674"/>
        </p:xfrm>
        <a:graphic>
          <a:graphicData uri="http://schemas.openxmlformats.org/drawingml/2006/table">
            <a:tbl>
              <a:tblPr firstRow="1" firstCol="1" bandRow="1">
                <a:tableStyleId>{21E4AEA4-8DFA-4A89-87EB-49C32662AFE0}</a:tableStyleId>
              </a:tblPr>
              <a:tblGrid>
                <a:gridCol w="3967777">
                  <a:extLst>
                    <a:ext uri="{9D8B030D-6E8A-4147-A177-3AD203B41FA5}">
                      <a16:colId xmlns:a16="http://schemas.microsoft.com/office/drawing/2014/main" val="1694522275"/>
                    </a:ext>
                  </a:extLst>
                </a:gridCol>
                <a:gridCol w="1445471">
                  <a:extLst>
                    <a:ext uri="{9D8B030D-6E8A-4147-A177-3AD203B41FA5}">
                      <a16:colId xmlns:a16="http://schemas.microsoft.com/office/drawing/2014/main" val="3183725186"/>
                    </a:ext>
                  </a:extLst>
                </a:gridCol>
              </a:tblGrid>
              <a:tr h="200562">
                <a:tc>
                  <a:txBody>
                    <a:bodyPr/>
                    <a:lstStyle/>
                    <a:p>
                      <a:pPr algn="ctr">
                        <a:lnSpc>
                          <a:spcPct val="107000"/>
                        </a:lnSpc>
                        <a:spcAft>
                          <a:spcPts val="0"/>
                        </a:spcAft>
                      </a:pPr>
                      <a:r>
                        <a:rPr lang="en-GB" sz="1200" dirty="0">
                          <a:effectLst/>
                        </a:rPr>
                        <a:t>Protection – aims, objectives and outcomes</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939144921"/>
                  </a:ext>
                </a:extLst>
              </a:tr>
              <a:tr h="411312">
                <a:tc>
                  <a:txBody>
                    <a:bodyPr/>
                    <a:lstStyle/>
                    <a:p>
                      <a:pPr>
                        <a:lnSpc>
                          <a:spcPct val="107000"/>
                        </a:lnSpc>
                        <a:spcAft>
                          <a:spcPts val="0"/>
                        </a:spcAft>
                      </a:pPr>
                      <a:r>
                        <a:rPr lang="en-GB" sz="1200">
                          <a:effectLst/>
                        </a:rPr>
                        <a:t>Safeguarding the culture, heritage and environmental assets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4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850016628"/>
                  </a:ext>
                </a:extLst>
              </a:tr>
              <a:tr h="200562">
                <a:tc>
                  <a:txBody>
                    <a:bodyPr/>
                    <a:lstStyle/>
                    <a:p>
                      <a:pPr>
                        <a:lnSpc>
                          <a:spcPct val="107000"/>
                        </a:lnSpc>
                        <a:spcAft>
                          <a:spcPts val="0"/>
                        </a:spcAft>
                      </a:pPr>
                      <a:r>
                        <a:rPr lang="en-GB" sz="1200">
                          <a:effectLst/>
                        </a:rPr>
                        <a:t>Risk-based approach</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1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658461788"/>
                  </a:ext>
                </a:extLst>
              </a:tr>
              <a:tr h="200562">
                <a:tc>
                  <a:txBody>
                    <a:bodyPr/>
                    <a:lstStyle/>
                    <a:p>
                      <a:pPr>
                        <a:lnSpc>
                          <a:spcPct val="107000"/>
                        </a:lnSpc>
                        <a:spcAft>
                          <a:spcPts val="0"/>
                        </a:spcAft>
                      </a:pPr>
                      <a:r>
                        <a:rPr lang="en-GB" sz="1200">
                          <a:effectLst/>
                        </a:rPr>
                        <a:t>Environment – water pollution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1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1396971954"/>
                  </a:ext>
                </a:extLst>
              </a:tr>
              <a:tr h="200562">
                <a:tc>
                  <a:txBody>
                    <a:bodyPr/>
                    <a:lstStyle/>
                    <a:p>
                      <a:pPr>
                        <a:lnSpc>
                          <a:spcPct val="107000"/>
                        </a:lnSpc>
                        <a:spcAft>
                          <a:spcPts val="0"/>
                        </a:spcAft>
                      </a:pPr>
                      <a:r>
                        <a:rPr lang="en-GB" sz="1200">
                          <a:effectLst/>
                        </a:rPr>
                        <a:t>Environment – flooding</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2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339358268"/>
                  </a:ext>
                </a:extLst>
              </a:tr>
              <a:tr h="200562">
                <a:tc>
                  <a:txBody>
                    <a:bodyPr/>
                    <a:lstStyle/>
                    <a:p>
                      <a:pPr>
                        <a:lnSpc>
                          <a:spcPct val="107000"/>
                        </a:lnSpc>
                        <a:spcAft>
                          <a:spcPts val="0"/>
                        </a:spcAft>
                      </a:pPr>
                      <a:r>
                        <a:rPr lang="en-GB" sz="1200">
                          <a:effectLst/>
                        </a:rPr>
                        <a:t>Environment – air quality</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1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3987922545"/>
                  </a:ext>
                </a:extLst>
              </a:tr>
              <a:tr h="200562">
                <a:tc>
                  <a:txBody>
                    <a:bodyPr/>
                    <a:lstStyle/>
                    <a:p>
                      <a:pPr>
                        <a:lnSpc>
                          <a:spcPct val="107000"/>
                        </a:lnSpc>
                        <a:spcAft>
                          <a:spcPts val="0"/>
                        </a:spcAft>
                      </a:pPr>
                      <a:r>
                        <a:rPr lang="en-GB" sz="1200">
                          <a:effectLst/>
                        </a:rPr>
                        <a:t>Flu pandemic</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1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853626988"/>
                  </a:ext>
                </a:extLst>
              </a:tr>
              <a:tr h="200562">
                <a:tc>
                  <a:txBody>
                    <a:bodyPr/>
                    <a:lstStyle/>
                    <a:p>
                      <a:pPr algn="ctr">
                        <a:lnSpc>
                          <a:spcPct val="107000"/>
                        </a:lnSpc>
                        <a:spcAft>
                          <a:spcPts val="0"/>
                        </a:spcAft>
                      </a:pPr>
                      <a:r>
                        <a:rPr lang="en-GB" sz="1200">
                          <a:effectLst/>
                        </a:rPr>
                        <a:t>Protection - actions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884442902"/>
                  </a:ext>
                </a:extLst>
              </a:tr>
              <a:tr h="200562">
                <a:tc>
                  <a:txBody>
                    <a:bodyPr/>
                    <a:lstStyle/>
                    <a:p>
                      <a:pPr>
                        <a:lnSpc>
                          <a:spcPct val="107000"/>
                        </a:lnSpc>
                        <a:spcAft>
                          <a:spcPts val="0"/>
                        </a:spcAft>
                      </a:pPr>
                      <a:r>
                        <a:rPr lang="en-GB" sz="1200">
                          <a:effectLst/>
                        </a:rPr>
                        <a:t>Working with businesses to help them thrive</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6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434594969"/>
                  </a:ext>
                </a:extLst>
              </a:tr>
              <a:tr h="200562">
                <a:tc>
                  <a:txBody>
                    <a:bodyPr/>
                    <a:lstStyle/>
                    <a:p>
                      <a:pPr>
                        <a:lnSpc>
                          <a:spcPct val="107000"/>
                        </a:lnSpc>
                        <a:spcAft>
                          <a:spcPts val="0"/>
                        </a:spcAft>
                      </a:pPr>
                      <a:r>
                        <a:rPr lang="en-GB" sz="1200">
                          <a:effectLst/>
                        </a:rPr>
                        <a:t>Assessing high risk buildings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4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631095208"/>
                  </a:ext>
                </a:extLst>
              </a:tr>
              <a:tr h="200562">
                <a:tc>
                  <a:txBody>
                    <a:bodyPr/>
                    <a:lstStyle/>
                    <a:p>
                      <a:pPr>
                        <a:lnSpc>
                          <a:spcPct val="107000"/>
                        </a:lnSpc>
                        <a:spcAft>
                          <a:spcPts val="0"/>
                        </a:spcAft>
                      </a:pPr>
                      <a:r>
                        <a:rPr lang="en-GB" sz="1200">
                          <a:effectLst/>
                        </a:rPr>
                        <a:t>Securing legislative compliance (enforcement action)</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5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589234566"/>
                  </a:ext>
                </a:extLst>
              </a:tr>
              <a:tr h="200562">
                <a:tc>
                  <a:txBody>
                    <a:bodyPr/>
                    <a:lstStyle/>
                    <a:p>
                      <a:pPr>
                        <a:lnSpc>
                          <a:spcPct val="107000"/>
                        </a:lnSpc>
                        <a:spcAft>
                          <a:spcPts val="0"/>
                        </a:spcAft>
                      </a:pPr>
                      <a:r>
                        <a:rPr lang="en-GB" sz="1200">
                          <a:effectLst/>
                        </a:rPr>
                        <a:t>Carrying out fire safety audits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2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841705921"/>
                  </a:ext>
                </a:extLst>
              </a:tr>
              <a:tr h="200562">
                <a:tc>
                  <a:txBody>
                    <a:bodyPr/>
                    <a:lstStyle/>
                    <a:p>
                      <a:pPr>
                        <a:lnSpc>
                          <a:spcPct val="107000"/>
                        </a:lnSpc>
                        <a:spcAft>
                          <a:spcPts val="0"/>
                        </a:spcAft>
                      </a:pPr>
                      <a:r>
                        <a:rPr lang="en-GB" sz="1200">
                          <a:effectLst/>
                        </a:rPr>
                        <a:t>Sprinkler systems encouragement</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3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319957632"/>
                  </a:ext>
                </a:extLst>
              </a:tr>
              <a:tr h="200562">
                <a:tc>
                  <a:txBody>
                    <a:bodyPr/>
                    <a:lstStyle/>
                    <a:p>
                      <a:pPr>
                        <a:lnSpc>
                          <a:spcPct val="107000"/>
                        </a:lnSpc>
                        <a:spcAft>
                          <a:spcPts val="0"/>
                        </a:spcAft>
                      </a:pPr>
                      <a:r>
                        <a:rPr lang="en-GB" sz="1200">
                          <a:effectLst/>
                        </a:rPr>
                        <a:t>Business continuity planning</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3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4098565279"/>
                  </a:ext>
                </a:extLst>
              </a:tr>
              <a:tr h="200562">
                <a:tc>
                  <a:txBody>
                    <a:bodyPr/>
                    <a:lstStyle/>
                    <a:p>
                      <a:pPr algn="ctr">
                        <a:lnSpc>
                          <a:spcPct val="107000"/>
                        </a:lnSpc>
                        <a:spcAft>
                          <a:spcPts val="0"/>
                        </a:spcAft>
                      </a:pPr>
                      <a:r>
                        <a:rPr lang="en-GB" sz="1200">
                          <a:effectLst/>
                        </a:rPr>
                        <a:t>Prevention – aims, objectives and outcomes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3761533018"/>
                  </a:ext>
                </a:extLst>
              </a:tr>
              <a:tr h="411312">
                <a:tc>
                  <a:txBody>
                    <a:bodyPr/>
                    <a:lstStyle/>
                    <a:p>
                      <a:pPr>
                        <a:lnSpc>
                          <a:spcPct val="107000"/>
                        </a:lnSpc>
                        <a:spcAft>
                          <a:spcPts val="0"/>
                        </a:spcAft>
                      </a:pPr>
                      <a:r>
                        <a:rPr lang="en-GB" sz="1200">
                          <a:effectLst/>
                        </a:rPr>
                        <a:t>Reducing the number of people killed or injured in dwelling fires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nchor="ctr"/>
                </a:tc>
                <a:tc>
                  <a:txBody>
                    <a:bodyPr/>
                    <a:lstStyle/>
                    <a:p>
                      <a:pPr algn="ctr">
                        <a:lnSpc>
                          <a:spcPct val="107000"/>
                        </a:lnSpc>
                        <a:spcAft>
                          <a:spcPts val="0"/>
                        </a:spcAft>
                      </a:pPr>
                      <a:r>
                        <a:rPr lang="en-GB" sz="1200">
                          <a:effectLst/>
                        </a:rPr>
                        <a:t>3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442352093"/>
                  </a:ext>
                </a:extLst>
              </a:tr>
              <a:tr h="200562">
                <a:tc>
                  <a:txBody>
                    <a:bodyPr/>
                    <a:lstStyle/>
                    <a:p>
                      <a:pPr>
                        <a:lnSpc>
                          <a:spcPct val="107000"/>
                        </a:lnSpc>
                        <a:spcAft>
                          <a:spcPts val="0"/>
                        </a:spcAft>
                      </a:pPr>
                      <a:r>
                        <a:rPr lang="en-GB" sz="1200">
                          <a:effectLst/>
                        </a:rPr>
                        <a:t>Arson reduction</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nchor="ctr"/>
                </a:tc>
                <a:tc>
                  <a:txBody>
                    <a:bodyPr/>
                    <a:lstStyle/>
                    <a:p>
                      <a:pPr algn="ctr">
                        <a:lnSpc>
                          <a:spcPct val="107000"/>
                        </a:lnSpc>
                        <a:spcAft>
                          <a:spcPts val="0"/>
                        </a:spcAft>
                      </a:pPr>
                      <a:r>
                        <a:rPr lang="en-GB" sz="1200">
                          <a:effectLst/>
                        </a:rPr>
                        <a:t>3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3312480470"/>
                  </a:ext>
                </a:extLst>
              </a:tr>
              <a:tr h="200562">
                <a:tc>
                  <a:txBody>
                    <a:bodyPr/>
                    <a:lstStyle/>
                    <a:p>
                      <a:pPr>
                        <a:lnSpc>
                          <a:spcPct val="107000"/>
                        </a:lnSpc>
                        <a:spcAft>
                          <a:spcPts val="0"/>
                        </a:spcAft>
                      </a:pPr>
                      <a:r>
                        <a:rPr lang="en-GB" sz="1200">
                          <a:effectLst/>
                        </a:rPr>
                        <a:t>Reducing anti-social behaviour</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nchor="ctr"/>
                </a:tc>
                <a:tc>
                  <a:txBody>
                    <a:bodyPr/>
                    <a:lstStyle/>
                    <a:p>
                      <a:pPr algn="ctr">
                        <a:lnSpc>
                          <a:spcPct val="107000"/>
                        </a:lnSpc>
                        <a:spcAft>
                          <a:spcPts val="0"/>
                        </a:spcAft>
                      </a:pPr>
                      <a:r>
                        <a:rPr lang="en-GB" sz="1200">
                          <a:effectLst/>
                        </a:rPr>
                        <a:t>3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3678375460"/>
                  </a:ext>
                </a:extLst>
              </a:tr>
              <a:tr h="200562">
                <a:tc>
                  <a:txBody>
                    <a:bodyPr/>
                    <a:lstStyle/>
                    <a:p>
                      <a:pPr>
                        <a:lnSpc>
                          <a:spcPct val="107000"/>
                        </a:lnSpc>
                        <a:spcAft>
                          <a:spcPts val="0"/>
                        </a:spcAft>
                      </a:pPr>
                      <a:r>
                        <a:rPr lang="en-GB" sz="1200">
                          <a:effectLst/>
                        </a:rPr>
                        <a:t>Tackling the root causes of inequality</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nchor="ctr"/>
                </a:tc>
                <a:tc>
                  <a:txBody>
                    <a:bodyPr/>
                    <a:lstStyle/>
                    <a:p>
                      <a:pPr algn="ctr">
                        <a:lnSpc>
                          <a:spcPct val="107000"/>
                        </a:lnSpc>
                        <a:spcAft>
                          <a:spcPts val="0"/>
                        </a:spcAft>
                      </a:pPr>
                      <a:r>
                        <a:rPr lang="en-GB" sz="1200">
                          <a:effectLst/>
                        </a:rPr>
                        <a:t>1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086262078"/>
                  </a:ext>
                </a:extLst>
              </a:tr>
              <a:tr h="200562">
                <a:tc>
                  <a:txBody>
                    <a:bodyPr/>
                    <a:lstStyle/>
                    <a:p>
                      <a:pPr algn="ctr">
                        <a:lnSpc>
                          <a:spcPct val="107000"/>
                        </a:lnSpc>
                        <a:spcAft>
                          <a:spcPts val="0"/>
                        </a:spcAft>
                      </a:pPr>
                      <a:r>
                        <a:rPr lang="en-GB" sz="1200">
                          <a:effectLst/>
                        </a:rPr>
                        <a:t>Prevention - actions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1864564147"/>
                  </a:ext>
                </a:extLst>
              </a:tr>
              <a:tr h="200562">
                <a:tc>
                  <a:txBody>
                    <a:bodyPr/>
                    <a:lstStyle/>
                    <a:p>
                      <a:pPr>
                        <a:lnSpc>
                          <a:spcPct val="107000"/>
                        </a:lnSpc>
                        <a:spcAft>
                          <a:spcPts val="0"/>
                        </a:spcAft>
                      </a:pPr>
                      <a:r>
                        <a:rPr lang="en-GB" sz="1200">
                          <a:effectLst/>
                        </a:rPr>
                        <a:t>Carrying out home fire safety checks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5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3936084427"/>
                  </a:ext>
                </a:extLst>
              </a:tr>
              <a:tr h="200562">
                <a:tc>
                  <a:txBody>
                    <a:bodyPr/>
                    <a:lstStyle/>
                    <a:p>
                      <a:pPr>
                        <a:lnSpc>
                          <a:spcPct val="107000"/>
                        </a:lnSpc>
                        <a:spcAft>
                          <a:spcPts val="0"/>
                        </a:spcAft>
                      </a:pPr>
                      <a:r>
                        <a:rPr lang="en-GB" sz="1200">
                          <a:effectLst/>
                        </a:rPr>
                        <a:t>Working in partnership</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4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994031602"/>
                  </a:ext>
                </a:extLst>
              </a:tr>
              <a:tr h="200562">
                <a:tc>
                  <a:txBody>
                    <a:bodyPr/>
                    <a:lstStyle/>
                    <a:p>
                      <a:pPr>
                        <a:lnSpc>
                          <a:spcPct val="107000"/>
                        </a:lnSpc>
                        <a:spcAft>
                          <a:spcPts val="0"/>
                        </a:spcAft>
                      </a:pPr>
                      <a:r>
                        <a:rPr lang="en-GB" sz="1200">
                          <a:effectLst/>
                        </a:rPr>
                        <a:t>Providing fire safety education</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5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2548663446"/>
                  </a:ext>
                </a:extLst>
              </a:tr>
              <a:tr h="200562">
                <a:tc>
                  <a:txBody>
                    <a:bodyPr/>
                    <a:lstStyle/>
                    <a:p>
                      <a:pPr>
                        <a:lnSpc>
                          <a:spcPct val="107000"/>
                        </a:lnSpc>
                        <a:spcAft>
                          <a:spcPts val="0"/>
                        </a:spcAft>
                      </a:pPr>
                      <a:r>
                        <a:rPr lang="en-GB" sz="1200">
                          <a:effectLst/>
                        </a:rPr>
                        <a:t>Improving road safety</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5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1605490490"/>
                  </a:ext>
                </a:extLst>
              </a:tr>
              <a:tr h="200562">
                <a:tc>
                  <a:txBody>
                    <a:bodyPr/>
                    <a:lstStyle/>
                    <a:p>
                      <a:pPr>
                        <a:lnSpc>
                          <a:spcPct val="107000"/>
                        </a:lnSpc>
                        <a:spcAft>
                          <a:spcPts val="0"/>
                        </a:spcAft>
                      </a:pPr>
                      <a:r>
                        <a:rPr lang="en-GB" sz="1200">
                          <a:effectLst/>
                        </a:rPr>
                        <a:t>Engaging with young people</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5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747523155"/>
                  </a:ext>
                </a:extLst>
              </a:tr>
              <a:tr h="200562">
                <a:tc>
                  <a:txBody>
                    <a:bodyPr/>
                    <a:lstStyle/>
                    <a:p>
                      <a:pPr>
                        <a:lnSpc>
                          <a:spcPct val="107000"/>
                        </a:lnSpc>
                        <a:spcAft>
                          <a:spcPts val="0"/>
                        </a:spcAft>
                      </a:pPr>
                      <a:r>
                        <a:rPr lang="en-GB" sz="1200">
                          <a:effectLst/>
                        </a:rPr>
                        <a:t>Business intelligence and data analysis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a:effectLst/>
                        </a:rPr>
                        <a:t>2 out of 6 FRSs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3691870862"/>
                  </a:ext>
                </a:extLst>
              </a:tr>
              <a:tr h="200562">
                <a:tc>
                  <a:txBody>
                    <a:bodyPr/>
                    <a:lstStyle/>
                    <a:p>
                      <a:pPr>
                        <a:lnSpc>
                          <a:spcPct val="107000"/>
                        </a:lnSpc>
                        <a:spcAft>
                          <a:spcPts val="0"/>
                        </a:spcAft>
                      </a:pPr>
                      <a:r>
                        <a:rPr lang="en-GB" sz="1200">
                          <a:effectLst/>
                        </a:rPr>
                        <a:t>Free smoke alarms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tc>
                  <a:txBody>
                    <a:bodyPr/>
                    <a:lstStyle/>
                    <a:p>
                      <a:pPr algn="ctr">
                        <a:lnSpc>
                          <a:spcPct val="107000"/>
                        </a:lnSpc>
                        <a:spcAft>
                          <a:spcPts val="0"/>
                        </a:spcAft>
                      </a:pPr>
                      <a:r>
                        <a:rPr lang="en-GB" sz="1200" dirty="0">
                          <a:effectLst/>
                        </a:rPr>
                        <a:t>2 out of 6 FRSs</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4484" marR="64484" marT="0" marB="0"/>
                </a:tc>
                <a:extLst>
                  <a:ext uri="{0D108BD9-81ED-4DB2-BD59-A6C34878D82A}">
                    <a16:rowId xmlns:a16="http://schemas.microsoft.com/office/drawing/2014/main" val="1770785299"/>
                  </a:ext>
                </a:extLst>
              </a:tr>
            </a:tbl>
          </a:graphicData>
        </a:graphic>
      </p:graphicFrame>
      <p:sp>
        <p:nvSpPr>
          <p:cNvPr id="6" name="TextBox 5">
            <a:extLst>
              <a:ext uri="{FF2B5EF4-FFF2-40B4-BE49-F238E27FC236}">
                <a16:creationId xmlns:a16="http://schemas.microsoft.com/office/drawing/2014/main" id="{A8BF043F-90ED-D84B-B3BC-B53ADD009E44}"/>
              </a:ext>
            </a:extLst>
          </p:cNvPr>
          <p:cNvSpPr txBox="1"/>
          <p:nvPr/>
        </p:nvSpPr>
        <p:spPr>
          <a:xfrm>
            <a:off x="850392" y="2175733"/>
            <a:ext cx="4636008"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t>FRSs provided </a:t>
            </a:r>
            <a:r>
              <a:rPr lang="en-GB" sz="2000" b="1" dirty="0"/>
              <a:t>varied levels of detail </a:t>
            </a:r>
            <a:r>
              <a:rPr lang="en-GB" sz="2000" dirty="0"/>
              <a:t>on prevention and protection activities in their IRMPs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IRMPs tend to include protection and prevention actions (short-term), rather than aims, objectives and outcomes (medium or long-term).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results </a:t>
            </a:r>
            <a:r>
              <a:rPr lang="en-GB" sz="2000" b="1" dirty="0"/>
              <a:t>do not show any apparent differentiation</a:t>
            </a:r>
            <a:r>
              <a:rPr lang="en-GB" sz="2000" dirty="0"/>
              <a:t> across either authority types (county, combined or metropolitan), or across different regions. </a:t>
            </a:r>
          </a:p>
          <a:p>
            <a:endParaRPr lang="en-US" sz="2000" dirty="0"/>
          </a:p>
        </p:txBody>
      </p:sp>
      <p:sp>
        <p:nvSpPr>
          <p:cNvPr id="7" name="Title 1">
            <a:extLst>
              <a:ext uri="{FF2B5EF4-FFF2-40B4-BE49-F238E27FC236}">
                <a16:creationId xmlns:a16="http://schemas.microsoft.com/office/drawing/2014/main" id="{8A7F5E5B-DEA9-454B-8FB1-3FF7ADD9BBDA}"/>
              </a:ext>
            </a:extLst>
          </p:cNvPr>
          <p:cNvSpPr txBox="1">
            <a:spLocks/>
          </p:cNvSpPr>
          <p:nvPr/>
        </p:nvSpPr>
        <p:spPr>
          <a:xfrm>
            <a:off x="487680" y="232727"/>
            <a:ext cx="5852160" cy="1083564"/>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fontScale="97500" lnSpcReduction="1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dirty="0"/>
              <a:t>Stage 2: protection and prevention</a:t>
            </a:r>
          </a:p>
        </p:txBody>
      </p:sp>
    </p:spTree>
    <p:extLst>
      <p:ext uri="{BB962C8B-B14F-4D97-AF65-F5344CB8AC3E}">
        <p14:creationId xmlns:p14="http://schemas.microsoft.com/office/powerpoint/2010/main" val="34850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4EE04-9B5A-C943-AC6C-FB681CBC2523}"/>
              </a:ext>
            </a:extLst>
          </p:cNvPr>
          <p:cNvSpPr>
            <a:spLocks noGrp="1"/>
          </p:cNvSpPr>
          <p:nvPr>
            <p:ph type="title"/>
          </p:nvPr>
        </p:nvSpPr>
        <p:spPr>
          <a:xfrm>
            <a:off x="804672" y="717001"/>
            <a:ext cx="4475892" cy="1188720"/>
          </a:xfrm>
          <a:prstGeom prst="ellipse">
            <a:avLst/>
          </a:prstGeom>
          <a:solidFill>
            <a:srgbClr val="FFFFFF"/>
          </a:solidFill>
          <a:ln>
            <a:solidFill>
              <a:srgbClr val="404040"/>
            </a:solidFill>
          </a:ln>
        </p:spPr>
        <p:txBody>
          <a:bodyPr>
            <a:normAutofit/>
          </a:bodyPr>
          <a:lstStyle/>
          <a:p>
            <a:r>
              <a:rPr lang="en-US" dirty="0">
                <a:solidFill>
                  <a:srgbClr val="262626"/>
                </a:solidFill>
              </a:rPr>
              <a:t>Findings</a:t>
            </a:r>
          </a:p>
        </p:txBody>
      </p:sp>
      <p:sp>
        <p:nvSpPr>
          <p:cNvPr id="3" name="Content Placeholder 2">
            <a:extLst>
              <a:ext uri="{FF2B5EF4-FFF2-40B4-BE49-F238E27FC236}">
                <a16:creationId xmlns:a16="http://schemas.microsoft.com/office/drawing/2014/main" id="{D9127713-3140-9B41-B316-CA251F0F8FC8}"/>
              </a:ext>
            </a:extLst>
          </p:cNvPr>
          <p:cNvSpPr>
            <a:spLocks noGrp="1"/>
          </p:cNvSpPr>
          <p:nvPr>
            <p:ph idx="1"/>
          </p:nvPr>
        </p:nvSpPr>
        <p:spPr>
          <a:xfrm>
            <a:off x="359229" y="2030767"/>
            <a:ext cx="5372100" cy="4570724"/>
          </a:xfrm>
        </p:spPr>
        <p:txBody>
          <a:bodyPr>
            <a:normAutofit fontScale="92500" lnSpcReduction="10000"/>
          </a:bodyPr>
          <a:lstStyle/>
          <a:p>
            <a:pPr>
              <a:lnSpc>
                <a:spcPct val="90000"/>
              </a:lnSpc>
            </a:pPr>
            <a:r>
              <a:rPr lang="en-GB" sz="2200" b="1" dirty="0">
                <a:solidFill>
                  <a:srgbClr val="FFFFFF"/>
                </a:solidFill>
              </a:rPr>
              <a:t>FRSs acknowledge the importance of the IRMP its regular review and public reporting</a:t>
            </a:r>
          </a:p>
          <a:p>
            <a:pPr>
              <a:lnSpc>
                <a:spcPct val="90000"/>
              </a:lnSpc>
            </a:pPr>
            <a:r>
              <a:rPr lang="en-GB" dirty="0">
                <a:solidFill>
                  <a:srgbClr val="FFFFFF"/>
                </a:solidFill>
              </a:rPr>
              <a:t> </a:t>
            </a:r>
          </a:p>
          <a:p>
            <a:pPr>
              <a:lnSpc>
                <a:spcPct val="90000"/>
              </a:lnSpc>
            </a:pPr>
            <a:r>
              <a:rPr lang="en-GB" sz="2200" b="1" dirty="0">
                <a:solidFill>
                  <a:srgbClr val="FFFFFF"/>
                </a:solidFill>
              </a:rPr>
              <a:t>Most of the FRSs are aware of the long-term risks to people and property in their areas </a:t>
            </a:r>
          </a:p>
          <a:p>
            <a:pPr>
              <a:lnSpc>
                <a:spcPct val="90000"/>
              </a:lnSpc>
            </a:pPr>
            <a:endParaRPr lang="en-GB" sz="800" dirty="0">
              <a:solidFill>
                <a:srgbClr val="FFFFFF"/>
              </a:solidFill>
            </a:endParaRPr>
          </a:p>
          <a:p>
            <a:pPr>
              <a:lnSpc>
                <a:spcPct val="90000"/>
              </a:lnSpc>
            </a:pPr>
            <a:r>
              <a:rPr lang="en-GB" sz="2200" b="1" dirty="0">
                <a:solidFill>
                  <a:srgbClr val="FFFFFF"/>
                </a:solidFill>
              </a:rPr>
              <a:t>A minority do not provide the documents that assess current and future risks to their local communities</a:t>
            </a:r>
          </a:p>
          <a:p>
            <a:pPr>
              <a:lnSpc>
                <a:spcPct val="90000"/>
              </a:lnSpc>
            </a:pPr>
            <a:endParaRPr lang="en-GB" sz="800" dirty="0">
              <a:solidFill>
                <a:srgbClr val="FFFFFF"/>
              </a:solidFill>
            </a:endParaRPr>
          </a:p>
          <a:p>
            <a:pPr>
              <a:lnSpc>
                <a:spcPct val="90000"/>
              </a:lnSpc>
            </a:pPr>
            <a:r>
              <a:rPr lang="en-GB" sz="2200" b="1" dirty="0">
                <a:solidFill>
                  <a:srgbClr val="FFFFFF"/>
                </a:solidFill>
              </a:rPr>
              <a:t>FRSs tend use different names for IRMPs. -reflects the absence of national guidance on templates or standard formats for IRMPs.</a:t>
            </a:r>
            <a:endParaRPr lang="en-US" sz="2200" b="1" dirty="0">
              <a:solidFill>
                <a:srgbClr val="FFFFFF"/>
              </a:solidFill>
            </a:endParaRPr>
          </a:p>
        </p:txBody>
      </p:sp>
      <p:sp>
        <p:nvSpPr>
          <p:cNvPr id="25" name="Rectangle 2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938212" y="2030766"/>
            <a:ext cx="4408528" cy="2479797"/>
          </a:xfrm>
          <a:prstGeom prst="rect">
            <a:avLst/>
          </a:prstGeom>
        </p:spPr>
      </p:pic>
    </p:spTree>
    <p:extLst>
      <p:ext uri="{BB962C8B-B14F-4D97-AF65-F5344CB8AC3E}">
        <p14:creationId xmlns:p14="http://schemas.microsoft.com/office/powerpoint/2010/main" val="125339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pPr lvl="0">
              <a:spcBef>
                <a:spcPts val="1000"/>
              </a:spcBef>
            </a:pPr>
            <a:br>
              <a:rPr lang="en-GB" sz="1900" b="1" dirty="0">
                <a:solidFill>
                  <a:srgbClr val="FFFFFF"/>
                </a:solidFill>
                <a:latin typeface="Calibri" panose="020F0502020204030204"/>
                <a:ea typeface="+mn-ea"/>
                <a:cs typeface="+mn-cs"/>
              </a:rPr>
            </a:br>
            <a:r>
              <a:rPr lang="en-GB" sz="1900" b="1" dirty="0">
                <a:solidFill>
                  <a:srgbClr val="FFFFFF"/>
                </a:solidFill>
                <a:latin typeface="Calibri" panose="020F0502020204030204"/>
                <a:ea typeface="+mn-ea"/>
                <a:cs typeface="+mn-cs"/>
              </a:rPr>
              <a:t>Definition of a National Framework </a:t>
            </a:r>
            <a:br>
              <a:rPr lang="en-GB" sz="1900" b="1" dirty="0">
                <a:solidFill>
                  <a:srgbClr val="FFFFFF"/>
                </a:solidFill>
                <a:latin typeface="Calibri" panose="020F0502020204030204"/>
                <a:ea typeface="+mn-ea"/>
                <a:cs typeface="+mn-cs"/>
              </a:rPr>
            </a:br>
            <a:r>
              <a:rPr lang="en-GB" sz="1900" b="1" dirty="0">
                <a:solidFill>
                  <a:srgbClr val="FFFFFF"/>
                </a:solidFill>
                <a:latin typeface="Calibri" panose="020F0502020204030204"/>
                <a:ea typeface="+mn-ea"/>
                <a:cs typeface="+mn-cs"/>
              </a:rPr>
              <a:t>or Performance Regime                                                                                       </a:t>
            </a:r>
            <a:br>
              <a:rPr lang="en-GB" sz="1900" dirty="0">
                <a:solidFill>
                  <a:srgbClr val="FFFFFF"/>
                </a:solidFill>
                <a:latin typeface="Calibri" panose="020F0502020204030204"/>
                <a:ea typeface="+mn-ea"/>
                <a:cs typeface="+mn-cs"/>
              </a:rPr>
            </a:br>
            <a:endParaRPr lang="en-GB" sz="1900" dirty="0">
              <a:solidFill>
                <a:srgbClr val="FFFFFF"/>
              </a:solidFill>
              <a:latin typeface="+mn-lt"/>
            </a:endParaRP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64479" y="1444752"/>
            <a:ext cx="5129056" cy="3968496"/>
          </a:xfrm>
        </p:spPr>
        <p:txBody>
          <a:bodyPr anchor="ctr">
            <a:normAutofit/>
          </a:bodyPr>
          <a:lstStyle/>
          <a:p>
            <a:pPr marL="0" indent="0">
              <a:buNone/>
            </a:pPr>
            <a:r>
              <a:rPr lang="en-GB" sz="2400" b="1" i="1" dirty="0">
                <a:solidFill>
                  <a:srgbClr val="404040"/>
                </a:solidFill>
              </a:rPr>
              <a:t>“The context, the parameters, the agencies and the relationships operating within the three domains of policy development, service delivery and public assurance in public services” </a:t>
            </a:r>
          </a:p>
          <a:p>
            <a:pPr marL="0" indent="0">
              <a:buNone/>
            </a:pPr>
            <a:r>
              <a:rPr lang="en-GB" b="1" i="1" dirty="0">
                <a:solidFill>
                  <a:srgbClr val="404040"/>
                </a:solidFill>
              </a:rPr>
              <a:t>                                                           </a:t>
            </a:r>
          </a:p>
          <a:p>
            <a:pPr marL="0" indent="0" algn="r">
              <a:buNone/>
            </a:pPr>
            <a:r>
              <a:rPr lang="en-GB" b="1" i="1" dirty="0">
                <a:solidFill>
                  <a:srgbClr val="404040"/>
                </a:solidFill>
              </a:rPr>
              <a:t> </a:t>
            </a:r>
            <a:r>
              <a:rPr lang="en-GB" dirty="0">
                <a:solidFill>
                  <a:srgbClr val="404040"/>
                </a:solidFill>
              </a:rPr>
              <a:t>(Murphy and Lakoma 2018)</a:t>
            </a:r>
          </a:p>
        </p:txBody>
      </p:sp>
    </p:spTree>
    <p:extLst>
      <p:ext uri="{BB962C8B-B14F-4D97-AF65-F5344CB8AC3E}">
        <p14:creationId xmlns:p14="http://schemas.microsoft.com/office/powerpoint/2010/main" val="30506911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2353</Words>
  <Application>Microsoft Office PowerPoint</Application>
  <PresentationFormat>Widescreen</PresentationFormat>
  <Paragraphs>454</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Gill Sans MT</vt:lpstr>
      <vt:lpstr>1_Office Theme</vt:lpstr>
      <vt:lpstr>Parcel</vt:lpstr>
      <vt:lpstr>A risky process ?   The efficacy of Integrated Risk Management Plans in Fire and Rescue Services</vt:lpstr>
      <vt:lpstr>Integrated Risk Management Plans and the National Frameworks</vt:lpstr>
      <vt:lpstr>IRMP requirements</vt:lpstr>
      <vt:lpstr>IRMP requirements</vt:lpstr>
      <vt:lpstr>Methods</vt:lpstr>
      <vt:lpstr>Stage 1: Accessibility and Public Reporting</vt:lpstr>
      <vt:lpstr>PowerPoint Presentation</vt:lpstr>
      <vt:lpstr>Findings</vt:lpstr>
      <vt:lpstr> Definition of a National Framework  or Performance Regime                                                                                        </vt:lpstr>
      <vt:lpstr>Where do standards and evidence fit into a national framework?</vt:lpstr>
      <vt:lpstr>The relationshi between  IRMP and National Standards</vt:lpstr>
      <vt:lpstr>National Standards or Postcode Lottery?</vt:lpstr>
      <vt:lpstr>The evidence base in Fire and Rescue</vt:lpstr>
      <vt:lpstr>The evidence base - Quality, Quantity, Analysis and Transparency</vt:lpstr>
      <vt:lpstr>Conclusion from our wider Research</vt:lpstr>
      <vt:lpstr>Any questions?</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Administration Committee  Northumbria University  September 16th -18th 2019</dc:title>
  <dc:creator>Murphy, Peter</dc:creator>
  <cp:lastModifiedBy>Sullivan, Linda</cp:lastModifiedBy>
  <cp:revision>98</cp:revision>
  <dcterms:created xsi:type="dcterms:W3CDTF">2019-08-14T16:10:39Z</dcterms:created>
  <dcterms:modified xsi:type="dcterms:W3CDTF">2019-09-20T08:52:22Z</dcterms:modified>
</cp:coreProperties>
</file>