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6" r:id="rId8"/>
    <p:sldId id="262" r:id="rId9"/>
    <p:sldId id="263" r:id="rId10"/>
    <p:sldId id="264" r:id="rId11"/>
    <p:sldId id="265"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AA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22FFF2-3768-4369-A453-EE7643627BB7}" v="43" dt="2021-09-07T09:24:07.4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3" autoAdjust="0"/>
    <p:restoredTop sz="94660"/>
  </p:normalViewPr>
  <p:slideViewPr>
    <p:cSldViewPr snapToGrid="0">
      <p:cViewPr varScale="1">
        <p:scale>
          <a:sx n="67" d="100"/>
          <a:sy n="67" d="100"/>
        </p:scale>
        <p:origin x="5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0383B6-3E89-4457-A2A4-18B98267331D}" type="doc">
      <dgm:prSet loTypeId="urn:microsoft.com/office/officeart/2005/8/layout/hProcess11" loCatId="process" qsTypeId="urn:microsoft.com/office/officeart/2005/8/quickstyle/simple1" qsCatId="simple" csTypeId="urn:microsoft.com/office/officeart/2005/8/colors/accent4_2" csCatId="accent4" phldr="1"/>
      <dgm:spPr/>
      <dgm:t>
        <a:bodyPr/>
        <a:lstStyle/>
        <a:p>
          <a:endParaRPr lang="en-GB"/>
        </a:p>
      </dgm:t>
    </dgm:pt>
    <dgm:pt modelId="{7AC58856-2B59-4EAB-8E7C-3FBB0ADF008C}">
      <dgm:prSet custT="1"/>
      <dgm:spPr/>
      <dgm:t>
        <a:bodyPr/>
        <a:lstStyle/>
        <a:p>
          <a:r>
            <a:rPr lang="en-GB" sz="1500" dirty="0">
              <a:solidFill>
                <a:schemeClr val="tx2"/>
              </a:solidFill>
            </a:rPr>
            <a:t>In July 2020, gov’t announced a two-part review of PCCs and PFCCs, with the clear intention of extending and strengthening the ‘commissioner’ model</a:t>
          </a:r>
        </a:p>
      </dgm:t>
    </dgm:pt>
    <dgm:pt modelId="{8701C126-13AC-490C-8FC6-63BA82544188}" type="parTrans" cxnId="{4CCA8EC2-0370-43EB-9ABC-6414020A7229}">
      <dgm:prSet/>
      <dgm:spPr/>
      <dgm:t>
        <a:bodyPr/>
        <a:lstStyle/>
        <a:p>
          <a:endParaRPr lang="en-GB"/>
        </a:p>
      </dgm:t>
    </dgm:pt>
    <dgm:pt modelId="{14DF30C7-9808-4E02-8507-D76830FF7F69}" type="sibTrans" cxnId="{4CCA8EC2-0370-43EB-9ABC-6414020A7229}">
      <dgm:prSet/>
      <dgm:spPr/>
      <dgm:t>
        <a:bodyPr/>
        <a:lstStyle/>
        <a:p>
          <a:endParaRPr lang="en-GB"/>
        </a:p>
      </dgm:t>
    </dgm:pt>
    <dgm:pt modelId="{22A15925-DBEC-401E-8463-E1B00983F730}">
      <dgm:prSet custT="1"/>
      <dgm:spPr/>
      <dgm:t>
        <a:bodyPr/>
        <a:lstStyle/>
        <a:p>
          <a:r>
            <a:rPr lang="en-GB" sz="1500" dirty="0">
              <a:solidFill>
                <a:schemeClr val="tx2"/>
              </a:solidFill>
            </a:rPr>
            <a:t>1</a:t>
          </a:r>
          <a:r>
            <a:rPr lang="en-GB" sz="1500" baseline="30000" dirty="0">
              <a:solidFill>
                <a:schemeClr val="tx2"/>
              </a:solidFill>
            </a:rPr>
            <a:t>st</a:t>
          </a:r>
          <a:r>
            <a:rPr lang="en-GB" sz="1500" dirty="0">
              <a:solidFill>
                <a:schemeClr val="tx2"/>
              </a:solidFill>
            </a:rPr>
            <a:t> part – report on changes implementable before May 2021 elections. 2</a:t>
          </a:r>
          <a:r>
            <a:rPr lang="en-GB" sz="1500" baseline="30000" dirty="0">
              <a:solidFill>
                <a:schemeClr val="tx2"/>
              </a:solidFill>
            </a:rPr>
            <a:t>nd</a:t>
          </a:r>
          <a:r>
            <a:rPr lang="en-GB" sz="1500" dirty="0">
              <a:solidFill>
                <a:schemeClr val="tx2"/>
              </a:solidFill>
            </a:rPr>
            <a:t> part a White Paper to be published in Spring 2021</a:t>
          </a:r>
        </a:p>
      </dgm:t>
    </dgm:pt>
    <dgm:pt modelId="{95CBF2CB-793B-4B26-9C0C-E8135779AC6E}" type="parTrans" cxnId="{3BB43666-2DC3-4551-A577-E04091CD709D}">
      <dgm:prSet/>
      <dgm:spPr/>
      <dgm:t>
        <a:bodyPr/>
        <a:lstStyle/>
        <a:p>
          <a:endParaRPr lang="en-GB"/>
        </a:p>
      </dgm:t>
    </dgm:pt>
    <dgm:pt modelId="{EFE32528-3B8C-40F7-AA75-527616B2CD5F}" type="sibTrans" cxnId="{3BB43666-2DC3-4551-A577-E04091CD709D}">
      <dgm:prSet/>
      <dgm:spPr/>
      <dgm:t>
        <a:bodyPr/>
        <a:lstStyle/>
        <a:p>
          <a:endParaRPr lang="en-GB"/>
        </a:p>
      </dgm:t>
    </dgm:pt>
    <dgm:pt modelId="{864ED5A0-C7D1-41DE-9EB7-B475267F615D}">
      <dgm:prSet custT="1"/>
      <dgm:spPr/>
      <dgm:t>
        <a:bodyPr/>
        <a:lstStyle/>
        <a:p>
          <a:r>
            <a:rPr lang="en-GB" sz="1600" dirty="0">
              <a:solidFill>
                <a:schemeClr val="tx2"/>
              </a:solidFill>
            </a:rPr>
            <a:t>Since July 2020,  gov’t has received Bob </a:t>
          </a:r>
          <a:r>
            <a:rPr lang="en-GB" sz="1600" dirty="0" err="1">
              <a:solidFill>
                <a:schemeClr val="tx2"/>
              </a:solidFill>
            </a:rPr>
            <a:t>Kerslake’s</a:t>
          </a:r>
          <a:r>
            <a:rPr lang="en-GB" sz="1600" dirty="0">
              <a:solidFill>
                <a:schemeClr val="tx2"/>
              </a:solidFill>
            </a:rPr>
            <a:t> Report on the Manchester Arena Attack, Tom Winsor's reports on the ‘State of Fire’ and the Fire sector’s response to COVID-19 and Tom Redmond’s report on Local Audit</a:t>
          </a:r>
        </a:p>
      </dgm:t>
    </dgm:pt>
    <dgm:pt modelId="{7839BF36-1901-453D-B6AB-EBA0A93814A2}" type="parTrans" cxnId="{E6528184-6A71-4BB2-9244-55ADF3682436}">
      <dgm:prSet/>
      <dgm:spPr/>
      <dgm:t>
        <a:bodyPr/>
        <a:lstStyle/>
        <a:p>
          <a:endParaRPr lang="en-GB"/>
        </a:p>
      </dgm:t>
    </dgm:pt>
    <dgm:pt modelId="{EEE584B7-198D-4238-A3DF-9279533682D8}" type="sibTrans" cxnId="{E6528184-6A71-4BB2-9244-55ADF3682436}">
      <dgm:prSet/>
      <dgm:spPr/>
      <dgm:t>
        <a:bodyPr/>
        <a:lstStyle/>
        <a:p>
          <a:endParaRPr lang="en-GB"/>
        </a:p>
      </dgm:t>
    </dgm:pt>
    <dgm:pt modelId="{349D83B1-79F1-4234-AE44-B32F85A25630}">
      <dgm:prSet/>
      <dgm:spPr/>
      <dgm:t>
        <a:bodyPr/>
        <a:lstStyle/>
        <a:p>
          <a:r>
            <a:rPr lang="en-GB" dirty="0">
              <a:solidFill>
                <a:schemeClr val="tx2"/>
              </a:solidFill>
            </a:rPr>
            <a:t>The Home Secretary announced in March 2021 that further reform will focus on three areas “</a:t>
          </a:r>
          <a:r>
            <a:rPr lang="en-GB" b="1" dirty="0">
              <a:solidFill>
                <a:schemeClr val="tx2"/>
              </a:solidFill>
            </a:rPr>
            <a:t>people; professionalism; and governance</a:t>
          </a:r>
          <a:r>
            <a:rPr lang="en-GB" dirty="0">
              <a:solidFill>
                <a:schemeClr val="tx2"/>
              </a:solidFill>
            </a:rPr>
            <a:t>” but would now be published in the autumn of 2021.</a:t>
          </a:r>
        </a:p>
      </dgm:t>
    </dgm:pt>
    <dgm:pt modelId="{D8B36D63-84F0-4CBF-836A-AC416981D77A}" type="parTrans" cxnId="{1B29A99F-DDA8-4CB2-817B-BA51D72C8B21}">
      <dgm:prSet/>
      <dgm:spPr/>
      <dgm:t>
        <a:bodyPr/>
        <a:lstStyle/>
        <a:p>
          <a:endParaRPr lang="en-GB"/>
        </a:p>
      </dgm:t>
    </dgm:pt>
    <dgm:pt modelId="{7F43E422-7196-447A-9B74-6D85AD16AE38}" type="sibTrans" cxnId="{1B29A99F-DDA8-4CB2-817B-BA51D72C8B21}">
      <dgm:prSet/>
      <dgm:spPr/>
      <dgm:t>
        <a:bodyPr/>
        <a:lstStyle/>
        <a:p>
          <a:endParaRPr lang="en-GB"/>
        </a:p>
      </dgm:t>
    </dgm:pt>
    <dgm:pt modelId="{6CCEE635-9BAA-4EBB-A5F8-43F926CE4E83}" type="pres">
      <dgm:prSet presAssocID="{590383B6-3E89-4457-A2A4-18B98267331D}" presName="Name0" presStyleCnt="0">
        <dgm:presLayoutVars>
          <dgm:dir/>
          <dgm:resizeHandles val="exact"/>
        </dgm:presLayoutVars>
      </dgm:prSet>
      <dgm:spPr/>
    </dgm:pt>
    <dgm:pt modelId="{45F4AAB3-DAD6-4638-ACAC-F18D44E563BD}" type="pres">
      <dgm:prSet presAssocID="{590383B6-3E89-4457-A2A4-18B98267331D}" presName="arrow" presStyleLbl="bgShp" presStyleIdx="0" presStyleCnt="1"/>
      <dgm:spPr/>
    </dgm:pt>
    <dgm:pt modelId="{F7E86F38-405C-4035-BC09-44A0B65CBEB6}" type="pres">
      <dgm:prSet presAssocID="{590383B6-3E89-4457-A2A4-18B98267331D}" presName="points" presStyleCnt="0"/>
      <dgm:spPr/>
    </dgm:pt>
    <dgm:pt modelId="{A61E15AD-5491-44CA-B83E-E220E9EA4723}" type="pres">
      <dgm:prSet presAssocID="{7AC58856-2B59-4EAB-8E7C-3FBB0ADF008C}" presName="compositeA" presStyleCnt="0"/>
      <dgm:spPr/>
    </dgm:pt>
    <dgm:pt modelId="{F7791594-815E-41B9-8FB1-AA8F2EB50F61}" type="pres">
      <dgm:prSet presAssocID="{7AC58856-2B59-4EAB-8E7C-3FBB0ADF008C}" presName="textA" presStyleLbl="revTx" presStyleIdx="0" presStyleCnt="4" custScaleX="129612">
        <dgm:presLayoutVars>
          <dgm:bulletEnabled val="1"/>
        </dgm:presLayoutVars>
      </dgm:prSet>
      <dgm:spPr/>
    </dgm:pt>
    <dgm:pt modelId="{D861186C-C32C-4495-8DCA-68C00A87C5EB}" type="pres">
      <dgm:prSet presAssocID="{7AC58856-2B59-4EAB-8E7C-3FBB0ADF008C}" presName="circleA" presStyleLbl="node1" presStyleIdx="0" presStyleCnt="4"/>
      <dgm:spPr/>
    </dgm:pt>
    <dgm:pt modelId="{6F6577C2-772F-474D-A228-E3311E56FCED}" type="pres">
      <dgm:prSet presAssocID="{7AC58856-2B59-4EAB-8E7C-3FBB0ADF008C}" presName="spaceA" presStyleCnt="0"/>
      <dgm:spPr/>
    </dgm:pt>
    <dgm:pt modelId="{1A611606-0F58-42B6-942E-BCD1D2E6DF60}" type="pres">
      <dgm:prSet presAssocID="{14DF30C7-9808-4E02-8507-D76830FF7F69}" presName="space" presStyleCnt="0"/>
      <dgm:spPr/>
    </dgm:pt>
    <dgm:pt modelId="{E9024C67-FFA4-4F15-8258-A73E78174CFE}" type="pres">
      <dgm:prSet presAssocID="{22A15925-DBEC-401E-8463-E1B00983F730}" presName="compositeB" presStyleCnt="0"/>
      <dgm:spPr/>
    </dgm:pt>
    <dgm:pt modelId="{0899F51F-5E9B-44EC-A298-92468F1F01B7}" type="pres">
      <dgm:prSet presAssocID="{22A15925-DBEC-401E-8463-E1B00983F730}" presName="textB" presStyleLbl="revTx" presStyleIdx="1" presStyleCnt="4" custScaleX="136427" custScaleY="94821">
        <dgm:presLayoutVars>
          <dgm:bulletEnabled val="1"/>
        </dgm:presLayoutVars>
      </dgm:prSet>
      <dgm:spPr/>
    </dgm:pt>
    <dgm:pt modelId="{B1EC4F61-B243-4FAC-ABC5-0E9201377686}" type="pres">
      <dgm:prSet presAssocID="{22A15925-DBEC-401E-8463-E1B00983F730}" presName="circleB" presStyleLbl="node1" presStyleIdx="1" presStyleCnt="4"/>
      <dgm:spPr/>
    </dgm:pt>
    <dgm:pt modelId="{D9857DA1-6F50-4EAC-9B33-B777E3F1EC3C}" type="pres">
      <dgm:prSet presAssocID="{22A15925-DBEC-401E-8463-E1B00983F730}" presName="spaceB" presStyleCnt="0"/>
      <dgm:spPr/>
    </dgm:pt>
    <dgm:pt modelId="{AAC10272-D1A5-4EA9-87B7-8A65917F3256}" type="pres">
      <dgm:prSet presAssocID="{EFE32528-3B8C-40F7-AA75-527616B2CD5F}" presName="space" presStyleCnt="0"/>
      <dgm:spPr/>
    </dgm:pt>
    <dgm:pt modelId="{84B3982D-1568-44DE-AC4D-8CDD0683922C}" type="pres">
      <dgm:prSet presAssocID="{864ED5A0-C7D1-41DE-9EB7-B475267F615D}" presName="compositeA" presStyleCnt="0"/>
      <dgm:spPr/>
    </dgm:pt>
    <dgm:pt modelId="{3F917A4F-AEE2-4268-BCF8-918B7D2BB334}" type="pres">
      <dgm:prSet presAssocID="{864ED5A0-C7D1-41DE-9EB7-B475267F615D}" presName="textA" presStyleLbl="revTx" presStyleIdx="2" presStyleCnt="4" custScaleX="184529">
        <dgm:presLayoutVars>
          <dgm:bulletEnabled val="1"/>
        </dgm:presLayoutVars>
      </dgm:prSet>
      <dgm:spPr/>
    </dgm:pt>
    <dgm:pt modelId="{C8728DAB-72E0-4665-9F92-415997457BEE}" type="pres">
      <dgm:prSet presAssocID="{864ED5A0-C7D1-41DE-9EB7-B475267F615D}" presName="circleA" presStyleLbl="node1" presStyleIdx="2" presStyleCnt="4"/>
      <dgm:spPr/>
    </dgm:pt>
    <dgm:pt modelId="{FE5421EB-21BF-49C7-AE3E-0D9FBAD761CF}" type="pres">
      <dgm:prSet presAssocID="{864ED5A0-C7D1-41DE-9EB7-B475267F615D}" presName="spaceA" presStyleCnt="0"/>
      <dgm:spPr/>
    </dgm:pt>
    <dgm:pt modelId="{43173A47-8682-4A64-B8D5-C84D03A3046D}" type="pres">
      <dgm:prSet presAssocID="{EEE584B7-198D-4238-A3DF-9279533682D8}" presName="space" presStyleCnt="0"/>
      <dgm:spPr/>
    </dgm:pt>
    <dgm:pt modelId="{DD18D566-55DF-4266-BF07-912030F8D288}" type="pres">
      <dgm:prSet presAssocID="{349D83B1-79F1-4234-AE44-B32F85A25630}" presName="compositeB" presStyleCnt="0"/>
      <dgm:spPr/>
    </dgm:pt>
    <dgm:pt modelId="{2FBF79DE-8A9B-4B2D-BB84-D53F2A527F01}" type="pres">
      <dgm:prSet presAssocID="{349D83B1-79F1-4234-AE44-B32F85A25630}" presName="textB" presStyleLbl="revTx" presStyleIdx="3" presStyleCnt="4" custScaleX="146456">
        <dgm:presLayoutVars>
          <dgm:bulletEnabled val="1"/>
        </dgm:presLayoutVars>
      </dgm:prSet>
      <dgm:spPr/>
    </dgm:pt>
    <dgm:pt modelId="{7ACA6F71-0124-46F6-BEA3-F2104530DE8A}" type="pres">
      <dgm:prSet presAssocID="{349D83B1-79F1-4234-AE44-B32F85A25630}" presName="circleB" presStyleLbl="node1" presStyleIdx="3" presStyleCnt="4"/>
      <dgm:spPr/>
    </dgm:pt>
    <dgm:pt modelId="{4675CB02-77AE-405B-A0B0-9615A7CBA3E0}" type="pres">
      <dgm:prSet presAssocID="{349D83B1-79F1-4234-AE44-B32F85A25630}" presName="spaceB" presStyleCnt="0"/>
      <dgm:spPr/>
    </dgm:pt>
  </dgm:ptLst>
  <dgm:cxnLst>
    <dgm:cxn modelId="{20E01D05-E29C-42F5-A7A8-1C4B2D2E8263}" type="presOf" srcId="{7AC58856-2B59-4EAB-8E7C-3FBB0ADF008C}" destId="{F7791594-815E-41B9-8FB1-AA8F2EB50F61}" srcOrd="0" destOrd="0" presId="urn:microsoft.com/office/officeart/2005/8/layout/hProcess11"/>
    <dgm:cxn modelId="{3BB43666-2DC3-4551-A577-E04091CD709D}" srcId="{590383B6-3E89-4457-A2A4-18B98267331D}" destId="{22A15925-DBEC-401E-8463-E1B00983F730}" srcOrd="1" destOrd="0" parTransId="{95CBF2CB-793B-4B26-9C0C-E8135779AC6E}" sibTransId="{EFE32528-3B8C-40F7-AA75-527616B2CD5F}"/>
    <dgm:cxn modelId="{A6F3B273-B1F3-49BB-9F33-639DAE08FB81}" type="presOf" srcId="{864ED5A0-C7D1-41DE-9EB7-B475267F615D}" destId="{3F917A4F-AEE2-4268-BCF8-918B7D2BB334}" srcOrd="0" destOrd="0" presId="urn:microsoft.com/office/officeart/2005/8/layout/hProcess11"/>
    <dgm:cxn modelId="{DD587480-1E64-4D57-9B85-0309F25D078E}" type="presOf" srcId="{590383B6-3E89-4457-A2A4-18B98267331D}" destId="{6CCEE635-9BAA-4EBB-A5F8-43F926CE4E83}" srcOrd="0" destOrd="0" presId="urn:microsoft.com/office/officeart/2005/8/layout/hProcess11"/>
    <dgm:cxn modelId="{E6528184-6A71-4BB2-9244-55ADF3682436}" srcId="{590383B6-3E89-4457-A2A4-18B98267331D}" destId="{864ED5A0-C7D1-41DE-9EB7-B475267F615D}" srcOrd="2" destOrd="0" parTransId="{7839BF36-1901-453D-B6AB-EBA0A93814A2}" sibTransId="{EEE584B7-198D-4238-A3DF-9279533682D8}"/>
    <dgm:cxn modelId="{ED3FF885-7E40-46B9-860B-E1827ECD8210}" type="presOf" srcId="{349D83B1-79F1-4234-AE44-B32F85A25630}" destId="{2FBF79DE-8A9B-4B2D-BB84-D53F2A527F01}" srcOrd="0" destOrd="0" presId="urn:microsoft.com/office/officeart/2005/8/layout/hProcess11"/>
    <dgm:cxn modelId="{1B29A99F-DDA8-4CB2-817B-BA51D72C8B21}" srcId="{590383B6-3E89-4457-A2A4-18B98267331D}" destId="{349D83B1-79F1-4234-AE44-B32F85A25630}" srcOrd="3" destOrd="0" parTransId="{D8B36D63-84F0-4CBF-836A-AC416981D77A}" sibTransId="{7F43E422-7196-447A-9B74-6D85AD16AE38}"/>
    <dgm:cxn modelId="{0E2BFDA5-380D-47AF-BB8F-AD62370B520B}" type="presOf" srcId="{22A15925-DBEC-401E-8463-E1B00983F730}" destId="{0899F51F-5E9B-44EC-A298-92468F1F01B7}" srcOrd="0" destOrd="0" presId="urn:microsoft.com/office/officeart/2005/8/layout/hProcess11"/>
    <dgm:cxn modelId="{4CCA8EC2-0370-43EB-9ABC-6414020A7229}" srcId="{590383B6-3E89-4457-A2A4-18B98267331D}" destId="{7AC58856-2B59-4EAB-8E7C-3FBB0ADF008C}" srcOrd="0" destOrd="0" parTransId="{8701C126-13AC-490C-8FC6-63BA82544188}" sibTransId="{14DF30C7-9808-4E02-8507-D76830FF7F69}"/>
    <dgm:cxn modelId="{17CAF903-99BB-4F91-8AE8-DA0F0973DA44}" type="presParOf" srcId="{6CCEE635-9BAA-4EBB-A5F8-43F926CE4E83}" destId="{45F4AAB3-DAD6-4638-ACAC-F18D44E563BD}" srcOrd="0" destOrd="0" presId="urn:microsoft.com/office/officeart/2005/8/layout/hProcess11"/>
    <dgm:cxn modelId="{912761A5-E65C-4DE4-A1F0-96A196269AB5}" type="presParOf" srcId="{6CCEE635-9BAA-4EBB-A5F8-43F926CE4E83}" destId="{F7E86F38-405C-4035-BC09-44A0B65CBEB6}" srcOrd="1" destOrd="0" presId="urn:microsoft.com/office/officeart/2005/8/layout/hProcess11"/>
    <dgm:cxn modelId="{F56EB309-3D3F-45D8-BD99-6E2B0DA25558}" type="presParOf" srcId="{F7E86F38-405C-4035-BC09-44A0B65CBEB6}" destId="{A61E15AD-5491-44CA-B83E-E220E9EA4723}" srcOrd="0" destOrd="0" presId="urn:microsoft.com/office/officeart/2005/8/layout/hProcess11"/>
    <dgm:cxn modelId="{227C96E9-C928-4CEE-8310-A3C40A89BD96}" type="presParOf" srcId="{A61E15AD-5491-44CA-B83E-E220E9EA4723}" destId="{F7791594-815E-41B9-8FB1-AA8F2EB50F61}" srcOrd="0" destOrd="0" presId="urn:microsoft.com/office/officeart/2005/8/layout/hProcess11"/>
    <dgm:cxn modelId="{F87988F5-8BB5-4E40-951C-B31FAEF0CD2D}" type="presParOf" srcId="{A61E15AD-5491-44CA-B83E-E220E9EA4723}" destId="{D861186C-C32C-4495-8DCA-68C00A87C5EB}" srcOrd="1" destOrd="0" presId="urn:microsoft.com/office/officeart/2005/8/layout/hProcess11"/>
    <dgm:cxn modelId="{B0252111-C9B6-4528-AD57-67BA09789B36}" type="presParOf" srcId="{A61E15AD-5491-44CA-B83E-E220E9EA4723}" destId="{6F6577C2-772F-474D-A228-E3311E56FCED}" srcOrd="2" destOrd="0" presId="urn:microsoft.com/office/officeart/2005/8/layout/hProcess11"/>
    <dgm:cxn modelId="{A3A13206-DDE4-4C73-930E-BFFCBAFFDEC0}" type="presParOf" srcId="{F7E86F38-405C-4035-BC09-44A0B65CBEB6}" destId="{1A611606-0F58-42B6-942E-BCD1D2E6DF60}" srcOrd="1" destOrd="0" presId="urn:microsoft.com/office/officeart/2005/8/layout/hProcess11"/>
    <dgm:cxn modelId="{1431F720-74F1-4D2F-9D05-E6A0593EE231}" type="presParOf" srcId="{F7E86F38-405C-4035-BC09-44A0B65CBEB6}" destId="{E9024C67-FFA4-4F15-8258-A73E78174CFE}" srcOrd="2" destOrd="0" presId="urn:microsoft.com/office/officeart/2005/8/layout/hProcess11"/>
    <dgm:cxn modelId="{9B9A4E4F-A611-459F-9400-0663A568809E}" type="presParOf" srcId="{E9024C67-FFA4-4F15-8258-A73E78174CFE}" destId="{0899F51F-5E9B-44EC-A298-92468F1F01B7}" srcOrd="0" destOrd="0" presId="urn:microsoft.com/office/officeart/2005/8/layout/hProcess11"/>
    <dgm:cxn modelId="{BE485AEF-01B8-4C6C-A51A-60E9C0340246}" type="presParOf" srcId="{E9024C67-FFA4-4F15-8258-A73E78174CFE}" destId="{B1EC4F61-B243-4FAC-ABC5-0E9201377686}" srcOrd="1" destOrd="0" presId="urn:microsoft.com/office/officeart/2005/8/layout/hProcess11"/>
    <dgm:cxn modelId="{50480842-2948-4743-92A0-67F071040409}" type="presParOf" srcId="{E9024C67-FFA4-4F15-8258-A73E78174CFE}" destId="{D9857DA1-6F50-4EAC-9B33-B777E3F1EC3C}" srcOrd="2" destOrd="0" presId="urn:microsoft.com/office/officeart/2005/8/layout/hProcess11"/>
    <dgm:cxn modelId="{BC7431CE-A905-4280-83CF-27989EB70C72}" type="presParOf" srcId="{F7E86F38-405C-4035-BC09-44A0B65CBEB6}" destId="{AAC10272-D1A5-4EA9-87B7-8A65917F3256}" srcOrd="3" destOrd="0" presId="urn:microsoft.com/office/officeart/2005/8/layout/hProcess11"/>
    <dgm:cxn modelId="{283BF8FD-D28D-4D2D-8085-504A667B7152}" type="presParOf" srcId="{F7E86F38-405C-4035-BC09-44A0B65CBEB6}" destId="{84B3982D-1568-44DE-AC4D-8CDD0683922C}" srcOrd="4" destOrd="0" presId="urn:microsoft.com/office/officeart/2005/8/layout/hProcess11"/>
    <dgm:cxn modelId="{669F336E-BD91-4C16-8FBE-5645811BCAEE}" type="presParOf" srcId="{84B3982D-1568-44DE-AC4D-8CDD0683922C}" destId="{3F917A4F-AEE2-4268-BCF8-918B7D2BB334}" srcOrd="0" destOrd="0" presId="urn:microsoft.com/office/officeart/2005/8/layout/hProcess11"/>
    <dgm:cxn modelId="{F056EBD1-CEC6-4C32-BE02-9F1ACF7C0532}" type="presParOf" srcId="{84B3982D-1568-44DE-AC4D-8CDD0683922C}" destId="{C8728DAB-72E0-4665-9F92-415997457BEE}" srcOrd="1" destOrd="0" presId="urn:microsoft.com/office/officeart/2005/8/layout/hProcess11"/>
    <dgm:cxn modelId="{89438FC0-0DFF-4609-8A6E-174E7CB61B39}" type="presParOf" srcId="{84B3982D-1568-44DE-AC4D-8CDD0683922C}" destId="{FE5421EB-21BF-49C7-AE3E-0D9FBAD761CF}" srcOrd="2" destOrd="0" presId="urn:microsoft.com/office/officeart/2005/8/layout/hProcess11"/>
    <dgm:cxn modelId="{0D43E4B0-77CF-4785-B3C0-B4A5255063FC}" type="presParOf" srcId="{F7E86F38-405C-4035-BC09-44A0B65CBEB6}" destId="{43173A47-8682-4A64-B8D5-C84D03A3046D}" srcOrd="5" destOrd="0" presId="urn:microsoft.com/office/officeart/2005/8/layout/hProcess11"/>
    <dgm:cxn modelId="{31347976-542B-4456-91FD-8ED80389934F}" type="presParOf" srcId="{F7E86F38-405C-4035-BC09-44A0B65CBEB6}" destId="{DD18D566-55DF-4266-BF07-912030F8D288}" srcOrd="6" destOrd="0" presId="urn:microsoft.com/office/officeart/2005/8/layout/hProcess11"/>
    <dgm:cxn modelId="{FAD449D1-A852-40B5-9535-D4708E709225}" type="presParOf" srcId="{DD18D566-55DF-4266-BF07-912030F8D288}" destId="{2FBF79DE-8A9B-4B2D-BB84-D53F2A527F01}" srcOrd="0" destOrd="0" presId="urn:microsoft.com/office/officeart/2005/8/layout/hProcess11"/>
    <dgm:cxn modelId="{69526129-85B8-4994-9D55-61103431B932}" type="presParOf" srcId="{DD18D566-55DF-4266-BF07-912030F8D288}" destId="{7ACA6F71-0124-46F6-BEA3-F2104530DE8A}" srcOrd="1" destOrd="0" presId="urn:microsoft.com/office/officeart/2005/8/layout/hProcess11"/>
    <dgm:cxn modelId="{3B3950F1-F1BC-4A61-B91B-1AFA734FE1E4}" type="presParOf" srcId="{DD18D566-55DF-4266-BF07-912030F8D288}" destId="{4675CB02-77AE-405B-A0B0-9615A7CBA3E0}"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7ED7FF-8A65-4466-A614-761A2460131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F8657DB2-88C8-4071-B925-950765508DBB}">
      <dgm:prSet/>
      <dgm:spPr>
        <a:solidFill>
          <a:srgbClr val="94AAD4"/>
        </a:solidFill>
      </dgm:spPr>
      <dgm:t>
        <a:bodyPr/>
        <a:lstStyle/>
        <a:p>
          <a:r>
            <a:rPr lang="en-GB" dirty="0"/>
            <a:t>Ashworth &amp; Farrell (various and on-going) – show there is no substantial evidence produced to support </a:t>
          </a:r>
          <a:r>
            <a:rPr lang="en-GB" u="sng" dirty="0"/>
            <a:t>any</a:t>
          </a:r>
          <a:r>
            <a:rPr lang="en-GB" dirty="0"/>
            <a:t> of the governance models in Fire &amp; Rescue</a:t>
          </a:r>
        </a:p>
      </dgm:t>
    </dgm:pt>
    <dgm:pt modelId="{D23EB567-9D7F-4D40-A745-56EF10837518}" type="parTrans" cxnId="{36B5FA01-B992-46C8-8074-981EEEF797A6}">
      <dgm:prSet/>
      <dgm:spPr/>
      <dgm:t>
        <a:bodyPr/>
        <a:lstStyle/>
        <a:p>
          <a:endParaRPr lang="en-GB"/>
        </a:p>
      </dgm:t>
    </dgm:pt>
    <dgm:pt modelId="{764B28EC-4D5C-43C2-988D-EA4A07020378}" type="sibTrans" cxnId="{36B5FA01-B992-46C8-8074-981EEEF797A6}">
      <dgm:prSet/>
      <dgm:spPr/>
      <dgm:t>
        <a:bodyPr/>
        <a:lstStyle/>
        <a:p>
          <a:endParaRPr lang="en-GB"/>
        </a:p>
      </dgm:t>
    </dgm:pt>
    <dgm:pt modelId="{1131721C-7737-45FB-9F8B-8ABFD88F33FB}">
      <dgm:prSet/>
      <dgm:spPr>
        <a:solidFill>
          <a:srgbClr val="94AAD4"/>
        </a:solidFill>
      </dgm:spPr>
      <dgm:t>
        <a:bodyPr/>
        <a:lstStyle/>
        <a:p>
          <a:r>
            <a:rPr lang="en-GB" dirty="0"/>
            <a:t>Eckersley &amp; Murphy (2019)  have shown that the ‘local case’ evidence for PFCCs to-date is effectively a sham – all PFCCs appointed to date have been in heavily  ‘conservative’ areas</a:t>
          </a:r>
        </a:p>
      </dgm:t>
    </dgm:pt>
    <dgm:pt modelId="{19C31A1B-FF47-4030-A350-E9DCFFD345D1}" type="parTrans" cxnId="{A3313058-ADAA-4AEA-822D-6B139873C218}">
      <dgm:prSet/>
      <dgm:spPr/>
      <dgm:t>
        <a:bodyPr/>
        <a:lstStyle/>
        <a:p>
          <a:endParaRPr lang="en-GB"/>
        </a:p>
      </dgm:t>
    </dgm:pt>
    <dgm:pt modelId="{CC0F14ED-DC26-4100-8197-8377162FDCC3}" type="sibTrans" cxnId="{A3313058-ADAA-4AEA-822D-6B139873C218}">
      <dgm:prSet/>
      <dgm:spPr/>
      <dgm:t>
        <a:bodyPr/>
        <a:lstStyle/>
        <a:p>
          <a:endParaRPr lang="en-GB"/>
        </a:p>
      </dgm:t>
    </dgm:pt>
    <dgm:pt modelId="{987744D3-452A-4EA8-8132-62C86AEEEBBC}">
      <dgm:prSet/>
      <dgm:spPr>
        <a:solidFill>
          <a:srgbClr val="94AAD4"/>
        </a:solidFill>
      </dgm:spPr>
      <dgm:t>
        <a:bodyPr/>
        <a:lstStyle/>
        <a:p>
          <a:r>
            <a:rPr lang="en-GB" dirty="0"/>
            <a:t>Lakoma (2021 and ongoing) – Is currently assessing (via 6 case studies) the impact on accountability of a governance change from Fire and Rescue Authorities to PFCCs</a:t>
          </a:r>
        </a:p>
      </dgm:t>
    </dgm:pt>
    <dgm:pt modelId="{E2F11054-F853-4F20-B254-F206C099A85E}" type="parTrans" cxnId="{9EA563A3-24BA-46A6-AB77-79E6B6C7F5B1}">
      <dgm:prSet/>
      <dgm:spPr/>
      <dgm:t>
        <a:bodyPr/>
        <a:lstStyle/>
        <a:p>
          <a:endParaRPr lang="en-GB"/>
        </a:p>
      </dgm:t>
    </dgm:pt>
    <dgm:pt modelId="{0A0C9821-5268-43CF-8C66-42D4A4492D08}" type="sibTrans" cxnId="{9EA563A3-24BA-46A6-AB77-79E6B6C7F5B1}">
      <dgm:prSet/>
      <dgm:spPr/>
      <dgm:t>
        <a:bodyPr/>
        <a:lstStyle/>
        <a:p>
          <a:endParaRPr lang="en-GB"/>
        </a:p>
      </dgm:t>
    </dgm:pt>
    <dgm:pt modelId="{CAB01B17-10D4-489D-B15A-161ED377B806}" type="pres">
      <dgm:prSet presAssocID="{487ED7FF-8A65-4466-A614-761A24601313}" presName="linear" presStyleCnt="0">
        <dgm:presLayoutVars>
          <dgm:animLvl val="lvl"/>
          <dgm:resizeHandles val="exact"/>
        </dgm:presLayoutVars>
      </dgm:prSet>
      <dgm:spPr/>
    </dgm:pt>
    <dgm:pt modelId="{7DFD5A6F-FDFE-44EF-AF4F-1437920DBBF9}" type="pres">
      <dgm:prSet presAssocID="{F8657DB2-88C8-4071-B925-950765508DBB}" presName="parentText" presStyleLbl="node1" presStyleIdx="0" presStyleCnt="3">
        <dgm:presLayoutVars>
          <dgm:chMax val="0"/>
          <dgm:bulletEnabled val="1"/>
        </dgm:presLayoutVars>
      </dgm:prSet>
      <dgm:spPr/>
    </dgm:pt>
    <dgm:pt modelId="{D948AEDA-D3ED-412D-A47D-2879E2F715B9}" type="pres">
      <dgm:prSet presAssocID="{764B28EC-4D5C-43C2-988D-EA4A07020378}" presName="spacer" presStyleCnt="0"/>
      <dgm:spPr/>
    </dgm:pt>
    <dgm:pt modelId="{ECBD5645-AEE8-4E63-A92F-2EE85E6BEAC1}" type="pres">
      <dgm:prSet presAssocID="{1131721C-7737-45FB-9F8B-8ABFD88F33FB}" presName="parentText" presStyleLbl="node1" presStyleIdx="1" presStyleCnt="3">
        <dgm:presLayoutVars>
          <dgm:chMax val="0"/>
          <dgm:bulletEnabled val="1"/>
        </dgm:presLayoutVars>
      </dgm:prSet>
      <dgm:spPr/>
    </dgm:pt>
    <dgm:pt modelId="{1FA68AC1-CE7A-41A7-9CA1-532ACB2C0059}" type="pres">
      <dgm:prSet presAssocID="{CC0F14ED-DC26-4100-8197-8377162FDCC3}" presName="spacer" presStyleCnt="0"/>
      <dgm:spPr/>
    </dgm:pt>
    <dgm:pt modelId="{18246CBA-9CC4-44B4-A921-285C042B7B50}" type="pres">
      <dgm:prSet presAssocID="{987744D3-452A-4EA8-8132-62C86AEEEBBC}" presName="parentText" presStyleLbl="node1" presStyleIdx="2" presStyleCnt="3">
        <dgm:presLayoutVars>
          <dgm:chMax val="0"/>
          <dgm:bulletEnabled val="1"/>
        </dgm:presLayoutVars>
      </dgm:prSet>
      <dgm:spPr/>
    </dgm:pt>
  </dgm:ptLst>
  <dgm:cxnLst>
    <dgm:cxn modelId="{36B5FA01-B992-46C8-8074-981EEEF797A6}" srcId="{487ED7FF-8A65-4466-A614-761A24601313}" destId="{F8657DB2-88C8-4071-B925-950765508DBB}" srcOrd="0" destOrd="0" parTransId="{D23EB567-9D7F-4D40-A745-56EF10837518}" sibTransId="{764B28EC-4D5C-43C2-988D-EA4A07020378}"/>
    <dgm:cxn modelId="{486A1918-0CC4-4F57-8CA1-4BF5206EB9AA}" type="presOf" srcId="{F8657DB2-88C8-4071-B925-950765508DBB}" destId="{7DFD5A6F-FDFE-44EF-AF4F-1437920DBBF9}" srcOrd="0" destOrd="0" presId="urn:microsoft.com/office/officeart/2005/8/layout/vList2"/>
    <dgm:cxn modelId="{4F86D41B-8D7C-4F10-B26B-B358C1CCB51B}" type="presOf" srcId="{487ED7FF-8A65-4466-A614-761A24601313}" destId="{CAB01B17-10D4-489D-B15A-161ED377B806}" srcOrd="0" destOrd="0" presId="urn:microsoft.com/office/officeart/2005/8/layout/vList2"/>
    <dgm:cxn modelId="{3617F64B-0565-4C3B-9804-D8CA723A153D}" type="presOf" srcId="{1131721C-7737-45FB-9F8B-8ABFD88F33FB}" destId="{ECBD5645-AEE8-4E63-A92F-2EE85E6BEAC1}" srcOrd="0" destOrd="0" presId="urn:microsoft.com/office/officeart/2005/8/layout/vList2"/>
    <dgm:cxn modelId="{A3313058-ADAA-4AEA-822D-6B139873C218}" srcId="{487ED7FF-8A65-4466-A614-761A24601313}" destId="{1131721C-7737-45FB-9F8B-8ABFD88F33FB}" srcOrd="1" destOrd="0" parTransId="{19C31A1B-FF47-4030-A350-E9DCFFD345D1}" sibTransId="{CC0F14ED-DC26-4100-8197-8377162FDCC3}"/>
    <dgm:cxn modelId="{9EA563A3-24BA-46A6-AB77-79E6B6C7F5B1}" srcId="{487ED7FF-8A65-4466-A614-761A24601313}" destId="{987744D3-452A-4EA8-8132-62C86AEEEBBC}" srcOrd="2" destOrd="0" parTransId="{E2F11054-F853-4F20-B254-F206C099A85E}" sibTransId="{0A0C9821-5268-43CF-8C66-42D4A4492D08}"/>
    <dgm:cxn modelId="{03C989DD-F21D-4F2F-ABA9-59D8A475942A}" type="presOf" srcId="{987744D3-452A-4EA8-8132-62C86AEEEBBC}" destId="{18246CBA-9CC4-44B4-A921-285C042B7B50}" srcOrd="0" destOrd="0" presId="urn:microsoft.com/office/officeart/2005/8/layout/vList2"/>
    <dgm:cxn modelId="{840FC98B-4AAF-4106-A600-BB7DC5593C28}" type="presParOf" srcId="{CAB01B17-10D4-489D-B15A-161ED377B806}" destId="{7DFD5A6F-FDFE-44EF-AF4F-1437920DBBF9}" srcOrd="0" destOrd="0" presId="urn:microsoft.com/office/officeart/2005/8/layout/vList2"/>
    <dgm:cxn modelId="{5EC616E5-F3FE-4239-B68B-9CFD78ADC06E}" type="presParOf" srcId="{CAB01B17-10D4-489D-B15A-161ED377B806}" destId="{D948AEDA-D3ED-412D-A47D-2879E2F715B9}" srcOrd="1" destOrd="0" presId="urn:microsoft.com/office/officeart/2005/8/layout/vList2"/>
    <dgm:cxn modelId="{0C8DFCFA-8F9E-41A8-BBBB-72C2965E763C}" type="presParOf" srcId="{CAB01B17-10D4-489D-B15A-161ED377B806}" destId="{ECBD5645-AEE8-4E63-A92F-2EE85E6BEAC1}" srcOrd="2" destOrd="0" presId="urn:microsoft.com/office/officeart/2005/8/layout/vList2"/>
    <dgm:cxn modelId="{943702BF-0436-41D5-B12B-A9737D2C375A}" type="presParOf" srcId="{CAB01B17-10D4-489D-B15A-161ED377B806}" destId="{1FA68AC1-CE7A-41A7-9CA1-532ACB2C0059}" srcOrd="3" destOrd="0" presId="urn:microsoft.com/office/officeart/2005/8/layout/vList2"/>
    <dgm:cxn modelId="{06C91879-7CF7-4CAF-8858-0DA4860BE572}" type="presParOf" srcId="{CAB01B17-10D4-489D-B15A-161ED377B806}" destId="{18246CBA-9CC4-44B4-A921-285C042B7B5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CDD73A-89E3-4614-B1F2-0941D0927D4F}"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GB"/>
        </a:p>
      </dgm:t>
    </dgm:pt>
    <dgm:pt modelId="{6396C042-DD5A-4EC6-8E19-53698FD869F9}">
      <dgm:prSet/>
      <dgm:spPr>
        <a:solidFill>
          <a:srgbClr val="94AAD4"/>
        </a:solidFill>
      </dgm:spPr>
      <dgm:t>
        <a:bodyPr/>
        <a:lstStyle/>
        <a:p>
          <a:r>
            <a:rPr lang="en-GB" dirty="0">
              <a:solidFill>
                <a:schemeClr val="bg1"/>
              </a:solidFill>
            </a:rPr>
            <a:t>The Home Office should precisely determine the role of fire and rescue services, to remove any ambiguity!</a:t>
          </a:r>
        </a:p>
      </dgm:t>
    </dgm:pt>
    <dgm:pt modelId="{A8DF23E4-265C-4591-8A9E-787528D03B2C}" type="parTrans" cxnId="{B7965048-A236-4FCA-8FB0-E578091D1E79}">
      <dgm:prSet/>
      <dgm:spPr/>
      <dgm:t>
        <a:bodyPr/>
        <a:lstStyle/>
        <a:p>
          <a:endParaRPr lang="en-GB"/>
        </a:p>
      </dgm:t>
    </dgm:pt>
    <dgm:pt modelId="{396DDE13-E084-4676-88D3-EA16AB7192DF}" type="sibTrans" cxnId="{B7965048-A236-4FCA-8FB0-E578091D1E79}">
      <dgm:prSet/>
      <dgm:spPr/>
      <dgm:t>
        <a:bodyPr/>
        <a:lstStyle/>
        <a:p>
          <a:endParaRPr lang="en-GB"/>
        </a:p>
      </dgm:t>
    </dgm:pt>
    <dgm:pt modelId="{6690709C-872D-42D8-98F8-F4E4B719CCB4}">
      <dgm:prSet/>
      <dgm:spPr>
        <a:solidFill>
          <a:srgbClr val="94AAD4"/>
        </a:solidFill>
      </dgm:spPr>
      <dgm:t>
        <a:bodyPr/>
        <a:lstStyle/>
        <a:p>
          <a:r>
            <a:rPr lang="en-GB" dirty="0">
              <a:solidFill>
                <a:schemeClr val="bg1"/>
              </a:solidFill>
            </a:rPr>
            <a:t>The sector should remove unjustifiable variation in performance, including their definition of risk. </a:t>
          </a:r>
        </a:p>
      </dgm:t>
    </dgm:pt>
    <dgm:pt modelId="{692D6E31-B3A2-447D-AFB6-9710647984DD}" type="parTrans" cxnId="{DD697126-EABF-48B8-BF6C-2DB1DA7C9639}">
      <dgm:prSet/>
      <dgm:spPr/>
      <dgm:t>
        <a:bodyPr/>
        <a:lstStyle/>
        <a:p>
          <a:endParaRPr lang="en-GB"/>
        </a:p>
      </dgm:t>
    </dgm:pt>
    <dgm:pt modelId="{6D1499F8-F394-401E-B43B-271071761A04}" type="sibTrans" cxnId="{DD697126-EABF-48B8-BF6C-2DB1DA7C9639}">
      <dgm:prSet/>
      <dgm:spPr/>
      <dgm:t>
        <a:bodyPr/>
        <a:lstStyle/>
        <a:p>
          <a:endParaRPr lang="en-GB"/>
        </a:p>
      </dgm:t>
    </dgm:pt>
    <dgm:pt modelId="{7A5B1DE2-49FA-4EBB-ABCF-5E3BBF97ABEB}">
      <dgm:prSet/>
      <dgm:spPr>
        <a:solidFill>
          <a:srgbClr val="94AAD4"/>
        </a:solidFill>
      </dgm:spPr>
      <dgm:t>
        <a:bodyPr/>
        <a:lstStyle/>
        <a:p>
          <a:r>
            <a:rPr lang="en-GB" dirty="0">
              <a:solidFill>
                <a:schemeClr val="bg1"/>
              </a:solidFill>
            </a:rPr>
            <a:t>The sector should review and reform how effectively pay and conditions are determined. </a:t>
          </a:r>
        </a:p>
      </dgm:t>
    </dgm:pt>
    <dgm:pt modelId="{C8618241-C606-430F-9958-8E7D8FE0D30B}" type="parTrans" cxnId="{E7327CCA-5AA9-41E1-88B3-0E6EAAF49E52}">
      <dgm:prSet/>
      <dgm:spPr/>
      <dgm:t>
        <a:bodyPr/>
        <a:lstStyle/>
        <a:p>
          <a:endParaRPr lang="en-GB"/>
        </a:p>
      </dgm:t>
    </dgm:pt>
    <dgm:pt modelId="{F80A4546-48C8-4839-BB5D-CD8E1302BE14}" type="sibTrans" cxnId="{E7327CCA-5AA9-41E1-88B3-0E6EAAF49E52}">
      <dgm:prSet/>
      <dgm:spPr/>
      <dgm:t>
        <a:bodyPr/>
        <a:lstStyle/>
        <a:p>
          <a:endParaRPr lang="en-GB"/>
        </a:p>
      </dgm:t>
    </dgm:pt>
    <dgm:pt modelId="{1F3A5E0E-8272-4BB3-B40E-C4E8365A2499}">
      <dgm:prSet/>
      <dgm:spPr>
        <a:solidFill>
          <a:srgbClr val="94AAD4"/>
        </a:solidFill>
      </dgm:spPr>
      <dgm:t>
        <a:bodyPr/>
        <a:lstStyle/>
        <a:p>
          <a:r>
            <a:rPr lang="en-GB" dirty="0">
              <a:solidFill>
                <a:schemeClr val="bg1"/>
              </a:solidFill>
            </a:rPr>
            <a:t>The Home Office should invest chief fire officers with operational independence, whether through primary legislation or in some other manner. </a:t>
          </a:r>
        </a:p>
      </dgm:t>
    </dgm:pt>
    <dgm:pt modelId="{A8D545CB-56B8-4FCA-A115-EBA594166B46}" type="parTrans" cxnId="{69BBFA32-31F4-4EBD-90F1-4B3A12C88D94}">
      <dgm:prSet/>
      <dgm:spPr/>
      <dgm:t>
        <a:bodyPr/>
        <a:lstStyle/>
        <a:p>
          <a:endParaRPr lang="en-GB"/>
        </a:p>
      </dgm:t>
    </dgm:pt>
    <dgm:pt modelId="{04476589-D9D0-4023-B53B-16D2CBEB9257}" type="sibTrans" cxnId="{69BBFA32-31F4-4EBD-90F1-4B3A12C88D94}">
      <dgm:prSet/>
      <dgm:spPr/>
      <dgm:t>
        <a:bodyPr/>
        <a:lstStyle/>
        <a:p>
          <a:endParaRPr lang="en-GB"/>
        </a:p>
      </dgm:t>
    </dgm:pt>
    <dgm:pt modelId="{566A8000-A1EF-4872-96A7-2C962BC7E24D}">
      <dgm:prSet/>
      <dgm:spPr>
        <a:solidFill>
          <a:srgbClr val="94AAD4"/>
        </a:solidFill>
      </dgm:spPr>
      <dgm:t>
        <a:bodyPr/>
        <a:lstStyle/>
        <a:p>
          <a:r>
            <a:rPr lang="en-GB" dirty="0">
              <a:solidFill>
                <a:schemeClr val="bg1"/>
              </a:solidFill>
            </a:rPr>
            <a:t>There should be a code of ethics</a:t>
          </a:r>
        </a:p>
      </dgm:t>
    </dgm:pt>
    <dgm:pt modelId="{7696C47E-74DB-4B35-9064-6A7D82F00AA3}" type="parTrans" cxnId="{79500F89-3E38-4C67-A288-4AC06C23E6AF}">
      <dgm:prSet/>
      <dgm:spPr/>
      <dgm:t>
        <a:bodyPr/>
        <a:lstStyle/>
        <a:p>
          <a:endParaRPr lang="en-GB"/>
        </a:p>
      </dgm:t>
    </dgm:pt>
    <dgm:pt modelId="{861367AC-8A0B-457B-A2D7-6F5942A9466B}" type="sibTrans" cxnId="{79500F89-3E38-4C67-A288-4AC06C23E6AF}">
      <dgm:prSet/>
      <dgm:spPr/>
      <dgm:t>
        <a:bodyPr/>
        <a:lstStyle/>
        <a:p>
          <a:endParaRPr lang="en-GB"/>
        </a:p>
      </dgm:t>
    </dgm:pt>
    <dgm:pt modelId="{74B691C6-9ADA-464C-9FB6-E92720D33C52}">
      <dgm:prSet/>
      <dgm:spPr>
        <a:solidFill>
          <a:srgbClr val="94AAD4"/>
        </a:solidFill>
      </dgm:spPr>
      <dgm:t>
        <a:bodyPr/>
        <a:lstStyle/>
        <a:p>
          <a:r>
            <a:rPr lang="en-GB" dirty="0">
              <a:solidFill>
                <a:schemeClr val="bg1"/>
              </a:solidFill>
            </a:rPr>
            <a:t>The Home Office should ensure that the sector has sufficient capacity and capability to bring about change</a:t>
          </a:r>
        </a:p>
      </dgm:t>
    </dgm:pt>
    <dgm:pt modelId="{02D1A50A-5ECA-46BD-BE06-AFC656939479}" type="parTrans" cxnId="{5377E794-89D4-4FEB-B852-3E3600933E90}">
      <dgm:prSet/>
      <dgm:spPr/>
      <dgm:t>
        <a:bodyPr/>
        <a:lstStyle/>
        <a:p>
          <a:endParaRPr lang="en-GB"/>
        </a:p>
      </dgm:t>
    </dgm:pt>
    <dgm:pt modelId="{6AB5CB69-5C90-4D52-B94E-18447C63D6DA}" type="sibTrans" cxnId="{5377E794-89D4-4FEB-B852-3E3600933E90}">
      <dgm:prSet/>
      <dgm:spPr/>
      <dgm:t>
        <a:bodyPr/>
        <a:lstStyle/>
        <a:p>
          <a:endParaRPr lang="en-GB"/>
        </a:p>
      </dgm:t>
    </dgm:pt>
    <dgm:pt modelId="{A5FC90B7-4F87-4AAF-BCED-156B6B08FCAE}" type="pres">
      <dgm:prSet presAssocID="{2BCDD73A-89E3-4614-B1F2-0941D0927D4F}" presName="diagram" presStyleCnt="0">
        <dgm:presLayoutVars>
          <dgm:dir/>
          <dgm:resizeHandles val="exact"/>
        </dgm:presLayoutVars>
      </dgm:prSet>
      <dgm:spPr/>
    </dgm:pt>
    <dgm:pt modelId="{D9C9A1BD-29BB-4CF4-B4FE-3AD9D31E52F6}" type="pres">
      <dgm:prSet presAssocID="{6396C042-DD5A-4EC6-8E19-53698FD869F9}" presName="node" presStyleLbl="node1" presStyleIdx="0" presStyleCnt="6">
        <dgm:presLayoutVars>
          <dgm:bulletEnabled val="1"/>
        </dgm:presLayoutVars>
      </dgm:prSet>
      <dgm:spPr/>
    </dgm:pt>
    <dgm:pt modelId="{5FA94235-03E9-4152-BAF8-8C1DCF778D12}" type="pres">
      <dgm:prSet presAssocID="{396DDE13-E084-4676-88D3-EA16AB7192DF}" presName="sibTrans" presStyleCnt="0"/>
      <dgm:spPr/>
    </dgm:pt>
    <dgm:pt modelId="{BDC5F3A7-4539-48EF-9F14-D8D12ACB9F98}" type="pres">
      <dgm:prSet presAssocID="{6690709C-872D-42D8-98F8-F4E4B719CCB4}" presName="node" presStyleLbl="node1" presStyleIdx="1" presStyleCnt="6">
        <dgm:presLayoutVars>
          <dgm:bulletEnabled val="1"/>
        </dgm:presLayoutVars>
      </dgm:prSet>
      <dgm:spPr/>
    </dgm:pt>
    <dgm:pt modelId="{C834D041-A2E4-4BEA-B5DB-97F11B6B7FCB}" type="pres">
      <dgm:prSet presAssocID="{6D1499F8-F394-401E-B43B-271071761A04}" presName="sibTrans" presStyleCnt="0"/>
      <dgm:spPr/>
    </dgm:pt>
    <dgm:pt modelId="{32F52769-B86F-4A8A-923E-33016FDEDB1C}" type="pres">
      <dgm:prSet presAssocID="{7A5B1DE2-49FA-4EBB-ABCF-5E3BBF97ABEB}" presName="node" presStyleLbl="node1" presStyleIdx="2" presStyleCnt="6">
        <dgm:presLayoutVars>
          <dgm:bulletEnabled val="1"/>
        </dgm:presLayoutVars>
      </dgm:prSet>
      <dgm:spPr/>
    </dgm:pt>
    <dgm:pt modelId="{BFD3C008-4AE4-491A-ABE4-6E853DD30854}" type="pres">
      <dgm:prSet presAssocID="{F80A4546-48C8-4839-BB5D-CD8E1302BE14}" presName="sibTrans" presStyleCnt="0"/>
      <dgm:spPr/>
    </dgm:pt>
    <dgm:pt modelId="{024E3E6B-EF55-4CD2-BE2D-8B0317E7B90B}" type="pres">
      <dgm:prSet presAssocID="{1F3A5E0E-8272-4BB3-B40E-C4E8365A2499}" presName="node" presStyleLbl="node1" presStyleIdx="3" presStyleCnt="6">
        <dgm:presLayoutVars>
          <dgm:bulletEnabled val="1"/>
        </dgm:presLayoutVars>
      </dgm:prSet>
      <dgm:spPr/>
    </dgm:pt>
    <dgm:pt modelId="{74712803-E881-4FC1-B59E-C92D2F0C6260}" type="pres">
      <dgm:prSet presAssocID="{04476589-D9D0-4023-B53B-16D2CBEB9257}" presName="sibTrans" presStyleCnt="0"/>
      <dgm:spPr/>
    </dgm:pt>
    <dgm:pt modelId="{B852B0CA-679D-4476-B2FB-9028F726EAE3}" type="pres">
      <dgm:prSet presAssocID="{566A8000-A1EF-4872-96A7-2C962BC7E24D}" presName="node" presStyleLbl="node1" presStyleIdx="4" presStyleCnt="6">
        <dgm:presLayoutVars>
          <dgm:bulletEnabled val="1"/>
        </dgm:presLayoutVars>
      </dgm:prSet>
      <dgm:spPr/>
    </dgm:pt>
    <dgm:pt modelId="{A569D520-3EB9-48AE-A775-D12D6E4E44AE}" type="pres">
      <dgm:prSet presAssocID="{861367AC-8A0B-457B-A2D7-6F5942A9466B}" presName="sibTrans" presStyleCnt="0"/>
      <dgm:spPr/>
    </dgm:pt>
    <dgm:pt modelId="{23BE334B-5C3E-4C9C-9738-1DB818E81BCD}" type="pres">
      <dgm:prSet presAssocID="{74B691C6-9ADA-464C-9FB6-E92720D33C52}" presName="node" presStyleLbl="node1" presStyleIdx="5" presStyleCnt="6">
        <dgm:presLayoutVars>
          <dgm:bulletEnabled val="1"/>
        </dgm:presLayoutVars>
      </dgm:prSet>
      <dgm:spPr/>
    </dgm:pt>
  </dgm:ptLst>
  <dgm:cxnLst>
    <dgm:cxn modelId="{25303A0D-5BC0-49A9-B09A-EA12AD5C152B}" type="presOf" srcId="{6396C042-DD5A-4EC6-8E19-53698FD869F9}" destId="{D9C9A1BD-29BB-4CF4-B4FE-3AD9D31E52F6}" srcOrd="0" destOrd="0" presId="urn:microsoft.com/office/officeart/2005/8/layout/default"/>
    <dgm:cxn modelId="{F402F114-7948-402F-A9F5-E85679CC9AC0}" type="presOf" srcId="{74B691C6-9ADA-464C-9FB6-E92720D33C52}" destId="{23BE334B-5C3E-4C9C-9738-1DB818E81BCD}" srcOrd="0" destOrd="0" presId="urn:microsoft.com/office/officeart/2005/8/layout/default"/>
    <dgm:cxn modelId="{DD697126-EABF-48B8-BF6C-2DB1DA7C9639}" srcId="{2BCDD73A-89E3-4614-B1F2-0941D0927D4F}" destId="{6690709C-872D-42D8-98F8-F4E4B719CCB4}" srcOrd="1" destOrd="0" parTransId="{692D6E31-B3A2-447D-AFB6-9710647984DD}" sibTransId="{6D1499F8-F394-401E-B43B-271071761A04}"/>
    <dgm:cxn modelId="{EB7AE02D-6A4F-4ED5-AD46-B8BD89EEAE5C}" type="presOf" srcId="{1F3A5E0E-8272-4BB3-B40E-C4E8365A2499}" destId="{024E3E6B-EF55-4CD2-BE2D-8B0317E7B90B}" srcOrd="0" destOrd="0" presId="urn:microsoft.com/office/officeart/2005/8/layout/default"/>
    <dgm:cxn modelId="{69BBFA32-31F4-4EBD-90F1-4B3A12C88D94}" srcId="{2BCDD73A-89E3-4614-B1F2-0941D0927D4F}" destId="{1F3A5E0E-8272-4BB3-B40E-C4E8365A2499}" srcOrd="3" destOrd="0" parTransId="{A8D545CB-56B8-4FCA-A115-EBA594166B46}" sibTransId="{04476589-D9D0-4023-B53B-16D2CBEB9257}"/>
    <dgm:cxn modelId="{B7965048-A236-4FCA-8FB0-E578091D1E79}" srcId="{2BCDD73A-89E3-4614-B1F2-0941D0927D4F}" destId="{6396C042-DD5A-4EC6-8E19-53698FD869F9}" srcOrd="0" destOrd="0" parTransId="{A8DF23E4-265C-4591-8A9E-787528D03B2C}" sibTransId="{396DDE13-E084-4676-88D3-EA16AB7192DF}"/>
    <dgm:cxn modelId="{79500F89-3E38-4C67-A288-4AC06C23E6AF}" srcId="{2BCDD73A-89E3-4614-B1F2-0941D0927D4F}" destId="{566A8000-A1EF-4872-96A7-2C962BC7E24D}" srcOrd="4" destOrd="0" parTransId="{7696C47E-74DB-4B35-9064-6A7D82F00AA3}" sibTransId="{861367AC-8A0B-457B-A2D7-6F5942A9466B}"/>
    <dgm:cxn modelId="{4F00AD8A-5589-4BDA-8FD9-AEF16C431DC5}" type="presOf" srcId="{7A5B1DE2-49FA-4EBB-ABCF-5E3BBF97ABEB}" destId="{32F52769-B86F-4A8A-923E-33016FDEDB1C}" srcOrd="0" destOrd="0" presId="urn:microsoft.com/office/officeart/2005/8/layout/default"/>
    <dgm:cxn modelId="{5377E794-89D4-4FEB-B852-3E3600933E90}" srcId="{2BCDD73A-89E3-4614-B1F2-0941D0927D4F}" destId="{74B691C6-9ADA-464C-9FB6-E92720D33C52}" srcOrd="5" destOrd="0" parTransId="{02D1A50A-5ECA-46BD-BE06-AFC656939479}" sibTransId="{6AB5CB69-5C90-4D52-B94E-18447C63D6DA}"/>
    <dgm:cxn modelId="{8CABAEBA-8429-4981-B2E1-440C06158BF6}" type="presOf" srcId="{2BCDD73A-89E3-4614-B1F2-0941D0927D4F}" destId="{A5FC90B7-4F87-4AAF-BCED-156B6B08FCAE}" srcOrd="0" destOrd="0" presId="urn:microsoft.com/office/officeart/2005/8/layout/default"/>
    <dgm:cxn modelId="{E7327CCA-5AA9-41E1-88B3-0E6EAAF49E52}" srcId="{2BCDD73A-89E3-4614-B1F2-0941D0927D4F}" destId="{7A5B1DE2-49FA-4EBB-ABCF-5E3BBF97ABEB}" srcOrd="2" destOrd="0" parTransId="{C8618241-C606-430F-9958-8E7D8FE0D30B}" sibTransId="{F80A4546-48C8-4839-BB5D-CD8E1302BE14}"/>
    <dgm:cxn modelId="{A6B046D5-C4A9-4C9F-96AA-F384A2DB164F}" type="presOf" srcId="{566A8000-A1EF-4872-96A7-2C962BC7E24D}" destId="{B852B0CA-679D-4476-B2FB-9028F726EAE3}" srcOrd="0" destOrd="0" presId="urn:microsoft.com/office/officeart/2005/8/layout/default"/>
    <dgm:cxn modelId="{F2E29AFE-D5D4-428E-BA0F-BD0DBED456FF}" type="presOf" srcId="{6690709C-872D-42D8-98F8-F4E4B719CCB4}" destId="{BDC5F3A7-4539-48EF-9F14-D8D12ACB9F98}" srcOrd="0" destOrd="0" presId="urn:microsoft.com/office/officeart/2005/8/layout/default"/>
    <dgm:cxn modelId="{2DF99A15-2D1E-4A08-B1FD-89226F9DCFDF}" type="presParOf" srcId="{A5FC90B7-4F87-4AAF-BCED-156B6B08FCAE}" destId="{D9C9A1BD-29BB-4CF4-B4FE-3AD9D31E52F6}" srcOrd="0" destOrd="0" presId="urn:microsoft.com/office/officeart/2005/8/layout/default"/>
    <dgm:cxn modelId="{003A52DB-4CCA-4C61-9302-AB3491FCD018}" type="presParOf" srcId="{A5FC90B7-4F87-4AAF-BCED-156B6B08FCAE}" destId="{5FA94235-03E9-4152-BAF8-8C1DCF778D12}" srcOrd="1" destOrd="0" presId="urn:microsoft.com/office/officeart/2005/8/layout/default"/>
    <dgm:cxn modelId="{5EB377C3-33C2-4F53-B5A7-37D0D5ADFF85}" type="presParOf" srcId="{A5FC90B7-4F87-4AAF-BCED-156B6B08FCAE}" destId="{BDC5F3A7-4539-48EF-9F14-D8D12ACB9F98}" srcOrd="2" destOrd="0" presId="urn:microsoft.com/office/officeart/2005/8/layout/default"/>
    <dgm:cxn modelId="{9CDAA195-EE95-424D-9A2E-9483145186F8}" type="presParOf" srcId="{A5FC90B7-4F87-4AAF-BCED-156B6B08FCAE}" destId="{C834D041-A2E4-4BEA-B5DB-97F11B6B7FCB}" srcOrd="3" destOrd="0" presId="urn:microsoft.com/office/officeart/2005/8/layout/default"/>
    <dgm:cxn modelId="{29DEC698-A247-4803-9480-0C7BEA8F4103}" type="presParOf" srcId="{A5FC90B7-4F87-4AAF-BCED-156B6B08FCAE}" destId="{32F52769-B86F-4A8A-923E-33016FDEDB1C}" srcOrd="4" destOrd="0" presId="urn:microsoft.com/office/officeart/2005/8/layout/default"/>
    <dgm:cxn modelId="{E30A60A9-57E3-48E4-84CF-CF8D1C78CA12}" type="presParOf" srcId="{A5FC90B7-4F87-4AAF-BCED-156B6B08FCAE}" destId="{BFD3C008-4AE4-491A-ABE4-6E853DD30854}" srcOrd="5" destOrd="0" presId="urn:microsoft.com/office/officeart/2005/8/layout/default"/>
    <dgm:cxn modelId="{D85F9554-A505-4D8A-8F88-30E3AA425730}" type="presParOf" srcId="{A5FC90B7-4F87-4AAF-BCED-156B6B08FCAE}" destId="{024E3E6B-EF55-4CD2-BE2D-8B0317E7B90B}" srcOrd="6" destOrd="0" presId="urn:microsoft.com/office/officeart/2005/8/layout/default"/>
    <dgm:cxn modelId="{32AF95BC-7323-41AF-BD6A-6EBDDC098AC1}" type="presParOf" srcId="{A5FC90B7-4F87-4AAF-BCED-156B6B08FCAE}" destId="{74712803-E881-4FC1-B59E-C92D2F0C6260}" srcOrd="7" destOrd="0" presId="urn:microsoft.com/office/officeart/2005/8/layout/default"/>
    <dgm:cxn modelId="{6B576453-46E8-43C8-8151-3390017DA58E}" type="presParOf" srcId="{A5FC90B7-4F87-4AAF-BCED-156B6B08FCAE}" destId="{B852B0CA-679D-4476-B2FB-9028F726EAE3}" srcOrd="8" destOrd="0" presId="urn:microsoft.com/office/officeart/2005/8/layout/default"/>
    <dgm:cxn modelId="{02E72DA8-301D-4BBD-BD5D-9B7C2EEA9FB7}" type="presParOf" srcId="{A5FC90B7-4F87-4AAF-BCED-156B6B08FCAE}" destId="{A569D520-3EB9-48AE-A775-D12D6E4E44AE}" srcOrd="9" destOrd="0" presId="urn:microsoft.com/office/officeart/2005/8/layout/default"/>
    <dgm:cxn modelId="{4A235D07-4FDF-4E6B-85AC-DAD293C6C1BB}" type="presParOf" srcId="{A5FC90B7-4F87-4AAF-BCED-156B6B08FCAE}" destId="{23BE334B-5C3E-4C9C-9738-1DB818E81BCD}"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F4AAB3-DAD6-4638-ACAC-F18D44E563BD}">
      <dsp:nvSpPr>
        <dsp:cNvPr id="0" name=""/>
        <dsp:cNvSpPr/>
      </dsp:nvSpPr>
      <dsp:spPr>
        <a:xfrm>
          <a:off x="0" y="1419014"/>
          <a:ext cx="10830886" cy="1892019"/>
        </a:xfrm>
        <a:prstGeom prst="notched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791594-815E-41B9-8FB1-AA8F2EB50F61}">
      <dsp:nvSpPr>
        <dsp:cNvPr id="0" name=""/>
        <dsp:cNvSpPr/>
      </dsp:nvSpPr>
      <dsp:spPr>
        <a:xfrm>
          <a:off x="1855" y="0"/>
          <a:ext cx="2063563" cy="18920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b" anchorCtr="0">
          <a:noAutofit/>
        </a:bodyPr>
        <a:lstStyle/>
        <a:p>
          <a:pPr marL="0" lvl="0" indent="0" algn="ctr" defTabSz="666750">
            <a:lnSpc>
              <a:spcPct val="90000"/>
            </a:lnSpc>
            <a:spcBef>
              <a:spcPct val="0"/>
            </a:spcBef>
            <a:spcAft>
              <a:spcPct val="35000"/>
            </a:spcAft>
            <a:buNone/>
          </a:pPr>
          <a:r>
            <a:rPr lang="en-GB" sz="1500" kern="1200" dirty="0">
              <a:solidFill>
                <a:schemeClr val="tx2"/>
              </a:solidFill>
            </a:rPr>
            <a:t>In July 2020, gov’t announced a two-part review of PCCs and PFCCs, with the clear intention of extending and strengthening the ‘commissioner’ model</a:t>
          </a:r>
        </a:p>
      </dsp:txBody>
      <dsp:txXfrm>
        <a:off x="1855" y="0"/>
        <a:ext cx="2063563" cy="1892019"/>
      </dsp:txXfrm>
    </dsp:sp>
    <dsp:sp modelId="{D861186C-C32C-4495-8DCA-68C00A87C5EB}">
      <dsp:nvSpPr>
        <dsp:cNvPr id="0" name=""/>
        <dsp:cNvSpPr/>
      </dsp:nvSpPr>
      <dsp:spPr>
        <a:xfrm>
          <a:off x="797134" y="2128522"/>
          <a:ext cx="473004" cy="47300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99F51F-5E9B-44EC-A298-92468F1F01B7}">
      <dsp:nvSpPr>
        <dsp:cNvPr id="0" name=""/>
        <dsp:cNvSpPr/>
      </dsp:nvSpPr>
      <dsp:spPr>
        <a:xfrm>
          <a:off x="2145024" y="2911520"/>
          <a:ext cx="2172065" cy="17940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ctr" defTabSz="666750">
            <a:lnSpc>
              <a:spcPct val="90000"/>
            </a:lnSpc>
            <a:spcBef>
              <a:spcPct val="0"/>
            </a:spcBef>
            <a:spcAft>
              <a:spcPct val="35000"/>
            </a:spcAft>
            <a:buNone/>
          </a:pPr>
          <a:r>
            <a:rPr lang="en-GB" sz="1500" kern="1200" dirty="0">
              <a:solidFill>
                <a:schemeClr val="tx2"/>
              </a:solidFill>
            </a:rPr>
            <a:t>1</a:t>
          </a:r>
          <a:r>
            <a:rPr lang="en-GB" sz="1500" kern="1200" baseline="30000" dirty="0">
              <a:solidFill>
                <a:schemeClr val="tx2"/>
              </a:solidFill>
            </a:rPr>
            <a:t>st</a:t>
          </a:r>
          <a:r>
            <a:rPr lang="en-GB" sz="1500" kern="1200" dirty="0">
              <a:solidFill>
                <a:schemeClr val="tx2"/>
              </a:solidFill>
            </a:rPr>
            <a:t> part – report on changes implementable before May 2021 elections. 2</a:t>
          </a:r>
          <a:r>
            <a:rPr lang="en-GB" sz="1500" kern="1200" baseline="30000" dirty="0">
              <a:solidFill>
                <a:schemeClr val="tx2"/>
              </a:solidFill>
            </a:rPr>
            <a:t>nd</a:t>
          </a:r>
          <a:r>
            <a:rPr lang="en-GB" sz="1500" kern="1200" dirty="0">
              <a:solidFill>
                <a:schemeClr val="tx2"/>
              </a:solidFill>
            </a:rPr>
            <a:t> part a White Paper to be published in Spring 2021</a:t>
          </a:r>
        </a:p>
      </dsp:txBody>
      <dsp:txXfrm>
        <a:off x="2145024" y="2911520"/>
        <a:ext cx="2172065" cy="1794031"/>
      </dsp:txXfrm>
    </dsp:sp>
    <dsp:sp modelId="{B1EC4F61-B243-4FAC-ABC5-0E9201377686}">
      <dsp:nvSpPr>
        <dsp:cNvPr id="0" name=""/>
        <dsp:cNvSpPr/>
      </dsp:nvSpPr>
      <dsp:spPr>
        <a:xfrm>
          <a:off x="2994555" y="2153018"/>
          <a:ext cx="473004" cy="47300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917A4F-AEE2-4268-BCF8-918B7D2BB334}">
      <dsp:nvSpPr>
        <dsp:cNvPr id="0" name=""/>
        <dsp:cNvSpPr/>
      </dsp:nvSpPr>
      <dsp:spPr>
        <a:xfrm>
          <a:off x="4396696" y="0"/>
          <a:ext cx="2937901" cy="18920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ctr" defTabSz="711200">
            <a:lnSpc>
              <a:spcPct val="90000"/>
            </a:lnSpc>
            <a:spcBef>
              <a:spcPct val="0"/>
            </a:spcBef>
            <a:spcAft>
              <a:spcPct val="35000"/>
            </a:spcAft>
            <a:buNone/>
          </a:pPr>
          <a:r>
            <a:rPr lang="en-GB" sz="1600" kern="1200" dirty="0">
              <a:solidFill>
                <a:schemeClr val="tx2"/>
              </a:solidFill>
            </a:rPr>
            <a:t>Since July 2020,  gov’t has received Bob </a:t>
          </a:r>
          <a:r>
            <a:rPr lang="en-GB" sz="1600" kern="1200" dirty="0" err="1">
              <a:solidFill>
                <a:schemeClr val="tx2"/>
              </a:solidFill>
            </a:rPr>
            <a:t>Kerslake’s</a:t>
          </a:r>
          <a:r>
            <a:rPr lang="en-GB" sz="1600" kern="1200" dirty="0">
              <a:solidFill>
                <a:schemeClr val="tx2"/>
              </a:solidFill>
            </a:rPr>
            <a:t> Report on the Manchester Arena Attack, Tom Winsor's reports on the ‘State of Fire’ and the Fire sector’s response to COVID-19 and Tom Redmond’s report on Local Audit</a:t>
          </a:r>
        </a:p>
      </dsp:txBody>
      <dsp:txXfrm>
        <a:off x="4396696" y="0"/>
        <a:ext cx="2937901" cy="1892019"/>
      </dsp:txXfrm>
    </dsp:sp>
    <dsp:sp modelId="{C8728DAB-72E0-4665-9F92-415997457BEE}">
      <dsp:nvSpPr>
        <dsp:cNvPr id="0" name=""/>
        <dsp:cNvSpPr/>
      </dsp:nvSpPr>
      <dsp:spPr>
        <a:xfrm>
          <a:off x="5629144" y="2128522"/>
          <a:ext cx="473004" cy="47300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BF79DE-8A9B-4B2D-BB84-D53F2A527F01}">
      <dsp:nvSpPr>
        <dsp:cNvPr id="0" name=""/>
        <dsp:cNvSpPr/>
      </dsp:nvSpPr>
      <dsp:spPr>
        <a:xfrm>
          <a:off x="7414203" y="2838029"/>
          <a:ext cx="2331738" cy="18920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ctr" defTabSz="666750">
            <a:lnSpc>
              <a:spcPct val="90000"/>
            </a:lnSpc>
            <a:spcBef>
              <a:spcPct val="0"/>
            </a:spcBef>
            <a:spcAft>
              <a:spcPct val="35000"/>
            </a:spcAft>
            <a:buNone/>
          </a:pPr>
          <a:r>
            <a:rPr lang="en-GB" sz="1500" kern="1200" dirty="0">
              <a:solidFill>
                <a:schemeClr val="tx2"/>
              </a:solidFill>
            </a:rPr>
            <a:t>The Home Secretary announced in March 2021 that further reform will focus on three areas “</a:t>
          </a:r>
          <a:r>
            <a:rPr lang="en-GB" sz="1500" b="1" kern="1200" dirty="0">
              <a:solidFill>
                <a:schemeClr val="tx2"/>
              </a:solidFill>
            </a:rPr>
            <a:t>people; professionalism; and governance</a:t>
          </a:r>
          <a:r>
            <a:rPr lang="en-GB" sz="1500" kern="1200" dirty="0">
              <a:solidFill>
                <a:schemeClr val="tx2"/>
              </a:solidFill>
            </a:rPr>
            <a:t>” but would now be published in the autumn of 2021.</a:t>
          </a:r>
        </a:p>
      </dsp:txBody>
      <dsp:txXfrm>
        <a:off x="7414203" y="2838029"/>
        <a:ext cx="2331738" cy="1892019"/>
      </dsp:txXfrm>
    </dsp:sp>
    <dsp:sp modelId="{7ACA6F71-0124-46F6-BEA3-F2104530DE8A}">
      <dsp:nvSpPr>
        <dsp:cNvPr id="0" name=""/>
        <dsp:cNvSpPr/>
      </dsp:nvSpPr>
      <dsp:spPr>
        <a:xfrm>
          <a:off x="8343570" y="2128522"/>
          <a:ext cx="473004" cy="473004"/>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FD5A6F-FDFE-44EF-AF4F-1437920DBBF9}">
      <dsp:nvSpPr>
        <dsp:cNvPr id="0" name=""/>
        <dsp:cNvSpPr/>
      </dsp:nvSpPr>
      <dsp:spPr>
        <a:xfrm>
          <a:off x="0" y="476897"/>
          <a:ext cx="5452532" cy="1498770"/>
        </a:xfrm>
        <a:prstGeom prst="roundRect">
          <a:avLst/>
        </a:prstGeom>
        <a:solidFill>
          <a:srgbClr val="94AAD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Ashworth &amp; Farrell (various and on-going) – show there is no substantial evidence produced to support </a:t>
          </a:r>
          <a:r>
            <a:rPr lang="en-GB" sz="2100" u="sng" kern="1200" dirty="0"/>
            <a:t>any</a:t>
          </a:r>
          <a:r>
            <a:rPr lang="en-GB" sz="2100" kern="1200" dirty="0"/>
            <a:t> of the governance models in Fire &amp; Rescue</a:t>
          </a:r>
        </a:p>
      </dsp:txBody>
      <dsp:txXfrm>
        <a:off x="73164" y="550061"/>
        <a:ext cx="5306204" cy="1352442"/>
      </dsp:txXfrm>
    </dsp:sp>
    <dsp:sp modelId="{ECBD5645-AEE8-4E63-A92F-2EE85E6BEAC1}">
      <dsp:nvSpPr>
        <dsp:cNvPr id="0" name=""/>
        <dsp:cNvSpPr/>
      </dsp:nvSpPr>
      <dsp:spPr>
        <a:xfrm>
          <a:off x="0" y="2036147"/>
          <a:ext cx="5452532" cy="1498770"/>
        </a:xfrm>
        <a:prstGeom prst="roundRect">
          <a:avLst/>
        </a:prstGeom>
        <a:solidFill>
          <a:srgbClr val="94AAD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Eckersley &amp; Murphy (2019)  have shown that the ‘local case’ evidence for PFCCs to-date is effectively a sham – all PFCCs appointed to date have been in heavily  ‘conservative’ areas</a:t>
          </a:r>
        </a:p>
      </dsp:txBody>
      <dsp:txXfrm>
        <a:off x="73164" y="2109311"/>
        <a:ext cx="5306204" cy="1352442"/>
      </dsp:txXfrm>
    </dsp:sp>
    <dsp:sp modelId="{18246CBA-9CC4-44B4-A921-285C042B7B50}">
      <dsp:nvSpPr>
        <dsp:cNvPr id="0" name=""/>
        <dsp:cNvSpPr/>
      </dsp:nvSpPr>
      <dsp:spPr>
        <a:xfrm>
          <a:off x="0" y="3595397"/>
          <a:ext cx="5452532" cy="1498770"/>
        </a:xfrm>
        <a:prstGeom prst="roundRect">
          <a:avLst/>
        </a:prstGeom>
        <a:solidFill>
          <a:srgbClr val="94AAD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Lakoma (2021 and ongoing) – Is currently assessing (via 6 case studies) the impact on accountability of a governance change from Fire and Rescue Authorities to PFCCs</a:t>
          </a:r>
        </a:p>
      </dsp:txBody>
      <dsp:txXfrm>
        <a:off x="73164" y="3668561"/>
        <a:ext cx="5306204" cy="13524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C9A1BD-29BB-4CF4-B4FE-3AD9D31E52F6}">
      <dsp:nvSpPr>
        <dsp:cNvPr id="0" name=""/>
        <dsp:cNvSpPr/>
      </dsp:nvSpPr>
      <dsp:spPr>
        <a:xfrm>
          <a:off x="51117" y="2665"/>
          <a:ext cx="3375884" cy="2025530"/>
        </a:xfrm>
        <a:prstGeom prst="rect">
          <a:avLst/>
        </a:prstGeom>
        <a:solidFill>
          <a:srgbClr val="94AAD4"/>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solidFill>
                <a:schemeClr val="bg1"/>
              </a:solidFill>
            </a:rPr>
            <a:t>The Home Office should precisely determine the role of fire and rescue services, to remove any ambiguity!</a:t>
          </a:r>
        </a:p>
      </dsp:txBody>
      <dsp:txXfrm>
        <a:off x="51117" y="2665"/>
        <a:ext cx="3375884" cy="2025530"/>
      </dsp:txXfrm>
    </dsp:sp>
    <dsp:sp modelId="{BDC5F3A7-4539-48EF-9F14-D8D12ACB9F98}">
      <dsp:nvSpPr>
        <dsp:cNvPr id="0" name=""/>
        <dsp:cNvSpPr/>
      </dsp:nvSpPr>
      <dsp:spPr>
        <a:xfrm>
          <a:off x="3764590" y="2665"/>
          <a:ext cx="3375884" cy="2025530"/>
        </a:xfrm>
        <a:prstGeom prst="rect">
          <a:avLst/>
        </a:prstGeom>
        <a:solidFill>
          <a:srgbClr val="94AAD4"/>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solidFill>
                <a:schemeClr val="bg1"/>
              </a:solidFill>
            </a:rPr>
            <a:t>The sector should remove unjustifiable variation in performance, including their definition of risk. </a:t>
          </a:r>
        </a:p>
      </dsp:txBody>
      <dsp:txXfrm>
        <a:off x="3764590" y="2665"/>
        <a:ext cx="3375884" cy="2025530"/>
      </dsp:txXfrm>
    </dsp:sp>
    <dsp:sp modelId="{32F52769-B86F-4A8A-923E-33016FDEDB1C}">
      <dsp:nvSpPr>
        <dsp:cNvPr id="0" name=""/>
        <dsp:cNvSpPr/>
      </dsp:nvSpPr>
      <dsp:spPr>
        <a:xfrm>
          <a:off x="7478063" y="2665"/>
          <a:ext cx="3375884" cy="2025530"/>
        </a:xfrm>
        <a:prstGeom prst="rect">
          <a:avLst/>
        </a:prstGeom>
        <a:solidFill>
          <a:srgbClr val="94AAD4"/>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solidFill>
                <a:schemeClr val="bg1"/>
              </a:solidFill>
            </a:rPr>
            <a:t>The sector should review and reform how effectively pay and conditions are determined. </a:t>
          </a:r>
        </a:p>
      </dsp:txBody>
      <dsp:txXfrm>
        <a:off x="7478063" y="2665"/>
        <a:ext cx="3375884" cy="2025530"/>
      </dsp:txXfrm>
    </dsp:sp>
    <dsp:sp modelId="{024E3E6B-EF55-4CD2-BE2D-8B0317E7B90B}">
      <dsp:nvSpPr>
        <dsp:cNvPr id="0" name=""/>
        <dsp:cNvSpPr/>
      </dsp:nvSpPr>
      <dsp:spPr>
        <a:xfrm>
          <a:off x="51117" y="2365785"/>
          <a:ext cx="3375884" cy="2025530"/>
        </a:xfrm>
        <a:prstGeom prst="rect">
          <a:avLst/>
        </a:prstGeom>
        <a:solidFill>
          <a:srgbClr val="94AAD4"/>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solidFill>
                <a:schemeClr val="bg1"/>
              </a:solidFill>
            </a:rPr>
            <a:t>The Home Office should invest chief fire officers with operational independence, whether through primary legislation or in some other manner. </a:t>
          </a:r>
        </a:p>
      </dsp:txBody>
      <dsp:txXfrm>
        <a:off x="51117" y="2365785"/>
        <a:ext cx="3375884" cy="2025530"/>
      </dsp:txXfrm>
    </dsp:sp>
    <dsp:sp modelId="{B852B0CA-679D-4476-B2FB-9028F726EAE3}">
      <dsp:nvSpPr>
        <dsp:cNvPr id="0" name=""/>
        <dsp:cNvSpPr/>
      </dsp:nvSpPr>
      <dsp:spPr>
        <a:xfrm>
          <a:off x="3764590" y="2365785"/>
          <a:ext cx="3375884" cy="2025530"/>
        </a:xfrm>
        <a:prstGeom prst="rect">
          <a:avLst/>
        </a:prstGeom>
        <a:solidFill>
          <a:srgbClr val="94AAD4"/>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solidFill>
                <a:schemeClr val="bg1"/>
              </a:solidFill>
            </a:rPr>
            <a:t>There should be a code of ethics</a:t>
          </a:r>
        </a:p>
      </dsp:txBody>
      <dsp:txXfrm>
        <a:off x="3764590" y="2365785"/>
        <a:ext cx="3375884" cy="2025530"/>
      </dsp:txXfrm>
    </dsp:sp>
    <dsp:sp modelId="{23BE334B-5C3E-4C9C-9738-1DB818E81BCD}">
      <dsp:nvSpPr>
        <dsp:cNvPr id="0" name=""/>
        <dsp:cNvSpPr/>
      </dsp:nvSpPr>
      <dsp:spPr>
        <a:xfrm>
          <a:off x="7478063" y="2365785"/>
          <a:ext cx="3375884" cy="2025530"/>
        </a:xfrm>
        <a:prstGeom prst="rect">
          <a:avLst/>
        </a:prstGeom>
        <a:solidFill>
          <a:srgbClr val="94AAD4"/>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solidFill>
                <a:schemeClr val="bg1"/>
              </a:solidFill>
            </a:rPr>
            <a:t>The Home Office should ensure that the sector has sufficient capacity and capability to bring about change</a:t>
          </a:r>
        </a:p>
      </dsp:txBody>
      <dsp:txXfrm>
        <a:off x="7478063" y="2365785"/>
        <a:ext cx="3375884" cy="202553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77177-56E4-4D86-BB21-D9547FBAB4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5201E07-2D87-41AB-8722-18CFAAF7D3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788F67F-680A-480F-BEBE-8B1ECA94D015}"/>
              </a:ext>
            </a:extLst>
          </p:cNvPr>
          <p:cNvSpPr>
            <a:spLocks noGrp="1"/>
          </p:cNvSpPr>
          <p:nvPr>
            <p:ph type="dt" sz="half" idx="10"/>
          </p:nvPr>
        </p:nvSpPr>
        <p:spPr/>
        <p:txBody>
          <a:bodyPr/>
          <a:lstStyle/>
          <a:p>
            <a:fld id="{60FC6295-AD40-481C-853D-ACF75CE34FB1}" type="datetimeFigureOut">
              <a:rPr lang="en-GB" smtClean="0"/>
              <a:t>09/09/2021</a:t>
            </a:fld>
            <a:endParaRPr lang="en-GB"/>
          </a:p>
        </p:txBody>
      </p:sp>
      <p:sp>
        <p:nvSpPr>
          <p:cNvPr id="5" name="Footer Placeholder 4">
            <a:extLst>
              <a:ext uri="{FF2B5EF4-FFF2-40B4-BE49-F238E27FC236}">
                <a16:creationId xmlns:a16="http://schemas.microsoft.com/office/drawing/2014/main" id="{F5F6A5CB-3DA5-4E64-83F3-57527F88BB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6E5E63-31DA-4B02-954B-75F9A30E7264}"/>
              </a:ext>
            </a:extLst>
          </p:cNvPr>
          <p:cNvSpPr>
            <a:spLocks noGrp="1"/>
          </p:cNvSpPr>
          <p:nvPr>
            <p:ph type="sldNum" sz="quarter" idx="12"/>
          </p:nvPr>
        </p:nvSpPr>
        <p:spPr/>
        <p:txBody>
          <a:bodyPr/>
          <a:lstStyle/>
          <a:p>
            <a:fld id="{183D6035-9999-4A1C-A220-3E807915C34B}" type="slidenum">
              <a:rPr lang="en-GB" smtClean="0"/>
              <a:t>‹#›</a:t>
            </a:fld>
            <a:endParaRPr lang="en-GB"/>
          </a:p>
        </p:txBody>
      </p:sp>
    </p:spTree>
    <p:extLst>
      <p:ext uri="{BB962C8B-B14F-4D97-AF65-F5344CB8AC3E}">
        <p14:creationId xmlns:p14="http://schemas.microsoft.com/office/powerpoint/2010/main" val="2511537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ABFE8-2C8B-4C1C-A8DB-86885538A84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0EFA45-6EC5-4693-A2F5-B2DA2E94897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19EAB1-45BF-4EB2-8A21-3FF00AEE037A}"/>
              </a:ext>
            </a:extLst>
          </p:cNvPr>
          <p:cNvSpPr>
            <a:spLocks noGrp="1"/>
          </p:cNvSpPr>
          <p:nvPr>
            <p:ph type="dt" sz="half" idx="10"/>
          </p:nvPr>
        </p:nvSpPr>
        <p:spPr/>
        <p:txBody>
          <a:bodyPr/>
          <a:lstStyle/>
          <a:p>
            <a:fld id="{60FC6295-AD40-481C-853D-ACF75CE34FB1}" type="datetimeFigureOut">
              <a:rPr lang="en-GB" smtClean="0"/>
              <a:t>09/09/2021</a:t>
            </a:fld>
            <a:endParaRPr lang="en-GB"/>
          </a:p>
        </p:txBody>
      </p:sp>
      <p:sp>
        <p:nvSpPr>
          <p:cNvPr id="5" name="Footer Placeholder 4">
            <a:extLst>
              <a:ext uri="{FF2B5EF4-FFF2-40B4-BE49-F238E27FC236}">
                <a16:creationId xmlns:a16="http://schemas.microsoft.com/office/drawing/2014/main" id="{17DF0F1E-9093-4602-B532-A35554EF0B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A99970-744C-4AA9-A739-D12D1B8D0449}"/>
              </a:ext>
            </a:extLst>
          </p:cNvPr>
          <p:cNvSpPr>
            <a:spLocks noGrp="1"/>
          </p:cNvSpPr>
          <p:nvPr>
            <p:ph type="sldNum" sz="quarter" idx="12"/>
          </p:nvPr>
        </p:nvSpPr>
        <p:spPr/>
        <p:txBody>
          <a:bodyPr/>
          <a:lstStyle/>
          <a:p>
            <a:fld id="{183D6035-9999-4A1C-A220-3E807915C34B}" type="slidenum">
              <a:rPr lang="en-GB" smtClean="0"/>
              <a:t>‹#›</a:t>
            </a:fld>
            <a:endParaRPr lang="en-GB"/>
          </a:p>
        </p:txBody>
      </p:sp>
    </p:spTree>
    <p:extLst>
      <p:ext uri="{BB962C8B-B14F-4D97-AF65-F5344CB8AC3E}">
        <p14:creationId xmlns:p14="http://schemas.microsoft.com/office/powerpoint/2010/main" val="1796216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8FC687-2BF2-4B3F-809A-A6E825D4FE6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3D454B-D8E9-4E6F-89A2-DEC85BD367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A04E79-EEDF-4C76-8C9C-9490D0907E8B}"/>
              </a:ext>
            </a:extLst>
          </p:cNvPr>
          <p:cNvSpPr>
            <a:spLocks noGrp="1"/>
          </p:cNvSpPr>
          <p:nvPr>
            <p:ph type="dt" sz="half" idx="10"/>
          </p:nvPr>
        </p:nvSpPr>
        <p:spPr/>
        <p:txBody>
          <a:bodyPr/>
          <a:lstStyle/>
          <a:p>
            <a:fld id="{60FC6295-AD40-481C-853D-ACF75CE34FB1}" type="datetimeFigureOut">
              <a:rPr lang="en-GB" smtClean="0"/>
              <a:t>09/09/2021</a:t>
            </a:fld>
            <a:endParaRPr lang="en-GB"/>
          </a:p>
        </p:txBody>
      </p:sp>
      <p:sp>
        <p:nvSpPr>
          <p:cNvPr id="5" name="Footer Placeholder 4">
            <a:extLst>
              <a:ext uri="{FF2B5EF4-FFF2-40B4-BE49-F238E27FC236}">
                <a16:creationId xmlns:a16="http://schemas.microsoft.com/office/drawing/2014/main" id="{7758BAAE-CECC-4C38-B8A7-204452DE9C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4EBC3D9-9547-4D9D-9A7F-C225B56CFCFA}"/>
              </a:ext>
            </a:extLst>
          </p:cNvPr>
          <p:cNvSpPr>
            <a:spLocks noGrp="1"/>
          </p:cNvSpPr>
          <p:nvPr>
            <p:ph type="sldNum" sz="quarter" idx="12"/>
          </p:nvPr>
        </p:nvSpPr>
        <p:spPr/>
        <p:txBody>
          <a:bodyPr/>
          <a:lstStyle/>
          <a:p>
            <a:fld id="{183D6035-9999-4A1C-A220-3E807915C34B}" type="slidenum">
              <a:rPr lang="en-GB" smtClean="0"/>
              <a:t>‹#›</a:t>
            </a:fld>
            <a:endParaRPr lang="en-GB"/>
          </a:p>
        </p:txBody>
      </p:sp>
    </p:spTree>
    <p:extLst>
      <p:ext uri="{BB962C8B-B14F-4D97-AF65-F5344CB8AC3E}">
        <p14:creationId xmlns:p14="http://schemas.microsoft.com/office/powerpoint/2010/main" val="125365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00676-78EA-4AA6-8BAB-397E586FAF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4191B3D-A22B-4824-8DCF-CB664D7748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042C1D4-6635-4967-9716-A37C3DB01365}"/>
              </a:ext>
            </a:extLst>
          </p:cNvPr>
          <p:cNvSpPr>
            <a:spLocks noGrp="1"/>
          </p:cNvSpPr>
          <p:nvPr>
            <p:ph type="dt" sz="half" idx="10"/>
          </p:nvPr>
        </p:nvSpPr>
        <p:spPr/>
        <p:txBody>
          <a:bodyPr/>
          <a:lstStyle/>
          <a:p>
            <a:fld id="{60FC6295-AD40-481C-853D-ACF75CE34FB1}" type="datetimeFigureOut">
              <a:rPr lang="en-GB" smtClean="0"/>
              <a:t>09/09/2021</a:t>
            </a:fld>
            <a:endParaRPr lang="en-GB"/>
          </a:p>
        </p:txBody>
      </p:sp>
      <p:sp>
        <p:nvSpPr>
          <p:cNvPr id="5" name="Footer Placeholder 4">
            <a:extLst>
              <a:ext uri="{FF2B5EF4-FFF2-40B4-BE49-F238E27FC236}">
                <a16:creationId xmlns:a16="http://schemas.microsoft.com/office/drawing/2014/main" id="{E557BE03-9B79-420D-9748-329C81541B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8D5135-2CE7-4474-A53F-57E51756F6CE}"/>
              </a:ext>
            </a:extLst>
          </p:cNvPr>
          <p:cNvSpPr>
            <a:spLocks noGrp="1"/>
          </p:cNvSpPr>
          <p:nvPr>
            <p:ph type="sldNum" sz="quarter" idx="12"/>
          </p:nvPr>
        </p:nvSpPr>
        <p:spPr/>
        <p:txBody>
          <a:bodyPr/>
          <a:lstStyle/>
          <a:p>
            <a:fld id="{183D6035-9999-4A1C-A220-3E807915C34B}" type="slidenum">
              <a:rPr lang="en-GB" smtClean="0"/>
              <a:t>‹#›</a:t>
            </a:fld>
            <a:endParaRPr lang="en-GB"/>
          </a:p>
        </p:txBody>
      </p:sp>
    </p:spTree>
    <p:extLst>
      <p:ext uri="{BB962C8B-B14F-4D97-AF65-F5344CB8AC3E}">
        <p14:creationId xmlns:p14="http://schemas.microsoft.com/office/powerpoint/2010/main" val="1317843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421BE-F433-4941-AFFA-19440054BD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C63C41-FE39-46CE-A43A-FEC8A1AB08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69638D-4E2E-45FE-829B-D0AE5E3DD9EA}"/>
              </a:ext>
            </a:extLst>
          </p:cNvPr>
          <p:cNvSpPr>
            <a:spLocks noGrp="1"/>
          </p:cNvSpPr>
          <p:nvPr>
            <p:ph type="dt" sz="half" idx="10"/>
          </p:nvPr>
        </p:nvSpPr>
        <p:spPr/>
        <p:txBody>
          <a:bodyPr/>
          <a:lstStyle/>
          <a:p>
            <a:fld id="{60FC6295-AD40-481C-853D-ACF75CE34FB1}" type="datetimeFigureOut">
              <a:rPr lang="en-GB" smtClean="0"/>
              <a:t>09/09/2021</a:t>
            </a:fld>
            <a:endParaRPr lang="en-GB"/>
          </a:p>
        </p:txBody>
      </p:sp>
      <p:sp>
        <p:nvSpPr>
          <p:cNvPr id="5" name="Footer Placeholder 4">
            <a:extLst>
              <a:ext uri="{FF2B5EF4-FFF2-40B4-BE49-F238E27FC236}">
                <a16:creationId xmlns:a16="http://schemas.microsoft.com/office/drawing/2014/main" id="{54C6680F-9AC0-4374-89E4-F41D8A1E49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5E52D8-9279-4144-9BCB-A49E54595D16}"/>
              </a:ext>
            </a:extLst>
          </p:cNvPr>
          <p:cNvSpPr>
            <a:spLocks noGrp="1"/>
          </p:cNvSpPr>
          <p:nvPr>
            <p:ph type="sldNum" sz="quarter" idx="12"/>
          </p:nvPr>
        </p:nvSpPr>
        <p:spPr/>
        <p:txBody>
          <a:bodyPr/>
          <a:lstStyle/>
          <a:p>
            <a:fld id="{183D6035-9999-4A1C-A220-3E807915C34B}" type="slidenum">
              <a:rPr lang="en-GB" smtClean="0"/>
              <a:t>‹#›</a:t>
            </a:fld>
            <a:endParaRPr lang="en-GB"/>
          </a:p>
        </p:txBody>
      </p:sp>
    </p:spTree>
    <p:extLst>
      <p:ext uri="{BB962C8B-B14F-4D97-AF65-F5344CB8AC3E}">
        <p14:creationId xmlns:p14="http://schemas.microsoft.com/office/powerpoint/2010/main" val="51787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5CF5B-7B40-48D8-91D7-D79E7AEA4A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832962-9110-4FB8-80D1-9D7DF63629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AD25FF0-9313-4F85-8089-A3C6614A8E0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8FB1818-8202-4CD7-B7C6-349821BB7E2E}"/>
              </a:ext>
            </a:extLst>
          </p:cNvPr>
          <p:cNvSpPr>
            <a:spLocks noGrp="1"/>
          </p:cNvSpPr>
          <p:nvPr>
            <p:ph type="dt" sz="half" idx="10"/>
          </p:nvPr>
        </p:nvSpPr>
        <p:spPr/>
        <p:txBody>
          <a:bodyPr/>
          <a:lstStyle/>
          <a:p>
            <a:fld id="{60FC6295-AD40-481C-853D-ACF75CE34FB1}" type="datetimeFigureOut">
              <a:rPr lang="en-GB" smtClean="0"/>
              <a:t>09/09/2021</a:t>
            </a:fld>
            <a:endParaRPr lang="en-GB"/>
          </a:p>
        </p:txBody>
      </p:sp>
      <p:sp>
        <p:nvSpPr>
          <p:cNvPr id="6" name="Footer Placeholder 5">
            <a:extLst>
              <a:ext uri="{FF2B5EF4-FFF2-40B4-BE49-F238E27FC236}">
                <a16:creationId xmlns:a16="http://schemas.microsoft.com/office/drawing/2014/main" id="{903DB5FB-53E7-45C0-AD0C-663C6B7DB28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467072-E30A-4D06-A00F-639B92FED37F}"/>
              </a:ext>
            </a:extLst>
          </p:cNvPr>
          <p:cNvSpPr>
            <a:spLocks noGrp="1"/>
          </p:cNvSpPr>
          <p:nvPr>
            <p:ph type="sldNum" sz="quarter" idx="12"/>
          </p:nvPr>
        </p:nvSpPr>
        <p:spPr/>
        <p:txBody>
          <a:bodyPr/>
          <a:lstStyle/>
          <a:p>
            <a:fld id="{183D6035-9999-4A1C-A220-3E807915C34B}" type="slidenum">
              <a:rPr lang="en-GB" smtClean="0"/>
              <a:t>‹#›</a:t>
            </a:fld>
            <a:endParaRPr lang="en-GB"/>
          </a:p>
        </p:txBody>
      </p:sp>
    </p:spTree>
    <p:extLst>
      <p:ext uri="{BB962C8B-B14F-4D97-AF65-F5344CB8AC3E}">
        <p14:creationId xmlns:p14="http://schemas.microsoft.com/office/powerpoint/2010/main" val="972712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9740C-4FA9-483F-8CD8-22B44F4C194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CDF39D-6761-43A8-84A7-D82FFE39EB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0ABF9A-0DEC-42E8-80D8-CA35FAFE92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F733982-8ACA-4C58-BD7A-04944A2BD9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85B6F5-8754-4034-9D9C-53742EA5E1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9FD36D6-93BC-4463-800A-DA734DA23CF0}"/>
              </a:ext>
            </a:extLst>
          </p:cNvPr>
          <p:cNvSpPr>
            <a:spLocks noGrp="1"/>
          </p:cNvSpPr>
          <p:nvPr>
            <p:ph type="dt" sz="half" idx="10"/>
          </p:nvPr>
        </p:nvSpPr>
        <p:spPr/>
        <p:txBody>
          <a:bodyPr/>
          <a:lstStyle/>
          <a:p>
            <a:fld id="{60FC6295-AD40-481C-853D-ACF75CE34FB1}" type="datetimeFigureOut">
              <a:rPr lang="en-GB" smtClean="0"/>
              <a:t>09/09/2021</a:t>
            </a:fld>
            <a:endParaRPr lang="en-GB"/>
          </a:p>
        </p:txBody>
      </p:sp>
      <p:sp>
        <p:nvSpPr>
          <p:cNvPr id="8" name="Footer Placeholder 7">
            <a:extLst>
              <a:ext uri="{FF2B5EF4-FFF2-40B4-BE49-F238E27FC236}">
                <a16:creationId xmlns:a16="http://schemas.microsoft.com/office/drawing/2014/main" id="{06489C2C-E861-42D3-BAC3-D96FD2E4A01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27D0B18-B20E-4D5D-BD45-5B197D3E5CDD}"/>
              </a:ext>
            </a:extLst>
          </p:cNvPr>
          <p:cNvSpPr>
            <a:spLocks noGrp="1"/>
          </p:cNvSpPr>
          <p:nvPr>
            <p:ph type="sldNum" sz="quarter" idx="12"/>
          </p:nvPr>
        </p:nvSpPr>
        <p:spPr/>
        <p:txBody>
          <a:bodyPr/>
          <a:lstStyle/>
          <a:p>
            <a:fld id="{183D6035-9999-4A1C-A220-3E807915C34B}" type="slidenum">
              <a:rPr lang="en-GB" smtClean="0"/>
              <a:t>‹#›</a:t>
            </a:fld>
            <a:endParaRPr lang="en-GB"/>
          </a:p>
        </p:txBody>
      </p:sp>
    </p:spTree>
    <p:extLst>
      <p:ext uri="{BB962C8B-B14F-4D97-AF65-F5344CB8AC3E}">
        <p14:creationId xmlns:p14="http://schemas.microsoft.com/office/powerpoint/2010/main" val="3120535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5F4BA-F766-452B-99C1-8CAE804FB60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C328D09-6C51-448B-9357-1E06B0C3A7C4}"/>
              </a:ext>
            </a:extLst>
          </p:cNvPr>
          <p:cNvSpPr>
            <a:spLocks noGrp="1"/>
          </p:cNvSpPr>
          <p:nvPr>
            <p:ph type="dt" sz="half" idx="10"/>
          </p:nvPr>
        </p:nvSpPr>
        <p:spPr/>
        <p:txBody>
          <a:bodyPr/>
          <a:lstStyle/>
          <a:p>
            <a:fld id="{60FC6295-AD40-481C-853D-ACF75CE34FB1}" type="datetimeFigureOut">
              <a:rPr lang="en-GB" smtClean="0"/>
              <a:t>09/09/2021</a:t>
            </a:fld>
            <a:endParaRPr lang="en-GB"/>
          </a:p>
        </p:txBody>
      </p:sp>
      <p:sp>
        <p:nvSpPr>
          <p:cNvPr id="4" name="Footer Placeholder 3">
            <a:extLst>
              <a:ext uri="{FF2B5EF4-FFF2-40B4-BE49-F238E27FC236}">
                <a16:creationId xmlns:a16="http://schemas.microsoft.com/office/drawing/2014/main" id="{436A7F43-1590-45D1-9A5C-D972EA594AC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162B8E-1E0B-4E6C-BEC6-9FE78F6F33D0}"/>
              </a:ext>
            </a:extLst>
          </p:cNvPr>
          <p:cNvSpPr>
            <a:spLocks noGrp="1"/>
          </p:cNvSpPr>
          <p:nvPr>
            <p:ph type="sldNum" sz="quarter" idx="12"/>
          </p:nvPr>
        </p:nvSpPr>
        <p:spPr/>
        <p:txBody>
          <a:bodyPr/>
          <a:lstStyle/>
          <a:p>
            <a:fld id="{183D6035-9999-4A1C-A220-3E807915C34B}" type="slidenum">
              <a:rPr lang="en-GB" smtClean="0"/>
              <a:t>‹#›</a:t>
            </a:fld>
            <a:endParaRPr lang="en-GB"/>
          </a:p>
        </p:txBody>
      </p:sp>
    </p:spTree>
    <p:extLst>
      <p:ext uri="{BB962C8B-B14F-4D97-AF65-F5344CB8AC3E}">
        <p14:creationId xmlns:p14="http://schemas.microsoft.com/office/powerpoint/2010/main" val="2378831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FE3B54-E216-4E33-902C-1403E15A6203}"/>
              </a:ext>
            </a:extLst>
          </p:cNvPr>
          <p:cNvSpPr>
            <a:spLocks noGrp="1"/>
          </p:cNvSpPr>
          <p:nvPr>
            <p:ph type="dt" sz="half" idx="10"/>
          </p:nvPr>
        </p:nvSpPr>
        <p:spPr/>
        <p:txBody>
          <a:bodyPr/>
          <a:lstStyle/>
          <a:p>
            <a:fld id="{60FC6295-AD40-481C-853D-ACF75CE34FB1}" type="datetimeFigureOut">
              <a:rPr lang="en-GB" smtClean="0"/>
              <a:t>09/09/2021</a:t>
            </a:fld>
            <a:endParaRPr lang="en-GB"/>
          </a:p>
        </p:txBody>
      </p:sp>
      <p:sp>
        <p:nvSpPr>
          <p:cNvPr id="3" name="Footer Placeholder 2">
            <a:extLst>
              <a:ext uri="{FF2B5EF4-FFF2-40B4-BE49-F238E27FC236}">
                <a16:creationId xmlns:a16="http://schemas.microsoft.com/office/drawing/2014/main" id="{C4CC3CD3-6079-4D93-A58A-3C6A333612B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FBC8568-FBA0-41C3-94FC-FD59A0C3C5BF}"/>
              </a:ext>
            </a:extLst>
          </p:cNvPr>
          <p:cNvSpPr>
            <a:spLocks noGrp="1"/>
          </p:cNvSpPr>
          <p:nvPr>
            <p:ph type="sldNum" sz="quarter" idx="12"/>
          </p:nvPr>
        </p:nvSpPr>
        <p:spPr/>
        <p:txBody>
          <a:bodyPr/>
          <a:lstStyle/>
          <a:p>
            <a:fld id="{183D6035-9999-4A1C-A220-3E807915C34B}" type="slidenum">
              <a:rPr lang="en-GB" smtClean="0"/>
              <a:t>‹#›</a:t>
            </a:fld>
            <a:endParaRPr lang="en-GB"/>
          </a:p>
        </p:txBody>
      </p:sp>
    </p:spTree>
    <p:extLst>
      <p:ext uri="{BB962C8B-B14F-4D97-AF65-F5344CB8AC3E}">
        <p14:creationId xmlns:p14="http://schemas.microsoft.com/office/powerpoint/2010/main" val="2872888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EB19-6207-4FB6-B5DB-BC0E04611D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931EFFE-CEDC-4822-8C6F-427173A005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54D036F-E2FE-49EB-A7CC-86CA09C6A8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F73B1D-7599-4771-8498-BEF6A844ED62}"/>
              </a:ext>
            </a:extLst>
          </p:cNvPr>
          <p:cNvSpPr>
            <a:spLocks noGrp="1"/>
          </p:cNvSpPr>
          <p:nvPr>
            <p:ph type="dt" sz="half" idx="10"/>
          </p:nvPr>
        </p:nvSpPr>
        <p:spPr/>
        <p:txBody>
          <a:bodyPr/>
          <a:lstStyle/>
          <a:p>
            <a:fld id="{60FC6295-AD40-481C-853D-ACF75CE34FB1}" type="datetimeFigureOut">
              <a:rPr lang="en-GB" smtClean="0"/>
              <a:t>09/09/2021</a:t>
            </a:fld>
            <a:endParaRPr lang="en-GB"/>
          </a:p>
        </p:txBody>
      </p:sp>
      <p:sp>
        <p:nvSpPr>
          <p:cNvPr id="6" name="Footer Placeholder 5">
            <a:extLst>
              <a:ext uri="{FF2B5EF4-FFF2-40B4-BE49-F238E27FC236}">
                <a16:creationId xmlns:a16="http://schemas.microsoft.com/office/drawing/2014/main" id="{2E183FE6-2B4E-46C9-A97B-EF29858376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3F4B64-2FDB-4664-9D4E-05C654FA88D3}"/>
              </a:ext>
            </a:extLst>
          </p:cNvPr>
          <p:cNvSpPr>
            <a:spLocks noGrp="1"/>
          </p:cNvSpPr>
          <p:nvPr>
            <p:ph type="sldNum" sz="quarter" idx="12"/>
          </p:nvPr>
        </p:nvSpPr>
        <p:spPr/>
        <p:txBody>
          <a:bodyPr/>
          <a:lstStyle/>
          <a:p>
            <a:fld id="{183D6035-9999-4A1C-A220-3E807915C34B}" type="slidenum">
              <a:rPr lang="en-GB" smtClean="0"/>
              <a:t>‹#›</a:t>
            </a:fld>
            <a:endParaRPr lang="en-GB"/>
          </a:p>
        </p:txBody>
      </p:sp>
    </p:spTree>
    <p:extLst>
      <p:ext uri="{BB962C8B-B14F-4D97-AF65-F5344CB8AC3E}">
        <p14:creationId xmlns:p14="http://schemas.microsoft.com/office/powerpoint/2010/main" val="3838287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90A0-37FB-4CFC-9C77-6E9D90D98A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BCB47C4-5375-40C9-9DA5-066F22AC8E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B3B61A4-C5CF-4049-B5EA-82AF025D3F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1DF24B-B6C5-4956-BCB1-36383BA94CBF}"/>
              </a:ext>
            </a:extLst>
          </p:cNvPr>
          <p:cNvSpPr>
            <a:spLocks noGrp="1"/>
          </p:cNvSpPr>
          <p:nvPr>
            <p:ph type="dt" sz="half" idx="10"/>
          </p:nvPr>
        </p:nvSpPr>
        <p:spPr/>
        <p:txBody>
          <a:bodyPr/>
          <a:lstStyle/>
          <a:p>
            <a:fld id="{60FC6295-AD40-481C-853D-ACF75CE34FB1}" type="datetimeFigureOut">
              <a:rPr lang="en-GB" smtClean="0"/>
              <a:t>09/09/2021</a:t>
            </a:fld>
            <a:endParaRPr lang="en-GB"/>
          </a:p>
        </p:txBody>
      </p:sp>
      <p:sp>
        <p:nvSpPr>
          <p:cNvPr id="6" name="Footer Placeholder 5">
            <a:extLst>
              <a:ext uri="{FF2B5EF4-FFF2-40B4-BE49-F238E27FC236}">
                <a16:creationId xmlns:a16="http://schemas.microsoft.com/office/drawing/2014/main" id="{E5049931-7095-49E6-B556-C2E3F4EBAC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D602B6-F3D2-4CD6-AA5A-FE4C5BE76ABC}"/>
              </a:ext>
            </a:extLst>
          </p:cNvPr>
          <p:cNvSpPr>
            <a:spLocks noGrp="1"/>
          </p:cNvSpPr>
          <p:nvPr>
            <p:ph type="sldNum" sz="quarter" idx="12"/>
          </p:nvPr>
        </p:nvSpPr>
        <p:spPr/>
        <p:txBody>
          <a:bodyPr/>
          <a:lstStyle/>
          <a:p>
            <a:fld id="{183D6035-9999-4A1C-A220-3E807915C34B}" type="slidenum">
              <a:rPr lang="en-GB" smtClean="0"/>
              <a:t>‹#›</a:t>
            </a:fld>
            <a:endParaRPr lang="en-GB"/>
          </a:p>
        </p:txBody>
      </p:sp>
    </p:spTree>
    <p:extLst>
      <p:ext uri="{BB962C8B-B14F-4D97-AF65-F5344CB8AC3E}">
        <p14:creationId xmlns:p14="http://schemas.microsoft.com/office/powerpoint/2010/main" val="2371812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A85C39-BB7B-4A4D-B392-2C88E0CF22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E879F29-9561-4E2D-9042-BC9CE0EC9C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596610-8891-4903-9B67-4EF6DDD599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C6295-AD40-481C-853D-ACF75CE34FB1}" type="datetimeFigureOut">
              <a:rPr lang="en-GB" smtClean="0"/>
              <a:t>09/09/2021</a:t>
            </a:fld>
            <a:endParaRPr lang="en-GB"/>
          </a:p>
        </p:txBody>
      </p:sp>
      <p:sp>
        <p:nvSpPr>
          <p:cNvPr id="5" name="Footer Placeholder 4">
            <a:extLst>
              <a:ext uri="{FF2B5EF4-FFF2-40B4-BE49-F238E27FC236}">
                <a16:creationId xmlns:a16="http://schemas.microsoft.com/office/drawing/2014/main" id="{E370CE26-1A49-4A1E-9C9F-5FE98A1795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74348CE-F804-4092-B1B0-D217B4C032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D6035-9999-4A1C-A220-3E807915C34B}" type="slidenum">
              <a:rPr lang="en-GB" smtClean="0"/>
              <a:t>‹#›</a:t>
            </a:fld>
            <a:endParaRPr lang="en-GB"/>
          </a:p>
        </p:txBody>
      </p:sp>
    </p:spTree>
    <p:extLst>
      <p:ext uri="{BB962C8B-B14F-4D97-AF65-F5344CB8AC3E}">
        <p14:creationId xmlns:p14="http://schemas.microsoft.com/office/powerpoint/2010/main" val="3973277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 name="Rectangle 43">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Shape 45">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Freeform: Shape 47">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8" name="Freeform: Shape 49">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9" name="Rectangle 51">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0" name="Freeform: Shape 53">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Rectangle 55">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72" name="Freeform: Shape 57">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59">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60100DB6-5093-4602-ACBC-D78A3C0D56F2}"/>
              </a:ext>
            </a:extLst>
          </p:cNvPr>
          <p:cNvSpPr>
            <a:spLocks noGrp="1"/>
          </p:cNvSpPr>
          <p:nvPr>
            <p:ph type="subTitle" idx="1"/>
          </p:nvPr>
        </p:nvSpPr>
        <p:spPr>
          <a:xfrm>
            <a:off x="3643254" y="3810866"/>
            <a:ext cx="5089050" cy="1714644"/>
          </a:xfrm>
          <a:noFill/>
        </p:spPr>
        <p:txBody>
          <a:bodyPr>
            <a:normAutofit/>
          </a:bodyPr>
          <a:lstStyle/>
          <a:p>
            <a:r>
              <a:rPr lang="en-GB" sz="1600" dirty="0">
                <a:solidFill>
                  <a:schemeClr val="tx2"/>
                </a:solidFill>
              </a:rPr>
              <a:t>JUC PAC Annual Conference 2021</a:t>
            </a:r>
            <a:br>
              <a:rPr lang="en-GB" sz="1600" dirty="0">
                <a:solidFill>
                  <a:schemeClr val="tx2"/>
                </a:solidFill>
              </a:rPr>
            </a:br>
            <a:br>
              <a:rPr lang="en-GB" sz="1600" dirty="0">
                <a:solidFill>
                  <a:schemeClr val="tx2"/>
                </a:solidFill>
              </a:rPr>
            </a:br>
            <a:r>
              <a:rPr lang="en-GB" sz="1600" dirty="0">
                <a:solidFill>
                  <a:schemeClr val="tx2"/>
                </a:solidFill>
              </a:rPr>
              <a:t>How Place Matters? </a:t>
            </a:r>
            <a:br>
              <a:rPr lang="en-GB" sz="1600" dirty="0">
                <a:solidFill>
                  <a:schemeClr val="tx2"/>
                </a:solidFill>
              </a:rPr>
            </a:br>
            <a:r>
              <a:rPr lang="en-GB" sz="1600" dirty="0">
                <a:solidFill>
                  <a:schemeClr val="tx2"/>
                </a:solidFill>
              </a:rPr>
              <a:t>Leadership, Governance and Public Administration</a:t>
            </a:r>
            <a:br>
              <a:rPr lang="en-GB" sz="1600" dirty="0">
                <a:solidFill>
                  <a:schemeClr val="tx2"/>
                </a:solidFill>
              </a:rPr>
            </a:br>
            <a:br>
              <a:rPr lang="en-GB" sz="1600" dirty="0">
                <a:solidFill>
                  <a:schemeClr val="tx2"/>
                </a:solidFill>
              </a:rPr>
            </a:br>
            <a:r>
              <a:rPr lang="en-GB" sz="1600" dirty="0">
                <a:solidFill>
                  <a:schemeClr val="tx2"/>
                </a:solidFill>
              </a:rPr>
              <a:t>De Montfort University Leicester </a:t>
            </a:r>
            <a:br>
              <a:rPr lang="en-GB" sz="1600" dirty="0">
                <a:solidFill>
                  <a:schemeClr val="tx2"/>
                </a:solidFill>
              </a:rPr>
            </a:br>
            <a:r>
              <a:rPr lang="en-GB" sz="1600" dirty="0">
                <a:solidFill>
                  <a:schemeClr val="tx2"/>
                </a:solidFill>
              </a:rPr>
              <a:t>7</a:t>
            </a:r>
            <a:r>
              <a:rPr lang="en-GB" sz="1600" baseline="30000" dirty="0">
                <a:solidFill>
                  <a:schemeClr val="tx2"/>
                </a:solidFill>
              </a:rPr>
              <a:t>th</a:t>
            </a:r>
            <a:r>
              <a:rPr lang="en-GB" sz="1600" dirty="0">
                <a:solidFill>
                  <a:schemeClr val="tx2"/>
                </a:solidFill>
              </a:rPr>
              <a:t>-8</a:t>
            </a:r>
            <a:r>
              <a:rPr lang="en-GB" sz="1600" baseline="30000" dirty="0">
                <a:solidFill>
                  <a:schemeClr val="tx2"/>
                </a:solidFill>
              </a:rPr>
              <a:t>th</a:t>
            </a:r>
            <a:r>
              <a:rPr lang="en-GB" sz="1600" dirty="0">
                <a:solidFill>
                  <a:schemeClr val="tx2"/>
                </a:solidFill>
              </a:rPr>
              <a:t> September 2021</a:t>
            </a:r>
          </a:p>
        </p:txBody>
      </p:sp>
      <p:sp>
        <p:nvSpPr>
          <p:cNvPr id="2" name="Title 1">
            <a:extLst>
              <a:ext uri="{FF2B5EF4-FFF2-40B4-BE49-F238E27FC236}">
                <a16:creationId xmlns:a16="http://schemas.microsoft.com/office/drawing/2014/main" id="{57C3ADE1-76AE-4D7A-8C48-0B17F4C9A5F6}"/>
              </a:ext>
            </a:extLst>
          </p:cNvPr>
          <p:cNvSpPr>
            <a:spLocks noGrp="1"/>
          </p:cNvSpPr>
          <p:nvPr>
            <p:ph type="ctrTitle"/>
          </p:nvPr>
        </p:nvSpPr>
        <p:spPr>
          <a:xfrm>
            <a:off x="3204642" y="1278281"/>
            <a:ext cx="5782716" cy="2150719"/>
          </a:xfrm>
          <a:noFill/>
        </p:spPr>
        <p:txBody>
          <a:bodyPr anchor="ctr">
            <a:normAutofit/>
          </a:bodyPr>
          <a:lstStyle/>
          <a:p>
            <a:r>
              <a:rPr lang="en-GB" sz="2800" b="1" dirty="0">
                <a:solidFill>
                  <a:schemeClr val="tx2"/>
                </a:solidFill>
                <a:latin typeface="+mn-lt"/>
              </a:rPr>
              <a:t>The government’s </a:t>
            </a:r>
            <a:br>
              <a:rPr lang="en-GB" sz="2800" b="1" dirty="0">
                <a:solidFill>
                  <a:schemeClr val="tx2"/>
                </a:solidFill>
                <a:latin typeface="+mn-lt"/>
              </a:rPr>
            </a:br>
            <a:r>
              <a:rPr lang="en-GB" sz="2800" b="1" dirty="0">
                <a:solidFill>
                  <a:schemeClr val="tx2"/>
                </a:solidFill>
                <a:latin typeface="+mn-lt"/>
              </a:rPr>
              <a:t>proposals for reform of </a:t>
            </a:r>
            <a:br>
              <a:rPr lang="en-GB" sz="2800" b="1" dirty="0">
                <a:solidFill>
                  <a:schemeClr val="tx2"/>
                </a:solidFill>
                <a:latin typeface="+mn-lt"/>
              </a:rPr>
            </a:br>
            <a:r>
              <a:rPr lang="en-GB" sz="2800" b="1" dirty="0">
                <a:solidFill>
                  <a:schemeClr val="tx2"/>
                </a:solidFill>
                <a:latin typeface="+mn-lt"/>
              </a:rPr>
              <a:t>Fire and Rescue Services in England</a:t>
            </a:r>
            <a:br>
              <a:rPr lang="en-GB" sz="2800" b="1" dirty="0">
                <a:solidFill>
                  <a:schemeClr val="tx2"/>
                </a:solidFill>
              </a:rPr>
            </a:br>
            <a:br>
              <a:rPr lang="en-GB" sz="2800" dirty="0">
                <a:solidFill>
                  <a:schemeClr val="tx2"/>
                </a:solidFill>
              </a:rPr>
            </a:br>
            <a:r>
              <a:rPr lang="en-GB" sz="2800" dirty="0">
                <a:solidFill>
                  <a:schemeClr val="tx2"/>
                </a:solidFill>
              </a:rPr>
              <a:t>Pete Murphy and Katarzyna Lakoma</a:t>
            </a:r>
          </a:p>
        </p:txBody>
      </p:sp>
      <p:sp>
        <p:nvSpPr>
          <p:cNvPr id="74" name="Freeform: Shape 61">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4" name="Rectangle 63">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893480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BDAAA91-6432-449E-B560-BFC87D5ABD12}"/>
              </a:ext>
            </a:extLst>
          </p:cNvPr>
          <p:cNvSpPr>
            <a:spLocks noGrp="1"/>
          </p:cNvSpPr>
          <p:nvPr>
            <p:ph type="title"/>
          </p:nvPr>
        </p:nvSpPr>
        <p:spPr>
          <a:xfrm>
            <a:off x="7586471" y="1698171"/>
            <a:ext cx="3962061" cy="4516360"/>
          </a:xfrm>
        </p:spPr>
        <p:txBody>
          <a:bodyPr anchor="t">
            <a:normAutofit/>
          </a:bodyPr>
          <a:lstStyle/>
          <a:p>
            <a:r>
              <a:rPr lang="en-GB" sz="3600" b="1" dirty="0">
                <a:solidFill>
                  <a:schemeClr val="tx2"/>
                </a:solidFill>
                <a:latin typeface="+mn-lt"/>
              </a:rPr>
              <a:t>Omission 1: Funding and Resources</a:t>
            </a:r>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21EFD27D-4906-4648-BB22-137AD17D258D}"/>
              </a:ext>
            </a:extLst>
          </p:cNvPr>
          <p:cNvSpPr>
            <a:spLocks noGrp="1"/>
          </p:cNvSpPr>
          <p:nvPr>
            <p:ph idx="1"/>
          </p:nvPr>
        </p:nvSpPr>
        <p:spPr>
          <a:xfrm>
            <a:off x="643467" y="1698170"/>
            <a:ext cx="6478513" cy="4516361"/>
          </a:xfrm>
        </p:spPr>
        <p:txBody>
          <a:bodyPr>
            <a:normAutofit/>
          </a:bodyPr>
          <a:lstStyle/>
          <a:p>
            <a:r>
              <a:rPr lang="en-GB" sz="1600"/>
              <a:t>The question of short and long-term resources and the policies of austerity are predictably, but regrettably, absent from the Home Secretary’s Statement.</a:t>
            </a:r>
          </a:p>
          <a:p>
            <a:endParaRPr lang="en-GB" sz="1600"/>
          </a:p>
          <a:p>
            <a:r>
              <a:rPr lang="en-GB" sz="1600"/>
              <a:t>Winsor also ducked this issue and marked as ‘completed’ the national priority from his first annual report of ensuring “the sector has sufficient capacity and capability to bring about change”, not whether FRSs have the resources to do the job.</a:t>
            </a:r>
          </a:p>
          <a:p>
            <a:endParaRPr lang="en-GB" sz="1600"/>
          </a:p>
          <a:p>
            <a:r>
              <a:rPr lang="en-GB" sz="1600"/>
              <a:t>Brexit and the COVID-19 pandemic allowed the government to kick these issues into the long grass but no one has yet come up with an acceptable plan for the reform of Local Government Finance.</a:t>
            </a:r>
          </a:p>
          <a:p>
            <a:endParaRPr lang="en-GB" sz="1600"/>
          </a:p>
          <a:p>
            <a:r>
              <a:rPr lang="en-GB" sz="1600"/>
              <a:t>The emergence of ‘financial sustainability’ and ‘financial resilience’ has been embraced by HMT, the NAO (in its new Code of Audit Practice), and government for inclusion in the post-Redmond Local Audit regime</a:t>
            </a:r>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93638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835BB6A-5AED-46B8-BEBD-1836E4CF67EE}"/>
              </a:ext>
            </a:extLst>
          </p:cNvPr>
          <p:cNvSpPr>
            <a:spLocks noGrp="1"/>
          </p:cNvSpPr>
          <p:nvPr>
            <p:ph type="title"/>
          </p:nvPr>
        </p:nvSpPr>
        <p:spPr>
          <a:xfrm>
            <a:off x="7586471" y="1698171"/>
            <a:ext cx="3962061" cy="4516360"/>
          </a:xfrm>
        </p:spPr>
        <p:txBody>
          <a:bodyPr anchor="t">
            <a:normAutofit/>
          </a:bodyPr>
          <a:lstStyle/>
          <a:p>
            <a:r>
              <a:rPr lang="en-GB" sz="3600" b="1" dirty="0">
                <a:solidFill>
                  <a:schemeClr val="tx2"/>
                </a:solidFill>
                <a:latin typeface="+mn-lt"/>
              </a:rPr>
              <a:t>Omission 2: </a:t>
            </a:r>
            <a:br>
              <a:rPr lang="en-GB" sz="3600" b="1" dirty="0">
                <a:solidFill>
                  <a:schemeClr val="tx2"/>
                </a:solidFill>
                <a:latin typeface="+mn-lt"/>
              </a:rPr>
            </a:br>
            <a:r>
              <a:rPr lang="en-GB" sz="3600" b="1" dirty="0">
                <a:solidFill>
                  <a:schemeClr val="tx2"/>
                </a:solidFill>
                <a:latin typeface="+mn-lt"/>
              </a:rPr>
              <a:t>Data and Intelligence</a:t>
            </a:r>
          </a:p>
        </p:txBody>
      </p:sp>
      <p:sp>
        <p:nvSpPr>
          <p:cNvPr id="10" name="Freeform: Shape 9">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Rectangle 11">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 name="Content Placeholder 2">
            <a:extLst>
              <a:ext uri="{FF2B5EF4-FFF2-40B4-BE49-F238E27FC236}">
                <a16:creationId xmlns:a16="http://schemas.microsoft.com/office/drawing/2014/main" id="{63A5FA74-F006-4F36-ABDC-ABA2B88864C9}"/>
              </a:ext>
            </a:extLst>
          </p:cNvPr>
          <p:cNvSpPr>
            <a:spLocks noGrp="1"/>
          </p:cNvSpPr>
          <p:nvPr>
            <p:ph idx="1"/>
          </p:nvPr>
        </p:nvSpPr>
        <p:spPr>
          <a:xfrm>
            <a:off x="643467" y="1698170"/>
            <a:ext cx="6478513" cy="4516361"/>
          </a:xfrm>
        </p:spPr>
        <p:txBody>
          <a:bodyPr>
            <a:normAutofit/>
          </a:bodyPr>
          <a:lstStyle/>
          <a:p>
            <a:r>
              <a:rPr lang="en-GB" sz="1700"/>
              <a:t>Improved accountability, resilience, legitimacy, and scrutiny all rely on adequate data and intelligence.</a:t>
            </a:r>
          </a:p>
          <a:p>
            <a:endParaRPr lang="en-GB" sz="1700"/>
          </a:p>
          <a:p>
            <a:r>
              <a:rPr lang="en-GB" sz="1700"/>
              <a:t>While piecemeal improvements have been made, (by NFCC and HMICFRS) the  three recent reports investigating the FRS contribution during the pandemic from the NFCC, HMICFRS and the C19 National Foresight Group highlight the continuing inadequacy of the data and intelligence for national and local decision making (Lewin 2020, HMICFRS, 2021, Hill 2021).</a:t>
            </a:r>
          </a:p>
          <a:p>
            <a:endParaRPr lang="en-GB" sz="1700"/>
          </a:p>
          <a:p>
            <a:r>
              <a:rPr lang="en-GB" sz="1700"/>
              <a:t>No mention of Integrated Risk Management Planning</a:t>
            </a:r>
          </a:p>
          <a:p>
            <a:endParaRPr lang="en-GB" sz="1700"/>
          </a:p>
          <a:p>
            <a:r>
              <a:rPr lang="en-GB" sz="1700"/>
              <a:t>Policy making in FRS is being undertaken in a (at least partial)  evidential vacuum </a:t>
            </a:r>
          </a:p>
        </p:txBody>
      </p:sp>
      <p:sp>
        <p:nvSpPr>
          <p:cNvPr id="18" name="Isosceles Triangle 17">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50188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 name="Rectangle 43">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6" name="Freeform: Shape 45">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Freeform: Shape 47">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Freeform: Shape 49">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9" name="Rectangle 51">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 name="Freeform: Shape 53">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Rectangle 55">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2" name="Freeform: Shape 57">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Freeform: Shape 59">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7C3ADE1-76AE-4D7A-8C48-0B17F4C9A5F6}"/>
              </a:ext>
            </a:extLst>
          </p:cNvPr>
          <p:cNvSpPr>
            <a:spLocks noGrp="1"/>
          </p:cNvSpPr>
          <p:nvPr>
            <p:ph type="ctrTitle"/>
          </p:nvPr>
        </p:nvSpPr>
        <p:spPr>
          <a:xfrm>
            <a:off x="3284832" y="2744611"/>
            <a:ext cx="5782716" cy="2150719"/>
          </a:xfrm>
          <a:noFill/>
        </p:spPr>
        <p:txBody>
          <a:bodyPr anchor="ctr">
            <a:normAutofit fontScale="90000"/>
          </a:bodyPr>
          <a:lstStyle/>
          <a:p>
            <a:r>
              <a:rPr lang="en-GB" sz="2800" dirty="0">
                <a:solidFill>
                  <a:schemeClr val="tx2"/>
                </a:solidFill>
              </a:rPr>
              <a:t>Is this a case of benign or malign neglect?</a:t>
            </a:r>
            <a:br>
              <a:rPr lang="en-GB" sz="2800" dirty="0">
                <a:solidFill>
                  <a:schemeClr val="tx2"/>
                </a:solidFill>
              </a:rPr>
            </a:br>
            <a:br>
              <a:rPr lang="en-GB" sz="2800" dirty="0">
                <a:solidFill>
                  <a:schemeClr val="tx2"/>
                </a:solidFill>
              </a:rPr>
            </a:br>
            <a:r>
              <a:rPr lang="en-GB" sz="2800" dirty="0">
                <a:solidFill>
                  <a:schemeClr val="tx2"/>
                </a:solidFill>
              </a:rPr>
              <a:t>Will a White Paper actually emerge?</a:t>
            </a:r>
            <a:br>
              <a:rPr lang="en-GB" sz="2800" dirty="0">
                <a:solidFill>
                  <a:schemeClr val="tx2"/>
                </a:solidFill>
              </a:rPr>
            </a:br>
            <a:br>
              <a:rPr lang="en-GB" sz="2800" dirty="0">
                <a:solidFill>
                  <a:schemeClr val="tx2"/>
                </a:solidFill>
              </a:rPr>
            </a:br>
            <a:r>
              <a:rPr lang="en-GB" sz="2800" dirty="0">
                <a:solidFill>
                  <a:schemeClr val="tx2"/>
                </a:solidFill>
              </a:rPr>
              <a:t>Watch this space! </a:t>
            </a:r>
            <a:br>
              <a:rPr lang="en-GB" sz="2800" dirty="0"/>
            </a:br>
            <a:br>
              <a:rPr lang="en-GB" sz="2800" dirty="0"/>
            </a:br>
            <a:br>
              <a:rPr lang="en-GB" sz="2800" b="1" dirty="0">
                <a:solidFill>
                  <a:schemeClr val="tx2"/>
                </a:solidFill>
                <a:latin typeface="+mn-lt"/>
              </a:rPr>
            </a:br>
            <a:r>
              <a:rPr lang="en-GB" sz="4900" b="1" dirty="0">
                <a:solidFill>
                  <a:schemeClr val="tx2"/>
                </a:solidFill>
                <a:latin typeface="+mn-lt"/>
              </a:rPr>
              <a:t>Questions?</a:t>
            </a:r>
            <a:endParaRPr lang="en-GB" sz="2800" dirty="0">
              <a:solidFill>
                <a:schemeClr val="tx2"/>
              </a:solidFill>
            </a:endParaRPr>
          </a:p>
        </p:txBody>
      </p:sp>
      <p:sp>
        <p:nvSpPr>
          <p:cNvPr id="74" name="Freeform: Shape 61">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Rectangle 63">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4772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C0066BC-8054-4A97-AE47-8EE558E6AC29}"/>
              </a:ext>
            </a:extLst>
          </p:cNvPr>
          <p:cNvSpPr>
            <a:spLocks noGrp="1"/>
          </p:cNvSpPr>
          <p:nvPr>
            <p:ph type="title"/>
          </p:nvPr>
        </p:nvSpPr>
        <p:spPr>
          <a:xfrm>
            <a:off x="643467" y="321734"/>
            <a:ext cx="10905066" cy="1135737"/>
          </a:xfrm>
        </p:spPr>
        <p:txBody>
          <a:bodyPr>
            <a:normAutofit/>
          </a:bodyPr>
          <a:lstStyle/>
          <a:p>
            <a:r>
              <a:rPr lang="en-GB" sz="3600" b="1" dirty="0">
                <a:solidFill>
                  <a:schemeClr val="tx2"/>
                </a:solidFill>
                <a:latin typeface="+mn-lt"/>
              </a:rPr>
              <a:t>Introduction and Background 2010-2015 </a:t>
            </a:r>
          </a:p>
        </p:txBody>
      </p:sp>
      <p:sp>
        <p:nvSpPr>
          <p:cNvPr id="3" name="Content Placeholder 2">
            <a:extLst>
              <a:ext uri="{FF2B5EF4-FFF2-40B4-BE49-F238E27FC236}">
                <a16:creationId xmlns:a16="http://schemas.microsoft.com/office/drawing/2014/main" id="{D935D43E-C6DA-41FD-A6D0-230C7688CE51}"/>
              </a:ext>
            </a:extLst>
          </p:cNvPr>
          <p:cNvSpPr>
            <a:spLocks noGrp="1"/>
          </p:cNvSpPr>
          <p:nvPr>
            <p:ph idx="1"/>
          </p:nvPr>
        </p:nvSpPr>
        <p:spPr>
          <a:xfrm>
            <a:off x="643467" y="1782981"/>
            <a:ext cx="10905066" cy="4393982"/>
          </a:xfrm>
        </p:spPr>
        <p:txBody>
          <a:bodyPr>
            <a:normAutofit/>
          </a:bodyPr>
          <a:lstStyle/>
          <a:p>
            <a:r>
              <a:rPr lang="en-GB" sz="1900" dirty="0"/>
              <a:t>Coalition Government replaced Police Authorities with directly elected individuals  responsible for police forces in England and Wales (originally a Labour idea, PCCs were included in 2010 manifesto’s of both Conservatives and Liberal Democrats).</a:t>
            </a:r>
          </a:p>
          <a:p>
            <a:endParaRPr lang="en-GB" sz="1900" dirty="0"/>
          </a:p>
          <a:p>
            <a:r>
              <a:rPr lang="en-GB" sz="1900" dirty="0"/>
              <a:t>Introduced by Home Secretary (Mrs May) in </a:t>
            </a:r>
            <a:r>
              <a:rPr lang="en-GB" sz="1900" i="1" dirty="0"/>
              <a:t>Police Reform and Social Responsibility Act 2011</a:t>
            </a:r>
          </a:p>
          <a:p>
            <a:endParaRPr lang="en-GB" sz="1900" i="1" dirty="0"/>
          </a:p>
          <a:p>
            <a:r>
              <a:rPr lang="en-GB" sz="1900" dirty="0"/>
              <a:t>1</a:t>
            </a:r>
            <a:r>
              <a:rPr lang="en-GB" sz="1900" baseline="30000" dirty="0"/>
              <a:t>st</a:t>
            </a:r>
            <a:r>
              <a:rPr lang="en-GB" sz="1900" dirty="0"/>
              <a:t> election in Nov 2012 had historically low electoral turnout with a number of independents appointed</a:t>
            </a:r>
          </a:p>
          <a:p>
            <a:endParaRPr lang="en-GB" sz="1900" dirty="0"/>
          </a:p>
          <a:p>
            <a:r>
              <a:rPr lang="en-GB" sz="1900" dirty="0"/>
              <a:t>2</a:t>
            </a:r>
            <a:r>
              <a:rPr lang="en-GB" sz="1900" baseline="30000" dirty="0"/>
              <a:t>nd</a:t>
            </a:r>
            <a:r>
              <a:rPr lang="en-GB" sz="1900" dirty="0"/>
              <a:t> election in May 2016 coincided with local government elections for 40 of 43 territorial police forces - London (Met and City) and Greater Manchester</a:t>
            </a:r>
          </a:p>
          <a:p>
            <a:endParaRPr lang="en-GB" sz="1900" dirty="0"/>
          </a:p>
          <a:p>
            <a:r>
              <a:rPr lang="en-GB" sz="1900" dirty="0"/>
              <a:t>A popular policy within the Tory party clearly associated with Mrs May    </a:t>
            </a:r>
          </a:p>
          <a:p>
            <a:endParaRPr lang="en-GB" sz="1900" dirty="0"/>
          </a:p>
          <a:p>
            <a:endParaRPr lang="en-GB" sz="1900" i="1" dirty="0"/>
          </a:p>
          <a:p>
            <a:endParaRPr lang="en-GB" sz="1900" i="1"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91945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5A7894C-D883-4331-8E68-7917B623611C}"/>
              </a:ext>
            </a:extLst>
          </p:cNvPr>
          <p:cNvSpPr>
            <a:spLocks noGrp="1"/>
          </p:cNvSpPr>
          <p:nvPr>
            <p:ph type="title"/>
          </p:nvPr>
        </p:nvSpPr>
        <p:spPr>
          <a:xfrm>
            <a:off x="643467" y="321734"/>
            <a:ext cx="10905066" cy="1135737"/>
          </a:xfrm>
        </p:spPr>
        <p:txBody>
          <a:bodyPr>
            <a:normAutofit/>
          </a:bodyPr>
          <a:lstStyle/>
          <a:p>
            <a:r>
              <a:rPr lang="en-GB" sz="3600" b="1" dirty="0">
                <a:solidFill>
                  <a:schemeClr val="tx2"/>
                </a:solidFill>
                <a:latin typeface="+mn-lt"/>
              </a:rPr>
              <a:t>2015- 2021</a:t>
            </a:r>
          </a:p>
        </p:txBody>
      </p:sp>
      <p:sp>
        <p:nvSpPr>
          <p:cNvPr id="3" name="Content Placeholder 2">
            <a:extLst>
              <a:ext uri="{FF2B5EF4-FFF2-40B4-BE49-F238E27FC236}">
                <a16:creationId xmlns:a16="http://schemas.microsoft.com/office/drawing/2014/main" id="{619BC7AE-2DF2-4869-8CE2-0C9C44336D2E}"/>
              </a:ext>
            </a:extLst>
          </p:cNvPr>
          <p:cNvSpPr>
            <a:spLocks noGrp="1"/>
          </p:cNvSpPr>
          <p:nvPr>
            <p:ph idx="1"/>
          </p:nvPr>
        </p:nvSpPr>
        <p:spPr>
          <a:xfrm>
            <a:off x="643467" y="1782981"/>
            <a:ext cx="10905066" cy="4393982"/>
          </a:xfrm>
        </p:spPr>
        <p:txBody>
          <a:bodyPr>
            <a:normAutofit/>
          </a:bodyPr>
          <a:lstStyle/>
          <a:p>
            <a:r>
              <a:rPr lang="en-GB" sz="1900" dirty="0"/>
              <a:t>The 2015 Conservative Manifesto (but not Lib Dems or Labour) included a proposal to extend PCCs’ control to all fire services (PFCCs)</a:t>
            </a:r>
          </a:p>
          <a:p>
            <a:endParaRPr lang="en-GB" sz="1900" dirty="0"/>
          </a:p>
          <a:p>
            <a:r>
              <a:rPr lang="en-GB" sz="1900" dirty="0"/>
              <a:t>2016 replacement of some PCCs with directly elected mayors (in July 2016 Mrs May becomes Prime Minister).  </a:t>
            </a:r>
          </a:p>
          <a:p>
            <a:endParaRPr lang="en-GB" sz="1900" dirty="0"/>
          </a:p>
          <a:p>
            <a:r>
              <a:rPr lang="en-GB" sz="1900" dirty="0"/>
              <a:t>2017 Policing and Crime Act facilitated PCCs taking responsibility for FRS subject to a ‘local case’ being made. </a:t>
            </a:r>
          </a:p>
          <a:p>
            <a:endParaRPr lang="en-GB" sz="1900" dirty="0"/>
          </a:p>
          <a:p>
            <a:r>
              <a:rPr lang="en-GB" sz="1900" dirty="0"/>
              <a:t>2021 election of 39 PCCs, 4 were PFCCs all in England (Essex, Staffs, Northants and North Yorkshire)</a:t>
            </a:r>
          </a:p>
          <a:p>
            <a:endParaRPr lang="en-GB" sz="1900" dirty="0"/>
          </a:p>
          <a:p>
            <a:r>
              <a:rPr lang="en-GB" sz="1900" dirty="0"/>
              <a:t>London, Greater Manchester, West Yorkshire - mayoral models </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945012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2">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E268E5-2C11-4F9A-84CD-C39DDBE11C2D}"/>
              </a:ext>
            </a:extLst>
          </p:cNvPr>
          <p:cNvSpPr>
            <a:spLocks noGrp="1"/>
          </p:cNvSpPr>
          <p:nvPr>
            <p:ph type="title"/>
          </p:nvPr>
        </p:nvSpPr>
        <p:spPr>
          <a:xfrm>
            <a:off x="838200" y="557188"/>
            <a:ext cx="10515600" cy="1133499"/>
          </a:xfrm>
        </p:spPr>
        <p:txBody>
          <a:bodyPr>
            <a:normAutofit/>
          </a:bodyPr>
          <a:lstStyle/>
          <a:p>
            <a:pPr algn="ctr"/>
            <a:r>
              <a:rPr lang="en-GB" sz="5200" b="1" dirty="0">
                <a:solidFill>
                  <a:schemeClr val="tx2"/>
                </a:solidFill>
                <a:latin typeface="+mn-lt"/>
              </a:rPr>
              <a:t>Fire Service Reform</a:t>
            </a:r>
          </a:p>
        </p:txBody>
      </p:sp>
      <p:graphicFrame>
        <p:nvGraphicFramePr>
          <p:cNvPr id="4" name="Content Placeholder 3">
            <a:extLst>
              <a:ext uri="{FF2B5EF4-FFF2-40B4-BE49-F238E27FC236}">
                <a16:creationId xmlns:a16="http://schemas.microsoft.com/office/drawing/2014/main" id="{F26CAD98-0725-444A-832D-9C6D93A75A9B}"/>
              </a:ext>
            </a:extLst>
          </p:cNvPr>
          <p:cNvGraphicFramePr>
            <a:graphicFrameLocks noGrp="1"/>
          </p:cNvGraphicFramePr>
          <p:nvPr>
            <p:ph idx="1"/>
            <p:extLst>
              <p:ext uri="{D42A27DB-BD31-4B8C-83A1-F6EECF244321}">
                <p14:modId xmlns:p14="http://schemas.microsoft.com/office/powerpoint/2010/main" val="2538757456"/>
              </p:ext>
            </p:extLst>
          </p:nvPr>
        </p:nvGraphicFramePr>
        <p:xfrm>
          <a:off x="838200" y="1690687"/>
          <a:ext cx="10830886" cy="47300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332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8B7631D-6B0B-46DE-8253-66D8031DEF46}"/>
              </a:ext>
            </a:extLst>
          </p:cNvPr>
          <p:cNvSpPr>
            <a:spLocks noGrp="1"/>
          </p:cNvSpPr>
          <p:nvPr>
            <p:ph type="title"/>
          </p:nvPr>
        </p:nvSpPr>
        <p:spPr>
          <a:xfrm>
            <a:off x="643467" y="321734"/>
            <a:ext cx="10905066" cy="1135737"/>
          </a:xfrm>
        </p:spPr>
        <p:txBody>
          <a:bodyPr>
            <a:normAutofit/>
          </a:bodyPr>
          <a:lstStyle/>
          <a:p>
            <a:r>
              <a:rPr lang="en-GB" sz="3600" b="1" dirty="0">
                <a:solidFill>
                  <a:schemeClr val="tx2"/>
                </a:solidFill>
                <a:latin typeface="+mn-lt"/>
              </a:rPr>
              <a:t>Home Secretary’s proposals for governance </a:t>
            </a:r>
            <a:br>
              <a:rPr lang="en-GB" sz="3600" b="1" dirty="0">
                <a:solidFill>
                  <a:schemeClr val="tx2"/>
                </a:solidFill>
                <a:latin typeface="+mn-lt"/>
              </a:rPr>
            </a:br>
            <a:r>
              <a:rPr lang="en-GB" sz="3600" b="1" dirty="0">
                <a:solidFill>
                  <a:schemeClr val="tx2"/>
                </a:solidFill>
                <a:latin typeface="+mn-lt"/>
              </a:rPr>
              <a:t>(March 2021)</a:t>
            </a:r>
          </a:p>
        </p:txBody>
      </p:sp>
      <p:sp>
        <p:nvSpPr>
          <p:cNvPr id="3" name="Content Placeholder 2">
            <a:extLst>
              <a:ext uri="{FF2B5EF4-FFF2-40B4-BE49-F238E27FC236}">
                <a16:creationId xmlns:a16="http://schemas.microsoft.com/office/drawing/2014/main" id="{B6265C97-9F1E-45FF-8CD5-AE8DFF1B36CE}"/>
              </a:ext>
            </a:extLst>
          </p:cNvPr>
          <p:cNvSpPr>
            <a:spLocks noGrp="1"/>
          </p:cNvSpPr>
          <p:nvPr>
            <p:ph idx="1"/>
          </p:nvPr>
        </p:nvSpPr>
        <p:spPr>
          <a:xfrm>
            <a:off x="643467" y="1782981"/>
            <a:ext cx="10905066" cy="4393982"/>
          </a:xfrm>
        </p:spPr>
        <p:txBody>
          <a:bodyPr>
            <a:normAutofit/>
          </a:bodyPr>
          <a:lstStyle/>
          <a:p>
            <a:r>
              <a:rPr lang="en-GB" sz="2000" dirty="0"/>
              <a:t>Consultations on whether to mandate the transfer of FRS functions to PFCCs across England. Practical limitations - the government will now be consulting on “</a:t>
            </a:r>
            <a:r>
              <a:rPr lang="en-GB" sz="2000" dirty="0" err="1"/>
              <a:t>coterminosity</a:t>
            </a:r>
            <a:r>
              <a:rPr lang="en-GB" sz="2000" dirty="0"/>
              <a:t> (sic) challenges” in the South West, Thames Valley, Sussex, West Mercia and Tyne and Wear. Rather than mandating PFCC everywhere.</a:t>
            </a:r>
          </a:p>
          <a:p>
            <a:endParaRPr lang="en-GB" sz="2000" dirty="0"/>
          </a:p>
          <a:p>
            <a:r>
              <a:rPr lang="en-GB" sz="2000" dirty="0"/>
              <a:t>Operational independence for Chief Fire Officers which also has the potential to clearly separate and delineate strategic and operational planning for F&amp;R and separate budgets in the PFCC model (Winsor reviews also highlighted).</a:t>
            </a:r>
          </a:p>
          <a:p>
            <a:endParaRPr lang="en-GB" sz="2000" dirty="0"/>
          </a:p>
          <a:p>
            <a:r>
              <a:rPr lang="en-GB" sz="2000" dirty="0"/>
              <a:t>Clarify some of the legal entities which anticipates some changes in legal entities as between PCCs/PFCCs and local authorities (the Redmond Review has also highlighted).</a:t>
            </a:r>
          </a:p>
        </p:txBody>
      </p:sp>
      <p:sp>
        <p:nvSpPr>
          <p:cNvPr id="23" name="Rectangle 22">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Isosceles Triangle 24">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Rectangle 2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93370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FB12AE-71D1-47FD-9AC3-EE2C074245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89E21A-9093-48AC-971A-1F3F206F96A2}"/>
              </a:ext>
            </a:extLst>
          </p:cNvPr>
          <p:cNvSpPr>
            <a:spLocks noGrp="1"/>
          </p:cNvSpPr>
          <p:nvPr>
            <p:ph type="title"/>
          </p:nvPr>
        </p:nvSpPr>
        <p:spPr>
          <a:xfrm>
            <a:off x="643468" y="621792"/>
            <a:ext cx="4989890" cy="5413248"/>
          </a:xfrm>
        </p:spPr>
        <p:txBody>
          <a:bodyPr>
            <a:normAutofit/>
          </a:bodyPr>
          <a:lstStyle/>
          <a:p>
            <a:r>
              <a:rPr lang="en-GB" sz="3600" b="1" dirty="0">
                <a:solidFill>
                  <a:schemeClr val="tx2"/>
                </a:solidFill>
                <a:latin typeface="+mn-lt"/>
              </a:rPr>
              <a:t>Governance - ‘evidence’ relating to the new PFCC model </a:t>
            </a:r>
          </a:p>
        </p:txBody>
      </p:sp>
      <p:sp>
        <p:nvSpPr>
          <p:cNvPr id="10" name="Freeform: Shape 9">
            <a:extLst>
              <a:ext uri="{FF2B5EF4-FFF2-40B4-BE49-F238E27FC236}">
                <a16:creationId xmlns:a16="http://schemas.microsoft.com/office/drawing/2014/main" id="{64853C7E-3CBA-4464-865F-6044D94B1B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8487" y="2994212"/>
            <a:ext cx="1345385" cy="668410"/>
          </a:xfrm>
          <a:custGeom>
            <a:avLst/>
            <a:gdLst>
              <a:gd name="connsiteX0" fmla="*/ 0 w 1345385"/>
              <a:gd name="connsiteY0" fmla="*/ 668410 h 668410"/>
              <a:gd name="connsiteX1" fmla="*/ 672692 w 1345385"/>
              <a:gd name="connsiteY1" fmla="*/ 0 h 668410"/>
              <a:gd name="connsiteX2" fmla="*/ 1345385 w 1345385"/>
              <a:gd name="connsiteY2" fmla="*/ 668410 h 668410"/>
            </a:gdLst>
            <a:ahLst/>
            <a:cxnLst>
              <a:cxn ang="0">
                <a:pos x="connsiteX0" y="connsiteY0"/>
              </a:cxn>
              <a:cxn ang="0">
                <a:pos x="connsiteX1" y="connsiteY1"/>
              </a:cxn>
              <a:cxn ang="0">
                <a:pos x="connsiteX2" y="connsiteY2"/>
              </a:cxn>
            </a:cxnLst>
            <a:rect l="l" t="t" r="r" b="b"/>
            <a:pathLst>
              <a:path w="1345385" h="668410">
                <a:moveTo>
                  <a:pt x="0" y="668410"/>
                </a:moveTo>
                <a:lnTo>
                  <a:pt x="672692" y="0"/>
                </a:lnTo>
                <a:lnTo>
                  <a:pt x="1345385" y="668410"/>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id="{55EFEC59-B929-4851-9DEF-9106F2797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3480" y="2760304"/>
            <a:ext cx="418137" cy="41813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132392-D5FF-4588-8FA1-5BAD77BF6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508836" y="4124955"/>
            <a:ext cx="635336" cy="63533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7EAC045-695C-4E73-9B7C-AFD6FB22D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36522" y="4621062"/>
            <a:ext cx="224347" cy="22434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404A7A3A-BEAE-4BC6-A163-5D0E5F8C4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10175676" y="5597890"/>
            <a:ext cx="2982940" cy="14819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2ED3B7D-405D-4DFA-8608-B6DE746718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46240" y="5280494"/>
            <a:ext cx="841505" cy="841505"/>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Content Placeholder 3">
            <a:extLst>
              <a:ext uri="{FF2B5EF4-FFF2-40B4-BE49-F238E27FC236}">
                <a16:creationId xmlns:a16="http://schemas.microsoft.com/office/drawing/2014/main" id="{02D5270D-2C7D-40FD-98EC-E628FD641083}"/>
              </a:ext>
            </a:extLst>
          </p:cNvPr>
          <p:cNvGraphicFramePr>
            <a:graphicFrameLocks noGrp="1"/>
          </p:cNvGraphicFramePr>
          <p:nvPr>
            <p:ph idx="1"/>
            <p:extLst>
              <p:ext uri="{D42A27DB-BD31-4B8C-83A1-F6EECF244321}">
                <p14:modId xmlns:p14="http://schemas.microsoft.com/office/powerpoint/2010/main" val="724548455"/>
              </p:ext>
            </p:extLst>
          </p:nvPr>
        </p:nvGraphicFramePr>
        <p:xfrm>
          <a:off x="6096000" y="643466"/>
          <a:ext cx="5452532" cy="5571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3829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6AFB362-EACD-48E5-A169-2C4922AB0916}"/>
              </a:ext>
            </a:extLst>
          </p:cNvPr>
          <p:cNvSpPr>
            <a:spLocks noGrp="1"/>
          </p:cNvSpPr>
          <p:nvPr>
            <p:ph type="title"/>
          </p:nvPr>
        </p:nvSpPr>
        <p:spPr>
          <a:xfrm>
            <a:off x="643467" y="321734"/>
            <a:ext cx="10905066" cy="1135737"/>
          </a:xfrm>
        </p:spPr>
        <p:txBody>
          <a:bodyPr>
            <a:normAutofit/>
          </a:bodyPr>
          <a:lstStyle/>
          <a:p>
            <a:r>
              <a:rPr lang="en-GB" sz="3600" b="1" dirty="0">
                <a:solidFill>
                  <a:schemeClr val="tx2"/>
                </a:solidFill>
                <a:latin typeface="+mn-lt"/>
              </a:rPr>
              <a:t>Have PFCCs improved accountability in practice? (some emerging evidence)</a:t>
            </a:r>
          </a:p>
        </p:txBody>
      </p:sp>
      <p:sp>
        <p:nvSpPr>
          <p:cNvPr id="3" name="Content Placeholder 2">
            <a:extLst>
              <a:ext uri="{FF2B5EF4-FFF2-40B4-BE49-F238E27FC236}">
                <a16:creationId xmlns:a16="http://schemas.microsoft.com/office/drawing/2014/main" id="{2476F283-5C2E-447D-970F-0960E2C1D5F8}"/>
              </a:ext>
            </a:extLst>
          </p:cNvPr>
          <p:cNvSpPr>
            <a:spLocks noGrp="1"/>
          </p:cNvSpPr>
          <p:nvPr>
            <p:ph idx="1"/>
          </p:nvPr>
        </p:nvSpPr>
        <p:spPr>
          <a:xfrm>
            <a:off x="643467" y="1782981"/>
            <a:ext cx="10905066" cy="4393982"/>
          </a:xfrm>
        </p:spPr>
        <p:txBody>
          <a:bodyPr>
            <a:normAutofit/>
          </a:bodyPr>
          <a:lstStyle/>
          <a:p>
            <a:r>
              <a:rPr lang="en-GB" sz="2000" dirty="0"/>
              <a:t>New accountability arrangements are significantly more complex than the traditional arrangements.</a:t>
            </a:r>
          </a:p>
          <a:p>
            <a:r>
              <a:rPr lang="en-GB" sz="2000" dirty="0"/>
              <a:t>The expanded powers of PFCCs are reflected in more structured and detailed meetings, boards, and panels relating to public accountability, transparency, governance, performance, ethics, and assurance. </a:t>
            </a:r>
          </a:p>
          <a:p>
            <a:r>
              <a:rPr lang="en-GB" sz="2000" dirty="0"/>
              <a:t>Mixed views on whether the PFCC improve accountability to local communities.</a:t>
            </a:r>
          </a:p>
          <a:p>
            <a:r>
              <a:rPr lang="en-GB" sz="2000" dirty="0"/>
              <a:t>Personal dynamics between CFOs and PFCCs have an important role in developing accountability relationships (in some cases, where roles and responsibilities are not clear, and communication and trust are not apparent, the possibility of goal divergence and conflict is high).</a:t>
            </a:r>
          </a:p>
          <a:p>
            <a:r>
              <a:rPr lang="en-GB" sz="2000" dirty="0"/>
              <a:t>Clearer separation of responsibility between strategic governance by PFCCs and operational decision-making by CFOs is being called for in the sector</a:t>
            </a:r>
          </a:p>
        </p:txBody>
      </p:sp>
      <p:sp>
        <p:nvSpPr>
          <p:cNvPr id="27"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822849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05C952C-52CB-48FD-88DC-1E1DCBB1F2A6}"/>
              </a:ext>
            </a:extLst>
          </p:cNvPr>
          <p:cNvSpPr>
            <a:spLocks noGrp="1"/>
          </p:cNvSpPr>
          <p:nvPr>
            <p:ph type="title"/>
          </p:nvPr>
        </p:nvSpPr>
        <p:spPr>
          <a:xfrm>
            <a:off x="734656" y="1170820"/>
            <a:ext cx="3962061" cy="4516360"/>
          </a:xfrm>
        </p:spPr>
        <p:txBody>
          <a:bodyPr anchor="ctr">
            <a:normAutofit/>
          </a:bodyPr>
          <a:lstStyle/>
          <a:p>
            <a:r>
              <a:rPr lang="en-GB" sz="3600" b="1" dirty="0">
                <a:solidFill>
                  <a:schemeClr val="tx2"/>
                </a:solidFill>
                <a:latin typeface="+mn-lt"/>
              </a:rPr>
              <a:t>People and Professionalism</a:t>
            </a:r>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A8F6C17D-B8A5-4436-8495-7037306FD9D0}"/>
              </a:ext>
            </a:extLst>
          </p:cNvPr>
          <p:cNvSpPr>
            <a:spLocks noGrp="1"/>
          </p:cNvSpPr>
          <p:nvPr>
            <p:ph idx="1"/>
          </p:nvPr>
        </p:nvSpPr>
        <p:spPr>
          <a:xfrm>
            <a:off x="5070020" y="1698170"/>
            <a:ext cx="6478513" cy="4516361"/>
          </a:xfrm>
        </p:spPr>
        <p:txBody>
          <a:bodyPr>
            <a:normAutofit/>
          </a:bodyPr>
          <a:lstStyle/>
          <a:p>
            <a:r>
              <a:rPr lang="en-GB" sz="2000"/>
              <a:t>Sir Tom Winsor’s called for ‘fundamental reform’ of the national terms and conditions negotiating machinery in both his 1</a:t>
            </a:r>
            <a:r>
              <a:rPr lang="en-GB" sz="2000" baseline="30000"/>
              <a:t>st</a:t>
            </a:r>
            <a:r>
              <a:rPr lang="en-GB" sz="2000"/>
              <a:t> and 2</a:t>
            </a:r>
            <a:r>
              <a:rPr lang="en-GB" sz="2000" baseline="30000"/>
              <a:t>nd</a:t>
            </a:r>
            <a:r>
              <a:rPr lang="en-GB" sz="2000"/>
              <a:t> ‘State of Fire’ reports. </a:t>
            </a:r>
          </a:p>
          <a:p>
            <a:endParaRPr lang="en-GB" sz="2000"/>
          </a:p>
          <a:p>
            <a:r>
              <a:rPr lang="en-GB" sz="2000"/>
              <a:t>Winsor includes this within the six national recommendations (identified in 2019 report) which involve ‘major structural aspects’ which have been delayed by the pandemic and for some “work is still in its infancy, or hasn’t begun” by the end of 2020.</a:t>
            </a:r>
          </a:p>
          <a:p>
            <a:endParaRPr lang="en-GB" sz="2000"/>
          </a:p>
          <a:p>
            <a:r>
              <a:rPr lang="en-GB" sz="2000"/>
              <a:t>While progress in service delivery has been made by local F&amp;RS the national reforms identified by Winsor have not (this reflects the NAO findings in 2016). </a:t>
            </a:r>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519792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3F55B1F-966C-415F-BA9E-5BA50CFC54A3}"/>
              </a:ext>
            </a:extLst>
          </p:cNvPr>
          <p:cNvSpPr>
            <a:spLocks noGrp="1"/>
          </p:cNvSpPr>
          <p:nvPr>
            <p:ph type="title"/>
          </p:nvPr>
        </p:nvSpPr>
        <p:spPr>
          <a:xfrm>
            <a:off x="643467" y="321734"/>
            <a:ext cx="10905066" cy="1135737"/>
          </a:xfrm>
        </p:spPr>
        <p:txBody>
          <a:bodyPr>
            <a:normAutofit/>
          </a:bodyPr>
          <a:lstStyle/>
          <a:p>
            <a:r>
              <a:rPr lang="en-GB" sz="3600" b="1" dirty="0">
                <a:solidFill>
                  <a:schemeClr val="tx2"/>
                </a:solidFill>
                <a:latin typeface="+mn-lt"/>
              </a:rPr>
              <a:t>Winsor’s 6 issues to be addressed by the sector</a:t>
            </a:r>
          </a:p>
        </p:txBody>
      </p:sp>
      <p:graphicFrame>
        <p:nvGraphicFramePr>
          <p:cNvPr id="4" name="Content Placeholder 3">
            <a:extLst>
              <a:ext uri="{FF2B5EF4-FFF2-40B4-BE49-F238E27FC236}">
                <a16:creationId xmlns:a16="http://schemas.microsoft.com/office/drawing/2014/main" id="{7C26F40C-BBBE-4A7B-927B-D5E98D22726A}"/>
              </a:ext>
            </a:extLst>
          </p:cNvPr>
          <p:cNvGraphicFramePr>
            <a:graphicFrameLocks noGrp="1"/>
          </p:cNvGraphicFramePr>
          <p:nvPr>
            <p:ph idx="1"/>
            <p:extLst>
              <p:ext uri="{D42A27DB-BD31-4B8C-83A1-F6EECF244321}">
                <p14:modId xmlns:p14="http://schemas.microsoft.com/office/powerpoint/2010/main" val="115492862"/>
              </p:ext>
            </p:extLst>
          </p:nvPr>
        </p:nvGraphicFramePr>
        <p:xfrm>
          <a:off x="643467" y="1782981"/>
          <a:ext cx="10905066" cy="4393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588254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1263</Words>
  <Application>Microsoft Office PowerPoint</Application>
  <PresentationFormat>Widescreen</PresentationFormat>
  <Paragraphs>74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The government’s  proposals for reform of  Fire and Rescue Services in England  Pete Murphy and Katarzyna Lakoma</vt:lpstr>
      <vt:lpstr>Introduction and Background 2010-2015 </vt:lpstr>
      <vt:lpstr>2015- 2021</vt:lpstr>
      <vt:lpstr>Fire Service Reform</vt:lpstr>
      <vt:lpstr>Home Secretary’s proposals for governance  (March 2021)</vt:lpstr>
      <vt:lpstr>Governance - ‘evidence’ relating to the new PFCC model </vt:lpstr>
      <vt:lpstr>Have PFCCs improved accountability in practice? (some emerging evidence)</vt:lpstr>
      <vt:lpstr>People and Professionalism</vt:lpstr>
      <vt:lpstr>Winsor’s 6 issues to be addressed by the sector</vt:lpstr>
      <vt:lpstr>Omission 1: Funding and Resources</vt:lpstr>
      <vt:lpstr>Omission 2:  Data and Intelligence</vt:lpstr>
      <vt:lpstr>Is this a case of benign or malign neglect?  Will a White Paper actually emerge?  Watch this space!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JUC PAC Annual Conference 2021  How Place Matters?  Leadership, Governance and Public Administration  De Montfort University Leicester  7th-8th September 2021</dc:title>
  <dc:creator>Murphy, Peter</dc:creator>
  <cp:lastModifiedBy>Sullivan, Linda</cp:lastModifiedBy>
  <cp:revision>32</cp:revision>
  <dcterms:created xsi:type="dcterms:W3CDTF">2021-07-12T17:42:32Z</dcterms:created>
  <dcterms:modified xsi:type="dcterms:W3CDTF">2021-09-09T13:18:23Z</dcterms:modified>
</cp:coreProperties>
</file>