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63" r:id="rId5"/>
    <p:sldId id="259" r:id="rId6"/>
    <p:sldId id="261" r:id="rId7"/>
    <p:sldId id="260" r:id="rId8"/>
    <p:sldId id="266" r:id="rId9"/>
    <p:sldId id="262" r:id="rId10"/>
    <p:sldId id="264" r:id="rId11"/>
    <p:sldId id="270" r:id="rId12"/>
    <p:sldId id="271" r:id="rId13"/>
    <p:sldId id="272"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A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22FFF2-3768-4369-A453-EE7643627BB7}" v="43" dt="2021-09-07T09:24:07.4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3" autoAdjust="0"/>
    <p:restoredTop sz="94660"/>
  </p:normalViewPr>
  <p:slideViewPr>
    <p:cSldViewPr snapToGrid="0">
      <p:cViewPr varScale="1">
        <p:scale>
          <a:sx n="37" d="100"/>
          <a:sy n="37" d="100"/>
        </p:scale>
        <p:origin x="90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CDD73A-89E3-4614-B1F2-0941D0927D4F}"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GB"/>
        </a:p>
      </dgm:t>
    </dgm:pt>
    <dgm:pt modelId="{6396C042-DD5A-4EC6-8E19-53698FD869F9}">
      <dgm:prSet/>
      <dgm:spPr>
        <a:solidFill>
          <a:srgbClr val="94AAD4"/>
        </a:solidFill>
      </dgm:spPr>
      <dgm:t>
        <a:bodyPr/>
        <a:lstStyle/>
        <a:p>
          <a:r>
            <a:rPr lang="en-GB" b="1" dirty="0">
              <a:solidFill>
                <a:schemeClr val="bg1"/>
              </a:solidFill>
            </a:rPr>
            <a:t>The Home Office to  determine the role of fire and rescue services, to remove any ambiguity</a:t>
          </a:r>
        </a:p>
      </dgm:t>
    </dgm:pt>
    <dgm:pt modelId="{A8DF23E4-265C-4591-8A9E-787528D03B2C}" type="parTrans" cxnId="{B7965048-A236-4FCA-8FB0-E578091D1E79}">
      <dgm:prSet/>
      <dgm:spPr/>
      <dgm:t>
        <a:bodyPr/>
        <a:lstStyle/>
        <a:p>
          <a:endParaRPr lang="en-GB"/>
        </a:p>
      </dgm:t>
    </dgm:pt>
    <dgm:pt modelId="{396DDE13-E084-4676-88D3-EA16AB7192DF}" type="sibTrans" cxnId="{B7965048-A236-4FCA-8FB0-E578091D1E79}">
      <dgm:prSet/>
      <dgm:spPr/>
      <dgm:t>
        <a:bodyPr/>
        <a:lstStyle/>
        <a:p>
          <a:endParaRPr lang="en-GB"/>
        </a:p>
      </dgm:t>
    </dgm:pt>
    <dgm:pt modelId="{6690709C-872D-42D8-98F8-F4E4B719CCB4}">
      <dgm:prSet/>
      <dgm:spPr>
        <a:solidFill>
          <a:srgbClr val="94AAD4"/>
        </a:solidFill>
      </dgm:spPr>
      <dgm:t>
        <a:bodyPr/>
        <a:lstStyle/>
        <a:p>
          <a:r>
            <a:rPr lang="en-GB" b="1" dirty="0">
              <a:solidFill>
                <a:schemeClr val="bg1"/>
              </a:solidFill>
            </a:rPr>
            <a:t>The sector should remove unjustifiable variation in performance, (including the definition of risk). </a:t>
          </a:r>
        </a:p>
      </dgm:t>
    </dgm:pt>
    <dgm:pt modelId="{692D6E31-B3A2-447D-AFB6-9710647984DD}" type="parTrans" cxnId="{DD697126-EABF-48B8-BF6C-2DB1DA7C9639}">
      <dgm:prSet/>
      <dgm:spPr/>
      <dgm:t>
        <a:bodyPr/>
        <a:lstStyle/>
        <a:p>
          <a:endParaRPr lang="en-GB"/>
        </a:p>
      </dgm:t>
    </dgm:pt>
    <dgm:pt modelId="{6D1499F8-F394-401E-B43B-271071761A04}" type="sibTrans" cxnId="{DD697126-EABF-48B8-BF6C-2DB1DA7C9639}">
      <dgm:prSet/>
      <dgm:spPr/>
      <dgm:t>
        <a:bodyPr/>
        <a:lstStyle/>
        <a:p>
          <a:endParaRPr lang="en-GB"/>
        </a:p>
      </dgm:t>
    </dgm:pt>
    <dgm:pt modelId="{7A5B1DE2-49FA-4EBB-ABCF-5E3BBF97ABEB}">
      <dgm:prSet/>
      <dgm:spPr>
        <a:solidFill>
          <a:srgbClr val="94AAD4"/>
        </a:solidFill>
      </dgm:spPr>
      <dgm:t>
        <a:bodyPr/>
        <a:lstStyle/>
        <a:p>
          <a:r>
            <a:rPr lang="en-GB" b="1" dirty="0">
              <a:solidFill>
                <a:schemeClr val="bg1"/>
              </a:solidFill>
            </a:rPr>
            <a:t>The sector should review and reform how effectively pay and conditions are determined. </a:t>
          </a:r>
        </a:p>
      </dgm:t>
    </dgm:pt>
    <dgm:pt modelId="{C8618241-C606-430F-9958-8E7D8FE0D30B}" type="parTrans" cxnId="{E7327CCA-5AA9-41E1-88B3-0E6EAAF49E52}">
      <dgm:prSet/>
      <dgm:spPr/>
      <dgm:t>
        <a:bodyPr/>
        <a:lstStyle/>
        <a:p>
          <a:endParaRPr lang="en-GB"/>
        </a:p>
      </dgm:t>
    </dgm:pt>
    <dgm:pt modelId="{F80A4546-48C8-4839-BB5D-CD8E1302BE14}" type="sibTrans" cxnId="{E7327CCA-5AA9-41E1-88B3-0E6EAAF49E52}">
      <dgm:prSet/>
      <dgm:spPr/>
      <dgm:t>
        <a:bodyPr/>
        <a:lstStyle/>
        <a:p>
          <a:endParaRPr lang="en-GB"/>
        </a:p>
      </dgm:t>
    </dgm:pt>
    <dgm:pt modelId="{1F3A5E0E-8272-4BB3-B40E-C4E8365A2499}">
      <dgm:prSet/>
      <dgm:spPr>
        <a:solidFill>
          <a:srgbClr val="94AAD4"/>
        </a:solidFill>
      </dgm:spPr>
      <dgm:t>
        <a:bodyPr/>
        <a:lstStyle/>
        <a:p>
          <a:r>
            <a:rPr lang="en-GB" b="1" dirty="0">
              <a:solidFill>
                <a:schemeClr val="bg1"/>
              </a:solidFill>
            </a:rPr>
            <a:t>The Home Office should invest chief fire officers with operational independence. </a:t>
          </a:r>
        </a:p>
      </dgm:t>
    </dgm:pt>
    <dgm:pt modelId="{A8D545CB-56B8-4FCA-A115-EBA594166B46}" type="parTrans" cxnId="{69BBFA32-31F4-4EBD-90F1-4B3A12C88D94}">
      <dgm:prSet/>
      <dgm:spPr/>
      <dgm:t>
        <a:bodyPr/>
        <a:lstStyle/>
        <a:p>
          <a:endParaRPr lang="en-GB"/>
        </a:p>
      </dgm:t>
    </dgm:pt>
    <dgm:pt modelId="{04476589-D9D0-4023-B53B-16D2CBEB9257}" type="sibTrans" cxnId="{69BBFA32-31F4-4EBD-90F1-4B3A12C88D94}">
      <dgm:prSet/>
      <dgm:spPr/>
      <dgm:t>
        <a:bodyPr/>
        <a:lstStyle/>
        <a:p>
          <a:endParaRPr lang="en-GB"/>
        </a:p>
      </dgm:t>
    </dgm:pt>
    <dgm:pt modelId="{74B691C6-9ADA-464C-9FB6-E92720D33C52}">
      <dgm:prSet/>
      <dgm:spPr>
        <a:solidFill>
          <a:srgbClr val="94AAD4"/>
        </a:solidFill>
      </dgm:spPr>
      <dgm:t>
        <a:bodyPr/>
        <a:lstStyle/>
        <a:p>
          <a:r>
            <a:rPr lang="en-GB" b="1" dirty="0">
              <a:solidFill>
                <a:schemeClr val="bg1"/>
              </a:solidFill>
            </a:rPr>
            <a:t>The Home Office should ensure that the sector has sufficient capacity and capability to bring about change</a:t>
          </a:r>
        </a:p>
      </dgm:t>
    </dgm:pt>
    <dgm:pt modelId="{02D1A50A-5ECA-46BD-BE06-AFC656939479}" type="parTrans" cxnId="{5377E794-89D4-4FEB-B852-3E3600933E90}">
      <dgm:prSet/>
      <dgm:spPr/>
      <dgm:t>
        <a:bodyPr/>
        <a:lstStyle/>
        <a:p>
          <a:endParaRPr lang="en-GB"/>
        </a:p>
      </dgm:t>
    </dgm:pt>
    <dgm:pt modelId="{6AB5CB69-5C90-4D52-B94E-18447C63D6DA}" type="sibTrans" cxnId="{5377E794-89D4-4FEB-B852-3E3600933E90}">
      <dgm:prSet/>
      <dgm:spPr/>
      <dgm:t>
        <a:bodyPr/>
        <a:lstStyle/>
        <a:p>
          <a:endParaRPr lang="en-GB"/>
        </a:p>
      </dgm:t>
    </dgm:pt>
    <dgm:pt modelId="{B83DC767-E787-40C2-AAB1-C23008197E0E}">
      <dgm:prSet/>
      <dgm:spPr>
        <a:solidFill>
          <a:srgbClr val="94AAD4"/>
        </a:solidFill>
      </dgm:spPr>
      <dgm:t>
        <a:bodyPr/>
        <a:lstStyle/>
        <a:p>
          <a:r>
            <a:rPr lang="en-GB" b="1" dirty="0">
              <a:solidFill>
                <a:schemeClr val="bg1"/>
              </a:solidFill>
            </a:rPr>
            <a:t>There should be a code of ethics for the sector</a:t>
          </a:r>
        </a:p>
      </dgm:t>
    </dgm:pt>
    <dgm:pt modelId="{59C0F738-5759-4E15-8715-1852834F0AD1}" type="parTrans" cxnId="{D8B0230A-B255-4C3C-A624-D166E0EF0E1A}">
      <dgm:prSet/>
      <dgm:spPr/>
      <dgm:t>
        <a:bodyPr/>
        <a:lstStyle/>
        <a:p>
          <a:endParaRPr lang="en-GB"/>
        </a:p>
      </dgm:t>
    </dgm:pt>
    <dgm:pt modelId="{F8DECE7F-8DD4-4EF9-ABB6-5059D3186D1B}" type="sibTrans" cxnId="{D8B0230A-B255-4C3C-A624-D166E0EF0E1A}">
      <dgm:prSet/>
      <dgm:spPr/>
      <dgm:t>
        <a:bodyPr/>
        <a:lstStyle/>
        <a:p>
          <a:endParaRPr lang="en-GB"/>
        </a:p>
      </dgm:t>
    </dgm:pt>
    <dgm:pt modelId="{A5FC90B7-4F87-4AAF-BCED-156B6B08FCAE}" type="pres">
      <dgm:prSet presAssocID="{2BCDD73A-89E3-4614-B1F2-0941D0927D4F}" presName="diagram" presStyleCnt="0">
        <dgm:presLayoutVars>
          <dgm:dir/>
          <dgm:resizeHandles val="exact"/>
        </dgm:presLayoutVars>
      </dgm:prSet>
      <dgm:spPr/>
    </dgm:pt>
    <dgm:pt modelId="{D9C9A1BD-29BB-4CF4-B4FE-3AD9D31E52F6}" type="pres">
      <dgm:prSet presAssocID="{6396C042-DD5A-4EC6-8E19-53698FD869F9}" presName="node" presStyleLbl="node1" presStyleIdx="0" presStyleCnt="6">
        <dgm:presLayoutVars>
          <dgm:bulletEnabled val="1"/>
        </dgm:presLayoutVars>
      </dgm:prSet>
      <dgm:spPr/>
    </dgm:pt>
    <dgm:pt modelId="{5FA94235-03E9-4152-BAF8-8C1DCF778D12}" type="pres">
      <dgm:prSet presAssocID="{396DDE13-E084-4676-88D3-EA16AB7192DF}" presName="sibTrans" presStyleCnt="0"/>
      <dgm:spPr/>
    </dgm:pt>
    <dgm:pt modelId="{BDC5F3A7-4539-48EF-9F14-D8D12ACB9F98}" type="pres">
      <dgm:prSet presAssocID="{6690709C-872D-42D8-98F8-F4E4B719CCB4}" presName="node" presStyleLbl="node1" presStyleIdx="1" presStyleCnt="6">
        <dgm:presLayoutVars>
          <dgm:bulletEnabled val="1"/>
        </dgm:presLayoutVars>
      </dgm:prSet>
      <dgm:spPr/>
    </dgm:pt>
    <dgm:pt modelId="{C834D041-A2E4-4BEA-B5DB-97F11B6B7FCB}" type="pres">
      <dgm:prSet presAssocID="{6D1499F8-F394-401E-B43B-271071761A04}" presName="sibTrans" presStyleCnt="0"/>
      <dgm:spPr/>
    </dgm:pt>
    <dgm:pt modelId="{32F52769-B86F-4A8A-923E-33016FDEDB1C}" type="pres">
      <dgm:prSet presAssocID="{7A5B1DE2-49FA-4EBB-ABCF-5E3BBF97ABEB}" presName="node" presStyleLbl="node1" presStyleIdx="2" presStyleCnt="6">
        <dgm:presLayoutVars>
          <dgm:bulletEnabled val="1"/>
        </dgm:presLayoutVars>
      </dgm:prSet>
      <dgm:spPr/>
    </dgm:pt>
    <dgm:pt modelId="{BFD3C008-4AE4-491A-ABE4-6E853DD30854}" type="pres">
      <dgm:prSet presAssocID="{F80A4546-48C8-4839-BB5D-CD8E1302BE14}" presName="sibTrans" presStyleCnt="0"/>
      <dgm:spPr/>
    </dgm:pt>
    <dgm:pt modelId="{024E3E6B-EF55-4CD2-BE2D-8B0317E7B90B}" type="pres">
      <dgm:prSet presAssocID="{1F3A5E0E-8272-4BB3-B40E-C4E8365A2499}" presName="node" presStyleLbl="node1" presStyleIdx="3" presStyleCnt="6">
        <dgm:presLayoutVars>
          <dgm:bulletEnabled val="1"/>
        </dgm:presLayoutVars>
      </dgm:prSet>
      <dgm:spPr/>
    </dgm:pt>
    <dgm:pt modelId="{74712803-E881-4FC1-B59E-C92D2F0C6260}" type="pres">
      <dgm:prSet presAssocID="{04476589-D9D0-4023-B53B-16D2CBEB9257}" presName="sibTrans" presStyleCnt="0"/>
      <dgm:spPr/>
    </dgm:pt>
    <dgm:pt modelId="{23BE334B-5C3E-4C9C-9738-1DB818E81BCD}" type="pres">
      <dgm:prSet presAssocID="{74B691C6-9ADA-464C-9FB6-E92720D33C52}" presName="node" presStyleLbl="node1" presStyleIdx="4" presStyleCnt="6">
        <dgm:presLayoutVars>
          <dgm:bulletEnabled val="1"/>
        </dgm:presLayoutVars>
      </dgm:prSet>
      <dgm:spPr/>
    </dgm:pt>
    <dgm:pt modelId="{6F412F52-A050-4C22-B3A3-E189CBF9FEC6}" type="pres">
      <dgm:prSet presAssocID="{6AB5CB69-5C90-4D52-B94E-18447C63D6DA}" presName="sibTrans" presStyleCnt="0"/>
      <dgm:spPr/>
    </dgm:pt>
    <dgm:pt modelId="{1E1B4D73-EF4A-4DBC-9C53-7B2D2F2256E8}" type="pres">
      <dgm:prSet presAssocID="{B83DC767-E787-40C2-AAB1-C23008197E0E}" presName="node" presStyleLbl="node1" presStyleIdx="5" presStyleCnt="6">
        <dgm:presLayoutVars>
          <dgm:bulletEnabled val="1"/>
        </dgm:presLayoutVars>
      </dgm:prSet>
      <dgm:spPr/>
    </dgm:pt>
  </dgm:ptLst>
  <dgm:cxnLst>
    <dgm:cxn modelId="{D8B0230A-B255-4C3C-A624-D166E0EF0E1A}" srcId="{2BCDD73A-89E3-4614-B1F2-0941D0927D4F}" destId="{B83DC767-E787-40C2-AAB1-C23008197E0E}" srcOrd="5" destOrd="0" parTransId="{59C0F738-5759-4E15-8715-1852834F0AD1}" sibTransId="{F8DECE7F-8DD4-4EF9-ABB6-5059D3186D1B}"/>
    <dgm:cxn modelId="{25303A0D-5BC0-49A9-B09A-EA12AD5C152B}" type="presOf" srcId="{6396C042-DD5A-4EC6-8E19-53698FD869F9}" destId="{D9C9A1BD-29BB-4CF4-B4FE-3AD9D31E52F6}" srcOrd="0" destOrd="0" presId="urn:microsoft.com/office/officeart/2005/8/layout/default"/>
    <dgm:cxn modelId="{F402F114-7948-402F-A9F5-E85679CC9AC0}" type="presOf" srcId="{74B691C6-9ADA-464C-9FB6-E92720D33C52}" destId="{23BE334B-5C3E-4C9C-9738-1DB818E81BCD}" srcOrd="0" destOrd="0" presId="urn:microsoft.com/office/officeart/2005/8/layout/default"/>
    <dgm:cxn modelId="{DD697126-EABF-48B8-BF6C-2DB1DA7C9639}" srcId="{2BCDD73A-89E3-4614-B1F2-0941D0927D4F}" destId="{6690709C-872D-42D8-98F8-F4E4B719CCB4}" srcOrd="1" destOrd="0" parTransId="{692D6E31-B3A2-447D-AFB6-9710647984DD}" sibTransId="{6D1499F8-F394-401E-B43B-271071761A04}"/>
    <dgm:cxn modelId="{EB7AE02D-6A4F-4ED5-AD46-B8BD89EEAE5C}" type="presOf" srcId="{1F3A5E0E-8272-4BB3-B40E-C4E8365A2499}" destId="{024E3E6B-EF55-4CD2-BE2D-8B0317E7B90B}" srcOrd="0" destOrd="0" presId="urn:microsoft.com/office/officeart/2005/8/layout/default"/>
    <dgm:cxn modelId="{69BBFA32-31F4-4EBD-90F1-4B3A12C88D94}" srcId="{2BCDD73A-89E3-4614-B1F2-0941D0927D4F}" destId="{1F3A5E0E-8272-4BB3-B40E-C4E8365A2499}" srcOrd="3" destOrd="0" parTransId="{A8D545CB-56B8-4FCA-A115-EBA594166B46}" sibTransId="{04476589-D9D0-4023-B53B-16D2CBEB9257}"/>
    <dgm:cxn modelId="{B7965048-A236-4FCA-8FB0-E578091D1E79}" srcId="{2BCDD73A-89E3-4614-B1F2-0941D0927D4F}" destId="{6396C042-DD5A-4EC6-8E19-53698FD869F9}" srcOrd="0" destOrd="0" parTransId="{A8DF23E4-265C-4591-8A9E-787528D03B2C}" sibTransId="{396DDE13-E084-4676-88D3-EA16AB7192DF}"/>
    <dgm:cxn modelId="{4F00AD8A-5589-4BDA-8FD9-AEF16C431DC5}" type="presOf" srcId="{7A5B1DE2-49FA-4EBB-ABCF-5E3BBF97ABEB}" destId="{32F52769-B86F-4A8A-923E-33016FDEDB1C}" srcOrd="0" destOrd="0" presId="urn:microsoft.com/office/officeart/2005/8/layout/default"/>
    <dgm:cxn modelId="{5377E794-89D4-4FEB-B852-3E3600933E90}" srcId="{2BCDD73A-89E3-4614-B1F2-0941D0927D4F}" destId="{74B691C6-9ADA-464C-9FB6-E92720D33C52}" srcOrd="4" destOrd="0" parTransId="{02D1A50A-5ECA-46BD-BE06-AFC656939479}" sibTransId="{6AB5CB69-5C90-4D52-B94E-18447C63D6DA}"/>
    <dgm:cxn modelId="{8CABAEBA-8429-4981-B2E1-440C06158BF6}" type="presOf" srcId="{2BCDD73A-89E3-4614-B1F2-0941D0927D4F}" destId="{A5FC90B7-4F87-4AAF-BCED-156B6B08FCAE}" srcOrd="0" destOrd="0" presId="urn:microsoft.com/office/officeart/2005/8/layout/default"/>
    <dgm:cxn modelId="{E7327CCA-5AA9-41E1-88B3-0E6EAAF49E52}" srcId="{2BCDD73A-89E3-4614-B1F2-0941D0927D4F}" destId="{7A5B1DE2-49FA-4EBB-ABCF-5E3BBF97ABEB}" srcOrd="2" destOrd="0" parTransId="{C8618241-C606-430F-9958-8E7D8FE0D30B}" sibTransId="{F80A4546-48C8-4839-BB5D-CD8E1302BE14}"/>
    <dgm:cxn modelId="{FFB479E7-BB99-40AE-BA07-3E4CB87FDC30}" type="presOf" srcId="{B83DC767-E787-40C2-AAB1-C23008197E0E}" destId="{1E1B4D73-EF4A-4DBC-9C53-7B2D2F2256E8}" srcOrd="0" destOrd="0" presId="urn:microsoft.com/office/officeart/2005/8/layout/default"/>
    <dgm:cxn modelId="{F2E29AFE-D5D4-428E-BA0F-BD0DBED456FF}" type="presOf" srcId="{6690709C-872D-42D8-98F8-F4E4B719CCB4}" destId="{BDC5F3A7-4539-48EF-9F14-D8D12ACB9F98}" srcOrd="0" destOrd="0" presId="urn:microsoft.com/office/officeart/2005/8/layout/default"/>
    <dgm:cxn modelId="{2DF99A15-2D1E-4A08-B1FD-89226F9DCFDF}" type="presParOf" srcId="{A5FC90B7-4F87-4AAF-BCED-156B6B08FCAE}" destId="{D9C9A1BD-29BB-4CF4-B4FE-3AD9D31E52F6}" srcOrd="0" destOrd="0" presId="urn:microsoft.com/office/officeart/2005/8/layout/default"/>
    <dgm:cxn modelId="{003A52DB-4CCA-4C61-9302-AB3491FCD018}" type="presParOf" srcId="{A5FC90B7-4F87-4AAF-BCED-156B6B08FCAE}" destId="{5FA94235-03E9-4152-BAF8-8C1DCF778D12}" srcOrd="1" destOrd="0" presId="urn:microsoft.com/office/officeart/2005/8/layout/default"/>
    <dgm:cxn modelId="{5EB377C3-33C2-4F53-B5A7-37D0D5ADFF85}" type="presParOf" srcId="{A5FC90B7-4F87-4AAF-BCED-156B6B08FCAE}" destId="{BDC5F3A7-4539-48EF-9F14-D8D12ACB9F98}" srcOrd="2" destOrd="0" presId="urn:microsoft.com/office/officeart/2005/8/layout/default"/>
    <dgm:cxn modelId="{9CDAA195-EE95-424D-9A2E-9483145186F8}" type="presParOf" srcId="{A5FC90B7-4F87-4AAF-BCED-156B6B08FCAE}" destId="{C834D041-A2E4-4BEA-B5DB-97F11B6B7FCB}" srcOrd="3" destOrd="0" presId="urn:microsoft.com/office/officeart/2005/8/layout/default"/>
    <dgm:cxn modelId="{29DEC698-A247-4803-9480-0C7BEA8F4103}" type="presParOf" srcId="{A5FC90B7-4F87-4AAF-BCED-156B6B08FCAE}" destId="{32F52769-B86F-4A8A-923E-33016FDEDB1C}" srcOrd="4" destOrd="0" presId="urn:microsoft.com/office/officeart/2005/8/layout/default"/>
    <dgm:cxn modelId="{E30A60A9-57E3-48E4-84CF-CF8D1C78CA12}" type="presParOf" srcId="{A5FC90B7-4F87-4AAF-BCED-156B6B08FCAE}" destId="{BFD3C008-4AE4-491A-ABE4-6E853DD30854}" srcOrd="5" destOrd="0" presId="urn:microsoft.com/office/officeart/2005/8/layout/default"/>
    <dgm:cxn modelId="{D85F9554-A505-4D8A-8F88-30E3AA425730}" type="presParOf" srcId="{A5FC90B7-4F87-4AAF-BCED-156B6B08FCAE}" destId="{024E3E6B-EF55-4CD2-BE2D-8B0317E7B90B}" srcOrd="6" destOrd="0" presId="urn:microsoft.com/office/officeart/2005/8/layout/default"/>
    <dgm:cxn modelId="{32AF95BC-7323-41AF-BD6A-6EBDDC098AC1}" type="presParOf" srcId="{A5FC90B7-4F87-4AAF-BCED-156B6B08FCAE}" destId="{74712803-E881-4FC1-B59E-C92D2F0C6260}" srcOrd="7" destOrd="0" presId="urn:microsoft.com/office/officeart/2005/8/layout/default"/>
    <dgm:cxn modelId="{4A235D07-4FDF-4E6B-85AC-DAD293C6C1BB}" type="presParOf" srcId="{A5FC90B7-4F87-4AAF-BCED-156B6B08FCAE}" destId="{23BE334B-5C3E-4C9C-9738-1DB818E81BCD}" srcOrd="8" destOrd="0" presId="urn:microsoft.com/office/officeart/2005/8/layout/default"/>
    <dgm:cxn modelId="{9954DB53-34BB-44D1-9B64-F02AE7789A0D}" type="presParOf" srcId="{A5FC90B7-4F87-4AAF-BCED-156B6B08FCAE}" destId="{6F412F52-A050-4C22-B3A3-E189CBF9FEC6}" srcOrd="9" destOrd="0" presId="urn:microsoft.com/office/officeart/2005/8/layout/default"/>
    <dgm:cxn modelId="{24B2DFFC-78B9-43A6-AD4D-2F022999D223}" type="presParOf" srcId="{A5FC90B7-4F87-4AAF-BCED-156B6B08FCAE}" destId="{1E1B4D73-EF4A-4DBC-9C53-7B2D2F2256E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0383B6-3E89-4457-A2A4-18B98267331D}" type="doc">
      <dgm:prSet loTypeId="urn:microsoft.com/office/officeart/2005/8/layout/hProcess11" loCatId="process" qsTypeId="urn:microsoft.com/office/officeart/2005/8/quickstyle/simple1" qsCatId="simple" csTypeId="urn:microsoft.com/office/officeart/2005/8/colors/accent4_2" csCatId="accent4" phldr="1"/>
      <dgm:spPr/>
      <dgm:t>
        <a:bodyPr/>
        <a:lstStyle/>
        <a:p>
          <a:endParaRPr lang="en-GB"/>
        </a:p>
      </dgm:t>
    </dgm:pt>
    <dgm:pt modelId="{7AC58856-2B59-4EAB-8E7C-3FBB0ADF008C}">
      <dgm:prSet custT="1"/>
      <dgm:spPr/>
      <dgm:t>
        <a:bodyPr/>
        <a:lstStyle/>
        <a:p>
          <a:r>
            <a:rPr lang="en-GB" sz="1600" b="1" dirty="0">
              <a:solidFill>
                <a:schemeClr val="tx2"/>
              </a:solidFill>
            </a:rPr>
            <a:t>July 2020, gov’t announce a two-part review of PCCs and PFCCs, </a:t>
          </a:r>
          <a:r>
            <a:rPr lang="en-GB" sz="1600" b="0" dirty="0">
              <a:solidFill>
                <a:schemeClr val="tx2"/>
              </a:solidFill>
            </a:rPr>
            <a:t>-</a:t>
          </a:r>
          <a:r>
            <a:rPr lang="en-GB" sz="1600" dirty="0">
              <a:solidFill>
                <a:schemeClr val="tx2"/>
              </a:solidFill>
            </a:rPr>
            <a:t> clear intention of extending and strengthening the ‘commissioner’ model</a:t>
          </a:r>
        </a:p>
      </dgm:t>
    </dgm:pt>
    <dgm:pt modelId="{8701C126-13AC-490C-8FC6-63BA82544188}" type="parTrans" cxnId="{4CCA8EC2-0370-43EB-9ABC-6414020A7229}">
      <dgm:prSet/>
      <dgm:spPr/>
      <dgm:t>
        <a:bodyPr/>
        <a:lstStyle/>
        <a:p>
          <a:endParaRPr lang="en-GB"/>
        </a:p>
      </dgm:t>
    </dgm:pt>
    <dgm:pt modelId="{14DF30C7-9808-4E02-8507-D76830FF7F69}" type="sibTrans" cxnId="{4CCA8EC2-0370-43EB-9ABC-6414020A7229}">
      <dgm:prSet/>
      <dgm:spPr/>
      <dgm:t>
        <a:bodyPr/>
        <a:lstStyle/>
        <a:p>
          <a:endParaRPr lang="en-GB"/>
        </a:p>
      </dgm:t>
    </dgm:pt>
    <dgm:pt modelId="{22A15925-DBEC-401E-8463-E1B00983F730}">
      <dgm:prSet custT="1"/>
      <dgm:spPr/>
      <dgm:t>
        <a:bodyPr/>
        <a:lstStyle/>
        <a:p>
          <a:r>
            <a:rPr lang="en-GB" sz="1600" b="1" dirty="0">
              <a:solidFill>
                <a:schemeClr val="tx2"/>
              </a:solidFill>
            </a:rPr>
            <a:t>1</a:t>
          </a:r>
          <a:r>
            <a:rPr lang="en-GB" sz="1600" b="1" baseline="30000" dirty="0">
              <a:solidFill>
                <a:schemeClr val="tx2"/>
              </a:solidFill>
            </a:rPr>
            <a:t>st</a:t>
          </a:r>
          <a:r>
            <a:rPr lang="en-GB" sz="1600" b="1" dirty="0">
              <a:solidFill>
                <a:schemeClr val="tx2"/>
              </a:solidFill>
            </a:rPr>
            <a:t> part – changes implementable before May 2021  </a:t>
          </a:r>
          <a:r>
            <a:rPr lang="en-GB" sz="1600" dirty="0">
              <a:solidFill>
                <a:schemeClr val="tx2"/>
              </a:solidFill>
            </a:rPr>
            <a:t>(primarily focussed on the Police). 2</a:t>
          </a:r>
          <a:r>
            <a:rPr lang="en-GB" sz="1600" baseline="30000" dirty="0">
              <a:solidFill>
                <a:schemeClr val="tx2"/>
              </a:solidFill>
            </a:rPr>
            <a:t>nd</a:t>
          </a:r>
          <a:r>
            <a:rPr lang="en-GB" sz="1600" dirty="0">
              <a:solidFill>
                <a:schemeClr val="tx2"/>
              </a:solidFill>
            </a:rPr>
            <a:t> part a White Paper originally to be published in Spring 2021</a:t>
          </a:r>
        </a:p>
      </dgm:t>
    </dgm:pt>
    <dgm:pt modelId="{95CBF2CB-793B-4B26-9C0C-E8135779AC6E}" type="parTrans" cxnId="{3BB43666-2DC3-4551-A577-E04091CD709D}">
      <dgm:prSet/>
      <dgm:spPr/>
      <dgm:t>
        <a:bodyPr/>
        <a:lstStyle/>
        <a:p>
          <a:endParaRPr lang="en-GB"/>
        </a:p>
      </dgm:t>
    </dgm:pt>
    <dgm:pt modelId="{EFE32528-3B8C-40F7-AA75-527616B2CD5F}" type="sibTrans" cxnId="{3BB43666-2DC3-4551-A577-E04091CD709D}">
      <dgm:prSet/>
      <dgm:spPr/>
      <dgm:t>
        <a:bodyPr/>
        <a:lstStyle/>
        <a:p>
          <a:endParaRPr lang="en-GB"/>
        </a:p>
      </dgm:t>
    </dgm:pt>
    <dgm:pt modelId="{864ED5A0-C7D1-41DE-9EB7-B475267F615D}">
      <dgm:prSet custT="1"/>
      <dgm:spPr/>
      <dgm:t>
        <a:bodyPr/>
        <a:lstStyle/>
        <a:p>
          <a:r>
            <a:rPr lang="en-GB" sz="1600" b="1" dirty="0">
              <a:solidFill>
                <a:schemeClr val="tx2"/>
              </a:solidFill>
            </a:rPr>
            <a:t>Government has received </a:t>
          </a:r>
          <a:r>
            <a:rPr lang="en-GB" sz="1600" b="1" dirty="0" err="1">
              <a:solidFill>
                <a:schemeClr val="tx2"/>
              </a:solidFill>
            </a:rPr>
            <a:t>Kerslake</a:t>
          </a:r>
          <a:r>
            <a:rPr lang="en-GB" sz="1600" b="1" dirty="0">
              <a:solidFill>
                <a:schemeClr val="tx2"/>
              </a:solidFill>
            </a:rPr>
            <a:t> Report </a:t>
          </a:r>
          <a:r>
            <a:rPr lang="en-GB" sz="1600" b="0" dirty="0">
              <a:solidFill>
                <a:schemeClr val="tx2"/>
              </a:solidFill>
            </a:rPr>
            <a:t>(Manchester Arena Attack)</a:t>
          </a:r>
          <a:r>
            <a:rPr lang="en-GB" sz="1600" b="1" dirty="0">
              <a:solidFill>
                <a:schemeClr val="tx2"/>
              </a:solidFill>
            </a:rPr>
            <a:t>, Redmond Report (</a:t>
          </a:r>
          <a:r>
            <a:rPr lang="en-GB" sz="1600" b="0" dirty="0">
              <a:solidFill>
                <a:schemeClr val="tx2"/>
              </a:solidFill>
            </a:rPr>
            <a:t>Local Audit)</a:t>
          </a:r>
          <a:r>
            <a:rPr lang="en-GB" sz="1600" b="1" dirty="0">
              <a:solidFill>
                <a:schemeClr val="tx2"/>
              </a:solidFill>
            </a:rPr>
            <a:t>, HMICFRS’s 3 ‘State of Fire’ reports </a:t>
          </a:r>
          <a:r>
            <a:rPr lang="en-GB" sz="1600" b="0" dirty="0">
              <a:solidFill>
                <a:schemeClr val="tx2"/>
              </a:solidFill>
            </a:rPr>
            <a:t>and 3 reports on  </a:t>
          </a:r>
          <a:r>
            <a:rPr lang="en-GB" sz="1600" b="1" dirty="0">
              <a:solidFill>
                <a:schemeClr val="tx2"/>
              </a:solidFill>
            </a:rPr>
            <a:t>COVID-19</a:t>
          </a:r>
        </a:p>
      </dgm:t>
    </dgm:pt>
    <dgm:pt modelId="{7839BF36-1901-453D-B6AB-EBA0A93814A2}" type="parTrans" cxnId="{E6528184-6A71-4BB2-9244-55ADF3682436}">
      <dgm:prSet/>
      <dgm:spPr/>
      <dgm:t>
        <a:bodyPr/>
        <a:lstStyle/>
        <a:p>
          <a:endParaRPr lang="en-GB"/>
        </a:p>
      </dgm:t>
    </dgm:pt>
    <dgm:pt modelId="{EEE584B7-198D-4238-A3DF-9279533682D8}" type="sibTrans" cxnId="{E6528184-6A71-4BB2-9244-55ADF3682436}">
      <dgm:prSet/>
      <dgm:spPr/>
      <dgm:t>
        <a:bodyPr/>
        <a:lstStyle/>
        <a:p>
          <a:endParaRPr lang="en-GB"/>
        </a:p>
      </dgm:t>
    </dgm:pt>
    <dgm:pt modelId="{349D83B1-79F1-4234-AE44-B32F85A25630}">
      <dgm:prSet custT="1"/>
      <dgm:spPr/>
      <dgm:t>
        <a:bodyPr/>
        <a:lstStyle/>
        <a:p>
          <a:r>
            <a:rPr lang="en-GB" sz="1600" dirty="0">
              <a:solidFill>
                <a:schemeClr val="tx2"/>
              </a:solidFill>
            </a:rPr>
            <a:t>The Home Secretary announced in March 2021 that </a:t>
          </a:r>
          <a:r>
            <a:rPr lang="en-GB" sz="1600" b="1" dirty="0">
              <a:solidFill>
                <a:schemeClr val="tx2"/>
              </a:solidFill>
            </a:rPr>
            <a:t>further reform will focus on three areas “people; professionalism; and governance” to be published in the autumn of 2021</a:t>
          </a:r>
        </a:p>
      </dgm:t>
    </dgm:pt>
    <dgm:pt modelId="{D8B36D63-84F0-4CBF-836A-AC416981D77A}" type="parTrans" cxnId="{1B29A99F-DDA8-4CB2-817B-BA51D72C8B21}">
      <dgm:prSet/>
      <dgm:spPr/>
      <dgm:t>
        <a:bodyPr/>
        <a:lstStyle/>
        <a:p>
          <a:endParaRPr lang="en-GB"/>
        </a:p>
      </dgm:t>
    </dgm:pt>
    <dgm:pt modelId="{7F43E422-7196-447A-9B74-6D85AD16AE38}" type="sibTrans" cxnId="{1B29A99F-DDA8-4CB2-817B-BA51D72C8B21}">
      <dgm:prSet/>
      <dgm:spPr/>
      <dgm:t>
        <a:bodyPr/>
        <a:lstStyle/>
        <a:p>
          <a:endParaRPr lang="en-GB"/>
        </a:p>
      </dgm:t>
    </dgm:pt>
    <dgm:pt modelId="{6CCEE635-9BAA-4EBB-A5F8-43F926CE4E83}" type="pres">
      <dgm:prSet presAssocID="{590383B6-3E89-4457-A2A4-18B98267331D}" presName="Name0" presStyleCnt="0">
        <dgm:presLayoutVars>
          <dgm:dir/>
          <dgm:resizeHandles val="exact"/>
        </dgm:presLayoutVars>
      </dgm:prSet>
      <dgm:spPr/>
    </dgm:pt>
    <dgm:pt modelId="{45F4AAB3-DAD6-4638-ACAC-F18D44E563BD}" type="pres">
      <dgm:prSet presAssocID="{590383B6-3E89-4457-A2A4-18B98267331D}" presName="arrow" presStyleLbl="bgShp" presStyleIdx="0" presStyleCnt="1"/>
      <dgm:spPr/>
    </dgm:pt>
    <dgm:pt modelId="{F7E86F38-405C-4035-BC09-44A0B65CBEB6}" type="pres">
      <dgm:prSet presAssocID="{590383B6-3E89-4457-A2A4-18B98267331D}" presName="points" presStyleCnt="0"/>
      <dgm:spPr/>
    </dgm:pt>
    <dgm:pt modelId="{A61E15AD-5491-44CA-B83E-E220E9EA4723}" type="pres">
      <dgm:prSet presAssocID="{7AC58856-2B59-4EAB-8E7C-3FBB0ADF008C}" presName="compositeA" presStyleCnt="0"/>
      <dgm:spPr/>
    </dgm:pt>
    <dgm:pt modelId="{F7791594-815E-41B9-8FB1-AA8F2EB50F61}" type="pres">
      <dgm:prSet presAssocID="{7AC58856-2B59-4EAB-8E7C-3FBB0ADF008C}" presName="textA" presStyleLbl="revTx" presStyleIdx="0" presStyleCnt="4" custScaleX="422093">
        <dgm:presLayoutVars>
          <dgm:bulletEnabled val="1"/>
        </dgm:presLayoutVars>
      </dgm:prSet>
      <dgm:spPr/>
    </dgm:pt>
    <dgm:pt modelId="{D861186C-C32C-4495-8DCA-68C00A87C5EB}" type="pres">
      <dgm:prSet presAssocID="{7AC58856-2B59-4EAB-8E7C-3FBB0ADF008C}" presName="circleA" presStyleLbl="node1" presStyleIdx="0" presStyleCnt="4"/>
      <dgm:spPr/>
    </dgm:pt>
    <dgm:pt modelId="{6F6577C2-772F-474D-A228-E3311E56FCED}" type="pres">
      <dgm:prSet presAssocID="{7AC58856-2B59-4EAB-8E7C-3FBB0ADF008C}" presName="spaceA" presStyleCnt="0"/>
      <dgm:spPr/>
    </dgm:pt>
    <dgm:pt modelId="{1A611606-0F58-42B6-942E-BCD1D2E6DF60}" type="pres">
      <dgm:prSet presAssocID="{14DF30C7-9808-4E02-8507-D76830FF7F69}" presName="space" presStyleCnt="0"/>
      <dgm:spPr/>
    </dgm:pt>
    <dgm:pt modelId="{E9024C67-FFA4-4F15-8258-A73E78174CFE}" type="pres">
      <dgm:prSet presAssocID="{22A15925-DBEC-401E-8463-E1B00983F730}" presName="compositeB" presStyleCnt="0"/>
      <dgm:spPr/>
    </dgm:pt>
    <dgm:pt modelId="{0899F51F-5E9B-44EC-A298-92468F1F01B7}" type="pres">
      <dgm:prSet presAssocID="{22A15925-DBEC-401E-8463-E1B00983F730}" presName="textB" presStyleLbl="revTx" presStyleIdx="1" presStyleCnt="4" custScaleX="432115" custScaleY="94821">
        <dgm:presLayoutVars>
          <dgm:bulletEnabled val="1"/>
        </dgm:presLayoutVars>
      </dgm:prSet>
      <dgm:spPr/>
    </dgm:pt>
    <dgm:pt modelId="{B1EC4F61-B243-4FAC-ABC5-0E9201377686}" type="pres">
      <dgm:prSet presAssocID="{22A15925-DBEC-401E-8463-E1B00983F730}" presName="circleB" presStyleLbl="node1" presStyleIdx="1" presStyleCnt="4"/>
      <dgm:spPr/>
    </dgm:pt>
    <dgm:pt modelId="{D9857DA1-6F50-4EAC-9B33-B777E3F1EC3C}" type="pres">
      <dgm:prSet presAssocID="{22A15925-DBEC-401E-8463-E1B00983F730}" presName="spaceB" presStyleCnt="0"/>
      <dgm:spPr/>
    </dgm:pt>
    <dgm:pt modelId="{AAC10272-D1A5-4EA9-87B7-8A65917F3256}" type="pres">
      <dgm:prSet presAssocID="{EFE32528-3B8C-40F7-AA75-527616B2CD5F}" presName="space" presStyleCnt="0"/>
      <dgm:spPr/>
    </dgm:pt>
    <dgm:pt modelId="{84B3982D-1568-44DE-AC4D-8CDD0683922C}" type="pres">
      <dgm:prSet presAssocID="{864ED5A0-C7D1-41DE-9EB7-B475267F615D}" presName="compositeA" presStyleCnt="0"/>
      <dgm:spPr/>
    </dgm:pt>
    <dgm:pt modelId="{3F917A4F-AEE2-4268-BCF8-918B7D2BB334}" type="pres">
      <dgm:prSet presAssocID="{864ED5A0-C7D1-41DE-9EB7-B475267F615D}" presName="textA" presStyleLbl="revTx" presStyleIdx="2" presStyleCnt="4" custScaleX="557759">
        <dgm:presLayoutVars>
          <dgm:bulletEnabled val="1"/>
        </dgm:presLayoutVars>
      </dgm:prSet>
      <dgm:spPr/>
    </dgm:pt>
    <dgm:pt modelId="{C8728DAB-72E0-4665-9F92-415997457BEE}" type="pres">
      <dgm:prSet presAssocID="{864ED5A0-C7D1-41DE-9EB7-B475267F615D}" presName="circleA" presStyleLbl="node1" presStyleIdx="2" presStyleCnt="4"/>
      <dgm:spPr/>
    </dgm:pt>
    <dgm:pt modelId="{FE5421EB-21BF-49C7-AE3E-0D9FBAD761CF}" type="pres">
      <dgm:prSet presAssocID="{864ED5A0-C7D1-41DE-9EB7-B475267F615D}" presName="spaceA" presStyleCnt="0"/>
      <dgm:spPr/>
    </dgm:pt>
    <dgm:pt modelId="{43173A47-8682-4A64-B8D5-C84D03A3046D}" type="pres">
      <dgm:prSet presAssocID="{EEE584B7-198D-4238-A3DF-9279533682D8}" presName="space" presStyleCnt="0"/>
      <dgm:spPr/>
    </dgm:pt>
    <dgm:pt modelId="{DD18D566-55DF-4266-BF07-912030F8D288}" type="pres">
      <dgm:prSet presAssocID="{349D83B1-79F1-4234-AE44-B32F85A25630}" presName="compositeB" presStyleCnt="0"/>
      <dgm:spPr/>
    </dgm:pt>
    <dgm:pt modelId="{2FBF79DE-8A9B-4B2D-BB84-D53F2A527F01}" type="pres">
      <dgm:prSet presAssocID="{349D83B1-79F1-4234-AE44-B32F85A25630}" presName="textB" presStyleLbl="revTx" presStyleIdx="3" presStyleCnt="4" custScaleX="509163">
        <dgm:presLayoutVars>
          <dgm:bulletEnabled val="1"/>
        </dgm:presLayoutVars>
      </dgm:prSet>
      <dgm:spPr/>
    </dgm:pt>
    <dgm:pt modelId="{7ACA6F71-0124-46F6-BEA3-F2104530DE8A}" type="pres">
      <dgm:prSet presAssocID="{349D83B1-79F1-4234-AE44-B32F85A25630}" presName="circleB" presStyleLbl="node1" presStyleIdx="3" presStyleCnt="4"/>
      <dgm:spPr/>
    </dgm:pt>
    <dgm:pt modelId="{4675CB02-77AE-405B-A0B0-9615A7CBA3E0}" type="pres">
      <dgm:prSet presAssocID="{349D83B1-79F1-4234-AE44-B32F85A25630}" presName="spaceB" presStyleCnt="0"/>
      <dgm:spPr/>
    </dgm:pt>
  </dgm:ptLst>
  <dgm:cxnLst>
    <dgm:cxn modelId="{20E01D05-E29C-42F5-A7A8-1C4B2D2E8263}" type="presOf" srcId="{7AC58856-2B59-4EAB-8E7C-3FBB0ADF008C}" destId="{F7791594-815E-41B9-8FB1-AA8F2EB50F61}" srcOrd="0" destOrd="0" presId="urn:microsoft.com/office/officeart/2005/8/layout/hProcess11"/>
    <dgm:cxn modelId="{3BB43666-2DC3-4551-A577-E04091CD709D}" srcId="{590383B6-3E89-4457-A2A4-18B98267331D}" destId="{22A15925-DBEC-401E-8463-E1B00983F730}" srcOrd="1" destOrd="0" parTransId="{95CBF2CB-793B-4B26-9C0C-E8135779AC6E}" sibTransId="{EFE32528-3B8C-40F7-AA75-527616B2CD5F}"/>
    <dgm:cxn modelId="{A6F3B273-B1F3-49BB-9F33-639DAE08FB81}" type="presOf" srcId="{864ED5A0-C7D1-41DE-9EB7-B475267F615D}" destId="{3F917A4F-AEE2-4268-BCF8-918B7D2BB334}" srcOrd="0" destOrd="0" presId="urn:microsoft.com/office/officeart/2005/8/layout/hProcess11"/>
    <dgm:cxn modelId="{DD587480-1E64-4D57-9B85-0309F25D078E}" type="presOf" srcId="{590383B6-3E89-4457-A2A4-18B98267331D}" destId="{6CCEE635-9BAA-4EBB-A5F8-43F926CE4E83}" srcOrd="0" destOrd="0" presId="urn:microsoft.com/office/officeart/2005/8/layout/hProcess11"/>
    <dgm:cxn modelId="{E6528184-6A71-4BB2-9244-55ADF3682436}" srcId="{590383B6-3E89-4457-A2A4-18B98267331D}" destId="{864ED5A0-C7D1-41DE-9EB7-B475267F615D}" srcOrd="2" destOrd="0" parTransId="{7839BF36-1901-453D-B6AB-EBA0A93814A2}" sibTransId="{EEE584B7-198D-4238-A3DF-9279533682D8}"/>
    <dgm:cxn modelId="{ED3FF885-7E40-46B9-860B-E1827ECD8210}" type="presOf" srcId="{349D83B1-79F1-4234-AE44-B32F85A25630}" destId="{2FBF79DE-8A9B-4B2D-BB84-D53F2A527F01}" srcOrd="0" destOrd="0" presId="urn:microsoft.com/office/officeart/2005/8/layout/hProcess11"/>
    <dgm:cxn modelId="{1B29A99F-DDA8-4CB2-817B-BA51D72C8B21}" srcId="{590383B6-3E89-4457-A2A4-18B98267331D}" destId="{349D83B1-79F1-4234-AE44-B32F85A25630}" srcOrd="3" destOrd="0" parTransId="{D8B36D63-84F0-4CBF-836A-AC416981D77A}" sibTransId="{7F43E422-7196-447A-9B74-6D85AD16AE38}"/>
    <dgm:cxn modelId="{0E2BFDA5-380D-47AF-BB8F-AD62370B520B}" type="presOf" srcId="{22A15925-DBEC-401E-8463-E1B00983F730}" destId="{0899F51F-5E9B-44EC-A298-92468F1F01B7}" srcOrd="0" destOrd="0" presId="urn:microsoft.com/office/officeart/2005/8/layout/hProcess11"/>
    <dgm:cxn modelId="{4CCA8EC2-0370-43EB-9ABC-6414020A7229}" srcId="{590383B6-3E89-4457-A2A4-18B98267331D}" destId="{7AC58856-2B59-4EAB-8E7C-3FBB0ADF008C}" srcOrd="0" destOrd="0" parTransId="{8701C126-13AC-490C-8FC6-63BA82544188}" sibTransId="{14DF30C7-9808-4E02-8507-D76830FF7F69}"/>
    <dgm:cxn modelId="{17CAF903-99BB-4F91-8AE8-DA0F0973DA44}" type="presParOf" srcId="{6CCEE635-9BAA-4EBB-A5F8-43F926CE4E83}" destId="{45F4AAB3-DAD6-4638-ACAC-F18D44E563BD}" srcOrd="0" destOrd="0" presId="urn:microsoft.com/office/officeart/2005/8/layout/hProcess11"/>
    <dgm:cxn modelId="{912761A5-E65C-4DE4-A1F0-96A196269AB5}" type="presParOf" srcId="{6CCEE635-9BAA-4EBB-A5F8-43F926CE4E83}" destId="{F7E86F38-405C-4035-BC09-44A0B65CBEB6}" srcOrd="1" destOrd="0" presId="urn:microsoft.com/office/officeart/2005/8/layout/hProcess11"/>
    <dgm:cxn modelId="{F56EB309-3D3F-45D8-BD99-6E2B0DA25558}" type="presParOf" srcId="{F7E86F38-405C-4035-BC09-44A0B65CBEB6}" destId="{A61E15AD-5491-44CA-B83E-E220E9EA4723}" srcOrd="0" destOrd="0" presId="urn:microsoft.com/office/officeart/2005/8/layout/hProcess11"/>
    <dgm:cxn modelId="{227C96E9-C928-4CEE-8310-A3C40A89BD96}" type="presParOf" srcId="{A61E15AD-5491-44CA-B83E-E220E9EA4723}" destId="{F7791594-815E-41B9-8FB1-AA8F2EB50F61}" srcOrd="0" destOrd="0" presId="urn:microsoft.com/office/officeart/2005/8/layout/hProcess11"/>
    <dgm:cxn modelId="{F87988F5-8BB5-4E40-951C-B31FAEF0CD2D}" type="presParOf" srcId="{A61E15AD-5491-44CA-B83E-E220E9EA4723}" destId="{D861186C-C32C-4495-8DCA-68C00A87C5EB}" srcOrd="1" destOrd="0" presId="urn:microsoft.com/office/officeart/2005/8/layout/hProcess11"/>
    <dgm:cxn modelId="{B0252111-C9B6-4528-AD57-67BA09789B36}" type="presParOf" srcId="{A61E15AD-5491-44CA-B83E-E220E9EA4723}" destId="{6F6577C2-772F-474D-A228-E3311E56FCED}" srcOrd="2" destOrd="0" presId="urn:microsoft.com/office/officeart/2005/8/layout/hProcess11"/>
    <dgm:cxn modelId="{A3A13206-DDE4-4C73-930E-BFFCBAFFDEC0}" type="presParOf" srcId="{F7E86F38-405C-4035-BC09-44A0B65CBEB6}" destId="{1A611606-0F58-42B6-942E-BCD1D2E6DF60}" srcOrd="1" destOrd="0" presId="urn:microsoft.com/office/officeart/2005/8/layout/hProcess11"/>
    <dgm:cxn modelId="{1431F720-74F1-4D2F-9D05-E6A0593EE231}" type="presParOf" srcId="{F7E86F38-405C-4035-BC09-44A0B65CBEB6}" destId="{E9024C67-FFA4-4F15-8258-A73E78174CFE}" srcOrd="2" destOrd="0" presId="urn:microsoft.com/office/officeart/2005/8/layout/hProcess11"/>
    <dgm:cxn modelId="{9B9A4E4F-A611-459F-9400-0663A568809E}" type="presParOf" srcId="{E9024C67-FFA4-4F15-8258-A73E78174CFE}" destId="{0899F51F-5E9B-44EC-A298-92468F1F01B7}" srcOrd="0" destOrd="0" presId="urn:microsoft.com/office/officeart/2005/8/layout/hProcess11"/>
    <dgm:cxn modelId="{BE485AEF-01B8-4C6C-A51A-60E9C0340246}" type="presParOf" srcId="{E9024C67-FFA4-4F15-8258-A73E78174CFE}" destId="{B1EC4F61-B243-4FAC-ABC5-0E9201377686}" srcOrd="1" destOrd="0" presId="urn:microsoft.com/office/officeart/2005/8/layout/hProcess11"/>
    <dgm:cxn modelId="{50480842-2948-4743-92A0-67F071040409}" type="presParOf" srcId="{E9024C67-FFA4-4F15-8258-A73E78174CFE}" destId="{D9857DA1-6F50-4EAC-9B33-B777E3F1EC3C}" srcOrd="2" destOrd="0" presId="urn:microsoft.com/office/officeart/2005/8/layout/hProcess11"/>
    <dgm:cxn modelId="{BC7431CE-A905-4280-83CF-27989EB70C72}" type="presParOf" srcId="{F7E86F38-405C-4035-BC09-44A0B65CBEB6}" destId="{AAC10272-D1A5-4EA9-87B7-8A65917F3256}" srcOrd="3" destOrd="0" presId="urn:microsoft.com/office/officeart/2005/8/layout/hProcess11"/>
    <dgm:cxn modelId="{283BF8FD-D28D-4D2D-8085-504A667B7152}" type="presParOf" srcId="{F7E86F38-405C-4035-BC09-44A0B65CBEB6}" destId="{84B3982D-1568-44DE-AC4D-8CDD0683922C}" srcOrd="4" destOrd="0" presId="urn:microsoft.com/office/officeart/2005/8/layout/hProcess11"/>
    <dgm:cxn modelId="{669F336E-BD91-4C16-8FBE-5645811BCAEE}" type="presParOf" srcId="{84B3982D-1568-44DE-AC4D-8CDD0683922C}" destId="{3F917A4F-AEE2-4268-BCF8-918B7D2BB334}" srcOrd="0" destOrd="0" presId="urn:microsoft.com/office/officeart/2005/8/layout/hProcess11"/>
    <dgm:cxn modelId="{F056EBD1-CEC6-4C32-BE02-9F1ACF7C0532}" type="presParOf" srcId="{84B3982D-1568-44DE-AC4D-8CDD0683922C}" destId="{C8728DAB-72E0-4665-9F92-415997457BEE}" srcOrd="1" destOrd="0" presId="urn:microsoft.com/office/officeart/2005/8/layout/hProcess11"/>
    <dgm:cxn modelId="{89438FC0-0DFF-4609-8A6E-174E7CB61B39}" type="presParOf" srcId="{84B3982D-1568-44DE-AC4D-8CDD0683922C}" destId="{FE5421EB-21BF-49C7-AE3E-0D9FBAD761CF}" srcOrd="2" destOrd="0" presId="urn:microsoft.com/office/officeart/2005/8/layout/hProcess11"/>
    <dgm:cxn modelId="{0D43E4B0-77CF-4785-B3C0-B4A5255063FC}" type="presParOf" srcId="{F7E86F38-405C-4035-BC09-44A0B65CBEB6}" destId="{43173A47-8682-4A64-B8D5-C84D03A3046D}" srcOrd="5" destOrd="0" presId="urn:microsoft.com/office/officeart/2005/8/layout/hProcess11"/>
    <dgm:cxn modelId="{31347976-542B-4456-91FD-8ED80389934F}" type="presParOf" srcId="{F7E86F38-405C-4035-BC09-44A0B65CBEB6}" destId="{DD18D566-55DF-4266-BF07-912030F8D288}" srcOrd="6" destOrd="0" presId="urn:microsoft.com/office/officeart/2005/8/layout/hProcess11"/>
    <dgm:cxn modelId="{FAD449D1-A852-40B5-9535-D4708E709225}" type="presParOf" srcId="{DD18D566-55DF-4266-BF07-912030F8D288}" destId="{2FBF79DE-8A9B-4B2D-BB84-D53F2A527F01}" srcOrd="0" destOrd="0" presId="urn:microsoft.com/office/officeart/2005/8/layout/hProcess11"/>
    <dgm:cxn modelId="{69526129-85B8-4994-9D55-61103431B932}" type="presParOf" srcId="{DD18D566-55DF-4266-BF07-912030F8D288}" destId="{7ACA6F71-0124-46F6-BEA3-F2104530DE8A}" srcOrd="1" destOrd="0" presId="urn:microsoft.com/office/officeart/2005/8/layout/hProcess11"/>
    <dgm:cxn modelId="{3B3950F1-F1BC-4A61-B91B-1AFA734FE1E4}" type="presParOf" srcId="{DD18D566-55DF-4266-BF07-912030F8D288}" destId="{4675CB02-77AE-405B-A0B0-9615A7CBA3E0}"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7ED7FF-8A65-4466-A614-761A2460131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F8657DB2-88C8-4071-B925-950765508DBB}">
      <dgm:prSet/>
      <dgm:spPr>
        <a:solidFill>
          <a:srgbClr val="94AAD4"/>
        </a:solidFill>
      </dgm:spPr>
      <dgm:t>
        <a:bodyPr/>
        <a:lstStyle/>
        <a:p>
          <a:r>
            <a:rPr lang="en-GB" b="1" dirty="0"/>
            <a:t>Ashworth &amp; Farrell (2021) show there is no substantial evidence produced to support </a:t>
          </a:r>
          <a:r>
            <a:rPr lang="en-GB" b="1" u="sng" dirty="0"/>
            <a:t>any</a:t>
          </a:r>
          <a:r>
            <a:rPr lang="en-GB" b="1" dirty="0"/>
            <a:t> of the governance models in Fire &amp; Rescue</a:t>
          </a:r>
        </a:p>
      </dgm:t>
    </dgm:pt>
    <dgm:pt modelId="{D23EB567-9D7F-4D40-A745-56EF10837518}" type="parTrans" cxnId="{36B5FA01-B992-46C8-8074-981EEEF797A6}">
      <dgm:prSet/>
      <dgm:spPr/>
      <dgm:t>
        <a:bodyPr/>
        <a:lstStyle/>
        <a:p>
          <a:endParaRPr lang="en-GB"/>
        </a:p>
      </dgm:t>
    </dgm:pt>
    <dgm:pt modelId="{764B28EC-4D5C-43C2-988D-EA4A07020378}" type="sibTrans" cxnId="{36B5FA01-B992-46C8-8074-981EEEF797A6}">
      <dgm:prSet/>
      <dgm:spPr/>
      <dgm:t>
        <a:bodyPr/>
        <a:lstStyle/>
        <a:p>
          <a:endParaRPr lang="en-GB"/>
        </a:p>
      </dgm:t>
    </dgm:pt>
    <dgm:pt modelId="{1131721C-7737-45FB-9F8B-8ABFD88F33FB}">
      <dgm:prSet/>
      <dgm:spPr>
        <a:solidFill>
          <a:srgbClr val="94AAD4"/>
        </a:solidFill>
      </dgm:spPr>
      <dgm:t>
        <a:bodyPr/>
        <a:lstStyle/>
        <a:p>
          <a:r>
            <a:rPr lang="en-GB" b="1" dirty="0"/>
            <a:t>Eckersley &amp; Murphy (2019)  have shown that the ‘local case’ evidence for PFCCs to-date is effectively a sham with all PFCCs in ‘conservative’ areas</a:t>
          </a:r>
        </a:p>
      </dgm:t>
    </dgm:pt>
    <dgm:pt modelId="{19C31A1B-FF47-4030-A350-E9DCFFD345D1}" type="parTrans" cxnId="{A3313058-ADAA-4AEA-822D-6B139873C218}">
      <dgm:prSet/>
      <dgm:spPr/>
      <dgm:t>
        <a:bodyPr/>
        <a:lstStyle/>
        <a:p>
          <a:endParaRPr lang="en-GB"/>
        </a:p>
      </dgm:t>
    </dgm:pt>
    <dgm:pt modelId="{CC0F14ED-DC26-4100-8197-8377162FDCC3}" type="sibTrans" cxnId="{A3313058-ADAA-4AEA-822D-6B139873C218}">
      <dgm:prSet/>
      <dgm:spPr/>
      <dgm:t>
        <a:bodyPr/>
        <a:lstStyle/>
        <a:p>
          <a:endParaRPr lang="en-GB"/>
        </a:p>
      </dgm:t>
    </dgm:pt>
    <dgm:pt modelId="{987744D3-452A-4EA8-8132-62C86AEEEBBC}">
      <dgm:prSet/>
      <dgm:spPr>
        <a:solidFill>
          <a:srgbClr val="94AAD4"/>
        </a:solidFill>
      </dgm:spPr>
      <dgm:t>
        <a:bodyPr/>
        <a:lstStyle/>
        <a:p>
          <a:r>
            <a:rPr lang="en-GB" b="1" dirty="0"/>
            <a:t>Lakoma (2021 and ongoing) –  6 case studies on the impact on accountability of a governance change from Fire and Rescue Authorities to PFCCs</a:t>
          </a:r>
        </a:p>
      </dgm:t>
    </dgm:pt>
    <dgm:pt modelId="{E2F11054-F853-4F20-B254-F206C099A85E}" type="parTrans" cxnId="{9EA563A3-24BA-46A6-AB77-79E6B6C7F5B1}">
      <dgm:prSet/>
      <dgm:spPr/>
      <dgm:t>
        <a:bodyPr/>
        <a:lstStyle/>
        <a:p>
          <a:endParaRPr lang="en-GB"/>
        </a:p>
      </dgm:t>
    </dgm:pt>
    <dgm:pt modelId="{0A0C9821-5268-43CF-8C66-42D4A4492D08}" type="sibTrans" cxnId="{9EA563A3-24BA-46A6-AB77-79E6B6C7F5B1}">
      <dgm:prSet/>
      <dgm:spPr/>
      <dgm:t>
        <a:bodyPr/>
        <a:lstStyle/>
        <a:p>
          <a:endParaRPr lang="en-GB"/>
        </a:p>
      </dgm:t>
    </dgm:pt>
    <dgm:pt modelId="{E381874E-E6B5-43FD-BAE5-73A9D3D8359C}">
      <dgm:prSet/>
      <dgm:spPr>
        <a:solidFill>
          <a:srgbClr val="94AAD4"/>
        </a:solidFill>
      </dgm:spPr>
      <dgm:t>
        <a:bodyPr/>
        <a:lstStyle/>
        <a:p>
          <a:r>
            <a:rPr lang="en-GB" b="1" dirty="0"/>
            <a:t>HMICFRS (2020, 2021a, 2021b) evidence from their inspections to date is equivocal on the impact on operational performance</a:t>
          </a:r>
        </a:p>
      </dgm:t>
    </dgm:pt>
    <dgm:pt modelId="{954F816C-EF14-4A43-93DE-F9589075ADEB}" type="parTrans" cxnId="{B16408D9-4F0C-498D-8492-AD4847412FBB}">
      <dgm:prSet/>
      <dgm:spPr/>
      <dgm:t>
        <a:bodyPr/>
        <a:lstStyle/>
        <a:p>
          <a:endParaRPr lang="en-GB"/>
        </a:p>
      </dgm:t>
    </dgm:pt>
    <dgm:pt modelId="{8DFC8454-18DA-4A1D-888C-BD0ECF4F1C78}" type="sibTrans" cxnId="{B16408D9-4F0C-498D-8492-AD4847412FBB}">
      <dgm:prSet/>
      <dgm:spPr/>
      <dgm:t>
        <a:bodyPr/>
        <a:lstStyle/>
        <a:p>
          <a:endParaRPr lang="en-GB"/>
        </a:p>
      </dgm:t>
    </dgm:pt>
    <dgm:pt modelId="{CAB01B17-10D4-489D-B15A-161ED377B806}" type="pres">
      <dgm:prSet presAssocID="{487ED7FF-8A65-4466-A614-761A24601313}" presName="linear" presStyleCnt="0">
        <dgm:presLayoutVars>
          <dgm:animLvl val="lvl"/>
          <dgm:resizeHandles val="exact"/>
        </dgm:presLayoutVars>
      </dgm:prSet>
      <dgm:spPr/>
    </dgm:pt>
    <dgm:pt modelId="{7DFD5A6F-FDFE-44EF-AF4F-1437920DBBF9}" type="pres">
      <dgm:prSet presAssocID="{F8657DB2-88C8-4071-B925-950765508DBB}" presName="parentText" presStyleLbl="node1" presStyleIdx="0" presStyleCnt="4" custScaleY="137752">
        <dgm:presLayoutVars>
          <dgm:chMax val="0"/>
          <dgm:bulletEnabled val="1"/>
        </dgm:presLayoutVars>
      </dgm:prSet>
      <dgm:spPr/>
    </dgm:pt>
    <dgm:pt modelId="{D948AEDA-D3ED-412D-A47D-2879E2F715B9}" type="pres">
      <dgm:prSet presAssocID="{764B28EC-4D5C-43C2-988D-EA4A07020378}" presName="spacer" presStyleCnt="0"/>
      <dgm:spPr/>
    </dgm:pt>
    <dgm:pt modelId="{ECBD5645-AEE8-4E63-A92F-2EE85E6BEAC1}" type="pres">
      <dgm:prSet presAssocID="{1131721C-7737-45FB-9F8B-8ABFD88F33FB}" presName="parentText" presStyleLbl="node1" presStyleIdx="1" presStyleCnt="4" custScaleY="126163">
        <dgm:presLayoutVars>
          <dgm:chMax val="0"/>
          <dgm:bulletEnabled val="1"/>
        </dgm:presLayoutVars>
      </dgm:prSet>
      <dgm:spPr/>
    </dgm:pt>
    <dgm:pt modelId="{1FA68AC1-CE7A-41A7-9CA1-532ACB2C0059}" type="pres">
      <dgm:prSet presAssocID="{CC0F14ED-DC26-4100-8197-8377162FDCC3}" presName="spacer" presStyleCnt="0"/>
      <dgm:spPr/>
    </dgm:pt>
    <dgm:pt modelId="{69B0EA05-5CF8-403D-9B8F-D89AE84328CB}" type="pres">
      <dgm:prSet presAssocID="{E381874E-E6B5-43FD-BAE5-73A9D3D8359C}" presName="parentText" presStyleLbl="node1" presStyleIdx="2" presStyleCnt="4" custScaleY="120299">
        <dgm:presLayoutVars>
          <dgm:chMax val="0"/>
          <dgm:bulletEnabled val="1"/>
        </dgm:presLayoutVars>
      </dgm:prSet>
      <dgm:spPr/>
    </dgm:pt>
    <dgm:pt modelId="{8F0AFDB2-EF6A-48FE-91D4-010CBF695217}" type="pres">
      <dgm:prSet presAssocID="{8DFC8454-18DA-4A1D-888C-BD0ECF4F1C78}" presName="spacer" presStyleCnt="0"/>
      <dgm:spPr/>
    </dgm:pt>
    <dgm:pt modelId="{18246CBA-9CC4-44B4-A921-285C042B7B50}" type="pres">
      <dgm:prSet presAssocID="{987744D3-452A-4EA8-8132-62C86AEEEBBC}" presName="parentText" presStyleLbl="node1" presStyleIdx="3" presStyleCnt="4" custScaleY="119793">
        <dgm:presLayoutVars>
          <dgm:chMax val="0"/>
          <dgm:bulletEnabled val="1"/>
        </dgm:presLayoutVars>
      </dgm:prSet>
      <dgm:spPr/>
    </dgm:pt>
  </dgm:ptLst>
  <dgm:cxnLst>
    <dgm:cxn modelId="{36B5FA01-B992-46C8-8074-981EEEF797A6}" srcId="{487ED7FF-8A65-4466-A614-761A24601313}" destId="{F8657DB2-88C8-4071-B925-950765508DBB}" srcOrd="0" destOrd="0" parTransId="{D23EB567-9D7F-4D40-A745-56EF10837518}" sibTransId="{764B28EC-4D5C-43C2-988D-EA4A07020378}"/>
    <dgm:cxn modelId="{486A1918-0CC4-4F57-8CA1-4BF5206EB9AA}" type="presOf" srcId="{F8657DB2-88C8-4071-B925-950765508DBB}" destId="{7DFD5A6F-FDFE-44EF-AF4F-1437920DBBF9}" srcOrd="0" destOrd="0" presId="urn:microsoft.com/office/officeart/2005/8/layout/vList2"/>
    <dgm:cxn modelId="{4F86D41B-8D7C-4F10-B26B-B358C1CCB51B}" type="presOf" srcId="{487ED7FF-8A65-4466-A614-761A24601313}" destId="{CAB01B17-10D4-489D-B15A-161ED377B806}" srcOrd="0" destOrd="0" presId="urn:microsoft.com/office/officeart/2005/8/layout/vList2"/>
    <dgm:cxn modelId="{3617F64B-0565-4C3B-9804-D8CA723A153D}" type="presOf" srcId="{1131721C-7737-45FB-9F8B-8ABFD88F33FB}" destId="{ECBD5645-AEE8-4E63-A92F-2EE85E6BEAC1}" srcOrd="0" destOrd="0" presId="urn:microsoft.com/office/officeart/2005/8/layout/vList2"/>
    <dgm:cxn modelId="{A3313058-ADAA-4AEA-822D-6B139873C218}" srcId="{487ED7FF-8A65-4466-A614-761A24601313}" destId="{1131721C-7737-45FB-9F8B-8ABFD88F33FB}" srcOrd="1" destOrd="0" parTransId="{19C31A1B-FF47-4030-A350-E9DCFFD345D1}" sibTransId="{CC0F14ED-DC26-4100-8197-8377162FDCC3}"/>
    <dgm:cxn modelId="{A50D2F9E-25B9-48D4-81B0-A62642AD140A}" type="presOf" srcId="{E381874E-E6B5-43FD-BAE5-73A9D3D8359C}" destId="{69B0EA05-5CF8-403D-9B8F-D89AE84328CB}" srcOrd="0" destOrd="0" presId="urn:microsoft.com/office/officeart/2005/8/layout/vList2"/>
    <dgm:cxn modelId="{9EA563A3-24BA-46A6-AB77-79E6B6C7F5B1}" srcId="{487ED7FF-8A65-4466-A614-761A24601313}" destId="{987744D3-452A-4EA8-8132-62C86AEEEBBC}" srcOrd="3" destOrd="0" parTransId="{E2F11054-F853-4F20-B254-F206C099A85E}" sibTransId="{0A0C9821-5268-43CF-8C66-42D4A4492D08}"/>
    <dgm:cxn modelId="{B16408D9-4F0C-498D-8492-AD4847412FBB}" srcId="{487ED7FF-8A65-4466-A614-761A24601313}" destId="{E381874E-E6B5-43FD-BAE5-73A9D3D8359C}" srcOrd="2" destOrd="0" parTransId="{954F816C-EF14-4A43-93DE-F9589075ADEB}" sibTransId="{8DFC8454-18DA-4A1D-888C-BD0ECF4F1C78}"/>
    <dgm:cxn modelId="{03C989DD-F21D-4F2F-ABA9-59D8A475942A}" type="presOf" srcId="{987744D3-452A-4EA8-8132-62C86AEEEBBC}" destId="{18246CBA-9CC4-44B4-A921-285C042B7B50}" srcOrd="0" destOrd="0" presId="urn:microsoft.com/office/officeart/2005/8/layout/vList2"/>
    <dgm:cxn modelId="{840FC98B-4AAF-4106-A600-BB7DC5593C28}" type="presParOf" srcId="{CAB01B17-10D4-489D-B15A-161ED377B806}" destId="{7DFD5A6F-FDFE-44EF-AF4F-1437920DBBF9}" srcOrd="0" destOrd="0" presId="urn:microsoft.com/office/officeart/2005/8/layout/vList2"/>
    <dgm:cxn modelId="{5EC616E5-F3FE-4239-B68B-9CFD78ADC06E}" type="presParOf" srcId="{CAB01B17-10D4-489D-B15A-161ED377B806}" destId="{D948AEDA-D3ED-412D-A47D-2879E2F715B9}" srcOrd="1" destOrd="0" presId="urn:microsoft.com/office/officeart/2005/8/layout/vList2"/>
    <dgm:cxn modelId="{0C8DFCFA-8F9E-41A8-BBBB-72C2965E763C}" type="presParOf" srcId="{CAB01B17-10D4-489D-B15A-161ED377B806}" destId="{ECBD5645-AEE8-4E63-A92F-2EE85E6BEAC1}" srcOrd="2" destOrd="0" presId="urn:microsoft.com/office/officeart/2005/8/layout/vList2"/>
    <dgm:cxn modelId="{943702BF-0436-41D5-B12B-A9737D2C375A}" type="presParOf" srcId="{CAB01B17-10D4-489D-B15A-161ED377B806}" destId="{1FA68AC1-CE7A-41A7-9CA1-532ACB2C0059}" srcOrd="3" destOrd="0" presId="urn:microsoft.com/office/officeart/2005/8/layout/vList2"/>
    <dgm:cxn modelId="{DBC885B2-4E47-423C-8420-D440B5440A0A}" type="presParOf" srcId="{CAB01B17-10D4-489D-B15A-161ED377B806}" destId="{69B0EA05-5CF8-403D-9B8F-D89AE84328CB}" srcOrd="4" destOrd="0" presId="urn:microsoft.com/office/officeart/2005/8/layout/vList2"/>
    <dgm:cxn modelId="{CC90AE8D-A892-4296-9675-1E698E24AEC7}" type="presParOf" srcId="{CAB01B17-10D4-489D-B15A-161ED377B806}" destId="{8F0AFDB2-EF6A-48FE-91D4-010CBF695217}" srcOrd="5" destOrd="0" presId="urn:microsoft.com/office/officeart/2005/8/layout/vList2"/>
    <dgm:cxn modelId="{06C91879-7CF7-4CAF-8858-0DA4860BE572}" type="presParOf" srcId="{CAB01B17-10D4-489D-B15A-161ED377B806}" destId="{18246CBA-9CC4-44B4-A921-285C042B7B5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9A1BD-29BB-4CF4-B4FE-3AD9D31E52F6}">
      <dsp:nvSpPr>
        <dsp:cNvPr id="0" name=""/>
        <dsp:cNvSpPr/>
      </dsp:nvSpPr>
      <dsp:spPr>
        <a:xfrm>
          <a:off x="51117" y="2665"/>
          <a:ext cx="3375884" cy="2025530"/>
        </a:xfrm>
        <a:prstGeom prst="rect">
          <a:avLst/>
        </a:prstGeom>
        <a:solidFill>
          <a:srgbClr val="94AAD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dirty="0">
              <a:solidFill>
                <a:schemeClr val="bg1"/>
              </a:solidFill>
            </a:rPr>
            <a:t>The Home Office to  determine the role of fire and rescue services, to remove any ambiguity</a:t>
          </a:r>
        </a:p>
      </dsp:txBody>
      <dsp:txXfrm>
        <a:off x="51117" y="2665"/>
        <a:ext cx="3375884" cy="2025530"/>
      </dsp:txXfrm>
    </dsp:sp>
    <dsp:sp modelId="{BDC5F3A7-4539-48EF-9F14-D8D12ACB9F98}">
      <dsp:nvSpPr>
        <dsp:cNvPr id="0" name=""/>
        <dsp:cNvSpPr/>
      </dsp:nvSpPr>
      <dsp:spPr>
        <a:xfrm>
          <a:off x="3764590" y="2665"/>
          <a:ext cx="3375884" cy="2025530"/>
        </a:xfrm>
        <a:prstGeom prst="rect">
          <a:avLst/>
        </a:prstGeom>
        <a:solidFill>
          <a:srgbClr val="94AAD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dirty="0">
              <a:solidFill>
                <a:schemeClr val="bg1"/>
              </a:solidFill>
            </a:rPr>
            <a:t>The sector should remove unjustifiable variation in performance, (including the definition of risk). </a:t>
          </a:r>
        </a:p>
      </dsp:txBody>
      <dsp:txXfrm>
        <a:off x="3764590" y="2665"/>
        <a:ext cx="3375884" cy="2025530"/>
      </dsp:txXfrm>
    </dsp:sp>
    <dsp:sp modelId="{32F52769-B86F-4A8A-923E-33016FDEDB1C}">
      <dsp:nvSpPr>
        <dsp:cNvPr id="0" name=""/>
        <dsp:cNvSpPr/>
      </dsp:nvSpPr>
      <dsp:spPr>
        <a:xfrm>
          <a:off x="7478063" y="2665"/>
          <a:ext cx="3375884" cy="2025530"/>
        </a:xfrm>
        <a:prstGeom prst="rect">
          <a:avLst/>
        </a:prstGeom>
        <a:solidFill>
          <a:srgbClr val="94AAD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dirty="0">
              <a:solidFill>
                <a:schemeClr val="bg1"/>
              </a:solidFill>
            </a:rPr>
            <a:t>The sector should review and reform how effectively pay and conditions are determined. </a:t>
          </a:r>
        </a:p>
      </dsp:txBody>
      <dsp:txXfrm>
        <a:off x="7478063" y="2665"/>
        <a:ext cx="3375884" cy="2025530"/>
      </dsp:txXfrm>
    </dsp:sp>
    <dsp:sp modelId="{024E3E6B-EF55-4CD2-BE2D-8B0317E7B90B}">
      <dsp:nvSpPr>
        <dsp:cNvPr id="0" name=""/>
        <dsp:cNvSpPr/>
      </dsp:nvSpPr>
      <dsp:spPr>
        <a:xfrm>
          <a:off x="51117" y="2365785"/>
          <a:ext cx="3375884" cy="2025530"/>
        </a:xfrm>
        <a:prstGeom prst="rect">
          <a:avLst/>
        </a:prstGeom>
        <a:solidFill>
          <a:srgbClr val="94AAD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dirty="0">
              <a:solidFill>
                <a:schemeClr val="bg1"/>
              </a:solidFill>
            </a:rPr>
            <a:t>The Home Office should invest chief fire officers with operational independence. </a:t>
          </a:r>
        </a:p>
      </dsp:txBody>
      <dsp:txXfrm>
        <a:off x="51117" y="2365785"/>
        <a:ext cx="3375884" cy="2025530"/>
      </dsp:txXfrm>
    </dsp:sp>
    <dsp:sp modelId="{23BE334B-5C3E-4C9C-9738-1DB818E81BCD}">
      <dsp:nvSpPr>
        <dsp:cNvPr id="0" name=""/>
        <dsp:cNvSpPr/>
      </dsp:nvSpPr>
      <dsp:spPr>
        <a:xfrm>
          <a:off x="3764590" y="2365785"/>
          <a:ext cx="3375884" cy="2025530"/>
        </a:xfrm>
        <a:prstGeom prst="rect">
          <a:avLst/>
        </a:prstGeom>
        <a:solidFill>
          <a:srgbClr val="94AAD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dirty="0">
              <a:solidFill>
                <a:schemeClr val="bg1"/>
              </a:solidFill>
            </a:rPr>
            <a:t>The Home Office should ensure that the sector has sufficient capacity and capability to bring about change</a:t>
          </a:r>
        </a:p>
      </dsp:txBody>
      <dsp:txXfrm>
        <a:off x="3764590" y="2365785"/>
        <a:ext cx="3375884" cy="2025530"/>
      </dsp:txXfrm>
    </dsp:sp>
    <dsp:sp modelId="{1E1B4D73-EF4A-4DBC-9C53-7B2D2F2256E8}">
      <dsp:nvSpPr>
        <dsp:cNvPr id="0" name=""/>
        <dsp:cNvSpPr/>
      </dsp:nvSpPr>
      <dsp:spPr>
        <a:xfrm>
          <a:off x="7478063" y="2365785"/>
          <a:ext cx="3375884" cy="2025530"/>
        </a:xfrm>
        <a:prstGeom prst="rect">
          <a:avLst/>
        </a:prstGeom>
        <a:solidFill>
          <a:srgbClr val="94AAD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dirty="0">
              <a:solidFill>
                <a:schemeClr val="bg1"/>
              </a:solidFill>
            </a:rPr>
            <a:t>There should be a code of ethics for the sector</a:t>
          </a:r>
        </a:p>
      </dsp:txBody>
      <dsp:txXfrm>
        <a:off x="7478063" y="2365785"/>
        <a:ext cx="3375884" cy="20255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4AAB3-DAD6-4638-ACAC-F18D44E563BD}">
      <dsp:nvSpPr>
        <dsp:cNvPr id="0" name=""/>
        <dsp:cNvSpPr/>
      </dsp:nvSpPr>
      <dsp:spPr>
        <a:xfrm>
          <a:off x="0" y="1498281"/>
          <a:ext cx="11047294" cy="1997708"/>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791594-815E-41B9-8FB1-AA8F2EB50F61}">
      <dsp:nvSpPr>
        <dsp:cNvPr id="0" name=""/>
        <dsp:cNvSpPr/>
      </dsp:nvSpPr>
      <dsp:spPr>
        <a:xfrm>
          <a:off x="1316" y="0"/>
          <a:ext cx="2166990" cy="1997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GB" sz="1600" b="1" kern="1200" dirty="0">
              <a:solidFill>
                <a:schemeClr val="tx2"/>
              </a:solidFill>
            </a:rPr>
            <a:t>July 2020, gov’t announce a two-part review of PCCs and PFCCs, </a:t>
          </a:r>
          <a:r>
            <a:rPr lang="en-GB" sz="1600" b="0" kern="1200" dirty="0">
              <a:solidFill>
                <a:schemeClr val="tx2"/>
              </a:solidFill>
            </a:rPr>
            <a:t>-</a:t>
          </a:r>
          <a:r>
            <a:rPr lang="en-GB" sz="1600" kern="1200" dirty="0">
              <a:solidFill>
                <a:schemeClr val="tx2"/>
              </a:solidFill>
            </a:rPr>
            <a:t> clear intention of extending and strengthening the ‘commissioner’ model</a:t>
          </a:r>
        </a:p>
      </dsp:txBody>
      <dsp:txXfrm>
        <a:off x="1316" y="0"/>
        <a:ext cx="2166990" cy="1997708"/>
      </dsp:txXfrm>
    </dsp:sp>
    <dsp:sp modelId="{D861186C-C32C-4495-8DCA-68C00A87C5EB}">
      <dsp:nvSpPr>
        <dsp:cNvPr id="0" name=""/>
        <dsp:cNvSpPr/>
      </dsp:nvSpPr>
      <dsp:spPr>
        <a:xfrm>
          <a:off x="835098" y="2247422"/>
          <a:ext cx="499427" cy="49942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99F51F-5E9B-44EC-A298-92468F1F01B7}">
      <dsp:nvSpPr>
        <dsp:cNvPr id="0" name=""/>
        <dsp:cNvSpPr/>
      </dsp:nvSpPr>
      <dsp:spPr>
        <a:xfrm>
          <a:off x="2193976" y="3074159"/>
          <a:ext cx="2218442" cy="1894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GB" sz="1600" b="1" kern="1200" dirty="0">
              <a:solidFill>
                <a:schemeClr val="tx2"/>
              </a:solidFill>
            </a:rPr>
            <a:t>1</a:t>
          </a:r>
          <a:r>
            <a:rPr lang="en-GB" sz="1600" b="1" kern="1200" baseline="30000" dirty="0">
              <a:solidFill>
                <a:schemeClr val="tx2"/>
              </a:solidFill>
            </a:rPr>
            <a:t>st</a:t>
          </a:r>
          <a:r>
            <a:rPr lang="en-GB" sz="1600" b="1" kern="1200" dirty="0">
              <a:solidFill>
                <a:schemeClr val="tx2"/>
              </a:solidFill>
            </a:rPr>
            <a:t> part – changes implementable before May 2021  </a:t>
          </a:r>
          <a:r>
            <a:rPr lang="en-GB" sz="1600" kern="1200" dirty="0">
              <a:solidFill>
                <a:schemeClr val="tx2"/>
              </a:solidFill>
            </a:rPr>
            <a:t>(primarily focussed on the Police). 2</a:t>
          </a:r>
          <a:r>
            <a:rPr lang="en-GB" sz="1600" kern="1200" baseline="30000" dirty="0">
              <a:solidFill>
                <a:schemeClr val="tx2"/>
              </a:solidFill>
            </a:rPr>
            <a:t>nd</a:t>
          </a:r>
          <a:r>
            <a:rPr lang="en-GB" sz="1600" kern="1200" dirty="0">
              <a:solidFill>
                <a:schemeClr val="tx2"/>
              </a:solidFill>
            </a:rPr>
            <a:t> part a White Paper originally to be published in Spring 2021</a:t>
          </a:r>
        </a:p>
      </dsp:txBody>
      <dsp:txXfrm>
        <a:off x="2193976" y="3074159"/>
        <a:ext cx="2218442" cy="1894247"/>
      </dsp:txXfrm>
    </dsp:sp>
    <dsp:sp modelId="{B1EC4F61-B243-4FAC-ABC5-0E9201377686}">
      <dsp:nvSpPr>
        <dsp:cNvPr id="0" name=""/>
        <dsp:cNvSpPr/>
      </dsp:nvSpPr>
      <dsp:spPr>
        <a:xfrm>
          <a:off x="3053484" y="2273287"/>
          <a:ext cx="499427" cy="49942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917A4F-AEE2-4268-BCF8-918B7D2BB334}">
      <dsp:nvSpPr>
        <dsp:cNvPr id="0" name=""/>
        <dsp:cNvSpPr/>
      </dsp:nvSpPr>
      <dsp:spPr>
        <a:xfrm>
          <a:off x="4438089" y="0"/>
          <a:ext cx="2863488" cy="1997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GB" sz="1600" b="1" kern="1200" dirty="0">
              <a:solidFill>
                <a:schemeClr val="tx2"/>
              </a:solidFill>
            </a:rPr>
            <a:t>Government has received </a:t>
          </a:r>
          <a:r>
            <a:rPr lang="en-GB" sz="1600" b="1" kern="1200" dirty="0" err="1">
              <a:solidFill>
                <a:schemeClr val="tx2"/>
              </a:solidFill>
            </a:rPr>
            <a:t>Kerslake</a:t>
          </a:r>
          <a:r>
            <a:rPr lang="en-GB" sz="1600" b="1" kern="1200" dirty="0">
              <a:solidFill>
                <a:schemeClr val="tx2"/>
              </a:solidFill>
            </a:rPr>
            <a:t> Report </a:t>
          </a:r>
          <a:r>
            <a:rPr lang="en-GB" sz="1600" b="0" kern="1200" dirty="0">
              <a:solidFill>
                <a:schemeClr val="tx2"/>
              </a:solidFill>
            </a:rPr>
            <a:t>(Manchester Arena Attack)</a:t>
          </a:r>
          <a:r>
            <a:rPr lang="en-GB" sz="1600" b="1" kern="1200" dirty="0">
              <a:solidFill>
                <a:schemeClr val="tx2"/>
              </a:solidFill>
            </a:rPr>
            <a:t>, Redmond Report (</a:t>
          </a:r>
          <a:r>
            <a:rPr lang="en-GB" sz="1600" b="0" kern="1200" dirty="0">
              <a:solidFill>
                <a:schemeClr val="tx2"/>
              </a:solidFill>
            </a:rPr>
            <a:t>Local Audit)</a:t>
          </a:r>
          <a:r>
            <a:rPr lang="en-GB" sz="1600" b="1" kern="1200" dirty="0">
              <a:solidFill>
                <a:schemeClr val="tx2"/>
              </a:solidFill>
            </a:rPr>
            <a:t>, HMICFRS’s 3 ‘State of Fire’ reports </a:t>
          </a:r>
          <a:r>
            <a:rPr lang="en-GB" sz="1600" b="0" kern="1200" dirty="0">
              <a:solidFill>
                <a:schemeClr val="tx2"/>
              </a:solidFill>
            </a:rPr>
            <a:t>and 3 reports on  </a:t>
          </a:r>
          <a:r>
            <a:rPr lang="en-GB" sz="1600" b="1" kern="1200" dirty="0">
              <a:solidFill>
                <a:schemeClr val="tx2"/>
              </a:solidFill>
            </a:rPr>
            <a:t>COVID-19</a:t>
          </a:r>
        </a:p>
      </dsp:txBody>
      <dsp:txXfrm>
        <a:off x="4438089" y="0"/>
        <a:ext cx="2863488" cy="1997708"/>
      </dsp:txXfrm>
    </dsp:sp>
    <dsp:sp modelId="{C8728DAB-72E0-4665-9F92-415997457BEE}">
      <dsp:nvSpPr>
        <dsp:cNvPr id="0" name=""/>
        <dsp:cNvSpPr/>
      </dsp:nvSpPr>
      <dsp:spPr>
        <a:xfrm>
          <a:off x="5620119" y="2247422"/>
          <a:ext cx="499427" cy="49942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BF79DE-8A9B-4B2D-BB84-D53F2A527F01}">
      <dsp:nvSpPr>
        <dsp:cNvPr id="0" name=""/>
        <dsp:cNvSpPr/>
      </dsp:nvSpPr>
      <dsp:spPr>
        <a:xfrm>
          <a:off x="7327247" y="2996563"/>
          <a:ext cx="2614000" cy="1997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GB" sz="1600" kern="1200" dirty="0">
              <a:solidFill>
                <a:schemeClr val="tx2"/>
              </a:solidFill>
            </a:rPr>
            <a:t>The Home Secretary announced in March 2021 that </a:t>
          </a:r>
          <a:r>
            <a:rPr lang="en-GB" sz="1600" b="1" kern="1200" dirty="0">
              <a:solidFill>
                <a:schemeClr val="tx2"/>
              </a:solidFill>
            </a:rPr>
            <a:t>further reform will focus on three areas “people; professionalism; and governance” to be published in the autumn of 2021</a:t>
          </a:r>
        </a:p>
      </dsp:txBody>
      <dsp:txXfrm>
        <a:off x="7327247" y="2996563"/>
        <a:ext cx="2614000" cy="1997708"/>
      </dsp:txXfrm>
    </dsp:sp>
    <dsp:sp modelId="{7ACA6F71-0124-46F6-BEA3-F2104530DE8A}">
      <dsp:nvSpPr>
        <dsp:cNvPr id="0" name=""/>
        <dsp:cNvSpPr/>
      </dsp:nvSpPr>
      <dsp:spPr>
        <a:xfrm>
          <a:off x="8384533" y="2247422"/>
          <a:ext cx="499427" cy="49942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D5A6F-FDFE-44EF-AF4F-1437920DBBF9}">
      <dsp:nvSpPr>
        <dsp:cNvPr id="0" name=""/>
        <dsp:cNvSpPr/>
      </dsp:nvSpPr>
      <dsp:spPr>
        <a:xfrm>
          <a:off x="0" y="55510"/>
          <a:ext cx="5718747" cy="1514996"/>
        </a:xfrm>
        <a:prstGeom prst="roundRect">
          <a:avLst/>
        </a:prstGeom>
        <a:solidFill>
          <a:srgbClr val="94AAD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Ashworth &amp; Farrell (2021) show there is no substantial evidence produced to support </a:t>
          </a:r>
          <a:r>
            <a:rPr lang="en-GB" sz="2000" b="1" u="sng" kern="1200" dirty="0"/>
            <a:t>any</a:t>
          </a:r>
          <a:r>
            <a:rPr lang="en-GB" sz="2000" b="1" kern="1200" dirty="0"/>
            <a:t> of the governance models in Fire &amp; Rescue</a:t>
          </a:r>
        </a:p>
      </dsp:txBody>
      <dsp:txXfrm>
        <a:off x="73956" y="129466"/>
        <a:ext cx="5570835" cy="1367084"/>
      </dsp:txXfrm>
    </dsp:sp>
    <dsp:sp modelId="{ECBD5645-AEE8-4E63-A92F-2EE85E6BEAC1}">
      <dsp:nvSpPr>
        <dsp:cNvPr id="0" name=""/>
        <dsp:cNvSpPr/>
      </dsp:nvSpPr>
      <dsp:spPr>
        <a:xfrm>
          <a:off x="0" y="1628106"/>
          <a:ext cx="5718747" cy="1387540"/>
        </a:xfrm>
        <a:prstGeom prst="roundRect">
          <a:avLst/>
        </a:prstGeom>
        <a:solidFill>
          <a:srgbClr val="94AAD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Eckersley &amp; Murphy (2019)  have shown that the ‘local case’ evidence for PFCCs to-date is effectively a sham with all PFCCs in ‘conservative’ areas</a:t>
          </a:r>
        </a:p>
      </dsp:txBody>
      <dsp:txXfrm>
        <a:off x="67734" y="1695840"/>
        <a:ext cx="5583279" cy="1252072"/>
      </dsp:txXfrm>
    </dsp:sp>
    <dsp:sp modelId="{69B0EA05-5CF8-403D-9B8F-D89AE84328CB}">
      <dsp:nvSpPr>
        <dsp:cNvPr id="0" name=""/>
        <dsp:cNvSpPr/>
      </dsp:nvSpPr>
      <dsp:spPr>
        <a:xfrm>
          <a:off x="0" y="3073247"/>
          <a:ext cx="5718747" cy="1323048"/>
        </a:xfrm>
        <a:prstGeom prst="roundRect">
          <a:avLst/>
        </a:prstGeom>
        <a:solidFill>
          <a:srgbClr val="94AAD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HMICFRS (2020, 2021a, 2021b) evidence from their inspections to date is equivocal on the impact on operational performance</a:t>
          </a:r>
        </a:p>
      </dsp:txBody>
      <dsp:txXfrm>
        <a:off x="64586" y="3137833"/>
        <a:ext cx="5589575" cy="1193876"/>
      </dsp:txXfrm>
    </dsp:sp>
    <dsp:sp modelId="{18246CBA-9CC4-44B4-A921-285C042B7B50}">
      <dsp:nvSpPr>
        <dsp:cNvPr id="0" name=""/>
        <dsp:cNvSpPr/>
      </dsp:nvSpPr>
      <dsp:spPr>
        <a:xfrm>
          <a:off x="0" y="4453895"/>
          <a:ext cx="5718747" cy="1317483"/>
        </a:xfrm>
        <a:prstGeom prst="roundRect">
          <a:avLst/>
        </a:prstGeom>
        <a:solidFill>
          <a:srgbClr val="94AAD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Lakoma (2021 and ongoing) –  6 case studies on the impact on accountability of a governance change from Fire and Rescue Authorities to PFCCs</a:t>
          </a:r>
        </a:p>
      </dsp:txBody>
      <dsp:txXfrm>
        <a:off x="64314" y="4518209"/>
        <a:ext cx="5590119" cy="11888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7177-56E4-4D86-BB21-D9547FBAB4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5201E07-2D87-41AB-8722-18CFAAF7D3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788F67F-680A-480F-BEBE-8B1ECA94D015}"/>
              </a:ext>
            </a:extLst>
          </p:cNvPr>
          <p:cNvSpPr>
            <a:spLocks noGrp="1"/>
          </p:cNvSpPr>
          <p:nvPr>
            <p:ph type="dt" sz="half" idx="10"/>
          </p:nvPr>
        </p:nvSpPr>
        <p:spPr/>
        <p:txBody>
          <a:bodyPr/>
          <a:lstStyle/>
          <a:p>
            <a:fld id="{60FC6295-AD40-481C-853D-ACF75CE34FB1}" type="datetimeFigureOut">
              <a:rPr lang="en-GB" smtClean="0"/>
              <a:t>21/04/2022</a:t>
            </a:fld>
            <a:endParaRPr lang="en-GB"/>
          </a:p>
        </p:txBody>
      </p:sp>
      <p:sp>
        <p:nvSpPr>
          <p:cNvPr id="5" name="Footer Placeholder 4">
            <a:extLst>
              <a:ext uri="{FF2B5EF4-FFF2-40B4-BE49-F238E27FC236}">
                <a16:creationId xmlns:a16="http://schemas.microsoft.com/office/drawing/2014/main" id="{F5F6A5CB-3DA5-4E64-83F3-57527F88BB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6E5E63-31DA-4B02-954B-75F9A30E7264}"/>
              </a:ext>
            </a:extLst>
          </p:cNvPr>
          <p:cNvSpPr>
            <a:spLocks noGrp="1"/>
          </p:cNvSpPr>
          <p:nvPr>
            <p:ph type="sldNum" sz="quarter" idx="12"/>
          </p:nvPr>
        </p:nvSpPr>
        <p:spPr/>
        <p:txBody>
          <a:bodyPr/>
          <a:lstStyle/>
          <a:p>
            <a:fld id="{183D6035-9999-4A1C-A220-3E807915C34B}" type="slidenum">
              <a:rPr lang="en-GB" smtClean="0"/>
              <a:t>‹#›</a:t>
            </a:fld>
            <a:endParaRPr lang="en-GB"/>
          </a:p>
        </p:txBody>
      </p:sp>
    </p:spTree>
    <p:extLst>
      <p:ext uri="{BB962C8B-B14F-4D97-AF65-F5344CB8AC3E}">
        <p14:creationId xmlns:p14="http://schemas.microsoft.com/office/powerpoint/2010/main" val="2511537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ABFE8-2C8B-4C1C-A8DB-86885538A84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0EFA45-6EC5-4693-A2F5-B2DA2E9489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19EAB1-45BF-4EB2-8A21-3FF00AEE037A}"/>
              </a:ext>
            </a:extLst>
          </p:cNvPr>
          <p:cNvSpPr>
            <a:spLocks noGrp="1"/>
          </p:cNvSpPr>
          <p:nvPr>
            <p:ph type="dt" sz="half" idx="10"/>
          </p:nvPr>
        </p:nvSpPr>
        <p:spPr/>
        <p:txBody>
          <a:bodyPr/>
          <a:lstStyle/>
          <a:p>
            <a:fld id="{60FC6295-AD40-481C-853D-ACF75CE34FB1}" type="datetimeFigureOut">
              <a:rPr lang="en-GB" smtClean="0"/>
              <a:t>21/04/2022</a:t>
            </a:fld>
            <a:endParaRPr lang="en-GB"/>
          </a:p>
        </p:txBody>
      </p:sp>
      <p:sp>
        <p:nvSpPr>
          <p:cNvPr id="5" name="Footer Placeholder 4">
            <a:extLst>
              <a:ext uri="{FF2B5EF4-FFF2-40B4-BE49-F238E27FC236}">
                <a16:creationId xmlns:a16="http://schemas.microsoft.com/office/drawing/2014/main" id="{17DF0F1E-9093-4602-B532-A35554EF0B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A99970-744C-4AA9-A739-D12D1B8D0449}"/>
              </a:ext>
            </a:extLst>
          </p:cNvPr>
          <p:cNvSpPr>
            <a:spLocks noGrp="1"/>
          </p:cNvSpPr>
          <p:nvPr>
            <p:ph type="sldNum" sz="quarter" idx="12"/>
          </p:nvPr>
        </p:nvSpPr>
        <p:spPr/>
        <p:txBody>
          <a:bodyPr/>
          <a:lstStyle/>
          <a:p>
            <a:fld id="{183D6035-9999-4A1C-A220-3E807915C34B}" type="slidenum">
              <a:rPr lang="en-GB" smtClean="0"/>
              <a:t>‹#›</a:t>
            </a:fld>
            <a:endParaRPr lang="en-GB"/>
          </a:p>
        </p:txBody>
      </p:sp>
    </p:spTree>
    <p:extLst>
      <p:ext uri="{BB962C8B-B14F-4D97-AF65-F5344CB8AC3E}">
        <p14:creationId xmlns:p14="http://schemas.microsoft.com/office/powerpoint/2010/main" val="179621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8FC687-2BF2-4B3F-809A-A6E825D4FE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3D454B-D8E9-4E6F-89A2-DEC85BD367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A04E79-EEDF-4C76-8C9C-9490D0907E8B}"/>
              </a:ext>
            </a:extLst>
          </p:cNvPr>
          <p:cNvSpPr>
            <a:spLocks noGrp="1"/>
          </p:cNvSpPr>
          <p:nvPr>
            <p:ph type="dt" sz="half" idx="10"/>
          </p:nvPr>
        </p:nvSpPr>
        <p:spPr/>
        <p:txBody>
          <a:bodyPr/>
          <a:lstStyle/>
          <a:p>
            <a:fld id="{60FC6295-AD40-481C-853D-ACF75CE34FB1}" type="datetimeFigureOut">
              <a:rPr lang="en-GB" smtClean="0"/>
              <a:t>21/04/2022</a:t>
            </a:fld>
            <a:endParaRPr lang="en-GB"/>
          </a:p>
        </p:txBody>
      </p:sp>
      <p:sp>
        <p:nvSpPr>
          <p:cNvPr id="5" name="Footer Placeholder 4">
            <a:extLst>
              <a:ext uri="{FF2B5EF4-FFF2-40B4-BE49-F238E27FC236}">
                <a16:creationId xmlns:a16="http://schemas.microsoft.com/office/drawing/2014/main" id="{7758BAAE-CECC-4C38-B8A7-204452DE9C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EBC3D9-9547-4D9D-9A7F-C225B56CFCFA}"/>
              </a:ext>
            </a:extLst>
          </p:cNvPr>
          <p:cNvSpPr>
            <a:spLocks noGrp="1"/>
          </p:cNvSpPr>
          <p:nvPr>
            <p:ph type="sldNum" sz="quarter" idx="12"/>
          </p:nvPr>
        </p:nvSpPr>
        <p:spPr/>
        <p:txBody>
          <a:bodyPr/>
          <a:lstStyle/>
          <a:p>
            <a:fld id="{183D6035-9999-4A1C-A220-3E807915C34B}" type="slidenum">
              <a:rPr lang="en-GB" smtClean="0"/>
              <a:t>‹#›</a:t>
            </a:fld>
            <a:endParaRPr lang="en-GB"/>
          </a:p>
        </p:txBody>
      </p:sp>
    </p:spTree>
    <p:extLst>
      <p:ext uri="{BB962C8B-B14F-4D97-AF65-F5344CB8AC3E}">
        <p14:creationId xmlns:p14="http://schemas.microsoft.com/office/powerpoint/2010/main" val="125365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00676-78EA-4AA6-8BAB-397E586FAF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191B3D-A22B-4824-8DCF-CB664D7748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42C1D4-6635-4967-9716-A37C3DB01365}"/>
              </a:ext>
            </a:extLst>
          </p:cNvPr>
          <p:cNvSpPr>
            <a:spLocks noGrp="1"/>
          </p:cNvSpPr>
          <p:nvPr>
            <p:ph type="dt" sz="half" idx="10"/>
          </p:nvPr>
        </p:nvSpPr>
        <p:spPr/>
        <p:txBody>
          <a:bodyPr/>
          <a:lstStyle/>
          <a:p>
            <a:fld id="{60FC6295-AD40-481C-853D-ACF75CE34FB1}" type="datetimeFigureOut">
              <a:rPr lang="en-GB" smtClean="0"/>
              <a:t>21/04/2022</a:t>
            </a:fld>
            <a:endParaRPr lang="en-GB"/>
          </a:p>
        </p:txBody>
      </p:sp>
      <p:sp>
        <p:nvSpPr>
          <p:cNvPr id="5" name="Footer Placeholder 4">
            <a:extLst>
              <a:ext uri="{FF2B5EF4-FFF2-40B4-BE49-F238E27FC236}">
                <a16:creationId xmlns:a16="http://schemas.microsoft.com/office/drawing/2014/main" id="{E557BE03-9B79-420D-9748-329C81541B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8D5135-2CE7-4474-A53F-57E51756F6CE}"/>
              </a:ext>
            </a:extLst>
          </p:cNvPr>
          <p:cNvSpPr>
            <a:spLocks noGrp="1"/>
          </p:cNvSpPr>
          <p:nvPr>
            <p:ph type="sldNum" sz="quarter" idx="12"/>
          </p:nvPr>
        </p:nvSpPr>
        <p:spPr/>
        <p:txBody>
          <a:bodyPr/>
          <a:lstStyle/>
          <a:p>
            <a:fld id="{183D6035-9999-4A1C-A220-3E807915C34B}" type="slidenum">
              <a:rPr lang="en-GB" smtClean="0"/>
              <a:t>‹#›</a:t>
            </a:fld>
            <a:endParaRPr lang="en-GB"/>
          </a:p>
        </p:txBody>
      </p:sp>
    </p:spTree>
    <p:extLst>
      <p:ext uri="{BB962C8B-B14F-4D97-AF65-F5344CB8AC3E}">
        <p14:creationId xmlns:p14="http://schemas.microsoft.com/office/powerpoint/2010/main" val="131784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21BE-F433-4941-AFFA-19440054BD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C63C41-FE39-46CE-A43A-FEC8A1AB0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69638D-4E2E-45FE-829B-D0AE5E3DD9EA}"/>
              </a:ext>
            </a:extLst>
          </p:cNvPr>
          <p:cNvSpPr>
            <a:spLocks noGrp="1"/>
          </p:cNvSpPr>
          <p:nvPr>
            <p:ph type="dt" sz="half" idx="10"/>
          </p:nvPr>
        </p:nvSpPr>
        <p:spPr/>
        <p:txBody>
          <a:bodyPr/>
          <a:lstStyle/>
          <a:p>
            <a:fld id="{60FC6295-AD40-481C-853D-ACF75CE34FB1}" type="datetimeFigureOut">
              <a:rPr lang="en-GB" smtClean="0"/>
              <a:t>21/04/2022</a:t>
            </a:fld>
            <a:endParaRPr lang="en-GB"/>
          </a:p>
        </p:txBody>
      </p:sp>
      <p:sp>
        <p:nvSpPr>
          <p:cNvPr id="5" name="Footer Placeholder 4">
            <a:extLst>
              <a:ext uri="{FF2B5EF4-FFF2-40B4-BE49-F238E27FC236}">
                <a16:creationId xmlns:a16="http://schemas.microsoft.com/office/drawing/2014/main" id="{54C6680F-9AC0-4374-89E4-F41D8A1E49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5E52D8-9279-4144-9BCB-A49E54595D16}"/>
              </a:ext>
            </a:extLst>
          </p:cNvPr>
          <p:cNvSpPr>
            <a:spLocks noGrp="1"/>
          </p:cNvSpPr>
          <p:nvPr>
            <p:ph type="sldNum" sz="quarter" idx="12"/>
          </p:nvPr>
        </p:nvSpPr>
        <p:spPr/>
        <p:txBody>
          <a:bodyPr/>
          <a:lstStyle/>
          <a:p>
            <a:fld id="{183D6035-9999-4A1C-A220-3E807915C34B}" type="slidenum">
              <a:rPr lang="en-GB" smtClean="0"/>
              <a:t>‹#›</a:t>
            </a:fld>
            <a:endParaRPr lang="en-GB"/>
          </a:p>
        </p:txBody>
      </p:sp>
    </p:spTree>
    <p:extLst>
      <p:ext uri="{BB962C8B-B14F-4D97-AF65-F5344CB8AC3E}">
        <p14:creationId xmlns:p14="http://schemas.microsoft.com/office/powerpoint/2010/main" val="51787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5CF5B-7B40-48D8-91D7-D79E7AEA4A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832962-9110-4FB8-80D1-9D7DF63629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AD25FF0-9313-4F85-8089-A3C6614A8E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8FB1818-8202-4CD7-B7C6-349821BB7E2E}"/>
              </a:ext>
            </a:extLst>
          </p:cNvPr>
          <p:cNvSpPr>
            <a:spLocks noGrp="1"/>
          </p:cNvSpPr>
          <p:nvPr>
            <p:ph type="dt" sz="half" idx="10"/>
          </p:nvPr>
        </p:nvSpPr>
        <p:spPr/>
        <p:txBody>
          <a:bodyPr/>
          <a:lstStyle/>
          <a:p>
            <a:fld id="{60FC6295-AD40-481C-853D-ACF75CE34FB1}" type="datetimeFigureOut">
              <a:rPr lang="en-GB" smtClean="0"/>
              <a:t>21/04/2022</a:t>
            </a:fld>
            <a:endParaRPr lang="en-GB"/>
          </a:p>
        </p:txBody>
      </p:sp>
      <p:sp>
        <p:nvSpPr>
          <p:cNvPr id="6" name="Footer Placeholder 5">
            <a:extLst>
              <a:ext uri="{FF2B5EF4-FFF2-40B4-BE49-F238E27FC236}">
                <a16:creationId xmlns:a16="http://schemas.microsoft.com/office/drawing/2014/main" id="{903DB5FB-53E7-45C0-AD0C-663C6B7DB2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467072-E30A-4D06-A00F-639B92FED37F}"/>
              </a:ext>
            </a:extLst>
          </p:cNvPr>
          <p:cNvSpPr>
            <a:spLocks noGrp="1"/>
          </p:cNvSpPr>
          <p:nvPr>
            <p:ph type="sldNum" sz="quarter" idx="12"/>
          </p:nvPr>
        </p:nvSpPr>
        <p:spPr/>
        <p:txBody>
          <a:bodyPr/>
          <a:lstStyle/>
          <a:p>
            <a:fld id="{183D6035-9999-4A1C-A220-3E807915C34B}" type="slidenum">
              <a:rPr lang="en-GB" smtClean="0"/>
              <a:t>‹#›</a:t>
            </a:fld>
            <a:endParaRPr lang="en-GB"/>
          </a:p>
        </p:txBody>
      </p:sp>
    </p:spTree>
    <p:extLst>
      <p:ext uri="{BB962C8B-B14F-4D97-AF65-F5344CB8AC3E}">
        <p14:creationId xmlns:p14="http://schemas.microsoft.com/office/powerpoint/2010/main" val="97271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9740C-4FA9-483F-8CD8-22B44F4C194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CDF39D-6761-43A8-84A7-D82FFE39EB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0ABF9A-0DEC-42E8-80D8-CA35FAFE92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733982-8ACA-4C58-BD7A-04944A2BD9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85B6F5-8754-4034-9D9C-53742EA5E1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9FD36D6-93BC-4463-800A-DA734DA23CF0}"/>
              </a:ext>
            </a:extLst>
          </p:cNvPr>
          <p:cNvSpPr>
            <a:spLocks noGrp="1"/>
          </p:cNvSpPr>
          <p:nvPr>
            <p:ph type="dt" sz="half" idx="10"/>
          </p:nvPr>
        </p:nvSpPr>
        <p:spPr/>
        <p:txBody>
          <a:bodyPr/>
          <a:lstStyle/>
          <a:p>
            <a:fld id="{60FC6295-AD40-481C-853D-ACF75CE34FB1}" type="datetimeFigureOut">
              <a:rPr lang="en-GB" smtClean="0"/>
              <a:t>21/04/2022</a:t>
            </a:fld>
            <a:endParaRPr lang="en-GB"/>
          </a:p>
        </p:txBody>
      </p:sp>
      <p:sp>
        <p:nvSpPr>
          <p:cNvPr id="8" name="Footer Placeholder 7">
            <a:extLst>
              <a:ext uri="{FF2B5EF4-FFF2-40B4-BE49-F238E27FC236}">
                <a16:creationId xmlns:a16="http://schemas.microsoft.com/office/drawing/2014/main" id="{06489C2C-E861-42D3-BAC3-D96FD2E4A01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27D0B18-B20E-4D5D-BD45-5B197D3E5CDD}"/>
              </a:ext>
            </a:extLst>
          </p:cNvPr>
          <p:cNvSpPr>
            <a:spLocks noGrp="1"/>
          </p:cNvSpPr>
          <p:nvPr>
            <p:ph type="sldNum" sz="quarter" idx="12"/>
          </p:nvPr>
        </p:nvSpPr>
        <p:spPr/>
        <p:txBody>
          <a:bodyPr/>
          <a:lstStyle/>
          <a:p>
            <a:fld id="{183D6035-9999-4A1C-A220-3E807915C34B}" type="slidenum">
              <a:rPr lang="en-GB" smtClean="0"/>
              <a:t>‹#›</a:t>
            </a:fld>
            <a:endParaRPr lang="en-GB"/>
          </a:p>
        </p:txBody>
      </p:sp>
    </p:spTree>
    <p:extLst>
      <p:ext uri="{BB962C8B-B14F-4D97-AF65-F5344CB8AC3E}">
        <p14:creationId xmlns:p14="http://schemas.microsoft.com/office/powerpoint/2010/main" val="312053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5F4BA-F766-452B-99C1-8CAE804FB60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C328D09-6C51-448B-9357-1E06B0C3A7C4}"/>
              </a:ext>
            </a:extLst>
          </p:cNvPr>
          <p:cNvSpPr>
            <a:spLocks noGrp="1"/>
          </p:cNvSpPr>
          <p:nvPr>
            <p:ph type="dt" sz="half" idx="10"/>
          </p:nvPr>
        </p:nvSpPr>
        <p:spPr/>
        <p:txBody>
          <a:bodyPr/>
          <a:lstStyle/>
          <a:p>
            <a:fld id="{60FC6295-AD40-481C-853D-ACF75CE34FB1}" type="datetimeFigureOut">
              <a:rPr lang="en-GB" smtClean="0"/>
              <a:t>21/04/2022</a:t>
            </a:fld>
            <a:endParaRPr lang="en-GB"/>
          </a:p>
        </p:txBody>
      </p:sp>
      <p:sp>
        <p:nvSpPr>
          <p:cNvPr id="4" name="Footer Placeholder 3">
            <a:extLst>
              <a:ext uri="{FF2B5EF4-FFF2-40B4-BE49-F238E27FC236}">
                <a16:creationId xmlns:a16="http://schemas.microsoft.com/office/drawing/2014/main" id="{436A7F43-1590-45D1-9A5C-D972EA594A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7162B8E-1E0B-4E6C-BEC6-9FE78F6F33D0}"/>
              </a:ext>
            </a:extLst>
          </p:cNvPr>
          <p:cNvSpPr>
            <a:spLocks noGrp="1"/>
          </p:cNvSpPr>
          <p:nvPr>
            <p:ph type="sldNum" sz="quarter" idx="12"/>
          </p:nvPr>
        </p:nvSpPr>
        <p:spPr/>
        <p:txBody>
          <a:bodyPr/>
          <a:lstStyle/>
          <a:p>
            <a:fld id="{183D6035-9999-4A1C-A220-3E807915C34B}" type="slidenum">
              <a:rPr lang="en-GB" smtClean="0"/>
              <a:t>‹#›</a:t>
            </a:fld>
            <a:endParaRPr lang="en-GB"/>
          </a:p>
        </p:txBody>
      </p:sp>
    </p:spTree>
    <p:extLst>
      <p:ext uri="{BB962C8B-B14F-4D97-AF65-F5344CB8AC3E}">
        <p14:creationId xmlns:p14="http://schemas.microsoft.com/office/powerpoint/2010/main" val="2378831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FE3B54-E216-4E33-902C-1403E15A6203}"/>
              </a:ext>
            </a:extLst>
          </p:cNvPr>
          <p:cNvSpPr>
            <a:spLocks noGrp="1"/>
          </p:cNvSpPr>
          <p:nvPr>
            <p:ph type="dt" sz="half" idx="10"/>
          </p:nvPr>
        </p:nvSpPr>
        <p:spPr/>
        <p:txBody>
          <a:bodyPr/>
          <a:lstStyle/>
          <a:p>
            <a:fld id="{60FC6295-AD40-481C-853D-ACF75CE34FB1}" type="datetimeFigureOut">
              <a:rPr lang="en-GB" smtClean="0"/>
              <a:t>21/04/2022</a:t>
            </a:fld>
            <a:endParaRPr lang="en-GB"/>
          </a:p>
        </p:txBody>
      </p:sp>
      <p:sp>
        <p:nvSpPr>
          <p:cNvPr id="3" name="Footer Placeholder 2">
            <a:extLst>
              <a:ext uri="{FF2B5EF4-FFF2-40B4-BE49-F238E27FC236}">
                <a16:creationId xmlns:a16="http://schemas.microsoft.com/office/drawing/2014/main" id="{C4CC3CD3-6079-4D93-A58A-3C6A33361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BC8568-FBA0-41C3-94FC-FD59A0C3C5BF}"/>
              </a:ext>
            </a:extLst>
          </p:cNvPr>
          <p:cNvSpPr>
            <a:spLocks noGrp="1"/>
          </p:cNvSpPr>
          <p:nvPr>
            <p:ph type="sldNum" sz="quarter" idx="12"/>
          </p:nvPr>
        </p:nvSpPr>
        <p:spPr/>
        <p:txBody>
          <a:bodyPr/>
          <a:lstStyle/>
          <a:p>
            <a:fld id="{183D6035-9999-4A1C-A220-3E807915C34B}" type="slidenum">
              <a:rPr lang="en-GB" smtClean="0"/>
              <a:t>‹#›</a:t>
            </a:fld>
            <a:endParaRPr lang="en-GB"/>
          </a:p>
        </p:txBody>
      </p:sp>
    </p:spTree>
    <p:extLst>
      <p:ext uri="{BB962C8B-B14F-4D97-AF65-F5344CB8AC3E}">
        <p14:creationId xmlns:p14="http://schemas.microsoft.com/office/powerpoint/2010/main" val="287288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2EB19-6207-4FB6-B5DB-BC0E04611D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31EFFE-CEDC-4822-8C6F-427173A005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54D036F-E2FE-49EB-A7CC-86CA09C6A8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F73B1D-7599-4771-8498-BEF6A844ED62}"/>
              </a:ext>
            </a:extLst>
          </p:cNvPr>
          <p:cNvSpPr>
            <a:spLocks noGrp="1"/>
          </p:cNvSpPr>
          <p:nvPr>
            <p:ph type="dt" sz="half" idx="10"/>
          </p:nvPr>
        </p:nvSpPr>
        <p:spPr/>
        <p:txBody>
          <a:bodyPr/>
          <a:lstStyle/>
          <a:p>
            <a:fld id="{60FC6295-AD40-481C-853D-ACF75CE34FB1}" type="datetimeFigureOut">
              <a:rPr lang="en-GB" smtClean="0"/>
              <a:t>21/04/2022</a:t>
            </a:fld>
            <a:endParaRPr lang="en-GB"/>
          </a:p>
        </p:txBody>
      </p:sp>
      <p:sp>
        <p:nvSpPr>
          <p:cNvPr id="6" name="Footer Placeholder 5">
            <a:extLst>
              <a:ext uri="{FF2B5EF4-FFF2-40B4-BE49-F238E27FC236}">
                <a16:creationId xmlns:a16="http://schemas.microsoft.com/office/drawing/2014/main" id="{2E183FE6-2B4E-46C9-A97B-EF29858376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3F4B64-2FDB-4664-9D4E-05C654FA88D3}"/>
              </a:ext>
            </a:extLst>
          </p:cNvPr>
          <p:cNvSpPr>
            <a:spLocks noGrp="1"/>
          </p:cNvSpPr>
          <p:nvPr>
            <p:ph type="sldNum" sz="quarter" idx="12"/>
          </p:nvPr>
        </p:nvSpPr>
        <p:spPr/>
        <p:txBody>
          <a:bodyPr/>
          <a:lstStyle/>
          <a:p>
            <a:fld id="{183D6035-9999-4A1C-A220-3E807915C34B}" type="slidenum">
              <a:rPr lang="en-GB" smtClean="0"/>
              <a:t>‹#›</a:t>
            </a:fld>
            <a:endParaRPr lang="en-GB"/>
          </a:p>
        </p:txBody>
      </p:sp>
    </p:spTree>
    <p:extLst>
      <p:ext uri="{BB962C8B-B14F-4D97-AF65-F5344CB8AC3E}">
        <p14:creationId xmlns:p14="http://schemas.microsoft.com/office/powerpoint/2010/main" val="3838287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290A0-37FB-4CFC-9C77-6E9D90D98A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BCB47C4-5375-40C9-9DA5-066F22AC8E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3B61A4-C5CF-4049-B5EA-82AF025D3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1DF24B-B6C5-4956-BCB1-36383BA94CBF}"/>
              </a:ext>
            </a:extLst>
          </p:cNvPr>
          <p:cNvSpPr>
            <a:spLocks noGrp="1"/>
          </p:cNvSpPr>
          <p:nvPr>
            <p:ph type="dt" sz="half" idx="10"/>
          </p:nvPr>
        </p:nvSpPr>
        <p:spPr/>
        <p:txBody>
          <a:bodyPr/>
          <a:lstStyle/>
          <a:p>
            <a:fld id="{60FC6295-AD40-481C-853D-ACF75CE34FB1}" type="datetimeFigureOut">
              <a:rPr lang="en-GB" smtClean="0"/>
              <a:t>21/04/2022</a:t>
            </a:fld>
            <a:endParaRPr lang="en-GB"/>
          </a:p>
        </p:txBody>
      </p:sp>
      <p:sp>
        <p:nvSpPr>
          <p:cNvPr id="6" name="Footer Placeholder 5">
            <a:extLst>
              <a:ext uri="{FF2B5EF4-FFF2-40B4-BE49-F238E27FC236}">
                <a16:creationId xmlns:a16="http://schemas.microsoft.com/office/drawing/2014/main" id="{E5049931-7095-49E6-B556-C2E3F4EBAC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D602B6-F3D2-4CD6-AA5A-FE4C5BE76ABC}"/>
              </a:ext>
            </a:extLst>
          </p:cNvPr>
          <p:cNvSpPr>
            <a:spLocks noGrp="1"/>
          </p:cNvSpPr>
          <p:nvPr>
            <p:ph type="sldNum" sz="quarter" idx="12"/>
          </p:nvPr>
        </p:nvSpPr>
        <p:spPr/>
        <p:txBody>
          <a:bodyPr/>
          <a:lstStyle/>
          <a:p>
            <a:fld id="{183D6035-9999-4A1C-A220-3E807915C34B}" type="slidenum">
              <a:rPr lang="en-GB" smtClean="0"/>
              <a:t>‹#›</a:t>
            </a:fld>
            <a:endParaRPr lang="en-GB"/>
          </a:p>
        </p:txBody>
      </p:sp>
    </p:spTree>
    <p:extLst>
      <p:ext uri="{BB962C8B-B14F-4D97-AF65-F5344CB8AC3E}">
        <p14:creationId xmlns:p14="http://schemas.microsoft.com/office/powerpoint/2010/main" val="237181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A85C39-BB7B-4A4D-B392-2C88E0CF22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879F29-9561-4E2D-9042-BC9CE0EC9C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596610-8891-4903-9B67-4EF6DDD599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C6295-AD40-481C-853D-ACF75CE34FB1}" type="datetimeFigureOut">
              <a:rPr lang="en-GB" smtClean="0"/>
              <a:t>21/04/2022</a:t>
            </a:fld>
            <a:endParaRPr lang="en-GB"/>
          </a:p>
        </p:txBody>
      </p:sp>
      <p:sp>
        <p:nvSpPr>
          <p:cNvPr id="5" name="Footer Placeholder 4">
            <a:extLst>
              <a:ext uri="{FF2B5EF4-FFF2-40B4-BE49-F238E27FC236}">
                <a16:creationId xmlns:a16="http://schemas.microsoft.com/office/drawing/2014/main" id="{E370CE26-1A49-4A1E-9C9F-5FE98A1795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74348CE-F804-4092-B1B0-D217B4C032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D6035-9999-4A1C-A220-3E807915C34B}" type="slidenum">
              <a:rPr lang="en-GB" smtClean="0"/>
              <a:t>‹#›</a:t>
            </a:fld>
            <a:endParaRPr lang="en-GB"/>
          </a:p>
        </p:txBody>
      </p:sp>
    </p:spTree>
    <p:extLst>
      <p:ext uri="{BB962C8B-B14F-4D97-AF65-F5344CB8AC3E}">
        <p14:creationId xmlns:p14="http://schemas.microsoft.com/office/powerpoint/2010/main" val="3973277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43">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45">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47">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Freeform: Shape 49">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Rectangle 51">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53">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Rectangle 55">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72" name="Freeform: Shape 57">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59">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60100DB6-5093-4602-ACBC-D78A3C0D56F2}"/>
              </a:ext>
            </a:extLst>
          </p:cNvPr>
          <p:cNvSpPr>
            <a:spLocks noGrp="1"/>
          </p:cNvSpPr>
          <p:nvPr>
            <p:ph type="subTitle" idx="1"/>
          </p:nvPr>
        </p:nvSpPr>
        <p:spPr>
          <a:xfrm>
            <a:off x="3643254" y="4280686"/>
            <a:ext cx="5089050" cy="1244823"/>
          </a:xfrm>
          <a:noFill/>
        </p:spPr>
        <p:txBody>
          <a:bodyPr>
            <a:normAutofit/>
          </a:bodyPr>
          <a:lstStyle/>
          <a:p>
            <a:r>
              <a:rPr lang="en-GB" sz="1600" dirty="0">
                <a:solidFill>
                  <a:schemeClr val="tx2"/>
                </a:solidFill>
              </a:rPr>
              <a:t> </a:t>
            </a:r>
            <a:br>
              <a:rPr lang="en-GB" sz="1600" dirty="0">
                <a:solidFill>
                  <a:schemeClr val="tx2"/>
                </a:solidFill>
              </a:rPr>
            </a:br>
            <a:endParaRPr lang="en-GB" sz="1600" dirty="0">
              <a:solidFill>
                <a:schemeClr val="tx2"/>
              </a:solidFill>
            </a:endParaRPr>
          </a:p>
          <a:p>
            <a:r>
              <a:rPr lang="en-GB" sz="1600" dirty="0">
                <a:solidFill>
                  <a:schemeClr val="tx2"/>
                </a:solidFill>
              </a:rPr>
              <a:t>19</a:t>
            </a:r>
            <a:r>
              <a:rPr lang="en-GB" sz="1600" baseline="30000" dirty="0">
                <a:solidFill>
                  <a:schemeClr val="tx2"/>
                </a:solidFill>
              </a:rPr>
              <a:t>th</a:t>
            </a:r>
            <a:r>
              <a:rPr lang="en-GB" sz="1600" dirty="0">
                <a:solidFill>
                  <a:schemeClr val="tx2"/>
                </a:solidFill>
              </a:rPr>
              <a:t>-22</a:t>
            </a:r>
            <a:r>
              <a:rPr lang="en-GB" sz="1600" baseline="30000" dirty="0">
                <a:solidFill>
                  <a:schemeClr val="tx2"/>
                </a:solidFill>
              </a:rPr>
              <a:t>nd</a:t>
            </a:r>
            <a:r>
              <a:rPr lang="en-GB" sz="1600" dirty="0">
                <a:solidFill>
                  <a:schemeClr val="tx2"/>
                </a:solidFill>
              </a:rPr>
              <a:t> April 2022</a:t>
            </a:r>
          </a:p>
        </p:txBody>
      </p:sp>
      <p:sp>
        <p:nvSpPr>
          <p:cNvPr id="2" name="Title 1">
            <a:extLst>
              <a:ext uri="{FF2B5EF4-FFF2-40B4-BE49-F238E27FC236}">
                <a16:creationId xmlns:a16="http://schemas.microsoft.com/office/drawing/2014/main" id="{57C3ADE1-76AE-4D7A-8C48-0B17F4C9A5F6}"/>
              </a:ext>
            </a:extLst>
          </p:cNvPr>
          <p:cNvSpPr>
            <a:spLocks noGrp="1"/>
          </p:cNvSpPr>
          <p:nvPr>
            <p:ph type="ctrTitle"/>
          </p:nvPr>
        </p:nvSpPr>
        <p:spPr>
          <a:xfrm>
            <a:off x="3204642" y="1278281"/>
            <a:ext cx="5782716" cy="2620538"/>
          </a:xfrm>
          <a:noFill/>
        </p:spPr>
        <p:txBody>
          <a:bodyPr anchor="ctr">
            <a:normAutofit fontScale="90000"/>
          </a:bodyPr>
          <a:lstStyle/>
          <a:p>
            <a:br>
              <a:rPr lang="en-GB" sz="2800" b="1" dirty="0">
                <a:solidFill>
                  <a:schemeClr val="tx2"/>
                </a:solidFill>
                <a:latin typeface="+mn-lt"/>
              </a:rPr>
            </a:br>
            <a:br>
              <a:rPr lang="en-GB" sz="2800" b="1" dirty="0">
                <a:solidFill>
                  <a:schemeClr val="tx2"/>
                </a:solidFill>
                <a:latin typeface="+mn-lt"/>
              </a:rPr>
            </a:br>
            <a:r>
              <a:rPr lang="en-GB" sz="2200" dirty="0">
                <a:solidFill>
                  <a:schemeClr val="tx2"/>
                </a:solidFill>
                <a:latin typeface="+mn-lt"/>
              </a:rPr>
              <a:t>IRSPM Annual Conference 2022</a:t>
            </a:r>
            <a:br>
              <a:rPr lang="en-GB" sz="2200" b="1" dirty="0">
                <a:solidFill>
                  <a:schemeClr val="tx2"/>
                </a:solidFill>
                <a:latin typeface="+mn-lt"/>
              </a:rPr>
            </a:br>
            <a:r>
              <a:rPr lang="en-GB" sz="2000" dirty="0">
                <a:solidFill>
                  <a:schemeClr val="tx2"/>
                </a:solidFill>
                <a:latin typeface="+mn-lt"/>
              </a:rPr>
              <a:t>Panel PO7 Emergency Services</a:t>
            </a:r>
            <a:br>
              <a:rPr lang="en-GB" sz="2800" b="1" dirty="0">
                <a:solidFill>
                  <a:schemeClr val="tx2"/>
                </a:solidFill>
                <a:latin typeface="+mn-lt"/>
              </a:rPr>
            </a:br>
            <a:br>
              <a:rPr lang="en-GB" sz="2800" b="1" dirty="0">
                <a:solidFill>
                  <a:schemeClr val="tx2"/>
                </a:solidFill>
                <a:latin typeface="+mn-lt"/>
              </a:rPr>
            </a:br>
            <a:br>
              <a:rPr lang="en-GB" sz="2800" b="1" dirty="0">
                <a:solidFill>
                  <a:schemeClr val="tx2"/>
                </a:solidFill>
                <a:latin typeface="+mn-lt"/>
              </a:rPr>
            </a:br>
            <a:r>
              <a:rPr lang="en-GB" sz="2800" b="1" dirty="0">
                <a:solidFill>
                  <a:schemeClr val="tx2"/>
                </a:solidFill>
                <a:latin typeface="+mn-lt"/>
              </a:rPr>
              <a:t>Waiting for Godot:</a:t>
            </a:r>
            <a:br>
              <a:rPr lang="en-GB" sz="2800" b="1" dirty="0">
                <a:solidFill>
                  <a:schemeClr val="tx2"/>
                </a:solidFill>
                <a:latin typeface="+mn-lt"/>
              </a:rPr>
            </a:br>
            <a:r>
              <a:rPr lang="en-GB" sz="2800" b="1" dirty="0">
                <a:solidFill>
                  <a:schemeClr val="tx2"/>
                </a:solidFill>
                <a:latin typeface="+mn-lt"/>
              </a:rPr>
              <a:t>The government’s proposals for reform of </a:t>
            </a:r>
            <a:br>
              <a:rPr lang="en-GB" sz="2800" b="1" dirty="0">
                <a:solidFill>
                  <a:schemeClr val="tx2"/>
                </a:solidFill>
                <a:latin typeface="+mn-lt"/>
              </a:rPr>
            </a:br>
            <a:r>
              <a:rPr lang="en-GB" sz="2800" b="1" dirty="0">
                <a:solidFill>
                  <a:schemeClr val="tx2"/>
                </a:solidFill>
                <a:latin typeface="+mn-lt"/>
              </a:rPr>
              <a:t>Fire and Rescue Services in England</a:t>
            </a:r>
            <a:br>
              <a:rPr lang="en-GB" sz="2800" dirty="0">
                <a:solidFill>
                  <a:schemeClr val="tx2"/>
                </a:solidFill>
              </a:rPr>
            </a:br>
            <a:br>
              <a:rPr lang="en-GB" sz="2800" dirty="0">
                <a:solidFill>
                  <a:schemeClr val="tx2"/>
                </a:solidFill>
              </a:rPr>
            </a:br>
            <a:br>
              <a:rPr lang="en-GB" sz="2800" dirty="0">
                <a:solidFill>
                  <a:schemeClr val="tx2"/>
                </a:solidFill>
                <a:latin typeface="+mn-lt"/>
              </a:rPr>
            </a:br>
            <a:r>
              <a:rPr lang="en-GB" sz="2200" dirty="0">
                <a:solidFill>
                  <a:schemeClr val="tx2"/>
                </a:solidFill>
                <a:latin typeface="+mn-lt"/>
              </a:rPr>
              <a:t>Peter Murphy and Katarzyna Lakoma</a:t>
            </a:r>
          </a:p>
        </p:txBody>
      </p:sp>
      <p:sp>
        <p:nvSpPr>
          <p:cNvPr id="74" name="Freeform: Shape 61">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Rectangle 63">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93480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DAAA91-6432-449E-B560-BFC87D5ABD12}"/>
              </a:ext>
            </a:extLst>
          </p:cNvPr>
          <p:cNvSpPr>
            <a:spLocks noGrp="1"/>
          </p:cNvSpPr>
          <p:nvPr>
            <p:ph type="title"/>
          </p:nvPr>
        </p:nvSpPr>
        <p:spPr>
          <a:xfrm>
            <a:off x="7586471" y="1698171"/>
            <a:ext cx="3962061" cy="4516360"/>
          </a:xfrm>
        </p:spPr>
        <p:txBody>
          <a:bodyPr anchor="t">
            <a:normAutofit/>
          </a:bodyPr>
          <a:lstStyle/>
          <a:p>
            <a:r>
              <a:rPr lang="en-GB" sz="3600" b="1" dirty="0">
                <a:solidFill>
                  <a:schemeClr val="tx2"/>
                </a:solidFill>
                <a:latin typeface="+mn-lt"/>
              </a:rPr>
              <a:t>Omission 1: </a:t>
            </a:r>
            <a:br>
              <a:rPr lang="en-GB" sz="3600" b="1" dirty="0">
                <a:solidFill>
                  <a:schemeClr val="tx2"/>
                </a:solidFill>
                <a:latin typeface="+mn-lt"/>
              </a:rPr>
            </a:br>
            <a:br>
              <a:rPr lang="en-GB" sz="3600" b="1" dirty="0">
                <a:solidFill>
                  <a:schemeClr val="tx2"/>
                </a:solidFill>
                <a:latin typeface="+mn-lt"/>
              </a:rPr>
            </a:br>
            <a:r>
              <a:rPr lang="en-GB" sz="3600" b="1" dirty="0">
                <a:solidFill>
                  <a:schemeClr val="tx2"/>
                </a:solidFill>
                <a:latin typeface="+mn-lt"/>
              </a:rPr>
              <a:t>Funding and Resources</a:t>
            </a:r>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21EFD27D-4906-4648-BB22-137AD17D258D}"/>
              </a:ext>
            </a:extLst>
          </p:cNvPr>
          <p:cNvSpPr>
            <a:spLocks noGrp="1"/>
          </p:cNvSpPr>
          <p:nvPr>
            <p:ph idx="1"/>
          </p:nvPr>
        </p:nvSpPr>
        <p:spPr>
          <a:xfrm>
            <a:off x="643467" y="1328928"/>
            <a:ext cx="6478513" cy="5240587"/>
          </a:xfrm>
        </p:spPr>
        <p:txBody>
          <a:bodyPr>
            <a:normAutofit fontScale="92500" lnSpcReduction="20000"/>
          </a:bodyPr>
          <a:lstStyle/>
          <a:p>
            <a:r>
              <a:rPr lang="en-GB" sz="2400" b="1" dirty="0"/>
              <a:t>The question of short and long-term resources are not addressed </a:t>
            </a:r>
            <a:r>
              <a:rPr lang="en-GB" sz="2400" dirty="0"/>
              <a:t>by either the Home Secretary’s Statement and HMICFRS ducked this issue “the sector has sufficient capacity and capability to bring about change”, not whether FRSs “have the resources to do the job”.</a:t>
            </a:r>
          </a:p>
          <a:p>
            <a:endParaRPr lang="en-GB" sz="1600" dirty="0"/>
          </a:p>
          <a:p>
            <a:r>
              <a:rPr lang="en-GB" sz="2600" dirty="0"/>
              <a:t>Brexit, Climate Change, COVID-19 and Ukraine effectively mean </a:t>
            </a:r>
            <a:r>
              <a:rPr lang="en-GB" sz="2600" b="1" dirty="0"/>
              <a:t>increased macro-economic challenges  </a:t>
            </a:r>
            <a:r>
              <a:rPr lang="en-GB" sz="2600" dirty="0"/>
              <a:t>and no acceptable plan for a fair distribution of central government support to local service deliverers.</a:t>
            </a:r>
          </a:p>
          <a:p>
            <a:endParaRPr lang="en-GB" sz="1600" dirty="0"/>
          </a:p>
          <a:p>
            <a:r>
              <a:rPr lang="en-GB" sz="2600" dirty="0"/>
              <a:t>The emergence of </a:t>
            </a:r>
            <a:r>
              <a:rPr lang="en-GB" sz="2600" b="1" dirty="0"/>
              <a:t>‘financial sustainability’ </a:t>
            </a:r>
            <a:r>
              <a:rPr lang="en-GB" sz="2600" dirty="0"/>
              <a:t>and </a:t>
            </a:r>
            <a:r>
              <a:rPr lang="en-GB" sz="2600" b="1" dirty="0"/>
              <a:t>‘financial resilience’ </a:t>
            </a:r>
            <a:r>
              <a:rPr lang="en-GB" sz="2600" dirty="0"/>
              <a:t>has been acknowledged by HMT, the NAO (in its new Code of Audit Practice), and will inform a new local public audit regime</a:t>
            </a: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93638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35BB6A-5AED-46B8-BEBD-1836E4CF67EE}"/>
              </a:ext>
            </a:extLst>
          </p:cNvPr>
          <p:cNvSpPr>
            <a:spLocks noGrp="1"/>
          </p:cNvSpPr>
          <p:nvPr>
            <p:ph type="title"/>
          </p:nvPr>
        </p:nvSpPr>
        <p:spPr>
          <a:xfrm>
            <a:off x="7586471" y="1698171"/>
            <a:ext cx="3962061" cy="4516360"/>
          </a:xfrm>
        </p:spPr>
        <p:txBody>
          <a:bodyPr anchor="t">
            <a:normAutofit/>
          </a:bodyPr>
          <a:lstStyle/>
          <a:p>
            <a:r>
              <a:rPr lang="en-GB" sz="3600" b="1" dirty="0">
                <a:solidFill>
                  <a:schemeClr val="tx2"/>
                </a:solidFill>
                <a:latin typeface="+mn-lt"/>
              </a:rPr>
              <a:t>Omission 2: </a:t>
            </a:r>
            <a:br>
              <a:rPr lang="en-GB" sz="3600" b="1" dirty="0">
                <a:solidFill>
                  <a:schemeClr val="tx2"/>
                </a:solidFill>
                <a:latin typeface="+mn-lt"/>
              </a:rPr>
            </a:br>
            <a:br>
              <a:rPr lang="en-GB" sz="3600" b="1" dirty="0">
                <a:solidFill>
                  <a:schemeClr val="tx2"/>
                </a:solidFill>
                <a:latin typeface="+mn-lt"/>
              </a:rPr>
            </a:br>
            <a:r>
              <a:rPr lang="en-GB" sz="3600" b="1" dirty="0">
                <a:solidFill>
                  <a:schemeClr val="tx2"/>
                </a:solidFill>
                <a:latin typeface="+mn-lt"/>
              </a:rPr>
              <a:t>Data and Intelligence reflects a poor evidential environment  </a:t>
            </a:r>
            <a:br>
              <a:rPr lang="en-GB" sz="3600" b="1" dirty="0">
                <a:solidFill>
                  <a:schemeClr val="tx2"/>
                </a:solidFill>
                <a:latin typeface="+mn-lt"/>
              </a:rPr>
            </a:br>
            <a:r>
              <a:rPr lang="en-GB" sz="3600" b="1" dirty="0">
                <a:solidFill>
                  <a:schemeClr val="tx2"/>
                </a:solidFill>
                <a:latin typeface="+mn-lt"/>
              </a:rPr>
              <a:t> </a:t>
            </a:r>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63A5FA74-F006-4F36-ABDC-ABA2B88864C9}"/>
              </a:ext>
            </a:extLst>
          </p:cNvPr>
          <p:cNvSpPr>
            <a:spLocks noGrp="1"/>
          </p:cNvSpPr>
          <p:nvPr>
            <p:ph idx="1"/>
          </p:nvPr>
        </p:nvSpPr>
        <p:spPr>
          <a:xfrm>
            <a:off x="643467" y="1377695"/>
            <a:ext cx="6781461" cy="4737805"/>
          </a:xfrm>
        </p:spPr>
        <p:txBody>
          <a:bodyPr>
            <a:normAutofit/>
          </a:bodyPr>
          <a:lstStyle/>
          <a:p>
            <a:r>
              <a:rPr lang="en-GB" sz="2400" dirty="0"/>
              <a:t>Improved accountability, resilience, legitimacy, and scrutiny all rely on </a:t>
            </a:r>
            <a:r>
              <a:rPr lang="en-GB" sz="2400" b="1" dirty="0"/>
              <a:t>adequate data and intelligence.</a:t>
            </a:r>
          </a:p>
          <a:p>
            <a:endParaRPr lang="en-GB" sz="800" dirty="0"/>
          </a:p>
          <a:p>
            <a:r>
              <a:rPr lang="en-GB" sz="2400" dirty="0"/>
              <a:t>While </a:t>
            </a:r>
            <a:r>
              <a:rPr lang="en-GB" sz="2400" b="1" dirty="0"/>
              <a:t>piecemeal improvements </a:t>
            </a:r>
            <a:r>
              <a:rPr lang="en-GB" sz="2400" dirty="0"/>
              <a:t>have been made, 3 recent reports during the pandemic (NFCC, HMICFRS and the C19 National Foresight Group) highlight the continuing inadequacy of the data and intelligence for national and local decision making.</a:t>
            </a:r>
          </a:p>
          <a:p>
            <a:pPr marL="0" indent="0">
              <a:buNone/>
            </a:pPr>
            <a:endParaRPr lang="en-GB" sz="800" dirty="0"/>
          </a:p>
          <a:p>
            <a:r>
              <a:rPr lang="en-GB" sz="2400" dirty="0"/>
              <a:t>Policy making and service delivery in FRS is still being undertaken in a </a:t>
            </a:r>
            <a:r>
              <a:rPr lang="en-GB" sz="2400" b="1" dirty="0"/>
              <a:t>relatively poor evidential environment </a:t>
            </a: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43154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35BB6A-5AED-46B8-BEBD-1836E4CF67EE}"/>
              </a:ext>
            </a:extLst>
          </p:cNvPr>
          <p:cNvSpPr>
            <a:spLocks noGrp="1"/>
          </p:cNvSpPr>
          <p:nvPr>
            <p:ph type="title"/>
          </p:nvPr>
        </p:nvSpPr>
        <p:spPr>
          <a:xfrm>
            <a:off x="7586471" y="1698171"/>
            <a:ext cx="3962061" cy="4516360"/>
          </a:xfrm>
        </p:spPr>
        <p:txBody>
          <a:bodyPr anchor="t">
            <a:normAutofit/>
          </a:bodyPr>
          <a:lstStyle/>
          <a:p>
            <a:r>
              <a:rPr lang="en-GB" sz="3600" b="1" dirty="0">
                <a:solidFill>
                  <a:schemeClr val="tx2"/>
                </a:solidFill>
                <a:latin typeface="+mn-lt"/>
              </a:rPr>
              <a:t>Omission 3: </a:t>
            </a:r>
            <a:br>
              <a:rPr lang="en-GB" sz="3600" b="1" dirty="0">
                <a:solidFill>
                  <a:schemeClr val="tx2"/>
                </a:solidFill>
                <a:latin typeface="+mn-lt"/>
              </a:rPr>
            </a:br>
            <a:br>
              <a:rPr lang="en-GB" sz="3600" b="1" dirty="0">
                <a:solidFill>
                  <a:schemeClr val="tx2"/>
                </a:solidFill>
                <a:latin typeface="+mn-lt"/>
              </a:rPr>
            </a:br>
            <a:r>
              <a:rPr lang="en-GB" sz="3600" b="1" dirty="0">
                <a:solidFill>
                  <a:schemeClr val="tx2"/>
                </a:solidFill>
                <a:latin typeface="+mn-lt"/>
              </a:rPr>
              <a:t>Improvements to Internal and External Scrutiny</a:t>
            </a:r>
            <a:br>
              <a:rPr lang="en-GB" sz="3600" b="1" dirty="0">
                <a:solidFill>
                  <a:schemeClr val="tx2"/>
                </a:solidFill>
                <a:latin typeface="+mn-lt"/>
              </a:rPr>
            </a:br>
            <a:endParaRPr lang="en-GB" sz="3600" b="1" dirty="0">
              <a:solidFill>
                <a:schemeClr val="tx2"/>
              </a:solidFill>
              <a:latin typeface="+mn-lt"/>
            </a:endParaRPr>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63A5FA74-F006-4F36-ABDC-ABA2B88864C9}"/>
              </a:ext>
            </a:extLst>
          </p:cNvPr>
          <p:cNvSpPr>
            <a:spLocks noGrp="1"/>
          </p:cNvSpPr>
          <p:nvPr>
            <p:ph idx="1"/>
          </p:nvPr>
        </p:nvSpPr>
        <p:spPr>
          <a:xfrm>
            <a:off x="643467" y="1480837"/>
            <a:ext cx="6478513" cy="4200635"/>
          </a:xfrm>
        </p:spPr>
        <p:txBody>
          <a:bodyPr>
            <a:normAutofit/>
          </a:bodyPr>
          <a:lstStyle/>
          <a:p>
            <a:r>
              <a:rPr lang="en-GB" sz="2400" b="1" dirty="0"/>
              <a:t>Internal Scrutiny </a:t>
            </a:r>
            <a:r>
              <a:rPr lang="en-GB" sz="2400" dirty="0"/>
              <a:t>e.g. through Fire and Rescue Scrutiny Panel and national guidance?</a:t>
            </a:r>
          </a:p>
          <a:p>
            <a:endParaRPr lang="en-GB" sz="800" dirty="0"/>
          </a:p>
          <a:p>
            <a:r>
              <a:rPr lang="en-GB" sz="2400" dirty="0"/>
              <a:t>The nature and scope of external inspections by HMICFRS – </a:t>
            </a:r>
            <a:r>
              <a:rPr lang="en-GB" sz="2400" b="1" dirty="0"/>
              <a:t>corporate inspections</a:t>
            </a:r>
            <a:r>
              <a:rPr lang="en-GB" sz="2400" dirty="0"/>
              <a:t>?</a:t>
            </a:r>
          </a:p>
          <a:p>
            <a:endParaRPr lang="en-GB" sz="800" dirty="0"/>
          </a:p>
          <a:p>
            <a:r>
              <a:rPr lang="en-GB" sz="2400" dirty="0"/>
              <a:t>Revisit the </a:t>
            </a:r>
            <a:r>
              <a:rPr lang="en-GB" sz="2400" b="1" dirty="0"/>
              <a:t>intervention</a:t>
            </a:r>
            <a:r>
              <a:rPr lang="en-GB" sz="2400" dirty="0"/>
              <a:t> arrangements/protocol.</a:t>
            </a:r>
          </a:p>
          <a:p>
            <a:endParaRPr lang="en-GB" sz="800" dirty="0"/>
          </a:p>
          <a:p>
            <a:r>
              <a:rPr lang="en-GB" sz="2400" dirty="0"/>
              <a:t>Relationship to Government/Parliament/Home Office</a:t>
            </a:r>
          </a:p>
          <a:p>
            <a:endParaRPr lang="en-GB" sz="800" dirty="0"/>
          </a:p>
          <a:p>
            <a:r>
              <a:rPr lang="en-GB" sz="2400" dirty="0"/>
              <a:t>Revisit </a:t>
            </a:r>
            <a:r>
              <a:rPr lang="en-GB" sz="2400" b="1" dirty="0"/>
              <a:t>building inspection </a:t>
            </a:r>
            <a:r>
              <a:rPr lang="en-GB" sz="2400" dirty="0"/>
              <a:t>and enforcement</a:t>
            </a: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59040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4FDEC-62E6-41A3-A290-2FEF4EE4FB00}"/>
              </a:ext>
            </a:extLst>
          </p:cNvPr>
          <p:cNvSpPr>
            <a:spLocks noGrp="1"/>
          </p:cNvSpPr>
          <p:nvPr>
            <p:ph type="title"/>
          </p:nvPr>
        </p:nvSpPr>
        <p:spPr/>
        <p:txBody>
          <a:bodyPr>
            <a:normAutofit/>
          </a:bodyPr>
          <a:lstStyle/>
          <a:p>
            <a:r>
              <a:rPr lang="en-GB" sz="3600" b="1" dirty="0">
                <a:latin typeface="+mn-lt"/>
              </a:rPr>
              <a:t>Predictions rather than conclusions </a:t>
            </a:r>
          </a:p>
        </p:txBody>
      </p:sp>
      <p:graphicFrame>
        <p:nvGraphicFramePr>
          <p:cNvPr id="4" name="Table 4">
            <a:extLst>
              <a:ext uri="{FF2B5EF4-FFF2-40B4-BE49-F238E27FC236}">
                <a16:creationId xmlns:a16="http://schemas.microsoft.com/office/drawing/2014/main" id="{EBE07B38-B968-4A4A-A06F-13DAE48F43A2}"/>
              </a:ext>
            </a:extLst>
          </p:cNvPr>
          <p:cNvGraphicFramePr>
            <a:graphicFrameLocks noGrp="1"/>
          </p:cNvGraphicFramePr>
          <p:nvPr>
            <p:ph idx="1"/>
            <p:extLst>
              <p:ext uri="{D42A27DB-BD31-4B8C-83A1-F6EECF244321}">
                <p14:modId xmlns:p14="http://schemas.microsoft.com/office/powerpoint/2010/main" val="2116723795"/>
              </p:ext>
            </p:extLst>
          </p:nvPr>
        </p:nvGraphicFramePr>
        <p:xfrm>
          <a:off x="838200" y="1690688"/>
          <a:ext cx="10515600" cy="4855830"/>
        </p:xfrm>
        <a:graphic>
          <a:graphicData uri="http://schemas.openxmlformats.org/drawingml/2006/table">
            <a:tbl>
              <a:tblPr firstRow="1" bandRow="1">
                <a:tableStyleId>{5C22544A-7EE6-4342-B048-85BDC9FD1C3A}</a:tableStyleId>
              </a:tblPr>
              <a:tblGrid>
                <a:gridCol w="7184136">
                  <a:extLst>
                    <a:ext uri="{9D8B030D-6E8A-4147-A177-3AD203B41FA5}">
                      <a16:colId xmlns:a16="http://schemas.microsoft.com/office/drawing/2014/main" val="2819463057"/>
                    </a:ext>
                  </a:extLst>
                </a:gridCol>
                <a:gridCol w="1146048">
                  <a:extLst>
                    <a:ext uri="{9D8B030D-6E8A-4147-A177-3AD203B41FA5}">
                      <a16:colId xmlns:a16="http://schemas.microsoft.com/office/drawing/2014/main" val="734820781"/>
                    </a:ext>
                  </a:extLst>
                </a:gridCol>
                <a:gridCol w="1085088">
                  <a:extLst>
                    <a:ext uri="{9D8B030D-6E8A-4147-A177-3AD203B41FA5}">
                      <a16:colId xmlns:a16="http://schemas.microsoft.com/office/drawing/2014/main" val="3312367639"/>
                    </a:ext>
                  </a:extLst>
                </a:gridCol>
                <a:gridCol w="1100328">
                  <a:extLst>
                    <a:ext uri="{9D8B030D-6E8A-4147-A177-3AD203B41FA5}">
                      <a16:colId xmlns:a16="http://schemas.microsoft.com/office/drawing/2014/main" val="2866659901"/>
                    </a:ext>
                  </a:extLst>
                </a:gridCol>
              </a:tblGrid>
              <a:tr h="485583">
                <a:tc>
                  <a:txBody>
                    <a:bodyPr/>
                    <a:lstStyle/>
                    <a:p>
                      <a:r>
                        <a:rPr lang="en-GB" dirty="0"/>
                        <a:t>Change or issue</a:t>
                      </a:r>
                    </a:p>
                  </a:txBody>
                  <a:tcPr/>
                </a:tc>
                <a:tc>
                  <a:txBody>
                    <a:bodyPr/>
                    <a:lstStyle/>
                    <a:p>
                      <a:r>
                        <a:rPr lang="en-GB" dirty="0"/>
                        <a:t>yes</a:t>
                      </a:r>
                    </a:p>
                  </a:txBody>
                  <a:tcPr/>
                </a:tc>
                <a:tc>
                  <a:txBody>
                    <a:bodyPr/>
                    <a:lstStyle/>
                    <a:p>
                      <a:r>
                        <a:rPr lang="en-GB" dirty="0"/>
                        <a:t>partial</a:t>
                      </a:r>
                    </a:p>
                  </a:txBody>
                  <a:tcPr/>
                </a:tc>
                <a:tc>
                  <a:txBody>
                    <a:bodyPr/>
                    <a:lstStyle/>
                    <a:p>
                      <a:r>
                        <a:rPr lang="en-GB" dirty="0"/>
                        <a:t>no</a:t>
                      </a:r>
                    </a:p>
                  </a:txBody>
                  <a:tcPr/>
                </a:tc>
                <a:extLst>
                  <a:ext uri="{0D108BD9-81ED-4DB2-BD59-A6C34878D82A}">
                    <a16:rowId xmlns:a16="http://schemas.microsoft.com/office/drawing/2014/main" val="3012469787"/>
                  </a:ext>
                </a:extLst>
              </a:tr>
              <a:tr h="485583">
                <a:tc>
                  <a:txBody>
                    <a:bodyPr/>
                    <a:lstStyle/>
                    <a:p>
                      <a:r>
                        <a:rPr lang="en-GB" dirty="0"/>
                        <a:t>Role clarifications and operational Independence for CFO. </a:t>
                      </a:r>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165308757"/>
                  </a:ext>
                </a:extLst>
              </a:tr>
              <a:tr h="485583">
                <a:tc>
                  <a:txBody>
                    <a:bodyPr/>
                    <a:lstStyle/>
                    <a:p>
                      <a:r>
                        <a:rPr lang="en-GB" dirty="0"/>
                        <a:t>Joined up working and inter-agency collaboration </a:t>
                      </a:r>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817303068"/>
                  </a:ext>
                </a:extLst>
              </a:tr>
              <a:tr h="485583">
                <a:tc>
                  <a:txBody>
                    <a:bodyPr/>
                    <a:lstStyle/>
                    <a:p>
                      <a:r>
                        <a:rPr lang="en-GB" dirty="0"/>
                        <a:t>Revisiting Building Regulations and Enforcement</a:t>
                      </a:r>
                    </a:p>
                  </a:txBody>
                  <a:tcPr/>
                </a:tc>
                <a:tc>
                  <a:txBody>
                    <a:bodyPr/>
                    <a:lstStyle/>
                    <a:p>
                      <a:endParaRPr lang="en-GB"/>
                    </a:p>
                  </a:txBody>
                  <a:tcPr/>
                </a:tc>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val="4157022515"/>
                  </a:ext>
                </a:extLst>
              </a:tr>
              <a:tr h="485583">
                <a:tc>
                  <a:txBody>
                    <a:bodyPr/>
                    <a:lstStyle/>
                    <a:p>
                      <a:r>
                        <a:rPr lang="en-GB" dirty="0"/>
                        <a:t>Improved Data, Information, and Standards </a:t>
                      </a:r>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92969076"/>
                  </a:ext>
                </a:extLst>
              </a:tr>
              <a:tr h="485583">
                <a:tc>
                  <a:txBody>
                    <a:bodyPr/>
                    <a:lstStyle/>
                    <a:p>
                      <a:r>
                        <a:rPr lang="en-GB" dirty="0"/>
                        <a:t>Restructuring of Financial support</a:t>
                      </a:r>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208284394"/>
                  </a:ext>
                </a:extLst>
              </a:tr>
              <a:tr h="485583">
                <a:tc>
                  <a:txBody>
                    <a:bodyPr/>
                    <a:lstStyle/>
                    <a:p>
                      <a:r>
                        <a:rPr lang="en-GB" dirty="0"/>
                        <a:t>New local public audit</a:t>
                      </a:r>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43860267"/>
                  </a:ext>
                </a:extLst>
              </a:tr>
              <a:tr h="485583">
                <a:tc>
                  <a:txBody>
                    <a:bodyPr/>
                    <a:lstStyle/>
                    <a:p>
                      <a:r>
                        <a:rPr lang="en-GB" dirty="0"/>
                        <a:t>Corporate or Governance Inspection added to inspection regime</a:t>
                      </a:r>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78753425"/>
                  </a:ext>
                </a:extLst>
              </a:tr>
              <a:tr h="485583">
                <a:tc>
                  <a:txBody>
                    <a:bodyPr/>
                    <a:lstStyle/>
                    <a:p>
                      <a:r>
                        <a:rPr lang="en-GB" dirty="0"/>
                        <a:t>National negotiating machinery reform</a:t>
                      </a:r>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492135238"/>
                  </a:ext>
                </a:extLst>
              </a:tr>
              <a:tr h="485583">
                <a:tc>
                  <a:txBody>
                    <a:bodyPr/>
                    <a:lstStyle/>
                    <a:p>
                      <a:r>
                        <a:rPr lang="en-GB" dirty="0"/>
                        <a:t>Mandatory PFCCs and Boundary Changes</a:t>
                      </a:r>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370860418"/>
                  </a:ext>
                </a:extLst>
              </a:tr>
            </a:tbl>
          </a:graphicData>
        </a:graphic>
      </p:graphicFrame>
      <p:pic>
        <p:nvPicPr>
          <p:cNvPr id="8" name="Picture 7">
            <a:extLst>
              <a:ext uri="{FF2B5EF4-FFF2-40B4-BE49-F238E27FC236}">
                <a16:creationId xmlns:a16="http://schemas.microsoft.com/office/drawing/2014/main" id="{D6EC5EA1-3FB4-4A04-9608-1D0FF0D066F1}"/>
              </a:ext>
            </a:extLst>
          </p:cNvPr>
          <p:cNvPicPr>
            <a:picLocks noChangeAspect="1"/>
          </p:cNvPicPr>
          <p:nvPr/>
        </p:nvPicPr>
        <p:blipFill>
          <a:blip r:embed="rId2"/>
          <a:stretch>
            <a:fillRect/>
          </a:stretch>
        </p:blipFill>
        <p:spPr>
          <a:xfrm>
            <a:off x="8203843" y="2186725"/>
            <a:ext cx="695459" cy="434662"/>
          </a:xfrm>
          <a:prstGeom prst="rect">
            <a:avLst/>
          </a:prstGeom>
        </p:spPr>
      </p:pic>
      <p:pic>
        <p:nvPicPr>
          <p:cNvPr id="9" name="Picture 8">
            <a:extLst>
              <a:ext uri="{FF2B5EF4-FFF2-40B4-BE49-F238E27FC236}">
                <a16:creationId xmlns:a16="http://schemas.microsoft.com/office/drawing/2014/main" id="{9CD69AF2-0077-470E-AB24-197E40854A27}"/>
              </a:ext>
            </a:extLst>
          </p:cNvPr>
          <p:cNvPicPr>
            <a:picLocks noChangeAspect="1"/>
          </p:cNvPicPr>
          <p:nvPr/>
        </p:nvPicPr>
        <p:blipFill>
          <a:blip r:embed="rId3"/>
          <a:stretch>
            <a:fillRect/>
          </a:stretch>
        </p:blipFill>
        <p:spPr>
          <a:xfrm>
            <a:off x="8203843" y="2621387"/>
            <a:ext cx="695004" cy="516642"/>
          </a:xfrm>
          <a:prstGeom prst="rect">
            <a:avLst/>
          </a:prstGeom>
        </p:spPr>
      </p:pic>
      <p:pic>
        <p:nvPicPr>
          <p:cNvPr id="10" name="Picture 9">
            <a:extLst>
              <a:ext uri="{FF2B5EF4-FFF2-40B4-BE49-F238E27FC236}">
                <a16:creationId xmlns:a16="http://schemas.microsoft.com/office/drawing/2014/main" id="{EC648A5E-4B04-464E-AF67-1530A8F019FB}"/>
              </a:ext>
            </a:extLst>
          </p:cNvPr>
          <p:cNvPicPr>
            <a:picLocks noChangeAspect="1"/>
          </p:cNvPicPr>
          <p:nvPr/>
        </p:nvPicPr>
        <p:blipFill>
          <a:blip r:embed="rId3"/>
          <a:stretch>
            <a:fillRect/>
          </a:stretch>
        </p:blipFill>
        <p:spPr>
          <a:xfrm>
            <a:off x="10311522" y="3173231"/>
            <a:ext cx="695004" cy="432854"/>
          </a:xfrm>
          <a:prstGeom prst="rect">
            <a:avLst/>
          </a:prstGeom>
        </p:spPr>
      </p:pic>
      <p:pic>
        <p:nvPicPr>
          <p:cNvPr id="11" name="Picture 10">
            <a:extLst>
              <a:ext uri="{FF2B5EF4-FFF2-40B4-BE49-F238E27FC236}">
                <a16:creationId xmlns:a16="http://schemas.microsoft.com/office/drawing/2014/main" id="{382FD7AD-F735-4B6A-B4A1-BE065AC118D8}"/>
              </a:ext>
            </a:extLst>
          </p:cNvPr>
          <p:cNvPicPr>
            <a:picLocks noChangeAspect="1"/>
          </p:cNvPicPr>
          <p:nvPr/>
        </p:nvPicPr>
        <p:blipFill>
          <a:blip r:embed="rId3"/>
          <a:stretch>
            <a:fillRect/>
          </a:stretch>
        </p:blipFill>
        <p:spPr>
          <a:xfrm>
            <a:off x="9406098" y="3658927"/>
            <a:ext cx="695004" cy="432855"/>
          </a:xfrm>
          <a:prstGeom prst="rect">
            <a:avLst/>
          </a:prstGeom>
        </p:spPr>
      </p:pic>
      <p:pic>
        <p:nvPicPr>
          <p:cNvPr id="12" name="Picture 11">
            <a:extLst>
              <a:ext uri="{FF2B5EF4-FFF2-40B4-BE49-F238E27FC236}">
                <a16:creationId xmlns:a16="http://schemas.microsoft.com/office/drawing/2014/main" id="{4DAF6F02-FBA0-41BE-81B8-94C38933034C}"/>
              </a:ext>
            </a:extLst>
          </p:cNvPr>
          <p:cNvPicPr>
            <a:picLocks noChangeAspect="1"/>
          </p:cNvPicPr>
          <p:nvPr/>
        </p:nvPicPr>
        <p:blipFill>
          <a:blip r:embed="rId3"/>
          <a:stretch>
            <a:fillRect/>
          </a:stretch>
        </p:blipFill>
        <p:spPr>
          <a:xfrm>
            <a:off x="10311522" y="4118603"/>
            <a:ext cx="695004" cy="432854"/>
          </a:xfrm>
          <a:prstGeom prst="rect">
            <a:avLst/>
          </a:prstGeom>
        </p:spPr>
      </p:pic>
      <p:pic>
        <p:nvPicPr>
          <p:cNvPr id="13" name="Picture 12">
            <a:extLst>
              <a:ext uri="{FF2B5EF4-FFF2-40B4-BE49-F238E27FC236}">
                <a16:creationId xmlns:a16="http://schemas.microsoft.com/office/drawing/2014/main" id="{0BBCB900-C59E-463F-9D0E-2C253240E543}"/>
              </a:ext>
            </a:extLst>
          </p:cNvPr>
          <p:cNvPicPr>
            <a:picLocks noChangeAspect="1"/>
          </p:cNvPicPr>
          <p:nvPr/>
        </p:nvPicPr>
        <p:blipFill>
          <a:blip r:embed="rId3"/>
          <a:stretch>
            <a:fillRect/>
          </a:stretch>
        </p:blipFill>
        <p:spPr>
          <a:xfrm>
            <a:off x="8203843" y="4683279"/>
            <a:ext cx="695004" cy="432854"/>
          </a:xfrm>
          <a:prstGeom prst="rect">
            <a:avLst/>
          </a:prstGeom>
        </p:spPr>
      </p:pic>
      <p:pic>
        <p:nvPicPr>
          <p:cNvPr id="14" name="Picture 13">
            <a:extLst>
              <a:ext uri="{FF2B5EF4-FFF2-40B4-BE49-F238E27FC236}">
                <a16:creationId xmlns:a16="http://schemas.microsoft.com/office/drawing/2014/main" id="{93C1FEE6-5EDA-4E0D-8FF6-7A1618016881}"/>
              </a:ext>
            </a:extLst>
          </p:cNvPr>
          <p:cNvPicPr>
            <a:picLocks noChangeAspect="1"/>
          </p:cNvPicPr>
          <p:nvPr/>
        </p:nvPicPr>
        <p:blipFill>
          <a:blip r:embed="rId3"/>
          <a:stretch>
            <a:fillRect/>
          </a:stretch>
        </p:blipFill>
        <p:spPr>
          <a:xfrm>
            <a:off x="10311522" y="5116133"/>
            <a:ext cx="695004" cy="432854"/>
          </a:xfrm>
          <a:prstGeom prst="rect">
            <a:avLst/>
          </a:prstGeom>
        </p:spPr>
      </p:pic>
      <p:pic>
        <p:nvPicPr>
          <p:cNvPr id="15" name="Picture 14">
            <a:extLst>
              <a:ext uri="{FF2B5EF4-FFF2-40B4-BE49-F238E27FC236}">
                <a16:creationId xmlns:a16="http://schemas.microsoft.com/office/drawing/2014/main" id="{9D60C041-F724-4407-A1EC-68074A22CE2B}"/>
              </a:ext>
            </a:extLst>
          </p:cNvPr>
          <p:cNvPicPr>
            <a:picLocks noChangeAspect="1"/>
          </p:cNvPicPr>
          <p:nvPr/>
        </p:nvPicPr>
        <p:blipFill>
          <a:blip r:embed="rId3"/>
          <a:stretch>
            <a:fillRect/>
          </a:stretch>
        </p:blipFill>
        <p:spPr>
          <a:xfrm>
            <a:off x="8203843" y="5548987"/>
            <a:ext cx="695004" cy="511034"/>
          </a:xfrm>
          <a:prstGeom prst="rect">
            <a:avLst/>
          </a:prstGeom>
        </p:spPr>
      </p:pic>
      <p:pic>
        <p:nvPicPr>
          <p:cNvPr id="16" name="Picture 15">
            <a:extLst>
              <a:ext uri="{FF2B5EF4-FFF2-40B4-BE49-F238E27FC236}">
                <a16:creationId xmlns:a16="http://schemas.microsoft.com/office/drawing/2014/main" id="{1BA200E1-FAA9-419A-BA33-95CAFD3E31EE}"/>
              </a:ext>
            </a:extLst>
          </p:cNvPr>
          <p:cNvPicPr>
            <a:picLocks noChangeAspect="1"/>
          </p:cNvPicPr>
          <p:nvPr/>
        </p:nvPicPr>
        <p:blipFill>
          <a:blip r:embed="rId3"/>
          <a:stretch>
            <a:fillRect/>
          </a:stretch>
        </p:blipFill>
        <p:spPr>
          <a:xfrm>
            <a:off x="8203843" y="6060020"/>
            <a:ext cx="695004" cy="511033"/>
          </a:xfrm>
          <a:prstGeom prst="rect">
            <a:avLst/>
          </a:prstGeom>
        </p:spPr>
      </p:pic>
    </p:spTree>
    <p:extLst>
      <p:ext uri="{BB962C8B-B14F-4D97-AF65-F5344CB8AC3E}">
        <p14:creationId xmlns:p14="http://schemas.microsoft.com/office/powerpoint/2010/main" val="232529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43">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Freeform: Shape 45">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Freeform: Shape 47">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Freeform: Shape 49">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51">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Freeform: Shape 53">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55">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72" name="Freeform: Shape 57">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59">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C3ADE1-76AE-4D7A-8C48-0B17F4C9A5F6}"/>
              </a:ext>
            </a:extLst>
          </p:cNvPr>
          <p:cNvSpPr>
            <a:spLocks noGrp="1"/>
          </p:cNvSpPr>
          <p:nvPr>
            <p:ph type="ctrTitle"/>
          </p:nvPr>
        </p:nvSpPr>
        <p:spPr>
          <a:xfrm>
            <a:off x="3284832" y="2744611"/>
            <a:ext cx="5782716" cy="2150719"/>
          </a:xfrm>
          <a:noFill/>
        </p:spPr>
        <p:txBody>
          <a:bodyPr anchor="ctr">
            <a:normAutofit fontScale="90000"/>
          </a:bodyPr>
          <a:lstStyle/>
          <a:p>
            <a:r>
              <a:rPr lang="en-GB" sz="2800" dirty="0">
                <a:solidFill>
                  <a:schemeClr val="tx2"/>
                </a:solidFill>
              </a:rPr>
              <a:t>Waiting for Godot</a:t>
            </a:r>
            <a:br>
              <a:rPr lang="en-GB" sz="2800" dirty="0">
                <a:solidFill>
                  <a:schemeClr val="tx2"/>
                </a:solidFill>
              </a:rPr>
            </a:br>
            <a:br>
              <a:rPr lang="en-GB" sz="2800" dirty="0">
                <a:solidFill>
                  <a:schemeClr val="tx2"/>
                </a:solidFill>
              </a:rPr>
            </a:br>
            <a:r>
              <a:rPr lang="en-GB" sz="2800" dirty="0">
                <a:solidFill>
                  <a:schemeClr val="tx2"/>
                </a:solidFill>
              </a:rPr>
              <a:t>Will a Fire Reform White Paper actually emerge?</a:t>
            </a:r>
            <a:br>
              <a:rPr lang="en-GB" sz="2800" dirty="0">
                <a:solidFill>
                  <a:schemeClr val="tx2"/>
                </a:solidFill>
              </a:rPr>
            </a:br>
            <a:br>
              <a:rPr lang="en-GB" sz="2800" dirty="0">
                <a:solidFill>
                  <a:schemeClr val="tx2"/>
                </a:solidFill>
              </a:rPr>
            </a:br>
            <a:r>
              <a:rPr lang="en-GB" sz="2800" dirty="0">
                <a:solidFill>
                  <a:schemeClr val="tx2"/>
                </a:solidFill>
              </a:rPr>
              <a:t>Watch this space! </a:t>
            </a:r>
            <a:br>
              <a:rPr lang="en-GB" sz="2800" dirty="0"/>
            </a:br>
            <a:br>
              <a:rPr lang="en-GB" sz="2800" dirty="0"/>
            </a:br>
            <a:br>
              <a:rPr lang="en-GB" sz="2800" b="1" dirty="0">
                <a:solidFill>
                  <a:schemeClr val="tx2"/>
                </a:solidFill>
                <a:latin typeface="+mn-lt"/>
              </a:rPr>
            </a:br>
            <a:r>
              <a:rPr lang="en-GB" sz="4900" b="1" dirty="0">
                <a:solidFill>
                  <a:schemeClr val="tx2"/>
                </a:solidFill>
                <a:latin typeface="+mn-lt"/>
              </a:rPr>
              <a:t>Questions?</a:t>
            </a:r>
            <a:endParaRPr lang="en-GB" sz="2800" dirty="0">
              <a:solidFill>
                <a:schemeClr val="tx2"/>
              </a:solidFill>
            </a:endParaRPr>
          </a:p>
        </p:txBody>
      </p:sp>
      <p:sp>
        <p:nvSpPr>
          <p:cNvPr id="74" name="Freeform: Shape 61">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772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91BB6-6D3C-44B8-B600-5FFC308CD194}"/>
              </a:ext>
            </a:extLst>
          </p:cNvPr>
          <p:cNvSpPr>
            <a:spLocks noGrp="1"/>
          </p:cNvSpPr>
          <p:nvPr>
            <p:ph type="title"/>
          </p:nvPr>
        </p:nvSpPr>
        <p:spPr/>
        <p:txBody>
          <a:bodyPr/>
          <a:lstStyle/>
          <a:p>
            <a:r>
              <a:rPr lang="en-GB" sz="3600" b="1" dirty="0">
                <a:solidFill>
                  <a:srgbClr val="002060"/>
                </a:solidFill>
                <a:latin typeface="+mn-lt"/>
              </a:rPr>
              <a:t>Introduction</a:t>
            </a:r>
            <a:r>
              <a:rPr lang="en-GB" dirty="0"/>
              <a:t> </a:t>
            </a:r>
          </a:p>
        </p:txBody>
      </p:sp>
      <p:sp>
        <p:nvSpPr>
          <p:cNvPr id="3" name="Content Placeholder 2">
            <a:extLst>
              <a:ext uri="{FF2B5EF4-FFF2-40B4-BE49-F238E27FC236}">
                <a16:creationId xmlns:a16="http://schemas.microsoft.com/office/drawing/2014/main" id="{DB90F19B-9303-4DEB-A048-9582430B7C99}"/>
              </a:ext>
            </a:extLst>
          </p:cNvPr>
          <p:cNvSpPr>
            <a:spLocks noGrp="1"/>
          </p:cNvSpPr>
          <p:nvPr>
            <p:ph idx="1"/>
          </p:nvPr>
        </p:nvSpPr>
        <p:spPr>
          <a:xfrm>
            <a:off x="838200" y="1524000"/>
            <a:ext cx="10515600" cy="4652963"/>
          </a:xfrm>
        </p:spPr>
        <p:txBody>
          <a:bodyPr>
            <a:noAutofit/>
          </a:bodyPr>
          <a:lstStyle/>
          <a:p>
            <a:r>
              <a:rPr lang="en-GB" sz="2000" dirty="0"/>
              <a:t>Prior to pandemic, and since the 2010 general election,  England has been subject to the policies of </a:t>
            </a:r>
            <a:r>
              <a:rPr lang="en-GB" sz="2000" b="1" dirty="0"/>
              <a:t>“austerity – localism” </a:t>
            </a:r>
            <a:r>
              <a:rPr lang="en-GB" sz="2000" dirty="0"/>
              <a:t>with reductions in central government grant since 2010 requiring strong and responsive local leadership, greater accountability and improved performance management.</a:t>
            </a:r>
          </a:p>
          <a:p>
            <a:endParaRPr lang="en-GB" sz="800" dirty="0"/>
          </a:p>
          <a:p>
            <a:r>
              <a:rPr lang="en-GB" sz="2000" dirty="0"/>
              <a:t>A key part was to </a:t>
            </a:r>
            <a:r>
              <a:rPr lang="en-GB" sz="2000" b="1" dirty="0"/>
              <a:t>introduce greater transparency and accountability via directly elected individuals </a:t>
            </a:r>
            <a:r>
              <a:rPr lang="en-GB" sz="2000" dirty="0"/>
              <a:t>(originally PCCs and elected Mayors, but subsequently PFCCs for fire services).</a:t>
            </a:r>
          </a:p>
          <a:p>
            <a:endParaRPr lang="en-GB" sz="800" dirty="0"/>
          </a:p>
          <a:p>
            <a:r>
              <a:rPr lang="en-GB" sz="2000" dirty="0"/>
              <a:t>In addition the 2017 Act also replaced the </a:t>
            </a:r>
            <a:r>
              <a:rPr lang="en-GB" sz="2000" b="1" dirty="0"/>
              <a:t>National Framework </a:t>
            </a:r>
            <a:r>
              <a:rPr lang="en-GB" sz="2000" dirty="0"/>
              <a:t>for Fire &amp; Rescue Services and re-introduced an </a:t>
            </a:r>
            <a:r>
              <a:rPr lang="en-GB" sz="2000" b="1" dirty="0"/>
              <a:t>external inspection </a:t>
            </a:r>
            <a:r>
              <a:rPr lang="en-GB" sz="2000" dirty="0"/>
              <a:t>and assessment regime.</a:t>
            </a:r>
          </a:p>
          <a:p>
            <a:endParaRPr lang="en-GB" sz="800" dirty="0"/>
          </a:p>
          <a:p>
            <a:r>
              <a:rPr lang="en-GB" sz="2000" dirty="0"/>
              <a:t>Coincidentally a series of major incidents and emergencies (including the Grenfell Fire and Manchester Arena Attack) spotlighted the </a:t>
            </a:r>
            <a:r>
              <a:rPr lang="en-GB" sz="2000" b="1" dirty="0"/>
              <a:t>Emergency Services response to major emergencies.</a:t>
            </a:r>
          </a:p>
          <a:p>
            <a:endParaRPr lang="en-GB" sz="800" dirty="0"/>
          </a:p>
          <a:p>
            <a:r>
              <a:rPr lang="en-GB" sz="2000" dirty="0"/>
              <a:t>The </a:t>
            </a:r>
            <a:r>
              <a:rPr lang="en-GB" sz="2000" b="1" dirty="0"/>
              <a:t>spotlight</a:t>
            </a:r>
            <a:r>
              <a:rPr lang="en-GB" sz="2000" dirty="0"/>
              <a:t> on the performance, organisational and financial resilience of the emergency services has been </a:t>
            </a:r>
            <a:r>
              <a:rPr lang="en-GB" sz="2000" b="1" dirty="0"/>
              <a:t>intensified by the COVID pandemic</a:t>
            </a:r>
            <a:r>
              <a:rPr lang="en-GB" sz="2000" dirty="0"/>
              <a:t>.  </a:t>
            </a:r>
          </a:p>
        </p:txBody>
      </p:sp>
    </p:spTree>
    <p:extLst>
      <p:ext uri="{BB962C8B-B14F-4D97-AF65-F5344CB8AC3E}">
        <p14:creationId xmlns:p14="http://schemas.microsoft.com/office/powerpoint/2010/main" val="946082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0066BC-8054-4A97-AE47-8EE558E6AC29}"/>
              </a:ext>
            </a:extLst>
          </p:cNvPr>
          <p:cNvSpPr>
            <a:spLocks noGrp="1"/>
          </p:cNvSpPr>
          <p:nvPr>
            <p:ph type="title"/>
          </p:nvPr>
        </p:nvSpPr>
        <p:spPr>
          <a:xfrm>
            <a:off x="643467" y="321734"/>
            <a:ext cx="10905066" cy="1135737"/>
          </a:xfrm>
        </p:spPr>
        <p:txBody>
          <a:bodyPr>
            <a:normAutofit/>
          </a:bodyPr>
          <a:lstStyle/>
          <a:p>
            <a:r>
              <a:rPr lang="en-GB" sz="3600" b="1" dirty="0">
                <a:solidFill>
                  <a:schemeClr val="tx2"/>
                </a:solidFill>
                <a:latin typeface="+mn-lt"/>
              </a:rPr>
              <a:t>Police Fire and Crime Commissioners </a:t>
            </a:r>
          </a:p>
        </p:txBody>
      </p:sp>
      <p:sp>
        <p:nvSpPr>
          <p:cNvPr id="3" name="Content Placeholder 2">
            <a:extLst>
              <a:ext uri="{FF2B5EF4-FFF2-40B4-BE49-F238E27FC236}">
                <a16:creationId xmlns:a16="http://schemas.microsoft.com/office/drawing/2014/main" id="{D935D43E-C6DA-41FD-A6D0-230C7688CE51}"/>
              </a:ext>
            </a:extLst>
          </p:cNvPr>
          <p:cNvSpPr>
            <a:spLocks noGrp="1"/>
          </p:cNvSpPr>
          <p:nvPr>
            <p:ph idx="1"/>
          </p:nvPr>
        </p:nvSpPr>
        <p:spPr>
          <a:xfrm>
            <a:off x="643467" y="1609725"/>
            <a:ext cx="10905066" cy="4567238"/>
          </a:xfrm>
        </p:spPr>
        <p:txBody>
          <a:bodyPr>
            <a:normAutofit fontScale="92500" lnSpcReduction="10000"/>
          </a:bodyPr>
          <a:lstStyle/>
          <a:p>
            <a:r>
              <a:rPr lang="en-GB" sz="2200" dirty="0"/>
              <a:t>Originally a Labour idea, </a:t>
            </a:r>
            <a:r>
              <a:rPr lang="en-GB" sz="2200" b="1" dirty="0"/>
              <a:t>Police and Crime Commissioners</a:t>
            </a:r>
            <a:r>
              <a:rPr lang="en-GB" sz="2200" dirty="0"/>
              <a:t> were included in 2010 manifesto’s of both Conservatives and Liberal Democrats) and established by the </a:t>
            </a:r>
            <a:r>
              <a:rPr lang="en-GB" sz="2200" b="1" i="1" dirty="0"/>
              <a:t>Police Reform and Social Responsibility Act 2011</a:t>
            </a:r>
          </a:p>
          <a:p>
            <a:endParaRPr lang="en-GB" sz="800" i="1" dirty="0"/>
          </a:p>
          <a:p>
            <a:r>
              <a:rPr lang="en-GB" sz="2200" b="1" dirty="0"/>
              <a:t>Public have been unenthusiastic</a:t>
            </a:r>
            <a:r>
              <a:rPr lang="en-GB" sz="2200" dirty="0"/>
              <a:t>: </a:t>
            </a:r>
          </a:p>
          <a:p>
            <a:pPr lvl="1"/>
            <a:r>
              <a:rPr lang="en-GB" sz="1800" dirty="0"/>
              <a:t>1</a:t>
            </a:r>
            <a:r>
              <a:rPr lang="en-GB" sz="1800" baseline="30000" dirty="0"/>
              <a:t>st</a:t>
            </a:r>
            <a:r>
              <a:rPr lang="en-GB" sz="1800" dirty="0"/>
              <a:t> election for PCCs in Nov 2012 had a historically low electoral turnout, </a:t>
            </a:r>
          </a:p>
          <a:p>
            <a:pPr lvl="1"/>
            <a:r>
              <a:rPr lang="en-GB" sz="1800" dirty="0"/>
              <a:t>2</a:t>
            </a:r>
            <a:r>
              <a:rPr lang="en-GB" sz="1800" baseline="30000" dirty="0"/>
              <a:t>nd</a:t>
            </a:r>
            <a:r>
              <a:rPr lang="en-GB" sz="1800" dirty="0"/>
              <a:t> election in May 2016 coincided with local government elections for 40 of 43 territorial police forces (not London or Greater Manchester). </a:t>
            </a:r>
          </a:p>
          <a:p>
            <a:pPr lvl="1"/>
            <a:r>
              <a:rPr lang="en-GB" sz="1800" dirty="0"/>
              <a:t>3rd election in 2021 was during the pandemic.</a:t>
            </a:r>
          </a:p>
          <a:p>
            <a:endParaRPr lang="en-GB" sz="800" dirty="0"/>
          </a:p>
          <a:p>
            <a:r>
              <a:rPr lang="en-GB" sz="2200" dirty="0"/>
              <a:t>However the 2015 Conservative Manifesto included a proposal to extend PCCs’ control to all fire services (</a:t>
            </a:r>
            <a:r>
              <a:rPr lang="en-GB" sz="2200" b="1" dirty="0"/>
              <a:t>PFCCs</a:t>
            </a:r>
            <a:r>
              <a:rPr lang="en-GB" sz="2200" dirty="0"/>
              <a:t>) and in </a:t>
            </a:r>
            <a:r>
              <a:rPr lang="en-GB" sz="2200" b="1" dirty="0"/>
              <a:t>2017 Policing and Crime Act </a:t>
            </a:r>
            <a:r>
              <a:rPr lang="en-GB" sz="2200" dirty="0"/>
              <a:t>facilitated PCCs taking responsibility for FRS subject to a </a:t>
            </a:r>
            <a:r>
              <a:rPr lang="en-GB" sz="2200" b="1" dirty="0"/>
              <a:t>‘local case</a:t>
            </a:r>
            <a:r>
              <a:rPr lang="en-GB" sz="2200" dirty="0"/>
              <a:t>’ being made. </a:t>
            </a:r>
          </a:p>
          <a:p>
            <a:endParaRPr lang="en-GB" sz="900" dirty="0"/>
          </a:p>
          <a:p>
            <a:r>
              <a:rPr lang="en-GB" sz="2200" dirty="0"/>
              <a:t>There are </a:t>
            </a:r>
            <a:r>
              <a:rPr lang="en-GB" sz="2200" b="1" dirty="0"/>
              <a:t>38 PCCs, 4 of which are PFCCs</a:t>
            </a:r>
            <a:r>
              <a:rPr lang="en-GB" sz="2200" dirty="0"/>
              <a:t>, all in England (Essex, Staffs, Northants and North Yorkshire) while London and Greater Manchester, have ‘mayoral’ models. </a:t>
            </a:r>
          </a:p>
          <a:p>
            <a:endParaRPr lang="en-GB" sz="1900" dirty="0"/>
          </a:p>
          <a:p>
            <a:endParaRPr lang="en-GB" sz="1900" dirty="0"/>
          </a:p>
          <a:p>
            <a:endParaRPr lang="en-GB" sz="1900" i="1" dirty="0"/>
          </a:p>
          <a:p>
            <a:endParaRPr lang="en-GB" sz="1900" i="1"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19455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F55B1F-966C-415F-BA9E-5BA50CFC54A3}"/>
              </a:ext>
            </a:extLst>
          </p:cNvPr>
          <p:cNvSpPr>
            <a:spLocks noGrp="1"/>
          </p:cNvSpPr>
          <p:nvPr>
            <p:ph type="title"/>
          </p:nvPr>
        </p:nvSpPr>
        <p:spPr>
          <a:xfrm>
            <a:off x="643467" y="321734"/>
            <a:ext cx="10905066" cy="1135737"/>
          </a:xfrm>
        </p:spPr>
        <p:txBody>
          <a:bodyPr>
            <a:normAutofit/>
          </a:bodyPr>
          <a:lstStyle/>
          <a:p>
            <a:r>
              <a:rPr lang="en-GB" sz="3600" b="1" dirty="0">
                <a:solidFill>
                  <a:schemeClr val="tx2"/>
                </a:solidFill>
                <a:latin typeface="+mn-lt"/>
              </a:rPr>
              <a:t>HMICFRS identified 6 national issues from Inspections</a:t>
            </a:r>
          </a:p>
        </p:txBody>
      </p:sp>
      <p:graphicFrame>
        <p:nvGraphicFramePr>
          <p:cNvPr id="4" name="Content Placeholder 3">
            <a:extLst>
              <a:ext uri="{FF2B5EF4-FFF2-40B4-BE49-F238E27FC236}">
                <a16:creationId xmlns:a16="http://schemas.microsoft.com/office/drawing/2014/main" id="{7C26F40C-BBBE-4A7B-927B-D5E98D22726A}"/>
              </a:ext>
            </a:extLst>
          </p:cNvPr>
          <p:cNvGraphicFramePr>
            <a:graphicFrameLocks noGrp="1"/>
          </p:cNvGraphicFramePr>
          <p:nvPr>
            <p:ph idx="1"/>
            <p:extLst>
              <p:ext uri="{D42A27DB-BD31-4B8C-83A1-F6EECF244321}">
                <p14:modId xmlns:p14="http://schemas.microsoft.com/office/powerpoint/2010/main" val="561730438"/>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88254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E268E5-2C11-4F9A-84CD-C39DDBE11C2D}"/>
              </a:ext>
            </a:extLst>
          </p:cNvPr>
          <p:cNvSpPr>
            <a:spLocks noGrp="1"/>
          </p:cNvSpPr>
          <p:nvPr>
            <p:ph type="title"/>
          </p:nvPr>
        </p:nvSpPr>
        <p:spPr>
          <a:xfrm>
            <a:off x="838200" y="557188"/>
            <a:ext cx="10515600" cy="1133499"/>
          </a:xfrm>
        </p:spPr>
        <p:txBody>
          <a:bodyPr>
            <a:normAutofit/>
          </a:bodyPr>
          <a:lstStyle/>
          <a:p>
            <a:r>
              <a:rPr lang="en-GB" sz="3600" b="1" dirty="0">
                <a:solidFill>
                  <a:schemeClr val="tx2"/>
                </a:solidFill>
                <a:latin typeface="+mn-lt"/>
              </a:rPr>
              <a:t>Fire Service Reform Agenda </a:t>
            </a:r>
          </a:p>
        </p:txBody>
      </p:sp>
      <p:graphicFrame>
        <p:nvGraphicFramePr>
          <p:cNvPr id="4" name="Content Placeholder 3">
            <a:extLst>
              <a:ext uri="{FF2B5EF4-FFF2-40B4-BE49-F238E27FC236}">
                <a16:creationId xmlns:a16="http://schemas.microsoft.com/office/drawing/2014/main" id="{F26CAD98-0725-444A-832D-9C6D93A75A9B}"/>
              </a:ext>
            </a:extLst>
          </p:cNvPr>
          <p:cNvGraphicFramePr>
            <a:graphicFrameLocks noGrp="1"/>
          </p:cNvGraphicFramePr>
          <p:nvPr>
            <p:ph idx="1"/>
            <p:extLst>
              <p:ext uri="{D42A27DB-BD31-4B8C-83A1-F6EECF244321}">
                <p14:modId xmlns:p14="http://schemas.microsoft.com/office/powerpoint/2010/main" val="3016511666"/>
              </p:ext>
            </p:extLst>
          </p:nvPr>
        </p:nvGraphicFramePr>
        <p:xfrm>
          <a:off x="621792" y="1426465"/>
          <a:ext cx="11047294" cy="4994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33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B7631D-6B0B-46DE-8253-66D8031DEF46}"/>
              </a:ext>
            </a:extLst>
          </p:cNvPr>
          <p:cNvSpPr>
            <a:spLocks noGrp="1"/>
          </p:cNvSpPr>
          <p:nvPr>
            <p:ph type="title"/>
          </p:nvPr>
        </p:nvSpPr>
        <p:spPr>
          <a:xfrm>
            <a:off x="643467" y="321734"/>
            <a:ext cx="10905066" cy="1135737"/>
          </a:xfrm>
        </p:spPr>
        <p:txBody>
          <a:bodyPr>
            <a:normAutofit/>
          </a:bodyPr>
          <a:lstStyle/>
          <a:p>
            <a:r>
              <a:rPr lang="en-GB" sz="2800" b="1" dirty="0">
                <a:solidFill>
                  <a:schemeClr val="tx2"/>
                </a:solidFill>
                <a:latin typeface="+mn-lt"/>
              </a:rPr>
              <a:t>Phase 1. Home Secretary’s proposals for reform (March 2021)</a:t>
            </a:r>
            <a:br>
              <a:rPr lang="en-GB" sz="2800" b="1" dirty="0">
                <a:solidFill>
                  <a:schemeClr val="tx2"/>
                </a:solidFill>
                <a:latin typeface="+mn-lt"/>
              </a:rPr>
            </a:br>
            <a:r>
              <a:rPr lang="en-GB" sz="2800" b="1" dirty="0">
                <a:solidFill>
                  <a:schemeClr val="tx2"/>
                </a:solidFill>
                <a:latin typeface="+mn-lt"/>
              </a:rPr>
              <a:t>Phase 2 will be about “governance, people and professionalism”</a:t>
            </a:r>
          </a:p>
        </p:txBody>
      </p:sp>
      <p:sp>
        <p:nvSpPr>
          <p:cNvPr id="3" name="Content Placeholder 2">
            <a:extLst>
              <a:ext uri="{FF2B5EF4-FFF2-40B4-BE49-F238E27FC236}">
                <a16:creationId xmlns:a16="http://schemas.microsoft.com/office/drawing/2014/main" id="{B6265C97-9F1E-45FF-8CD5-AE8DFF1B36CE}"/>
              </a:ext>
            </a:extLst>
          </p:cNvPr>
          <p:cNvSpPr>
            <a:spLocks noGrp="1"/>
          </p:cNvSpPr>
          <p:nvPr>
            <p:ph idx="1"/>
          </p:nvPr>
        </p:nvSpPr>
        <p:spPr>
          <a:xfrm>
            <a:off x="643467" y="1782981"/>
            <a:ext cx="10905066" cy="4607004"/>
          </a:xfrm>
        </p:spPr>
        <p:txBody>
          <a:bodyPr>
            <a:normAutofit/>
          </a:bodyPr>
          <a:lstStyle/>
          <a:p>
            <a:pPr marL="0" indent="0">
              <a:buNone/>
            </a:pPr>
            <a:r>
              <a:rPr lang="en-GB" sz="2200" b="1" dirty="0"/>
              <a:t>1st phase found “strong support for a directly elected individual taking on fire functions!” </a:t>
            </a:r>
          </a:p>
          <a:p>
            <a:pPr marL="0" indent="0">
              <a:buNone/>
            </a:pPr>
            <a:endParaRPr lang="en-GB" sz="2000" b="1" dirty="0"/>
          </a:p>
          <a:p>
            <a:pPr marL="0" indent="0">
              <a:buNone/>
            </a:pPr>
            <a:r>
              <a:rPr lang="en-GB" sz="2000" b="1" dirty="0"/>
              <a:t>2nd Phase </a:t>
            </a:r>
          </a:p>
          <a:p>
            <a:pPr lvl="1"/>
            <a:r>
              <a:rPr lang="en-GB" sz="1800" b="1" dirty="0"/>
              <a:t>Governance and Leadership</a:t>
            </a:r>
            <a:r>
              <a:rPr lang="en-GB" sz="1800" dirty="0"/>
              <a:t>:  Consultations on whether to mandate the transfer of FRS functions to PFCCs across England/Operational independence for Chief Fire Officers/Delineation of strategic and operational planning for F&amp;R and separate budgets in the PFCC model.</a:t>
            </a:r>
          </a:p>
          <a:p>
            <a:pPr lvl="1"/>
            <a:endParaRPr lang="en-GB" sz="400" dirty="0"/>
          </a:p>
          <a:p>
            <a:pPr lvl="1"/>
            <a:r>
              <a:rPr lang="en-GB" sz="1800" b="1" dirty="0"/>
              <a:t>People</a:t>
            </a:r>
            <a:r>
              <a:rPr lang="en-GB" sz="1800" dirty="0"/>
              <a:t> – Poorest aspects in the Inspection reports; long term issues with EDI, workforce planning, training and development and organisational cultures.</a:t>
            </a:r>
          </a:p>
          <a:p>
            <a:pPr lvl="1"/>
            <a:endParaRPr lang="en-GB" sz="400" dirty="0"/>
          </a:p>
          <a:p>
            <a:pPr lvl="1"/>
            <a:r>
              <a:rPr lang="en-GB" sz="1800" b="1" dirty="0"/>
              <a:t>Professionalism</a:t>
            </a:r>
            <a:r>
              <a:rPr lang="en-GB" sz="1800" dirty="0"/>
              <a:t> - Combination of poor communication and poor procedures leading to sub-optimal collaborative working (at Manchester Arena and Grenfell). Inadequate and inconsistent risk information. Professional Standards Board </a:t>
            </a:r>
          </a:p>
          <a:p>
            <a:r>
              <a:rPr lang="en-GB" sz="2000" dirty="0"/>
              <a:t>Plus implementation of new external </a:t>
            </a:r>
            <a:r>
              <a:rPr lang="en-GB" sz="2000" b="1" dirty="0"/>
              <a:t>audit and financial reporting </a:t>
            </a:r>
            <a:r>
              <a:rPr lang="en-GB" sz="2000" dirty="0"/>
              <a:t>arrangements from Redmond? </a:t>
            </a:r>
          </a:p>
          <a:p>
            <a:r>
              <a:rPr lang="en-GB" sz="2000" dirty="0"/>
              <a:t>Any </a:t>
            </a:r>
            <a:r>
              <a:rPr lang="en-GB" sz="2000" b="1" dirty="0"/>
              <a:t>omissions</a:t>
            </a:r>
            <a:r>
              <a:rPr lang="en-GB" sz="2000" dirty="0"/>
              <a:t>?</a:t>
            </a:r>
          </a:p>
        </p:txBody>
      </p:sp>
      <p:sp>
        <p:nvSpPr>
          <p:cNvPr id="23" name="Rectangle 2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93370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89E21A-9093-48AC-971A-1F3F206F96A2}"/>
              </a:ext>
            </a:extLst>
          </p:cNvPr>
          <p:cNvSpPr>
            <a:spLocks noGrp="1"/>
          </p:cNvSpPr>
          <p:nvPr>
            <p:ph type="title"/>
          </p:nvPr>
        </p:nvSpPr>
        <p:spPr>
          <a:xfrm>
            <a:off x="643468" y="621792"/>
            <a:ext cx="4398800" cy="5413248"/>
          </a:xfrm>
        </p:spPr>
        <p:txBody>
          <a:bodyPr>
            <a:normAutofit/>
          </a:bodyPr>
          <a:lstStyle/>
          <a:p>
            <a:r>
              <a:rPr lang="en-GB" sz="2800" b="1" dirty="0">
                <a:solidFill>
                  <a:schemeClr val="tx2"/>
                </a:solidFill>
                <a:latin typeface="+mn-lt"/>
              </a:rPr>
              <a:t>What is the evidence </a:t>
            </a:r>
            <a:br>
              <a:rPr lang="en-GB" sz="2800" b="1" dirty="0">
                <a:solidFill>
                  <a:schemeClr val="tx2"/>
                </a:solidFill>
                <a:latin typeface="+mn-lt"/>
              </a:rPr>
            </a:br>
            <a:r>
              <a:rPr lang="en-GB" sz="2800" b="1" dirty="0">
                <a:solidFill>
                  <a:schemeClr val="tx2"/>
                </a:solidFill>
                <a:latin typeface="+mn-lt"/>
              </a:rPr>
              <a:t>for the</a:t>
            </a:r>
            <a:br>
              <a:rPr lang="en-GB" sz="2800" b="1" dirty="0">
                <a:solidFill>
                  <a:schemeClr val="tx2"/>
                </a:solidFill>
                <a:latin typeface="+mn-lt"/>
              </a:rPr>
            </a:br>
            <a:r>
              <a:rPr lang="en-GB" sz="2800" b="1" dirty="0">
                <a:solidFill>
                  <a:schemeClr val="tx2"/>
                </a:solidFill>
                <a:latin typeface="+mn-lt"/>
              </a:rPr>
              <a:t> </a:t>
            </a:r>
            <a:br>
              <a:rPr lang="en-GB" sz="2800" b="1" dirty="0">
                <a:solidFill>
                  <a:schemeClr val="tx2"/>
                </a:solidFill>
                <a:latin typeface="+mn-lt"/>
              </a:rPr>
            </a:br>
            <a:r>
              <a:rPr lang="en-GB" sz="2800" b="1" dirty="0">
                <a:solidFill>
                  <a:schemeClr val="tx2"/>
                </a:solidFill>
                <a:latin typeface="+mn-lt"/>
              </a:rPr>
              <a:t>“strong support for a directly elected individual taking on fire functions” that emerged from the first phase of the internal review? </a:t>
            </a: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Content Placeholder 3">
            <a:extLst>
              <a:ext uri="{FF2B5EF4-FFF2-40B4-BE49-F238E27FC236}">
                <a16:creationId xmlns:a16="http://schemas.microsoft.com/office/drawing/2014/main" id="{02D5270D-2C7D-40FD-98EC-E628FD641083}"/>
              </a:ext>
            </a:extLst>
          </p:cNvPr>
          <p:cNvGraphicFramePr>
            <a:graphicFrameLocks noGrp="1"/>
          </p:cNvGraphicFramePr>
          <p:nvPr>
            <p:ph idx="1"/>
            <p:extLst>
              <p:ext uri="{D42A27DB-BD31-4B8C-83A1-F6EECF244321}">
                <p14:modId xmlns:p14="http://schemas.microsoft.com/office/powerpoint/2010/main" val="3238294941"/>
              </p:ext>
            </p:extLst>
          </p:nvPr>
        </p:nvGraphicFramePr>
        <p:xfrm>
          <a:off x="5509328" y="561719"/>
          <a:ext cx="5718747" cy="5826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3829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AFB362-EACD-48E5-A169-2C4922AB0916}"/>
              </a:ext>
            </a:extLst>
          </p:cNvPr>
          <p:cNvSpPr>
            <a:spLocks noGrp="1"/>
          </p:cNvSpPr>
          <p:nvPr>
            <p:ph type="title"/>
          </p:nvPr>
        </p:nvSpPr>
        <p:spPr>
          <a:xfrm>
            <a:off x="643467" y="321734"/>
            <a:ext cx="10905066" cy="1135737"/>
          </a:xfrm>
        </p:spPr>
        <p:txBody>
          <a:bodyPr>
            <a:normAutofit/>
          </a:bodyPr>
          <a:lstStyle/>
          <a:p>
            <a:r>
              <a:rPr lang="en-GB" sz="3600" b="1" dirty="0">
                <a:solidFill>
                  <a:schemeClr val="tx2"/>
                </a:solidFill>
                <a:latin typeface="+mn-lt"/>
              </a:rPr>
              <a:t>Have PFCCs improved accountability in practice? </a:t>
            </a:r>
            <a:br>
              <a:rPr lang="en-GB" sz="3600" b="1" dirty="0">
                <a:solidFill>
                  <a:schemeClr val="tx2"/>
                </a:solidFill>
                <a:latin typeface="+mn-lt"/>
              </a:rPr>
            </a:br>
            <a:endParaRPr lang="en-GB" sz="3600" b="1" dirty="0">
              <a:solidFill>
                <a:schemeClr val="tx2"/>
              </a:solidFill>
              <a:latin typeface="+mn-lt"/>
            </a:endParaRPr>
          </a:p>
        </p:txBody>
      </p:sp>
      <p:sp>
        <p:nvSpPr>
          <p:cNvPr id="3" name="Content Placeholder 2">
            <a:extLst>
              <a:ext uri="{FF2B5EF4-FFF2-40B4-BE49-F238E27FC236}">
                <a16:creationId xmlns:a16="http://schemas.microsoft.com/office/drawing/2014/main" id="{2476F283-5C2E-447D-970F-0960E2C1D5F8}"/>
              </a:ext>
            </a:extLst>
          </p:cNvPr>
          <p:cNvSpPr>
            <a:spLocks noGrp="1"/>
          </p:cNvSpPr>
          <p:nvPr>
            <p:ph idx="1"/>
          </p:nvPr>
        </p:nvSpPr>
        <p:spPr>
          <a:xfrm>
            <a:off x="643467" y="1457471"/>
            <a:ext cx="10905066" cy="4857382"/>
          </a:xfrm>
        </p:spPr>
        <p:txBody>
          <a:bodyPr>
            <a:normAutofit lnSpcReduction="10000"/>
          </a:bodyPr>
          <a:lstStyle/>
          <a:p>
            <a:r>
              <a:rPr lang="en-GB" sz="2400" dirty="0"/>
              <a:t>New accountability arrangements are more complex than traditional arrangements.</a:t>
            </a:r>
          </a:p>
          <a:p>
            <a:endParaRPr lang="en-GB" sz="800" dirty="0"/>
          </a:p>
          <a:p>
            <a:r>
              <a:rPr lang="en-GB" sz="2400" dirty="0"/>
              <a:t>The expanded powers of PFCCs are reflected in more structured and detailed meetings, boards, and panels relating to public accountability, transparency, governance, performance, ethics, and assurance. </a:t>
            </a:r>
          </a:p>
          <a:p>
            <a:endParaRPr lang="en-GB" sz="800" dirty="0"/>
          </a:p>
          <a:p>
            <a:r>
              <a:rPr lang="en-GB" sz="2400" dirty="0"/>
              <a:t>Mixed views on whether PFCCs improve accountability to local communities.</a:t>
            </a:r>
          </a:p>
          <a:p>
            <a:endParaRPr lang="en-GB" sz="800" dirty="0"/>
          </a:p>
          <a:p>
            <a:r>
              <a:rPr lang="en-GB" sz="2400" dirty="0"/>
              <a:t>Personal dynamics between CFOs and PFCCs have an important role in developing accountability relationships (where roles and responsibilities are not clear, and communication and trust are not apparent, the possibility of goal divergence and conflict is high).</a:t>
            </a:r>
          </a:p>
          <a:p>
            <a:endParaRPr lang="en-GB" sz="900" dirty="0"/>
          </a:p>
          <a:p>
            <a:r>
              <a:rPr lang="en-GB" sz="2400" dirty="0"/>
              <a:t>Has led to calls for a clear separation of responsibility between strategic governance by PFCCs and operational decision-making by CFOs.</a:t>
            </a:r>
          </a:p>
        </p:txBody>
      </p:sp>
      <p:sp>
        <p:nvSpPr>
          <p:cNvPr id="27"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22849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5C952C-52CB-48FD-88DC-1E1DCBB1F2A6}"/>
              </a:ext>
            </a:extLst>
          </p:cNvPr>
          <p:cNvSpPr>
            <a:spLocks noGrp="1"/>
          </p:cNvSpPr>
          <p:nvPr>
            <p:ph type="title"/>
          </p:nvPr>
        </p:nvSpPr>
        <p:spPr>
          <a:xfrm>
            <a:off x="734656" y="1170820"/>
            <a:ext cx="3962061" cy="4516360"/>
          </a:xfrm>
        </p:spPr>
        <p:txBody>
          <a:bodyPr anchor="ctr">
            <a:normAutofit/>
          </a:bodyPr>
          <a:lstStyle/>
          <a:p>
            <a:r>
              <a:rPr lang="en-GB" sz="3600" b="1" dirty="0">
                <a:solidFill>
                  <a:schemeClr val="tx2"/>
                </a:solidFill>
                <a:latin typeface="+mn-lt"/>
              </a:rPr>
              <a:t>People and Professionalism</a:t>
            </a: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8F6C17D-B8A5-4436-8495-7037306FD9D0}"/>
              </a:ext>
            </a:extLst>
          </p:cNvPr>
          <p:cNvSpPr>
            <a:spLocks noGrp="1"/>
          </p:cNvSpPr>
          <p:nvPr>
            <p:ph idx="1"/>
          </p:nvPr>
        </p:nvSpPr>
        <p:spPr>
          <a:xfrm>
            <a:off x="4194048" y="1024128"/>
            <a:ext cx="7354485" cy="5545387"/>
          </a:xfrm>
        </p:spPr>
        <p:txBody>
          <a:bodyPr>
            <a:normAutofit/>
          </a:bodyPr>
          <a:lstStyle/>
          <a:p>
            <a:r>
              <a:rPr lang="en-GB" sz="2400" dirty="0"/>
              <a:t>HMICFRS made repeated calls for </a:t>
            </a:r>
            <a:r>
              <a:rPr lang="en-GB" sz="2400" b="1" dirty="0"/>
              <a:t>‘fundamental reform’ of the national terms and conditions negotiating machinery</a:t>
            </a:r>
            <a:r>
              <a:rPr lang="en-GB" sz="2400" dirty="0"/>
              <a:t> in annual  ‘State of Fire’ reports. HMICFRS include this in the 6 national recommendations (originally in 2019 report) which involve ‘major structural aspects’ delayed by the pandemic. </a:t>
            </a:r>
          </a:p>
          <a:p>
            <a:endParaRPr lang="en-GB" sz="2000" dirty="0"/>
          </a:p>
          <a:p>
            <a:r>
              <a:rPr lang="en-GB" sz="2400" dirty="0"/>
              <a:t>While progress in service delivery has been made by local F&amp;RS, the Chief Inspector reports that </a:t>
            </a:r>
            <a:r>
              <a:rPr lang="en-GB" sz="2400" b="1" dirty="0"/>
              <a:t>national reforms have not made equivalent progress </a:t>
            </a:r>
            <a:r>
              <a:rPr lang="en-GB" sz="2400" dirty="0"/>
              <a:t>(this reflects earlier NAO findings in 2015). </a:t>
            </a:r>
          </a:p>
          <a:p>
            <a:endParaRPr lang="en-GB" sz="800" dirty="0"/>
          </a:p>
          <a:p>
            <a:r>
              <a:rPr lang="en-GB" sz="2400" dirty="0"/>
              <a:t>Planning, collaboration, communication and procedures (particularly at </a:t>
            </a:r>
            <a:r>
              <a:rPr lang="en-GB" sz="2400" b="1" dirty="0"/>
              <a:t>major civil emergencies</a:t>
            </a:r>
            <a:r>
              <a:rPr lang="en-GB" sz="2400" dirty="0"/>
              <a:t>) needs improving </a:t>
            </a: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19792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1453</Words>
  <Application>Microsoft Office PowerPoint</Application>
  <PresentationFormat>Widescreen</PresentationFormat>
  <Paragraphs>107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  IRSPM Annual Conference 2022 Panel PO7 Emergency Services   Waiting for Godot: The government’s proposals for reform of  Fire and Rescue Services in England   Peter Murphy and Katarzyna Lakoma</vt:lpstr>
      <vt:lpstr>Introduction </vt:lpstr>
      <vt:lpstr>Police Fire and Crime Commissioners </vt:lpstr>
      <vt:lpstr>HMICFRS identified 6 national issues from Inspections</vt:lpstr>
      <vt:lpstr>Fire Service Reform Agenda </vt:lpstr>
      <vt:lpstr>Phase 1. Home Secretary’s proposals for reform (March 2021) Phase 2 will be about “governance, people and professionalism”</vt:lpstr>
      <vt:lpstr>What is the evidence  for the   “strong support for a directly elected individual taking on fire functions” that emerged from the first phase of the internal review? </vt:lpstr>
      <vt:lpstr>Have PFCCs improved accountability in practice?  </vt:lpstr>
      <vt:lpstr>People and Professionalism</vt:lpstr>
      <vt:lpstr>Omission 1:   Funding and Resources</vt:lpstr>
      <vt:lpstr>Omission 2:   Data and Intelligence reflects a poor evidential environment    </vt:lpstr>
      <vt:lpstr>Omission 3:   Improvements to Internal and External Scrutiny </vt:lpstr>
      <vt:lpstr>Predictions rather than conclusions </vt:lpstr>
      <vt:lpstr>Waiting for Godot  Will a Fire Reform White Paper actually emerge?  Watch this space!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JUC PAC Annual Conference 2021  How Place Matters?  Leadership, Governance and Public Administration  De Montfort University Leicester  7th-8th September 2021</dc:title>
  <dc:creator>Murphy, Peter</dc:creator>
  <cp:lastModifiedBy>Sullivan, Linda</cp:lastModifiedBy>
  <cp:revision>80</cp:revision>
  <dcterms:created xsi:type="dcterms:W3CDTF">2021-07-12T17:42:32Z</dcterms:created>
  <dcterms:modified xsi:type="dcterms:W3CDTF">2022-04-21T13:12:29Z</dcterms:modified>
</cp:coreProperties>
</file>