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modernComment_7BBF585B_F937C046.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modernComment_7BBF585A_F30FDCB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 id="2147483680" r:id="rId4"/>
    <p:sldMasterId id="2147483692" r:id="rId5"/>
    <p:sldMasterId id="2147483704" r:id="rId6"/>
    <p:sldMasterId id="2147483716" r:id="rId7"/>
    <p:sldMasterId id="2147483728" r:id="rId8"/>
  </p:sldMasterIdLst>
  <p:notesMasterIdLst>
    <p:notesMasterId r:id="rId53"/>
  </p:notesMasterIdLst>
  <p:sldIdLst>
    <p:sldId id="257" r:id="rId9"/>
    <p:sldId id="259" r:id="rId10"/>
    <p:sldId id="260" r:id="rId11"/>
    <p:sldId id="261" r:id="rId12"/>
    <p:sldId id="316" r:id="rId13"/>
    <p:sldId id="428" r:id="rId14"/>
    <p:sldId id="325" r:id="rId15"/>
    <p:sldId id="330" r:id="rId16"/>
    <p:sldId id="429" r:id="rId17"/>
    <p:sldId id="338" r:id="rId18"/>
    <p:sldId id="350" r:id="rId19"/>
    <p:sldId id="354" r:id="rId20"/>
    <p:sldId id="270" r:id="rId21"/>
    <p:sldId id="258" r:id="rId22"/>
    <p:sldId id="272" r:id="rId23"/>
    <p:sldId id="2076137532" r:id="rId24"/>
    <p:sldId id="2076137535" r:id="rId25"/>
    <p:sldId id="2076137558" r:id="rId26"/>
    <p:sldId id="2076137551" r:id="rId27"/>
    <p:sldId id="264" r:id="rId28"/>
    <p:sldId id="2076137559" r:id="rId29"/>
    <p:sldId id="2076137537" r:id="rId30"/>
    <p:sldId id="263" r:id="rId31"/>
    <p:sldId id="2076137552" r:id="rId32"/>
    <p:sldId id="273" r:id="rId33"/>
    <p:sldId id="2076137561" r:id="rId34"/>
    <p:sldId id="2076137542" r:id="rId35"/>
    <p:sldId id="2076137553" r:id="rId36"/>
    <p:sldId id="2076137554" r:id="rId37"/>
    <p:sldId id="2076137557" r:id="rId38"/>
    <p:sldId id="2076137556" r:id="rId39"/>
    <p:sldId id="2076137563" r:id="rId40"/>
    <p:sldId id="256" r:id="rId41"/>
    <p:sldId id="2076137534" r:id="rId42"/>
    <p:sldId id="271" r:id="rId43"/>
    <p:sldId id="2076137533" r:id="rId44"/>
    <p:sldId id="282" r:id="rId45"/>
    <p:sldId id="278" r:id="rId46"/>
    <p:sldId id="276" r:id="rId47"/>
    <p:sldId id="279" r:id="rId48"/>
    <p:sldId id="2076137565" r:id="rId49"/>
    <p:sldId id="2076137564" r:id="rId50"/>
    <p:sldId id="2076137547" r:id="rId51"/>
    <p:sldId id="207613756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796BCE-F976-8385-0659-4B4919DCB9C9}" name="Jane Cork" initials="JC" userId="S::Jane.Cork@nationalfirechiefs.org.uk::0fd0a457-fec5-4006-b67b-02180bf4a4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1" d="100"/>
          <a:sy n="81" d="100"/>
        </p:scale>
        <p:origin x="706"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bleStyles" Target="tableStyle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comments/modernComment_7BBF585A_F30FDCB4.xml><?xml version="1.0" encoding="utf-8"?>
<p188:cmLst xmlns:a="http://schemas.openxmlformats.org/drawingml/2006/main" xmlns:r="http://schemas.openxmlformats.org/officeDocument/2006/relationships" xmlns:p188="http://schemas.microsoft.com/office/powerpoint/2018/8/main">
  <p188:cm id="{A0C1459D-B4FC-40EA-B87B-0D3BA8CE2E60}" authorId="{CB796BCE-F976-8385-0659-4B4919DCB9C9}" created="2023-03-13T12:26:43.065">
    <pc:sldMkLst xmlns:pc="http://schemas.microsoft.com/office/powerpoint/2013/main/command">
      <pc:docMk/>
      <pc:sldMk cId="4077903028" sldId="2076137562"/>
    </pc:sldMkLst>
    <p188:txBody>
      <a:bodyPr/>
      <a:lstStyle/>
      <a:p>
        <a:r>
          <a:rPr lang="en-GB"/>
          <a:t>Stop sharing</a:t>
        </a:r>
      </a:p>
    </p188:txBody>
  </p188:cm>
</p188:cmLst>
</file>

<file path=ppt/comments/modernComment_7BBF585B_F937C046.xml><?xml version="1.0" encoding="utf-8"?>
<p188:cmLst xmlns:a="http://schemas.openxmlformats.org/drawingml/2006/main" xmlns:r="http://schemas.openxmlformats.org/officeDocument/2006/relationships" xmlns:p188="http://schemas.microsoft.com/office/powerpoint/2018/8/main">
  <p188:cm id="{DAB0C682-24F0-429E-AE3B-0626567DBCDB}" authorId="{CB796BCE-F976-8385-0659-4B4919DCB9C9}" created="2023-03-13T12:25:57.028">
    <pc:sldMkLst xmlns:pc="http://schemas.microsoft.com/office/powerpoint/2013/main/command">
      <pc:docMk/>
      <pc:sldMk cId="4181180486" sldId="2076137563"/>
    </pc:sldMkLst>
    <p188:txBody>
      <a:bodyPr/>
      <a:lstStyle/>
      <a:p>
        <a:r>
          <a:rPr lang="en-GB"/>
          <a:t>Will stop sharing here. </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765784-1C25-48D2-B660-73478775CF8E}"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218FAB8F-5AC9-4215-894E-145BB6F3B6B1}">
      <dgm:prSet custT="1"/>
      <dgm:spPr/>
      <dgm:t>
        <a:bodyPr/>
        <a:lstStyle/>
        <a:p>
          <a:r>
            <a:rPr lang="en-GB" sz="2800" dirty="0"/>
            <a:t>Putting it into practice</a:t>
          </a:r>
          <a:endParaRPr lang="en-US" sz="2800" dirty="0"/>
        </a:p>
      </dgm:t>
    </dgm:pt>
    <dgm:pt modelId="{BC7B7B74-623B-498B-83F4-1822E0B3B3A1}" type="parTrans" cxnId="{6134E638-26ED-437E-AACA-87D6279B7A95}">
      <dgm:prSet/>
      <dgm:spPr/>
      <dgm:t>
        <a:bodyPr/>
        <a:lstStyle/>
        <a:p>
          <a:endParaRPr lang="en-US"/>
        </a:p>
      </dgm:t>
    </dgm:pt>
    <dgm:pt modelId="{45C5FE37-CBD5-4F99-89DE-29EF5623BFC3}" type="sibTrans" cxnId="{6134E638-26ED-437E-AACA-87D6279B7A95}">
      <dgm:prSet/>
      <dgm:spPr/>
      <dgm:t>
        <a:bodyPr/>
        <a:lstStyle/>
        <a:p>
          <a:endParaRPr lang="en-US"/>
        </a:p>
      </dgm:t>
    </dgm:pt>
    <dgm:pt modelId="{CC1CA8BB-F690-4D03-BF61-13B84C37F893}">
      <dgm:prSet custT="1"/>
      <dgm:spPr/>
      <dgm:t>
        <a:bodyPr/>
        <a:lstStyle/>
        <a:p>
          <a:r>
            <a:rPr lang="en-GB" sz="2200" dirty="0"/>
            <a:t>Support transparency</a:t>
          </a:r>
          <a:endParaRPr lang="en-US" sz="2200" dirty="0"/>
        </a:p>
      </dgm:t>
    </dgm:pt>
    <dgm:pt modelId="{EC4EA87C-A9FA-46E9-9C4B-AD7F1A827A0D}" type="parTrans" cxnId="{E5C4A968-0B1D-4345-80E3-252C7EDA45AE}">
      <dgm:prSet/>
      <dgm:spPr/>
      <dgm:t>
        <a:bodyPr/>
        <a:lstStyle/>
        <a:p>
          <a:endParaRPr lang="en-US"/>
        </a:p>
      </dgm:t>
    </dgm:pt>
    <dgm:pt modelId="{F82190D6-EC46-423C-8DF1-1B64D05E3473}" type="sibTrans" cxnId="{E5C4A968-0B1D-4345-80E3-252C7EDA45AE}">
      <dgm:prSet/>
      <dgm:spPr/>
      <dgm:t>
        <a:bodyPr/>
        <a:lstStyle/>
        <a:p>
          <a:endParaRPr lang="en-US"/>
        </a:p>
      </dgm:t>
    </dgm:pt>
    <dgm:pt modelId="{5DC777F2-0B9B-409C-B2A1-CA4CA230DE61}">
      <dgm:prSet custT="1"/>
      <dgm:spPr/>
      <dgm:t>
        <a:bodyPr/>
        <a:lstStyle/>
        <a:p>
          <a:r>
            <a:rPr lang="en-US" sz="2200" dirty="0"/>
            <a:t>Meaningful public reporting</a:t>
          </a:r>
        </a:p>
      </dgm:t>
    </dgm:pt>
    <dgm:pt modelId="{72394F80-DEEC-4A64-B440-44191A07342B}" type="parTrans" cxnId="{316BC529-4BB2-4BB0-A0A7-0469660C66BE}">
      <dgm:prSet/>
      <dgm:spPr/>
      <dgm:t>
        <a:bodyPr/>
        <a:lstStyle/>
        <a:p>
          <a:endParaRPr lang="en-GB"/>
        </a:p>
      </dgm:t>
    </dgm:pt>
    <dgm:pt modelId="{DD1048A7-9F44-4956-96F5-10B6AF5A2FE4}" type="sibTrans" cxnId="{316BC529-4BB2-4BB0-A0A7-0469660C66BE}">
      <dgm:prSet/>
      <dgm:spPr/>
      <dgm:t>
        <a:bodyPr/>
        <a:lstStyle/>
        <a:p>
          <a:endParaRPr lang="en-GB"/>
        </a:p>
      </dgm:t>
    </dgm:pt>
    <dgm:pt modelId="{C2903955-DA18-4326-AEBE-214C29F138A3}">
      <dgm:prSet custT="1"/>
      <dgm:spPr/>
      <dgm:t>
        <a:bodyPr/>
        <a:lstStyle/>
        <a:p>
          <a:r>
            <a:rPr lang="en-US" sz="2200" dirty="0"/>
            <a:t>Support comparative information</a:t>
          </a:r>
        </a:p>
      </dgm:t>
    </dgm:pt>
    <dgm:pt modelId="{C3BCE16F-8D9B-4321-83DA-D59B7BCE9989}" type="parTrans" cxnId="{DFC644D7-08FA-4BC1-ADDB-92344473178D}">
      <dgm:prSet/>
      <dgm:spPr/>
      <dgm:t>
        <a:bodyPr/>
        <a:lstStyle/>
        <a:p>
          <a:endParaRPr lang="en-GB"/>
        </a:p>
      </dgm:t>
    </dgm:pt>
    <dgm:pt modelId="{14574CD6-4F11-442D-92F7-0C15BB2EC912}" type="sibTrans" cxnId="{DFC644D7-08FA-4BC1-ADDB-92344473178D}">
      <dgm:prSet/>
      <dgm:spPr/>
      <dgm:t>
        <a:bodyPr/>
        <a:lstStyle/>
        <a:p>
          <a:endParaRPr lang="en-GB"/>
        </a:p>
      </dgm:t>
    </dgm:pt>
    <dgm:pt modelId="{B8CB5936-4A67-4949-970F-257E1B6D7AC1}">
      <dgm:prSet custT="1"/>
      <dgm:spPr/>
      <dgm:t>
        <a:bodyPr/>
        <a:lstStyle/>
        <a:p>
          <a:r>
            <a:rPr lang="en-US" sz="2200" dirty="0"/>
            <a:t>Openness to challenge and recommendations</a:t>
          </a:r>
        </a:p>
      </dgm:t>
    </dgm:pt>
    <dgm:pt modelId="{8FB5050C-E93B-4FE7-9F02-6CDB993EBD7F}" type="parTrans" cxnId="{679E6EED-6D9C-4D71-9E07-01D399BEE0BE}">
      <dgm:prSet/>
      <dgm:spPr/>
      <dgm:t>
        <a:bodyPr/>
        <a:lstStyle/>
        <a:p>
          <a:endParaRPr lang="en-GB"/>
        </a:p>
      </dgm:t>
    </dgm:pt>
    <dgm:pt modelId="{AB53EE15-A71D-46D8-B558-C178E84B4967}" type="sibTrans" cxnId="{679E6EED-6D9C-4D71-9E07-01D399BEE0BE}">
      <dgm:prSet/>
      <dgm:spPr/>
      <dgm:t>
        <a:bodyPr/>
        <a:lstStyle/>
        <a:p>
          <a:endParaRPr lang="en-GB"/>
        </a:p>
      </dgm:t>
    </dgm:pt>
    <dgm:pt modelId="{672A74F8-E2D4-4D1A-93FB-F9742B158A85}">
      <dgm:prSet/>
      <dgm:spPr/>
      <dgm:t>
        <a:bodyPr/>
        <a:lstStyle/>
        <a:p>
          <a:endParaRPr lang="en-US" sz="2300" dirty="0"/>
        </a:p>
      </dgm:t>
    </dgm:pt>
    <dgm:pt modelId="{ED630295-177E-480D-9BCE-5025B6B7DD90}" type="parTrans" cxnId="{411AF7DB-421D-4BB3-80AB-07F248A96B75}">
      <dgm:prSet/>
      <dgm:spPr/>
      <dgm:t>
        <a:bodyPr/>
        <a:lstStyle/>
        <a:p>
          <a:endParaRPr lang="en-GB"/>
        </a:p>
      </dgm:t>
    </dgm:pt>
    <dgm:pt modelId="{F647DE3D-90BB-4BD7-8781-D26103973B4D}" type="sibTrans" cxnId="{411AF7DB-421D-4BB3-80AB-07F248A96B75}">
      <dgm:prSet/>
      <dgm:spPr/>
      <dgm:t>
        <a:bodyPr/>
        <a:lstStyle/>
        <a:p>
          <a:endParaRPr lang="en-GB"/>
        </a:p>
      </dgm:t>
    </dgm:pt>
    <dgm:pt modelId="{92F1A785-D802-4506-93FC-86548F857F75}">
      <dgm:prSet custT="1"/>
      <dgm:spPr/>
      <dgm:t>
        <a:bodyPr/>
        <a:lstStyle/>
        <a:p>
          <a:r>
            <a:rPr lang="en-US" sz="2200" dirty="0"/>
            <a:t>Protect clear access and accountability during organisational change or collaborations</a:t>
          </a:r>
        </a:p>
      </dgm:t>
    </dgm:pt>
    <dgm:pt modelId="{47880043-A647-43B4-AAAF-07271E081977}" type="parTrans" cxnId="{CB898DA4-387A-4DB6-87CE-0C28DBB70148}">
      <dgm:prSet/>
      <dgm:spPr/>
      <dgm:t>
        <a:bodyPr/>
        <a:lstStyle/>
        <a:p>
          <a:endParaRPr lang="en-GB"/>
        </a:p>
      </dgm:t>
    </dgm:pt>
    <dgm:pt modelId="{01F440CB-B444-4E4B-A950-C58DB93C8349}" type="sibTrans" cxnId="{CB898DA4-387A-4DB6-87CE-0C28DBB70148}">
      <dgm:prSet/>
      <dgm:spPr/>
      <dgm:t>
        <a:bodyPr/>
        <a:lstStyle/>
        <a:p>
          <a:endParaRPr lang="en-GB"/>
        </a:p>
      </dgm:t>
    </dgm:pt>
    <dgm:pt modelId="{A0AA3FF7-4D83-4E7A-9806-BE1D26CEBBCC}">
      <dgm:prSet custT="1"/>
      <dgm:spPr/>
      <dgm:t>
        <a:bodyPr/>
        <a:lstStyle/>
        <a:p>
          <a:r>
            <a:rPr lang="en-US" sz="2200" dirty="0"/>
            <a:t>Take responsibility – show leadership</a:t>
          </a:r>
        </a:p>
      </dgm:t>
    </dgm:pt>
    <dgm:pt modelId="{0B0448BF-25FD-4A70-A438-911F9FB4BCFE}" type="parTrans" cxnId="{4E140936-3FF2-4032-BEBF-85CC7BE4B98A}">
      <dgm:prSet/>
      <dgm:spPr/>
      <dgm:t>
        <a:bodyPr/>
        <a:lstStyle/>
        <a:p>
          <a:endParaRPr lang="en-GB"/>
        </a:p>
      </dgm:t>
    </dgm:pt>
    <dgm:pt modelId="{E647DBA6-8073-49DB-A4A1-90FC42AB7FE7}" type="sibTrans" cxnId="{4E140936-3FF2-4032-BEBF-85CC7BE4B98A}">
      <dgm:prSet/>
      <dgm:spPr/>
      <dgm:t>
        <a:bodyPr/>
        <a:lstStyle/>
        <a:p>
          <a:endParaRPr lang="en-GB"/>
        </a:p>
      </dgm:t>
    </dgm:pt>
    <dgm:pt modelId="{D912784B-F3DA-46CF-A3CF-53439D0E6CFF}">
      <dgm:prSet custT="1"/>
      <dgm:spPr/>
      <dgm:t>
        <a:bodyPr/>
        <a:lstStyle/>
        <a:p>
          <a:r>
            <a:rPr lang="en-GB" sz="2200" dirty="0"/>
            <a:t>Being responsive to audit and inspection (external audit, internal audit, HMICFRS, peer reviews)</a:t>
          </a:r>
          <a:endParaRPr lang="en-US" sz="2200" dirty="0"/>
        </a:p>
      </dgm:t>
    </dgm:pt>
    <dgm:pt modelId="{9450B8D3-9788-46E3-AA63-EE0D35BBF5F4}" type="parTrans" cxnId="{61193B91-A0A9-492C-A147-E7B295F72C35}">
      <dgm:prSet/>
      <dgm:spPr/>
      <dgm:t>
        <a:bodyPr/>
        <a:lstStyle/>
        <a:p>
          <a:endParaRPr lang="en-GB"/>
        </a:p>
      </dgm:t>
    </dgm:pt>
    <dgm:pt modelId="{465DE53A-E7CA-4D93-B41F-EC741B3F3716}" type="sibTrans" cxnId="{61193B91-A0A9-492C-A147-E7B295F72C35}">
      <dgm:prSet/>
      <dgm:spPr/>
      <dgm:t>
        <a:bodyPr/>
        <a:lstStyle/>
        <a:p>
          <a:endParaRPr lang="en-GB"/>
        </a:p>
      </dgm:t>
    </dgm:pt>
    <dgm:pt modelId="{FFD15BAE-DA21-4CEB-B474-458FCCE925FD}" type="pres">
      <dgm:prSet presAssocID="{E6765784-1C25-48D2-B660-73478775CF8E}" presName="Name0" presStyleCnt="0">
        <dgm:presLayoutVars>
          <dgm:dir/>
          <dgm:resizeHandles val="exact"/>
        </dgm:presLayoutVars>
      </dgm:prSet>
      <dgm:spPr/>
    </dgm:pt>
    <dgm:pt modelId="{40711B48-9272-4034-99D5-0CA7AD83C513}" type="pres">
      <dgm:prSet presAssocID="{218FAB8F-5AC9-4215-894E-145BB6F3B6B1}" presName="node" presStyleLbl="node1" presStyleIdx="0" presStyleCnt="1">
        <dgm:presLayoutVars>
          <dgm:bulletEnabled val="1"/>
        </dgm:presLayoutVars>
      </dgm:prSet>
      <dgm:spPr/>
    </dgm:pt>
  </dgm:ptLst>
  <dgm:cxnLst>
    <dgm:cxn modelId="{7E4BCD03-8142-40FF-A395-C4D053A02BDB}" type="presOf" srcId="{E6765784-1C25-48D2-B660-73478775CF8E}" destId="{FFD15BAE-DA21-4CEB-B474-458FCCE925FD}" srcOrd="0" destOrd="0" presId="urn:microsoft.com/office/officeart/2005/8/layout/process1"/>
    <dgm:cxn modelId="{E56F690B-70FC-4EF2-AB7A-69C7130CD7EA}" type="presOf" srcId="{92F1A785-D802-4506-93FC-86548F857F75}" destId="{40711B48-9272-4034-99D5-0CA7AD83C513}" srcOrd="0" destOrd="5" presId="urn:microsoft.com/office/officeart/2005/8/layout/process1"/>
    <dgm:cxn modelId="{CE28F924-920C-4BAF-AE34-CF3023B91660}" type="presOf" srcId="{D912784B-F3DA-46CF-A3CF-53439D0E6CFF}" destId="{40711B48-9272-4034-99D5-0CA7AD83C513}" srcOrd="0" destOrd="7" presId="urn:microsoft.com/office/officeart/2005/8/layout/process1"/>
    <dgm:cxn modelId="{316BC529-4BB2-4BB0-A0A7-0469660C66BE}" srcId="{218FAB8F-5AC9-4215-894E-145BB6F3B6B1}" destId="{5DC777F2-0B9B-409C-B2A1-CA4CA230DE61}" srcOrd="1" destOrd="0" parTransId="{72394F80-DEEC-4A64-B440-44191A07342B}" sibTransId="{DD1048A7-9F44-4956-96F5-10B6AF5A2FE4}"/>
    <dgm:cxn modelId="{06DC752C-3D3A-4215-8850-CAEB88412CE9}" type="presOf" srcId="{218FAB8F-5AC9-4215-894E-145BB6F3B6B1}" destId="{40711B48-9272-4034-99D5-0CA7AD83C513}" srcOrd="0" destOrd="0" presId="urn:microsoft.com/office/officeart/2005/8/layout/process1"/>
    <dgm:cxn modelId="{4E140936-3FF2-4032-BEBF-85CC7BE4B98A}" srcId="{218FAB8F-5AC9-4215-894E-145BB6F3B6B1}" destId="{A0AA3FF7-4D83-4E7A-9806-BE1D26CEBBCC}" srcOrd="5" destOrd="0" parTransId="{0B0448BF-25FD-4A70-A438-911F9FB4BCFE}" sibTransId="{E647DBA6-8073-49DB-A4A1-90FC42AB7FE7}"/>
    <dgm:cxn modelId="{6134E638-26ED-437E-AACA-87D6279B7A95}" srcId="{E6765784-1C25-48D2-B660-73478775CF8E}" destId="{218FAB8F-5AC9-4215-894E-145BB6F3B6B1}" srcOrd="0" destOrd="0" parTransId="{BC7B7B74-623B-498B-83F4-1822E0B3B3A1}" sibTransId="{45C5FE37-CBD5-4F99-89DE-29EF5623BFC3}"/>
    <dgm:cxn modelId="{E5C4A968-0B1D-4345-80E3-252C7EDA45AE}" srcId="{218FAB8F-5AC9-4215-894E-145BB6F3B6B1}" destId="{CC1CA8BB-F690-4D03-BF61-13B84C37F893}" srcOrd="0" destOrd="0" parTransId="{EC4EA87C-A9FA-46E9-9C4B-AD7F1A827A0D}" sibTransId="{F82190D6-EC46-423C-8DF1-1B64D05E3473}"/>
    <dgm:cxn modelId="{C9D5536E-936E-4357-8294-C7BBE6297395}" type="presOf" srcId="{5DC777F2-0B9B-409C-B2A1-CA4CA230DE61}" destId="{40711B48-9272-4034-99D5-0CA7AD83C513}" srcOrd="0" destOrd="2" presId="urn:microsoft.com/office/officeart/2005/8/layout/process1"/>
    <dgm:cxn modelId="{1FA1F481-5E07-48D8-B970-29406DA9E459}" type="presOf" srcId="{A0AA3FF7-4D83-4E7A-9806-BE1D26CEBBCC}" destId="{40711B48-9272-4034-99D5-0CA7AD83C513}" srcOrd="0" destOrd="6" presId="urn:microsoft.com/office/officeart/2005/8/layout/process1"/>
    <dgm:cxn modelId="{61193B91-A0A9-492C-A147-E7B295F72C35}" srcId="{218FAB8F-5AC9-4215-894E-145BB6F3B6B1}" destId="{D912784B-F3DA-46CF-A3CF-53439D0E6CFF}" srcOrd="6" destOrd="0" parTransId="{9450B8D3-9788-46E3-AA63-EE0D35BBF5F4}" sibTransId="{465DE53A-E7CA-4D93-B41F-EC741B3F3716}"/>
    <dgm:cxn modelId="{CB898DA4-387A-4DB6-87CE-0C28DBB70148}" srcId="{218FAB8F-5AC9-4215-894E-145BB6F3B6B1}" destId="{92F1A785-D802-4506-93FC-86548F857F75}" srcOrd="4" destOrd="0" parTransId="{47880043-A647-43B4-AAAF-07271E081977}" sibTransId="{01F440CB-B444-4E4B-A950-C58DB93C8349}"/>
    <dgm:cxn modelId="{9DC08EB0-E537-461F-A0C2-1AA0DDA6D406}" type="presOf" srcId="{CC1CA8BB-F690-4D03-BF61-13B84C37F893}" destId="{40711B48-9272-4034-99D5-0CA7AD83C513}" srcOrd="0" destOrd="1" presId="urn:microsoft.com/office/officeart/2005/8/layout/process1"/>
    <dgm:cxn modelId="{DFC644D7-08FA-4BC1-ADDB-92344473178D}" srcId="{218FAB8F-5AC9-4215-894E-145BB6F3B6B1}" destId="{C2903955-DA18-4326-AEBE-214C29F138A3}" srcOrd="2" destOrd="0" parTransId="{C3BCE16F-8D9B-4321-83DA-D59B7BCE9989}" sibTransId="{14574CD6-4F11-442D-92F7-0C15BB2EC912}"/>
    <dgm:cxn modelId="{411AF7DB-421D-4BB3-80AB-07F248A96B75}" srcId="{218FAB8F-5AC9-4215-894E-145BB6F3B6B1}" destId="{672A74F8-E2D4-4D1A-93FB-F9742B158A85}" srcOrd="7" destOrd="0" parTransId="{ED630295-177E-480D-9BCE-5025B6B7DD90}" sibTransId="{F647DE3D-90BB-4BD7-8781-D26103973B4D}"/>
    <dgm:cxn modelId="{87E3B1E3-7F4C-4B50-AB2C-8E4BF2DD2AA1}" type="presOf" srcId="{B8CB5936-4A67-4949-970F-257E1B6D7AC1}" destId="{40711B48-9272-4034-99D5-0CA7AD83C513}" srcOrd="0" destOrd="4" presId="urn:microsoft.com/office/officeart/2005/8/layout/process1"/>
    <dgm:cxn modelId="{679E6EED-6D9C-4D71-9E07-01D399BEE0BE}" srcId="{218FAB8F-5AC9-4215-894E-145BB6F3B6B1}" destId="{B8CB5936-4A67-4949-970F-257E1B6D7AC1}" srcOrd="3" destOrd="0" parTransId="{8FB5050C-E93B-4FE7-9F02-6CDB993EBD7F}" sibTransId="{AB53EE15-A71D-46D8-B558-C178E84B4967}"/>
    <dgm:cxn modelId="{1E8687F9-9238-44AA-87FC-1572C4F4CDE2}" type="presOf" srcId="{672A74F8-E2D4-4D1A-93FB-F9742B158A85}" destId="{40711B48-9272-4034-99D5-0CA7AD83C513}" srcOrd="0" destOrd="8" presId="urn:microsoft.com/office/officeart/2005/8/layout/process1"/>
    <dgm:cxn modelId="{632FF2FF-F85D-4E64-824E-71C4C1752002}" type="presOf" srcId="{C2903955-DA18-4326-AEBE-214C29F138A3}" destId="{40711B48-9272-4034-99D5-0CA7AD83C513}" srcOrd="0" destOrd="3" presId="urn:microsoft.com/office/officeart/2005/8/layout/process1"/>
    <dgm:cxn modelId="{7FBE3D3F-5170-495D-8F94-E68E6ED36CD7}" type="presParOf" srcId="{FFD15BAE-DA21-4CEB-B474-458FCCE925FD}" destId="{40711B48-9272-4034-99D5-0CA7AD83C51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CFE89-AE57-4917-9816-CC7E9354B902}" type="doc">
      <dgm:prSet loTypeId="urn:microsoft.com/office/officeart/2005/8/layout/default" loCatId="list" qsTypeId="urn:microsoft.com/office/officeart/2005/8/quickstyle/simple1" qsCatId="simple" csTypeId="urn:microsoft.com/office/officeart/2005/8/colors/accent6_3" csCatId="accent6" phldr="1"/>
      <dgm:spPr/>
      <dgm:t>
        <a:bodyPr/>
        <a:lstStyle/>
        <a:p>
          <a:endParaRPr lang="en-GB"/>
        </a:p>
      </dgm:t>
    </dgm:pt>
    <dgm:pt modelId="{FB1A26A6-74BC-434E-B8D5-97FA5F360A89}">
      <dgm:prSet phldrT="[Text]"/>
      <dgm:spPr/>
      <dgm:t>
        <a:bodyPr/>
        <a:lstStyle/>
        <a:p>
          <a:pPr>
            <a:buFont typeface="Symbol" panose="05050102010706020507" pitchFamily="18" charset="2"/>
            <a:buChar char=""/>
          </a:pPr>
          <a:r>
            <a:rPr lang="en-GB" dirty="0">
              <a:cs typeface="Arial" panose="020B0604020202020204" pitchFamily="34" charset="0"/>
            </a:rPr>
            <a:t>People</a:t>
          </a:r>
          <a:endParaRPr lang="en-GB" dirty="0"/>
        </a:p>
      </dgm:t>
    </dgm:pt>
    <dgm:pt modelId="{D98AB189-93B4-41C4-8C56-CBFBE8AF8BBD}" type="parTrans" cxnId="{B996D6A7-ECAB-4AB6-B539-D01165F12531}">
      <dgm:prSet/>
      <dgm:spPr/>
      <dgm:t>
        <a:bodyPr/>
        <a:lstStyle/>
        <a:p>
          <a:endParaRPr lang="en-GB"/>
        </a:p>
      </dgm:t>
    </dgm:pt>
    <dgm:pt modelId="{B4506300-BCA1-4208-8DBC-B4DE88A442B4}" type="sibTrans" cxnId="{B996D6A7-ECAB-4AB6-B539-D01165F12531}">
      <dgm:prSet/>
      <dgm:spPr/>
      <dgm:t>
        <a:bodyPr/>
        <a:lstStyle/>
        <a:p>
          <a:endParaRPr lang="en-GB"/>
        </a:p>
      </dgm:t>
    </dgm:pt>
    <dgm:pt modelId="{52EB0F97-C618-4808-86E0-C3E1396EEA88}">
      <dgm:prSet/>
      <dgm:spPr/>
      <dgm:t>
        <a:bodyPr/>
        <a:lstStyle/>
        <a:p>
          <a:r>
            <a:rPr lang="en-GB" dirty="0">
              <a:cs typeface="Arial" panose="020B0604020202020204" pitchFamily="34" charset="0"/>
            </a:rPr>
            <a:t>Professionalism</a:t>
          </a:r>
        </a:p>
      </dgm:t>
    </dgm:pt>
    <dgm:pt modelId="{5F5E4A6E-B08B-47FC-B937-77D8596A73AD}" type="parTrans" cxnId="{63E1BE5B-5AB1-4F7D-A1B2-280810F5F4D5}">
      <dgm:prSet/>
      <dgm:spPr/>
      <dgm:t>
        <a:bodyPr/>
        <a:lstStyle/>
        <a:p>
          <a:endParaRPr lang="en-GB"/>
        </a:p>
      </dgm:t>
    </dgm:pt>
    <dgm:pt modelId="{F1CCE7DF-2976-44F8-B5E3-066CD7EF9279}" type="sibTrans" cxnId="{63E1BE5B-5AB1-4F7D-A1B2-280810F5F4D5}">
      <dgm:prSet/>
      <dgm:spPr/>
      <dgm:t>
        <a:bodyPr/>
        <a:lstStyle/>
        <a:p>
          <a:endParaRPr lang="en-GB"/>
        </a:p>
      </dgm:t>
    </dgm:pt>
    <dgm:pt modelId="{DDF32B47-DCDA-43B0-B013-9ECF4594210D}">
      <dgm:prSet/>
      <dgm:spPr/>
      <dgm:t>
        <a:bodyPr/>
        <a:lstStyle/>
        <a:p>
          <a:r>
            <a:rPr lang="en-GB" dirty="0">
              <a:cs typeface="Arial" panose="020B0604020202020204" pitchFamily="34" charset="0"/>
            </a:rPr>
            <a:t>Governance</a:t>
          </a:r>
        </a:p>
      </dgm:t>
    </dgm:pt>
    <dgm:pt modelId="{D5264C4C-9287-4C9E-9AC3-03A7E7374603}" type="parTrans" cxnId="{D8C1F05F-81DF-4737-9790-96471C6C4358}">
      <dgm:prSet/>
      <dgm:spPr/>
      <dgm:t>
        <a:bodyPr/>
        <a:lstStyle/>
        <a:p>
          <a:endParaRPr lang="en-GB"/>
        </a:p>
      </dgm:t>
    </dgm:pt>
    <dgm:pt modelId="{095A059B-5292-459A-83F1-F2F50C63F118}" type="sibTrans" cxnId="{D8C1F05F-81DF-4737-9790-96471C6C4358}">
      <dgm:prSet/>
      <dgm:spPr/>
      <dgm:t>
        <a:bodyPr/>
        <a:lstStyle/>
        <a:p>
          <a:endParaRPr lang="en-GB"/>
        </a:p>
      </dgm:t>
    </dgm:pt>
    <dgm:pt modelId="{217585E7-9567-4D7A-B9F4-E25C5C145B6B}">
      <dgm:prSet/>
      <dgm:spPr/>
      <dgm:t>
        <a:bodyPr/>
        <a:lstStyle/>
        <a:p>
          <a:r>
            <a:rPr lang="en-GB" dirty="0">
              <a:cs typeface="Arial" panose="020B0604020202020204" pitchFamily="34" charset="0"/>
            </a:rPr>
            <a:t>Sector-led improvement</a:t>
          </a:r>
        </a:p>
      </dgm:t>
    </dgm:pt>
    <dgm:pt modelId="{55D0EE6B-3C91-4003-8804-36B5F5D9456C}" type="parTrans" cxnId="{A3461CBD-7311-4DD2-A471-7E3E0E772596}">
      <dgm:prSet/>
      <dgm:spPr/>
      <dgm:t>
        <a:bodyPr/>
        <a:lstStyle/>
        <a:p>
          <a:endParaRPr lang="en-GB"/>
        </a:p>
      </dgm:t>
    </dgm:pt>
    <dgm:pt modelId="{97B1901A-24EE-4B6F-A65C-53C207600D35}" type="sibTrans" cxnId="{A3461CBD-7311-4DD2-A471-7E3E0E772596}">
      <dgm:prSet/>
      <dgm:spPr/>
      <dgm:t>
        <a:bodyPr/>
        <a:lstStyle/>
        <a:p>
          <a:endParaRPr lang="en-GB"/>
        </a:p>
      </dgm:t>
    </dgm:pt>
    <dgm:pt modelId="{7A869C5B-82E2-424B-8250-21D1AE4E5462}">
      <dgm:prSet/>
      <dgm:spPr/>
      <dgm:t>
        <a:bodyPr/>
        <a:lstStyle/>
        <a:p>
          <a:r>
            <a:rPr lang="en-GB" dirty="0">
              <a:cs typeface="Arial" panose="020B0604020202020204" pitchFamily="34" charset="0"/>
            </a:rPr>
            <a:t>Climate change</a:t>
          </a:r>
        </a:p>
      </dgm:t>
    </dgm:pt>
    <dgm:pt modelId="{8CF516DE-7DCE-4473-A342-33E1B365D5A3}" type="parTrans" cxnId="{6BAADAB5-0B83-4F46-A00A-865AB3969A75}">
      <dgm:prSet/>
      <dgm:spPr/>
      <dgm:t>
        <a:bodyPr/>
        <a:lstStyle/>
        <a:p>
          <a:endParaRPr lang="en-GB"/>
        </a:p>
      </dgm:t>
    </dgm:pt>
    <dgm:pt modelId="{95C24341-F426-44BA-BDAF-F174A0380A6D}" type="sibTrans" cxnId="{6BAADAB5-0B83-4F46-A00A-865AB3969A75}">
      <dgm:prSet custLinFactNeighborX="2677" custLinFactNeighborY="-2329"/>
      <dgm:spPr/>
      <dgm:t>
        <a:bodyPr/>
        <a:lstStyle/>
        <a:p>
          <a:endParaRPr lang="en-GB"/>
        </a:p>
      </dgm:t>
    </dgm:pt>
    <dgm:pt modelId="{E56B005C-EB20-4A00-9A2C-7530A1777879}" type="pres">
      <dgm:prSet presAssocID="{164CFE89-AE57-4917-9816-CC7E9354B902}" presName="diagram" presStyleCnt="0">
        <dgm:presLayoutVars>
          <dgm:dir/>
          <dgm:resizeHandles val="exact"/>
        </dgm:presLayoutVars>
      </dgm:prSet>
      <dgm:spPr/>
    </dgm:pt>
    <dgm:pt modelId="{E3E349CE-526E-4877-AF85-2904E086B5CD}" type="pres">
      <dgm:prSet presAssocID="{FB1A26A6-74BC-434E-B8D5-97FA5F360A89}" presName="node" presStyleLbl="node1" presStyleIdx="0" presStyleCnt="5">
        <dgm:presLayoutVars>
          <dgm:bulletEnabled val="1"/>
        </dgm:presLayoutVars>
      </dgm:prSet>
      <dgm:spPr/>
    </dgm:pt>
    <dgm:pt modelId="{9FB4EB4A-930B-4F05-8208-9E1ECB08A3EF}" type="pres">
      <dgm:prSet presAssocID="{B4506300-BCA1-4208-8DBC-B4DE88A442B4}" presName="sibTrans" presStyleCnt="0"/>
      <dgm:spPr/>
    </dgm:pt>
    <dgm:pt modelId="{D05B4BAD-37EA-4A56-9D8C-6506C324BFE3}" type="pres">
      <dgm:prSet presAssocID="{52EB0F97-C618-4808-86E0-C3E1396EEA88}" presName="node" presStyleLbl="node1" presStyleIdx="1" presStyleCnt="5">
        <dgm:presLayoutVars>
          <dgm:bulletEnabled val="1"/>
        </dgm:presLayoutVars>
      </dgm:prSet>
      <dgm:spPr/>
    </dgm:pt>
    <dgm:pt modelId="{E35D8D71-780F-467A-898E-F682E63425E4}" type="pres">
      <dgm:prSet presAssocID="{F1CCE7DF-2976-44F8-B5E3-066CD7EF9279}" presName="sibTrans" presStyleCnt="0"/>
      <dgm:spPr/>
    </dgm:pt>
    <dgm:pt modelId="{60083839-87F7-4F2D-8779-347E4AA111D8}" type="pres">
      <dgm:prSet presAssocID="{DDF32B47-DCDA-43B0-B013-9ECF4594210D}" presName="node" presStyleLbl="node1" presStyleIdx="2" presStyleCnt="5">
        <dgm:presLayoutVars>
          <dgm:bulletEnabled val="1"/>
        </dgm:presLayoutVars>
      </dgm:prSet>
      <dgm:spPr/>
    </dgm:pt>
    <dgm:pt modelId="{3753A662-4473-4495-8DA5-F9DAC155C54B}" type="pres">
      <dgm:prSet presAssocID="{095A059B-5292-459A-83F1-F2F50C63F118}" presName="sibTrans" presStyleCnt="0"/>
      <dgm:spPr/>
    </dgm:pt>
    <dgm:pt modelId="{F54C8357-A3F7-4698-A040-F14D3E76132F}" type="pres">
      <dgm:prSet presAssocID="{217585E7-9567-4D7A-B9F4-E25C5C145B6B}" presName="node" presStyleLbl="node1" presStyleIdx="3" presStyleCnt="5">
        <dgm:presLayoutVars>
          <dgm:bulletEnabled val="1"/>
        </dgm:presLayoutVars>
      </dgm:prSet>
      <dgm:spPr/>
    </dgm:pt>
    <dgm:pt modelId="{2A2CA5D3-F9E1-4D8C-9FAE-DA0B0CF53214}" type="pres">
      <dgm:prSet presAssocID="{97B1901A-24EE-4B6F-A65C-53C207600D35}" presName="sibTrans" presStyleCnt="0"/>
      <dgm:spPr/>
    </dgm:pt>
    <dgm:pt modelId="{E25ADFE4-FB68-4D22-BA32-F14DC298BD7D}" type="pres">
      <dgm:prSet presAssocID="{7A869C5B-82E2-424B-8250-21D1AE4E5462}" presName="node" presStyleLbl="node1" presStyleIdx="4" presStyleCnt="5">
        <dgm:presLayoutVars>
          <dgm:bulletEnabled val="1"/>
        </dgm:presLayoutVars>
      </dgm:prSet>
      <dgm:spPr/>
    </dgm:pt>
  </dgm:ptLst>
  <dgm:cxnLst>
    <dgm:cxn modelId="{7092E700-F761-48A0-8097-284155976E8F}" type="presOf" srcId="{52EB0F97-C618-4808-86E0-C3E1396EEA88}" destId="{D05B4BAD-37EA-4A56-9D8C-6506C324BFE3}" srcOrd="0" destOrd="0" presId="urn:microsoft.com/office/officeart/2005/8/layout/default"/>
    <dgm:cxn modelId="{9AFEC912-B0CE-4B5B-8BE3-90E4275BD34D}" type="presOf" srcId="{DDF32B47-DCDA-43B0-B013-9ECF4594210D}" destId="{60083839-87F7-4F2D-8779-347E4AA111D8}" srcOrd="0" destOrd="0" presId="urn:microsoft.com/office/officeart/2005/8/layout/default"/>
    <dgm:cxn modelId="{FF9BDA3A-C8DB-493F-A849-003A2E68498B}" type="presOf" srcId="{FB1A26A6-74BC-434E-B8D5-97FA5F360A89}" destId="{E3E349CE-526E-4877-AF85-2904E086B5CD}" srcOrd="0" destOrd="0" presId="urn:microsoft.com/office/officeart/2005/8/layout/default"/>
    <dgm:cxn modelId="{63E1BE5B-5AB1-4F7D-A1B2-280810F5F4D5}" srcId="{164CFE89-AE57-4917-9816-CC7E9354B902}" destId="{52EB0F97-C618-4808-86E0-C3E1396EEA88}" srcOrd="1" destOrd="0" parTransId="{5F5E4A6E-B08B-47FC-B937-77D8596A73AD}" sibTransId="{F1CCE7DF-2976-44F8-B5E3-066CD7EF9279}"/>
    <dgm:cxn modelId="{D8C1F05F-81DF-4737-9790-96471C6C4358}" srcId="{164CFE89-AE57-4917-9816-CC7E9354B902}" destId="{DDF32B47-DCDA-43B0-B013-9ECF4594210D}" srcOrd="2" destOrd="0" parTransId="{D5264C4C-9287-4C9E-9AC3-03A7E7374603}" sibTransId="{095A059B-5292-459A-83F1-F2F50C63F118}"/>
    <dgm:cxn modelId="{BD969D7E-8A8B-4567-BEE0-1674CCF5AC70}" type="presOf" srcId="{7A869C5B-82E2-424B-8250-21D1AE4E5462}" destId="{E25ADFE4-FB68-4D22-BA32-F14DC298BD7D}" srcOrd="0" destOrd="0" presId="urn:microsoft.com/office/officeart/2005/8/layout/default"/>
    <dgm:cxn modelId="{B996D6A7-ECAB-4AB6-B539-D01165F12531}" srcId="{164CFE89-AE57-4917-9816-CC7E9354B902}" destId="{FB1A26A6-74BC-434E-B8D5-97FA5F360A89}" srcOrd="0" destOrd="0" parTransId="{D98AB189-93B4-41C4-8C56-CBFBE8AF8BBD}" sibTransId="{B4506300-BCA1-4208-8DBC-B4DE88A442B4}"/>
    <dgm:cxn modelId="{63DB48B4-EA66-4D72-A01F-E6B5E76EDEA2}" type="presOf" srcId="{217585E7-9567-4D7A-B9F4-E25C5C145B6B}" destId="{F54C8357-A3F7-4698-A040-F14D3E76132F}" srcOrd="0" destOrd="0" presId="urn:microsoft.com/office/officeart/2005/8/layout/default"/>
    <dgm:cxn modelId="{6BAADAB5-0B83-4F46-A00A-865AB3969A75}" srcId="{164CFE89-AE57-4917-9816-CC7E9354B902}" destId="{7A869C5B-82E2-424B-8250-21D1AE4E5462}" srcOrd="4" destOrd="0" parTransId="{8CF516DE-7DCE-4473-A342-33E1B365D5A3}" sibTransId="{95C24341-F426-44BA-BDAF-F174A0380A6D}"/>
    <dgm:cxn modelId="{A3461CBD-7311-4DD2-A471-7E3E0E772596}" srcId="{164CFE89-AE57-4917-9816-CC7E9354B902}" destId="{217585E7-9567-4D7A-B9F4-E25C5C145B6B}" srcOrd="3" destOrd="0" parTransId="{55D0EE6B-3C91-4003-8804-36B5F5D9456C}" sibTransId="{97B1901A-24EE-4B6F-A65C-53C207600D35}"/>
    <dgm:cxn modelId="{E1277BE6-6D01-4C1D-A2EF-64C96E4A3BBF}" type="presOf" srcId="{164CFE89-AE57-4917-9816-CC7E9354B902}" destId="{E56B005C-EB20-4A00-9A2C-7530A1777879}" srcOrd="0" destOrd="0" presId="urn:microsoft.com/office/officeart/2005/8/layout/default"/>
    <dgm:cxn modelId="{778833FA-996F-430B-BDDA-285E3B891FC1}" type="presParOf" srcId="{E56B005C-EB20-4A00-9A2C-7530A1777879}" destId="{E3E349CE-526E-4877-AF85-2904E086B5CD}" srcOrd="0" destOrd="0" presId="urn:microsoft.com/office/officeart/2005/8/layout/default"/>
    <dgm:cxn modelId="{001713E4-5F55-4C22-B9E9-CB8FA2945D08}" type="presParOf" srcId="{E56B005C-EB20-4A00-9A2C-7530A1777879}" destId="{9FB4EB4A-930B-4F05-8208-9E1ECB08A3EF}" srcOrd="1" destOrd="0" presId="urn:microsoft.com/office/officeart/2005/8/layout/default"/>
    <dgm:cxn modelId="{26C54045-75E0-4E38-AD5A-9A46FC6A8876}" type="presParOf" srcId="{E56B005C-EB20-4A00-9A2C-7530A1777879}" destId="{D05B4BAD-37EA-4A56-9D8C-6506C324BFE3}" srcOrd="2" destOrd="0" presId="urn:microsoft.com/office/officeart/2005/8/layout/default"/>
    <dgm:cxn modelId="{B55C805D-5ACE-43FA-B1B5-AFD7605BE7FD}" type="presParOf" srcId="{E56B005C-EB20-4A00-9A2C-7530A1777879}" destId="{E35D8D71-780F-467A-898E-F682E63425E4}" srcOrd="3" destOrd="0" presId="urn:microsoft.com/office/officeart/2005/8/layout/default"/>
    <dgm:cxn modelId="{0CD16752-6C36-45A2-8806-D4B77635D460}" type="presParOf" srcId="{E56B005C-EB20-4A00-9A2C-7530A1777879}" destId="{60083839-87F7-4F2D-8779-347E4AA111D8}" srcOrd="4" destOrd="0" presId="urn:microsoft.com/office/officeart/2005/8/layout/default"/>
    <dgm:cxn modelId="{125402F7-1555-4A70-9A6B-D9507CC8E728}" type="presParOf" srcId="{E56B005C-EB20-4A00-9A2C-7530A1777879}" destId="{3753A662-4473-4495-8DA5-F9DAC155C54B}" srcOrd="5" destOrd="0" presId="urn:microsoft.com/office/officeart/2005/8/layout/default"/>
    <dgm:cxn modelId="{957E0A52-2508-4429-92DA-055F70F4E5EB}" type="presParOf" srcId="{E56B005C-EB20-4A00-9A2C-7530A1777879}" destId="{F54C8357-A3F7-4698-A040-F14D3E76132F}" srcOrd="6" destOrd="0" presId="urn:microsoft.com/office/officeart/2005/8/layout/default"/>
    <dgm:cxn modelId="{5E948797-A556-4EC2-8CC3-38EFA857CF83}" type="presParOf" srcId="{E56B005C-EB20-4A00-9A2C-7530A1777879}" destId="{2A2CA5D3-F9E1-4D8C-9FAE-DA0B0CF53214}" srcOrd="7" destOrd="0" presId="urn:microsoft.com/office/officeart/2005/8/layout/default"/>
    <dgm:cxn modelId="{8B0A6D93-08EE-4064-91B6-71D94B1F971C}" type="presParOf" srcId="{E56B005C-EB20-4A00-9A2C-7530A1777879}" destId="{E25ADFE4-FB68-4D22-BA32-F14DC298BD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902D99-9CC4-4A34-BCDF-84557A9FB33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D5710CA1-C428-474C-9681-314B5805804B}">
      <dgm:prSet phldrT="[Text]" custT="1"/>
      <dgm:spPr/>
      <dgm:t>
        <a:bodyPr/>
        <a:lstStyle/>
        <a:p>
          <a:r>
            <a:rPr lang="en-GB" sz="2800" b="1" i="0" dirty="0"/>
            <a:t>Monitoring officer</a:t>
          </a:r>
          <a:endParaRPr lang="en-GB" sz="2800" b="1" dirty="0"/>
        </a:p>
      </dgm:t>
    </dgm:pt>
    <dgm:pt modelId="{EDC49ECB-7FEE-420D-9C0D-D9E83E960FEC}" type="parTrans" cxnId="{B04C4CB8-8438-4095-A6FC-CBDB75A8A40D}">
      <dgm:prSet/>
      <dgm:spPr/>
      <dgm:t>
        <a:bodyPr/>
        <a:lstStyle/>
        <a:p>
          <a:endParaRPr lang="en-GB" sz="2400"/>
        </a:p>
      </dgm:t>
    </dgm:pt>
    <dgm:pt modelId="{CA05BB9E-603E-4D47-9400-DA3415D4FFDF}" type="sibTrans" cxnId="{B04C4CB8-8438-4095-A6FC-CBDB75A8A40D}">
      <dgm:prSet/>
      <dgm:spPr/>
      <dgm:t>
        <a:bodyPr/>
        <a:lstStyle/>
        <a:p>
          <a:endParaRPr lang="en-GB" sz="2400"/>
        </a:p>
      </dgm:t>
    </dgm:pt>
    <dgm:pt modelId="{06347BBB-DB67-4E53-B2CC-0B0543FCCA93}">
      <dgm:prSet/>
      <dgm:spPr/>
      <dgm:t>
        <a:bodyPr/>
        <a:lstStyle/>
        <a:p>
          <a:pPr>
            <a:buFont typeface="Arial" panose="020B0604020202020204" pitchFamily="34" charset="0"/>
            <a:buChar char="•"/>
          </a:pPr>
          <a:r>
            <a:rPr lang="en-GB" b="0" i="0" dirty="0"/>
            <a:t>Standards of conduct for members of the FRA</a:t>
          </a:r>
        </a:p>
      </dgm:t>
    </dgm:pt>
    <dgm:pt modelId="{2A93AD03-30FD-4BDD-AFC2-5B80261890EA}" type="parTrans" cxnId="{F796A230-87CA-44B8-8E7F-816291FF9D2D}">
      <dgm:prSet/>
      <dgm:spPr/>
      <dgm:t>
        <a:bodyPr/>
        <a:lstStyle/>
        <a:p>
          <a:endParaRPr lang="en-GB"/>
        </a:p>
      </dgm:t>
    </dgm:pt>
    <dgm:pt modelId="{BD44337A-9BDF-4FB7-936E-3117300E4866}" type="sibTrans" cxnId="{F796A230-87CA-44B8-8E7F-816291FF9D2D}">
      <dgm:prSet/>
      <dgm:spPr/>
      <dgm:t>
        <a:bodyPr/>
        <a:lstStyle/>
        <a:p>
          <a:endParaRPr lang="en-GB"/>
        </a:p>
      </dgm:t>
    </dgm:pt>
    <dgm:pt modelId="{2A268389-FAF7-4112-BB0A-ED4AE6877B55}">
      <dgm:prSet/>
      <dgm:spPr/>
      <dgm:t>
        <a:bodyPr/>
        <a:lstStyle/>
        <a:p>
          <a:pPr>
            <a:buFont typeface="Arial" panose="020B0604020202020204" pitchFamily="34" charset="0"/>
            <a:buChar char="•"/>
          </a:pPr>
          <a:r>
            <a:rPr lang="en-GB" b="0" i="0" dirty="0"/>
            <a:t>Maintaining the FRAs constitution</a:t>
          </a:r>
        </a:p>
      </dgm:t>
    </dgm:pt>
    <dgm:pt modelId="{47186C69-FB80-4527-8CA9-9B5E0D6693B5}" type="parTrans" cxnId="{CE51942A-16E9-417B-9C27-39C609757481}">
      <dgm:prSet/>
      <dgm:spPr/>
      <dgm:t>
        <a:bodyPr/>
        <a:lstStyle/>
        <a:p>
          <a:endParaRPr lang="en-GB"/>
        </a:p>
      </dgm:t>
    </dgm:pt>
    <dgm:pt modelId="{DA617222-7733-4496-9FBA-F998A8F2E137}" type="sibTrans" cxnId="{CE51942A-16E9-417B-9C27-39C609757481}">
      <dgm:prSet/>
      <dgm:spPr/>
      <dgm:t>
        <a:bodyPr/>
        <a:lstStyle/>
        <a:p>
          <a:endParaRPr lang="en-GB"/>
        </a:p>
      </dgm:t>
    </dgm:pt>
    <dgm:pt modelId="{AD33A6D2-53E5-4B33-99B4-551C3F8A1666}">
      <dgm:prSet/>
      <dgm:spPr/>
      <dgm:t>
        <a:bodyPr/>
        <a:lstStyle/>
        <a:p>
          <a:pPr>
            <a:buFont typeface="Arial" panose="020B0604020202020204" pitchFamily="34" charset="0"/>
            <a:buChar char="•"/>
          </a:pPr>
          <a:r>
            <a:rPr lang="en-GB" b="0" i="0" dirty="0"/>
            <a:t>Ensuring a system for recording and reporting FRA decisions, together with the Head of Paid Service</a:t>
          </a:r>
        </a:p>
      </dgm:t>
    </dgm:pt>
    <dgm:pt modelId="{E6C3D026-5B2C-4CDD-8279-9C0B5C2F2B43}" type="parTrans" cxnId="{2DF6888F-80C3-4688-8AD5-E43D6032F238}">
      <dgm:prSet/>
      <dgm:spPr/>
      <dgm:t>
        <a:bodyPr/>
        <a:lstStyle/>
        <a:p>
          <a:endParaRPr lang="en-GB"/>
        </a:p>
      </dgm:t>
    </dgm:pt>
    <dgm:pt modelId="{419A511D-1FBB-4829-ACF2-0BB2454CD1E4}" type="sibTrans" cxnId="{2DF6888F-80C3-4688-8AD5-E43D6032F238}">
      <dgm:prSet/>
      <dgm:spPr/>
      <dgm:t>
        <a:bodyPr/>
        <a:lstStyle/>
        <a:p>
          <a:endParaRPr lang="en-GB"/>
        </a:p>
      </dgm:t>
    </dgm:pt>
    <dgm:pt modelId="{14B57846-B126-4901-8502-EE8899F41A97}">
      <dgm:prSet/>
      <dgm:spPr/>
      <dgm:t>
        <a:bodyPr/>
        <a:lstStyle/>
        <a:p>
          <a:pPr>
            <a:buFont typeface="Arial" panose="020B0604020202020204" pitchFamily="34" charset="0"/>
            <a:buChar char="•"/>
          </a:pPr>
          <a:r>
            <a:rPr lang="en-GB" b="0" i="0" dirty="0"/>
            <a:t>Together with the Chief Finance Officer, advising the FRA when their decisions are not in accordance with the policy and budget framework</a:t>
          </a:r>
        </a:p>
      </dgm:t>
    </dgm:pt>
    <dgm:pt modelId="{5FC95DF9-5A6F-4808-87B1-3497FA4E1A52}" type="parTrans" cxnId="{561DE667-3807-4D1C-8077-15C73AA3601C}">
      <dgm:prSet/>
      <dgm:spPr/>
      <dgm:t>
        <a:bodyPr/>
        <a:lstStyle/>
        <a:p>
          <a:endParaRPr lang="en-GB"/>
        </a:p>
      </dgm:t>
    </dgm:pt>
    <dgm:pt modelId="{CD1FE10B-888B-4C8A-9507-84C5DC5A69EC}" type="sibTrans" cxnId="{561DE667-3807-4D1C-8077-15C73AA3601C}">
      <dgm:prSet/>
      <dgm:spPr/>
      <dgm:t>
        <a:bodyPr/>
        <a:lstStyle/>
        <a:p>
          <a:endParaRPr lang="en-GB"/>
        </a:p>
      </dgm:t>
    </dgm:pt>
    <dgm:pt modelId="{F5D42B7E-A29A-4785-80EC-F8D6640E258B}">
      <dgm:prSet/>
      <dgm:spPr/>
      <dgm:t>
        <a:bodyPr/>
        <a:lstStyle/>
        <a:p>
          <a:pPr>
            <a:buFont typeface="Arial" panose="020B0604020202020204" pitchFamily="34" charset="0"/>
            <a:buChar char="•"/>
          </a:pPr>
          <a:r>
            <a:rPr lang="en-GB" b="0" i="0" dirty="0"/>
            <a:t>Ensuring that no action of the FRA contravenes any legislation or code of practice, or may lead to a charge of maladministration</a:t>
          </a:r>
        </a:p>
      </dgm:t>
    </dgm:pt>
    <dgm:pt modelId="{677E979A-5F7A-427C-BE69-D6A07ABD9603}" type="parTrans" cxnId="{228281F4-3B70-40DC-B3EE-BA4A1CC50847}">
      <dgm:prSet/>
      <dgm:spPr/>
      <dgm:t>
        <a:bodyPr/>
        <a:lstStyle/>
        <a:p>
          <a:endParaRPr lang="en-GB"/>
        </a:p>
      </dgm:t>
    </dgm:pt>
    <dgm:pt modelId="{F18A2A7C-B84F-4E3A-8789-77B29E69B54D}" type="sibTrans" cxnId="{228281F4-3B70-40DC-B3EE-BA4A1CC50847}">
      <dgm:prSet/>
      <dgm:spPr/>
      <dgm:t>
        <a:bodyPr/>
        <a:lstStyle/>
        <a:p>
          <a:endParaRPr lang="en-GB"/>
        </a:p>
      </dgm:t>
    </dgm:pt>
    <dgm:pt modelId="{8C18FC21-8F7B-4BC4-A6DF-C37779239D6C}">
      <dgm:prSet/>
      <dgm:spPr/>
      <dgm:t>
        <a:bodyPr/>
        <a:lstStyle/>
        <a:p>
          <a:pPr>
            <a:buFont typeface="Arial" panose="020B0604020202020204" pitchFamily="34" charset="0"/>
            <a:buChar char="•"/>
          </a:pPr>
          <a:r>
            <a:rPr lang="en-GB" b="0" i="0" dirty="0"/>
            <a:t>Preparing a formal report for the FRA, after consultation with the Head of Paid Service and Chief Finance Officer, where they consider that any proposal, decision or omission will give rise to unlawfulness or maladministration.</a:t>
          </a:r>
        </a:p>
      </dgm:t>
    </dgm:pt>
    <dgm:pt modelId="{02ECB455-5ADD-40C8-ACCB-D4852EB543B9}" type="parTrans" cxnId="{95A83632-6C4B-4754-B05D-D6DA21AEA7D6}">
      <dgm:prSet/>
      <dgm:spPr/>
      <dgm:t>
        <a:bodyPr/>
        <a:lstStyle/>
        <a:p>
          <a:endParaRPr lang="en-GB"/>
        </a:p>
      </dgm:t>
    </dgm:pt>
    <dgm:pt modelId="{CAE9FC7F-1CF3-47B0-BEEA-EB4A9166F46E}" type="sibTrans" cxnId="{95A83632-6C4B-4754-B05D-D6DA21AEA7D6}">
      <dgm:prSet/>
      <dgm:spPr/>
      <dgm:t>
        <a:bodyPr/>
        <a:lstStyle/>
        <a:p>
          <a:endParaRPr lang="en-GB"/>
        </a:p>
      </dgm:t>
    </dgm:pt>
    <dgm:pt modelId="{86C1804D-4B58-46A9-A83B-9F9FC385019B}" type="pres">
      <dgm:prSet presAssocID="{89902D99-9CC4-4A34-BCDF-84557A9FB331}" presName="Name0" presStyleCnt="0">
        <dgm:presLayoutVars>
          <dgm:dir/>
          <dgm:animLvl val="lvl"/>
          <dgm:resizeHandles val="exact"/>
        </dgm:presLayoutVars>
      </dgm:prSet>
      <dgm:spPr/>
    </dgm:pt>
    <dgm:pt modelId="{7EAE40BE-2F77-4DEC-90AB-86063DE8C301}" type="pres">
      <dgm:prSet presAssocID="{D5710CA1-C428-474C-9681-314B5805804B}" presName="composite" presStyleCnt="0"/>
      <dgm:spPr/>
    </dgm:pt>
    <dgm:pt modelId="{B7FC130E-520D-4B2C-A79E-A517AD304E92}" type="pres">
      <dgm:prSet presAssocID="{D5710CA1-C428-474C-9681-314B5805804B}" presName="parTx" presStyleLbl="alignNode1" presStyleIdx="0" presStyleCnt="1" custScaleX="102094" custScaleY="100000" custLinFactNeighborX="477" custLinFactNeighborY="22107">
        <dgm:presLayoutVars>
          <dgm:chMax val="0"/>
          <dgm:chPref val="0"/>
          <dgm:bulletEnabled val="1"/>
        </dgm:presLayoutVars>
      </dgm:prSet>
      <dgm:spPr/>
    </dgm:pt>
    <dgm:pt modelId="{F2B5F661-57C7-4707-822C-05E035263170}" type="pres">
      <dgm:prSet presAssocID="{D5710CA1-C428-474C-9681-314B5805804B}" presName="desTx" presStyleLbl="alignAccFollowNode1" presStyleIdx="0" presStyleCnt="1" custScaleX="102028" custScaleY="97676">
        <dgm:presLayoutVars>
          <dgm:bulletEnabled val="1"/>
        </dgm:presLayoutVars>
      </dgm:prSet>
      <dgm:spPr/>
    </dgm:pt>
  </dgm:ptLst>
  <dgm:cxnLst>
    <dgm:cxn modelId="{2EE2D702-ACBF-4275-8D30-5210A1D539CF}" type="presOf" srcId="{D5710CA1-C428-474C-9681-314B5805804B}" destId="{B7FC130E-520D-4B2C-A79E-A517AD304E92}" srcOrd="0" destOrd="0" presId="urn:microsoft.com/office/officeart/2005/8/layout/hList1"/>
    <dgm:cxn modelId="{CE51942A-16E9-417B-9C27-39C609757481}" srcId="{D5710CA1-C428-474C-9681-314B5805804B}" destId="{2A268389-FAF7-4112-BB0A-ED4AE6877B55}" srcOrd="1" destOrd="0" parTransId="{47186C69-FB80-4527-8CA9-9B5E0D6693B5}" sibTransId="{DA617222-7733-4496-9FBA-F998A8F2E137}"/>
    <dgm:cxn modelId="{40110A2B-3747-4D6B-8033-D2A56A50DC63}" type="presOf" srcId="{14B57846-B126-4901-8502-EE8899F41A97}" destId="{F2B5F661-57C7-4707-822C-05E035263170}" srcOrd="0" destOrd="3" presId="urn:microsoft.com/office/officeart/2005/8/layout/hList1"/>
    <dgm:cxn modelId="{F796A230-87CA-44B8-8E7F-816291FF9D2D}" srcId="{D5710CA1-C428-474C-9681-314B5805804B}" destId="{06347BBB-DB67-4E53-B2CC-0B0543FCCA93}" srcOrd="0" destOrd="0" parTransId="{2A93AD03-30FD-4BDD-AFC2-5B80261890EA}" sibTransId="{BD44337A-9BDF-4FB7-936E-3117300E4866}"/>
    <dgm:cxn modelId="{95A83632-6C4B-4754-B05D-D6DA21AEA7D6}" srcId="{D5710CA1-C428-474C-9681-314B5805804B}" destId="{8C18FC21-8F7B-4BC4-A6DF-C37779239D6C}" srcOrd="5" destOrd="0" parTransId="{02ECB455-5ADD-40C8-ACCB-D4852EB543B9}" sibTransId="{CAE9FC7F-1CF3-47B0-BEEA-EB4A9166F46E}"/>
    <dgm:cxn modelId="{7E3BAB3A-F297-4287-82FF-53BE97DAB6C7}" type="presOf" srcId="{F5D42B7E-A29A-4785-80EC-F8D6640E258B}" destId="{F2B5F661-57C7-4707-822C-05E035263170}" srcOrd="0" destOrd="4" presId="urn:microsoft.com/office/officeart/2005/8/layout/hList1"/>
    <dgm:cxn modelId="{561DE667-3807-4D1C-8077-15C73AA3601C}" srcId="{D5710CA1-C428-474C-9681-314B5805804B}" destId="{14B57846-B126-4901-8502-EE8899F41A97}" srcOrd="3" destOrd="0" parTransId="{5FC95DF9-5A6F-4808-87B1-3497FA4E1A52}" sibTransId="{CD1FE10B-888B-4C8A-9507-84C5DC5A69EC}"/>
    <dgm:cxn modelId="{029ED16D-0F7B-4DB0-B177-E81D4CC265A3}" type="presOf" srcId="{06347BBB-DB67-4E53-B2CC-0B0543FCCA93}" destId="{F2B5F661-57C7-4707-822C-05E035263170}" srcOrd="0" destOrd="0" presId="urn:microsoft.com/office/officeart/2005/8/layout/hList1"/>
    <dgm:cxn modelId="{86244754-447E-4E29-AFD8-B5C259D8CFD6}" type="presOf" srcId="{89902D99-9CC4-4A34-BCDF-84557A9FB331}" destId="{86C1804D-4B58-46A9-A83B-9F9FC385019B}" srcOrd="0" destOrd="0" presId="urn:microsoft.com/office/officeart/2005/8/layout/hList1"/>
    <dgm:cxn modelId="{26885159-2D50-435A-A744-F564283B7CB5}" type="presOf" srcId="{8C18FC21-8F7B-4BC4-A6DF-C37779239D6C}" destId="{F2B5F661-57C7-4707-822C-05E035263170}" srcOrd="0" destOrd="5" presId="urn:microsoft.com/office/officeart/2005/8/layout/hList1"/>
    <dgm:cxn modelId="{2DF6888F-80C3-4688-8AD5-E43D6032F238}" srcId="{D5710CA1-C428-474C-9681-314B5805804B}" destId="{AD33A6D2-53E5-4B33-99B4-551C3F8A1666}" srcOrd="2" destOrd="0" parTransId="{E6C3D026-5B2C-4CDD-8279-9C0B5C2F2B43}" sibTransId="{419A511D-1FBB-4829-ACF2-0BB2454CD1E4}"/>
    <dgm:cxn modelId="{B04C4CB8-8438-4095-A6FC-CBDB75A8A40D}" srcId="{89902D99-9CC4-4A34-BCDF-84557A9FB331}" destId="{D5710CA1-C428-474C-9681-314B5805804B}" srcOrd="0" destOrd="0" parTransId="{EDC49ECB-7FEE-420D-9C0D-D9E83E960FEC}" sibTransId="{CA05BB9E-603E-4D47-9400-DA3415D4FFDF}"/>
    <dgm:cxn modelId="{2D184DBA-55C0-4916-A81C-6DE9556DEF27}" type="presOf" srcId="{AD33A6D2-53E5-4B33-99B4-551C3F8A1666}" destId="{F2B5F661-57C7-4707-822C-05E035263170}" srcOrd="0" destOrd="2" presId="urn:microsoft.com/office/officeart/2005/8/layout/hList1"/>
    <dgm:cxn modelId="{6F0B70D9-4334-4FCF-94B2-40A7F99DA87C}" type="presOf" srcId="{2A268389-FAF7-4112-BB0A-ED4AE6877B55}" destId="{F2B5F661-57C7-4707-822C-05E035263170}" srcOrd="0" destOrd="1" presId="urn:microsoft.com/office/officeart/2005/8/layout/hList1"/>
    <dgm:cxn modelId="{228281F4-3B70-40DC-B3EE-BA4A1CC50847}" srcId="{D5710CA1-C428-474C-9681-314B5805804B}" destId="{F5D42B7E-A29A-4785-80EC-F8D6640E258B}" srcOrd="4" destOrd="0" parTransId="{677E979A-5F7A-427C-BE69-D6A07ABD9603}" sibTransId="{F18A2A7C-B84F-4E3A-8789-77B29E69B54D}"/>
    <dgm:cxn modelId="{07DD9EE3-E5E3-48BA-AF91-D442751F1749}" type="presParOf" srcId="{86C1804D-4B58-46A9-A83B-9F9FC385019B}" destId="{7EAE40BE-2F77-4DEC-90AB-86063DE8C301}" srcOrd="0" destOrd="0" presId="urn:microsoft.com/office/officeart/2005/8/layout/hList1"/>
    <dgm:cxn modelId="{C1AD8224-4D87-482E-AB56-119FD7CE1D3C}" type="presParOf" srcId="{7EAE40BE-2F77-4DEC-90AB-86063DE8C301}" destId="{B7FC130E-520D-4B2C-A79E-A517AD304E92}" srcOrd="0" destOrd="0" presId="urn:microsoft.com/office/officeart/2005/8/layout/hList1"/>
    <dgm:cxn modelId="{401203FE-39C2-4CF4-9BCE-14DEF6A53D39}" type="presParOf" srcId="{7EAE40BE-2F77-4DEC-90AB-86063DE8C301}" destId="{F2B5F661-57C7-4707-822C-05E03526317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273081-A0CD-42A1-B669-E68E4FDC805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62E3907-3FFE-43E3-AE5E-F070700E32DC}">
      <dgm:prSet custT="1"/>
      <dgm:spPr/>
      <dgm:t>
        <a:bodyPr/>
        <a:lstStyle/>
        <a:p>
          <a:r>
            <a:rPr lang="en-US" sz="2800" b="0" i="0" baseline="0" dirty="0"/>
            <a:t>What does your assurance tell you about your governance?</a:t>
          </a:r>
          <a:endParaRPr lang="en-US" sz="2800" b="0" dirty="0"/>
        </a:p>
      </dgm:t>
    </dgm:pt>
    <dgm:pt modelId="{9DE742A1-DB68-4E01-98C3-114884FAD2B1}" type="parTrans" cxnId="{A108A8AD-C3D0-4D6F-B376-B8F7CEFCEACB}">
      <dgm:prSet/>
      <dgm:spPr/>
      <dgm:t>
        <a:bodyPr/>
        <a:lstStyle/>
        <a:p>
          <a:endParaRPr lang="en-US"/>
        </a:p>
      </dgm:t>
    </dgm:pt>
    <dgm:pt modelId="{9BBCBC3A-D454-45A2-B5DD-E0996AC379CD}" type="sibTrans" cxnId="{A108A8AD-C3D0-4D6F-B376-B8F7CEFCEACB}">
      <dgm:prSet/>
      <dgm:spPr/>
      <dgm:t>
        <a:bodyPr/>
        <a:lstStyle/>
        <a:p>
          <a:endParaRPr lang="en-US"/>
        </a:p>
      </dgm:t>
    </dgm:pt>
    <dgm:pt modelId="{12E85D04-9C76-44FE-A893-D8C3EE9150F4}">
      <dgm:prSet custT="1"/>
      <dgm:spPr/>
      <dgm:t>
        <a:bodyPr/>
        <a:lstStyle/>
        <a:p>
          <a:r>
            <a:rPr lang="en-US" sz="2200" b="0" i="0" baseline="0" dirty="0"/>
            <a:t>That the rules are being followed?</a:t>
          </a:r>
          <a:endParaRPr lang="en-US" sz="2200" dirty="0"/>
        </a:p>
      </dgm:t>
    </dgm:pt>
    <dgm:pt modelId="{3CF8DDBC-6EC4-417B-8E8B-2EEC125E9EAD}" type="parTrans" cxnId="{04D5AA8F-1176-4ACD-ACD8-8A49E452DA74}">
      <dgm:prSet/>
      <dgm:spPr/>
      <dgm:t>
        <a:bodyPr/>
        <a:lstStyle/>
        <a:p>
          <a:endParaRPr lang="en-US"/>
        </a:p>
      </dgm:t>
    </dgm:pt>
    <dgm:pt modelId="{2D0A8EBC-BEEB-4F69-8743-CB50E1CCFDC4}" type="sibTrans" cxnId="{04D5AA8F-1176-4ACD-ACD8-8A49E452DA74}">
      <dgm:prSet/>
      <dgm:spPr/>
      <dgm:t>
        <a:bodyPr/>
        <a:lstStyle/>
        <a:p>
          <a:endParaRPr lang="en-US"/>
        </a:p>
      </dgm:t>
    </dgm:pt>
    <dgm:pt modelId="{A83C9F23-A40C-4819-86C3-98FC33C9C771}">
      <dgm:prSet custT="1"/>
      <dgm:spPr/>
      <dgm:t>
        <a:bodyPr/>
        <a:lstStyle/>
        <a:p>
          <a:r>
            <a:rPr lang="en-US" sz="2200" b="0" i="0" baseline="0" dirty="0"/>
            <a:t>The rules are helping you to deliver your </a:t>
          </a:r>
          <a:r>
            <a:rPr lang="en-US" sz="2200" dirty="0"/>
            <a:t>sustainable </a:t>
          </a:r>
          <a:r>
            <a:rPr lang="en-US" sz="2200" b="0" i="0" baseline="0" dirty="0"/>
            <a:t>outcomes?</a:t>
          </a:r>
          <a:endParaRPr lang="en-US" sz="2200" dirty="0"/>
        </a:p>
      </dgm:t>
    </dgm:pt>
    <dgm:pt modelId="{B412A001-82E3-4339-9797-CB2716A435E9}" type="parTrans" cxnId="{47ACB90A-69A4-4E1F-9C32-B4846FADC5DD}">
      <dgm:prSet/>
      <dgm:spPr/>
      <dgm:t>
        <a:bodyPr/>
        <a:lstStyle/>
        <a:p>
          <a:endParaRPr lang="en-US"/>
        </a:p>
      </dgm:t>
    </dgm:pt>
    <dgm:pt modelId="{3C7F8F19-B096-4DC1-A520-850318FD1459}" type="sibTrans" cxnId="{47ACB90A-69A4-4E1F-9C32-B4846FADC5DD}">
      <dgm:prSet/>
      <dgm:spPr/>
      <dgm:t>
        <a:bodyPr/>
        <a:lstStyle/>
        <a:p>
          <a:endParaRPr lang="en-US"/>
        </a:p>
      </dgm:t>
    </dgm:pt>
    <dgm:pt modelId="{06FB63EB-E3DA-4EDB-883D-4E63EFD6739E}">
      <dgm:prSet custT="1"/>
      <dgm:spPr/>
      <dgm:t>
        <a:bodyPr/>
        <a:lstStyle/>
        <a:p>
          <a:pPr>
            <a:buNone/>
          </a:pPr>
          <a:r>
            <a:rPr lang="en-US" sz="2200" b="0" i="0" baseline="0" dirty="0"/>
            <a:t>			OR</a:t>
          </a:r>
          <a:endParaRPr lang="en-US" sz="2200" dirty="0"/>
        </a:p>
      </dgm:t>
    </dgm:pt>
    <dgm:pt modelId="{82FB49EE-1C58-4750-800D-A9CA4097EDFA}" type="parTrans" cxnId="{C683C94A-96DE-477F-944C-E3BF30F12AD8}">
      <dgm:prSet/>
      <dgm:spPr/>
      <dgm:t>
        <a:bodyPr/>
        <a:lstStyle/>
        <a:p>
          <a:endParaRPr lang="en-GB"/>
        </a:p>
      </dgm:t>
    </dgm:pt>
    <dgm:pt modelId="{BE60921A-35F8-4186-9BDC-42C2C2A85D3C}" type="sibTrans" cxnId="{C683C94A-96DE-477F-944C-E3BF30F12AD8}">
      <dgm:prSet/>
      <dgm:spPr/>
      <dgm:t>
        <a:bodyPr/>
        <a:lstStyle/>
        <a:p>
          <a:endParaRPr lang="en-GB"/>
        </a:p>
      </dgm:t>
    </dgm:pt>
    <dgm:pt modelId="{0F94596D-6463-49F4-AAEA-FFE60DC1627B}" type="pres">
      <dgm:prSet presAssocID="{8C273081-A0CD-42A1-B669-E68E4FDC805F}" presName="Name0" presStyleCnt="0">
        <dgm:presLayoutVars>
          <dgm:dir/>
          <dgm:animLvl val="lvl"/>
          <dgm:resizeHandles val="exact"/>
        </dgm:presLayoutVars>
      </dgm:prSet>
      <dgm:spPr/>
    </dgm:pt>
    <dgm:pt modelId="{A50E94A9-274D-49BA-9441-8D18ECAA40A4}" type="pres">
      <dgm:prSet presAssocID="{562E3907-3FFE-43E3-AE5E-F070700E32DC}" presName="linNode" presStyleCnt="0"/>
      <dgm:spPr/>
    </dgm:pt>
    <dgm:pt modelId="{B35C1A36-6F59-4021-B127-7C394E556751}" type="pres">
      <dgm:prSet presAssocID="{562E3907-3FFE-43E3-AE5E-F070700E32DC}" presName="parentText" presStyleLbl="node1" presStyleIdx="0" presStyleCnt="1">
        <dgm:presLayoutVars>
          <dgm:chMax val="1"/>
          <dgm:bulletEnabled val="1"/>
        </dgm:presLayoutVars>
      </dgm:prSet>
      <dgm:spPr/>
    </dgm:pt>
    <dgm:pt modelId="{4461664E-61F6-4C8D-BA7A-3DC14486EBFD}" type="pres">
      <dgm:prSet presAssocID="{562E3907-3FFE-43E3-AE5E-F070700E32DC}" presName="descendantText" presStyleLbl="alignAccFollowNode1" presStyleIdx="0" presStyleCnt="1" custLinFactNeighborX="0" custLinFactNeighborY="-1184">
        <dgm:presLayoutVars>
          <dgm:bulletEnabled val="1"/>
        </dgm:presLayoutVars>
      </dgm:prSet>
      <dgm:spPr/>
    </dgm:pt>
  </dgm:ptLst>
  <dgm:cxnLst>
    <dgm:cxn modelId="{47ACB90A-69A4-4E1F-9C32-B4846FADC5DD}" srcId="{562E3907-3FFE-43E3-AE5E-F070700E32DC}" destId="{A83C9F23-A40C-4819-86C3-98FC33C9C771}" srcOrd="1" destOrd="0" parTransId="{B412A001-82E3-4339-9797-CB2716A435E9}" sibTransId="{3C7F8F19-B096-4DC1-A520-850318FD1459}"/>
    <dgm:cxn modelId="{F8548326-41A0-4DAE-ACE4-72A36B16B45F}" type="presOf" srcId="{A83C9F23-A40C-4819-86C3-98FC33C9C771}" destId="{4461664E-61F6-4C8D-BA7A-3DC14486EBFD}" srcOrd="0" destOrd="2" presId="urn:microsoft.com/office/officeart/2005/8/layout/vList5"/>
    <dgm:cxn modelId="{FCC1A626-724C-4E6E-938E-C75248322EB5}" type="presOf" srcId="{06FB63EB-E3DA-4EDB-883D-4E63EFD6739E}" destId="{4461664E-61F6-4C8D-BA7A-3DC14486EBFD}" srcOrd="0" destOrd="1" presId="urn:microsoft.com/office/officeart/2005/8/layout/vList5"/>
    <dgm:cxn modelId="{7CC5C13D-2E07-44F0-B82B-127BA6E7968B}" type="presOf" srcId="{12E85D04-9C76-44FE-A893-D8C3EE9150F4}" destId="{4461664E-61F6-4C8D-BA7A-3DC14486EBFD}" srcOrd="0" destOrd="0" presId="urn:microsoft.com/office/officeart/2005/8/layout/vList5"/>
    <dgm:cxn modelId="{CB00B165-DD11-4A90-8214-DCB225240E99}" type="presOf" srcId="{562E3907-3FFE-43E3-AE5E-F070700E32DC}" destId="{B35C1A36-6F59-4021-B127-7C394E556751}" srcOrd="0" destOrd="0" presId="urn:microsoft.com/office/officeart/2005/8/layout/vList5"/>
    <dgm:cxn modelId="{C683C94A-96DE-477F-944C-E3BF30F12AD8}" srcId="{12E85D04-9C76-44FE-A893-D8C3EE9150F4}" destId="{06FB63EB-E3DA-4EDB-883D-4E63EFD6739E}" srcOrd="0" destOrd="0" parTransId="{82FB49EE-1C58-4750-800D-A9CA4097EDFA}" sibTransId="{BE60921A-35F8-4186-9BDC-42C2C2A85D3C}"/>
    <dgm:cxn modelId="{04D5AA8F-1176-4ACD-ACD8-8A49E452DA74}" srcId="{562E3907-3FFE-43E3-AE5E-F070700E32DC}" destId="{12E85D04-9C76-44FE-A893-D8C3EE9150F4}" srcOrd="0" destOrd="0" parTransId="{3CF8DDBC-6EC4-417B-8E8B-2EEC125E9EAD}" sibTransId="{2D0A8EBC-BEEB-4F69-8743-CB50E1CCFDC4}"/>
    <dgm:cxn modelId="{A108A8AD-C3D0-4D6F-B376-B8F7CEFCEACB}" srcId="{8C273081-A0CD-42A1-B669-E68E4FDC805F}" destId="{562E3907-3FFE-43E3-AE5E-F070700E32DC}" srcOrd="0" destOrd="0" parTransId="{9DE742A1-DB68-4E01-98C3-114884FAD2B1}" sibTransId="{9BBCBC3A-D454-45A2-B5DD-E0996AC379CD}"/>
    <dgm:cxn modelId="{1B1128D4-8FE2-461B-8627-957649632729}" type="presOf" srcId="{8C273081-A0CD-42A1-B669-E68E4FDC805F}" destId="{0F94596D-6463-49F4-AAEA-FFE60DC1627B}" srcOrd="0" destOrd="0" presId="urn:microsoft.com/office/officeart/2005/8/layout/vList5"/>
    <dgm:cxn modelId="{9F77D610-DB6B-471A-8D7F-DA6F0D435037}" type="presParOf" srcId="{0F94596D-6463-49F4-AAEA-FFE60DC1627B}" destId="{A50E94A9-274D-49BA-9441-8D18ECAA40A4}" srcOrd="0" destOrd="0" presId="urn:microsoft.com/office/officeart/2005/8/layout/vList5"/>
    <dgm:cxn modelId="{C92FE144-8156-4CB8-BAAE-7A044160EB2C}" type="presParOf" srcId="{A50E94A9-274D-49BA-9441-8D18ECAA40A4}" destId="{B35C1A36-6F59-4021-B127-7C394E556751}" srcOrd="0" destOrd="0" presId="urn:microsoft.com/office/officeart/2005/8/layout/vList5"/>
    <dgm:cxn modelId="{07CC1208-07D7-4660-B4EA-10E8CD762717}" type="presParOf" srcId="{A50E94A9-274D-49BA-9441-8D18ECAA40A4}" destId="{4461664E-61F6-4C8D-BA7A-3DC14486EB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2D5BCE-6922-41B9-9DE1-737AA5A8BFA4}"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C264E5A-1BDE-43E2-92E2-92C4DECB59AA}">
      <dgm:prSet/>
      <dgm:spPr/>
      <dgm:t>
        <a:bodyPr/>
        <a:lstStyle/>
        <a:p>
          <a:r>
            <a:rPr lang="en-GB" b="1" dirty="0">
              <a:latin typeface="Arial" panose="020B0604020202020204" pitchFamily="34" charset="0"/>
              <a:cs typeface="Arial" panose="020B0604020202020204" pitchFamily="34" charset="0"/>
            </a:rPr>
            <a:t>Central Government (Spending Reviews and PSAs) </a:t>
          </a:r>
          <a:endParaRPr lang="en-US" b="1" dirty="0">
            <a:latin typeface="Arial" panose="020B0604020202020204" pitchFamily="34" charset="0"/>
            <a:cs typeface="Arial" panose="020B0604020202020204" pitchFamily="34" charset="0"/>
          </a:endParaRPr>
        </a:p>
      </dgm:t>
    </dgm:pt>
    <dgm:pt modelId="{F314E275-8464-46FA-8E61-0228DEA8B9D6}" type="parTrans" cxnId="{7037D76B-9C88-4B5E-8915-6945B3762064}">
      <dgm:prSet/>
      <dgm:spPr/>
      <dgm:t>
        <a:bodyPr/>
        <a:lstStyle/>
        <a:p>
          <a:endParaRPr lang="en-US"/>
        </a:p>
      </dgm:t>
    </dgm:pt>
    <dgm:pt modelId="{E84CD5D7-F881-465E-A561-7700A5FF6626}" type="sibTrans" cxnId="{7037D76B-9C88-4B5E-8915-6945B3762064}">
      <dgm:prSet/>
      <dgm:spPr/>
      <dgm:t>
        <a:bodyPr/>
        <a:lstStyle/>
        <a:p>
          <a:endParaRPr lang="en-US"/>
        </a:p>
      </dgm:t>
    </dgm:pt>
    <dgm:pt modelId="{60310A30-5B69-4DF1-93EC-51FA87A8072D}">
      <dgm:prSet/>
      <dgm:spPr/>
      <dgm:t>
        <a:bodyPr/>
        <a:lstStyle/>
        <a:p>
          <a:r>
            <a:rPr lang="en-GB" b="1" dirty="0">
              <a:latin typeface="Arial" panose="020B0604020202020204" pitchFamily="34" charset="0"/>
              <a:cs typeface="Arial" panose="020B0604020202020204" pitchFamily="34" charset="0"/>
            </a:rPr>
            <a:t>Local Authorities (Best Value, CPA, CAA, SLI) </a:t>
          </a:r>
          <a:endParaRPr lang="en-US" b="1" dirty="0">
            <a:latin typeface="Arial" panose="020B0604020202020204" pitchFamily="34" charset="0"/>
            <a:cs typeface="Arial" panose="020B0604020202020204" pitchFamily="34" charset="0"/>
          </a:endParaRPr>
        </a:p>
      </dgm:t>
    </dgm:pt>
    <dgm:pt modelId="{A130D1F9-F0D3-489E-80C8-458312AB1D55}" type="parTrans" cxnId="{FC5CC12A-BE9F-4CE7-9399-03FE0C1E7829}">
      <dgm:prSet/>
      <dgm:spPr/>
      <dgm:t>
        <a:bodyPr/>
        <a:lstStyle/>
        <a:p>
          <a:endParaRPr lang="en-US"/>
        </a:p>
      </dgm:t>
    </dgm:pt>
    <dgm:pt modelId="{CD434C9E-70EC-494E-9D8C-5F827CCDE88D}" type="sibTrans" cxnId="{FC5CC12A-BE9F-4CE7-9399-03FE0C1E7829}">
      <dgm:prSet/>
      <dgm:spPr/>
      <dgm:t>
        <a:bodyPr/>
        <a:lstStyle/>
        <a:p>
          <a:endParaRPr lang="en-US"/>
        </a:p>
      </dgm:t>
    </dgm:pt>
    <dgm:pt modelId="{0BE4C343-911D-46BE-A3BC-D27B18D5959E}">
      <dgm:prSet/>
      <dgm:spPr/>
      <dgm:t>
        <a:bodyPr/>
        <a:lstStyle/>
        <a:p>
          <a:r>
            <a:rPr lang="en-GB" b="1" dirty="0">
              <a:latin typeface="Arial" panose="020B0604020202020204" pitchFamily="34" charset="0"/>
              <a:cs typeface="Arial" panose="020B0604020202020204" pitchFamily="34" charset="0"/>
            </a:rPr>
            <a:t>Schools and Education (Ofsted inspections  CPA Safeguarding)</a:t>
          </a:r>
          <a:endParaRPr lang="en-US" b="1" dirty="0">
            <a:latin typeface="Arial" panose="020B0604020202020204" pitchFamily="34" charset="0"/>
            <a:cs typeface="Arial" panose="020B0604020202020204" pitchFamily="34" charset="0"/>
          </a:endParaRPr>
        </a:p>
      </dgm:t>
    </dgm:pt>
    <dgm:pt modelId="{C7936323-0C90-45BC-8236-4C1FE9401F13}" type="parTrans" cxnId="{0E7358AC-5DD6-427B-9F2C-7FCDB18FAE81}">
      <dgm:prSet/>
      <dgm:spPr/>
      <dgm:t>
        <a:bodyPr/>
        <a:lstStyle/>
        <a:p>
          <a:endParaRPr lang="en-US"/>
        </a:p>
      </dgm:t>
    </dgm:pt>
    <dgm:pt modelId="{F6F091F5-886C-49C7-9366-51B647B069D7}" type="sibTrans" cxnId="{0E7358AC-5DD6-427B-9F2C-7FCDB18FAE81}">
      <dgm:prSet/>
      <dgm:spPr/>
      <dgm:t>
        <a:bodyPr/>
        <a:lstStyle/>
        <a:p>
          <a:endParaRPr lang="en-US"/>
        </a:p>
      </dgm:t>
    </dgm:pt>
    <dgm:pt modelId="{97EC2DF1-5F9A-4CC7-9D75-047465C8B6BC}">
      <dgm:prSet/>
      <dgm:spPr/>
      <dgm:t>
        <a:bodyPr/>
        <a:lstStyle/>
        <a:p>
          <a:r>
            <a:rPr lang="en-GB" b="1" dirty="0">
              <a:latin typeface="Arial" panose="020B0604020202020204" pitchFamily="34" charset="0"/>
              <a:cs typeface="Arial" panose="020B0604020202020204" pitchFamily="34" charset="0"/>
            </a:rPr>
            <a:t>Health and Social Care (Standards 4 Better Health; World Class Commissioning, NHS operating mandate) </a:t>
          </a:r>
          <a:endParaRPr lang="en-US" b="1" dirty="0">
            <a:latin typeface="Arial" panose="020B0604020202020204" pitchFamily="34" charset="0"/>
            <a:cs typeface="Arial" panose="020B0604020202020204" pitchFamily="34" charset="0"/>
          </a:endParaRPr>
        </a:p>
      </dgm:t>
    </dgm:pt>
    <dgm:pt modelId="{DD3145E2-EAD4-4A13-9B7F-F13FBA797FBC}" type="parTrans" cxnId="{E158D165-9E88-47B5-ABD8-417D2FBAFF73}">
      <dgm:prSet/>
      <dgm:spPr/>
      <dgm:t>
        <a:bodyPr/>
        <a:lstStyle/>
        <a:p>
          <a:endParaRPr lang="en-US"/>
        </a:p>
      </dgm:t>
    </dgm:pt>
    <dgm:pt modelId="{BE33E41B-CA73-4F77-A054-C33797E02EAF}" type="sibTrans" cxnId="{E158D165-9E88-47B5-ABD8-417D2FBAFF73}">
      <dgm:prSet/>
      <dgm:spPr/>
      <dgm:t>
        <a:bodyPr/>
        <a:lstStyle/>
        <a:p>
          <a:endParaRPr lang="en-US"/>
        </a:p>
      </dgm:t>
    </dgm:pt>
    <dgm:pt modelId="{DBCAEF94-3FBB-4CB9-B0D4-6F9BE0B8F367}">
      <dgm:prSet/>
      <dgm:spPr/>
      <dgm:t>
        <a:bodyPr/>
        <a:lstStyle/>
        <a:p>
          <a:r>
            <a:rPr lang="en-GB" b="1" dirty="0">
              <a:latin typeface="Arial" panose="020B0604020202020204" pitchFamily="34" charset="0"/>
              <a:cs typeface="Arial" panose="020B0604020202020204" pitchFamily="34" charset="0"/>
            </a:rPr>
            <a:t>National Parks (National Assessments and Peer Reviews) </a:t>
          </a:r>
          <a:endParaRPr lang="en-US" b="1" dirty="0">
            <a:latin typeface="Arial" panose="020B0604020202020204" pitchFamily="34" charset="0"/>
            <a:cs typeface="Arial" panose="020B0604020202020204" pitchFamily="34" charset="0"/>
          </a:endParaRPr>
        </a:p>
      </dgm:t>
    </dgm:pt>
    <dgm:pt modelId="{821600E5-65FD-4413-BE48-DDAA8528B3DD}" type="parTrans" cxnId="{528DCD5C-7318-4E2D-9BB3-5A0BA9B01509}">
      <dgm:prSet/>
      <dgm:spPr/>
      <dgm:t>
        <a:bodyPr/>
        <a:lstStyle/>
        <a:p>
          <a:endParaRPr lang="en-US"/>
        </a:p>
      </dgm:t>
    </dgm:pt>
    <dgm:pt modelId="{15A08506-E2A4-4B28-A255-649649B6166B}" type="sibTrans" cxnId="{528DCD5C-7318-4E2D-9BB3-5A0BA9B01509}">
      <dgm:prSet/>
      <dgm:spPr/>
      <dgm:t>
        <a:bodyPr/>
        <a:lstStyle/>
        <a:p>
          <a:endParaRPr lang="en-US"/>
        </a:p>
      </dgm:t>
    </dgm:pt>
    <dgm:pt modelId="{A40F2EB0-387C-4BD2-A5D4-B458B4BFB12F}">
      <dgm:prSet/>
      <dgm:spPr/>
      <dgm:t>
        <a:bodyPr/>
        <a:lstStyle/>
        <a:p>
          <a:r>
            <a:rPr lang="en-GB" b="1" dirty="0">
              <a:latin typeface="Arial" panose="020B0604020202020204" pitchFamily="34" charset="0"/>
              <a:cs typeface="Arial" panose="020B0604020202020204" pitchFamily="34" charset="0"/>
            </a:rPr>
            <a:t>Regional Development Agencies </a:t>
          </a:r>
          <a:endParaRPr lang="en-US" b="1" dirty="0">
            <a:latin typeface="Arial" panose="020B0604020202020204" pitchFamily="34" charset="0"/>
            <a:cs typeface="Arial" panose="020B0604020202020204" pitchFamily="34" charset="0"/>
          </a:endParaRPr>
        </a:p>
      </dgm:t>
    </dgm:pt>
    <dgm:pt modelId="{63AAFD17-1328-400B-B37F-5742399C47E6}" type="parTrans" cxnId="{8A00A362-25E0-496A-B749-F4C950D56EAF}">
      <dgm:prSet/>
      <dgm:spPr/>
      <dgm:t>
        <a:bodyPr/>
        <a:lstStyle/>
        <a:p>
          <a:endParaRPr lang="en-US"/>
        </a:p>
      </dgm:t>
    </dgm:pt>
    <dgm:pt modelId="{68B28774-4786-4924-B4FF-4DECA344FE8B}" type="sibTrans" cxnId="{8A00A362-25E0-496A-B749-F4C950D56EAF}">
      <dgm:prSet/>
      <dgm:spPr/>
      <dgm:t>
        <a:bodyPr/>
        <a:lstStyle/>
        <a:p>
          <a:endParaRPr lang="en-US"/>
        </a:p>
      </dgm:t>
    </dgm:pt>
    <dgm:pt modelId="{8ED91C06-4442-4D4F-9AEA-936F02732818}">
      <dgm:prSet/>
      <dgm:spPr/>
      <dgm:t>
        <a:bodyPr/>
        <a:lstStyle/>
        <a:p>
          <a:r>
            <a:rPr lang="en-GB" b="1" dirty="0">
              <a:latin typeface="Arial" panose="020B0604020202020204" pitchFamily="34" charset="0"/>
              <a:cs typeface="Arial" panose="020B0604020202020204" pitchFamily="34" charset="0"/>
            </a:rPr>
            <a:t>Criminal Justice HMIC; HMIP; HMIP; HMI Courts; CPS and HMICFRS</a:t>
          </a:r>
          <a:endParaRPr lang="en-US" b="1" dirty="0">
            <a:latin typeface="Arial" panose="020B0604020202020204" pitchFamily="34" charset="0"/>
            <a:cs typeface="Arial" panose="020B0604020202020204" pitchFamily="34" charset="0"/>
          </a:endParaRPr>
        </a:p>
      </dgm:t>
    </dgm:pt>
    <dgm:pt modelId="{937658DF-B69D-4A5D-AF8A-05E28C2E1774}" type="parTrans" cxnId="{BB82D6BB-9A9D-4AE6-A6C1-7239B15AC7CD}">
      <dgm:prSet/>
      <dgm:spPr/>
      <dgm:t>
        <a:bodyPr/>
        <a:lstStyle/>
        <a:p>
          <a:endParaRPr lang="en-US"/>
        </a:p>
      </dgm:t>
    </dgm:pt>
    <dgm:pt modelId="{99291D88-38B1-4DA1-A071-F38B81A0A4BC}" type="sibTrans" cxnId="{BB82D6BB-9A9D-4AE6-A6C1-7239B15AC7CD}">
      <dgm:prSet/>
      <dgm:spPr/>
      <dgm:t>
        <a:bodyPr/>
        <a:lstStyle/>
        <a:p>
          <a:endParaRPr lang="en-US"/>
        </a:p>
      </dgm:t>
    </dgm:pt>
    <dgm:pt modelId="{565C98D7-0F42-4CDE-AA27-3107EBDE96E9}">
      <dgm:prSet/>
      <dgm:spPr/>
      <dgm:t>
        <a:bodyPr/>
        <a:lstStyle/>
        <a:p>
          <a:r>
            <a:rPr lang="en-GB" b="1" dirty="0">
              <a:latin typeface="Arial" panose="020B0604020202020204" pitchFamily="34" charset="0"/>
              <a:cs typeface="Arial" panose="020B0604020202020204" pitchFamily="34" charset="0"/>
            </a:rPr>
            <a:t>Universities REF 2021 </a:t>
          </a:r>
          <a:endParaRPr lang="en-US" b="1" dirty="0">
            <a:latin typeface="Arial" panose="020B0604020202020204" pitchFamily="34" charset="0"/>
            <a:cs typeface="Arial" panose="020B0604020202020204" pitchFamily="34" charset="0"/>
          </a:endParaRPr>
        </a:p>
      </dgm:t>
    </dgm:pt>
    <dgm:pt modelId="{AD4F55A1-1037-4E58-923E-9A3191136AD6}" type="parTrans" cxnId="{98CDBD4F-4966-43A9-8BE0-8E63C72C0493}">
      <dgm:prSet/>
      <dgm:spPr/>
      <dgm:t>
        <a:bodyPr/>
        <a:lstStyle/>
        <a:p>
          <a:endParaRPr lang="en-US"/>
        </a:p>
      </dgm:t>
    </dgm:pt>
    <dgm:pt modelId="{3FE2EF46-7B95-47EB-8243-117D9415D2FB}" type="sibTrans" cxnId="{98CDBD4F-4966-43A9-8BE0-8E63C72C0493}">
      <dgm:prSet/>
      <dgm:spPr/>
      <dgm:t>
        <a:bodyPr/>
        <a:lstStyle/>
        <a:p>
          <a:endParaRPr lang="en-US"/>
        </a:p>
      </dgm:t>
    </dgm:pt>
    <dgm:pt modelId="{179A1B55-7BF6-4A46-B212-D6E0BA67A738}" type="pres">
      <dgm:prSet presAssocID="{252D5BCE-6922-41B9-9DE1-737AA5A8BFA4}" presName="diagram" presStyleCnt="0">
        <dgm:presLayoutVars>
          <dgm:dir/>
          <dgm:resizeHandles val="exact"/>
        </dgm:presLayoutVars>
      </dgm:prSet>
      <dgm:spPr/>
    </dgm:pt>
    <dgm:pt modelId="{B4DE30DF-B183-4CE3-AB83-3F5C06742F96}" type="pres">
      <dgm:prSet presAssocID="{AC264E5A-1BDE-43E2-92E2-92C4DECB59AA}" presName="node" presStyleLbl="node1" presStyleIdx="0" presStyleCnt="8">
        <dgm:presLayoutVars>
          <dgm:bulletEnabled val="1"/>
        </dgm:presLayoutVars>
      </dgm:prSet>
      <dgm:spPr/>
    </dgm:pt>
    <dgm:pt modelId="{2413F78F-2B0D-4B9A-B1EC-0246C0FBBEBE}" type="pres">
      <dgm:prSet presAssocID="{E84CD5D7-F881-465E-A561-7700A5FF6626}" presName="sibTrans" presStyleCnt="0"/>
      <dgm:spPr/>
    </dgm:pt>
    <dgm:pt modelId="{2FBA3C2F-55AF-43DB-8AB0-7BB282D0E1E0}" type="pres">
      <dgm:prSet presAssocID="{60310A30-5B69-4DF1-93EC-51FA87A8072D}" presName="node" presStyleLbl="node1" presStyleIdx="1" presStyleCnt="8">
        <dgm:presLayoutVars>
          <dgm:bulletEnabled val="1"/>
        </dgm:presLayoutVars>
      </dgm:prSet>
      <dgm:spPr/>
    </dgm:pt>
    <dgm:pt modelId="{05B1EEA1-BA4D-4831-A344-511D11B43B03}" type="pres">
      <dgm:prSet presAssocID="{CD434C9E-70EC-494E-9D8C-5F827CCDE88D}" presName="sibTrans" presStyleCnt="0"/>
      <dgm:spPr/>
    </dgm:pt>
    <dgm:pt modelId="{C4FFEE82-D9C6-4CDE-9E1D-8CCBE4266BBB}" type="pres">
      <dgm:prSet presAssocID="{0BE4C343-911D-46BE-A3BC-D27B18D5959E}" presName="node" presStyleLbl="node1" presStyleIdx="2" presStyleCnt="8">
        <dgm:presLayoutVars>
          <dgm:bulletEnabled val="1"/>
        </dgm:presLayoutVars>
      </dgm:prSet>
      <dgm:spPr/>
    </dgm:pt>
    <dgm:pt modelId="{DF006D19-A6D7-4E75-A7E4-4DAE084A0BEE}" type="pres">
      <dgm:prSet presAssocID="{F6F091F5-886C-49C7-9366-51B647B069D7}" presName="sibTrans" presStyleCnt="0"/>
      <dgm:spPr/>
    </dgm:pt>
    <dgm:pt modelId="{7827750F-7753-4124-918B-DF176977D54F}" type="pres">
      <dgm:prSet presAssocID="{97EC2DF1-5F9A-4CC7-9D75-047465C8B6BC}" presName="node" presStyleLbl="node1" presStyleIdx="3" presStyleCnt="8">
        <dgm:presLayoutVars>
          <dgm:bulletEnabled val="1"/>
        </dgm:presLayoutVars>
      </dgm:prSet>
      <dgm:spPr/>
    </dgm:pt>
    <dgm:pt modelId="{547E92E3-613B-43DB-BCD9-A97838473CFE}" type="pres">
      <dgm:prSet presAssocID="{BE33E41B-CA73-4F77-A054-C33797E02EAF}" presName="sibTrans" presStyleCnt="0"/>
      <dgm:spPr/>
    </dgm:pt>
    <dgm:pt modelId="{CC0FF48A-A041-4AAF-84BC-BFF3CA6A6B0F}" type="pres">
      <dgm:prSet presAssocID="{DBCAEF94-3FBB-4CB9-B0D4-6F9BE0B8F367}" presName="node" presStyleLbl="node1" presStyleIdx="4" presStyleCnt="8" custLinFactNeighborX="-126" custLinFactNeighborY="38415">
        <dgm:presLayoutVars>
          <dgm:bulletEnabled val="1"/>
        </dgm:presLayoutVars>
      </dgm:prSet>
      <dgm:spPr/>
    </dgm:pt>
    <dgm:pt modelId="{7D527B36-E90D-4F4A-AFE9-97CC461072CC}" type="pres">
      <dgm:prSet presAssocID="{15A08506-E2A4-4B28-A255-649649B6166B}" presName="sibTrans" presStyleCnt="0"/>
      <dgm:spPr/>
    </dgm:pt>
    <dgm:pt modelId="{E0108922-08FE-493E-88D4-1581BC01FAB4}" type="pres">
      <dgm:prSet presAssocID="{A40F2EB0-387C-4BD2-A5D4-B458B4BFB12F}" presName="node" presStyleLbl="node1" presStyleIdx="5" presStyleCnt="8" custLinFactNeighborX="-1002" custLinFactNeighborY="29839">
        <dgm:presLayoutVars>
          <dgm:bulletEnabled val="1"/>
        </dgm:presLayoutVars>
      </dgm:prSet>
      <dgm:spPr/>
    </dgm:pt>
    <dgm:pt modelId="{06B8F702-1430-4110-ACFE-5DA7C9E40B95}" type="pres">
      <dgm:prSet presAssocID="{68B28774-4786-4924-B4FF-4DECA344FE8B}" presName="sibTrans" presStyleCnt="0"/>
      <dgm:spPr/>
    </dgm:pt>
    <dgm:pt modelId="{31D8DE4F-B8B6-46CD-BBEE-D11076F54BB9}" type="pres">
      <dgm:prSet presAssocID="{8ED91C06-4442-4D4F-9AEA-936F02732818}" presName="node" presStyleLbl="node1" presStyleIdx="6" presStyleCnt="8" custLinFactNeighborX="668" custLinFactNeighborY="28705">
        <dgm:presLayoutVars>
          <dgm:bulletEnabled val="1"/>
        </dgm:presLayoutVars>
      </dgm:prSet>
      <dgm:spPr/>
    </dgm:pt>
    <dgm:pt modelId="{4C6B0F63-D1B5-4CF0-AD00-6E144C40C539}" type="pres">
      <dgm:prSet presAssocID="{99291D88-38B1-4DA1-A071-F38B81A0A4BC}" presName="sibTrans" presStyleCnt="0"/>
      <dgm:spPr/>
    </dgm:pt>
    <dgm:pt modelId="{17134F52-C2A1-4BBF-A020-0FB87F15880F}" type="pres">
      <dgm:prSet presAssocID="{565C98D7-0F42-4CDE-AA27-3107EBDE96E9}" presName="node" presStyleLbl="node1" presStyleIdx="7" presStyleCnt="8" custLinFactNeighborX="126" custLinFactNeighborY="28705">
        <dgm:presLayoutVars>
          <dgm:bulletEnabled val="1"/>
        </dgm:presLayoutVars>
      </dgm:prSet>
      <dgm:spPr/>
    </dgm:pt>
  </dgm:ptLst>
  <dgm:cxnLst>
    <dgm:cxn modelId="{07782115-1A15-4FA4-BB2F-D876D40E531A}" type="presOf" srcId="{252D5BCE-6922-41B9-9DE1-737AA5A8BFA4}" destId="{179A1B55-7BF6-4A46-B212-D6E0BA67A738}" srcOrd="0" destOrd="0" presId="urn:microsoft.com/office/officeart/2005/8/layout/default"/>
    <dgm:cxn modelId="{F441F617-EBF3-4B3C-8EE9-F1A9471A7D10}" type="presOf" srcId="{A40F2EB0-387C-4BD2-A5D4-B458B4BFB12F}" destId="{E0108922-08FE-493E-88D4-1581BC01FAB4}" srcOrd="0" destOrd="0" presId="urn:microsoft.com/office/officeart/2005/8/layout/default"/>
    <dgm:cxn modelId="{ACFB861E-4433-418B-BD54-7DB7E11DDE34}" type="presOf" srcId="{DBCAEF94-3FBB-4CB9-B0D4-6F9BE0B8F367}" destId="{CC0FF48A-A041-4AAF-84BC-BFF3CA6A6B0F}" srcOrd="0" destOrd="0" presId="urn:microsoft.com/office/officeart/2005/8/layout/default"/>
    <dgm:cxn modelId="{6B510A21-3DFC-4244-88BF-201D8249D68A}" type="presOf" srcId="{565C98D7-0F42-4CDE-AA27-3107EBDE96E9}" destId="{17134F52-C2A1-4BBF-A020-0FB87F15880F}" srcOrd="0" destOrd="0" presId="urn:microsoft.com/office/officeart/2005/8/layout/default"/>
    <dgm:cxn modelId="{FC5CC12A-BE9F-4CE7-9399-03FE0C1E7829}" srcId="{252D5BCE-6922-41B9-9DE1-737AA5A8BFA4}" destId="{60310A30-5B69-4DF1-93EC-51FA87A8072D}" srcOrd="1" destOrd="0" parTransId="{A130D1F9-F0D3-489E-80C8-458312AB1D55}" sibTransId="{CD434C9E-70EC-494E-9D8C-5F827CCDE88D}"/>
    <dgm:cxn modelId="{528DCD5C-7318-4E2D-9BB3-5A0BA9B01509}" srcId="{252D5BCE-6922-41B9-9DE1-737AA5A8BFA4}" destId="{DBCAEF94-3FBB-4CB9-B0D4-6F9BE0B8F367}" srcOrd="4" destOrd="0" parTransId="{821600E5-65FD-4413-BE48-DDAA8528B3DD}" sibTransId="{15A08506-E2A4-4B28-A255-649649B6166B}"/>
    <dgm:cxn modelId="{8A00A362-25E0-496A-B749-F4C950D56EAF}" srcId="{252D5BCE-6922-41B9-9DE1-737AA5A8BFA4}" destId="{A40F2EB0-387C-4BD2-A5D4-B458B4BFB12F}" srcOrd="5" destOrd="0" parTransId="{63AAFD17-1328-400B-B37F-5742399C47E6}" sibTransId="{68B28774-4786-4924-B4FF-4DECA344FE8B}"/>
    <dgm:cxn modelId="{E158D165-9E88-47B5-ABD8-417D2FBAFF73}" srcId="{252D5BCE-6922-41B9-9DE1-737AA5A8BFA4}" destId="{97EC2DF1-5F9A-4CC7-9D75-047465C8B6BC}" srcOrd="3" destOrd="0" parTransId="{DD3145E2-EAD4-4A13-9B7F-F13FBA797FBC}" sibTransId="{BE33E41B-CA73-4F77-A054-C33797E02EAF}"/>
    <dgm:cxn modelId="{7037D76B-9C88-4B5E-8915-6945B3762064}" srcId="{252D5BCE-6922-41B9-9DE1-737AA5A8BFA4}" destId="{AC264E5A-1BDE-43E2-92E2-92C4DECB59AA}" srcOrd="0" destOrd="0" parTransId="{F314E275-8464-46FA-8E61-0228DEA8B9D6}" sibTransId="{E84CD5D7-F881-465E-A561-7700A5FF6626}"/>
    <dgm:cxn modelId="{98CDBD4F-4966-43A9-8BE0-8E63C72C0493}" srcId="{252D5BCE-6922-41B9-9DE1-737AA5A8BFA4}" destId="{565C98D7-0F42-4CDE-AA27-3107EBDE96E9}" srcOrd="7" destOrd="0" parTransId="{AD4F55A1-1037-4E58-923E-9A3191136AD6}" sibTransId="{3FE2EF46-7B95-47EB-8243-117D9415D2FB}"/>
    <dgm:cxn modelId="{0E7358AC-5DD6-427B-9F2C-7FCDB18FAE81}" srcId="{252D5BCE-6922-41B9-9DE1-737AA5A8BFA4}" destId="{0BE4C343-911D-46BE-A3BC-D27B18D5959E}" srcOrd="2" destOrd="0" parTransId="{C7936323-0C90-45BC-8236-4C1FE9401F13}" sibTransId="{F6F091F5-886C-49C7-9366-51B647B069D7}"/>
    <dgm:cxn modelId="{47B7C1B6-50B7-4030-BDE7-95ADC67F1ABF}" type="presOf" srcId="{97EC2DF1-5F9A-4CC7-9D75-047465C8B6BC}" destId="{7827750F-7753-4124-918B-DF176977D54F}" srcOrd="0" destOrd="0" presId="urn:microsoft.com/office/officeart/2005/8/layout/default"/>
    <dgm:cxn modelId="{BB82D6BB-9A9D-4AE6-A6C1-7239B15AC7CD}" srcId="{252D5BCE-6922-41B9-9DE1-737AA5A8BFA4}" destId="{8ED91C06-4442-4D4F-9AEA-936F02732818}" srcOrd="6" destOrd="0" parTransId="{937658DF-B69D-4A5D-AF8A-05E28C2E1774}" sibTransId="{99291D88-38B1-4DA1-A071-F38B81A0A4BC}"/>
    <dgm:cxn modelId="{823285C7-D3C8-489C-B9A6-D0B03919A4E0}" type="presOf" srcId="{60310A30-5B69-4DF1-93EC-51FA87A8072D}" destId="{2FBA3C2F-55AF-43DB-8AB0-7BB282D0E1E0}" srcOrd="0" destOrd="0" presId="urn:microsoft.com/office/officeart/2005/8/layout/default"/>
    <dgm:cxn modelId="{ED195BCF-7F5F-4B0B-880F-EED969AE77F2}" type="presOf" srcId="{AC264E5A-1BDE-43E2-92E2-92C4DECB59AA}" destId="{B4DE30DF-B183-4CE3-AB83-3F5C06742F96}" srcOrd="0" destOrd="0" presId="urn:microsoft.com/office/officeart/2005/8/layout/default"/>
    <dgm:cxn modelId="{69C40BD4-F970-4F4F-B9D0-D38C337C438D}" type="presOf" srcId="{8ED91C06-4442-4D4F-9AEA-936F02732818}" destId="{31D8DE4F-B8B6-46CD-BBEE-D11076F54BB9}" srcOrd="0" destOrd="0" presId="urn:microsoft.com/office/officeart/2005/8/layout/default"/>
    <dgm:cxn modelId="{FB7D43FF-E5D0-44B3-A0C5-C0F7DCEC1D55}" type="presOf" srcId="{0BE4C343-911D-46BE-A3BC-D27B18D5959E}" destId="{C4FFEE82-D9C6-4CDE-9E1D-8CCBE4266BBB}" srcOrd="0" destOrd="0" presId="urn:microsoft.com/office/officeart/2005/8/layout/default"/>
    <dgm:cxn modelId="{01EFD0E3-EEAD-4443-A4BC-DF914F4E304E}" type="presParOf" srcId="{179A1B55-7BF6-4A46-B212-D6E0BA67A738}" destId="{B4DE30DF-B183-4CE3-AB83-3F5C06742F96}" srcOrd="0" destOrd="0" presId="urn:microsoft.com/office/officeart/2005/8/layout/default"/>
    <dgm:cxn modelId="{AE12012A-4A00-435D-8E38-8E69D0EA57C8}" type="presParOf" srcId="{179A1B55-7BF6-4A46-B212-D6E0BA67A738}" destId="{2413F78F-2B0D-4B9A-B1EC-0246C0FBBEBE}" srcOrd="1" destOrd="0" presId="urn:microsoft.com/office/officeart/2005/8/layout/default"/>
    <dgm:cxn modelId="{9B17C12F-148D-4A1C-8B8C-1D7B6FEB3586}" type="presParOf" srcId="{179A1B55-7BF6-4A46-B212-D6E0BA67A738}" destId="{2FBA3C2F-55AF-43DB-8AB0-7BB282D0E1E0}" srcOrd="2" destOrd="0" presId="urn:microsoft.com/office/officeart/2005/8/layout/default"/>
    <dgm:cxn modelId="{8B7E87D3-AE23-4392-A1AC-085680457F95}" type="presParOf" srcId="{179A1B55-7BF6-4A46-B212-D6E0BA67A738}" destId="{05B1EEA1-BA4D-4831-A344-511D11B43B03}" srcOrd="3" destOrd="0" presId="urn:microsoft.com/office/officeart/2005/8/layout/default"/>
    <dgm:cxn modelId="{60EBE250-B763-408A-935E-951943D6F79D}" type="presParOf" srcId="{179A1B55-7BF6-4A46-B212-D6E0BA67A738}" destId="{C4FFEE82-D9C6-4CDE-9E1D-8CCBE4266BBB}" srcOrd="4" destOrd="0" presId="urn:microsoft.com/office/officeart/2005/8/layout/default"/>
    <dgm:cxn modelId="{A8912D7D-D8DC-480E-ABC9-BB4300A76F0F}" type="presParOf" srcId="{179A1B55-7BF6-4A46-B212-D6E0BA67A738}" destId="{DF006D19-A6D7-4E75-A7E4-4DAE084A0BEE}" srcOrd="5" destOrd="0" presId="urn:microsoft.com/office/officeart/2005/8/layout/default"/>
    <dgm:cxn modelId="{042CA787-B985-41BA-8E5B-205BBC725E31}" type="presParOf" srcId="{179A1B55-7BF6-4A46-B212-D6E0BA67A738}" destId="{7827750F-7753-4124-918B-DF176977D54F}" srcOrd="6" destOrd="0" presId="urn:microsoft.com/office/officeart/2005/8/layout/default"/>
    <dgm:cxn modelId="{008CD418-B1C4-455A-A7C9-A9C597301061}" type="presParOf" srcId="{179A1B55-7BF6-4A46-B212-D6E0BA67A738}" destId="{547E92E3-613B-43DB-BCD9-A97838473CFE}" srcOrd="7" destOrd="0" presId="urn:microsoft.com/office/officeart/2005/8/layout/default"/>
    <dgm:cxn modelId="{EF2F368C-B29E-4BBC-91C8-C431CE2FFB40}" type="presParOf" srcId="{179A1B55-7BF6-4A46-B212-D6E0BA67A738}" destId="{CC0FF48A-A041-4AAF-84BC-BFF3CA6A6B0F}" srcOrd="8" destOrd="0" presId="urn:microsoft.com/office/officeart/2005/8/layout/default"/>
    <dgm:cxn modelId="{3D671A7E-17C0-494C-9774-DD1D208F9E2D}" type="presParOf" srcId="{179A1B55-7BF6-4A46-B212-D6E0BA67A738}" destId="{7D527B36-E90D-4F4A-AFE9-97CC461072CC}" srcOrd="9" destOrd="0" presId="urn:microsoft.com/office/officeart/2005/8/layout/default"/>
    <dgm:cxn modelId="{A4ABB604-ADD0-425A-90CC-AA970BC115D8}" type="presParOf" srcId="{179A1B55-7BF6-4A46-B212-D6E0BA67A738}" destId="{E0108922-08FE-493E-88D4-1581BC01FAB4}" srcOrd="10" destOrd="0" presId="urn:microsoft.com/office/officeart/2005/8/layout/default"/>
    <dgm:cxn modelId="{370A1718-C892-433F-AB12-E2693EF0A94B}" type="presParOf" srcId="{179A1B55-7BF6-4A46-B212-D6E0BA67A738}" destId="{06B8F702-1430-4110-ACFE-5DA7C9E40B95}" srcOrd="11" destOrd="0" presId="urn:microsoft.com/office/officeart/2005/8/layout/default"/>
    <dgm:cxn modelId="{CB7941E0-1C28-477A-9FE3-CCDE11690AF1}" type="presParOf" srcId="{179A1B55-7BF6-4A46-B212-D6E0BA67A738}" destId="{31D8DE4F-B8B6-46CD-BBEE-D11076F54BB9}" srcOrd="12" destOrd="0" presId="urn:microsoft.com/office/officeart/2005/8/layout/default"/>
    <dgm:cxn modelId="{0F5633BC-5DD0-4B4E-8E01-AE26F502619C}" type="presParOf" srcId="{179A1B55-7BF6-4A46-B212-D6E0BA67A738}" destId="{4C6B0F63-D1B5-4CF0-AD00-6E144C40C539}" srcOrd="13" destOrd="0" presId="urn:microsoft.com/office/officeart/2005/8/layout/default"/>
    <dgm:cxn modelId="{2B352B8B-C92B-45C0-8C6B-45F1479EBEF1}" type="presParOf" srcId="{179A1B55-7BF6-4A46-B212-D6E0BA67A738}" destId="{17134F52-C2A1-4BBF-A020-0FB87F15880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99AE6A-A3F5-48F4-BD31-A413961BC0E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AEF198B-BFBB-47CB-80AA-41EEAF459246}">
      <dgm:prSet custT="1"/>
      <dgm:spPr/>
      <dgm:t>
        <a:bodyPr/>
        <a:lstStyle/>
        <a:p>
          <a:r>
            <a:rPr lang="en-GB" sz="2000" b="0" dirty="0">
              <a:latin typeface="Arial" panose="020B0604020202020204" pitchFamily="34" charset="0"/>
              <a:cs typeface="Arial" panose="020B0604020202020204" pitchFamily="34" charset="0"/>
            </a:rPr>
            <a:t>The duty to facilitate</a:t>
          </a:r>
          <a:r>
            <a:rPr lang="en-GB" sz="2000" b="1" dirty="0">
              <a:latin typeface="Arial" panose="020B0604020202020204" pitchFamily="34" charset="0"/>
              <a:cs typeface="Arial" panose="020B0604020202020204" pitchFamily="34" charset="0"/>
            </a:rPr>
            <a:t> continuous improvement </a:t>
          </a:r>
          <a:r>
            <a:rPr lang="en-GB" sz="2000" b="0" dirty="0">
              <a:latin typeface="Arial" panose="020B0604020202020204" pitchFamily="34" charset="0"/>
              <a:cs typeface="Arial" panose="020B0604020202020204" pitchFamily="34" charset="0"/>
            </a:rPr>
            <a:t>in public authorities</a:t>
          </a:r>
          <a:endParaRPr lang="en-US" sz="2000" b="0" dirty="0">
            <a:latin typeface="Arial" panose="020B0604020202020204" pitchFamily="34" charset="0"/>
            <a:cs typeface="Arial" panose="020B0604020202020204" pitchFamily="34" charset="0"/>
          </a:endParaRPr>
        </a:p>
      </dgm:t>
    </dgm:pt>
    <dgm:pt modelId="{937D201B-8258-4154-8F29-3A4D3C05E1CF}" type="parTrans" cxnId="{E6ED59EC-8AD1-4115-9AE8-5200D6B406DF}">
      <dgm:prSet/>
      <dgm:spPr/>
      <dgm:t>
        <a:bodyPr/>
        <a:lstStyle/>
        <a:p>
          <a:endParaRPr lang="en-US"/>
        </a:p>
      </dgm:t>
    </dgm:pt>
    <dgm:pt modelId="{9265F221-435C-4784-B95B-FE4B96880912}" type="sibTrans" cxnId="{E6ED59EC-8AD1-4115-9AE8-5200D6B406DF}">
      <dgm:prSet/>
      <dgm:spPr/>
      <dgm:t>
        <a:bodyPr/>
        <a:lstStyle/>
        <a:p>
          <a:endParaRPr lang="en-US"/>
        </a:p>
      </dgm:t>
    </dgm:pt>
    <dgm:pt modelId="{0A9CBD96-ED92-4724-A712-07409256EA1B}">
      <dgm:prSet custT="1"/>
      <dgm:spPr/>
      <dgm:t>
        <a:bodyPr/>
        <a:lstStyle/>
        <a:p>
          <a:r>
            <a:rPr lang="en-GB" sz="2000" b="0" dirty="0">
              <a:latin typeface="Arial" panose="020B0604020202020204" pitchFamily="34" charset="0"/>
              <a:cs typeface="Arial" panose="020B0604020202020204" pitchFamily="34" charset="0"/>
            </a:rPr>
            <a:t>A redefinition of </a:t>
          </a:r>
          <a:r>
            <a:rPr lang="en-GB" sz="2000" b="1" dirty="0">
              <a:latin typeface="Arial" panose="020B0604020202020204" pitchFamily="34" charset="0"/>
              <a:cs typeface="Arial" panose="020B0604020202020204" pitchFamily="34" charset="0"/>
            </a:rPr>
            <a:t>Value for Money  </a:t>
          </a:r>
          <a:r>
            <a:rPr lang="en-GB" sz="2000" b="0" dirty="0">
              <a:latin typeface="Arial" panose="020B0604020202020204" pitchFamily="34" charset="0"/>
              <a:cs typeface="Arial" panose="020B0604020202020204" pitchFamily="34" charset="0"/>
            </a:rPr>
            <a:t>to be measured by a combination of economy, efficiency and effectiveness (equality? Sustainability?)</a:t>
          </a:r>
          <a:endParaRPr lang="en-US" sz="2000" b="0" dirty="0">
            <a:latin typeface="Arial" panose="020B0604020202020204" pitchFamily="34" charset="0"/>
            <a:cs typeface="Arial" panose="020B0604020202020204" pitchFamily="34" charset="0"/>
          </a:endParaRPr>
        </a:p>
      </dgm:t>
    </dgm:pt>
    <dgm:pt modelId="{BF067ED3-AA27-44AC-B669-EB5040091FC8}" type="parTrans" cxnId="{78061B8E-4975-4EA9-A111-C42880B66037}">
      <dgm:prSet/>
      <dgm:spPr/>
      <dgm:t>
        <a:bodyPr/>
        <a:lstStyle/>
        <a:p>
          <a:endParaRPr lang="en-US"/>
        </a:p>
      </dgm:t>
    </dgm:pt>
    <dgm:pt modelId="{83A94155-06F7-4487-A43B-57982AAF478A}" type="sibTrans" cxnId="{78061B8E-4975-4EA9-A111-C42880B66037}">
      <dgm:prSet/>
      <dgm:spPr/>
      <dgm:t>
        <a:bodyPr/>
        <a:lstStyle/>
        <a:p>
          <a:endParaRPr lang="en-US"/>
        </a:p>
      </dgm:t>
    </dgm:pt>
    <dgm:pt modelId="{CA833F77-1E11-43DD-B226-4D99E364D955}">
      <dgm:prSet custT="1"/>
      <dgm:spPr/>
      <dgm:t>
        <a:bodyPr/>
        <a:lstStyle/>
        <a:p>
          <a:r>
            <a:rPr lang="en-GB" sz="2000" dirty="0">
              <a:latin typeface="Arial" panose="020B0604020202020204" pitchFamily="34" charset="0"/>
              <a:cs typeface="Arial" panose="020B0604020202020204" pitchFamily="34" charset="0"/>
            </a:rPr>
            <a:t>Encouragement of partnership/collaborative working and </a:t>
          </a:r>
          <a:r>
            <a:rPr lang="en-GB" sz="2000" b="1" dirty="0">
              <a:latin typeface="Arial" panose="020B0604020202020204" pitchFamily="34" charset="0"/>
              <a:cs typeface="Arial" panose="020B0604020202020204" pitchFamily="34" charset="0"/>
            </a:rPr>
            <a:t>multiple and several organisational responsibility</a:t>
          </a:r>
          <a:r>
            <a:rPr lang="en-GB" sz="2000" dirty="0">
              <a:latin typeface="Arial" panose="020B0604020202020204" pitchFamily="34" charset="0"/>
              <a:cs typeface="Arial" panose="020B0604020202020204" pitchFamily="34" charset="0"/>
            </a:rPr>
            <a:t> for addressing wicked problems or issues </a:t>
          </a:r>
          <a:endParaRPr lang="en-US" sz="2000" dirty="0">
            <a:latin typeface="Arial" panose="020B0604020202020204" pitchFamily="34" charset="0"/>
            <a:cs typeface="Arial" panose="020B0604020202020204" pitchFamily="34" charset="0"/>
          </a:endParaRPr>
        </a:p>
      </dgm:t>
    </dgm:pt>
    <dgm:pt modelId="{64C45B19-A369-43EA-AC72-DB7C67D37A34}" type="parTrans" cxnId="{88A9E073-BA38-4307-91A8-18CA48F1EC15}">
      <dgm:prSet/>
      <dgm:spPr/>
      <dgm:t>
        <a:bodyPr/>
        <a:lstStyle/>
        <a:p>
          <a:endParaRPr lang="en-US"/>
        </a:p>
      </dgm:t>
    </dgm:pt>
    <dgm:pt modelId="{5140E8EE-188C-43B3-859B-348EC50F4C2B}" type="sibTrans" cxnId="{88A9E073-BA38-4307-91A8-18CA48F1EC15}">
      <dgm:prSet/>
      <dgm:spPr/>
      <dgm:t>
        <a:bodyPr/>
        <a:lstStyle/>
        <a:p>
          <a:endParaRPr lang="en-US"/>
        </a:p>
      </dgm:t>
    </dgm:pt>
    <dgm:pt modelId="{A009B0DD-49D1-4555-962D-63A0A3E22301}" type="pres">
      <dgm:prSet presAssocID="{3899AE6A-A3F5-48F4-BD31-A413961BC0E1}" presName="hierChild1" presStyleCnt="0">
        <dgm:presLayoutVars>
          <dgm:chPref val="1"/>
          <dgm:dir/>
          <dgm:animOne val="branch"/>
          <dgm:animLvl val="lvl"/>
          <dgm:resizeHandles/>
        </dgm:presLayoutVars>
      </dgm:prSet>
      <dgm:spPr/>
    </dgm:pt>
    <dgm:pt modelId="{0C950EE4-2051-4CC6-9FE2-FC39B86A4F95}" type="pres">
      <dgm:prSet presAssocID="{5AEF198B-BFBB-47CB-80AA-41EEAF459246}" presName="hierRoot1" presStyleCnt="0"/>
      <dgm:spPr/>
    </dgm:pt>
    <dgm:pt modelId="{1E0783AD-F958-46DA-8BA0-A3AF22B5D4F7}" type="pres">
      <dgm:prSet presAssocID="{5AEF198B-BFBB-47CB-80AA-41EEAF459246}" presName="composite" presStyleCnt="0"/>
      <dgm:spPr/>
    </dgm:pt>
    <dgm:pt modelId="{37C9B99C-F69B-42DA-9D19-4B0677E5E39A}" type="pres">
      <dgm:prSet presAssocID="{5AEF198B-BFBB-47CB-80AA-41EEAF459246}" presName="background" presStyleLbl="node0" presStyleIdx="0" presStyleCnt="3"/>
      <dgm:spPr/>
    </dgm:pt>
    <dgm:pt modelId="{077EAC9F-87AC-4B32-A6B9-D9657CA8065D}" type="pres">
      <dgm:prSet presAssocID="{5AEF198B-BFBB-47CB-80AA-41EEAF459246}" presName="text" presStyleLbl="fgAcc0" presStyleIdx="0" presStyleCnt="3" custScaleX="115074" custScaleY="117741">
        <dgm:presLayoutVars>
          <dgm:chPref val="3"/>
        </dgm:presLayoutVars>
      </dgm:prSet>
      <dgm:spPr/>
    </dgm:pt>
    <dgm:pt modelId="{D2664A06-BC3D-4C00-8086-0F92A2C388E8}" type="pres">
      <dgm:prSet presAssocID="{5AEF198B-BFBB-47CB-80AA-41EEAF459246}" presName="hierChild2" presStyleCnt="0"/>
      <dgm:spPr/>
    </dgm:pt>
    <dgm:pt modelId="{C038EB8C-5743-452E-A675-38A95121F9A3}" type="pres">
      <dgm:prSet presAssocID="{0A9CBD96-ED92-4724-A712-07409256EA1B}" presName="hierRoot1" presStyleCnt="0"/>
      <dgm:spPr/>
    </dgm:pt>
    <dgm:pt modelId="{F5160EBF-43A4-4CB3-943F-B4A9A2F73C93}" type="pres">
      <dgm:prSet presAssocID="{0A9CBD96-ED92-4724-A712-07409256EA1B}" presName="composite" presStyleCnt="0"/>
      <dgm:spPr/>
    </dgm:pt>
    <dgm:pt modelId="{40EF1DE7-0884-4758-BA81-19FA13191618}" type="pres">
      <dgm:prSet presAssocID="{0A9CBD96-ED92-4724-A712-07409256EA1B}" presName="background" presStyleLbl="node0" presStyleIdx="1" presStyleCnt="3"/>
      <dgm:spPr/>
    </dgm:pt>
    <dgm:pt modelId="{9F6FD51B-310C-4E15-8AA6-35DF2B7AF873}" type="pres">
      <dgm:prSet presAssocID="{0A9CBD96-ED92-4724-A712-07409256EA1B}" presName="text" presStyleLbl="fgAcc0" presStyleIdx="1" presStyleCnt="3" custScaleX="107985" custScaleY="116373">
        <dgm:presLayoutVars>
          <dgm:chPref val="3"/>
        </dgm:presLayoutVars>
      </dgm:prSet>
      <dgm:spPr/>
    </dgm:pt>
    <dgm:pt modelId="{5CCC6239-C02C-4787-A215-D11EC54D4650}" type="pres">
      <dgm:prSet presAssocID="{0A9CBD96-ED92-4724-A712-07409256EA1B}" presName="hierChild2" presStyleCnt="0"/>
      <dgm:spPr/>
    </dgm:pt>
    <dgm:pt modelId="{F378B1FA-3979-47A2-9EBF-02F910AB049B}" type="pres">
      <dgm:prSet presAssocID="{CA833F77-1E11-43DD-B226-4D99E364D955}" presName="hierRoot1" presStyleCnt="0"/>
      <dgm:spPr/>
    </dgm:pt>
    <dgm:pt modelId="{EF1BB6A5-41F7-484B-9999-D1AC19E4714C}" type="pres">
      <dgm:prSet presAssocID="{CA833F77-1E11-43DD-B226-4D99E364D955}" presName="composite" presStyleCnt="0"/>
      <dgm:spPr/>
    </dgm:pt>
    <dgm:pt modelId="{1E353C25-F934-47EE-8A19-7F9C2CA5C040}" type="pres">
      <dgm:prSet presAssocID="{CA833F77-1E11-43DD-B226-4D99E364D955}" presName="background" presStyleLbl="node0" presStyleIdx="2" presStyleCnt="3"/>
      <dgm:spPr/>
    </dgm:pt>
    <dgm:pt modelId="{AAF37842-EFA9-4038-8826-01B833B48C77}" type="pres">
      <dgm:prSet presAssocID="{CA833F77-1E11-43DD-B226-4D99E364D955}" presName="text" presStyleLbl="fgAcc0" presStyleIdx="2" presStyleCnt="3" custScaleX="101337" custScaleY="130860">
        <dgm:presLayoutVars>
          <dgm:chPref val="3"/>
        </dgm:presLayoutVars>
      </dgm:prSet>
      <dgm:spPr/>
    </dgm:pt>
    <dgm:pt modelId="{EBDF1BAA-C5FC-424C-BBF6-131A83CB5CEE}" type="pres">
      <dgm:prSet presAssocID="{CA833F77-1E11-43DD-B226-4D99E364D955}" presName="hierChild2" presStyleCnt="0"/>
      <dgm:spPr/>
    </dgm:pt>
  </dgm:ptLst>
  <dgm:cxnLst>
    <dgm:cxn modelId="{06CB9521-19B0-40BF-8337-4DC18C2F0DCF}" type="presOf" srcId="{CA833F77-1E11-43DD-B226-4D99E364D955}" destId="{AAF37842-EFA9-4038-8826-01B833B48C77}" srcOrd="0" destOrd="0" presId="urn:microsoft.com/office/officeart/2005/8/layout/hierarchy1"/>
    <dgm:cxn modelId="{EE08BD24-3C67-40C5-AA37-CF63FD8B13B9}" type="presOf" srcId="{0A9CBD96-ED92-4724-A712-07409256EA1B}" destId="{9F6FD51B-310C-4E15-8AA6-35DF2B7AF873}" srcOrd="0" destOrd="0" presId="urn:microsoft.com/office/officeart/2005/8/layout/hierarchy1"/>
    <dgm:cxn modelId="{88A9E073-BA38-4307-91A8-18CA48F1EC15}" srcId="{3899AE6A-A3F5-48F4-BD31-A413961BC0E1}" destId="{CA833F77-1E11-43DD-B226-4D99E364D955}" srcOrd="2" destOrd="0" parTransId="{64C45B19-A369-43EA-AC72-DB7C67D37A34}" sibTransId="{5140E8EE-188C-43B3-859B-348EC50F4C2B}"/>
    <dgm:cxn modelId="{78061B8E-4975-4EA9-A111-C42880B66037}" srcId="{3899AE6A-A3F5-48F4-BD31-A413961BC0E1}" destId="{0A9CBD96-ED92-4724-A712-07409256EA1B}" srcOrd="1" destOrd="0" parTransId="{BF067ED3-AA27-44AC-B669-EB5040091FC8}" sibTransId="{83A94155-06F7-4487-A43B-57982AAF478A}"/>
    <dgm:cxn modelId="{EB2F19BB-CFC8-4930-99C2-8CB49192F5F8}" type="presOf" srcId="{5AEF198B-BFBB-47CB-80AA-41EEAF459246}" destId="{077EAC9F-87AC-4B32-A6B9-D9657CA8065D}" srcOrd="0" destOrd="0" presId="urn:microsoft.com/office/officeart/2005/8/layout/hierarchy1"/>
    <dgm:cxn modelId="{B77526DF-350A-447A-A052-B71003C2C017}" type="presOf" srcId="{3899AE6A-A3F5-48F4-BD31-A413961BC0E1}" destId="{A009B0DD-49D1-4555-962D-63A0A3E22301}" srcOrd="0" destOrd="0" presId="urn:microsoft.com/office/officeart/2005/8/layout/hierarchy1"/>
    <dgm:cxn modelId="{E6ED59EC-8AD1-4115-9AE8-5200D6B406DF}" srcId="{3899AE6A-A3F5-48F4-BD31-A413961BC0E1}" destId="{5AEF198B-BFBB-47CB-80AA-41EEAF459246}" srcOrd="0" destOrd="0" parTransId="{937D201B-8258-4154-8F29-3A4D3C05E1CF}" sibTransId="{9265F221-435C-4784-B95B-FE4B96880912}"/>
    <dgm:cxn modelId="{03B8EB9A-26C6-4994-881C-92E14ED676C8}" type="presParOf" srcId="{A009B0DD-49D1-4555-962D-63A0A3E22301}" destId="{0C950EE4-2051-4CC6-9FE2-FC39B86A4F95}" srcOrd="0" destOrd="0" presId="urn:microsoft.com/office/officeart/2005/8/layout/hierarchy1"/>
    <dgm:cxn modelId="{442FE386-1255-4FEE-998E-86F7260825AA}" type="presParOf" srcId="{0C950EE4-2051-4CC6-9FE2-FC39B86A4F95}" destId="{1E0783AD-F958-46DA-8BA0-A3AF22B5D4F7}" srcOrd="0" destOrd="0" presId="urn:microsoft.com/office/officeart/2005/8/layout/hierarchy1"/>
    <dgm:cxn modelId="{713877B2-CA5E-4B91-A6F5-97196927A40B}" type="presParOf" srcId="{1E0783AD-F958-46DA-8BA0-A3AF22B5D4F7}" destId="{37C9B99C-F69B-42DA-9D19-4B0677E5E39A}" srcOrd="0" destOrd="0" presId="urn:microsoft.com/office/officeart/2005/8/layout/hierarchy1"/>
    <dgm:cxn modelId="{68F1DCD5-3316-480A-952A-F9314076F8D6}" type="presParOf" srcId="{1E0783AD-F958-46DA-8BA0-A3AF22B5D4F7}" destId="{077EAC9F-87AC-4B32-A6B9-D9657CA8065D}" srcOrd="1" destOrd="0" presId="urn:microsoft.com/office/officeart/2005/8/layout/hierarchy1"/>
    <dgm:cxn modelId="{DCDAFF9D-F69A-4587-92C9-599FF557F527}" type="presParOf" srcId="{0C950EE4-2051-4CC6-9FE2-FC39B86A4F95}" destId="{D2664A06-BC3D-4C00-8086-0F92A2C388E8}" srcOrd="1" destOrd="0" presId="urn:microsoft.com/office/officeart/2005/8/layout/hierarchy1"/>
    <dgm:cxn modelId="{E5AB9DBC-D1C3-4FFA-8822-20A15B467FB0}" type="presParOf" srcId="{A009B0DD-49D1-4555-962D-63A0A3E22301}" destId="{C038EB8C-5743-452E-A675-38A95121F9A3}" srcOrd="1" destOrd="0" presId="urn:microsoft.com/office/officeart/2005/8/layout/hierarchy1"/>
    <dgm:cxn modelId="{07508A23-C4A5-4257-8567-F224B3162414}" type="presParOf" srcId="{C038EB8C-5743-452E-A675-38A95121F9A3}" destId="{F5160EBF-43A4-4CB3-943F-B4A9A2F73C93}" srcOrd="0" destOrd="0" presId="urn:microsoft.com/office/officeart/2005/8/layout/hierarchy1"/>
    <dgm:cxn modelId="{03BD319E-4A0C-4EE2-A373-F05A1DD4C74A}" type="presParOf" srcId="{F5160EBF-43A4-4CB3-943F-B4A9A2F73C93}" destId="{40EF1DE7-0884-4758-BA81-19FA13191618}" srcOrd="0" destOrd="0" presId="urn:microsoft.com/office/officeart/2005/8/layout/hierarchy1"/>
    <dgm:cxn modelId="{8D6C81C6-8143-4508-9E0F-E06797B36A9C}" type="presParOf" srcId="{F5160EBF-43A4-4CB3-943F-B4A9A2F73C93}" destId="{9F6FD51B-310C-4E15-8AA6-35DF2B7AF873}" srcOrd="1" destOrd="0" presId="urn:microsoft.com/office/officeart/2005/8/layout/hierarchy1"/>
    <dgm:cxn modelId="{5E0E8E85-8F8E-4358-8C2A-892E9BF47A0A}" type="presParOf" srcId="{C038EB8C-5743-452E-A675-38A95121F9A3}" destId="{5CCC6239-C02C-4787-A215-D11EC54D4650}" srcOrd="1" destOrd="0" presId="urn:microsoft.com/office/officeart/2005/8/layout/hierarchy1"/>
    <dgm:cxn modelId="{8B3E4A31-1D9B-4459-9BC2-B03F00FD9B61}" type="presParOf" srcId="{A009B0DD-49D1-4555-962D-63A0A3E22301}" destId="{F378B1FA-3979-47A2-9EBF-02F910AB049B}" srcOrd="2" destOrd="0" presId="urn:microsoft.com/office/officeart/2005/8/layout/hierarchy1"/>
    <dgm:cxn modelId="{04CD924B-4712-4249-9A51-61304E94D4E4}" type="presParOf" srcId="{F378B1FA-3979-47A2-9EBF-02F910AB049B}" destId="{EF1BB6A5-41F7-484B-9999-D1AC19E4714C}" srcOrd="0" destOrd="0" presId="urn:microsoft.com/office/officeart/2005/8/layout/hierarchy1"/>
    <dgm:cxn modelId="{7A2EE277-8978-41E2-B106-0CEF5E52CF47}" type="presParOf" srcId="{EF1BB6A5-41F7-484B-9999-D1AC19E4714C}" destId="{1E353C25-F934-47EE-8A19-7F9C2CA5C040}" srcOrd="0" destOrd="0" presId="urn:microsoft.com/office/officeart/2005/8/layout/hierarchy1"/>
    <dgm:cxn modelId="{3211423A-C411-4E40-AD04-ADA4F788629D}" type="presParOf" srcId="{EF1BB6A5-41F7-484B-9999-D1AC19E4714C}" destId="{AAF37842-EFA9-4038-8826-01B833B48C77}" srcOrd="1" destOrd="0" presId="urn:microsoft.com/office/officeart/2005/8/layout/hierarchy1"/>
    <dgm:cxn modelId="{6F8AADD3-14F3-4ED8-8E57-88D957813C4D}" type="presParOf" srcId="{F378B1FA-3979-47A2-9EBF-02F910AB049B}" destId="{EBDF1BAA-C5FC-424C-BBF6-131A83CB5CE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C573E5-4806-413B-93F5-1DB1C6B24E9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11EE8765-0B47-4C1A-A53D-08964D7E1742}">
      <dgm:prSet phldrT="[Text]" custT="1"/>
      <dgm:spPr/>
      <dgm:t>
        <a:bodyPr/>
        <a:lstStyle/>
        <a:p>
          <a:r>
            <a:rPr lang="en-GB" sz="1600" b="1" dirty="0">
              <a:latin typeface="Arial" panose="020B0604020202020204" pitchFamily="34" charset="0"/>
              <a:cs typeface="Arial" panose="020B0604020202020204" pitchFamily="34" charset="0"/>
            </a:rPr>
            <a:t>2004/2005</a:t>
          </a:r>
        </a:p>
      </dgm:t>
    </dgm:pt>
    <dgm:pt modelId="{6C8216DC-8F6A-47AD-814E-7DFF159120B8}" type="parTrans" cxnId="{2576B931-7BBC-4FCB-A249-A7275E623BE8}">
      <dgm:prSet/>
      <dgm:spPr/>
      <dgm:t>
        <a:bodyPr/>
        <a:lstStyle/>
        <a:p>
          <a:endParaRPr lang="en-US"/>
        </a:p>
      </dgm:t>
    </dgm:pt>
    <dgm:pt modelId="{3309F6DB-9836-453F-8397-22978B91272A}" type="sibTrans" cxnId="{2576B931-7BBC-4FCB-A249-A7275E623BE8}">
      <dgm:prSet/>
      <dgm:spPr/>
      <dgm:t>
        <a:bodyPr/>
        <a:lstStyle/>
        <a:p>
          <a:endParaRPr lang="en-US"/>
        </a:p>
      </dgm:t>
    </dgm:pt>
    <dgm:pt modelId="{7C58875D-3642-491A-9206-E9B0EC4C58A7}">
      <dgm:prSet phldrT="[Text]" custT="1"/>
      <dgm:spPr/>
      <dgm:t>
        <a:bodyPr/>
        <a:lstStyle/>
        <a:p>
          <a:r>
            <a:rPr lang="en-GB" sz="1600" b="1" dirty="0">
              <a:latin typeface="Arial" panose="020B0604020202020204" pitchFamily="34" charset="0"/>
              <a:cs typeface="Arial" panose="020B0604020202020204" pitchFamily="34" charset="0"/>
            </a:rPr>
            <a:t>Modernisation</a:t>
          </a:r>
          <a:r>
            <a:rPr lang="en-GB" sz="1600" dirty="0">
              <a:latin typeface="Arial" panose="020B0604020202020204" pitchFamily="34" charset="0"/>
              <a:cs typeface="Arial" panose="020B0604020202020204" pitchFamily="34" charset="0"/>
            </a:rPr>
            <a:t> and an implementation plan for the 2004 Acts? (July and December 2004)</a:t>
          </a:r>
          <a:endParaRPr lang="en-US" sz="1600" dirty="0">
            <a:latin typeface="Arial" panose="020B0604020202020204" pitchFamily="34" charset="0"/>
            <a:cs typeface="Arial" panose="020B0604020202020204" pitchFamily="34" charset="0"/>
          </a:endParaRPr>
        </a:p>
      </dgm:t>
    </dgm:pt>
    <dgm:pt modelId="{544C9AE9-1F54-4802-8659-F2315F4AE3C6}" type="parTrans" cxnId="{04F18F97-CF7B-44DE-A278-10E7C963CFF6}">
      <dgm:prSet/>
      <dgm:spPr/>
      <dgm:t>
        <a:bodyPr/>
        <a:lstStyle/>
        <a:p>
          <a:endParaRPr lang="en-US"/>
        </a:p>
      </dgm:t>
    </dgm:pt>
    <dgm:pt modelId="{13C5A2C0-27B1-47F6-A73D-EDDA5B879CCE}" type="sibTrans" cxnId="{04F18F97-CF7B-44DE-A278-10E7C963CFF6}">
      <dgm:prSet/>
      <dgm:spPr/>
      <dgm:t>
        <a:bodyPr/>
        <a:lstStyle/>
        <a:p>
          <a:endParaRPr lang="en-US"/>
        </a:p>
      </dgm:t>
    </dgm:pt>
    <dgm:pt modelId="{38B950B4-0F8D-44C5-A8B6-0AE1481BD62D}">
      <dgm:prSet phldrT="[Text]" custT="1"/>
      <dgm:spPr/>
      <dgm:t>
        <a:bodyPr/>
        <a:lstStyle/>
        <a:p>
          <a:r>
            <a:rPr lang="en-US" sz="1600" b="1" dirty="0">
              <a:latin typeface="Arial" panose="020B0604020202020204" pitchFamily="34" charset="0"/>
              <a:cs typeface="Arial" panose="020B0604020202020204" pitchFamily="34" charset="0"/>
            </a:rPr>
            <a:t>2006</a:t>
          </a:r>
        </a:p>
      </dgm:t>
    </dgm:pt>
    <dgm:pt modelId="{FBF4D22C-AB4F-43FD-A38D-D856337D3654}" type="parTrans" cxnId="{45EC33B4-D2E0-483D-B173-62821E808B85}">
      <dgm:prSet/>
      <dgm:spPr/>
      <dgm:t>
        <a:bodyPr/>
        <a:lstStyle/>
        <a:p>
          <a:endParaRPr lang="en-US"/>
        </a:p>
      </dgm:t>
    </dgm:pt>
    <dgm:pt modelId="{D9619D2F-7FD7-4DE6-8E5D-F4DDB5D0FB0D}" type="sibTrans" cxnId="{45EC33B4-D2E0-483D-B173-62821E808B85}">
      <dgm:prSet/>
      <dgm:spPr/>
      <dgm:t>
        <a:bodyPr/>
        <a:lstStyle/>
        <a:p>
          <a:endParaRPr lang="en-US"/>
        </a:p>
      </dgm:t>
    </dgm:pt>
    <dgm:pt modelId="{7ECFA4E6-C999-4654-B42F-B066D3C1394A}">
      <dgm:prSet phldrT="[Text]" custT="1"/>
      <dgm:spPr/>
      <dgm:t>
        <a:bodyPr/>
        <a:lstStyle/>
        <a:p>
          <a:r>
            <a:rPr lang="en-GB" sz="1600" b="1" dirty="0">
              <a:latin typeface="Arial" panose="020B0604020202020204" pitchFamily="34" charset="0"/>
              <a:cs typeface="Arial" panose="020B0604020202020204" pitchFamily="34" charset="0"/>
            </a:rPr>
            <a:t>People, communities and fire safety </a:t>
          </a:r>
          <a:r>
            <a:rPr lang="en-GB" sz="1600" dirty="0">
              <a:latin typeface="Arial" panose="020B0604020202020204" pitchFamily="34" charset="0"/>
              <a:cs typeface="Arial" panose="020B0604020202020204" pitchFamily="34" charset="0"/>
            </a:rPr>
            <a:t>- the development of a longer-term perspective.</a:t>
          </a:r>
          <a:endParaRPr lang="en-US" sz="1600" dirty="0">
            <a:latin typeface="Arial" panose="020B0604020202020204" pitchFamily="34" charset="0"/>
            <a:cs typeface="Arial" panose="020B0604020202020204" pitchFamily="34" charset="0"/>
          </a:endParaRPr>
        </a:p>
      </dgm:t>
    </dgm:pt>
    <dgm:pt modelId="{5E0257F0-24B1-413C-BDC9-EDC7FEDEFEE4}" type="parTrans" cxnId="{03695EDB-FCF7-4C94-B7DD-7B4EAD16D1C5}">
      <dgm:prSet/>
      <dgm:spPr/>
      <dgm:t>
        <a:bodyPr/>
        <a:lstStyle/>
        <a:p>
          <a:endParaRPr lang="en-US"/>
        </a:p>
      </dgm:t>
    </dgm:pt>
    <dgm:pt modelId="{93EE47A9-5517-4C13-BEEB-2F44A3024802}" type="sibTrans" cxnId="{03695EDB-FCF7-4C94-B7DD-7B4EAD16D1C5}">
      <dgm:prSet/>
      <dgm:spPr/>
      <dgm:t>
        <a:bodyPr/>
        <a:lstStyle/>
        <a:p>
          <a:endParaRPr lang="en-US"/>
        </a:p>
      </dgm:t>
    </dgm:pt>
    <dgm:pt modelId="{262223A8-9F6E-4A73-947B-E01E63C3A953}">
      <dgm:prSet phldrT="[Text]" custT="1"/>
      <dgm:spPr/>
      <dgm:t>
        <a:bodyPr/>
        <a:lstStyle/>
        <a:p>
          <a:r>
            <a:rPr lang="en-US" sz="1600" b="1" dirty="0">
              <a:latin typeface="Arial" panose="020B0604020202020204" pitchFamily="34" charset="0"/>
              <a:cs typeface="Arial" panose="020B0604020202020204" pitchFamily="34" charset="0"/>
            </a:rPr>
            <a:t>2012</a:t>
          </a:r>
        </a:p>
      </dgm:t>
    </dgm:pt>
    <dgm:pt modelId="{DCA51BF6-CE67-4502-AECE-928E51FACB28}" type="parTrans" cxnId="{01B96C31-930C-4454-AB9A-01807A51065C}">
      <dgm:prSet/>
      <dgm:spPr/>
      <dgm:t>
        <a:bodyPr/>
        <a:lstStyle/>
        <a:p>
          <a:endParaRPr lang="en-US"/>
        </a:p>
      </dgm:t>
    </dgm:pt>
    <dgm:pt modelId="{52F2ACF5-F462-447E-BF1D-DA7C01F8128E}" type="sibTrans" cxnId="{01B96C31-930C-4454-AB9A-01807A51065C}">
      <dgm:prSet/>
      <dgm:spPr/>
      <dgm:t>
        <a:bodyPr/>
        <a:lstStyle/>
        <a:p>
          <a:endParaRPr lang="en-US"/>
        </a:p>
      </dgm:t>
    </dgm:pt>
    <dgm:pt modelId="{7D99AC1D-F5E6-45C7-86DF-C90A66EF4B0C}">
      <dgm:prSet phldrT="[Text]" custT="1"/>
      <dgm:spPr/>
      <dgm:t>
        <a:bodyPr/>
        <a:lstStyle/>
        <a:p>
          <a:r>
            <a:rPr lang="en-GB" sz="1600" b="1" dirty="0">
              <a:latin typeface="Arial" panose="020B0604020202020204" pitchFamily="34" charset="0"/>
              <a:cs typeface="Arial" panose="020B0604020202020204" pitchFamily="34" charset="0"/>
            </a:rPr>
            <a:t>Austerity-Localism</a:t>
          </a:r>
          <a:r>
            <a:rPr lang="en-GB" sz="1600" dirty="0">
              <a:latin typeface="Arial" panose="020B0604020202020204" pitchFamily="34" charset="0"/>
              <a:cs typeface="Arial" panose="020B0604020202020204" pitchFamily="34" charset="0"/>
            </a:rPr>
            <a:t>, cutback management and abdication of central government responsibility</a:t>
          </a:r>
          <a:endParaRPr lang="en-US" sz="1600" dirty="0">
            <a:latin typeface="Arial" panose="020B0604020202020204" pitchFamily="34" charset="0"/>
            <a:cs typeface="Arial" panose="020B0604020202020204" pitchFamily="34" charset="0"/>
          </a:endParaRPr>
        </a:p>
      </dgm:t>
    </dgm:pt>
    <dgm:pt modelId="{654BD7C4-8FD1-48C0-9A16-120528E5CDE1}" type="parTrans" cxnId="{E9FF6029-1B26-4676-9C27-A7898E4F82B6}">
      <dgm:prSet/>
      <dgm:spPr/>
      <dgm:t>
        <a:bodyPr/>
        <a:lstStyle/>
        <a:p>
          <a:endParaRPr lang="en-US"/>
        </a:p>
      </dgm:t>
    </dgm:pt>
    <dgm:pt modelId="{D246052D-01CC-41F1-8CE6-B4FEE99B513B}" type="sibTrans" cxnId="{E9FF6029-1B26-4676-9C27-A7898E4F82B6}">
      <dgm:prSet/>
      <dgm:spPr/>
      <dgm:t>
        <a:bodyPr/>
        <a:lstStyle/>
        <a:p>
          <a:endParaRPr lang="en-US"/>
        </a:p>
      </dgm:t>
    </dgm:pt>
    <dgm:pt modelId="{2116D9B7-7D81-4826-9875-06E07646EFA6}">
      <dgm:prSet custT="1"/>
      <dgm:spPr/>
      <dgm:t>
        <a:bodyPr/>
        <a:lstStyle/>
        <a:p>
          <a:r>
            <a:rPr lang="en-US" sz="1600" b="1" dirty="0">
              <a:latin typeface="Arial" panose="020B0604020202020204" pitchFamily="34" charset="0"/>
              <a:cs typeface="Arial" panose="020B0604020202020204" pitchFamily="34" charset="0"/>
            </a:rPr>
            <a:t>2008</a:t>
          </a:r>
        </a:p>
      </dgm:t>
    </dgm:pt>
    <dgm:pt modelId="{680C58BC-E0EC-402F-B06D-5C065216D0EC}" type="parTrans" cxnId="{E177189F-ED73-4FCD-912F-7CCF06D1343B}">
      <dgm:prSet/>
      <dgm:spPr/>
      <dgm:t>
        <a:bodyPr/>
        <a:lstStyle/>
        <a:p>
          <a:endParaRPr lang="en-US"/>
        </a:p>
      </dgm:t>
    </dgm:pt>
    <dgm:pt modelId="{EB3536EA-706C-4099-8647-F5F5FF977C99}" type="sibTrans" cxnId="{E177189F-ED73-4FCD-912F-7CCF06D1343B}">
      <dgm:prSet/>
      <dgm:spPr/>
      <dgm:t>
        <a:bodyPr/>
        <a:lstStyle/>
        <a:p>
          <a:endParaRPr lang="en-US"/>
        </a:p>
      </dgm:t>
    </dgm:pt>
    <dgm:pt modelId="{AD33B598-6347-41F6-8BF1-3B7EA64DFEDA}">
      <dgm:prSet custT="1"/>
      <dgm:spPr/>
      <dgm:t>
        <a:bodyPr/>
        <a:lstStyle/>
        <a:p>
          <a:r>
            <a:rPr lang="en-GB" sz="1600" b="1" dirty="0">
              <a:latin typeface="Arial" panose="020B0604020202020204" pitchFamily="34" charset="0"/>
              <a:cs typeface="Arial" panose="020B0604020202020204" pitchFamily="34" charset="0"/>
            </a:rPr>
            <a:t>Collaborative place-making </a:t>
          </a:r>
          <a:r>
            <a:rPr lang="en-GB" sz="1600" dirty="0">
              <a:latin typeface="Arial" panose="020B0604020202020204" pitchFamily="34" charset="0"/>
              <a:cs typeface="Arial" panose="020B0604020202020204" pitchFamily="34" charset="0"/>
            </a:rPr>
            <a:t>as the new strategic intent with a more focused and strategic plan</a:t>
          </a:r>
          <a:endParaRPr lang="en-US" sz="1600" dirty="0">
            <a:latin typeface="Arial" panose="020B0604020202020204" pitchFamily="34" charset="0"/>
            <a:cs typeface="Arial" panose="020B0604020202020204" pitchFamily="34" charset="0"/>
          </a:endParaRPr>
        </a:p>
      </dgm:t>
    </dgm:pt>
    <dgm:pt modelId="{C73074AF-7889-43D6-9308-F202B14046BF}" type="parTrans" cxnId="{096ABE01-3442-4F86-80FE-56B6D456D056}">
      <dgm:prSet/>
      <dgm:spPr/>
      <dgm:t>
        <a:bodyPr/>
        <a:lstStyle/>
        <a:p>
          <a:endParaRPr lang="en-US"/>
        </a:p>
      </dgm:t>
    </dgm:pt>
    <dgm:pt modelId="{03C52A62-DADA-4336-90E1-C8E12F7D86F7}" type="sibTrans" cxnId="{096ABE01-3442-4F86-80FE-56B6D456D056}">
      <dgm:prSet/>
      <dgm:spPr/>
      <dgm:t>
        <a:bodyPr/>
        <a:lstStyle/>
        <a:p>
          <a:endParaRPr lang="en-US"/>
        </a:p>
      </dgm:t>
    </dgm:pt>
    <dgm:pt modelId="{3D38B212-7840-4E6A-812E-3E528292409C}">
      <dgm:prSet phldrT="[Text]" custT="1"/>
      <dgm:spPr/>
      <dgm:t>
        <a:bodyPr/>
        <a:lstStyle/>
        <a:p>
          <a:r>
            <a:rPr lang="en-US" sz="1600" b="1" dirty="0">
              <a:latin typeface="Arial" panose="020B0604020202020204" pitchFamily="34" charset="0"/>
              <a:cs typeface="Arial" panose="020B0604020202020204" pitchFamily="34" charset="0"/>
            </a:rPr>
            <a:t>2018</a:t>
          </a:r>
        </a:p>
      </dgm:t>
    </dgm:pt>
    <dgm:pt modelId="{AA8C4842-615E-4BA7-90AA-53B20DFA0A4E}" type="parTrans" cxnId="{CC08B026-0BFB-47B3-945A-D6CC386F1EC0}">
      <dgm:prSet/>
      <dgm:spPr/>
      <dgm:t>
        <a:bodyPr/>
        <a:lstStyle/>
        <a:p>
          <a:endParaRPr lang="en-US"/>
        </a:p>
      </dgm:t>
    </dgm:pt>
    <dgm:pt modelId="{F2A55618-19A4-4F43-B30E-69F3EEFC4886}" type="sibTrans" cxnId="{CC08B026-0BFB-47B3-945A-D6CC386F1EC0}">
      <dgm:prSet/>
      <dgm:spPr/>
      <dgm:t>
        <a:bodyPr/>
        <a:lstStyle/>
        <a:p>
          <a:endParaRPr lang="en-US"/>
        </a:p>
      </dgm:t>
    </dgm:pt>
    <dgm:pt modelId="{7B16FE82-2A70-4DDB-9821-C722B885B5A7}">
      <dgm:prSet phldrT="[Text]" custT="1"/>
      <dgm:spPr/>
      <dgm:t>
        <a:bodyPr/>
        <a:lstStyle/>
        <a:p>
          <a:r>
            <a:rPr lang="en-GB" sz="1600" b="1" dirty="0">
              <a:latin typeface="Arial" panose="020B0604020202020204" pitchFamily="34" charset="0"/>
              <a:cs typeface="Arial" panose="020B0604020202020204" pitchFamily="34" charset="0"/>
            </a:rPr>
            <a:t>Revisionism</a:t>
          </a:r>
          <a:r>
            <a:rPr lang="en-GB" sz="1600" dirty="0">
              <a:latin typeface="Arial" panose="020B0604020202020204" pitchFamily="34" charset="0"/>
              <a:cs typeface="Arial" panose="020B0604020202020204" pitchFamily="34" charset="0"/>
            </a:rPr>
            <a:t> - mea culpa (T. May) but is it as comprehensive or fit for purpose as it claims? </a:t>
          </a:r>
          <a:endParaRPr lang="en-US" sz="1600" dirty="0">
            <a:latin typeface="Arial" panose="020B0604020202020204" pitchFamily="34" charset="0"/>
            <a:cs typeface="Arial" panose="020B0604020202020204" pitchFamily="34" charset="0"/>
          </a:endParaRPr>
        </a:p>
      </dgm:t>
    </dgm:pt>
    <dgm:pt modelId="{5EBF7074-BB57-436D-8E71-4A23781D320A}" type="parTrans" cxnId="{F3F4647F-49E1-4A93-B1B7-D6997A215B9F}">
      <dgm:prSet/>
      <dgm:spPr/>
      <dgm:t>
        <a:bodyPr/>
        <a:lstStyle/>
        <a:p>
          <a:endParaRPr lang="en-US"/>
        </a:p>
      </dgm:t>
    </dgm:pt>
    <dgm:pt modelId="{1DCABAB9-A0BD-4F62-9221-FFC1CFEFF0F5}" type="sibTrans" cxnId="{F3F4647F-49E1-4A93-B1B7-D6997A215B9F}">
      <dgm:prSet/>
      <dgm:spPr/>
      <dgm:t>
        <a:bodyPr/>
        <a:lstStyle/>
        <a:p>
          <a:endParaRPr lang="en-US"/>
        </a:p>
      </dgm:t>
    </dgm:pt>
    <dgm:pt modelId="{A8F9C7C0-BE22-4997-8555-6BC37D222772}" type="pres">
      <dgm:prSet presAssocID="{5BC573E5-4806-413B-93F5-1DB1C6B24E96}" presName="linear" presStyleCnt="0">
        <dgm:presLayoutVars>
          <dgm:dir/>
          <dgm:animLvl val="lvl"/>
          <dgm:resizeHandles val="exact"/>
        </dgm:presLayoutVars>
      </dgm:prSet>
      <dgm:spPr/>
    </dgm:pt>
    <dgm:pt modelId="{6B8FADF7-2F74-4FE5-90A1-3C9656AFAB3B}" type="pres">
      <dgm:prSet presAssocID="{11EE8765-0B47-4C1A-A53D-08964D7E1742}" presName="parentLin" presStyleCnt="0"/>
      <dgm:spPr/>
    </dgm:pt>
    <dgm:pt modelId="{25DB582C-F2BE-4D53-B6C3-5946AD08E742}" type="pres">
      <dgm:prSet presAssocID="{11EE8765-0B47-4C1A-A53D-08964D7E1742}" presName="parentLeftMargin" presStyleLbl="node1" presStyleIdx="0" presStyleCnt="5"/>
      <dgm:spPr/>
    </dgm:pt>
    <dgm:pt modelId="{C48F76A9-C649-4539-B674-963A3165A5CF}" type="pres">
      <dgm:prSet presAssocID="{11EE8765-0B47-4C1A-A53D-08964D7E1742}" presName="parentText" presStyleLbl="node1" presStyleIdx="0" presStyleCnt="5">
        <dgm:presLayoutVars>
          <dgm:chMax val="0"/>
          <dgm:bulletEnabled val="1"/>
        </dgm:presLayoutVars>
      </dgm:prSet>
      <dgm:spPr/>
    </dgm:pt>
    <dgm:pt modelId="{4881BE39-5E5C-43B5-8C47-A0F9A19AC81B}" type="pres">
      <dgm:prSet presAssocID="{11EE8765-0B47-4C1A-A53D-08964D7E1742}" presName="negativeSpace" presStyleCnt="0"/>
      <dgm:spPr/>
    </dgm:pt>
    <dgm:pt modelId="{66B6A3C5-0FC8-4F47-97E2-D4CF746C14E3}" type="pres">
      <dgm:prSet presAssocID="{11EE8765-0B47-4C1A-A53D-08964D7E1742}" presName="childText" presStyleLbl="conFgAcc1" presStyleIdx="0" presStyleCnt="5">
        <dgm:presLayoutVars>
          <dgm:bulletEnabled val="1"/>
        </dgm:presLayoutVars>
      </dgm:prSet>
      <dgm:spPr/>
    </dgm:pt>
    <dgm:pt modelId="{4F4558A0-52A3-47C8-BACE-EF8640DB1D54}" type="pres">
      <dgm:prSet presAssocID="{3309F6DB-9836-453F-8397-22978B91272A}" presName="spaceBetweenRectangles" presStyleCnt="0"/>
      <dgm:spPr/>
    </dgm:pt>
    <dgm:pt modelId="{DD30ADD9-A5E7-4542-BB73-F66B245545E6}" type="pres">
      <dgm:prSet presAssocID="{38B950B4-0F8D-44C5-A8B6-0AE1481BD62D}" presName="parentLin" presStyleCnt="0"/>
      <dgm:spPr/>
    </dgm:pt>
    <dgm:pt modelId="{2314BE1C-883E-4113-830B-A783DB6D6FF9}" type="pres">
      <dgm:prSet presAssocID="{38B950B4-0F8D-44C5-A8B6-0AE1481BD62D}" presName="parentLeftMargin" presStyleLbl="node1" presStyleIdx="0" presStyleCnt="5"/>
      <dgm:spPr/>
    </dgm:pt>
    <dgm:pt modelId="{1C4154EF-DF62-4A50-9E30-AF2DA3AA91E8}" type="pres">
      <dgm:prSet presAssocID="{38B950B4-0F8D-44C5-A8B6-0AE1481BD62D}" presName="parentText" presStyleLbl="node1" presStyleIdx="1" presStyleCnt="5">
        <dgm:presLayoutVars>
          <dgm:chMax val="0"/>
          <dgm:bulletEnabled val="1"/>
        </dgm:presLayoutVars>
      </dgm:prSet>
      <dgm:spPr/>
    </dgm:pt>
    <dgm:pt modelId="{F0B51579-CC00-4988-A248-7B54227FA6F0}" type="pres">
      <dgm:prSet presAssocID="{38B950B4-0F8D-44C5-A8B6-0AE1481BD62D}" presName="negativeSpace" presStyleCnt="0"/>
      <dgm:spPr/>
    </dgm:pt>
    <dgm:pt modelId="{F92CCEB0-37F8-4C5B-BF2B-920DFC109121}" type="pres">
      <dgm:prSet presAssocID="{38B950B4-0F8D-44C5-A8B6-0AE1481BD62D}" presName="childText" presStyleLbl="conFgAcc1" presStyleIdx="1" presStyleCnt="5">
        <dgm:presLayoutVars>
          <dgm:bulletEnabled val="1"/>
        </dgm:presLayoutVars>
      </dgm:prSet>
      <dgm:spPr/>
    </dgm:pt>
    <dgm:pt modelId="{80BFD2E8-A97F-4DDF-8BE8-E5C6ECE01F01}" type="pres">
      <dgm:prSet presAssocID="{D9619D2F-7FD7-4DE6-8E5D-F4DDB5D0FB0D}" presName="spaceBetweenRectangles" presStyleCnt="0"/>
      <dgm:spPr/>
    </dgm:pt>
    <dgm:pt modelId="{2C206611-AA8F-4BED-85F3-157D9F6641ED}" type="pres">
      <dgm:prSet presAssocID="{2116D9B7-7D81-4826-9875-06E07646EFA6}" presName="parentLin" presStyleCnt="0"/>
      <dgm:spPr/>
    </dgm:pt>
    <dgm:pt modelId="{1800D4A7-816C-4C66-9609-67AB0DFF198D}" type="pres">
      <dgm:prSet presAssocID="{2116D9B7-7D81-4826-9875-06E07646EFA6}" presName="parentLeftMargin" presStyleLbl="node1" presStyleIdx="1" presStyleCnt="5"/>
      <dgm:spPr/>
    </dgm:pt>
    <dgm:pt modelId="{74C3689D-64ED-4DED-9444-D83ABCD8E4FE}" type="pres">
      <dgm:prSet presAssocID="{2116D9B7-7D81-4826-9875-06E07646EFA6}" presName="parentText" presStyleLbl="node1" presStyleIdx="2" presStyleCnt="5">
        <dgm:presLayoutVars>
          <dgm:chMax val="0"/>
          <dgm:bulletEnabled val="1"/>
        </dgm:presLayoutVars>
      </dgm:prSet>
      <dgm:spPr/>
    </dgm:pt>
    <dgm:pt modelId="{46958EA1-375F-4DBE-BD7E-A1D8CEA77C54}" type="pres">
      <dgm:prSet presAssocID="{2116D9B7-7D81-4826-9875-06E07646EFA6}" presName="negativeSpace" presStyleCnt="0"/>
      <dgm:spPr/>
    </dgm:pt>
    <dgm:pt modelId="{235EBA2B-C047-4E5A-8114-C0216FE61542}" type="pres">
      <dgm:prSet presAssocID="{2116D9B7-7D81-4826-9875-06E07646EFA6}" presName="childText" presStyleLbl="conFgAcc1" presStyleIdx="2" presStyleCnt="5">
        <dgm:presLayoutVars>
          <dgm:bulletEnabled val="1"/>
        </dgm:presLayoutVars>
      </dgm:prSet>
      <dgm:spPr/>
    </dgm:pt>
    <dgm:pt modelId="{B289125A-E8A3-42C4-A033-ACA52B5F70C5}" type="pres">
      <dgm:prSet presAssocID="{EB3536EA-706C-4099-8647-F5F5FF977C99}" presName="spaceBetweenRectangles" presStyleCnt="0"/>
      <dgm:spPr/>
    </dgm:pt>
    <dgm:pt modelId="{A66F9A7C-D869-41AB-A656-53EB984DC812}" type="pres">
      <dgm:prSet presAssocID="{262223A8-9F6E-4A73-947B-E01E63C3A953}" presName="parentLin" presStyleCnt="0"/>
      <dgm:spPr/>
    </dgm:pt>
    <dgm:pt modelId="{50546402-46C0-4E62-9F29-761FE3EFFCEA}" type="pres">
      <dgm:prSet presAssocID="{262223A8-9F6E-4A73-947B-E01E63C3A953}" presName="parentLeftMargin" presStyleLbl="node1" presStyleIdx="2" presStyleCnt="5"/>
      <dgm:spPr/>
    </dgm:pt>
    <dgm:pt modelId="{5FF5A834-C40B-4699-A39C-DC75E1D08650}" type="pres">
      <dgm:prSet presAssocID="{262223A8-9F6E-4A73-947B-E01E63C3A953}" presName="parentText" presStyleLbl="node1" presStyleIdx="3" presStyleCnt="5">
        <dgm:presLayoutVars>
          <dgm:chMax val="0"/>
          <dgm:bulletEnabled val="1"/>
        </dgm:presLayoutVars>
      </dgm:prSet>
      <dgm:spPr/>
    </dgm:pt>
    <dgm:pt modelId="{E7886300-2D21-488B-98FC-852FAA95EDF5}" type="pres">
      <dgm:prSet presAssocID="{262223A8-9F6E-4A73-947B-E01E63C3A953}" presName="negativeSpace" presStyleCnt="0"/>
      <dgm:spPr/>
    </dgm:pt>
    <dgm:pt modelId="{C38BBE31-46A8-405E-8642-97DB1F262516}" type="pres">
      <dgm:prSet presAssocID="{262223A8-9F6E-4A73-947B-E01E63C3A953}" presName="childText" presStyleLbl="conFgAcc1" presStyleIdx="3" presStyleCnt="5">
        <dgm:presLayoutVars>
          <dgm:bulletEnabled val="1"/>
        </dgm:presLayoutVars>
      </dgm:prSet>
      <dgm:spPr/>
    </dgm:pt>
    <dgm:pt modelId="{574E7E16-6498-44CE-9D28-33295E5A00DB}" type="pres">
      <dgm:prSet presAssocID="{52F2ACF5-F462-447E-BF1D-DA7C01F8128E}" presName="spaceBetweenRectangles" presStyleCnt="0"/>
      <dgm:spPr/>
    </dgm:pt>
    <dgm:pt modelId="{94DADDFC-5425-418B-8F2A-D03D278E7052}" type="pres">
      <dgm:prSet presAssocID="{3D38B212-7840-4E6A-812E-3E528292409C}" presName="parentLin" presStyleCnt="0"/>
      <dgm:spPr/>
    </dgm:pt>
    <dgm:pt modelId="{5091C345-A58A-4569-997A-D6F0A22CF02E}" type="pres">
      <dgm:prSet presAssocID="{3D38B212-7840-4E6A-812E-3E528292409C}" presName="parentLeftMargin" presStyleLbl="node1" presStyleIdx="3" presStyleCnt="5"/>
      <dgm:spPr/>
    </dgm:pt>
    <dgm:pt modelId="{50E0EDDE-18CF-4169-AE79-3BEA46AD7691}" type="pres">
      <dgm:prSet presAssocID="{3D38B212-7840-4E6A-812E-3E528292409C}" presName="parentText" presStyleLbl="node1" presStyleIdx="4" presStyleCnt="5">
        <dgm:presLayoutVars>
          <dgm:chMax val="0"/>
          <dgm:bulletEnabled val="1"/>
        </dgm:presLayoutVars>
      </dgm:prSet>
      <dgm:spPr/>
    </dgm:pt>
    <dgm:pt modelId="{8133ED04-C055-477B-B7EE-F59F00BB4F5B}" type="pres">
      <dgm:prSet presAssocID="{3D38B212-7840-4E6A-812E-3E528292409C}" presName="negativeSpace" presStyleCnt="0"/>
      <dgm:spPr/>
    </dgm:pt>
    <dgm:pt modelId="{66776304-9A84-43CD-9C5A-D03E057FC7B2}" type="pres">
      <dgm:prSet presAssocID="{3D38B212-7840-4E6A-812E-3E528292409C}" presName="childText" presStyleLbl="conFgAcc1" presStyleIdx="4" presStyleCnt="5">
        <dgm:presLayoutVars>
          <dgm:bulletEnabled val="1"/>
        </dgm:presLayoutVars>
      </dgm:prSet>
      <dgm:spPr/>
    </dgm:pt>
  </dgm:ptLst>
  <dgm:cxnLst>
    <dgm:cxn modelId="{096ABE01-3442-4F86-80FE-56B6D456D056}" srcId="{2116D9B7-7D81-4826-9875-06E07646EFA6}" destId="{AD33B598-6347-41F6-8BF1-3B7EA64DFEDA}" srcOrd="0" destOrd="0" parTransId="{C73074AF-7889-43D6-9308-F202B14046BF}" sibTransId="{03C52A62-DADA-4336-90E1-C8E12F7D86F7}"/>
    <dgm:cxn modelId="{FC58E00A-9B2C-44A7-AE61-87E60EE557F5}" type="presOf" srcId="{2116D9B7-7D81-4826-9875-06E07646EFA6}" destId="{1800D4A7-816C-4C66-9609-67AB0DFF198D}" srcOrd="0" destOrd="0" presId="urn:microsoft.com/office/officeart/2005/8/layout/list1"/>
    <dgm:cxn modelId="{2B160B1B-36ED-4713-9A94-C3E75A090EFE}" type="presOf" srcId="{2116D9B7-7D81-4826-9875-06E07646EFA6}" destId="{74C3689D-64ED-4DED-9444-D83ABCD8E4FE}" srcOrd="1" destOrd="0" presId="urn:microsoft.com/office/officeart/2005/8/layout/list1"/>
    <dgm:cxn modelId="{CC08B026-0BFB-47B3-945A-D6CC386F1EC0}" srcId="{5BC573E5-4806-413B-93F5-1DB1C6B24E96}" destId="{3D38B212-7840-4E6A-812E-3E528292409C}" srcOrd="4" destOrd="0" parTransId="{AA8C4842-615E-4BA7-90AA-53B20DFA0A4E}" sibTransId="{F2A55618-19A4-4F43-B30E-69F3EEFC4886}"/>
    <dgm:cxn modelId="{E9FF6029-1B26-4676-9C27-A7898E4F82B6}" srcId="{262223A8-9F6E-4A73-947B-E01E63C3A953}" destId="{7D99AC1D-F5E6-45C7-86DF-C90A66EF4B0C}" srcOrd="0" destOrd="0" parTransId="{654BD7C4-8FD1-48C0-9A16-120528E5CDE1}" sibTransId="{D246052D-01CC-41F1-8CE6-B4FEE99B513B}"/>
    <dgm:cxn modelId="{37D92D2D-6806-46E8-A41E-073ED94CB09A}" type="presOf" srcId="{7D99AC1D-F5E6-45C7-86DF-C90A66EF4B0C}" destId="{C38BBE31-46A8-405E-8642-97DB1F262516}" srcOrd="0" destOrd="0" presId="urn:microsoft.com/office/officeart/2005/8/layout/list1"/>
    <dgm:cxn modelId="{AF50712F-2FCD-489A-A5A1-5F3564B58346}" type="presOf" srcId="{38B950B4-0F8D-44C5-A8B6-0AE1481BD62D}" destId="{1C4154EF-DF62-4A50-9E30-AF2DA3AA91E8}" srcOrd="1" destOrd="0" presId="urn:microsoft.com/office/officeart/2005/8/layout/list1"/>
    <dgm:cxn modelId="{01B96C31-930C-4454-AB9A-01807A51065C}" srcId="{5BC573E5-4806-413B-93F5-1DB1C6B24E96}" destId="{262223A8-9F6E-4A73-947B-E01E63C3A953}" srcOrd="3" destOrd="0" parTransId="{DCA51BF6-CE67-4502-AECE-928E51FACB28}" sibTransId="{52F2ACF5-F462-447E-BF1D-DA7C01F8128E}"/>
    <dgm:cxn modelId="{2576B931-7BBC-4FCB-A249-A7275E623BE8}" srcId="{5BC573E5-4806-413B-93F5-1DB1C6B24E96}" destId="{11EE8765-0B47-4C1A-A53D-08964D7E1742}" srcOrd="0" destOrd="0" parTransId="{6C8216DC-8F6A-47AD-814E-7DFF159120B8}" sibTransId="{3309F6DB-9836-453F-8397-22978B91272A}"/>
    <dgm:cxn modelId="{FC653D34-E6BF-4D1C-BEE8-C11FE64B3D7E}" type="presOf" srcId="{262223A8-9F6E-4A73-947B-E01E63C3A953}" destId="{50546402-46C0-4E62-9F29-761FE3EFFCEA}" srcOrd="0" destOrd="0" presId="urn:microsoft.com/office/officeart/2005/8/layout/list1"/>
    <dgm:cxn modelId="{880CCF40-1B78-4976-9812-82FFEF3B7A20}" type="presOf" srcId="{3D38B212-7840-4E6A-812E-3E528292409C}" destId="{50E0EDDE-18CF-4169-AE79-3BEA46AD7691}" srcOrd="1" destOrd="0" presId="urn:microsoft.com/office/officeart/2005/8/layout/list1"/>
    <dgm:cxn modelId="{9BA3F45B-CDFB-4157-AD33-119CC7C3B62A}" type="presOf" srcId="{3D38B212-7840-4E6A-812E-3E528292409C}" destId="{5091C345-A58A-4569-997A-D6F0A22CF02E}" srcOrd="0" destOrd="0" presId="urn:microsoft.com/office/officeart/2005/8/layout/list1"/>
    <dgm:cxn modelId="{4A8D1059-4A62-4CE0-924F-9D3820F68406}" type="presOf" srcId="{11EE8765-0B47-4C1A-A53D-08964D7E1742}" destId="{C48F76A9-C649-4539-B674-963A3165A5CF}" srcOrd="1" destOrd="0" presId="urn:microsoft.com/office/officeart/2005/8/layout/list1"/>
    <dgm:cxn modelId="{F3F4647F-49E1-4A93-B1B7-D6997A215B9F}" srcId="{3D38B212-7840-4E6A-812E-3E528292409C}" destId="{7B16FE82-2A70-4DDB-9821-C722B885B5A7}" srcOrd="0" destOrd="0" parTransId="{5EBF7074-BB57-436D-8E71-4A23781D320A}" sibTransId="{1DCABAB9-A0BD-4F62-9221-FFC1CFEFF0F5}"/>
    <dgm:cxn modelId="{06D4F38A-3442-4FC3-A0D3-8A8141758F03}" type="presOf" srcId="{262223A8-9F6E-4A73-947B-E01E63C3A953}" destId="{5FF5A834-C40B-4699-A39C-DC75E1D08650}" srcOrd="1" destOrd="0" presId="urn:microsoft.com/office/officeart/2005/8/layout/list1"/>
    <dgm:cxn modelId="{A292DC8F-29CA-4D93-8F81-179016E57ECF}" type="presOf" srcId="{7ECFA4E6-C999-4654-B42F-B066D3C1394A}" destId="{F92CCEB0-37F8-4C5B-BF2B-920DFC109121}" srcOrd="0" destOrd="0" presId="urn:microsoft.com/office/officeart/2005/8/layout/list1"/>
    <dgm:cxn modelId="{2F69C796-5D8A-444E-A78A-17A920EB43C3}" type="presOf" srcId="{AD33B598-6347-41F6-8BF1-3B7EA64DFEDA}" destId="{235EBA2B-C047-4E5A-8114-C0216FE61542}" srcOrd="0" destOrd="0" presId="urn:microsoft.com/office/officeart/2005/8/layout/list1"/>
    <dgm:cxn modelId="{04F18F97-CF7B-44DE-A278-10E7C963CFF6}" srcId="{11EE8765-0B47-4C1A-A53D-08964D7E1742}" destId="{7C58875D-3642-491A-9206-E9B0EC4C58A7}" srcOrd="0" destOrd="0" parTransId="{544C9AE9-1F54-4802-8659-F2315F4AE3C6}" sibTransId="{13C5A2C0-27B1-47F6-A73D-EDDA5B879CCE}"/>
    <dgm:cxn modelId="{E177189F-ED73-4FCD-912F-7CCF06D1343B}" srcId="{5BC573E5-4806-413B-93F5-1DB1C6B24E96}" destId="{2116D9B7-7D81-4826-9875-06E07646EFA6}" srcOrd="2" destOrd="0" parTransId="{680C58BC-E0EC-402F-B06D-5C065216D0EC}" sibTransId="{EB3536EA-706C-4099-8647-F5F5FF977C99}"/>
    <dgm:cxn modelId="{A590BBA7-D089-4958-9E3C-09EB0845F3EC}" type="presOf" srcId="{7B16FE82-2A70-4DDB-9821-C722B885B5A7}" destId="{66776304-9A84-43CD-9C5A-D03E057FC7B2}" srcOrd="0" destOrd="0" presId="urn:microsoft.com/office/officeart/2005/8/layout/list1"/>
    <dgm:cxn modelId="{45EC33B4-D2E0-483D-B173-62821E808B85}" srcId="{5BC573E5-4806-413B-93F5-1DB1C6B24E96}" destId="{38B950B4-0F8D-44C5-A8B6-0AE1481BD62D}" srcOrd="1" destOrd="0" parTransId="{FBF4D22C-AB4F-43FD-A38D-D856337D3654}" sibTransId="{D9619D2F-7FD7-4DE6-8E5D-F4DDB5D0FB0D}"/>
    <dgm:cxn modelId="{03695EDB-FCF7-4C94-B7DD-7B4EAD16D1C5}" srcId="{38B950B4-0F8D-44C5-A8B6-0AE1481BD62D}" destId="{7ECFA4E6-C999-4654-B42F-B066D3C1394A}" srcOrd="0" destOrd="0" parTransId="{5E0257F0-24B1-413C-BDC9-EDC7FEDEFEE4}" sibTransId="{93EE47A9-5517-4C13-BEEB-2F44A3024802}"/>
    <dgm:cxn modelId="{455057E1-97FF-49D4-8156-CBCBA93F3BAB}" type="presOf" srcId="{38B950B4-0F8D-44C5-A8B6-0AE1481BD62D}" destId="{2314BE1C-883E-4113-830B-A783DB6D6FF9}" srcOrd="0" destOrd="0" presId="urn:microsoft.com/office/officeart/2005/8/layout/list1"/>
    <dgm:cxn modelId="{6DC698E5-6DFC-43F1-B5C1-EB0E1F80241E}" type="presOf" srcId="{5BC573E5-4806-413B-93F5-1DB1C6B24E96}" destId="{A8F9C7C0-BE22-4997-8555-6BC37D222772}" srcOrd="0" destOrd="0" presId="urn:microsoft.com/office/officeart/2005/8/layout/list1"/>
    <dgm:cxn modelId="{A918CEF1-B24B-48A4-A0A4-C4AA9FAF66D9}" type="presOf" srcId="{7C58875D-3642-491A-9206-E9B0EC4C58A7}" destId="{66B6A3C5-0FC8-4F47-97E2-D4CF746C14E3}" srcOrd="0" destOrd="0" presId="urn:microsoft.com/office/officeart/2005/8/layout/list1"/>
    <dgm:cxn modelId="{2D67CEF1-C350-4965-BD43-ACE0F9266D13}" type="presOf" srcId="{11EE8765-0B47-4C1A-A53D-08964D7E1742}" destId="{25DB582C-F2BE-4D53-B6C3-5946AD08E742}" srcOrd="0" destOrd="0" presId="urn:microsoft.com/office/officeart/2005/8/layout/list1"/>
    <dgm:cxn modelId="{807B83FD-927D-4B50-A8C4-66E46C2F1B1E}" type="presParOf" srcId="{A8F9C7C0-BE22-4997-8555-6BC37D222772}" destId="{6B8FADF7-2F74-4FE5-90A1-3C9656AFAB3B}" srcOrd="0" destOrd="0" presId="urn:microsoft.com/office/officeart/2005/8/layout/list1"/>
    <dgm:cxn modelId="{CF5201F5-7005-4965-9158-501D5011192E}" type="presParOf" srcId="{6B8FADF7-2F74-4FE5-90A1-3C9656AFAB3B}" destId="{25DB582C-F2BE-4D53-B6C3-5946AD08E742}" srcOrd="0" destOrd="0" presId="urn:microsoft.com/office/officeart/2005/8/layout/list1"/>
    <dgm:cxn modelId="{6FB73E8F-2E30-47AB-9DA5-ED4A3B0836BC}" type="presParOf" srcId="{6B8FADF7-2F74-4FE5-90A1-3C9656AFAB3B}" destId="{C48F76A9-C649-4539-B674-963A3165A5CF}" srcOrd="1" destOrd="0" presId="urn:microsoft.com/office/officeart/2005/8/layout/list1"/>
    <dgm:cxn modelId="{0BC063B4-D8CE-46CE-B17D-EC53B4156126}" type="presParOf" srcId="{A8F9C7C0-BE22-4997-8555-6BC37D222772}" destId="{4881BE39-5E5C-43B5-8C47-A0F9A19AC81B}" srcOrd="1" destOrd="0" presId="urn:microsoft.com/office/officeart/2005/8/layout/list1"/>
    <dgm:cxn modelId="{2D9E9652-9FE8-48B2-B5B3-7533CF9F3AA1}" type="presParOf" srcId="{A8F9C7C0-BE22-4997-8555-6BC37D222772}" destId="{66B6A3C5-0FC8-4F47-97E2-D4CF746C14E3}" srcOrd="2" destOrd="0" presId="urn:microsoft.com/office/officeart/2005/8/layout/list1"/>
    <dgm:cxn modelId="{AB7B4F3E-2983-42D0-8CBC-F74E1AB02179}" type="presParOf" srcId="{A8F9C7C0-BE22-4997-8555-6BC37D222772}" destId="{4F4558A0-52A3-47C8-BACE-EF8640DB1D54}" srcOrd="3" destOrd="0" presId="urn:microsoft.com/office/officeart/2005/8/layout/list1"/>
    <dgm:cxn modelId="{50657EDE-DFA4-4301-BB3D-E046E9DFC406}" type="presParOf" srcId="{A8F9C7C0-BE22-4997-8555-6BC37D222772}" destId="{DD30ADD9-A5E7-4542-BB73-F66B245545E6}" srcOrd="4" destOrd="0" presId="urn:microsoft.com/office/officeart/2005/8/layout/list1"/>
    <dgm:cxn modelId="{6730BCE5-4627-437D-8442-4CD423655F03}" type="presParOf" srcId="{DD30ADD9-A5E7-4542-BB73-F66B245545E6}" destId="{2314BE1C-883E-4113-830B-A783DB6D6FF9}" srcOrd="0" destOrd="0" presId="urn:microsoft.com/office/officeart/2005/8/layout/list1"/>
    <dgm:cxn modelId="{C05A3C96-0964-40FE-B815-FFD585FAD976}" type="presParOf" srcId="{DD30ADD9-A5E7-4542-BB73-F66B245545E6}" destId="{1C4154EF-DF62-4A50-9E30-AF2DA3AA91E8}" srcOrd="1" destOrd="0" presId="urn:microsoft.com/office/officeart/2005/8/layout/list1"/>
    <dgm:cxn modelId="{D9ED021F-E894-4764-8C5F-57CB0BE36CC5}" type="presParOf" srcId="{A8F9C7C0-BE22-4997-8555-6BC37D222772}" destId="{F0B51579-CC00-4988-A248-7B54227FA6F0}" srcOrd="5" destOrd="0" presId="urn:microsoft.com/office/officeart/2005/8/layout/list1"/>
    <dgm:cxn modelId="{3BB6C44A-3254-4917-AF63-8BFECFEE25EC}" type="presParOf" srcId="{A8F9C7C0-BE22-4997-8555-6BC37D222772}" destId="{F92CCEB0-37F8-4C5B-BF2B-920DFC109121}" srcOrd="6" destOrd="0" presId="urn:microsoft.com/office/officeart/2005/8/layout/list1"/>
    <dgm:cxn modelId="{29E87F68-54CB-419C-B1CA-C103C09766EF}" type="presParOf" srcId="{A8F9C7C0-BE22-4997-8555-6BC37D222772}" destId="{80BFD2E8-A97F-4DDF-8BE8-E5C6ECE01F01}" srcOrd="7" destOrd="0" presId="urn:microsoft.com/office/officeart/2005/8/layout/list1"/>
    <dgm:cxn modelId="{0645FDD4-DBD3-410D-AD77-5025E730BCD3}" type="presParOf" srcId="{A8F9C7C0-BE22-4997-8555-6BC37D222772}" destId="{2C206611-AA8F-4BED-85F3-157D9F6641ED}" srcOrd="8" destOrd="0" presId="urn:microsoft.com/office/officeart/2005/8/layout/list1"/>
    <dgm:cxn modelId="{355653CE-D0D5-47FE-976F-70F4B3C63E0A}" type="presParOf" srcId="{2C206611-AA8F-4BED-85F3-157D9F6641ED}" destId="{1800D4A7-816C-4C66-9609-67AB0DFF198D}" srcOrd="0" destOrd="0" presId="urn:microsoft.com/office/officeart/2005/8/layout/list1"/>
    <dgm:cxn modelId="{782A35DC-F4D4-4E03-B126-FB1BB8A063B1}" type="presParOf" srcId="{2C206611-AA8F-4BED-85F3-157D9F6641ED}" destId="{74C3689D-64ED-4DED-9444-D83ABCD8E4FE}" srcOrd="1" destOrd="0" presId="urn:microsoft.com/office/officeart/2005/8/layout/list1"/>
    <dgm:cxn modelId="{5ECDE6F7-5670-476C-B68D-85D40E21A1E0}" type="presParOf" srcId="{A8F9C7C0-BE22-4997-8555-6BC37D222772}" destId="{46958EA1-375F-4DBE-BD7E-A1D8CEA77C54}" srcOrd="9" destOrd="0" presId="urn:microsoft.com/office/officeart/2005/8/layout/list1"/>
    <dgm:cxn modelId="{52276F26-83BC-4776-8076-BC142DADC695}" type="presParOf" srcId="{A8F9C7C0-BE22-4997-8555-6BC37D222772}" destId="{235EBA2B-C047-4E5A-8114-C0216FE61542}" srcOrd="10" destOrd="0" presId="urn:microsoft.com/office/officeart/2005/8/layout/list1"/>
    <dgm:cxn modelId="{18467356-7784-4CBB-B7ED-E7CA255F4095}" type="presParOf" srcId="{A8F9C7C0-BE22-4997-8555-6BC37D222772}" destId="{B289125A-E8A3-42C4-A033-ACA52B5F70C5}" srcOrd="11" destOrd="0" presId="urn:microsoft.com/office/officeart/2005/8/layout/list1"/>
    <dgm:cxn modelId="{42A7394F-2985-4CC3-90FC-5BC01060E4E2}" type="presParOf" srcId="{A8F9C7C0-BE22-4997-8555-6BC37D222772}" destId="{A66F9A7C-D869-41AB-A656-53EB984DC812}" srcOrd="12" destOrd="0" presId="urn:microsoft.com/office/officeart/2005/8/layout/list1"/>
    <dgm:cxn modelId="{11173733-6002-404D-94D2-526602491435}" type="presParOf" srcId="{A66F9A7C-D869-41AB-A656-53EB984DC812}" destId="{50546402-46C0-4E62-9F29-761FE3EFFCEA}" srcOrd="0" destOrd="0" presId="urn:microsoft.com/office/officeart/2005/8/layout/list1"/>
    <dgm:cxn modelId="{090FD732-0AE3-4A97-BB19-59680385D8E4}" type="presParOf" srcId="{A66F9A7C-D869-41AB-A656-53EB984DC812}" destId="{5FF5A834-C40B-4699-A39C-DC75E1D08650}" srcOrd="1" destOrd="0" presId="urn:microsoft.com/office/officeart/2005/8/layout/list1"/>
    <dgm:cxn modelId="{E5778AFF-ADCE-4A12-B901-1954D63A9784}" type="presParOf" srcId="{A8F9C7C0-BE22-4997-8555-6BC37D222772}" destId="{E7886300-2D21-488B-98FC-852FAA95EDF5}" srcOrd="13" destOrd="0" presId="urn:microsoft.com/office/officeart/2005/8/layout/list1"/>
    <dgm:cxn modelId="{E5587208-3083-4784-B9C2-8B0C99283128}" type="presParOf" srcId="{A8F9C7C0-BE22-4997-8555-6BC37D222772}" destId="{C38BBE31-46A8-405E-8642-97DB1F262516}" srcOrd="14" destOrd="0" presId="urn:microsoft.com/office/officeart/2005/8/layout/list1"/>
    <dgm:cxn modelId="{A8E1AC94-C339-4B23-88E3-FF93DBC5B16B}" type="presParOf" srcId="{A8F9C7C0-BE22-4997-8555-6BC37D222772}" destId="{574E7E16-6498-44CE-9D28-33295E5A00DB}" srcOrd="15" destOrd="0" presId="urn:microsoft.com/office/officeart/2005/8/layout/list1"/>
    <dgm:cxn modelId="{14A1BFF8-77D5-487F-A788-EC416E2AAE83}" type="presParOf" srcId="{A8F9C7C0-BE22-4997-8555-6BC37D222772}" destId="{94DADDFC-5425-418B-8F2A-D03D278E7052}" srcOrd="16" destOrd="0" presId="urn:microsoft.com/office/officeart/2005/8/layout/list1"/>
    <dgm:cxn modelId="{DA611A53-6282-4654-BFC0-D59704C1E61F}" type="presParOf" srcId="{94DADDFC-5425-418B-8F2A-D03D278E7052}" destId="{5091C345-A58A-4569-997A-D6F0A22CF02E}" srcOrd="0" destOrd="0" presId="urn:microsoft.com/office/officeart/2005/8/layout/list1"/>
    <dgm:cxn modelId="{A6D0ADC3-2C7B-4782-8722-B4F7EB23CE05}" type="presParOf" srcId="{94DADDFC-5425-418B-8F2A-D03D278E7052}" destId="{50E0EDDE-18CF-4169-AE79-3BEA46AD7691}" srcOrd="1" destOrd="0" presId="urn:microsoft.com/office/officeart/2005/8/layout/list1"/>
    <dgm:cxn modelId="{11D978BA-967F-4733-BC4D-F1C9E7EFE738}" type="presParOf" srcId="{A8F9C7C0-BE22-4997-8555-6BC37D222772}" destId="{8133ED04-C055-477B-B7EE-F59F00BB4F5B}" srcOrd="17" destOrd="0" presId="urn:microsoft.com/office/officeart/2005/8/layout/list1"/>
    <dgm:cxn modelId="{DA812B81-1FBD-466D-B25B-C4B84E859C4E}" type="presParOf" srcId="{A8F9C7C0-BE22-4997-8555-6BC37D222772}" destId="{66776304-9A84-43CD-9C5A-D03E057FC7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AD0168-60F5-41DC-B59D-138186025105}" type="doc">
      <dgm:prSet loTypeId="urn:microsoft.com/office/officeart/2005/8/layout/cycle3" loCatId="cycle" qsTypeId="urn:microsoft.com/office/officeart/2005/8/quickstyle/simple5" qsCatId="simple" csTypeId="urn:microsoft.com/office/officeart/2005/8/colors/accent3_2" csCatId="accent3" phldr="1"/>
      <dgm:spPr/>
      <dgm:t>
        <a:bodyPr/>
        <a:lstStyle/>
        <a:p>
          <a:endParaRPr lang="en-US"/>
        </a:p>
      </dgm:t>
    </dgm:pt>
    <dgm:pt modelId="{3A057BE0-0A48-44AA-9659-1BF943988FE3}">
      <dgm:prSet custT="1"/>
      <dgm:spPr>
        <a:xfrm>
          <a:off x="1971377" y="443933"/>
          <a:ext cx="3575645" cy="1787822"/>
        </a:xfrm>
        <a:solidFill>
          <a:schemeClr val="accent6">
            <a:lumMod val="60000"/>
            <a:lumOff val="40000"/>
          </a:schemeClr>
        </a:solidFill>
      </dgm:spPr>
      <dgm:t>
        <a:bodyPr/>
        <a:lstStyle/>
        <a:p>
          <a:pPr>
            <a:buNone/>
            <a:defRPr b="1"/>
          </a:pPr>
          <a:r>
            <a:rPr lang="en-GB" sz="2000" b="1" dirty="0">
              <a:solidFill>
                <a:schemeClr val="bg1"/>
              </a:solidFill>
              <a:latin typeface="Arial" panose="020B0604020202020204" pitchFamily="34" charset="0"/>
              <a:ea typeface="+mn-ea"/>
              <a:cs typeface="Arial" panose="020B0604020202020204" pitchFamily="34" charset="0"/>
            </a:rPr>
            <a:t>Improved Governance, Accountability, Transparency, Scrutiny</a:t>
          </a:r>
          <a:endParaRPr lang="en-US" sz="2000" b="1" dirty="0">
            <a:solidFill>
              <a:schemeClr val="bg1"/>
            </a:solidFill>
            <a:latin typeface="Arial" panose="020B0604020202020204" pitchFamily="34" charset="0"/>
            <a:ea typeface="+mn-ea"/>
            <a:cs typeface="Arial" panose="020B0604020202020204" pitchFamily="34" charset="0"/>
          </a:endParaRPr>
        </a:p>
      </dgm:t>
    </dgm:pt>
    <dgm:pt modelId="{4B1908E7-0434-4C30-B206-1A78E5992E78}" type="parTrans" cxnId="{90BE5A63-CCA9-41FE-BDEE-0148FF681FCA}">
      <dgm:prSet/>
      <dgm:spPr/>
      <dgm:t>
        <a:bodyPr/>
        <a:lstStyle/>
        <a:p>
          <a:endParaRPr lang="en-US"/>
        </a:p>
      </dgm:t>
    </dgm:pt>
    <dgm:pt modelId="{554EF412-E126-4F06-8223-65F06C1ED497}" type="sibTrans" cxnId="{90BE5A63-CCA9-41FE-BDEE-0148FF681FCA}">
      <dgm:prSet/>
      <dgm:spPr>
        <a:xfrm>
          <a:off x="1015792" y="316595"/>
          <a:ext cx="5486815" cy="5486815"/>
        </a:xfrm>
      </dgm:spPr>
      <dgm:t>
        <a:bodyPr/>
        <a:lstStyle/>
        <a:p>
          <a:endParaRPr lang="en-US"/>
        </a:p>
      </dgm:t>
    </dgm:pt>
    <dgm:pt modelId="{6BE51AEB-CCFD-41CA-860E-316A3249FFD1}">
      <dgm:prSet custT="1"/>
      <dgm:spPr>
        <a:xfrm>
          <a:off x="3941508" y="2414064"/>
          <a:ext cx="3575645" cy="1787822"/>
        </a:xfrm>
        <a:solidFill>
          <a:schemeClr val="accent6">
            <a:lumMod val="75000"/>
          </a:schemeClr>
        </a:solidFill>
      </dgm:spPr>
      <dgm:t>
        <a:bodyPr/>
        <a:lstStyle/>
        <a:p>
          <a:pPr>
            <a:buNone/>
            <a:defRPr b="1"/>
          </a:pPr>
          <a:r>
            <a:rPr lang="en-GB" sz="2000" b="1" dirty="0">
              <a:latin typeface="Arial" panose="020B0604020202020204" pitchFamily="34" charset="0"/>
              <a:ea typeface="+mn-ea"/>
              <a:cs typeface="Arial" panose="020B0604020202020204" pitchFamily="34" charset="0"/>
            </a:rPr>
            <a:t>Improved leadership and collaboration across blue light services</a:t>
          </a:r>
          <a:endParaRPr lang="en-US" sz="2000" b="1" dirty="0">
            <a:latin typeface="Arial" panose="020B0604020202020204" pitchFamily="34" charset="0"/>
            <a:ea typeface="+mn-ea"/>
            <a:cs typeface="Arial" panose="020B0604020202020204" pitchFamily="34" charset="0"/>
          </a:endParaRPr>
        </a:p>
      </dgm:t>
    </dgm:pt>
    <dgm:pt modelId="{5946A0A6-85F7-4835-B7E1-115A335BB665}" type="parTrans" cxnId="{B902D345-BFE1-4E8A-ABEA-33E081F117F1}">
      <dgm:prSet/>
      <dgm:spPr/>
      <dgm:t>
        <a:bodyPr/>
        <a:lstStyle/>
        <a:p>
          <a:endParaRPr lang="en-US"/>
        </a:p>
      </dgm:t>
    </dgm:pt>
    <dgm:pt modelId="{C59174D5-69E1-49A2-9D97-6D944482B098}" type="sibTrans" cxnId="{B902D345-BFE1-4E8A-ABEA-33E081F117F1}">
      <dgm:prSet/>
      <dgm:spPr/>
      <dgm:t>
        <a:bodyPr/>
        <a:lstStyle/>
        <a:p>
          <a:endParaRPr lang="en-US"/>
        </a:p>
      </dgm:t>
    </dgm:pt>
    <dgm:pt modelId="{8388A78B-EFCA-4CE3-B649-5E3AC0D4ABDE}">
      <dgm:prSet custT="1"/>
      <dgm:spPr>
        <a:xfrm>
          <a:off x="1971377" y="4384195"/>
          <a:ext cx="3575645" cy="1787822"/>
        </a:xfrm>
        <a:solidFill>
          <a:schemeClr val="accent5">
            <a:lumMod val="60000"/>
            <a:lumOff val="40000"/>
          </a:schemeClr>
        </a:solidFill>
      </dgm:spPr>
      <dgm:t>
        <a:bodyPr/>
        <a:lstStyle/>
        <a:p>
          <a:pPr>
            <a:buNone/>
            <a:defRPr b="1"/>
          </a:pPr>
          <a:r>
            <a:rPr lang="en-GB" sz="2000" b="1" dirty="0">
              <a:latin typeface="Arial" panose="020B0604020202020204" pitchFamily="34" charset="0"/>
              <a:ea typeface="+mn-ea"/>
              <a:cs typeface="Arial" panose="020B0604020202020204" pitchFamily="34" charset="0"/>
            </a:rPr>
            <a:t>Improved national and local resilience</a:t>
          </a:r>
          <a:endParaRPr lang="en-US" sz="2000" b="1" dirty="0">
            <a:latin typeface="Arial" panose="020B0604020202020204" pitchFamily="34" charset="0"/>
            <a:ea typeface="+mn-ea"/>
            <a:cs typeface="Arial" panose="020B0604020202020204" pitchFamily="34" charset="0"/>
          </a:endParaRPr>
        </a:p>
      </dgm:t>
    </dgm:pt>
    <dgm:pt modelId="{8D8C6847-0E3E-42E6-8FFC-FD251278E873}" type="parTrans" cxnId="{7D0F14D9-22A8-4D25-8A81-4E32DBB40642}">
      <dgm:prSet/>
      <dgm:spPr/>
      <dgm:t>
        <a:bodyPr/>
        <a:lstStyle/>
        <a:p>
          <a:endParaRPr lang="en-US"/>
        </a:p>
      </dgm:t>
    </dgm:pt>
    <dgm:pt modelId="{6D799035-1E71-4808-8E7A-1CE6AD683BB6}" type="sibTrans" cxnId="{7D0F14D9-22A8-4D25-8A81-4E32DBB40642}">
      <dgm:prSet/>
      <dgm:spPr/>
      <dgm:t>
        <a:bodyPr/>
        <a:lstStyle/>
        <a:p>
          <a:endParaRPr lang="en-US"/>
        </a:p>
      </dgm:t>
    </dgm:pt>
    <dgm:pt modelId="{367240BC-EA72-4E80-8225-C8BF064FE297}">
      <dgm:prSet/>
      <dgm:spPr>
        <a:xfrm>
          <a:off x="1246" y="2291196"/>
          <a:ext cx="3575645" cy="2033558"/>
        </a:xfrm>
        <a:solidFill>
          <a:schemeClr val="accent5">
            <a:lumMod val="75000"/>
          </a:schemeClr>
        </a:solidFill>
      </dgm:spPr>
      <dgm:t>
        <a:bodyPr/>
        <a:lstStyle/>
        <a:p>
          <a:pPr>
            <a:buNone/>
            <a:defRPr b="1"/>
          </a:pPr>
          <a:r>
            <a:rPr lang="en-GB" b="1" dirty="0">
              <a:latin typeface="Arial" panose="020B0604020202020204" pitchFamily="34" charset="0"/>
              <a:ea typeface="+mn-ea"/>
              <a:cs typeface="Arial" panose="020B0604020202020204" pitchFamily="34" charset="0"/>
            </a:rPr>
            <a:t>If PCC wishes to change governance arrangements, Act requires an assessment  </a:t>
          </a:r>
          <a:endParaRPr lang="en-US" b="1" dirty="0">
            <a:latin typeface="Arial" panose="020B0604020202020204" pitchFamily="34" charset="0"/>
            <a:ea typeface="+mn-ea"/>
            <a:cs typeface="Arial" panose="020B0604020202020204" pitchFamily="34" charset="0"/>
          </a:endParaRPr>
        </a:p>
      </dgm:t>
    </dgm:pt>
    <dgm:pt modelId="{83E485D8-B059-443E-8250-36E65B4D2B6B}" type="parTrans" cxnId="{D22F7007-DF65-4455-90E8-A3887B549FAE}">
      <dgm:prSet/>
      <dgm:spPr/>
      <dgm:t>
        <a:bodyPr/>
        <a:lstStyle/>
        <a:p>
          <a:endParaRPr lang="en-US"/>
        </a:p>
      </dgm:t>
    </dgm:pt>
    <dgm:pt modelId="{F0F9E73D-A0FD-4B88-BA07-D33805AB70D9}" type="sibTrans" cxnId="{D22F7007-DF65-4455-90E8-A3887B549FAE}">
      <dgm:prSet/>
      <dgm:spPr/>
      <dgm:t>
        <a:bodyPr/>
        <a:lstStyle/>
        <a:p>
          <a:endParaRPr lang="en-US"/>
        </a:p>
      </dgm:t>
    </dgm:pt>
    <dgm:pt modelId="{5D9C67FB-2CD3-4A63-B079-E73B0600AECF}">
      <dgm:prSet/>
      <dgm:spPr>
        <a:xfrm>
          <a:off x="1246" y="2291196"/>
          <a:ext cx="3575645" cy="2033558"/>
        </a:xfrm>
        <a:solidFill>
          <a:schemeClr val="accent5">
            <a:lumMod val="75000"/>
          </a:schemeClr>
        </a:solidFill>
      </dgm:spPr>
      <dgm:t>
        <a:bodyPr/>
        <a:lstStyle/>
        <a:p>
          <a:pPr>
            <a:buFont typeface="Arial" panose="020B0604020202020204" pitchFamily="34" charset="0"/>
            <a:buNone/>
          </a:pPr>
          <a:r>
            <a:rPr lang="en-GB" b="1" dirty="0">
              <a:latin typeface="Arial" panose="020B0604020202020204" pitchFamily="34" charset="0"/>
              <a:ea typeface="+mn-ea"/>
              <a:cs typeface="Arial" panose="020B0604020202020204" pitchFamily="34" charset="0"/>
            </a:rPr>
            <a:t>is in the interests of economy, efficiency, and effectiveness, or </a:t>
          </a:r>
          <a:endParaRPr lang="en-US" b="1" dirty="0">
            <a:latin typeface="Arial" panose="020B0604020202020204" pitchFamily="34" charset="0"/>
            <a:ea typeface="+mn-ea"/>
            <a:cs typeface="Arial" panose="020B0604020202020204" pitchFamily="34" charset="0"/>
          </a:endParaRPr>
        </a:p>
      </dgm:t>
    </dgm:pt>
    <dgm:pt modelId="{E47D99D6-CD9F-4FB4-97A6-07EF982737DB}" type="parTrans" cxnId="{9E508C03-D004-4A1E-9AC3-DAC07754FBF5}">
      <dgm:prSet/>
      <dgm:spPr/>
      <dgm:t>
        <a:bodyPr/>
        <a:lstStyle/>
        <a:p>
          <a:endParaRPr lang="en-US"/>
        </a:p>
      </dgm:t>
    </dgm:pt>
    <dgm:pt modelId="{02BA2BF9-DEFF-49B3-913B-453B89674726}" type="sibTrans" cxnId="{9E508C03-D004-4A1E-9AC3-DAC07754FBF5}">
      <dgm:prSet/>
      <dgm:spPr/>
      <dgm:t>
        <a:bodyPr/>
        <a:lstStyle/>
        <a:p>
          <a:endParaRPr lang="en-US"/>
        </a:p>
      </dgm:t>
    </dgm:pt>
    <dgm:pt modelId="{7D9840C6-94C7-49DB-9836-01EB9B6E2198}">
      <dgm:prSet/>
      <dgm:spPr>
        <a:xfrm>
          <a:off x="1246" y="2291196"/>
          <a:ext cx="3575645" cy="2033558"/>
        </a:xfrm>
        <a:solidFill>
          <a:schemeClr val="accent5">
            <a:lumMod val="75000"/>
          </a:schemeClr>
        </a:solidFill>
      </dgm:spPr>
      <dgm:t>
        <a:bodyPr/>
        <a:lstStyle/>
        <a:p>
          <a:pPr>
            <a:buNone/>
          </a:pPr>
          <a:r>
            <a:rPr lang="en-GB" b="1" dirty="0">
              <a:latin typeface="Arial" panose="020B0604020202020204" pitchFamily="34" charset="0"/>
              <a:ea typeface="+mn-ea"/>
              <a:cs typeface="Arial" panose="020B0604020202020204" pitchFamily="34" charset="0"/>
            </a:rPr>
            <a:t>is it in the interests of public safety</a:t>
          </a:r>
          <a:endParaRPr lang="en-US" b="1" dirty="0">
            <a:latin typeface="Arial" panose="020B0604020202020204" pitchFamily="34" charset="0"/>
            <a:ea typeface="+mn-ea"/>
            <a:cs typeface="Arial" panose="020B0604020202020204" pitchFamily="34" charset="0"/>
          </a:endParaRPr>
        </a:p>
      </dgm:t>
    </dgm:pt>
    <dgm:pt modelId="{96693B04-7EEE-47FD-B694-F3D51AB68BA0}" type="parTrans" cxnId="{F63B8924-283A-4E41-8AE4-DC0FB97C9010}">
      <dgm:prSet/>
      <dgm:spPr/>
      <dgm:t>
        <a:bodyPr/>
        <a:lstStyle/>
        <a:p>
          <a:endParaRPr lang="en-US"/>
        </a:p>
      </dgm:t>
    </dgm:pt>
    <dgm:pt modelId="{046061D0-A2D7-4D73-ADCF-4E2F9499E16D}" type="sibTrans" cxnId="{F63B8924-283A-4E41-8AE4-DC0FB97C9010}">
      <dgm:prSet/>
      <dgm:spPr/>
      <dgm:t>
        <a:bodyPr/>
        <a:lstStyle/>
        <a:p>
          <a:endParaRPr lang="en-US"/>
        </a:p>
      </dgm:t>
    </dgm:pt>
    <dgm:pt modelId="{931C5F8E-041C-4040-BB92-0C2749D855F5}" type="pres">
      <dgm:prSet presAssocID="{C6AD0168-60F5-41DC-B59D-138186025105}" presName="Name0" presStyleCnt="0">
        <dgm:presLayoutVars>
          <dgm:dir/>
          <dgm:resizeHandles val="exact"/>
        </dgm:presLayoutVars>
      </dgm:prSet>
      <dgm:spPr/>
    </dgm:pt>
    <dgm:pt modelId="{E751734B-2127-46F5-A755-C7135CB17FB9}" type="pres">
      <dgm:prSet presAssocID="{C6AD0168-60F5-41DC-B59D-138186025105}" presName="cycle" presStyleCnt="0"/>
      <dgm:spPr/>
    </dgm:pt>
    <dgm:pt modelId="{E7C2AD50-0E06-4B4B-B806-9ADF102CE165}" type="pres">
      <dgm:prSet presAssocID="{3A057BE0-0A48-44AA-9659-1BF943988FE3}" presName="nodeFirstNode" presStyleLbl="node1" presStyleIdx="0" presStyleCnt="4">
        <dgm:presLayoutVars>
          <dgm:bulletEnabled val="1"/>
        </dgm:presLayoutVars>
      </dgm:prSet>
      <dgm:spPr>
        <a:prstGeom prst="roundRect">
          <a:avLst/>
        </a:prstGeom>
      </dgm:spPr>
    </dgm:pt>
    <dgm:pt modelId="{1E534301-A007-482F-AC72-D8E873AB4566}" type="pres">
      <dgm:prSet presAssocID="{554EF412-E126-4F06-8223-65F06C1ED497}" presName="sibTransFirstNode" presStyleLbl="bgShp" presStyleIdx="0" presStyleCnt="1"/>
      <dgm:spPr>
        <a:prstGeom prst="circularArrow">
          <a:avLst>
            <a:gd name="adj1" fmla="val 4668"/>
            <a:gd name="adj2" fmla="val 272909"/>
            <a:gd name="adj3" fmla="val 12915195"/>
            <a:gd name="adj4" fmla="val 17973947"/>
            <a:gd name="adj5" fmla="val 4847"/>
          </a:avLst>
        </a:prstGeom>
      </dgm:spPr>
    </dgm:pt>
    <dgm:pt modelId="{30B77C04-8896-4178-B0C8-BCF87184B2E7}" type="pres">
      <dgm:prSet presAssocID="{6BE51AEB-CCFD-41CA-860E-316A3249FFD1}" presName="nodeFollowingNodes" presStyleLbl="node1" presStyleIdx="1" presStyleCnt="4">
        <dgm:presLayoutVars>
          <dgm:bulletEnabled val="1"/>
        </dgm:presLayoutVars>
      </dgm:prSet>
      <dgm:spPr>
        <a:prstGeom prst="roundRect">
          <a:avLst/>
        </a:prstGeom>
      </dgm:spPr>
    </dgm:pt>
    <dgm:pt modelId="{7A583A2B-ACC2-47D1-8316-9E2CC8FABED8}" type="pres">
      <dgm:prSet presAssocID="{8388A78B-EFCA-4CE3-B649-5E3AC0D4ABDE}" presName="nodeFollowingNodes" presStyleLbl="node1" presStyleIdx="2" presStyleCnt="4">
        <dgm:presLayoutVars>
          <dgm:bulletEnabled val="1"/>
        </dgm:presLayoutVars>
      </dgm:prSet>
      <dgm:spPr>
        <a:prstGeom prst="roundRect">
          <a:avLst/>
        </a:prstGeom>
      </dgm:spPr>
    </dgm:pt>
    <dgm:pt modelId="{8661C3D1-7430-4541-A36C-2464534F3EE0}" type="pres">
      <dgm:prSet presAssocID="{367240BC-EA72-4E80-8225-C8BF064FE297}" presName="nodeFollowingNodes" presStyleLbl="node1" presStyleIdx="3" presStyleCnt="4">
        <dgm:presLayoutVars>
          <dgm:bulletEnabled val="1"/>
        </dgm:presLayoutVars>
      </dgm:prSet>
      <dgm:spPr>
        <a:prstGeom prst="roundRect">
          <a:avLst/>
        </a:prstGeom>
      </dgm:spPr>
    </dgm:pt>
  </dgm:ptLst>
  <dgm:cxnLst>
    <dgm:cxn modelId="{9E508C03-D004-4A1E-9AC3-DAC07754FBF5}" srcId="{367240BC-EA72-4E80-8225-C8BF064FE297}" destId="{5D9C67FB-2CD3-4A63-B079-E73B0600AECF}" srcOrd="0" destOrd="0" parTransId="{E47D99D6-CD9F-4FB4-97A6-07EF982737DB}" sibTransId="{02BA2BF9-DEFF-49B3-913B-453B89674726}"/>
    <dgm:cxn modelId="{D22F7007-DF65-4455-90E8-A3887B549FAE}" srcId="{C6AD0168-60F5-41DC-B59D-138186025105}" destId="{367240BC-EA72-4E80-8225-C8BF064FE297}" srcOrd="3" destOrd="0" parTransId="{83E485D8-B059-443E-8250-36E65B4D2B6B}" sibTransId="{F0F9E73D-A0FD-4B88-BA07-D33805AB70D9}"/>
    <dgm:cxn modelId="{6C59D716-D3DB-45EC-9C2B-6252CC3B7739}" type="presOf" srcId="{C6AD0168-60F5-41DC-B59D-138186025105}" destId="{931C5F8E-041C-4040-BB92-0C2749D855F5}" srcOrd="0" destOrd="0" presId="urn:microsoft.com/office/officeart/2005/8/layout/cycle3"/>
    <dgm:cxn modelId="{F63B8924-283A-4E41-8AE4-DC0FB97C9010}" srcId="{367240BC-EA72-4E80-8225-C8BF064FE297}" destId="{7D9840C6-94C7-49DB-9836-01EB9B6E2198}" srcOrd="1" destOrd="0" parTransId="{96693B04-7EEE-47FD-B694-F3D51AB68BA0}" sibTransId="{046061D0-A2D7-4D73-ADCF-4E2F9499E16D}"/>
    <dgm:cxn modelId="{90BE5A63-CCA9-41FE-BDEE-0148FF681FCA}" srcId="{C6AD0168-60F5-41DC-B59D-138186025105}" destId="{3A057BE0-0A48-44AA-9659-1BF943988FE3}" srcOrd="0" destOrd="0" parTransId="{4B1908E7-0434-4C30-B206-1A78E5992E78}" sibTransId="{554EF412-E126-4F06-8223-65F06C1ED497}"/>
    <dgm:cxn modelId="{44E25945-247F-4E02-8637-B0F36D1F9F9F}" type="presOf" srcId="{367240BC-EA72-4E80-8225-C8BF064FE297}" destId="{8661C3D1-7430-4541-A36C-2464534F3EE0}" srcOrd="0" destOrd="0" presId="urn:microsoft.com/office/officeart/2005/8/layout/cycle3"/>
    <dgm:cxn modelId="{B902D345-BFE1-4E8A-ABEA-33E081F117F1}" srcId="{C6AD0168-60F5-41DC-B59D-138186025105}" destId="{6BE51AEB-CCFD-41CA-860E-316A3249FFD1}" srcOrd="1" destOrd="0" parTransId="{5946A0A6-85F7-4835-B7E1-115A335BB665}" sibTransId="{C59174D5-69E1-49A2-9D97-6D944482B098}"/>
    <dgm:cxn modelId="{1026C34F-3634-4B13-A2FF-4E5282E5A5D9}" type="presOf" srcId="{6BE51AEB-CCFD-41CA-860E-316A3249FFD1}" destId="{30B77C04-8896-4178-B0C8-BCF87184B2E7}" srcOrd="0" destOrd="0" presId="urn:microsoft.com/office/officeart/2005/8/layout/cycle3"/>
    <dgm:cxn modelId="{1C1C5388-EF89-4539-A52D-38E40AE9DCBA}" type="presOf" srcId="{8388A78B-EFCA-4CE3-B649-5E3AC0D4ABDE}" destId="{7A583A2B-ACC2-47D1-8316-9E2CC8FABED8}" srcOrd="0" destOrd="0" presId="urn:microsoft.com/office/officeart/2005/8/layout/cycle3"/>
    <dgm:cxn modelId="{7B5A05A8-2BD0-40B4-84A2-74F9F3E3B654}" type="presOf" srcId="{7D9840C6-94C7-49DB-9836-01EB9B6E2198}" destId="{8661C3D1-7430-4541-A36C-2464534F3EE0}" srcOrd="0" destOrd="2" presId="urn:microsoft.com/office/officeart/2005/8/layout/cycle3"/>
    <dgm:cxn modelId="{D581E7AC-EE36-46D5-BC7C-EAD0699DBA93}" type="presOf" srcId="{554EF412-E126-4F06-8223-65F06C1ED497}" destId="{1E534301-A007-482F-AC72-D8E873AB4566}" srcOrd="0" destOrd="0" presId="urn:microsoft.com/office/officeart/2005/8/layout/cycle3"/>
    <dgm:cxn modelId="{7ABAFBBF-98B7-4E5B-BEEF-2B2150A9C464}" type="presOf" srcId="{5D9C67FB-2CD3-4A63-B079-E73B0600AECF}" destId="{8661C3D1-7430-4541-A36C-2464534F3EE0}" srcOrd="0" destOrd="1" presId="urn:microsoft.com/office/officeart/2005/8/layout/cycle3"/>
    <dgm:cxn modelId="{7D0F14D9-22A8-4D25-8A81-4E32DBB40642}" srcId="{C6AD0168-60F5-41DC-B59D-138186025105}" destId="{8388A78B-EFCA-4CE3-B649-5E3AC0D4ABDE}" srcOrd="2" destOrd="0" parTransId="{8D8C6847-0E3E-42E6-8FFC-FD251278E873}" sibTransId="{6D799035-1E71-4808-8E7A-1CE6AD683BB6}"/>
    <dgm:cxn modelId="{6EB7C6E6-D89B-41AC-B069-09253A0AFEFE}" type="presOf" srcId="{3A057BE0-0A48-44AA-9659-1BF943988FE3}" destId="{E7C2AD50-0E06-4B4B-B806-9ADF102CE165}" srcOrd="0" destOrd="0" presId="urn:microsoft.com/office/officeart/2005/8/layout/cycle3"/>
    <dgm:cxn modelId="{70415BDD-A92E-496A-AE2F-EA1DE8751A7B}" type="presParOf" srcId="{931C5F8E-041C-4040-BB92-0C2749D855F5}" destId="{E751734B-2127-46F5-A755-C7135CB17FB9}" srcOrd="0" destOrd="0" presId="urn:microsoft.com/office/officeart/2005/8/layout/cycle3"/>
    <dgm:cxn modelId="{3D8B66C9-F328-4B46-940E-482CF3FC13A6}" type="presParOf" srcId="{E751734B-2127-46F5-A755-C7135CB17FB9}" destId="{E7C2AD50-0E06-4B4B-B806-9ADF102CE165}" srcOrd="0" destOrd="0" presId="urn:microsoft.com/office/officeart/2005/8/layout/cycle3"/>
    <dgm:cxn modelId="{E6C5154F-D8BA-4560-AE09-FC8BEE94C183}" type="presParOf" srcId="{E751734B-2127-46F5-A755-C7135CB17FB9}" destId="{1E534301-A007-482F-AC72-D8E873AB4566}" srcOrd="1" destOrd="0" presId="urn:microsoft.com/office/officeart/2005/8/layout/cycle3"/>
    <dgm:cxn modelId="{664322CD-B60A-4F7F-94FB-015D0A08D141}" type="presParOf" srcId="{E751734B-2127-46F5-A755-C7135CB17FB9}" destId="{30B77C04-8896-4178-B0C8-BCF87184B2E7}" srcOrd="2" destOrd="0" presId="urn:microsoft.com/office/officeart/2005/8/layout/cycle3"/>
    <dgm:cxn modelId="{AC214D1D-38EA-487F-9A49-76F370986427}" type="presParOf" srcId="{E751734B-2127-46F5-A755-C7135CB17FB9}" destId="{7A583A2B-ACC2-47D1-8316-9E2CC8FABED8}" srcOrd="3" destOrd="0" presId="urn:microsoft.com/office/officeart/2005/8/layout/cycle3"/>
    <dgm:cxn modelId="{ACF27E6D-6250-4339-80EF-2993CCF9DA8D}" type="presParOf" srcId="{E751734B-2127-46F5-A755-C7135CB17FB9}" destId="{8661C3D1-7430-4541-A36C-2464534F3EE0}"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F3579D-0E04-40BF-9B90-C6A31A0A77C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B07F8F7-58CB-4B56-A1AF-B61B54A3D0C6}">
      <dgm:prSet custT="1"/>
      <dgm:spPr/>
      <dgm:t>
        <a:bodyPr/>
        <a:lstStyle/>
        <a:p>
          <a:r>
            <a:rPr lang="en-GB" sz="2200" b="1" dirty="0">
              <a:latin typeface="Arial" panose="020B0604020202020204" pitchFamily="34" charset="0"/>
              <a:cs typeface="Arial" panose="020B0604020202020204" pitchFamily="34" charset="0"/>
            </a:rPr>
            <a:t>Funding and Resources</a:t>
          </a:r>
          <a:endParaRPr lang="en-US" sz="2200" dirty="0">
            <a:latin typeface="Arial" panose="020B0604020202020204" pitchFamily="34" charset="0"/>
            <a:cs typeface="Arial" panose="020B0604020202020204" pitchFamily="34" charset="0"/>
          </a:endParaRPr>
        </a:p>
      </dgm:t>
    </dgm:pt>
    <dgm:pt modelId="{9B10B59B-DAC1-4AD8-A3DC-C08568407056}" type="parTrans" cxnId="{6CCD0AD1-ED03-4310-887B-FA68A567002A}">
      <dgm:prSet/>
      <dgm:spPr/>
      <dgm:t>
        <a:bodyPr/>
        <a:lstStyle/>
        <a:p>
          <a:endParaRPr lang="en-US"/>
        </a:p>
      </dgm:t>
    </dgm:pt>
    <dgm:pt modelId="{CFAD5CF1-B308-41A5-9C0C-B827F6ED92D5}" type="sibTrans" cxnId="{6CCD0AD1-ED03-4310-887B-FA68A567002A}">
      <dgm:prSet/>
      <dgm:spPr/>
      <dgm:t>
        <a:bodyPr/>
        <a:lstStyle/>
        <a:p>
          <a:endParaRPr lang="en-US"/>
        </a:p>
      </dgm:t>
    </dgm:pt>
    <dgm:pt modelId="{DC52E79E-F620-455F-AF94-1F372F184483}">
      <dgm:prSet custT="1"/>
      <dgm:spPr/>
      <dgm:t>
        <a:bodyPr/>
        <a:lstStyle/>
        <a:p>
          <a:r>
            <a:rPr lang="en-GB" sz="2000" dirty="0">
              <a:latin typeface="Arial" panose="020B0604020202020204" pitchFamily="34" charset="0"/>
              <a:cs typeface="Arial" panose="020B0604020202020204" pitchFamily="34" charset="0"/>
            </a:rPr>
            <a:t>Short medium long-term</a:t>
          </a:r>
          <a:endParaRPr lang="en-US" sz="2000" dirty="0">
            <a:latin typeface="Arial" panose="020B0604020202020204" pitchFamily="34" charset="0"/>
            <a:cs typeface="Arial" panose="020B0604020202020204" pitchFamily="34" charset="0"/>
          </a:endParaRPr>
        </a:p>
      </dgm:t>
    </dgm:pt>
    <dgm:pt modelId="{A1153FB8-91AD-4CBC-B020-29D7A7023348}" type="parTrans" cxnId="{AD035E49-27A9-4BBC-A700-582DDD951F35}">
      <dgm:prSet/>
      <dgm:spPr/>
      <dgm:t>
        <a:bodyPr/>
        <a:lstStyle/>
        <a:p>
          <a:endParaRPr lang="en-US"/>
        </a:p>
      </dgm:t>
    </dgm:pt>
    <dgm:pt modelId="{5A3A1F5B-7ACC-46B9-8B24-1C6E77A0DDE9}" type="sibTrans" cxnId="{AD035E49-27A9-4BBC-A700-582DDD951F35}">
      <dgm:prSet/>
      <dgm:spPr/>
      <dgm:t>
        <a:bodyPr/>
        <a:lstStyle/>
        <a:p>
          <a:endParaRPr lang="en-US"/>
        </a:p>
      </dgm:t>
    </dgm:pt>
    <dgm:pt modelId="{F0EFD895-9A50-4534-B110-686AA8159FC0}">
      <dgm:prSet custT="1"/>
      <dgm:spPr/>
      <dgm:t>
        <a:bodyPr/>
        <a:lstStyle/>
        <a:p>
          <a:r>
            <a:rPr lang="en-GB" sz="2000" dirty="0">
              <a:latin typeface="Arial" panose="020B0604020202020204" pitchFamily="34" charset="0"/>
              <a:cs typeface="Arial" panose="020B0604020202020204" pitchFamily="34" charset="0"/>
            </a:rPr>
            <a:t>Macro-economic challenges Brexit, Climate COVID Ukraine </a:t>
          </a:r>
          <a:endParaRPr lang="en-US" sz="2000" dirty="0">
            <a:latin typeface="Arial" panose="020B0604020202020204" pitchFamily="34" charset="0"/>
            <a:cs typeface="Arial" panose="020B0604020202020204" pitchFamily="34" charset="0"/>
          </a:endParaRPr>
        </a:p>
      </dgm:t>
    </dgm:pt>
    <dgm:pt modelId="{44DEB400-7E2E-4EC7-94D2-2E14BF7AFB8B}" type="parTrans" cxnId="{D21C634B-A5C9-4511-8ED3-E6A5CED35B1A}">
      <dgm:prSet/>
      <dgm:spPr/>
      <dgm:t>
        <a:bodyPr/>
        <a:lstStyle/>
        <a:p>
          <a:endParaRPr lang="en-US"/>
        </a:p>
      </dgm:t>
    </dgm:pt>
    <dgm:pt modelId="{82852473-E6AB-4E2E-8831-9913312CBB7A}" type="sibTrans" cxnId="{D21C634B-A5C9-4511-8ED3-E6A5CED35B1A}">
      <dgm:prSet/>
      <dgm:spPr/>
      <dgm:t>
        <a:bodyPr/>
        <a:lstStyle/>
        <a:p>
          <a:endParaRPr lang="en-US"/>
        </a:p>
      </dgm:t>
    </dgm:pt>
    <dgm:pt modelId="{50142373-98A2-46DC-8A65-60DBE061C960}">
      <dgm:prSet custT="1"/>
      <dgm:spPr/>
      <dgm:t>
        <a:bodyPr/>
        <a:lstStyle/>
        <a:p>
          <a:r>
            <a:rPr lang="en-GB" sz="2000" dirty="0">
              <a:latin typeface="Arial" panose="020B0604020202020204" pitchFamily="34" charset="0"/>
              <a:cs typeface="Arial" panose="020B0604020202020204" pitchFamily="34" charset="0"/>
            </a:rPr>
            <a:t>Financial resilience</a:t>
          </a:r>
          <a:endParaRPr lang="en-US" sz="2000" dirty="0">
            <a:latin typeface="Arial" panose="020B0604020202020204" pitchFamily="34" charset="0"/>
            <a:cs typeface="Arial" panose="020B0604020202020204" pitchFamily="34" charset="0"/>
          </a:endParaRPr>
        </a:p>
      </dgm:t>
    </dgm:pt>
    <dgm:pt modelId="{CF4DE77B-178F-444A-B60D-E19C89EB2C54}" type="parTrans" cxnId="{8094ABCF-7D82-44B5-8ACB-4F00555B162F}">
      <dgm:prSet/>
      <dgm:spPr/>
      <dgm:t>
        <a:bodyPr/>
        <a:lstStyle/>
        <a:p>
          <a:endParaRPr lang="en-US"/>
        </a:p>
      </dgm:t>
    </dgm:pt>
    <dgm:pt modelId="{18658A00-34E8-4CD8-A999-812981C0AF61}" type="sibTrans" cxnId="{8094ABCF-7D82-44B5-8ACB-4F00555B162F}">
      <dgm:prSet/>
      <dgm:spPr/>
      <dgm:t>
        <a:bodyPr/>
        <a:lstStyle/>
        <a:p>
          <a:endParaRPr lang="en-US"/>
        </a:p>
      </dgm:t>
    </dgm:pt>
    <dgm:pt modelId="{6553C71E-58F9-4B3A-B3B4-292274C76280}">
      <dgm:prSet custT="1"/>
      <dgm:spPr/>
      <dgm:t>
        <a:bodyPr/>
        <a:lstStyle/>
        <a:p>
          <a:r>
            <a:rPr lang="en-GB" sz="2000" b="1" dirty="0">
              <a:latin typeface="Arial" panose="020B0604020202020204" pitchFamily="34" charset="0"/>
              <a:cs typeface="Arial" panose="020B0604020202020204" pitchFamily="34" charset="0"/>
            </a:rPr>
            <a:t>Data and Intelligence in a poor data environment</a:t>
          </a:r>
          <a:endParaRPr lang="en-US" sz="2000" dirty="0">
            <a:latin typeface="Arial" panose="020B0604020202020204" pitchFamily="34" charset="0"/>
            <a:cs typeface="Arial" panose="020B0604020202020204" pitchFamily="34" charset="0"/>
          </a:endParaRPr>
        </a:p>
      </dgm:t>
    </dgm:pt>
    <dgm:pt modelId="{9669A8B3-2B43-4B89-BCC5-17E82AAD0C72}" type="parTrans" cxnId="{7D02281E-9A7A-401D-9807-3B585C9BF37B}">
      <dgm:prSet/>
      <dgm:spPr/>
      <dgm:t>
        <a:bodyPr/>
        <a:lstStyle/>
        <a:p>
          <a:endParaRPr lang="en-US"/>
        </a:p>
      </dgm:t>
    </dgm:pt>
    <dgm:pt modelId="{9861CCE4-E22E-4DB8-AE7B-1554EE47E219}" type="sibTrans" cxnId="{7D02281E-9A7A-401D-9807-3B585C9BF37B}">
      <dgm:prSet/>
      <dgm:spPr/>
      <dgm:t>
        <a:bodyPr/>
        <a:lstStyle/>
        <a:p>
          <a:endParaRPr lang="en-US"/>
        </a:p>
      </dgm:t>
    </dgm:pt>
    <dgm:pt modelId="{F2917BB0-D55D-4169-A458-60B25AB9F97A}">
      <dgm:prSet custT="1"/>
      <dgm:spPr/>
      <dgm:t>
        <a:bodyPr/>
        <a:lstStyle/>
        <a:p>
          <a:r>
            <a:rPr lang="en-GB" sz="2000" dirty="0">
              <a:latin typeface="Arial" panose="020B0604020202020204" pitchFamily="34" charset="0"/>
              <a:cs typeface="Arial" panose="020B0604020202020204" pitchFamily="34" charset="0"/>
            </a:rPr>
            <a:t>Piecemeal improvements</a:t>
          </a:r>
          <a:endParaRPr lang="en-US" sz="2000" dirty="0">
            <a:latin typeface="Arial" panose="020B0604020202020204" pitchFamily="34" charset="0"/>
            <a:cs typeface="Arial" panose="020B0604020202020204" pitchFamily="34" charset="0"/>
          </a:endParaRPr>
        </a:p>
      </dgm:t>
    </dgm:pt>
    <dgm:pt modelId="{F2A28B81-6DE8-4932-B741-7B239A406450}" type="parTrans" cxnId="{71AFCF4E-78F4-40AF-BF58-FEDEF15A1E05}">
      <dgm:prSet/>
      <dgm:spPr/>
      <dgm:t>
        <a:bodyPr/>
        <a:lstStyle/>
        <a:p>
          <a:endParaRPr lang="en-US"/>
        </a:p>
      </dgm:t>
    </dgm:pt>
    <dgm:pt modelId="{D1E91E87-4EB2-4875-829E-1BAB0E2B379D}" type="sibTrans" cxnId="{71AFCF4E-78F4-40AF-BF58-FEDEF15A1E05}">
      <dgm:prSet/>
      <dgm:spPr/>
      <dgm:t>
        <a:bodyPr/>
        <a:lstStyle/>
        <a:p>
          <a:endParaRPr lang="en-US"/>
        </a:p>
      </dgm:t>
    </dgm:pt>
    <dgm:pt modelId="{CC7F7702-B937-410C-AA54-2D8332B9C205}">
      <dgm:prSet custT="1"/>
      <dgm:spPr/>
      <dgm:t>
        <a:bodyPr/>
        <a:lstStyle/>
        <a:p>
          <a:r>
            <a:rPr lang="en-GB" sz="2000" b="1" dirty="0">
              <a:latin typeface="Arial" panose="020B0604020202020204" pitchFamily="34" charset="0"/>
              <a:cs typeface="Arial" panose="020B0604020202020204" pitchFamily="34" charset="0"/>
            </a:rPr>
            <a:t>Improvements to internal and external scrutiny</a:t>
          </a:r>
          <a:endParaRPr lang="en-US" sz="2000" dirty="0">
            <a:latin typeface="Arial" panose="020B0604020202020204" pitchFamily="34" charset="0"/>
            <a:cs typeface="Arial" panose="020B0604020202020204" pitchFamily="34" charset="0"/>
          </a:endParaRPr>
        </a:p>
      </dgm:t>
    </dgm:pt>
    <dgm:pt modelId="{D2E94115-D07B-454E-AD39-DCFF3579019B}" type="parTrans" cxnId="{AC561432-62B4-4BD1-9B4B-329D6810DA44}">
      <dgm:prSet/>
      <dgm:spPr/>
      <dgm:t>
        <a:bodyPr/>
        <a:lstStyle/>
        <a:p>
          <a:endParaRPr lang="en-US"/>
        </a:p>
      </dgm:t>
    </dgm:pt>
    <dgm:pt modelId="{3790F8D7-FD38-4410-ACDF-F83E4C49B7FF}" type="sibTrans" cxnId="{AC561432-62B4-4BD1-9B4B-329D6810DA44}">
      <dgm:prSet/>
      <dgm:spPr/>
      <dgm:t>
        <a:bodyPr/>
        <a:lstStyle/>
        <a:p>
          <a:endParaRPr lang="en-US"/>
        </a:p>
      </dgm:t>
    </dgm:pt>
    <dgm:pt modelId="{0EE83FCA-E7C0-4F58-8198-0677F90C6E5D}">
      <dgm:prSet custT="1"/>
      <dgm:spPr/>
      <dgm:t>
        <a:bodyPr/>
        <a:lstStyle/>
        <a:p>
          <a:r>
            <a:rPr lang="en-GB" sz="2000" dirty="0">
              <a:latin typeface="Arial" panose="020B0604020202020204" pitchFamily="34" charset="0"/>
              <a:cs typeface="Arial" panose="020B0604020202020204" pitchFamily="34" charset="0"/>
            </a:rPr>
            <a:t>Corporate inspection</a:t>
          </a:r>
          <a:endParaRPr lang="en-US" sz="2000" dirty="0">
            <a:latin typeface="Arial" panose="020B0604020202020204" pitchFamily="34" charset="0"/>
            <a:cs typeface="Arial" panose="020B0604020202020204" pitchFamily="34" charset="0"/>
          </a:endParaRPr>
        </a:p>
      </dgm:t>
    </dgm:pt>
    <dgm:pt modelId="{101C223F-9929-45DC-899F-52CBDB9D6E17}" type="parTrans" cxnId="{AF4A537A-C40B-4CAE-89A5-E1AFF8A3E8D5}">
      <dgm:prSet/>
      <dgm:spPr/>
      <dgm:t>
        <a:bodyPr/>
        <a:lstStyle/>
        <a:p>
          <a:endParaRPr lang="en-US"/>
        </a:p>
      </dgm:t>
    </dgm:pt>
    <dgm:pt modelId="{9A9F0814-13BC-44F1-B514-B1FAE1582743}" type="sibTrans" cxnId="{AF4A537A-C40B-4CAE-89A5-E1AFF8A3E8D5}">
      <dgm:prSet/>
      <dgm:spPr/>
      <dgm:t>
        <a:bodyPr/>
        <a:lstStyle/>
        <a:p>
          <a:endParaRPr lang="en-US"/>
        </a:p>
      </dgm:t>
    </dgm:pt>
    <dgm:pt modelId="{C136B4AF-5751-44FC-BD65-CB82F7DB42D2}">
      <dgm:prSet custT="1"/>
      <dgm:spPr/>
      <dgm:t>
        <a:bodyPr/>
        <a:lstStyle/>
        <a:p>
          <a:r>
            <a:rPr lang="en-GB" sz="2000" dirty="0">
              <a:latin typeface="Arial" panose="020B0604020202020204" pitchFamily="34" charset="0"/>
              <a:cs typeface="Arial" panose="020B0604020202020204" pitchFamily="34" charset="0"/>
            </a:rPr>
            <a:t>Themed inspections</a:t>
          </a:r>
          <a:endParaRPr lang="en-US" sz="2000" dirty="0">
            <a:latin typeface="Arial" panose="020B0604020202020204" pitchFamily="34" charset="0"/>
            <a:cs typeface="Arial" panose="020B0604020202020204" pitchFamily="34" charset="0"/>
          </a:endParaRPr>
        </a:p>
      </dgm:t>
    </dgm:pt>
    <dgm:pt modelId="{04DB023A-B68B-4590-9C3D-960CBDE8E3E5}" type="parTrans" cxnId="{4235C01D-461E-45EF-9171-D346E1E3E673}">
      <dgm:prSet/>
      <dgm:spPr/>
      <dgm:t>
        <a:bodyPr/>
        <a:lstStyle/>
        <a:p>
          <a:endParaRPr lang="en-US"/>
        </a:p>
      </dgm:t>
    </dgm:pt>
    <dgm:pt modelId="{5AF775F6-DDB3-4C15-BACE-F02189695868}" type="sibTrans" cxnId="{4235C01D-461E-45EF-9171-D346E1E3E673}">
      <dgm:prSet/>
      <dgm:spPr/>
      <dgm:t>
        <a:bodyPr/>
        <a:lstStyle/>
        <a:p>
          <a:endParaRPr lang="en-US"/>
        </a:p>
      </dgm:t>
    </dgm:pt>
    <dgm:pt modelId="{76D5FCE5-49A3-4F99-BB1B-3E13F8B48337}">
      <dgm:prSet custT="1"/>
      <dgm:spPr/>
      <dgm:t>
        <a:bodyPr/>
        <a:lstStyle/>
        <a:p>
          <a:r>
            <a:rPr lang="en-GB" sz="2000" dirty="0">
              <a:latin typeface="Arial" panose="020B0604020202020204" pitchFamily="34" charset="0"/>
              <a:cs typeface="Arial" panose="020B0604020202020204" pitchFamily="34" charset="0"/>
            </a:rPr>
            <a:t>Building Regulations and Fire Safety Order</a:t>
          </a:r>
          <a:endParaRPr lang="en-US" sz="2000" dirty="0">
            <a:latin typeface="Arial" panose="020B0604020202020204" pitchFamily="34" charset="0"/>
            <a:cs typeface="Arial" panose="020B0604020202020204" pitchFamily="34" charset="0"/>
          </a:endParaRPr>
        </a:p>
      </dgm:t>
    </dgm:pt>
    <dgm:pt modelId="{A4FF40D5-A800-480A-ACD8-E42F1FC15346}" type="parTrans" cxnId="{5DCDD62D-0093-4E76-95ED-A001A56831DC}">
      <dgm:prSet/>
      <dgm:spPr/>
      <dgm:t>
        <a:bodyPr/>
        <a:lstStyle/>
        <a:p>
          <a:endParaRPr lang="en-US"/>
        </a:p>
      </dgm:t>
    </dgm:pt>
    <dgm:pt modelId="{97B95270-68C3-4DC2-ABD4-879F82748A4D}" type="sibTrans" cxnId="{5DCDD62D-0093-4E76-95ED-A001A56831DC}">
      <dgm:prSet/>
      <dgm:spPr/>
      <dgm:t>
        <a:bodyPr/>
        <a:lstStyle/>
        <a:p>
          <a:endParaRPr lang="en-US"/>
        </a:p>
      </dgm:t>
    </dgm:pt>
    <dgm:pt modelId="{965E6D11-67AE-4C47-9382-F1E22671133B}" type="pres">
      <dgm:prSet presAssocID="{00F3579D-0E04-40BF-9B90-C6A31A0A77C8}" presName="linear" presStyleCnt="0">
        <dgm:presLayoutVars>
          <dgm:animLvl val="lvl"/>
          <dgm:resizeHandles val="exact"/>
        </dgm:presLayoutVars>
      </dgm:prSet>
      <dgm:spPr/>
    </dgm:pt>
    <dgm:pt modelId="{9DF6583E-7B53-41EF-A9CA-074968BEC3C7}" type="pres">
      <dgm:prSet presAssocID="{1B07F8F7-58CB-4B56-A1AF-B61B54A3D0C6}" presName="parentText" presStyleLbl="node1" presStyleIdx="0" presStyleCnt="3">
        <dgm:presLayoutVars>
          <dgm:chMax val="0"/>
          <dgm:bulletEnabled val="1"/>
        </dgm:presLayoutVars>
      </dgm:prSet>
      <dgm:spPr/>
    </dgm:pt>
    <dgm:pt modelId="{E82FAABD-423C-41B3-9FB8-990EB482803D}" type="pres">
      <dgm:prSet presAssocID="{1B07F8F7-58CB-4B56-A1AF-B61B54A3D0C6}" presName="childText" presStyleLbl="revTx" presStyleIdx="0" presStyleCnt="3">
        <dgm:presLayoutVars>
          <dgm:bulletEnabled val="1"/>
        </dgm:presLayoutVars>
      </dgm:prSet>
      <dgm:spPr/>
    </dgm:pt>
    <dgm:pt modelId="{FC63A03F-66CB-4E90-90D9-C5B5813C24F2}" type="pres">
      <dgm:prSet presAssocID="{6553C71E-58F9-4B3A-B3B4-292274C76280}" presName="parentText" presStyleLbl="node1" presStyleIdx="1" presStyleCnt="3">
        <dgm:presLayoutVars>
          <dgm:chMax val="0"/>
          <dgm:bulletEnabled val="1"/>
        </dgm:presLayoutVars>
      </dgm:prSet>
      <dgm:spPr/>
    </dgm:pt>
    <dgm:pt modelId="{3EAD98DF-FB44-4F74-A761-FD6EBED745B1}" type="pres">
      <dgm:prSet presAssocID="{6553C71E-58F9-4B3A-B3B4-292274C76280}" presName="childText" presStyleLbl="revTx" presStyleIdx="1" presStyleCnt="3">
        <dgm:presLayoutVars>
          <dgm:bulletEnabled val="1"/>
        </dgm:presLayoutVars>
      </dgm:prSet>
      <dgm:spPr/>
    </dgm:pt>
    <dgm:pt modelId="{9CCA869A-D3B7-4039-AE08-194D237ECB5E}" type="pres">
      <dgm:prSet presAssocID="{CC7F7702-B937-410C-AA54-2D8332B9C205}" presName="parentText" presStyleLbl="node1" presStyleIdx="2" presStyleCnt="3">
        <dgm:presLayoutVars>
          <dgm:chMax val="0"/>
          <dgm:bulletEnabled val="1"/>
        </dgm:presLayoutVars>
      </dgm:prSet>
      <dgm:spPr/>
    </dgm:pt>
    <dgm:pt modelId="{3387E1E2-4D8B-4257-98D6-4C662688299D}" type="pres">
      <dgm:prSet presAssocID="{CC7F7702-B937-410C-AA54-2D8332B9C205}" presName="childText" presStyleLbl="revTx" presStyleIdx="2" presStyleCnt="3">
        <dgm:presLayoutVars>
          <dgm:bulletEnabled val="1"/>
        </dgm:presLayoutVars>
      </dgm:prSet>
      <dgm:spPr/>
    </dgm:pt>
  </dgm:ptLst>
  <dgm:cxnLst>
    <dgm:cxn modelId="{A5B5FC04-93AD-42E9-851C-D453DAE9DCB1}" type="presOf" srcId="{F0EFD895-9A50-4534-B110-686AA8159FC0}" destId="{E82FAABD-423C-41B3-9FB8-990EB482803D}" srcOrd="0" destOrd="1" presId="urn:microsoft.com/office/officeart/2005/8/layout/vList2"/>
    <dgm:cxn modelId="{94E2A11B-2EF7-4676-BF5B-F7F4925B22BD}" type="presOf" srcId="{1B07F8F7-58CB-4B56-A1AF-B61B54A3D0C6}" destId="{9DF6583E-7B53-41EF-A9CA-074968BEC3C7}" srcOrd="0" destOrd="0" presId="urn:microsoft.com/office/officeart/2005/8/layout/vList2"/>
    <dgm:cxn modelId="{4235C01D-461E-45EF-9171-D346E1E3E673}" srcId="{CC7F7702-B937-410C-AA54-2D8332B9C205}" destId="{C136B4AF-5751-44FC-BD65-CB82F7DB42D2}" srcOrd="1" destOrd="0" parTransId="{04DB023A-B68B-4590-9C3D-960CBDE8E3E5}" sibTransId="{5AF775F6-DDB3-4C15-BACE-F02189695868}"/>
    <dgm:cxn modelId="{7D02281E-9A7A-401D-9807-3B585C9BF37B}" srcId="{00F3579D-0E04-40BF-9B90-C6A31A0A77C8}" destId="{6553C71E-58F9-4B3A-B3B4-292274C76280}" srcOrd="1" destOrd="0" parTransId="{9669A8B3-2B43-4B89-BCC5-17E82AAD0C72}" sibTransId="{9861CCE4-E22E-4DB8-AE7B-1554EE47E219}"/>
    <dgm:cxn modelId="{62F1FD20-D2B3-4515-9D01-C55EB4BE4B3F}" type="presOf" srcId="{C136B4AF-5751-44FC-BD65-CB82F7DB42D2}" destId="{3387E1E2-4D8B-4257-98D6-4C662688299D}" srcOrd="0" destOrd="1" presId="urn:microsoft.com/office/officeart/2005/8/layout/vList2"/>
    <dgm:cxn modelId="{5DCDD62D-0093-4E76-95ED-A001A56831DC}" srcId="{CC7F7702-B937-410C-AA54-2D8332B9C205}" destId="{76D5FCE5-49A3-4F99-BB1B-3E13F8B48337}" srcOrd="2" destOrd="0" parTransId="{A4FF40D5-A800-480A-ACD8-E42F1FC15346}" sibTransId="{97B95270-68C3-4DC2-ABD4-879F82748A4D}"/>
    <dgm:cxn modelId="{AC561432-62B4-4BD1-9B4B-329D6810DA44}" srcId="{00F3579D-0E04-40BF-9B90-C6A31A0A77C8}" destId="{CC7F7702-B937-410C-AA54-2D8332B9C205}" srcOrd="2" destOrd="0" parTransId="{D2E94115-D07B-454E-AD39-DCFF3579019B}" sibTransId="{3790F8D7-FD38-4410-ACDF-F83E4C49B7FF}"/>
    <dgm:cxn modelId="{35298A67-72BF-4D8A-8F30-DF6FFD917EC6}" type="presOf" srcId="{00F3579D-0E04-40BF-9B90-C6A31A0A77C8}" destId="{965E6D11-67AE-4C47-9382-F1E22671133B}" srcOrd="0" destOrd="0" presId="urn:microsoft.com/office/officeart/2005/8/layout/vList2"/>
    <dgm:cxn modelId="{AD035E49-27A9-4BBC-A700-582DDD951F35}" srcId="{1B07F8F7-58CB-4B56-A1AF-B61B54A3D0C6}" destId="{DC52E79E-F620-455F-AF94-1F372F184483}" srcOrd="0" destOrd="0" parTransId="{A1153FB8-91AD-4CBC-B020-29D7A7023348}" sibTransId="{5A3A1F5B-7ACC-46B9-8B24-1C6E77A0DDE9}"/>
    <dgm:cxn modelId="{D21C634B-A5C9-4511-8ED3-E6A5CED35B1A}" srcId="{1B07F8F7-58CB-4B56-A1AF-B61B54A3D0C6}" destId="{F0EFD895-9A50-4534-B110-686AA8159FC0}" srcOrd="1" destOrd="0" parTransId="{44DEB400-7E2E-4EC7-94D2-2E14BF7AFB8B}" sibTransId="{82852473-E6AB-4E2E-8831-9913312CBB7A}"/>
    <dgm:cxn modelId="{71AFCF4E-78F4-40AF-BF58-FEDEF15A1E05}" srcId="{6553C71E-58F9-4B3A-B3B4-292274C76280}" destId="{F2917BB0-D55D-4169-A458-60B25AB9F97A}" srcOrd="0" destOrd="0" parTransId="{F2A28B81-6DE8-4932-B741-7B239A406450}" sibTransId="{D1E91E87-4EB2-4875-829E-1BAB0E2B379D}"/>
    <dgm:cxn modelId="{AF4A537A-C40B-4CAE-89A5-E1AFF8A3E8D5}" srcId="{CC7F7702-B937-410C-AA54-2D8332B9C205}" destId="{0EE83FCA-E7C0-4F58-8198-0677F90C6E5D}" srcOrd="0" destOrd="0" parTransId="{101C223F-9929-45DC-899F-52CBDB9D6E17}" sibTransId="{9A9F0814-13BC-44F1-B514-B1FAE1582743}"/>
    <dgm:cxn modelId="{F67FB3A0-11FA-4D17-8353-5BB44EA556CC}" type="presOf" srcId="{CC7F7702-B937-410C-AA54-2D8332B9C205}" destId="{9CCA869A-D3B7-4039-AE08-194D237ECB5E}" srcOrd="0" destOrd="0" presId="urn:microsoft.com/office/officeart/2005/8/layout/vList2"/>
    <dgm:cxn modelId="{E0E1D3B2-32C9-4152-BB0F-2A0EB5F8D4E4}" type="presOf" srcId="{DC52E79E-F620-455F-AF94-1F372F184483}" destId="{E82FAABD-423C-41B3-9FB8-990EB482803D}" srcOrd="0" destOrd="0" presId="urn:microsoft.com/office/officeart/2005/8/layout/vList2"/>
    <dgm:cxn modelId="{7F7CE2B7-E390-48C5-BBD1-F080C2E807BD}" type="presOf" srcId="{F2917BB0-D55D-4169-A458-60B25AB9F97A}" destId="{3EAD98DF-FB44-4F74-A761-FD6EBED745B1}" srcOrd="0" destOrd="0" presId="urn:microsoft.com/office/officeart/2005/8/layout/vList2"/>
    <dgm:cxn modelId="{8094ABCF-7D82-44B5-8ACB-4F00555B162F}" srcId="{1B07F8F7-58CB-4B56-A1AF-B61B54A3D0C6}" destId="{50142373-98A2-46DC-8A65-60DBE061C960}" srcOrd="2" destOrd="0" parTransId="{CF4DE77B-178F-444A-B60D-E19C89EB2C54}" sibTransId="{18658A00-34E8-4CD8-A999-812981C0AF61}"/>
    <dgm:cxn modelId="{6CCD0AD1-ED03-4310-887B-FA68A567002A}" srcId="{00F3579D-0E04-40BF-9B90-C6A31A0A77C8}" destId="{1B07F8F7-58CB-4B56-A1AF-B61B54A3D0C6}" srcOrd="0" destOrd="0" parTransId="{9B10B59B-DAC1-4AD8-A3DC-C08568407056}" sibTransId="{CFAD5CF1-B308-41A5-9C0C-B827F6ED92D5}"/>
    <dgm:cxn modelId="{88C9C9DA-B41F-4EF2-A8B0-ECA58F9759B1}" type="presOf" srcId="{76D5FCE5-49A3-4F99-BB1B-3E13F8B48337}" destId="{3387E1E2-4D8B-4257-98D6-4C662688299D}" srcOrd="0" destOrd="2" presId="urn:microsoft.com/office/officeart/2005/8/layout/vList2"/>
    <dgm:cxn modelId="{5A2D84E4-7A3B-489A-8D90-A4D6203DD724}" type="presOf" srcId="{6553C71E-58F9-4B3A-B3B4-292274C76280}" destId="{FC63A03F-66CB-4E90-90D9-C5B5813C24F2}" srcOrd="0" destOrd="0" presId="urn:microsoft.com/office/officeart/2005/8/layout/vList2"/>
    <dgm:cxn modelId="{7FE5E5E8-7E66-4A83-9034-CC26CC44CE1D}" type="presOf" srcId="{50142373-98A2-46DC-8A65-60DBE061C960}" destId="{E82FAABD-423C-41B3-9FB8-990EB482803D}" srcOrd="0" destOrd="2" presId="urn:microsoft.com/office/officeart/2005/8/layout/vList2"/>
    <dgm:cxn modelId="{400EDAF8-51EA-42F6-A828-AD9BB1E03014}" type="presOf" srcId="{0EE83FCA-E7C0-4F58-8198-0677F90C6E5D}" destId="{3387E1E2-4D8B-4257-98D6-4C662688299D}" srcOrd="0" destOrd="0" presId="urn:microsoft.com/office/officeart/2005/8/layout/vList2"/>
    <dgm:cxn modelId="{226DBDC6-030F-445A-AF3C-335253C1CDFC}" type="presParOf" srcId="{965E6D11-67AE-4C47-9382-F1E22671133B}" destId="{9DF6583E-7B53-41EF-A9CA-074968BEC3C7}" srcOrd="0" destOrd="0" presId="urn:microsoft.com/office/officeart/2005/8/layout/vList2"/>
    <dgm:cxn modelId="{A44A486C-8186-48B7-8D44-D61CBB019920}" type="presParOf" srcId="{965E6D11-67AE-4C47-9382-F1E22671133B}" destId="{E82FAABD-423C-41B3-9FB8-990EB482803D}" srcOrd="1" destOrd="0" presId="urn:microsoft.com/office/officeart/2005/8/layout/vList2"/>
    <dgm:cxn modelId="{1EB3232A-6D92-41C8-B1BF-EC462A783400}" type="presParOf" srcId="{965E6D11-67AE-4C47-9382-F1E22671133B}" destId="{FC63A03F-66CB-4E90-90D9-C5B5813C24F2}" srcOrd="2" destOrd="0" presId="urn:microsoft.com/office/officeart/2005/8/layout/vList2"/>
    <dgm:cxn modelId="{8735B81F-4BE8-48A7-BB22-5536768BD040}" type="presParOf" srcId="{965E6D11-67AE-4C47-9382-F1E22671133B}" destId="{3EAD98DF-FB44-4F74-A761-FD6EBED745B1}" srcOrd="3" destOrd="0" presId="urn:microsoft.com/office/officeart/2005/8/layout/vList2"/>
    <dgm:cxn modelId="{AD9F3338-F0BC-47EC-8090-971A286F2CC0}" type="presParOf" srcId="{965E6D11-67AE-4C47-9382-F1E22671133B}" destId="{9CCA869A-D3B7-4039-AE08-194D237ECB5E}" srcOrd="4" destOrd="0" presId="urn:microsoft.com/office/officeart/2005/8/layout/vList2"/>
    <dgm:cxn modelId="{39338119-C8D3-4791-9378-605164CC5884}" type="presParOf" srcId="{965E6D11-67AE-4C47-9382-F1E22671133B}" destId="{3387E1E2-4D8B-4257-98D6-4C662688299D}"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0C0706-261C-472F-B62E-20566A1D5FB5}"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FCB6CBD5-F8BD-4AB7-83A9-9AC9C0177E33}">
      <dgm:prSet custT="1"/>
      <dgm:spPr/>
      <dgm:t>
        <a:bodyPr/>
        <a:lstStyle/>
        <a:p>
          <a:r>
            <a:rPr lang="en-GB" sz="2000" b="1" dirty="0">
              <a:latin typeface="Arial" panose="020B0604020202020204" pitchFamily="34" charset="0"/>
              <a:cs typeface="Arial" panose="020B0604020202020204" pitchFamily="34" charset="0"/>
            </a:rPr>
            <a:t>Role clarifications and operational Independence for CFO/CE </a:t>
          </a:r>
          <a:endParaRPr lang="en-US" sz="2000" b="1" dirty="0">
            <a:latin typeface="Arial" panose="020B0604020202020204" pitchFamily="34" charset="0"/>
            <a:cs typeface="Arial" panose="020B0604020202020204" pitchFamily="34" charset="0"/>
          </a:endParaRPr>
        </a:p>
      </dgm:t>
    </dgm:pt>
    <dgm:pt modelId="{6F12ADD1-4D34-410C-830E-F2DA987545DB}" type="parTrans" cxnId="{C8C476EE-3958-487C-957B-79555AB52FD7}">
      <dgm:prSet/>
      <dgm:spPr/>
      <dgm:t>
        <a:bodyPr/>
        <a:lstStyle/>
        <a:p>
          <a:endParaRPr lang="en-US"/>
        </a:p>
      </dgm:t>
    </dgm:pt>
    <dgm:pt modelId="{0F2F9FBB-44E8-4206-B922-F3DAA901FCCC}" type="sibTrans" cxnId="{C8C476EE-3958-487C-957B-79555AB52FD7}">
      <dgm:prSet/>
      <dgm:spPr/>
      <dgm:t>
        <a:bodyPr/>
        <a:lstStyle/>
        <a:p>
          <a:endParaRPr lang="en-US"/>
        </a:p>
      </dgm:t>
    </dgm:pt>
    <dgm:pt modelId="{6FB6F828-24EF-4D5A-9A11-3BEBC8711CBA}">
      <dgm:prSet custT="1"/>
      <dgm:spPr/>
      <dgm:t>
        <a:bodyPr/>
        <a:lstStyle/>
        <a:p>
          <a:r>
            <a:rPr lang="en-GB" sz="2000" b="1" dirty="0">
              <a:latin typeface="Arial" panose="020B0604020202020204" pitchFamily="34" charset="0"/>
              <a:cs typeface="Arial" panose="020B0604020202020204" pitchFamily="34" charset="0"/>
            </a:rPr>
            <a:t>Joined up working and inter-agency collaboration </a:t>
          </a:r>
          <a:endParaRPr lang="en-US" sz="2000" b="1" dirty="0">
            <a:latin typeface="Arial" panose="020B0604020202020204" pitchFamily="34" charset="0"/>
            <a:cs typeface="Arial" panose="020B0604020202020204" pitchFamily="34" charset="0"/>
          </a:endParaRPr>
        </a:p>
      </dgm:t>
    </dgm:pt>
    <dgm:pt modelId="{3319B6DA-6404-4C01-BE96-EAFDC1207483}" type="parTrans" cxnId="{ADC507E0-461C-4205-AE05-6EF14B928921}">
      <dgm:prSet/>
      <dgm:spPr/>
      <dgm:t>
        <a:bodyPr/>
        <a:lstStyle/>
        <a:p>
          <a:endParaRPr lang="en-US"/>
        </a:p>
      </dgm:t>
    </dgm:pt>
    <dgm:pt modelId="{527BB60F-11A0-4ECC-A7AF-638A49F4F4FD}" type="sibTrans" cxnId="{ADC507E0-461C-4205-AE05-6EF14B928921}">
      <dgm:prSet/>
      <dgm:spPr/>
      <dgm:t>
        <a:bodyPr/>
        <a:lstStyle/>
        <a:p>
          <a:endParaRPr lang="en-US"/>
        </a:p>
      </dgm:t>
    </dgm:pt>
    <dgm:pt modelId="{455C55C8-88BE-4E67-AE30-29B6F957B50C}">
      <dgm:prSet custT="1"/>
      <dgm:spPr/>
      <dgm:t>
        <a:bodyPr/>
        <a:lstStyle/>
        <a:p>
          <a:r>
            <a:rPr lang="en-GB" sz="2000" b="1" dirty="0">
              <a:latin typeface="Arial" panose="020B0604020202020204" pitchFamily="34" charset="0"/>
              <a:cs typeface="Arial" panose="020B0604020202020204" pitchFamily="34" charset="0"/>
            </a:rPr>
            <a:t>Revisiting Building Regulations and Enforcement</a:t>
          </a:r>
          <a:endParaRPr lang="en-US" sz="2000" b="1" dirty="0">
            <a:latin typeface="Arial" panose="020B0604020202020204" pitchFamily="34" charset="0"/>
            <a:cs typeface="Arial" panose="020B0604020202020204" pitchFamily="34" charset="0"/>
          </a:endParaRPr>
        </a:p>
      </dgm:t>
    </dgm:pt>
    <dgm:pt modelId="{5FA576EE-2B1B-40AE-B80C-C01A481E9058}" type="parTrans" cxnId="{9E6141EC-4868-4E60-965C-74149ED64A17}">
      <dgm:prSet/>
      <dgm:spPr/>
      <dgm:t>
        <a:bodyPr/>
        <a:lstStyle/>
        <a:p>
          <a:endParaRPr lang="en-US"/>
        </a:p>
      </dgm:t>
    </dgm:pt>
    <dgm:pt modelId="{B215DE47-4EC2-4B74-87E5-4EDA9C300DA0}" type="sibTrans" cxnId="{9E6141EC-4868-4E60-965C-74149ED64A17}">
      <dgm:prSet/>
      <dgm:spPr/>
      <dgm:t>
        <a:bodyPr/>
        <a:lstStyle/>
        <a:p>
          <a:endParaRPr lang="en-US"/>
        </a:p>
      </dgm:t>
    </dgm:pt>
    <dgm:pt modelId="{79553321-71A2-412E-9C85-85E3B56F0FF0}">
      <dgm:prSet custT="1"/>
      <dgm:spPr/>
      <dgm:t>
        <a:bodyPr/>
        <a:lstStyle/>
        <a:p>
          <a:r>
            <a:rPr lang="en-GB" sz="2000" b="1" dirty="0">
              <a:latin typeface="Arial" panose="020B0604020202020204" pitchFamily="34" charset="0"/>
              <a:cs typeface="Arial" panose="020B0604020202020204" pitchFamily="34" charset="0"/>
            </a:rPr>
            <a:t>Improved Data, Information, and Standards </a:t>
          </a:r>
          <a:endParaRPr lang="en-US" sz="2000" b="1" dirty="0">
            <a:latin typeface="Arial" panose="020B0604020202020204" pitchFamily="34" charset="0"/>
            <a:cs typeface="Arial" panose="020B0604020202020204" pitchFamily="34" charset="0"/>
          </a:endParaRPr>
        </a:p>
      </dgm:t>
    </dgm:pt>
    <dgm:pt modelId="{E1712369-C503-43C6-8DEC-AC80EAD51978}" type="parTrans" cxnId="{74778136-3075-4B16-A4C5-76C19498A92B}">
      <dgm:prSet/>
      <dgm:spPr/>
      <dgm:t>
        <a:bodyPr/>
        <a:lstStyle/>
        <a:p>
          <a:endParaRPr lang="en-US"/>
        </a:p>
      </dgm:t>
    </dgm:pt>
    <dgm:pt modelId="{02132983-25B5-4F5B-98DC-2FB0C2F0DC5F}" type="sibTrans" cxnId="{74778136-3075-4B16-A4C5-76C19498A92B}">
      <dgm:prSet/>
      <dgm:spPr/>
      <dgm:t>
        <a:bodyPr/>
        <a:lstStyle/>
        <a:p>
          <a:endParaRPr lang="en-US"/>
        </a:p>
      </dgm:t>
    </dgm:pt>
    <dgm:pt modelId="{B0CEDCFA-85B3-4A08-97EE-2590445D6F5E}">
      <dgm:prSet custT="1"/>
      <dgm:spPr/>
      <dgm:t>
        <a:bodyPr/>
        <a:lstStyle/>
        <a:p>
          <a:r>
            <a:rPr lang="en-GB" sz="2000" b="1" dirty="0">
              <a:latin typeface="Arial" panose="020B0604020202020204" pitchFamily="34" charset="0"/>
              <a:cs typeface="Arial" panose="020B0604020202020204" pitchFamily="34" charset="0"/>
            </a:rPr>
            <a:t>Restructuring of Financial support</a:t>
          </a:r>
          <a:endParaRPr lang="en-US" sz="2000" b="1" dirty="0">
            <a:latin typeface="Arial" panose="020B0604020202020204" pitchFamily="34" charset="0"/>
            <a:cs typeface="Arial" panose="020B0604020202020204" pitchFamily="34" charset="0"/>
          </a:endParaRPr>
        </a:p>
      </dgm:t>
    </dgm:pt>
    <dgm:pt modelId="{51ABEB7A-C058-451D-B632-A7AE4FDD4C70}" type="parTrans" cxnId="{A8845479-1482-441E-8CE6-DDE3F159725D}">
      <dgm:prSet/>
      <dgm:spPr/>
      <dgm:t>
        <a:bodyPr/>
        <a:lstStyle/>
        <a:p>
          <a:endParaRPr lang="en-US"/>
        </a:p>
      </dgm:t>
    </dgm:pt>
    <dgm:pt modelId="{E91F9559-B37A-4F39-8011-72C3AC29E06A}" type="sibTrans" cxnId="{A8845479-1482-441E-8CE6-DDE3F159725D}">
      <dgm:prSet/>
      <dgm:spPr/>
      <dgm:t>
        <a:bodyPr/>
        <a:lstStyle/>
        <a:p>
          <a:endParaRPr lang="en-US"/>
        </a:p>
      </dgm:t>
    </dgm:pt>
    <dgm:pt modelId="{9E2F1480-5850-447D-9F89-0F67B0D1F8E5}">
      <dgm:prSet custT="1"/>
      <dgm:spPr/>
      <dgm:t>
        <a:bodyPr/>
        <a:lstStyle/>
        <a:p>
          <a:r>
            <a:rPr lang="en-GB" sz="2000" b="1" dirty="0">
              <a:latin typeface="Arial" panose="020B0604020202020204" pitchFamily="34" charset="0"/>
              <a:cs typeface="Arial" panose="020B0604020202020204" pitchFamily="34" charset="0"/>
            </a:rPr>
            <a:t>New local public audit</a:t>
          </a:r>
          <a:endParaRPr lang="en-US" sz="2000" b="1" dirty="0">
            <a:latin typeface="Arial" panose="020B0604020202020204" pitchFamily="34" charset="0"/>
            <a:cs typeface="Arial" panose="020B0604020202020204" pitchFamily="34" charset="0"/>
          </a:endParaRPr>
        </a:p>
      </dgm:t>
    </dgm:pt>
    <dgm:pt modelId="{E79E6FD0-C205-4A7E-9857-CBA947A4DC14}" type="parTrans" cxnId="{C9F34F15-B543-4757-99DD-6369CDDF1A6D}">
      <dgm:prSet/>
      <dgm:spPr/>
      <dgm:t>
        <a:bodyPr/>
        <a:lstStyle/>
        <a:p>
          <a:endParaRPr lang="en-US"/>
        </a:p>
      </dgm:t>
    </dgm:pt>
    <dgm:pt modelId="{75E83C5C-57F0-484F-A1F6-EBBE883604A6}" type="sibTrans" cxnId="{C9F34F15-B543-4757-99DD-6369CDDF1A6D}">
      <dgm:prSet/>
      <dgm:spPr/>
      <dgm:t>
        <a:bodyPr/>
        <a:lstStyle/>
        <a:p>
          <a:endParaRPr lang="en-US"/>
        </a:p>
      </dgm:t>
    </dgm:pt>
    <dgm:pt modelId="{4C2B1415-4E41-4CE8-B19D-4E774460FE59}">
      <dgm:prSet custT="1"/>
      <dgm:spPr/>
      <dgm:t>
        <a:bodyPr/>
        <a:lstStyle/>
        <a:p>
          <a:r>
            <a:rPr lang="en-GB" sz="2000" b="1" dirty="0">
              <a:latin typeface="Arial" panose="020B0604020202020204" pitchFamily="34" charset="0"/>
              <a:cs typeface="Arial" panose="020B0604020202020204" pitchFamily="34" charset="0"/>
            </a:rPr>
            <a:t>Corporate or Governance Inspection added to inspection regime</a:t>
          </a:r>
          <a:endParaRPr lang="en-US" sz="2000" b="1" dirty="0">
            <a:latin typeface="Arial" panose="020B0604020202020204" pitchFamily="34" charset="0"/>
            <a:cs typeface="Arial" panose="020B0604020202020204" pitchFamily="34" charset="0"/>
          </a:endParaRPr>
        </a:p>
      </dgm:t>
    </dgm:pt>
    <dgm:pt modelId="{1E92F40B-CF3D-4473-B12B-B3DEAB4213DB}" type="parTrans" cxnId="{B079294F-566D-4C3A-AEE7-A969629CADF7}">
      <dgm:prSet/>
      <dgm:spPr/>
      <dgm:t>
        <a:bodyPr/>
        <a:lstStyle/>
        <a:p>
          <a:endParaRPr lang="en-US"/>
        </a:p>
      </dgm:t>
    </dgm:pt>
    <dgm:pt modelId="{624FD6CA-C038-4F7C-B32A-2BF54ED5AA2B}" type="sibTrans" cxnId="{B079294F-566D-4C3A-AEE7-A969629CADF7}">
      <dgm:prSet/>
      <dgm:spPr/>
      <dgm:t>
        <a:bodyPr/>
        <a:lstStyle/>
        <a:p>
          <a:endParaRPr lang="en-US"/>
        </a:p>
      </dgm:t>
    </dgm:pt>
    <dgm:pt modelId="{0E306B7D-844D-41B0-ABFE-42239E2F14F8}">
      <dgm:prSet custT="1"/>
      <dgm:spPr/>
      <dgm:t>
        <a:bodyPr/>
        <a:lstStyle/>
        <a:p>
          <a:r>
            <a:rPr lang="en-GB" sz="2000" b="1" dirty="0">
              <a:latin typeface="Arial" panose="020B0604020202020204" pitchFamily="34" charset="0"/>
              <a:cs typeface="Arial" panose="020B0604020202020204" pitchFamily="34" charset="0"/>
            </a:rPr>
            <a:t>National negotiating machinery reform</a:t>
          </a:r>
          <a:endParaRPr lang="en-US" sz="2000" b="1" dirty="0">
            <a:latin typeface="Arial" panose="020B0604020202020204" pitchFamily="34" charset="0"/>
            <a:cs typeface="Arial" panose="020B0604020202020204" pitchFamily="34" charset="0"/>
          </a:endParaRPr>
        </a:p>
      </dgm:t>
    </dgm:pt>
    <dgm:pt modelId="{96CEB5FB-E428-49B4-B5D6-FA6B4A77FC49}" type="parTrans" cxnId="{90B811D9-23C6-4669-BED6-877E9C42DB4D}">
      <dgm:prSet/>
      <dgm:spPr/>
      <dgm:t>
        <a:bodyPr/>
        <a:lstStyle/>
        <a:p>
          <a:endParaRPr lang="en-US"/>
        </a:p>
      </dgm:t>
    </dgm:pt>
    <dgm:pt modelId="{85FC135A-E1FE-4CDD-B42F-E8918D52F807}" type="sibTrans" cxnId="{90B811D9-23C6-4669-BED6-877E9C42DB4D}">
      <dgm:prSet/>
      <dgm:spPr/>
      <dgm:t>
        <a:bodyPr/>
        <a:lstStyle/>
        <a:p>
          <a:endParaRPr lang="en-US"/>
        </a:p>
      </dgm:t>
    </dgm:pt>
    <dgm:pt modelId="{7E8F7899-A907-4E3D-B00F-1182E589B0DA}">
      <dgm:prSet custT="1"/>
      <dgm:spPr/>
      <dgm:t>
        <a:bodyPr/>
        <a:lstStyle/>
        <a:p>
          <a:r>
            <a:rPr lang="en-GB" sz="2000" b="1" dirty="0">
              <a:latin typeface="Arial" panose="020B0604020202020204" pitchFamily="34" charset="0"/>
              <a:cs typeface="Arial" panose="020B0604020202020204" pitchFamily="34" charset="0"/>
            </a:rPr>
            <a:t>Mandatory PFCCs and Boundary Changes.</a:t>
          </a:r>
          <a:endParaRPr lang="en-US" sz="2000" b="1" dirty="0">
            <a:latin typeface="Arial" panose="020B0604020202020204" pitchFamily="34" charset="0"/>
            <a:cs typeface="Arial" panose="020B0604020202020204" pitchFamily="34" charset="0"/>
          </a:endParaRPr>
        </a:p>
      </dgm:t>
    </dgm:pt>
    <dgm:pt modelId="{55E4F070-CBFF-4A1B-BD22-831A818C8B29}" type="parTrans" cxnId="{8BE1146C-3889-40B6-9557-95D742313FA9}">
      <dgm:prSet/>
      <dgm:spPr/>
      <dgm:t>
        <a:bodyPr/>
        <a:lstStyle/>
        <a:p>
          <a:endParaRPr lang="en-US"/>
        </a:p>
      </dgm:t>
    </dgm:pt>
    <dgm:pt modelId="{1CA0AC37-A98D-41C9-B7C2-52642155DFF1}" type="sibTrans" cxnId="{8BE1146C-3889-40B6-9557-95D742313FA9}">
      <dgm:prSet/>
      <dgm:spPr/>
      <dgm:t>
        <a:bodyPr/>
        <a:lstStyle/>
        <a:p>
          <a:endParaRPr lang="en-US"/>
        </a:p>
      </dgm:t>
    </dgm:pt>
    <dgm:pt modelId="{05E0C789-CD59-4D51-9FB0-C086DCF061F7}" type="pres">
      <dgm:prSet presAssocID="{E50C0706-261C-472F-B62E-20566A1D5FB5}" presName="vert0" presStyleCnt="0">
        <dgm:presLayoutVars>
          <dgm:dir/>
          <dgm:animOne val="branch"/>
          <dgm:animLvl val="lvl"/>
        </dgm:presLayoutVars>
      </dgm:prSet>
      <dgm:spPr/>
    </dgm:pt>
    <dgm:pt modelId="{6DDEC750-0127-40C3-863F-BB93C1B8C65E}" type="pres">
      <dgm:prSet presAssocID="{FCB6CBD5-F8BD-4AB7-83A9-9AC9C0177E33}" presName="thickLine" presStyleLbl="alignNode1" presStyleIdx="0" presStyleCnt="9"/>
      <dgm:spPr/>
    </dgm:pt>
    <dgm:pt modelId="{779AFA04-936E-4E2A-A4A3-8127AA685741}" type="pres">
      <dgm:prSet presAssocID="{FCB6CBD5-F8BD-4AB7-83A9-9AC9C0177E33}" presName="horz1" presStyleCnt="0"/>
      <dgm:spPr/>
    </dgm:pt>
    <dgm:pt modelId="{C2943020-7D32-4DCC-AC32-9392BC7375D6}" type="pres">
      <dgm:prSet presAssocID="{FCB6CBD5-F8BD-4AB7-83A9-9AC9C0177E33}" presName="tx1" presStyleLbl="revTx" presStyleIdx="0" presStyleCnt="9"/>
      <dgm:spPr/>
    </dgm:pt>
    <dgm:pt modelId="{A91EBECD-2796-4CA3-99D6-6096C003F4CB}" type="pres">
      <dgm:prSet presAssocID="{FCB6CBD5-F8BD-4AB7-83A9-9AC9C0177E33}" presName="vert1" presStyleCnt="0"/>
      <dgm:spPr/>
    </dgm:pt>
    <dgm:pt modelId="{A8304B47-6882-4BEA-BF82-D4EDEC4282FC}" type="pres">
      <dgm:prSet presAssocID="{6FB6F828-24EF-4D5A-9A11-3BEBC8711CBA}" presName="thickLine" presStyleLbl="alignNode1" presStyleIdx="1" presStyleCnt="9"/>
      <dgm:spPr/>
    </dgm:pt>
    <dgm:pt modelId="{64531EF5-99B7-491C-8E69-633236019BAF}" type="pres">
      <dgm:prSet presAssocID="{6FB6F828-24EF-4D5A-9A11-3BEBC8711CBA}" presName="horz1" presStyleCnt="0"/>
      <dgm:spPr/>
    </dgm:pt>
    <dgm:pt modelId="{81FD541F-57BC-4B43-80C6-2B93666C8C06}" type="pres">
      <dgm:prSet presAssocID="{6FB6F828-24EF-4D5A-9A11-3BEBC8711CBA}" presName="tx1" presStyleLbl="revTx" presStyleIdx="1" presStyleCnt="9"/>
      <dgm:spPr/>
    </dgm:pt>
    <dgm:pt modelId="{D5BBB350-DF96-47B0-9F05-F209232402E2}" type="pres">
      <dgm:prSet presAssocID="{6FB6F828-24EF-4D5A-9A11-3BEBC8711CBA}" presName="vert1" presStyleCnt="0"/>
      <dgm:spPr/>
    </dgm:pt>
    <dgm:pt modelId="{E64CD258-A271-4F15-924A-CAA6B94CE0BC}" type="pres">
      <dgm:prSet presAssocID="{455C55C8-88BE-4E67-AE30-29B6F957B50C}" presName="thickLine" presStyleLbl="alignNode1" presStyleIdx="2" presStyleCnt="9"/>
      <dgm:spPr/>
    </dgm:pt>
    <dgm:pt modelId="{BA987804-070A-4401-A750-F422B790F35E}" type="pres">
      <dgm:prSet presAssocID="{455C55C8-88BE-4E67-AE30-29B6F957B50C}" presName="horz1" presStyleCnt="0"/>
      <dgm:spPr/>
    </dgm:pt>
    <dgm:pt modelId="{453CEE0E-C5E2-4F51-B7C1-92445ABD814C}" type="pres">
      <dgm:prSet presAssocID="{455C55C8-88BE-4E67-AE30-29B6F957B50C}" presName="tx1" presStyleLbl="revTx" presStyleIdx="2" presStyleCnt="9"/>
      <dgm:spPr/>
    </dgm:pt>
    <dgm:pt modelId="{C3308CCA-3147-4584-BD96-2750E992F50B}" type="pres">
      <dgm:prSet presAssocID="{455C55C8-88BE-4E67-AE30-29B6F957B50C}" presName="vert1" presStyleCnt="0"/>
      <dgm:spPr/>
    </dgm:pt>
    <dgm:pt modelId="{9C7584FC-0660-4D92-A524-98992C2F0145}" type="pres">
      <dgm:prSet presAssocID="{79553321-71A2-412E-9C85-85E3B56F0FF0}" presName="thickLine" presStyleLbl="alignNode1" presStyleIdx="3" presStyleCnt="9"/>
      <dgm:spPr/>
    </dgm:pt>
    <dgm:pt modelId="{39129D1F-AE22-4E24-848C-66641EB73241}" type="pres">
      <dgm:prSet presAssocID="{79553321-71A2-412E-9C85-85E3B56F0FF0}" presName="horz1" presStyleCnt="0"/>
      <dgm:spPr/>
    </dgm:pt>
    <dgm:pt modelId="{7C885B87-EC15-4751-8D49-9A8ABF3B7FB7}" type="pres">
      <dgm:prSet presAssocID="{79553321-71A2-412E-9C85-85E3B56F0FF0}" presName="tx1" presStyleLbl="revTx" presStyleIdx="3" presStyleCnt="9"/>
      <dgm:spPr/>
    </dgm:pt>
    <dgm:pt modelId="{8BA74B9E-D852-4547-9C4D-FC37E7BD9784}" type="pres">
      <dgm:prSet presAssocID="{79553321-71A2-412E-9C85-85E3B56F0FF0}" presName="vert1" presStyleCnt="0"/>
      <dgm:spPr/>
    </dgm:pt>
    <dgm:pt modelId="{C4BF0B69-06A9-4636-B9C6-76BA58D3D658}" type="pres">
      <dgm:prSet presAssocID="{B0CEDCFA-85B3-4A08-97EE-2590445D6F5E}" presName="thickLine" presStyleLbl="alignNode1" presStyleIdx="4" presStyleCnt="9"/>
      <dgm:spPr/>
    </dgm:pt>
    <dgm:pt modelId="{1CC13907-873C-4F53-9636-3A9810B0E952}" type="pres">
      <dgm:prSet presAssocID="{B0CEDCFA-85B3-4A08-97EE-2590445D6F5E}" presName="horz1" presStyleCnt="0"/>
      <dgm:spPr/>
    </dgm:pt>
    <dgm:pt modelId="{5CF211F9-2FC4-4B63-B903-9C5A6E011CBF}" type="pres">
      <dgm:prSet presAssocID="{B0CEDCFA-85B3-4A08-97EE-2590445D6F5E}" presName="tx1" presStyleLbl="revTx" presStyleIdx="4" presStyleCnt="9"/>
      <dgm:spPr/>
    </dgm:pt>
    <dgm:pt modelId="{426ACF1B-0D19-4CC3-B10A-CD02B383A7E8}" type="pres">
      <dgm:prSet presAssocID="{B0CEDCFA-85B3-4A08-97EE-2590445D6F5E}" presName="vert1" presStyleCnt="0"/>
      <dgm:spPr/>
    </dgm:pt>
    <dgm:pt modelId="{3C1FA747-5918-4131-9B04-8FB6314773E5}" type="pres">
      <dgm:prSet presAssocID="{9E2F1480-5850-447D-9F89-0F67B0D1F8E5}" presName="thickLine" presStyleLbl="alignNode1" presStyleIdx="5" presStyleCnt="9"/>
      <dgm:spPr/>
    </dgm:pt>
    <dgm:pt modelId="{633F9D7C-D5D3-4B99-AADB-81B6161225DD}" type="pres">
      <dgm:prSet presAssocID="{9E2F1480-5850-447D-9F89-0F67B0D1F8E5}" presName="horz1" presStyleCnt="0"/>
      <dgm:spPr/>
    </dgm:pt>
    <dgm:pt modelId="{7BFE6C66-F519-4B3B-8D5E-501B18A4287E}" type="pres">
      <dgm:prSet presAssocID="{9E2F1480-5850-447D-9F89-0F67B0D1F8E5}" presName="tx1" presStyleLbl="revTx" presStyleIdx="5" presStyleCnt="9"/>
      <dgm:spPr/>
    </dgm:pt>
    <dgm:pt modelId="{8808C59A-DA98-4057-916E-1C6CB32D3C14}" type="pres">
      <dgm:prSet presAssocID="{9E2F1480-5850-447D-9F89-0F67B0D1F8E5}" presName="vert1" presStyleCnt="0"/>
      <dgm:spPr/>
    </dgm:pt>
    <dgm:pt modelId="{E9E803A1-AAD8-41FB-BAD4-59721DADA0AA}" type="pres">
      <dgm:prSet presAssocID="{4C2B1415-4E41-4CE8-B19D-4E774460FE59}" presName="thickLine" presStyleLbl="alignNode1" presStyleIdx="6" presStyleCnt="9"/>
      <dgm:spPr/>
    </dgm:pt>
    <dgm:pt modelId="{1DD1E19B-E641-4572-A139-210102EDAEA3}" type="pres">
      <dgm:prSet presAssocID="{4C2B1415-4E41-4CE8-B19D-4E774460FE59}" presName="horz1" presStyleCnt="0"/>
      <dgm:spPr/>
    </dgm:pt>
    <dgm:pt modelId="{B0222A24-1739-491A-BB6F-D38D42D842B4}" type="pres">
      <dgm:prSet presAssocID="{4C2B1415-4E41-4CE8-B19D-4E774460FE59}" presName="tx1" presStyleLbl="revTx" presStyleIdx="6" presStyleCnt="9"/>
      <dgm:spPr/>
    </dgm:pt>
    <dgm:pt modelId="{C4B63B55-8939-46C5-B326-7999BDC2E206}" type="pres">
      <dgm:prSet presAssocID="{4C2B1415-4E41-4CE8-B19D-4E774460FE59}" presName="vert1" presStyleCnt="0"/>
      <dgm:spPr/>
    </dgm:pt>
    <dgm:pt modelId="{D034D765-8512-419F-8916-5AB0632F6F28}" type="pres">
      <dgm:prSet presAssocID="{0E306B7D-844D-41B0-ABFE-42239E2F14F8}" presName="thickLine" presStyleLbl="alignNode1" presStyleIdx="7" presStyleCnt="9"/>
      <dgm:spPr/>
    </dgm:pt>
    <dgm:pt modelId="{00F5777A-D326-453A-BC60-EC5F80BCDEE7}" type="pres">
      <dgm:prSet presAssocID="{0E306B7D-844D-41B0-ABFE-42239E2F14F8}" presName="horz1" presStyleCnt="0"/>
      <dgm:spPr/>
    </dgm:pt>
    <dgm:pt modelId="{0E977180-19C2-4CD2-8514-55684FEBC15F}" type="pres">
      <dgm:prSet presAssocID="{0E306B7D-844D-41B0-ABFE-42239E2F14F8}" presName="tx1" presStyleLbl="revTx" presStyleIdx="7" presStyleCnt="9"/>
      <dgm:spPr/>
    </dgm:pt>
    <dgm:pt modelId="{B01C77C8-2763-4400-A1D4-BAC1868F8428}" type="pres">
      <dgm:prSet presAssocID="{0E306B7D-844D-41B0-ABFE-42239E2F14F8}" presName="vert1" presStyleCnt="0"/>
      <dgm:spPr/>
    </dgm:pt>
    <dgm:pt modelId="{E02DD8AC-4DEA-42BF-B25C-9CEA6EA9BEEC}" type="pres">
      <dgm:prSet presAssocID="{7E8F7899-A907-4E3D-B00F-1182E589B0DA}" presName="thickLine" presStyleLbl="alignNode1" presStyleIdx="8" presStyleCnt="9"/>
      <dgm:spPr/>
    </dgm:pt>
    <dgm:pt modelId="{3C19B3EB-9864-4B90-AD8B-AFB793FA0F89}" type="pres">
      <dgm:prSet presAssocID="{7E8F7899-A907-4E3D-B00F-1182E589B0DA}" presName="horz1" presStyleCnt="0"/>
      <dgm:spPr/>
    </dgm:pt>
    <dgm:pt modelId="{C257E19C-841C-446F-A928-2999D5C41F6E}" type="pres">
      <dgm:prSet presAssocID="{7E8F7899-A907-4E3D-B00F-1182E589B0DA}" presName="tx1" presStyleLbl="revTx" presStyleIdx="8" presStyleCnt="9"/>
      <dgm:spPr/>
    </dgm:pt>
    <dgm:pt modelId="{C943EDBC-FDB0-48B1-A20F-D66C0F9B51D2}" type="pres">
      <dgm:prSet presAssocID="{7E8F7899-A907-4E3D-B00F-1182E589B0DA}" presName="vert1" presStyleCnt="0"/>
      <dgm:spPr/>
    </dgm:pt>
  </dgm:ptLst>
  <dgm:cxnLst>
    <dgm:cxn modelId="{AB4D010C-7B49-4377-B2C0-082464BD1AFA}" type="presOf" srcId="{FCB6CBD5-F8BD-4AB7-83A9-9AC9C0177E33}" destId="{C2943020-7D32-4DCC-AC32-9392BC7375D6}" srcOrd="0" destOrd="0" presId="urn:microsoft.com/office/officeart/2008/layout/LinedList"/>
    <dgm:cxn modelId="{C9F34F15-B543-4757-99DD-6369CDDF1A6D}" srcId="{E50C0706-261C-472F-B62E-20566A1D5FB5}" destId="{9E2F1480-5850-447D-9F89-0F67B0D1F8E5}" srcOrd="5" destOrd="0" parTransId="{E79E6FD0-C205-4A7E-9857-CBA947A4DC14}" sibTransId="{75E83C5C-57F0-484F-A1F6-EBBE883604A6}"/>
    <dgm:cxn modelId="{85B5081B-A743-4F00-992F-5C612A7F181F}" type="presOf" srcId="{9E2F1480-5850-447D-9F89-0F67B0D1F8E5}" destId="{7BFE6C66-F519-4B3B-8D5E-501B18A4287E}" srcOrd="0" destOrd="0" presId="urn:microsoft.com/office/officeart/2008/layout/LinedList"/>
    <dgm:cxn modelId="{74778136-3075-4B16-A4C5-76C19498A92B}" srcId="{E50C0706-261C-472F-B62E-20566A1D5FB5}" destId="{79553321-71A2-412E-9C85-85E3B56F0FF0}" srcOrd="3" destOrd="0" parTransId="{E1712369-C503-43C6-8DEC-AC80EAD51978}" sibTransId="{02132983-25B5-4F5B-98DC-2FB0C2F0DC5F}"/>
    <dgm:cxn modelId="{FDBEC63D-22E4-4A76-B4C5-0D696721787F}" type="presOf" srcId="{0E306B7D-844D-41B0-ABFE-42239E2F14F8}" destId="{0E977180-19C2-4CD2-8514-55684FEBC15F}" srcOrd="0" destOrd="0" presId="urn:microsoft.com/office/officeart/2008/layout/LinedList"/>
    <dgm:cxn modelId="{8BE1146C-3889-40B6-9557-95D742313FA9}" srcId="{E50C0706-261C-472F-B62E-20566A1D5FB5}" destId="{7E8F7899-A907-4E3D-B00F-1182E589B0DA}" srcOrd="8" destOrd="0" parTransId="{55E4F070-CBFF-4A1B-BD22-831A818C8B29}" sibTransId="{1CA0AC37-A98D-41C9-B7C2-52642155DFF1}"/>
    <dgm:cxn modelId="{B079294F-566D-4C3A-AEE7-A969629CADF7}" srcId="{E50C0706-261C-472F-B62E-20566A1D5FB5}" destId="{4C2B1415-4E41-4CE8-B19D-4E774460FE59}" srcOrd="6" destOrd="0" parTransId="{1E92F40B-CF3D-4473-B12B-B3DEAB4213DB}" sibTransId="{624FD6CA-C038-4F7C-B32A-2BF54ED5AA2B}"/>
    <dgm:cxn modelId="{A8845479-1482-441E-8CE6-DDE3F159725D}" srcId="{E50C0706-261C-472F-B62E-20566A1D5FB5}" destId="{B0CEDCFA-85B3-4A08-97EE-2590445D6F5E}" srcOrd="4" destOrd="0" parTransId="{51ABEB7A-C058-451D-B632-A7AE4FDD4C70}" sibTransId="{E91F9559-B37A-4F39-8011-72C3AC29E06A}"/>
    <dgm:cxn modelId="{48581D81-79C9-41BD-A222-8DBED0D3467F}" type="presOf" srcId="{B0CEDCFA-85B3-4A08-97EE-2590445D6F5E}" destId="{5CF211F9-2FC4-4B63-B903-9C5A6E011CBF}" srcOrd="0" destOrd="0" presId="urn:microsoft.com/office/officeart/2008/layout/LinedList"/>
    <dgm:cxn modelId="{87265F82-157E-43F2-A255-3363498A1AB4}" type="presOf" srcId="{79553321-71A2-412E-9C85-85E3B56F0FF0}" destId="{7C885B87-EC15-4751-8D49-9A8ABF3B7FB7}" srcOrd="0" destOrd="0" presId="urn:microsoft.com/office/officeart/2008/layout/LinedList"/>
    <dgm:cxn modelId="{A443C289-03DF-4130-B9BD-384784297B88}" type="presOf" srcId="{6FB6F828-24EF-4D5A-9A11-3BEBC8711CBA}" destId="{81FD541F-57BC-4B43-80C6-2B93666C8C06}" srcOrd="0" destOrd="0" presId="urn:microsoft.com/office/officeart/2008/layout/LinedList"/>
    <dgm:cxn modelId="{90B811D9-23C6-4669-BED6-877E9C42DB4D}" srcId="{E50C0706-261C-472F-B62E-20566A1D5FB5}" destId="{0E306B7D-844D-41B0-ABFE-42239E2F14F8}" srcOrd="7" destOrd="0" parTransId="{96CEB5FB-E428-49B4-B5D6-FA6B4A77FC49}" sibTransId="{85FC135A-E1FE-4CDD-B42F-E8918D52F807}"/>
    <dgm:cxn modelId="{27831EDA-20EB-4095-B9D5-BF26DB00C8A6}" type="presOf" srcId="{455C55C8-88BE-4E67-AE30-29B6F957B50C}" destId="{453CEE0E-C5E2-4F51-B7C1-92445ABD814C}" srcOrd="0" destOrd="0" presId="urn:microsoft.com/office/officeart/2008/layout/LinedList"/>
    <dgm:cxn modelId="{B8FB69DA-2266-4A9D-8A13-B679D4F101F3}" type="presOf" srcId="{E50C0706-261C-472F-B62E-20566A1D5FB5}" destId="{05E0C789-CD59-4D51-9FB0-C086DCF061F7}" srcOrd="0" destOrd="0" presId="urn:microsoft.com/office/officeart/2008/layout/LinedList"/>
    <dgm:cxn modelId="{518FDADE-6246-4744-B4F0-1D7A39F846E4}" type="presOf" srcId="{7E8F7899-A907-4E3D-B00F-1182E589B0DA}" destId="{C257E19C-841C-446F-A928-2999D5C41F6E}" srcOrd="0" destOrd="0" presId="urn:microsoft.com/office/officeart/2008/layout/LinedList"/>
    <dgm:cxn modelId="{ADC507E0-461C-4205-AE05-6EF14B928921}" srcId="{E50C0706-261C-472F-B62E-20566A1D5FB5}" destId="{6FB6F828-24EF-4D5A-9A11-3BEBC8711CBA}" srcOrd="1" destOrd="0" parTransId="{3319B6DA-6404-4C01-BE96-EAFDC1207483}" sibTransId="{527BB60F-11A0-4ECC-A7AF-638A49F4F4FD}"/>
    <dgm:cxn modelId="{9E6141EC-4868-4E60-965C-74149ED64A17}" srcId="{E50C0706-261C-472F-B62E-20566A1D5FB5}" destId="{455C55C8-88BE-4E67-AE30-29B6F957B50C}" srcOrd="2" destOrd="0" parTransId="{5FA576EE-2B1B-40AE-B80C-C01A481E9058}" sibTransId="{B215DE47-4EC2-4B74-87E5-4EDA9C300DA0}"/>
    <dgm:cxn modelId="{C8C476EE-3958-487C-957B-79555AB52FD7}" srcId="{E50C0706-261C-472F-B62E-20566A1D5FB5}" destId="{FCB6CBD5-F8BD-4AB7-83A9-9AC9C0177E33}" srcOrd="0" destOrd="0" parTransId="{6F12ADD1-4D34-410C-830E-F2DA987545DB}" sibTransId="{0F2F9FBB-44E8-4206-B922-F3DAA901FCCC}"/>
    <dgm:cxn modelId="{A98E6CFB-266D-48B2-A3CB-53179BD54AFC}" type="presOf" srcId="{4C2B1415-4E41-4CE8-B19D-4E774460FE59}" destId="{B0222A24-1739-491A-BB6F-D38D42D842B4}" srcOrd="0" destOrd="0" presId="urn:microsoft.com/office/officeart/2008/layout/LinedList"/>
    <dgm:cxn modelId="{F850EAE9-ADA4-4BF9-835E-DC7EC2456B0A}" type="presParOf" srcId="{05E0C789-CD59-4D51-9FB0-C086DCF061F7}" destId="{6DDEC750-0127-40C3-863F-BB93C1B8C65E}" srcOrd="0" destOrd="0" presId="urn:microsoft.com/office/officeart/2008/layout/LinedList"/>
    <dgm:cxn modelId="{3D01B4AE-A776-4ED5-8FDC-9B6743B657B9}" type="presParOf" srcId="{05E0C789-CD59-4D51-9FB0-C086DCF061F7}" destId="{779AFA04-936E-4E2A-A4A3-8127AA685741}" srcOrd="1" destOrd="0" presId="urn:microsoft.com/office/officeart/2008/layout/LinedList"/>
    <dgm:cxn modelId="{703E7646-19E6-4B4E-8DDC-B00B1964FB05}" type="presParOf" srcId="{779AFA04-936E-4E2A-A4A3-8127AA685741}" destId="{C2943020-7D32-4DCC-AC32-9392BC7375D6}" srcOrd="0" destOrd="0" presId="urn:microsoft.com/office/officeart/2008/layout/LinedList"/>
    <dgm:cxn modelId="{D700D821-E851-4E6A-B757-DBABA29B2D1A}" type="presParOf" srcId="{779AFA04-936E-4E2A-A4A3-8127AA685741}" destId="{A91EBECD-2796-4CA3-99D6-6096C003F4CB}" srcOrd="1" destOrd="0" presId="urn:microsoft.com/office/officeart/2008/layout/LinedList"/>
    <dgm:cxn modelId="{07A4B817-4888-4701-A608-1DCFD0F5ABF7}" type="presParOf" srcId="{05E0C789-CD59-4D51-9FB0-C086DCF061F7}" destId="{A8304B47-6882-4BEA-BF82-D4EDEC4282FC}" srcOrd="2" destOrd="0" presId="urn:microsoft.com/office/officeart/2008/layout/LinedList"/>
    <dgm:cxn modelId="{34A39A30-8AEB-4105-BC37-778561D515CE}" type="presParOf" srcId="{05E0C789-CD59-4D51-9FB0-C086DCF061F7}" destId="{64531EF5-99B7-491C-8E69-633236019BAF}" srcOrd="3" destOrd="0" presId="urn:microsoft.com/office/officeart/2008/layout/LinedList"/>
    <dgm:cxn modelId="{79FAABEA-8B2B-4728-BC01-638DEF99FE61}" type="presParOf" srcId="{64531EF5-99B7-491C-8E69-633236019BAF}" destId="{81FD541F-57BC-4B43-80C6-2B93666C8C06}" srcOrd="0" destOrd="0" presId="urn:microsoft.com/office/officeart/2008/layout/LinedList"/>
    <dgm:cxn modelId="{28C592DD-E151-4486-A193-8BE2868B6311}" type="presParOf" srcId="{64531EF5-99B7-491C-8E69-633236019BAF}" destId="{D5BBB350-DF96-47B0-9F05-F209232402E2}" srcOrd="1" destOrd="0" presId="urn:microsoft.com/office/officeart/2008/layout/LinedList"/>
    <dgm:cxn modelId="{E04E62B7-A0C9-4BEB-8C7D-8AEEE0203DD5}" type="presParOf" srcId="{05E0C789-CD59-4D51-9FB0-C086DCF061F7}" destId="{E64CD258-A271-4F15-924A-CAA6B94CE0BC}" srcOrd="4" destOrd="0" presId="urn:microsoft.com/office/officeart/2008/layout/LinedList"/>
    <dgm:cxn modelId="{8FD678B6-BB2B-4F16-96A1-8636B7621B42}" type="presParOf" srcId="{05E0C789-CD59-4D51-9FB0-C086DCF061F7}" destId="{BA987804-070A-4401-A750-F422B790F35E}" srcOrd="5" destOrd="0" presId="urn:microsoft.com/office/officeart/2008/layout/LinedList"/>
    <dgm:cxn modelId="{E2D0566D-D4F1-4338-BD86-596F04656E61}" type="presParOf" srcId="{BA987804-070A-4401-A750-F422B790F35E}" destId="{453CEE0E-C5E2-4F51-B7C1-92445ABD814C}" srcOrd="0" destOrd="0" presId="urn:microsoft.com/office/officeart/2008/layout/LinedList"/>
    <dgm:cxn modelId="{09D3F1CB-24CB-4597-85B4-31F66F202902}" type="presParOf" srcId="{BA987804-070A-4401-A750-F422B790F35E}" destId="{C3308CCA-3147-4584-BD96-2750E992F50B}" srcOrd="1" destOrd="0" presId="urn:microsoft.com/office/officeart/2008/layout/LinedList"/>
    <dgm:cxn modelId="{29F4A1CF-3F5F-45C8-A51B-CEFA0D1DB05A}" type="presParOf" srcId="{05E0C789-CD59-4D51-9FB0-C086DCF061F7}" destId="{9C7584FC-0660-4D92-A524-98992C2F0145}" srcOrd="6" destOrd="0" presId="urn:microsoft.com/office/officeart/2008/layout/LinedList"/>
    <dgm:cxn modelId="{14E2890F-1163-4131-ABDF-96CED20ACCAC}" type="presParOf" srcId="{05E0C789-CD59-4D51-9FB0-C086DCF061F7}" destId="{39129D1F-AE22-4E24-848C-66641EB73241}" srcOrd="7" destOrd="0" presId="urn:microsoft.com/office/officeart/2008/layout/LinedList"/>
    <dgm:cxn modelId="{2483753A-423C-47ED-8432-CEF6BAE39D38}" type="presParOf" srcId="{39129D1F-AE22-4E24-848C-66641EB73241}" destId="{7C885B87-EC15-4751-8D49-9A8ABF3B7FB7}" srcOrd="0" destOrd="0" presId="urn:microsoft.com/office/officeart/2008/layout/LinedList"/>
    <dgm:cxn modelId="{4A5DFD09-70B9-4B1A-AA35-DCB9507D7CB8}" type="presParOf" srcId="{39129D1F-AE22-4E24-848C-66641EB73241}" destId="{8BA74B9E-D852-4547-9C4D-FC37E7BD9784}" srcOrd="1" destOrd="0" presId="urn:microsoft.com/office/officeart/2008/layout/LinedList"/>
    <dgm:cxn modelId="{6A42595E-2414-4390-9516-5E1D8BA7105E}" type="presParOf" srcId="{05E0C789-CD59-4D51-9FB0-C086DCF061F7}" destId="{C4BF0B69-06A9-4636-B9C6-76BA58D3D658}" srcOrd="8" destOrd="0" presId="urn:microsoft.com/office/officeart/2008/layout/LinedList"/>
    <dgm:cxn modelId="{402A51D1-4753-4CEA-9E05-F1B14F222FC5}" type="presParOf" srcId="{05E0C789-CD59-4D51-9FB0-C086DCF061F7}" destId="{1CC13907-873C-4F53-9636-3A9810B0E952}" srcOrd="9" destOrd="0" presId="urn:microsoft.com/office/officeart/2008/layout/LinedList"/>
    <dgm:cxn modelId="{5CEB88E7-1859-4EFB-9558-C58B974CAB75}" type="presParOf" srcId="{1CC13907-873C-4F53-9636-3A9810B0E952}" destId="{5CF211F9-2FC4-4B63-B903-9C5A6E011CBF}" srcOrd="0" destOrd="0" presId="urn:microsoft.com/office/officeart/2008/layout/LinedList"/>
    <dgm:cxn modelId="{F36839C6-8930-458F-9C4B-8DC142D741A8}" type="presParOf" srcId="{1CC13907-873C-4F53-9636-3A9810B0E952}" destId="{426ACF1B-0D19-4CC3-B10A-CD02B383A7E8}" srcOrd="1" destOrd="0" presId="urn:microsoft.com/office/officeart/2008/layout/LinedList"/>
    <dgm:cxn modelId="{665F22E5-3400-4238-A9DF-400752EC5585}" type="presParOf" srcId="{05E0C789-CD59-4D51-9FB0-C086DCF061F7}" destId="{3C1FA747-5918-4131-9B04-8FB6314773E5}" srcOrd="10" destOrd="0" presId="urn:microsoft.com/office/officeart/2008/layout/LinedList"/>
    <dgm:cxn modelId="{7AD73C11-7D52-4D86-A987-8C95A75A57DB}" type="presParOf" srcId="{05E0C789-CD59-4D51-9FB0-C086DCF061F7}" destId="{633F9D7C-D5D3-4B99-AADB-81B6161225DD}" srcOrd="11" destOrd="0" presId="urn:microsoft.com/office/officeart/2008/layout/LinedList"/>
    <dgm:cxn modelId="{1451E0A2-D033-4280-ACB5-4EFFC509D2B3}" type="presParOf" srcId="{633F9D7C-D5D3-4B99-AADB-81B6161225DD}" destId="{7BFE6C66-F519-4B3B-8D5E-501B18A4287E}" srcOrd="0" destOrd="0" presId="urn:microsoft.com/office/officeart/2008/layout/LinedList"/>
    <dgm:cxn modelId="{6B9E3399-F4B3-4BCF-AE4E-A1E743E6A833}" type="presParOf" srcId="{633F9D7C-D5D3-4B99-AADB-81B6161225DD}" destId="{8808C59A-DA98-4057-916E-1C6CB32D3C14}" srcOrd="1" destOrd="0" presId="urn:microsoft.com/office/officeart/2008/layout/LinedList"/>
    <dgm:cxn modelId="{D8301111-24CB-4AF6-98A2-DDB67A81C767}" type="presParOf" srcId="{05E0C789-CD59-4D51-9FB0-C086DCF061F7}" destId="{E9E803A1-AAD8-41FB-BAD4-59721DADA0AA}" srcOrd="12" destOrd="0" presId="urn:microsoft.com/office/officeart/2008/layout/LinedList"/>
    <dgm:cxn modelId="{8BC26B8A-A529-4D71-8472-4C6491AA867A}" type="presParOf" srcId="{05E0C789-CD59-4D51-9FB0-C086DCF061F7}" destId="{1DD1E19B-E641-4572-A139-210102EDAEA3}" srcOrd="13" destOrd="0" presId="urn:microsoft.com/office/officeart/2008/layout/LinedList"/>
    <dgm:cxn modelId="{936B766A-641B-4DF7-BD05-74CC438B2B22}" type="presParOf" srcId="{1DD1E19B-E641-4572-A139-210102EDAEA3}" destId="{B0222A24-1739-491A-BB6F-D38D42D842B4}" srcOrd="0" destOrd="0" presId="urn:microsoft.com/office/officeart/2008/layout/LinedList"/>
    <dgm:cxn modelId="{74B8532C-90C7-4F50-A5C7-70575AB7DEA4}" type="presParOf" srcId="{1DD1E19B-E641-4572-A139-210102EDAEA3}" destId="{C4B63B55-8939-46C5-B326-7999BDC2E206}" srcOrd="1" destOrd="0" presId="urn:microsoft.com/office/officeart/2008/layout/LinedList"/>
    <dgm:cxn modelId="{C57683C2-B548-4D8D-9184-7CDB8E54AE2E}" type="presParOf" srcId="{05E0C789-CD59-4D51-9FB0-C086DCF061F7}" destId="{D034D765-8512-419F-8916-5AB0632F6F28}" srcOrd="14" destOrd="0" presId="urn:microsoft.com/office/officeart/2008/layout/LinedList"/>
    <dgm:cxn modelId="{831D0BC0-9F41-4995-A564-75B0B2E0863F}" type="presParOf" srcId="{05E0C789-CD59-4D51-9FB0-C086DCF061F7}" destId="{00F5777A-D326-453A-BC60-EC5F80BCDEE7}" srcOrd="15" destOrd="0" presId="urn:microsoft.com/office/officeart/2008/layout/LinedList"/>
    <dgm:cxn modelId="{A9BA4FF0-DCCB-42A1-8DAD-A62FE847561E}" type="presParOf" srcId="{00F5777A-D326-453A-BC60-EC5F80BCDEE7}" destId="{0E977180-19C2-4CD2-8514-55684FEBC15F}" srcOrd="0" destOrd="0" presId="urn:microsoft.com/office/officeart/2008/layout/LinedList"/>
    <dgm:cxn modelId="{36C78167-7AF5-459B-8A3C-AFCF9C1D1C46}" type="presParOf" srcId="{00F5777A-D326-453A-BC60-EC5F80BCDEE7}" destId="{B01C77C8-2763-4400-A1D4-BAC1868F8428}" srcOrd="1" destOrd="0" presId="urn:microsoft.com/office/officeart/2008/layout/LinedList"/>
    <dgm:cxn modelId="{DE56AF50-AFAF-4B6E-9FA5-7C0F7B5157BB}" type="presParOf" srcId="{05E0C789-CD59-4D51-9FB0-C086DCF061F7}" destId="{E02DD8AC-4DEA-42BF-B25C-9CEA6EA9BEEC}" srcOrd="16" destOrd="0" presId="urn:microsoft.com/office/officeart/2008/layout/LinedList"/>
    <dgm:cxn modelId="{AA5A4224-2B9A-4689-ACD9-9F9D92E08CA1}" type="presParOf" srcId="{05E0C789-CD59-4D51-9FB0-C086DCF061F7}" destId="{3C19B3EB-9864-4B90-AD8B-AFB793FA0F89}" srcOrd="17" destOrd="0" presId="urn:microsoft.com/office/officeart/2008/layout/LinedList"/>
    <dgm:cxn modelId="{294B0454-DD48-4D71-82BE-03CB998D32D7}" type="presParOf" srcId="{3C19B3EB-9864-4B90-AD8B-AFB793FA0F89}" destId="{C257E19C-841C-446F-A928-2999D5C41F6E}" srcOrd="0" destOrd="0" presId="urn:microsoft.com/office/officeart/2008/layout/LinedList"/>
    <dgm:cxn modelId="{46335A50-477D-498C-BAC9-42C6D5FF5A39}" type="presParOf" srcId="{3C19B3EB-9864-4B90-AD8B-AFB793FA0F89}" destId="{C943EDBC-FDB0-48B1-A20F-D66C0F9B51D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1E39372-C5F6-43D8-B2CC-17927F375D7B}" type="doc">
      <dgm:prSet loTypeId="urn:microsoft.com/office/officeart/2005/8/layout/default" loCatId="list" qsTypeId="urn:microsoft.com/office/officeart/2005/8/quickstyle/simple1" qsCatId="simple" csTypeId="urn:microsoft.com/office/officeart/2005/8/colors/accent2_4" csCatId="accent2" phldr="1"/>
      <dgm:spPr/>
      <dgm:t>
        <a:bodyPr/>
        <a:lstStyle/>
        <a:p>
          <a:endParaRPr lang="en-GB"/>
        </a:p>
      </dgm:t>
    </dgm:pt>
    <dgm:pt modelId="{A57ED75A-BA72-45E2-B561-8F93C4E0C977}">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cs typeface="+mn-cs"/>
            </a:rPr>
            <a:t>Fire Services Management Committee (FSMC)</a:t>
          </a:r>
        </a:p>
        <a:p>
          <a:pPr marL="0" lvl="0" defTabSz="889000">
            <a:lnSpc>
              <a:spcPct val="90000"/>
            </a:lnSpc>
            <a:spcBef>
              <a:spcPct val="0"/>
            </a:spcBef>
            <a:spcAft>
              <a:spcPct val="35000"/>
            </a:spcAft>
            <a:buNone/>
          </a:pPr>
          <a:endParaRPr lang="en-GB" dirty="0"/>
        </a:p>
      </dgm:t>
    </dgm:pt>
    <dgm:pt modelId="{B223F8B7-F6EA-4116-B3C4-8804B2E2D447}" type="parTrans" cxnId="{609E88D5-1D04-4949-A2CB-ACCC2A7E6877}">
      <dgm:prSet/>
      <dgm:spPr/>
      <dgm:t>
        <a:bodyPr/>
        <a:lstStyle/>
        <a:p>
          <a:endParaRPr lang="en-GB"/>
        </a:p>
      </dgm:t>
    </dgm:pt>
    <dgm:pt modelId="{311D722C-BC57-4676-AB86-701B88A65404}" type="sibTrans" cxnId="{609E88D5-1D04-4949-A2CB-ACCC2A7E6877}">
      <dgm:prSet/>
      <dgm:spPr/>
      <dgm:t>
        <a:bodyPr/>
        <a:lstStyle/>
        <a:p>
          <a:endParaRPr lang="en-GB"/>
        </a:p>
      </dgm:t>
    </dgm:pt>
    <dgm:pt modelId="{3B14093D-FB47-4561-A358-5DB0A17788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cs typeface="+mn-cs"/>
            </a:rPr>
            <a:t>Fire Commission</a:t>
          </a:r>
        </a:p>
        <a:p>
          <a:pPr marL="0" lvl="0" defTabSz="1155700">
            <a:lnSpc>
              <a:spcPct val="90000"/>
            </a:lnSpc>
            <a:spcBef>
              <a:spcPct val="0"/>
            </a:spcBef>
            <a:spcAft>
              <a:spcPct val="35000"/>
            </a:spcAft>
            <a:buNone/>
          </a:pPr>
          <a:endParaRPr lang="en-GB" dirty="0"/>
        </a:p>
      </dgm:t>
    </dgm:pt>
    <dgm:pt modelId="{BE876252-8086-43F5-A02C-6F59EE05AAC9}" type="parTrans" cxnId="{5AAB20ED-2F88-4314-8D00-B2785462EE7A}">
      <dgm:prSet/>
      <dgm:spPr/>
      <dgm:t>
        <a:bodyPr/>
        <a:lstStyle/>
        <a:p>
          <a:endParaRPr lang="en-GB"/>
        </a:p>
      </dgm:t>
    </dgm:pt>
    <dgm:pt modelId="{3D6B6FF8-ED78-4405-B5D5-7BEE48D5A42E}" type="sibTrans" cxnId="{5AAB20ED-2F88-4314-8D00-B2785462EE7A}">
      <dgm:prSet/>
      <dgm:spPr/>
      <dgm:t>
        <a:bodyPr/>
        <a:lstStyle/>
        <a:p>
          <a:endParaRPr lang="en-GB"/>
        </a:p>
      </dgm:t>
    </dgm:pt>
    <dgm:pt modelId="{65CA4E39-A4B0-4712-8C65-C0280D1DCCFF}">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cs typeface="+mn-cs"/>
            </a:rPr>
            <a:t>National Joint Council (NJC)</a:t>
          </a:r>
        </a:p>
        <a:p>
          <a:pPr marL="0" lvl="0" defTabSz="1155700">
            <a:lnSpc>
              <a:spcPct val="90000"/>
            </a:lnSpc>
            <a:spcBef>
              <a:spcPct val="0"/>
            </a:spcBef>
            <a:spcAft>
              <a:spcPct val="35000"/>
            </a:spcAft>
            <a:buNone/>
          </a:pPr>
          <a:endParaRPr lang="en-GB" dirty="0"/>
        </a:p>
      </dgm:t>
    </dgm:pt>
    <dgm:pt modelId="{DA0AF64A-44C2-4993-BAE3-62C4DFCADA88}" type="parTrans" cxnId="{BA713853-E502-4D6B-B429-B95EBD8BBC85}">
      <dgm:prSet/>
      <dgm:spPr/>
      <dgm:t>
        <a:bodyPr/>
        <a:lstStyle/>
        <a:p>
          <a:endParaRPr lang="en-GB"/>
        </a:p>
      </dgm:t>
    </dgm:pt>
    <dgm:pt modelId="{25F3E0E9-4D25-4659-B376-4052CF438310}" type="sibTrans" cxnId="{BA713853-E502-4D6B-B429-B95EBD8BBC85}">
      <dgm:prSet/>
      <dgm:spPr/>
      <dgm:t>
        <a:bodyPr/>
        <a:lstStyle/>
        <a:p>
          <a:endParaRPr lang="en-GB"/>
        </a:p>
      </dgm:t>
    </dgm:pt>
    <dgm:pt modelId="{54C9B1C7-4150-4F13-B77E-797AF494DC20}">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800" dirty="0">
              <a:cs typeface="+mn-cs"/>
            </a:rPr>
            <a:t>Improvement and support function</a:t>
          </a:r>
        </a:p>
        <a:p>
          <a:pPr marL="0" lvl="0" defTabSz="1111250">
            <a:lnSpc>
              <a:spcPct val="90000"/>
            </a:lnSpc>
            <a:spcBef>
              <a:spcPct val="0"/>
            </a:spcBef>
            <a:spcAft>
              <a:spcPct val="35000"/>
            </a:spcAft>
            <a:buNone/>
          </a:pPr>
          <a:endParaRPr lang="en-GB" dirty="0"/>
        </a:p>
      </dgm:t>
    </dgm:pt>
    <dgm:pt modelId="{E7D9F59A-D11F-441D-9DE4-A75EA51A260C}" type="parTrans" cxnId="{C6725C35-061D-476E-972F-EB3F8CA31275}">
      <dgm:prSet/>
      <dgm:spPr/>
      <dgm:t>
        <a:bodyPr/>
        <a:lstStyle/>
        <a:p>
          <a:endParaRPr lang="en-GB"/>
        </a:p>
      </dgm:t>
    </dgm:pt>
    <dgm:pt modelId="{4C1FFAB2-2DBC-4A29-B513-57CBF83E571B}" type="sibTrans" cxnId="{C6725C35-061D-476E-972F-EB3F8CA31275}">
      <dgm:prSet/>
      <dgm:spPr/>
      <dgm:t>
        <a:bodyPr/>
        <a:lstStyle/>
        <a:p>
          <a:endParaRPr lang="en-GB"/>
        </a:p>
      </dgm:t>
    </dgm:pt>
    <dgm:pt modelId="{66717388-C3AB-4C5C-8792-7907FFDD2DE7}" type="pres">
      <dgm:prSet presAssocID="{11E39372-C5F6-43D8-B2CC-17927F375D7B}" presName="diagram" presStyleCnt="0">
        <dgm:presLayoutVars>
          <dgm:dir/>
          <dgm:resizeHandles val="exact"/>
        </dgm:presLayoutVars>
      </dgm:prSet>
      <dgm:spPr/>
    </dgm:pt>
    <dgm:pt modelId="{D33F8187-3FB4-4744-8EDF-FCD8463310BC}" type="pres">
      <dgm:prSet presAssocID="{A57ED75A-BA72-45E2-B561-8F93C4E0C977}" presName="node" presStyleLbl="node1" presStyleIdx="0" presStyleCnt="4">
        <dgm:presLayoutVars>
          <dgm:bulletEnabled val="1"/>
        </dgm:presLayoutVars>
      </dgm:prSet>
      <dgm:spPr/>
    </dgm:pt>
    <dgm:pt modelId="{9493BA1C-33E7-4DB0-A374-3C70023BC191}" type="pres">
      <dgm:prSet presAssocID="{311D722C-BC57-4676-AB86-701B88A65404}" presName="sibTrans" presStyleCnt="0"/>
      <dgm:spPr/>
    </dgm:pt>
    <dgm:pt modelId="{DC6D232F-5665-4044-AB4C-BCB4C7465EFE}" type="pres">
      <dgm:prSet presAssocID="{3B14093D-FB47-4561-A358-5DB0A17788D5}" presName="node" presStyleLbl="node1" presStyleIdx="1" presStyleCnt="4" custScaleY="67049" custLinFactNeighborX="6818" custLinFactNeighborY="-6538">
        <dgm:presLayoutVars>
          <dgm:bulletEnabled val="1"/>
        </dgm:presLayoutVars>
      </dgm:prSet>
      <dgm:spPr/>
    </dgm:pt>
    <dgm:pt modelId="{EFAB8164-3335-461D-A68F-1B8F626CEDD1}" type="pres">
      <dgm:prSet presAssocID="{3D6B6FF8-ED78-4405-B5D5-7BEE48D5A42E}" presName="sibTrans" presStyleCnt="0"/>
      <dgm:spPr/>
    </dgm:pt>
    <dgm:pt modelId="{25123E01-3D7E-4E18-8232-54CE7D9089D7}" type="pres">
      <dgm:prSet presAssocID="{65CA4E39-A4B0-4712-8C65-C0280D1DCCFF}" presName="node" presStyleLbl="node1" presStyleIdx="2" presStyleCnt="4" custScaleY="67681">
        <dgm:presLayoutVars>
          <dgm:bulletEnabled val="1"/>
        </dgm:presLayoutVars>
      </dgm:prSet>
      <dgm:spPr/>
    </dgm:pt>
    <dgm:pt modelId="{87511CC9-C7D3-42FD-8BAD-CCB37CF019BF}" type="pres">
      <dgm:prSet presAssocID="{25F3E0E9-4D25-4659-B376-4052CF438310}" presName="sibTrans" presStyleCnt="0"/>
      <dgm:spPr/>
    </dgm:pt>
    <dgm:pt modelId="{9594E3DA-CCE6-41ED-AC71-8C3FE59EFD38}" type="pres">
      <dgm:prSet presAssocID="{54C9B1C7-4150-4F13-B77E-797AF494DC20}" presName="node" presStyleLbl="node1" presStyleIdx="3" presStyleCnt="4" custScaleY="66207" custLinFactNeighborX="-579" custLinFactNeighborY="-5445">
        <dgm:presLayoutVars>
          <dgm:bulletEnabled val="1"/>
        </dgm:presLayoutVars>
      </dgm:prSet>
      <dgm:spPr/>
    </dgm:pt>
  </dgm:ptLst>
  <dgm:cxnLst>
    <dgm:cxn modelId="{C6725C35-061D-476E-972F-EB3F8CA31275}" srcId="{11E39372-C5F6-43D8-B2CC-17927F375D7B}" destId="{54C9B1C7-4150-4F13-B77E-797AF494DC20}" srcOrd="3" destOrd="0" parTransId="{E7D9F59A-D11F-441D-9DE4-A75EA51A260C}" sibTransId="{4C1FFAB2-2DBC-4A29-B513-57CBF83E571B}"/>
    <dgm:cxn modelId="{BA713853-E502-4D6B-B429-B95EBD8BBC85}" srcId="{11E39372-C5F6-43D8-B2CC-17927F375D7B}" destId="{65CA4E39-A4B0-4712-8C65-C0280D1DCCFF}" srcOrd="2" destOrd="0" parTransId="{DA0AF64A-44C2-4993-BAE3-62C4DFCADA88}" sibTransId="{25F3E0E9-4D25-4659-B376-4052CF438310}"/>
    <dgm:cxn modelId="{23583598-2C6A-43AC-A53C-B45464B24AD7}" type="presOf" srcId="{65CA4E39-A4B0-4712-8C65-C0280D1DCCFF}" destId="{25123E01-3D7E-4E18-8232-54CE7D9089D7}" srcOrd="0" destOrd="0" presId="urn:microsoft.com/office/officeart/2005/8/layout/default"/>
    <dgm:cxn modelId="{B940F39E-06EE-412B-8758-B1DC5995440E}" type="presOf" srcId="{54C9B1C7-4150-4F13-B77E-797AF494DC20}" destId="{9594E3DA-CCE6-41ED-AC71-8C3FE59EFD38}" srcOrd="0" destOrd="0" presId="urn:microsoft.com/office/officeart/2005/8/layout/default"/>
    <dgm:cxn modelId="{609E88D5-1D04-4949-A2CB-ACCC2A7E6877}" srcId="{11E39372-C5F6-43D8-B2CC-17927F375D7B}" destId="{A57ED75A-BA72-45E2-B561-8F93C4E0C977}" srcOrd="0" destOrd="0" parTransId="{B223F8B7-F6EA-4116-B3C4-8804B2E2D447}" sibTransId="{311D722C-BC57-4676-AB86-701B88A65404}"/>
    <dgm:cxn modelId="{C4D5FCE9-8354-4F42-9FF4-917A13C38B56}" type="presOf" srcId="{11E39372-C5F6-43D8-B2CC-17927F375D7B}" destId="{66717388-C3AB-4C5C-8792-7907FFDD2DE7}" srcOrd="0" destOrd="0" presId="urn:microsoft.com/office/officeart/2005/8/layout/default"/>
    <dgm:cxn modelId="{5AAB20ED-2F88-4314-8D00-B2785462EE7A}" srcId="{11E39372-C5F6-43D8-B2CC-17927F375D7B}" destId="{3B14093D-FB47-4561-A358-5DB0A17788D5}" srcOrd="1" destOrd="0" parTransId="{BE876252-8086-43F5-A02C-6F59EE05AAC9}" sibTransId="{3D6B6FF8-ED78-4405-B5D5-7BEE48D5A42E}"/>
    <dgm:cxn modelId="{6EF063F0-BC6F-4320-8D75-85DD82E5A563}" type="presOf" srcId="{3B14093D-FB47-4561-A358-5DB0A17788D5}" destId="{DC6D232F-5665-4044-AB4C-BCB4C7465EFE}" srcOrd="0" destOrd="0" presId="urn:microsoft.com/office/officeart/2005/8/layout/default"/>
    <dgm:cxn modelId="{982DACFD-BB7C-470C-B691-60B27518C40D}" type="presOf" srcId="{A57ED75A-BA72-45E2-B561-8F93C4E0C977}" destId="{D33F8187-3FB4-4744-8EDF-FCD8463310BC}" srcOrd="0" destOrd="0" presId="urn:microsoft.com/office/officeart/2005/8/layout/default"/>
    <dgm:cxn modelId="{4E966BCC-55A3-42E1-ABFD-5C1B852F50D8}" type="presParOf" srcId="{66717388-C3AB-4C5C-8792-7907FFDD2DE7}" destId="{D33F8187-3FB4-4744-8EDF-FCD8463310BC}" srcOrd="0" destOrd="0" presId="urn:microsoft.com/office/officeart/2005/8/layout/default"/>
    <dgm:cxn modelId="{8105C1B9-39E3-428F-9966-F9BFF70CD42C}" type="presParOf" srcId="{66717388-C3AB-4C5C-8792-7907FFDD2DE7}" destId="{9493BA1C-33E7-4DB0-A374-3C70023BC191}" srcOrd="1" destOrd="0" presId="urn:microsoft.com/office/officeart/2005/8/layout/default"/>
    <dgm:cxn modelId="{66948A8F-5D66-48E8-BC15-0FFCCD2AA421}" type="presParOf" srcId="{66717388-C3AB-4C5C-8792-7907FFDD2DE7}" destId="{DC6D232F-5665-4044-AB4C-BCB4C7465EFE}" srcOrd="2" destOrd="0" presId="urn:microsoft.com/office/officeart/2005/8/layout/default"/>
    <dgm:cxn modelId="{AA1678F6-0E84-4117-8EFA-52C33D7DD740}" type="presParOf" srcId="{66717388-C3AB-4C5C-8792-7907FFDD2DE7}" destId="{EFAB8164-3335-461D-A68F-1B8F626CEDD1}" srcOrd="3" destOrd="0" presId="urn:microsoft.com/office/officeart/2005/8/layout/default"/>
    <dgm:cxn modelId="{8993D333-F2AA-4BC6-9014-336D6BF9584F}" type="presParOf" srcId="{66717388-C3AB-4C5C-8792-7907FFDD2DE7}" destId="{25123E01-3D7E-4E18-8232-54CE7D9089D7}" srcOrd="4" destOrd="0" presId="urn:microsoft.com/office/officeart/2005/8/layout/default"/>
    <dgm:cxn modelId="{FEF98C04-EC85-45E4-A7AC-8FC08B48BFA2}" type="presParOf" srcId="{66717388-C3AB-4C5C-8792-7907FFDD2DE7}" destId="{87511CC9-C7D3-42FD-8BAD-CCB37CF019BF}" srcOrd="5" destOrd="0" presId="urn:microsoft.com/office/officeart/2005/8/layout/default"/>
    <dgm:cxn modelId="{86AF2892-2775-4DAA-A694-34ECE6FC2FBC}" type="presParOf" srcId="{66717388-C3AB-4C5C-8792-7907FFDD2DE7}" destId="{9594E3DA-CCE6-41ED-AC71-8C3FE59EFD3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1B48-9272-4034-99D5-0CA7AD83C513}">
      <dsp:nvSpPr>
        <dsp:cNvPr id="0" name=""/>
        <dsp:cNvSpPr/>
      </dsp:nvSpPr>
      <dsp:spPr>
        <a:xfrm>
          <a:off x="0" y="365759"/>
          <a:ext cx="7315200" cy="438912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Putting it into practice</a:t>
          </a:r>
          <a:endParaRPr lang="en-US" sz="2800" kern="1200" dirty="0"/>
        </a:p>
        <a:p>
          <a:pPr marL="228600" lvl="1" indent="-228600" algn="l" defTabSz="977900">
            <a:lnSpc>
              <a:spcPct val="90000"/>
            </a:lnSpc>
            <a:spcBef>
              <a:spcPct val="0"/>
            </a:spcBef>
            <a:spcAft>
              <a:spcPct val="15000"/>
            </a:spcAft>
            <a:buChar char="•"/>
          </a:pPr>
          <a:r>
            <a:rPr lang="en-GB" sz="2200" kern="1200" dirty="0"/>
            <a:t>Support transparency</a:t>
          </a:r>
          <a:endParaRPr lang="en-US" sz="2200" kern="1200" dirty="0"/>
        </a:p>
        <a:p>
          <a:pPr marL="228600" lvl="1" indent="-228600" algn="l" defTabSz="977900">
            <a:lnSpc>
              <a:spcPct val="90000"/>
            </a:lnSpc>
            <a:spcBef>
              <a:spcPct val="0"/>
            </a:spcBef>
            <a:spcAft>
              <a:spcPct val="15000"/>
            </a:spcAft>
            <a:buChar char="•"/>
          </a:pPr>
          <a:r>
            <a:rPr lang="en-US" sz="2200" kern="1200" dirty="0"/>
            <a:t>Meaningful public reporting</a:t>
          </a:r>
        </a:p>
        <a:p>
          <a:pPr marL="228600" lvl="1" indent="-228600" algn="l" defTabSz="977900">
            <a:lnSpc>
              <a:spcPct val="90000"/>
            </a:lnSpc>
            <a:spcBef>
              <a:spcPct val="0"/>
            </a:spcBef>
            <a:spcAft>
              <a:spcPct val="15000"/>
            </a:spcAft>
            <a:buChar char="•"/>
          </a:pPr>
          <a:r>
            <a:rPr lang="en-US" sz="2200" kern="1200" dirty="0"/>
            <a:t>Support comparative information</a:t>
          </a:r>
        </a:p>
        <a:p>
          <a:pPr marL="228600" lvl="1" indent="-228600" algn="l" defTabSz="977900">
            <a:lnSpc>
              <a:spcPct val="90000"/>
            </a:lnSpc>
            <a:spcBef>
              <a:spcPct val="0"/>
            </a:spcBef>
            <a:spcAft>
              <a:spcPct val="15000"/>
            </a:spcAft>
            <a:buChar char="•"/>
          </a:pPr>
          <a:r>
            <a:rPr lang="en-US" sz="2200" kern="1200" dirty="0"/>
            <a:t>Openness to challenge and recommendations</a:t>
          </a:r>
        </a:p>
        <a:p>
          <a:pPr marL="228600" lvl="1" indent="-228600" algn="l" defTabSz="977900">
            <a:lnSpc>
              <a:spcPct val="90000"/>
            </a:lnSpc>
            <a:spcBef>
              <a:spcPct val="0"/>
            </a:spcBef>
            <a:spcAft>
              <a:spcPct val="15000"/>
            </a:spcAft>
            <a:buChar char="•"/>
          </a:pPr>
          <a:r>
            <a:rPr lang="en-US" sz="2200" kern="1200" dirty="0"/>
            <a:t>Protect clear access and accountability during organisational change or collaborations</a:t>
          </a:r>
        </a:p>
        <a:p>
          <a:pPr marL="228600" lvl="1" indent="-228600" algn="l" defTabSz="977900">
            <a:lnSpc>
              <a:spcPct val="90000"/>
            </a:lnSpc>
            <a:spcBef>
              <a:spcPct val="0"/>
            </a:spcBef>
            <a:spcAft>
              <a:spcPct val="15000"/>
            </a:spcAft>
            <a:buChar char="•"/>
          </a:pPr>
          <a:r>
            <a:rPr lang="en-US" sz="2200" kern="1200" dirty="0"/>
            <a:t>Take responsibility – show leadership</a:t>
          </a:r>
        </a:p>
        <a:p>
          <a:pPr marL="228600" lvl="1" indent="-228600" algn="l" defTabSz="977900">
            <a:lnSpc>
              <a:spcPct val="90000"/>
            </a:lnSpc>
            <a:spcBef>
              <a:spcPct val="0"/>
            </a:spcBef>
            <a:spcAft>
              <a:spcPct val="15000"/>
            </a:spcAft>
            <a:buChar char="•"/>
          </a:pPr>
          <a:r>
            <a:rPr lang="en-GB" sz="2200" kern="1200" dirty="0"/>
            <a:t>Being responsive to audit and inspection (external audit, internal audit, HMICFRS, peer reviews)</a:t>
          </a:r>
          <a:endParaRPr lang="en-US" sz="2200" kern="1200" dirty="0"/>
        </a:p>
        <a:p>
          <a:pPr marL="228600" lvl="1" indent="-228600" algn="l" defTabSz="1022350">
            <a:lnSpc>
              <a:spcPct val="90000"/>
            </a:lnSpc>
            <a:spcBef>
              <a:spcPct val="0"/>
            </a:spcBef>
            <a:spcAft>
              <a:spcPct val="15000"/>
            </a:spcAft>
            <a:buChar char="•"/>
          </a:pPr>
          <a:endParaRPr lang="en-US" sz="2300" kern="1200" dirty="0"/>
        </a:p>
      </dsp:txBody>
      <dsp:txXfrm>
        <a:off x="128553" y="494312"/>
        <a:ext cx="7058094" cy="413201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349CE-526E-4877-AF85-2904E086B5CD}">
      <dsp:nvSpPr>
        <dsp:cNvPr id="0" name=""/>
        <dsp:cNvSpPr/>
      </dsp:nvSpPr>
      <dsp:spPr>
        <a:xfrm>
          <a:off x="0" y="761116"/>
          <a:ext cx="2978546" cy="1787128"/>
        </a:xfrm>
        <a:prstGeom prst="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Font typeface="Symbol" panose="05050102010706020507" pitchFamily="18" charset="2"/>
            <a:buNone/>
          </a:pPr>
          <a:r>
            <a:rPr lang="en-GB" sz="3000" kern="1200" dirty="0">
              <a:cs typeface="Arial" panose="020B0604020202020204" pitchFamily="34" charset="0"/>
            </a:rPr>
            <a:t>People</a:t>
          </a:r>
          <a:endParaRPr lang="en-GB" sz="3000" kern="1200" dirty="0"/>
        </a:p>
      </dsp:txBody>
      <dsp:txXfrm>
        <a:off x="0" y="761116"/>
        <a:ext cx="2978546" cy="1787128"/>
      </dsp:txXfrm>
    </dsp:sp>
    <dsp:sp modelId="{D05B4BAD-37EA-4A56-9D8C-6506C324BFE3}">
      <dsp:nvSpPr>
        <dsp:cNvPr id="0" name=""/>
        <dsp:cNvSpPr/>
      </dsp:nvSpPr>
      <dsp:spPr>
        <a:xfrm>
          <a:off x="3276401" y="761116"/>
          <a:ext cx="2978546" cy="1787128"/>
        </a:xfrm>
        <a:prstGeom prst="rect">
          <a:avLst/>
        </a:prstGeom>
        <a:solidFill>
          <a:schemeClr val="accent6">
            <a:shade val="80000"/>
            <a:hueOff val="0"/>
            <a:satOff val="-8455"/>
            <a:lumOff val="84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cs typeface="Arial" panose="020B0604020202020204" pitchFamily="34" charset="0"/>
            </a:rPr>
            <a:t>Professionalism</a:t>
          </a:r>
        </a:p>
      </dsp:txBody>
      <dsp:txXfrm>
        <a:off x="3276401" y="761116"/>
        <a:ext cx="2978546" cy="1787128"/>
      </dsp:txXfrm>
    </dsp:sp>
    <dsp:sp modelId="{60083839-87F7-4F2D-8779-347E4AA111D8}">
      <dsp:nvSpPr>
        <dsp:cNvPr id="0" name=""/>
        <dsp:cNvSpPr/>
      </dsp:nvSpPr>
      <dsp:spPr>
        <a:xfrm>
          <a:off x="6552803" y="761116"/>
          <a:ext cx="2978546" cy="1787128"/>
        </a:xfrm>
        <a:prstGeom prst="rect">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cs typeface="Arial" panose="020B0604020202020204" pitchFamily="34" charset="0"/>
            </a:rPr>
            <a:t>Governance</a:t>
          </a:r>
        </a:p>
      </dsp:txBody>
      <dsp:txXfrm>
        <a:off x="6552803" y="761116"/>
        <a:ext cx="2978546" cy="1787128"/>
      </dsp:txXfrm>
    </dsp:sp>
    <dsp:sp modelId="{F54C8357-A3F7-4698-A040-F14D3E76132F}">
      <dsp:nvSpPr>
        <dsp:cNvPr id="0" name=""/>
        <dsp:cNvSpPr/>
      </dsp:nvSpPr>
      <dsp:spPr>
        <a:xfrm>
          <a:off x="1638200" y="2846098"/>
          <a:ext cx="2978546" cy="1787128"/>
        </a:xfrm>
        <a:prstGeom prst="rect">
          <a:avLst/>
        </a:prstGeom>
        <a:solidFill>
          <a:schemeClr val="accent6">
            <a:shade val="80000"/>
            <a:hueOff val="0"/>
            <a:satOff val="-25366"/>
            <a:lumOff val="253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cs typeface="Arial" panose="020B0604020202020204" pitchFamily="34" charset="0"/>
            </a:rPr>
            <a:t>Sector-led improvement</a:t>
          </a:r>
        </a:p>
      </dsp:txBody>
      <dsp:txXfrm>
        <a:off x="1638200" y="2846098"/>
        <a:ext cx="2978546" cy="1787128"/>
      </dsp:txXfrm>
    </dsp:sp>
    <dsp:sp modelId="{E25ADFE4-FB68-4D22-BA32-F14DC298BD7D}">
      <dsp:nvSpPr>
        <dsp:cNvPr id="0" name=""/>
        <dsp:cNvSpPr/>
      </dsp:nvSpPr>
      <dsp:spPr>
        <a:xfrm>
          <a:off x="4914602" y="2846098"/>
          <a:ext cx="2978546" cy="1787128"/>
        </a:xfrm>
        <a:prstGeom prst="rect">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cs typeface="Arial" panose="020B0604020202020204" pitchFamily="34" charset="0"/>
            </a:rPr>
            <a:t>Climate change</a:t>
          </a:r>
        </a:p>
      </dsp:txBody>
      <dsp:txXfrm>
        <a:off x="4914602" y="2846098"/>
        <a:ext cx="2978546" cy="17871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C130E-520D-4B2C-A79E-A517AD304E92}">
      <dsp:nvSpPr>
        <dsp:cNvPr id="0" name=""/>
        <dsp:cNvSpPr/>
      </dsp:nvSpPr>
      <dsp:spPr>
        <a:xfrm>
          <a:off x="9091" y="438356"/>
          <a:ext cx="9134908" cy="63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GB" sz="2800" b="1" i="0" kern="1200" dirty="0"/>
            <a:t>Monitoring officer</a:t>
          </a:r>
          <a:endParaRPr lang="en-GB" sz="2800" b="1" kern="1200" dirty="0"/>
        </a:p>
      </dsp:txBody>
      <dsp:txXfrm>
        <a:off x="9091" y="438356"/>
        <a:ext cx="9134908" cy="630000"/>
      </dsp:txXfrm>
    </dsp:sp>
    <dsp:sp modelId="{F2B5F661-57C7-4707-822C-05E035263170}">
      <dsp:nvSpPr>
        <dsp:cNvPr id="0" name=""/>
        <dsp:cNvSpPr/>
      </dsp:nvSpPr>
      <dsp:spPr>
        <a:xfrm>
          <a:off x="7498" y="969289"/>
          <a:ext cx="9129003" cy="33798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Standards of conduct for members of the FRA</a:t>
          </a: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Maintaining the FRAs constitution</a:t>
          </a: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Ensuring a system for recording and reporting FRA decisions, together with the Head of Paid Service</a:t>
          </a: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Together with the Chief Finance Officer, advising the FRA when their decisions are not in accordance with the policy and budget framework</a:t>
          </a: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Ensuring that no action of the FRA contravenes any legislation or code of practice, or may lead to a charge of maladministration</a:t>
          </a:r>
        </a:p>
        <a:p>
          <a:pPr marL="171450" lvl="1" indent="-171450" algn="l" defTabSz="844550">
            <a:lnSpc>
              <a:spcPct val="90000"/>
            </a:lnSpc>
            <a:spcBef>
              <a:spcPct val="0"/>
            </a:spcBef>
            <a:spcAft>
              <a:spcPct val="15000"/>
            </a:spcAft>
            <a:buFont typeface="Arial" panose="020B0604020202020204" pitchFamily="34" charset="0"/>
            <a:buChar char="•"/>
          </a:pPr>
          <a:r>
            <a:rPr lang="en-GB" sz="1900" b="0" i="0" kern="1200" dirty="0"/>
            <a:t>Preparing a formal report for the FRA, after consultation with the Head of Paid Service and Chief Finance Officer, where they consider that any proposal, decision or omission will give rise to unlawfulness or maladministration.</a:t>
          </a:r>
        </a:p>
      </dsp:txBody>
      <dsp:txXfrm>
        <a:off x="7498" y="969289"/>
        <a:ext cx="9129003" cy="3379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1664E-61F6-4C8D-BA7A-3DC14486EBFD}">
      <dsp:nvSpPr>
        <dsp:cNvPr id="0" name=""/>
        <dsp:cNvSpPr/>
      </dsp:nvSpPr>
      <dsp:spPr>
        <a:xfrm rot="5400000">
          <a:off x="5959829" y="-1720343"/>
          <a:ext cx="2869488" cy="6959599"/>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b="0" i="0" kern="1200" baseline="0" dirty="0"/>
            <a:t>That the rules are being followed?</a:t>
          </a:r>
          <a:endParaRPr lang="en-US" sz="2200" kern="1200" dirty="0"/>
        </a:p>
        <a:p>
          <a:pPr marL="457200" lvl="2" indent="-228600" algn="l" defTabSz="977900">
            <a:lnSpc>
              <a:spcPct val="90000"/>
            </a:lnSpc>
            <a:spcBef>
              <a:spcPct val="0"/>
            </a:spcBef>
            <a:spcAft>
              <a:spcPct val="15000"/>
            </a:spcAft>
            <a:buNone/>
          </a:pPr>
          <a:r>
            <a:rPr lang="en-US" sz="2200" b="0" i="0" kern="1200" baseline="0" dirty="0"/>
            <a:t>			OR</a:t>
          </a:r>
          <a:endParaRPr lang="en-US" sz="2200" kern="1200" dirty="0"/>
        </a:p>
        <a:p>
          <a:pPr marL="228600" lvl="1" indent="-228600" algn="l" defTabSz="977900">
            <a:lnSpc>
              <a:spcPct val="90000"/>
            </a:lnSpc>
            <a:spcBef>
              <a:spcPct val="0"/>
            </a:spcBef>
            <a:spcAft>
              <a:spcPct val="15000"/>
            </a:spcAft>
            <a:buChar char="•"/>
          </a:pPr>
          <a:r>
            <a:rPr lang="en-US" sz="2200" b="0" i="0" kern="1200" baseline="0" dirty="0"/>
            <a:t>The rules are helping you to deliver your </a:t>
          </a:r>
          <a:r>
            <a:rPr lang="en-US" sz="2200" kern="1200" dirty="0"/>
            <a:t>sustainable </a:t>
          </a:r>
          <a:r>
            <a:rPr lang="en-US" sz="2200" b="0" i="0" kern="1200" baseline="0" dirty="0"/>
            <a:t>outcomes?</a:t>
          </a:r>
          <a:endParaRPr lang="en-US" sz="2200" kern="1200" dirty="0"/>
        </a:p>
      </dsp:txBody>
      <dsp:txXfrm rot="-5400000">
        <a:off x="3914774" y="464789"/>
        <a:ext cx="6819522" cy="2589334"/>
      </dsp:txXfrm>
    </dsp:sp>
    <dsp:sp modelId="{B35C1A36-6F59-4021-B127-7C394E556751}">
      <dsp:nvSpPr>
        <dsp:cNvPr id="0" name=""/>
        <dsp:cNvSpPr/>
      </dsp:nvSpPr>
      <dsp:spPr>
        <a:xfrm>
          <a:off x="0" y="0"/>
          <a:ext cx="3914774" cy="358686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baseline="0" dirty="0"/>
            <a:t>What does your assurance tell you about your governance?</a:t>
          </a:r>
          <a:endParaRPr lang="en-US" sz="2800" b="0" kern="1200" dirty="0"/>
        </a:p>
      </dsp:txBody>
      <dsp:txXfrm>
        <a:off x="175096" y="175096"/>
        <a:ext cx="3564582" cy="3236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DE30DF-B183-4CE3-AB83-3F5C06742F96}">
      <dsp:nvSpPr>
        <dsp:cNvPr id="0" name=""/>
        <dsp:cNvSpPr/>
      </dsp:nvSpPr>
      <dsp:spPr>
        <a:xfrm>
          <a:off x="3080" y="385801"/>
          <a:ext cx="2444055" cy="14664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Central Government (Spending Reviews and PSAs) </a:t>
          </a:r>
          <a:endParaRPr lang="en-US" sz="1600" b="1" kern="1200" dirty="0">
            <a:latin typeface="Arial" panose="020B0604020202020204" pitchFamily="34" charset="0"/>
            <a:cs typeface="Arial" panose="020B0604020202020204" pitchFamily="34" charset="0"/>
          </a:endParaRPr>
        </a:p>
      </dsp:txBody>
      <dsp:txXfrm>
        <a:off x="3080" y="385801"/>
        <a:ext cx="2444055" cy="1466433"/>
      </dsp:txXfrm>
    </dsp:sp>
    <dsp:sp modelId="{2FBA3C2F-55AF-43DB-8AB0-7BB282D0E1E0}">
      <dsp:nvSpPr>
        <dsp:cNvPr id="0" name=""/>
        <dsp:cNvSpPr/>
      </dsp:nvSpPr>
      <dsp:spPr>
        <a:xfrm>
          <a:off x="2691541" y="385801"/>
          <a:ext cx="2444055" cy="1466433"/>
        </a:xfrm>
        <a:prstGeom prst="rect">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Local Authorities (Best Value, CPA, CAA, SLI) </a:t>
          </a:r>
          <a:endParaRPr lang="en-US" sz="1600" b="1" kern="1200" dirty="0">
            <a:latin typeface="Arial" panose="020B0604020202020204" pitchFamily="34" charset="0"/>
            <a:cs typeface="Arial" panose="020B0604020202020204" pitchFamily="34" charset="0"/>
          </a:endParaRPr>
        </a:p>
      </dsp:txBody>
      <dsp:txXfrm>
        <a:off x="2691541" y="385801"/>
        <a:ext cx="2444055" cy="1466433"/>
      </dsp:txXfrm>
    </dsp:sp>
    <dsp:sp modelId="{C4FFEE82-D9C6-4CDE-9E1D-8CCBE4266BBB}">
      <dsp:nvSpPr>
        <dsp:cNvPr id="0" name=""/>
        <dsp:cNvSpPr/>
      </dsp:nvSpPr>
      <dsp:spPr>
        <a:xfrm>
          <a:off x="5380002" y="385801"/>
          <a:ext cx="2444055" cy="1466433"/>
        </a:xfrm>
        <a:prstGeom prst="rect">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Schools and Education (Ofsted inspections  CPA Safeguarding)</a:t>
          </a:r>
          <a:endParaRPr lang="en-US" sz="1600" b="1" kern="1200" dirty="0">
            <a:latin typeface="Arial" panose="020B0604020202020204" pitchFamily="34" charset="0"/>
            <a:cs typeface="Arial" panose="020B0604020202020204" pitchFamily="34" charset="0"/>
          </a:endParaRPr>
        </a:p>
      </dsp:txBody>
      <dsp:txXfrm>
        <a:off x="5380002" y="385801"/>
        <a:ext cx="2444055" cy="1466433"/>
      </dsp:txXfrm>
    </dsp:sp>
    <dsp:sp modelId="{7827750F-7753-4124-918B-DF176977D54F}">
      <dsp:nvSpPr>
        <dsp:cNvPr id="0" name=""/>
        <dsp:cNvSpPr/>
      </dsp:nvSpPr>
      <dsp:spPr>
        <a:xfrm>
          <a:off x="8068463" y="385801"/>
          <a:ext cx="2444055" cy="1466433"/>
        </a:xfrm>
        <a:prstGeom prst="rect">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Health and Social Care (Standards 4 Better Health; World Class Commissioning, NHS operating mandate) </a:t>
          </a:r>
          <a:endParaRPr lang="en-US" sz="1600" b="1" kern="1200" dirty="0">
            <a:latin typeface="Arial" panose="020B0604020202020204" pitchFamily="34" charset="0"/>
            <a:cs typeface="Arial" panose="020B0604020202020204" pitchFamily="34" charset="0"/>
          </a:endParaRPr>
        </a:p>
      </dsp:txBody>
      <dsp:txXfrm>
        <a:off x="8068463" y="385801"/>
        <a:ext cx="2444055" cy="1466433"/>
      </dsp:txXfrm>
    </dsp:sp>
    <dsp:sp modelId="{CC0FF48A-A041-4AAF-84BC-BFF3CA6A6B0F}">
      <dsp:nvSpPr>
        <dsp:cNvPr id="0" name=""/>
        <dsp:cNvSpPr/>
      </dsp:nvSpPr>
      <dsp:spPr>
        <a:xfrm>
          <a:off x="1" y="2482442"/>
          <a:ext cx="2444055" cy="1466433"/>
        </a:xfrm>
        <a:prstGeom prst="rect">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National Parks (National Assessments and Peer Reviews) </a:t>
          </a:r>
          <a:endParaRPr lang="en-US" sz="1600" b="1" kern="1200" dirty="0">
            <a:latin typeface="Arial" panose="020B0604020202020204" pitchFamily="34" charset="0"/>
            <a:cs typeface="Arial" panose="020B0604020202020204" pitchFamily="34" charset="0"/>
          </a:endParaRPr>
        </a:p>
      </dsp:txBody>
      <dsp:txXfrm>
        <a:off x="1" y="2482442"/>
        <a:ext cx="2444055" cy="1466433"/>
      </dsp:txXfrm>
    </dsp:sp>
    <dsp:sp modelId="{E0108922-08FE-493E-88D4-1581BC01FAB4}">
      <dsp:nvSpPr>
        <dsp:cNvPr id="0" name=""/>
        <dsp:cNvSpPr/>
      </dsp:nvSpPr>
      <dsp:spPr>
        <a:xfrm>
          <a:off x="2667052" y="2482442"/>
          <a:ext cx="2444055" cy="1466433"/>
        </a:xfrm>
        <a:prstGeom prst="rect">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Regional Development Agencies </a:t>
          </a:r>
          <a:endParaRPr lang="en-US" sz="1600" b="1" kern="1200" dirty="0">
            <a:latin typeface="Arial" panose="020B0604020202020204" pitchFamily="34" charset="0"/>
            <a:cs typeface="Arial" panose="020B0604020202020204" pitchFamily="34" charset="0"/>
          </a:endParaRPr>
        </a:p>
      </dsp:txBody>
      <dsp:txXfrm>
        <a:off x="2667052" y="2482442"/>
        <a:ext cx="2444055" cy="1466433"/>
      </dsp:txXfrm>
    </dsp:sp>
    <dsp:sp modelId="{31D8DE4F-B8B6-46CD-BBEE-D11076F54BB9}">
      <dsp:nvSpPr>
        <dsp:cNvPr id="0" name=""/>
        <dsp:cNvSpPr/>
      </dsp:nvSpPr>
      <dsp:spPr>
        <a:xfrm>
          <a:off x="5396329" y="2482442"/>
          <a:ext cx="2444055" cy="1466433"/>
        </a:xfrm>
        <a:prstGeom prst="rect">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Criminal Justice HMIC; HMIP; HMIP; HMI Courts; CPS and HMICFRS</a:t>
          </a:r>
          <a:endParaRPr lang="en-US" sz="1600" b="1" kern="1200" dirty="0">
            <a:latin typeface="Arial" panose="020B0604020202020204" pitchFamily="34" charset="0"/>
            <a:cs typeface="Arial" panose="020B0604020202020204" pitchFamily="34" charset="0"/>
          </a:endParaRPr>
        </a:p>
      </dsp:txBody>
      <dsp:txXfrm>
        <a:off x="5396329" y="2482442"/>
        <a:ext cx="2444055" cy="1466433"/>
      </dsp:txXfrm>
    </dsp:sp>
    <dsp:sp modelId="{17134F52-C2A1-4BBF-A020-0FB87F15880F}">
      <dsp:nvSpPr>
        <dsp:cNvPr id="0" name=""/>
        <dsp:cNvSpPr/>
      </dsp:nvSpPr>
      <dsp:spPr>
        <a:xfrm>
          <a:off x="8071543" y="2482442"/>
          <a:ext cx="2444055" cy="1466433"/>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Universities REF 2021 </a:t>
          </a:r>
          <a:endParaRPr lang="en-US" sz="1600" b="1" kern="1200" dirty="0">
            <a:latin typeface="Arial" panose="020B0604020202020204" pitchFamily="34" charset="0"/>
            <a:cs typeface="Arial" panose="020B0604020202020204" pitchFamily="34" charset="0"/>
          </a:endParaRPr>
        </a:p>
      </dsp:txBody>
      <dsp:txXfrm>
        <a:off x="8071543" y="2482442"/>
        <a:ext cx="2444055" cy="14664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9B99C-F69B-42DA-9D19-4B0677E5E39A}">
      <dsp:nvSpPr>
        <dsp:cNvPr id="0" name=""/>
        <dsp:cNvSpPr/>
      </dsp:nvSpPr>
      <dsp:spPr>
        <a:xfrm>
          <a:off x="8272" y="499978"/>
          <a:ext cx="3304645" cy="21470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EAC9F-87AC-4B32-A6B9-D9657CA8065D}">
      <dsp:nvSpPr>
        <dsp:cNvPr id="0" name=""/>
        <dsp:cNvSpPr/>
      </dsp:nvSpPr>
      <dsp:spPr>
        <a:xfrm>
          <a:off x="327356" y="803108"/>
          <a:ext cx="3304645" cy="2147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The duty to facilitate</a:t>
          </a:r>
          <a:r>
            <a:rPr lang="en-GB" sz="2000" b="1" kern="1200" dirty="0">
              <a:latin typeface="Arial" panose="020B0604020202020204" pitchFamily="34" charset="0"/>
              <a:cs typeface="Arial" panose="020B0604020202020204" pitchFamily="34" charset="0"/>
            </a:rPr>
            <a:t> continuous improvement </a:t>
          </a:r>
          <a:r>
            <a:rPr lang="en-GB" sz="2000" b="0" kern="1200" dirty="0">
              <a:latin typeface="Arial" panose="020B0604020202020204" pitchFamily="34" charset="0"/>
              <a:cs typeface="Arial" panose="020B0604020202020204" pitchFamily="34" charset="0"/>
            </a:rPr>
            <a:t>in public authorities</a:t>
          </a:r>
          <a:endParaRPr lang="en-US" sz="2000" b="0" kern="1200" dirty="0">
            <a:latin typeface="Arial" panose="020B0604020202020204" pitchFamily="34" charset="0"/>
            <a:cs typeface="Arial" panose="020B0604020202020204" pitchFamily="34" charset="0"/>
          </a:endParaRPr>
        </a:p>
      </dsp:txBody>
      <dsp:txXfrm>
        <a:off x="390242" y="865994"/>
        <a:ext cx="3178873" cy="2021312"/>
      </dsp:txXfrm>
    </dsp:sp>
    <dsp:sp modelId="{40EF1DE7-0884-4758-BA81-19FA13191618}">
      <dsp:nvSpPr>
        <dsp:cNvPr id="0" name=""/>
        <dsp:cNvSpPr/>
      </dsp:nvSpPr>
      <dsp:spPr>
        <a:xfrm>
          <a:off x="3951085" y="499978"/>
          <a:ext cx="3101066" cy="2122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6FD51B-310C-4E15-8AA6-35DF2B7AF873}">
      <dsp:nvSpPr>
        <dsp:cNvPr id="0" name=""/>
        <dsp:cNvSpPr/>
      </dsp:nvSpPr>
      <dsp:spPr>
        <a:xfrm>
          <a:off x="4270169" y="803108"/>
          <a:ext cx="3101066" cy="21221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0" kern="1200" dirty="0">
              <a:latin typeface="Arial" panose="020B0604020202020204" pitchFamily="34" charset="0"/>
              <a:cs typeface="Arial" panose="020B0604020202020204" pitchFamily="34" charset="0"/>
            </a:rPr>
            <a:t>A redefinition of </a:t>
          </a:r>
          <a:r>
            <a:rPr lang="en-GB" sz="2000" b="1" kern="1200" dirty="0">
              <a:latin typeface="Arial" panose="020B0604020202020204" pitchFamily="34" charset="0"/>
              <a:cs typeface="Arial" panose="020B0604020202020204" pitchFamily="34" charset="0"/>
            </a:rPr>
            <a:t>Value for Money  </a:t>
          </a:r>
          <a:r>
            <a:rPr lang="en-GB" sz="2000" b="0" kern="1200" dirty="0">
              <a:latin typeface="Arial" panose="020B0604020202020204" pitchFamily="34" charset="0"/>
              <a:cs typeface="Arial" panose="020B0604020202020204" pitchFamily="34" charset="0"/>
            </a:rPr>
            <a:t>to be measured by a combination of economy, efficiency and effectiveness (equality? Sustainability?)</a:t>
          </a:r>
          <a:endParaRPr lang="en-US" sz="2000" b="0" kern="1200" dirty="0">
            <a:latin typeface="Arial" panose="020B0604020202020204" pitchFamily="34" charset="0"/>
            <a:cs typeface="Arial" panose="020B0604020202020204" pitchFamily="34" charset="0"/>
          </a:endParaRPr>
        </a:p>
      </dsp:txBody>
      <dsp:txXfrm>
        <a:off x="4332324" y="865263"/>
        <a:ext cx="2976756" cy="1997827"/>
      </dsp:txXfrm>
    </dsp:sp>
    <dsp:sp modelId="{1E353C25-F934-47EE-8A19-7F9C2CA5C040}">
      <dsp:nvSpPr>
        <dsp:cNvPr id="0" name=""/>
        <dsp:cNvSpPr/>
      </dsp:nvSpPr>
      <dsp:spPr>
        <a:xfrm>
          <a:off x="7690320" y="499978"/>
          <a:ext cx="2910152" cy="23863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37842-EFA9-4038-8826-01B833B48C77}">
      <dsp:nvSpPr>
        <dsp:cNvPr id="0" name=""/>
        <dsp:cNvSpPr/>
      </dsp:nvSpPr>
      <dsp:spPr>
        <a:xfrm>
          <a:off x="8009404" y="803108"/>
          <a:ext cx="2910152" cy="238631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Encouragement of partnership/collaborative working and </a:t>
          </a:r>
          <a:r>
            <a:rPr lang="en-GB" sz="2000" b="1" kern="1200" dirty="0">
              <a:latin typeface="Arial" panose="020B0604020202020204" pitchFamily="34" charset="0"/>
              <a:cs typeface="Arial" panose="020B0604020202020204" pitchFamily="34" charset="0"/>
            </a:rPr>
            <a:t>multiple and several organisational responsibility</a:t>
          </a:r>
          <a:r>
            <a:rPr lang="en-GB" sz="2000" kern="1200" dirty="0">
              <a:latin typeface="Arial" panose="020B0604020202020204" pitchFamily="34" charset="0"/>
              <a:cs typeface="Arial" panose="020B0604020202020204" pitchFamily="34" charset="0"/>
            </a:rPr>
            <a:t> for addressing wicked problems or issues </a:t>
          </a:r>
          <a:endParaRPr lang="en-US" sz="2000" kern="1200" dirty="0">
            <a:latin typeface="Arial" panose="020B0604020202020204" pitchFamily="34" charset="0"/>
            <a:cs typeface="Arial" panose="020B0604020202020204" pitchFamily="34" charset="0"/>
          </a:endParaRPr>
        </a:p>
      </dsp:txBody>
      <dsp:txXfrm>
        <a:off x="8079297" y="873001"/>
        <a:ext cx="2770366" cy="2246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6A3C5-0FC8-4F47-97E2-D4CF746C14E3}">
      <dsp:nvSpPr>
        <dsp:cNvPr id="0" name=""/>
        <dsp:cNvSpPr/>
      </dsp:nvSpPr>
      <dsp:spPr>
        <a:xfrm>
          <a:off x="0" y="251239"/>
          <a:ext cx="6666833"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latin typeface="Arial" panose="020B0604020202020204" pitchFamily="34" charset="0"/>
              <a:cs typeface="Arial" panose="020B0604020202020204" pitchFamily="34" charset="0"/>
            </a:rPr>
            <a:t>Modernisation</a:t>
          </a:r>
          <a:r>
            <a:rPr lang="en-GB" sz="1600" kern="1200" dirty="0">
              <a:latin typeface="Arial" panose="020B0604020202020204" pitchFamily="34" charset="0"/>
              <a:cs typeface="Arial" panose="020B0604020202020204" pitchFamily="34" charset="0"/>
            </a:rPr>
            <a:t> and an implementation plan for the 2004 Acts? (July and December 2004)</a:t>
          </a:r>
          <a:endParaRPr lang="en-US" sz="1600" kern="1200" dirty="0">
            <a:latin typeface="Arial" panose="020B0604020202020204" pitchFamily="34" charset="0"/>
            <a:cs typeface="Arial" panose="020B0604020202020204" pitchFamily="34" charset="0"/>
          </a:endParaRPr>
        </a:p>
      </dsp:txBody>
      <dsp:txXfrm>
        <a:off x="0" y="251239"/>
        <a:ext cx="6666833" cy="819000"/>
      </dsp:txXfrm>
    </dsp:sp>
    <dsp:sp modelId="{C48F76A9-C649-4539-B674-963A3165A5CF}">
      <dsp:nvSpPr>
        <dsp:cNvPr id="0" name=""/>
        <dsp:cNvSpPr/>
      </dsp:nvSpPr>
      <dsp:spPr>
        <a:xfrm>
          <a:off x="333341" y="59359"/>
          <a:ext cx="4666783"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GB" sz="1600" b="1" kern="1200" dirty="0">
              <a:latin typeface="Arial" panose="020B0604020202020204" pitchFamily="34" charset="0"/>
              <a:cs typeface="Arial" panose="020B0604020202020204" pitchFamily="34" charset="0"/>
            </a:rPr>
            <a:t>2004/2005</a:t>
          </a:r>
        </a:p>
      </dsp:txBody>
      <dsp:txXfrm>
        <a:off x="352075" y="78093"/>
        <a:ext cx="4629315" cy="346292"/>
      </dsp:txXfrm>
    </dsp:sp>
    <dsp:sp modelId="{F92CCEB0-37F8-4C5B-BF2B-920DFC109121}">
      <dsp:nvSpPr>
        <dsp:cNvPr id="0" name=""/>
        <dsp:cNvSpPr/>
      </dsp:nvSpPr>
      <dsp:spPr>
        <a:xfrm>
          <a:off x="0" y="1332319"/>
          <a:ext cx="6666833"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latin typeface="Arial" panose="020B0604020202020204" pitchFamily="34" charset="0"/>
              <a:cs typeface="Arial" panose="020B0604020202020204" pitchFamily="34" charset="0"/>
            </a:rPr>
            <a:t>People, communities and fire safety </a:t>
          </a:r>
          <a:r>
            <a:rPr lang="en-GB" sz="1600" kern="1200" dirty="0">
              <a:latin typeface="Arial" panose="020B0604020202020204" pitchFamily="34" charset="0"/>
              <a:cs typeface="Arial" panose="020B0604020202020204" pitchFamily="34" charset="0"/>
            </a:rPr>
            <a:t>- the development of a longer-term perspective.</a:t>
          </a:r>
          <a:endParaRPr lang="en-US" sz="1600" kern="1200" dirty="0">
            <a:latin typeface="Arial" panose="020B0604020202020204" pitchFamily="34" charset="0"/>
            <a:cs typeface="Arial" panose="020B0604020202020204" pitchFamily="34" charset="0"/>
          </a:endParaRPr>
        </a:p>
      </dsp:txBody>
      <dsp:txXfrm>
        <a:off x="0" y="1332319"/>
        <a:ext cx="6666833" cy="819000"/>
      </dsp:txXfrm>
    </dsp:sp>
    <dsp:sp modelId="{1C4154EF-DF62-4A50-9E30-AF2DA3AA91E8}">
      <dsp:nvSpPr>
        <dsp:cNvPr id="0" name=""/>
        <dsp:cNvSpPr/>
      </dsp:nvSpPr>
      <dsp:spPr>
        <a:xfrm>
          <a:off x="333341" y="1140439"/>
          <a:ext cx="4666783"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2006</a:t>
          </a:r>
        </a:p>
      </dsp:txBody>
      <dsp:txXfrm>
        <a:off x="352075" y="1159173"/>
        <a:ext cx="4629315" cy="346292"/>
      </dsp:txXfrm>
    </dsp:sp>
    <dsp:sp modelId="{235EBA2B-C047-4E5A-8114-C0216FE61542}">
      <dsp:nvSpPr>
        <dsp:cNvPr id="0" name=""/>
        <dsp:cNvSpPr/>
      </dsp:nvSpPr>
      <dsp:spPr>
        <a:xfrm>
          <a:off x="0" y="2413399"/>
          <a:ext cx="6666833"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latin typeface="Arial" panose="020B0604020202020204" pitchFamily="34" charset="0"/>
              <a:cs typeface="Arial" panose="020B0604020202020204" pitchFamily="34" charset="0"/>
            </a:rPr>
            <a:t>Collaborative place-making </a:t>
          </a:r>
          <a:r>
            <a:rPr lang="en-GB" sz="1600" kern="1200" dirty="0">
              <a:latin typeface="Arial" panose="020B0604020202020204" pitchFamily="34" charset="0"/>
              <a:cs typeface="Arial" panose="020B0604020202020204" pitchFamily="34" charset="0"/>
            </a:rPr>
            <a:t>as the new strategic intent with a more focused and strategic plan</a:t>
          </a:r>
          <a:endParaRPr lang="en-US" sz="1600" kern="1200" dirty="0">
            <a:latin typeface="Arial" panose="020B0604020202020204" pitchFamily="34" charset="0"/>
            <a:cs typeface="Arial" panose="020B0604020202020204" pitchFamily="34" charset="0"/>
          </a:endParaRPr>
        </a:p>
      </dsp:txBody>
      <dsp:txXfrm>
        <a:off x="0" y="2413399"/>
        <a:ext cx="6666833" cy="819000"/>
      </dsp:txXfrm>
    </dsp:sp>
    <dsp:sp modelId="{74C3689D-64ED-4DED-9444-D83ABCD8E4FE}">
      <dsp:nvSpPr>
        <dsp:cNvPr id="0" name=""/>
        <dsp:cNvSpPr/>
      </dsp:nvSpPr>
      <dsp:spPr>
        <a:xfrm>
          <a:off x="333341" y="2221519"/>
          <a:ext cx="4666783"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2008</a:t>
          </a:r>
        </a:p>
      </dsp:txBody>
      <dsp:txXfrm>
        <a:off x="352075" y="2240253"/>
        <a:ext cx="4629315" cy="346292"/>
      </dsp:txXfrm>
    </dsp:sp>
    <dsp:sp modelId="{C38BBE31-46A8-405E-8642-97DB1F262516}">
      <dsp:nvSpPr>
        <dsp:cNvPr id="0" name=""/>
        <dsp:cNvSpPr/>
      </dsp:nvSpPr>
      <dsp:spPr>
        <a:xfrm>
          <a:off x="0" y="3494479"/>
          <a:ext cx="6666833"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latin typeface="Arial" panose="020B0604020202020204" pitchFamily="34" charset="0"/>
              <a:cs typeface="Arial" panose="020B0604020202020204" pitchFamily="34" charset="0"/>
            </a:rPr>
            <a:t>Austerity-Localism</a:t>
          </a:r>
          <a:r>
            <a:rPr lang="en-GB" sz="1600" kern="1200" dirty="0">
              <a:latin typeface="Arial" panose="020B0604020202020204" pitchFamily="34" charset="0"/>
              <a:cs typeface="Arial" panose="020B0604020202020204" pitchFamily="34" charset="0"/>
            </a:rPr>
            <a:t>, cutback management and abdication of central government responsibility</a:t>
          </a:r>
          <a:endParaRPr lang="en-US" sz="1600" kern="1200" dirty="0">
            <a:latin typeface="Arial" panose="020B0604020202020204" pitchFamily="34" charset="0"/>
            <a:cs typeface="Arial" panose="020B0604020202020204" pitchFamily="34" charset="0"/>
          </a:endParaRPr>
        </a:p>
      </dsp:txBody>
      <dsp:txXfrm>
        <a:off x="0" y="3494479"/>
        <a:ext cx="6666833" cy="819000"/>
      </dsp:txXfrm>
    </dsp:sp>
    <dsp:sp modelId="{5FF5A834-C40B-4699-A39C-DC75E1D08650}">
      <dsp:nvSpPr>
        <dsp:cNvPr id="0" name=""/>
        <dsp:cNvSpPr/>
      </dsp:nvSpPr>
      <dsp:spPr>
        <a:xfrm>
          <a:off x="333341" y="3302599"/>
          <a:ext cx="4666783"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2012</a:t>
          </a:r>
        </a:p>
      </dsp:txBody>
      <dsp:txXfrm>
        <a:off x="352075" y="3321333"/>
        <a:ext cx="4629315" cy="346292"/>
      </dsp:txXfrm>
    </dsp:sp>
    <dsp:sp modelId="{66776304-9A84-43CD-9C5A-D03E057FC7B2}">
      <dsp:nvSpPr>
        <dsp:cNvPr id="0" name=""/>
        <dsp:cNvSpPr/>
      </dsp:nvSpPr>
      <dsp:spPr>
        <a:xfrm>
          <a:off x="0" y="4575560"/>
          <a:ext cx="6666833" cy="819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7420" tIns="270764" rIns="517420" bIns="113792" numCol="1" spcCol="1270" anchor="t" anchorCtr="0">
          <a:noAutofit/>
        </a:bodyPr>
        <a:lstStyle/>
        <a:p>
          <a:pPr marL="171450" lvl="1" indent="-171450" algn="l" defTabSz="711200">
            <a:lnSpc>
              <a:spcPct val="90000"/>
            </a:lnSpc>
            <a:spcBef>
              <a:spcPct val="0"/>
            </a:spcBef>
            <a:spcAft>
              <a:spcPct val="15000"/>
            </a:spcAft>
            <a:buChar char="•"/>
          </a:pPr>
          <a:r>
            <a:rPr lang="en-GB" sz="1600" b="1" kern="1200" dirty="0">
              <a:latin typeface="Arial" panose="020B0604020202020204" pitchFamily="34" charset="0"/>
              <a:cs typeface="Arial" panose="020B0604020202020204" pitchFamily="34" charset="0"/>
            </a:rPr>
            <a:t>Revisionism</a:t>
          </a:r>
          <a:r>
            <a:rPr lang="en-GB" sz="1600" kern="1200" dirty="0">
              <a:latin typeface="Arial" panose="020B0604020202020204" pitchFamily="34" charset="0"/>
              <a:cs typeface="Arial" panose="020B0604020202020204" pitchFamily="34" charset="0"/>
            </a:rPr>
            <a:t> - mea culpa (T. May) but is it as comprehensive or fit for purpose as it claims? </a:t>
          </a:r>
          <a:endParaRPr lang="en-US" sz="1600" kern="1200" dirty="0">
            <a:latin typeface="Arial" panose="020B0604020202020204" pitchFamily="34" charset="0"/>
            <a:cs typeface="Arial" panose="020B0604020202020204" pitchFamily="34" charset="0"/>
          </a:endParaRPr>
        </a:p>
      </dsp:txBody>
      <dsp:txXfrm>
        <a:off x="0" y="4575560"/>
        <a:ext cx="6666833" cy="819000"/>
      </dsp:txXfrm>
    </dsp:sp>
    <dsp:sp modelId="{50E0EDDE-18CF-4169-AE79-3BEA46AD7691}">
      <dsp:nvSpPr>
        <dsp:cNvPr id="0" name=""/>
        <dsp:cNvSpPr/>
      </dsp:nvSpPr>
      <dsp:spPr>
        <a:xfrm>
          <a:off x="333341" y="4383680"/>
          <a:ext cx="4666783" cy="3837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2018</a:t>
          </a:r>
        </a:p>
      </dsp:txBody>
      <dsp:txXfrm>
        <a:off x="352075" y="4402414"/>
        <a:ext cx="4629315"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34301-A007-482F-AC72-D8E873AB4566}">
      <dsp:nvSpPr>
        <dsp:cNvPr id="0" name=""/>
        <dsp:cNvSpPr/>
      </dsp:nvSpPr>
      <dsp:spPr>
        <a:xfrm>
          <a:off x="3339131" y="-123295"/>
          <a:ext cx="4294537" cy="4294537"/>
        </a:xfrm>
        <a:prstGeom prst="circularArrow">
          <a:avLst>
            <a:gd name="adj1" fmla="val 4668"/>
            <a:gd name="adj2" fmla="val 272909"/>
            <a:gd name="adj3" fmla="val 12915195"/>
            <a:gd name="adj4" fmla="val 17973947"/>
            <a:gd name="adj5" fmla="val 4847"/>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C2AD50-0E06-4B4B-B806-9ADF102CE165}">
      <dsp:nvSpPr>
        <dsp:cNvPr id="0" name=""/>
        <dsp:cNvSpPr/>
      </dsp:nvSpPr>
      <dsp:spPr>
        <a:xfrm>
          <a:off x="4045148" y="331"/>
          <a:ext cx="2882503" cy="1441251"/>
        </a:xfrm>
        <a:prstGeom prst="roundRect">
          <a:avLst/>
        </a:prstGeom>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b="1"/>
          </a:pPr>
          <a:r>
            <a:rPr lang="en-GB" sz="2000" b="1" kern="1200" dirty="0">
              <a:solidFill>
                <a:schemeClr val="bg1"/>
              </a:solidFill>
              <a:latin typeface="Arial" panose="020B0604020202020204" pitchFamily="34" charset="0"/>
              <a:ea typeface="+mn-ea"/>
              <a:cs typeface="Arial" panose="020B0604020202020204" pitchFamily="34" charset="0"/>
            </a:rPr>
            <a:t>Improved Governance, Accountability, Transparency, Scrutiny</a:t>
          </a:r>
          <a:endParaRPr lang="en-US" sz="2000" b="1" kern="1200" dirty="0">
            <a:solidFill>
              <a:schemeClr val="bg1"/>
            </a:solidFill>
            <a:latin typeface="Arial" panose="020B0604020202020204" pitchFamily="34" charset="0"/>
            <a:ea typeface="+mn-ea"/>
            <a:cs typeface="Arial" panose="020B0604020202020204" pitchFamily="34" charset="0"/>
          </a:endParaRPr>
        </a:p>
      </dsp:txBody>
      <dsp:txXfrm>
        <a:off x="4115504" y="70687"/>
        <a:ext cx="2741791" cy="1300539"/>
      </dsp:txXfrm>
    </dsp:sp>
    <dsp:sp modelId="{30B77C04-8896-4178-B0C8-BCF87184B2E7}">
      <dsp:nvSpPr>
        <dsp:cNvPr id="0" name=""/>
        <dsp:cNvSpPr/>
      </dsp:nvSpPr>
      <dsp:spPr>
        <a:xfrm>
          <a:off x="5587172" y="1542355"/>
          <a:ext cx="2882503" cy="1441251"/>
        </a:xfrm>
        <a:prstGeom prst="roundRect">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b="1"/>
          </a:pPr>
          <a:r>
            <a:rPr lang="en-GB" sz="2000" b="1" kern="1200" dirty="0">
              <a:latin typeface="Arial" panose="020B0604020202020204" pitchFamily="34" charset="0"/>
              <a:ea typeface="+mn-ea"/>
              <a:cs typeface="Arial" panose="020B0604020202020204" pitchFamily="34" charset="0"/>
            </a:rPr>
            <a:t>Improved leadership and collaboration across blue light services</a:t>
          </a:r>
          <a:endParaRPr lang="en-US" sz="2000" b="1" kern="1200" dirty="0">
            <a:latin typeface="Arial" panose="020B0604020202020204" pitchFamily="34" charset="0"/>
            <a:ea typeface="+mn-ea"/>
            <a:cs typeface="Arial" panose="020B0604020202020204" pitchFamily="34" charset="0"/>
          </a:endParaRPr>
        </a:p>
      </dsp:txBody>
      <dsp:txXfrm>
        <a:off x="5657528" y="1612711"/>
        <a:ext cx="2741791" cy="1300539"/>
      </dsp:txXfrm>
    </dsp:sp>
    <dsp:sp modelId="{7A583A2B-ACC2-47D1-8316-9E2CC8FABED8}">
      <dsp:nvSpPr>
        <dsp:cNvPr id="0" name=""/>
        <dsp:cNvSpPr/>
      </dsp:nvSpPr>
      <dsp:spPr>
        <a:xfrm>
          <a:off x="4045148" y="3084379"/>
          <a:ext cx="2882503" cy="1441251"/>
        </a:xfrm>
        <a:prstGeom prst="roundRect">
          <a:avLst/>
        </a:prstGeom>
        <a:solidFill>
          <a:schemeClr val="accent5">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defRPr b="1"/>
          </a:pPr>
          <a:r>
            <a:rPr lang="en-GB" sz="2000" b="1" kern="1200" dirty="0">
              <a:latin typeface="Arial" panose="020B0604020202020204" pitchFamily="34" charset="0"/>
              <a:ea typeface="+mn-ea"/>
              <a:cs typeface="Arial" panose="020B0604020202020204" pitchFamily="34" charset="0"/>
            </a:rPr>
            <a:t>Improved national and local resilience</a:t>
          </a:r>
          <a:endParaRPr lang="en-US" sz="2000" b="1" kern="1200" dirty="0">
            <a:latin typeface="Arial" panose="020B0604020202020204" pitchFamily="34" charset="0"/>
            <a:ea typeface="+mn-ea"/>
            <a:cs typeface="Arial" panose="020B0604020202020204" pitchFamily="34" charset="0"/>
          </a:endParaRPr>
        </a:p>
      </dsp:txBody>
      <dsp:txXfrm>
        <a:off x="4115504" y="3154735"/>
        <a:ext cx="2741791" cy="1300539"/>
      </dsp:txXfrm>
    </dsp:sp>
    <dsp:sp modelId="{8661C3D1-7430-4541-A36C-2464534F3EE0}">
      <dsp:nvSpPr>
        <dsp:cNvPr id="0" name=""/>
        <dsp:cNvSpPr/>
      </dsp:nvSpPr>
      <dsp:spPr>
        <a:xfrm>
          <a:off x="2503124" y="1542355"/>
          <a:ext cx="2882503" cy="1441251"/>
        </a:xfrm>
        <a:prstGeom prst="round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defRPr b="1"/>
          </a:pPr>
          <a:r>
            <a:rPr lang="en-GB" sz="1500" b="1" kern="1200" dirty="0">
              <a:latin typeface="Arial" panose="020B0604020202020204" pitchFamily="34" charset="0"/>
              <a:ea typeface="+mn-ea"/>
              <a:cs typeface="Arial" panose="020B0604020202020204" pitchFamily="34" charset="0"/>
            </a:rPr>
            <a:t>If PCC wishes to change governance arrangements, Act requires an assessment  </a:t>
          </a:r>
          <a:endParaRPr lang="en-US" sz="1500" b="1" kern="1200" dirty="0">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Font typeface="Arial" panose="020B0604020202020204" pitchFamily="34" charset="0"/>
            <a:buNone/>
          </a:pPr>
          <a:r>
            <a:rPr lang="en-GB" sz="1200" b="1" kern="1200" dirty="0">
              <a:latin typeface="Arial" panose="020B0604020202020204" pitchFamily="34" charset="0"/>
              <a:ea typeface="+mn-ea"/>
              <a:cs typeface="Arial" panose="020B0604020202020204" pitchFamily="34" charset="0"/>
            </a:rPr>
            <a:t>is in the interests of economy, efficiency, and effectiveness, or </a:t>
          </a:r>
          <a:endParaRPr lang="en-US" sz="1200" b="1" kern="1200" dirty="0">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None/>
          </a:pPr>
          <a:r>
            <a:rPr lang="en-GB" sz="1200" b="1" kern="1200" dirty="0">
              <a:latin typeface="Arial" panose="020B0604020202020204" pitchFamily="34" charset="0"/>
              <a:ea typeface="+mn-ea"/>
              <a:cs typeface="Arial" panose="020B0604020202020204" pitchFamily="34" charset="0"/>
            </a:rPr>
            <a:t>is it in the interests of public safety</a:t>
          </a:r>
          <a:endParaRPr lang="en-US" sz="1200" b="1" kern="1200" dirty="0">
            <a:latin typeface="Arial" panose="020B0604020202020204" pitchFamily="34" charset="0"/>
            <a:ea typeface="+mn-ea"/>
            <a:cs typeface="Arial" panose="020B0604020202020204" pitchFamily="34" charset="0"/>
          </a:endParaRPr>
        </a:p>
      </dsp:txBody>
      <dsp:txXfrm>
        <a:off x="2573480" y="1612711"/>
        <a:ext cx="2741791" cy="1300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F6583E-7B53-41EF-A9CA-074968BEC3C7}">
      <dsp:nvSpPr>
        <dsp:cNvPr id="0" name=""/>
        <dsp:cNvSpPr/>
      </dsp:nvSpPr>
      <dsp:spPr>
        <a:xfrm>
          <a:off x="0" y="34159"/>
          <a:ext cx="6666833" cy="8236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Arial" panose="020B0604020202020204" pitchFamily="34" charset="0"/>
              <a:cs typeface="Arial" panose="020B0604020202020204" pitchFamily="34" charset="0"/>
            </a:rPr>
            <a:t>Funding and Resources</a:t>
          </a:r>
          <a:endParaRPr lang="en-US" sz="2200" kern="1200" dirty="0">
            <a:latin typeface="Arial" panose="020B0604020202020204" pitchFamily="34" charset="0"/>
            <a:cs typeface="Arial" panose="020B0604020202020204" pitchFamily="34" charset="0"/>
          </a:endParaRPr>
        </a:p>
      </dsp:txBody>
      <dsp:txXfrm>
        <a:off x="40209" y="74368"/>
        <a:ext cx="6586415" cy="743262"/>
      </dsp:txXfrm>
    </dsp:sp>
    <dsp:sp modelId="{E82FAABD-423C-41B3-9FB8-990EB482803D}">
      <dsp:nvSpPr>
        <dsp:cNvPr id="0" name=""/>
        <dsp:cNvSpPr/>
      </dsp:nvSpPr>
      <dsp:spPr>
        <a:xfrm>
          <a:off x="0" y="857840"/>
          <a:ext cx="6666833"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Short medium long-term</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Macro-economic challenges Brexit, Climate COVID Ukraine </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Financial resilience</a:t>
          </a:r>
          <a:endParaRPr lang="en-US" sz="2000" kern="1200" dirty="0">
            <a:latin typeface="Arial" panose="020B0604020202020204" pitchFamily="34" charset="0"/>
            <a:cs typeface="Arial" panose="020B0604020202020204" pitchFamily="34" charset="0"/>
          </a:endParaRPr>
        </a:p>
      </dsp:txBody>
      <dsp:txXfrm>
        <a:off x="0" y="857840"/>
        <a:ext cx="6666833" cy="1229580"/>
      </dsp:txXfrm>
    </dsp:sp>
    <dsp:sp modelId="{FC63A03F-66CB-4E90-90D9-C5B5813C24F2}">
      <dsp:nvSpPr>
        <dsp:cNvPr id="0" name=""/>
        <dsp:cNvSpPr/>
      </dsp:nvSpPr>
      <dsp:spPr>
        <a:xfrm>
          <a:off x="0" y="2087420"/>
          <a:ext cx="6666833" cy="823680"/>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Data and Intelligence in a poor data environment</a:t>
          </a:r>
          <a:endParaRPr lang="en-US" sz="2000" kern="1200" dirty="0">
            <a:latin typeface="Arial" panose="020B0604020202020204" pitchFamily="34" charset="0"/>
            <a:cs typeface="Arial" panose="020B0604020202020204" pitchFamily="34" charset="0"/>
          </a:endParaRPr>
        </a:p>
      </dsp:txBody>
      <dsp:txXfrm>
        <a:off x="40209" y="2127629"/>
        <a:ext cx="6586415" cy="743262"/>
      </dsp:txXfrm>
    </dsp:sp>
    <dsp:sp modelId="{3EAD98DF-FB44-4F74-A761-FD6EBED745B1}">
      <dsp:nvSpPr>
        <dsp:cNvPr id="0" name=""/>
        <dsp:cNvSpPr/>
      </dsp:nvSpPr>
      <dsp:spPr>
        <a:xfrm>
          <a:off x="0" y="2911100"/>
          <a:ext cx="6666833"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Piecemeal improvements</a:t>
          </a:r>
          <a:endParaRPr lang="en-US" sz="2000" kern="1200" dirty="0">
            <a:latin typeface="Arial" panose="020B0604020202020204" pitchFamily="34" charset="0"/>
            <a:cs typeface="Arial" panose="020B0604020202020204" pitchFamily="34" charset="0"/>
          </a:endParaRPr>
        </a:p>
      </dsp:txBody>
      <dsp:txXfrm>
        <a:off x="0" y="2911100"/>
        <a:ext cx="6666833" cy="728640"/>
      </dsp:txXfrm>
    </dsp:sp>
    <dsp:sp modelId="{9CCA869A-D3B7-4039-AE08-194D237ECB5E}">
      <dsp:nvSpPr>
        <dsp:cNvPr id="0" name=""/>
        <dsp:cNvSpPr/>
      </dsp:nvSpPr>
      <dsp:spPr>
        <a:xfrm>
          <a:off x="0" y="3639740"/>
          <a:ext cx="6666833" cy="82368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Improvements to internal and external scrutiny</a:t>
          </a:r>
          <a:endParaRPr lang="en-US" sz="2000" kern="1200" dirty="0">
            <a:latin typeface="Arial" panose="020B0604020202020204" pitchFamily="34" charset="0"/>
            <a:cs typeface="Arial" panose="020B0604020202020204" pitchFamily="34" charset="0"/>
          </a:endParaRPr>
        </a:p>
      </dsp:txBody>
      <dsp:txXfrm>
        <a:off x="40209" y="3679949"/>
        <a:ext cx="6586415" cy="743262"/>
      </dsp:txXfrm>
    </dsp:sp>
    <dsp:sp modelId="{3387E1E2-4D8B-4257-98D6-4C662688299D}">
      <dsp:nvSpPr>
        <dsp:cNvPr id="0" name=""/>
        <dsp:cNvSpPr/>
      </dsp:nvSpPr>
      <dsp:spPr>
        <a:xfrm>
          <a:off x="0" y="4463420"/>
          <a:ext cx="6666833" cy="956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Corporate inspection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Themed inspections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20000"/>
            </a:spcAft>
            <a:buChar char="•"/>
          </a:pPr>
          <a:r>
            <a:rPr lang="en-GB" sz="2000" kern="1200" dirty="0">
              <a:latin typeface="Arial" panose="020B0604020202020204" pitchFamily="34" charset="0"/>
              <a:cs typeface="Arial" panose="020B0604020202020204" pitchFamily="34" charset="0"/>
            </a:rPr>
            <a:t>Building Regulations and Fire Safety Order</a:t>
          </a:r>
          <a:endParaRPr lang="en-US" sz="2000" kern="1200" dirty="0">
            <a:latin typeface="Arial" panose="020B0604020202020204" pitchFamily="34" charset="0"/>
            <a:cs typeface="Arial" panose="020B0604020202020204" pitchFamily="34" charset="0"/>
          </a:endParaRPr>
        </a:p>
      </dsp:txBody>
      <dsp:txXfrm>
        <a:off x="0" y="4463420"/>
        <a:ext cx="6666833" cy="9563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EC750-0127-40C3-863F-BB93C1B8C65E}">
      <dsp:nvSpPr>
        <dsp:cNvPr id="0" name=""/>
        <dsp:cNvSpPr/>
      </dsp:nvSpPr>
      <dsp:spPr>
        <a:xfrm>
          <a:off x="0" y="673"/>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943020-7D32-4DCC-AC32-9392BC7375D6}">
      <dsp:nvSpPr>
        <dsp:cNvPr id="0" name=""/>
        <dsp:cNvSpPr/>
      </dsp:nvSpPr>
      <dsp:spPr>
        <a:xfrm>
          <a:off x="0" y="673"/>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Role clarifications and operational Independence for CFO/CE </a:t>
          </a:r>
          <a:endParaRPr lang="en-US" sz="2000" b="1" kern="1200" dirty="0">
            <a:latin typeface="Arial" panose="020B0604020202020204" pitchFamily="34" charset="0"/>
            <a:cs typeface="Arial" panose="020B0604020202020204" pitchFamily="34" charset="0"/>
          </a:endParaRPr>
        </a:p>
      </dsp:txBody>
      <dsp:txXfrm>
        <a:off x="0" y="673"/>
        <a:ext cx="7640320" cy="612606"/>
      </dsp:txXfrm>
    </dsp:sp>
    <dsp:sp modelId="{A8304B47-6882-4BEA-BF82-D4EDEC4282FC}">
      <dsp:nvSpPr>
        <dsp:cNvPr id="0" name=""/>
        <dsp:cNvSpPr/>
      </dsp:nvSpPr>
      <dsp:spPr>
        <a:xfrm>
          <a:off x="0" y="613279"/>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1FD541F-57BC-4B43-80C6-2B93666C8C06}">
      <dsp:nvSpPr>
        <dsp:cNvPr id="0" name=""/>
        <dsp:cNvSpPr/>
      </dsp:nvSpPr>
      <dsp:spPr>
        <a:xfrm>
          <a:off x="0" y="613279"/>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Joined up working and inter-agency collaboration </a:t>
          </a:r>
          <a:endParaRPr lang="en-US" sz="2000" b="1" kern="1200" dirty="0">
            <a:latin typeface="Arial" panose="020B0604020202020204" pitchFamily="34" charset="0"/>
            <a:cs typeface="Arial" panose="020B0604020202020204" pitchFamily="34" charset="0"/>
          </a:endParaRPr>
        </a:p>
      </dsp:txBody>
      <dsp:txXfrm>
        <a:off x="0" y="613279"/>
        <a:ext cx="7640320" cy="612606"/>
      </dsp:txXfrm>
    </dsp:sp>
    <dsp:sp modelId="{E64CD258-A271-4F15-924A-CAA6B94CE0BC}">
      <dsp:nvSpPr>
        <dsp:cNvPr id="0" name=""/>
        <dsp:cNvSpPr/>
      </dsp:nvSpPr>
      <dsp:spPr>
        <a:xfrm>
          <a:off x="0" y="1225886"/>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53CEE0E-C5E2-4F51-B7C1-92445ABD814C}">
      <dsp:nvSpPr>
        <dsp:cNvPr id="0" name=""/>
        <dsp:cNvSpPr/>
      </dsp:nvSpPr>
      <dsp:spPr>
        <a:xfrm>
          <a:off x="0" y="1225886"/>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Revisiting Building Regulations and Enforcement</a:t>
          </a:r>
          <a:endParaRPr lang="en-US" sz="2000" b="1" kern="1200" dirty="0">
            <a:latin typeface="Arial" panose="020B0604020202020204" pitchFamily="34" charset="0"/>
            <a:cs typeface="Arial" panose="020B0604020202020204" pitchFamily="34" charset="0"/>
          </a:endParaRPr>
        </a:p>
      </dsp:txBody>
      <dsp:txXfrm>
        <a:off x="0" y="1225886"/>
        <a:ext cx="7640320" cy="612606"/>
      </dsp:txXfrm>
    </dsp:sp>
    <dsp:sp modelId="{9C7584FC-0660-4D92-A524-98992C2F0145}">
      <dsp:nvSpPr>
        <dsp:cNvPr id="0" name=""/>
        <dsp:cNvSpPr/>
      </dsp:nvSpPr>
      <dsp:spPr>
        <a:xfrm>
          <a:off x="0" y="1838493"/>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885B87-EC15-4751-8D49-9A8ABF3B7FB7}">
      <dsp:nvSpPr>
        <dsp:cNvPr id="0" name=""/>
        <dsp:cNvSpPr/>
      </dsp:nvSpPr>
      <dsp:spPr>
        <a:xfrm>
          <a:off x="0" y="1838493"/>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Improved Data, Information, and Standards </a:t>
          </a:r>
          <a:endParaRPr lang="en-US" sz="2000" b="1" kern="1200" dirty="0">
            <a:latin typeface="Arial" panose="020B0604020202020204" pitchFamily="34" charset="0"/>
            <a:cs typeface="Arial" panose="020B0604020202020204" pitchFamily="34" charset="0"/>
          </a:endParaRPr>
        </a:p>
      </dsp:txBody>
      <dsp:txXfrm>
        <a:off x="0" y="1838493"/>
        <a:ext cx="7640320" cy="612606"/>
      </dsp:txXfrm>
    </dsp:sp>
    <dsp:sp modelId="{C4BF0B69-06A9-4636-B9C6-76BA58D3D658}">
      <dsp:nvSpPr>
        <dsp:cNvPr id="0" name=""/>
        <dsp:cNvSpPr/>
      </dsp:nvSpPr>
      <dsp:spPr>
        <a:xfrm>
          <a:off x="0" y="2451100"/>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CF211F9-2FC4-4B63-B903-9C5A6E011CBF}">
      <dsp:nvSpPr>
        <dsp:cNvPr id="0" name=""/>
        <dsp:cNvSpPr/>
      </dsp:nvSpPr>
      <dsp:spPr>
        <a:xfrm>
          <a:off x="0" y="2451100"/>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Restructuring of Financial support</a:t>
          </a:r>
          <a:endParaRPr lang="en-US" sz="2000" b="1" kern="1200" dirty="0">
            <a:latin typeface="Arial" panose="020B0604020202020204" pitchFamily="34" charset="0"/>
            <a:cs typeface="Arial" panose="020B0604020202020204" pitchFamily="34" charset="0"/>
          </a:endParaRPr>
        </a:p>
      </dsp:txBody>
      <dsp:txXfrm>
        <a:off x="0" y="2451100"/>
        <a:ext cx="7640320" cy="612606"/>
      </dsp:txXfrm>
    </dsp:sp>
    <dsp:sp modelId="{3C1FA747-5918-4131-9B04-8FB6314773E5}">
      <dsp:nvSpPr>
        <dsp:cNvPr id="0" name=""/>
        <dsp:cNvSpPr/>
      </dsp:nvSpPr>
      <dsp:spPr>
        <a:xfrm>
          <a:off x="0" y="3063706"/>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BFE6C66-F519-4B3B-8D5E-501B18A4287E}">
      <dsp:nvSpPr>
        <dsp:cNvPr id="0" name=""/>
        <dsp:cNvSpPr/>
      </dsp:nvSpPr>
      <dsp:spPr>
        <a:xfrm>
          <a:off x="0" y="3063706"/>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New local public audit</a:t>
          </a:r>
          <a:endParaRPr lang="en-US" sz="2000" b="1" kern="1200" dirty="0">
            <a:latin typeface="Arial" panose="020B0604020202020204" pitchFamily="34" charset="0"/>
            <a:cs typeface="Arial" panose="020B0604020202020204" pitchFamily="34" charset="0"/>
          </a:endParaRPr>
        </a:p>
      </dsp:txBody>
      <dsp:txXfrm>
        <a:off x="0" y="3063706"/>
        <a:ext cx="7640320" cy="612606"/>
      </dsp:txXfrm>
    </dsp:sp>
    <dsp:sp modelId="{E9E803A1-AAD8-41FB-BAD4-59721DADA0AA}">
      <dsp:nvSpPr>
        <dsp:cNvPr id="0" name=""/>
        <dsp:cNvSpPr/>
      </dsp:nvSpPr>
      <dsp:spPr>
        <a:xfrm>
          <a:off x="0" y="3676313"/>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0222A24-1739-491A-BB6F-D38D42D842B4}">
      <dsp:nvSpPr>
        <dsp:cNvPr id="0" name=""/>
        <dsp:cNvSpPr/>
      </dsp:nvSpPr>
      <dsp:spPr>
        <a:xfrm>
          <a:off x="0" y="3676313"/>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Corporate or Governance Inspection added to inspection regime</a:t>
          </a:r>
          <a:endParaRPr lang="en-US" sz="2000" b="1" kern="1200" dirty="0">
            <a:latin typeface="Arial" panose="020B0604020202020204" pitchFamily="34" charset="0"/>
            <a:cs typeface="Arial" panose="020B0604020202020204" pitchFamily="34" charset="0"/>
          </a:endParaRPr>
        </a:p>
      </dsp:txBody>
      <dsp:txXfrm>
        <a:off x="0" y="3676313"/>
        <a:ext cx="7640320" cy="612606"/>
      </dsp:txXfrm>
    </dsp:sp>
    <dsp:sp modelId="{D034D765-8512-419F-8916-5AB0632F6F28}">
      <dsp:nvSpPr>
        <dsp:cNvPr id="0" name=""/>
        <dsp:cNvSpPr/>
      </dsp:nvSpPr>
      <dsp:spPr>
        <a:xfrm>
          <a:off x="0" y="4288920"/>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E977180-19C2-4CD2-8514-55684FEBC15F}">
      <dsp:nvSpPr>
        <dsp:cNvPr id="0" name=""/>
        <dsp:cNvSpPr/>
      </dsp:nvSpPr>
      <dsp:spPr>
        <a:xfrm>
          <a:off x="0" y="4288920"/>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National negotiating machinery reform</a:t>
          </a:r>
          <a:endParaRPr lang="en-US" sz="2000" b="1" kern="1200" dirty="0">
            <a:latin typeface="Arial" panose="020B0604020202020204" pitchFamily="34" charset="0"/>
            <a:cs typeface="Arial" panose="020B0604020202020204" pitchFamily="34" charset="0"/>
          </a:endParaRPr>
        </a:p>
      </dsp:txBody>
      <dsp:txXfrm>
        <a:off x="0" y="4288920"/>
        <a:ext cx="7640320" cy="612606"/>
      </dsp:txXfrm>
    </dsp:sp>
    <dsp:sp modelId="{E02DD8AC-4DEA-42BF-B25C-9CEA6EA9BEEC}">
      <dsp:nvSpPr>
        <dsp:cNvPr id="0" name=""/>
        <dsp:cNvSpPr/>
      </dsp:nvSpPr>
      <dsp:spPr>
        <a:xfrm>
          <a:off x="0" y="4901527"/>
          <a:ext cx="76403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57E19C-841C-446F-A928-2999D5C41F6E}">
      <dsp:nvSpPr>
        <dsp:cNvPr id="0" name=""/>
        <dsp:cNvSpPr/>
      </dsp:nvSpPr>
      <dsp:spPr>
        <a:xfrm>
          <a:off x="0" y="4901527"/>
          <a:ext cx="7640320" cy="612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Arial" panose="020B0604020202020204" pitchFamily="34" charset="0"/>
              <a:cs typeface="Arial" panose="020B0604020202020204" pitchFamily="34" charset="0"/>
            </a:rPr>
            <a:t>Mandatory PFCCs and Boundary Changes.</a:t>
          </a:r>
          <a:endParaRPr lang="en-US" sz="2000" b="1" kern="1200" dirty="0">
            <a:latin typeface="Arial" panose="020B0604020202020204" pitchFamily="34" charset="0"/>
            <a:cs typeface="Arial" panose="020B0604020202020204" pitchFamily="34" charset="0"/>
          </a:endParaRPr>
        </a:p>
      </dsp:txBody>
      <dsp:txXfrm>
        <a:off x="0" y="4901527"/>
        <a:ext cx="7640320" cy="6126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F8187-3FB4-4744-8EDF-FCD8463310BC}">
      <dsp:nvSpPr>
        <dsp:cNvPr id="0" name=""/>
        <dsp:cNvSpPr/>
      </dsp:nvSpPr>
      <dsp:spPr>
        <a:xfrm>
          <a:off x="706" y="462354"/>
          <a:ext cx="2753772" cy="1652263"/>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cs typeface="+mn-cs"/>
            </a:rPr>
            <a:t>Fire Services Management Committee (FSMC)</a:t>
          </a:r>
        </a:p>
        <a:p>
          <a:pPr marL="0" lvl="0" algn="ctr" defTabSz="889000">
            <a:lnSpc>
              <a:spcPct val="90000"/>
            </a:lnSpc>
            <a:spcBef>
              <a:spcPct val="0"/>
            </a:spcBef>
            <a:spcAft>
              <a:spcPct val="35000"/>
            </a:spcAft>
            <a:buNone/>
          </a:pPr>
          <a:endParaRPr lang="en-GB" sz="2100" kern="1200" dirty="0"/>
        </a:p>
      </dsp:txBody>
      <dsp:txXfrm>
        <a:off x="706" y="462354"/>
        <a:ext cx="2753772" cy="1652263"/>
      </dsp:txXfrm>
    </dsp:sp>
    <dsp:sp modelId="{DC6D232F-5665-4044-AB4C-BCB4C7465EFE}">
      <dsp:nvSpPr>
        <dsp:cNvPr id="0" name=""/>
        <dsp:cNvSpPr/>
      </dsp:nvSpPr>
      <dsp:spPr>
        <a:xfrm>
          <a:off x="3030561" y="626547"/>
          <a:ext cx="2753772" cy="1107826"/>
        </a:xfrm>
        <a:prstGeom prst="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cs typeface="+mn-cs"/>
            </a:rPr>
            <a:t>Fire Commission</a:t>
          </a:r>
        </a:p>
        <a:p>
          <a:pPr marL="0" lvl="0" algn="ctr" defTabSz="1155700">
            <a:lnSpc>
              <a:spcPct val="90000"/>
            </a:lnSpc>
            <a:spcBef>
              <a:spcPct val="0"/>
            </a:spcBef>
            <a:spcAft>
              <a:spcPct val="35000"/>
            </a:spcAft>
            <a:buNone/>
          </a:pPr>
          <a:endParaRPr lang="en-GB" sz="2100" kern="1200" dirty="0"/>
        </a:p>
      </dsp:txBody>
      <dsp:txXfrm>
        <a:off x="3030561" y="626547"/>
        <a:ext cx="2753772" cy="1107826"/>
      </dsp:txXfrm>
    </dsp:sp>
    <dsp:sp modelId="{25123E01-3D7E-4E18-8232-54CE7D9089D7}">
      <dsp:nvSpPr>
        <dsp:cNvPr id="0" name=""/>
        <dsp:cNvSpPr/>
      </dsp:nvSpPr>
      <dsp:spPr>
        <a:xfrm>
          <a:off x="706" y="2389994"/>
          <a:ext cx="2753772" cy="1118268"/>
        </a:xfrm>
        <a:prstGeom prst="rect">
          <a:avLst/>
        </a:prstGeom>
        <a:solidFill>
          <a:schemeClr val="accent2">
            <a:shade val="50000"/>
            <a:hueOff val="0"/>
            <a:satOff val="-32532"/>
            <a:lumOff val="52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cs typeface="+mn-cs"/>
            </a:rPr>
            <a:t>National Joint Council (NJC)</a:t>
          </a:r>
        </a:p>
        <a:p>
          <a:pPr marL="0" lvl="0" algn="ctr" defTabSz="1155700">
            <a:lnSpc>
              <a:spcPct val="90000"/>
            </a:lnSpc>
            <a:spcBef>
              <a:spcPct val="0"/>
            </a:spcBef>
            <a:spcAft>
              <a:spcPct val="35000"/>
            </a:spcAft>
            <a:buNone/>
          </a:pPr>
          <a:endParaRPr lang="en-GB" sz="2100" kern="1200" dirty="0"/>
        </a:p>
      </dsp:txBody>
      <dsp:txXfrm>
        <a:off x="706" y="2389994"/>
        <a:ext cx="2753772" cy="1118268"/>
      </dsp:txXfrm>
    </dsp:sp>
    <dsp:sp modelId="{9594E3DA-CCE6-41ED-AC71-8C3FE59EFD38}">
      <dsp:nvSpPr>
        <dsp:cNvPr id="0" name=""/>
        <dsp:cNvSpPr/>
      </dsp:nvSpPr>
      <dsp:spPr>
        <a:xfrm>
          <a:off x="3013911" y="2312206"/>
          <a:ext cx="2753772" cy="1093914"/>
        </a:xfrm>
        <a:prstGeom prst="rect">
          <a:avLst/>
        </a:prstGeom>
        <a:solidFill>
          <a:schemeClr val="accent2">
            <a:shade val="50000"/>
            <a:hueOff val="0"/>
            <a:satOff val="-16266"/>
            <a:lumOff val="2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GB" sz="2100" kern="1200" dirty="0">
              <a:cs typeface="+mn-cs"/>
            </a:rPr>
            <a:t>Improvement and support function</a:t>
          </a:r>
        </a:p>
        <a:p>
          <a:pPr marL="0" lvl="0" algn="ctr" defTabSz="1111250">
            <a:lnSpc>
              <a:spcPct val="90000"/>
            </a:lnSpc>
            <a:spcBef>
              <a:spcPct val="0"/>
            </a:spcBef>
            <a:spcAft>
              <a:spcPct val="35000"/>
            </a:spcAft>
            <a:buNone/>
          </a:pPr>
          <a:endParaRPr lang="en-GB" sz="2100" kern="1200" dirty="0"/>
        </a:p>
      </dsp:txBody>
      <dsp:txXfrm>
        <a:off x="3013911" y="2312206"/>
        <a:ext cx="2753772" cy="10939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E1556-8D5A-4CFE-BFF6-E72FE082F056}" type="datetimeFigureOut">
              <a:rPr lang="en-GB" smtClean="0"/>
              <a:t>21/03/2023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DF4CE-02F7-45CF-99E7-FD35F7599D39}" type="slidenum">
              <a:rPr lang="en-GB" smtClean="0"/>
              <a:t>‹#›</a:t>
            </a:fld>
            <a:endParaRPr lang="en-GB" dirty="0"/>
          </a:p>
        </p:txBody>
      </p:sp>
    </p:spTree>
    <p:extLst>
      <p:ext uri="{BB962C8B-B14F-4D97-AF65-F5344CB8AC3E}">
        <p14:creationId xmlns:p14="http://schemas.microsoft.com/office/powerpoint/2010/main" val="159519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Susannah </a:t>
            </a:r>
            <a:r>
              <a:rPr lang="en-GB" sz="1200" dirty="0">
                <a:solidFill>
                  <a:srgbClr val="FF0000"/>
                </a:solidFill>
                <a:latin typeface="Arial" panose="020B0604020202020204" pitchFamily="34" charset="0"/>
                <a:cs typeface="Arial" panose="020B0604020202020204" pitchFamily="34" charset="0"/>
              </a:rPr>
              <a:t>to open and welcome attendees to the masterclass. Great to see so many online. </a:t>
            </a:r>
            <a:r>
              <a:rPr lang="en-GB" sz="1200" u="sng" dirty="0">
                <a:solidFill>
                  <a:srgbClr val="FF0000"/>
                </a:solidFill>
                <a:latin typeface="Arial" panose="020B0604020202020204" pitchFamily="34" charset="0"/>
                <a:cs typeface="Arial" panose="020B0604020202020204" pitchFamily="34" charset="0"/>
              </a:rPr>
              <a:t>Please can we ask you to keep your cameras off and put yourself on mute, thank you. </a:t>
            </a:r>
            <a:br>
              <a:rPr lang="en-GB" sz="1200" dirty="0">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235DF4CE-02F7-45CF-99E7-FD35F7599D39}" type="slidenum">
              <a:rPr lang="en-GB" smtClean="0"/>
              <a:t>2</a:t>
            </a:fld>
            <a:endParaRPr lang="en-GB" dirty="0"/>
          </a:p>
        </p:txBody>
      </p:sp>
    </p:spTree>
    <p:extLst>
      <p:ext uri="{BB962C8B-B14F-4D97-AF65-F5344CB8AC3E}">
        <p14:creationId xmlns:p14="http://schemas.microsoft.com/office/powerpoint/2010/main" val="6633903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501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741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2455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4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64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59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EA87C-EADF-401E-8C82-9DF1EFB33DD7}" type="slidenum">
              <a:rPr kumimoji="0" lang="en-GB" sz="1200" b="1" i="0" u="none" strike="noStrike" kern="1200" cap="none" spc="0" normalizeH="0" baseline="0" noProof="0" smtClean="0">
                <a:ln>
                  <a:noFill/>
                </a:ln>
                <a:solidFill>
                  <a:srgbClr val="1F497D"/>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1" i="0" u="none" strike="noStrike" kern="1200" cap="none" spc="0" normalizeH="0" baseline="0" noProof="0" dirty="0">
              <a:ln>
                <a:noFill/>
              </a:ln>
              <a:solidFill>
                <a:srgbClr val="1F497D"/>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40383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4EA87C-EADF-401E-8C82-9DF1EFB33DD7}" type="slidenum">
              <a:rPr kumimoji="0" lang="en-GB" sz="1200" b="1" i="0" u="none" strike="noStrike" kern="1200" cap="none" spc="0" normalizeH="0" baseline="0" noProof="0" smtClean="0">
                <a:ln>
                  <a:noFill/>
                </a:ln>
                <a:solidFill>
                  <a:srgbClr val="1F497D"/>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1" i="0" u="none" strike="noStrike" kern="1200" cap="none" spc="0" normalizeH="0" baseline="0" noProof="0" dirty="0">
              <a:ln>
                <a:noFill/>
              </a:ln>
              <a:solidFill>
                <a:srgbClr val="1F497D"/>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29828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Susannah </a:t>
            </a:r>
            <a:r>
              <a:rPr lang="en-GB" sz="1200" dirty="0">
                <a:solidFill>
                  <a:srgbClr val="FF0000"/>
                </a:solidFill>
                <a:latin typeface="Arial" panose="020B0604020202020204" pitchFamily="34" charset="0"/>
                <a:cs typeface="Arial" panose="020B0604020202020204" pitchFamily="34" charset="0"/>
              </a:rPr>
              <a:t>to open and welcome attendees to the masterclass. Great to see so many online. </a:t>
            </a:r>
            <a:r>
              <a:rPr lang="en-GB" sz="1200" u="sng" dirty="0">
                <a:solidFill>
                  <a:srgbClr val="FF0000"/>
                </a:solidFill>
                <a:latin typeface="Arial" panose="020B0604020202020204" pitchFamily="34" charset="0"/>
                <a:cs typeface="Arial" panose="020B0604020202020204" pitchFamily="34" charset="0"/>
              </a:rPr>
              <a:t>Please can we ask you to keep your cameras off and put yourself on mute, thank you. </a:t>
            </a:r>
            <a:br>
              <a:rPr lang="en-GB" sz="1200" dirty="0">
                <a:latin typeface="Arial" panose="020B0604020202020204" pitchFamily="34" charset="0"/>
                <a:cs typeface="Arial" panose="020B0604020202020204" pitchFamily="34" charset="0"/>
              </a:rPr>
            </a:br>
            <a:endParaRPr lang="en-GB" dirty="0"/>
          </a:p>
        </p:txBody>
      </p:sp>
      <p:sp>
        <p:nvSpPr>
          <p:cNvPr id="4" name="Slide Number Placeholder 3"/>
          <p:cNvSpPr>
            <a:spLocks noGrp="1"/>
          </p:cNvSpPr>
          <p:nvPr>
            <p:ph type="sldNum" sz="quarter" idx="5"/>
          </p:nvPr>
        </p:nvSpPr>
        <p:spPr/>
        <p:txBody>
          <a:bodyPr/>
          <a:lstStyle/>
          <a:p>
            <a:fld id="{235DF4CE-02F7-45CF-99E7-FD35F7599D39}" type="slidenum">
              <a:rPr lang="en-GB" smtClean="0"/>
              <a:t>3</a:t>
            </a:fld>
            <a:endParaRPr lang="en-GB" dirty="0"/>
          </a:p>
        </p:txBody>
      </p:sp>
    </p:spTree>
    <p:extLst>
      <p:ext uri="{BB962C8B-B14F-4D97-AF65-F5344CB8AC3E}">
        <p14:creationId xmlns:p14="http://schemas.microsoft.com/office/powerpoint/2010/main" val="391371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708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05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176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353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539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EFBB53-BC34-43C7-B84B-18DCD91C7B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809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A6E845-68E7-4D99-9758-31BCC10E40CE}" type="slidenum">
              <a:rPr kumimoji="0" lang="en-GB" alt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650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8A8-9C8B-4027-A9E3-BC402A7ABC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21EA76-8309-CCE0-016E-FE4EA8D6C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FF1704-4CF9-7C49-706A-6A4BA36190ED}"/>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2663EB86-52D1-2BF9-9692-3B3EEFA3BC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1653875-76B3-79C4-8E4B-5663A67AD884}"/>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263299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A1A61-C046-C863-EA2E-8BC51AC106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922488-A4C1-ABC2-3807-8C16E5A3F4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6053B3-EB57-A51C-68C1-85702D9AE24C}"/>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B4664863-EA22-C9B7-FABB-A5AE334131A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CF058B3-C862-37D9-78FD-C01AA9DB676E}"/>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796841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5503C8-A9D2-2F1B-5779-F69FC36287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29B84D-EE8F-FBFB-D9DD-E8966E1B1F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B0BE4-C907-B56A-6BBB-4D915669EEA8}"/>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3FD38DA2-308A-3C16-AD7B-2707E21ECA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D315CC8-F541-8CE1-9BEC-92C8658BA903}"/>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2364085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89F6EE-53B6-42EC-967C-4C5AC84FBCC0}"/>
              </a:ext>
            </a:extLst>
          </p:cNvPr>
          <p:cNvSpPr/>
          <p:nvPr userDrawn="1"/>
        </p:nvSpPr>
        <p:spPr>
          <a:xfrm>
            <a:off x="0" y="0"/>
            <a:ext cx="12192000" cy="6857940"/>
          </a:xfrm>
          <a:prstGeom prst="rect">
            <a:avLst/>
          </a:prstGeom>
          <a:solidFill>
            <a:srgbClr val="5A4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0" dirty="0"/>
          </a:p>
        </p:txBody>
      </p:sp>
      <p:sp>
        <p:nvSpPr>
          <p:cNvPr id="13" name="object 7">
            <a:extLst>
              <a:ext uri="{FF2B5EF4-FFF2-40B4-BE49-F238E27FC236}">
                <a16:creationId xmlns:a16="http://schemas.microsoft.com/office/drawing/2014/main" id="{00F3B09C-9886-4D53-A132-150AC7EED976}"/>
              </a:ext>
            </a:extLst>
          </p:cNvPr>
          <p:cNvSpPr/>
          <p:nvPr userDrawn="1"/>
        </p:nvSpPr>
        <p:spPr>
          <a:xfrm>
            <a:off x="2213921" y="1737166"/>
            <a:ext cx="7119781" cy="5120544"/>
          </a:xfrm>
          <a:custGeom>
            <a:avLst/>
            <a:gdLst/>
            <a:ahLst/>
            <a:cxnLst/>
            <a:rect l="l" t="t" r="r" b="b"/>
            <a:pathLst>
              <a:path w="11741150" h="8444230">
                <a:moveTo>
                  <a:pt x="8478129" y="0"/>
                </a:moveTo>
                <a:lnTo>
                  <a:pt x="0" y="0"/>
                </a:lnTo>
                <a:lnTo>
                  <a:pt x="3262298" y="8443816"/>
                </a:lnTo>
                <a:lnTo>
                  <a:pt x="11740689" y="8443816"/>
                </a:lnTo>
                <a:lnTo>
                  <a:pt x="8478129" y="0"/>
                </a:lnTo>
                <a:close/>
              </a:path>
            </a:pathLst>
          </a:custGeom>
          <a:solidFill>
            <a:srgbClr val="312C62"/>
          </a:solidFill>
        </p:spPr>
        <p:txBody>
          <a:bodyPr wrap="square" lIns="0" tIns="0" rIns="0" bIns="0" rtlCol="0"/>
          <a:lstStyle/>
          <a:p>
            <a:endParaRPr baseline="0" dirty="0">
              <a:solidFill>
                <a:srgbClr val="002060"/>
              </a:solidFill>
            </a:endParaRPr>
          </a:p>
        </p:txBody>
      </p:sp>
      <p:sp>
        <p:nvSpPr>
          <p:cNvPr id="14" name="object 11">
            <a:extLst>
              <a:ext uri="{FF2B5EF4-FFF2-40B4-BE49-F238E27FC236}">
                <a16:creationId xmlns:a16="http://schemas.microsoft.com/office/drawing/2014/main" id="{C5EF8DD7-1931-4376-B653-6CB6B76BAD2E}"/>
              </a:ext>
            </a:extLst>
          </p:cNvPr>
          <p:cNvSpPr/>
          <p:nvPr userDrawn="1"/>
        </p:nvSpPr>
        <p:spPr>
          <a:xfrm>
            <a:off x="654674" y="634954"/>
            <a:ext cx="1328461" cy="504045"/>
          </a:xfrm>
          <a:custGeom>
            <a:avLst/>
            <a:gdLst/>
            <a:ahLst/>
            <a:cxnLst/>
            <a:rect l="l" t="t" r="r" b="b"/>
            <a:pathLst>
              <a:path w="2190750" h="831214">
                <a:moveTo>
                  <a:pt x="532955" y="144754"/>
                </a:moveTo>
                <a:lnTo>
                  <a:pt x="505421" y="104444"/>
                </a:lnTo>
                <a:lnTo>
                  <a:pt x="471055" y="69532"/>
                </a:lnTo>
                <a:lnTo>
                  <a:pt x="430745" y="40894"/>
                </a:lnTo>
                <a:lnTo>
                  <a:pt x="385381" y="19367"/>
                </a:lnTo>
                <a:lnTo>
                  <a:pt x="335851" y="5829"/>
                </a:lnTo>
                <a:lnTo>
                  <a:pt x="283070" y="1117"/>
                </a:lnTo>
                <a:lnTo>
                  <a:pt x="232181" y="5486"/>
                </a:lnTo>
                <a:lnTo>
                  <a:pt x="184289" y="18059"/>
                </a:lnTo>
                <a:lnTo>
                  <a:pt x="140195" y="38100"/>
                </a:lnTo>
                <a:lnTo>
                  <a:pt x="100685" y="64820"/>
                </a:lnTo>
                <a:lnTo>
                  <a:pt x="66573" y="97459"/>
                </a:lnTo>
                <a:lnTo>
                  <a:pt x="38646" y="135255"/>
                </a:lnTo>
                <a:lnTo>
                  <a:pt x="17716" y="177457"/>
                </a:lnTo>
                <a:lnTo>
                  <a:pt x="4559" y="223278"/>
                </a:lnTo>
                <a:lnTo>
                  <a:pt x="0" y="271957"/>
                </a:lnTo>
                <a:lnTo>
                  <a:pt x="4559" y="320649"/>
                </a:lnTo>
                <a:lnTo>
                  <a:pt x="17716" y="366483"/>
                </a:lnTo>
                <a:lnTo>
                  <a:pt x="38646" y="408698"/>
                </a:lnTo>
                <a:lnTo>
                  <a:pt x="66573" y="446506"/>
                </a:lnTo>
                <a:lnTo>
                  <a:pt x="100685" y="479158"/>
                </a:lnTo>
                <a:lnTo>
                  <a:pt x="140195" y="505891"/>
                </a:lnTo>
                <a:lnTo>
                  <a:pt x="184289" y="525932"/>
                </a:lnTo>
                <a:lnTo>
                  <a:pt x="232181" y="538518"/>
                </a:lnTo>
                <a:lnTo>
                  <a:pt x="283070" y="542886"/>
                </a:lnTo>
                <a:lnTo>
                  <a:pt x="334302" y="538454"/>
                </a:lnTo>
                <a:lnTo>
                  <a:pt x="382498" y="525665"/>
                </a:lnTo>
                <a:lnTo>
                  <a:pt x="426834" y="505333"/>
                </a:lnTo>
                <a:lnTo>
                  <a:pt x="466496" y="478205"/>
                </a:lnTo>
                <a:lnTo>
                  <a:pt x="500659" y="445109"/>
                </a:lnTo>
                <a:lnTo>
                  <a:pt x="528510" y="406793"/>
                </a:lnTo>
                <a:lnTo>
                  <a:pt x="438569" y="356501"/>
                </a:lnTo>
                <a:lnTo>
                  <a:pt x="410654" y="391896"/>
                </a:lnTo>
                <a:lnTo>
                  <a:pt x="374269" y="419290"/>
                </a:lnTo>
                <a:lnTo>
                  <a:pt x="331152" y="436981"/>
                </a:lnTo>
                <a:lnTo>
                  <a:pt x="283070" y="443255"/>
                </a:lnTo>
                <a:lnTo>
                  <a:pt x="235470" y="437134"/>
                </a:lnTo>
                <a:lnTo>
                  <a:pt x="192709" y="419874"/>
                </a:lnTo>
                <a:lnTo>
                  <a:pt x="156489" y="393090"/>
                </a:lnTo>
                <a:lnTo>
                  <a:pt x="128511" y="358419"/>
                </a:lnTo>
                <a:lnTo>
                  <a:pt x="110477" y="317500"/>
                </a:lnTo>
                <a:lnTo>
                  <a:pt x="104089" y="271957"/>
                </a:lnTo>
                <a:lnTo>
                  <a:pt x="110477" y="226441"/>
                </a:lnTo>
                <a:lnTo>
                  <a:pt x="128511" y="185521"/>
                </a:lnTo>
                <a:lnTo>
                  <a:pt x="156489" y="150863"/>
                </a:lnTo>
                <a:lnTo>
                  <a:pt x="192709" y="124079"/>
                </a:lnTo>
                <a:lnTo>
                  <a:pt x="235470" y="106819"/>
                </a:lnTo>
                <a:lnTo>
                  <a:pt x="283070" y="100698"/>
                </a:lnTo>
                <a:lnTo>
                  <a:pt x="332193" y="107238"/>
                </a:lnTo>
                <a:lnTo>
                  <a:pt x="376097" y="125653"/>
                </a:lnTo>
                <a:lnTo>
                  <a:pt x="412889" y="154139"/>
                </a:lnTo>
                <a:lnTo>
                  <a:pt x="440690" y="190868"/>
                </a:lnTo>
                <a:lnTo>
                  <a:pt x="532955" y="144754"/>
                </a:lnTo>
                <a:close/>
              </a:path>
              <a:path w="2190750" h="831214">
                <a:moveTo>
                  <a:pt x="678294" y="9321"/>
                </a:moveTo>
                <a:lnTo>
                  <a:pt x="577380" y="9321"/>
                </a:lnTo>
                <a:lnTo>
                  <a:pt x="577380" y="533336"/>
                </a:lnTo>
                <a:lnTo>
                  <a:pt x="678294" y="533336"/>
                </a:lnTo>
                <a:lnTo>
                  <a:pt x="678294" y="9321"/>
                </a:lnTo>
                <a:close/>
              </a:path>
              <a:path w="2190750" h="831214">
                <a:moveTo>
                  <a:pt x="1105827" y="172135"/>
                </a:moveTo>
                <a:lnTo>
                  <a:pt x="1102880" y="138023"/>
                </a:lnTo>
                <a:lnTo>
                  <a:pt x="1093825" y="106654"/>
                </a:lnTo>
                <a:lnTo>
                  <a:pt x="1088986" y="97790"/>
                </a:lnTo>
                <a:lnTo>
                  <a:pt x="1078534" y="78638"/>
                </a:lnTo>
                <a:lnTo>
                  <a:pt x="1056868" y="54597"/>
                </a:lnTo>
                <a:lnTo>
                  <a:pt x="1029055" y="35229"/>
                </a:lnTo>
                <a:lnTo>
                  <a:pt x="1007389" y="26123"/>
                </a:lnTo>
                <a:lnTo>
                  <a:pt x="1007389" y="172135"/>
                </a:lnTo>
                <a:lnTo>
                  <a:pt x="1006424" y="184988"/>
                </a:lnTo>
                <a:lnTo>
                  <a:pt x="988872" y="221386"/>
                </a:lnTo>
                <a:lnTo>
                  <a:pt x="938098" y="244475"/>
                </a:lnTo>
                <a:lnTo>
                  <a:pt x="910234" y="246430"/>
                </a:lnTo>
                <a:lnTo>
                  <a:pt x="846340" y="246430"/>
                </a:lnTo>
                <a:lnTo>
                  <a:pt x="846340" y="97790"/>
                </a:lnTo>
                <a:lnTo>
                  <a:pt x="910234" y="97942"/>
                </a:lnTo>
                <a:lnTo>
                  <a:pt x="959993" y="105232"/>
                </a:lnTo>
                <a:lnTo>
                  <a:pt x="997559" y="134150"/>
                </a:lnTo>
                <a:lnTo>
                  <a:pt x="1007389" y="172135"/>
                </a:lnTo>
                <a:lnTo>
                  <a:pt x="1007389" y="26123"/>
                </a:lnTo>
                <a:lnTo>
                  <a:pt x="995299" y="21031"/>
                </a:lnTo>
                <a:lnTo>
                  <a:pt x="955662" y="12293"/>
                </a:lnTo>
                <a:lnTo>
                  <a:pt x="910234" y="9321"/>
                </a:lnTo>
                <a:lnTo>
                  <a:pt x="747915" y="9321"/>
                </a:lnTo>
                <a:lnTo>
                  <a:pt x="747915" y="533336"/>
                </a:lnTo>
                <a:lnTo>
                  <a:pt x="846340" y="533336"/>
                </a:lnTo>
                <a:lnTo>
                  <a:pt x="846340" y="334949"/>
                </a:lnTo>
                <a:lnTo>
                  <a:pt x="910234" y="334949"/>
                </a:lnTo>
                <a:lnTo>
                  <a:pt x="955662" y="331965"/>
                </a:lnTo>
                <a:lnTo>
                  <a:pt x="995299" y="323227"/>
                </a:lnTo>
                <a:lnTo>
                  <a:pt x="1056868" y="289712"/>
                </a:lnTo>
                <a:lnTo>
                  <a:pt x="1089037" y="246430"/>
                </a:lnTo>
                <a:lnTo>
                  <a:pt x="1093825" y="237655"/>
                </a:lnTo>
                <a:lnTo>
                  <a:pt x="1102880" y="206248"/>
                </a:lnTo>
                <a:lnTo>
                  <a:pt x="1105827" y="172135"/>
                </a:lnTo>
                <a:close/>
              </a:path>
              <a:path w="2190750" h="831214">
                <a:moveTo>
                  <a:pt x="1500822" y="9321"/>
                </a:moveTo>
                <a:lnTo>
                  <a:pt x="1137627" y="9321"/>
                </a:lnTo>
                <a:lnTo>
                  <a:pt x="1137627" y="533336"/>
                </a:lnTo>
                <a:lnTo>
                  <a:pt x="1236116" y="533336"/>
                </a:lnTo>
                <a:lnTo>
                  <a:pt x="1236116" y="315937"/>
                </a:lnTo>
                <a:lnTo>
                  <a:pt x="1382064" y="315937"/>
                </a:lnTo>
                <a:lnTo>
                  <a:pt x="1417066" y="227482"/>
                </a:lnTo>
                <a:lnTo>
                  <a:pt x="1236116" y="227482"/>
                </a:lnTo>
                <a:lnTo>
                  <a:pt x="1236116" y="97942"/>
                </a:lnTo>
                <a:lnTo>
                  <a:pt x="1465821" y="97942"/>
                </a:lnTo>
                <a:lnTo>
                  <a:pt x="1500822" y="9321"/>
                </a:lnTo>
                <a:close/>
              </a:path>
              <a:path w="2190750" h="831214">
                <a:moveTo>
                  <a:pt x="1859546" y="533336"/>
                </a:moveTo>
                <a:lnTo>
                  <a:pt x="1808302" y="403631"/>
                </a:lnTo>
                <a:lnTo>
                  <a:pt x="1773555" y="315671"/>
                </a:lnTo>
                <a:lnTo>
                  <a:pt x="1707095" y="147485"/>
                </a:lnTo>
                <a:lnTo>
                  <a:pt x="1673466" y="62395"/>
                </a:lnTo>
                <a:lnTo>
                  <a:pt x="1673466" y="315671"/>
                </a:lnTo>
                <a:lnTo>
                  <a:pt x="1547596" y="315671"/>
                </a:lnTo>
                <a:lnTo>
                  <a:pt x="1610652" y="147485"/>
                </a:lnTo>
                <a:lnTo>
                  <a:pt x="1673466" y="315671"/>
                </a:lnTo>
                <a:lnTo>
                  <a:pt x="1673466" y="62395"/>
                </a:lnTo>
                <a:lnTo>
                  <a:pt x="1652536" y="9423"/>
                </a:lnTo>
                <a:lnTo>
                  <a:pt x="1568691" y="9423"/>
                </a:lnTo>
                <a:lnTo>
                  <a:pt x="1361554" y="533336"/>
                </a:lnTo>
                <a:lnTo>
                  <a:pt x="1465922" y="533336"/>
                </a:lnTo>
                <a:lnTo>
                  <a:pt x="1514576" y="403631"/>
                </a:lnTo>
                <a:lnTo>
                  <a:pt x="1706219" y="403631"/>
                </a:lnTo>
                <a:lnTo>
                  <a:pt x="1754555" y="533336"/>
                </a:lnTo>
                <a:lnTo>
                  <a:pt x="1859546" y="533336"/>
                </a:lnTo>
                <a:close/>
              </a:path>
              <a:path w="2190750" h="831214">
                <a:moveTo>
                  <a:pt x="2190699" y="830986"/>
                </a:moveTo>
                <a:lnTo>
                  <a:pt x="1869617" y="0"/>
                </a:lnTo>
                <a:lnTo>
                  <a:pt x="1837232" y="0"/>
                </a:lnTo>
                <a:lnTo>
                  <a:pt x="2158301" y="830986"/>
                </a:lnTo>
                <a:lnTo>
                  <a:pt x="2190699" y="830986"/>
                </a:lnTo>
                <a:close/>
              </a:path>
            </a:pathLst>
          </a:custGeom>
          <a:solidFill>
            <a:srgbClr val="FFFFFF"/>
          </a:solidFill>
        </p:spPr>
        <p:txBody>
          <a:bodyPr wrap="square" lIns="0" tIns="0" rIns="0" bIns="0" rtlCol="0"/>
          <a:lstStyle/>
          <a:p>
            <a:endParaRPr baseline="0" dirty="0"/>
          </a:p>
        </p:txBody>
      </p:sp>
      <p:sp>
        <p:nvSpPr>
          <p:cNvPr id="2" name="Title 1"/>
          <p:cNvSpPr>
            <a:spLocks noGrp="1"/>
          </p:cNvSpPr>
          <p:nvPr userDrawn="1">
            <p:ph type="ctrTitle"/>
          </p:nvPr>
        </p:nvSpPr>
        <p:spPr>
          <a:xfrm>
            <a:off x="658970" y="1299214"/>
            <a:ext cx="10874218" cy="2955918"/>
          </a:xfrm>
        </p:spPr>
        <p:txBody>
          <a:bodyPr lIns="0" tIns="0" rIns="0" bIns="0"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userDrawn="1">
            <p:ph type="subTitle" idx="1"/>
          </p:nvPr>
        </p:nvSpPr>
        <p:spPr>
          <a:xfrm>
            <a:off x="635424" y="4670246"/>
            <a:ext cx="7779791" cy="914400"/>
          </a:xfrm>
        </p:spPr>
        <p:txBody>
          <a:bodyPr lIns="0" tIns="0" rIns="0" bIns="0" anchor="t">
            <a:normAutofit/>
          </a:bodyPr>
          <a:lstStyle>
            <a:lvl1pPr marL="0" indent="0" algn="l">
              <a:buNone/>
              <a:defRPr sz="2200" cap="none" spc="0" baseline="0">
                <a:solidFill>
                  <a:schemeClr val="bg1"/>
                </a:solidFill>
                <a:latin typeface="+mj-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userDrawn="1">
            <p:ph type="dt" sz="half" idx="10"/>
          </p:nvPr>
        </p:nvSpPr>
        <p:spPr>
          <a:xfrm>
            <a:off x="658813" y="6356350"/>
            <a:ext cx="2743200" cy="365125"/>
          </a:xfrm>
        </p:spPr>
        <p:txBody>
          <a:bodyPr/>
          <a:lstStyle/>
          <a:p>
            <a:fld id="{9EC93B09-54BC-427A-8E56-16E55393F5E5}" type="datetime1">
              <a:rPr lang="en-US" smtClean="0"/>
              <a:t>3/21/2023</a:t>
            </a:fld>
            <a:endParaRPr lang="en-US" dirty="0"/>
          </a:p>
        </p:txBody>
      </p:sp>
      <p:sp>
        <p:nvSpPr>
          <p:cNvPr id="5" name="Footer Placeholder 4"/>
          <p:cNvSpPr>
            <a:spLocks noGrp="1"/>
          </p:cNvSpPr>
          <p:nvPr userDrawn="1">
            <p:ph type="ftr" sz="quarter" idx="11"/>
          </p:nvPr>
        </p:nvSpPr>
        <p:spPr/>
        <p:txBody>
          <a:bodyPr/>
          <a:lstStyle>
            <a:lvl1pPr>
              <a:defRPr>
                <a:solidFill>
                  <a:schemeClr val="bg1"/>
                </a:solidFill>
              </a:defRPr>
            </a:lvl1pPr>
          </a:lstStyle>
          <a:p>
            <a:r>
              <a:rPr lang="en-GB" dirty="0"/>
              <a:t>Copyright © CIPFA 2022 protected under UK and international law</a:t>
            </a:r>
            <a:endParaRPr lang="en-US" dirty="0"/>
          </a:p>
        </p:txBody>
      </p:sp>
      <p:sp>
        <p:nvSpPr>
          <p:cNvPr id="17" name="object 12">
            <a:extLst>
              <a:ext uri="{FF2B5EF4-FFF2-40B4-BE49-F238E27FC236}">
                <a16:creationId xmlns:a16="http://schemas.microsoft.com/office/drawing/2014/main" id="{D2865E8E-653A-41DC-B818-BEFAC5539999}"/>
              </a:ext>
            </a:extLst>
          </p:cNvPr>
          <p:cNvSpPr txBox="1"/>
          <p:nvPr userDrawn="1"/>
        </p:nvSpPr>
        <p:spPr>
          <a:xfrm>
            <a:off x="635424" y="5881535"/>
            <a:ext cx="2125838" cy="343991"/>
          </a:xfrm>
          <a:prstGeom prst="rect">
            <a:avLst/>
          </a:prstGeom>
        </p:spPr>
        <p:txBody>
          <a:bodyPr vert="horz" wrap="square" lIns="0" tIns="7797" rIns="0" bIns="0" rtlCol="0">
            <a:spAutoFit/>
          </a:bodyPr>
          <a:lstStyle/>
          <a:p>
            <a:pPr marL="5776" marR="2310">
              <a:spcBef>
                <a:spcPts val="61"/>
              </a:spcBef>
            </a:pPr>
            <a:r>
              <a:rPr sz="1100" b="1" spc="-2" dirty="0">
                <a:solidFill>
                  <a:srgbClr val="FFFFFF"/>
                </a:solidFill>
                <a:latin typeface="Arial"/>
                <a:cs typeface="Arial"/>
              </a:rPr>
              <a:t>The </a:t>
            </a:r>
            <a:r>
              <a:rPr sz="1100" b="1" spc="-5" dirty="0">
                <a:solidFill>
                  <a:srgbClr val="FFFFFF"/>
                </a:solidFill>
                <a:latin typeface="Arial"/>
                <a:cs typeface="Arial"/>
              </a:rPr>
              <a:t>Chartered </a:t>
            </a:r>
            <a:r>
              <a:rPr sz="1100" b="1" spc="-7" dirty="0">
                <a:solidFill>
                  <a:srgbClr val="FFFFFF"/>
                </a:solidFill>
                <a:latin typeface="Arial"/>
                <a:cs typeface="Arial"/>
              </a:rPr>
              <a:t>Institute </a:t>
            </a:r>
            <a:r>
              <a:rPr sz="1100" b="1" spc="-2" dirty="0">
                <a:solidFill>
                  <a:srgbClr val="FFFFFF"/>
                </a:solidFill>
                <a:latin typeface="Arial"/>
                <a:cs typeface="Arial"/>
              </a:rPr>
              <a:t>of  </a:t>
            </a:r>
            <a:r>
              <a:rPr sz="1100" b="1" spc="-9" dirty="0">
                <a:solidFill>
                  <a:srgbClr val="FFFFFF"/>
                </a:solidFill>
                <a:latin typeface="Arial"/>
                <a:cs typeface="Arial"/>
              </a:rPr>
              <a:t>Public Finance </a:t>
            </a:r>
            <a:r>
              <a:rPr sz="1100" b="1" spc="9" dirty="0">
                <a:solidFill>
                  <a:srgbClr val="FFFFFF"/>
                </a:solidFill>
                <a:latin typeface="Arial"/>
                <a:cs typeface="Arial"/>
              </a:rPr>
              <a:t>&amp;</a:t>
            </a:r>
            <a:r>
              <a:rPr sz="1100" b="1" spc="-66" dirty="0">
                <a:solidFill>
                  <a:srgbClr val="FFFFFF"/>
                </a:solidFill>
                <a:latin typeface="Arial"/>
                <a:cs typeface="Arial"/>
              </a:rPr>
              <a:t> </a:t>
            </a:r>
            <a:r>
              <a:rPr sz="1100" b="1" spc="-7" dirty="0">
                <a:solidFill>
                  <a:srgbClr val="FFFFFF"/>
                </a:solidFill>
                <a:latin typeface="Arial"/>
                <a:cs typeface="Arial"/>
              </a:rPr>
              <a:t>Accountancy</a:t>
            </a:r>
            <a:endParaRPr sz="1100" dirty="0">
              <a:latin typeface="Arial"/>
              <a:cs typeface="Arial"/>
            </a:endParaRPr>
          </a:p>
        </p:txBody>
      </p:sp>
      <p:sp>
        <p:nvSpPr>
          <p:cNvPr id="6" name="Slide Number Placeholder 5"/>
          <p:cNvSpPr>
            <a:spLocks noGrp="1"/>
          </p:cNvSpPr>
          <p:nvPr userDrawn="1">
            <p:ph type="sldNum" sz="quarter" idx="12"/>
          </p:nvPr>
        </p:nvSpPr>
        <p:spPr>
          <a:xfrm>
            <a:off x="10518631" y="6356350"/>
            <a:ext cx="1530927" cy="365125"/>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5027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a:t>Click to edit Master title style</a:t>
            </a:r>
          </a:p>
        </p:txBody>
      </p:sp>
      <p:sp>
        <p:nvSpPr>
          <p:cNvPr id="3" name="Content Placeholder 2"/>
          <p:cNvSpPr>
            <a:spLocks noGrp="1"/>
          </p:cNvSpPr>
          <p:nvPr>
            <p:ph idx="1"/>
          </p:nvPr>
        </p:nvSpPr>
        <p:spPr/>
        <p:txBody>
          <a:bodyPr lIns="0" tIns="0" rIns="0" bIns="0" anchor="t" anchorCtr="0"/>
          <a:lstStyle>
            <a:lvl1pPr marL="0" indent="0">
              <a:buClr>
                <a:schemeClr val="tx2"/>
              </a:buClr>
              <a:buFont typeface="Arial" panose="020B0604020202020204" pitchFamily="34" charset="0"/>
              <a:buNone/>
              <a:defRPr>
                <a:solidFill>
                  <a:schemeClr val="tx2"/>
                </a:solidFill>
              </a:defRPr>
            </a:lvl1pPr>
            <a:lvl2pPr marL="685800" indent="-182880">
              <a:buClr>
                <a:schemeClr val="tx2"/>
              </a:buClr>
              <a:buFont typeface="Arial" panose="020B0604020202020204" pitchFamily="34" charset="0"/>
              <a:buChar char="•"/>
              <a:defRPr>
                <a:solidFill>
                  <a:schemeClr val="tx2"/>
                </a:solidFill>
              </a:defRPr>
            </a:lvl2pPr>
            <a:lvl3pPr marL="1143000" indent="-182880">
              <a:buClr>
                <a:schemeClr val="tx2"/>
              </a:buClr>
              <a:buFont typeface="Arial" panose="020B0604020202020204" pitchFamily="34" charset="0"/>
              <a:buChar char="•"/>
              <a:defRPr>
                <a:solidFill>
                  <a:schemeClr val="tx2"/>
                </a:solidFill>
              </a:defRPr>
            </a:lvl3pPr>
            <a:lvl4pPr marL="1600200" indent="-182880">
              <a:buClr>
                <a:schemeClr val="tx2"/>
              </a:buClr>
              <a:buFont typeface="Arial" panose="020B0604020202020204" pitchFamily="34" charset="0"/>
              <a:buChar char="•"/>
              <a:defRPr>
                <a:solidFill>
                  <a:schemeClr val="tx2"/>
                </a:solidFill>
              </a:defRPr>
            </a:lvl4pPr>
            <a:lvl5pPr marL="2057400" indent="-182880">
              <a:buClr>
                <a:schemeClr val="tx2"/>
              </a:buClr>
              <a:buFont typeface="Arial" panose="020B0604020202020204" pitchFamily="34" charset="0"/>
              <a:buChar cha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404736B-70A7-40E0-964C-B00B3553E3E2}" type="datetime1">
              <a:rPr lang="en-US" smtClean="0"/>
              <a:t>3/21/2023</a:t>
            </a:fld>
            <a:endParaRPr lang="en-US" dirty="0"/>
          </a:p>
        </p:txBody>
      </p:sp>
      <p:sp>
        <p:nvSpPr>
          <p:cNvPr id="5" name="Footer Placeholder 4"/>
          <p:cNvSpPr>
            <a:spLocks noGrp="1"/>
          </p:cNvSpPr>
          <p:nvPr>
            <p:ph type="ftr" sz="quarter" idx="11"/>
          </p:nvPr>
        </p:nvSpPr>
        <p:spPr/>
        <p:txBody>
          <a:bodyPr/>
          <a:lstStyle/>
          <a:p>
            <a:r>
              <a:rPr lang="en-GB" dirty="0">
                <a:solidFill>
                  <a:srgbClr val="333333"/>
                </a:solidFill>
                <a:latin typeface="Verdana"/>
              </a:rPr>
              <a:t>Copyright © CIPFA 2022 protected under UK and international law</a:t>
            </a:r>
            <a:endParaRPr lang="en-GB" sz="1100"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1614880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813" y="1271016"/>
            <a:ext cx="10874375" cy="3282696"/>
          </a:xfrm>
        </p:spPr>
        <p:txBody>
          <a:bodyPr lIns="0" tIns="0" rIns="0" bIns="0" anchor="b">
            <a:normAutofit/>
          </a:bodyPr>
          <a:lstStyle>
            <a:lvl1pPr>
              <a:defRPr sz="5900" b="0" spc="-100"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58813" y="4672584"/>
            <a:ext cx="7315200" cy="914400"/>
          </a:xfrm>
        </p:spPr>
        <p:txBody>
          <a:bodyPr lIns="0" tIns="0" rIns="0" bIns="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BD00AE-3518-49D4-9154-CAD3467194CC}" type="datetime1">
              <a:rPr lang="en-US" smtClean="0"/>
              <a:t>3/21/2023</a:t>
            </a:fld>
            <a:endParaRPr lang="en-US" dirty="0"/>
          </a:p>
        </p:txBody>
      </p:sp>
      <p:sp>
        <p:nvSpPr>
          <p:cNvPr id="5" name="Footer Placeholder 4"/>
          <p:cNvSpPr>
            <a:spLocks noGrp="1"/>
          </p:cNvSpPr>
          <p:nvPr>
            <p:ph type="ftr" sz="quarter" idx="11"/>
          </p:nvPr>
        </p:nvSpPr>
        <p:spPr/>
        <p:txBody>
          <a:bodyPr/>
          <a:lstStyle/>
          <a:p>
            <a:r>
              <a:rPr lang="en-GB" dirty="0"/>
              <a:t>Copyright © CIPFA 2022 protected under UK and international law</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03813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58814" y="2589193"/>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24338" y="2589194"/>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9D56ED1E-A31E-43D2-A843-8E4992BEDE8A}" type="datetime1">
              <a:rPr lang="en-US" smtClean="0"/>
              <a:t>3/21/2023</a:t>
            </a:fld>
            <a:endParaRPr lang="en-US" dirty="0"/>
          </a:p>
        </p:txBody>
      </p:sp>
      <p:sp>
        <p:nvSpPr>
          <p:cNvPr id="9" name="Footer Placeholder 8"/>
          <p:cNvSpPr>
            <a:spLocks noGrp="1"/>
          </p:cNvSpPr>
          <p:nvPr>
            <p:ph type="ftr" sz="quarter" idx="11"/>
          </p:nvPr>
        </p:nvSpPr>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26733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58812" y="2838816"/>
            <a:ext cx="527035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8812" y="3715350"/>
            <a:ext cx="5270350" cy="22389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2838" y="2833365"/>
            <a:ext cx="527035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2838" y="3715352"/>
            <a:ext cx="5270350" cy="2238944"/>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D000999E-A613-4C8C-BFEF-CCCC4F7920E4}" type="datetime1">
              <a:rPr lang="en-US" smtClean="0"/>
              <a:t>3/21/2023</a:t>
            </a:fld>
            <a:endParaRPr lang="en-US" dirty="0"/>
          </a:p>
        </p:txBody>
      </p:sp>
      <p:sp>
        <p:nvSpPr>
          <p:cNvPr id="11" name="Footer Placeholder 10"/>
          <p:cNvSpPr>
            <a:spLocks noGrp="1"/>
          </p:cNvSpPr>
          <p:nvPr>
            <p:ph type="ftr" sz="quarter" idx="11"/>
          </p:nvPr>
        </p:nvSpPr>
        <p:spPr/>
        <p:txBody>
          <a:bodyPr/>
          <a:lstStyle/>
          <a:p>
            <a:r>
              <a:rPr lang="en-GB" dirty="0"/>
              <a:t>Copyright © CIPFA 2022 protected under UK and international law</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9192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493429CA-1A98-4714-A1AD-FFB900660C05}" type="datetime1">
              <a:rPr lang="en-US" smtClean="0"/>
              <a:t>3/21/2023</a:t>
            </a:fld>
            <a:endParaRPr lang="en-US" dirty="0"/>
          </a:p>
        </p:txBody>
      </p:sp>
      <p:sp>
        <p:nvSpPr>
          <p:cNvPr id="7" name="Footer Placeholder 6"/>
          <p:cNvSpPr>
            <a:spLocks noGrp="1"/>
          </p:cNvSpPr>
          <p:nvPr>
            <p:ph type="ftr" sz="quarter" idx="11"/>
          </p:nvPr>
        </p:nvSpPr>
        <p:spPr/>
        <p:txBody>
          <a:bodyPr/>
          <a:lstStyle/>
          <a:p>
            <a:r>
              <a:rPr lang="en-GB" dirty="0"/>
              <a:t>Copyright © CIPFA 2022 protected under UK and international law</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11237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2371F85-F3B5-4D0D-BADF-90EF5C774F20}" type="datetime1">
              <a:rPr lang="en-US" smtClean="0"/>
              <a:t>3/21/2023</a:t>
            </a:fld>
            <a:endParaRPr lang="en-US" dirty="0"/>
          </a:p>
        </p:txBody>
      </p:sp>
      <p:sp>
        <p:nvSpPr>
          <p:cNvPr id="6" name="Footer Placeholder 5"/>
          <p:cNvSpPr>
            <a:spLocks noGrp="1"/>
          </p:cNvSpPr>
          <p:nvPr>
            <p:ph type="ftr" sz="quarter" idx="11"/>
          </p:nvPr>
        </p:nvSpPr>
        <p:spPr/>
        <p:txBody>
          <a:bodyPr/>
          <a:lstStyle/>
          <a:p>
            <a:r>
              <a:rPr lang="en-GB" dirty="0"/>
              <a:t>Copyright © CIPFA 2022 protected under UK and international law</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4071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232034"/>
            <a:ext cx="2743200" cy="1232033"/>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B0EB4E7B-A6B6-455F-84B3-64869DA26BB4}" type="datetime1">
              <a:rPr lang="en-US" smtClean="0"/>
              <a:t>3/21/2023</a:t>
            </a:fld>
            <a:endParaRPr lang="en-US" dirty="0"/>
          </a:p>
        </p:txBody>
      </p:sp>
      <p:sp>
        <p:nvSpPr>
          <p:cNvPr id="9" name="Footer Placeholder 8"/>
          <p:cNvSpPr>
            <a:spLocks noGrp="1"/>
          </p:cNvSpPr>
          <p:nvPr>
            <p:ph type="ftr" sz="quarter" idx="11"/>
          </p:nvPr>
        </p:nvSpPr>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22045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FB99A-A6E1-B2E1-C701-73F8D0E430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07AB70-36DC-6BA3-E182-2515FF74E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03A901-FF8A-81C9-C4FF-D200984C5852}"/>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9A40FB09-9090-7B52-2914-C912566400D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AE97A30-57F0-80B6-8E15-D4CA4095D619}"/>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81593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143000"/>
            <a:ext cx="2743200" cy="1398069"/>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3493451" y="1142999"/>
            <a:ext cx="8039737" cy="495537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7"/>
          <p:cNvSpPr>
            <a:spLocks noGrp="1"/>
          </p:cNvSpPr>
          <p:nvPr>
            <p:ph type="dt" sz="half" idx="10"/>
          </p:nvPr>
        </p:nvSpPr>
        <p:spPr/>
        <p:txBody>
          <a:bodyPr/>
          <a:lstStyle/>
          <a:p>
            <a:fld id="{9801A90C-466A-4F46-ABB6-162038CAF028}" type="datetime1">
              <a:rPr lang="en-US" smtClean="0"/>
              <a:t>3/21/2023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8912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189F6EE-53B6-42EC-967C-4C5AC84FBCC0}"/>
              </a:ext>
            </a:extLst>
          </p:cNvPr>
          <p:cNvSpPr/>
          <p:nvPr userDrawn="1"/>
        </p:nvSpPr>
        <p:spPr>
          <a:xfrm>
            <a:off x="0" y="0"/>
            <a:ext cx="12192000" cy="6857940"/>
          </a:xfrm>
          <a:prstGeom prst="rect">
            <a:avLst/>
          </a:prstGeom>
          <a:solidFill>
            <a:srgbClr val="5A4B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0" dirty="0"/>
          </a:p>
        </p:txBody>
      </p:sp>
      <p:sp>
        <p:nvSpPr>
          <p:cNvPr id="13" name="object 7">
            <a:extLst>
              <a:ext uri="{FF2B5EF4-FFF2-40B4-BE49-F238E27FC236}">
                <a16:creationId xmlns:a16="http://schemas.microsoft.com/office/drawing/2014/main" id="{00F3B09C-9886-4D53-A132-150AC7EED976}"/>
              </a:ext>
            </a:extLst>
          </p:cNvPr>
          <p:cNvSpPr/>
          <p:nvPr userDrawn="1"/>
        </p:nvSpPr>
        <p:spPr>
          <a:xfrm>
            <a:off x="2213921" y="1737166"/>
            <a:ext cx="7119781" cy="5120544"/>
          </a:xfrm>
          <a:custGeom>
            <a:avLst/>
            <a:gdLst/>
            <a:ahLst/>
            <a:cxnLst/>
            <a:rect l="l" t="t" r="r" b="b"/>
            <a:pathLst>
              <a:path w="11741150" h="8444230">
                <a:moveTo>
                  <a:pt x="8478129" y="0"/>
                </a:moveTo>
                <a:lnTo>
                  <a:pt x="0" y="0"/>
                </a:lnTo>
                <a:lnTo>
                  <a:pt x="3262298" y="8443816"/>
                </a:lnTo>
                <a:lnTo>
                  <a:pt x="11740689" y="8443816"/>
                </a:lnTo>
                <a:lnTo>
                  <a:pt x="8478129" y="0"/>
                </a:lnTo>
                <a:close/>
              </a:path>
            </a:pathLst>
          </a:custGeom>
          <a:solidFill>
            <a:srgbClr val="312C62"/>
          </a:solidFill>
        </p:spPr>
        <p:txBody>
          <a:bodyPr wrap="square" lIns="0" tIns="0" rIns="0" bIns="0" rtlCol="0"/>
          <a:lstStyle/>
          <a:p>
            <a:endParaRPr baseline="0" dirty="0">
              <a:solidFill>
                <a:srgbClr val="002060"/>
              </a:solidFill>
            </a:endParaRPr>
          </a:p>
        </p:txBody>
      </p:sp>
      <p:sp>
        <p:nvSpPr>
          <p:cNvPr id="14" name="object 11">
            <a:extLst>
              <a:ext uri="{FF2B5EF4-FFF2-40B4-BE49-F238E27FC236}">
                <a16:creationId xmlns:a16="http://schemas.microsoft.com/office/drawing/2014/main" id="{C5EF8DD7-1931-4376-B653-6CB6B76BAD2E}"/>
              </a:ext>
            </a:extLst>
          </p:cNvPr>
          <p:cNvSpPr/>
          <p:nvPr userDrawn="1"/>
        </p:nvSpPr>
        <p:spPr>
          <a:xfrm>
            <a:off x="654674" y="634954"/>
            <a:ext cx="1328461" cy="504045"/>
          </a:xfrm>
          <a:custGeom>
            <a:avLst/>
            <a:gdLst/>
            <a:ahLst/>
            <a:cxnLst/>
            <a:rect l="l" t="t" r="r" b="b"/>
            <a:pathLst>
              <a:path w="2190750" h="831214">
                <a:moveTo>
                  <a:pt x="532955" y="144754"/>
                </a:moveTo>
                <a:lnTo>
                  <a:pt x="505421" y="104444"/>
                </a:lnTo>
                <a:lnTo>
                  <a:pt x="471055" y="69532"/>
                </a:lnTo>
                <a:lnTo>
                  <a:pt x="430745" y="40894"/>
                </a:lnTo>
                <a:lnTo>
                  <a:pt x="385381" y="19367"/>
                </a:lnTo>
                <a:lnTo>
                  <a:pt x="335851" y="5829"/>
                </a:lnTo>
                <a:lnTo>
                  <a:pt x="283070" y="1117"/>
                </a:lnTo>
                <a:lnTo>
                  <a:pt x="232181" y="5486"/>
                </a:lnTo>
                <a:lnTo>
                  <a:pt x="184289" y="18059"/>
                </a:lnTo>
                <a:lnTo>
                  <a:pt x="140195" y="38100"/>
                </a:lnTo>
                <a:lnTo>
                  <a:pt x="100685" y="64820"/>
                </a:lnTo>
                <a:lnTo>
                  <a:pt x="66573" y="97459"/>
                </a:lnTo>
                <a:lnTo>
                  <a:pt x="38646" y="135255"/>
                </a:lnTo>
                <a:lnTo>
                  <a:pt x="17716" y="177457"/>
                </a:lnTo>
                <a:lnTo>
                  <a:pt x="4559" y="223278"/>
                </a:lnTo>
                <a:lnTo>
                  <a:pt x="0" y="271957"/>
                </a:lnTo>
                <a:lnTo>
                  <a:pt x="4559" y="320649"/>
                </a:lnTo>
                <a:lnTo>
                  <a:pt x="17716" y="366483"/>
                </a:lnTo>
                <a:lnTo>
                  <a:pt x="38646" y="408698"/>
                </a:lnTo>
                <a:lnTo>
                  <a:pt x="66573" y="446506"/>
                </a:lnTo>
                <a:lnTo>
                  <a:pt x="100685" y="479158"/>
                </a:lnTo>
                <a:lnTo>
                  <a:pt x="140195" y="505891"/>
                </a:lnTo>
                <a:lnTo>
                  <a:pt x="184289" y="525932"/>
                </a:lnTo>
                <a:lnTo>
                  <a:pt x="232181" y="538518"/>
                </a:lnTo>
                <a:lnTo>
                  <a:pt x="283070" y="542886"/>
                </a:lnTo>
                <a:lnTo>
                  <a:pt x="334302" y="538454"/>
                </a:lnTo>
                <a:lnTo>
                  <a:pt x="382498" y="525665"/>
                </a:lnTo>
                <a:lnTo>
                  <a:pt x="426834" y="505333"/>
                </a:lnTo>
                <a:lnTo>
                  <a:pt x="466496" y="478205"/>
                </a:lnTo>
                <a:lnTo>
                  <a:pt x="500659" y="445109"/>
                </a:lnTo>
                <a:lnTo>
                  <a:pt x="528510" y="406793"/>
                </a:lnTo>
                <a:lnTo>
                  <a:pt x="438569" y="356501"/>
                </a:lnTo>
                <a:lnTo>
                  <a:pt x="410654" y="391896"/>
                </a:lnTo>
                <a:lnTo>
                  <a:pt x="374269" y="419290"/>
                </a:lnTo>
                <a:lnTo>
                  <a:pt x="331152" y="436981"/>
                </a:lnTo>
                <a:lnTo>
                  <a:pt x="283070" y="443255"/>
                </a:lnTo>
                <a:lnTo>
                  <a:pt x="235470" y="437134"/>
                </a:lnTo>
                <a:lnTo>
                  <a:pt x="192709" y="419874"/>
                </a:lnTo>
                <a:lnTo>
                  <a:pt x="156489" y="393090"/>
                </a:lnTo>
                <a:lnTo>
                  <a:pt x="128511" y="358419"/>
                </a:lnTo>
                <a:lnTo>
                  <a:pt x="110477" y="317500"/>
                </a:lnTo>
                <a:lnTo>
                  <a:pt x="104089" y="271957"/>
                </a:lnTo>
                <a:lnTo>
                  <a:pt x="110477" y="226441"/>
                </a:lnTo>
                <a:lnTo>
                  <a:pt x="128511" y="185521"/>
                </a:lnTo>
                <a:lnTo>
                  <a:pt x="156489" y="150863"/>
                </a:lnTo>
                <a:lnTo>
                  <a:pt x="192709" y="124079"/>
                </a:lnTo>
                <a:lnTo>
                  <a:pt x="235470" y="106819"/>
                </a:lnTo>
                <a:lnTo>
                  <a:pt x="283070" y="100698"/>
                </a:lnTo>
                <a:lnTo>
                  <a:pt x="332193" y="107238"/>
                </a:lnTo>
                <a:lnTo>
                  <a:pt x="376097" y="125653"/>
                </a:lnTo>
                <a:lnTo>
                  <a:pt x="412889" y="154139"/>
                </a:lnTo>
                <a:lnTo>
                  <a:pt x="440690" y="190868"/>
                </a:lnTo>
                <a:lnTo>
                  <a:pt x="532955" y="144754"/>
                </a:lnTo>
                <a:close/>
              </a:path>
              <a:path w="2190750" h="831214">
                <a:moveTo>
                  <a:pt x="678294" y="9321"/>
                </a:moveTo>
                <a:lnTo>
                  <a:pt x="577380" y="9321"/>
                </a:lnTo>
                <a:lnTo>
                  <a:pt x="577380" y="533336"/>
                </a:lnTo>
                <a:lnTo>
                  <a:pt x="678294" y="533336"/>
                </a:lnTo>
                <a:lnTo>
                  <a:pt x="678294" y="9321"/>
                </a:lnTo>
                <a:close/>
              </a:path>
              <a:path w="2190750" h="831214">
                <a:moveTo>
                  <a:pt x="1105827" y="172135"/>
                </a:moveTo>
                <a:lnTo>
                  <a:pt x="1102880" y="138023"/>
                </a:lnTo>
                <a:lnTo>
                  <a:pt x="1093825" y="106654"/>
                </a:lnTo>
                <a:lnTo>
                  <a:pt x="1088986" y="97790"/>
                </a:lnTo>
                <a:lnTo>
                  <a:pt x="1078534" y="78638"/>
                </a:lnTo>
                <a:lnTo>
                  <a:pt x="1056868" y="54597"/>
                </a:lnTo>
                <a:lnTo>
                  <a:pt x="1029055" y="35229"/>
                </a:lnTo>
                <a:lnTo>
                  <a:pt x="1007389" y="26123"/>
                </a:lnTo>
                <a:lnTo>
                  <a:pt x="1007389" y="172135"/>
                </a:lnTo>
                <a:lnTo>
                  <a:pt x="1006424" y="184988"/>
                </a:lnTo>
                <a:lnTo>
                  <a:pt x="988872" y="221386"/>
                </a:lnTo>
                <a:lnTo>
                  <a:pt x="938098" y="244475"/>
                </a:lnTo>
                <a:lnTo>
                  <a:pt x="910234" y="246430"/>
                </a:lnTo>
                <a:lnTo>
                  <a:pt x="846340" y="246430"/>
                </a:lnTo>
                <a:lnTo>
                  <a:pt x="846340" y="97790"/>
                </a:lnTo>
                <a:lnTo>
                  <a:pt x="910234" y="97942"/>
                </a:lnTo>
                <a:lnTo>
                  <a:pt x="959993" y="105232"/>
                </a:lnTo>
                <a:lnTo>
                  <a:pt x="997559" y="134150"/>
                </a:lnTo>
                <a:lnTo>
                  <a:pt x="1007389" y="172135"/>
                </a:lnTo>
                <a:lnTo>
                  <a:pt x="1007389" y="26123"/>
                </a:lnTo>
                <a:lnTo>
                  <a:pt x="995299" y="21031"/>
                </a:lnTo>
                <a:lnTo>
                  <a:pt x="955662" y="12293"/>
                </a:lnTo>
                <a:lnTo>
                  <a:pt x="910234" y="9321"/>
                </a:lnTo>
                <a:lnTo>
                  <a:pt x="747915" y="9321"/>
                </a:lnTo>
                <a:lnTo>
                  <a:pt x="747915" y="533336"/>
                </a:lnTo>
                <a:lnTo>
                  <a:pt x="846340" y="533336"/>
                </a:lnTo>
                <a:lnTo>
                  <a:pt x="846340" y="334949"/>
                </a:lnTo>
                <a:lnTo>
                  <a:pt x="910234" y="334949"/>
                </a:lnTo>
                <a:lnTo>
                  <a:pt x="955662" y="331965"/>
                </a:lnTo>
                <a:lnTo>
                  <a:pt x="995299" y="323227"/>
                </a:lnTo>
                <a:lnTo>
                  <a:pt x="1056868" y="289712"/>
                </a:lnTo>
                <a:lnTo>
                  <a:pt x="1089037" y="246430"/>
                </a:lnTo>
                <a:lnTo>
                  <a:pt x="1093825" y="237655"/>
                </a:lnTo>
                <a:lnTo>
                  <a:pt x="1102880" y="206248"/>
                </a:lnTo>
                <a:lnTo>
                  <a:pt x="1105827" y="172135"/>
                </a:lnTo>
                <a:close/>
              </a:path>
              <a:path w="2190750" h="831214">
                <a:moveTo>
                  <a:pt x="1500822" y="9321"/>
                </a:moveTo>
                <a:lnTo>
                  <a:pt x="1137627" y="9321"/>
                </a:lnTo>
                <a:lnTo>
                  <a:pt x="1137627" y="533336"/>
                </a:lnTo>
                <a:lnTo>
                  <a:pt x="1236116" y="533336"/>
                </a:lnTo>
                <a:lnTo>
                  <a:pt x="1236116" y="315937"/>
                </a:lnTo>
                <a:lnTo>
                  <a:pt x="1382064" y="315937"/>
                </a:lnTo>
                <a:lnTo>
                  <a:pt x="1417066" y="227482"/>
                </a:lnTo>
                <a:lnTo>
                  <a:pt x="1236116" y="227482"/>
                </a:lnTo>
                <a:lnTo>
                  <a:pt x="1236116" y="97942"/>
                </a:lnTo>
                <a:lnTo>
                  <a:pt x="1465821" y="97942"/>
                </a:lnTo>
                <a:lnTo>
                  <a:pt x="1500822" y="9321"/>
                </a:lnTo>
                <a:close/>
              </a:path>
              <a:path w="2190750" h="831214">
                <a:moveTo>
                  <a:pt x="1859546" y="533336"/>
                </a:moveTo>
                <a:lnTo>
                  <a:pt x="1808302" y="403631"/>
                </a:lnTo>
                <a:lnTo>
                  <a:pt x="1773555" y="315671"/>
                </a:lnTo>
                <a:lnTo>
                  <a:pt x="1707095" y="147485"/>
                </a:lnTo>
                <a:lnTo>
                  <a:pt x="1673466" y="62395"/>
                </a:lnTo>
                <a:lnTo>
                  <a:pt x="1673466" y="315671"/>
                </a:lnTo>
                <a:lnTo>
                  <a:pt x="1547596" y="315671"/>
                </a:lnTo>
                <a:lnTo>
                  <a:pt x="1610652" y="147485"/>
                </a:lnTo>
                <a:lnTo>
                  <a:pt x="1673466" y="315671"/>
                </a:lnTo>
                <a:lnTo>
                  <a:pt x="1673466" y="62395"/>
                </a:lnTo>
                <a:lnTo>
                  <a:pt x="1652536" y="9423"/>
                </a:lnTo>
                <a:lnTo>
                  <a:pt x="1568691" y="9423"/>
                </a:lnTo>
                <a:lnTo>
                  <a:pt x="1361554" y="533336"/>
                </a:lnTo>
                <a:lnTo>
                  <a:pt x="1465922" y="533336"/>
                </a:lnTo>
                <a:lnTo>
                  <a:pt x="1514576" y="403631"/>
                </a:lnTo>
                <a:lnTo>
                  <a:pt x="1706219" y="403631"/>
                </a:lnTo>
                <a:lnTo>
                  <a:pt x="1754555" y="533336"/>
                </a:lnTo>
                <a:lnTo>
                  <a:pt x="1859546" y="533336"/>
                </a:lnTo>
                <a:close/>
              </a:path>
              <a:path w="2190750" h="831214">
                <a:moveTo>
                  <a:pt x="2190699" y="830986"/>
                </a:moveTo>
                <a:lnTo>
                  <a:pt x="1869617" y="0"/>
                </a:lnTo>
                <a:lnTo>
                  <a:pt x="1837232" y="0"/>
                </a:lnTo>
                <a:lnTo>
                  <a:pt x="2158301" y="830986"/>
                </a:lnTo>
                <a:lnTo>
                  <a:pt x="2190699" y="830986"/>
                </a:lnTo>
                <a:close/>
              </a:path>
            </a:pathLst>
          </a:custGeom>
          <a:solidFill>
            <a:srgbClr val="FFFFFF"/>
          </a:solidFill>
        </p:spPr>
        <p:txBody>
          <a:bodyPr wrap="square" lIns="0" tIns="0" rIns="0" bIns="0" rtlCol="0"/>
          <a:lstStyle/>
          <a:p>
            <a:endParaRPr baseline="0" dirty="0"/>
          </a:p>
        </p:txBody>
      </p:sp>
      <p:sp>
        <p:nvSpPr>
          <p:cNvPr id="2" name="Title 1"/>
          <p:cNvSpPr>
            <a:spLocks noGrp="1"/>
          </p:cNvSpPr>
          <p:nvPr userDrawn="1">
            <p:ph type="ctrTitle"/>
          </p:nvPr>
        </p:nvSpPr>
        <p:spPr>
          <a:xfrm>
            <a:off x="658970" y="1299214"/>
            <a:ext cx="10874218" cy="2955918"/>
          </a:xfrm>
        </p:spPr>
        <p:txBody>
          <a:bodyPr lIns="0" tIns="0" rIns="0" bIns="0"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userDrawn="1">
            <p:ph type="subTitle" idx="1"/>
          </p:nvPr>
        </p:nvSpPr>
        <p:spPr>
          <a:xfrm>
            <a:off x="635424" y="4670246"/>
            <a:ext cx="7779791" cy="914400"/>
          </a:xfrm>
        </p:spPr>
        <p:txBody>
          <a:bodyPr lIns="0" tIns="0" rIns="0" bIns="0" anchor="t">
            <a:normAutofit/>
          </a:bodyPr>
          <a:lstStyle>
            <a:lvl1pPr marL="0" indent="0" algn="l">
              <a:buNone/>
              <a:defRPr sz="2200" cap="none" spc="0" baseline="0">
                <a:solidFill>
                  <a:schemeClr val="bg1"/>
                </a:solidFill>
                <a:latin typeface="+mj-lt"/>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userDrawn="1">
            <p:ph type="dt" sz="half" idx="10"/>
          </p:nvPr>
        </p:nvSpPr>
        <p:spPr>
          <a:xfrm>
            <a:off x="658813" y="6356350"/>
            <a:ext cx="2743200" cy="365125"/>
          </a:xfrm>
        </p:spPr>
        <p:txBody>
          <a:bodyPr/>
          <a:lstStyle/>
          <a:p>
            <a:fld id="{990D71A9-EE22-4B08-A095-CE1E5FD403D8}" type="datetime1">
              <a:rPr lang="en-US" smtClean="0"/>
              <a:t>3/21/2023</a:t>
            </a:fld>
            <a:endParaRPr lang="en-US" dirty="0"/>
          </a:p>
        </p:txBody>
      </p:sp>
      <p:sp>
        <p:nvSpPr>
          <p:cNvPr id="5" name="Footer Placeholder 4"/>
          <p:cNvSpPr>
            <a:spLocks noGrp="1"/>
          </p:cNvSpPr>
          <p:nvPr userDrawn="1">
            <p:ph type="ftr" sz="quarter" idx="11"/>
          </p:nvPr>
        </p:nvSpPr>
        <p:spPr/>
        <p:txBody>
          <a:bodyPr/>
          <a:lstStyle>
            <a:lvl1pPr>
              <a:defRPr>
                <a:solidFill>
                  <a:schemeClr val="bg1"/>
                </a:solidFill>
              </a:defRPr>
            </a:lvl1pPr>
          </a:lstStyle>
          <a:p>
            <a:r>
              <a:rPr lang="en-GB" dirty="0"/>
              <a:t>Copyright © CIPFA 2022 protected under UK and international law</a:t>
            </a:r>
            <a:endParaRPr lang="en-US" dirty="0"/>
          </a:p>
        </p:txBody>
      </p:sp>
      <p:sp>
        <p:nvSpPr>
          <p:cNvPr id="17" name="object 12">
            <a:extLst>
              <a:ext uri="{FF2B5EF4-FFF2-40B4-BE49-F238E27FC236}">
                <a16:creationId xmlns:a16="http://schemas.microsoft.com/office/drawing/2014/main" id="{D2865E8E-653A-41DC-B818-BEFAC5539999}"/>
              </a:ext>
            </a:extLst>
          </p:cNvPr>
          <p:cNvSpPr txBox="1"/>
          <p:nvPr userDrawn="1"/>
        </p:nvSpPr>
        <p:spPr>
          <a:xfrm>
            <a:off x="635424" y="5881535"/>
            <a:ext cx="2125838" cy="343991"/>
          </a:xfrm>
          <a:prstGeom prst="rect">
            <a:avLst/>
          </a:prstGeom>
        </p:spPr>
        <p:txBody>
          <a:bodyPr vert="horz" wrap="square" lIns="0" tIns="7797" rIns="0" bIns="0" rtlCol="0">
            <a:spAutoFit/>
          </a:bodyPr>
          <a:lstStyle/>
          <a:p>
            <a:pPr marL="5776" marR="2310">
              <a:spcBef>
                <a:spcPts val="61"/>
              </a:spcBef>
            </a:pPr>
            <a:r>
              <a:rPr sz="1100" b="1" spc="-2" dirty="0">
                <a:solidFill>
                  <a:srgbClr val="FFFFFF"/>
                </a:solidFill>
                <a:latin typeface="Arial"/>
                <a:cs typeface="Arial"/>
              </a:rPr>
              <a:t>The </a:t>
            </a:r>
            <a:r>
              <a:rPr sz="1100" b="1" spc="-5" dirty="0">
                <a:solidFill>
                  <a:srgbClr val="FFFFFF"/>
                </a:solidFill>
                <a:latin typeface="Arial"/>
                <a:cs typeface="Arial"/>
              </a:rPr>
              <a:t>Chartered </a:t>
            </a:r>
            <a:r>
              <a:rPr sz="1100" b="1" spc="-7" dirty="0">
                <a:solidFill>
                  <a:srgbClr val="FFFFFF"/>
                </a:solidFill>
                <a:latin typeface="Arial"/>
                <a:cs typeface="Arial"/>
              </a:rPr>
              <a:t>Institute </a:t>
            </a:r>
            <a:r>
              <a:rPr sz="1100" b="1" spc="-2" dirty="0">
                <a:solidFill>
                  <a:srgbClr val="FFFFFF"/>
                </a:solidFill>
                <a:latin typeface="Arial"/>
                <a:cs typeface="Arial"/>
              </a:rPr>
              <a:t>of  </a:t>
            </a:r>
            <a:r>
              <a:rPr sz="1100" b="1" spc="-9" dirty="0">
                <a:solidFill>
                  <a:srgbClr val="FFFFFF"/>
                </a:solidFill>
                <a:latin typeface="Arial"/>
                <a:cs typeface="Arial"/>
              </a:rPr>
              <a:t>Public Finance </a:t>
            </a:r>
            <a:r>
              <a:rPr sz="1100" b="1" spc="9" dirty="0">
                <a:solidFill>
                  <a:srgbClr val="FFFFFF"/>
                </a:solidFill>
                <a:latin typeface="Arial"/>
                <a:cs typeface="Arial"/>
              </a:rPr>
              <a:t>&amp;</a:t>
            </a:r>
            <a:r>
              <a:rPr sz="1100" b="1" spc="-66" dirty="0">
                <a:solidFill>
                  <a:srgbClr val="FFFFFF"/>
                </a:solidFill>
                <a:latin typeface="Arial"/>
                <a:cs typeface="Arial"/>
              </a:rPr>
              <a:t> </a:t>
            </a:r>
            <a:r>
              <a:rPr sz="1100" b="1" spc="-7" dirty="0">
                <a:solidFill>
                  <a:srgbClr val="FFFFFF"/>
                </a:solidFill>
                <a:latin typeface="Arial"/>
                <a:cs typeface="Arial"/>
              </a:rPr>
              <a:t>Accountancy</a:t>
            </a:r>
            <a:endParaRPr sz="1100" dirty="0">
              <a:latin typeface="Arial"/>
              <a:cs typeface="Arial"/>
            </a:endParaRPr>
          </a:p>
        </p:txBody>
      </p:sp>
      <p:sp>
        <p:nvSpPr>
          <p:cNvPr id="6" name="Slide Number Placeholder 5"/>
          <p:cNvSpPr>
            <a:spLocks noGrp="1"/>
          </p:cNvSpPr>
          <p:nvPr userDrawn="1">
            <p:ph type="sldNum" sz="quarter" idx="12"/>
          </p:nvPr>
        </p:nvSpPr>
        <p:spPr>
          <a:xfrm>
            <a:off x="10518631" y="6356350"/>
            <a:ext cx="1530927" cy="365125"/>
          </a:xfrm>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07457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a:t>Click to edit Master title style</a:t>
            </a:r>
          </a:p>
        </p:txBody>
      </p:sp>
      <p:sp>
        <p:nvSpPr>
          <p:cNvPr id="3" name="Content Placeholder 2"/>
          <p:cNvSpPr>
            <a:spLocks noGrp="1"/>
          </p:cNvSpPr>
          <p:nvPr>
            <p:ph idx="1"/>
          </p:nvPr>
        </p:nvSpPr>
        <p:spPr/>
        <p:txBody>
          <a:bodyPr lIns="0" tIns="0" rIns="0" bIns="0" anchor="t" anchorCtr="0"/>
          <a:lstStyle>
            <a:lvl1pPr marL="0" indent="0">
              <a:buClr>
                <a:schemeClr val="tx2"/>
              </a:buClr>
              <a:buFont typeface="Arial" panose="020B0604020202020204" pitchFamily="34" charset="0"/>
              <a:buNone/>
              <a:defRPr>
                <a:solidFill>
                  <a:schemeClr val="tx2"/>
                </a:solidFill>
              </a:defRPr>
            </a:lvl1pPr>
            <a:lvl2pPr marL="685800" indent="-182880">
              <a:buClr>
                <a:schemeClr val="tx2"/>
              </a:buClr>
              <a:buFont typeface="Arial" panose="020B0604020202020204" pitchFamily="34" charset="0"/>
              <a:buChar char="•"/>
              <a:defRPr>
                <a:solidFill>
                  <a:schemeClr val="tx2"/>
                </a:solidFill>
              </a:defRPr>
            </a:lvl2pPr>
            <a:lvl3pPr marL="1143000" indent="-182880">
              <a:buClr>
                <a:schemeClr val="tx2"/>
              </a:buClr>
              <a:buFont typeface="Arial" panose="020B0604020202020204" pitchFamily="34" charset="0"/>
              <a:buChar char="•"/>
              <a:defRPr>
                <a:solidFill>
                  <a:schemeClr val="tx2"/>
                </a:solidFill>
              </a:defRPr>
            </a:lvl3pPr>
            <a:lvl4pPr marL="1600200" indent="-182880">
              <a:buClr>
                <a:schemeClr val="tx2"/>
              </a:buClr>
              <a:buFont typeface="Arial" panose="020B0604020202020204" pitchFamily="34" charset="0"/>
              <a:buChar char="•"/>
              <a:defRPr>
                <a:solidFill>
                  <a:schemeClr val="tx2"/>
                </a:solidFill>
              </a:defRPr>
            </a:lvl4pPr>
            <a:lvl5pPr marL="2057400" indent="-182880">
              <a:buClr>
                <a:schemeClr val="tx2"/>
              </a:buClr>
              <a:buFont typeface="Arial" panose="020B0604020202020204" pitchFamily="34" charset="0"/>
              <a:buChar cha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5BD6A1-2379-449B-A1B9-A50C71ED4BF1}" type="datetime1">
              <a:rPr lang="en-US" smtClean="0"/>
              <a:t>3/21/2023</a:t>
            </a:fld>
            <a:endParaRPr lang="en-US" dirty="0"/>
          </a:p>
        </p:txBody>
      </p:sp>
      <p:sp>
        <p:nvSpPr>
          <p:cNvPr id="5" name="Footer Placeholder 4"/>
          <p:cNvSpPr>
            <a:spLocks noGrp="1"/>
          </p:cNvSpPr>
          <p:nvPr>
            <p:ph type="ftr" sz="quarter" idx="11"/>
          </p:nvPr>
        </p:nvSpPr>
        <p:spPr/>
        <p:txBody>
          <a:bodyPr/>
          <a:lstStyle/>
          <a:p>
            <a:r>
              <a:rPr lang="en-GB" dirty="0">
                <a:solidFill>
                  <a:srgbClr val="333333"/>
                </a:solidFill>
                <a:latin typeface="Verdana"/>
              </a:rPr>
              <a:t>Copyright © CIPFA 2022 protected under UK and international law</a:t>
            </a:r>
            <a:endParaRPr lang="en-GB" sz="1100" dirty="0">
              <a:solidFill>
                <a:srgbClr val="333333"/>
              </a:solidFill>
              <a:latin typeface="Verdana"/>
            </a:endParaRP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60526563"/>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813" y="1271016"/>
            <a:ext cx="10874375" cy="3282696"/>
          </a:xfrm>
        </p:spPr>
        <p:txBody>
          <a:bodyPr lIns="0" tIns="0" rIns="0" bIns="0" anchor="b">
            <a:normAutofit/>
          </a:bodyPr>
          <a:lstStyle>
            <a:lvl1pPr>
              <a:defRPr sz="5900" b="0" spc="-100" baseline="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658813" y="4672584"/>
            <a:ext cx="7315200" cy="914400"/>
          </a:xfrm>
        </p:spPr>
        <p:txBody>
          <a:bodyPr lIns="0" tIns="0" rIns="0" bIns="0" anchor="t">
            <a:normAutofit/>
          </a:bodyPr>
          <a:lstStyle>
            <a:lvl1pPr marL="0" indent="0">
              <a:buNone/>
              <a:defRPr sz="2200" cap="none" spc="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0A359AF-9FF2-4A27-92D1-FDC37E5A4ED4}" type="datetime1">
              <a:rPr lang="en-US" smtClean="0"/>
              <a:t>3/21/2023</a:t>
            </a:fld>
            <a:endParaRPr lang="en-US" dirty="0"/>
          </a:p>
        </p:txBody>
      </p:sp>
      <p:sp>
        <p:nvSpPr>
          <p:cNvPr id="5" name="Footer Placeholder 4"/>
          <p:cNvSpPr>
            <a:spLocks noGrp="1"/>
          </p:cNvSpPr>
          <p:nvPr>
            <p:ph type="ftr" sz="quarter" idx="11"/>
          </p:nvPr>
        </p:nvSpPr>
        <p:spPr/>
        <p:txBody>
          <a:bodyPr/>
          <a:lstStyle/>
          <a:p>
            <a:r>
              <a:rPr lang="en-GB" dirty="0"/>
              <a:t>Copyright © CIPFA 2022 protected under UK and international law</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248094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sz="half" idx="1"/>
          </p:nvPr>
        </p:nvSpPr>
        <p:spPr>
          <a:xfrm>
            <a:off x="658814" y="2589193"/>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24338" y="2589194"/>
            <a:ext cx="5308850" cy="3619101"/>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83DCBB62-B3AB-44EA-B811-25E575BF35A3}" type="datetime1">
              <a:rPr lang="en-US" smtClean="0"/>
              <a:t>3/21/2023</a:t>
            </a:fld>
            <a:endParaRPr lang="en-US" dirty="0"/>
          </a:p>
        </p:txBody>
      </p:sp>
      <p:sp>
        <p:nvSpPr>
          <p:cNvPr id="9" name="Footer Placeholder 8"/>
          <p:cNvSpPr>
            <a:spLocks noGrp="1"/>
          </p:cNvSpPr>
          <p:nvPr>
            <p:ph type="ftr" sz="quarter" idx="11"/>
          </p:nvPr>
        </p:nvSpPr>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83482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658812" y="2838816"/>
            <a:ext cx="527035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58812" y="3715350"/>
            <a:ext cx="5270350" cy="22389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2838" y="2833365"/>
            <a:ext cx="527035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62838" y="3715352"/>
            <a:ext cx="5270350" cy="2238944"/>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F94334D8-334C-4B93-9D3B-AD856C1D5FA5}" type="datetime1">
              <a:rPr lang="en-US" smtClean="0"/>
              <a:t>3/21/2023</a:t>
            </a:fld>
            <a:endParaRPr lang="en-US" dirty="0"/>
          </a:p>
        </p:txBody>
      </p:sp>
      <p:sp>
        <p:nvSpPr>
          <p:cNvPr id="11" name="Footer Placeholder 10"/>
          <p:cNvSpPr>
            <a:spLocks noGrp="1"/>
          </p:cNvSpPr>
          <p:nvPr>
            <p:ph type="ftr" sz="quarter" idx="11"/>
          </p:nvPr>
        </p:nvSpPr>
        <p:spPr/>
        <p:txBody>
          <a:bodyPr/>
          <a:lstStyle/>
          <a:p>
            <a:r>
              <a:rPr lang="en-GB" dirty="0"/>
              <a:t>Copyright © CIPFA 2022 protected under UK and international law</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8300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40FFC07B-5475-4AF3-B36B-3B884AA0F803}" type="datetime1">
              <a:rPr lang="en-US" smtClean="0"/>
              <a:t>3/21/2023</a:t>
            </a:fld>
            <a:endParaRPr lang="en-US" dirty="0"/>
          </a:p>
        </p:txBody>
      </p:sp>
      <p:sp>
        <p:nvSpPr>
          <p:cNvPr id="7" name="Footer Placeholder 6"/>
          <p:cNvSpPr>
            <a:spLocks noGrp="1"/>
          </p:cNvSpPr>
          <p:nvPr>
            <p:ph type="ftr" sz="quarter" idx="11"/>
          </p:nvPr>
        </p:nvSpPr>
        <p:spPr/>
        <p:txBody>
          <a:bodyPr/>
          <a:lstStyle/>
          <a:p>
            <a:r>
              <a:rPr lang="en-GB" dirty="0"/>
              <a:t>Copyright © CIPFA 2022 protected under UK and international law</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54949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E3FF3-6D4E-4D1E-891C-DA2CFAC67BB2}" type="datetime1">
              <a:rPr lang="en-US" smtClean="0"/>
              <a:t>3/21/2023</a:t>
            </a:fld>
            <a:endParaRPr lang="en-US" dirty="0"/>
          </a:p>
        </p:txBody>
      </p:sp>
      <p:sp>
        <p:nvSpPr>
          <p:cNvPr id="6" name="Footer Placeholder 5"/>
          <p:cNvSpPr>
            <a:spLocks noGrp="1"/>
          </p:cNvSpPr>
          <p:nvPr>
            <p:ph type="ftr" sz="quarter" idx="11"/>
          </p:nvPr>
        </p:nvSpPr>
        <p:spPr/>
        <p:txBody>
          <a:bodyPr/>
          <a:lstStyle/>
          <a:p>
            <a:r>
              <a:rPr lang="en-GB" dirty="0"/>
              <a:t>Copyright © CIPFA 2022 protected under UK and international law</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65476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232034"/>
            <a:ext cx="2743200" cy="1232033"/>
          </a:xfrm>
        </p:spPr>
        <p:txBody>
          <a:bodyPr anchor="b">
            <a:normAutofit/>
          </a:bodyPr>
          <a:lstStyle>
            <a:lvl1pPr>
              <a:defRPr sz="28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200"/>
            </a:lvl1pPr>
            <a:lvl2pPr>
              <a:defRPr sz="22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C032ACE0-2E7F-4226-AD82-3FB7C84186D9}" type="datetime1">
              <a:rPr lang="en-US" smtClean="0"/>
              <a:t>3/21/2023</a:t>
            </a:fld>
            <a:endParaRPr lang="en-US" dirty="0"/>
          </a:p>
        </p:txBody>
      </p:sp>
      <p:sp>
        <p:nvSpPr>
          <p:cNvPr id="9" name="Footer Placeholder 8"/>
          <p:cNvSpPr>
            <a:spLocks noGrp="1"/>
          </p:cNvSpPr>
          <p:nvPr>
            <p:ph type="ftr" sz="quarter" idx="11"/>
          </p:nvPr>
        </p:nvSpPr>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88608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812" y="1143000"/>
            <a:ext cx="2743200" cy="1398069"/>
          </a:xfrm>
        </p:spPr>
        <p:txBody>
          <a:bodyPr anchor="b">
            <a:normAutofit/>
          </a:bodyPr>
          <a:lstStyle>
            <a:lvl1pPr>
              <a:defRPr sz="2800" b="0"/>
            </a:lvl1pPr>
          </a:lstStyle>
          <a:p>
            <a:r>
              <a:rPr lang="en-US" dirty="0"/>
              <a:t>Click to edit Master title style</a:t>
            </a:r>
          </a:p>
        </p:txBody>
      </p:sp>
      <p:sp>
        <p:nvSpPr>
          <p:cNvPr id="3" name="Picture Placeholder 2"/>
          <p:cNvSpPr>
            <a:spLocks noGrp="1" noChangeAspect="1"/>
          </p:cNvSpPr>
          <p:nvPr>
            <p:ph type="pic" idx="1"/>
          </p:nvPr>
        </p:nvSpPr>
        <p:spPr>
          <a:xfrm>
            <a:off x="3493451" y="1142999"/>
            <a:ext cx="8039737" cy="495537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Date Placeholder 7"/>
          <p:cNvSpPr>
            <a:spLocks noGrp="1"/>
          </p:cNvSpPr>
          <p:nvPr>
            <p:ph type="dt" sz="half" idx="10"/>
          </p:nvPr>
        </p:nvSpPr>
        <p:spPr/>
        <p:txBody>
          <a:bodyPr/>
          <a:lstStyle/>
          <a:p>
            <a:fld id="{ADF8B145-A694-4750-8F34-19AB06B7D20A}" type="datetime1">
              <a:rPr lang="en-US" smtClean="0"/>
              <a:t>3/21/2023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GB" dirty="0"/>
              <a:t>Copyright © CIPFA 2022 protected under UK and international law</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816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D1C0-F431-C53B-2E44-252370D552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AAE92E8-E1CD-63DB-E74D-D3075CCAAB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11A40D-5693-449E-3C55-663B9E732D0D}"/>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47A01587-99B7-8CA4-F887-6B5B9F7F2CA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A3C450D-9D5C-22B6-930F-AAE2A87C4F29}"/>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1082447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777631" y="44451"/>
            <a:ext cx="709247"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spcBef>
                <a:spcPct val="50000"/>
              </a:spcBef>
              <a:defRPr/>
            </a:pPr>
            <a:endParaRPr lang="en-US" sz="1800" dirty="0">
              <a:ea typeface="ＭＳ Ｐゴシック" charset="0"/>
            </a:endParaRPr>
          </a:p>
        </p:txBody>
      </p:sp>
      <p:pic>
        <p:nvPicPr>
          <p:cNvPr id="5" name="Picture 13" descr="ppoint lga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 y="9525"/>
            <a:ext cx="12184185"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316892" y="2217739"/>
            <a:ext cx="10363200" cy="1125537"/>
          </a:xfrm>
        </p:spPr>
        <p:txBody>
          <a:bodyPr/>
          <a:lstStyle>
            <a:lvl1pPr>
              <a:defRPr>
                <a:solidFill>
                  <a:schemeClr val="bg1"/>
                </a:solidFill>
              </a:defRPr>
            </a:lvl1pPr>
          </a:lstStyle>
          <a:p>
            <a:pPr lvl="0"/>
            <a:r>
              <a:rPr lang="en-US" noProof="0"/>
              <a:t>Click to edit Master title style</a:t>
            </a:r>
            <a:endParaRPr lang="en-GB" noProof="0"/>
          </a:p>
        </p:txBody>
      </p:sp>
      <p:sp>
        <p:nvSpPr>
          <p:cNvPr id="5124" name="Rectangle 4"/>
          <p:cNvSpPr>
            <a:spLocks noGrp="1" noChangeArrowheads="1"/>
          </p:cNvSpPr>
          <p:nvPr>
            <p:ph type="subTitle" idx="1"/>
          </p:nvPr>
        </p:nvSpPr>
        <p:spPr>
          <a:xfrm>
            <a:off x="1316892" y="3476625"/>
            <a:ext cx="8534400" cy="1752600"/>
          </a:xfrm>
        </p:spPr>
        <p:txBody>
          <a:bodyPr/>
          <a:lstStyle>
            <a:lvl1pPr marL="0" indent="0">
              <a:buFontTx/>
              <a:buNone/>
              <a:defRPr>
                <a:solidFill>
                  <a:schemeClr val="bg1"/>
                </a:solidFill>
              </a:defRPr>
            </a:lvl1pPr>
          </a:lstStyle>
          <a:p>
            <a:pPr lvl="0"/>
            <a:r>
              <a:rPr lang="en-US" noProof="0"/>
              <a:t>Click to edit Master subtitle style</a:t>
            </a:r>
            <a:endParaRPr lang="en-GB" noProof="0"/>
          </a:p>
        </p:txBody>
      </p:sp>
    </p:spTree>
    <p:extLst>
      <p:ext uri="{BB962C8B-B14F-4D97-AF65-F5344CB8AC3E}">
        <p14:creationId xmlns:p14="http://schemas.microsoft.com/office/powerpoint/2010/main" val="3314173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0018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8486" y="4406901"/>
            <a:ext cx="1090090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78486" y="2906713"/>
            <a:ext cx="1090090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35228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9016"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600201"/>
            <a:ext cx="539261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66971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7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75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93" y="1535113"/>
            <a:ext cx="53887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3" y="2174875"/>
            <a:ext cx="53887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01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015" y="557808"/>
            <a:ext cx="10972800" cy="1143000"/>
          </a:xfrm>
        </p:spPr>
        <p:txBody>
          <a:bodyPr/>
          <a:lstStyle/>
          <a:p>
            <a:r>
              <a:rPr lang="en-US"/>
              <a:t>Click to edit Master title style</a:t>
            </a:r>
          </a:p>
        </p:txBody>
      </p:sp>
    </p:spTree>
    <p:extLst>
      <p:ext uri="{BB962C8B-B14F-4D97-AF65-F5344CB8AC3E}">
        <p14:creationId xmlns:p14="http://schemas.microsoft.com/office/powerpoint/2010/main" val="21278537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76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9861" y="404664"/>
            <a:ext cx="392262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385" y="404665"/>
            <a:ext cx="6815015" cy="5721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9861" y="1700809"/>
            <a:ext cx="3930986" cy="44253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2479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54"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554"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554"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5446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19015" y="629816"/>
            <a:ext cx="10972800" cy="1143000"/>
          </a:xfrm>
        </p:spPr>
        <p:txBody>
          <a:bodyPr/>
          <a:lstStyle/>
          <a:p>
            <a:r>
              <a:rPr lang="en-US"/>
              <a:t>Click to edit Master title style</a:t>
            </a:r>
          </a:p>
        </p:txBody>
      </p:sp>
      <p:sp>
        <p:nvSpPr>
          <p:cNvPr id="3" name="Vertical Text Placeholder 2"/>
          <p:cNvSpPr>
            <a:spLocks noGrp="1"/>
          </p:cNvSpPr>
          <p:nvPr>
            <p:ph type="body" orient="vert" idx="1"/>
          </p:nvPr>
        </p:nvSpPr>
        <p:spPr>
          <a:xfrm>
            <a:off x="719015" y="1772816"/>
            <a:ext cx="10972800" cy="43533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37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EE6B6-B225-072D-27CB-D5C4E501E8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156BB2-DCC5-6310-5AC6-A2C7065DA6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1AD90A-848B-B49F-0453-D77D9EF6F9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340FE1A-DFE2-9E2A-B9D8-EE759F76FA9B}"/>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6" name="Footer Placeholder 5">
            <a:extLst>
              <a:ext uri="{FF2B5EF4-FFF2-40B4-BE49-F238E27FC236}">
                <a16:creationId xmlns:a16="http://schemas.microsoft.com/office/drawing/2014/main" id="{C9FF398C-39BA-8B13-18E2-671EA742B8A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74C082C-5D67-45D1-C550-80504098CE25}"/>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2339418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8615"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9015" y="274639"/>
            <a:ext cx="804203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40144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1584280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1029125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2573304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2026520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2309100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3595704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750626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37790719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199009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4F457-CC25-E092-D593-8835328BA97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3A09CD-9C04-089C-7404-07603FAAC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483F3D-2040-CD7E-BE1C-B51FDEC52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98BED65-6AC6-9969-B287-8883D99D3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349C9-4E1E-CE9F-59AE-ED6DAA0D17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38B75A-86A1-0097-840E-1B234340A14D}"/>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8" name="Footer Placeholder 7">
            <a:extLst>
              <a:ext uri="{FF2B5EF4-FFF2-40B4-BE49-F238E27FC236}">
                <a16:creationId xmlns:a16="http://schemas.microsoft.com/office/drawing/2014/main" id="{6F8202EF-1D62-0753-5506-759E7D8F54E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6660ADC-D771-8D55-6F3D-9774ADAA42DF}"/>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3756725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1735086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014111E-F49C-4BC7-AD8C-EE66941D8997}"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E463DE7-D98F-49ED-B7AB-A2D0EB89D052}" type="slidenum">
              <a:rPr lang="en-GB" smtClean="0"/>
              <a:t>‹#›</a:t>
            </a:fld>
            <a:endParaRPr lang="en-GB" dirty="0"/>
          </a:p>
        </p:txBody>
      </p:sp>
    </p:spTree>
    <p:extLst>
      <p:ext uri="{BB962C8B-B14F-4D97-AF65-F5344CB8AC3E}">
        <p14:creationId xmlns:p14="http://schemas.microsoft.com/office/powerpoint/2010/main" val="26483120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1775998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81887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957106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4167982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22900918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2423848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16478495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321382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D6EA-EB8D-9CC1-142A-391B9088778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3E12E4-31FD-A544-18D4-BB14B3E20BF3}"/>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4" name="Footer Placeholder 3">
            <a:extLst>
              <a:ext uri="{FF2B5EF4-FFF2-40B4-BE49-F238E27FC236}">
                <a16:creationId xmlns:a16="http://schemas.microsoft.com/office/drawing/2014/main" id="{5F25D190-F7BE-08AB-C6BC-FD69314FB33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A5E97A9-D0F8-A968-5898-A035F18AD4AF}"/>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2445064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4638927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33335446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B6DC7-6C51-4635-981D-FAA5C0D53F1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C2531ED-0FE2-4919-BEE0-25922A6A5B83}" type="slidenum">
              <a:rPr lang="en-GB" smtClean="0"/>
              <a:t>‹#›</a:t>
            </a:fld>
            <a:endParaRPr lang="en-GB" dirty="0"/>
          </a:p>
        </p:txBody>
      </p:sp>
    </p:spTree>
    <p:extLst>
      <p:ext uri="{BB962C8B-B14F-4D97-AF65-F5344CB8AC3E}">
        <p14:creationId xmlns:p14="http://schemas.microsoft.com/office/powerpoint/2010/main" val="103890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1218268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5332499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3706699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5794004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2133639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37152385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72188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B82169-205A-A938-B896-B719C92AA21E}"/>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3" name="Footer Placeholder 2">
            <a:extLst>
              <a:ext uri="{FF2B5EF4-FFF2-40B4-BE49-F238E27FC236}">
                <a16:creationId xmlns:a16="http://schemas.microsoft.com/office/drawing/2014/main" id="{B801113E-30F6-086B-0821-9E52CAC0D28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84E8B5F-AFFC-C703-C342-575C40C3172B}"/>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16129447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299357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8656616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14086958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CE86DD8-45C5-43DD-853B-CD3932E2248D}" type="datetimeFigureOut">
              <a:rPr lang="en-GB" smtClean="0"/>
              <a:t>21/03/2023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577C3FD-B845-4E69-8E63-45C190EADD27}" type="slidenum">
              <a:rPr lang="en-GB" smtClean="0"/>
              <a:t>‹#›</a:t>
            </a:fld>
            <a:endParaRPr lang="en-GB" dirty="0"/>
          </a:p>
        </p:txBody>
      </p:sp>
    </p:spTree>
    <p:extLst>
      <p:ext uri="{BB962C8B-B14F-4D97-AF65-F5344CB8AC3E}">
        <p14:creationId xmlns:p14="http://schemas.microsoft.com/office/powerpoint/2010/main" val="794996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83D7734-FED6-4C64-91A0-AB8C1CE0BD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pic>
        <p:nvPicPr>
          <p:cNvPr id="7" name="Picture 6">
            <a:extLst>
              <a:ext uri="{FF2B5EF4-FFF2-40B4-BE49-F238E27FC236}">
                <a16:creationId xmlns:a16="http://schemas.microsoft.com/office/drawing/2014/main" id="{407D5F4D-3CDB-4A2C-B4A1-F003808E7C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2" name="Title 1">
            <a:extLst>
              <a:ext uri="{FF2B5EF4-FFF2-40B4-BE49-F238E27FC236}">
                <a16:creationId xmlns:a16="http://schemas.microsoft.com/office/drawing/2014/main" id="{AA6410E0-179F-4DE6-A877-1CB01F92DD42}"/>
              </a:ext>
            </a:extLst>
          </p:cNvPr>
          <p:cNvSpPr>
            <a:spLocks noGrp="1"/>
          </p:cNvSpPr>
          <p:nvPr>
            <p:ph type="ctrTitle"/>
          </p:nvPr>
        </p:nvSpPr>
        <p:spPr>
          <a:xfrm>
            <a:off x="4736306" y="2701138"/>
            <a:ext cx="6617494" cy="2392355"/>
          </a:xfrm>
        </p:spPr>
        <p:txBody>
          <a:bodyPr anchor="ctr">
            <a:normAutofit/>
          </a:bodyPr>
          <a:lstStyle>
            <a:lvl1pPr algn="l">
              <a:defRPr sz="4800"/>
            </a:lvl1pPr>
          </a:lstStyle>
          <a:p>
            <a:r>
              <a:rPr lang="en-US"/>
              <a:t>Click to edit Master title style</a:t>
            </a:r>
            <a:endParaRPr lang="en-GB"/>
          </a:p>
        </p:txBody>
      </p:sp>
      <p:sp>
        <p:nvSpPr>
          <p:cNvPr id="3" name="Subtitle 2">
            <a:extLst>
              <a:ext uri="{FF2B5EF4-FFF2-40B4-BE49-F238E27FC236}">
                <a16:creationId xmlns:a16="http://schemas.microsoft.com/office/drawing/2014/main" id="{43609F7C-166D-4DD6-ADCA-543774FF7348}"/>
              </a:ext>
            </a:extLst>
          </p:cNvPr>
          <p:cNvSpPr>
            <a:spLocks noGrp="1"/>
          </p:cNvSpPr>
          <p:nvPr>
            <p:ph type="subTitle" idx="1"/>
          </p:nvPr>
        </p:nvSpPr>
        <p:spPr>
          <a:xfrm>
            <a:off x="4736306" y="5180814"/>
            <a:ext cx="6617494" cy="1084262"/>
          </a:xfrm>
        </p:spPr>
        <p:txBody>
          <a:bodyPr anchor="ct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0" name="Rectangle 9">
            <a:extLst>
              <a:ext uri="{FF2B5EF4-FFF2-40B4-BE49-F238E27FC236}">
                <a16:creationId xmlns:a16="http://schemas.microsoft.com/office/drawing/2014/main" id="{F69F4E53-1FA4-40DD-9518-3D0176F444FA}"/>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8721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330E687-7E56-4021-A3F3-58481212CF7F}"/>
              </a:ext>
            </a:extLst>
          </p:cNvPr>
          <p:cNvSpPr>
            <a:spLocks noGrp="1"/>
          </p:cNvSpPr>
          <p:nvPr>
            <p:ph idx="1"/>
          </p:nvPr>
        </p:nvSpPr>
        <p:spPr>
          <a:xfrm>
            <a:off x="838200" y="1457325"/>
            <a:ext cx="10515600" cy="47196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301E4BB3-0AD2-4816-AA19-80F365C4E4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183714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324E-932C-4C0D-B5B8-B8F0F59C7F5C}"/>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6" name="Picture 5">
            <a:extLst>
              <a:ext uri="{FF2B5EF4-FFF2-40B4-BE49-F238E27FC236}">
                <a16:creationId xmlns:a16="http://schemas.microsoft.com/office/drawing/2014/main" id="{301E4BB3-0AD2-4816-AA19-80F365C4E4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253072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E6EFC-EC84-4FE0-9434-8E19F8CF699E}"/>
              </a:ext>
            </a:extLst>
          </p:cNvPr>
          <p:cNvSpPr>
            <a:spLocks noGrp="1"/>
          </p:cNvSpPr>
          <p:nvPr>
            <p:ph sz="half" idx="1"/>
          </p:nvPr>
        </p:nvSpPr>
        <p:spPr>
          <a:xfrm>
            <a:off x="838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EAF891-08CF-489A-BC82-845494126388}"/>
              </a:ext>
            </a:extLst>
          </p:cNvPr>
          <p:cNvSpPr>
            <a:spLocks noGrp="1"/>
          </p:cNvSpPr>
          <p:nvPr>
            <p:ph sz="half" idx="2"/>
          </p:nvPr>
        </p:nvSpPr>
        <p:spPr>
          <a:xfrm>
            <a:off x="6172200" y="1407319"/>
            <a:ext cx="5181600" cy="47696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a:extLst>
              <a:ext uri="{FF2B5EF4-FFF2-40B4-BE49-F238E27FC236}">
                <a16:creationId xmlns:a16="http://schemas.microsoft.com/office/drawing/2014/main" id="{344AC9EB-56DF-472F-83D0-A4DC38E403E2}"/>
              </a:ext>
            </a:extLst>
          </p:cNvPr>
          <p:cNvSpPr>
            <a:spLocks noGrp="1"/>
          </p:cNvSpPr>
          <p:nvPr>
            <p:ph type="title"/>
          </p:nvPr>
        </p:nvSpPr>
        <p:spPr>
          <a:xfrm>
            <a:off x="0" y="357185"/>
            <a:ext cx="12192000" cy="800101"/>
          </a:xfrm>
          <a:solidFill>
            <a:schemeClr val="accent1"/>
          </a:solidFill>
        </p:spPr>
        <p:txBody>
          <a:bodyPr>
            <a:normAutofit/>
          </a:bodyPr>
          <a:lstStyle>
            <a:lvl1pPr marL="714375" indent="0">
              <a:defRPr sz="3600">
                <a:solidFill>
                  <a:schemeClr val="bg1"/>
                </a:solidFill>
              </a:defRPr>
            </a:lvl1pPr>
          </a:lstStyle>
          <a:p>
            <a:r>
              <a:rPr lang="en-US"/>
              <a:t>Click to edit Master title style</a:t>
            </a:r>
            <a:endParaRPr lang="en-GB"/>
          </a:p>
        </p:txBody>
      </p:sp>
      <p:pic>
        <p:nvPicPr>
          <p:cNvPr id="9" name="Picture 8">
            <a:extLst>
              <a:ext uri="{FF2B5EF4-FFF2-40B4-BE49-F238E27FC236}">
                <a16:creationId xmlns:a16="http://schemas.microsoft.com/office/drawing/2014/main" id="{301E4BB3-0AD2-4816-AA19-80F365C4E41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01027" y="6068678"/>
            <a:ext cx="1785730" cy="656628"/>
          </a:xfrm>
          <a:prstGeom prst="rect">
            <a:avLst/>
          </a:prstGeom>
        </p:spPr>
      </p:pic>
    </p:spTree>
    <p:extLst>
      <p:ext uri="{BB962C8B-B14F-4D97-AF65-F5344CB8AC3E}">
        <p14:creationId xmlns:p14="http://schemas.microsoft.com/office/powerpoint/2010/main" val="13269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4BBF-D784-4FFF-9C06-4F26A09167FC}"/>
              </a:ext>
            </a:extLst>
          </p:cNvPr>
          <p:cNvSpPr>
            <a:spLocks noGrp="1"/>
          </p:cNvSpPr>
          <p:nvPr>
            <p:ph type="title" hasCustomPrompt="1"/>
          </p:nvPr>
        </p:nvSpPr>
        <p:spPr>
          <a:xfrm>
            <a:off x="4106282" y="3053359"/>
            <a:ext cx="7468546" cy="2001019"/>
          </a:xfrm>
        </p:spPr>
        <p:txBody>
          <a:bodyPr anchor="ctr">
            <a:normAutofit/>
          </a:bodyPr>
          <a:lstStyle>
            <a:lvl1pPr algn="l">
              <a:defRPr sz="4400"/>
            </a:lvl1pPr>
          </a:lstStyle>
          <a:p>
            <a:r>
              <a:rPr lang="en-GB"/>
              <a:t>Enter section title here</a:t>
            </a:r>
          </a:p>
        </p:txBody>
      </p:sp>
      <p:pic>
        <p:nvPicPr>
          <p:cNvPr id="7" name="Picture 6">
            <a:extLst>
              <a:ext uri="{FF2B5EF4-FFF2-40B4-BE49-F238E27FC236}">
                <a16:creationId xmlns:a16="http://schemas.microsoft.com/office/drawing/2014/main" id="{342BD9FB-73F8-48D6-96FE-FD7EF2D9E8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871" y="2963394"/>
            <a:ext cx="3957729" cy="3758081"/>
          </a:xfrm>
          <a:prstGeom prst="rect">
            <a:avLst/>
          </a:prstGeom>
        </p:spPr>
      </p:pic>
      <p:sp>
        <p:nvSpPr>
          <p:cNvPr id="8" name="Rectangle 7">
            <a:extLst>
              <a:ext uri="{FF2B5EF4-FFF2-40B4-BE49-F238E27FC236}">
                <a16:creationId xmlns:a16="http://schemas.microsoft.com/office/drawing/2014/main" id="{1E9E85F4-29D6-4698-A898-5A18B59831B4}"/>
              </a:ext>
            </a:extLst>
          </p:cNvPr>
          <p:cNvSpPr/>
          <p:nvPr userDrawn="1"/>
        </p:nvSpPr>
        <p:spPr>
          <a:xfrm>
            <a:off x="1" y="2240106"/>
            <a:ext cx="12192000" cy="41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id="{7C81A06E-E968-47FA-9C98-A0C99DB8DD6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116" y="557784"/>
            <a:ext cx="3835006" cy="1410164"/>
          </a:xfrm>
          <a:prstGeom prst="rect">
            <a:avLst/>
          </a:prstGeom>
        </p:spPr>
      </p:pic>
    </p:spTree>
    <p:extLst>
      <p:ext uri="{BB962C8B-B14F-4D97-AF65-F5344CB8AC3E}">
        <p14:creationId xmlns:p14="http://schemas.microsoft.com/office/powerpoint/2010/main" val="299746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EB45-DFB1-40BE-81B6-C99B0AE834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BBA1FB-2061-4F95-8319-3752D4F15E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1A3E30-BE65-4B83-959B-848192F8BBA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03D9FB8-8322-4E87-B6C5-3352F2FA7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CFB27A-597E-4625-B6B7-C74E2168C0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205E970-9B81-4C05-8D34-550A09B5DDCC}"/>
              </a:ext>
            </a:extLst>
          </p:cNvPr>
          <p:cNvSpPr>
            <a:spLocks noGrp="1"/>
          </p:cNvSpPr>
          <p:nvPr>
            <p:ph type="dt" sz="half" idx="10"/>
          </p:nvPr>
        </p:nvSpPr>
        <p:spPr/>
        <p:txBody>
          <a:bodyPr/>
          <a:lstStyle/>
          <a:p>
            <a:fld id="{79AFC1C4-3FA9-4318-9B2A-FD68D3CBE7EA}" type="datetimeFigureOut">
              <a:rPr lang="en-GB" smtClean="0"/>
              <a:t>21/03/2023</a:t>
            </a:fld>
            <a:endParaRPr lang="en-GB" dirty="0"/>
          </a:p>
        </p:txBody>
      </p:sp>
      <p:sp>
        <p:nvSpPr>
          <p:cNvPr id="8" name="Footer Placeholder 7">
            <a:extLst>
              <a:ext uri="{FF2B5EF4-FFF2-40B4-BE49-F238E27FC236}">
                <a16:creationId xmlns:a16="http://schemas.microsoft.com/office/drawing/2014/main" id="{62C79179-7F71-4B9F-B1C6-9C9A0D04D13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E33379E-0937-40C7-BAFC-D30F582B46CA}"/>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243642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64BB-0168-0E64-5FBC-247DEDABB1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3F7F17-5591-FC4E-7DE0-51623F6AC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003220-ECAE-6376-845C-91995B31DE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F0106-B4EA-A449-9C71-A4B7C999E00F}"/>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6" name="Footer Placeholder 5">
            <a:extLst>
              <a:ext uri="{FF2B5EF4-FFF2-40B4-BE49-F238E27FC236}">
                <a16:creationId xmlns:a16="http://schemas.microsoft.com/office/drawing/2014/main" id="{091D7FEC-1AC0-1A1E-AF59-5B1A0E2781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FDB9526-02AA-E41F-8CE2-3C15B2122DC6}"/>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22935016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06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0624-1A37-4CED-937D-42EA7EF2D4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729010-E15F-4773-9B0E-3F6FFA79B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E04D111-5009-4E58-85E5-630D359BA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57DC12-4FAA-49DF-949D-D55333E41A9C}"/>
              </a:ext>
            </a:extLst>
          </p:cNvPr>
          <p:cNvSpPr>
            <a:spLocks noGrp="1"/>
          </p:cNvSpPr>
          <p:nvPr>
            <p:ph type="dt" sz="half" idx="10"/>
          </p:nvPr>
        </p:nvSpPr>
        <p:spPr/>
        <p:txBody>
          <a:bodyPr/>
          <a:lstStyle/>
          <a:p>
            <a:fld id="{79AFC1C4-3FA9-4318-9B2A-FD68D3CBE7EA}" type="datetimeFigureOut">
              <a:rPr lang="en-GB" smtClean="0"/>
              <a:t>21/03/2023</a:t>
            </a:fld>
            <a:endParaRPr lang="en-GB" dirty="0"/>
          </a:p>
        </p:txBody>
      </p:sp>
      <p:sp>
        <p:nvSpPr>
          <p:cNvPr id="6" name="Footer Placeholder 5">
            <a:extLst>
              <a:ext uri="{FF2B5EF4-FFF2-40B4-BE49-F238E27FC236}">
                <a16:creationId xmlns:a16="http://schemas.microsoft.com/office/drawing/2014/main" id="{CE9CDDF8-EC0E-4BF4-B533-45075374E00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1ADDF73-9848-4F22-9008-7A1793E32730}"/>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89004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A6CA3-4EE0-4E7C-B873-0C54A406F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8E7445-D808-4594-90E1-D01EF7E14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0A929D90-202C-4527-889E-1B60E5E087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C13010-ACBD-4567-AD19-A94CB72C74BF}"/>
              </a:ext>
            </a:extLst>
          </p:cNvPr>
          <p:cNvSpPr>
            <a:spLocks noGrp="1"/>
          </p:cNvSpPr>
          <p:nvPr>
            <p:ph type="dt" sz="half" idx="10"/>
          </p:nvPr>
        </p:nvSpPr>
        <p:spPr/>
        <p:txBody>
          <a:bodyPr/>
          <a:lstStyle/>
          <a:p>
            <a:fld id="{79AFC1C4-3FA9-4318-9B2A-FD68D3CBE7EA}" type="datetimeFigureOut">
              <a:rPr lang="en-GB" smtClean="0"/>
              <a:t>21/03/2023</a:t>
            </a:fld>
            <a:endParaRPr lang="en-GB" dirty="0"/>
          </a:p>
        </p:txBody>
      </p:sp>
      <p:sp>
        <p:nvSpPr>
          <p:cNvPr id="6" name="Footer Placeholder 5">
            <a:extLst>
              <a:ext uri="{FF2B5EF4-FFF2-40B4-BE49-F238E27FC236}">
                <a16:creationId xmlns:a16="http://schemas.microsoft.com/office/drawing/2014/main" id="{DF42CB4E-3EDE-43DD-9A51-3122D77517D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3D1E4C-0DCD-4169-A456-B99054303483}"/>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15794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BA76C-9657-4702-9DB6-B97D98A680D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04B655-1677-46C2-83A7-765E13DAA0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E5027B-6E84-4559-A14A-15E9D9F68847}"/>
              </a:ext>
            </a:extLst>
          </p:cNvPr>
          <p:cNvSpPr>
            <a:spLocks noGrp="1"/>
          </p:cNvSpPr>
          <p:nvPr>
            <p:ph type="dt" sz="half" idx="10"/>
          </p:nvPr>
        </p:nvSpPr>
        <p:spPr/>
        <p:txBody>
          <a:bodyPr/>
          <a:lstStyle/>
          <a:p>
            <a:fld id="{79AFC1C4-3FA9-4318-9B2A-FD68D3CBE7EA}" type="datetimeFigureOut">
              <a:rPr lang="en-GB" smtClean="0"/>
              <a:t>21/03/2023</a:t>
            </a:fld>
            <a:endParaRPr lang="en-GB" dirty="0"/>
          </a:p>
        </p:txBody>
      </p:sp>
      <p:sp>
        <p:nvSpPr>
          <p:cNvPr id="5" name="Footer Placeholder 4">
            <a:extLst>
              <a:ext uri="{FF2B5EF4-FFF2-40B4-BE49-F238E27FC236}">
                <a16:creationId xmlns:a16="http://schemas.microsoft.com/office/drawing/2014/main" id="{C88063DE-AAE5-4EBB-BCD8-803D98240C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F070740-7861-4228-A246-EB4243F84DDE}"/>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165213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1BA13-E0ED-4A1A-A6CB-B7B71E88B2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77A381-11E6-4FA7-A707-7BC626C014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C0633-7A5D-43B0-924D-BFAD8F3E07D5}"/>
              </a:ext>
            </a:extLst>
          </p:cNvPr>
          <p:cNvSpPr>
            <a:spLocks noGrp="1"/>
          </p:cNvSpPr>
          <p:nvPr>
            <p:ph type="dt" sz="half" idx="10"/>
          </p:nvPr>
        </p:nvSpPr>
        <p:spPr/>
        <p:txBody>
          <a:bodyPr/>
          <a:lstStyle/>
          <a:p>
            <a:fld id="{79AFC1C4-3FA9-4318-9B2A-FD68D3CBE7EA}" type="datetimeFigureOut">
              <a:rPr lang="en-GB" smtClean="0"/>
              <a:t>21/03/2023</a:t>
            </a:fld>
            <a:endParaRPr lang="en-GB" dirty="0"/>
          </a:p>
        </p:txBody>
      </p:sp>
      <p:sp>
        <p:nvSpPr>
          <p:cNvPr id="5" name="Footer Placeholder 4">
            <a:extLst>
              <a:ext uri="{FF2B5EF4-FFF2-40B4-BE49-F238E27FC236}">
                <a16:creationId xmlns:a16="http://schemas.microsoft.com/office/drawing/2014/main" id="{1601CE97-CE09-4366-908F-17BB5B06CD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E9ABB6-096C-482B-9991-4D492C218B6D}"/>
              </a:ext>
            </a:extLst>
          </p:cNvPr>
          <p:cNvSpPr>
            <a:spLocks noGrp="1"/>
          </p:cNvSpPr>
          <p:nvPr>
            <p:ph type="sldNum" sz="quarter" idx="12"/>
          </p:nvPr>
        </p:nvSpPr>
        <p:spPr/>
        <p:txBody>
          <a:bodyPr/>
          <a:lstStyle/>
          <a:p>
            <a:fld id="{77310C66-A773-4080-833E-5DC42E8F66C2}" type="slidenum">
              <a:rPr lang="en-GB" smtClean="0"/>
              <a:t>‹#›</a:t>
            </a:fld>
            <a:endParaRPr lang="en-GB" dirty="0"/>
          </a:p>
        </p:txBody>
      </p:sp>
    </p:spTree>
    <p:extLst>
      <p:ext uri="{BB962C8B-B14F-4D97-AF65-F5344CB8AC3E}">
        <p14:creationId xmlns:p14="http://schemas.microsoft.com/office/powerpoint/2010/main" val="145997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DF29-E506-8446-7E4D-00B1536BCE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28197B-3C3B-CA83-7A91-63FF6861A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8A416AB-8A20-427C-0E3E-11038C14C8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F3CE6-57B3-C15B-B3D0-A5F158DCAEA6}"/>
              </a:ext>
            </a:extLst>
          </p:cNvPr>
          <p:cNvSpPr>
            <a:spLocks noGrp="1"/>
          </p:cNvSpPr>
          <p:nvPr>
            <p:ph type="dt" sz="half" idx="10"/>
          </p:nvPr>
        </p:nvSpPr>
        <p:spPr/>
        <p:txBody>
          <a:bodyPr/>
          <a:lstStyle/>
          <a:p>
            <a:fld id="{65EC6360-0639-4CE9-A514-512777C7FEEE}" type="datetimeFigureOut">
              <a:rPr lang="en-GB" smtClean="0"/>
              <a:t>21/03/2023</a:t>
            </a:fld>
            <a:endParaRPr lang="en-GB" dirty="0"/>
          </a:p>
        </p:txBody>
      </p:sp>
      <p:sp>
        <p:nvSpPr>
          <p:cNvPr id="6" name="Footer Placeholder 5">
            <a:extLst>
              <a:ext uri="{FF2B5EF4-FFF2-40B4-BE49-F238E27FC236}">
                <a16:creationId xmlns:a16="http://schemas.microsoft.com/office/drawing/2014/main" id="{259D5FFB-5D0B-6C5E-D1C2-9DBC13119F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70DC02F-A70C-CEEC-6189-7DFDC725C3ED}"/>
              </a:ext>
            </a:extLst>
          </p:cNvPr>
          <p:cNvSpPr>
            <a:spLocks noGrp="1"/>
          </p:cNvSpPr>
          <p:nvPr>
            <p:ph type="sldNum" sz="quarter" idx="12"/>
          </p:nvPr>
        </p:nvSpPr>
        <p:spPr/>
        <p:txBody>
          <a:bodyPr/>
          <a:lstStyle/>
          <a:p>
            <a:fld id="{53A4135A-4946-47D8-8859-47E639C560C3}" type="slidenum">
              <a:rPr lang="en-GB" smtClean="0"/>
              <a:t>‹#›</a:t>
            </a:fld>
            <a:endParaRPr lang="en-GB" dirty="0"/>
          </a:p>
        </p:txBody>
      </p:sp>
    </p:spTree>
    <p:extLst>
      <p:ext uri="{BB962C8B-B14F-4D97-AF65-F5344CB8AC3E}">
        <p14:creationId xmlns:p14="http://schemas.microsoft.com/office/powerpoint/2010/main" val="1375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sv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0183C-0C01-6A3C-A97F-36827B5001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94DD97-47E7-3A00-5020-488162C06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178F9E-01D3-1498-D7FA-F22F6EDDE3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C6360-0639-4CE9-A514-512777C7FEEE}" type="datetimeFigureOut">
              <a:rPr lang="en-GB" smtClean="0"/>
              <a:t>21/03/2023</a:t>
            </a:fld>
            <a:endParaRPr lang="en-GB" dirty="0"/>
          </a:p>
        </p:txBody>
      </p:sp>
      <p:sp>
        <p:nvSpPr>
          <p:cNvPr id="5" name="Footer Placeholder 4">
            <a:extLst>
              <a:ext uri="{FF2B5EF4-FFF2-40B4-BE49-F238E27FC236}">
                <a16:creationId xmlns:a16="http://schemas.microsoft.com/office/drawing/2014/main" id="{A046837B-786F-343A-A07C-03D3BFE7AD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1AEF931-53C1-73CD-A624-5B486D6F63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A4135A-4946-47D8-8859-47E639C560C3}" type="slidenum">
              <a:rPr lang="en-GB" smtClean="0"/>
              <a:t>‹#›</a:t>
            </a:fld>
            <a:endParaRPr lang="en-GB" dirty="0"/>
          </a:p>
        </p:txBody>
      </p:sp>
    </p:spTree>
    <p:extLst>
      <p:ext uri="{BB962C8B-B14F-4D97-AF65-F5344CB8AC3E}">
        <p14:creationId xmlns:p14="http://schemas.microsoft.com/office/powerpoint/2010/main" val="1217050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D2C421-AB7F-49ED-9CB6-3DF774F9C88A}"/>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852" y="233437"/>
            <a:ext cx="1117600" cy="510477"/>
          </a:xfrm>
          <a:prstGeom prst="rect">
            <a:avLst/>
          </a:prstGeom>
        </p:spPr>
      </p:pic>
      <p:sp>
        <p:nvSpPr>
          <p:cNvPr id="13" name="bg object 21">
            <a:extLst>
              <a:ext uri="{FF2B5EF4-FFF2-40B4-BE49-F238E27FC236}">
                <a16:creationId xmlns:a16="http://schemas.microsoft.com/office/drawing/2014/main" id="{EC190276-4D5E-4D0E-89CE-0C29F78C27FB}"/>
              </a:ext>
            </a:extLst>
          </p:cNvPr>
          <p:cNvSpPr/>
          <p:nvPr userDrawn="1"/>
        </p:nvSpPr>
        <p:spPr>
          <a:xfrm>
            <a:off x="1654785" y="911940"/>
            <a:ext cx="5471689" cy="5946060"/>
          </a:xfrm>
          <a:custGeom>
            <a:avLst/>
            <a:gdLst/>
            <a:ahLst/>
            <a:cxnLst/>
            <a:rect l="l" t="t" r="r" b="b"/>
            <a:pathLst>
              <a:path w="8525510" h="9265285">
                <a:moveTo>
                  <a:pt x="4949765" y="0"/>
                </a:moveTo>
                <a:lnTo>
                  <a:pt x="0" y="0"/>
                </a:lnTo>
                <a:lnTo>
                  <a:pt x="3575163" y="9265026"/>
                </a:lnTo>
                <a:lnTo>
                  <a:pt x="8525164" y="9265026"/>
                </a:lnTo>
                <a:lnTo>
                  <a:pt x="4949765" y="0"/>
                </a:lnTo>
                <a:close/>
              </a:path>
            </a:pathLst>
          </a:custGeom>
          <a:solidFill>
            <a:srgbClr val="EEF7F5"/>
          </a:solidFill>
        </p:spPr>
        <p:txBody>
          <a:bodyPr wrap="square" lIns="0" tIns="0" rIns="0" bIns="0" rtlCol="0"/>
          <a:lstStyle/>
          <a:p>
            <a:endParaRPr sz="819" dirty="0"/>
          </a:p>
        </p:txBody>
      </p:sp>
      <p:sp>
        <p:nvSpPr>
          <p:cNvPr id="7" name="Rectangle 6"/>
          <p:cNvSpPr/>
          <p:nvPr userDrawn="1"/>
        </p:nvSpPr>
        <p:spPr>
          <a:xfrm>
            <a:off x="1" y="758952"/>
            <a:ext cx="3443590" cy="5330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userDrawn="1">
            <p:ph type="title"/>
          </p:nvPr>
        </p:nvSpPr>
        <p:spPr>
          <a:xfrm>
            <a:off x="658812" y="1446336"/>
            <a:ext cx="10874375" cy="101892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userDrawn="1">
            <p:ph type="body" idx="1"/>
          </p:nvPr>
        </p:nvSpPr>
        <p:spPr>
          <a:xfrm>
            <a:off x="658812" y="2633288"/>
            <a:ext cx="10874374" cy="3586861"/>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58813"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CFFF64AF-3D81-47ED-9D31-599498D77006}" type="datetime1">
              <a:rPr lang="en-US" smtClean="0"/>
              <a:t>3/21/2023</a:t>
            </a:fld>
            <a:endParaRPr lang="en-US" dirty="0"/>
          </a:p>
        </p:txBody>
      </p:sp>
      <p:sp>
        <p:nvSpPr>
          <p:cNvPr id="5" name="Footer Placeholder 4"/>
          <p:cNvSpPr>
            <a:spLocks noGrp="1"/>
          </p:cNvSpPr>
          <p:nvPr userDrawn="1">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GB" dirty="0"/>
              <a:t>Copyright © CIPFA 2022 protected under UK and international law</a:t>
            </a:r>
            <a:endParaRPr lang="en-US" dirty="0"/>
          </a:p>
        </p:txBody>
      </p:sp>
      <p:sp>
        <p:nvSpPr>
          <p:cNvPr id="6" name="Slide Number Placeholder 5"/>
          <p:cNvSpPr>
            <a:spLocks noGrp="1"/>
          </p:cNvSpPr>
          <p:nvPr userDrawn="1">
            <p:ph type="sldNum" sz="quarter" idx="4"/>
          </p:nvPr>
        </p:nvSpPr>
        <p:spPr>
          <a:xfrm>
            <a:off x="1045125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39593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p:titleStyle>
    <p:bodyStyle>
      <a:lvl1pPr marL="182880" indent="-182880" algn="l" defTabSz="914400" rtl="0" eaLnBrk="1" latinLnBrk="0" hangingPunct="1">
        <a:lnSpc>
          <a:spcPct val="114000"/>
        </a:lnSpc>
        <a:spcBef>
          <a:spcPts val="0"/>
        </a:spcBef>
        <a:buClr>
          <a:schemeClr val="tx2"/>
        </a:buClr>
        <a:buFont typeface="Wingdings 2" pitchFamily="18" charset="2"/>
        <a:buChar char=""/>
        <a:defRPr sz="2200" kern="1200">
          <a:solidFill>
            <a:schemeClr val="tx2"/>
          </a:solidFill>
          <a:latin typeface="+mn-lt"/>
          <a:ea typeface="+mn-ea"/>
          <a:cs typeface="+mn-cs"/>
        </a:defRPr>
      </a:lvl1pPr>
      <a:lvl2pPr marL="685800" indent="-182880" algn="l" defTabSz="914400" rtl="0" eaLnBrk="1" latinLnBrk="0" hangingPunct="1">
        <a:lnSpc>
          <a:spcPct val="114000"/>
        </a:lnSpc>
        <a:spcBef>
          <a:spcPts val="250"/>
        </a:spcBef>
        <a:spcAft>
          <a:spcPts val="250"/>
        </a:spcAft>
        <a:buClr>
          <a:schemeClr val="tx2"/>
        </a:buClr>
        <a:buFont typeface="Wingdings 2" pitchFamily="18" charset="2"/>
        <a:buChar char=""/>
        <a:defRPr sz="2200" kern="1200">
          <a:solidFill>
            <a:schemeClr val="tx2"/>
          </a:solidFill>
          <a:latin typeface="+mn-lt"/>
          <a:ea typeface="+mn-ea"/>
          <a:cs typeface="+mn-cs"/>
        </a:defRPr>
      </a:lvl2pPr>
      <a:lvl3pPr marL="11430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3pPr>
      <a:lvl4pPr marL="16002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4pPr>
      <a:lvl5pPr marL="20574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B5D2C421-AB7F-49ED-9CB6-3DF774F9C88A}"/>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3852" y="233437"/>
            <a:ext cx="1117600" cy="510477"/>
          </a:xfrm>
          <a:prstGeom prst="rect">
            <a:avLst/>
          </a:prstGeom>
        </p:spPr>
      </p:pic>
      <p:sp>
        <p:nvSpPr>
          <p:cNvPr id="13" name="bg object 21">
            <a:extLst>
              <a:ext uri="{FF2B5EF4-FFF2-40B4-BE49-F238E27FC236}">
                <a16:creationId xmlns:a16="http://schemas.microsoft.com/office/drawing/2014/main" id="{EC190276-4D5E-4D0E-89CE-0C29F78C27FB}"/>
              </a:ext>
            </a:extLst>
          </p:cNvPr>
          <p:cNvSpPr/>
          <p:nvPr userDrawn="1"/>
        </p:nvSpPr>
        <p:spPr>
          <a:xfrm>
            <a:off x="1654785" y="911940"/>
            <a:ext cx="5471689" cy="5946060"/>
          </a:xfrm>
          <a:custGeom>
            <a:avLst/>
            <a:gdLst/>
            <a:ahLst/>
            <a:cxnLst/>
            <a:rect l="l" t="t" r="r" b="b"/>
            <a:pathLst>
              <a:path w="8525510" h="9265285">
                <a:moveTo>
                  <a:pt x="4949765" y="0"/>
                </a:moveTo>
                <a:lnTo>
                  <a:pt x="0" y="0"/>
                </a:lnTo>
                <a:lnTo>
                  <a:pt x="3575163" y="9265026"/>
                </a:lnTo>
                <a:lnTo>
                  <a:pt x="8525164" y="9265026"/>
                </a:lnTo>
                <a:lnTo>
                  <a:pt x="4949765" y="0"/>
                </a:lnTo>
                <a:close/>
              </a:path>
            </a:pathLst>
          </a:custGeom>
          <a:solidFill>
            <a:srgbClr val="EEF7F5"/>
          </a:solidFill>
        </p:spPr>
        <p:txBody>
          <a:bodyPr wrap="square" lIns="0" tIns="0" rIns="0" bIns="0" rtlCol="0"/>
          <a:lstStyle/>
          <a:p>
            <a:endParaRPr sz="819" dirty="0"/>
          </a:p>
        </p:txBody>
      </p:sp>
      <p:sp>
        <p:nvSpPr>
          <p:cNvPr id="7" name="Rectangle 6"/>
          <p:cNvSpPr/>
          <p:nvPr userDrawn="1"/>
        </p:nvSpPr>
        <p:spPr>
          <a:xfrm>
            <a:off x="1" y="758952"/>
            <a:ext cx="3443590" cy="5330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userDrawn="1">
            <p:ph type="title"/>
          </p:nvPr>
        </p:nvSpPr>
        <p:spPr>
          <a:xfrm>
            <a:off x="658812" y="1446336"/>
            <a:ext cx="10874375" cy="1018927"/>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userDrawn="1">
            <p:ph type="body" idx="1"/>
          </p:nvPr>
        </p:nvSpPr>
        <p:spPr>
          <a:xfrm>
            <a:off x="658812" y="2633288"/>
            <a:ext cx="10874374" cy="3586861"/>
          </a:xfrm>
          <a:prstGeom prst="rect">
            <a:avLst/>
          </a:prstGeom>
        </p:spPr>
        <p:txBody>
          <a:bodyPr vert="horz" lIns="0" tIns="0" rIns="0" bIns="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658813"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AE8A9B81-4432-4647-91EF-CF5025F27041}" type="datetime1">
              <a:rPr lang="en-US" smtClean="0"/>
              <a:t>3/21/2023</a:t>
            </a:fld>
            <a:endParaRPr lang="en-US" dirty="0"/>
          </a:p>
        </p:txBody>
      </p:sp>
      <p:sp>
        <p:nvSpPr>
          <p:cNvPr id="5" name="Footer Placeholder 4"/>
          <p:cNvSpPr>
            <a:spLocks noGrp="1"/>
          </p:cNvSpPr>
          <p:nvPr userDrawn="1">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GB" dirty="0"/>
              <a:t>Copyright © CIPFA 2022 protected under UK and international law</a:t>
            </a:r>
            <a:endParaRPr lang="en-US" dirty="0"/>
          </a:p>
        </p:txBody>
      </p:sp>
      <p:sp>
        <p:nvSpPr>
          <p:cNvPr id="6" name="Slide Number Placeholder 5"/>
          <p:cNvSpPr>
            <a:spLocks noGrp="1"/>
          </p:cNvSpPr>
          <p:nvPr userDrawn="1">
            <p:ph type="sldNum" sz="quarter" idx="4"/>
          </p:nvPr>
        </p:nvSpPr>
        <p:spPr>
          <a:xfrm>
            <a:off x="1045125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944942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sldNum="0" hdr="0" dt="0"/>
  <p:txStyles>
    <p:title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p:titleStyle>
    <p:bodyStyle>
      <a:lvl1pPr marL="182880" indent="-182880" algn="l" defTabSz="914400" rtl="0" eaLnBrk="1" latinLnBrk="0" hangingPunct="1">
        <a:lnSpc>
          <a:spcPct val="114000"/>
        </a:lnSpc>
        <a:spcBef>
          <a:spcPts val="0"/>
        </a:spcBef>
        <a:buClr>
          <a:schemeClr val="tx2"/>
        </a:buClr>
        <a:buFont typeface="Wingdings 2" pitchFamily="18" charset="2"/>
        <a:buChar char=""/>
        <a:defRPr sz="2200" kern="1200">
          <a:solidFill>
            <a:schemeClr val="tx2"/>
          </a:solidFill>
          <a:latin typeface="+mn-lt"/>
          <a:ea typeface="+mn-ea"/>
          <a:cs typeface="+mn-cs"/>
        </a:defRPr>
      </a:lvl1pPr>
      <a:lvl2pPr marL="685800" indent="-182880" algn="l" defTabSz="914400" rtl="0" eaLnBrk="1" latinLnBrk="0" hangingPunct="1">
        <a:lnSpc>
          <a:spcPct val="114000"/>
        </a:lnSpc>
        <a:spcBef>
          <a:spcPts val="250"/>
        </a:spcBef>
        <a:spcAft>
          <a:spcPts val="250"/>
        </a:spcAft>
        <a:buClr>
          <a:schemeClr val="tx2"/>
        </a:buClr>
        <a:buFont typeface="Wingdings 2" pitchFamily="18" charset="2"/>
        <a:buChar char=""/>
        <a:defRPr sz="2200" kern="1200">
          <a:solidFill>
            <a:schemeClr val="tx2"/>
          </a:solidFill>
          <a:latin typeface="+mn-lt"/>
          <a:ea typeface="+mn-ea"/>
          <a:cs typeface="+mn-cs"/>
        </a:defRPr>
      </a:lvl2pPr>
      <a:lvl3pPr marL="11430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3pPr>
      <a:lvl4pPr marL="16002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4pPr>
      <a:lvl5pPr marL="2057400" indent="-182880" algn="l" defTabSz="914400" rtl="0" eaLnBrk="1" latinLnBrk="0" hangingPunct="1">
        <a:lnSpc>
          <a:spcPct val="114000"/>
        </a:lnSpc>
        <a:spcBef>
          <a:spcPts val="250"/>
        </a:spcBef>
        <a:spcAft>
          <a:spcPts val="250"/>
        </a:spcAft>
        <a:buClr>
          <a:schemeClr val="tx2"/>
        </a:buClr>
        <a:buFont typeface="Wingdings 2" pitchFamily="18" charset="2"/>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p15:clr>
            <a:srgbClr val="F26B43"/>
          </p15:clr>
        </p15:guide>
        <p15:guide id="2" pos="72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19015" y="1196976"/>
            <a:ext cx="109728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719015" y="1844675"/>
            <a:ext cx="10972800" cy="428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100" name="Line 4"/>
          <p:cNvSpPr>
            <a:spLocks noChangeShapeType="1"/>
          </p:cNvSpPr>
          <p:nvPr/>
        </p:nvSpPr>
        <p:spPr bwMode="auto">
          <a:xfrm>
            <a:off x="719016" y="6453188"/>
            <a:ext cx="1094544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defRPr/>
            </a:pPr>
            <a:endParaRPr lang="en-US" sz="1800" dirty="0">
              <a:ea typeface="ＭＳ Ｐゴシック" charset="0"/>
            </a:endParaRPr>
          </a:p>
        </p:txBody>
      </p:sp>
      <p:pic>
        <p:nvPicPr>
          <p:cNvPr id="1029" name="Picture 1" descr="LG_Association_RG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36061" y="260351"/>
            <a:ext cx="150055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762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rtl="0" eaLnBrk="1" fontAlgn="base" hangingPunct="1">
        <a:spcBef>
          <a:spcPct val="0"/>
        </a:spcBef>
        <a:spcAft>
          <a:spcPct val="0"/>
        </a:spcAft>
        <a:defRPr sz="4000" b="1">
          <a:solidFill>
            <a:srgbClr val="91278F"/>
          </a:solidFill>
          <a:latin typeface="+mj-lt"/>
          <a:ea typeface="+mj-ea"/>
          <a:cs typeface="ＭＳ Ｐゴシック" charset="0"/>
        </a:defRPr>
      </a:lvl1pPr>
      <a:lvl2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2pPr>
      <a:lvl3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3pPr>
      <a:lvl4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4pPr>
      <a:lvl5pPr algn="l" rtl="0" eaLnBrk="1" fontAlgn="base" hangingPunct="1">
        <a:spcBef>
          <a:spcPct val="0"/>
        </a:spcBef>
        <a:spcAft>
          <a:spcPct val="0"/>
        </a:spcAft>
        <a:defRPr sz="4000" b="1">
          <a:solidFill>
            <a:srgbClr val="91278F"/>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000" b="1">
          <a:solidFill>
            <a:srgbClr val="91278F"/>
          </a:solidFill>
          <a:latin typeface="Arial" charset="0"/>
          <a:ea typeface="ＭＳ Ｐゴシック" charset="0"/>
        </a:defRPr>
      </a:lvl6pPr>
      <a:lvl7pPr marL="914400" algn="l" rtl="0" eaLnBrk="1" fontAlgn="base" hangingPunct="1">
        <a:spcBef>
          <a:spcPct val="0"/>
        </a:spcBef>
        <a:spcAft>
          <a:spcPct val="0"/>
        </a:spcAft>
        <a:defRPr sz="4000" b="1">
          <a:solidFill>
            <a:srgbClr val="91278F"/>
          </a:solidFill>
          <a:latin typeface="Arial" charset="0"/>
          <a:ea typeface="ＭＳ Ｐゴシック" charset="0"/>
        </a:defRPr>
      </a:lvl7pPr>
      <a:lvl8pPr marL="1371600" algn="l" rtl="0" eaLnBrk="1" fontAlgn="base" hangingPunct="1">
        <a:spcBef>
          <a:spcPct val="0"/>
        </a:spcBef>
        <a:spcAft>
          <a:spcPct val="0"/>
        </a:spcAft>
        <a:defRPr sz="4000" b="1">
          <a:solidFill>
            <a:srgbClr val="91278F"/>
          </a:solidFill>
          <a:latin typeface="Arial" charset="0"/>
          <a:ea typeface="ＭＳ Ｐゴシック" charset="0"/>
        </a:defRPr>
      </a:lvl8pPr>
      <a:lvl9pPr marL="1828800" algn="l" rtl="0" eaLnBrk="1" fontAlgn="base" hangingPunct="1">
        <a:spcBef>
          <a:spcPct val="0"/>
        </a:spcBef>
        <a:spcAft>
          <a:spcPct val="0"/>
        </a:spcAft>
        <a:defRPr sz="4000" b="1">
          <a:solidFill>
            <a:srgbClr val="91278F"/>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111E-F49C-4BC7-AD8C-EE66941D8997}" type="datetimeFigureOut">
              <a:rPr lang="en-GB" smtClean="0"/>
              <a:t>21/03/2023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463DE7-D98F-49ED-B7AB-A2D0EB89D052}" type="slidenum">
              <a:rPr lang="en-GB" smtClean="0"/>
              <a:t>‹#›</a:t>
            </a:fld>
            <a:endParaRPr lang="en-GB" dirty="0"/>
          </a:p>
        </p:txBody>
      </p:sp>
    </p:spTree>
    <p:extLst>
      <p:ext uri="{BB962C8B-B14F-4D97-AF65-F5344CB8AC3E}">
        <p14:creationId xmlns:p14="http://schemas.microsoft.com/office/powerpoint/2010/main" val="605255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CC">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B6DC7-6C51-4635-981D-FAA5C0D53F1D}" type="datetimeFigureOut">
              <a:rPr lang="en-GB" smtClean="0"/>
              <a:t>21/03/2023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531ED-0FE2-4919-BEE0-25922A6A5B83}" type="slidenum">
              <a:rPr lang="en-GB" smtClean="0"/>
              <a:t>‹#›</a:t>
            </a:fld>
            <a:endParaRPr lang="en-GB" dirty="0"/>
          </a:p>
        </p:txBody>
      </p:sp>
    </p:spTree>
    <p:extLst>
      <p:ext uri="{BB962C8B-B14F-4D97-AF65-F5344CB8AC3E}">
        <p14:creationId xmlns:p14="http://schemas.microsoft.com/office/powerpoint/2010/main" val="292141234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86DD8-45C5-43DD-853B-CD3932E2248D}" type="datetimeFigureOut">
              <a:rPr lang="en-GB" smtClean="0"/>
              <a:t>21/03/2023</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C3FD-B845-4E69-8E63-45C190EADD27}" type="slidenum">
              <a:rPr lang="en-GB" smtClean="0"/>
              <a:t>‹#›</a:t>
            </a:fld>
            <a:endParaRPr lang="en-GB" dirty="0"/>
          </a:p>
        </p:txBody>
      </p:sp>
    </p:spTree>
    <p:extLst>
      <p:ext uri="{BB962C8B-B14F-4D97-AF65-F5344CB8AC3E}">
        <p14:creationId xmlns:p14="http://schemas.microsoft.com/office/powerpoint/2010/main" val="395626854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7490B-BD64-43EE-AEE3-96B7157AC1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E43B71-A1BA-4387-86D0-A04C76B5F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E3221E-D195-475A-BE03-EACDBA847A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C1C4-3FA9-4318-9B2A-FD68D3CBE7EA}" type="datetimeFigureOut">
              <a:rPr lang="en-GB" smtClean="0"/>
              <a:t>21/03/2023</a:t>
            </a:fld>
            <a:endParaRPr lang="en-GB" dirty="0"/>
          </a:p>
        </p:txBody>
      </p:sp>
      <p:sp>
        <p:nvSpPr>
          <p:cNvPr id="5" name="Footer Placeholder 4">
            <a:extLst>
              <a:ext uri="{FF2B5EF4-FFF2-40B4-BE49-F238E27FC236}">
                <a16:creationId xmlns:a16="http://schemas.microsoft.com/office/drawing/2014/main" id="{450F2B39-C51D-4112-BE88-85E547EEA8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BD957C-66BC-4B0A-9428-224B148BCC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10C66-A773-4080-833E-5DC42E8F66C2}" type="slidenum">
              <a:rPr lang="en-GB" smtClean="0"/>
              <a:t>‹#›</a:t>
            </a:fld>
            <a:endParaRPr lang="en-GB" dirty="0"/>
          </a:p>
        </p:txBody>
      </p:sp>
    </p:spTree>
    <p:extLst>
      <p:ext uri="{BB962C8B-B14F-4D97-AF65-F5344CB8AC3E}">
        <p14:creationId xmlns:p14="http://schemas.microsoft.com/office/powerpoint/2010/main" val="34963797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linkedin.com/in/diana-melville-a7186910/" TargetMode="External"/><Relationship Id="rId5" Type="http://schemas.openxmlformats.org/officeDocument/2006/relationships/hyperlink" Target="http://www.cipfa.org/" TargetMode="External"/><Relationship Id="rId4" Type="http://schemas.openxmlformats.org/officeDocument/2006/relationships/hyperlink" Target="mailto:diana.melville@cipf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hyperlink" Target="mailto:peter.murphy@ntu.ac.uk" TargetMode="External"/><Relationship Id="rId2" Type="http://schemas.microsoft.com/office/2018/10/relationships/comments" Target="../comments/modernComment_7BBF585B_F937C046.xml"/><Relationship Id="rId1" Type="http://schemas.openxmlformats.org/officeDocument/2006/relationships/slideLayout" Target="../slideLayouts/slideLayout55.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3" Type="http://schemas.openxmlformats.org/officeDocument/2006/relationships/hyperlink" Target="http://www.cipfa.org/" TargetMode="External"/><Relationship Id="rId2" Type="http://schemas.openxmlformats.org/officeDocument/2006/relationships/hyperlink" Target="mailto:diana.melville@cipfa.org" TargetMode="External"/><Relationship Id="rId1" Type="http://schemas.openxmlformats.org/officeDocument/2006/relationships/slideLayout" Target="../slideLayouts/slideLayout76.xml"/><Relationship Id="rId5" Type="http://schemas.openxmlformats.org/officeDocument/2006/relationships/hyperlink" Target="mailto:peter.murphy@ntu.ac.uk" TargetMode="External"/><Relationship Id="rId4" Type="http://schemas.openxmlformats.org/officeDocument/2006/relationships/hyperlink" Target="https://www.linkedin.com/in/diana-melville-a7186910/" TargetMode="External"/></Relationships>
</file>

<file path=ppt/slides/_rels/slide44.xml.rels><?xml version="1.0" encoding="UTF-8" standalone="yes"?>
<Relationships xmlns="http://schemas.openxmlformats.org/package/2006/relationships"><Relationship Id="rId2" Type="http://schemas.microsoft.com/office/2018/10/relationships/comments" Target="../comments/modernComment_7BBF585A_F30FDCB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83">
            <a:extLst>
              <a:ext uri="{FF2B5EF4-FFF2-40B4-BE49-F238E27FC236}">
                <a16:creationId xmlns:a16="http://schemas.microsoft.com/office/drawing/2014/main" id="{FD9CAA70-FC24-4DA9-9035-DD65DE90D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7" name="Rectangle 85">
            <a:extLst>
              <a:ext uri="{FF2B5EF4-FFF2-40B4-BE49-F238E27FC236}">
                <a16:creationId xmlns:a16="http://schemas.microsoft.com/office/drawing/2014/main" id="{7D8889D6-46FE-4175-812C-8BEED2FF4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1A7600D-E176-4896-9F0B-B1F532C21EEC}"/>
              </a:ext>
            </a:extLst>
          </p:cNvPr>
          <p:cNvSpPr>
            <a:spLocks noGrp="1"/>
          </p:cNvSpPr>
          <p:nvPr>
            <p:ph type="ctrTitle"/>
          </p:nvPr>
        </p:nvSpPr>
        <p:spPr>
          <a:xfrm>
            <a:off x="804672" y="3354843"/>
            <a:ext cx="6331904" cy="1718968"/>
          </a:xfrm>
        </p:spPr>
        <p:txBody>
          <a:bodyPr anchor="t">
            <a:normAutofit/>
          </a:bodyPr>
          <a:lstStyle/>
          <a:p>
            <a:pPr algn="l"/>
            <a:r>
              <a:rPr lang="en-GB" sz="3700" b="1" dirty="0">
                <a:solidFill>
                  <a:schemeClr val="tx2"/>
                </a:solidFill>
                <a:latin typeface="Arial" panose="020B0604020202020204" pitchFamily="34" charset="0"/>
                <a:cs typeface="Arial" panose="020B0604020202020204" pitchFamily="34" charset="0"/>
              </a:rPr>
              <a:t>Strategic CPD Masterclass</a:t>
            </a:r>
          </a:p>
        </p:txBody>
      </p:sp>
      <p:sp>
        <p:nvSpPr>
          <p:cNvPr id="3" name="Subtitle 2">
            <a:extLst>
              <a:ext uri="{FF2B5EF4-FFF2-40B4-BE49-F238E27FC236}">
                <a16:creationId xmlns:a16="http://schemas.microsoft.com/office/drawing/2014/main" id="{B2791952-2F82-A195-70CC-B65A5D267C9F}"/>
              </a:ext>
            </a:extLst>
          </p:cNvPr>
          <p:cNvSpPr>
            <a:spLocks noGrp="1"/>
          </p:cNvSpPr>
          <p:nvPr>
            <p:ph type="subTitle" idx="1"/>
          </p:nvPr>
        </p:nvSpPr>
        <p:spPr>
          <a:xfrm>
            <a:off x="859779" y="2762280"/>
            <a:ext cx="5946202" cy="3535170"/>
          </a:xfrm>
        </p:spPr>
        <p:txBody>
          <a:bodyPr anchor="b">
            <a:normAutofit/>
          </a:bodyPr>
          <a:lstStyle/>
          <a:p>
            <a:r>
              <a:rPr lang="en-GB" sz="2800" b="1" dirty="0">
                <a:solidFill>
                  <a:schemeClr val="tx2"/>
                </a:solidFill>
                <a:latin typeface="Arial" panose="020B0604020202020204" pitchFamily="34" charset="0"/>
                <a:cs typeface="Arial" panose="020B0604020202020204" pitchFamily="34" charset="0"/>
              </a:rPr>
              <a:t>Corporate Governance</a:t>
            </a:r>
          </a:p>
          <a:p>
            <a:endParaRPr lang="en-GB" sz="2800" b="1" dirty="0">
              <a:solidFill>
                <a:schemeClr val="tx2"/>
              </a:solidFill>
              <a:latin typeface="Arial" panose="020B0604020202020204" pitchFamily="34" charset="0"/>
              <a:cs typeface="Arial" panose="020B0604020202020204" pitchFamily="34" charset="0"/>
            </a:endParaRPr>
          </a:p>
          <a:p>
            <a:r>
              <a:rPr lang="en-GB" sz="2800" b="1" dirty="0">
                <a:solidFill>
                  <a:schemeClr val="tx2"/>
                </a:solidFill>
                <a:latin typeface="Arial" panose="020B0604020202020204" pitchFamily="34" charset="0"/>
                <a:cs typeface="Arial" panose="020B0604020202020204" pitchFamily="34" charset="0"/>
              </a:rPr>
              <a:t>16 March 2023</a:t>
            </a:r>
          </a:p>
          <a:p>
            <a:endParaRPr lang="en-GB" sz="2800" b="1" dirty="0">
              <a:solidFill>
                <a:schemeClr val="tx2"/>
              </a:solidFill>
              <a:latin typeface="Arial" panose="020B0604020202020204" pitchFamily="34" charset="0"/>
              <a:cs typeface="Arial" panose="020B0604020202020204" pitchFamily="34" charset="0"/>
            </a:endParaRPr>
          </a:p>
        </p:txBody>
      </p:sp>
      <p:grpSp>
        <p:nvGrpSpPr>
          <p:cNvPr id="98" name="Group 87">
            <a:extLst>
              <a:ext uri="{FF2B5EF4-FFF2-40B4-BE49-F238E27FC236}">
                <a16:creationId xmlns:a16="http://schemas.microsoft.com/office/drawing/2014/main" id="{7ACCA88C-8741-4EAC-B3FE-0CFC0BA02D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3832880" cy="2876136"/>
            <a:chOff x="-305" y="-1"/>
            <a:chExt cx="3832880" cy="2876136"/>
          </a:xfrm>
        </p:grpSpPr>
        <p:sp>
          <p:nvSpPr>
            <p:cNvPr id="89" name="Freeform: Shape 88">
              <a:extLst>
                <a:ext uri="{FF2B5EF4-FFF2-40B4-BE49-F238E27FC236}">
                  <a16:creationId xmlns:a16="http://schemas.microsoft.com/office/drawing/2014/main" id="{F0349FD5-909D-4E8A-B7B0-0D268C82B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9" name="Freeform: Shape 89">
              <a:extLst>
                <a:ext uri="{FF2B5EF4-FFF2-40B4-BE49-F238E27FC236}">
                  <a16:creationId xmlns:a16="http://schemas.microsoft.com/office/drawing/2014/main" id="{DD260D80-8FAD-46AF-B161-6BDFA50F49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82E4BAD0-C518-46E3-A120-C996C8ED5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0" name="Freeform: Shape 91">
              <a:extLst>
                <a:ext uri="{FF2B5EF4-FFF2-40B4-BE49-F238E27FC236}">
                  <a16:creationId xmlns:a16="http://schemas.microsoft.com/office/drawing/2014/main" id="{81922341-7D82-4C50-8F3A-01EA7B225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6" name="Picture 5">
            <a:extLst>
              <a:ext uri="{FF2B5EF4-FFF2-40B4-BE49-F238E27FC236}">
                <a16:creationId xmlns:a16="http://schemas.microsoft.com/office/drawing/2014/main" id="{C62464BF-75B7-DB73-09A5-E0D38D81B752}"/>
              </a:ext>
            </a:extLst>
          </p:cNvPr>
          <p:cNvPicPr>
            <a:picLocks noChangeAspect="1"/>
          </p:cNvPicPr>
          <p:nvPr/>
        </p:nvPicPr>
        <p:blipFill>
          <a:blip r:embed="rId2"/>
          <a:stretch>
            <a:fillRect/>
          </a:stretch>
        </p:blipFill>
        <p:spPr>
          <a:xfrm>
            <a:off x="3832880" y="108621"/>
            <a:ext cx="4092786" cy="1718969"/>
          </a:xfrm>
          <a:prstGeom prst="rect">
            <a:avLst/>
          </a:prstGeom>
        </p:spPr>
      </p:pic>
      <p:pic>
        <p:nvPicPr>
          <p:cNvPr id="9" name="Picture 8">
            <a:extLst>
              <a:ext uri="{FF2B5EF4-FFF2-40B4-BE49-F238E27FC236}">
                <a16:creationId xmlns:a16="http://schemas.microsoft.com/office/drawing/2014/main" id="{776B8C4F-6D1A-4639-A700-4B69D15A5E22}"/>
              </a:ext>
            </a:extLst>
          </p:cNvPr>
          <p:cNvPicPr>
            <a:picLocks noChangeAspect="1"/>
          </p:cNvPicPr>
          <p:nvPr/>
        </p:nvPicPr>
        <p:blipFill>
          <a:blip r:embed="rId3"/>
          <a:stretch>
            <a:fillRect/>
          </a:stretch>
        </p:blipFill>
        <p:spPr>
          <a:xfrm>
            <a:off x="8815865" y="3214209"/>
            <a:ext cx="3143612" cy="1642024"/>
          </a:xfrm>
          <a:prstGeom prst="rect">
            <a:avLst/>
          </a:prstGeom>
        </p:spPr>
      </p:pic>
      <p:pic>
        <p:nvPicPr>
          <p:cNvPr id="10" name="Picture 9">
            <a:extLst>
              <a:ext uri="{FF2B5EF4-FFF2-40B4-BE49-F238E27FC236}">
                <a16:creationId xmlns:a16="http://schemas.microsoft.com/office/drawing/2014/main" id="{DC9DB593-9ECB-D02B-4354-2968E3243D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5779" y="1085528"/>
            <a:ext cx="2889022" cy="1718968"/>
          </a:xfrm>
          <a:prstGeom prst="rect">
            <a:avLst/>
          </a:prstGeom>
        </p:spPr>
      </p:pic>
      <p:pic>
        <p:nvPicPr>
          <p:cNvPr id="7" name="Picture 6">
            <a:extLst>
              <a:ext uri="{FF2B5EF4-FFF2-40B4-BE49-F238E27FC236}">
                <a16:creationId xmlns:a16="http://schemas.microsoft.com/office/drawing/2014/main" id="{F475A96C-4614-2D00-51F3-AA37BC4DCE83}"/>
              </a:ext>
            </a:extLst>
          </p:cNvPr>
          <p:cNvPicPr>
            <a:picLocks noChangeAspect="1"/>
          </p:cNvPicPr>
          <p:nvPr/>
        </p:nvPicPr>
        <p:blipFill>
          <a:blip r:embed="rId5"/>
          <a:stretch>
            <a:fillRect/>
          </a:stretch>
        </p:blipFill>
        <p:spPr>
          <a:xfrm>
            <a:off x="8247690" y="5508345"/>
            <a:ext cx="3487111" cy="1036341"/>
          </a:xfrm>
          <a:prstGeom prst="rect">
            <a:avLst/>
          </a:prstGeom>
        </p:spPr>
      </p:pic>
    </p:spTree>
    <p:extLst>
      <p:ext uri="{BB962C8B-B14F-4D97-AF65-F5344CB8AC3E}">
        <p14:creationId xmlns:p14="http://schemas.microsoft.com/office/powerpoint/2010/main" val="68262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2" y="1145811"/>
            <a:ext cx="10874375" cy="1018927"/>
          </a:xfrm>
        </p:spPr>
        <p:txBody>
          <a:bodyPr>
            <a:normAutofit/>
          </a:bodyPr>
          <a:lstStyle/>
          <a:p>
            <a:r>
              <a:rPr lang="en-GB" dirty="0"/>
              <a:t>Principles C and D</a:t>
            </a:r>
          </a:p>
        </p:txBody>
      </p:sp>
      <p:sp>
        <p:nvSpPr>
          <p:cNvPr id="6" name="Text Placeholder 5">
            <a:extLst>
              <a:ext uri="{FF2B5EF4-FFF2-40B4-BE49-F238E27FC236}">
                <a16:creationId xmlns:a16="http://schemas.microsoft.com/office/drawing/2014/main" id="{D09BA45E-685A-0857-B8D0-CDCE50D66292}"/>
              </a:ext>
            </a:extLst>
          </p:cNvPr>
          <p:cNvSpPr>
            <a:spLocks noGrp="1"/>
          </p:cNvSpPr>
          <p:nvPr>
            <p:ph type="body" idx="1"/>
          </p:nvPr>
        </p:nvSpPr>
        <p:spPr>
          <a:xfrm>
            <a:off x="667580" y="2193340"/>
            <a:ext cx="5270350" cy="1018927"/>
          </a:xfrm>
        </p:spPr>
        <p:txBody>
          <a:bodyPr>
            <a:normAutofit fontScale="92500" lnSpcReduction="20000"/>
          </a:bodyPr>
          <a:lstStyle/>
          <a:p>
            <a:r>
              <a:rPr lang="en-US" sz="2400" dirty="0"/>
              <a:t>Defining outcomes in terms of sustainable economic, social, and environmental benefits</a:t>
            </a:r>
          </a:p>
          <a:p>
            <a:endParaRPr lang="en-GB" dirty="0"/>
          </a:p>
        </p:txBody>
      </p:sp>
      <p:sp>
        <p:nvSpPr>
          <p:cNvPr id="3" name="Content Placeholder 2"/>
          <p:cNvSpPr>
            <a:spLocks noGrp="1"/>
          </p:cNvSpPr>
          <p:nvPr>
            <p:ph sz="half" idx="2"/>
          </p:nvPr>
        </p:nvSpPr>
        <p:spPr>
          <a:xfrm>
            <a:off x="667580" y="3228595"/>
            <a:ext cx="5270350" cy="3115129"/>
          </a:xfrm>
        </p:spPr>
        <p:txBody>
          <a:bodyPr>
            <a:noAutofit/>
          </a:bodyPr>
          <a:lstStyle/>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Gets to the heart of an organisation’s purpose</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Vision and leadership</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Recognises long-term impact</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Recognises the need for sustainability</a:t>
            </a:r>
          </a:p>
          <a:p>
            <a:pPr marL="772795" lvl="1" indent="-269875">
              <a:lnSpc>
                <a:spcPct val="90000"/>
              </a:lnSpc>
              <a:spcBef>
                <a:spcPts val="600"/>
              </a:spcBef>
              <a:spcAft>
                <a:spcPts val="600"/>
              </a:spcAft>
              <a:buClr>
                <a:srgbClr val="312C62"/>
              </a:buClr>
              <a:buFont typeface="Arial" panose="020B0604020202020204" pitchFamily="34" charset="0"/>
              <a:buChar char="•"/>
              <a:defRPr/>
            </a:pPr>
            <a:r>
              <a:rPr kumimoji="0" lang="en-GB" sz="2000" b="0" i="0" u="none" strike="noStrike" kern="1200" cap="none" spc="0" normalizeH="0" baseline="0" noProof="0" dirty="0">
                <a:ln>
                  <a:noFill/>
                </a:ln>
                <a:solidFill>
                  <a:srgbClr val="312C62"/>
                </a:solidFill>
                <a:effectLst/>
                <a:uLnTx/>
                <a:uFillTx/>
                <a:latin typeface="Arial"/>
                <a:ea typeface="+mn-ea"/>
                <a:cs typeface="+mn-cs"/>
              </a:rPr>
              <a:t>Environmental, Financial, and Social</a:t>
            </a:r>
            <a:endParaRPr lang="en-GB" sz="2000" dirty="0"/>
          </a:p>
        </p:txBody>
      </p:sp>
      <p:sp>
        <p:nvSpPr>
          <p:cNvPr id="7" name="Text Placeholder 6">
            <a:extLst>
              <a:ext uri="{FF2B5EF4-FFF2-40B4-BE49-F238E27FC236}">
                <a16:creationId xmlns:a16="http://schemas.microsoft.com/office/drawing/2014/main" id="{A8B8693C-14E2-4CD5-BCD2-62289FE1E36A}"/>
              </a:ext>
            </a:extLst>
          </p:cNvPr>
          <p:cNvSpPr>
            <a:spLocks noGrp="1"/>
          </p:cNvSpPr>
          <p:nvPr>
            <p:ph type="body" sz="quarter" idx="3"/>
          </p:nvPr>
        </p:nvSpPr>
        <p:spPr>
          <a:xfrm>
            <a:off x="6262837" y="1931831"/>
            <a:ext cx="5270350" cy="1237443"/>
          </a:xfrm>
        </p:spPr>
        <p:txBody>
          <a:bodyPr>
            <a:normAutofit fontScale="92500" lnSpcReduction="20000"/>
          </a:bodyPr>
          <a:lstStyle/>
          <a:p>
            <a:r>
              <a:rPr lang="en-US" sz="2400" dirty="0"/>
              <a:t>Determining the interventions necessary to optimise the achievement of the intended outcomes</a:t>
            </a:r>
          </a:p>
          <a:p>
            <a:endParaRPr lang="en-GB" dirty="0"/>
          </a:p>
        </p:txBody>
      </p:sp>
      <p:sp>
        <p:nvSpPr>
          <p:cNvPr id="4" name="Content Placeholder 3">
            <a:extLst>
              <a:ext uri="{FF2B5EF4-FFF2-40B4-BE49-F238E27FC236}">
                <a16:creationId xmlns:a16="http://schemas.microsoft.com/office/drawing/2014/main" id="{B9F326AD-ECC4-B790-97E1-E88B8B5A19B2}"/>
              </a:ext>
            </a:extLst>
          </p:cNvPr>
          <p:cNvSpPr>
            <a:spLocks noGrp="1"/>
          </p:cNvSpPr>
          <p:nvPr>
            <p:ph sz="quarter" idx="4"/>
          </p:nvPr>
        </p:nvSpPr>
        <p:spPr>
          <a:xfrm>
            <a:off x="6262837" y="3199760"/>
            <a:ext cx="5270350" cy="3187076"/>
          </a:xfrm>
        </p:spPr>
        <p:txBody>
          <a:bodyPr>
            <a:noAutofit/>
          </a:bodyPr>
          <a:lstStyle/>
          <a:p>
            <a:pPr marL="269875" indent="-269875">
              <a:spcAft>
                <a:spcPts val="600"/>
              </a:spcAft>
            </a:pPr>
            <a:r>
              <a:rPr lang="en-US" sz="2200" dirty="0"/>
              <a:t>Plotting the path</a:t>
            </a:r>
          </a:p>
          <a:p>
            <a:pPr marL="269875" indent="-269875">
              <a:spcAft>
                <a:spcPts val="600"/>
              </a:spcAft>
            </a:pPr>
            <a:r>
              <a:rPr lang="en-US" sz="2200" dirty="0"/>
              <a:t>Plans and projects</a:t>
            </a:r>
          </a:p>
          <a:p>
            <a:pPr marL="269875" indent="-269875">
              <a:spcAft>
                <a:spcPts val="600"/>
              </a:spcAft>
            </a:pPr>
            <a:r>
              <a:rPr lang="en-US" sz="2200" dirty="0"/>
              <a:t>Commissioning</a:t>
            </a:r>
          </a:p>
          <a:p>
            <a:pPr marL="269875" indent="-269875">
              <a:spcAft>
                <a:spcPts val="600"/>
              </a:spcAft>
            </a:pPr>
            <a:r>
              <a:rPr lang="en-US" sz="2200" dirty="0"/>
              <a:t>Working in partnership</a:t>
            </a:r>
          </a:p>
          <a:p>
            <a:pPr marL="269875" indent="-269875">
              <a:spcAft>
                <a:spcPts val="600"/>
              </a:spcAft>
            </a:pPr>
            <a:r>
              <a:rPr lang="en-US" sz="2200" dirty="0"/>
              <a:t>Quality and performance management</a:t>
            </a:r>
            <a:endParaRPr lang="en-GB" sz="2200"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3404679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Principle E – Capacity and Capability</a:t>
            </a:r>
          </a:p>
        </p:txBody>
      </p:sp>
      <p:sp>
        <p:nvSpPr>
          <p:cNvPr id="3" name="Content Placeholder 2"/>
          <p:cNvSpPr>
            <a:spLocks noGrp="1"/>
          </p:cNvSpPr>
          <p:nvPr>
            <p:ph sz="half" idx="1"/>
          </p:nvPr>
        </p:nvSpPr>
        <p:spPr>
          <a:xfrm>
            <a:off x="658812" y="2583187"/>
            <a:ext cx="4227414" cy="3619101"/>
          </a:xfrm>
        </p:spPr>
        <p:txBody>
          <a:bodyPr/>
          <a:lstStyle/>
          <a:p>
            <a:pPr marL="0" indent="0">
              <a:lnSpc>
                <a:spcPct val="90000"/>
              </a:lnSpc>
              <a:spcBef>
                <a:spcPts val="600"/>
              </a:spcBef>
              <a:spcAft>
                <a:spcPts val="600"/>
              </a:spcAft>
              <a:buNone/>
              <a:defRPr/>
            </a:pPr>
            <a:endParaRPr lang="en-GB" dirty="0"/>
          </a:p>
          <a:p>
            <a:pPr marL="0" indent="0">
              <a:lnSpc>
                <a:spcPct val="90000"/>
              </a:lnSpc>
              <a:spcBef>
                <a:spcPts val="600"/>
              </a:spcBef>
              <a:spcAft>
                <a:spcPts val="600"/>
              </a:spcAft>
              <a:buNone/>
              <a:defRPr/>
            </a:pPr>
            <a:endParaRPr lang="en-GB" dirty="0"/>
          </a:p>
          <a:p>
            <a:pPr marL="0" indent="0">
              <a:lnSpc>
                <a:spcPct val="90000"/>
              </a:lnSpc>
              <a:spcBef>
                <a:spcPts val="600"/>
              </a:spcBef>
              <a:spcAft>
                <a:spcPts val="600"/>
              </a:spcAft>
              <a:buNone/>
              <a:defRPr/>
            </a:pPr>
            <a:r>
              <a:rPr lang="en-GB" dirty="0"/>
              <a:t>E. Developing the entity’s capacity, including the capability of its leadership and the individuals within it:</a:t>
            </a:r>
          </a:p>
          <a:p>
            <a:pPr>
              <a:lnSpc>
                <a:spcPct val="90000"/>
              </a:lnSpc>
              <a:spcBef>
                <a:spcPts val="600"/>
              </a:spcBef>
              <a:spcAft>
                <a:spcPts val="600"/>
              </a:spcAft>
              <a:defRPr/>
            </a:pPr>
            <a:endParaRPr lang="en-GB" sz="1800" dirty="0"/>
          </a:p>
        </p:txBody>
      </p:sp>
      <p:sp>
        <p:nvSpPr>
          <p:cNvPr id="4" name="Content Placeholder 3">
            <a:extLst>
              <a:ext uri="{FF2B5EF4-FFF2-40B4-BE49-F238E27FC236}">
                <a16:creationId xmlns:a16="http://schemas.microsoft.com/office/drawing/2014/main" id="{9C40E725-0B97-E87D-7269-2A37E7EF996B}"/>
              </a:ext>
            </a:extLst>
          </p:cNvPr>
          <p:cNvSpPr>
            <a:spLocks noGrp="1"/>
          </p:cNvSpPr>
          <p:nvPr>
            <p:ph sz="half" idx="2"/>
          </p:nvPr>
        </p:nvSpPr>
        <p:spPr>
          <a:xfrm>
            <a:off x="5563793" y="2465263"/>
            <a:ext cx="6785824" cy="3619101"/>
          </a:xfrm>
        </p:spPr>
        <p:txBody>
          <a:bodyPr/>
          <a:lstStyle/>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Capacity essential for the delivery of:</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workforce</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assets</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collaborative arrangements</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Capability essential for:</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leadership</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decision making</a:t>
            </a:r>
          </a:p>
          <a:p>
            <a:pPr marL="685800" marR="0" lvl="1" indent="-182880" algn="l" defTabSz="914400" rtl="0" eaLnBrk="1" fontAlgn="auto" latinLnBrk="0" hangingPunct="1">
              <a:lnSpc>
                <a:spcPct val="90000"/>
              </a:lnSpc>
              <a:spcBef>
                <a:spcPts val="600"/>
              </a:spcBef>
              <a:spcAft>
                <a:spcPts val="600"/>
              </a:spcAft>
              <a:buClr>
                <a:srgbClr val="312C62"/>
              </a:buClr>
              <a:buSzTx/>
              <a:buFont typeface="Wingdings 2" pitchFamily="18" charset="2"/>
              <a:buChar char=""/>
              <a:tabLst/>
              <a:defRPr/>
            </a:pPr>
            <a:r>
              <a:rPr kumimoji="0" lang="en-GB" b="0" i="0" u="none" strike="noStrike" kern="1200" cap="none" spc="0" normalizeH="0" baseline="0" noProof="0" dirty="0">
                <a:ln>
                  <a:noFill/>
                </a:ln>
                <a:solidFill>
                  <a:srgbClr val="312C62"/>
                </a:solidFill>
                <a:effectLst/>
                <a:uLnTx/>
                <a:uFillTx/>
                <a:latin typeface="Arial"/>
                <a:ea typeface="+mn-ea"/>
                <a:cs typeface="+mn-cs"/>
              </a:rPr>
              <a:t>advice, guidance, and delivery.</a:t>
            </a:r>
          </a:p>
          <a:p>
            <a:endParaRPr lang="en-GB"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2386508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Principle F – Risks, Performance, Controls </a:t>
            </a:r>
          </a:p>
        </p:txBody>
      </p:sp>
      <p:sp>
        <p:nvSpPr>
          <p:cNvPr id="3" name="Content Placeholder 2"/>
          <p:cNvSpPr>
            <a:spLocks noGrp="1"/>
          </p:cNvSpPr>
          <p:nvPr>
            <p:ph sz="half" idx="1"/>
          </p:nvPr>
        </p:nvSpPr>
        <p:spPr/>
        <p:txBody>
          <a:bodyPr/>
          <a:lstStyle/>
          <a:p>
            <a:pPr>
              <a:lnSpc>
                <a:spcPct val="90000"/>
              </a:lnSpc>
              <a:spcBef>
                <a:spcPts val="600"/>
              </a:spcBef>
              <a:spcAft>
                <a:spcPts val="600"/>
              </a:spcAft>
              <a:defRPr/>
            </a:pPr>
            <a:r>
              <a:rPr lang="en-GB" dirty="0"/>
              <a:t>Managing risks and performance through robust internal control and strong public financial management</a:t>
            </a:r>
          </a:p>
          <a:p>
            <a:pPr marL="285750" indent="-285750">
              <a:lnSpc>
                <a:spcPct val="90000"/>
              </a:lnSpc>
              <a:spcBef>
                <a:spcPts val="600"/>
              </a:spcBef>
              <a:spcAft>
                <a:spcPts val="600"/>
              </a:spcAft>
              <a:buFont typeface="Arial" panose="020B0604020202020204" pitchFamily="34" charset="0"/>
              <a:buChar char="•"/>
              <a:defRPr/>
            </a:pPr>
            <a:r>
              <a:rPr lang="en-GB" dirty="0"/>
              <a:t>Managing risk</a:t>
            </a:r>
          </a:p>
          <a:p>
            <a:pPr marL="285750" indent="-285750">
              <a:lnSpc>
                <a:spcPct val="90000"/>
              </a:lnSpc>
              <a:spcBef>
                <a:spcPts val="600"/>
              </a:spcBef>
              <a:spcAft>
                <a:spcPts val="600"/>
              </a:spcAft>
              <a:buFont typeface="Arial" panose="020B0604020202020204" pitchFamily="34" charset="0"/>
              <a:buChar char="•"/>
              <a:defRPr/>
            </a:pPr>
            <a:r>
              <a:rPr lang="en-GB" dirty="0"/>
              <a:t>Managing performance</a:t>
            </a:r>
          </a:p>
          <a:p>
            <a:pPr marL="285750" indent="-285750">
              <a:lnSpc>
                <a:spcPct val="90000"/>
              </a:lnSpc>
              <a:spcBef>
                <a:spcPts val="600"/>
              </a:spcBef>
              <a:spcAft>
                <a:spcPts val="600"/>
              </a:spcAft>
              <a:buFont typeface="Arial" panose="020B0604020202020204" pitchFamily="34" charset="0"/>
              <a:buChar char="•"/>
              <a:defRPr/>
            </a:pPr>
            <a:r>
              <a:rPr lang="en-GB" dirty="0"/>
              <a:t>Robust internal control</a:t>
            </a:r>
          </a:p>
          <a:p>
            <a:pPr marL="285750" indent="-285750">
              <a:lnSpc>
                <a:spcPct val="90000"/>
              </a:lnSpc>
              <a:spcBef>
                <a:spcPts val="600"/>
              </a:spcBef>
              <a:spcAft>
                <a:spcPts val="600"/>
              </a:spcAft>
              <a:buFont typeface="Arial" panose="020B0604020202020204" pitchFamily="34" charset="0"/>
              <a:buChar char="•"/>
              <a:defRPr/>
            </a:pPr>
            <a:r>
              <a:rPr lang="en-GB" dirty="0"/>
              <a:t>Managing data</a:t>
            </a:r>
          </a:p>
          <a:p>
            <a:pPr marL="285750" indent="-285750">
              <a:lnSpc>
                <a:spcPct val="90000"/>
              </a:lnSpc>
              <a:spcBef>
                <a:spcPts val="600"/>
              </a:spcBef>
              <a:spcAft>
                <a:spcPts val="600"/>
              </a:spcAft>
              <a:buFont typeface="Arial" panose="020B0604020202020204" pitchFamily="34" charset="0"/>
              <a:buChar char="•"/>
              <a:defRPr/>
            </a:pPr>
            <a:r>
              <a:rPr lang="en-GB" dirty="0"/>
              <a:t>Strong public financial management</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
        <p:nvSpPr>
          <p:cNvPr id="4" name="Right Brace 3">
            <a:extLst>
              <a:ext uri="{FF2B5EF4-FFF2-40B4-BE49-F238E27FC236}">
                <a16:creationId xmlns:a16="http://schemas.microsoft.com/office/drawing/2014/main" id="{1C129531-92DA-4559-8A30-7B964C90A412}"/>
              </a:ext>
            </a:extLst>
          </p:cNvPr>
          <p:cNvSpPr/>
          <p:nvPr/>
        </p:nvSpPr>
        <p:spPr>
          <a:xfrm>
            <a:off x="5512279" y="3347050"/>
            <a:ext cx="838417" cy="28731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3F0C8D50-7441-FBE0-8A9E-B371DDB2501E}"/>
              </a:ext>
            </a:extLst>
          </p:cNvPr>
          <p:cNvSpPr txBox="1"/>
          <p:nvPr/>
        </p:nvSpPr>
        <p:spPr>
          <a:xfrm>
            <a:off x="7030892" y="3151963"/>
            <a:ext cx="3822097" cy="2994666"/>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Underpin decisions</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Supports outcomes</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Effective delivery</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Efficiency</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Public accountability</a:t>
            </a:r>
          </a:p>
          <a:p>
            <a:pPr marL="285750" marR="0" lvl="0" indent="-285750" algn="l" defTabSz="914400" rtl="0" eaLnBrk="1" fontAlgn="auto" latinLnBrk="0" hangingPunct="1">
              <a:lnSpc>
                <a:spcPct val="90000"/>
              </a:lnSpc>
              <a:spcBef>
                <a:spcPts val="600"/>
              </a:spcBef>
              <a:spcAft>
                <a:spcPts val="600"/>
              </a:spcAft>
              <a:buClr>
                <a:srgbClr val="312C62"/>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312C62"/>
                </a:solidFill>
                <a:effectLst/>
                <a:uLnTx/>
                <a:uFillTx/>
                <a:latin typeface="Arial"/>
                <a:ea typeface="+mn-ea"/>
                <a:cs typeface="+mn-cs"/>
              </a:rPr>
              <a:t>Scrutiny and positive internal challenge</a:t>
            </a:r>
          </a:p>
        </p:txBody>
      </p:sp>
    </p:spTree>
    <p:extLst>
      <p:ext uri="{BB962C8B-B14F-4D97-AF65-F5344CB8AC3E}">
        <p14:creationId xmlns:p14="http://schemas.microsoft.com/office/powerpoint/2010/main" val="329678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1C5811-9DD7-4701-A735-1B3B5AA830F5}"/>
              </a:ext>
            </a:extLst>
          </p:cNvPr>
          <p:cNvSpPr>
            <a:spLocks noGrp="1"/>
          </p:cNvSpPr>
          <p:nvPr>
            <p:ph type="title"/>
          </p:nvPr>
        </p:nvSpPr>
        <p:spPr>
          <a:xfrm>
            <a:off x="252919" y="1123837"/>
            <a:ext cx="2947482" cy="4601183"/>
          </a:xfrm>
        </p:spPr>
        <p:txBody>
          <a:bodyPr>
            <a:normAutofit/>
          </a:bodyPr>
          <a:lstStyle/>
          <a:p>
            <a:br>
              <a:rPr lang="en-GB" dirty="0">
                <a:solidFill>
                  <a:schemeClr val="bg1"/>
                </a:solidFill>
              </a:rPr>
            </a:br>
            <a:br>
              <a:rPr lang="en-GB" dirty="0">
                <a:solidFill>
                  <a:schemeClr val="bg1"/>
                </a:solidFill>
              </a:rPr>
            </a:br>
            <a:r>
              <a:rPr lang="en-GB" dirty="0">
                <a:solidFill>
                  <a:schemeClr val="bg1"/>
                </a:solidFill>
              </a:rPr>
              <a:t>Principle G</a:t>
            </a:r>
            <a:br>
              <a:rPr lang="en-GB" sz="2800" dirty="0">
                <a:solidFill>
                  <a:schemeClr val="bg1"/>
                </a:solidFill>
              </a:rPr>
            </a:br>
            <a:br>
              <a:rPr lang="en-GB" sz="2800" dirty="0">
                <a:solidFill>
                  <a:schemeClr val="bg1"/>
                </a:solidFill>
              </a:rPr>
            </a:br>
            <a:r>
              <a:rPr lang="en-US" sz="2200" dirty="0">
                <a:solidFill>
                  <a:schemeClr val="bg1"/>
                </a:solidFill>
                <a:latin typeface="+mn-lt"/>
              </a:rPr>
              <a:t>Implementing good practices in transparency, reporting, and audit to deliver effective accountability</a:t>
            </a:r>
            <a:br>
              <a:rPr lang="en-US" sz="2400" dirty="0">
                <a:solidFill>
                  <a:schemeClr val="bg1"/>
                </a:solidFill>
                <a:latin typeface="+mn-lt"/>
              </a:rPr>
            </a:br>
            <a:endParaRPr lang="en-GB" sz="2400" dirty="0">
              <a:solidFill>
                <a:schemeClr val="bg1"/>
              </a:solidFill>
              <a:latin typeface="+mn-lt"/>
            </a:endParaRPr>
          </a:p>
        </p:txBody>
      </p:sp>
      <p:sp>
        <p:nvSpPr>
          <p:cNvPr id="24" name="Rectangle 23">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C275B089-84DE-4BD9-BA21-915475B4DBB4}"/>
              </a:ext>
            </a:extLst>
          </p:cNvPr>
          <p:cNvSpPr>
            <a:spLocks noGrp="1"/>
          </p:cNvSpPr>
          <p:nvPr>
            <p:ph type="ftr" sz="quarter" idx="11"/>
          </p:nvPr>
        </p:nvSpPr>
        <p:spPr>
          <a:xfrm>
            <a:off x="3869268" y="6356350"/>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mn-cs"/>
              </a:rPr>
              <a:t>Copyright © CIPFA 2022 protected under UK and international law</a:t>
            </a:r>
          </a:p>
        </p:txBody>
      </p:sp>
      <p:sp>
        <p:nvSpPr>
          <p:cNvPr id="5" name="Slide Number Placeholder 4">
            <a:extLst>
              <a:ext uri="{FF2B5EF4-FFF2-40B4-BE49-F238E27FC236}">
                <a16:creationId xmlns:a16="http://schemas.microsoft.com/office/drawing/2014/main" id="{86AA959E-3D9E-4BB5-91F0-40F1FAA55F79}"/>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1"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13</a:t>
            </a:fld>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7" name="Content Placeholder 2">
            <a:extLst>
              <a:ext uri="{FF2B5EF4-FFF2-40B4-BE49-F238E27FC236}">
                <a16:creationId xmlns:a16="http://schemas.microsoft.com/office/drawing/2014/main" id="{A8E60884-CFD6-4116-B78A-592366FA37CA}"/>
              </a:ext>
            </a:extLst>
          </p:cNvPr>
          <p:cNvGraphicFramePr>
            <a:graphicFrameLocks noGrp="1"/>
          </p:cNvGraphicFramePr>
          <p:nvPr>
            <p:ph idx="1"/>
            <p:extLst>
              <p:ext uri="{D42A27DB-BD31-4B8C-83A1-F6EECF244321}">
                <p14:modId xmlns:p14="http://schemas.microsoft.com/office/powerpoint/2010/main" val="4271947030"/>
              </p:ext>
            </p:extLst>
          </p:nvPr>
        </p:nvGraphicFramePr>
        <p:xfrm>
          <a:off x="3869268" y="864108"/>
          <a:ext cx="7315200" cy="512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ooter Placeholder 3">
            <a:extLst>
              <a:ext uri="{FF2B5EF4-FFF2-40B4-BE49-F238E27FC236}">
                <a16:creationId xmlns:a16="http://schemas.microsoft.com/office/drawing/2014/main" id="{08E7F82A-1DC2-40B2-9810-9525D5949A2B}"/>
              </a:ext>
            </a:extLst>
          </p:cNvPr>
          <p:cNvSpPr txBox="1">
            <a:spLocks/>
          </p:cNvSpPr>
          <p:nvPr/>
        </p:nvSpPr>
        <p:spPr>
          <a:xfrm>
            <a:off x="4021668" y="6508750"/>
            <a:ext cx="5911517" cy="365125"/>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Arial"/>
                <a:ea typeface="+mn-ea"/>
                <a:cs typeface="+mn-cs"/>
              </a:rPr>
              <a:t>Copyright © CIPFA 2023 protected under UK and international law</a:t>
            </a:r>
          </a:p>
        </p:txBody>
      </p:sp>
    </p:spTree>
    <p:extLst>
      <p:ext uri="{BB962C8B-B14F-4D97-AF65-F5344CB8AC3E}">
        <p14:creationId xmlns:p14="http://schemas.microsoft.com/office/powerpoint/2010/main" val="371545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82BE8-A0C8-4F96-8C16-E4C537EDD50E}"/>
              </a:ext>
            </a:extLst>
          </p:cNvPr>
          <p:cNvSpPr>
            <a:spLocks noGrp="1"/>
          </p:cNvSpPr>
          <p:nvPr>
            <p:ph type="title"/>
          </p:nvPr>
        </p:nvSpPr>
        <p:spPr/>
        <p:txBody>
          <a:bodyPr>
            <a:normAutofit/>
          </a:bodyPr>
          <a:lstStyle/>
          <a:p>
            <a:r>
              <a:rPr lang="en-GB" dirty="0"/>
              <a:t>Bringing it all together</a:t>
            </a:r>
          </a:p>
        </p:txBody>
      </p:sp>
      <p:sp>
        <p:nvSpPr>
          <p:cNvPr id="3" name="Content Placeholder 2">
            <a:extLst>
              <a:ext uri="{FF2B5EF4-FFF2-40B4-BE49-F238E27FC236}">
                <a16:creationId xmlns:a16="http://schemas.microsoft.com/office/drawing/2014/main" id="{2113EBD2-ACD7-425C-B232-5F14719C2AA5}"/>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Local code of governance (recommended by CIPFA)</a:t>
            </a:r>
          </a:p>
          <a:p>
            <a:pPr marL="1028700" lvl="1" indent="-342900"/>
            <a:r>
              <a:rPr lang="en-GB" dirty="0"/>
              <a:t>Summary of how you put the principles of good governance into practice</a:t>
            </a:r>
          </a:p>
          <a:p>
            <a:pPr marL="1028700" lvl="1" indent="-342900"/>
            <a:endParaRPr lang="en-GB" dirty="0"/>
          </a:p>
          <a:p>
            <a:pPr marL="342900" indent="-342900">
              <a:buFont typeface="Arial" panose="020B0604020202020204" pitchFamily="34" charset="0"/>
              <a:buChar char="•"/>
            </a:pPr>
            <a:r>
              <a:rPr lang="en-GB" dirty="0"/>
              <a:t>Annual Governance Statement (required by statutory regulations)</a:t>
            </a:r>
          </a:p>
          <a:p>
            <a:pPr marL="1028700" lvl="1" indent="-342900"/>
            <a:r>
              <a:rPr lang="en-GB" dirty="0"/>
              <a:t>Annual review of the effectiveness</a:t>
            </a:r>
          </a:p>
          <a:p>
            <a:pPr marL="1028700" lvl="1" indent="-342900"/>
            <a:r>
              <a:rPr lang="en-GB" dirty="0"/>
              <a:t>Opinion of whether governance is ‘fit for purpose’</a:t>
            </a:r>
          </a:p>
          <a:p>
            <a:pPr marL="1028700" lvl="1" indent="-342900"/>
            <a:r>
              <a:rPr lang="en-GB" dirty="0"/>
              <a:t>Identifying improvements</a:t>
            </a:r>
          </a:p>
          <a:p>
            <a:pPr marL="1028700" lvl="1" indent="-342900"/>
            <a:r>
              <a:rPr lang="en-GB" dirty="0"/>
              <a:t>Public accountability</a:t>
            </a:r>
          </a:p>
        </p:txBody>
      </p:sp>
      <p:sp>
        <p:nvSpPr>
          <p:cNvPr id="5" name="Slide Number Placeholder 4">
            <a:extLst>
              <a:ext uri="{FF2B5EF4-FFF2-40B4-BE49-F238E27FC236}">
                <a16:creationId xmlns:a16="http://schemas.microsoft.com/office/drawing/2014/main" id="{65E8DFE2-9489-42D7-A981-84726B6D18C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170376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2DAC2-B40C-4677-9501-E8DF45BB80B5}"/>
              </a:ext>
            </a:extLst>
          </p:cNvPr>
          <p:cNvSpPr>
            <a:spLocks noGrp="1"/>
          </p:cNvSpPr>
          <p:nvPr>
            <p:ph type="title"/>
          </p:nvPr>
        </p:nvSpPr>
        <p:spPr>
          <a:xfrm>
            <a:off x="670643" y="1478160"/>
            <a:ext cx="10874375" cy="1018927"/>
          </a:xfrm>
        </p:spPr>
        <p:txBody>
          <a:bodyPr>
            <a:normAutofit/>
          </a:bodyPr>
          <a:lstStyle/>
          <a:p>
            <a:r>
              <a:rPr lang="en-GB" dirty="0"/>
              <a:t>Concluding thoughts</a:t>
            </a:r>
          </a:p>
        </p:txBody>
      </p:sp>
      <p:graphicFrame>
        <p:nvGraphicFramePr>
          <p:cNvPr id="7" name="Content Placeholder 2">
            <a:extLst>
              <a:ext uri="{FF2B5EF4-FFF2-40B4-BE49-F238E27FC236}">
                <a16:creationId xmlns:a16="http://schemas.microsoft.com/office/drawing/2014/main" id="{76F36599-DE77-4FD1-AF2D-86FA59F581D1}"/>
              </a:ext>
            </a:extLst>
          </p:cNvPr>
          <p:cNvGraphicFramePr>
            <a:graphicFrameLocks noGrp="1"/>
          </p:cNvGraphicFramePr>
          <p:nvPr>
            <p:ph idx="1"/>
            <p:extLst>
              <p:ext uri="{D42A27DB-BD31-4B8C-83A1-F6EECF244321}">
                <p14:modId xmlns:p14="http://schemas.microsoft.com/office/powerpoint/2010/main" val="3002684932"/>
              </p:ext>
            </p:extLst>
          </p:nvPr>
        </p:nvGraphicFramePr>
        <p:xfrm>
          <a:off x="658812" y="2633288"/>
          <a:ext cx="10874374" cy="3586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7A3EBAFA-19C1-44BE-BD6B-25BCBB484B86}"/>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
        <p:nvSpPr>
          <p:cNvPr id="5" name="Slide Number Placeholder 4">
            <a:extLst>
              <a:ext uri="{FF2B5EF4-FFF2-40B4-BE49-F238E27FC236}">
                <a16:creationId xmlns:a16="http://schemas.microsoft.com/office/drawing/2014/main" id="{C764EA4F-996E-4FFA-9F6D-08DF06F270B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Tree>
    <p:extLst>
      <p:ext uri="{BB962C8B-B14F-4D97-AF65-F5344CB8AC3E}">
        <p14:creationId xmlns:p14="http://schemas.microsoft.com/office/powerpoint/2010/main" val="710068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Multi-coloured dialogue boxes">
            <a:extLst>
              <a:ext uri="{FF2B5EF4-FFF2-40B4-BE49-F238E27FC236}">
                <a16:creationId xmlns:a16="http://schemas.microsoft.com/office/drawing/2014/main" id="{DB0EC919-265A-1161-4EA0-E232C6BF7E3B}"/>
              </a:ext>
            </a:extLst>
          </p:cNvPr>
          <p:cNvPicPr>
            <a:picLocks noChangeAspect="1"/>
          </p:cNvPicPr>
          <p:nvPr/>
        </p:nvPicPr>
        <p:blipFill rotWithShape="1">
          <a:blip r:embed="rId3"/>
          <a:srcRect t="21441" b="5978"/>
          <a:stretch/>
        </p:blipFill>
        <p:spPr>
          <a:xfrm>
            <a:off x="-26918" y="0"/>
            <a:ext cx="12191980" cy="6857990"/>
          </a:xfrm>
          <a:prstGeom prst="rect">
            <a:avLst/>
          </a:prstGeom>
        </p:spPr>
      </p:pic>
      <p:sp>
        <p:nvSpPr>
          <p:cNvPr id="11" name="Rectangle 10">
            <a:extLst>
              <a:ext uri="{FF2B5EF4-FFF2-40B4-BE49-F238E27FC236}">
                <a16:creationId xmlns:a16="http://schemas.microsoft.com/office/drawing/2014/main" id="{5A133C1E-CB83-47F3-8F35-94C2A7C58E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29C4AA-37F4-75BA-9F68-2D1D5982AEF8}"/>
              </a:ext>
            </a:extLst>
          </p:cNvPr>
          <p:cNvSpPr>
            <a:spLocks noGrp="1"/>
          </p:cNvSpPr>
          <p:nvPr>
            <p:ph type="title"/>
          </p:nvPr>
        </p:nvSpPr>
        <p:spPr>
          <a:xfrm>
            <a:off x="252919" y="1123837"/>
            <a:ext cx="2947482" cy="2305163"/>
          </a:xfrm>
        </p:spPr>
        <p:txBody>
          <a:bodyPr anchor="b">
            <a:normAutofit/>
          </a:bodyPr>
          <a:lstStyle/>
          <a:p>
            <a:r>
              <a:rPr lang="en-GB" dirty="0">
                <a:solidFill>
                  <a:schemeClr val="bg1"/>
                </a:solidFill>
              </a:rPr>
              <a:t>Your thoughts and questions</a:t>
            </a:r>
            <a:endParaRPr lang="en-GB" dirty="0"/>
          </a:p>
        </p:txBody>
      </p:sp>
      <p:sp>
        <p:nvSpPr>
          <p:cNvPr id="3" name="Content Placeholder 2">
            <a:extLst>
              <a:ext uri="{FF2B5EF4-FFF2-40B4-BE49-F238E27FC236}">
                <a16:creationId xmlns:a16="http://schemas.microsoft.com/office/drawing/2014/main" id="{BEEEFB2B-5BAE-3173-38EF-86D306F26950}"/>
              </a:ext>
            </a:extLst>
          </p:cNvPr>
          <p:cNvSpPr>
            <a:spLocks noGrp="1"/>
          </p:cNvSpPr>
          <p:nvPr>
            <p:ph idx="1"/>
          </p:nvPr>
        </p:nvSpPr>
        <p:spPr>
          <a:xfrm>
            <a:off x="252920" y="3944982"/>
            <a:ext cx="2947482" cy="1961295"/>
          </a:xfrm>
        </p:spPr>
        <p:txBody>
          <a:bodyPr anchor="t">
            <a:normAutofit/>
          </a:bodyPr>
          <a:lstStyle/>
          <a:p>
            <a:pPr>
              <a:spcAft>
                <a:spcPts val="600"/>
              </a:spcAft>
            </a:pPr>
            <a:endParaRPr lang="en-GB" sz="1600" dirty="0">
              <a:solidFill>
                <a:srgbClr val="FFFFFF"/>
              </a:solidFill>
            </a:endParaRPr>
          </a:p>
          <a:p>
            <a:pPr>
              <a:spcAft>
                <a:spcPts val="600"/>
              </a:spcAft>
            </a:pPr>
            <a:r>
              <a:rPr lang="en-GB" sz="1600" dirty="0">
                <a:solidFill>
                  <a:schemeClr val="bg1"/>
                </a:solidFill>
                <a:hlinkClick r:id="rId4">
                  <a:extLst>
                    <a:ext uri="{A12FA001-AC4F-418D-AE19-62706E023703}">
                      <ahyp:hlinkClr xmlns:ahyp="http://schemas.microsoft.com/office/drawing/2018/hyperlinkcolor" val="tx"/>
                    </a:ext>
                  </a:extLst>
                </a:hlinkClick>
              </a:rPr>
              <a:t>diana.melville@cipfa.org</a:t>
            </a:r>
            <a:r>
              <a:rPr lang="en-GB" sz="1600" dirty="0">
                <a:solidFill>
                  <a:schemeClr val="bg1"/>
                </a:solidFill>
              </a:rPr>
              <a:t> </a:t>
            </a:r>
          </a:p>
          <a:p>
            <a:pPr>
              <a:spcAft>
                <a:spcPts val="600"/>
              </a:spcAft>
            </a:pPr>
            <a:r>
              <a:rPr lang="en-GB" sz="1600" dirty="0">
                <a:solidFill>
                  <a:schemeClr val="bg1"/>
                </a:solidFill>
                <a:hlinkClick r:id="rId5">
                  <a:extLst>
                    <a:ext uri="{A12FA001-AC4F-418D-AE19-62706E023703}">
                      <ahyp:hlinkClr xmlns:ahyp="http://schemas.microsoft.com/office/drawing/2018/hyperlinkcolor" val="tx"/>
                    </a:ext>
                  </a:extLst>
                </a:hlinkClick>
              </a:rPr>
              <a:t>www.cipfa.org/</a:t>
            </a:r>
            <a:r>
              <a:rPr lang="en-GB" sz="1600" dirty="0">
                <a:solidFill>
                  <a:schemeClr val="bg1"/>
                </a:solidFill>
              </a:rPr>
              <a:t> </a:t>
            </a:r>
          </a:p>
          <a:p>
            <a:pPr>
              <a:spcAft>
                <a:spcPts val="600"/>
              </a:spcAft>
            </a:pPr>
            <a:r>
              <a:rPr lang="en-GB" sz="1600" dirty="0">
                <a:solidFill>
                  <a:schemeClr val="bg1"/>
                </a:solidFill>
                <a:hlinkClick r:id="rId6">
                  <a:extLst>
                    <a:ext uri="{A12FA001-AC4F-418D-AE19-62706E023703}">
                      <ahyp:hlinkClr xmlns:ahyp="http://schemas.microsoft.com/office/drawing/2018/hyperlinkcolor" val="tx"/>
                    </a:ext>
                  </a:extLst>
                </a:hlinkClick>
              </a:rPr>
              <a:t>Linkedin</a:t>
            </a:r>
            <a:endParaRPr lang="en-GB" sz="1600" dirty="0">
              <a:solidFill>
                <a:schemeClr val="bg1"/>
              </a:solidFill>
            </a:endParaRPr>
          </a:p>
          <a:p>
            <a:pPr>
              <a:spcAft>
                <a:spcPts val="600"/>
              </a:spcAft>
            </a:pPr>
            <a:r>
              <a:rPr lang="en-GB" sz="1600" dirty="0">
                <a:solidFill>
                  <a:schemeClr val="bg1"/>
                </a:solidFill>
              </a:rPr>
              <a:t>Twitter @DianaMelville</a:t>
            </a:r>
          </a:p>
          <a:p>
            <a:pPr>
              <a:spcAft>
                <a:spcPts val="600"/>
              </a:spcAft>
            </a:pPr>
            <a:endParaRPr lang="en-GB" sz="1600" dirty="0">
              <a:solidFill>
                <a:schemeClr val="bg1"/>
              </a:solidFill>
            </a:endParaRPr>
          </a:p>
          <a:p>
            <a:pPr>
              <a:spcAft>
                <a:spcPts val="600"/>
              </a:spcAft>
            </a:pPr>
            <a:endParaRPr lang="en-GB" sz="1600" dirty="0">
              <a:solidFill>
                <a:schemeClr val="bg1"/>
              </a:solidFill>
            </a:endParaRPr>
          </a:p>
          <a:p>
            <a:pPr>
              <a:spcAft>
                <a:spcPts val="600"/>
              </a:spcAft>
            </a:pPr>
            <a:endParaRPr lang="en-GB" sz="1600" dirty="0">
              <a:solidFill>
                <a:srgbClr val="FFFFFF"/>
              </a:solidFill>
            </a:endParaRPr>
          </a:p>
        </p:txBody>
      </p:sp>
      <p:sp>
        <p:nvSpPr>
          <p:cNvPr id="13" name="Rectangle 12">
            <a:extLst>
              <a:ext uri="{FF2B5EF4-FFF2-40B4-BE49-F238E27FC236}">
                <a16:creationId xmlns:a16="http://schemas.microsoft.com/office/drawing/2014/main" id="{289E943A-225D-44B1-B345-D7FDBA43C1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5C402567-EB45-34FA-6A84-AE02FC96A592}"/>
              </a:ext>
            </a:extLst>
          </p:cNvPr>
          <p:cNvSpPr>
            <a:spLocks noGrp="1"/>
          </p:cNvSpPr>
          <p:nvPr>
            <p:ph type="ftr" sz="quarter" idx="11"/>
          </p:nvPr>
        </p:nvSpPr>
        <p:spPr>
          <a:xfrm>
            <a:off x="3869268" y="6356350"/>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Verdana"/>
                <a:ea typeface="+mn-ea"/>
                <a:cs typeface="+mn-cs"/>
              </a:rPr>
              <a:t>Copyright © CIPFA 2023 protected under UK and international law</a:t>
            </a:r>
          </a:p>
        </p:txBody>
      </p:sp>
      <p:sp>
        <p:nvSpPr>
          <p:cNvPr id="5" name="Slide Number Placeholder 4">
            <a:extLst>
              <a:ext uri="{FF2B5EF4-FFF2-40B4-BE49-F238E27FC236}">
                <a16:creationId xmlns:a16="http://schemas.microsoft.com/office/drawing/2014/main" id="{7F2374AC-C2E0-C909-D1B5-56DE88DB04E9}"/>
              </a:ext>
            </a:extLst>
          </p:cNvPr>
          <p:cNvSpPr>
            <a:spLocks noGrp="1"/>
          </p:cNvSpPr>
          <p:nvPr>
            <p:ph type="sldNum" sz="quarter" idx="12"/>
          </p:nvPr>
        </p:nvSpPr>
        <p:spPr>
          <a:xfrm>
            <a:off x="10634135" y="6356350"/>
            <a:ext cx="1530927"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200" b="1" i="0" u="none" strike="noStrike" kern="1200" cap="none" spc="0" normalizeH="0" baseline="0" noProof="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16</a:t>
            </a:fld>
            <a:endParaRPr kumimoji="0" lang="en-US" sz="12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628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992038" y="818984"/>
            <a:ext cx="8548201" cy="3268520"/>
          </a:xfrm>
        </p:spPr>
        <p:txBody>
          <a:bodyPr vert="horz" lIns="91440" tIns="45720" rIns="91440" bIns="45720" rtlCol="0">
            <a:normAutofit fontScale="90000"/>
          </a:bodyPr>
          <a:lstStyle/>
          <a:p>
            <a:pPr algn="l"/>
            <a:br>
              <a:rPr lang="en-GB" sz="3600" b="1" dirty="0">
                <a:solidFill>
                  <a:srgbClr val="FFFFFF"/>
                </a:solidFill>
                <a:latin typeface="Arial" panose="020B0604020202020204" pitchFamily="34" charset="0"/>
                <a:cs typeface="Arial" panose="020B0604020202020204" pitchFamily="34" charset="0"/>
              </a:rPr>
            </a:br>
            <a:r>
              <a:rPr lang="en-GB" sz="3600" b="1" dirty="0">
                <a:solidFill>
                  <a:srgbClr val="FFFFFF"/>
                </a:solidFill>
                <a:latin typeface="Arial" panose="020B0604020202020204" pitchFamily="34" charset="0"/>
                <a:cs typeface="Arial" panose="020B0604020202020204" pitchFamily="34" charset="0"/>
              </a:rPr>
              <a:t>Corporate Governance, Accountability and the Development of National Frameworks </a:t>
            </a:r>
            <a:br>
              <a:rPr lang="en-US" sz="6600" b="1" kern="1200" dirty="0">
                <a:solidFill>
                  <a:srgbClr val="FFFFFF"/>
                </a:solidFill>
                <a:latin typeface="Arial" panose="020B0604020202020204" pitchFamily="34" charset="0"/>
                <a:cs typeface="Arial" panose="020B0604020202020204" pitchFamily="34" charset="0"/>
              </a:rPr>
            </a:br>
            <a:br>
              <a:rPr lang="en-US" sz="6600" b="1" kern="1200" dirty="0">
                <a:solidFill>
                  <a:srgbClr val="FFFFFF"/>
                </a:solidFill>
                <a:latin typeface="Arial" panose="020B0604020202020204" pitchFamily="34" charset="0"/>
                <a:cs typeface="Arial" panose="020B0604020202020204" pitchFamily="34" charset="0"/>
              </a:rPr>
            </a:br>
            <a:endParaRPr lang="en-US" sz="4800" b="1" kern="1200" dirty="0">
              <a:solidFill>
                <a:srgbClr val="FFFFFF"/>
              </a:solidFill>
              <a:latin typeface="+mj-lt"/>
              <a:ea typeface="+mj-ea"/>
              <a:cs typeface="+mj-cs"/>
            </a:endParaRPr>
          </a:p>
        </p:txBody>
      </p:sp>
      <p:sp>
        <p:nvSpPr>
          <p:cNvPr id="51" name="Rectangle 50">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931874" y="4797188"/>
            <a:ext cx="6051236" cy="1241828"/>
          </a:xfrm>
        </p:spPr>
        <p:txBody>
          <a:bodyPr vert="horz" lIns="91440" tIns="45720" rIns="91440" bIns="45720" rtlCol="0">
            <a:normAutofit/>
          </a:bodyPr>
          <a:lstStyle/>
          <a:p>
            <a:pPr algn="l"/>
            <a:r>
              <a:rPr lang="en-GB"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Peter Murphy</a:t>
            </a:r>
            <a:br>
              <a:rPr lang="en-GB"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br>
            <a:r>
              <a:rPr lang="en-GB"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Professor of Public Policy and Management at Nottingham Business School</a:t>
            </a:r>
            <a:endParaRPr lang="en-US" sz="2000" dirty="0">
              <a:solidFill>
                <a:srgbClr val="FFFFFF"/>
              </a:solidFill>
            </a:endParaRPr>
          </a:p>
        </p:txBody>
      </p:sp>
      <p:sp>
        <p:nvSpPr>
          <p:cNvPr id="53" name="Rectangle 52">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39342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10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 name="Rectangle 10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Shape 11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3" name="Rectangle 11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66721" y="586855"/>
            <a:ext cx="3434251" cy="3387497"/>
          </a:xfrm>
        </p:spPr>
        <p:txBody>
          <a:bodyPr vert="horz" lIns="91440" tIns="45720" rIns="91440" bIns="45720" rtlCol="0" anchor="b">
            <a:normAutofit/>
          </a:bodyPr>
          <a:lstStyle/>
          <a:p>
            <a:pPr algn="l"/>
            <a:r>
              <a:rPr lang="en-US" sz="3200" b="1" kern="1200" dirty="0">
                <a:solidFill>
                  <a:srgbClr val="FFFFFF"/>
                </a:solidFill>
                <a:latin typeface="Arial" panose="020B0604020202020204" pitchFamily="34" charset="0"/>
                <a:cs typeface="Arial" panose="020B0604020202020204" pitchFamily="34" charset="0"/>
              </a:rPr>
              <a:t>Structure of the Presentation</a:t>
            </a:r>
          </a:p>
        </p:txBody>
      </p:sp>
      <p:sp>
        <p:nvSpPr>
          <p:cNvPr id="3" name="Subtitle 2"/>
          <p:cNvSpPr>
            <a:spLocks noGrp="1"/>
          </p:cNvSpPr>
          <p:nvPr>
            <p:ph type="subTitle" idx="1"/>
          </p:nvPr>
        </p:nvSpPr>
        <p:spPr>
          <a:xfrm>
            <a:off x="4810259" y="111760"/>
            <a:ext cx="6555347" cy="6083767"/>
          </a:xfrm>
        </p:spPr>
        <p:txBody>
          <a:bodyPr vert="horz" lIns="91440" tIns="45720" rIns="91440" bIns="45720" rtlCol="0" anchor="ctr">
            <a:normAutofit fontScale="92500"/>
          </a:bodyPr>
          <a:lstStyle/>
          <a:p>
            <a:pPr marL="342900" indent="-228600" algn="l">
              <a:buFont typeface="Arial" panose="020B0604020202020204" pitchFamily="34" charset="0"/>
              <a:buChar char="•"/>
            </a:pPr>
            <a:endParaRPr lang="en-US" sz="2200" b="1" dirty="0">
              <a:latin typeface="Arial" panose="020B0604020202020204" pitchFamily="34" charset="0"/>
              <a:cs typeface="Arial" panose="020B0604020202020204" pitchFamily="34" charset="0"/>
            </a:endParaRP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Overlapping concepts </a:t>
            </a:r>
          </a:p>
          <a:p>
            <a:pPr marL="800100" lvl="1" indent="-228600" algn="l">
              <a:buFont typeface="Arial" panose="020B0604020202020204" pitchFamily="34" charset="0"/>
              <a:buChar char="•"/>
            </a:pPr>
            <a:r>
              <a:rPr lang="en-US" sz="2200" dirty="0">
                <a:latin typeface="Arial" panose="020B0604020202020204" pitchFamily="34" charset="0"/>
                <a:cs typeface="Arial" panose="020B0604020202020204" pitchFamily="34" charset="0"/>
              </a:rPr>
              <a:t>Governance, Leadership, Management</a:t>
            </a:r>
          </a:p>
          <a:p>
            <a:pPr marL="800100" lvl="1" indent="-228600" algn="l">
              <a:buFont typeface="Arial" panose="020B0604020202020204" pitchFamily="34" charset="0"/>
              <a:buChar char="•"/>
            </a:pPr>
            <a:r>
              <a:rPr lang="en-US" sz="2200" dirty="0">
                <a:latin typeface="Arial" panose="020B0604020202020204" pitchFamily="34" charset="0"/>
                <a:cs typeface="Arial" panose="020B0604020202020204" pitchFamily="34" charset="0"/>
              </a:rPr>
              <a:t>Strategic and Operational Governance</a:t>
            </a:r>
          </a:p>
          <a:p>
            <a:pPr marL="342900" indent="-2286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Complexity </a:t>
            </a:r>
            <a:r>
              <a:rPr lang="en-US" sz="2200" dirty="0">
                <a:latin typeface="Arial" panose="020B0604020202020204" pitchFamily="34" charset="0"/>
                <a:cs typeface="Arial" panose="020B0604020202020204" pitchFamily="34" charset="0"/>
              </a:rPr>
              <a:t>and dimensions of Public Service Accountability</a:t>
            </a: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National frameworks and </a:t>
            </a:r>
            <a:r>
              <a:rPr lang="en-US" sz="2200" dirty="0">
                <a:latin typeface="Arial" panose="020B0604020202020204" pitchFamily="34" charset="0"/>
                <a:cs typeface="Arial" panose="020B0604020202020204" pitchFamily="34" charset="0"/>
              </a:rPr>
              <a:t>a generic evaluative model </a:t>
            </a: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Current  arrangements in UK Fire and Rescue</a:t>
            </a: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Recent English Legislation - </a:t>
            </a:r>
            <a:r>
              <a:rPr lang="en-US" sz="2200" dirty="0">
                <a:latin typeface="Arial" panose="020B0604020202020204" pitchFamily="34" charset="0"/>
                <a:cs typeface="Arial" panose="020B0604020202020204" pitchFamily="34" charset="0"/>
              </a:rPr>
              <a:t>the 2017 Act and introduction of PFCCs</a:t>
            </a:r>
          </a:p>
          <a:p>
            <a:pPr marL="342900" indent="-228600" algn="l">
              <a:buFont typeface="Arial" panose="020B0604020202020204" pitchFamily="34" charset="0"/>
              <a:buChar char="•"/>
            </a:pP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Fire  Reform White Paper </a:t>
            </a:r>
            <a:r>
              <a:rPr lang="en-US" sz="2200" dirty="0">
                <a:latin typeface="Arial" panose="020B0604020202020204" pitchFamily="34" charset="0"/>
                <a:cs typeface="Arial" panose="020B0604020202020204" pitchFamily="34" charset="0"/>
              </a:rPr>
              <a:t>to improve Accountability and Transparency</a:t>
            </a:r>
          </a:p>
          <a:p>
            <a:pPr marL="342900" indent="-228600" algn="l">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342900" indent="-228600" algn="l">
              <a:buFont typeface="Arial" panose="020B0604020202020204" pitchFamily="34" charset="0"/>
              <a:buChar char="•"/>
            </a:pPr>
            <a:r>
              <a:rPr lang="en-US" sz="2200" b="1" dirty="0">
                <a:latin typeface="Arial" panose="020B0604020202020204" pitchFamily="34" charset="0"/>
                <a:cs typeface="Arial" panose="020B0604020202020204" pitchFamily="34" charset="0"/>
              </a:rPr>
              <a:t>Key current issues </a:t>
            </a:r>
            <a:r>
              <a:rPr lang="en-US" sz="2200" dirty="0">
                <a:latin typeface="Arial" panose="020B0604020202020204" pitchFamily="34" charset="0"/>
                <a:cs typeface="Arial" panose="020B0604020202020204" pitchFamily="34" charset="0"/>
              </a:rPr>
              <a:t>- personal views and predictions </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900162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sp>
        <p:nvSpPr>
          <p:cNvPr id="2" name="Title 1">
            <a:extLst>
              <a:ext uri="{FF2B5EF4-FFF2-40B4-BE49-F238E27FC236}">
                <a16:creationId xmlns:a16="http://schemas.microsoft.com/office/drawing/2014/main" id="{BC014520-BF6C-05BD-14B7-6EE1EC7F095F}"/>
              </a:ext>
            </a:extLst>
          </p:cNvPr>
          <p:cNvSpPr>
            <a:spLocks noGrp="1"/>
          </p:cNvSpPr>
          <p:nvPr>
            <p:ph type="title"/>
          </p:nvPr>
        </p:nvSpPr>
        <p:spPr>
          <a:xfrm>
            <a:off x="1149929" y="575088"/>
            <a:ext cx="9725730" cy="2226769"/>
          </a:xfrm>
        </p:spPr>
        <p:txBody>
          <a:bodyPr vert="horz" lIns="91440" tIns="45720" rIns="91440" bIns="45720" rtlCol="0" anchor="ctr">
            <a:normAutofit/>
          </a:bodyPr>
          <a:lstStyle/>
          <a:p>
            <a:pPr algn="ctr"/>
            <a:r>
              <a:rPr lang="en-GB" sz="3200" b="1" dirty="0">
                <a:solidFill>
                  <a:schemeClr val="bg1"/>
                </a:solidFill>
                <a:latin typeface="Arial" panose="020B0604020202020204" pitchFamily="34" charset="0"/>
                <a:cs typeface="Arial" panose="020B0604020202020204" pitchFamily="34" charset="0"/>
              </a:rPr>
              <a:t>Accountability in the Public Sector is Complex  </a:t>
            </a:r>
            <a:br>
              <a:rPr lang="en-GB" sz="3200" b="1" dirty="0">
                <a:solidFill>
                  <a:schemeClr val="bg1"/>
                </a:solidFill>
                <a:latin typeface="Arial" panose="020B0604020202020204" pitchFamily="34" charset="0"/>
                <a:cs typeface="Arial" panose="020B0604020202020204" pitchFamily="34" charset="0"/>
              </a:rPr>
            </a:br>
            <a:r>
              <a:rPr lang="en-GB" sz="1600" dirty="0">
                <a:solidFill>
                  <a:schemeClr val="bg1"/>
                </a:solidFill>
                <a:latin typeface="Arial" panose="020B0604020202020204" pitchFamily="34" charset="0"/>
                <a:cs typeface="Arial" panose="020B0604020202020204" pitchFamily="34" charset="0"/>
              </a:rPr>
              <a:t>(It works at both individual and systemic levels and has 3 dimensions) </a:t>
            </a:r>
            <a:endParaRPr lang="en-US" sz="1600" kern="1200" dirty="0">
              <a:solidFill>
                <a:schemeClr val="bg1"/>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2DA49E3-4970-77FA-D2A9-12C5897FA395}"/>
              </a:ext>
            </a:extLst>
          </p:cNvPr>
          <p:cNvSpPr/>
          <p:nvPr/>
        </p:nvSpPr>
        <p:spPr>
          <a:xfrm>
            <a:off x="307269" y="4695589"/>
            <a:ext cx="3223526" cy="20196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Political</a:t>
            </a:r>
          </a:p>
          <a:p>
            <a:pPr marL="742950" lvl="1"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Legal </a:t>
            </a:r>
          </a:p>
          <a:p>
            <a:pPr marL="742950" lvl="1"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Bureaucratic</a:t>
            </a:r>
          </a:p>
          <a:p>
            <a:pPr marL="742950" lvl="1" indent="-28575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Professional </a:t>
            </a:r>
          </a:p>
          <a:p>
            <a:endParaRPr lang="en-GB" sz="1400" b="0" dirty="0"/>
          </a:p>
          <a:p>
            <a:pPr algn="ctr"/>
            <a:endParaRPr lang="en-GB" dirty="0"/>
          </a:p>
        </p:txBody>
      </p:sp>
      <p:sp>
        <p:nvSpPr>
          <p:cNvPr id="7" name="Rectangle 6">
            <a:extLst>
              <a:ext uri="{FF2B5EF4-FFF2-40B4-BE49-F238E27FC236}">
                <a16:creationId xmlns:a16="http://schemas.microsoft.com/office/drawing/2014/main" id="{491E64BA-2FE5-916D-F148-71BE452791B0}"/>
              </a:ext>
            </a:extLst>
          </p:cNvPr>
          <p:cNvSpPr/>
          <p:nvPr/>
        </p:nvSpPr>
        <p:spPr>
          <a:xfrm>
            <a:off x="294641" y="3483789"/>
            <a:ext cx="3252930" cy="12214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chemeClr val="bg1"/>
              </a:solidFill>
              <a:latin typeface="Arial" panose="020B0604020202020204" pitchFamily="34" charset="0"/>
              <a:cs typeface="Arial" panose="020B0604020202020204" pitchFamily="34" charset="0"/>
            </a:endParaRPr>
          </a:p>
          <a:p>
            <a:r>
              <a:rPr lang="en-GB" sz="2000" b="1" dirty="0">
                <a:solidFill>
                  <a:schemeClr val="bg1"/>
                </a:solidFill>
                <a:latin typeface="Arial" panose="020B0604020202020204" pitchFamily="34" charset="0"/>
                <a:cs typeface="Arial" panose="020B0604020202020204" pitchFamily="34" charset="0"/>
              </a:rPr>
              <a:t>Types of accountability </a:t>
            </a:r>
          </a:p>
          <a:p>
            <a:endParaRPr lang="en-GB" sz="2000" b="1" dirty="0">
              <a:solidFill>
                <a:schemeClr val="bg1"/>
              </a:solidFill>
              <a:latin typeface="Arial" panose="020B0604020202020204" pitchFamily="34" charset="0"/>
              <a:cs typeface="Arial" panose="020B0604020202020204" pitchFamily="34" charset="0"/>
            </a:endParaRPr>
          </a:p>
          <a:p>
            <a:r>
              <a:rPr lang="en-GB" sz="1600" b="1" dirty="0">
                <a:solidFill>
                  <a:schemeClr val="bg1"/>
                </a:solidFill>
                <a:latin typeface="Arial" panose="020B0604020202020204" pitchFamily="34" charset="0"/>
                <a:cs typeface="Arial" panose="020B0604020202020204" pitchFamily="34" charset="0"/>
              </a:rPr>
              <a:t>(Romzec &amp; Dubnick 1987)</a:t>
            </a:r>
          </a:p>
          <a:p>
            <a:pPr algn="ctr"/>
            <a:endParaRPr lang="en-GB" dirty="0"/>
          </a:p>
        </p:txBody>
      </p:sp>
      <p:sp>
        <p:nvSpPr>
          <p:cNvPr id="9" name="Rectangle 8">
            <a:extLst>
              <a:ext uri="{FF2B5EF4-FFF2-40B4-BE49-F238E27FC236}">
                <a16:creationId xmlns:a16="http://schemas.microsoft.com/office/drawing/2014/main" id="{5DD39091-561B-801C-5AF5-C06311558F2C}"/>
              </a:ext>
            </a:extLst>
          </p:cNvPr>
          <p:cNvSpPr/>
          <p:nvPr/>
        </p:nvSpPr>
        <p:spPr>
          <a:xfrm>
            <a:off x="4486868" y="3483789"/>
            <a:ext cx="3371796" cy="123803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900" b="1" dirty="0">
                <a:solidFill>
                  <a:schemeClr val="bg1"/>
                </a:solidFill>
                <a:latin typeface="Arial" panose="020B0604020202020204" pitchFamily="34" charset="0"/>
                <a:cs typeface="Arial" panose="020B0604020202020204" pitchFamily="34" charset="0"/>
              </a:rPr>
              <a:t>Directions of accountability </a:t>
            </a:r>
          </a:p>
          <a:p>
            <a:endParaRPr lang="en-GB" sz="1900" b="1" dirty="0">
              <a:solidFill>
                <a:schemeClr val="bg1"/>
              </a:solidFill>
              <a:latin typeface="Arial" panose="020B0604020202020204" pitchFamily="34" charset="0"/>
              <a:cs typeface="Arial" panose="020B0604020202020204" pitchFamily="34" charset="0"/>
            </a:endParaRPr>
          </a:p>
          <a:p>
            <a:r>
              <a:rPr lang="en-GB" sz="1600" b="1" dirty="0">
                <a:solidFill>
                  <a:schemeClr val="bg1"/>
                </a:solidFill>
                <a:latin typeface="Arial" panose="020B0604020202020204" pitchFamily="34" charset="0"/>
                <a:cs typeface="Arial" panose="020B0604020202020204" pitchFamily="34" charset="0"/>
              </a:rPr>
              <a:t>(Bovens 2007)</a:t>
            </a:r>
          </a:p>
          <a:p>
            <a:pPr algn="ctr"/>
            <a:endParaRPr lang="en-GB" dirty="0"/>
          </a:p>
        </p:txBody>
      </p:sp>
      <p:sp>
        <p:nvSpPr>
          <p:cNvPr id="11" name="Rectangle 10">
            <a:extLst>
              <a:ext uri="{FF2B5EF4-FFF2-40B4-BE49-F238E27FC236}">
                <a16:creationId xmlns:a16="http://schemas.microsoft.com/office/drawing/2014/main" id="{421F3004-9DD7-386E-02EC-0F78E2327C9D}"/>
              </a:ext>
            </a:extLst>
          </p:cNvPr>
          <p:cNvSpPr/>
          <p:nvPr/>
        </p:nvSpPr>
        <p:spPr>
          <a:xfrm>
            <a:off x="8640152" y="3490956"/>
            <a:ext cx="3252930" cy="122140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dirty="0">
              <a:solidFill>
                <a:schemeClr val="bg1"/>
              </a:solidFill>
              <a:latin typeface="Arial" panose="020B0604020202020204" pitchFamily="34" charset="0"/>
              <a:cs typeface="Arial" panose="020B0604020202020204" pitchFamily="34" charset="0"/>
            </a:endParaRPr>
          </a:p>
          <a:p>
            <a:pPr algn="ctr"/>
            <a:endParaRPr lang="en-GB" sz="2000" b="1" dirty="0">
              <a:solidFill>
                <a:schemeClr val="bg1"/>
              </a:solidFill>
              <a:latin typeface="Arial" panose="020B0604020202020204" pitchFamily="34" charset="0"/>
              <a:cs typeface="Arial" panose="020B0604020202020204" pitchFamily="34" charset="0"/>
            </a:endParaRPr>
          </a:p>
          <a:p>
            <a:pPr algn="ctr"/>
            <a:endParaRPr lang="en-GB" sz="2000" b="1" dirty="0">
              <a:solidFill>
                <a:schemeClr val="bg1"/>
              </a:solidFill>
              <a:latin typeface="Arial" panose="020B0604020202020204" pitchFamily="34" charset="0"/>
              <a:cs typeface="Arial" panose="020B0604020202020204" pitchFamily="34" charset="0"/>
            </a:endParaRPr>
          </a:p>
          <a:p>
            <a:pPr algn="ctr"/>
            <a:r>
              <a:rPr lang="en-GB" sz="2000" b="1" dirty="0">
                <a:solidFill>
                  <a:schemeClr val="bg1"/>
                </a:solidFill>
                <a:latin typeface="Arial" panose="020B0604020202020204" pitchFamily="34" charset="0"/>
                <a:cs typeface="Arial" panose="020B0604020202020204" pitchFamily="34" charset="0"/>
              </a:rPr>
              <a:t>Temporal </a:t>
            </a:r>
          </a:p>
          <a:p>
            <a:r>
              <a:rPr lang="en-GB" sz="1600" b="1" dirty="0">
                <a:solidFill>
                  <a:schemeClr val="bg1"/>
                </a:solidFill>
                <a:latin typeface="Arial" panose="020B0604020202020204" pitchFamily="34" charset="0"/>
                <a:cs typeface="Arial" panose="020B0604020202020204" pitchFamily="34" charset="0"/>
              </a:rPr>
              <a:t>(Local Government Act 1999 and Best Value (Murphy et al 2019))</a:t>
            </a:r>
          </a:p>
          <a:p>
            <a:endParaRPr lang="en-GB" sz="2000" dirty="0"/>
          </a:p>
          <a:p>
            <a:pPr algn="ctr"/>
            <a:endParaRPr lang="en-GB" sz="2000" b="1" dirty="0">
              <a:solidFill>
                <a:srgbClr val="7030A0"/>
              </a:solidFill>
            </a:endParaRPr>
          </a:p>
          <a:p>
            <a:pPr algn="ctr"/>
            <a:endParaRPr lang="en-GB" dirty="0"/>
          </a:p>
        </p:txBody>
      </p:sp>
      <p:sp>
        <p:nvSpPr>
          <p:cNvPr id="15" name="Rectangle 14">
            <a:extLst>
              <a:ext uri="{FF2B5EF4-FFF2-40B4-BE49-F238E27FC236}">
                <a16:creationId xmlns:a16="http://schemas.microsoft.com/office/drawing/2014/main" id="{9BADA840-4901-D99A-1566-26C323475085}"/>
              </a:ext>
            </a:extLst>
          </p:cNvPr>
          <p:cNvSpPr/>
          <p:nvPr/>
        </p:nvSpPr>
        <p:spPr>
          <a:xfrm>
            <a:off x="4470092" y="4721819"/>
            <a:ext cx="3371796" cy="201962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lvl="1" indent="-34290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Vertical </a:t>
            </a:r>
          </a:p>
          <a:p>
            <a:pPr marL="800100" lvl="1" indent="-34290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Horizontal </a:t>
            </a:r>
          </a:p>
          <a:p>
            <a:pPr marL="800100" lvl="1" indent="-342900">
              <a:buFont typeface="Arial" panose="020B0604020202020204" pitchFamily="34" charset="0"/>
              <a:buChar char="•"/>
            </a:pPr>
            <a:r>
              <a:rPr lang="en-GB" sz="2000" b="1" dirty="0">
                <a:solidFill>
                  <a:schemeClr val="tx1"/>
                </a:solidFill>
                <a:latin typeface="Arial" panose="020B0604020202020204" pitchFamily="34" charset="0"/>
                <a:cs typeface="Arial" panose="020B0604020202020204" pitchFamily="34" charset="0"/>
              </a:rPr>
              <a:t>Diagonal</a:t>
            </a:r>
          </a:p>
          <a:p>
            <a:endParaRPr lang="en-GB" sz="1400" b="0" dirty="0"/>
          </a:p>
          <a:p>
            <a:pPr algn="ctr"/>
            <a:endParaRPr lang="en-GB" dirty="0"/>
          </a:p>
        </p:txBody>
      </p:sp>
      <p:sp>
        <p:nvSpPr>
          <p:cNvPr id="24" name="Rectangle 23">
            <a:extLst>
              <a:ext uri="{FF2B5EF4-FFF2-40B4-BE49-F238E27FC236}">
                <a16:creationId xmlns:a16="http://schemas.microsoft.com/office/drawing/2014/main" id="{62365556-B7AE-714C-5F52-DC04A3215F53}"/>
              </a:ext>
            </a:extLst>
          </p:cNvPr>
          <p:cNvSpPr/>
          <p:nvPr/>
        </p:nvSpPr>
        <p:spPr>
          <a:xfrm>
            <a:off x="8674825" y="4721819"/>
            <a:ext cx="3223526" cy="190821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r>
              <a:rPr lang="en-GB" sz="2000" b="1" dirty="0">
                <a:solidFill>
                  <a:schemeClr val="tx1"/>
                </a:solidFill>
                <a:latin typeface="Arial" panose="020B0604020202020204" pitchFamily="34" charset="0"/>
                <a:cs typeface="Arial" panose="020B0604020202020204" pitchFamily="34" charset="0"/>
              </a:rPr>
              <a:t>Retrospective (backward looking accountability)</a:t>
            </a:r>
          </a:p>
          <a:p>
            <a:endParaRPr lang="en-GB" sz="2000" b="1" dirty="0">
              <a:solidFill>
                <a:schemeClr val="tx1"/>
              </a:solidFill>
              <a:latin typeface="Arial" panose="020B0604020202020204" pitchFamily="34" charset="0"/>
              <a:cs typeface="Arial" panose="020B0604020202020204" pitchFamily="34" charset="0"/>
            </a:endParaRPr>
          </a:p>
          <a:p>
            <a:r>
              <a:rPr lang="en-GB" sz="2000" b="1" dirty="0">
                <a:solidFill>
                  <a:schemeClr val="tx1"/>
                </a:solidFill>
                <a:latin typeface="Arial" panose="020B0604020202020204" pitchFamily="34" charset="0"/>
                <a:cs typeface="Arial" panose="020B0604020202020204" pitchFamily="34" charset="0"/>
              </a:rPr>
              <a:t>Prospective (Forward looking accountability)</a:t>
            </a:r>
          </a:p>
          <a:p>
            <a:pPr algn="ctr"/>
            <a:endParaRPr lang="en-GB" dirty="0"/>
          </a:p>
        </p:txBody>
      </p:sp>
    </p:spTree>
    <p:extLst>
      <p:ext uri="{BB962C8B-B14F-4D97-AF65-F5344CB8AC3E}">
        <p14:creationId xmlns:p14="http://schemas.microsoft.com/office/powerpoint/2010/main" val="3057907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600D-E176-4896-9F0B-B1F532C21EEC}"/>
              </a:ext>
            </a:extLst>
          </p:cNvPr>
          <p:cNvSpPr>
            <a:spLocks noGrp="1"/>
          </p:cNvSpPr>
          <p:nvPr>
            <p:ph type="ctrTitle"/>
          </p:nvPr>
        </p:nvSpPr>
        <p:spPr>
          <a:xfrm>
            <a:off x="611821" y="2017161"/>
            <a:ext cx="10842672" cy="4391803"/>
          </a:xfrm>
        </p:spPr>
        <p:txBody>
          <a:bodyPr anchor="t">
            <a:normAutofit fontScale="90000"/>
          </a:bodyPr>
          <a:lstStyle/>
          <a:p>
            <a:pPr algn="l">
              <a:lnSpc>
                <a:spcPct val="107000"/>
              </a:lnSpc>
              <a:spcAft>
                <a:spcPts val="800"/>
              </a:spcAft>
            </a:pP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br>
              <a:rPr lang="en-GB" sz="32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Facilitator: </a:t>
            </a:r>
            <a:r>
              <a:rPr lang="en-GB" sz="2000" dirty="0">
                <a:latin typeface="Arial" panose="020B0604020202020204" pitchFamily="34" charset="0"/>
                <a:cs typeface="Arial" panose="020B0604020202020204" pitchFamily="34" charset="0"/>
              </a:rPr>
              <a:t>Susannah Hancock: NFCC Chief Operating Officer</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Diana Melville, FCPFA, Governance Advisor CIPFA</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Peter Murphy: </a:t>
            </a:r>
            <a:r>
              <a:rPr lang="en-GB" sz="2000" dirty="0">
                <a:solidFill>
                  <a:srgbClr val="0E101A"/>
                </a:solidFill>
                <a:effectLst/>
                <a:latin typeface="Arial" panose="020B0604020202020204" pitchFamily="34" charset="0"/>
                <a:ea typeface="Calibri" panose="020F0502020204030204" pitchFamily="34" charset="0"/>
                <a:cs typeface="Arial" panose="020B0604020202020204" pitchFamily="34" charset="0"/>
              </a:rPr>
              <a:t>Professor of Public Policy and Management at Nottingham Business School</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Cllr Frank Biederman: </a:t>
            </a:r>
            <a:r>
              <a:rPr lang="en-GB" sz="2000" dirty="0">
                <a:latin typeface="Arial" panose="020B0604020202020204" pitchFamily="34" charset="0"/>
                <a:ea typeface="Times New Roman" panose="02020603050405020304" pitchFamily="18" charset="0"/>
              </a:rPr>
              <a:t>Chair of LGA Fire Services Management Committee &amp; Devon and Somerset Fire and Rescue</a:t>
            </a:r>
            <a:br>
              <a:rPr lang="en-GB" sz="2000" dirty="0">
                <a:latin typeface="Times New Roman" panose="02020603050405020304" pitchFamily="18" charset="0"/>
                <a:ea typeface="Times New Roman" panose="02020603050405020304" pitchFamily="18"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800" dirty="0"/>
            </a:br>
            <a:br>
              <a:rPr lang="en-GB" sz="1600" dirty="0">
                <a:effectLst/>
                <a:latin typeface="Arial" panose="020B0604020202020204" pitchFamily="34" charset="0"/>
                <a:ea typeface="Calibri" panose="020F050202020403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2464BF-75B7-DB73-09A5-E0D38D81B752}"/>
              </a:ext>
            </a:extLst>
          </p:cNvPr>
          <p:cNvPicPr>
            <a:picLocks noChangeAspect="1"/>
          </p:cNvPicPr>
          <p:nvPr/>
        </p:nvPicPr>
        <p:blipFill>
          <a:blip r:embed="rId3"/>
          <a:stretch>
            <a:fillRect/>
          </a:stretch>
        </p:blipFill>
        <p:spPr>
          <a:xfrm>
            <a:off x="8864861" y="177392"/>
            <a:ext cx="3184899" cy="1337657"/>
          </a:xfrm>
          <a:prstGeom prst="rect">
            <a:avLst/>
          </a:prstGeom>
        </p:spPr>
      </p:pic>
      <p:sp>
        <p:nvSpPr>
          <p:cNvPr id="9" name="TextBox 8">
            <a:extLst>
              <a:ext uri="{FF2B5EF4-FFF2-40B4-BE49-F238E27FC236}">
                <a16:creationId xmlns:a16="http://schemas.microsoft.com/office/drawing/2014/main" id="{49FF347C-22ED-61AC-B560-22C428DDB9D6}"/>
              </a:ext>
            </a:extLst>
          </p:cNvPr>
          <p:cNvSpPr txBox="1"/>
          <p:nvPr/>
        </p:nvSpPr>
        <p:spPr>
          <a:xfrm>
            <a:off x="399037" y="673119"/>
            <a:ext cx="10332693" cy="1877437"/>
          </a:xfrm>
          <a:prstGeom prst="rect">
            <a:avLst/>
          </a:prstGeom>
          <a:noFill/>
        </p:spPr>
        <p:txBody>
          <a:bodyPr wrap="square">
            <a:spAutoFit/>
          </a:bodyPr>
          <a:lstStyle/>
          <a:p>
            <a:endParaRPr lang="en-GB" sz="1200" b="1" dirty="0">
              <a:solidFill>
                <a:srgbClr val="FF0000"/>
              </a:solidFill>
              <a:latin typeface="Arial" panose="020B0604020202020204" pitchFamily="34" charset="0"/>
              <a:cs typeface="Arial" panose="020B0604020202020204" pitchFamily="34" charset="0"/>
            </a:endParaRPr>
          </a:p>
          <a:p>
            <a:endParaRPr lang="en-GB" sz="1200" b="1" dirty="0">
              <a:solidFill>
                <a:srgbClr val="FF0000"/>
              </a:solidFill>
              <a:latin typeface="Arial" panose="020B0604020202020204" pitchFamily="34" charset="0"/>
              <a:cs typeface="Arial" panose="020B0604020202020204" pitchFamily="34" charset="0"/>
            </a:endParaRPr>
          </a:p>
          <a:p>
            <a:endParaRPr lang="en-GB" sz="1200" b="1" dirty="0">
              <a:solidFill>
                <a:srgbClr val="FF0000"/>
              </a:solidFill>
              <a:latin typeface="Arial" panose="020B0604020202020204" pitchFamily="34" charset="0"/>
              <a:cs typeface="Arial" panose="020B0604020202020204" pitchFamily="34" charset="0"/>
            </a:endParaRPr>
          </a:p>
          <a:p>
            <a:endParaRPr lang="en-GB" sz="1200" b="1" dirty="0">
              <a:solidFill>
                <a:srgbClr val="FF0000"/>
              </a:solidFill>
              <a:latin typeface="Arial" panose="020B0604020202020204" pitchFamily="34" charset="0"/>
              <a:cs typeface="Arial" panose="020B0604020202020204" pitchFamily="34" charset="0"/>
            </a:endParaRPr>
          </a:p>
          <a:p>
            <a:endParaRPr lang="en-GB" sz="1200" b="1" dirty="0">
              <a:solidFill>
                <a:srgbClr val="FF0000"/>
              </a:solidFill>
              <a:latin typeface="Arial" panose="020B0604020202020204" pitchFamily="34" charset="0"/>
              <a:cs typeface="Arial" panose="020B0604020202020204" pitchFamily="34" charset="0"/>
            </a:endParaRPr>
          </a:p>
          <a:p>
            <a:r>
              <a:rPr lang="en-GB" sz="2800" b="1" dirty="0">
                <a:solidFill>
                  <a:srgbClr val="FF0000"/>
                </a:solidFill>
                <a:latin typeface="Arial" panose="020B0604020202020204" pitchFamily="34" charset="0"/>
                <a:cs typeface="Arial" panose="020B0604020202020204" pitchFamily="34" charset="0"/>
              </a:rPr>
              <a:t>Susannah will open and introduce the masterclass </a:t>
            </a:r>
          </a:p>
          <a:p>
            <a:r>
              <a:rPr lang="en-GB" sz="2800" b="1" dirty="0">
                <a:latin typeface="Arial" panose="020B0604020202020204" pitchFamily="34" charset="0"/>
                <a:cs typeface="Arial" panose="020B0604020202020204" pitchFamily="34" charset="0"/>
              </a:rPr>
              <a:t>Today’s Speakers</a:t>
            </a:r>
            <a:endParaRPr lang="en-GB" sz="2800" dirty="0"/>
          </a:p>
        </p:txBody>
      </p:sp>
    </p:spTree>
    <p:extLst>
      <p:ext uri="{BB962C8B-B14F-4D97-AF65-F5344CB8AC3E}">
        <p14:creationId xmlns:p14="http://schemas.microsoft.com/office/powerpoint/2010/main" val="188944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4">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92480" y="399258"/>
            <a:ext cx="10515600" cy="1731094"/>
          </a:xfrm>
        </p:spPr>
        <p:txBody>
          <a:bodyPr>
            <a:normAutofit/>
          </a:bodyPr>
          <a:lstStyle/>
          <a:p>
            <a:r>
              <a:rPr lang="en-GB" sz="3200" b="1" dirty="0">
                <a:latin typeface="Arial" panose="020B0604020202020204" pitchFamily="34" charset="0"/>
                <a:cs typeface="Arial" panose="020B0604020202020204" pitchFamily="34" charset="0"/>
              </a:rPr>
              <a:t>UK Performance Management Regimes and National Frameworks in Public Services</a:t>
            </a:r>
            <a:br>
              <a:rPr lang="en-GB" sz="2600" dirty="0"/>
            </a:br>
            <a:endParaRPr lang="en-GB" sz="2600" dirty="0"/>
          </a:p>
        </p:txBody>
      </p:sp>
      <p:sp>
        <p:nvSpPr>
          <p:cNvPr id="2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Content Placeholder 4">
            <a:extLst>
              <a:ext uri="{FF2B5EF4-FFF2-40B4-BE49-F238E27FC236}">
                <a16:creationId xmlns:a16="http://schemas.microsoft.com/office/drawing/2014/main" id="{B3F5B2A7-498E-4E72-9E19-7BBBE8032B99}"/>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traight Connector 4">
            <a:extLst>
              <a:ext uri="{FF2B5EF4-FFF2-40B4-BE49-F238E27FC236}">
                <a16:creationId xmlns:a16="http://schemas.microsoft.com/office/drawing/2014/main" id="{908C3F35-BBDF-A462-D4AA-DA876629AFFB}"/>
              </a:ext>
            </a:extLst>
          </p:cNvPr>
          <p:cNvSpPr txBox="1"/>
          <p:nvPr/>
        </p:nvSpPr>
        <p:spPr>
          <a:xfrm>
            <a:off x="5408118" y="4292219"/>
            <a:ext cx="425984" cy="45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endParaRPr kumimoji="0" lang="en-US" sz="5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49D1019A-2C89-8A3F-0E03-7D8A29F72B01}"/>
              </a:ext>
            </a:extLst>
          </p:cNvPr>
          <p:cNvCxnSpPr>
            <a:cxnSpLocks/>
          </p:cNvCxnSpPr>
          <p:nvPr/>
        </p:nvCxnSpPr>
        <p:spPr>
          <a:xfrm>
            <a:off x="2130879" y="4351564"/>
            <a:ext cx="9609364" cy="24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E2F2CD4-7944-0E4C-87B7-0EE26F196882}"/>
              </a:ext>
            </a:extLst>
          </p:cNvPr>
          <p:cNvCxnSpPr/>
          <p:nvPr/>
        </p:nvCxnSpPr>
        <p:spPr>
          <a:xfrm>
            <a:off x="2130879" y="4351564"/>
            <a:ext cx="0" cy="253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848146-A87A-994B-3469-3027984B9FEE}"/>
              </a:ext>
            </a:extLst>
          </p:cNvPr>
          <p:cNvCxnSpPr/>
          <p:nvPr/>
        </p:nvCxnSpPr>
        <p:spPr>
          <a:xfrm flipV="1">
            <a:off x="11740242" y="3584121"/>
            <a:ext cx="0" cy="787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334A398-06FF-9DB2-77D3-545CF56AAD14}"/>
              </a:ext>
            </a:extLst>
          </p:cNvPr>
          <p:cNvCxnSpPr/>
          <p:nvPr/>
        </p:nvCxnSpPr>
        <p:spPr>
          <a:xfrm flipH="1">
            <a:off x="11353799" y="3584121"/>
            <a:ext cx="3864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82888CC-84E9-EFD3-DB64-1BCE8E6B8536}"/>
              </a:ext>
            </a:extLst>
          </p:cNvPr>
          <p:cNvCxnSpPr/>
          <p:nvPr/>
        </p:nvCxnSpPr>
        <p:spPr>
          <a:xfrm>
            <a:off x="3282043" y="3273879"/>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8D36F55D-571C-0818-1105-360A9C260BBF}"/>
              </a:ext>
            </a:extLst>
          </p:cNvPr>
          <p:cNvCxnSpPr/>
          <p:nvPr/>
        </p:nvCxnSpPr>
        <p:spPr>
          <a:xfrm>
            <a:off x="5961289" y="5478237"/>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45FE23-ED53-33F3-B7AA-E7E5E24346F6}"/>
              </a:ext>
            </a:extLst>
          </p:cNvPr>
          <p:cNvCxnSpPr/>
          <p:nvPr/>
        </p:nvCxnSpPr>
        <p:spPr>
          <a:xfrm>
            <a:off x="3282043" y="5478237"/>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A58E9E1-082A-BB37-27FF-C6B17EDE7172}"/>
              </a:ext>
            </a:extLst>
          </p:cNvPr>
          <p:cNvCxnSpPr/>
          <p:nvPr/>
        </p:nvCxnSpPr>
        <p:spPr>
          <a:xfrm>
            <a:off x="5965372" y="3595008"/>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3E97893-CCC0-79B5-ED12-D7EFFBBE4949}"/>
              </a:ext>
            </a:extLst>
          </p:cNvPr>
          <p:cNvCxnSpPr/>
          <p:nvPr/>
        </p:nvCxnSpPr>
        <p:spPr>
          <a:xfrm>
            <a:off x="8659586" y="3578679"/>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6D31DCE-98D5-EF4D-60D2-E3F485B6AF0B}"/>
              </a:ext>
            </a:extLst>
          </p:cNvPr>
          <p:cNvCxnSpPr/>
          <p:nvPr/>
        </p:nvCxnSpPr>
        <p:spPr>
          <a:xfrm>
            <a:off x="8659586" y="5478237"/>
            <a:ext cx="2694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408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722" y="586855"/>
            <a:ext cx="3201366" cy="3387497"/>
          </a:xfrm>
        </p:spPr>
        <p:txBody>
          <a:bodyPr anchor="b">
            <a:normAutofit/>
          </a:bodyPr>
          <a:lstStyle/>
          <a:p>
            <a:pPr algn="r"/>
            <a:r>
              <a:rPr lang="en-GB" sz="3200" b="1" dirty="0">
                <a:solidFill>
                  <a:srgbClr val="FFFFFF"/>
                </a:solidFill>
                <a:latin typeface="Arial" panose="020B0604020202020204" pitchFamily="34" charset="0"/>
                <a:cs typeface="Arial" panose="020B0604020202020204" pitchFamily="34" charset="0"/>
              </a:rPr>
              <a:t>The Purposes of the Generic Model</a:t>
            </a:r>
          </a:p>
        </p:txBody>
      </p:sp>
      <p:sp>
        <p:nvSpPr>
          <p:cNvPr id="3" name="Content Placeholder 2"/>
          <p:cNvSpPr>
            <a:spLocks noGrp="1"/>
          </p:cNvSpPr>
          <p:nvPr>
            <p:ph idx="1"/>
          </p:nvPr>
        </p:nvSpPr>
        <p:spPr>
          <a:xfrm>
            <a:off x="4367695" y="649480"/>
            <a:ext cx="6997912" cy="5821658"/>
          </a:xfrm>
        </p:spPr>
        <p:txBody>
          <a:bodyPr anchor="ctr">
            <a:normAutofit lnSpcReduction="10000"/>
          </a:bodyPr>
          <a:lstStyle/>
          <a:p>
            <a:r>
              <a:rPr lang="en-GB" sz="2200" dirty="0">
                <a:latin typeface="Arial" panose="020B0604020202020204" pitchFamily="34" charset="0"/>
                <a:cs typeface="Arial" panose="020B0604020202020204" pitchFamily="34" charset="0"/>
              </a:rPr>
              <a:t>Identify the </a:t>
            </a:r>
            <a:r>
              <a:rPr lang="en-GB" sz="2200" b="1" dirty="0">
                <a:latin typeface="Arial" panose="020B0604020202020204" pitchFamily="34" charset="0"/>
                <a:cs typeface="Arial" panose="020B0604020202020204" pitchFamily="34" charset="0"/>
              </a:rPr>
              <a:t>underlying principles and assumptions </a:t>
            </a:r>
            <a:r>
              <a:rPr lang="en-GB" sz="2200" dirty="0">
                <a:latin typeface="Arial" panose="020B0604020202020204" pitchFamily="34" charset="0"/>
                <a:cs typeface="Arial" panose="020B0604020202020204" pitchFamily="34" charset="0"/>
              </a:rPr>
              <a:t>of working in and operationalising the delivery of public services in the public interest  </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Helps to identify the </a:t>
            </a:r>
            <a:r>
              <a:rPr lang="en-GB" sz="2200" b="1" dirty="0">
                <a:latin typeface="Arial" panose="020B0604020202020204" pitchFamily="34" charset="0"/>
                <a:cs typeface="Arial" panose="020B0604020202020204" pitchFamily="34" charset="0"/>
              </a:rPr>
              <a:t>situational or contextual constraints </a:t>
            </a:r>
            <a:r>
              <a:rPr lang="en-GB" sz="2200" dirty="0">
                <a:latin typeface="Arial" panose="020B0604020202020204" pitchFamily="34" charset="0"/>
                <a:cs typeface="Arial" panose="020B0604020202020204" pitchFamily="34" charset="0"/>
              </a:rPr>
              <a:t>which may be short term parameters to action (although they may be variable in the medium to long term)</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Illustrates the</a:t>
            </a:r>
            <a:r>
              <a:rPr lang="en-GB" sz="2200" b="1" dirty="0">
                <a:latin typeface="Arial" panose="020B0604020202020204" pitchFamily="34" charset="0"/>
                <a:cs typeface="Arial" panose="020B0604020202020204" pitchFamily="34" charset="0"/>
              </a:rPr>
              <a:t> relationships </a:t>
            </a:r>
            <a:r>
              <a:rPr lang="en-GB" sz="2200" dirty="0">
                <a:latin typeface="Arial" panose="020B0604020202020204" pitchFamily="34" charset="0"/>
                <a:cs typeface="Arial" panose="020B0604020202020204" pitchFamily="34" charset="0"/>
              </a:rPr>
              <a:t>between different parts of a performance regime or framework and help understand any </a:t>
            </a:r>
            <a:r>
              <a:rPr lang="en-GB" sz="2200" b="1" dirty="0">
                <a:latin typeface="Arial" panose="020B0604020202020204" pitchFamily="34" charset="0"/>
                <a:cs typeface="Arial" panose="020B0604020202020204" pitchFamily="34" charset="0"/>
              </a:rPr>
              <a:t>omissions, dependencies and reciprocities</a:t>
            </a:r>
          </a:p>
          <a:p>
            <a:endParaRPr lang="en-GB" sz="2200" dirty="0">
              <a:latin typeface="Arial" panose="020B0604020202020204" pitchFamily="34" charset="0"/>
              <a:cs typeface="Arial" panose="020B0604020202020204" pitchFamily="34" charset="0"/>
            </a:endParaRPr>
          </a:p>
          <a:p>
            <a:r>
              <a:rPr lang="en-GB" sz="2200" dirty="0">
                <a:latin typeface="Arial" panose="020B0604020202020204" pitchFamily="34" charset="0"/>
                <a:cs typeface="Arial" panose="020B0604020202020204" pitchFamily="34" charset="0"/>
              </a:rPr>
              <a:t>Facilitates the </a:t>
            </a:r>
            <a:r>
              <a:rPr lang="en-GB" sz="2200" b="1" dirty="0">
                <a:latin typeface="Arial" panose="020B0604020202020204" pitchFamily="34" charset="0"/>
                <a:cs typeface="Arial" panose="020B0604020202020204" pitchFamily="34" charset="0"/>
              </a:rPr>
              <a:t>evaluation, analyses and comparison </a:t>
            </a:r>
            <a:r>
              <a:rPr lang="en-GB" sz="2200" dirty="0">
                <a:latin typeface="Arial" panose="020B0604020202020204" pitchFamily="34" charset="0"/>
                <a:cs typeface="Arial" panose="020B0604020202020204" pitchFamily="34" charset="0"/>
              </a:rPr>
              <a:t>of individual performance regimes or national frameworks </a:t>
            </a:r>
          </a:p>
          <a:p>
            <a:pPr marL="0" indent="0">
              <a:buNone/>
            </a:pPr>
            <a:endParaRPr lang="en-GB" sz="2000" dirty="0"/>
          </a:p>
        </p:txBody>
      </p:sp>
    </p:spTree>
    <p:extLst>
      <p:ext uri="{BB962C8B-B14F-4D97-AF65-F5344CB8AC3E}">
        <p14:creationId xmlns:p14="http://schemas.microsoft.com/office/powerpoint/2010/main" val="3998756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942232-83D0-49E2-AF9B-1F97E3C1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9E70D72-6E23-4015-A4A6-85C120C19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1320978" y="400807"/>
            <a:ext cx="9829800" cy="860616"/>
          </a:xfrm>
        </p:spPr>
        <p:txBody>
          <a:bodyPr vert="horz" lIns="91440" tIns="45720" rIns="91440" bIns="45720" rtlCol="0" anchor="b">
            <a:noAutofit/>
          </a:bodyPr>
          <a:lstStyle/>
          <a:p>
            <a:pPr algn="ctr"/>
            <a:r>
              <a:rPr lang="en-US" sz="3000" b="1" dirty="0">
                <a:latin typeface="Arial" panose="020B0604020202020204" pitchFamily="34" charset="0"/>
                <a:cs typeface="Arial" panose="020B0604020202020204" pitchFamily="34" charset="0"/>
              </a:rPr>
              <a:t>T</a:t>
            </a:r>
            <a:r>
              <a:rPr lang="en-US" sz="3000" b="1" kern="1200" dirty="0">
                <a:latin typeface="Arial" panose="020B0604020202020204" pitchFamily="34" charset="0"/>
                <a:cs typeface="Arial" panose="020B0604020202020204" pitchFamily="34" charset="0"/>
              </a:rPr>
              <a:t>he Model for  </a:t>
            </a:r>
            <a:br>
              <a:rPr lang="en-US" sz="3000" b="1" kern="1200" dirty="0">
                <a:latin typeface="Arial" panose="020B0604020202020204" pitchFamily="34" charset="0"/>
                <a:cs typeface="Arial" panose="020B0604020202020204" pitchFamily="34" charset="0"/>
              </a:rPr>
            </a:br>
            <a:r>
              <a:rPr lang="en-US" sz="3000" b="1" kern="1200" dirty="0">
                <a:latin typeface="Arial" panose="020B0604020202020204" pitchFamily="34" charset="0"/>
                <a:cs typeface="Arial" panose="020B0604020202020204" pitchFamily="34" charset="0"/>
              </a:rPr>
              <a:t>National Frameworks and Performance Regimes</a:t>
            </a:r>
          </a:p>
        </p:txBody>
      </p:sp>
      <p:grpSp>
        <p:nvGrpSpPr>
          <p:cNvPr id="19" name="Group 18">
            <a:extLst>
              <a:ext uri="{FF2B5EF4-FFF2-40B4-BE49-F238E27FC236}">
                <a16:creationId xmlns:a16="http://schemas.microsoft.com/office/drawing/2014/main" id="{C28A977F-B603-4D81-B0FC-C8DE048A7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p:grpSpPr>
        <p:sp>
          <p:nvSpPr>
            <p:cNvPr id="20" name="Freeform: Shape 19">
              <a:extLst>
                <a:ext uri="{FF2B5EF4-FFF2-40B4-BE49-F238E27FC236}">
                  <a16:creationId xmlns:a16="http://schemas.microsoft.com/office/drawing/2014/main" id="{0183CE8C-E039-4B2F-A36E-5FD5CD5D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EB77281-FAB4-40D0-B3F3-264EC4AB20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815E59F3-75FC-494F-8737-5F00A4964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43ADDCFA-B066-4D79-AB71-062E66E58F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Content Placeholder 9" descr="F:\PhD by Publications\Final Chapter\Framework model Pete PhD.jpg"/>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34324" y="2412195"/>
            <a:ext cx="4567072" cy="4044998"/>
          </a:xfrm>
          <a:prstGeom prst="rect">
            <a:avLst/>
          </a:prstGeom>
          <a:noFill/>
        </p:spPr>
      </p:pic>
      <p:sp>
        <p:nvSpPr>
          <p:cNvPr id="6" name="Content Placeholder 5"/>
          <p:cNvSpPr>
            <a:spLocks noGrp="1"/>
          </p:cNvSpPr>
          <p:nvPr>
            <p:ph sz="half" idx="1"/>
          </p:nvPr>
        </p:nvSpPr>
        <p:spPr>
          <a:xfrm>
            <a:off x="6354871" y="2347239"/>
            <a:ext cx="5029200" cy="3707805"/>
          </a:xfrm>
        </p:spPr>
        <p:txBody>
          <a:bodyPr vert="horz" lIns="91440" tIns="45720" rIns="91440" bIns="45720" rtlCol="0" anchor="ctr">
            <a:normAutofit fontScale="92500" lnSpcReduction="20000"/>
          </a:bodyPr>
          <a:lstStyle/>
          <a:p>
            <a:pPr marL="76200" indent="0">
              <a:spcBef>
                <a:spcPts val="600"/>
              </a:spcBef>
              <a:buClr>
                <a:srgbClr val="C7D3E6"/>
              </a:buClr>
              <a:buSzPts val="2400"/>
              <a:buNone/>
            </a:pPr>
            <a:r>
              <a:rPr lang="en-GB" sz="2000" b="1" dirty="0">
                <a:solidFill>
                  <a:srgbClr val="0000CC"/>
                </a:solidFill>
                <a:latin typeface="Arial" panose="020B0604020202020204" pitchFamily="34" charset="0"/>
                <a:ea typeface="Roboto Condensed Light"/>
                <a:cs typeface="Arial" panose="020B0604020202020204" pitchFamily="34" charset="0"/>
                <a:sym typeface="Roboto Condensed Light"/>
              </a:rPr>
              <a:t>Principles of Public Service </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7 ‘Nolan’ Principles</a:t>
            </a:r>
          </a:p>
          <a:p>
            <a:pPr marL="533400">
              <a:spcBef>
                <a:spcPts val="600"/>
              </a:spcBef>
              <a:buClr>
                <a:srgbClr val="C7D3E6"/>
              </a:buClr>
              <a:buSzPts val="2400"/>
            </a:pPr>
            <a:endParaRPr lang="en-US" sz="2000" dirty="0">
              <a:latin typeface="Arial" panose="020B0604020202020204" pitchFamily="34" charset="0"/>
              <a:cs typeface="Arial" panose="020B0604020202020204" pitchFamily="34" charset="0"/>
              <a:sym typeface="Roboto Condensed Light"/>
            </a:endParaRPr>
          </a:p>
          <a:p>
            <a:pPr marL="76200" indent="0">
              <a:spcBef>
                <a:spcPts val="600"/>
              </a:spcBef>
              <a:buClr>
                <a:srgbClr val="C7D3E6"/>
              </a:buClr>
              <a:buSzPts val="2400"/>
              <a:buNone/>
            </a:pPr>
            <a:r>
              <a:rPr lang="en-GB" sz="2000" b="1" dirty="0">
                <a:solidFill>
                  <a:srgbClr val="0000CC"/>
                </a:solidFill>
                <a:latin typeface="Arial" panose="020B0604020202020204" pitchFamily="34" charset="0"/>
                <a:ea typeface="Roboto Condensed Light"/>
                <a:cs typeface="Arial" panose="020B0604020202020204" pitchFamily="34" charset="0"/>
                <a:sym typeface="Roboto Condensed Light"/>
              </a:rPr>
              <a:t>Situational or contextual constraints</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Legislative framework</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Resource Envelope </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Organisational Landscape</a:t>
            </a:r>
          </a:p>
          <a:p>
            <a:pPr marL="533400">
              <a:spcBef>
                <a:spcPts val="600"/>
              </a:spcBef>
              <a:buClr>
                <a:srgbClr val="C7D3E6"/>
              </a:buClr>
              <a:buSzPts val="2400"/>
            </a:pPr>
            <a:endParaRPr lang="en-US" sz="2000" dirty="0">
              <a:latin typeface="Arial" panose="020B0604020202020204" pitchFamily="34" charset="0"/>
              <a:cs typeface="Arial" panose="020B0604020202020204" pitchFamily="34" charset="0"/>
              <a:sym typeface="Roboto Condensed Light"/>
            </a:endParaRPr>
          </a:p>
          <a:p>
            <a:pPr marL="76200" indent="0">
              <a:spcBef>
                <a:spcPts val="600"/>
              </a:spcBef>
              <a:buClr>
                <a:srgbClr val="C7D3E6"/>
              </a:buClr>
              <a:buSzPts val="2400"/>
              <a:buNone/>
            </a:pPr>
            <a:r>
              <a:rPr lang="en-GB" sz="2000" b="1" dirty="0">
                <a:solidFill>
                  <a:srgbClr val="0000CC"/>
                </a:solidFill>
                <a:latin typeface="Arial" panose="020B0604020202020204" pitchFamily="34" charset="0"/>
                <a:ea typeface="Roboto Condensed Light"/>
                <a:cs typeface="Arial" panose="020B0604020202020204" pitchFamily="34" charset="0"/>
                <a:sym typeface="Roboto Condensed Light"/>
              </a:rPr>
              <a:t>Core areas or domains</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Policy development</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Service delivery </a:t>
            </a:r>
          </a:p>
          <a:p>
            <a:pPr marL="990600" lvl="1">
              <a:spcBef>
                <a:spcPts val="600"/>
              </a:spcBef>
              <a:buClr>
                <a:srgbClr val="C7D3E6"/>
              </a:buClr>
              <a:buSzPts val="2400"/>
            </a:pPr>
            <a:r>
              <a:rPr lang="en-US" sz="2000" dirty="0">
                <a:latin typeface="Arial" panose="020B0604020202020204" pitchFamily="34" charset="0"/>
                <a:cs typeface="Arial" panose="020B0604020202020204" pitchFamily="34" charset="0"/>
                <a:sym typeface="Roboto Condensed Light"/>
              </a:rPr>
              <a:t>Public assurance</a:t>
            </a:r>
          </a:p>
          <a:p>
            <a:endParaRPr lang="en-US" sz="1300" dirty="0">
              <a:solidFill>
                <a:schemeClr val="tx2"/>
              </a:solidFill>
            </a:endParaRPr>
          </a:p>
        </p:txBody>
      </p:sp>
      <p:grpSp>
        <p:nvGrpSpPr>
          <p:cNvPr id="25" name="Group 24">
            <a:extLst>
              <a:ext uri="{FF2B5EF4-FFF2-40B4-BE49-F238E27FC236}">
                <a16:creationId xmlns:a16="http://schemas.microsoft.com/office/drawing/2014/main" id="{C78D9229-E61D-4FEE-8321-2F8B64A8CA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p:grpSpPr>
        <p:sp>
          <p:nvSpPr>
            <p:cNvPr id="26" name="Freeform: Shape 25">
              <a:extLst>
                <a:ext uri="{FF2B5EF4-FFF2-40B4-BE49-F238E27FC236}">
                  <a16:creationId xmlns:a16="http://schemas.microsoft.com/office/drawing/2014/main" id="{1FDD3CCB-26A3-4D79-AEB6-7A60CF980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E9AC4470-5113-4709-B29F-CDB937F254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3E0D146C-9DAB-421E-AE88-5F854BF3F7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12EB32A5-4408-4F6C-84B2-F9A908237A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C988C9C7-5E20-6D57-9677-9415F2678EA8}"/>
              </a:ext>
            </a:extLst>
          </p:cNvPr>
          <p:cNvSpPr/>
          <p:nvPr/>
        </p:nvSpPr>
        <p:spPr>
          <a:xfrm>
            <a:off x="683812" y="1280149"/>
            <a:ext cx="10710407" cy="871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kern="1200" dirty="0">
                <a:solidFill>
                  <a:schemeClr val="tx1"/>
                </a:solidFill>
                <a:latin typeface="Arial" panose="020B0604020202020204" pitchFamily="34" charset="0"/>
                <a:cs typeface="Arial" panose="020B0604020202020204" pitchFamily="34" charset="0"/>
              </a:rPr>
              <a:t>The context, the parameters, the agencies, and the relationships operating within the three domains of policy development, service delivery, and public assurance in public services.</a:t>
            </a:r>
            <a:endParaRPr lang="en-GB" dirty="0">
              <a:solidFill>
                <a:schemeClr val="tx1"/>
              </a:solidFill>
            </a:endParaRPr>
          </a:p>
        </p:txBody>
      </p:sp>
    </p:spTree>
    <p:extLst>
      <p:ext uri="{BB962C8B-B14F-4D97-AF65-F5344CB8AC3E}">
        <p14:creationId xmlns:p14="http://schemas.microsoft.com/office/powerpoint/2010/main" val="302316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EA382-C6AD-4131-B894-F972579C32AD}"/>
              </a:ext>
            </a:extLst>
          </p:cNvPr>
          <p:cNvPicPr>
            <a:picLocks noChangeAspect="1"/>
          </p:cNvPicPr>
          <p:nvPr/>
        </p:nvPicPr>
        <p:blipFill>
          <a:blip r:embed="rId2"/>
          <a:stretch>
            <a:fillRect/>
          </a:stretch>
        </p:blipFill>
        <p:spPr>
          <a:xfrm>
            <a:off x="2842841" y="424206"/>
            <a:ext cx="9871680" cy="6017783"/>
          </a:xfrm>
          <a:prstGeom prst="rect">
            <a:avLst/>
          </a:prstGeom>
        </p:spPr>
      </p:pic>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6729EDA-A1AF-456B-9752-D3DD0123D14E}"/>
              </a:ext>
            </a:extLst>
          </p:cNvPr>
          <p:cNvSpPr>
            <a:spLocks noGrp="1"/>
          </p:cNvSpPr>
          <p:nvPr>
            <p:ph type="title"/>
          </p:nvPr>
        </p:nvSpPr>
        <p:spPr>
          <a:xfrm>
            <a:off x="892915" y="1036265"/>
            <a:ext cx="2751463" cy="2032783"/>
          </a:xfrm>
          <a:solidFill>
            <a:schemeClr val="accent6">
              <a:lumMod val="60000"/>
              <a:lumOff val="40000"/>
            </a:schemeClr>
          </a:solidFill>
        </p:spPr>
        <p:txBody>
          <a:bodyPr>
            <a:normAutofit/>
          </a:bodyPr>
          <a:lstStyle/>
          <a:p>
            <a:r>
              <a:rPr lang="en-GB" sz="3200" b="1" dirty="0">
                <a:solidFill>
                  <a:srgbClr val="FFFFFF"/>
                </a:solidFill>
                <a:latin typeface="Arial" panose="020B0604020202020204" pitchFamily="34" charset="0"/>
                <a:cs typeface="Arial" panose="020B0604020202020204" pitchFamily="34" charset="0"/>
              </a:rPr>
              <a:t>Details of the Core Areas</a:t>
            </a:r>
          </a:p>
        </p:txBody>
      </p:sp>
      <p:pic>
        <p:nvPicPr>
          <p:cNvPr id="7" name="Content Placeholder 6"/>
          <p:cNvPicPr>
            <a:picLocks noGrp="1" noChangeAspect="1"/>
          </p:cNvPicPr>
          <p:nvPr>
            <p:ph idx="1"/>
          </p:nvPr>
        </p:nvPicPr>
        <p:blipFill>
          <a:blip r:embed="rId3"/>
          <a:stretch>
            <a:fillRect/>
          </a:stretch>
        </p:blipFill>
        <p:spPr>
          <a:xfrm>
            <a:off x="0" y="3324140"/>
            <a:ext cx="4317999" cy="2470828"/>
          </a:xfrm>
          <a:prstGeom prst="rect">
            <a:avLst/>
          </a:prstGeom>
        </p:spPr>
      </p:pic>
    </p:spTree>
    <p:extLst>
      <p:ext uri="{BB962C8B-B14F-4D97-AF65-F5344CB8AC3E}">
        <p14:creationId xmlns:p14="http://schemas.microsoft.com/office/powerpoint/2010/main" val="2098457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383564" y="348865"/>
            <a:ext cx="9718111" cy="1576446"/>
          </a:xfrm>
        </p:spPr>
        <p:txBody>
          <a:bodyPr anchor="ctr">
            <a:normAutofit/>
          </a:bodyPr>
          <a:lstStyle/>
          <a:p>
            <a:r>
              <a:rPr lang="en-GB" sz="3200" b="1" dirty="0">
                <a:solidFill>
                  <a:srgbClr val="FFFFFF"/>
                </a:solidFill>
                <a:latin typeface="Arial" panose="020B0604020202020204" pitchFamily="34" charset="0"/>
                <a:cs typeface="Arial" panose="020B0604020202020204" pitchFamily="34" charset="0"/>
              </a:rPr>
              <a:t>The Evaluative and Analytical ‘Lens’ Adopted</a:t>
            </a:r>
          </a:p>
        </p:txBody>
      </p:sp>
      <p:graphicFrame>
        <p:nvGraphicFramePr>
          <p:cNvPr id="5" name="Content Placeholder 2">
            <a:extLst>
              <a:ext uri="{FF2B5EF4-FFF2-40B4-BE49-F238E27FC236}">
                <a16:creationId xmlns:a16="http://schemas.microsoft.com/office/drawing/2014/main" id="{8D5B5CD4-D883-ED78-D771-03B60C4A40EB}"/>
              </a:ext>
            </a:extLst>
          </p:cNvPr>
          <p:cNvGraphicFramePr>
            <a:graphicFrameLocks noGrp="1"/>
          </p:cNvGraphicFramePr>
          <p:nvPr>
            <p:ph idx="1"/>
            <p:extLst>
              <p:ext uri="{D42A27DB-BD31-4B8C-83A1-F6EECF244321}">
                <p14:modId xmlns:p14="http://schemas.microsoft.com/office/powerpoint/2010/main" val="327176355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91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586478" y="1683756"/>
            <a:ext cx="3115265" cy="2396359"/>
          </a:xfrm>
        </p:spPr>
        <p:txBody>
          <a:bodyPr anchor="b">
            <a:normAutofit/>
          </a:bodyPr>
          <a:lstStyle/>
          <a:p>
            <a:pPr algn="r"/>
            <a:r>
              <a:rPr lang="en-GB" sz="3700" b="1" dirty="0">
                <a:solidFill>
                  <a:srgbClr val="FFFFFF"/>
                </a:solidFill>
                <a:latin typeface="Arial" panose="020B0604020202020204" pitchFamily="34" charset="0"/>
                <a:cs typeface="Arial" panose="020B0604020202020204" pitchFamily="34" charset="0"/>
              </a:rPr>
              <a:t>The National Frameworks since 2004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8639697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95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138024" y="1683756"/>
            <a:ext cx="3563720" cy="2396359"/>
          </a:xfrm>
        </p:spPr>
        <p:txBody>
          <a:bodyPr anchor="b">
            <a:noAutofit/>
          </a:bodyPr>
          <a:lstStyle/>
          <a:p>
            <a:pPr marL="0" indent="0" algn="l">
              <a:buNone/>
            </a:pPr>
            <a:r>
              <a:rPr lang="en-GB" sz="3200" b="1" dirty="0">
                <a:solidFill>
                  <a:schemeClr val="bg1"/>
                </a:solidFill>
                <a:latin typeface="Arial" panose="020B0604020202020204" pitchFamily="34" charset="0"/>
                <a:cs typeface="Arial" panose="020B0604020202020204" pitchFamily="34" charset="0"/>
              </a:rPr>
              <a:t>2017 Act</a:t>
            </a:r>
            <a:br>
              <a:rPr lang="en-GB" sz="3200" b="1" dirty="0">
                <a:solidFill>
                  <a:schemeClr val="bg1"/>
                </a:solidFill>
                <a:latin typeface="Arial" panose="020B0604020202020204" pitchFamily="34" charset="0"/>
                <a:cs typeface="Arial" panose="020B0604020202020204" pitchFamily="34" charset="0"/>
              </a:rPr>
            </a:br>
            <a:br>
              <a:rPr lang="en-GB" sz="3200" b="1" dirty="0">
                <a:solidFill>
                  <a:schemeClr val="bg1"/>
                </a:solidFill>
                <a:latin typeface="Arial" panose="020B0604020202020204" pitchFamily="34" charset="0"/>
                <a:cs typeface="Arial" panose="020B0604020202020204" pitchFamily="34" charset="0"/>
              </a:rPr>
            </a:br>
            <a:r>
              <a:rPr lang="en-GB" sz="3200" b="1" dirty="0">
                <a:solidFill>
                  <a:schemeClr val="bg1"/>
                </a:solidFill>
                <a:latin typeface="Arial" panose="020B0604020202020204" pitchFamily="34" charset="0"/>
                <a:cs typeface="Arial" panose="020B0604020202020204" pitchFamily="34" charset="0"/>
              </a:rPr>
              <a:t>Government’s ambitions for FRAs and PFCCs</a:t>
            </a:r>
          </a:p>
        </p:txBody>
      </p:sp>
      <p:graphicFrame>
        <p:nvGraphicFramePr>
          <p:cNvPr id="5" name="Content Placeholder 2">
            <a:extLst>
              <a:ext uri="{FF2B5EF4-FFF2-40B4-BE49-F238E27FC236}">
                <a16:creationId xmlns:a16="http://schemas.microsoft.com/office/drawing/2014/main" id="{3415D696-E531-524F-295D-3029103F24FC}"/>
              </a:ext>
            </a:extLst>
          </p:cNvPr>
          <p:cNvGraphicFramePr>
            <a:graphicFrameLocks noGrp="1"/>
          </p:cNvGraphicFramePr>
          <p:nvPr>
            <p:ph idx="1"/>
            <p:extLst>
              <p:ext uri="{D42A27DB-BD31-4B8C-83A1-F6EECF244321}">
                <p14:modId xmlns:p14="http://schemas.microsoft.com/office/powerpoint/2010/main" val="4103262411"/>
              </p:ext>
            </p:extLst>
          </p:nvPr>
        </p:nvGraphicFramePr>
        <p:xfrm>
          <a:off x="3318295" y="987724"/>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7643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204" y="606564"/>
            <a:ext cx="10451592" cy="1325563"/>
          </a:xfrm>
        </p:spPr>
        <p:txBody>
          <a:bodyPr vert="horz" lIns="91440" tIns="45720" rIns="91440" bIns="45720" rtlCol="0" anchor="ctr">
            <a:normAutofit/>
          </a:bodyPr>
          <a:lstStyle/>
          <a:p>
            <a:r>
              <a:rPr lang="en-US" sz="3200" b="1" kern="1200" dirty="0">
                <a:latin typeface="Arial" panose="020B0604020202020204" pitchFamily="34" charset="0"/>
                <a:cs typeface="Arial" panose="020B0604020202020204" pitchFamily="34" charset="0"/>
              </a:rPr>
              <a:t>The 2018 Framework </a:t>
            </a:r>
          </a:p>
        </p:txBody>
      </p:sp>
      <p:sp>
        <p:nvSpPr>
          <p:cNvPr id="44" name="Rectangle 4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4" name="Content Placeholder 3"/>
          <p:cNvGraphicFramePr>
            <a:graphicFrameLocks noGrp="1"/>
          </p:cNvGraphicFramePr>
          <p:nvPr>
            <p:ph idx="1"/>
          </p:nvPr>
        </p:nvGraphicFramePr>
        <p:xfrm>
          <a:off x="739536" y="1668544"/>
          <a:ext cx="11072250" cy="4845384"/>
        </p:xfrm>
        <a:graphic>
          <a:graphicData uri="http://schemas.openxmlformats.org/drawingml/2006/table">
            <a:tbl>
              <a:tblPr firstRow="1" bandRow="1">
                <a:tableStyleId>{5C22544A-7EE6-4342-B048-85BDC9FD1C3A}</a:tableStyleId>
              </a:tblPr>
              <a:tblGrid>
                <a:gridCol w="5383134">
                  <a:extLst>
                    <a:ext uri="{9D8B030D-6E8A-4147-A177-3AD203B41FA5}">
                      <a16:colId xmlns:a16="http://schemas.microsoft.com/office/drawing/2014/main" val="1688025251"/>
                    </a:ext>
                  </a:extLst>
                </a:gridCol>
                <a:gridCol w="5689116">
                  <a:extLst>
                    <a:ext uri="{9D8B030D-6E8A-4147-A177-3AD203B41FA5}">
                      <a16:colId xmlns:a16="http://schemas.microsoft.com/office/drawing/2014/main" val="3722861015"/>
                    </a:ext>
                  </a:extLst>
                </a:gridCol>
              </a:tblGrid>
              <a:tr h="653907">
                <a:tc>
                  <a:txBody>
                    <a:bodyPr/>
                    <a:lstStyle/>
                    <a:p>
                      <a:pPr algn="ctr"/>
                      <a:r>
                        <a:rPr lang="en-GB" sz="2200" dirty="0">
                          <a:latin typeface="Arial" panose="020B0604020202020204" pitchFamily="34" charset="0"/>
                          <a:cs typeface="Arial" panose="020B0604020202020204" pitchFamily="34" charset="0"/>
                        </a:rPr>
                        <a:t>Strengths </a:t>
                      </a:r>
                    </a:p>
                  </a:txBody>
                  <a:tcPr marL="75787" marR="75787" marT="37894" marB="37894"/>
                </a:tc>
                <a:tc>
                  <a:txBody>
                    <a:bodyPr/>
                    <a:lstStyle/>
                    <a:p>
                      <a:pPr algn="ctr"/>
                      <a:r>
                        <a:rPr lang="en-GB" sz="2200" dirty="0">
                          <a:latin typeface="Arial" panose="020B0604020202020204" pitchFamily="34" charset="0"/>
                          <a:cs typeface="Arial" panose="020B0604020202020204" pitchFamily="34" charset="0"/>
                        </a:rPr>
                        <a:t>Weaknesses</a:t>
                      </a:r>
                    </a:p>
                  </a:txBody>
                  <a:tcPr marL="75787" marR="75787" marT="37894" marB="37894"/>
                </a:tc>
                <a:extLst>
                  <a:ext uri="{0D108BD9-81ED-4DB2-BD59-A6C34878D82A}">
                    <a16:rowId xmlns:a16="http://schemas.microsoft.com/office/drawing/2014/main" val="333767426"/>
                  </a:ext>
                </a:extLst>
              </a:tr>
              <a:tr h="877264">
                <a:tc>
                  <a:txBody>
                    <a:bodyPr/>
                    <a:lstStyle/>
                    <a:p>
                      <a:pPr algn="ctr"/>
                      <a:r>
                        <a:rPr lang="en-GB" sz="1600" b="1" baseline="0" dirty="0">
                          <a:latin typeface="Arial" panose="020B0604020202020204" pitchFamily="34" charset="0"/>
                          <a:cs typeface="Arial" panose="020B0604020202020204" pitchFamily="34" charset="0"/>
                        </a:rPr>
                        <a:t>New national bodies </a:t>
                      </a:r>
                    </a:p>
                    <a:p>
                      <a:pPr algn="ctr"/>
                      <a:r>
                        <a:rPr lang="en-GB" sz="1600" b="1" baseline="0" dirty="0">
                          <a:latin typeface="Arial" panose="020B0604020202020204" pitchFamily="34" charset="0"/>
                          <a:cs typeface="Arial" panose="020B0604020202020204" pitchFamily="34" charset="0"/>
                        </a:rPr>
                        <a:t>(NFCC, Standards Board)</a:t>
                      </a: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Lack of central</a:t>
                      </a:r>
                      <a:r>
                        <a:rPr lang="en-GB" sz="1600" b="1" baseline="0" dirty="0">
                          <a:latin typeface="Arial" panose="020B0604020202020204" pitchFamily="34" charset="0"/>
                          <a:cs typeface="Arial" panose="020B0604020202020204" pitchFamily="34" charset="0"/>
                        </a:rPr>
                        <a:t> g</a:t>
                      </a:r>
                      <a:r>
                        <a:rPr lang="en-GB" sz="1600" b="1" dirty="0">
                          <a:latin typeface="Arial" panose="020B0604020202020204" pitchFamily="34" charset="0"/>
                          <a:cs typeface="Arial" panose="020B0604020202020204" pitchFamily="34" charset="0"/>
                        </a:rPr>
                        <a:t>overnment </a:t>
                      </a:r>
                    </a:p>
                    <a:p>
                      <a:pPr algn="ctr"/>
                      <a:r>
                        <a:rPr lang="en-GB" sz="1600" b="1" dirty="0">
                          <a:latin typeface="Arial" panose="020B0604020202020204" pitchFamily="34" charset="0"/>
                          <a:cs typeface="Arial" panose="020B0604020202020204" pitchFamily="34" charset="0"/>
                        </a:rPr>
                        <a:t>engagement, leadership responsibility </a:t>
                      </a:r>
                    </a:p>
                  </a:txBody>
                  <a:tcPr marL="75787" marR="75787" marT="37894" marB="37894"/>
                </a:tc>
                <a:extLst>
                  <a:ext uri="{0D108BD9-81ED-4DB2-BD59-A6C34878D82A}">
                    <a16:rowId xmlns:a16="http://schemas.microsoft.com/office/drawing/2014/main" val="1225403436"/>
                  </a:ext>
                </a:extLst>
              </a:tr>
              <a:tr h="519895">
                <a:tc>
                  <a:txBody>
                    <a:bodyPr/>
                    <a:lstStyle/>
                    <a:p>
                      <a:pPr algn="ctr"/>
                      <a:r>
                        <a:rPr lang="en-GB" sz="1600" b="1" dirty="0">
                          <a:latin typeface="Arial" panose="020B0604020202020204" pitchFamily="34" charset="0"/>
                          <a:cs typeface="Arial" panose="020B0604020202020204" pitchFamily="34" charset="0"/>
                        </a:rPr>
                        <a:t>Attempts to address performance</a:t>
                      </a:r>
                      <a:r>
                        <a:rPr lang="en-GB" sz="1600" b="1" baseline="0" dirty="0">
                          <a:latin typeface="Arial" panose="020B0604020202020204" pitchFamily="34" charset="0"/>
                          <a:cs typeface="Arial" panose="020B0604020202020204" pitchFamily="34" charset="0"/>
                        </a:rPr>
                        <a:t> inadequacies</a:t>
                      </a: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Resource reduction still the key</a:t>
                      </a:r>
                      <a:r>
                        <a:rPr lang="en-GB" sz="1600" b="1" baseline="0" dirty="0">
                          <a:latin typeface="Arial" panose="020B0604020202020204" pitchFamily="34" charset="0"/>
                          <a:cs typeface="Arial" panose="020B0604020202020204" pitchFamily="34" charset="0"/>
                        </a:rPr>
                        <a:t> strategic intent</a:t>
                      </a:r>
                      <a:endParaRPr lang="en-GB" sz="1600" b="1" dirty="0">
                        <a:latin typeface="Arial" panose="020B0604020202020204" pitchFamily="34" charset="0"/>
                        <a:cs typeface="Arial" panose="020B0604020202020204" pitchFamily="34" charset="0"/>
                      </a:endParaRPr>
                    </a:p>
                  </a:txBody>
                  <a:tcPr marL="75787" marR="75787" marT="37894" marB="37894"/>
                </a:tc>
                <a:extLst>
                  <a:ext uri="{0D108BD9-81ED-4DB2-BD59-A6C34878D82A}">
                    <a16:rowId xmlns:a16="http://schemas.microsoft.com/office/drawing/2014/main" val="2040361449"/>
                  </a:ext>
                </a:extLst>
              </a:tr>
              <a:tr h="877264">
                <a:tc>
                  <a:txBody>
                    <a:bodyPr/>
                    <a:lstStyle/>
                    <a:p>
                      <a:pPr algn="ctr"/>
                      <a:r>
                        <a:rPr lang="en-GB" sz="1600" b="1" dirty="0">
                          <a:latin typeface="Arial" panose="020B0604020202020204" pitchFamily="34" charset="0"/>
                          <a:cs typeface="Arial" panose="020B0604020202020204" pitchFamily="34" charset="0"/>
                        </a:rPr>
                        <a:t>Re-introduces external inspection</a:t>
                      </a:r>
                      <a:r>
                        <a:rPr lang="en-GB" sz="1600" b="1" baseline="0" dirty="0">
                          <a:latin typeface="Arial" panose="020B0604020202020204" pitchFamily="34" charset="0"/>
                          <a:cs typeface="Arial" panose="020B0604020202020204" pitchFamily="34" charset="0"/>
                        </a:rPr>
                        <a:t> </a:t>
                      </a:r>
                      <a:endParaRPr lang="en-GB" sz="1600" b="1" dirty="0">
                        <a:latin typeface="Arial" panose="020B0604020202020204" pitchFamily="34" charset="0"/>
                        <a:cs typeface="Arial" panose="020B0604020202020204" pitchFamily="34" charset="0"/>
                      </a:endParaRP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No inspection of </a:t>
                      </a:r>
                    </a:p>
                    <a:p>
                      <a:pPr algn="ctr"/>
                      <a:r>
                        <a:rPr lang="en-GB" sz="1600" b="1" dirty="0">
                          <a:latin typeface="Arial" panose="020B0604020202020204" pitchFamily="34" charset="0"/>
                          <a:cs typeface="Arial" panose="020B0604020202020204" pitchFamily="34" charset="0"/>
                        </a:rPr>
                        <a:t>governance or strategic</a:t>
                      </a:r>
                      <a:r>
                        <a:rPr lang="en-GB" sz="1600" b="1" baseline="0" dirty="0">
                          <a:latin typeface="Arial" panose="020B0604020202020204" pitchFamily="34" charset="0"/>
                          <a:cs typeface="Arial" panose="020B0604020202020204" pitchFamily="34" charset="0"/>
                        </a:rPr>
                        <a:t> decision making</a:t>
                      </a:r>
                      <a:r>
                        <a:rPr lang="en-GB" sz="1600" b="1" dirty="0">
                          <a:latin typeface="Arial" panose="020B0604020202020204" pitchFamily="34" charset="0"/>
                          <a:cs typeface="Arial" panose="020B0604020202020204" pitchFamily="34" charset="0"/>
                        </a:rPr>
                        <a:t> </a:t>
                      </a:r>
                    </a:p>
                  </a:txBody>
                  <a:tcPr marL="75787" marR="75787" marT="37894" marB="37894"/>
                </a:tc>
                <a:extLst>
                  <a:ext uri="{0D108BD9-81ED-4DB2-BD59-A6C34878D82A}">
                    <a16:rowId xmlns:a16="http://schemas.microsoft.com/office/drawing/2014/main" val="679789102"/>
                  </a:ext>
                </a:extLst>
              </a:tr>
              <a:tr h="877264">
                <a:tc>
                  <a:txBody>
                    <a:bodyPr/>
                    <a:lstStyle/>
                    <a:p>
                      <a:pPr algn="ctr"/>
                      <a:r>
                        <a:rPr lang="en-GB" sz="1600" b="1" dirty="0">
                          <a:latin typeface="Arial" panose="020B0604020202020204" pitchFamily="34" charset="0"/>
                          <a:cs typeface="Arial" panose="020B0604020202020204" pitchFamily="34" charset="0"/>
                        </a:rPr>
                        <a:t>New duty to collaborate with other emergency services</a:t>
                      </a: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Duty limited to emergency services </a:t>
                      </a:r>
                    </a:p>
                  </a:txBody>
                  <a:tcPr marL="75787" marR="75787" marT="37894" marB="37894"/>
                </a:tc>
                <a:extLst>
                  <a:ext uri="{0D108BD9-81ED-4DB2-BD59-A6C34878D82A}">
                    <a16:rowId xmlns:a16="http://schemas.microsoft.com/office/drawing/2014/main" val="2877865866"/>
                  </a:ext>
                </a:extLst>
              </a:tr>
              <a:tr h="519895">
                <a:tc>
                  <a:txBody>
                    <a:bodyPr/>
                    <a:lstStyle/>
                    <a:p>
                      <a:pPr algn="ctr"/>
                      <a:r>
                        <a:rPr lang="en-GB" sz="1600" b="1" dirty="0">
                          <a:latin typeface="Arial" panose="020B0604020202020204" pitchFamily="34" charset="0"/>
                          <a:cs typeface="Arial" panose="020B0604020202020204" pitchFamily="34" charset="0"/>
                        </a:rPr>
                        <a:t>Promises of improved evidence </a:t>
                      </a: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Promises undelivered or under-delivered</a:t>
                      </a:r>
                    </a:p>
                  </a:txBody>
                  <a:tcPr marL="75787" marR="75787" marT="37894" marB="37894"/>
                </a:tc>
                <a:extLst>
                  <a:ext uri="{0D108BD9-81ED-4DB2-BD59-A6C34878D82A}">
                    <a16:rowId xmlns:a16="http://schemas.microsoft.com/office/drawing/2014/main" val="2852043426"/>
                  </a:ext>
                </a:extLst>
              </a:tr>
              <a:tr h="519895">
                <a:tc>
                  <a:txBody>
                    <a:bodyPr/>
                    <a:lstStyle/>
                    <a:p>
                      <a:pPr algn="ctr"/>
                      <a:r>
                        <a:rPr lang="en-GB" sz="1600" b="1" dirty="0">
                          <a:latin typeface="Arial" panose="020B0604020202020204" pitchFamily="34" charset="0"/>
                          <a:cs typeface="Arial" panose="020B0604020202020204" pitchFamily="34" charset="0"/>
                        </a:rPr>
                        <a:t>Potential</a:t>
                      </a:r>
                      <a:r>
                        <a:rPr lang="en-GB" sz="1600" b="1" baseline="0" dirty="0">
                          <a:latin typeface="Arial" panose="020B0604020202020204" pitchFamily="34" charset="0"/>
                          <a:cs typeface="Arial" panose="020B0604020202020204" pitchFamily="34" charset="0"/>
                        </a:rPr>
                        <a:t> n</a:t>
                      </a:r>
                      <a:r>
                        <a:rPr lang="en-GB" sz="1600" b="1" dirty="0">
                          <a:latin typeface="Arial" panose="020B0604020202020204" pitchFamily="34" charset="0"/>
                          <a:cs typeface="Arial" panose="020B0604020202020204" pitchFamily="34" charset="0"/>
                        </a:rPr>
                        <a:t>ew governance arrangements</a:t>
                      </a:r>
                    </a:p>
                  </a:txBody>
                  <a:tcPr marL="75787" marR="75787" marT="37894" marB="37894"/>
                </a:tc>
                <a:tc>
                  <a:txBody>
                    <a:bodyPr/>
                    <a:lstStyle/>
                    <a:p>
                      <a:pPr algn="ctr"/>
                      <a:r>
                        <a:rPr lang="en-GB" sz="1600" b="1" dirty="0">
                          <a:latin typeface="Arial" panose="020B0604020202020204" pitchFamily="34" charset="0"/>
                          <a:cs typeface="Arial" panose="020B0604020202020204" pitchFamily="34" charset="0"/>
                        </a:rPr>
                        <a:t>No response to Grenfell or Hackitt included</a:t>
                      </a:r>
                    </a:p>
                  </a:txBody>
                  <a:tcPr marL="75787" marR="75787" marT="37894" marB="37894"/>
                </a:tc>
                <a:extLst>
                  <a:ext uri="{0D108BD9-81ED-4DB2-BD59-A6C34878D82A}">
                    <a16:rowId xmlns:a16="http://schemas.microsoft.com/office/drawing/2014/main" val="1763263800"/>
                  </a:ext>
                </a:extLst>
              </a:tr>
            </a:tbl>
          </a:graphicData>
        </a:graphic>
      </p:graphicFrame>
    </p:spTree>
    <p:extLst>
      <p:ext uri="{BB962C8B-B14F-4D97-AF65-F5344CB8AC3E}">
        <p14:creationId xmlns:p14="http://schemas.microsoft.com/office/powerpoint/2010/main" val="4071990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232013AB-4EF7-4FC8-99F0-0A18A6CE1F15}"/>
              </a:ext>
            </a:extLst>
          </p:cNvPr>
          <p:cNvSpPr>
            <a:spLocks noGrp="1"/>
          </p:cNvSpPr>
          <p:nvPr>
            <p:ph type="title"/>
          </p:nvPr>
        </p:nvSpPr>
        <p:spPr>
          <a:xfrm>
            <a:off x="172527" y="673368"/>
            <a:ext cx="3728445" cy="5531539"/>
          </a:xfrm>
        </p:spPr>
        <p:txBody>
          <a:bodyPr anchor="b">
            <a:noAutofit/>
          </a:bodyPr>
          <a:lstStyle/>
          <a:p>
            <a:pPr algn="r">
              <a:lnSpc>
                <a:spcPct val="90000"/>
              </a:lnSpc>
            </a:pPr>
            <a:r>
              <a:rPr lang="en-GB" sz="3200" b="1" dirty="0">
                <a:solidFill>
                  <a:srgbClr val="FFFFFF"/>
                </a:solidFill>
                <a:latin typeface="Arial" panose="020B0604020202020204" pitchFamily="34" charset="0"/>
                <a:cs typeface="Arial" panose="020B0604020202020204" pitchFamily="34" charset="0"/>
              </a:rPr>
              <a:t>Fire and Rescue: National Governance models in the UK</a:t>
            </a:r>
            <a:br>
              <a:rPr lang="en-GB" sz="3200" b="1" dirty="0">
                <a:solidFill>
                  <a:srgbClr val="FFFFFF"/>
                </a:solidFill>
                <a:latin typeface="Arial" panose="020B0604020202020204" pitchFamily="34" charset="0"/>
                <a:cs typeface="Arial" panose="020B0604020202020204" pitchFamily="34" charset="0"/>
              </a:rPr>
            </a:br>
            <a:br>
              <a:rPr lang="en-GB" sz="3200" b="1" dirty="0">
                <a:solidFill>
                  <a:srgbClr val="FFFFFF"/>
                </a:solidFill>
                <a:latin typeface="Arial" panose="020B0604020202020204" pitchFamily="34" charset="0"/>
                <a:cs typeface="Arial" panose="020B0604020202020204" pitchFamily="34" charset="0"/>
              </a:rPr>
            </a:br>
            <a:r>
              <a:rPr lang="en-GB" sz="1800" b="1" dirty="0">
                <a:solidFill>
                  <a:srgbClr val="FFFFFF"/>
                </a:solidFill>
                <a:latin typeface="Arial" panose="020B0604020202020204" pitchFamily="34" charset="0"/>
                <a:cs typeface="Arial" panose="020B0604020202020204" pitchFamily="34" charset="0"/>
              </a:rPr>
              <a:t>(all have national frameworks and section 25 duties)</a:t>
            </a:r>
          </a:p>
        </p:txBody>
      </p:sp>
      <p:sp>
        <p:nvSpPr>
          <p:cNvPr id="3" name="Content Placeholder 2">
            <a:extLst>
              <a:ext uri="{FF2B5EF4-FFF2-40B4-BE49-F238E27FC236}">
                <a16:creationId xmlns:a16="http://schemas.microsoft.com/office/drawing/2014/main" id="{E362127B-2238-4CA6-BA7A-B784996E7D0F}"/>
              </a:ext>
            </a:extLst>
          </p:cNvPr>
          <p:cNvSpPr>
            <a:spLocks noGrp="1"/>
          </p:cNvSpPr>
          <p:nvPr>
            <p:ph idx="1"/>
          </p:nvPr>
        </p:nvSpPr>
        <p:spPr>
          <a:xfrm>
            <a:off x="4367695" y="211015"/>
            <a:ext cx="7357583" cy="6242539"/>
          </a:xfrm>
        </p:spPr>
        <p:txBody>
          <a:bodyPr anchor="ctr">
            <a:noAutofit/>
          </a:bodyPr>
          <a:lstStyle/>
          <a:p>
            <a:pPr>
              <a:lnSpc>
                <a:spcPct val="90000"/>
              </a:lnSpc>
            </a:pPr>
            <a:r>
              <a:rPr lang="en-GB" sz="2200" b="1" dirty="0">
                <a:latin typeface="Arial" panose="020B0604020202020204" pitchFamily="34" charset="0"/>
                <a:cs typeface="Arial" panose="020B0604020202020204" pitchFamily="34" charset="0"/>
              </a:rPr>
              <a:t>Northern Ireland </a:t>
            </a:r>
            <a:r>
              <a:rPr lang="en-GB" sz="2200" dirty="0">
                <a:latin typeface="Arial" panose="020B0604020202020204" pitchFamily="34" charset="0"/>
                <a:cs typeface="Arial" panose="020B0604020202020204" pitchFamily="34" charset="0"/>
              </a:rPr>
              <a:t>(since 2006) National Service (currently under direct rule) Dept Health Non-Departmental Public Body (Stakeholder Board Model) – Chair and 10 NEDS (4 District Councillors 2 Lay) and CFO (it commissions inspections externally) </a:t>
            </a:r>
          </a:p>
          <a:p>
            <a:pPr marL="0" indent="0">
              <a:lnSpc>
                <a:spcPct val="90000"/>
              </a:lnSpc>
              <a:buNone/>
            </a:pPr>
            <a:endParaRPr lang="en-GB" sz="2200" dirty="0">
              <a:latin typeface="Arial" panose="020B0604020202020204" pitchFamily="34" charset="0"/>
              <a:cs typeface="Arial" panose="020B0604020202020204" pitchFamily="34" charset="0"/>
            </a:endParaRPr>
          </a:p>
          <a:p>
            <a:pPr>
              <a:lnSpc>
                <a:spcPct val="90000"/>
              </a:lnSpc>
            </a:pPr>
            <a:r>
              <a:rPr lang="en-GB" sz="2200" b="1" dirty="0">
                <a:latin typeface="Arial" panose="020B0604020202020204" pitchFamily="34" charset="0"/>
                <a:cs typeface="Arial" panose="020B0604020202020204" pitchFamily="34" charset="0"/>
              </a:rPr>
              <a:t>Scotland</a:t>
            </a:r>
            <a:r>
              <a:rPr lang="en-GB" sz="2200" dirty="0">
                <a:latin typeface="Arial" panose="020B0604020202020204" pitchFamily="34" charset="0"/>
                <a:cs typeface="Arial" panose="020B0604020202020204" pitchFamily="34" charset="0"/>
              </a:rPr>
              <a:t> – Safer Communities Directorate – Accountability Framework (Expert Board Model) – Chair and ‘up to’14 NEDS competitively appointed by ministers. HMFSI (Independent) </a:t>
            </a:r>
          </a:p>
          <a:p>
            <a:pPr>
              <a:lnSpc>
                <a:spcPct val="90000"/>
              </a:lnSpc>
            </a:pPr>
            <a:endParaRPr lang="en-GB" sz="2200" dirty="0">
              <a:latin typeface="Arial" panose="020B0604020202020204" pitchFamily="34" charset="0"/>
              <a:cs typeface="Arial" panose="020B0604020202020204" pitchFamily="34" charset="0"/>
            </a:endParaRPr>
          </a:p>
          <a:p>
            <a:pPr>
              <a:lnSpc>
                <a:spcPct val="90000"/>
              </a:lnSpc>
            </a:pPr>
            <a:r>
              <a:rPr lang="en-GB" sz="2200" b="1" dirty="0">
                <a:latin typeface="Arial" panose="020B0604020202020204" pitchFamily="34" charset="0"/>
                <a:cs typeface="Arial" panose="020B0604020202020204" pitchFamily="34" charset="0"/>
              </a:rPr>
              <a:t>Wales</a:t>
            </a:r>
            <a:r>
              <a:rPr lang="en-GB" sz="2200" dirty="0">
                <a:latin typeface="Arial" panose="020B0604020202020204" pitchFamily="34" charset="0"/>
                <a:cs typeface="Arial" panose="020B0604020202020204" pitchFamily="34" charset="0"/>
              </a:rPr>
              <a:t> – Housing and Local Government – 3 Local Services (Combined LA Governance Model) Chief Fire and Rescue Adviser and Inspector for Wales. Semi-independent.</a:t>
            </a:r>
          </a:p>
          <a:p>
            <a:pPr>
              <a:lnSpc>
                <a:spcPct val="90000"/>
              </a:lnSpc>
            </a:pPr>
            <a:endParaRPr lang="en-GB" sz="2200" dirty="0">
              <a:latin typeface="Arial" panose="020B0604020202020204" pitchFamily="34" charset="0"/>
              <a:cs typeface="Arial" panose="020B0604020202020204" pitchFamily="34" charset="0"/>
            </a:endParaRPr>
          </a:p>
          <a:p>
            <a:pPr>
              <a:lnSpc>
                <a:spcPct val="90000"/>
              </a:lnSpc>
            </a:pPr>
            <a:r>
              <a:rPr lang="en-GB" sz="2200" b="1" dirty="0">
                <a:latin typeface="Arial" panose="020B0604020202020204" pitchFamily="34" charset="0"/>
                <a:cs typeface="Arial" panose="020B0604020202020204" pitchFamily="34" charset="0"/>
              </a:rPr>
              <a:t>England – </a:t>
            </a:r>
            <a:r>
              <a:rPr lang="en-GB" sz="2200" dirty="0">
                <a:latin typeface="Arial" panose="020B0604020202020204" pitchFamily="34" charset="0"/>
                <a:cs typeface="Arial" panose="020B0604020202020204" pitchFamily="34" charset="0"/>
              </a:rPr>
              <a:t>Home Office  44 services in 5 governance models (county, combined, metropolitan, PFCC, Mayoral). Semi-independent inspectorate</a:t>
            </a:r>
          </a:p>
        </p:txBody>
      </p:sp>
    </p:spTree>
    <p:extLst>
      <p:ext uri="{BB962C8B-B14F-4D97-AF65-F5344CB8AC3E}">
        <p14:creationId xmlns:p14="http://schemas.microsoft.com/office/powerpoint/2010/main" val="3119561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150EF0BA-9270-48D4-94C3-654627A4D128}"/>
              </a:ext>
            </a:extLst>
          </p:cNvPr>
          <p:cNvSpPr>
            <a:spLocks noGrp="1"/>
          </p:cNvSpPr>
          <p:nvPr>
            <p:ph type="title"/>
          </p:nvPr>
        </p:nvSpPr>
        <p:spPr>
          <a:xfrm>
            <a:off x="234461" y="586855"/>
            <a:ext cx="3604293" cy="3967560"/>
          </a:xfrm>
        </p:spPr>
        <p:txBody>
          <a:bodyPr anchor="b">
            <a:normAutofit/>
          </a:bodyPr>
          <a:lstStyle/>
          <a:p>
            <a:pPr algn="r"/>
            <a:r>
              <a:rPr lang="en-GB" sz="3200" b="1" dirty="0">
                <a:solidFill>
                  <a:srgbClr val="FFFFFF"/>
                </a:solidFill>
                <a:latin typeface="Arial" panose="020B0604020202020204" pitchFamily="34" charset="0"/>
                <a:cs typeface="Arial" panose="020B0604020202020204" pitchFamily="34" charset="0"/>
              </a:rPr>
              <a:t>The White Paper</a:t>
            </a:r>
            <a:br>
              <a:rPr lang="en-GB" sz="3200" b="1" dirty="0">
                <a:solidFill>
                  <a:srgbClr val="FFFFFF"/>
                </a:solidFill>
                <a:latin typeface="Arial" panose="020B0604020202020204" pitchFamily="34" charset="0"/>
                <a:cs typeface="Arial" panose="020B0604020202020204" pitchFamily="34" charset="0"/>
              </a:rPr>
            </a:br>
            <a:br>
              <a:rPr lang="en-GB" sz="3200" b="1" dirty="0">
                <a:solidFill>
                  <a:srgbClr val="FFFFFF"/>
                </a:solidFill>
                <a:latin typeface="Arial" panose="020B0604020202020204" pitchFamily="34" charset="0"/>
                <a:cs typeface="Arial" panose="020B0604020202020204" pitchFamily="34" charset="0"/>
              </a:rPr>
            </a:br>
            <a:br>
              <a:rPr lang="en-GB" sz="3200" b="1" dirty="0">
                <a:solidFill>
                  <a:srgbClr val="FFFFFF"/>
                </a:solidFill>
                <a:latin typeface="Arial" panose="020B0604020202020204" pitchFamily="34" charset="0"/>
                <a:cs typeface="Arial" panose="020B0604020202020204" pitchFamily="34" charset="0"/>
              </a:rPr>
            </a:br>
            <a:r>
              <a:rPr lang="en-GB" sz="3200" b="1" dirty="0">
                <a:solidFill>
                  <a:srgbClr val="FFFFFF"/>
                </a:solidFill>
                <a:latin typeface="Arial" panose="020B0604020202020204" pitchFamily="34" charset="0"/>
                <a:cs typeface="Arial" panose="020B0604020202020204" pitchFamily="34" charset="0"/>
              </a:rPr>
              <a:t>Phase 2  “Governance, People and Professionalism”</a:t>
            </a:r>
          </a:p>
        </p:txBody>
      </p:sp>
      <p:sp>
        <p:nvSpPr>
          <p:cNvPr id="3" name="Content Placeholder 2">
            <a:extLst>
              <a:ext uri="{FF2B5EF4-FFF2-40B4-BE49-F238E27FC236}">
                <a16:creationId xmlns:a16="http://schemas.microsoft.com/office/drawing/2014/main" id="{7ECB5965-F6AA-4736-B4B7-63C41F1A0F8B}"/>
              </a:ext>
            </a:extLst>
          </p:cNvPr>
          <p:cNvSpPr>
            <a:spLocks noGrp="1"/>
          </p:cNvSpPr>
          <p:nvPr>
            <p:ph idx="1"/>
          </p:nvPr>
        </p:nvSpPr>
        <p:spPr>
          <a:xfrm>
            <a:off x="4367695" y="649480"/>
            <a:ext cx="7589843" cy="5546047"/>
          </a:xfrm>
        </p:spPr>
        <p:txBody>
          <a:bodyPr anchor="ctr">
            <a:normAutofit/>
          </a:bodyPr>
          <a:lstStyle/>
          <a:p>
            <a:pPr marL="0" indent="0">
              <a:lnSpc>
                <a:spcPct val="90000"/>
              </a:lnSpc>
              <a:buNone/>
            </a:pPr>
            <a:endParaRPr lang="en-GB" sz="1700" dirty="0"/>
          </a:p>
          <a:p>
            <a:pPr>
              <a:lnSpc>
                <a:spcPct val="90000"/>
              </a:lnSpc>
            </a:pPr>
            <a:r>
              <a:rPr lang="en-GB" sz="2000" b="1" dirty="0">
                <a:latin typeface="Arial" panose="020B0604020202020204" pitchFamily="34" charset="0"/>
                <a:cs typeface="Arial" panose="020B0604020202020204" pitchFamily="34" charset="0"/>
              </a:rPr>
              <a:t>Governance and Leadership:  </a:t>
            </a:r>
            <a:r>
              <a:rPr lang="en-GB" sz="2000" dirty="0">
                <a:latin typeface="Arial" panose="020B0604020202020204" pitchFamily="34" charset="0"/>
                <a:cs typeface="Arial" panose="020B0604020202020204" pitchFamily="34" charset="0"/>
              </a:rPr>
              <a:t>Consultations on mandating the transfer of FRS functions to PFCCs across England/Operational independence for Chief Fire Officers/Delineation of strategic and operational planning for F&amp;R and separate budgets in the PFCC model.</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b="1" dirty="0">
                <a:latin typeface="Arial" panose="020B0604020202020204" pitchFamily="34" charset="0"/>
                <a:cs typeface="Arial" panose="020B0604020202020204" pitchFamily="34" charset="0"/>
              </a:rPr>
              <a:t>People </a:t>
            </a:r>
            <a:r>
              <a:rPr lang="en-GB" sz="2000" dirty="0">
                <a:latin typeface="Arial" panose="020B0604020202020204" pitchFamily="34" charset="0"/>
                <a:cs typeface="Arial" panose="020B0604020202020204" pitchFamily="34" charset="0"/>
              </a:rPr>
              <a:t>– Poorest aspects in the Inspection reports; long term issues with EDI, workforce planning, training and development and organisational cultures.</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b="1" dirty="0">
                <a:latin typeface="Arial" panose="020B0604020202020204" pitchFamily="34" charset="0"/>
                <a:cs typeface="Arial" panose="020B0604020202020204" pitchFamily="34" charset="0"/>
              </a:rPr>
              <a:t>Professionalism </a:t>
            </a:r>
            <a:r>
              <a:rPr lang="en-GB" sz="2000" dirty="0">
                <a:latin typeface="Arial" panose="020B0604020202020204" pitchFamily="34" charset="0"/>
                <a:cs typeface="Arial" panose="020B0604020202020204" pitchFamily="34" charset="0"/>
              </a:rPr>
              <a:t>- Combination of poor communication and poor procedures leading to sub-optimal collaborative working (at Manchester Arena and Grenfell). Inadequate and inconsistent risk information. Professional Standards Board </a:t>
            </a:r>
          </a:p>
          <a:p>
            <a:pPr>
              <a:lnSpc>
                <a:spcPct val="90000"/>
              </a:lnSpc>
            </a:pPr>
            <a:endParaRPr lang="en-GB" sz="2000" dirty="0">
              <a:latin typeface="Arial" panose="020B0604020202020204" pitchFamily="34" charset="0"/>
              <a:cs typeface="Arial" panose="020B0604020202020204" pitchFamily="34" charset="0"/>
            </a:endParaRPr>
          </a:p>
          <a:p>
            <a:pPr>
              <a:lnSpc>
                <a:spcPct val="90000"/>
              </a:lnSpc>
            </a:pPr>
            <a:r>
              <a:rPr lang="en-GB" sz="2000" b="1" dirty="0">
                <a:latin typeface="Arial" panose="020B0604020202020204" pitchFamily="34" charset="0"/>
                <a:cs typeface="Arial" panose="020B0604020202020204" pitchFamily="34" charset="0"/>
              </a:rPr>
              <a:t>Plus </a:t>
            </a:r>
            <a:r>
              <a:rPr lang="en-GB" sz="2000" dirty="0">
                <a:latin typeface="Arial" panose="020B0604020202020204" pitchFamily="34" charset="0"/>
                <a:cs typeface="Arial" panose="020B0604020202020204" pitchFamily="34" charset="0"/>
              </a:rPr>
              <a:t>new external audit and financial reporting arrangements from Redmond Review. </a:t>
            </a:r>
          </a:p>
          <a:p>
            <a:pPr marL="0" indent="0">
              <a:lnSpc>
                <a:spcPct val="90000"/>
              </a:lnSpc>
              <a:buNone/>
            </a:pPr>
            <a:endParaRPr lang="en-GB" sz="1700" dirty="0"/>
          </a:p>
          <a:p>
            <a:pPr>
              <a:lnSpc>
                <a:spcPct val="90000"/>
              </a:lnSpc>
            </a:pPr>
            <a:endParaRPr lang="en-GB" sz="1700" dirty="0"/>
          </a:p>
        </p:txBody>
      </p:sp>
    </p:spTree>
    <p:extLst>
      <p:ext uri="{BB962C8B-B14F-4D97-AF65-F5344CB8AC3E}">
        <p14:creationId xmlns:p14="http://schemas.microsoft.com/office/powerpoint/2010/main" val="116696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600D-E176-4896-9F0B-B1F532C21EEC}"/>
              </a:ext>
            </a:extLst>
          </p:cNvPr>
          <p:cNvSpPr>
            <a:spLocks noGrp="1"/>
          </p:cNvSpPr>
          <p:nvPr>
            <p:ph type="ctrTitle"/>
          </p:nvPr>
        </p:nvSpPr>
        <p:spPr>
          <a:xfrm>
            <a:off x="611821" y="2017161"/>
            <a:ext cx="10842672" cy="4391803"/>
          </a:xfrm>
        </p:spPr>
        <p:txBody>
          <a:bodyPr anchor="t">
            <a:normAutofit/>
          </a:bodyPr>
          <a:lstStyle/>
          <a:p>
            <a:pPr algn="l">
              <a:lnSpc>
                <a:spcPct val="107000"/>
              </a:lnSpc>
              <a:spcAft>
                <a:spcPts val="800"/>
              </a:spcAft>
            </a:pPr>
            <a:br>
              <a:rPr lang="en-GB" sz="1600" u="sng"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b="1" dirty="0">
                <a:solidFill>
                  <a:srgbClr val="FF0000"/>
                </a:solidFill>
                <a:latin typeface="Arial" panose="020B060402020202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br>
              <a:rPr lang="en-GB" sz="1600" dirty="0">
                <a:effectLst/>
                <a:latin typeface="Arial" panose="020B0604020202020204" pitchFamily="34" charset="0"/>
                <a:ea typeface="Calibri" panose="020F050202020403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62464BF-75B7-DB73-09A5-E0D38D81B752}"/>
              </a:ext>
            </a:extLst>
          </p:cNvPr>
          <p:cNvPicPr>
            <a:picLocks noChangeAspect="1"/>
          </p:cNvPicPr>
          <p:nvPr/>
        </p:nvPicPr>
        <p:blipFill>
          <a:blip r:embed="rId3"/>
          <a:stretch>
            <a:fillRect/>
          </a:stretch>
        </p:blipFill>
        <p:spPr>
          <a:xfrm>
            <a:off x="8834381" y="69411"/>
            <a:ext cx="3184899" cy="1337657"/>
          </a:xfrm>
          <a:prstGeom prst="rect">
            <a:avLst/>
          </a:prstGeom>
        </p:spPr>
      </p:pic>
      <p:sp>
        <p:nvSpPr>
          <p:cNvPr id="8" name="TextBox 7">
            <a:extLst>
              <a:ext uri="{FF2B5EF4-FFF2-40B4-BE49-F238E27FC236}">
                <a16:creationId xmlns:a16="http://schemas.microsoft.com/office/drawing/2014/main" id="{89B4C889-F10A-A273-8A6F-0855B8E28423}"/>
              </a:ext>
            </a:extLst>
          </p:cNvPr>
          <p:cNvSpPr txBox="1"/>
          <p:nvPr/>
        </p:nvSpPr>
        <p:spPr>
          <a:xfrm>
            <a:off x="611821" y="1270030"/>
            <a:ext cx="10477551" cy="5601533"/>
          </a:xfrm>
          <a:prstGeom prst="rect">
            <a:avLst/>
          </a:prstGeom>
          <a:noFill/>
        </p:spPr>
        <p:txBody>
          <a:bodyPr wrap="square">
            <a:spAutoFit/>
          </a:bodyPr>
          <a:lstStyle/>
          <a:p>
            <a:r>
              <a:rPr lang="en-GB" sz="2000" b="1" dirty="0">
                <a:solidFill>
                  <a:srgbClr val="FF0000"/>
                </a:solidFill>
                <a:latin typeface="Arial" panose="020B0604020202020204" pitchFamily="34" charset="0"/>
                <a:cs typeface="Arial" panose="020B0604020202020204" pitchFamily="34" charset="0"/>
              </a:rPr>
              <a:t>Susannah will provide an overview</a:t>
            </a:r>
          </a:p>
          <a:p>
            <a:r>
              <a:rPr lang="en-GB" sz="2000" b="1" dirty="0">
                <a:latin typeface="Arial" panose="020B0604020202020204" pitchFamily="34" charset="0"/>
                <a:cs typeface="Arial" panose="020B0604020202020204" pitchFamily="34" charset="0"/>
              </a:rPr>
              <a:t>Purpose of the Masterclass</a:t>
            </a:r>
          </a:p>
          <a:p>
            <a:endParaRPr lang="en-GB" sz="2000" b="1"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a:p>
            <a:pPr marL="342900" lvl="0" indent="-342900">
              <a:buClr>
                <a:srgbClr val="000000"/>
              </a:buCl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What does good governance look like, and how can it be achieved?</a:t>
            </a:r>
          </a:p>
          <a:p>
            <a:pPr marL="342900" lvl="0" indent="-342900">
              <a:buClr>
                <a:srgbClr val="000000"/>
              </a:buClr>
              <a:buFont typeface="Symbol" panose="05050102010706020507" pitchFamily="18" charset="2"/>
              <a:buChar cha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Clr>
                <a:srgbClr val="000000"/>
              </a:buCl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Developing good governance across your organisation</a:t>
            </a:r>
          </a:p>
          <a:p>
            <a:pPr marL="342900" lvl="0" indent="-342900">
              <a:buClr>
                <a:srgbClr val="000000"/>
              </a:buClr>
              <a:buFont typeface="Symbol" panose="05050102010706020507" pitchFamily="18" charset="2"/>
              <a:buChar cha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Clr>
                <a:srgbClr val="000000"/>
              </a:buCl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Understanding different governance structures and roles – locally and nationally (The primary governance responsibilities of fire and rescue authority members and the Statutory Officers to support them)</a:t>
            </a:r>
          </a:p>
          <a:p>
            <a:pPr marL="342900" lvl="0" indent="-342900">
              <a:buClr>
                <a:srgbClr val="000000"/>
              </a:buClr>
              <a:buFont typeface="Symbol" panose="05050102010706020507" pitchFamily="18" charset="2"/>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buClr>
                <a:srgbClr val="000000"/>
              </a:buClr>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cs typeface="Arial" panose="020B0604020202020204" pitchFamily="34" charset="0"/>
              </a:rPr>
              <a:t>The LGA/FSMC responsibilities of FRA Members.</a:t>
            </a:r>
          </a:p>
          <a:p>
            <a:pPr marL="342900" lvl="0" indent="-342900">
              <a:buClr>
                <a:srgbClr val="000000"/>
              </a:buClr>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lvl="0">
              <a:buClr>
                <a:srgbClr val="000000"/>
              </a:buCl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lvl="0">
              <a:buClr>
                <a:srgbClr val="000000"/>
              </a:buClr>
            </a:pPr>
            <a:r>
              <a:rPr lang="en-GB" sz="2000" dirty="0">
                <a:effectLst/>
                <a:latin typeface="Arial" panose="020B0604020202020204" pitchFamily="34" charset="0"/>
                <a:ea typeface="Calibri" panose="020F0502020204030204" pitchFamily="34" charset="0"/>
                <a:cs typeface="Arial" panose="020B0604020202020204" pitchFamily="34" charset="0"/>
              </a:rPr>
              <a:t>This is one of many masterclasses within the NFCC Leadership Programme.</a:t>
            </a:r>
          </a:p>
          <a:p>
            <a:pPr lvl="0">
              <a:buClr>
                <a:srgbClr val="000000"/>
              </a:buClr>
            </a:pPr>
            <a:endParaRPr lang="en-GB" sz="2000" dirty="0">
              <a:latin typeface="Arial" panose="020B0604020202020204" pitchFamily="34" charset="0"/>
              <a:cs typeface="Arial" panose="020B0604020202020204" pitchFamily="34" charset="0"/>
            </a:endParaRPr>
          </a:p>
          <a:p>
            <a:pPr lvl="0">
              <a:buClr>
                <a:srgbClr val="000000"/>
              </a:buClr>
            </a:pPr>
            <a:r>
              <a:rPr lang="en-GB" sz="2000" dirty="0">
                <a:solidFill>
                  <a:srgbClr val="FF0000"/>
                </a:solidFill>
                <a:latin typeface="Arial" panose="020B0604020202020204" pitchFamily="34" charset="0"/>
                <a:cs typeface="Arial" panose="020B0604020202020204" pitchFamily="34" charset="0"/>
              </a:rPr>
              <a:t>I will share my screen once Susannah hands over to you, Diana. </a:t>
            </a:r>
            <a:endParaRPr lang="en-GB" sz="1800" dirty="0">
              <a:solidFill>
                <a:srgbClr val="FF0000"/>
              </a:solidFill>
            </a:endParaRPr>
          </a:p>
        </p:txBody>
      </p:sp>
    </p:spTree>
    <p:extLst>
      <p:ext uri="{BB962C8B-B14F-4D97-AF65-F5344CB8AC3E}">
        <p14:creationId xmlns:p14="http://schemas.microsoft.com/office/powerpoint/2010/main" val="1184012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0EF0BA-9270-48D4-94C3-654627A4D128}"/>
              </a:ext>
            </a:extLst>
          </p:cNvPr>
          <p:cNvSpPr>
            <a:spLocks noGrp="1"/>
          </p:cNvSpPr>
          <p:nvPr>
            <p:ph type="title"/>
          </p:nvPr>
        </p:nvSpPr>
        <p:spPr>
          <a:xfrm>
            <a:off x="586478" y="1683756"/>
            <a:ext cx="3115265" cy="2396359"/>
          </a:xfrm>
        </p:spPr>
        <p:txBody>
          <a:bodyPr anchor="b">
            <a:normAutofit/>
          </a:bodyPr>
          <a:lstStyle/>
          <a:p>
            <a:pPr algn="r"/>
            <a:r>
              <a:rPr lang="en-GB" sz="4000" b="1" dirty="0">
                <a:solidFill>
                  <a:srgbClr val="FFFFFF"/>
                </a:solidFill>
                <a:latin typeface="Arial" panose="020B0604020202020204" pitchFamily="34" charset="0"/>
                <a:cs typeface="Arial" panose="020B0604020202020204" pitchFamily="34" charset="0"/>
              </a:rPr>
              <a:t>Omissions</a:t>
            </a:r>
          </a:p>
        </p:txBody>
      </p:sp>
      <p:graphicFrame>
        <p:nvGraphicFramePr>
          <p:cNvPr id="22" name="Content Placeholder 2">
            <a:extLst>
              <a:ext uri="{FF2B5EF4-FFF2-40B4-BE49-F238E27FC236}">
                <a16:creationId xmlns:a16="http://schemas.microsoft.com/office/drawing/2014/main" id="{FCF091D1-381D-F50C-6AEA-D06BA1487D5A}"/>
              </a:ext>
            </a:extLst>
          </p:cNvPr>
          <p:cNvGraphicFramePr>
            <a:graphicFrameLocks noGrp="1"/>
          </p:cNvGraphicFramePr>
          <p:nvPr>
            <p:ph idx="1"/>
            <p:extLst>
              <p:ext uri="{D42A27DB-BD31-4B8C-83A1-F6EECF244321}">
                <p14:modId xmlns:p14="http://schemas.microsoft.com/office/powerpoint/2010/main" val="1048393983"/>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9909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Rectangle 4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D623CC-C46D-95FF-B233-6E54CA9715BD}"/>
              </a:ext>
            </a:extLst>
          </p:cNvPr>
          <p:cNvSpPr>
            <a:spLocks noGrp="1"/>
          </p:cNvSpPr>
          <p:nvPr>
            <p:ph type="title"/>
          </p:nvPr>
        </p:nvSpPr>
        <p:spPr>
          <a:xfrm>
            <a:off x="0" y="586855"/>
            <a:ext cx="3884170" cy="3387497"/>
          </a:xfrm>
        </p:spPr>
        <p:txBody>
          <a:bodyPr anchor="b">
            <a:normAutofit/>
          </a:bodyPr>
          <a:lstStyle/>
          <a:p>
            <a:pPr algn="l"/>
            <a:r>
              <a:rPr lang="en-GB" sz="3200" b="1" dirty="0">
                <a:solidFill>
                  <a:srgbClr val="FFFFFF"/>
                </a:solidFill>
                <a:latin typeface="Arial" panose="020B0604020202020204" pitchFamily="34" charset="0"/>
                <a:cs typeface="Arial" panose="020B0604020202020204" pitchFamily="34" charset="0"/>
              </a:rPr>
              <a:t>Some key issues: my views/predictions </a:t>
            </a:r>
          </a:p>
        </p:txBody>
      </p:sp>
      <p:graphicFrame>
        <p:nvGraphicFramePr>
          <p:cNvPr id="7" name="Content Placeholder 2">
            <a:extLst>
              <a:ext uri="{FF2B5EF4-FFF2-40B4-BE49-F238E27FC236}">
                <a16:creationId xmlns:a16="http://schemas.microsoft.com/office/drawing/2014/main" id="{ED4EFB0B-567A-EF70-518F-CC3817FFEDAF}"/>
              </a:ext>
            </a:extLst>
          </p:cNvPr>
          <p:cNvGraphicFramePr>
            <a:graphicFrameLocks noGrp="1"/>
          </p:cNvGraphicFramePr>
          <p:nvPr>
            <p:ph idx="1"/>
            <p:extLst>
              <p:ext uri="{D42A27DB-BD31-4B8C-83A1-F6EECF244321}">
                <p14:modId xmlns:p14="http://schemas.microsoft.com/office/powerpoint/2010/main" val="2829413094"/>
              </p:ext>
            </p:extLst>
          </p:nvPr>
        </p:nvGraphicFramePr>
        <p:xfrm>
          <a:off x="4216401" y="680720"/>
          <a:ext cx="7640320" cy="5514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3335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1" y="803325"/>
            <a:ext cx="5314536" cy="1325563"/>
          </a:xfrm>
        </p:spPr>
        <p:txBody>
          <a:bodyPr vert="horz" lIns="91440" tIns="45720" rIns="91440" bIns="45720" rtlCol="0" anchor="ctr">
            <a:normAutofit/>
          </a:bodyPr>
          <a:lstStyle/>
          <a:p>
            <a:r>
              <a:rPr lang="en-US" sz="3200" b="1" dirty="0">
                <a:latin typeface="Arial" panose="020B0604020202020204" pitchFamily="34" charset="0"/>
                <a:cs typeface="Arial" panose="020B0604020202020204" pitchFamily="34" charset="0"/>
              </a:rPr>
              <a:t>Any Questions?</a:t>
            </a:r>
          </a:p>
        </p:txBody>
      </p:sp>
      <p:sp>
        <p:nvSpPr>
          <p:cNvPr id="3" name="Content Placeholder 2"/>
          <p:cNvSpPr>
            <a:spLocks noGrp="1"/>
          </p:cNvSpPr>
          <p:nvPr>
            <p:ph sz="half" idx="2"/>
          </p:nvPr>
        </p:nvSpPr>
        <p:spPr>
          <a:xfrm>
            <a:off x="762000" y="2279018"/>
            <a:ext cx="5314543" cy="3375920"/>
          </a:xfrm>
        </p:spPr>
        <p:txBody>
          <a:bodyPr vert="horz" lIns="91440" tIns="45720" rIns="91440" bIns="45720" rtlCol="0" anchor="t">
            <a:normAutofit/>
          </a:bodyPr>
          <a:lstStyle/>
          <a:p>
            <a:pPr marL="0"/>
            <a:r>
              <a:rPr lang="en-US" sz="2400" dirty="0">
                <a:latin typeface="Arial" panose="020B0604020202020204" pitchFamily="34" charset="0"/>
                <a:cs typeface="Arial" panose="020B0604020202020204" pitchFamily="34" charset="0"/>
              </a:rPr>
              <a:t>Contacts</a:t>
            </a:r>
          </a:p>
          <a:p>
            <a:endParaRPr lang="en-US" sz="2400" dirty="0">
              <a:latin typeface="Arial" panose="020B0604020202020204" pitchFamily="34" charset="0"/>
              <a:cs typeface="Arial" panose="020B0604020202020204" pitchFamily="34" charset="0"/>
            </a:endParaRPr>
          </a:p>
          <a:p>
            <a:pPr marL="0"/>
            <a:endParaRPr lang="en-US" sz="2400" dirty="0">
              <a:latin typeface="Arial" panose="020B0604020202020204" pitchFamily="34" charset="0"/>
              <a:cs typeface="Arial" panose="020B0604020202020204" pitchFamily="34" charset="0"/>
            </a:endParaRPr>
          </a:p>
          <a:p>
            <a:pPr marL="0"/>
            <a:r>
              <a:rPr lang="en-US" sz="2400" dirty="0">
                <a:latin typeface="Arial" panose="020B0604020202020204" pitchFamily="34" charset="0"/>
                <a:cs typeface="Arial" panose="020B0604020202020204" pitchFamily="34" charset="0"/>
              </a:rPr>
              <a:t>Pete Murphy </a:t>
            </a:r>
          </a:p>
          <a:p>
            <a:pPr marL="0"/>
            <a:r>
              <a:rPr lang="en-US" sz="2400" dirty="0">
                <a:solidFill>
                  <a:srgbClr val="0000CC"/>
                </a:solidFill>
                <a:latin typeface="Arial" panose="020B0604020202020204" pitchFamily="34" charset="0"/>
                <a:cs typeface="Arial" panose="020B0604020202020204" pitchFamily="34" charset="0"/>
                <a:hlinkClick r:id="rId3"/>
              </a:rPr>
              <a:t>peter.murphy@ntu.ac.uk</a:t>
            </a:r>
            <a:r>
              <a:rPr lang="en-US" sz="2400" dirty="0">
                <a:solidFill>
                  <a:srgbClr val="0000CC"/>
                </a:solidFill>
                <a:latin typeface="Arial" panose="020B0604020202020204" pitchFamily="34" charset="0"/>
                <a:cs typeface="Arial" panose="020B0604020202020204" pitchFamily="34" charset="0"/>
              </a:rPr>
              <a:t> </a:t>
            </a:r>
          </a:p>
          <a:p>
            <a:pPr marL="0"/>
            <a:endParaRPr lang="en-US" sz="1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1423" r="2343"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4181180486"/>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11388" y="2258926"/>
            <a:ext cx="8420100" cy="2435398"/>
          </a:xfrm>
        </p:spPr>
        <p:txBody>
          <a:bodyPr/>
          <a:lstStyle/>
          <a:p>
            <a:pPr>
              <a:defRPr/>
            </a:pPr>
            <a:r>
              <a:rPr lang="en-GB" sz="3200" dirty="0">
                <a:cs typeface="+mj-cs"/>
              </a:rPr>
              <a:t>NFCC Strategic CPD Masterclass - Corporate Governance</a:t>
            </a:r>
            <a:br>
              <a:rPr lang="en-GB" sz="4800" dirty="0"/>
            </a:br>
            <a:endParaRPr lang="en-GB" dirty="0">
              <a:cs typeface="+mj-cs"/>
            </a:endParaRPr>
          </a:p>
        </p:txBody>
      </p:sp>
      <p:sp>
        <p:nvSpPr>
          <p:cNvPr id="15363" name="Rectangle 3"/>
          <p:cNvSpPr>
            <a:spLocks noGrp="1" noChangeArrowheads="1"/>
          </p:cNvSpPr>
          <p:nvPr>
            <p:ph type="subTitle" idx="1"/>
          </p:nvPr>
        </p:nvSpPr>
        <p:spPr>
          <a:xfrm>
            <a:off x="2212975" y="3476625"/>
            <a:ext cx="6934200" cy="2184623"/>
          </a:xfrm>
        </p:spPr>
        <p:txBody>
          <a:bodyPr/>
          <a:lstStyle/>
          <a:p>
            <a:pPr eaLnBrk="1" hangingPunct="1">
              <a:defRPr/>
            </a:pPr>
            <a:endParaRPr lang="en-GB" dirty="0">
              <a:cs typeface="+mn-cs"/>
            </a:endParaRPr>
          </a:p>
          <a:p>
            <a:pPr>
              <a:defRPr/>
            </a:pPr>
            <a:r>
              <a:rPr lang="en-GB" sz="2400" b="1" dirty="0">
                <a:effectLst/>
                <a:latin typeface="Arial" panose="020B0604020202020204" pitchFamily="34" charset="0"/>
                <a:ea typeface="Times New Roman" panose="02020603050405020304" pitchFamily="18" charset="0"/>
              </a:rPr>
              <a:t>Cllr Frank Biederman</a:t>
            </a:r>
          </a:p>
          <a:p>
            <a:pPr>
              <a:defRPr/>
            </a:pPr>
            <a:r>
              <a:rPr lang="en-GB" sz="2400" dirty="0">
                <a:latin typeface="Arial" panose="020B0604020202020204" pitchFamily="34" charset="0"/>
                <a:ea typeface="Times New Roman" panose="02020603050405020304" pitchFamily="18" charset="0"/>
              </a:rPr>
              <a:t>Chair of LGA Fire Services Management Committee &amp; Devon and Somerset Fire and Rescue</a:t>
            </a:r>
            <a:endParaRPr lang="en-GB" sz="2400" dirty="0">
              <a:latin typeface="Times New Roman" panose="02020603050405020304" pitchFamily="18" charset="0"/>
              <a:ea typeface="Times New Roman" panose="02020603050405020304" pitchFamily="18" charset="0"/>
            </a:endParaRPr>
          </a:p>
          <a:p>
            <a:pPr eaLnBrk="1" hangingPunct="1">
              <a:defRPr/>
            </a:pPr>
            <a:endParaRPr lang="en-GB" dirty="0">
              <a:cs typeface="+mn-cs"/>
            </a:endParaRPr>
          </a:p>
        </p:txBody>
      </p:sp>
      <p:sp>
        <p:nvSpPr>
          <p:cNvPr id="15365" name="Text Box 5"/>
          <p:cNvSpPr txBox="1">
            <a:spLocks noChangeArrowheads="1"/>
          </p:cNvSpPr>
          <p:nvPr/>
        </p:nvSpPr>
        <p:spPr bwMode="auto">
          <a:xfrm>
            <a:off x="8543926" y="6308725"/>
            <a:ext cx="20875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fontAlgn="base">
              <a:spcBef>
                <a:spcPct val="50000"/>
              </a:spcBef>
              <a:spcAft>
                <a:spcPct val="0"/>
              </a:spcAft>
              <a:defRPr/>
            </a:pPr>
            <a:r>
              <a:rPr lang="en-GB" sz="1200" b="1" dirty="0">
                <a:solidFill>
                  <a:srgbClr val="FFFFFF"/>
                </a:solidFill>
                <a:latin typeface="Arial" charset="0"/>
                <a:ea typeface="ＭＳ Ｐゴシック" charset="0"/>
              </a:rPr>
              <a:t>www.local.gov.uk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31226" y="1029852"/>
            <a:ext cx="8915400" cy="576263"/>
          </a:xfrm>
        </p:spPr>
        <p:txBody>
          <a:bodyPr/>
          <a:lstStyle/>
          <a:p>
            <a:pPr eaLnBrk="1" hangingPunct="1">
              <a:defRPr/>
            </a:pPr>
            <a:r>
              <a:rPr lang="en-GB" sz="3200" dirty="0">
                <a:cs typeface="+mj-cs"/>
              </a:rPr>
              <a:t>The Local Government Association</a:t>
            </a:r>
          </a:p>
        </p:txBody>
      </p:sp>
      <p:sp>
        <p:nvSpPr>
          <p:cNvPr id="16387" name="Rectangle 3"/>
          <p:cNvSpPr>
            <a:spLocks noGrp="1" noChangeArrowheads="1"/>
          </p:cNvSpPr>
          <p:nvPr>
            <p:ph type="body" idx="1"/>
          </p:nvPr>
        </p:nvSpPr>
        <p:spPr>
          <a:xfrm>
            <a:off x="2478067" y="3036731"/>
            <a:ext cx="8915400" cy="3849290"/>
          </a:xfrm>
        </p:spPr>
        <p:txBody>
          <a:bodyPr/>
          <a:lstStyle/>
          <a:p>
            <a:pPr marL="0" indent="0">
              <a:buNone/>
              <a:defRPr/>
            </a:pPr>
            <a:endParaRPr lang="en-GB" dirty="0">
              <a:cs typeface="+mn-cs"/>
            </a:endParaRPr>
          </a:p>
          <a:p>
            <a:pPr marL="0" indent="0">
              <a:buNone/>
              <a:defRPr/>
            </a:pPr>
            <a:endParaRPr lang="en-GB" dirty="0">
              <a:cs typeface="+mn-cs"/>
            </a:endParaRPr>
          </a:p>
        </p:txBody>
      </p:sp>
      <p:sp>
        <p:nvSpPr>
          <p:cNvPr id="16388" name="Text Box 4"/>
          <p:cNvSpPr txBox="1">
            <a:spLocks noChangeArrowheads="1"/>
          </p:cNvSpPr>
          <p:nvPr/>
        </p:nvSpPr>
        <p:spPr bwMode="auto">
          <a:xfrm>
            <a:off x="8616951" y="6453189"/>
            <a:ext cx="20875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fontAlgn="base">
              <a:spcBef>
                <a:spcPct val="50000"/>
              </a:spcBef>
              <a:spcAft>
                <a:spcPct val="0"/>
              </a:spcAft>
              <a:defRPr/>
            </a:pPr>
            <a:r>
              <a:rPr lang="en-GB" sz="1200" b="1" dirty="0">
                <a:solidFill>
                  <a:srgbClr val="000000"/>
                </a:solidFill>
                <a:latin typeface="Arial" charset="0"/>
                <a:ea typeface="ＭＳ Ｐゴシック" charset="0"/>
              </a:rPr>
              <a:t>www.local.gov.uk</a:t>
            </a:r>
          </a:p>
        </p:txBody>
      </p:sp>
      <p:sp>
        <p:nvSpPr>
          <p:cNvPr id="2" name="Speech Bubble: Rectangle with Corners Rounded 1">
            <a:extLst>
              <a:ext uri="{FF2B5EF4-FFF2-40B4-BE49-F238E27FC236}">
                <a16:creationId xmlns:a16="http://schemas.microsoft.com/office/drawing/2014/main" id="{8176BA5B-3D78-41A2-BECA-FEAF0CE63DBD}"/>
              </a:ext>
            </a:extLst>
          </p:cNvPr>
          <p:cNvSpPr/>
          <p:nvPr/>
        </p:nvSpPr>
        <p:spPr bwMode="auto">
          <a:xfrm>
            <a:off x="2495600" y="1844825"/>
            <a:ext cx="7632848" cy="2247133"/>
          </a:xfrm>
          <a:prstGeom prst="wedgeRoundRectCallou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GB" sz="4400" b="1" dirty="0">
              <a:solidFill>
                <a:srgbClr val="000000"/>
              </a:solidFill>
              <a:latin typeface="Arial" charset="0"/>
              <a:ea typeface="ＭＳ Ｐゴシック" charset="0"/>
            </a:endParaRPr>
          </a:p>
        </p:txBody>
      </p:sp>
      <p:sp>
        <p:nvSpPr>
          <p:cNvPr id="3" name="Speech Bubble: Rectangle with Corners Rounded 2">
            <a:extLst>
              <a:ext uri="{FF2B5EF4-FFF2-40B4-BE49-F238E27FC236}">
                <a16:creationId xmlns:a16="http://schemas.microsoft.com/office/drawing/2014/main" id="{9242208E-F4D0-402A-AF5D-C8F4B46D2A26}"/>
              </a:ext>
            </a:extLst>
          </p:cNvPr>
          <p:cNvSpPr/>
          <p:nvPr/>
        </p:nvSpPr>
        <p:spPr bwMode="auto">
          <a:xfrm>
            <a:off x="1734829" y="1816781"/>
            <a:ext cx="8915400" cy="901933"/>
          </a:xfrm>
          <a:prstGeom prst="wedgeRoundRectCallout">
            <a:avLst>
              <a:gd name="adj1" fmla="val 46519"/>
              <a:gd name="adj2" fmla="val 76975"/>
              <a:gd name="adj3" fmla="val 16667"/>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GB" sz="4400" b="1" dirty="0">
              <a:ln>
                <a:solidFill>
                  <a:sysClr val="windowText" lastClr="000000"/>
                </a:solidFill>
              </a:ln>
              <a:solidFill>
                <a:sysClr val="windowText" lastClr="000000"/>
              </a:solidFill>
              <a:latin typeface="Arial" charset="0"/>
              <a:ea typeface="ＭＳ Ｐゴシック" charset="0"/>
            </a:endParaRPr>
          </a:p>
        </p:txBody>
      </p:sp>
      <p:sp>
        <p:nvSpPr>
          <p:cNvPr id="4" name="TextBox 3">
            <a:extLst>
              <a:ext uri="{FF2B5EF4-FFF2-40B4-BE49-F238E27FC236}">
                <a16:creationId xmlns:a16="http://schemas.microsoft.com/office/drawing/2014/main" id="{3393D2D6-9905-4052-A8B8-FB3A4C9D0F90}"/>
              </a:ext>
            </a:extLst>
          </p:cNvPr>
          <p:cNvSpPr txBox="1"/>
          <p:nvPr/>
        </p:nvSpPr>
        <p:spPr>
          <a:xfrm>
            <a:off x="1767696" y="1934084"/>
            <a:ext cx="8915400" cy="646331"/>
          </a:xfrm>
          <a:prstGeom prst="rect">
            <a:avLst/>
          </a:prstGeom>
          <a:noFill/>
        </p:spPr>
        <p:txBody>
          <a:bodyPr wrap="square" rtlCol="0">
            <a:spAutoFit/>
          </a:bodyPr>
          <a:lstStyle/>
          <a:p>
            <a:pPr fontAlgn="base">
              <a:spcBef>
                <a:spcPct val="0"/>
              </a:spcBef>
              <a:spcAft>
                <a:spcPct val="0"/>
              </a:spcAft>
            </a:pPr>
            <a:r>
              <a:rPr lang="en-GB" i="1" dirty="0">
                <a:solidFill>
                  <a:srgbClr val="92278F"/>
                </a:solidFill>
                <a:latin typeface="Arial W01 Light"/>
                <a:ea typeface="ＭＳ Ｐゴシック" pitchFamily="34" charset="-128"/>
              </a:rPr>
              <a:t>The LGA is the national membership body for local authorities and we work on behalf of our member councils and FRAs to support, promote and improve local government.</a:t>
            </a:r>
            <a:endParaRPr lang="en-GB" b="1" i="1" dirty="0">
              <a:solidFill>
                <a:srgbClr val="000000"/>
              </a:solidFill>
              <a:latin typeface="Arial" charset="0"/>
              <a:ea typeface="ＭＳ Ｐゴシック" pitchFamily="34" charset="-128"/>
            </a:endParaRPr>
          </a:p>
        </p:txBody>
      </p:sp>
      <p:graphicFrame>
        <p:nvGraphicFramePr>
          <p:cNvPr id="5" name="Diagram 4">
            <a:extLst>
              <a:ext uri="{FF2B5EF4-FFF2-40B4-BE49-F238E27FC236}">
                <a16:creationId xmlns:a16="http://schemas.microsoft.com/office/drawing/2014/main" id="{E00ABB84-91FB-41E3-B20A-17B70FC91CFD}"/>
              </a:ext>
            </a:extLst>
          </p:cNvPr>
          <p:cNvGraphicFramePr/>
          <p:nvPr>
            <p:extLst>
              <p:ext uri="{D42A27DB-BD31-4B8C-83A1-F6EECF244321}">
                <p14:modId xmlns:p14="http://schemas.microsoft.com/office/powerpoint/2010/main" val="2919567028"/>
              </p:ext>
            </p:extLst>
          </p:nvPr>
        </p:nvGraphicFramePr>
        <p:xfrm>
          <a:off x="2971320" y="2729050"/>
          <a:ext cx="5784334" cy="3970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463E-3EAB-BD7B-1FC0-FBCC65D0E99D}"/>
              </a:ext>
            </a:extLst>
          </p:cNvPr>
          <p:cNvSpPr>
            <a:spLocks noGrp="1"/>
          </p:cNvSpPr>
          <p:nvPr>
            <p:ph type="title"/>
          </p:nvPr>
        </p:nvSpPr>
        <p:spPr>
          <a:xfrm>
            <a:off x="1727200" y="1196976"/>
            <a:ext cx="9321800" cy="576263"/>
          </a:xfrm>
        </p:spPr>
        <p:txBody>
          <a:bodyPr/>
          <a:lstStyle/>
          <a:p>
            <a:r>
              <a:rPr lang="en-GB" sz="3200" dirty="0"/>
              <a:t>Fire Service Management Committee Priorities </a:t>
            </a:r>
          </a:p>
        </p:txBody>
      </p:sp>
      <p:graphicFrame>
        <p:nvGraphicFramePr>
          <p:cNvPr id="4" name="Content Placeholder 3">
            <a:extLst>
              <a:ext uri="{FF2B5EF4-FFF2-40B4-BE49-F238E27FC236}">
                <a16:creationId xmlns:a16="http://schemas.microsoft.com/office/drawing/2014/main" id="{25BE0B4F-D8DD-89C8-C3E3-7324CA497D9F}"/>
              </a:ext>
            </a:extLst>
          </p:cNvPr>
          <p:cNvGraphicFramePr>
            <a:graphicFrameLocks noGrp="1"/>
          </p:cNvGraphicFramePr>
          <p:nvPr>
            <p:ph idx="1"/>
          </p:nvPr>
        </p:nvGraphicFramePr>
        <p:xfrm>
          <a:off x="1330325" y="1609726"/>
          <a:ext cx="9531350" cy="5394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799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663-57BF-5D16-3DCF-CBF706A3F114}"/>
              </a:ext>
            </a:extLst>
          </p:cNvPr>
          <p:cNvSpPr>
            <a:spLocks noGrp="1"/>
          </p:cNvSpPr>
          <p:nvPr>
            <p:ph type="title"/>
          </p:nvPr>
        </p:nvSpPr>
        <p:spPr>
          <a:xfrm>
            <a:off x="2750049" y="1012041"/>
            <a:ext cx="8915400" cy="576263"/>
          </a:xfrm>
        </p:spPr>
        <p:txBody>
          <a:bodyPr/>
          <a:lstStyle/>
          <a:p>
            <a:r>
              <a:rPr lang="en-GB" sz="3200" dirty="0"/>
              <a:t>Primary Governance Responsibilities of FRA Members </a:t>
            </a:r>
            <a:br>
              <a:rPr lang="en-GB" dirty="0"/>
            </a:br>
            <a:endParaRPr lang="en-GB" dirty="0"/>
          </a:p>
        </p:txBody>
      </p:sp>
      <p:sp>
        <p:nvSpPr>
          <p:cNvPr id="3" name="Content Placeholder 2">
            <a:extLst>
              <a:ext uri="{FF2B5EF4-FFF2-40B4-BE49-F238E27FC236}">
                <a16:creationId xmlns:a16="http://schemas.microsoft.com/office/drawing/2014/main" id="{5DAAEA0B-9600-B513-4003-8442B5102C3D}"/>
              </a:ext>
            </a:extLst>
          </p:cNvPr>
          <p:cNvSpPr>
            <a:spLocks noGrp="1"/>
          </p:cNvSpPr>
          <p:nvPr>
            <p:ph idx="1"/>
          </p:nvPr>
        </p:nvSpPr>
        <p:spPr>
          <a:xfrm>
            <a:off x="1638300" y="1721386"/>
            <a:ext cx="8915400" cy="4281488"/>
          </a:xfrm>
        </p:spPr>
        <p:txBody>
          <a:bodyPr/>
          <a:lstStyle/>
          <a:p>
            <a:r>
              <a:rPr lang="en-GB" sz="2400" dirty="0"/>
              <a:t>Determining the strategic policy agenda for their FRS</a:t>
            </a:r>
          </a:p>
          <a:p>
            <a:r>
              <a:rPr lang="en-GB" sz="2400" dirty="0"/>
              <a:t>Setting a budget to fund delivery of the policy agenda</a:t>
            </a:r>
          </a:p>
          <a:p>
            <a:r>
              <a:rPr lang="en-GB" sz="2400" dirty="0"/>
              <a:t>Undertaking performance oversight &amp; scrutiny to ensure intended outcomes are being achieved efficiently, effectively and in accordance with statutory requirements and Chief Fire Officers are held to account for the service delivered.</a:t>
            </a:r>
          </a:p>
        </p:txBody>
      </p:sp>
      <p:sp>
        <p:nvSpPr>
          <p:cNvPr id="5" name="Speech Bubble: Oval 4">
            <a:extLst>
              <a:ext uri="{FF2B5EF4-FFF2-40B4-BE49-F238E27FC236}">
                <a16:creationId xmlns:a16="http://schemas.microsoft.com/office/drawing/2014/main" id="{6E5EB34C-9DF3-E641-1F5D-8C9E49C4F99D}"/>
              </a:ext>
            </a:extLst>
          </p:cNvPr>
          <p:cNvSpPr/>
          <p:nvPr/>
        </p:nvSpPr>
        <p:spPr bwMode="auto">
          <a:xfrm>
            <a:off x="1937046" y="4455258"/>
            <a:ext cx="8486026" cy="1818526"/>
          </a:xfrm>
          <a:prstGeom prst="wedgeEllipseCallout">
            <a:avLst>
              <a:gd name="adj1" fmla="val -49697"/>
              <a:gd name="adj2" fmla="val -46540"/>
            </a:avLst>
          </a:prstGeom>
          <a:solidFill>
            <a:schemeClr val="accent2">
              <a:lumMod val="20000"/>
              <a:lumOff val="80000"/>
              <a:alpha val="84000"/>
            </a:schemeClr>
          </a:solidFill>
          <a:ln>
            <a:noFill/>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GB" sz="2000" dirty="0">
                <a:solidFill>
                  <a:srgbClr val="000000"/>
                </a:solidFill>
                <a:latin typeface="Arial" charset="0"/>
                <a:ea typeface="ＭＳ Ｐゴシック" pitchFamily="34" charset="-128"/>
              </a:rPr>
              <a:t>These should be exercised with the support &amp; advice of senior officer colleagues in a ‘professional partnership’ characterised by openness, honesty, mutual respect, and high levels of trust. </a:t>
            </a:r>
            <a:endParaRPr lang="en-GB" sz="2000"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3202471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663-57BF-5D16-3DCF-CBF706A3F114}"/>
              </a:ext>
            </a:extLst>
          </p:cNvPr>
          <p:cNvSpPr>
            <a:spLocks noGrp="1"/>
          </p:cNvSpPr>
          <p:nvPr>
            <p:ph type="title"/>
          </p:nvPr>
        </p:nvSpPr>
        <p:spPr>
          <a:xfrm>
            <a:off x="2750049" y="1012041"/>
            <a:ext cx="8915400" cy="576263"/>
          </a:xfrm>
        </p:spPr>
        <p:txBody>
          <a:bodyPr/>
          <a:lstStyle/>
          <a:p>
            <a:r>
              <a:rPr lang="en-GB" sz="3200" dirty="0"/>
              <a:t>Primary Governance Responsibilities of FRA Members </a:t>
            </a:r>
            <a:br>
              <a:rPr lang="en-GB" dirty="0"/>
            </a:br>
            <a:endParaRPr lang="en-GB" dirty="0"/>
          </a:p>
        </p:txBody>
      </p:sp>
      <p:sp>
        <p:nvSpPr>
          <p:cNvPr id="3" name="Content Placeholder 2">
            <a:extLst>
              <a:ext uri="{FF2B5EF4-FFF2-40B4-BE49-F238E27FC236}">
                <a16:creationId xmlns:a16="http://schemas.microsoft.com/office/drawing/2014/main" id="{5DAAEA0B-9600-B513-4003-8442B5102C3D}"/>
              </a:ext>
            </a:extLst>
          </p:cNvPr>
          <p:cNvSpPr>
            <a:spLocks noGrp="1"/>
          </p:cNvSpPr>
          <p:nvPr>
            <p:ph idx="1"/>
          </p:nvPr>
        </p:nvSpPr>
        <p:spPr>
          <a:xfrm>
            <a:off x="1638300" y="1721386"/>
            <a:ext cx="8915400" cy="4281488"/>
          </a:xfrm>
        </p:spPr>
        <p:txBody>
          <a:bodyPr/>
          <a:lstStyle/>
          <a:p>
            <a:r>
              <a:rPr lang="en-GB" sz="2400" dirty="0"/>
              <a:t>Determining the strategic policy agenda for their FRS</a:t>
            </a:r>
          </a:p>
          <a:p>
            <a:r>
              <a:rPr lang="en-GB" sz="2400" dirty="0"/>
              <a:t>Setting a budget to fund delivery of the policy agenda</a:t>
            </a:r>
          </a:p>
          <a:p>
            <a:r>
              <a:rPr lang="en-GB" sz="2400" dirty="0"/>
              <a:t>Undertaking performance oversight &amp; scrutiny to ensure intended outcomes are being achieved efficiently, effectively and in accordance with statutory requirements and Chief Fire Officers are held to account for the service delivered.</a:t>
            </a:r>
          </a:p>
        </p:txBody>
      </p:sp>
      <p:sp>
        <p:nvSpPr>
          <p:cNvPr id="5" name="Speech Bubble: Oval 4">
            <a:extLst>
              <a:ext uri="{FF2B5EF4-FFF2-40B4-BE49-F238E27FC236}">
                <a16:creationId xmlns:a16="http://schemas.microsoft.com/office/drawing/2014/main" id="{6E5EB34C-9DF3-E641-1F5D-8C9E49C4F99D}"/>
              </a:ext>
            </a:extLst>
          </p:cNvPr>
          <p:cNvSpPr/>
          <p:nvPr/>
        </p:nvSpPr>
        <p:spPr bwMode="auto">
          <a:xfrm>
            <a:off x="1937046" y="4455258"/>
            <a:ext cx="8486026" cy="1818526"/>
          </a:xfrm>
          <a:prstGeom prst="wedgeEllipseCallout">
            <a:avLst>
              <a:gd name="adj1" fmla="val -49697"/>
              <a:gd name="adj2" fmla="val -46540"/>
            </a:avLst>
          </a:prstGeom>
          <a:solidFill>
            <a:schemeClr val="accent2">
              <a:lumMod val="20000"/>
              <a:lumOff val="80000"/>
              <a:alpha val="84000"/>
            </a:schemeClr>
          </a:solidFill>
          <a:ln>
            <a:noFill/>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GB" sz="2000" dirty="0">
                <a:solidFill>
                  <a:srgbClr val="000000"/>
                </a:solidFill>
                <a:latin typeface="Arial" charset="0"/>
                <a:ea typeface="ＭＳ Ｐゴシック" pitchFamily="34" charset="-128"/>
              </a:rPr>
              <a:t>These should be exercised with the support &amp; advice of senior officer colleagues in a ‘professional partnership’ characterised by openness, honesty, mutual respect, and high levels of trust. </a:t>
            </a:r>
            <a:endParaRPr lang="en-GB" sz="2000" dirty="0">
              <a:solidFill>
                <a:srgbClr val="000000"/>
              </a:solidFill>
              <a:latin typeface="Arial" charset="0"/>
              <a:ea typeface="ＭＳ Ｐゴシック" charset="0"/>
            </a:endParaRPr>
          </a:p>
        </p:txBody>
      </p:sp>
      <p:sp>
        <p:nvSpPr>
          <p:cNvPr id="4" name="Rectangle: Rounded Corners 3">
            <a:extLst>
              <a:ext uri="{FF2B5EF4-FFF2-40B4-BE49-F238E27FC236}">
                <a16:creationId xmlns:a16="http://schemas.microsoft.com/office/drawing/2014/main" id="{72792861-8052-7A6F-553A-67A987265B15}"/>
              </a:ext>
            </a:extLst>
          </p:cNvPr>
          <p:cNvSpPr/>
          <p:nvPr/>
        </p:nvSpPr>
        <p:spPr bwMode="auto">
          <a:xfrm>
            <a:off x="2930506" y="1899593"/>
            <a:ext cx="5787267" cy="266060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GB" sz="4400" b="1" dirty="0">
              <a:solidFill>
                <a:srgbClr val="000000"/>
              </a:solidFill>
              <a:latin typeface="Arial" charset="0"/>
              <a:ea typeface="ＭＳ Ｐゴシック" charset="0"/>
            </a:endParaRPr>
          </a:p>
        </p:txBody>
      </p:sp>
      <p:sp>
        <p:nvSpPr>
          <p:cNvPr id="6" name="Rectangle: Rounded Corners 5">
            <a:extLst>
              <a:ext uri="{FF2B5EF4-FFF2-40B4-BE49-F238E27FC236}">
                <a16:creationId xmlns:a16="http://schemas.microsoft.com/office/drawing/2014/main" id="{F209C067-BC79-E20D-DA4E-87F8007D352B}"/>
              </a:ext>
            </a:extLst>
          </p:cNvPr>
          <p:cNvSpPr/>
          <p:nvPr/>
        </p:nvSpPr>
        <p:spPr bwMode="auto">
          <a:xfrm>
            <a:off x="3656125" y="2297650"/>
            <a:ext cx="4660490" cy="266060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endParaRPr lang="en-GB" sz="4400" b="1" dirty="0">
              <a:solidFill>
                <a:srgbClr val="000000"/>
              </a:solidFill>
              <a:latin typeface="Arial" charset="0"/>
              <a:ea typeface="ＭＳ Ｐゴシック" charset="0"/>
            </a:endParaRPr>
          </a:p>
        </p:txBody>
      </p:sp>
      <p:sp>
        <p:nvSpPr>
          <p:cNvPr id="7" name="TextBox 6">
            <a:extLst>
              <a:ext uri="{FF2B5EF4-FFF2-40B4-BE49-F238E27FC236}">
                <a16:creationId xmlns:a16="http://schemas.microsoft.com/office/drawing/2014/main" id="{0686FBC9-AF4B-FCEE-02D7-40310AA6A3CB}"/>
              </a:ext>
            </a:extLst>
          </p:cNvPr>
          <p:cNvSpPr txBox="1"/>
          <p:nvPr/>
        </p:nvSpPr>
        <p:spPr>
          <a:xfrm>
            <a:off x="2981534" y="2556690"/>
            <a:ext cx="6397051" cy="2923877"/>
          </a:xfrm>
          <a:prstGeom prst="rect">
            <a:avLst/>
          </a:prstGeom>
          <a:solidFill>
            <a:schemeClr val="accent6">
              <a:lumMod val="60000"/>
              <a:lumOff val="40000"/>
              <a:alpha val="96000"/>
            </a:schemeClr>
          </a:solidFill>
          <a:ln>
            <a:solidFill>
              <a:schemeClr val="tx1"/>
            </a:solidFill>
            <a:prstDash val="dash"/>
          </a:ln>
        </p:spPr>
        <p:txBody>
          <a:bodyPr wrap="square" rtlCol="0">
            <a:spAutoFit/>
          </a:bodyPr>
          <a:lstStyle/>
          <a:p>
            <a:pPr fontAlgn="base">
              <a:spcBef>
                <a:spcPct val="0"/>
              </a:spcBef>
              <a:spcAft>
                <a:spcPct val="0"/>
              </a:spcAft>
            </a:pPr>
            <a:endParaRPr lang="en-GB" sz="2800" dirty="0">
              <a:solidFill>
                <a:srgbClr val="FFFFFF"/>
              </a:solidFill>
              <a:latin typeface="Arial" charset="0"/>
              <a:ea typeface="ＭＳ Ｐゴシック" pitchFamily="34" charset="-128"/>
            </a:endParaRPr>
          </a:p>
          <a:p>
            <a:pPr fontAlgn="base">
              <a:spcBef>
                <a:spcPct val="0"/>
              </a:spcBef>
              <a:spcAft>
                <a:spcPct val="0"/>
              </a:spcAft>
            </a:pPr>
            <a:r>
              <a:rPr lang="en-GB" sz="2800" b="1" dirty="0">
                <a:solidFill>
                  <a:srgbClr val="FFFFFF"/>
                </a:solidFill>
                <a:latin typeface="Arial" charset="0"/>
                <a:ea typeface="ＭＳ Ｐゴシック" pitchFamily="34" charset="-128"/>
              </a:rPr>
              <a:t>Under the </a:t>
            </a:r>
            <a:r>
              <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rPr>
              <a:t>Fire and Rescue Services Act 2004</a:t>
            </a:r>
            <a:r>
              <a:rPr lang="en-GB" sz="2800" b="1" dirty="0">
                <a:solidFill>
                  <a:srgbClr val="FFFFFF"/>
                </a:solidFill>
                <a:latin typeface="Calibri" panose="020F0502020204030204" pitchFamily="34" charset="0"/>
                <a:ea typeface="Calibri" panose="020F0502020204030204" pitchFamily="34" charset="0"/>
                <a:cs typeface="Arial" panose="020B0604020202020204" pitchFamily="34" charset="0"/>
              </a:rPr>
              <a:t> </a:t>
            </a:r>
            <a:r>
              <a:rPr lang="en-US" sz="2800" b="1" u="sng" dirty="0">
                <a:solidFill>
                  <a:srgbClr val="FFFFFF"/>
                </a:solidFill>
                <a:latin typeface="Arial" panose="020B0604020202020204" pitchFamily="34" charset="0"/>
                <a:ea typeface="Calibri" panose="020F0502020204030204" pitchFamily="34" charset="0"/>
                <a:cs typeface="Arial" panose="020B0604020202020204" pitchFamily="34" charset="0"/>
              </a:rPr>
              <a:t>Members</a:t>
            </a:r>
            <a:r>
              <a:rPr lang="en-US" sz="2800" b="1" dirty="0">
                <a:solidFill>
                  <a:srgbClr val="FFFFFF"/>
                </a:solidFill>
                <a:latin typeface="Arial" panose="020B0604020202020204" pitchFamily="34" charset="0"/>
                <a:ea typeface="Calibri" panose="020F0502020204030204" pitchFamily="34" charset="0"/>
                <a:cs typeface="Arial" panose="020B0604020202020204" pitchFamily="34" charset="0"/>
              </a:rPr>
              <a:t> are the ones who are legally accountable for the provision of services</a:t>
            </a:r>
            <a:endParaRPr lang="en-GB" sz="2800" b="1" dirty="0">
              <a:solidFill>
                <a:srgbClr val="FFFFFF"/>
              </a:solidFill>
              <a:latin typeface="Calibri" panose="020F0502020204030204" pitchFamily="34" charset="0"/>
              <a:ea typeface="Calibri" panose="020F0502020204030204" pitchFamily="34" charset="0"/>
              <a:cs typeface="Arial" panose="020B0604020202020204" pitchFamily="34" charset="0"/>
            </a:endParaRPr>
          </a:p>
          <a:p>
            <a:pPr fontAlgn="base">
              <a:spcBef>
                <a:spcPct val="0"/>
              </a:spcBef>
              <a:spcAft>
                <a:spcPct val="0"/>
              </a:spcAft>
            </a:pPr>
            <a:endParaRPr lang="en-GB" sz="4400" b="1" dirty="0">
              <a:solidFill>
                <a:srgbClr val="000000"/>
              </a:solidFill>
              <a:latin typeface="Arial" charset="0"/>
              <a:ea typeface="ＭＳ Ｐゴシック" pitchFamily="34" charset="-128"/>
            </a:endParaRPr>
          </a:p>
        </p:txBody>
      </p:sp>
    </p:spTree>
    <p:extLst>
      <p:ext uri="{BB962C8B-B14F-4D97-AF65-F5344CB8AC3E}">
        <p14:creationId xmlns:p14="http://schemas.microsoft.com/office/powerpoint/2010/main" val="225416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D6C08-DC42-4D13-6E03-01F20A3BA599}"/>
              </a:ext>
            </a:extLst>
          </p:cNvPr>
          <p:cNvSpPr>
            <a:spLocks noGrp="1"/>
          </p:cNvSpPr>
          <p:nvPr>
            <p:ph type="title"/>
          </p:nvPr>
        </p:nvSpPr>
        <p:spPr>
          <a:xfrm>
            <a:off x="2613025" y="520701"/>
            <a:ext cx="9162032" cy="576263"/>
          </a:xfrm>
        </p:spPr>
        <p:txBody>
          <a:bodyPr/>
          <a:lstStyle/>
          <a:p>
            <a:r>
              <a:rPr lang="en-GB" sz="3200" dirty="0"/>
              <a:t>Statutory Officers that Support FRA Members </a:t>
            </a:r>
          </a:p>
        </p:txBody>
      </p:sp>
      <p:pic>
        <p:nvPicPr>
          <p:cNvPr id="5" name="Content Placeholder 4">
            <a:extLst>
              <a:ext uri="{FF2B5EF4-FFF2-40B4-BE49-F238E27FC236}">
                <a16:creationId xmlns:a16="http://schemas.microsoft.com/office/drawing/2014/main" id="{EDE336A0-4EDD-BB7F-7E0D-4D1A6BD7B085}"/>
              </a:ext>
            </a:extLst>
          </p:cNvPr>
          <p:cNvPicPr>
            <a:picLocks noGrp="1" noChangeAspect="1"/>
          </p:cNvPicPr>
          <p:nvPr>
            <p:ph idx="1"/>
          </p:nvPr>
        </p:nvPicPr>
        <p:blipFill rotWithShape="1">
          <a:blip r:embed="rId2"/>
          <a:srcRect t="45515"/>
          <a:stretch/>
        </p:blipFill>
        <p:spPr>
          <a:xfrm>
            <a:off x="2254458" y="1908666"/>
            <a:ext cx="7254641" cy="1286517"/>
          </a:xfrm>
        </p:spPr>
      </p:pic>
      <p:pic>
        <p:nvPicPr>
          <p:cNvPr id="7" name="Picture 6">
            <a:extLst>
              <a:ext uri="{FF2B5EF4-FFF2-40B4-BE49-F238E27FC236}">
                <a16:creationId xmlns:a16="http://schemas.microsoft.com/office/drawing/2014/main" id="{4A0D4F22-51B6-BA86-66B2-7465D6362943}"/>
              </a:ext>
            </a:extLst>
          </p:cNvPr>
          <p:cNvPicPr>
            <a:picLocks noChangeAspect="1"/>
          </p:cNvPicPr>
          <p:nvPr/>
        </p:nvPicPr>
        <p:blipFill>
          <a:blip r:embed="rId3"/>
          <a:stretch>
            <a:fillRect/>
          </a:stretch>
        </p:blipFill>
        <p:spPr>
          <a:xfrm>
            <a:off x="2254458" y="3429000"/>
            <a:ext cx="7075357" cy="2956640"/>
          </a:xfrm>
          <a:prstGeom prst="rect">
            <a:avLst/>
          </a:prstGeom>
        </p:spPr>
      </p:pic>
      <p:pic>
        <p:nvPicPr>
          <p:cNvPr id="11" name="Picture 10">
            <a:extLst>
              <a:ext uri="{FF2B5EF4-FFF2-40B4-BE49-F238E27FC236}">
                <a16:creationId xmlns:a16="http://schemas.microsoft.com/office/drawing/2014/main" id="{EF6890BE-386B-8D4E-DEA4-E0AD49052B8B}"/>
              </a:ext>
            </a:extLst>
          </p:cNvPr>
          <p:cNvPicPr>
            <a:picLocks noChangeAspect="1"/>
          </p:cNvPicPr>
          <p:nvPr/>
        </p:nvPicPr>
        <p:blipFill>
          <a:blip r:embed="rId4"/>
          <a:stretch>
            <a:fillRect/>
          </a:stretch>
        </p:blipFill>
        <p:spPr>
          <a:xfrm>
            <a:off x="2254457" y="1398211"/>
            <a:ext cx="7254642" cy="510455"/>
          </a:xfrm>
          <a:prstGeom prst="rect">
            <a:avLst/>
          </a:prstGeom>
        </p:spPr>
      </p:pic>
    </p:spTree>
    <p:extLst>
      <p:ext uri="{BB962C8B-B14F-4D97-AF65-F5344CB8AC3E}">
        <p14:creationId xmlns:p14="http://schemas.microsoft.com/office/powerpoint/2010/main" val="22313118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5C8C-BC57-16C8-0262-D3F07141C9C9}"/>
              </a:ext>
            </a:extLst>
          </p:cNvPr>
          <p:cNvSpPr>
            <a:spLocks noGrp="1"/>
          </p:cNvSpPr>
          <p:nvPr>
            <p:ph type="title"/>
          </p:nvPr>
        </p:nvSpPr>
        <p:spPr>
          <a:xfrm>
            <a:off x="1628774" y="1263651"/>
            <a:ext cx="9372599" cy="576263"/>
          </a:xfrm>
        </p:spPr>
        <p:txBody>
          <a:bodyPr/>
          <a:lstStyle/>
          <a:p>
            <a:r>
              <a:rPr lang="en-GB" sz="3200" dirty="0"/>
              <a:t>Statutory Officers that Support FRA Members cont. </a:t>
            </a:r>
          </a:p>
        </p:txBody>
      </p:sp>
      <p:graphicFrame>
        <p:nvGraphicFramePr>
          <p:cNvPr id="4" name="Content Placeholder 3">
            <a:extLst>
              <a:ext uri="{FF2B5EF4-FFF2-40B4-BE49-F238E27FC236}">
                <a16:creationId xmlns:a16="http://schemas.microsoft.com/office/drawing/2014/main" id="{A41FFBE6-4F60-5CF3-7C70-2B67A236BE02}"/>
              </a:ext>
            </a:extLst>
          </p:cNvPr>
          <p:cNvGraphicFramePr>
            <a:graphicFrameLocks noGrp="1"/>
          </p:cNvGraphicFramePr>
          <p:nvPr>
            <p:ph idx="1"/>
          </p:nvPr>
        </p:nvGraphicFramePr>
        <p:xfrm>
          <a:off x="1628775" y="1725614"/>
          <a:ext cx="9144000" cy="464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888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0730F3-8D3E-4894-9F94-00AEAB97D592}"/>
              </a:ext>
            </a:extLst>
          </p:cNvPr>
          <p:cNvSpPr>
            <a:spLocks noGrp="1"/>
          </p:cNvSpPr>
          <p:nvPr>
            <p:ph type="ctrTitle"/>
          </p:nvPr>
        </p:nvSpPr>
        <p:spPr/>
        <p:txBody>
          <a:bodyPr>
            <a:normAutofit/>
          </a:bodyPr>
          <a:lstStyle/>
          <a:p>
            <a:r>
              <a:rPr lang="en-GB" sz="6000" dirty="0"/>
              <a:t>Good Governance</a:t>
            </a:r>
          </a:p>
        </p:txBody>
      </p:sp>
      <p:sp>
        <p:nvSpPr>
          <p:cNvPr id="9" name="Subtitle 8">
            <a:extLst>
              <a:ext uri="{FF2B5EF4-FFF2-40B4-BE49-F238E27FC236}">
                <a16:creationId xmlns:a16="http://schemas.microsoft.com/office/drawing/2014/main" id="{6889AE0A-3751-42EA-8278-8F8802DCAE5A}"/>
              </a:ext>
            </a:extLst>
          </p:cNvPr>
          <p:cNvSpPr>
            <a:spLocks noGrp="1"/>
          </p:cNvSpPr>
          <p:nvPr>
            <p:ph type="subTitle" idx="1"/>
          </p:nvPr>
        </p:nvSpPr>
        <p:spPr>
          <a:xfrm>
            <a:off x="635424" y="4255132"/>
            <a:ext cx="7779791" cy="1679842"/>
          </a:xfrm>
        </p:spPr>
        <p:txBody>
          <a:bodyPr>
            <a:normAutofit/>
          </a:bodyPr>
          <a:lstStyle/>
          <a:p>
            <a:endParaRPr lang="en-GB" sz="2000" dirty="0"/>
          </a:p>
          <a:p>
            <a:r>
              <a:rPr lang="en-GB" sz="2400" dirty="0"/>
              <a:t>Diana Melville FCPFA, CIPFA</a:t>
            </a:r>
          </a:p>
          <a:p>
            <a:endParaRPr lang="en-GB" dirty="0">
              <a:latin typeface="+mn-lt"/>
            </a:endParaRPr>
          </a:p>
        </p:txBody>
      </p:sp>
      <p:sp>
        <p:nvSpPr>
          <p:cNvPr id="5" name="Slide Number Placeholder 4">
            <a:extLst>
              <a:ext uri="{FF2B5EF4-FFF2-40B4-BE49-F238E27FC236}">
                <a16:creationId xmlns:a16="http://schemas.microsoft.com/office/drawing/2014/main" id="{C7B70A13-A8D3-4ABD-AFC4-4B54F019D6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smtClean="0">
                <a:ln>
                  <a:noFill/>
                </a:ln>
                <a:solidFill>
                  <a:srgbClr val="5A4B9A"/>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srgbClr val="5A4B9A"/>
              </a:solidFill>
              <a:effectLst/>
              <a:uLnTx/>
              <a:uFillTx/>
              <a:latin typeface="Arial"/>
              <a:ea typeface="+mn-ea"/>
              <a:cs typeface="+mn-cs"/>
            </a:endParaRPr>
          </a:p>
        </p:txBody>
      </p:sp>
      <p:sp>
        <p:nvSpPr>
          <p:cNvPr id="2" name="Footer Placeholder 1"/>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Arial"/>
                <a:ea typeface="+mn-ea"/>
                <a:cs typeface="+mn-cs"/>
              </a:rPr>
              <a:t>Copyright © CIPFA 2023 protected under UK and international law</a:t>
            </a:r>
            <a:endParaRPr kumimoji="0" lang="en-US" sz="11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268019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FBCEA7-816B-8456-59E5-FF6B22817BFF}"/>
              </a:ext>
            </a:extLst>
          </p:cNvPr>
          <p:cNvPicPr>
            <a:picLocks noGrp="1" noChangeAspect="1"/>
          </p:cNvPicPr>
          <p:nvPr>
            <p:ph idx="1"/>
          </p:nvPr>
        </p:nvPicPr>
        <p:blipFill>
          <a:blip r:embed="rId2"/>
          <a:stretch>
            <a:fillRect/>
          </a:stretch>
        </p:blipFill>
        <p:spPr>
          <a:xfrm>
            <a:off x="1354347" y="800193"/>
            <a:ext cx="10680041" cy="6057808"/>
          </a:xfrm>
        </p:spPr>
      </p:pic>
    </p:spTree>
    <p:extLst>
      <p:ext uri="{BB962C8B-B14F-4D97-AF65-F5344CB8AC3E}">
        <p14:creationId xmlns:p14="http://schemas.microsoft.com/office/powerpoint/2010/main" val="173480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062CE-ADC7-BB22-9540-7B140A16ABB6}"/>
              </a:ext>
            </a:extLst>
          </p:cNvPr>
          <p:cNvSpPr>
            <a:spLocks noGrp="1"/>
          </p:cNvSpPr>
          <p:nvPr>
            <p:ph type="title"/>
          </p:nvPr>
        </p:nvSpPr>
        <p:spPr/>
        <p:txBody>
          <a:bodyPr/>
          <a:lstStyle/>
          <a:p>
            <a:r>
              <a:rPr lang="en-GB" sz="3600" dirty="0">
                <a:latin typeface="Arial-BoldMT"/>
              </a:rPr>
              <a:t>Relationship between FRA members and senior officers</a:t>
            </a:r>
            <a:endParaRPr lang="en-GB" sz="3600" dirty="0"/>
          </a:p>
        </p:txBody>
      </p:sp>
      <p:sp>
        <p:nvSpPr>
          <p:cNvPr id="3" name="Content Placeholder 2">
            <a:extLst>
              <a:ext uri="{FF2B5EF4-FFF2-40B4-BE49-F238E27FC236}">
                <a16:creationId xmlns:a16="http://schemas.microsoft.com/office/drawing/2014/main" id="{1C79169F-284A-EB2A-C817-3F2C66BC9DE9}"/>
              </a:ext>
            </a:extLst>
          </p:cNvPr>
          <p:cNvSpPr>
            <a:spLocks noGrp="1"/>
          </p:cNvSpPr>
          <p:nvPr>
            <p:ph idx="1"/>
          </p:nvPr>
        </p:nvSpPr>
        <p:spPr>
          <a:xfrm>
            <a:off x="1727200" y="1485106"/>
            <a:ext cx="8915400" cy="4281488"/>
          </a:xfrm>
        </p:spPr>
        <p:txBody>
          <a:bodyPr/>
          <a:lstStyle/>
          <a:p>
            <a:endParaRPr lang="en-GB" sz="1800" b="1" dirty="0">
              <a:latin typeface="Arial-BoldMT"/>
            </a:endParaRPr>
          </a:p>
          <a:p>
            <a:pPr algn="l"/>
            <a:r>
              <a:rPr lang="en-GB" sz="1800" b="1" dirty="0">
                <a:solidFill>
                  <a:srgbClr val="FFFFFF"/>
                </a:solidFill>
                <a:latin typeface="Arial-BoldMT"/>
              </a:rPr>
              <a:t>Relationship between FRA members and senior officers</a:t>
            </a:r>
          </a:p>
          <a:p>
            <a:pPr algn="l"/>
            <a:r>
              <a:rPr lang="en-GB" sz="2400" dirty="0">
                <a:solidFill>
                  <a:srgbClr val="000000"/>
                </a:solidFill>
                <a:latin typeface="ArialMT"/>
              </a:rPr>
              <a:t>A professional partnership characterised by openness, honesty, mutual respect and high levels of trust</a:t>
            </a:r>
          </a:p>
          <a:p>
            <a:pPr algn="l"/>
            <a:endParaRPr lang="en-GB" sz="2400" dirty="0">
              <a:solidFill>
                <a:srgbClr val="000000"/>
              </a:solidFill>
              <a:latin typeface="ArialMT"/>
            </a:endParaRPr>
          </a:p>
          <a:p>
            <a:r>
              <a:rPr lang="en-GB" sz="2400" dirty="0">
                <a:solidFill>
                  <a:srgbClr val="000000"/>
                </a:solidFill>
                <a:latin typeface="ArialMT"/>
              </a:rPr>
              <a:t> ‘Critical friendship’ so includes a degree of constructive challenge – reassurance vs assurance </a:t>
            </a:r>
          </a:p>
          <a:p>
            <a:pPr algn="l"/>
            <a:endParaRPr lang="en-GB" sz="2400" dirty="0">
              <a:solidFill>
                <a:srgbClr val="000000"/>
              </a:solidFill>
              <a:latin typeface="ArialMT"/>
            </a:endParaRPr>
          </a:p>
          <a:p>
            <a:r>
              <a:rPr lang="en-GB" sz="2400" dirty="0">
                <a:solidFill>
                  <a:srgbClr val="000000"/>
                </a:solidFill>
                <a:latin typeface="ArialMT"/>
              </a:rPr>
              <a:t>Members will therefore seek assurance on issues such as:</a:t>
            </a:r>
          </a:p>
          <a:p>
            <a:pPr lvl="1">
              <a:buFont typeface="Wingdings" panose="05000000000000000000" pitchFamily="2" charset="2"/>
              <a:buChar char="q"/>
            </a:pPr>
            <a:r>
              <a:rPr lang="en-GB" sz="2000" dirty="0">
                <a:solidFill>
                  <a:srgbClr val="000000"/>
                </a:solidFill>
                <a:latin typeface="ArialMT"/>
              </a:rPr>
              <a:t> The accuracy of advice and information provided by officers</a:t>
            </a:r>
          </a:p>
          <a:p>
            <a:pPr lvl="1">
              <a:buFont typeface="Wingdings" panose="05000000000000000000" pitchFamily="2" charset="2"/>
              <a:buChar char="q"/>
            </a:pPr>
            <a:r>
              <a:rPr lang="en-GB" sz="2000" dirty="0">
                <a:solidFill>
                  <a:srgbClr val="000000"/>
                </a:solidFill>
                <a:latin typeface="ArialMT"/>
              </a:rPr>
              <a:t>The quality and focus of delegated decision-making</a:t>
            </a:r>
          </a:p>
          <a:p>
            <a:pPr lvl="1">
              <a:buFont typeface="Wingdings" panose="05000000000000000000" pitchFamily="2" charset="2"/>
              <a:buChar char="q"/>
            </a:pPr>
            <a:r>
              <a:rPr lang="en-GB" sz="2000" dirty="0">
                <a:solidFill>
                  <a:srgbClr val="000000"/>
                </a:solidFill>
                <a:latin typeface="ArialMT"/>
              </a:rPr>
              <a:t>Progress in delivering FRA’s policy agenda</a:t>
            </a:r>
            <a:endParaRPr lang="en-GB" sz="2000" b="1" dirty="0">
              <a:latin typeface="Arial-BoldMT"/>
            </a:endParaRPr>
          </a:p>
        </p:txBody>
      </p:sp>
    </p:spTree>
    <p:extLst>
      <p:ext uri="{BB962C8B-B14F-4D97-AF65-F5344CB8AC3E}">
        <p14:creationId xmlns:p14="http://schemas.microsoft.com/office/powerpoint/2010/main" val="4079779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0EC83-B7E7-037B-696B-88902AF87391}"/>
              </a:ext>
            </a:extLst>
          </p:cNvPr>
          <p:cNvSpPr>
            <a:spLocks noGrp="1"/>
          </p:cNvSpPr>
          <p:nvPr>
            <p:ph type="title"/>
          </p:nvPr>
        </p:nvSpPr>
        <p:spPr/>
        <p:txBody>
          <a:bodyPr/>
          <a:lstStyle/>
          <a:p>
            <a:r>
              <a:rPr lang="en-GB" dirty="0"/>
              <a:t>Reflections as an FRA member </a:t>
            </a:r>
          </a:p>
        </p:txBody>
      </p:sp>
      <p:pic>
        <p:nvPicPr>
          <p:cNvPr id="5" name="Content Placeholder 4">
            <a:extLst>
              <a:ext uri="{FF2B5EF4-FFF2-40B4-BE49-F238E27FC236}">
                <a16:creationId xmlns:a16="http://schemas.microsoft.com/office/drawing/2014/main" id="{81688198-5DEF-A075-C4D4-FC74604645C9}"/>
              </a:ext>
            </a:extLst>
          </p:cNvPr>
          <p:cNvPicPr>
            <a:picLocks noGrp="1" noChangeAspect="1"/>
          </p:cNvPicPr>
          <p:nvPr>
            <p:ph idx="1"/>
          </p:nvPr>
        </p:nvPicPr>
        <p:blipFill>
          <a:blip r:embed="rId2"/>
          <a:stretch>
            <a:fillRect/>
          </a:stretch>
        </p:blipFill>
        <p:spPr>
          <a:xfrm>
            <a:off x="3739056" y="2069580"/>
            <a:ext cx="4384182" cy="3928478"/>
          </a:xfrm>
        </p:spPr>
      </p:pic>
    </p:spTree>
    <p:extLst>
      <p:ext uri="{BB962C8B-B14F-4D97-AF65-F5344CB8AC3E}">
        <p14:creationId xmlns:p14="http://schemas.microsoft.com/office/powerpoint/2010/main" val="642823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03D3-B8C0-2C2E-1EF5-DE19585CCBE4}"/>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Contact Details  of the Speakers </a:t>
            </a:r>
          </a:p>
        </p:txBody>
      </p:sp>
      <p:sp>
        <p:nvSpPr>
          <p:cNvPr id="3" name="TextBox 2">
            <a:extLst>
              <a:ext uri="{FF2B5EF4-FFF2-40B4-BE49-F238E27FC236}">
                <a16:creationId xmlns:a16="http://schemas.microsoft.com/office/drawing/2014/main" id="{4B2A8B82-71C6-5675-793F-65021236EBFA}"/>
              </a:ext>
            </a:extLst>
          </p:cNvPr>
          <p:cNvSpPr txBox="1"/>
          <p:nvPr/>
        </p:nvSpPr>
        <p:spPr>
          <a:xfrm>
            <a:off x="535259" y="1873529"/>
            <a:ext cx="10722213" cy="390876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Good Governance</a:t>
            </a:r>
          </a:p>
          <a:p>
            <a:r>
              <a:rPr lang="en-GB" sz="2000" dirty="0">
                <a:latin typeface="Arial" panose="020B0604020202020204" pitchFamily="34" charset="0"/>
                <a:cs typeface="Arial" panose="020B0604020202020204" pitchFamily="34" charset="0"/>
              </a:rPr>
              <a:t>Diana Melville FCPFA, CIPFA</a:t>
            </a:r>
          </a:p>
          <a:p>
            <a:pPr>
              <a:spcAft>
                <a:spcPts val="600"/>
              </a:spcAft>
            </a:pP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diana.melville@cipfa.org</a:t>
            </a:r>
            <a:r>
              <a:rPr lang="en-GB" sz="2000" dirty="0">
                <a:latin typeface="Arial" panose="020B0604020202020204" pitchFamily="34" charset="0"/>
                <a:cs typeface="Arial" panose="020B0604020202020204" pitchFamily="34" charset="0"/>
              </a:rPr>
              <a:t> </a:t>
            </a:r>
          </a:p>
          <a:p>
            <a:pPr>
              <a:spcAft>
                <a:spcPts val="600"/>
              </a:spcAft>
            </a:pPr>
            <a:r>
              <a:rPr lang="en-GB" sz="20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www.cipfa.org/</a:t>
            </a:r>
            <a:r>
              <a:rPr lang="en-GB" sz="2000" dirty="0">
                <a:latin typeface="Arial" panose="020B0604020202020204" pitchFamily="34" charset="0"/>
                <a:cs typeface="Arial" panose="020B0604020202020204" pitchFamily="34" charset="0"/>
              </a:rPr>
              <a:t> </a:t>
            </a:r>
          </a:p>
          <a:p>
            <a:pPr>
              <a:spcAft>
                <a:spcPts val="600"/>
              </a:spcAft>
            </a:pPr>
            <a:r>
              <a:rPr lang="en-GB" sz="20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Linkedin</a:t>
            </a:r>
            <a:endParaRPr lang="en-GB" sz="2000" dirty="0">
              <a:latin typeface="Arial" panose="020B0604020202020204" pitchFamily="34" charset="0"/>
              <a:cs typeface="Arial" panose="020B0604020202020204" pitchFamily="34" charset="0"/>
            </a:endParaRPr>
          </a:p>
          <a:p>
            <a:pPr>
              <a:spcAft>
                <a:spcPts val="600"/>
              </a:spcAft>
            </a:pPr>
            <a:r>
              <a:rPr lang="en-GB" sz="2000" dirty="0">
                <a:latin typeface="Arial" panose="020B0604020202020204" pitchFamily="34" charset="0"/>
                <a:cs typeface="Arial" panose="020B0604020202020204" pitchFamily="34" charset="0"/>
              </a:rPr>
              <a:t>Twitter @DianaMelville</a:t>
            </a:r>
          </a:p>
          <a:p>
            <a:pPr>
              <a:spcAft>
                <a:spcPts val="600"/>
              </a:spcAft>
            </a:pPr>
            <a:endParaRPr lang="en-GB" sz="2000" dirty="0">
              <a:latin typeface="Arial" panose="020B0604020202020204" pitchFamily="34" charset="0"/>
              <a:cs typeface="Arial" panose="020B0604020202020204" pitchFamily="34" charset="0"/>
            </a:endParaRPr>
          </a:p>
          <a:p>
            <a:pPr marL="0"/>
            <a:r>
              <a:rPr lang="en-US" sz="2000" dirty="0">
                <a:latin typeface="Arial" panose="020B0604020202020204" pitchFamily="34" charset="0"/>
                <a:cs typeface="Arial" panose="020B0604020202020204" pitchFamily="34" charset="0"/>
              </a:rPr>
              <a:t>Pete Murphy </a:t>
            </a:r>
          </a:p>
          <a:p>
            <a:pPr marL="0"/>
            <a:r>
              <a:rPr lang="en-US" sz="2000" dirty="0">
                <a:latin typeface="Arial" panose="020B0604020202020204" pitchFamily="34" charset="0"/>
                <a:cs typeface="Arial" panose="020B0604020202020204" pitchFamily="34" charset="0"/>
                <a:hlinkClick r:id="rId5"/>
              </a:rPr>
              <a:t>peter.murphy@ntu.ac.uk</a:t>
            </a:r>
            <a:r>
              <a:rPr lang="en-US" sz="2000" dirty="0">
                <a:latin typeface="Arial" panose="020B0604020202020204" pitchFamily="34" charset="0"/>
                <a:cs typeface="Arial" panose="020B0604020202020204" pitchFamily="34" charset="0"/>
              </a:rPr>
              <a:t> </a:t>
            </a:r>
          </a:p>
          <a:p>
            <a:pPr>
              <a:spcAft>
                <a:spcPts val="600"/>
              </a:spcAft>
            </a:pPr>
            <a:endParaRPr lang="en-GB" sz="2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C682FC50-A6B0-4B0F-32A3-809C583E6D4B}"/>
              </a:ext>
            </a:extLst>
          </p:cNvPr>
          <p:cNvSpPr txBox="1"/>
          <p:nvPr/>
        </p:nvSpPr>
        <p:spPr>
          <a:xfrm>
            <a:off x="431181" y="3821275"/>
            <a:ext cx="5664819" cy="36933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11452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03D3-B8C0-2C2E-1EF5-DE19585CCBE4}"/>
              </a:ext>
            </a:extLst>
          </p:cNvPr>
          <p:cNvSpPr>
            <a:spLocks noGrp="1"/>
          </p:cNvSpPr>
          <p:nvPr>
            <p:ph type="title"/>
          </p:nvPr>
        </p:nvSpPr>
        <p:spPr/>
        <p:txBody>
          <a:bodyPr>
            <a:normAutofit/>
          </a:bodyPr>
          <a:lstStyle/>
          <a:p>
            <a:r>
              <a:rPr lang="en-GB" sz="3200" b="1" dirty="0">
                <a:latin typeface="Arial" panose="020B0604020202020204" pitchFamily="34" charset="0"/>
                <a:cs typeface="Arial" panose="020B0604020202020204" pitchFamily="34" charset="0"/>
              </a:rPr>
              <a:t>Thank you for attending </a:t>
            </a:r>
          </a:p>
        </p:txBody>
      </p:sp>
      <p:sp>
        <p:nvSpPr>
          <p:cNvPr id="3" name="TextBox 2">
            <a:extLst>
              <a:ext uri="{FF2B5EF4-FFF2-40B4-BE49-F238E27FC236}">
                <a16:creationId xmlns:a16="http://schemas.microsoft.com/office/drawing/2014/main" id="{4B2A8B82-71C6-5675-793F-65021236EBFA}"/>
              </a:ext>
            </a:extLst>
          </p:cNvPr>
          <p:cNvSpPr txBox="1"/>
          <p:nvPr/>
        </p:nvSpPr>
        <p:spPr>
          <a:xfrm>
            <a:off x="535259" y="1873529"/>
            <a:ext cx="10722213" cy="3170099"/>
          </a:xfrm>
          <a:prstGeom prst="rect">
            <a:avLst/>
          </a:prstGeom>
          <a:noFill/>
        </p:spPr>
        <p:txBody>
          <a:bodyPr wrap="square" rtlCol="0">
            <a:spAutoFit/>
          </a:bodyPr>
          <a:lstStyle/>
          <a:p>
            <a:pPr marL="0" indent="0">
              <a:spcAft>
                <a:spcPts val="600"/>
              </a:spcAft>
              <a:buNone/>
            </a:pPr>
            <a:r>
              <a:rPr lang="en-GB" sz="2400" b="1" dirty="0">
                <a:latin typeface="Arial" panose="020B0604020202020204" pitchFamily="34" charset="0"/>
                <a:cs typeface="Arial" panose="020B0604020202020204" pitchFamily="34" charset="0"/>
              </a:rPr>
              <a:t>Susannah</a:t>
            </a:r>
            <a:r>
              <a:rPr lang="en-GB" sz="2400" dirty="0">
                <a:latin typeface="Arial" panose="020B0604020202020204" pitchFamily="34" charset="0"/>
                <a:cs typeface="Arial" panose="020B0604020202020204" pitchFamily="34" charset="0"/>
              </a:rPr>
              <a:t>…</a:t>
            </a:r>
            <a:r>
              <a:rPr lang="en-GB" sz="2400" dirty="0">
                <a:solidFill>
                  <a:srgbClr val="FF0000"/>
                </a:solidFill>
                <a:latin typeface="Arial" panose="020B0604020202020204" pitchFamily="34" charset="0"/>
                <a:cs typeface="Arial" panose="020B0604020202020204" pitchFamily="34" charset="0"/>
              </a:rPr>
              <a:t>and finally your feedback is important to us </a:t>
            </a:r>
          </a:p>
          <a:p>
            <a:pPr marL="0" indent="0">
              <a:spcAft>
                <a:spcPts val="600"/>
              </a:spcAft>
              <a:buNone/>
            </a:pPr>
            <a:r>
              <a:rPr lang="en-GB" sz="2000" dirty="0">
                <a:latin typeface="Arial" panose="020B0604020202020204" pitchFamily="34" charset="0"/>
                <a:cs typeface="Arial" panose="020B0604020202020204" pitchFamily="34" charset="0"/>
              </a:rPr>
              <a:t>How was the masterclass?  Did it meet your expectations?</a:t>
            </a:r>
          </a:p>
          <a:p>
            <a:pPr marL="0" indent="0">
              <a:spcAft>
                <a:spcPts val="600"/>
              </a:spcAft>
              <a:buNone/>
            </a:pPr>
            <a:r>
              <a:rPr lang="en-GB" sz="2000" dirty="0">
                <a:latin typeface="Arial" panose="020B0604020202020204" pitchFamily="34" charset="0"/>
                <a:cs typeface="Arial" panose="020B0604020202020204" pitchFamily="34" charset="0"/>
              </a:rPr>
              <a:t>We’d really like to hear your views to help us learn and improve.</a:t>
            </a:r>
          </a:p>
          <a:p>
            <a:pPr marL="0" indent="0">
              <a:spcAft>
                <a:spcPts val="600"/>
              </a:spcAft>
              <a:buNone/>
            </a:pPr>
            <a:r>
              <a:rPr lang="en-GB" sz="2000" dirty="0">
                <a:latin typeface="Arial" panose="020B0604020202020204" pitchFamily="34" charset="0"/>
                <a:cs typeface="Arial" panose="020B0604020202020204" pitchFamily="34" charset="0"/>
              </a:rPr>
              <a:t>Please do take the time to complete a short survey which will be sent directly to you via e-mail after this masterclass.</a:t>
            </a:r>
          </a:p>
          <a:p>
            <a:pPr>
              <a:spcAft>
                <a:spcPts val="600"/>
              </a:spcAft>
              <a:buFont typeface="Wingdings" panose="05000000000000000000" pitchFamily="2" charset="2"/>
              <a:buChar char="q"/>
            </a:pPr>
            <a:endParaRPr lang="en-GB" sz="2800" dirty="0">
              <a:latin typeface="Arial" panose="020B0604020202020204" pitchFamily="34" charset="0"/>
              <a:cs typeface="Arial" panose="020B0604020202020204" pitchFamily="34" charset="0"/>
            </a:endParaRPr>
          </a:p>
          <a:p>
            <a:pPr>
              <a:spcAft>
                <a:spcPts val="600"/>
              </a:spcAft>
            </a:pPr>
            <a:endParaRPr lang="en-GB" sz="2000" dirty="0">
              <a:latin typeface="Arial" panose="020B0604020202020204" pitchFamily="34" charset="0"/>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 name="TextBox 3">
            <a:extLst>
              <a:ext uri="{FF2B5EF4-FFF2-40B4-BE49-F238E27FC236}">
                <a16:creationId xmlns:a16="http://schemas.microsoft.com/office/drawing/2014/main" id="{C682FC50-A6B0-4B0F-32A3-809C583E6D4B}"/>
              </a:ext>
            </a:extLst>
          </p:cNvPr>
          <p:cNvSpPr txBox="1"/>
          <p:nvPr/>
        </p:nvSpPr>
        <p:spPr>
          <a:xfrm>
            <a:off x="431181" y="3821275"/>
            <a:ext cx="5664819" cy="369332"/>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7790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is the Governance Framework?</a:t>
            </a:r>
          </a:p>
        </p:txBody>
      </p:sp>
      <p:sp>
        <p:nvSpPr>
          <p:cNvPr id="3" name="Content Placeholder 2"/>
          <p:cNvSpPr>
            <a:spLocks noGrp="1"/>
          </p:cNvSpPr>
          <p:nvPr>
            <p:ph sz="half" idx="1"/>
          </p:nvPr>
        </p:nvSpPr>
        <p:spPr>
          <a:xfrm>
            <a:off x="658812" y="2633288"/>
            <a:ext cx="8668068" cy="3586861"/>
          </a:xfrm>
        </p:spPr>
        <p:txBody>
          <a:bodyPr>
            <a:normAutofit lnSpcReduction="10000"/>
          </a:bodyPr>
          <a:lstStyle/>
          <a:p>
            <a:pPr>
              <a:lnSpc>
                <a:spcPct val="90000"/>
              </a:lnSpc>
              <a:defRPr/>
            </a:pPr>
            <a:r>
              <a:rPr lang="en-GB" dirty="0"/>
              <a:t>Delivering Good Governance in Local Government, Framework 2016</a:t>
            </a:r>
          </a:p>
          <a:p>
            <a:pPr>
              <a:lnSpc>
                <a:spcPct val="90000"/>
              </a:lnSpc>
              <a:defRPr/>
            </a:pPr>
            <a:endParaRPr lang="en-GB" dirty="0"/>
          </a:p>
          <a:p>
            <a:pPr>
              <a:lnSpc>
                <a:spcPct val="90000"/>
              </a:lnSpc>
              <a:defRPr/>
            </a:pPr>
            <a:r>
              <a:rPr lang="en-GB" dirty="0"/>
              <a:t>A set of principles that should underpin an authority’s:</a:t>
            </a:r>
          </a:p>
          <a:p>
            <a:pPr>
              <a:lnSpc>
                <a:spcPct val="90000"/>
              </a:lnSpc>
              <a:defRPr/>
            </a:pPr>
            <a:endParaRPr lang="en-GB" dirty="0"/>
          </a:p>
          <a:p>
            <a:pPr marL="285750" indent="-285750">
              <a:lnSpc>
                <a:spcPct val="90000"/>
              </a:lnSpc>
              <a:buFont typeface="Arial" panose="020B0604020202020204" pitchFamily="34" charset="0"/>
              <a:buChar char="•"/>
              <a:defRPr/>
            </a:pPr>
            <a:r>
              <a:rPr lang="en-GB" dirty="0"/>
              <a:t>Planning, priorities, and objectives</a:t>
            </a:r>
          </a:p>
          <a:p>
            <a:pPr marL="285750" indent="-285750">
              <a:lnSpc>
                <a:spcPct val="90000"/>
              </a:lnSpc>
              <a:buFont typeface="Arial" panose="020B0604020202020204" pitchFamily="34" charset="0"/>
              <a:buChar char="•"/>
              <a:defRPr/>
            </a:pPr>
            <a:r>
              <a:rPr lang="en-GB" dirty="0"/>
              <a:t>Decision making</a:t>
            </a:r>
          </a:p>
          <a:p>
            <a:pPr marL="285750" indent="-285750">
              <a:lnSpc>
                <a:spcPct val="90000"/>
              </a:lnSpc>
              <a:buFont typeface="Arial" panose="020B0604020202020204" pitchFamily="34" charset="0"/>
              <a:buChar char="•"/>
              <a:defRPr/>
            </a:pPr>
            <a:r>
              <a:rPr lang="en-GB" dirty="0"/>
              <a:t>Policies &amp; procedures</a:t>
            </a:r>
          </a:p>
          <a:p>
            <a:pPr marL="285750" indent="-285750">
              <a:lnSpc>
                <a:spcPct val="90000"/>
              </a:lnSpc>
              <a:buFont typeface="Arial" panose="020B0604020202020204" pitchFamily="34" charset="0"/>
              <a:buChar char="•"/>
              <a:defRPr/>
            </a:pPr>
            <a:r>
              <a:rPr lang="en-GB" dirty="0"/>
              <a:t>Culture, values, ways of working</a:t>
            </a:r>
          </a:p>
          <a:p>
            <a:pPr>
              <a:lnSpc>
                <a:spcPct val="90000"/>
              </a:lnSpc>
              <a:defRPr/>
            </a:pPr>
            <a:endParaRPr lang="en-GB" dirty="0"/>
          </a:p>
          <a:p>
            <a:pPr>
              <a:lnSpc>
                <a:spcPct val="90000"/>
              </a:lnSpc>
              <a:defRPr/>
            </a:pPr>
            <a:r>
              <a:rPr lang="en-GB" dirty="0"/>
              <a:t>Set by CIPFA and Solace</a:t>
            </a:r>
          </a:p>
          <a:p>
            <a:pPr>
              <a:lnSpc>
                <a:spcPct val="90000"/>
              </a:lnSpc>
              <a:defRPr/>
            </a:pPr>
            <a:endParaRPr lang="en-GB" dirty="0"/>
          </a:p>
          <a:p>
            <a:pPr>
              <a:lnSpc>
                <a:spcPct val="90000"/>
              </a:lnSpc>
              <a:defRPr/>
            </a:pPr>
            <a:r>
              <a:rPr lang="en-GB" dirty="0"/>
              <a:t>Based on the </a:t>
            </a:r>
            <a:r>
              <a:rPr lang="en-GB" i="1" dirty="0"/>
              <a:t>International Framework Good Governance in the Public Sector</a:t>
            </a:r>
          </a:p>
          <a:p>
            <a:pPr>
              <a:lnSpc>
                <a:spcPct val="90000"/>
              </a:lnSpc>
              <a:defRPr/>
            </a:pPr>
            <a:endParaRPr lang="en-GB" sz="1800" dirty="0"/>
          </a:p>
        </p:txBody>
      </p:sp>
      <p:pic>
        <p:nvPicPr>
          <p:cNvPr id="5" name="Picture 4"/>
          <p:cNvPicPr>
            <a:picLocks noChangeAspect="1"/>
          </p:cNvPicPr>
          <p:nvPr/>
        </p:nvPicPr>
        <p:blipFill>
          <a:blip r:embed="rId3"/>
          <a:stretch>
            <a:fillRect/>
          </a:stretch>
        </p:blipFill>
        <p:spPr>
          <a:xfrm>
            <a:off x="9234556" y="3034540"/>
            <a:ext cx="2603217" cy="3686935"/>
          </a:xfrm>
          <a:prstGeom prst="rect">
            <a:avLst/>
          </a:prstGeom>
          <a:ln w="3175">
            <a:solidFill>
              <a:schemeClr val="tx1"/>
            </a:solidFill>
          </a:ln>
        </p:spPr>
      </p:pic>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2479817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FB26DF-1058-4FF2-A7D8-CC9D04982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Content Placeholder 4">
            <a:extLst>
              <a:ext uri="{FF2B5EF4-FFF2-40B4-BE49-F238E27FC236}">
                <a16:creationId xmlns:a16="http://schemas.microsoft.com/office/drawing/2014/main" id="{02F449E0-CAA4-4EA1-AF30-79777B10C65E}"/>
              </a:ext>
            </a:extLst>
          </p:cNvPr>
          <p:cNvPicPr>
            <a:picLocks noGrp="1" noChangeAspect="1"/>
          </p:cNvPicPr>
          <p:nvPr>
            <p:ph idx="1"/>
          </p:nvPr>
        </p:nvPicPr>
        <p:blipFill>
          <a:blip r:embed="rId3"/>
          <a:stretch>
            <a:fillRect/>
          </a:stretch>
        </p:blipFill>
        <p:spPr>
          <a:xfrm>
            <a:off x="3650897" y="152693"/>
            <a:ext cx="7870053" cy="6276367"/>
          </a:xfrm>
          <a:prstGeom prst="rect">
            <a:avLst/>
          </a:prstGeom>
        </p:spPr>
      </p:pic>
      <p:sp>
        <p:nvSpPr>
          <p:cNvPr id="12" name="Rectangle 11">
            <a:extLst>
              <a:ext uri="{FF2B5EF4-FFF2-40B4-BE49-F238E27FC236}">
                <a16:creationId xmlns:a16="http://schemas.microsoft.com/office/drawing/2014/main" id="{DF663E57-5EFE-40CA-99A5-7BDB95908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95EE7AF1-0694-4C74-81E0-51B6E61D60DE}"/>
              </a:ext>
            </a:extLst>
          </p:cNvPr>
          <p:cNvPicPr>
            <a:picLocks noChangeAspect="1"/>
          </p:cNvPicPr>
          <p:nvPr/>
        </p:nvPicPr>
        <p:blipFill>
          <a:blip r:embed="rId4"/>
          <a:stretch>
            <a:fillRect/>
          </a:stretch>
        </p:blipFill>
        <p:spPr>
          <a:xfrm>
            <a:off x="389704" y="1999063"/>
            <a:ext cx="2664183" cy="3414056"/>
          </a:xfrm>
          <a:prstGeom prst="rect">
            <a:avLst/>
          </a:prstGeom>
        </p:spPr>
      </p:pic>
      <p:sp>
        <p:nvSpPr>
          <p:cNvPr id="9" name="Title 1">
            <a:extLst>
              <a:ext uri="{FF2B5EF4-FFF2-40B4-BE49-F238E27FC236}">
                <a16:creationId xmlns:a16="http://schemas.microsoft.com/office/drawing/2014/main" id="{18820C04-59E5-49DD-9544-75C6C2FFA92B}"/>
              </a:ext>
            </a:extLst>
          </p:cNvPr>
          <p:cNvSpPr txBox="1">
            <a:spLocks/>
          </p:cNvSpPr>
          <p:nvPr/>
        </p:nvSpPr>
        <p:spPr>
          <a:xfrm>
            <a:off x="98128" y="1768665"/>
            <a:ext cx="3345461" cy="3311525"/>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600" kern="1200" spc="-60" baseline="0">
                <a:solidFill>
                  <a:schemeClr val="accent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i="0" u="none" strike="noStrike" kern="1200" cap="none" spc="-60" normalizeH="0" baseline="0" noProof="0" dirty="0">
                <a:ln>
                  <a:noFill/>
                </a:ln>
                <a:solidFill>
                  <a:prstClr val="white"/>
                </a:solidFill>
                <a:effectLst/>
                <a:uLnTx/>
                <a:uFillTx/>
                <a:ea typeface="+mj-ea"/>
                <a:cs typeface="+mj-cs"/>
              </a:rPr>
              <a:t>Definition:</a:t>
            </a:r>
            <a:br>
              <a:rPr kumimoji="0" lang="en-GB" sz="1800" b="0" i="0" u="none" strike="noStrike" kern="1200" cap="none" spc="-60" normalizeH="0" baseline="0" noProof="0" dirty="0">
                <a:ln>
                  <a:noFill/>
                </a:ln>
                <a:solidFill>
                  <a:prstClr val="white"/>
                </a:solidFill>
                <a:effectLst/>
                <a:uLnTx/>
                <a:uFillTx/>
                <a:latin typeface="Arial"/>
                <a:ea typeface="+mj-ea"/>
                <a:cs typeface="+mj-cs"/>
              </a:rPr>
            </a:br>
            <a:br>
              <a:rPr kumimoji="0" lang="en-GB" sz="1800" b="0" i="0" u="none" strike="noStrike" kern="1200" cap="none" spc="-60" normalizeH="0" baseline="0" noProof="0" dirty="0">
                <a:ln>
                  <a:noFill/>
                </a:ln>
                <a:solidFill>
                  <a:prstClr val="white"/>
                </a:solidFill>
                <a:effectLst/>
                <a:uLnTx/>
                <a:uFillTx/>
                <a:latin typeface="Arial"/>
                <a:ea typeface="+mj-ea"/>
                <a:cs typeface="+mj-cs"/>
              </a:rPr>
            </a:br>
            <a:r>
              <a:rPr kumimoji="0" lang="en-GB" sz="2200" b="0" i="0" u="none" strike="noStrike" kern="1200" cap="none" spc="-60" normalizeH="0" baseline="0" noProof="0" dirty="0">
                <a:ln>
                  <a:noFill/>
                </a:ln>
                <a:solidFill>
                  <a:prstClr val="white"/>
                </a:solidFill>
                <a:effectLst/>
                <a:uLnTx/>
                <a:uFillTx/>
                <a:latin typeface="Arial"/>
                <a:ea typeface="+mj-ea"/>
                <a:cs typeface="+mj-cs"/>
              </a:rPr>
              <a:t>Governance comprises the arrangements put in place to ensure that the intended </a:t>
            </a:r>
            <a:r>
              <a:rPr kumimoji="0" lang="en-GB" sz="2200" b="1" i="0" u="none" strike="noStrike" kern="1200" cap="none" spc="-60" normalizeH="0" baseline="0" noProof="0" dirty="0">
                <a:ln>
                  <a:noFill/>
                </a:ln>
                <a:solidFill>
                  <a:prstClr val="white"/>
                </a:solidFill>
                <a:effectLst/>
                <a:uLnTx/>
                <a:uFillTx/>
                <a:latin typeface="Arial"/>
                <a:ea typeface="+mj-ea"/>
                <a:cs typeface="+mj-cs"/>
              </a:rPr>
              <a:t>outcomes</a:t>
            </a:r>
            <a:r>
              <a:rPr kumimoji="0" lang="en-GB" sz="2200" b="0" i="0" u="none" strike="noStrike" kern="1200" cap="none" spc="-60" normalizeH="0" baseline="0" noProof="0" dirty="0">
                <a:ln>
                  <a:noFill/>
                </a:ln>
                <a:solidFill>
                  <a:prstClr val="white"/>
                </a:solidFill>
                <a:effectLst/>
                <a:uLnTx/>
                <a:uFillTx/>
                <a:latin typeface="Arial"/>
                <a:ea typeface="+mj-ea"/>
                <a:cs typeface="+mj-cs"/>
              </a:rPr>
              <a:t> for stakeholders are defined and achieved.</a:t>
            </a:r>
          </a:p>
        </p:txBody>
      </p:sp>
      <p:sp>
        <p:nvSpPr>
          <p:cNvPr id="11" name="TextBox 10">
            <a:extLst>
              <a:ext uri="{FF2B5EF4-FFF2-40B4-BE49-F238E27FC236}">
                <a16:creationId xmlns:a16="http://schemas.microsoft.com/office/drawing/2014/main" id="{6CE87628-7315-4BAD-B302-E451FAA2FF51}"/>
              </a:ext>
            </a:extLst>
          </p:cNvPr>
          <p:cNvSpPr txBox="1"/>
          <p:nvPr/>
        </p:nvSpPr>
        <p:spPr>
          <a:xfrm>
            <a:off x="7631344" y="6195369"/>
            <a:ext cx="4184520"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CA3E96"/>
                </a:solidFill>
                <a:effectLst/>
                <a:uLnTx/>
                <a:uFillTx/>
                <a:ea typeface="+mn-ea"/>
                <a:cs typeface="+mn-cs"/>
              </a:rPr>
              <a:t>Delivering Good Governance in Local Government, Framework </a:t>
            </a:r>
          </a:p>
        </p:txBody>
      </p:sp>
      <p:sp>
        <p:nvSpPr>
          <p:cNvPr id="2" name="Footer Placeholder 1"/>
          <p:cNvSpPr>
            <a:spLocks noGrp="1"/>
          </p:cNvSpPr>
          <p:nvPr>
            <p:ph type="ftr" sz="quarter" idx="11"/>
          </p:nvPr>
        </p:nvSpPr>
        <p:spPr>
          <a:xfrm>
            <a:off x="98128" y="6401299"/>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192082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1600754" y="1087374"/>
            <a:ext cx="8983489" cy="1000978"/>
          </a:xfrm>
        </p:spPr>
        <p:txBody>
          <a:bodyPr>
            <a:normAutofit/>
          </a:bodyPr>
          <a:lstStyle/>
          <a:p>
            <a:r>
              <a:rPr lang="en-GB" dirty="0">
                <a:solidFill>
                  <a:schemeClr val="bg1"/>
                </a:solidFill>
              </a:rPr>
              <a:t>Why is Principle A so important?</a:t>
            </a:r>
          </a:p>
        </p:txBody>
      </p:sp>
      <p:sp>
        <p:nvSpPr>
          <p:cNvPr id="14" name="Rectangle 13">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Content Placeholder 2"/>
          <p:cNvSpPr>
            <a:spLocks noGrp="1"/>
          </p:cNvSpPr>
          <p:nvPr>
            <p:ph sz="half" idx="1"/>
          </p:nvPr>
        </p:nvSpPr>
        <p:spPr>
          <a:xfrm>
            <a:off x="1600753" y="2535446"/>
            <a:ext cx="8983489" cy="3554457"/>
          </a:xfrm>
        </p:spPr>
        <p:txBody>
          <a:bodyPr>
            <a:normAutofit/>
          </a:bodyPr>
          <a:lstStyle/>
          <a:p>
            <a:pPr marL="285750" indent="-285750">
              <a:spcBef>
                <a:spcPts val="1200"/>
              </a:spcBef>
              <a:spcAft>
                <a:spcPts val="1200"/>
              </a:spcAft>
              <a:buFont typeface="Arial" panose="020B0604020202020204" pitchFamily="34" charset="0"/>
              <a:buChar char="•"/>
              <a:defRPr/>
            </a:pPr>
            <a:r>
              <a:rPr lang="en-GB" dirty="0">
                <a:solidFill>
                  <a:schemeClr val="tx1"/>
                </a:solidFill>
              </a:rPr>
              <a:t>Underpins the overall goal of ‘acting in the public interest’</a:t>
            </a:r>
          </a:p>
          <a:p>
            <a:pPr marL="285750" indent="-285750">
              <a:spcBef>
                <a:spcPts val="1200"/>
              </a:spcBef>
              <a:spcAft>
                <a:spcPts val="1200"/>
              </a:spcAft>
              <a:buFont typeface="Arial" panose="020B0604020202020204" pitchFamily="34" charset="0"/>
              <a:buChar char="•"/>
              <a:defRPr/>
            </a:pPr>
            <a:r>
              <a:rPr lang="en-GB" i="1" dirty="0">
                <a:solidFill>
                  <a:schemeClr val="tx1"/>
                </a:solidFill>
              </a:rPr>
              <a:t>How</a:t>
            </a:r>
            <a:r>
              <a:rPr lang="en-GB" dirty="0">
                <a:solidFill>
                  <a:schemeClr val="tx1"/>
                </a:solidFill>
              </a:rPr>
              <a:t> matters as much as </a:t>
            </a:r>
            <a:r>
              <a:rPr lang="en-GB" i="1" dirty="0">
                <a:solidFill>
                  <a:schemeClr val="tx1"/>
                </a:solidFill>
              </a:rPr>
              <a:t>what</a:t>
            </a:r>
          </a:p>
          <a:p>
            <a:pPr marL="285750" indent="-285750">
              <a:spcBef>
                <a:spcPts val="1200"/>
              </a:spcBef>
              <a:spcAft>
                <a:spcPts val="1200"/>
              </a:spcAft>
              <a:buFont typeface="Arial" panose="020B0604020202020204" pitchFamily="34" charset="0"/>
              <a:buChar char="•"/>
              <a:defRPr/>
            </a:pPr>
            <a:r>
              <a:rPr lang="en-GB" dirty="0">
                <a:solidFill>
                  <a:schemeClr val="tx1"/>
                </a:solidFill>
              </a:rPr>
              <a:t>Covers </a:t>
            </a:r>
            <a:r>
              <a:rPr lang="en-GB" i="1" dirty="0">
                <a:solidFill>
                  <a:schemeClr val="tx1"/>
                </a:solidFill>
              </a:rPr>
              <a:t>culture</a:t>
            </a:r>
            <a:r>
              <a:rPr lang="en-GB" dirty="0">
                <a:solidFill>
                  <a:schemeClr val="tx1"/>
                </a:solidFill>
              </a:rPr>
              <a:t> as much as </a:t>
            </a:r>
            <a:r>
              <a:rPr lang="en-GB" i="1" dirty="0">
                <a:solidFill>
                  <a:schemeClr val="tx1"/>
                </a:solidFill>
              </a:rPr>
              <a:t>compliance</a:t>
            </a:r>
          </a:p>
          <a:p>
            <a:pPr marL="285750" indent="-285750">
              <a:spcBef>
                <a:spcPts val="1200"/>
              </a:spcBef>
              <a:spcAft>
                <a:spcPts val="1200"/>
              </a:spcAft>
              <a:buFont typeface="Arial" panose="020B0604020202020204" pitchFamily="34" charset="0"/>
              <a:buChar char="•"/>
              <a:defRPr/>
            </a:pPr>
            <a:r>
              <a:rPr lang="en-GB" dirty="0">
                <a:solidFill>
                  <a:schemeClr val="tx1"/>
                </a:solidFill>
              </a:rPr>
              <a:t>Build and maintain public trust</a:t>
            </a:r>
          </a:p>
          <a:p>
            <a:pPr marL="285750" indent="-285750">
              <a:spcBef>
                <a:spcPts val="1200"/>
              </a:spcBef>
              <a:spcAft>
                <a:spcPts val="1200"/>
              </a:spcAft>
              <a:buFont typeface="Arial" panose="020B0604020202020204" pitchFamily="34" charset="0"/>
              <a:buChar char="•"/>
              <a:defRPr/>
            </a:pPr>
            <a:r>
              <a:rPr lang="en-GB" dirty="0">
                <a:solidFill>
                  <a:schemeClr val="tx1"/>
                </a:solidFill>
              </a:rPr>
              <a:t>Links to </a:t>
            </a:r>
            <a:r>
              <a:rPr lang="en-US" dirty="0">
                <a:solidFill>
                  <a:schemeClr val="tx1"/>
                </a:solidFill>
              </a:rPr>
              <a:t>Principles on Standards in Public Life</a:t>
            </a:r>
          </a:p>
          <a:p>
            <a:pPr marL="285750" indent="-285750">
              <a:spcBef>
                <a:spcPts val="1200"/>
              </a:spcBef>
              <a:spcAft>
                <a:spcPts val="1200"/>
              </a:spcAft>
              <a:buFont typeface="Arial" panose="020B0604020202020204" pitchFamily="34" charset="0"/>
              <a:buChar char="•"/>
              <a:defRPr/>
            </a:pPr>
            <a:endParaRPr lang="en-GB" dirty="0">
              <a:solidFill>
                <a:schemeClr val="tx1"/>
              </a:solidFill>
            </a:endParaRPr>
          </a:p>
        </p:txBody>
      </p:sp>
      <p:sp>
        <p:nvSpPr>
          <p:cNvPr id="5" name="Footer Placeholder 4"/>
          <p:cNvSpPr>
            <a:spLocks noGrp="1"/>
          </p:cNvSpPr>
          <p:nvPr>
            <p:ph type="ftr" sz="quarter" idx="11"/>
          </p:nvPr>
        </p:nvSpPr>
        <p:spPr>
          <a:xfrm>
            <a:off x="3869268" y="6356350"/>
            <a:ext cx="5911517" cy="365125"/>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dirty="0">
                <a:ln>
                  <a:noFill/>
                </a:ln>
                <a:solidFill>
                  <a:prstClr val="black">
                    <a:lumMod val="50000"/>
                    <a:lumOff val="50000"/>
                  </a:prstClr>
                </a:solidFill>
                <a:effectLst/>
                <a:uLnTx/>
                <a:uFillTx/>
                <a:latin typeface="Verdana"/>
                <a:ea typeface="+mn-ea"/>
                <a:cs typeface="+mn-cs"/>
              </a:rPr>
              <a:t>Copyright © CIPFA 2023 protected under UK and international law</a:t>
            </a:r>
          </a:p>
        </p:txBody>
      </p:sp>
      <p:pic>
        <p:nvPicPr>
          <p:cNvPr id="6" name="Picture 5">
            <a:extLst>
              <a:ext uri="{FF2B5EF4-FFF2-40B4-BE49-F238E27FC236}">
                <a16:creationId xmlns:a16="http://schemas.microsoft.com/office/drawing/2014/main" id="{8AD600A7-D81D-A64B-E249-185D6AD85180}"/>
              </a:ext>
            </a:extLst>
          </p:cNvPr>
          <p:cNvPicPr>
            <a:picLocks noChangeAspect="1"/>
          </p:cNvPicPr>
          <p:nvPr/>
        </p:nvPicPr>
        <p:blipFill>
          <a:blip r:embed="rId3"/>
          <a:stretch>
            <a:fillRect/>
          </a:stretch>
        </p:blipFill>
        <p:spPr>
          <a:xfrm>
            <a:off x="8152848" y="4397433"/>
            <a:ext cx="4004811" cy="1701390"/>
          </a:xfrm>
          <a:prstGeom prst="rect">
            <a:avLst/>
          </a:prstGeom>
        </p:spPr>
      </p:pic>
    </p:spTree>
    <p:extLst>
      <p:ext uri="{BB962C8B-B14F-4D97-AF65-F5344CB8AC3E}">
        <p14:creationId xmlns:p14="http://schemas.microsoft.com/office/powerpoint/2010/main" val="4277004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Principle B - </a:t>
            </a:r>
            <a:r>
              <a:rPr lang="en-US" sz="4000" dirty="0"/>
              <a:t>Ensuring Openness and Comprehensive Stakeholder Engagement</a:t>
            </a:r>
            <a:br>
              <a:rPr lang="en-US" dirty="0">
                <a:latin typeface="+mn-lt"/>
              </a:rPr>
            </a:br>
            <a:endParaRPr lang="en-GB" dirty="0">
              <a:latin typeface="+mn-lt"/>
            </a:endParaRPr>
          </a:p>
        </p:txBody>
      </p:sp>
      <p:sp>
        <p:nvSpPr>
          <p:cNvPr id="3" name="Content Placeholder 2"/>
          <p:cNvSpPr>
            <a:spLocks noGrp="1"/>
          </p:cNvSpPr>
          <p:nvPr>
            <p:ph sz="half" idx="1"/>
          </p:nvPr>
        </p:nvSpPr>
        <p:spPr>
          <a:xfrm>
            <a:off x="658812" y="2753248"/>
            <a:ext cx="10874374" cy="3298876"/>
          </a:xfrm>
        </p:spPr>
        <p:txBody>
          <a:bodyPr>
            <a:normAutofit/>
          </a:bodyPr>
          <a:lstStyle/>
          <a:p>
            <a:pPr marL="285750" indent="-285750">
              <a:lnSpc>
                <a:spcPct val="90000"/>
              </a:lnSpc>
              <a:spcBef>
                <a:spcPts val="1200"/>
              </a:spcBef>
              <a:spcAft>
                <a:spcPts val="1200"/>
              </a:spcAft>
              <a:buFont typeface="Arial" panose="020B0604020202020204" pitchFamily="34" charset="0"/>
              <a:buChar char="•"/>
              <a:defRPr/>
            </a:pPr>
            <a:r>
              <a:rPr lang="en-GB" dirty="0"/>
              <a:t>A range of stakeholders</a:t>
            </a:r>
          </a:p>
          <a:p>
            <a:pPr marL="971550" lvl="1" indent="-285750">
              <a:lnSpc>
                <a:spcPct val="90000"/>
              </a:lnSpc>
              <a:spcBef>
                <a:spcPts val="1200"/>
              </a:spcBef>
              <a:spcAft>
                <a:spcPts val="1200"/>
              </a:spcAft>
              <a:buClr>
                <a:srgbClr val="312C62"/>
              </a:buClr>
              <a:defRPr/>
            </a:pPr>
            <a:r>
              <a:rPr lang="en-GB" dirty="0"/>
              <a:t>Institutional stakeholders, individual citizens, and service users</a:t>
            </a:r>
          </a:p>
          <a:p>
            <a:pPr marL="285750" marR="0" lvl="0" indent="-285750" algn="l" defTabSz="914400" rtl="0" eaLnBrk="1" fontAlgn="auto" latinLnBrk="0" hangingPunct="1">
              <a:lnSpc>
                <a:spcPct val="90000"/>
              </a:lnSpc>
              <a:spcBef>
                <a:spcPts val="1200"/>
              </a:spcBef>
              <a:spcAft>
                <a:spcPts val="1200"/>
              </a:spcAft>
              <a:buClr>
                <a:srgbClr val="312C62"/>
              </a:buClr>
              <a:buSzTx/>
              <a:buFont typeface="Arial" panose="020B0604020202020204" pitchFamily="34" charset="0"/>
              <a:buChar char="•"/>
              <a:tabLst/>
              <a:defRPr/>
            </a:pPr>
            <a:r>
              <a:rPr kumimoji="0" lang="en-GB" b="0" i="1" u="none" strike="noStrike" kern="1200" cap="none" spc="0" normalizeH="0" baseline="0" noProof="0" dirty="0">
                <a:ln>
                  <a:noFill/>
                </a:ln>
                <a:solidFill>
                  <a:srgbClr val="312C62"/>
                </a:solidFill>
                <a:effectLst/>
                <a:uLnTx/>
                <a:uFillTx/>
                <a:ea typeface="+mn-ea"/>
                <a:cs typeface="+mn-cs"/>
              </a:rPr>
              <a:t>How</a:t>
            </a:r>
            <a:r>
              <a:rPr kumimoji="0" lang="en-GB" b="0" i="0" u="none" strike="noStrike" kern="1200" cap="none" spc="0" normalizeH="0" baseline="0" noProof="0" dirty="0">
                <a:ln>
                  <a:noFill/>
                </a:ln>
                <a:solidFill>
                  <a:srgbClr val="312C62"/>
                </a:solidFill>
                <a:effectLst/>
                <a:uLnTx/>
                <a:uFillTx/>
                <a:ea typeface="+mn-ea"/>
                <a:cs typeface="+mn-cs"/>
              </a:rPr>
              <a:t> matters as much as </a:t>
            </a:r>
            <a:r>
              <a:rPr kumimoji="0" lang="en-GB" b="0" i="1" u="none" strike="noStrike" kern="1200" cap="none" spc="0" normalizeH="0" baseline="0" noProof="0" dirty="0">
                <a:ln>
                  <a:noFill/>
                </a:ln>
                <a:solidFill>
                  <a:srgbClr val="312C62"/>
                </a:solidFill>
                <a:effectLst/>
                <a:uLnTx/>
                <a:uFillTx/>
                <a:ea typeface="+mn-ea"/>
                <a:cs typeface="+mn-cs"/>
              </a:rPr>
              <a:t>what</a:t>
            </a:r>
          </a:p>
          <a:p>
            <a:pPr marL="285750" marR="0" lvl="0" indent="-285750" algn="l" defTabSz="914400" rtl="0" eaLnBrk="1" fontAlgn="auto" latinLnBrk="0" hangingPunct="1">
              <a:lnSpc>
                <a:spcPct val="90000"/>
              </a:lnSpc>
              <a:spcBef>
                <a:spcPts val="1200"/>
              </a:spcBef>
              <a:spcAft>
                <a:spcPts val="1200"/>
              </a:spcAft>
              <a:buClr>
                <a:srgbClr val="312C62"/>
              </a:buClr>
              <a:buSzTx/>
              <a:buFont typeface="Arial" panose="020B0604020202020204" pitchFamily="34" charset="0"/>
              <a:buChar char="•"/>
              <a:tabLst/>
              <a:defRPr/>
            </a:pPr>
            <a:r>
              <a:rPr kumimoji="0" lang="en-GB" b="0" i="0" u="none" strike="noStrike" kern="1200" cap="none" spc="0" normalizeH="0" baseline="0" noProof="0" dirty="0">
                <a:ln>
                  <a:noFill/>
                </a:ln>
                <a:solidFill>
                  <a:srgbClr val="312C62"/>
                </a:solidFill>
                <a:effectLst/>
                <a:uLnTx/>
                <a:uFillTx/>
                <a:ea typeface="+mn-ea"/>
                <a:cs typeface="+mn-cs"/>
              </a:rPr>
              <a:t>Understanding the full range of views</a:t>
            </a:r>
          </a:p>
          <a:p>
            <a:pPr marL="285750" marR="0" lvl="0" indent="-285750" algn="l" defTabSz="914400" rtl="0" eaLnBrk="1" fontAlgn="auto" latinLnBrk="0" hangingPunct="1">
              <a:lnSpc>
                <a:spcPct val="90000"/>
              </a:lnSpc>
              <a:spcBef>
                <a:spcPts val="1200"/>
              </a:spcBef>
              <a:spcAft>
                <a:spcPts val="1200"/>
              </a:spcAft>
              <a:buClr>
                <a:srgbClr val="312C62"/>
              </a:buClr>
              <a:buSzTx/>
              <a:buFont typeface="Arial" panose="020B0604020202020204" pitchFamily="34" charset="0"/>
              <a:buChar char="•"/>
              <a:tabLst/>
              <a:defRPr/>
            </a:pPr>
            <a:r>
              <a:rPr kumimoji="0" lang="en-GB" b="0" i="0" u="none" strike="noStrike" kern="1200" cap="none" spc="0" normalizeH="0" baseline="0" noProof="0" dirty="0">
                <a:ln>
                  <a:noFill/>
                </a:ln>
                <a:solidFill>
                  <a:srgbClr val="312C62"/>
                </a:solidFill>
                <a:effectLst/>
                <a:uLnTx/>
                <a:uFillTx/>
                <a:ea typeface="+mn-ea"/>
                <a:cs typeface="+mn-cs"/>
              </a:rPr>
              <a:t>Building engagement</a:t>
            </a:r>
          </a:p>
          <a:p>
            <a:pPr marL="971550" lvl="1" indent="-285750">
              <a:lnSpc>
                <a:spcPct val="90000"/>
              </a:lnSpc>
              <a:spcBef>
                <a:spcPts val="1200"/>
              </a:spcBef>
              <a:spcAft>
                <a:spcPts val="1200"/>
              </a:spcAft>
              <a:defRPr/>
            </a:pPr>
            <a:endParaRPr lang="en-GB" dirty="0"/>
          </a:p>
          <a:p>
            <a:pPr marL="971550" lvl="1" indent="-285750">
              <a:lnSpc>
                <a:spcPct val="90000"/>
              </a:lnSpc>
              <a:spcBef>
                <a:spcPts val="1200"/>
              </a:spcBef>
              <a:spcAft>
                <a:spcPts val="1200"/>
              </a:spcAft>
              <a:defRPr/>
            </a:pPr>
            <a:endParaRPr lang="en-GB" dirty="0"/>
          </a:p>
          <a:p>
            <a:pPr lvl="1" indent="0">
              <a:lnSpc>
                <a:spcPct val="90000"/>
              </a:lnSpc>
              <a:spcBef>
                <a:spcPts val="1200"/>
              </a:spcBef>
              <a:spcAft>
                <a:spcPts val="1200"/>
              </a:spcAft>
              <a:buNone/>
              <a:defRPr/>
            </a:pPr>
            <a:endParaRPr lang="en-GB" dirty="0"/>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317295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88E1B-58F6-7EAB-8D30-F1741DCC98C9}"/>
              </a:ext>
            </a:extLst>
          </p:cNvPr>
          <p:cNvSpPr>
            <a:spLocks noGrp="1"/>
          </p:cNvSpPr>
          <p:nvPr>
            <p:ph type="title"/>
          </p:nvPr>
        </p:nvSpPr>
        <p:spPr/>
        <p:txBody>
          <a:bodyPr>
            <a:normAutofit/>
          </a:bodyPr>
          <a:lstStyle/>
          <a:p>
            <a:r>
              <a:rPr lang="en-GB" dirty="0"/>
              <a:t>Good Governance in Practice</a:t>
            </a:r>
          </a:p>
        </p:txBody>
      </p:sp>
      <p:sp>
        <p:nvSpPr>
          <p:cNvPr id="3" name="Content Placeholder 2">
            <a:extLst>
              <a:ext uri="{FF2B5EF4-FFF2-40B4-BE49-F238E27FC236}">
                <a16:creationId xmlns:a16="http://schemas.microsoft.com/office/drawing/2014/main" id="{BA98BAE4-A372-1D5F-D7C0-5C8E43B8A393}"/>
              </a:ext>
            </a:extLst>
          </p:cNvPr>
          <p:cNvSpPr>
            <a:spLocks noGrp="1"/>
          </p:cNvSpPr>
          <p:nvPr>
            <p:ph idx="1"/>
          </p:nvPr>
        </p:nvSpPr>
        <p:spPr/>
        <p:txBody>
          <a:bodyPr>
            <a:normAutofit/>
          </a:bodyPr>
          <a:lstStyle/>
          <a:p>
            <a:pPr marL="342900" indent="-342900">
              <a:buFont typeface="Arial" panose="020B0604020202020204" pitchFamily="34" charset="0"/>
              <a:buChar char="•"/>
            </a:pPr>
            <a:r>
              <a:rPr lang="en-GB" dirty="0"/>
              <a:t>Going beyond policies and procedures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Hearts and minds </a:t>
            </a:r>
          </a:p>
          <a:p>
            <a:pPr marL="1028700" lvl="1" indent="-342900"/>
            <a:r>
              <a:rPr lang="en-GB" dirty="0"/>
              <a:t>Understanding</a:t>
            </a:r>
          </a:p>
          <a:p>
            <a:pPr marL="1028700" lvl="1" indent="-342900"/>
            <a:r>
              <a:rPr lang="en-GB" dirty="0"/>
              <a:t>Leadership – setting an example</a:t>
            </a:r>
          </a:p>
          <a:p>
            <a:pPr marL="1028700" lvl="1" indent="-342900"/>
            <a:r>
              <a:rPr lang="en-GB" dirty="0"/>
              <a:t>Shared values</a:t>
            </a:r>
          </a:p>
          <a:p>
            <a:pPr marL="1028700" lvl="1" indent="-342900"/>
            <a:r>
              <a:rPr lang="en-GB" dirty="0"/>
              <a:t>Reinforcing the right behaviours</a:t>
            </a:r>
          </a:p>
          <a:p>
            <a:pPr marL="1028700" lvl="1" indent="-342900"/>
            <a:r>
              <a:rPr lang="en-GB" dirty="0"/>
              <a:t>Addressing problems</a:t>
            </a:r>
          </a:p>
          <a:p>
            <a:pPr marL="1028700" lvl="1" indent="-342900"/>
            <a:endParaRPr lang="en-GB" dirty="0"/>
          </a:p>
        </p:txBody>
      </p:sp>
      <p:sp>
        <p:nvSpPr>
          <p:cNvPr id="4" name="Footer Placeholder 3">
            <a:extLst>
              <a:ext uri="{FF2B5EF4-FFF2-40B4-BE49-F238E27FC236}">
                <a16:creationId xmlns:a16="http://schemas.microsoft.com/office/drawing/2014/main" id="{491E6C82-3CF7-23CD-7051-8BD577049E5A}"/>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333333"/>
                </a:solidFill>
                <a:effectLst/>
                <a:uLnTx/>
                <a:uFillTx/>
                <a:latin typeface="Verdana"/>
                <a:ea typeface="+mn-ea"/>
                <a:cs typeface="+mn-cs"/>
              </a:rPr>
              <a:t>Copyright © CIPFA 2023 protected under UK and international law</a:t>
            </a:r>
          </a:p>
        </p:txBody>
      </p:sp>
    </p:spTree>
    <p:extLst>
      <p:ext uri="{BB962C8B-B14F-4D97-AF65-F5344CB8AC3E}">
        <p14:creationId xmlns:p14="http://schemas.microsoft.com/office/powerpoint/2010/main" val="3728380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CIPFA colours">
      <a:dk1>
        <a:sysClr val="windowText" lastClr="000000"/>
      </a:dk1>
      <a:lt1>
        <a:sysClr val="window" lastClr="FFFFFF"/>
      </a:lt1>
      <a:dk2>
        <a:srgbClr val="312C62"/>
      </a:dk2>
      <a:lt2>
        <a:srgbClr val="C7C4C3"/>
      </a:lt2>
      <a:accent1>
        <a:srgbClr val="5A4B9A"/>
      </a:accent1>
      <a:accent2>
        <a:srgbClr val="EA5042"/>
      </a:accent2>
      <a:accent3>
        <a:srgbClr val="958B87"/>
      </a:accent3>
      <a:accent4>
        <a:srgbClr val="F8AF61"/>
      </a:accent4>
      <a:accent5>
        <a:srgbClr val="83C0EA"/>
      </a:accent5>
      <a:accent6>
        <a:srgbClr val="00958D"/>
      </a:accent6>
      <a:hlink>
        <a:srgbClr val="5A4B9A"/>
      </a:hlink>
      <a:folHlink>
        <a:srgbClr val="5A4B9A"/>
      </a:folHlink>
    </a:clrScheme>
    <a:fontScheme name="Georgia+Arial">
      <a:majorFont>
        <a:latin typeface="Georgia"/>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Frame">
  <a:themeElements>
    <a:clrScheme name="CIPFA colours">
      <a:dk1>
        <a:sysClr val="windowText" lastClr="000000"/>
      </a:dk1>
      <a:lt1>
        <a:sysClr val="window" lastClr="FFFFFF"/>
      </a:lt1>
      <a:dk2>
        <a:srgbClr val="312C62"/>
      </a:dk2>
      <a:lt2>
        <a:srgbClr val="C7C4C3"/>
      </a:lt2>
      <a:accent1>
        <a:srgbClr val="5A4B9A"/>
      </a:accent1>
      <a:accent2>
        <a:srgbClr val="EA5042"/>
      </a:accent2>
      <a:accent3>
        <a:srgbClr val="958B87"/>
      </a:accent3>
      <a:accent4>
        <a:srgbClr val="F8AF61"/>
      </a:accent4>
      <a:accent5>
        <a:srgbClr val="83C0EA"/>
      </a:accent5>
      <a:accent6>
        <a:srgbClr val="00958D"/>
      </a:accent6>
      <a:hlink>
        <a:srgbClr val="5A4B9A"/>
      </a:hlink>
      <a:folHlink>
        <a:srgbClr val="5A4B9A"/>
      </a:folHlink>
    </a:clrScheme>
    <a:fontScheme name="Georgia+Arial">
      <a:majorFont>
        <a:latin typeface="Georgia"/>
        <a:ea typeface=""/>
        <a:cs typeface=""/>
      </a:majorFont>
      <a:minorFont>
        <a:latin typeface="Arial"/>
        <a:ea typeface=""/>
        <a:cs typeface=""/>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4.xml><?xml version="1.0" encoding="utf-8"?>
<a:theme xmlns:a="http://schemas.openxmlformats.org/drawingml/2006/main" name="Kay Hammond presentation">
  <a:themeElements>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G Group 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400" b="1" i="0" u="none" strike="noStrike" cap="none" normalizeH="0" baseline="0">
            <a:ln>
              <a:noFill/>
            </a:ln>
            <a:solidFill>
              <a:schemeClr val="tx2"/>
            </a:solidFill>
            <a:effectLst/>
            <a:latin typeface="Arial" charset="0"/>
            <a:ea typeface="ＭＳ Ｐゴシック" charset="0"/>
          </a:defRPr>
        </a:defPPr>
      </a:lstStyle>
    </a:lnDef>
  </a:objectDefaults>
  <a:extraClrSchemeLst>
    <a:extraClrScheme>
      <a:clrScheme name="LG Group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G Group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G Group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G Group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G Group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G Group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G Group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G Group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G Group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G Group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G Group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G Group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CPO2">
      <a:dk1>
        <a:srgbClr val="000000"/>
      </a:dk1>
      <a:lt1>
        <a:sysClr val="window" lastClr="FFFFFF"/>
      </a:lt1>
      <a:dk2>
        <a:srgbClr val="808284"/>
      </a:dk2>
      <a:lt2>
        <a:srgbClr val="D8D8D8"/>
      </a:lt2>
      <a:accent1>
        <a:srgbClr val="00559F"/>
      </a:accent1>
      <a:accent2>
        <a:srgbClr val="E11B22"/>
      </a:accent2>
      <a:accent3>
        <a:srgbClr val="808284"/>
      </a:accent3>
      <a:accent4>
        <a:srgbClr val="EE7479"/>
      </a:accent4>
      <a:accent5>
        <a:srgbClr val="7FAACF"/>
      </a:accent5>
      <a:accent6>
        <a:srgbClr val="7F7F7F"/>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O powerpoint template v6" id="{578EBE95-090B-4255-A191-84F8630629E1}" vid="{AA5EC536-EF2B-4095-88DA-79A39E1C846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2686</Words>
  <Application>Microsoft Office PowerPoint</Application>
  <PresentationFormat>Widescreen</PresentationFormat>
  <Paragraphs>403</Paragraphs>
  <Slides>44</Slides>
  <Notes>17</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44</vt:i4>
      </vt:variant>
    </vt:vector>
  </HeadingPairs>
  <TitlesOfParts>
    <vt:vector size="64" baseType="lpstr">
      <vt:lpstr>Arial W01 Light</vt:lpstr>
      <vt:lpstr>Arial-BoldMT</vt:lpstr>
      <vt:lpstr>ArialMT</vt:lpstr>
      <vt:lpstr>Arial</vt:lpstr>
      <vt:lpstr>Calibri</vt:lpstr>
      <vt:lpstr>Calibri Light</vt:lpstr>
      <vt:lpstr>Georgia</vt:lpstr>
      <vt:lpstr>Symbol</vt:lpstr>
      <vt:lpstr>Times New Roman</vt:lpstr>
      <vt:lpstr>Verdana</vt:lpstr>
      <vt:lpstr>Wingdings</vt:lpstr>
      <vt:lpstr>Wingdings 2</vt:lpstr>
      <vt:lpstr>Office Theme</vt:lpstr>
      <vt:lpstr>Frame</vt:lpstr>
      <vt:lpstr>1_Frame</vt:lpstr>
      <vt:lpstr>Kay Hammond presentation</vt:lpstr>
      <vt:lpstr>1_Office Theme</vt:lpstr>
      <vt:lpstr>2_Office Theme</vt:lpstr>
      <vt:lpstr>3_Office Theme</vt:lpstr>
      <vt:lpstr>4_Office Theme</vt:lpstr>
      <vt:lpstr>Strategic CPD Masterclass</vt:lpstr>
      <vt:lpstr>   Facilitator: Susannah Hancock: NFCC Chief Operating Officer  Diana Melville, FCPFA, Governance Advisor CIPFA  Peter Murphy: Professor of Public Policy and Management at Nottingham Business School  Cllr Frank Biederman: Chair of LGA Fire Services Management Committee &amp; Devon and Somerset Fire and Rescue    </vt:lpstr>
      <vt:lpstr>           </vt:lpstr>
      <vt:lpstr>Good Governance</vt:lpstr>
      <vt:lpstr>What is the Governance Framework?</vt:lpstr>
      <vt:lpstr>PowerPoint Presentation</vt:lpstr>
      <vt:lpstr>Why is Principle A so important?</vt:lpstr>
      <vt:lpstr>Principle B - Ensuring Openness and Comprehensive Stakeholder Engagement </vt:lpstr>
      <vt:lpstr>Good Governance in Practice</vt:lpstr>
      <vt:lpstr>Principles C and D</vt:lpstr>
      <vt:lpstr>Principle E – Capacity and Capability</vt:lpstr>
      <vt:lpstr>Principle F – Risks, Performance, Controls </vt:lpstr>
      <vt:lpstr>  Principle G  Implementing good practices in transparency, reporting, and audit to deliver effective accountability </vt:lpstr>
      <vt:lpstr>Bringing it all together</vt:lpstr>
      <vt:lpstr>Concluding thoughts</vt:lpstr>
      <vt:lpstr>Your thoughts and questions</vt:lpstr>
      <vt:lpstr> Corporate Governance, Accountability and the Development of National Frameworks   </vt:lpstr>
      <vt:lpstr>Structure of the Presentation</vt:lpstr>
      <vt:lpstr>Accountability in the Public Sector is Complex   (It works at both individual and systemic levels and has 3 dimensions) </vt:lpstr>
      <vt:lpstr>UK Performance Management Regimes and National Frameworks in Public Services </vt:lpstr>
      <vt:lpstr>The Purposes of the Generic Model</vt:lpstr>
      <vt:lpstr>The Model for   National Frameworks and Performance Regimes</vt:lpstr>
      <vt:lpstr>Details of the Core Areas</vt:lpstr>
      <vt:lpstr>The Evaluative and Analytical ‘Lens’ Adopted</vt:lpstr>
      <vt:lpstr>The National Frameworks since 2004</vt:lpstr>
      <vt:lpstr>2017 Act  Government’s ambitions for FRAs and PFCCs</vt:lpstr>
      <vt:lpstr>The 2018 Framework </vt:lpstr>
      <vt:lpstr>Fire and Rescue: National Governance models in the UK  (all have national frameworks and section 25 duties)</vt:lpstr>
      <vt:lpstr>The White Paper   Phase 2  “Governance, People and Professionalism”</vt:lpstr>
      <vt:lpstr>Omissions</vt:lpstr>
      <vt:lpstr>Some key issues: my views/predictions </vt:lpstr>
      <vt:lpstr>Any Questions?</vt:lpstr>
      <vt:lpstr>NFCC Strategic CPD Masterclass - Corporate Governance </vt:lpstr>
      <vt:lpstr>The Local Government Association</vt:lpstr>
      <vt:lpstr>Fire Service Management Committee Priorities </vt:lpstr>
      <vt:lpstr>Primary Governance Responsibilities of FRA Members  </vt:lpstr>
      <vt:lpstr>Primary Governance Responsibilities of FRA Members  </vt:lpstr>
      <vt:lpstr>Statutory Officers that Support FRA Members </vt:lpstr>
      <vt:lpstr>Statutory Officers that Support FRA Members cont. </vt:lpstr>
      <vt:lpstr>PowerPoint Presentation</vt:lpstr>
      <vt:lpstr>Relationship between FRA members and senior officers</vt:lpstr>
      <vt:lpstr>Reflections as an FRA member </vt:lpstr>
      <vt:lpstr>Contact Details  of the Speakers </vt:lpstr>
      <vt:lpstr>Thank you for attending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CPD Masterclass</dc:title>
  <dc:creator>Jane Cork</dc:creator>
  <cp:lastModifiedBy>Sullivan, Linda</cp:lastModifiedBy>
  <cp:revision>11</cp:revision>
  <dcterms:created xsi:type="dcterms:W3CDTF">2023-03-10T07:15:29Z</dcterms:created>
  <dcterms:modified xsi:type="dcterms:W3CDTF">2023-03-21T10:41:41Z</dcterms:modified>
</cp:coreProperties>
</file>