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7" r:id="rId3"/>
    <p:sldId id="257" r:id="rId4"/>
    <p:sldId id="279" r:id="rId5"/>
    <p:sldId id="283" r:id="rId6"/>
    <p:sldId id="269" r:id="rId7"/>
    <p:sldId id="265" r:id="rId8"/>
    <p:sldId id="268" r:id="rId9"/>
    <p:sldId id="271" r:id="rId10"/>
    <p:sldId id="273" r:id="rId11"/>
    <p:sldId id="275" r:id="rId12"/>
    <p:sldId id="276" r:id="rId13"/>
    <p:sldId id="272" r:id="rId14"/>
    <p:sldId id="261" r:id="rId15"/>
    <p:sldId id="278"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75" d="100"/>
          <a:sy n="75" d="100"/>
        </p:scale>
        <p:origin x="3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BDB7D-9197-A52F-CD3F-850B079FE1C1}"/>
              </a:ext>
            </a:extLst>
          </p:cNvPr>
          <p:cNvSpPr>
            <a:spLocks noGrp="1"/>
          </p:cNvSpPr>
          <p:nvPr>
            <p:ph type="ctrTitle"/>
          </p:nvPr>
        </p:nvSpPr>
        <p:spPr>
          <a:xfrm>
            <a:off x="2589213" y="954338"/>
            <a:ext cx="8915399" cy="2262781"/>
          </a:xfrm>
        </p:spPr>
        <p:txBody>
          <a:bodyPr/>
          <a:lstStyle/>
          <a:p>
            <a:r>
              <a:rPr lang="en-GB" sz="2800" dirty="0">
                <a:effectLst/>
                <a:ea typeface="Calibri" panose="020F0502020204030204" pitchFamily="34" charset="0"/>
                <a:cs typeface="Calibri" panose="020F0502020204030204" pitchFamily="34" charset="0"/>
              </a:rPr>
              <a:t>Preventing fires and meeting targets: tensions between transactional and relational approaches to measurement in UK fire prevention</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Subtitle 2">
            <a:extLst>
              <a:ext uri="{FF2B5EF4-FFF2-40B4-BE49-F238E27FC236}">
                <a16:creationId xmlns:a16="http://schemas.microsoft.com/office/drawing/2014/main" id="{C28FF4FB-BDD4-BA38-3B6D-431D14BA6396}"/>
              </a:ext>
            </a:extLst>
          </p:cNvPr>
          <p:cNvSpPr>
            <a:spLocks noGrp="1"/>
          </p:cNvSpPr>
          <p:nvPr>
            <p:ph type="subTitle" idx="1"/>
          </p:nvPr>
        </p:nvSpPr>
        <p:spPr>
          <a:xfrm>
            <a:off x="2589212" y="3640882"/>
            <a:ext cx="8915399" cy="1126283"/>
          </a:xfrm>
        </p:spPr>
        <p:txBody>
          <a:bodyPr>
            <a:normAutofit fontScale="25000" lnSpcReduction="20000"/>
          </a:bodyPr>
          <a:lstStyle/>
          <a:p>
            <a:pPr algn="l"/>
            <a:r>
              <a:rPr lang="en-GB" sz="8000" b="1" dirty="0">
                <a:solidFill>
                  <a:schemeClr val="accent1">
                    <a:lumMod val="75000"/>
                  </a:schemeClr>
                </a:solidFill>
              </a:rPr>
              <a:t>Charlotte Pell, PhD candidate</a:t>
            </a:r>
            <a:br>
              <a:rPr lang="en-GB" sz="8000" b="1" dirty="0">
                <a:solidFill>
                  <a:schemeClr val="tx1"/>
                </a:solidFill>
              </a:rPr>
            </a:br>
            <a:endParaRPr lang="en-GB" sz="8000" b="1" dirty="0">
              <a:solidFill>
                <a:schemeClr val="tx1"/>
              </a:solidFill>
            </a:endParaRPr>
          </a:p>
          <a:p>
            <a:pPr algn="l"/>
            <a:r>
              <a:rPr lang="en-GB" sz="8000" dirty="0"/>
              <a:t>Postgraduate Researcher, Centre for Economics, Policy and Public Management at Nottingham Business School at Nottingham Trent University</a:t>
            </a:r>
            <a:br>
              <a:rPr lang="en-GB" sz="7200" b="1" dirty="0">
                <a:solidFill>
                  <a:schemeClr val="tx1"/>
                </a:solidFill>
                <a:effectLst/>
                <a:ea typeface="Verdana" panose="020B0604030504040204" pitchFamily="34" charset="0"/>
                <a:cs typeface="Times New Roman" panose="02020603050405020304" pitchFamily="18" charset="0"/>
              </a:rPr>
            </a:br>
            <a:endParaRPr lang="en-GB" sz="7200" b="1" dirty="0">
              <a:solidFill>
                <a:schemeClr val="tx1"/>
              </a:solidFill>
            </a:endParaRPr>
          </a:p>
          <a:p>
            <a:pPr algn="l"/>
            <a:endParaRPr lang="en-GB" sz="7200" dirty="0">
              <a:solidFill>
                <a:schemeClr val="tx1"/>
              </a:solidFill>
            </a:endParaRPr>
          </a:p>
          <a:p>
            <a:endParaRPr lang="en-GB" dirty="0"/>
          </a:p>
        </p:txBody>
      </p:sp>
      <p:pic>
        <p:nvPicPr>
          <p:cNvPr id="4" name="Picture 7">
            <a:extLst>
              <a:ext uri="{FF2B5EF4-FFF2-40B4-BE49-F238E27FC236}">
                <a16:creationId xmlns:a16="http://schemas.microsoft.com/office/drawing/2014/main" id="{28EEA9FC-D54B-9988-D106-6642B7896A06}"/>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618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D02BED08-8941-2046-8E3C-CF97421DA666}"/>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734F143C-1136-1D0C-4899-2231D7A5F141}"/>
              </a:ext>
            </a:extLst>
          </p:cNvPr>
          <p:cNvSpPr>
            <a:spLocks noGrp="1"/>
          </p:cNvSpPr>
          <p:nvPr>
            <p:ph type="title"/>
          </p:nvPr>
        </p:nvSpPr>
        <p:spPr>
          <a:xfrm>
            <a:off x="2452248" y="954338"/>
            <a:ext cx="8911687" cy="1280890"/>
          </a:xfrm>
        </p:spPr>
        <p:txBody>
          <a:bodyPr/>
          <a:lstStyle/>
          <a:p>
            <a:r>
              <a:rPr lang="en-GB" dirty="0"/>
              <a:t>Helping People and Doing a Good Job</a:t>
            </a:r>
          </a:p>
        </p:txBody>
      </p:sp>
      <p:sp>
        <p:nvSpPr>
          <p:cNvPr id="3" name="Content Placeholder 2">
            <a:extLst>
              <a:ext uri="{FF2B5EF4-FFF2-40B4-BE49-F238E27FC236}">
                <a16:creationId xmlns:a16="http://schemas.microsoft.com/office/drawing/2014/main" id="{0299E72C-85B7-A6A8-DF5F-AC76DDDB4AFC}"/>
              </a:ext>
            </a:extLst>
          </p:cNvPr>
          <p:cNvSpPr>
            <a:spLocks noGrp="1"/>
          </p:cNvSpPr>
          <p:nvPr>
            <p:ph idx="1"/>
          </p:nvPr>
        </p:nvSpPr>
        <p:spPr/>
        <p:txBody>
          <a:bodyPr>
            <a:normAutofit fontScale="92500" lnSpcReduction="10000"/>
          </a:bodyPr>
          <a:lstStyle/>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…it probably sounds really cheesy(!) but it’s just keeping the community safe</a:t>
            </a:r>
            <a:r>
              <a:rPr lang="en-GB" sz="1800" dirty="0">
                <a:effectLst/>
                <a:latin typeface="Calibri" panose="020F0502020204030204" pitchFamily="34" charset="0"/>
                <a:ea typeface="Calibri" panose="020F0502020204030204" pitchFamily="34" charset="0"/>
                <a:cs typeface="Calibri" panose="020F0502020204030204" pitchFamily="34" charset="0"/>
              </a:rPr>
              <a:t>. (INT 19)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…helping people you know it’s now the sort of like ultimate job to be able to do that </a:t>
            </a:r>
            <a:r>
              <a:rPr lang="en-GB" sz="1800" dirty="0">
                <a:effectLst/>
                <a:latin typeface="Calibri" panose="020F0502020204030204" pitchFamily="34" charset="0"/>
                <a:ea typeface="Calibri" panose="020F0502020204030204" pitchFamily="34" charset="0"/>
                <a:cs typeface="Calibri" panose="020F0502020204030204" pitchFamily="34" charset="0"/>
              </a:rPr>
              <a:t>(INT 47)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It’s just something that appealed to me, working with the community, you know, saving people’s lives basically. </a:t>
            </a:r>
            <a:r>
              <a:rPr lang="en-GB" sz="1800" dirty="0">
                <a:effectLst/>
                <a:latin typeface="Calibri" panose="020F0502020204030204" pitchFamily="34" charset="0"/>
                <a:ea typeface="Calibri" panose="020F0502020204030204" pitchFamily="34" charset="0"/>
                <a:cs typeface="Calibri" panose="020F0502020204030204" pitchFamily="34" charset="0"/>
              </a:rPr>
              <a:t>(INT 13)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And I suppose I joined to make a difference in my community </a:t>
            </a:r>
            <a:r>
              <a:rPr lang="en-GB" sz="1800" dirty="0">
                <a:effectLst/>
                <a:latin typeface="Calibri" panose="020F0502020204030204" pitchFamily="34" charset="0"/>
                <a:ea typeface="Calibri" panose="020F0502020204030204" pitchFamily="34" charset="0"/>
                <a:cs typeface="Calibri" panose="020F0502020204030204" pitchFamily="34" charset="0"/>
              </a:rPr>
              <a:t>(INT 56)</a:t>
            </a:r>
            <a:r>
              <a:rPr lang="en-GB" sz="1800" i="1" dirty="0">
                <a:effectLst/>
                <a:latin typeface="Calibri" panose="020F0502020204030204" pitchFamily="34" charset="0"/>
                <a:ea typeface="Calibri" panose="020F0502020204030204" pitchFamily="34" charset="0"/>
                <a:cs typeface="Calibri" panose="020F0502020204030204" pitchFamily="34" charset="0"/>
              </a:rPr>
              <a:t> </a:t>
            </a: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very much led … led by improvement.  And that’s what motivates me.  I also … if my action is going to have a positive outcome of that improvement and that development, then I’m very motivated. </a:t>
            </a:r>
            <a:r>
              <a:rPr lang="en-GB" sz="1800" dirty="0">
                <a:effectLst/>
                <a:latin typeface="Calibri" panose="020F0502020204030204" pitchFamily="34" charset="0"/>
                <a:ea typeface="Calibri" panose="020F0502020204030204" pitchFamily="34" charset="0"/>
                <a:cs typeface="Calibri" panose="020F0502020204030204" pitchFamily="34" charset="0"/>
              </a:rPr>
              <a:t>(INT 15)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What motivates me?  Doing a good job. </a:t>
            </a:r>
            <a:r>
              <a:rPr lang="en-GB" sz="1800" dirty="0">
                <a:effectLst/>
                <a:latin typeface="Calibri" panose="020F0502020204030204" pitchFamily="34" charset="0"/>
                <a:ea typeface="Calibri" panose="020F0502020204030204" pitchFamily="34" charset="0"/>
                <a:cs typeface="Calibri" panose="020F0502020204030204" pitchFamily="34" charset="0"/>
              </a:rPr>
              <a:t>(INT 06)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677659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F7CA2-04FB-FEE5-9402-6420A799E810}"/>
              </a:ext>
            </a:extLst>
          </p:cNvPr>
          <p:cNvSpPr>
            <a:spLocks noGrp="1"/>
          </p:cNvSpPr>
          <p:nvPr>
            <p:ph type="title"/>
          </p:nvPr>
        </p:nvSpPr>
        <p:spPr/>
        <p:txBody>
          <a:bodyPr/>
          <a:lstStyle/>
          <a:p>
            <a:r>
              <a:rPr lang="en-GB" dirty="0"/>
              <a:t>Quality Versus Quantity</a:t>
            </a:r>
          </a:p>
        </p:txBody>
      </p:sp>
      <p:sp>
        <p:nvSpPr>
          <p:cNvPr id="3" name="Content Placeholder 2">
            <a:extLst>
              <a:ext uri="{FF2B5EF4-FFF2-40B4-BE49-F238E27FC236}">
                <a16:creationId xmlns:a16="http://schemas.microsoft.com/office/drawing/2014/main" id="{AE268517-66D6-E435-9AF7-73C3BC0ABFAC}"/>
              </a:ext>
            </a:extLst>
          </p:cNvPr>
          <p:cNvSpPr>
            <a:spLocks noGrp="1"/>
          </p:cNvSpPr>
          <p:nvPr>
            <p:ph idx="1"/>
          </p:nvPr>
        </p:nvSpPr>
        <p:spPr/>
        <p:txBody>
          <a:bodyPr>
            <a:normAutofit fontScale="92500" lnSpcReduction="20000"/>
          </a:bodyPr>
          <a:lstStyle/>
          <a:p>
            <a:pPr marL="252095" marR="252095">
              <a:lnSpc>
                <a:spcPct val="107000"/>
              </a:lnSpc>
              <a:spcAft>
                <a:spcPts val="800"/>
              </a:spcAft>
            </a:pPr>
            <a:r>
              <a:rPr lang="en-GB" sz="1800" i="1" dirty="0">
                <a:effectLst/>
                <a:latin typeface="Calibri" panose="020F0502020204030204" pitchFamily="34" charset="0"/>
                <a:ea typeface="Calibri" panose="020F0502020204030204" pitchFamily="34" charset="0"/>
                <a:cs typeface="Calibri" panose="020F0502020204030204" pitchFamily="34" charset="0"/>
              </a:rPr>
              <a:t>…so not being numbers driven would help in terms of focusing and targeting resource where it would make most difference </a:t>
            </a:r>
            <a:r>
              <a:rPr lang="en-GB" sz="1800" dirty="0">
                <a:effectLst/>
                <a:latin typeface="Calibri" panose="020F0502020204030204" pitchFamily="34" charset="0"/>
                <a:ea typeface="Calibri" panose="020F0502020204030204" pitchFamily="34" charset="0"/>
                <a:cs typeface="Calibri" panose="020F0502020204030204" pitchFamily="34" charset="0"/>
              </a:rPr>
              <a:t>(INT 28)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…that targets can create a problem, certainly when it’s number based.  Although we have targets for everyone to reach in terms of numbers of safe and wells carried out, in certain areas, particularly in my team, I see it as a problem, because what I don’t like to think is that someone’s rushed to do a case and … put it in a box, and move on to the next one.  I would rather them see it through properly and close the loop and all the loose ends … to make sure we’ve done everything we can do. </a:t>
            </a:r>
            <a:r>
              <a:rPr lang="en-GB" sz="1800" dirty="0">
                <a:effectLst/>
                <a:latin typeface="Calibri" panose="020F0502020204030204" pitchFamily="34" charset="0"/>
                <a:ea typeface="Calibri" panose="020F0502020204030204" pitchFamily="34" charset="0"/>
                <a:cs typeface="Calibri" panose="020F0502020204030204" pitchFamily="34" charset="0"/>
              </a:rPr>
              <a:t>(INT 15)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…you don’t want performance management just being a stick to beat people with because that’s where the chasing of targets comes and the quality decreases. </a:t>
            </a:r>
            <a:r>
              <a:rPr lang="en-GB" sz="1800" dirty="0">
                <a:effectLst/>
                <a:latin typeface="Calibri" panose="020F0502020204030204" pitchFamily="34" charset="0"/>
                <a:ea typeface="Calibri" panose="020F0502020204030204" pitchFamily="34" charset="0"/>
                <a:cs typeface="Calibri" panose="020F0502020204030204" pitchFamily="34" charset="0"/>
              </a:rPr>
              <a:t>(INT 47)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But it’s very numbers orientated.  So we’re very kind of obsessed with how many safe and well visits we’ve done, … and how many business safety checks we’ve done. </a:t>
            </a:r>
            <a:r>
              <a:rPr lang="en-GB" sz="1800" dirty="0">
                <a:effectLst/>
                <a:latin typeface="Calibri" panose="020F0502020204030204" pitchFamily="34" charset="0"/>
                <a:ea typeface="Calibri" panose="020F0502020204030204" pitchFamily="34" charset="0"/>
                <a:cs typeface="Calibri" panose="020F0502020204030204" pitchFamily="34" charset="0"/>
              </a:rPr>
              <a:t>(INT 42)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7">
            <a:extLst>
              <a:ext uri="{FF2B5EF4-FFF2-40B4-BE49-F238E27FC236}">
                <a16:creationId xmlns:a16="http://schemas.microsoft.com/office/drawing/2014/main" id="{BD28E515-A649-552A-91C5-A11ED23F7A3E}"/>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176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F5DF-A42F-77CC-0F54-DD827EB3B328}"/>
              </a:ext>
            </a:extLst>
          </p:cNvPr>
          <p:cNvSpPr>
            <a:spLocks noGrp="1"/>
          </p:cNvSpPr>
          <p:nvPr>
            <p:ph type="title"/>
          </p:nvPr>
        </p:nvSpPr>
        <p:spPr/>
        <p:txBody>
          <a:bodyPr/>
          <a:lstStyle/>
          <a:p>
            <a:r>
              <a:rPr lang="en-GB" dirty="0"/>
              <a:t>Quality Versus Quantity</a:t>
            </a:r>
          </a:p>
        </p:txBody>
      </p:sp>
      <p:sp>
        <p:nvSpPr>
          <p:cNvPr id="3" name="Content Placeholder 2">
            <a:extLst>
              <a:ext uri="{FF2B5EF4-FFF2-40B4-BE49-F238E27FC236}">
                <a16:creationId xmlns:a16="http://schemas.microsoft.com/office/drawing/2014/main" id="{E929D0DF-1B47-38E1-8C25-085E2141D1FE}"/>
              </a:ext>
            </a:extLst>
          </p:cNvPr>
          <p:cNvSpPr>
            <a:spLocks noGrp="1"/>
          </p:cNvSpPr>
          <p:nvPr>
            <p:ph idx="1"/>
          </p:nvPr>
        </p:nvSpPr>
        <p:spPr/>
        <p:txBody>
          <a:bodyPr>
            <a:normAutofit lnSpcReduction="10000"/>
          </a:bodyPr>
          <a:lstStyle/>
          <a:p>
            <a:pPr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 if I wanted a job chasing figures and targets, I’d have gone and got a job in a shop as a sales assistant, you know.  I don’t want to do that, I want to do the job properly and make sure it’s done to the best of my ability. </a:t>
            </a:r>
            <a:r>
              <a:rPr lang="en-GB" sz="1800" dirty="0">
                <a:effectLst/>
                <a:latin typeface="Calibri" panose="020F0502020204030204" pitchFamily="34" charset="0"/>
                <a:ea typeface="Calibri" panose="020F0502020204030204" pitchFamily="34" charset="0"/>
                <a:cs typeface="Calibri" panose="020F0502020204030204" pitchFamily="34" charset="0"/>
              </a:rPr>
              <a:t>(INT 13)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285750">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Because it’s somebody’s life, the other side of that and … referrals that we can make, they can change that person’s wellbeing and day to day life quite quickly, which is great, but we need to keep in mind as a priority that you know these are people and these aren’t targets.  </a:t>
            </a:r>
            <a:r>
              <a:rPr lang="en-GB" sz="1800" dirty="0">
                <a:effectLst/>
                <a:latin typeface="Calibri" panose="020F0502020204030204" pitchFamily="34" charset="0"/>
                <a:ea typeface="Calibri" panose="020F0502020204030204" pitchFamily="34" charset="0"/>
                <a:cs typeface="Calibri" panose="020F0502020204030204" pitchFamily="34" charset="0"/>
              </a:rPr>
              <a:t>(INT 19)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285750">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So you’ll always get the behaviours of people going for the path of least resistance and they’ll say, well if it’s a numbers thing, then we’re just going to try target all the low ones and do them as fast as we can and satisfy the numbers.  But our core role is to help people and create safer communities and doing that is not doing that</a:t>
            </a:r>
            <a:r>
              <a:rPr lang="en-GB" sz="1800" dirty="0">
                <a:effectLst/>
                <a:latin typeface="Calibri" panose="020F0502020204030204" pitchFamily="34" charset="0"/>
                <a:ea typeface="Calibri" panose="020F0502020204030204" pitchFamily="34" charset="0"/>
                <a:cs typeface="Calibri" panose="020F0502020204030204" pitchFamily="34" charset="0"/>
              </a:rPr>
              <a:t>.  (INT 47)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15900"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7">
            <a:extLst>
              <a:ext uri="{FF2B5EF4-FFF2-40B4-BE49-F238E27FC236}">
                <a16:creationId xmlns:a16="http://schemas.microsoft.com/office/drawing/2014/main" id="{73BE57C6-DD2D-E724-C247-3F546F1BB4D5}"/>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840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C8129-4984-0956-9BDB-00D5FE91004E}"/>
              </a:ext>
            </a:extLst>
          </p:cNvPr>
          <p:cNvSpPr>
            <a:spLocks noGrp="1"/>
          </p:cNvSpPr>
          <p:nvPr>
            <p:ph type="title"/>
          </p:nvPr>
        </p:nvSpPr>
        <p:spPr/>
        <p:txBody>
          <a:bodyPr/>
          <a:lstStyle/>
          <a:p>
            <a:r>
              <a:rPr lang="en-GB" dirty="0"/>
              <a:t>Supportive leadership?</a:t>
            </a:r>
          </a:p>
        </p:txBody>
      </p:sp>
      <p:sp>
        <p:nvSpPr>
          <p:cNvPr id="3" name="Content Placeholder 2">
            <a:extLst>
              <a:ext uri="{FF2B5EF4-FFF2-40B4-BE49-F238E27FC236}">
                <a16:creationId xmlns:a16="http://schemas.microsoft.com/office/drawing/2014/main" id="{3DE0D9F8-C072-5427-DAC3-31659CA5753D}"/>
              </a:ext>
            </a:extLst>
          </p:cNvPr>
          <p:cNvSpPr>
            <a:spLocks noGrp="1"/>
          </p:cNvSpPr>
          <p:nvPr>
            <p:ph idx="1"/>
          </p:nvPr>
        </p:nvSpPr>
        <p:spPr/>
        <p:txBody>
          <a:bodyPr/>
          <a:lstStyle/>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000" i="1" dirty="0">
                <a:effectLst/>
                <a:latin typeface="Calibri" panose="020F0502020204030204" pitchFamily="34" charset="0"/>
                <a:ea typeface="Calibri" panose="020F0502020204030204" pitchFamily="34" charset="0"/>
                <a:cs typeface="Calibri" panose="020F0502020204030204" pitchFamily="34" charset="0"/>
              </a:rPr>
              <a:t>No, we just do what we feel is right, we stick … we do three a day. </a:t>
            </a:r>
            <a:r>
              <a:rPr lang="en-GB" sz="2000" dirty="0">
                <a:effectLst/>
                <a:latin typeface="Calibri" panose="020F0502020204030204" pitchFamily="34" charset="0"/>
                <a:ea typeface="Calibri" panose="020F0502020204030204" pitchFamily="34" charset="0"/>
                <a:cs typeface="Calibri" panose="020F0502020204030204" pitchFamily="34" charset="0"/>
              </a:rPr>
              <a:t>(INT 13)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000" i="1" dirty="0">
                <a:effectLst/>
                <a:latin typeface="Calibri" panose="020F0502020204030204" pitchFamily="34" charset="0"/>
                <a:ea typeface="Calibri" panose="020F0502020204030204" pitchFamily="34" charset="0"/>
                <a:cs typeface="Calibri" panose="020F0502020204030204" pitchFamily="34" charset="0"/>
              </a:rPr>
              <a:t>I’ve never really been one to be sitting looking at the numbers and going, am I achieving, I just work as hard as I can and the results come anyway… </a:t>
            </a:r>
            <a:r>
              <a:rPr lang="en-GB" sz="2000" dirty="0">
                <a:effectLst/>
                <a:latin typeface="Calibri" panose="020F0502020204030204" pitchFamily="34" charset="0"/>
                <a:ea typeface="Calibri" panose="020F0502020204030204" pitchFamily="34" charset="0"/>
                <a:cs typeface="Calibri" panose="020F0502020204030204" pitchFamily="34" charset="0"/>
              </a:rPr>
              <a:t>(INT 47)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7">
            <a:extLst>
              <a:ext uri="{FF2B5EF4-FFF2-40B4-BE49-F238E27FC236}">
                <a16:creationId xmlns:a16="http://schemas.microsoft.com/office/drawing/2014/main" id="{69088961-21EC-D96E-556E-2B700AD5A935}"/>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958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7C5C-6D83-4F98-D0AB-8342F734B6C3}"/>
              </a:ext>
            </a:extLst>
          </p:cNvPr>
          <p:cNvSpPr>
            <a:spLocks noGrp="1"/>
          </p:cNvSpPr>
          <p:nvPr>
            <p:ph type="title"/>
          </p:nvPr>
        </p:nvSpPr>
        <p:spPr/>
        <p:txBody>
          <a:bodyPr/>
          <a:lstStyle/>
          <a:p>
            <a:r>
              <a:rPr lang="en-GB" dirty="0"/>
              <a:t>Early Conceptual Framework</a:t>
            </a:r>
          </a:p>
        </p:txBody>
      </p:sp>
      <p:graphicFrame>
        <p:nvGraphicFramePr>
          <p:cNvPr id="4" name="Content Placeholder 3">
            <a:extLst>
              <a:ext uri="{FF2B5EF4-FFF2-40B4-BE49-F238E27FC236}">
                <a16:creationId xmlns:a16="http://schemas.microsoft.com/office/drawing/2014/main" id="{6DA1EB96-8335-C789-156E-4AF9451EE067}"/>
              </a:ext>
            </a:extLst>
          </p:cNvPr>
          <p:cNvGraphicFramePr>
            <a:graphicFrameLocks noGrp="1"/>
          </p:cNvGraphicFramePr>
          <p:nvPr>
            <p:ph idx="1"/>
            <p:extLst>
              <p:ext uri="{D42A27DB-BD31-4B8C-83A1-F6EECF244321}">
                <p14:modId xmlns:p14="http://schemas.microsoft.com/office/powerpoint/2010/main" val="3547202134"/>
              </p:ext>
            </p:extLst>
          </p:nvPr>
        </p:nvGraphicFramePr>
        <p:xfrm>
          <a:off x="2592925" y="1338470"/>
          <a:ext cx="8911687" cy="5756553"/>
        </p:xfrm>
        <a:graphic>
          <a:graphicData uri="http://schemas.openxmlformats.org/drawingml/2006/table">
            <a:tbl>
              <a:tblPr firstRow="1" firstCol="1" bandRow="1">
                <a:tableStyleId>{5C22544A-7EE6-4342-B048-85BDC9FD1C3A}</a:tableStyleId>
              </a:tblPr>
              <a:tblGrid>
                <a:gridCol w="1936213">
                  <a:extLst>
                    <a:ext uri="{9D8B030D-6E8A-4147-A177-3AD203B41FA5}">
                      <a16:colId xmlns:a16="http://schemas.microsoft.com/office/drawing/2014/main" val="314406355"/>
                    </a:ext>
                  </a:extLst>
                </a:gridCol>
                <a:gridCol w="2072040">
                  <a:extLst>
                    <a:ext uri="{9D8B030D-6E8A-4147-A177-3AD203B41FA5}">
                      <a16:colId xmlns:a16="http://schemas.microsoft.com/office/drawing/2014/main" val="2510815773"/>
                    </a:ext>
                  </a:extLst>
                </a:gridCol>
                <a:gridCol w="4903434">
                  <a:extLst>
                    <a:ext uri="{9D8B030D-6E8A-4147-A177-3AD203B41FA5}">
                      <a16:colId xmlns:a16="http://schemas.microsoft.com/office/drawing/2014/main" val="3082762277"/>
                    </a:ext>
                  </a:extLst>
                </a:gridCol>
              </a:tblGrid>
              <a:tr h="505751">
                <a:tc>
                  <a:txBody>
                    <a:bodyPr/>
                    <a:lstStyle/>
                    <a:p>
                      <a:pPr>
                        <a:spcAft>
                          <a:spcPts val="105"/>
                        </a:spcAft>
                      </a:pPr>
                      <a:r>
                        <a:rPr lang="en-GB" sz="1600" dirty="0">
                          <a:effectLst/>
                        </a:rPr>
                        <a:t>Type of decision making</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105"/>
                        </a:spcAft>
                      </a:pPr>
                      <a:r>
                        <a:rPr lang="en-GB" sz="1600">
                          <a:effectLst/>
                        </a:rPr>
                        <a:t>Used predominantly by</a:t>
                      </a:r>
                      <a:endParaRPr lang="en-GB"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105"/>
                        </a:spcAft>
                      </a:pPr>
                      <a:r>
                        <a:rPr lang="en-GB" sz="1600">
                          <a:effectLst/>
                        </a:rPr>
                        <a:t>Data used</a:t>
                      </a:r>
                      <a:endParaRPr lang="en-GB"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750081763"/>
                  </a:ext>
                </a:extLst>
              </a:tr>
              <a:tr h="2023004">
                <a:tc>
                  <a:txBody>
                    <a:bodyPr/>
                    <a:lstStyle/>
                    <a:p>
                      <a:pPr>
                        <a:spcAft>
                          <a:spcPts val="105"/>
                        </a:spcAft>
                      </a:pPr>
                      <a:r>
                        <a:rPr lang="en-GB" sz="1600">
                          <a:effectLst/>
                        </a:rPr>
                        <a:t>Reputation-based decision-making</a:t>
                      </a:r>
                      <a:endParaRPr lang="en-GB"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105"/>
                        </a:spcAft>
                      </a:pPr>
                      <a:r>
                        <a:rPr lang="en-GB" sz="1600" dirty="0">
                          <a:effectLst/>
                        </a:rPr>
                        <a:t>Senior managers and the Fire Authority</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105"/>
                        </a:spcAft>
                      </a:pPr>
                      <a:r>
                        <a:rPr lang="en-GB" sz="1600" dirty="0">
                          <a:effectLst/>
                        </a:rPr>
                        <a:t>HMIFRS inspection reports</a:t>
                      </a:r>
                    </a:p>
                    <a:p>
                      <a:pPr>
                        <a:spcAft>
                          <a:spcPts val="105"/>
                        </a:spcAft>
                      </a:pPr>
                      <a:r>
                        <a:rPr lang="en-GB" sz="1600" dirty="0">
                          <a:effectLst/>
                        </a:rPr>
                        <a:t>Political capital</a:t>
                      </a:r>
                      <a:br>
                        <a:rPr lang="en-GB" sz="1600" dirty="0">
                          <a:effectLst/>
                        </a:rPr>
                      </a:br>
                      <a:r>
                        <a:rPr lang="en-GB" sz="1600" dirty="0">
                          <a:effectLst/>
                        </a:rPr>
                        <a:t>Performance indicators (largely based on numbers)</a:t>
                      </a:r>
                      <a:br>
                        <a:rPr lang="en-GB" sz="1600" dirty="0">
                          <a:effectLst/>
                        </a:rPr>
                      </a:br>
                      <a:r>
                        <a:rPr lang="en-GB" sz="1600" dirty="0">
                          <a:effectLst/>
                        </a:rPr>
                        <a:t>Benchmarking data</a:t>
                      </a:r>
                    </a:p>
                    <a:p>
                      <a:pPr>
                        <a:spcAft>
                          <a:spcPts val="105"/>
                        </a:spcAft>
                      </a:pPr>
                      <a:r>
                        <a:rPr lang="en-GB" sz="1600" dirty="0">
                          <a:effectLst/>
                          <a:latin typeface="+mn-lt"/>
                          <a:ea typeface="Times New Roman" panose="02020603050405020304" pitchFamily="18" charset="0"/>
                          <a:cs typeface="Arial" panose="020B0604020202020204" pitchFamily="34" charset="0"/>
                        </a:rPr>
                        <a:t>Government legislation</a:t>
                      </a:r>
                    </a:p>
                    <a:p>
                      <a:pPr>
                        <a:spcAft>
                          <a:spcPts val="105"/>
                        </a:spcAft>
                      </a:pPr>
                      <a:r>
                        <a:rPr lang="en-GB" sz="1600" dirty="0">
                          <a:effectLst/>
                          <a:latin typeface="+mn-lt"/>
                          <a:ea typeface="Times New Roman" panose="02020603050405020304" pitchFamily="18" charset="0"/>
                          <a:cs typeface="Arial" panose="020B0604020202020204" pitchFamily="34" charset="0"/>
                        </a:rPr>
                        <a:t>Consultancy reports</a:t>
                      </a:r>
                    </a:p>
                    <a:p>
                      <a:pPr>
                        <a:spcAft>
                          <a:spcPts val="105"/>
                        </a:spcAft>
                      </a:pPr>
                      <a:r>
                        <a:rPr lang="en-GB" sz="1600" dirty="0">
                          <a:effectLst/>
                          <a:latin typeface="+mn-lt"/>
                          <a:ea typeface="Times New Roman" panose="02020603050405020304" pitchFamily="18" charset="0"/>
                          <a:cs typeface="Arial" panose="020B0604020202020204" pitchFamily="34" charset="0"/>
                        </a:rPr>
                        <a:t>Anecdotal data from staff</a:t>
                      </a:r>
                    </a:p>
                  </a:txBody>
                  <a:tcPr marL="68580" marR="68580" marT="0" marB="0"/>
                </a:tc>
                <a:extLst>
                  <a:ext uri="{0D108BD9-81ED-4DB2-BD59-A6C34878D82A}">
                    <a16:rowId xmlns:a16="http://schemas.microsoft.com/office/drawing/2014/main" val="1739872782"/>
                  </a:ext>
                </a:extLst>
              </a:tr>
              <a:tr h="1264378">
                <a:tc>
                  <a:txBody>
                    <a:bodyPr/>
                    <a:lstStyle/>
                    <a:p>
                      <a:pPr>
                        <a:spcAft>
                          <a:spcPts val="105"/>
                        </a:spcAft>
                      </a:pPr>
                      <a:r>
                        <a:rPr lang="en-GB" sz="1600">
                          <a:effectLst/>
                        </a:rPr>
                        <a:t>Evidence-based decision-making</a:t>
                      </a:r>
                      <a:endParaRPr lang="en-GB"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105"/>
                        </a:spcAft>
                      </a:pPr>
                      <a:r>
                        <a:rPr lang="en-GB" sz="1600">
                          <a:effectLst/>
                        </a:rPr>
                        <a:t>Middle managers</a:t>
                      </a:r>
                      <a:endParaRPr lang="en-GB"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105"/>
                        </a:spcAft>
                      </a:pPr>
                      <a:r>
                        <a:rPr lang="en-GB" sz="1600" dirty="0">
                          <a:effectLst/>
                        </a:rPr>
                        <a:t>Incident data, demographic data and feedback from service users, person-centred data</a:t>
                      </a:r>
                      <a:br>
                        <a:rPr lang="en-GB" sz="1600" dirty="0">
                          <a:effectLst/>
                        </a:rPr>
                      </a:br>
                      <a:r>
                        <a:rPr lang="en-GB" sz="1600" dirty="0">
                          <a:effectLst/>
                        </a:rPr>
                        <a:t>A strong emphasis on the quality of services to the public</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623108306"/>
                  </a:ext>
                </a:extLst>
              </a:tr>
              <a:tr h="1770129">
                <a:tc>
                  <a:txBody>
                    <a:bodyPr/>
                    <a:lstStyle/>
                    <a:p>
                      <a:pPr>
                        <a:spcAft>
                          <a:spcPts val="105"/>
                        </a:spcAft>
                      </a:pPr>
                      <a:r>
                        <a:rPr lang="en-GB" sz="1600">
                          <a:effectLst/>
                        </a:rPr>
                        <a:t>Situation-based decision-making</a:t>
                      </a:r>
                      <a:endParaRPr lang="en-GB"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105"/>
                        </a:spcAft>
                      </a:pPr>
                      <a:r>
                        <a:rPr lang="en-GB" sz="1600">
                          <a:effectLst/>
                        </a:rPr>
                        <a:t>Frontline staff</a:t>
                      </a:r>
                      <a:endParaRPr lang="en-GB"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105"/>
                        </a:spcAft>
                      </a:pPr>
                      <a:r>
                        <a:rPr lang="en-GB" sz="1600" dirty="0">
                          <a:effectLst/>
                        </a:rPr>
                        <a:t>‘What it says on the form/system’</a:t>
                      </a:r>
                      <a:br>
                        <a:rPr lang="en-GB" sz="1600" dirty="0">
                          <a:effectLst/>
                        </a:rPr>
                      </a:br>
                      <a:r>
                        <a:rPr lang="en-GB" sz="1600" dirty="0">
                          <a:effectLst/>
                        </a:rPr>
                        <a:t>Targets from their managers</a:t>
                      </a:r>
                      <a:br>
                        <a:rPr lang="en-GB" sz="1600" dirty="0">
                          <a:effectLst/>
                        </a:rPr>
                      </a:br>
                      <a:r>
                        <a:rPr lang="en-GB" sz="1600" dirty="0">
                          <a:effectLst/>
                        </a:rPr>
                        <a:t>What they see and hear on the ground</a:t>
                      </a:r>
                      <a:br>
                        <a:rPr lang="en-GB" sz="1600" dirty="0">
                          <a:effectLst/>
                        </a:rPr>
                      </a:br>
                      <a:r>
                        <a:rPr lang="en-GB" sz="1600" dirty="0">
                          <a:effectLst/>
                        </a:rPr>
                        <a:t>Informal intelligence from colleagues/partners/managers</a:t>
                      </a:r>
                      <a:br>
                        <a:rPr lang="en-GB" sz="1600" dirty="0">
                          <a:effectLst/>
                        </a:rPr>
                      </a:br>
                      <a:r>
                        <a:rPr lang="en-GB" sz="1600" dirty="0">
                          <a:effectLst/>
                        </a:rPr>
                        <a:t>Dynamic/visual data coming from vulnerable people/community.</a:t>
                      </a:r>
                    </a:p>
                    <a:p>
                      <a:pPr>
                        <a:spcAft>
                          <a:spcPts val="105"/>
                        </a:spcAft>
                      </a:pPr>
                      <a:r>
                        <a:rPr lang="en-GB" sz="1600" dirty="0">
                          <a:effectLst/>
                          <a:latin typeface="+mn-lt"/>
                          <a:ea typeface="Times New Roman" panose="02020603050405020304" pitchFamily="18" charset="0"/>
                          <a:cs typeface="Arial" panose="020B0604020202020204" pitchFamily="34" charset="0"/>
                        </a:rPr>
                        <a:t>‘Doing the right thing’</a:t>
                      </a:r>
                    </a:p>
                  </a:txBody>
                  <a:tcPr marL="68580" marR="68580" marT="0" marB="0"/>
                </a:tc>
                <a:extLst>
                  <a:ext uri="{0D108BD9-81ED-4DB2-BD59-A6C34878D82A}">
                    <a16:rowId xmlns:a16="http://schemas.microsoft.com/office/drawing/2014/main" val="1400319819"/>
                  </a:ext>
                </a:extLst>
              </a:tr>
            </a:tbl>
          </a:graphicData>
        </a:graphic>
      </p:graphicFrame>
      <p:pic>
        <p:nvPicPr>
          <p:cNvPr id="3" name="Picture 7">
            <a:extLst>
              <a:ext uri="{FF2B5EF4-FFF2-40B4-BE49-F238E27FC236}">
                <a16:creationId xmlns:a16="http://schemas.microsoft.com/office/drawing/2014/main" id="{E81F3EFE-392F-BF8B-3AA3-A91A9DAA822E}"/>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0419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DC854-0AD0-D236-8283-5559D1388605}"/>
              </a:ext>
            </a:extLst>
          </p:cNvPr>
          <p:cNvSpPr>
            <a:spLocks noGrp="1"/>
          </p:cNvSpPr>
          <p:nvPr>
            <p:ph type="title"/>
          </p:nvPr>
        </p:nvSpPr>
        <p:spPr/>
        <p:txBody>
          <a:bodyPr/>
          <a:lstStyle/>
          <a:p>
            <a:r>
              <a:rPr lang="en-GB" dirty="0"/>
              <a:t>Initial Findings</a:t>
            </a:r>
          </a:p>
        </p:txBody>
      </p:sp>
      <p:sp>
        <p:nvSpPr>
          <p:cNvPr id="3" name="Content Placeholder 2">
            <a:extLst>
              <a:ext uri="{FF2B5EF4-FFF2-40B4-BE49-F238E27FC236}">
                <a16:creationId xmlns:a16="http://schemas.microsoft.com/office/drawing/2014/main" id="{8CDD7D36-F93A-B8BE-2FB8-45C426B7C3E7}"/>
              </a:ext>
            </a:extLst>
          </p:cNvPr>
          <p:cNvSpPr>
            <a:spLocks noGrp="1"/>
          </p:cNvSpPr>
          <p:nvPr>
            <p:ph idx="1"/>
          </p:nvPr>
        </p:nvSpPr>
        <p:spPr/>
        <p:txBody>
          <a:bodyPr>
            <a:normAutofit fontScale="92500" lnSpcReduction="10000"/>
          </a:bodyPr>
          <a:lstStyle/>
          <a:p>
            <a:r>
              <a:rPr lang="en-GB" dirty="0"/>
              <a:t>A clear commitment to purpose</a:t>
            </a:r>
          </a:p>
          <a:p>
            <a:r>
              <a:rPr lang="en-GB" dirty="0"/>
              <a:t>Strong public service ethos</a:t>
            </a:r>
          </a:p>
          <a:p>
            <a:r>
              <a:rPr lang="en-GB" dirty="0"/>
              <a:t>Support at every level for quality (‘doing it properly)</a:t>
            </a:r>
          </a:p>
          <a:p>
            <a:r>
              <a:rPr lang="en-GB" dirty="0"/>
              <a:t>Numerical targets talked about as a ‘only a guide’</a:t>
            </a:r>
          </a:p>
          <a:p>
            <a:r>
              <a:rPr lang="en-GB" dirty="0"/>
              <a:t>Target culture (in this one case study) isn’t as I expected (based on studies carried out in UK police and ambulance services)</a:t>
            </a:r>
          </a:p>
          <a:p>
            <a:r>
              <a:rPr lang="en-GB" dirty="0"/>
              <a:t>There be may be pressure to ‘chase the numbers’ in the service, but no one interviewed has said they change what they do to meet targets</a:t>
            </a:r>
          </a:p>
          <a:p>
            <a:r>
              <a:rPr lang="en-GB" dirty="0"/>
              <a:t>Person-centred, relational approach appears to be taken in Safe and Well visits</a:t>
            </a:r>
          </a:p>
          <a:p>
            <a:r>
              <a:rPr lang="en-GB" dirty="0"/>
              <a:t>Staff know that Safe and Well visits prevent fires and keep people safe, but they don’t appear to collect data to measure achievement of this purpose</a:t>
            </a:r>
          </a:p>
        </p:txBody>
      </p:sp>
      <p:pic>
        <p:nvPicPr>
          <p:cNvPr id="4" name="Picture 7">
            <a:extLst>
              <a:ext uri="{FF2B5EF4-FFF2-40B4-BE49-F238E27FC236}">
                <a16:creationId xmlns:a16="http://schemas.microsoft.com/office/drawing/2014/main" id="{6EE9C97B-4128-8919-4F2F-F8395C03561A}"/>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982A0-0F27-0074-279F-EDA7DF05C5EA}"/>
              </a:ext>
            </a:extLst>
          </p:cNvPr>
          <p:cNvSpPr>
            <a:spLocks noGrp="1"/>
          </p:cNvSpPr>
          <p:nvPr>
            <p:ph type="title"/>
          </p:nvPr>
        </p:nvSpPr>
        <p:spPr/>
        <p:txBody>
          <a:bodyPr/>
          <a:lstStyle/>
          <a:p>
            <a:r>
              <a:rPr lang="en-GB" dirty="0"/>
              <a:t>Questions Raised</a:t>
            </a:r>
          </a:p>
        </p:txBody>
      </p:sp>
      <p:sp>
        <p:nvSpPr>
          <p:cNvPr id="3" name="Content Placeholder 2">
            <a:extLst>
              <a:ext uri="{FF2B5EF4-FFF2-40B4-BE49-F238E27FC236}">
                <a16:creationId xmlns:a16="http://schemas.microsoft.com/office/drawing/2014/main" id="{82AE9E91-57B2-B3E9-2AA2-8F50A9B36470}"/>
              </a:ext>
            </a:extLst>
          </p:cNvPr>
          <p:cNvSpPr>
            <a:spLocks noGrp="1"/>
          </p:cNvSpPr>
          <p:nvPr>
            <p:ph idx="1"/>
          </p:nvPr>
        </p:nvSpPr>
        <p:spPr/>
        <p:txBody>
          <a:bodyPr>
            <a:normAutofit fontScale="85000" lnSpcReduction="10000"/>
          </a:bodyPr>
          <a:lstStyle/>
          <a:p>
            <a:pPr marL="342900" lvl="0" indent="-342900">
              <a:lnSpc>
                <a:spcPct val="107000"/>
              </a:lnSpc>
              <a:buFont typeface="Symbol" panose="05050102010706020507" pitchFamily="18" charset="2"/>
              <a:buChar char=""/>
            </a:pPr>
            <a:r>
              <a:rPr lang="en-GB" sz="2400" dirty="0">
                <a:ea typeface="Times New Roman" panose="02020603050405020304" pitchFamily="18" charset="0"/>
                <a:cs typeface="Calibri" panose="020F0502020204030204" pitchFamily="34" charset="0"/>
              </a:rPr>
              <a:t>Is there a ‘targets culture’ in UK fire and rescue services? How does this compare to other emergency services? If it is different, why?</a:t>
            </a:r>
            <a:endParaRPr lang="en-GB" sz="2400" dirty="0">
              <a:effectLst/>
              <a:ea typeface="Times New Roman" panose="02020603050405020304" pitchFamily="18" charset="0"/>
              <a:cs typeface="Calibri" panose="020F0502020204030204" pitchFamily="34" charset="0"/>
            </a:endParaRPr>
          </a:p>
          <a:p>
            <a:pPr marL="342900" lvl="0" indent="-342900">
              <a:lnSpc>
                <a:spcPct val="107000"/>
              </a:lnSpc>
              <a:buFont typeface="Symbol" panose="05050102010706020507" pitchFamily="18" charset="2"/>
              <a:buChar char=""/>
            </a:pPr>
            <a:r>
              <a:rPr lang="en-GB" sz="2400" dirty="0">
                <a:effectLst/>
                <a:ea typeface="Times New Roman" panose="02020603050405020304" pitchFamily="18" charset="0"/>
                <a:cs typeface="Calibri" panose="020F0502020204030204" pitchFamily="34" charset="0"/>
              </a:rPr>
              <a:t>If there is pressure on UK fire and rescue services to ‘chase the numbers’, and if so, where is this coming from?</a:t>
            </a:r>
            <a:endParaRPr lang="en-GB" sz="24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effectLst/>
                <a:ea typeface="Times New Roman" panose="02020603050405020304" pitchFamily="18" charset="0"/>
                <a:cs typeface="Calibri" panose="020F0502020204030204" pitchFamily="34" charset="0"/>
              </a:rPr>
              <a:t>What impact is the National Fire Chief Council’s Person Centred Framework having on fire prevention practice?</a:t>
            </a:r>
            <a:endParaRPr lang="en-GB" sz="24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400" dirty="0">
                <a:effectLst/>
                <a:ea typeface="Times New Roman" panose="02020603050405020304" pitchFamily="18" charset="0"/>
                <a:cs typeface="Calibri" panose="020F0502020204030204" pitchFamily="34" charset="0"/>
              </a:rPr>
              <a:t>What kind of qualitative measures are being used by fire and rescue services (and could be used in the future) to understand whether </a:t>
            </a:r>
            <a:r>
              <a:rPr lang="en-GB" sz="2400" dirty="0">
                <a:ea typeface="Times New Roman" panose="02020603050405020304" pitchFamily="18" charset="0"/>
                <a:cs typeface="Calibri" panose="020F0502020204030204" pitchFamily="34" charset="0"/>
              </a:rPr>
              <a:t>Safe and Well visits</a:t>
            </a:r>
            <a:r>
              <a:rPr lang="en-GB" sz="2400" dirty="0">
                <a:effectLst/>
                <a:ea typeface="Times New Roman" panose="02020603050405020304" pitchFamily="18" charset="0"/>
                <a:cs typeface="Calibri" panose="020F0502020204030204" pitchFamily="34" charset="0"/>
              </a:rPr>
              <a:t> are achieving their purpose, in a way that is truly person-centred?</a:t>
            </a:r>
            <a:endParaRPr lang="en-GB" sz="2400" dirty="0">
              <a:effectLst/>
              <a:ea typeface="Calibri" panose="020F0502020204030204" pitchFamily="34" charset="0"/>
              <a:cs typeface="Times New Roman" panose="02020603050405020304" pitchFamily="18" charset="0"/>
            </a:endParaRPr>
          </a:p>
          <a:p>
            <a:endParaRPr lang="en-GB" dirty="0"/>
          </a:p>
        </p:txBody>
      </p:sp>
      <p:pic>
        <p:nvPicPr>
          <p:cNvPr id="4" name="Picture 7">
            <a:extLst>
              <a:ext uri="{FF2B5EF4-FFF2-40B4-BE49-F238E27FC236}">
                <a16:creationId xmlns:a16="http://schemas.microsoft.com/office/drawing/2014/main" id="{C147816F-9161-7BDC-7C24-9442CE3A9EAA}"/>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529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FF75B-3649-6B90-17F2-DDA3ECC198E9}"/>
              </a:ext>
            </a:extLst>
          </p:cNvPr>
          <p:cNvSpPr>
            <a:spLocks noGrp="1"/>
          </p:cNvSpPr>
          <p:nvPr>
            <p:ph type="title"/>
          </p:nvPr>
        </p:nvSpPr>
        <p:spPr/>
        <p:txBody>
          <a:bodyPr/>
          <a:lstStyle/>
          <a:p>
            <a:r>
              <a:rPr lang="en-GB" dirty="0"/>
              <a:t>Purpose of Presentation</a:t>
            </a:r>
          </a:p>
        </p:txBody>
      </p:sp>
      <p:sp>
        <p:nvSpPr>
          <p:cNvPr id="3" name="Content Placeholder 2">
            <a:extLst>
              <a:ext uri="{FF2B5EF4-FFF2-40B4-BE49-F238E27FC236}">
                <a16:creationId xmlns:a16="http://schemas.microsoft.com/office/drawing/2014/main" id="{D5CC12A5-EB2B-F81A-ED4A-3991B192F716}"/>
              </a:ext>
            </a:extLst>
          </p:cNvPr>
          <p:cNvSpPr>
            <a:spLocks noGrp="1"/>
          </p:cNvSpPr>
          <p:nvPr>
            <p:ph idx="1"/>
          </p:nvPr>
        </p:nvSpPr>
        <p:spPr>
          <a:xfrm>
            <a:off x="2589212" y="1697501"/>
            <a:ext cx="8915400" cy="3777622"/>
          </a:xfrm>
        </p:spPr>
        <p:txBody>
          <a:bodyPr>
            <a:normAutofit/>
          </a:bodyPr>
          <a:lstStyle/>
          <a:p>
            <a:r>
              <a:rPr lang="en-GB" sz="2000" dirty="0"/>
              <a:t>To explore the tension between a transactional and relational approach to fire prevention </a:t>
            </a:r>
          </a:p>
          <a:p>
            <a:r>
              <a:rPr lang="en-GB" sz="2000" dirty="0"/>
              <a:t>To share emerging results from a case study at Nottinghamshire Fire and Rescue Service</a:t>
            </a:r>
          </a:p>
          <a:p>
            <a:r>
              <a:rPr lang="en-GB" sz="2000" dirty="0"/>
              <a:t>To ask for feedback from you on further relevant academic literature</a:t>
            </a:r>
          </a:p>
          <a:p>
            <a:endParaRPr lang="en-GB" sz="2000" dirty="0"/>
          </a:p>
        </p:txBody>
      </p:sp>
      <p:pic>
        <p:nvPicPr>
          <p:cNvPr id="9" name="Picture 7">
            <a:extLst>
              <a:ext uri="{FF2B5EF4-FFF2-40B4-BE49-F238E27FC236}">
                <a16:creationId xmlns:a16="http://schemas.microsoft.com/office/drawing/2014/main" id="{1C321AD8-9BD9-2779-951E-0E1FA79FCFC5}"/>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7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0D5A8-C7DB-08A7-14ED-9DF818A62A5F}"/>
              </a:ext>
            </a:extLst>
          </p:cNvPr>
          <p:cNvSpPr>
            <a:spLocks noGrp="1"/>
          </p:cNvSpPr>
          <p:nvPr>
            <p:ph type="title"/>
          </p:nvPr>
        </p:nvSpPr>
        <p:spPr/>
        <p:txBody>
          <a:bodyPr/>
          <a:lstStyle/>
          <a:p>
            <a:r>
              <a:rPr lang="en-GB" dirty="0"/>
              <a:t>Safe and Well visits</a:t>
            </a:r>
          </a:p>
        </p:txBody>
      </p:sp>
      <p:sp>
        <p:nvSpPr>
          <p:cNvPr id="3" name="Content Placeholder 2">
            <a:extLst>
              <a:ext uri="{FF2B5EF4-FFF2-40B4-BE49-F238E27FC236}">
                <a16:creationId xmlns:a16="http://schemas.microsoft.com/office/drawing/2014/main" id="{53EECB9D-CAA5-23F0-8FD9-A96D0DA99F9E}"/>
              </a:ext>
            </a:extLst>
          </p:cNvPr>
          <p:cNvSpPr>
            <a:spLocks noGrp="1"/>
          </p:cNvSpPr>
          <p:nvPr>
            <p:ph type="body" sz="half" idx="2"/>
          </p:nvPr>
        </p:nvSpPr>
        <p:spPr/>
        <p:txBody>
          <a:bodyPr>
            <a:normAutofit fontScale="40000" lnSpcReduction="20000"/>
          </a:bodyPr>
          <a:lstStyle/>
          <a:p>
            <a:endParaRPr lang="en-GB" sz="8000" dirty="0"/>
          </a:p>
          <a:p>
            <a:endParaRPr lang="en-GB" sz="2000" dirty="0"/>
          </a:p>
          <a:p>
            <a:endParaRPr lang="en-GB" dirty="0"/>
          </a:p>
        </p:txBody>
      </p:sp>
      <p:pic>
        <p:nvPicPr>
          <p:cNvPr id="17" name="Picture Placeholder 16">
            <a:extLst>
              <a:ext uri="{FF2B5EF4-FFF2-40B4-BE49-F238E27FC236}">
                <a16:creationId xmlns:a16="http://schemas.microsoft.com/office/drawing/2014/main" id="{3A0CDD9E-D3BD-EDC3-A1D7-D0D4220F4C5D}"/>
              </a:ext>
            </a:extLst>
          </p:cNvPr>
          <p:cNvPicPr>
            <a:picLocks noGrp="1" noChangeAspect="1"/>
          </p:cNvPicPr>
          <p:nvPr>
            <p:ph type="pic" idx="1"/>
          </p:nvPr>
        </p:nvPicPr>
        <p:blipFill>
          <a:blip r:embed="rId2"/>
          <a:srcRect t="17591" b="17591"/>
          <a:stretch>
            <a:fillRect/>
          </a:stretch>
        </p:blipFill>
        <p:spPr/>
      </p:pic>
      <p:pic>
        <p:nvPicPr>
          <p:cNvPr id="4" name="Picture 7">
            <a:extLst>
              <a:ext uri="{FF2B5EF4-FFF2-40B4-BE49-F238E27FC236}">
                <a16:creationId xmlns:a16="http://schemas.microsoft.com/office/drawing/2014/main" id="{55827CBA-7EF4-FB88-EAA6-B5BC662C3D8B}"/>
              </a:ext>
            </a:extLst>
          </p:cNvPr>
          <p:cNvPicPr>
            <a:picLocks noChangeAspect="1"/>
          </p:cNvPicPr>
          <p:nvPr/>
        </p:nvPicPr>
        <p:blipFill>
          <a:blip r:embed="rId3">
            <a:extLst>
              <a:ext uri="{28A0092B-C50C-407E-A947-70E740481C1C}">
                <a14:useLocalDpi xmlns:a14="http://schemas.microsoft.com/office/drawing/2010/main" val="0"/>
              </a:ext>
            </a:extLst>
          </a:blip>
          <a:srcRect l="7915" t="13541" r="6219" b="10622"/>
          <a:stretch>
            <a:fillRect/>
          </a:stretch>
        </p:blipFill>
        <p:spPr bwMode="auto">
          <a:xfrm>
            <a:off x="10222948" y="162706"/>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00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A6F65-5AB0-1DC3-EFBD-2B19447D6897}"/>
              </a:ext>
            </a:extLst>
          </p:cNvPr>
          <p:cNvSpPr>
            <a:spLocks noGrp="1"/>
          </p:cNvSpPr>
          <p:nvPr>
            <p:ph type="title"/>
          </p:nvPr>
        </p:nvSpPr>
        <p:spPr/>
        <p:txBody>
          <a:bodyPr/>
          <a:lstStyle/>
          <a:p>
            <a:r>
              <a:rPr lang="en-GB" b="1" dirty="0"/>
              <a:t>Context</a:t>
            </a:r>
          </a:p>
        </p:txBody>
      </p:sp>
      <p:pic>
        <p:nvPicPr>
          <p:cNvPr id="5" name="Content Placeholder 4">
            <a:extLst>
              <a:ext uri="{FF2B5EF4-FFF2-40B4-BE49-F238E27FC236}">
                <a16:creationId xmlns:a16="http://schemas.microsoft.com/office/drawing/2014/main" id="{223E4A20-468D-4E88-96DB-625BCD8331EA}"/>
              </a:ext>
            </a:extLst>
          </p:cNvPr>
          <p:cNvPicPr>
            <a:picLocks noGrp="1" noChangeAspect="1"/>
          </p:cNvPicPr>
          <p:nvPr>
            <p:ph idx="1"/>
          </p:nvPr>
        </p:nvPicPr>
        <p:blipFill>
          <a:blip r:embed="rId2"/>
          <a:stretch>
            <a:fillRect/>
          </a:stretch>
        </p:blipFill>
        <p:spPr>
          <a:xfrm>
            <a:off x="7774403" y="1760025"/>
            <a:ext cx="2962275" cy="1543050"/>
          </a:xfrm>
        </p:spPr>
      </p:pic>
      <p:pic>
        <p:nvPicPr>
          <p:cNvPr id="7" name="Picture 6">
            <a:extLst>
              <a:ext uri="{FF2B5EF4-FFF2-40B4-BE49-F238E27FC236}">
                <a16:creationId xmlns:a16="http://schemas.microsoft.com/office/drawing/2014/main" id="{054E45F7-FD49-3D0A-6426-E627C0F17CAD}"/>
              </a:ext>
            </a:extLst>
          </p:cNvPr>
          <p:cNvPicPr>
            <a:picLocks noChangeAspect="1"/>
          </p:cNvPicPr>
          <p:nvPr/>
        </p:nvPicPr>
        <p:blipFill>
          <a:blip r:embed="rId3"/>
          <a:stretch>
            <a:fillRect/>
          </a:stretch>
        </p:blipFill>
        <p:spPr>
          <a:xfrm>
            <a:off x="2312496" y="3982199"/>
            <a:ext cx="7141655" cy="2778891"/>
          </a:xfrm>
          <a:prstGeom prst="rect">
            <a:avLst/>
          </a:prstGeom>
        </p:spPr>
      </p:pic>
      <p:pic>
        <p:nvPicPr>
          <p:cNvPr id="9" name="Picture 8">
            <a:extLst>
              <a:ext uri="{FF2B5EF4-FFF2-40B4-BE49-F238E27FC236}">
                <a16:creationId xmlns:a16="http://schemas.microsoft.com/office/drawing/2014/main" id="{64F54766-CBA8-1F54-0A09-B46F502CD959}"/>
              </a:ext>
            </a:extLst>
          </p:cNvPr>
          <p:cNvPicPr>
            <a:picLocks noChangeAspect="1"/>
          </p:cNvPicPr>
          <p:nvPr/>
        </p:nvPicPr>
        <p:blipFill>
          <a:blip r:embed="rId4"/>
          <a:stretch>
            <a:fillRect/>
          </a:stretch>
        </p:blipFill>
        <p:spPr>
          <a:xfrm>
            <a:off x="1333500" y="1885950"/>
            <a:ext cx="5858824" cy="1898259"/>
          </a:xfrm>
          <a:prstGeom prst="rect">
            <a:avLst/>
          </a:prstGeom>
        </p:spPr>
      </p:pic>
      <p:pic>
        <p:nvPicPr>
          <p:cNvPr id="10" name="Picture 7">
            <a:extLst>
              <a:ext uri="{FF2B5EF4-FFF2-40B4-BE49-F238E27FC236}">
                <a16:creationId xmlns:a16="http://schemas.microsoft.com/office/drawing/2014/main" id="{B23CBDB3-328B-0284-C0E1-8F7A8BA34C50}"/>
              </a:ext>
            </a:extLst>
          </p:cNvPr>
          <p:cNvPicPr>
            <a:picLocks noChangeAspect="1"/>
          </p:cNvPicPr>
          <p:nvPr/>
        </p:nvPicPr>
        <p:blipFill>
          <a:blip r:embed="rId5">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190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5F7E8-379E-052A-2E86-A979D715509C}"/>
              </a:ext>
            </a:extLst>
          </p:cNvPr>
          <p:cNvSpPr>
            <a:spLocks noGrp="1"/>
          </p:cNvSpPr>
          <p:nvPr>
            <p:ph type="title"/>
          </p:nvPr>
        </p:nvSpPr>
        <p:spPr/>
        <p:txBody>
          <a:bodyPr/>
          <a:lstStyle/>
          <a:p>
            <a:r>
              <a:rPr lang="en-GB" dirty="0"/>
              <a:t>NFCC Person Centred Framework</a:t>
            </a:r>
          </a:p>
        </p:txBody>
      </p:sp>
      <p:sp>
        <p:nvSpPr>
          <p:cNvPr id="3" name="Content Placeholder 2">
            <a:extLst>
              <a:ext uri="{FF2B5EF4-FFF2-40B4-BE49-F238E27FC236}">
                <a16:creationId xmlns:a16="http://schemas.microsoft.com/office/drawing/2014/main" id="{9AB24C8D-FE73-F251-82FF-C5C1D38BA05E}"/>
              </a:ext>
            </a:extLst>
          </p:cNvPr>
          <p:cNvSpPr>
            <a:spLocks noGrp="1"/>
          </p:cNvSpPr>
          <p:nvPr>
            <p:ph idx="1"/>
          </p:nvPr>
        </p:nvSpPr>
        <p:spPr/>
        <p:txBody>
          <a:bodyPr/>
          <a:lstStyle/>
          <a:p>
            <a:r>
              <a:rPr lang="en-GB" sz="1800" b="1" i="1" dirty="0">
                <a:effectLst/>
                <a:latin typeface="Calibri" panose="020F0502020204030204" pitchFamily="34" charset="0"/>
                <a:ea typeface="Times New Roman" panose="02020603050405020304" pitchFamily="18" charset="0"/>
              </a:rPr>
              <a:t>“Being person-centred means being enabling. </a:t>
            </a:r>
            <a:r>
              <a:rPr lang="en-GB" sz="1800" i="1" dirty="0">
                <a:effectLst/>
                <a:latin typeface="Calibri" panose="020F0502020204030204" pitchFamily="34" charset="0"/>
                <a:ea typeface="Times New Roman" panose="02020603050405020304" pitchFamily="18" charset="0"/>
              </a:rPr>
              <a:t>The starting point for being enabling is seeing people as assets, not burdens and seeking to support them to recognise, engage with and develop their sense of resourcefulness, and to build on their unique range of capabilities.”</a:t>
            </a:r>
          </a:p>
          <a:p>
            <a:r>
              <a:rPr lang="en-GB" sz="1800" b="1" i="1" dirty="0">
                <a:effectLst/>
                <a:latin typeface="Calibri" panose="020F0502020204030204" pitchFamily="34" charset="0"/>
                <a:ea typeface="Times New Roman" panose="02020603050405020304" pitchFamily="18" charset="0"/>
              </a:rPr>
              <a:t>“Being person-centred means offering personalised support.</a:t>
            </a:r>
            <a:r>
              <a:rPr lang="en-GB" sz="1800" i="1" dirty="0">
                <a:effectLst/>
                <a:latin typeface="Calibri" panose="020F0502020204030204" pitchFamily="34" charset="0"/>
                <a:ea typeface="Times New Roman" panose="02020603050405020304" pitchFamily="18" charset="0"/>
              </a:rPr>
              <a:t> Because we are all different, person-centred support is tailored to the needs and aspirations of each individual, not standardised to their condition or circumstances.”</a:t>
            </a:r>
            <a:endParaRPr lang="en-GB" i="1" dirty="0">
              <a:latin typeface="Calibri" panose="020F0502020204030204" pitchFamily="34" charset="0"/>
              <a:ea typeface="Times New Roman" panose="02020603050405020304" pitchFamily="18" charset="0"/>
            </a:endParaRPr>
          </a:p>
          <a:p>
            <a:r>
              <a:rPr lang="en-GB" sz="1800" b="1" i="1" dirty="0">
                <a:effectLst/>
                <a:latin typeface="Calibri" panose="020F0502020204030204" pitchFamily="34" charset="0"/>
                <a:ea typeface="Times New Roman" panose="02020603050405020304" pitchFamily="18" charset="0"/>
              </a:rPr>
              <a:t>“Being person-centred means offering coordinated support. </a:t>
            </a:r>
            <a:r>
              <a:rPr lang="en-GB" sz="1800" i="1" dirty="0">
                <a:effectLst/>
                <a:latin typeface="Calibri" panose="020F0502020204030204" pitchFamily="34" charset="0"/>
                <a:ea typeface="Times New Roman" panose="02020603050405020304" pitchFamily="18" charset="0"/>
              </a:rPr>
              <a:t>It’s not just individual encounters that matter – services should offer or be part of coordinated support across multiple episodes and over time if needed. “</a:t>
            </a:r>
            <a:endParaRPr lang="en-GB" dirty="0"/>
          </a:p>
        </p:txBody>
      </p:sp>
      <p:pic>
        <p:nvPicPr>
          <p:cNvPr id="6" name="Picture 7">
            <a:extLst>
              <a:ext uri="{FF2B5EF4-FFF2-40B4-BE49-F238E27FC236}">
                <a16:creationId xmlns:a16="http://schemas.microsoft.com/office/drawing/2014/main" id="{3E0B9027-5B6B-C10E-34D0-F91D0707E3D5}"/>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0082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0D28A-AB03-D160-74BC-2BE0FA11FC8C}"/>
              </a:ext>
            </a:extLst>
          </p:cNvPr>
          <p:cNvSpPr>
            <a:spLocks noGrp="1"/>
          </p:cNvSpPr>
          <p:nvPr>
            <p:ph type="title"/>
          </p:nvPr>
        </p:nvSpPr>
        <p:spPr/>
        <p:txBody>
          <a:bodyPr/>
          <a:lstStyle/>
          <a:p>
            <a:r>
              <a:rPr lang="en-GB" dirty="0"/>
              <a:t>Literature</a:t>
            </a:r>
          </a:p>
        </p:txBody>
      </p:sp>
      <p:sp>
        <p:nvSpPr>
          <p:cNvPr id="3" name="Content Placeholder 2">
            <a:extLst>
              <a:ext uri="{FF2B5EF4-FFF2-40B4-BE49-F238E27FC236}">
                <a16:creationId xmlns:a16="http://schemas.microsoft.com/office/drawing/2014/main" id="{EFE08663-0AF3-32F0-C8E5-0BF9FEFC7C20}"/>
              </a:ext>
            </a:extLst>
          </p:cNvPr>
          <p:cNvSpPr>
            <a:spLocks noGrp="1"/>
          </p:cNvSpPr>
          <p:nvPr>
            <p:ph idx="1"/>
          </p:nvPr>
        </p:nvSpPr>
        <p:spPr/>
        <p:txBody>
          <a:bodyPr>
            <a:normAutofit/>
          </a:bodyPr>
          <a:lstStyle/>
          <a:p>
            <a:r>
              <a:rPr lang="en-GB" sz="2000" dirty="0"/>
              <a:t>Fire Prevention literature</a:t>
            </a:r>
          </a:p>
          <a:p>
            <a:r>
              <a:rPr lang="en-GB" sz="2000" dirty="0"/>
              <a:t>Public services literature with a relational theme</a:t>
            </a:r>
          </a:p>
          <a:p>
            <a:r>
              <a:rPr lang="en-GB" sz="2000" dirty="0"/>
              <a:t>Systems thinking literature</a:t>
            </a:r>
          </a:p>
          <a:p>
            <a:r>
              <a:rPr lang="en-GB" sz="2000" dirty="0"/>
              <a:t>Literature critical of New Public Management</a:t>
            </a:r>
          </a:p>
          <a:p>
            <a:r>
              <a:rPr lang="en-GB" sz="2000" dirty="0"/>
              <a:t>Broader literature on the measurement of public services</a:t>
            </a:r>
          </a:p>
          <a:p>
            <a:r>
              <a:rPr lang="en-GB" sz="2000" dirty="0"/>
              <a:t>Literature on public service ethos and public value</a:t>
            </a:r>
          </a:p>
          <a:p>
            <a:r>
              <a:rPr lang="en-GB" sz="2000" dirty="0"/>
              <a:t>Public service motivation theory</a:t>
            </a:r>
          </a:p>
        </p:txBody>
      </p:sp>
      <p:pic>
        <p:nvPicPr>
          <p:cNvPr id="4" name="Picture 7">
            <a:extLst>
              <a:ext uri="{FF2B5EF4-FFF2-40B4-BE49-F238E27FC236}">
                <a16:creationId xmlns:a16="http://schemas.microsoft.com/office/drawing/2014/main" id="{7EDA612B-648F-E4B0-A8C3-09F8CFD2B362}"/>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670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68E8D-9E16-D67B-6681-8B4A4FA49F32}"/>
              </a:ext>
            </a:extLst>
          </p:cNvPr>
          <p:cNvSpPr>
            <a:spLocks noGrp="1"/>
          </p:cNvSpPr>
          <p:nvPr>
            <p:ph type="title"/>
          </p:nvPr>
        </p:nvSpPr>
        <p:spPr/>
        <p:txBody>
          <a:bodyPr/>
          <a:lstStyle/>
          <a:p>
            <a:r>
              <a:rPr lang="en-GB" dirty="0"/>
              <a:t>Methodology</a:t>
            </a:r>
          </a:p>
        </p:txBody>
      </p:sp>
      <p:sp>
        <p:nvSpPr>
          <p:cNvPr id="3" name="Content Placeholder 2">
            <a:extLst>
              <a:ext uri="{FF2B5EF4-FFF2-40B4-BE49-F238E27FC236}">
                <a16:creationId xmlns:a16="http://schemas.microsoft.com/office/drawing/2014/main" id="{3E61811B-AC79-1509-459B-4FE200AAAB7F}"/>
              </a:ext>
            </a:extLst>
          </p:cNvPr>
          <p:cNvSpPr>
            <a:spLocks noGrp="1"/>
          </p:cNvSpPr>
          <p:nvPr>
            <p:ph idx="1"/>
          </p:nvPr>
        </p:nvSpPr>
        <p:spPr>
          <a:xfrm>
            <a:off x="2364129" y="1800657"/>
            <a:ext cx="8915400" cy="3777622"/>
          </a:xfrm>
        </p:spPr>
        <p:txBody>
          <a:bodyPr>
            <a:normAutofit/>
          </a:bodyPr>
          <a:lstStyle/>
          <a:p>
            <a:pPr marL="0" indent="0">
              <a:buNone/>
            </a:pPr>
            <a:endParaRPr lang="en-GB" sz="2000" dirty="0"/>
          </a:p>
          <a:p>
            <a:r>
              <a:rPr lang="en-GB" sz="2000" dirty="0">
                <a:ea typeface="Calibri" panose="020F0502020204030204" pitchFamily="34" charset="0"/>
              </a:rPr>
              <a:t>A qualitative case study at Nottinghamshire Fire and Rescue (thirty six semi-structured interviews, meeting observation and following the data)</a:t>
            </a:r>
          </a:p>
          <a:p>
            <a:r>
              <a:rPr lang="en-GB" sz="2000" dirty="0"/>
              <a:t>Initial literature review of academic, grey and policy literature</a:t>
            </a:r>
          </a:p>
          <a:p>
            <a:pPr marL="0" indent="0">
              <a:buNone/>
            </a:pPr>
            <a:endParaRPr lang="en-GB" sz="2000" dirty="0"/>
          </a:p>
        </p:txBody>
      </p:sp>
      <p:pic>
        <p:nvPicPr>
          <p:cNvPr id="4" name="Picture 3">
            <a:extLst>
              <a:ext uri="{FF2B5EF4-FFF2-40B4-BE49-F238E27FC236}">
                <a16:creationId xmlns:a16="http://schemas.microsoft.com/office/drawing/2014/main" id="{5F8CA689-9DD4-2E00-7996-5DB715E05222}"/>
              </a:ext>
            </a:extLst>
          </p:cNvPr>
          <p:cNvPicPr>
            <a:picLocks noChangeAspect="1"/>
          </p:cNvPicPr>
          <p:nvPr/>
        </p:nvPicPr>
        <p:blipFill>
          <a:blip r:embed="rId2"/>
          <a:stretch>
            <a:fillRect/>
          </a:stretch>
        </p:blipFill>
        <p:spPr>
          <a:xfrm>
            <a:off x="5117709" y="4629150"/>
            <a:ext cx="5858824" cy="1898259"/>
          </a:xfrm>
          <a:prstGeom prst="rect">
            <a:avLst/>
          </a:prstGeom>
        </p:spPr>
      </p:pic>
      <p:pic>
        <p:nvPicPr>
          <p:cNvPr id="5" name="Picture 7">
            <a:extLst>
              <a:ext uri="{FF2B5EF4-FFF2-40B4-BE49-F238E27FC236}">
                <a16:creationId xmlns:a16="http://schemas.microsoft.com/office/drawing/2014/main" id="{69D07C06-7E0B-9962-E2B8-4F2D90A973BE}"/>
              </a:ext>
            </a:extLst>
          </p:cNvPr>
          <p:cNvPicPr>
            <a:picLocks noChangeAspect="1"/>
          </p:cNvPicPr>
          <p:nvPr/>
        </p:nvPicPr>
        <p:blipFill>
          <a:blip r:embed="rId3">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5690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1F3B0-0F12-1B72-BEE2-EA9020B63358}"/>
              </a:ext>
            </a:extLst>
          </p:cNvPr>
          <p:cNvSpPr>
            <a:spLocks noGrp="1"/>
          </p:cNvSpPr>
          <p:nvPr>
            <p:ph type="title"/>
          </p:nvPr>
        </p:nvSpPr>
        <p:spPr/>
        <p:txBody>
          <a:bodyPr/>
          <a:lstStyle/>
          <a:p>
            <a:r>
              <a:rPr lang="en-GB" dirty="0"/>
              <a:t>Emerging Themes</a:t>
            </a:r>
          </a:p>
        </p:txBody>
      </p:sp>
      <p:sp>
        <p:nvSpPr>
          <p:cNvPr id="3" name="Content Placeholder 2">
            <a:extLst>
              <a:ext uri="{FF2B5EF4-FFF2-40B4-BE49-F238E27FC236}">
                <a16:creationId xmlns:a16="http://schemas.microsoft.com/office/drawing/2014/main" id="{3D1D4108-9D33-8AF7-5EF6-98EF2C370222}"/>
              </a:ext>
            </a:extLst>
          </p:cNvPr>
          <p:cNvSpPr>
            <a:spLocks noGrp="1"/>
          </p:cNvSpPr>
          <p:nvPr>
            <p:ph idx="1"/>
          </p:nvPr>
        </p:nvSpPr>
        <p:spPr/>
        <p:txBody>
          <a:bodyPr>
            <a:normAutofit/>
          </a:bodyPr>
          <a:lstStyle/>
          <a:p>
            <a:pPr marL="342900" lvl="0" indent="-342900">
              <a:lnSpc>
                <a:spcPct val="107000"/>
              </a:lnSpc>
              <a:buFont typeface="Symbol" panose="05050102010706020507" pitchFamily="18" charset="2"/>
              <a:buChar char=""/>
            </a:pPr>
            <a:r>
              <a:rPr lang="en-GB" sz="2200" kern="100" dirty="0">
                <a:effectLst/>
                <a:ea typeface="Calibri" panose="020F0502020204030204" pitchFamily="34" charset="0"/>
                <a:cs typeface="Calibri" panose="020F0502020204030204" pitchFamily="34" charset="0"/>
              </a:rPr>
              <a:t>A strong, shared purpose</a:t>
            </a:r>
            <a:endParaRPr lang="en-GB" sz="2200" kern="1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200" kern="100" dirty="0">
                <a:effectLst/>
                <a:ea typeface="Calibri" panose="020F0502020204030204" pitchFamily="34" charset="0"/>
                <a:cs typeface="Calibri" panose="020F0502020204030204" pitchFamily="34" charset="0"/>
              </a:rPr>
              <a:t>A genuine desire to help people</a:t>
            </a:r>
            <a:endParaRPr lang="en-GB" sz="2200" kern="1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200" kern="100" dirty="0">
                <a:effectLst/>
                <a:ea typeface="Calibri" panose="020F0502020204030204" pitchFamily="34" charset="0"/>
                <a:cs typeface="Calibri" panose="020F0502020204030204" pitchFamily="34" charset="0"/>
              </a:rPr>
              <a:t>A debate about quality versus quantity</a:t>
            </a:r>
            <a:endParaRPr lang="en-GB" sz="2200" kern="1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200" kern="100" dirty="0">
                <a:effectLst/>
                <a:ea typeface="Calibri" panose="020F0502020204030204" pitchFamily="34" charset="0"/>
                <a:cs typeface="Calibri" panose="020F0502020204030204" pitchFamily="34" charset="0"/>
              </a:rPr>
              <a:t>Supportive leadership?</a:t>
            </a:r>
            <a:endParaRPr lang="en-GB" sz="2200" kern="100" dirty="0">
              <a:effectLst/>
              <a:ea typeface="Calibri" panose="020F0502020204030204" pitchFamily="34" charset="0"/>
              <a:cs typeface="Times New Roman" panose="02020603050405020304" pitchFamily="18" charset="0"/>
            </a:endParaRPr>
          </a:p>
          <a:p>
            <a:pPr marL="0" lvl="0" indent="0">
              <a:lnSpc>
                <a:spcPct val="107000"/>
              </a:lnSpc>
              <a:buNone/>
            </a:pPr>
            <a:endParaRPr lang="en-GB" sz="2200" kern="100" dirty="0">
              <a:effectLst/>
              <a:ea typeface="Calibri" panose="020F0502020204030204" pitchFamily="34" charset="0"/>
              <a:cs typeface="Times New Roman" panose="02020603050405020304" pitchFamily="18" charset="0"/>
            </a:endParaRPr>
          </a:p>
        </p:txBody>
      </p:sp>
      <p:pic>
        <p:nvPicPr>
          <p:cNvPr id="4" name="Picture 7">
            <a:extLst>
              <a:ext uri="{FF2B5EF4-FFF2-40B4-BE49-F238E27FC236}">
                <a16:creationId xmlns:a16="http://schemas.microsoft.com/office/drawing/2014/main" id="{A4DE0C08-D47D-D2B0-134C-10083F119049}"/>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470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D6BB2-BFD9-E9A5-F9B2-563B7E224216}"/>
              </a:ext>
            </a:extLst>
          </p:cNvPr>
          <p:cNvSpPr>
            <a:spLocks noGrp="1"/>
          </p:cNvSpPr>
          <p:nvPr>
            <p:ph type="title"/>
          </p:nvPr>
        </p:nvSpPr>
        <p:spPr/>
        <p:txBody>
          <a:bodyPr/>
          <a:lstStyle/>
          <a:p>
            <a:r>
              <a:rPr lang="en-GB" dirty="0"/>
              <a:t>A Strong, Shared Purpose</a:t>
            </a:r>
          </a:p>
        </p:txBody>
      </p:sp>
      <p:sp>
        <p:nvSpPr>
          <p:cNvPr id="3" name="Content Placeholder 2">
            <a:extLst>
              <a:ext uri="{FF2B5EF4-FFF2-40B4-BE49-F238E27FC236}">
                <a16:creationId xmlns:a16="http://schemas.microsoft.com/office/drawing/2014/main" id="{2BD8FC1B-9F92-E1AD-D2BA-07E589868EBA}"/>
              </a:ext>
            </a:extLst>
          </p:cNvPr>
          <p:cNvSpPr>
            <a:spLocks noGrp="1"/>
          </p:cNvSpPr>
          <p:nvPr>
            <p:ph idx="1"/>
          </p:nvPr>
        </p:nvSpPr>
        <p:spPr/>
        <p:txBody>
          <a:bodyPr>
            <a:normAutofit/>
          </a:bodyPr>
          <a:lstStyle/>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…think it does come down to the purpose of NFRS is community safety and keeping those at risk safe.  It’s probably , a cliché answer, it’s the corporate answer but it is the answer. </a:t>
            </a:r>
            <a:r>
              <a:rPr lang="en-GB" sz="1800" dirty="0">
                <a:effectLst/>
                <a:latin typeface="Calibri" panose="020F0502020204030204" pitchFamily="34" charset="0"/>
                <a:ea typeface="Calibri" panose="020F0502020204030204" pitchFamily="34" charset="0"/>
                <a:cs typeface="Calibri" panose="020F0502020204030204" pitchFamily="34" charset="0"/>
              </a:rPr>
              <a:t>(INT 15)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I suppose morally, we’re here to create safer communities, which is our strapline. </a:t>
            </a:r>
            <a:r>
              <a:rPr lang="en-GB" sz="1800" dirty="0">
                <a:effectLst/>
                <a:latin typeface="Calibri" panose="020F0502020204030204" pitchFamily="34" charset="0"/>
                <a:ea typeface="Calibri" panose="020F0502020204030204" pitchFamily="34" charset="0"/>
                <a:cs typeface="Calibri" panose="020F0502020204030204" pitchFamily="34" charset="0"/>
              </a:rPr>
              <a:t>(INT 56)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marR="252095">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I suppose there is that strapline of creating a safety community.  But … it is a strapline but that is what we’re about, is making sure people are safe, whether they live here or travel through the county.  So it is a strapline, but I think that’s what it is. </a:t>
            </a:r>
            <a:r>
              <a:rPr lang="en-GB" sz="1800" dirty="0">
                <a:effectLst/>
                <a:latin typeface="Calibri" panose="020F0502020204030204" pitchFamily="34" charset="0"/>
                <a:ea typeface="Calibri" panose="020F0502020204030204" pitchFamily="34" charset="0"/>
                <a:cs typeface="Calibri" panose="020F0502020204030204" pitchFamily="34" charset="0"/>
              </a:rPr>
              <a:t>(INT 16</a:t>
            </a:r>
            <a:r>
              <a:rPr lang="en-GB" sz="1800" i="1" dirty="0">
                <a:effectLst/>
                <a:latin typeface="Calibri" panose="020F0502020204030204" pitchFamily="34" charset="0"/>
                <a:ea typeface="Calibri" panose="020F0502020204030204" pitchFamily="34" charset="0"/>
                <a:cs typeface="Calibri" panose="020F0502020204030204" pitchFamily="34"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7">
            <a:extLst>
              <a:ext uri="{FF2B5EF4-FFF2-40B4-BE49-F238E27FC236}">
                <a16:creationId xmlns:a16="http://schemas.microsoft.com/office/drawing/2014/main" id="{32DBB6B7-C46F-9DA4-904B-12854863E7E9}"/>
              </a:ext>
            </a:extLst>
          </p:cNvPr>
          <p:cNvPicPr>
            <a:picLocks noChangeAspect="1"/>
          </p:cNvPicPr>
          <p:nvPr/>
        </p:nvPicPr>
        <p:blipFill>
          <a:blip r:embed="rId2">
            <a:extLst>
              <a:ext uri="{28A0092B-C50C-407E-A947-70E740481C1C}">
                <a14:useLocalDpi xmlns:a14="http://schemas.microsoft.com/office/drawing/2010/main" val="0"/>
              </a:ext>
            </a:extLst>
          </a:blip>
          <a:srcRect l="7915" t="13541" r="6219" b="10622"/>
          <a:stretch>
            <a:fillRect/>
          </a:stretch>
        </p:blipFill>
        <p:spPr bwMode="auto">
          <a:xfrm>
            <a:off x="10156687" y="195513"/>
            <a:ext cx="1803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689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0</TotalTime>
  <Words>1423</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Symbol</vt:lpstr>
      <vt:lpstr>Times New Roman</vt:lpstr>
      <vt:lpstr>Wingdings 3</vt:lpstr>
      <vt:lpstr>Wisp</vt:lpstr>
      <vt:lpstr>Preventing fires and meeting targets: tensions between transactional and relational approaches to measurement in UK fire prevention </vt:lpstr>
      <vt:lpstr>Purpose of Presentation</vt:lpstr>
      <vt:lpstr>Safe and Well visits</vt:lpstr>
      <vt:lpstr>Context</vt:lpstr>
      <vt:lpstr>NFCC Person Centred Framework</vt:lpstr>
      <vt:lpstr>Literature</vt:lpstr>
      <vt:lpstr>Methodology</vt:lpstr>
      <vt:lpstr>Emerging Themes</vt:lpstr>
      <vt:lpstr>A Strong, Shared Purpose</vt:lpstr>
      <vt:lpstr>Helping People and Doing a Good Job</vt:lpstr>
      <vt:lpstr>Quality Versus Quantity</vt:lpstr>
      <vt:lpstr>Quality Versus Quantity</vt:lpstr>
      <vt:lpstr>Supportive leadership?</vt:lpstr>
      <vt:lpstr>Early Conceptual Framework</vt:lpstr>
      <vt:lpstr>Initial Findings</vt:lpstr>
      <vt:lpstr>Questions Raised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Monitoring 2022</dc:title>
  <dc:creator>T</dc:creator>
  <cp:lastModifiedBy>Gallacher, Jonathan</cp:lastModifiedBy>
  <cp:revision>57</cp:revision>
  <dcterms:created xsi:type="dcterms:W3CDTF">2022-12-12T12:52:12Z</dcterms:created>
  <dcterms:modified xsi:type="dcterms:W3CDTF">2023-07-03T09:24:40Z</dcterms:modified>
</cp:coreProperties>
</file>