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60" r:id="rId3"/>
    <p:sldId id="263" r:id="rId4"/>
    <p:sldId id="262" r:id="rId5"/>
    <p:sldId id="264" r:id="rId6"/>
    <p:sldId id="265" r:id="rId7"/>
    <p:sldId id="266" r:id="rId8"/>
    <p:sldId id="267" r:id="rId9"/>
    <p:sldId id="268" r:id="rId10"/>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00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28FBD1-8D47-499B-AB71-132F91199412}" v="49" dt="2023-06-19T13:28:48.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84750" autoAdjust="0"/>
  </p:normalViewPr>
  <p:slideViewPr>
    <p:cSldViewPr snapToGrid="0" snapToObjects="1">
      <p:cViewPr varScale="1">
        <p:scale>
          <a:sx n="67" d="100"/>
          <a:sy n="67" d="100"/>
        </p:scale>
        <p:origin x="784" y="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53" d="100"/>
          <a:sy n="153" d="100"/>
        </p:scale>
        <p:origin x="362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E61A7-5C42-4D91-844F-8A63FDD6B716}"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GB"/>
        </a:p>
      </dgm:t>
    </dgm:pt>
    <dgm:pt modelId="{9F422279-747C-4B13-A8DC-74B29338F765}">
      <dgm:prSet phldrT="[Text]" custT="1"/>
      <dgm:spPr>
        <a:xfrm>
          <a:off x="1166061" y="977536"/>
          <a:ext cx="667847" cy="667847"/>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800" dirty="0">
              <a:solidFill>
                <a:sysClr val="window" lastClr="FFFFFF"/>
              </a:solidFill>
              <a:latin typeface="Calibri" panose="020F0502020204030204"/>
              <a:ea typeface="+mn-ea"/>
              <a:cs typeface="+mn-cs"/>
            </a:rPr>
            <a:t>Pedagogy informed by research and scholarly activity</a:t>
          </a:r>
        </a:p>
      </dgm:t>
    </dgm:pt>
    <dgm:pt modelId="{64354D08-173B-4C5D-BA9C-3ABEDCCCDC63}" type="parTrans" cxnId="{A832B96F-C059-422C-8E42-5C258FF16C77}">
      <dgm:prSet/>
      <dgm:spPr/>
      <dgm:t>
        <a:bodyPr/>
        <a:lstStyle/>
        <a:p>
          <a:endParaRPr lang="en-GB"/>
        </a:p>
      </dgm:t>
    </dgm:pt>
    <dgm:pt modelId="{B6659939-F8FE-43FC-9005-08BCEF216CD1}" type="sibTrans" cxnId="{A832B96F-C059-422C-8E42-5C258FF16C77}">
      <dgm:prSet/>
      <dgm:spPr>
        <a:xfrm>
          <a:off x="1888137" y="1117784"/>
          <a:ext cx="387351" cy="387351"/>
        </a:xfrm>
        <a:prstGeom prst="mathPlus">
          <a:avLst/>
        </a:prstGeom>
        <a:solidFill>
          <a:srgbClr val="4472C4">
            <a:tint val="60000"/>
            <a:hueOff val="0"/>
            <a:satOff val="0"/>
            <a:lumOff val="0"/>
            <a:alphaOff val="0"/>
          </a:srgbClr>
        </a:solidFill>
        <a:ln>
          <a:noFill/>
        </a:ln>
        <a:effectLst/>
      </dgm:spPr>
      <dgm:t>
        <a:bodyPr/>
        <a:lstStyle/>
        <a:p>
          <a:pPr>
            <a:buNone/>
          </a:pPr>
          <a:endParaRPr lang="en-GB" dirty="0">
            <a:solidFill>
              <a:sysClr val="window" lastClr="FFFFFF"/>
            </a:solidFill>
            <a:latin typeface="Calibri" panose="020F0502020204030204"/>
            <a:ea typeface="+mn-ea"/>
            <a:cs typeface="+mn-cs"/>
          </a:endParaRPr>
        </a:p>
      </dgm:t>
    </dgm:pt>
    <dgm:pt modelId="{936B4D37-DA59-4D32-AAED-260FC8835A8F}">
      <dgm:prSet custT="1"/>
      <dgm:spPr>
        <a:xfrm>
          <a:off x="2329718" y="977536"/>
          <a:ext cx="667847" cy="667847"/>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800" dirty="0">
              <a:solidFill>
                <a:sysClr val="window" lastClr="FFFFFF"/>
              </a:solidFill>
              <a:latin typeface="Calibri" panose="020F0502020204030204"/>
              <a:ea typeface="+mn-ea"/>
              <a:cs typeface="+mn-cs"/>
            </a:rPr>
            <a:t>Pedagogy inspired by the lived experience</a:t>
          </a:r>
        </a:p>
      </dgm:t>
    </dgm:pt>
    <dgm:pt modelId="{F290277E-1565-4F56-80A4-BF4AA5467717}" type="parTrans" cxnId="{C57AD74A-FE99-4D10-B492-0838A438D404}">
      <dgm:prSet/>
      <dgm:spPr/>
      <dgm:t>
        <a:bodyPr/>
        <a:lstStyle/>
        <a:p>
          <a:endParaRPr lang="en-GB"/>
        </a:p>
      </dgm:t>
    </dgm:pt>
    <dgm:pt modelId="{962D80D1-FC09-4F61-8C07-42736898D9E9}" type="sibTrans" cxnId="{C57AD74A-FE99-4D10-B492-0838A438D404}">
      <dgm:prSet/>
      <dgm:spPr>
        <a:xfrm>
          <a:off x="3051795" y="1117784"/>
          <a:ext cx="387351" cy="387351"/>
        </a:xfrm>
        <a:prstGeom prst="mathEqual">
          <a:avLst/>
        </a:prstGeom>
        <a:solidFill>
          <a:srgbClr val="4472C4">
            <a:tint val="60000"/>
            <a:hueOff val="0"/>
            <a:satOff val="0"/>
            <a:lumOff val="0"/>
            <a:alphaOff val="0"/>
          </a:srgbClr>
        </a:solidFill>
        <a:ln>
          <a:noFill/>
        </a:ln>
        <a:effectLst/>
      </dgm:spPr>
      <dgm:t>
        <a:bodyPr/>
        <a:lstStyle/>
        <a:p>
          <a:pPr>
            <a:buNone/>
          </a:pPr>
          <a:endParaRPr lang="en-GB" dirty="0">
            <a:solidFill>
              <a:sysClr val="window" lastClr="FFFFFF"/>
            </a:solidFill>
            <a:latin typeface="Calibri" panose="020F0502020204030204"/>
            <a:ea typeface="+mn-ea"/>
            <a:cs typeface="+mn-cs"/>
          </a:endParaRPr>
        </a:p>
      </dgm:t>
    </dgm:pt>
    <dgm:pt modelId="{ABAAAD61-01E9-46CD-917F-7FEEC0FC3CA7}">
      <dgm:prSet custT="1"/>
      <dgm:spPr>
        <a:xfrm>
          <a:off x="2403" y="977536"/>
          <a:ext cx="667847" cy="667847"/>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Font typeface="Wingdings" panose="05000000000000000000" pitchFamily="2" charset="2"/>
            <a:buNone/>
          </a:pPr>
          <a:r>
            <a:rPr lang="en-GB" sz="1800" dirty="0">
              <a:solidFill>
                <a:sysClr val="window" lastClr="FFFFFF"/>
              </a:solidFill>
              <a:latin typeface="Calibri" panose="020F0502020204030204"/>
              <a:ea typeface="+mn-ea"/>
              <a:cs typeface="+mn-cs"/>
            </a:rPr>
            <a:t>Pedagogy underpinned by professional experience and expertise </a:t>
          </a:r>
        </a:p>
      </dgm:t>
    </dgm:pt>
    <dgm:pt modelId="{1468AB3F-8712-421D-A833-43A82C0F9D24}" type="parTrans" cxnId="{0CE98946-9E15-4719-AC90-BF134890EE6E}">
      <dgm:prSet/>
      <dgm:spPr/>
      <dgm:t>
        <a:bodyPr/>
        <a:lstStyle/>
        <a:p>
          <a:endParaRPr lang="en-GB"/>
        </a:p>
      </dgm:t>
    </dgm:pt>
    <dgm:pt modelId="{3F05612D-026E-4FFD-8A21-D7E295F49D1E}" type="sibTrans" cxnId="{0CE98946-9E15-4719-AC90-BF134890EE6E}">
      <dgm:prSet/>
      <dgm:spPr>
        <a:xfrm>
          <a:off x="724480" y="1117784"/>
          <a:ext cx="387351" cy="387351"/>
        </a:xfrm>
        <a:prstGeom prst="mathPlus">
          <a:avLst/>
        </a:prstGeom>
        <a:solidFill>
          <a:srgbClr val="4472C4">
            <a:tint val="60000"/>
            <a:hueOff val="0"/>
            <a:satOff val="0"/>
            <a:lumOff val="0"/>
            <a:alphaOff val="0"/>
          </a:srgbClr>
        </a:solidFill>
        <a:ln>
          <a:noFill/>
        </a:ln>
        <a:effectLst/>
      </dgm:spPr>
      <dgm:t>
        <a:bodyPr/>
        <a:lstStyle/>
        <a:p>
          <a:pPr>
            <a:buNone/>
          </a:pPr>
          <a:endParaRPr lang="en-GB" dirty="0">
            <a:solidFill>
              <a:sysClr val="window" lastClr="FFFFFF"/>
            </a:solidFill>
            <a:latin typeface="Calibri" panose="020F0502020204030204"/>
            <a:ea typeface="+mn-ea"/>
            <a:cs typeface="+mn-cs"/>
          </a:endParaRPr>
        </a:p>
      </dgm:t>
    </dgm:pt>
    <dgm:pt modelId="{E432720E-4039-4279-AD64-50BDD422F8CB}">
      <dgm:prSet custT="1"/>
      <dgm:spPr>
        <a:xfrm>
          <a:off x="3493375" y="977536"/>
          <a:ext cx="667847" cy="667847"/>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800" dirty="0">
              <a:solidFill>
                <a:sysClr val="window" lastClr="FFFFFF"/>
              </a:solidFill>
              <a:latin typeface="Calibri" panose="020F0502020204030204"/>
              <a:ea typeface="+mn-ea"/>
              <a:cs typeface="+mn-cs"/>
            </a:rPr>
            <a:t>Resilient, skilled, and emotionally intelligent graduates</a:t>
          </a:r>
        </a:p>
      </dgm:t>
    </dgm:pt>
    <dgm:pt modelId="{81DC2D7A-4C62-44A8-A3E5-1F9C7DC9CB4C}" type="parTrans" cxnId="{0E22A034-8433-4E0C-8C99-6A720FDC877C}">
      <dgm:prSet/>
      <dgm:spPr/>
      <dgm:t>
        <a:bodyPr/>
        <a:lstStyle/>
        <a:p>
          <a:endParaRPr lang="en-GB"/>
        </a:p>
      </dgm:t>
    </dgm:pt>
    <dgm:pt modelId="{511AE420-1CF4-4D58-843D-4449538BEF7E}" type="sibTrans" cxnId="{0E22A034-8433-4E0C-8C99-6A720FDC877C}">
      <dgm:prSet/>
      <dgm:spPr/>
      <dgm:t>
        <a:bodyPr/>
        <a:lstStyle/>
        <a:p>
          <a:endParaRPr lang="en-GB"/>
        </a:p>
      </dgm:t>
    </dgm:pt>
    <dgm:pt modelId="{BD9A536B-5984-4D15-A02A-4C5F5BA453B5}" type="pres">
      <dgm:prSet presAssocID="{110E61A7-5C42-4D91-844F-8A63FDD6B716}" presName="linearFlow" presStyleCnt="0">
        <dgm:presLayoutVars>
          <dgm:dir/>
          <dgm:resizeHandles val="exact"/>
        </dgm:presLayoutVars>
      </dgm:prSet>
      <dgm:spPr/>
    </dgm:pt>
    <dgm:pt modelId="{A1669E81-0846-4A4F-A89B-6FB6E81E989C}" type="pres">
      <dgm:prSet presAssocID="{ABAAAD61-01E9-46CD-917F-7FEEC0FC3CA7}" presName="node" presStyleLbl="node1" presStyleIdx="0" presStyleCnt="4">
        <dgm:presLayoutVars>
          <dgm:bulletEnabled val="1"/>
        </dgm:presLayoutVars>
      </dgm:prSet>
      <dgm:spPr/>
    </dgm:pt>
    <dgm:pt modelId="{B90B3C4C-929B-4C6B-96F9-9F58D030F0F4}" type="pres">
      <dgm:prSet presAssocID="{3F05612D-026E-4FFD-8A21-D7E295F49D1E}" presName="spacerL" presStyleCnt="0"/>
      <dgm:spPr/>
    </dgm:pt>
    <dgm:pt modelId="{29106FFD-0718-432A-AF22-37D2E175A94A}" type="pres">
      <dgm:prSet presAssocID="{3F05612D-026E-4FFD-8A21-D7E295F49D1E}" presName="sibTrans" presStyleLbl="sibTrans2D1" presStyleIdx="0" presStyleCnt="3"/>
      <dgm:spPr/>
    </dgm:pt>
    <dgm:pt modelId="{914A18B1-496B-4CF3-9C63-DACB16A6EF7D}" type="pres">
      <dgm:prSet presAssocID="{3F05612D-026E-4FFD-8A21-D7E295F49D1E}" presName="spacerR" presStyleCnt="0"/>
      <dgm:spPr/>
    </dgm:pt>
    <dgm:pt modelId="{CD9AA1A7-1D05-4F0E-9F57-8BFEB0C8BC1D}" type="pres">
      <dgm:prSet presAssocID="{9F422279-747C-4B13-A8DC-74B29338F765}" presName="node" presStyleLbl="node1" presStyleIdx="1" presStyleCnt="4">
        <dgm:presLayoutVars>
          <dgm:bulletEnabled val="1"/>
        </dgm:presLayoutVars>
      </dgm:prSet>
      <dgm:spPr/>
    </dgm:pt>
    <dgm:pt modelId="{21CA9857-B658-4A36-A76D-93DBD247F3E3}" type="pres">
      <dgm:prSet presAssocID="{B6659939-F8FE-43FC-9005-08BCEF216CD1}" presName="spacerL" presStyleCnt="0"/>
      <dgm:spPr/>
    </dgm:pt>
    <dgm:pt modelId="{4BB3F6E9-E755-48EE-9F6D-BA3BF7C541F0}" type="pres">
      <dgm:prSet presAssocID="{B6659939-F8FE-43FC-9005-08BCEF216CD1}" presName="sibTrans" presStyleLbl="sibTrans2D1" presStyleIdx="1" presStyleCnt="3"/>
      <dgm:spPr/>
    </dgm:pt>
    <dgm:pt modelId="{A6DDA4C0-271B-4F70-9D6F-E3F2812E10BB}" type="pres">
      <dgm:prSet presAssocID="{B6659939-F8FE-43FC-9005-08BCEF216CD1}" presName="spacerR" presStyleCnt="0"/>
      <dgm:spPr/>
    </dgm:pt>
    <dgm:pt modelId="{26C859FC-529B-4D1D-B6FA-ED0870BA3407}" type="pres">
      <dgm:prSet presAssocID="{936B4D37-DA59-4D32-AAED-260FC8835A8F}" presName="node" presStyleLbl="node1" presStyleIdx="2" presStyleCnt="4">
        <dgm:presLayoutVars>
          <dgm:bulletEnabled val="1"/>
        </dgm:presLayoutVars>
      </dgm:prSet>
      <dgm:spPr/>
    </dgm:pt>
    <dgm:pt modelId="{DB03DAC5-DF7E-49FC-BFD3-67AE43FD67A6}" type="pres">
      <dgm:prSet presAssocID="{962D80D1-FC09-4F61-8C07-42736898D9E9}" presName="spacerL" presStyleCnt="0"/>
      <dgm:spPr/>
    </dgm:pt>
    <dgm:pt modelId="{6E98EDBF-7694-48BC-8F76-6BB6D26190E8}" type="pres">
      <dgm:prSet presAssocID="{962D80D1-FC09-4F61-8C07-42736898D9E9}" presName="sibTrans" presStyleLbl="sibTrans2D1" presStyleIdx="2" presStyleCnt="3"/>
      <dgm:spPr/>
    </dgm:pt>
    <dgm:pt modelId="{6DB4A4A3-710E-40FB-B3EE-E1E9641ADD1F}" type="pres">
      <dgm:prSet presAssocID="{962D80D1-FC09-4F61-8C07-42736898D9E9}" presName="spacerR" presStyleCnt="0"/>
      <dgm:spPr/>
    </dgm:pt>
    <dgm:pt modelId="{D2EA60A8-840F-4589-A064-6B2097B885DD}" type="pres">
      <dgm:prSet presAssocID="{E432720E-4039-4279-AD64-50BDD422F8CB}" presName="node" presStyleLbl="node1" presStyleIdx="3" presStyleCnt="4">
        <dgm:presLayoutVars>
          <dgm:bulletEnabled val="1"/>
        </dgm:presLayoutVars>
      </dgm:prSet>
      <dgm:spPr/>
    </dgm:pt>
  </dgm:ptLst>
  <dgm:cxnLst>
    <dgm:cxn modelId="{0E22A034-8433-4E0C-8C99-6A720FDC877C}" srcId="{110E61A7-5C42-4D91-844F-8A63FDD6B716}" destId="{E432720E-4039-4279-AD64-50BDD422F8CB}" srcOrd="3" destOrd="0" parTransId="{81DC2D7A-4C62-44A8-A3E5-1F9C7DC9CB4C}" sibTransId="{511AE420-1CF4-4D58-843D-4449538BEF7E}"/>
    <dgm:cxn modelId="{0CE98946-9E15-4719-AC90-BF134890EE6E}" srcId="{110E61A7-5C42-4D91-844F-8A63FDD6B716}" destId="{ABAAAD61-01E9-46CD-917F-7FEEC0FC3CA7}" srcOrd="0" destOrd="0" parTransId="{1468AB3F-8712-421D-A833-43A82C0F9D24}" sibTransId="{3F05612D-026E-4FFD-8A21-D7E295F49D1E}"/>
    <dgm:cxn modelId="{C57AD74A-FE99-4D10-B492-0838A438D404}" srcId="{110E61A7-5C42-4D91-844F-8A63FDD6B716}" destId="{936B4D37-DA59-4D32-AAED-260FC8835A8F}" srcOrd="2" destOrd="0" parTransId="{F290277E-1565-4F56-80A4-BF4AA5467717}" sibTransId="{962D80D1-FC09-4F61-8C07-42736898D9E9}"/>
    <dgm:cxn modelId="{A832B96F-C059-422C-8E42-5C258FF16C77}" srcId="{110E61A7-5C42-4D91-844F-8A63FDD6B716}" destId="{9F422279-747C-4B13-A8DC-74B29338F765}" srcOrd="1" destOrd="0" parTransId="{64354D08-173B-4C5D-BA9C-3ABEDCCCDC63}" sibTransId="{B6659939-F8FE-43FC-9005-08BCEF216CD1}"/>
    <dgm:cxn modelId="{F6DC8A79-E651-438A-A601-22B29C255CA6}" type="presOf" srcId="{ABAAAD61-01E9-46CD-917F-7FEEC0FC3CA7}" destId="{A1669E81-0846-4A4F-A89B-6FB6E81E989C}" srcOrd="0" destOrd="0" presId="urn:microsoft.com/office/officeart/2005/8/layout/equation1"/>
    <dgm:cxn modelId="{DAAEF47E-5D30-4510-B0BF-4FABC78D1F3B}" type="presOf" srcId="{110E61A7-5C42-4D91-844F-8A63FDD6B716}" destId="{BD9A536B-5984-4D15-A02A-4C5F5BA453B5}" srcOrd="0" destOrd="0" presId="urn:microsoft.com/office/officeart/2005/8/layout/equation1"/>
    <dgm:cxn modelId="{126F89B6-E36A-48A5-B54A-76E98AB3C3EA}" type="presOf" srcId="{E432720E-4039-4279-AD64-50BDD422F8CB}" destId="{D2EA60A8-840F-4589-A064-6B2097B885DD}" srcOrd="0" destOrd="0" presId="urn:microsoft.com/office/officeart/2005/8/layout/equation1"/>
    <dgm:cxn modelId="{45BC31B7-7572-4B6F-BF4F-F1E1B9DB5125}" type="presOf" srcId="{B6659939-F8FE-43FC-9005-08BCEF216CD1}" destId="{4BB3F6E9-E755-48EE-9F6D-BA3BF7C541F0}" srcOrd="0" destOrd="0" presId="urn:microsoft.com/office/officeart/2005/8/layout/equation1"/>
    <dgm:cxn modelId="{CAC8C2BF-2852-4906-B399-5644B734D55B}" type="presOf" srcId="{962D80D1-FC09-4F61-8C07-42736898D9E9}" destId="{6E98EDBF-7694-48BC-8F76-6BB6D26190E8}" srcOrd="0" destOrd="0" presId="urn:microsoft.com/office/officeart/2005/8/layout/equation1"/>
    <dgm:cxn modelId="{A7CE8CCE-AC43-4BCA-9D60-937A1199D222}" type="presOf" srcId="{3F05612D-026E-4FFD-8A21-D7E295F49D1E}" destId="{29106FFD-0718-432A-AF22-37D2E175A94A}" srcOrd="0" destOrd="0" presId="urn:microsoft.com/office/officeart/2005/8/layout/equation1"/>
    <dgm:cxn modelId="{A09BD4DD-7EAD-44AF-8C46-D0C1025CE1EE}" type="presOf" srcId="{9F422279-747C-4B13-A8DC-74B29338F765}" destId="{CD9AA1A7-1D05-4F0E-9F57-8BFEB0C8BC1D}" srcOrd="0" destOrd="0" presId="urn:microsoft.com/office/officeart/2005/8/layout/equation1"/>
    <dgm:cxn modelId="{D58268E1-A653-46C5-BAF1-465A564DA0AC}" type="presOf" srcId="{936B4D37-DA59-4D32-AAED-260FC8835A8F}" destId="{26C859FC-529B-4D1D-B6FA-ED0870BA3407}" srcOrd="0" destOrd="0" presId="urn:microsoft.com/office/officeart/2005/8/layout/equation1"/>
    <dgm:cxn modelId="{9F0509EA-92CA-47C8-B03D-50E2307D835C}" type="presParOf" srcId="{BD9A536B-5984-4D15-A02A-4C5F5BA453B5}" destId="{A1669E81-0846-4A4F-A89B-6FB6E81E989C}" srcOrd="0" destOrd="0" presId="urn:microsoft.com/office/officeart/2005/8/layout/equation1"/>
    <dgm:cxn modelId="{EFE924F5-21C7-46C5-86AD-579B2B787F89}" type="presParOf" srcId="{BD9A536B-5984-4D15-A02A-4C5F5BA453B5}" destId="{B90B3C4C-929B-4C6B-96F9-9F58D030F0F4}" srcOrd="1" destOrd="0" presId="urn:microsoft.com/office/officeart/2005/8/layout/equation1"/>
    <dgm:cxn modelId="{36F4FD84-1016-461A-B385-2F1734C590C1}" type="presParOf" srcId="{BD9A536B-5984-4D15-A02A-4C5F5BA453B5}" destId="{29106FFD-0718-432A-AF22-37D2E175A94A}" srcOrd="2" destOrd="0" presId="urn:microsoft.com/office/officeart/2005/8/layout/equation1"/>
    <dgm:cxn modelId="{F48A7912-F8F7-4BF7-9822-FEF5B33EC9F8}" type="presParOf" srcId="{BD9A536B-5984-4D15-A02A-4C5F5BA453B5}" destId="{914A18B1-496B-4CF3-9C63-DACB16A6EF7D}" srcOrd="3" destOrd="0" presId="urn:microsoft.com/office/officeart/2005/8/layout/equation1"/>
    <dgm:cxn modelId="{8A625E83-7D38-4253-914F-6F0D87D4FC72}" type="presParOf" srcId="{BD9A536B-5984-4D15-A02A-4C5F5BA453B5}" destId="{CD9AA1A7-1D05-4F0E-9F57-8BFEB0C8BC1D}" srcOrd="4" destOrd="0" presId="urn:microsoft.com/office/officeart/2005/8/layout/equation1"/>
    <dgm:cxn modelId="{325292C4-5ADE-419E-8659-EEFBECB66847}" type="presParOf" srcId="{BD9A536B-5984-4D15-A02A-4C5F5BA453B5}" destId="{21CA9857-B658-4A36-A76D-93DBD247F3E3}" srcOrd="5" destOrd="0" presId="urn:microsoft.com/office/officeart/2005/8/layout/equation1"/>
    <dgm:cxn modelId="{CC21382E-6F27-4B01-8F08-E261FA848FB9}" type="presParOf" srcId="{BD9A536B-5984-4D15-A02A-4C5F5BA453B5}" destId="{4BB3F6E9-E755-48EE-9F6D-BA3BF7C541F0}" srcOrd="6" destOrd="0" presId="urn:microsoft.com/office/officeart/2005/8/layout/equation1"/>
    <dgm:cxn modelId="{C452BB3E-1FF5-4F5A-BD16-5C363E9B8EFB}" type="presParOf" srcId="{BD9A536B-5984-4D15-A02A-4C5F5BA453B5}" destId="{A6DDA4C0-271B-4F70-9D6F-E3F2812E10BB}" srcOrd="7" destOrd="0" presId="urn:microsoft.com/office/officeart/2005/8/layout/equation1"/>
    <dgm:cxn modelId="{0CECAECC-AE39-4F4F-AF94-0C4D9F793797}" type="presParOf" srcId="{BD9A536B-5984-4D15-A02A-4C5F5BA453B5}" destId="{26C859FC-529B-4D1D-B6FA-ED0870BA3407}" srcOrd="8" destOrd="0" presId="urn:microsoft.com/office/officeart/2005/8/layout/equation1"/>
    <dgm:cxn modelId="{AABDF813-EF17-4EBE-A9C6-D961E20E89F4}" type="presParOf" srcId="{BD9A536B-5984-4D15-A02A-4C5F5BA453B5}" destId="{DB03DAC5-DF7E-49FC-BFD3-67AE43FD67A6}" srcOrd="9" destOrd="0" presId="urn:microsoft.com/office/officeart/2005/8/layout/equation1"/>
    <dgm:cxn modelId="{1A1ECE26-2468-4A80-A08A-11C538D459E3}" type="presParOf" srcId="{BD9A536B-5984-4D15-A02A-4C5F5BA453B5}" destId="{6E98EDBF-7694-48BC-8F76-6BB6D26190E8}" srcOrd="10" destOrd="0" presId="urn:microsoft.com/office/officeart/2005/8/layout/equation1"/>
    <dgm:cxn modelId="{7ECBDE79-8632-4613-9DDB-10A90B0D13E5}" type="presParOf" srcId="{BD9A536B-5984-4D15-A02A-4C5F5BA453B5}" destId="{6DB4A4A3-710E-40FB-B3EE-E1E9641ADD1F}" srcOrd="11" destOrd="0" presId="urn:microsoft.com/office/officeart/2005/8/layout/equation1"/>
    <dgm:cxn modelId="{192DC37F-6CF9-44C1-A266-3BD1A4193E16}" type="presParOf" srcId="{BD9A536B-5984-4D15-A02A-4C5F5BA453B5}" destId="{D2EA60A8-840F-4589-A064-6B2097B885DD}"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69E81-0846-4A4F-A89B-6FB6E81E989C}">
      <dsp:nvSpPr>
        <dsp:cNvPr id="0" name=""/>
        <dsp:cNvSpPr/>
      </dsp:nvSpPr>
      <dsp:spPr>
        <a:xfrm>
          <a:off x="6981" y="1956223"/>
          <a:ext cx="1939712" cy="1939712"/>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en-GB" sz="1800" kern="1200" dirty="0">
              <a:solidFill>
                <a:sysClr val="window" lastClr="FFFFFF"/>
              </a:solidFill>
              <a:latin typeface="Calibri" panose="020F0502020204030204"/>
              <a:ea typeface="+mn-ea"/>
              <a:cs typeface="+mn-cs"/>
            </a:rPr>
            <a:t>Pedagogy underpinned by professional experience and expertise </a:t>
          </a:r>
        </a:p>
      </dsp:txBody>
      <dsp:txXfrm>
        <a:off x="291045" y="2240287"/>
        <a:ext cx="1371584" cy="1371584"/>
      </dsp:txXfrm>
    </dsp:sp>
    <dsp:sp modelId="{29106FFD-0718-432A-AF22-37D2E175A94A}">
      <dsp:nvSpPr>
        <dsp:cNvPr id="0" name=""/>
        <dsp:cNvSpPr/>
      </dsp:nvSpPr>
      <dsp:spPr>
        <a:xfrm>
          <a:off x="2104198" y="2363563"/>
          <a:ext cx="1125033" cy="1125033"/>
        </a:xfrm>
        <a:prstGeom prst="mathPlus">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dirty="0">
            <a:solidFill>
              <a:sysClr val="window" lastClr="FFFFFF"/>
            </a:solidFill>
            <a:latin typeface="Calibri" panose="020F0502020204030204"/>
            <a:ea typeface="+mn-ea"/>
            <a:cs typeface="+mn-cs"/>
          </a:endParaRPr>
        </a:p>
      </dsp:txBody>
      <dsp:txXfrm>
        <a:off x="2253321" y="2793776"/>
        <a:ext cx="826787" cy="264607"/>
      </dsp:txXfrm>
    </dsp:sp>
    <dsp:sp modelId="{CD9AA1A7-1D05-4F0E-9F57-8BFEB0C8BC1D}">
      <dsp:nvSpPr>
        <dsp:cNvPr id="0" name=""/>
        <dsp:cNvSpPr/>
      </dsp:nvSpPr>
      <dsp:spPr>
        <a:xfrm>
          <a:off x="3386736" y="1956223"/>
          <a:ext cx="1939712" cy="1939712"/>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 lastClr="FFFFFF"/>
              </a:solidFill>
              <a:latin typeface="Calibri" panose="020F0502020204030204"/>
              <a:ea typeface="+mn-ea"/>
              <a:cs typeface="+mn-cs"/>
            </a:rPr>
            <a:t>Pedagogy informed by research and scholarly activity</a:t>
          </a:r>
        </a:p>
      </dsp:txBody>
      <dsp:txXfrm>
        <a:off x="3670800" y="2240287"/>
        <a:ext cx="1371584" cy="1371584"/>
      </dsp:txXfrm>
    </dsp:sp>
    <dsp:sp modelId="{4BB3F6E9-E755-48EE-9F6D-BA3BF7C541F0}">
      <dsp:nvSpPr>
        <dsp:cNvPr id="0" name=""/>
        <dsp:cNvSpPr/>
      </dsp:nvSpPr>
      <dsp:spPr>
        <a:xfrm>
          <a:off x="5483953" y="2363563"/>
          <a:ext cx="1125033" cy="1125033"/>
        </a:xfrm>
        <a:prstGeom prst="mathPlus">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dirty="0">
            <a:solidFill>
              <a:sysClr val="window" lastClr="FFFFFF"/>
            </a:solidFill>
            <a:latin typeface="Calibri" panose="020F0502020204030204"/>
            <a:ea typeface="+mn-ea"/>
            <a:cs typeface="+mn-cs"/>
          </a:endParaRPr>
        </a:p>
      </dsp:txBody>
      <dsp:txXfrm>
        <a:off x="5633076" y="2793776"/>
        <a:ext cx="826787" cy="264607"/>
      </dsp:txXfrm>
    </dsp:sp>
    <dsp:sp modelId="{26C859FC-529B-4D1D-B6FA-ED0870BA3407}">
      <dsp:nvSpPr>
        <dsp:cNvPr id="0" name=""/>
        <dsp:cNvSpPr/>
      </dsp:nvSpPr>
      <dsp:spPr>
        <a:xfrm>
          <a:off x="6766491" y="1956223"/>
          <a:ext cx="1939712" cy="1939712"/>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 lastClr="FFFFFF"/>
              </a:solidFill>
              <a:latin typeface="Calibri" panose="020F0502020204030204"/>
              <a:ea typeface="+mn-ea"/>
              <a:cs typeface="+mn-cs"/>
            </a:rPr>
            <a:t>Pedagogy inspired by the lived experience</a:t>
          </a:r>
        </a:p>
      </dsp:txBody>
      <dsp:txXfrm>
        <a:off x="7050555" y="2240287"/>
        <a:ext cx="1371584" cy="1371584"/>
      </dsp:txXfrm>
    </dsp:sp>
    <dsp:sp modelId="{6E98EDBF-7694-48BC-8F76-6BB6D26190E8}">
      <dsp:nvSpPr>
        <dsp:cNvPr id="0" name=""/>
        <dsp:cNvSpPr/>
      </dsp:nvSpPr>
      <dsp:spPr>
        <a:xfrm>
          <a:off x="8863708" y="2363563"/>
          <a:ext cx="1125033" cy="1125033"/>
        </a:xfrm>
        <a:prstGeom prst="mathEqual">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None/>
          </a:pPr>
          <a:endParaRPr lang="en-GB" sz="4700" kern="1200" dirty="0">
            <a:solidFill>
              <a:sysClr val="window" lastClr="FFFFFF"/>
            </a:solidFill>
            <a:latin typeface="Calibri" panose="020F0502020204030204"/>
            <a:ea typeface="+mn-ea"/>
            <a:cs typeface="+mn-cs"/>
          </a:endParaRPr>
        </a:p>
      </dsp:txBody>
      <dsp:txXfrm>
        <a:off x="9012831" y="2595320"/>
        <a:ext cx="826787" cy="661519"/>
      </dsp:txXfrm>
    </dsp:sp>
    <dsp:sp modelId="{D2EA60A8-840F-4589-A064-6B2097B885DD}">
      <dsp:nvSpPr>
        <dsp:cNvPr id="0" name=""/>
        <dsp:cNvSpPr/>
      </dsp:nvSpPr>
      <dsp:spPr>
        <a:xfrm>
          <a:off x="10146246" y="1956223"/>
          <a:ext cx="1939712" cy="1939712"/>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 lastClr="FFFFFF"/>
              </a:solidFill>
              <a:latin typeface="Calibri" panose="020F0502020204030204"/>
              <a:ea typeface="+mn-ea"/>
              <a:cs typeface="+mn-cs"/>
            </a:rPr>
            <a:t>Resilient, skilled, and emotionally intelligent graduates</a:t>
          </a:r>
        </a:p>
      </dsp:txBody>
      <dsp:txXfrm>
        <a:off x="10430310" y="2240287"/>
        <a:ext cx="1371584" cy="137158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59B2FDD6-008B-F046-BB52-43D1C287FCBB}" type="datetimeFigureOut">
              <a:rPr lang="en-US" smtClean="0"/>
              <a:t>7/10/2023</a:t>
            </a:fld>
            <a:endParaRPr lang="en-US" dirty="0"/>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FA381E56-081D-DD42-9446-34299EF930BB}" type="slidenum">
              <a:rPr lang="en-US" smtClean="0"/>
              <a:t>‹#›</a:t>
            </a:fld>
            <a:endParaRPr lang="en-US" dirty="0"/>
          </a:p>
        </p:txBody>
      </p:sp>
    </p:spTree>
    <p:extLst>
      <p:ext uri="{BB962C8B-B14F-4D97-AF65-F5344CB8AC3E}">
        <p14:creationId xmlns:p14="http://schemas.microsoft.com/office/powerpoint/2010/main" val="2998212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381E56-081D-DD42-9446-34299EF930BB}" type="slidenum">
              <a:rPr lang="en-US" smtClean="0"/>
              <a:t>1</a:t>
            </a:fld>
            <a:endParaRPr lang="en-US" dirty="0"/>
          </a:p>
        </p:txBody>
      </p:sp>
    </p:spTree>
    <p:extLst>
      <p:ext uri="{BB962C8B-B14F-4D97-AF65-F5344CB8AC3E}">
        <p14:creationId xmlns:p14="http://schemas.microsoft.com/office/powerpoint/2010/main" val="2596904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78F45EA-A1F5-4EFE-B5D4-4B6D12F802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8FFA045A-D40E-4857-891B-2E1EDD61C6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ea typeface="宋体" panose="02010600030101010101" pitchFamily="2" charset="-122"/>
              <a:cs typeface="Arial" panose="020B0604020202020204" pitchFamily="34" charset="0"/>
            </a:endParaRPr>
          </a:p>
        </p:txBody>
      </p:sp>
      <p:sp>
        <p:nvSpPr>
          <p:cNvPr id="17412" name="Slide Number Placeholder 3">
            <a:extLst>
              <a:ext uri="{FF2B5EF4-FFF2-40B4-BE49-F238E27FC236}">
                <a16:creationId xmlns:a16="http://schemas.microsoft.com/office/drawing/2014/main" id="{44212817-587A-47DD-8A16-2AE2FB71B0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ED5F08-FA2B-404E-A9F9-6544BBF9A3EF}" type="slidenum">
              <a:rPr lang="en-GB" altLang="en-US" smtClean="0"/>
              <a:pPr/>
              <a:t>2</a:t>
            </a:fld>
            <a:endParaRPr lang="en-GB" altLang="en-US" dirty="0"/>
          </a:p>
        </p:txBody>
      </p:sp>
    </p:spTree>
    <p:extLst>
      <p:ext uri="{BB962C8B-B14F-4D97-AF65-F5344CB8AC3E}">
        <p14:creationId xmlns:p14="http://schemas.microsoft.com/office/powerpoint/2010/main" val="164359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78F45EA-A1F5-4EFE-B5D4-4B6D12F802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8FFA045A-D40E-4857-891B-2E1EDD61C6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ea typeface="宋体" panose="02010600030101010101" pitchFamily="2" charset="-122"/>
              <a:cs typeface="Arial" panose="020B0604020202020204" pitchFamily="34" charset="0"/>
            </a:endParaRPr>
          </a:p>
        </p:txBody>
      </p:sp>
      <p:sp>
        <p:nvSpPr>
          <p:cNvPr id="17412" name="Slide Number Placeholder 3">
            <a:extLst>
              <a:ext uri="{FF2B5EF4-FFF2-40B4-BE49-F238E27FC236}">
                <a16:creationId xmlns:a16="http://schemas.microsoft.com/office/drawing/2014/main" id="{44212817-587A-47DD-8A16-2AE2FB71B0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ED5F08-FA2B-404E-A9F9-6544BBF9A3EF}" type="slidenum">
              <a:rPr lang="en-GB" altLang="en-US" smtClean="0"/>
              <a:pPr/>
              <a:t>3</a:t>
            </a:fld>
            <a:endParaRPr lang="en-GB" altLang="en-US" dirty="0"/>
          </a:p>
        </p:txBody>
      </p:sp>
    </p:spTree>
    <p:extLst>
      <p:ext uri="{BB962C8B-B14F-4D97-AF65-F5344CB8AC3E}">
        <p14:creationId xmlns:p14="http://schemas.microsoft.com/office/powerpoint/2010/main" val="2592271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78F45EA-A1F5-4EFE-B5D4-4B6D12F802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8FFA045A-D40E-4857-891B-2E1EDD61C6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ea typeface="宋体" panose="02010600030101010101" pitchFamily="2" charset="-122"/>
              <a:cs typeface="Arial" panose="020B0604020202020204" pitchFamily="34" charset="0"/>
            </a:endParaRPr>
          </a:p>
        </p:txBody>
      </p:sp>
      <p:sp>
        <p:nvSpPr>
          <p:cNvPr id="17412" name="Slide Number Placeholder 3">
            <a:extLst>
              <a:ext uri="{FF2B5EF4-FFF2-40B4-BE49-F238E27FC236}">
                <a16:creationId xmlns:a16="http://schemas.microsoft.com/office/drawing/2014/main" id="{44212817-587A-47DD-8A16-2AE2FB71B0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ED5F08-FA2B-404E-A9F9-6544BBF9A3EF}" type="slidenum">
              <a:rPr lang="en-GB" altLang="en-US" smtClean="0"/>
              <a:pPr/>
              <a:t>4</a:t>
            </a:fld>
            <a:endParaRPr lang="en-GB" altLang="en-US" dirty="0"/>
          </a:p>
        </p:txBody>
      </p:sp>
    </p:spTree>
    <p:extLst>
      <p:ext uri="{BB962C8B-B14F-4D97-AF65-F5344CB8AC3E}">
        <p14:creationId xmlns:p14="http://schemas.microsoft.com/office/powerpoint/2010/main" val="376335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381E56-081D-DD42-9446-34299EF930BB}" type="slidenum">
              <a:rPr lang="en-US" smtClean="0"/>
              <a:t>9</a:t>
            </a:fld>
            <a:endParaRPr lang="en-US" dirty="0"/>
          </a:p>
        </p:txBody>
      </p:sp>
    </p:spTree>
    <p:extLst>
      <p:ext uri="{BB962C8B-B14F-4D97-AF65-F5344CB8AC3E}">
        <p14:creationId xmlns:p14="http://schemas.microsoft.com/office/powerpoint/2010/main" val="2813856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29B59-ED35-A743-9D82-4713FCBA6FA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D23416-2D20-FB41-B40C-08452BF48E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A6947B-7D73-5847-8402-6505DEF9815D}"/>
              </a:ext>
            </a:extLst>
          </p:cNvPr>
          <p:cNvSpPr>
            <a:spLocks noGrp="1"/>
          </p:cNvSpPr>
          <p:nvPr>
            <p:ph type="dt" sz="half" idx="10"/>
          </p:nvPr>
        </p:nvSpPr>
        <p:spPr/>
        <p:txBody>
          <a:bodyPr/>
          <a:lstStyle/>
          <a:p>
            <a:fld id="{EF6119B6-9923-0B4C-86EA-F5E54D184E30}" type="datetimeFigureOut">
              <a:rPr lang="en-US" smtClean="0"/>
              <a:t>7/10/2023</a:t>
            </a:fld>
            <a:endParaRPr lang="en-US" dirty="0"/>
          </a:p>
        </p:txBody>
      </p:sp>
      <p:sp>
        <p:nvSpPr>
          <p:cNvPr id="5" name="Footer Placeholder 4">
            <a:extLst>
              <a:ext uri="{FF2B5EF4-FFF2-40B4-BE49-F238E27FC236}">
                <a16:creationId xmlns:a16="http://schemas.microsoft.com/office/drawing/2014/main" id="{8496F513-582C-1345-9617-A8DA3FAD7E3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D4D6F9F-EBCB-4648-BE6A-399CD16B5BF6}"/>
              </a:ext>
            </a:extLst>
          </p:cNvPr>
          <p:cNvSpPr>
            <a:spLocks noGrp="1"/>
          </p:cNvSpPr>
          <p:nvPr>
            <p:ph type="sldNum" sz="quarter" idx="12"/>
          </p:nvPr>
        </p:nvSpPr>
        <p:spPr/>
        <p:txBody>
          <a:bodyPr/>
          <a:lstStyle/>
          <a:p>
            <a:fld id="{08EB556A-7085-4744-9B15-520D39DDF215}" type="slidenum">
              <a:rPr lang="en-US" smtClean="0"/>
              <a:t>‹#›</a:t>
            </a:fld>
            <a:endParaRPr lang="en-US" dirty="0"/>
          </a:p>
        </p:txBody>
      </p:sp>
    </p:spTree>
    <p:extLst>
      <p:ext uri="{BB962C8B-B14F-4D97-AF65-F5344CB8AC3E}">
        <p14:creationId xmlns:p14="http://schemas.microsoft.com/office/powerpoint/2010/main" val="1545269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D8CB-191C-2341-AC0E-5DCE47DC3940}"/>
              </a:ext>
            </a:extLst>
          </p:cNvPr>
          <p:cNvSpPr>
            <a:spLocks noGrp="1"/>
          </p:cNvSpPr>
          <p:nvPr>
            <p:ph type="title"/>
          </p:nvPr>
        </p:nvSpPr>
        <p:spPr>
          <a:xfrm>
            <a:off x="609600" y="363537"/>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AA90F0-14F0-9A4A-9EEF-7DBC0EE363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CF44A-C331-6248-B979-956705C73E63}"/>
              </a:ext>
            </a:extLst>
          </p:cNvPr>
          <p:cNvSpPr>
            <a:spLocks noGrp="1"/>
          </p:cNvSpPr>
          <p:nvPr>
            <p:ph type="dt" sz="half" idx="10"/>
          </p:nvPr>
        </p:nvSpPr>
        <p:spPr/>
        <p:txBody>
          <a:bodyPr/>
          <a:lstStyle/>
          <a:p>
            <a:fld id="{EF6119B6-9923-0B4C-86EA-F5E54D184E30}" type="datetimeFigureOut">
              <a:rPr lang="en-US" smtClean="0"/>
              <a:t>7/10/2023</a:t>
            </a:fld>
            <a:endParaRPr lang="en-US" dirty="0"/>
          </a:p>
        </p:txBody>
      </p:sp>
      <p:sp>
        <p:nvSpPr>
          <p:cNvPr id="5" name="Footer Placeholder 4">
            <a:extLst>
              <a:ext uri="{FF2B5EF4-FFF2-40B4-BE49-F238E27FC236}">
                <a16:creationId xmlns:a16="http://schemas.microsoft.com/office/drawing/2014/main" id="{A14D35FC-06F6-D34E-93F5-28A875D8D3F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F1ED2BA-686E-9C4A-B353-978D7B19A89E}"/>
              </a:ext>
            </a:extLst>
          </p:cNvPr>
          <p:cNvSpPr>
            <a:spLocks noGrp="1"/>
          </p:cNvSpPr>
          <p:nvPr>
            <p:ph type="sldNum" sz="quarter" idx="12"/>
          </p:nvPr>
        </p:nvSpPr>
        <p:spPr/>
        <p:txBody>
          <a:bodyPr/>
          <a:lstStyle/>
          <a:p>
            <a:fld id="{08EB556A-7085-4744-9B15-520D39DDF215}" type="slidenum">
              <a:rPr lang="en-US" smtClean="0"/>
              <a:t>‹#›</a:t>
            </a:fld>
            <a:endParaRPr lang="en-US" dirty="0"/>
          </a:p>
        </p:txBody>
      </p:sp>
    </p:spTree>
    <p:extLst>
      <p:ext uri="{BB962C8B-B14F-4D97-AF65-F5344CB8AC3E}">
        <p14:creationId xmlns:p14="http://schemas.microsoft.com/office/powerpoint/2010/main" val="98602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290A4A-4CBE-FB41-96BA-B93D85606D0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2C003B-EC7B-E94D-BC42-553102D45B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8A876-06C7-6B4E-9355-5E3A9864C543}"/>
              </a:ext>
            </a:extLst>
          </p:cNvPr>
          <p:cNvSpPr>
            <a:spLocks noGrp="1"/>
          </p:cNvSpPr>
          <p:nvPr>
            <p:ph type="dt" sz="half" idx="10"/>
          </p:nvPr>
        </p:nvSpPr>
        <p:spPr/>
        <p:txBody>
          <a:bodyPr/>
          <a:lstStyle/>
          <a:p>
            <a:fld id="{EF6119B6-9923-0B4C-86EA-F5E54D184E30}" type="datetimeFigureOut">
              <a:rPr lang="en-US" smtClean="0"/>
              <a:t>7/10/2023</a:t>
            </a:fld>
            <a:endParaRPr lang="en-US" dirty="0"/>
          </a:p>
        </p:txBody>
      </p:sp>
      <p:sp>
        <p:nvSpPr>
          <p:cNvPr id="5" name="Footer Placeholder 4">
            <a:extLst>
              <a:ext uri="{FF2B5EF4-FFF2-40B4-BE49-F238E27FC236}">
                <a16:creationId xmlns:a16="http://schemas.microsoft.com/office/drawing/2014/main" id="{049171FB-0321-0245-9635-E4756F1D023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6626628-4C98-7D43-9E22-5709F2ADAAA7}"/>
              </a:ext>
            </a:extLst>
          </p:cNvPr>
          <p:cNvSpPr>
            <a:spLocks noGrp="1"/>
          </p:cNvSpPr>
          <p:nvPr>
            <p:ph type="sldNum" sz="quarter" idx="12"/>
          </p:nvPr>
        </p:nvSpPr>
        <p:spPr/>
        <p:txBody>
          <a:bodyPr/>
          <a:lstStyle/>
          <a:p>
            <a:fld id="{08EB556A-7085-4744-9B15-520D39DDF215}" type="slidenum">
              <a:rPr lang="en-US" smtClean="0"/>
              <a:t>‹#›</a:t>
            </a:fld>
            <a:endParaRPr lang="en-US" dirty="0"/>
          </a:p>
        </p:txBody>
      </p:sp>
    </p:spTree>
    <p:extLst>
      <p:ext uri="{BB962C8B-B14F-4D97-AF65-F5344CB8AC3E}">
        <p14:creationId xmlns:p14="http://schemas.microsoft.com/office/powerpoint/2010/main" val="354982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8C3D7-6B58-534F-B5BE-3C70A598EA2A}"/>
              </a:ext>
            </a:extLst>
          </p:cNvPr>
          <p:cNvSpPr>
            <a:spLocks noGrp="1"/>
          </p:cNvSpPr>
          <p:nvPr>
            <p:ph type="title"/>
          </p:nvPr>
        </p:nvSpPr>
        <p:spPr>
          <a:xfrm>
            <a:off x="609600" y="363537"/>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832E1DF-D594-7E42-8EED-DB3A7813724C}"/>
              </a:ext>
            </a:extLst>
          </p:cNvPr>
          <p:cNvSpPr>
            <a:spLocks noGrp="1"/>
          </p:cNvSpPr>
          <p:nvPr>
            <p:ph idx="1"/>
          </p:nvPr>
        </p:nvSpPr>
        <p:spPr>
          <a:xfrm>
            <a:off x="609600" y="1825625"/>
            <a:ext cx="10744200" cy="4351338"/>
          </a:xfrm>
        </p:spPr>
        <p:txBody>
          <a:bodyPr/>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0FD78E5-4F49-A748-8121-3490477848E5}"/>
              </a:ext>
            </a:extLst>
          </p:cNvPr>
          <p:cNvSpPr>
            <a:spLocks noGrp="1"/>
          </p:cNvSpPr>
          <p:nvPr>
            <p:ph type="dt" sz="half" idx="10"/>
          </p:nvPr>
        </p:nvSpPr>
        <p:spPr/>
        <p:txBody>
          <a:bodyPr/>
          <a:lstStyle/>
          <a:p>
            <a:fld id="{EF6119B6-9923-0B4C-86EA-F5E54D184E30}" type="datetimeFigureOut">
              <a:rPr lang="en-US" smtClean="0"/>
              <a:t>7/10/2023</a:t>
            </a:fld>
            <a:endParaRPr lang="en-US" dirty="0"/>
          </a:p>
        </p:txBody>
      </p:sp>
      <p:sp>
        <p:nvSpPr>
          <p:cNvPr id="5" name="Footer Placeholder 4">
            <a:extLst>
              <a:ext uri="{FF2B5EF4-FFF2-40B4-BE49-F238E27FC236}">
                <a16:creationId xmlns:a16="http://schemas.microsoft.com/office/drawing/2014/main" id="{D193CAFB-31A2-9843-A817-93E6C0D7663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62F430F-4C61-0D49-8752-53BD487D17EA}"/>
              </a:ext>
            </a:extLst>
          </p:cNvPr>
          <p:cNvSpPr>
            <a:spLocks noGrp="1"/>
          </p:cNvSpPr>
          <p:nvPr>
            <p:ph type="sldNum" sz="quarter" idx="12"/>
          </p:nvPr>
        </p:nvSpPr>
        <p:spPr/>
        <p:txBody>
          <a:bodyPr/>
          <a:lstStyle/>
          <a:p>
            <a:fld id="{08EB556A-7085-4744-9B15-520D39DDF215}" type="slidenum">
              <a:rPr lang="en-US" smtClean="0"/>
              <a:t>‹#›</a:t>
            </a:fld>
            <a:endParaRPr lang="en-US" dirty="0"/>
          </a:p>
        </p:txBody>
      </p:sp>
    </p:spTree>
    <p:extLst>
      <p:ext uri="{BB962C8B-B14F-4D97-AF65-F5344CB8AC3E}">
        <p14:creationId xmlns:p14="http://schemas.microsoft.com/office/powerpoint/2010/main" val="1105267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3F0BF-F68B-7E46-8976-F58BFC7810F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5CF26E-2E66-014B-AD1A-C1E4309F9D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EF1FB2-28B1-B543-9600-FE0D4E397894}"/>
              </a:ext>
            </a:extLst>
          </p:cNvPr>
          <p:cNvSpPr>
            <a:spLocks noGrp="1"/>
          </p:cNvSpPr>
          <p:nvPr>
            <p:ph type="dt" sz="half" idx="10"/>
          </p:nvPr>
        </p:nvSpPr>
        <p:spPr/>
        <p:txBody>
          <a:bodyPr/>
          <a:lstStyle/>
          <a:p>
            <a:fld id="{EF6119B6-9923-0B4C-86EA-F5E54D184E30}" type="datetimeFigureOut">
              <a:rPr lang="en-US" smtClean="0"/>
              <a:t>7/10/2023</a:t>
            </a:fld>
            <a:endParaRPr lang="en-US" dirty="0"/>
          </a:p>
        </p:txBody>
      </p:sp>
      <p:sp>
        <p:nvSpPr>
          <p:cNvPr id="5" name="Footer Placeholder 4">
            <a:extLst>
              <a:ext uri="{FF2B5EF4-FFF2-40B4-BE49-F238E27FC236}">
                <a16:creationId xmlns:a16="http://schemas.microsoft.com/office/drawing/2014/main" id="{8C5994EC-3404-B841-B2CF-935FE296D7E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5E382B2-BEBB-A749-A38E-25443094512D}"/>
              </a:ext>
            </a:extLst>
          </p:cNvPr>
          <p:cNvSpPr>
            <a:spLocks noGrp="1"/>
          </p:cNvSpPr>
          <p:nvPr>
            <p:ph type="sldNum" sz="quarter" idx="12"/>
          </p:nvPr>
        </p:nvSpPr>
        <p:spPr/>
        <p:txBody>
          <a:bodyPr/>
          <a:lstStyle/>
          <a:p>
            <a:fld id="{08EB556A-7085-4744-9B15-520D39DDF215}" type="slidenum">
              <a:rPr lang="en-US" smtClean="0"/>
              <a:t>‹#›</a:t>
            </a:fld>
            <a:endParaRPr lang="en-US" dirty="0"/>
          </a:p>
        </p:txBody>
      </p:sp>
    </p:spTree>
    <p:extLst>
      <p:ext uri="{BB962C8B-B14F-4D97-AF65-F5344CB8AC3E}">
        <p14:creationId xmlns:p14="http://schemas.microsoft.com/office/powerpoint/2010/main" val="248648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6E58-FE34-C344-AE1E-4C8D82020E95}"/>
              </a:ext>
            </a:extLst>
          </p:cNvPr>
          <p:cNvSpPr>
            <a:spLocks noGrp="1"/>
          </p:cNvSpPr>
          <p:nvPr>
            <p:ph type="title"/>
          </p:nvPr>
        </p:nvSpPr>
        <p:spPr>
          <a:xfrm>
            <a:off x="609600" y="36353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4C217B0-FE5A-BC42-AF9A-576F23B95A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0DD2D6-92D8-A541-BDB7-D0B035BF0F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A7A08E-9FCC-6F4F-B0D3-B971D4207587}"/>
              </a:ext>
            </a:extLst>
          </p:cNvPr>
          <p:cNvSpPr>
            <a:spLocks noGrp="1"/>
          </p:cNvSpPr>
          <p:nvPr>
            <p:ph type="dt" sz="half" idx="10"/>
          </p:nvPr>
        </p:nvSpPr>
        <p:spPr/>
        <p:txBody>
          <a:bodyPr/>
          <a:lstStyle/>
          <a:p>
            <a:fld id="{EF6119B6-9923-0B4C-86EA-F5E54D184E30}" type="datetimeFigureOut">
              <a:rPr lang="en-US" smtClean="0"/>
              <a:t>7/10/2023</a:t>
            </a:fld>
            <a:endParaRPr lang="en-US" dirty="0"/>
          </a:p>
        </p:txBody>
      </p:sp>
      <p:sp>
        <p:nvSpPr>
          <p:cNvPr id="6" name="Footer Placeholder 5">
            <a:extLst>
              <a:ext uri="{FF2B5EF4-FFF2-40B4-BE49-F238E27FC236}">
                <a16:creationId xmlns:a16="http://schemas.microsoft.com/office/drawing/2014/main" id="{10C2071A-DB20-8647-A2CE-A15F370B632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EE7C600-C181-9846-A84F-10316C06DE90}"/>
              </a:ext>
            </a:extLst>
          </p:cNvPr>
          <p:cNvSpPr>
            <a:spLocks noGrp="1"/>
          </p:cNvSpPr>
          <p:nvPr>
            <p:ph type="sldNum" sz="quarter" idx="12"/>
          </p:nvPr>
        </p:nvSpPr>
        <p:spPr/>
        <p:txBody>
          <a:bodyPr/>
          <a:lstStyle/>
          <a:p>
            <a:fld id="{08EB556A-7085-4744-9B15-520D39DDF215}" type="slidenum">
              <a:rPr lang="en-US" smtClean="0"/>
              <a:t>‹#›</a:t>
            </a:fld>
            <a:endParaRPr lang="en-US" dirty="0"/>
          </a:p>
        </p:txBody>
      </p:sp>
    </p:spTree>
    <p:extLst>
      <p:ext uri="{BB962C8B-B14F-4D97-AF65-F5344CB8AC3E}">
        <p14:creationId xmlns:p14="http://schemas.microsoft.com/office/powerpoint/2010/main" val="2204733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422-DF83-104B-8004-947B1E3B654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C1936E8-8CE0-2E46-A9AF-2544D7209E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9F9ED6-238F-C249-BEB0-B692D38C13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50FE35-757D-1B40-93C0-6A314BF43E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EF94A8-45BB-9442-A697-31E79720EE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6273E6-F82B-0A46-B14A-2A1847808042}"/>
              </a:ext>
            </a:extLst>
          </p:cNvPr>
          <p:cNvSpPr>
            <a:spLocks noGrp="1"/>
          </p:cNvSpPr>
          <p:nvPr>
            <p:ph type="dt" sz="half" idx="10"/>
          </p:nvPr>
        </p:nvSpPr>
        <p:spPr/>
        <p:txBody>
          <a:bodyPr/>
          <a:lstStyle/>
          <a:p>
            <a:fld id="{EF6119B6-9923-0B4C-86EA-F5E54D184E30}" type="datetimeFigureOut">
              <a:rPr lang="en-US" smtClean="0"/>
              <a:t>7/10/2023</a:t>
            </a:fld>
            <a:endParaRPr lang="en-US" dirty="0"/>
          </a:p>
        </p:txBody>
      </p:sp>
      <p:sp>
        <p:nvSpPr>
          <p:cNvPr id="8" name="Footer Placeholder 7">
            <a:extLst>
              <a:ext uri="{FF2B5EF4-FFF2-40B4-BE49-F238E27FC236}">
                <a16:creationId xmlns:a16="http://schemas.microsoft.com/office/drawing/2014/main" id="{3E0ADD05-8DB7-F842-9B7E-1624DAA0895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E81BBCE4-C256-C043-B25A-C47555701F39}"/>
              </a:ext>
            </a:extLst>
          </p:cNvPr>
          <p:cNvSpPr>
            <a:spLocks noGrp="1"/>
          </p:cNvSpPr>
          <p:nvPr>
            <p:ph type="sldNum" sz="quarter" idx="12"/>
          </p:nvPr>
        </p:nvSpPr>
        <p:spPr/>
        <p:txBody>
          <a:bodyPr/>
          <a:lstStyle/>
          <a:p>
            <a:fld id="{08EB556A-7085-4744-9B15-520D39DDF215}" type="slidenum">
              <a:rPr lang="en-US" smtClean="0"/>
              <a:t>‹#›</a:t>
            </a:fld>
            <a:endParaRPr lang="en-US" dirty="0"/>
          </a:p>
        </p:txBody>
      </p:sp>
    </p:spTree>
    <p:extLst>
      <p:ext uri="{BB962C8B-B14F-4D97-AF65-F5344CB8AC3E}">
        <p14:creationId xmlns:p14="http://schemas.microsoft.com/office/powerpoint/2010/main" val="3674452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430B-A0F4-C94E-9D9C-E6B65A02134E}"/>
              </a:ext>
            </a:extLst>
          </p:cNvPr>
          <p:cNvSpPr>
            <a:spLocks noGrp="1"/>
          </p:cNvSpPr>
          <p:nvPr>
            <p:ph type="title"/>
          </p:nvPr>
        </p:nvSpPr>
        <p:spPr>
          <a:xfrm>
            <a:off x="609600" y="363537"/>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DDD1428-4118-8147-BCE4-385ED1AC33E6}"/>
              </a:ext>
            </a:extLst>
          </p:cNvPr>
          <p:cNvSpPr>
            <a:spLocks noGrp="1"/>
          </p:cNvSpPr>
          <p:nvPr>
            <p:ph type="dt" sz="half" idx="10"/>
          </p:nvPr>
        </p:nvSpPr>
        <p:spPr/>
        <p:txBody>
          <a:bodyPr/>
          <a:lstStyle/>
          <a:p>
            <a:fld id="{EF6119B6-9923-0B4C-86EA-F5E54D184E30}" type="datetimeFigureOut">
              <a:rPr lang="en-US" smtClean="0"/>
              <a:t>7/10/2023</a:t>
            </a:fld>
            <a:endParaRPr lang="en-US" dirty="0"/>
          </a:p>
        </p:txBody>
      </p:sp>
      <p:sp>
        <p:nvSpPr>
          <p:cNvPr id="4" name="Footer Placeholder 3">
            <a:extLst>
              <a:ext uri="{FF2B5EF4-FFF2-40B4-BE49-F238E27FC236}">
                <a16:creationId xmlns:a16="http://schemas.microsoft.com/office/drawing/2014/main" id="{6A6593AB-AABB-5448-97B8-501EAAE7F76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EEFDC02F-26B6-2D44-9817-1AF211ECDD65}"/>
              </a:ext>
            </a:extLst>
          </p:cNvPr>
          <p:cNvSpPr>
            <a:spLocks noGrp="1"/>
          </p:cNvSpPr>
          <p:nvPr>
            <p:ph type="sldNum" sz="quarter" idx="12"/>
          </p:nvPr>
        </p:nvSpPr>
        <p:spPr/>
        <p:txBody>
          <a:bodyPr/>
          <a:lstStyle/>
          <a:p>
            <a:fld id="{08EB556A-7085-4744-9B15-520D39DDF215}" type="slidenum">
              <a:rPr lang="en-US" smtClean="0"/>
              <a:t>‹#›</a:t>
            </a:fld>
            <a:endParaRPr lang="en-US" dirty="0"/>
          </a:p>
        </p:txBody>
      </p:sp>
    </p:spTree>
    <p:extLst>
      <p:ext uri="{BB962C8B-B14F-4D97-AF65-F5344CB8AC3E}">
        <p14:creationId xmlns:p14="http://schemas.microsoft.com/office/powerpoint/2010/main" val="3633512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8CB568-35AF-7B4B-8E1F-421AC255E91D}"/>
              </a:ext>
            </a:extLst>
          </p:cNvPr>
          <p:cNvSpPr>
            <a:spLocks noGrp="1"/>
          </p:cNvSpPr>
          <p:nvPr>
            <p:ph type="dt" sz="half" idx="10"/>
          </p:nvPr>
        </p:nvSpPr>
        <p:spPr/>
        <p:txBody>
          <a:bodyPr/>
          <a:lstStyle/>
          <a:p>
            <a:fld id="{EF6119B6-9923-0B4C-86EA-F5E54D184E30}" type="datetimeFigureOut">
              <a:rPr lang="en-US" smtClean="0"/>
              <a:t>7/10/2023</a:t>
            </a:fld>
            <a:endParaRPr lang="en-US" dirty="0"/>
          </a:p>
        </p:txBody>
      </p:sp>
      <p:sp>
        <p:nvSpPr>
          <p:cNvPr id="3" name="Footer Placeholder 2">
            <a:extLst>
              <a:ext uri="{FF2B5EF4-FFF2-40B4-BE49-F238E27FC236}">
                <a16:creationId xmlns:a16="http://schemas.microsoft.com/office/drawing/2014/main" id="{C484A620-3E17-0542-B114-DBE42BAB855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DDC1D48-3266-7D49-BB31-6A6D4E5430F5}"/>
              </a:ext>
            </a:extLst>
          </p:cNvPr>
          <p:cNvSpPr>
            <a:spLocks noGrp="1"/>
          </p:cNvSpPr>
          <p:nvPr>
            <p:ph type="sldNum" sz="quarter" idx="12"/>
          </p:nvPr>
        </p:nvSpPr>
        <p:spPr/>
        <p:txBody>
          <a:bodyPr/>
          <a:lstStyle/>
          <a:p>
            <a:fld id="{08EB556A-7085-4744-9B15-520D39DDF215}" type="slidenum">
              <a:rPr lang="en-US" smtClean="0"/>
              <a:t>‹#›</a:t>
            </a:fld>
            <a:endParaRPr lang="en-US" dirty="0"/>
          </a:p>
        </p:txBody>
      </p:sp>
    </p:spTree>
    <p:extLst>
      <p:ext uri="{BB962C8B-B14F-4D97-AF65-F5344CB8AC3E}">
        <p14:creationId xmlns:p14="http://schemas.microsoft.com/office/powerpoint/2010/main" val="423150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E9272-DEC5-1449-BB18-283779D4358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3B3D8A-8EEE-6348-894F-8618D91F57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C1BAFE-BB5A-A24E-A3AC-EA9E4CE17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04493B-D221-5844-9F6F-9BF21B8626DF}"/>
              </a:ext>
            </a:extLst>
          </p:cNvPr>
          <p:cNvSpPr>
            <a:spLocks noGrp="1"/>
          </p:cNvSpPr>
          <p:nvPr>
            <p:ph type="dt" sz="half" idx="10"/>
          </p:nvPr>
        </p:nvSpPr>
        <p:spPr/>
        <p:txBody>
          <a:bodyPr/>
          <a:lstStyle/>
          <a:p>
            <a:fld id="{EF6119B6-9923-0B4C-86EA-F5E54D184E30}" type="datetimeFigureOut">
              <a:rPr lang="en-US" smtClean="0"/>
              <a:t>7/10/2023</a:t>
            </a:fld>
            <a:endParaRPr lang="en-US" dirty="0"/>
          </a:p>
        </p:txBody>
      </p:sp>
      <p:sp>
        <p:nvSpPr>
          <p:cNvPr id="6" name="Footer Placeholder 5">
            <a:extLst>
              <a:ext uri="{FF2B5EF4-FFF2-40B4-BE49-F238E27FC236}">
                <a16:creationId xmlns:a16="http://schemas.microsoft.com/office/drawing/2014/main" id="{6A052C5F-0AE5-9A43-800B-011BC1A5A83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D24CCA1-56FB-4140-84C2-C02AAA5CD7DC}"/>
              </a:ext>
            </a:extLst>
          </p:cNvPr>
          <p:cNvSpPr>
            <a:spLocks noGrp="1"/>
          </p:cNvSpPr>
          <p:nvPr>
            <p:ph type="sldNum" sz="quarter" idx="12"/>
          </p:nvPr>
        </p:nvSpPr>
        <p:spPr/>
        <p:txBody>
          <a:bodyPr/>
          <a:lstStyle/>
          <a:p>
            <a:fld id="{08EB556A-7085-4744-9B15-520D39DDF215}" type="slidenum">
              <a:rPr lang="en-US" smtClean="0"/>
              <a:t>‹#›</a:t>
            </a:fld>
            <a:endParaRPr lang="en-US" dirty="0"/>
          </a:p>
        </p:txBody>
      </p:sp>
    </p:spTree>
    <p:extLst>
      <p:ext uri="{BB962C8B-B14F-4D97-AF65-F5344CB8AC3E}">
        <p14:creationId xmlns:p14="http://schemas.microsoft.com/office/powerpoint/2010/main" val="2697576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E571-82EF-7345-A1FD-E6F2639A7F3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C8EE39-5A20-0C40-8653-3FCBC8539A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D414D88-98D3-834E-9D2B-B0D878C66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0AEA30-DBF0-5040-A82C-9776773F49E6}"/>
              </a:ext>
            </a:extLst>
          </p:cNvPr>
          <p:cNvSpPr>
            <a:spLocks noGrp="1"/>
          </p:cNvSpPr>
          <p:nvPr>
            <p:ph type="dt" sz="half" idx="10"/>
          </p:nvPr>
        </p:nvSpPr>
        <p:spPr/>
        <p:txBody>
          <a:bodyPr/>
          <a:lstStyle/>
          <a:p>
            <a:fld id="{EF6119B6-9923-0B4C-86EA-F5E54D184E30}" type="datetimeFigureOut">
              <a:rPr lang="en-US" smtClean="0"/>
              <a:t>7/10/2023</a:t>
            </a:fld>
            <a:endParaRPr lang="en-US" dirty="0"/>
          </a:p>
        </p:txBody>
      </p:sp>
      <p:sp>
        <p:nvSpPr>
          <p:cNvPr id="6" name="Footer Placeholder 5">
            <a:extLst>
              <a:ext uri="{FF2B5EF4-FFF2-40B4-BE49-F238E27FC236}">
                <a16:creationId xmlns:a16="http://schemas.microsoft.com/office/drawing/2014/main" id="{67E02A90-496F-F946-BF27-699FDB6F516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53E7B4C-D347-7246-8989-F1CEB107A040}"/>
              </a:ext>
            </a:extLst>
          </p:cNvPr>
          <p:cNvSpPr>
            <a:spLocks noGrp="1"/>
          </p:cNvSpPr>
          <p:nvPr>
            <p:ph type="sldNum" sz="quarter" idx="12"/>
          </p:nvPr>
        </p:nvSpPr>
        <p:spPr/>
        <p:txBody>
          <a:bodyPr/>
          <a:lstStyle/>
          <a:p>
            <a:fld id="{08EB556A-7085-4744-9B15-520D39DDF215}" type="slidenum">
              <a:rPr lang="en-US" smtClean="0"/>
              <a:t>‹#›</a:t>
            </a:fld>
            <a:endParaRPr lang="en-US" dirty="0"/>
          </a:p>
        </p:txBody>
      </p:sp>
    </p:spTree>
    <p:extLst>
      <p:ext uri="{BB962C8B-B14F-4D97-AF65-F5344CB8AC3E}">
        <p14:creationId xmlns:p14="http://schemas.microsoft.com/office/powerpoint/2010/main" val="189263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744778-1048-5645-B6CD-CDE38C987D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a:lnSpc>
                <a:spcPct val="150000"/>
              </a:lnSpc>
            </a:pPr>
            <a:r>
              <a:rPr lang="en-US" dirty="0">
                <a:latin typeface="Arial" panose="020B0604020202020204" pitchFamily="34" charset="0"/>
                <a:cs typeface="Arial" panose="020B0604020202020204" pitchFamily="34" charset="0"/>
              </a:rPr>
              <a:t>Body copy</a:t>
            </a:r>
          </a:p>
          <a:p>
            <a:pPr marL="285750" indent="-285750">
              <a:lnSpc>
                <a:spcPct val="150000"/>
              </a:lnSpc>
              <a:buFont typeface="Wingdings" pitchFamily="2" charset="2"/>
              <a:buChar char="§"/>
            </a:pPr>
            <a:r>
              <a:rPr lang="en-US" dirty="0">
                <a:solidFill>
                  <a:srgbClr val="E8005A"/>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Bullet one</a:t>
            </a:r>
          </a:p>
          <a:p>
            <a:pPr marL="285750" indent="-285750">
              <a:lnSpc>
                <a:spcPct val="150000"/>
              </a:lnSpc>
              <a:buFont typeface="Wingdings" pitchFamily="2" charset="2"/>
              <a:buChar char="§"/>
            </a:pPr>
            <a:r>
              <a:rPr lang="en-US" dirty="0">
                <a:solidFill>
                  <a:srgbClr val="E8005A"/>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Bullet two</a:t>
            </a:r>
          </a:p>
          <a:p>
            <a:pPr marL="285750" indent="-285750">
              <a:lnSpc>
                <a:spcPct val="150000"/>
              </a:lnSpc>
              <a:buFont typeface="Wingdings" pitchFamily="2" charset="2"/>
              <a:buChar char="§"/>
            </a:pPr>
            <a:r>
              <a:rPr lang="en-US" dirty="0">
                <a:solidFill>
                  <a:srgbClr val="E8005A"/>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Bullet three</a:t>
            </a:r>
          </a:p>
          <a:p>
            <a:pPr marL="742950" lvl="1" indent="-285750">
              <a:lnSpc>
                <a:spcPct val="150000"/>
              </a:lnSpc>
              <a:buFont typeface="System Font Regular"/>
              <a:buChar char="-"/>
            </a:pPr>
            <a:r>
              <a:rPr lang="en-US" dirty="0">
                <a:latin typeface="Arial" panose="020B0604020202020204" pitchFamily="34" charset="0"/>
                <a:cs typeface="Arial" panose="020B0604020202020204" pitchFamily="34" charset="0"/>
              </a:rPr>
              <a:t>Sub bullet</a:t>
            </a:r>
          </a:p>
          <a:p>
            <a:pPr marL="285750" indent="-285750">
              <a:buFont typeface="Wingdings" pitchFamily="2" charset="2"/>
              <a:buChar cha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30F511D4-A51E-D940-8C57-0441EF4B15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119B6-9923-0B4C-86EA-F5E54D184E30}" type="datetimeFigureOut">
              <a:rPr lang="en-US" smtClean="0"/>
              <a:t>7/10/2023</a:t>
            </a:fld>
            <a:endParaRPr lang="en-US" dirty="0"/>
          </a:p>
        </p:txBody>
      </p:sp>
      <p:sp>
        <p:nvSpPr>
          <p:cNvPr id="6" name="Slide Number Placeholder 5">
            <a:extLst>
              <a:ext uri="{FF2B5EF4-FFF2-40B4-BE49-F238E27FC236}">
                <a16:creationId xmlns:a16="http://schemas.microsoft.com/office/drawing/2014/main" id="{D6D2E0DD-8545-1A49-B59A-F3100292A7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B556A-7085-4744-9B15-520D39DDF215}" type="slidenum">
              <a:rPr lang="en-US" smtClean="0"/>
              <a:t>‹#›</a:t>
            </a:fld>
            <a:endParaRPr lang="en-US" dirty="0"/>
          </a:p>
        </p:txBody>
      </p:sp>
      <p:sp>
        <p:nvSpPr>
          <p:cNvPr id="10" name="Content Placeholder 2">
            <a:extLst>
              <a:ext uri="{FF2B5EF4-FFF2-40B4-BE49-F238E27FC236}">
                <a16:creationId xmlns:a16="http://schemas.microsoft.com/office/drawing/2014/main" id="{39E26524-F0B8-6548-A13E-6B09E7B49C97}"/>
              </a:ext>
            </a:extLst>
          </p:cNvPr>
          <p:cNvSpPr txBox="1">
            <a:spLocks/>
          </p:cNvSpPr>
          <p:nvPr userDrawn="1"/>
        </p:nvSpPr>
        <p:spPr>
          <a:xfrm>
            <a:off x="609600" y="1210492"/>
            <a:ext cx="10744200" cy="4267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b="1" dirty="0">
              <a:solidFill>
                <a:srgbClr val="E8005A"/>
              </a:solidFill>
            </a:endParaRPr>
          </a:p>
        </p:txBody>
      </p:sp>
      <p:sp>
        <p:nvSpPr>
          <p:cNvPr id="12" name="Rectangle 11">
            <a:extLst>
              <a:ext uri="{FF2B5EF4-FFF2-40B4-BE49-F238E27FC236}">
                <a16:creationId xmlns:a16="http://schemas.microsoft.com/office/drawing/2014/main" id="{C797F233-DACB-C641-A88C-F5890FEEB753}"/>
              </a:ext>
            </a:extLst>
          </p:cNvPr>
          <p:cNvSpPr/>
          <p:nvPr userDrawn="1"/>
        </p:nvSpPr>
        <p:spPr>
          <a:xfrm flipV="1">
            <a:off x="0" y="6344194"/>
            <a:ext cx="12192000" cy="513806"/>
          </a:xfrm>
          <a:prstGeom prst="rect">
            <a:avLst/>
          </a:prstGeom>
          <a:solidFill>
            <a:srgbClr val="E8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Placeholder 12">
            <a:extLst>
              <a:ext uri="{FF2B5EF4-FFF2-40B4-BE49-F238E27FC236}">
                <a16:creationId xmlns:a16="http://schemas.microsoft.com/office/drawing/2014/main" id="{A7DEE231-D999-0145-818F-17705192EB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727463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Richard.machin@ntu.ac.uk" TargetMode="External"/><Relationship Id="rId5" Type="http://schemas.openxmlformats.org/officeDocument/2006/relationships/image" Target="../media/image3.emf"/><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https://www.ntu.ac.uk/staff-profiles/social-sciences/richard-mach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journals.sagepub.com/doi/10.1177/02690942231181562" TargetMode="External"/><Relationship Id="rId5" Type="http://schemas.openxmlformats.org/officeDocument/2006/relationships/hyperlink" Target="https://www.tandfonline.com/doi/full/10.1080/09687599.2021.1972409" TargetMode="External"/><Relationship Id="rId4" Type="http://schemas.openxmlformats.org/officeDocument/2006/relationships/hyperlink" Target="https://bristoluniversitypressdigital.com/view/journals/jpsj/31/2/article-p298.xml?tab_body=fulltex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ntu.ac.uk/__data/assets/pdf_file/0018/2022066/Issue-1.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D4F688-F130-D248-9D85-5E3FA4B107BC}"/>
              </a:ext>
            </a:extLst>
          </p:cNvPr>
          <p:cNvSpPr/>
          <p:nvPr/>
        </p:nvSpPr>
        <p:spPr>
          <a:xfrm>
            <a:off x="0" y="0"/>
            <a:ext cx="12192000" cy="5295900"/>
          </a:xfrm>
          <a:prstGeom prst="rect">
            <a:avLst/>
          </a:prstGeom>
          <a:solidFill>
            <a:srgbClr val="E8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4D6497A-A00F-EE47-A232-65E2026E2ADA}"/>
              </a:ext>
            </a:extLst>
          </p:cNvPr>
          <p:cNvSpPr txBox="1"/>
          <p:nvPr/>
        </p:nvSpPr>
        <p:spPr>
          <a:xfrm>
            <a:off x="190502" y="1231392"/>
            <a:ext cx="3517661" cy="2554545"/>
          </a:xfrm>
          <a:prstGeom prst="rect">
            <a:avLst/>
          </a:prstGeom>
          <a:noFill/>
        </p:spPr>
        <p:txBody>
          <a:bodyPr wrap="square" rtlCol="0">
            <a:spAutoFit/>
          </a:bodyPr>
          <a:lstStyle/>
          <a:p>
            <a:r>
              <a:rPr lang="en-GB" sz="3200" b="1" i="0" dirty="0">
                <a:solidFill>
                  <a:srgbClr val="000000"/>
                </a:solidFill>
                <a:effectLst/>
                <a:latin typeface="Calibri" panose="020F0502020204030204" pitchFamily="34" charset="0"/>
                <a:cs typeface="Calibri" panose="020F0502020204030204" pitchFamily="34" charset="0"/>
              </a:rPr>
              <a:t>Lifelong learning in times of crisis: creating memorable and positive teaching</a:t>
            </a:r>
            <a:endParaRPr lang="en-US" sz="3200" b="1" spc="-150" dirty="0">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66831F8C-6E30-AC4D-8658-238EC325FCD7}"/>
              </a:ext>
            </a:extLst>
          </p:cNvPr>
          <p:cNvPicPr>
            <a:picLocks noChangeAspect="1"/>
          </p:cNvPicPr>
          <p:nvPr/>
        </p:nvPicPr>
        <p:blipFill>
          <a:blip r:embed="rId3"/>
          <a:stretch>
            <a:fillRect/>
          </a:stretch>
        </p:blipFill>
        <p:spPr>
          <a:xfrm>
            <a:off x="8147896" y="5295900"/>
            <a:ext cx="543354" cy="1012279"/>
          </a:xfrm>
          <a:prstGeom prst="rect">
            <a:avLst/>
          </a:prstGeom>
        </p:spPr>
      </p:pic>
      <p:pic>
        <p:nvPicPr>
          <p:cNvPr id="5" name="Picture 4">
            <a:extLst>
              <a:ext uri="{FF2B5EF4-FFF2-40B4-BE49-F238E27FC236}">
                <a16:creationId xmlns:a16="http://schemas.microsoft.com/office/drawing/2014/main" id="{01DFDC83-A489-1542-BAC1-51B3FAF16934}"/>
              </a:ext>
            </a:extLst>
          </p:cNvPr>
          <p:cNvPicPr>
            <a:picLocks noChangeAspect="1"/>
          </p:cNvPicPr>
          <p:nvPr/>
        </p:nvPicPr>
        <p:blipFill>
          <a:blip r:embed="rId4"/>
          <a:stretch>
            <a:fillRect/>
          </a:stretch>
        </p:blipFill>
        <p:spPr>
          <a:xfrm>
            <a:off x="9238480" y="5344807"/>
            <a:ext cx="2763018" cy="963372"/>
          </a:xfrm>
          <a:prstGeom prst="rect">
            <a:avLst/>
          </a:prstGeom>
        </p:spPr>
      </p:pic>
      <p:pic>
        <p:nvPicPr>
          <p:cNvPr id="6" name="Picture 5">
            <a:extLst>
              <a:ext uri="{FF2B5EF4-FFF2-40B4-BE49-F238E27FC236}">
                <a16:creationId xmlns:a16="http://schemas.microsoft.com/office/drawing/2014/main" id="{93BE9461-741B-BA48-B925-AEE95EA2E58E}"/>
              </a:ext>
            </a:extLst>
          </p:cNvPr>
          <p:cNvPicPr>
            <a:picLocks noChangeAspect="1"/>
          </p:cNvPicPr>
          <p:nvPr/>
        </p:nvPicPr>
        <p:blipFill>
          <a:blip r:embed="rId5"/>
          <a:stretch>
            <a:fillRect/>
          </a:stretch>
        </p:blipFill>
        <p:spPr>
          <a:xfrm>
            <a:off x="7752944" y="114253"/>
            <a:ext cx="4062901" cy="946041"/>
          </a:xfrm>
          <a:prstGeom prst="rect">
            <a:avLst/>
          </a:prstGeom>
        </p:spPr>
      </p:pic>
      <p:sp>
        <p:nvSpPr>
          <p:cNvPr id="3" name="TextBox 2"/>
          <p:cNvSpPr txBox="1"/>
          <p:nvPr/>
        </p:nvSpPr>
        <p:spPr>
          <a:xfrm>
            <a:off x="190502" y="5439120"/>
            <a:ext cx="7562442" cy="1477328"/>
          </a:xfrm>
          <a:prstGeom prst="rect">
            <a:avLst/>
          </a:prstGeom>
          <a:noFill/>
        </p:spPr>
        <p:txBody>
          <a:bodyPr wrap="square" rtlCol="0">
            <a:spAutoFit/>
          </a:bodyPr>
          <a:lstStyle/>
          <a:p>
            <a:r>
              <a:rPr lang="en-GB" dirty="0"/>
              <a:t>Richard Machin, Senior Lecturer Social Work and Health</a:t>
            </a:r>
          </a:p>
          <a:p>
            <a:r>
              <a:rPr lang="en-GB" dirty="0">
                <a:hlinkClick r:id="rId6"/>
              </a:rPr>
              <a:t>Richard.machin@ntu.ac.uk</a:t>
            </a:r>
            <a:endParaRPr lang="en-GB" dirty="0"/>
          </a:p>
          <a:p>
            <a:r>
              <a:rPr lang="en-GB" dirty="0"/>
              <a:t>@RMachinNotts</a:t>
            </a:r>
          </a:p>
          <a:p>
            <a:endParaRPr lang="en-GB" dirty="0"/>
          </a:p>
          <a:p>
            <a:endParaRPr lang="en-GB" dirty="0"/>
          </a:p>
        </p:txBody>
      </p:sp>
      <p:pic>
        <p:nvPicPr>
          <p:cNvPr id="2" name="Picture 1" descr="Benefits of Lifelong Learning - The LIFE Institute">
            <a:extLst>
              <a:ext uri="{FF2B5EF4-FFF2-40B4-BE49-F238E27FC236}">
                <a16:creationId xmlns:a16="http://schemas.microsoft.com/office/drawing/2014/main" id="{F7AAEA36-9162-CA2B-8F02-8BBF535AD39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4877" y="1231392"/>
            <a:ext cx="5244675" cy="3145619"/>
          </a:xfrm>
          <a:prstGeom prst="rect">
            <a:avLst/>
          </a:prstGeom>
          <a:noFill/>
          <a:ln>
            <a:noFill/>
          </a:ln>
        </p:spPr>
      </p:pic>
    </p:spTree>
    <p:extLst>
      <p:ext uri="{BB962C8B-B14F-4D97-AF65-F5344CB8AC3E}">
        <p14:creationId xmlns:p14="http://schemas.microsoft.com/office/powerpoint/2010/main" val="1498954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F1D592A6-D0A6-45CB-AF53-62ED3853A72E}"/>
              </a:ext>
            </a:extLst>
          </p:cNvPr>
          <p:cNvSpPr>
            <a:spLocks noGrp="1" noChangeArrowheads="1"/>
          </p:cNvSpPr>
          <p:nvPr>
            <p:ph idx="1"/>
          </p:nvPr>
        </p:nvSpPr>
        <p:spPr>
          <a:xfrm>
            <a:off x="85960" y="170824"/>
            <a:ext cx="12106040" cy="5978516"/>
          </a:xfrm>
        </p:spPr>
        <p:txBody>
          <a:bodyPr>
            <a:normAutofit/>
          </a:bodyPr>
          <a:lstStyle/>
          <a:p>
            <a:pPr>
              <a:defRPr/>
            </a:pPr>
            <a:r>
              <a:rPr lang="en-GB" altLang="en-US" sz="3000" b="1" dirty="0">
                <a:latin typeface="Calibri" panose="020F0502020204030204" pitchFamily="34" charset="0"/>
                <a:ea typeface="宋体" panose="02010600030101010101" pitchFamily="2" charset="-122"/>
                <a:cs typeface="Calibri" panose="020F0502020204030204" pitchFamily="34" charset="0"/>
              </a:rPr>
              <a:t>Introduction</a:t>
            </a:r>
          </a:p>
          <a:p>
            <a:pPr>
              <a:defRPr/>
            </a:pPr>
            <a:endParaRPr lang="en-GB" altLang="en-US" sz="3000" dirty="0">
              <a:latin typeface="Calibri" panose="020F0502020204030204" pitchFamily="34" charset="0"/>
              <a:ea typeface="宋体" panose="02010600030101010101" pitchFamily="2" charset="-122"/>
              <a:cs typeface="Calibri" panose="020F0502020204030204" pitchFamily="34" charset="0"/>
            </a:endParaRPr>
          </a:p>
          <a:p>
            <a:pPr marL="342900" indent="-342900">
              <a:buFont typeface="Arial" panose="020B0604020202020204" pitchFamily="34" charset="0"/>
              <a:buChar char="•"/>
              <a:defRPr/>
            </a:pPr>
            <a:r>
              <a:rPr lang="en-GB" altLang="en-US" sz="3000" dirty="0">
                <a:latin typeface="Calibri" panose="020F0502020204030204" pitchFamily="34" charset="0"/>
                <a:ea typeface="宋体" panose="02010600030101010101" pitchFamily="2" charset="-122"/>
                <a:cs typeface="Calibri" panose="020F0502020204030204" pitchFamily="34" charset="0"/>
                <a:hlinkClick r:id="rId3"/>
              </a:rPr>
              <a:t>Richard Machin</a:t>
            </a:r>
            <a:r>
              <a:rPr lang="en-GB" altLang="en-US" sz="3000" dirty="0">
                <a:latin typeface="Calibri" panose="020F0502020204030204" pitchFamily="34" charset="0"/>
                <a:ea typeface="宋体" panose="02010600030101010101" pitchFamily="2" charset="-122"/>
                <a:cs typeface="Calibri" panose="020F0502020204030204" pitchFamily="34" charset="0"/>
              </a:rPr>
              <a:t>, Senior lecturer in Social Work and Health, Nottingham Trent University.</a:t>
            </a:r>
          </a:p>
          <a:p>
            <a:pPr marL="342900" indent="-342900">
              <a:buFont typeface="Arial" panose="020B0604020202020204" pitchFamily="34" charset="0"/>
              <a:buChar char="•"/>
              <a:defRPr/>
            </a:pPr>
            <a:r>
              <a:rPr lang="en-GB" altLang="en-US" sz="3000" dirty="0">
                <a:latin typeface="Calibri" panose="020F0502020204030204" pitchFamily="34" charset="0"/>
                <a:ea typeface="宋体" panose="02010600030101010101" pitchFamily="2" charset="-122"/>
                <a:cs typeface="Calibri" panose="020F0502020204030204" pitchFamily="34" charset="0"/>
              </a:rPr>
              <a:t>Specialise in social policy, teach across a range of undergraduate (Health and Social Care, Social Work) and postgraduate courses (Public Policy, Public Health).</a:t>
            </a:r>
          </a:p>
          <a:p>
            <a:pPr marL="342900" indent="-342900">
              <a:buFont typeface="Arial" panose="020B0604020202020204" pitchFamily="34" charset="0"/>
              <a:buChar char="•"/>
              <a:defRPr/>
            </a:pPr>
            <a:r>
              <a:rPr lang="en-GB" altLang="en-US" sz="3000" dirty="0">
                <a:latin typeface="Calibri" panose="020F0502020204030204" pitchFamily="34" charset="0"/>
                <a:ea typeface="宋体" panose="02010600030101010101" pitchFamily="2" charset="-122"/>
                <a:cs typeface="Calibri" panose="020F0502020204030204" pitchFamily="34" charset="0"/>
              </a:rPr>
              <a:t>Research interests: impact of social policy on vulnerable groups (recent projects include analysis of social welfare policy for displaced </a:t>
            </a:r>
            <a:r>
              <a:rPr lang="en-GB" altLang="en-US" sz="3000" dirty="0">
                <a:latin typeface="Calibri" panose="020F0502020204030204" pitchFamily="34" charset="0"/>
                <a:ea typeface="宋体" panose="02010600030101010101" pitchFamily="2" charset="-122"/>
                <a:cs typeface="Calibri" panose="020F0502020204030204" pitchFamily="34" charset="0"/>
                <a:hlinkClick r:id="rId4"/>
              </a:rPr>
              <a:t>Ukrainians in the UK</a:t>
            </a:r>
            <a:r>
              <a:rPr lang="en-GB" altLang="en-US" sz="3000" dirty="0">
                <a:latin typeface="Calibri" panose="020F0502020204030204" pitchFamily="34" charset="0"/>
                <a:ea typeface="宋体" panose="02010600030101010101" pitchFamily="2" charset="-122"/>
                <a:cs typeface="Calibri" panose="020F0502020204030204" pitchFamily="34" charset="0"/>
              </a:rPr>
              <a:t>, experience of the social security system for </a:t>
            </a:r>
            <a:r>
              <a:rPr lang="en-GB" altLang="en-US" sz="3000" dirty="0">
                <a:latin typeface="Calibri" panose="020F0502020204030204" pitchFamily="34" charset="0"/>
                <a:ea typeface="宋体" panose="02010600030101010101" pitchFamily="2" charset="-122"/>
                <a:cs typeface="Calibri" panose="020F0502020204030204" pitchFamily="34" charset="0"/>
                <a:hlinkClick r:id="rId5"/>
              </a:rPr>
              <a:t>people with mental health problems</a:t>
            </a:r>
            <a:r>
              <a:rPr lang="en-GB" altLang="en-US" sz="3000" dirty="0">
                <a:latin typeface="Calibri" panose="020F0502020204030204" pitchFamily="34" charset="0"/>
                <a:ea typeface="宋体" panose="02010600030101010101" pitchFamily="2" charset="-122"/>
                <a:cs typeface="Calibri" panose="020F0502020204030204" pitchFamily="34" charset="0"/>
              </a:rPr>
              <a:t>, impact of </a:t>
            </a:r>
            <a:r>
              <a:rPr lang="en-GB" altLang="en-US" sz="3000" dirty="0">
                <a:latin typeface="Calibri" panose="020F0502020204030204" pitchFamily="34" charset="0"/>
                <a:ea typeface="宋体" panose="02010600030101010101" pitchFamily="2" charset="-122"/>
                <a:cs typeface="Calibri" panose="020F0502020204030204" pitchFamily="34" charset="0"/>
                <a:hlinkClick r:id="rId6"/>
              </a:rPr>
              <a:t>COVID-19 on local authorities</a:t>
            </a:r>
            <a:r>
              <a:rPr lang="en-GB" altLang="en-US" sz="3000" dirty="0">
                <a:latin typeface="Calibri" panose="020F0502020204030204" pitchFamily="34" charset="0"/>
                <a:ea typeface="宋体" panose="02010600030101010101" pitchFamily="2" charset="-122"/>
                <a:cs typeface="Calibri" panose="020F0502020204030204" pitchFamily="34" charset="0"/>
              </a:rPr>
              <a:t>).</a:t>
            </a:r>
          </a:p>
          <a:p>
            <a:pPr marL="342900" indent="-342900">
              <a:buFont typeface="Arial" panose="020B0604020202020204" pitchFamily="34" charset="0"/>
              <a:buChar char="•"/>
              <a:defRPr/>
            </a:pPr>
            <a:r>
              <a:rPr lang="en-GB" altLang="en-US" sz="3000" dirty="0">
                <a:latin typeface="Calibri" panose="020F0502020204030204" pitchFamily="34" charset="0"/>
                <a:ea typeface="宋体" panose="02010600030101010101" pitchFamily="2" charset="-122"/>
                <a:cs typeface="Calibri" panose="020F0502020204030204" pitchFamily="34" charset="0"/>
              </a:rPr>
              <a:t>Practice background managing local authority advice services.</a:t>
            </a:r>
          </a:p>
          <a:p>
            <a:pPr marL="342900" indent="-342900">
              <a:buFont typeface="Arial" panose="020B0604020202020204" pitchFamily="34" charset="0"/>
              <a:buChar char="•"/>
              <a:defRPr/>
            </a:pPr>
            <a:endParaRPr lang="en-GB" altLang="en-US" sz="2000" dirty="0">
              <a:latin typeface="Arial" panose="020B0604020202020204" pitchFamily="34" charset="0"/>
              <a:ea typeface="宋体" panose="02010600030101010101" pitchFamily="2" charset="-122"/>
              <a:cs typeface="Arial" panose="020B0604020202020204" pitchFamily="34" charset="0"/>
            </a:endParaRPr>
          </a:p>
          <a:p>
            <a:pPr marL="342900" indent="-342900">
              <a:buFont typeface="Arial" panose="020B0604020202020204" pitchFamily="34" charset="0"/>
              <a:buChar char="•"/>
              <a:defRPr/>
            </a:pPr>
            <a:endParaRPr lang="en-GB" sz="1800" dirty="0">
              <a:effectLst/>
              <a:latin typeface="Arial" panose="020B0604020202020204" pitchFamily="34" charset="0"/>
              <a:ea typeface="DengXian" panose="02010600030101010101" pitchFamily="2" charset="-122"/>
            </a:endParaRPr>
          </a:p>
          <a:p>
            <a:pPr marL="342900" indent="-342900">
              <a:buFont typeface="Arial" panose="020B0604020202020204" pitchFamily="34" charset="0"/>
              <a:buChar char="•"/>
              <a:defRPr/>
            </a:pPr>
            <a:endParaRPr lang="en-GB" altLang="en-US" sz="2400" dirty="0">
              <a:latin typeface="Arial" panose="020B0604020202020204" pitchFamily="34" charset="0"/>
              <a:ea typeface="宋体" panose="02010600030101010101" pitchFamily="2" charset="-122"/>
              <a:cs typeface="Arial" panose="020B0604020202020204" pitchFamily="34" charset="0"/>
            </a:endParaRPr>
          </a:p>
          <a:p>
            <a:pPr marL="342900" indent="-342900">
              <a:buFont typeface="Arial" panose="020B0604020202020204" pitchFamily="34" charset="0"/>
              <a:buChar char="•"/>
              <a:defRPr/>
            </a:pPr>
            <a:endParaRPr lang="en-GB" altLang="en-US" sz="2400" dirty="0">
              <a:latin typeface="Arial" panose="020B0604020202020204" pitchFamily="34" charset="0"/>
              <a:ea typeface="宋体" panose="02010600030101010101" pitchFamily="2" charset="-122"/>
              <a:cs typeface="Arial" panose="020B0604020202020204" pitchFamily="34" charset="0"/>
            </a:endParaRPr>
          </a:p>
          <a:p>
            <a:pPr marL="342900" indent="-342900">
              <a:buFont typeface="Arial" panose="020B0604020202020204" pitchFamily="34" charset="0"/>
              <a:buChar char="•"/>
              <a:defRPr/>
            </a:pPr>
            <a:endParaRPr lang="en-GB" altLang="en-US" sz="2400" dirty="0">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057700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F1D592A6-D0A6-45CB-AF53-62ED3853A72E}"/>
              </a:ext>
            </a:extLst>
          </p:cNvPr>
          <p:cNvSpPr>
            <a:spLocks noGrp="1" noChangeArrowheads="1"/>
          </p:cNvSpPr>
          <p:nvPr>
            <p:ph idx="1"/>
          </p:nvPr>
        </p:nvSpPr>
        <p:spPr>
          <a:xfrm>
            <a:off x="85960" y="67954"/>
            <a:ext cx="12247010" cy="6332846"/>
          </a:xfrm>
        </p:spPr>
        <p:txBody>
          <a:bodyPr>
            <a:normAutofit fontScale="92500" lnSpcReduction="10000"/>
          </a:bodyPr>
          <a:lstStyle/>
          <a:p>
            <a:pPr>
              <a:defRPr/>
            </a:pPr>
            <a:r>
              <a:rPr lang="en-GB" altLang="en-US" sz="2800" b="1" dirty="0">
                <a:latin typeface="Calibri" panose="020F0502020204030204" pitchFamily="34" charset="0"/>
                <a:ea typeface="宋体" panose="02010600030101010101" pitchFamily="2" charset="-122"/>
                <a:cs typeface="Calibri" panose="020F0502020204030204" pitchFamily="34" charset="0"/>
              </a:rPr>
              <a:t>Themes for this presentation</a:t>
            </a:r>
          </a:p>
          <a:p>
            <a:pPr marL="342900" indent="-342900">
              <a:buFont typeface="Arial" panose="020B0604020202020204" pitchFamily="34" charset="0"/>
              <a:buChar char="•"/>
              <a:defRPr/>
            </a:pPr>
            <a:endParaRPr lang="en-GB" altLang="en-US" sz="2800" dirty="0">
              <a:latin typeface="Calibri" panose="020F0502020204030204" pitchFamily="34" charset="0"/>
              <a:ea typeface="宋体" panose="02010600030101010101" pitchFamily="2" charset="-122"/>
              <a:cs typeface="Calibri" panose="020F0502020204030204" pitchFamily="34" charset="0"/>
            </a:endParaRPr>
          </a:p>
          <a:p>
            <a:pPr marL="342900" indent="-342900">
              <a:buFont typeface="Arial" panose="020B0604020202020204" pitchFamily="34" charset="0"/>
              <a:buChar char="•"/>
              <a:defRPr/>
            </a:pPr>
            <a:r>
              <a:rPr lang="en-GB" sz="2800" dirty="0">
                <a:effectLst/>
                <a:latin typeface="Calibri" panose="020F0502020204030204" pitchFamily="34" charset="0"/>
                <a:ea typeface="DengXian" panose="02010600030101010101" pitchFamily="2" charset="-122"/>
                <a:cs typeface="Calibri" panose="020F0502020204030204" pitchFamily="34" charset="0"/>
              </a:rPr>
              <a:t>In times of extraordinary instability it is vital for educators to try and make sense of momentous events, to consider their cause/impact, and how they influence and often harm lives. </a:t>
            </a:r>
          </a:p>
          <a:p>
            <a:pPr>
              <a:defRPr/>
            </a:pPr>
            <a:endParaRPr lang="en-GB" sz="2800" dirty="0">
              <a:effectLst/>
              <a:latin typeface="Calibri" panose="020F0502020204030204" pitchFamily="34" charset="0"/>
              <a:ea typeface="DengXian" panose="02010600030101010101" pitchFamily="2" charset="-122"/>
              <a:cs typeface="Calibri" panose="020F0502020204030204" pitchFamily="34" charset="0"/>
            </a:endParaRPr>
          </a:p>
          <a:p>
            <a:pPr marL="342900" indent="-342900">
              <a:buFont typeface="Arial" panose="020B0604020202020204" pitchFamily="34" charset="0"/>
              <a:buChar char="•"/>
              <a:defRPr/>
            </a:pPr>
            <a:r>
              <a:rPr lang="en-GB" sz="2800" dirty="0">
                <a:effectLst/>
                <a:latin typeface="Calibri" panose="020F0502020204030204" pitchFamily="34" charset="0"/>
                <a:ea typeface="DengXian" panose="02010600030101010101" pitchFamily="2" charset="-122"/>
                <a:cs typeface="Calibri" panose="020F0502020204030204" pitchFamily="34" charset="0"/>
              </a:rPr>
              <a:t>This presentation sets out a pedagogical model which allows students from a wide range of courses to explore the ways in which societal events affect them on a personal level and equips them to be resilient, skilled, and emotionally intelligent graduates. </a:t>
            </a:r>
          </a:p>
          <a:p>
            <a:pPr>
              <a:defRPr/>
            </a:pPr>
            <a:endParaRPr lang="en-GB" sz="2800" dirty="0">
              <a:effectLst/>
              <a:latin typeface="Calibri" panose="020F0502020204030204" pitchFamily="34" charset="0"/>
              <a:ea typeface="DengXian" panose="02010600030101010101" pitchFamily="2" charset="-122"/>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2800" dirty="0">
                <a:effectLst/>
                <a:latin typeface="Calibri" panose="020F0502020204030204" pitchFamily="34" charset="0"/>
                <a:ea typeface="DengXian" panose="02010600030101010101" pitchFamily="2" charset="-122"/>
                <a:cs typeface="Calibri" panose="020F0502020204030204" pitchFamily="34" charset="0"/>
              </a:rPr>
              <a:t>I draw </a:t>
            </a:r>
            <a:r>
              <a:rPr lang="en-GB" sz="2800" dirty="0">
                <a:latin typeface="Calibri" panose="020F0502020204030204" pitchFamily="34" charset="0"/>
                <a:ea typeface="DengXian" panose="02010600030101010101" pitchFamily="2" charset="-122"/>
                <a:cs typeface="Calibri" panose="020F0502020204030204" pitchFamily="34" charset="0"/>
              </a:rPr>
              <a:t>upon a successful </a:t>
            </a:r>
            <a:r>
              <a:rPr lang="en-GB" sz="2800" dirty="0">
                <a:effectLst/>
                <a:latin typeface="Calibri" panose="020F0502020204030204" pitchFamily="34" charset="0"/>
                <a:ea typeface="DengXian" panose="02010600030101010101" pitchFamily="2" charset="-122"/>
                <a:cs typeface="Calibri" panose="020F0502020204030204" pitchFamily="34" charset="0"/>
              </a:rPr>
              <a:t>submission made to Nottingham Trent University’s </a:t>
            </a:r>
            <a:r>
              <a:rPr lang="en-GB" sz="2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Vice-Chancellor’s Award for Excellence in Teaching</a:t>
            </a:r>
            <a:r>
              <a:rPr lang="en-GB" sz="2800" dirty="0">
                <a:effectLst/>
                <a:latin typeface="Calibri" panose="020F0502020204030204" pitchFamily="34" charset="0"/>
                <a:ea typeface="DengXian" panose="02010600030101010101" pitchFamily="2" charset="-122"/>
                <a:cs typeface="Calibri" panose="020F0502020204030204" pitchFamily="34" charset="0"/>
              </a:rPr>
              <a:t>. The model has a broad, cross-discipline relevance and applicability. It recognises that to understand/respond to local, national, and international crisis educators and students need to establish a career identity, engage with research, and reflect on lived experience.</a:t>
            </a:r>
          </a:p>
          <a:p>
            <a:pPr marL="342900" indent="-342900">
              <a:buFont typeface="Arial" panose="020B0604020202020204" pitchFamily="34" charset="0"/>
              <a:buChar char="•"/>
              <a:defRPr/>
            </a:pPr>
            <a:endParaRPr lang="en-GB" sz="1800" dirty="0">
              <a:effectLst/>
              <a:latin typeface="Arial" panose="020B0604020202020204" pitchFamily="34" charset="0"/>
              <a:ea typeface="DengXian" panose="02010600030101010101" pitchFamily="2" charset="-122"/>
            </a:endParaRPr>
          </a:p>
          <a:p>
            <a:pPr marL="342900" indent="-342900">
              <a:buFont typeface="Arial" panose="020B0604020202020204" pitchFamily="34" charset="0"/>
              <a:buChar char="•"/>
              <a:defRPr/>
            </a:pPr>
            <a:endParaRPr lang="en-GB" altLang="en-US" sz="2400" dirty="0">
              <a:latin typeface="Arial" panose="020B0604020202020204" pitchFamily="34" charset="0"/>
              <a:ea typeface="宋体" panose="02010600030101010101" pitchFamily="2" charset="-122"/>
              <a:cs typeface="Arial" panose="020B0604020202020204" pitchFamily="34" charset="0"/>
            </a:endParaRPr>
          </a:p>
          <a:p>
            <a:pPr marL="342900" indent="-342900">
              <a:buFont typeface="Arial" panose="020B0604020202020204" pitchFamily="34" charset="0"/>
              <a:buChar char="•"/>
              <a:defRPr/>
            </a:pPr>
            <a:endParaRPr lang="en-GB" altLang="en-US" sz="2400" dirty="0">
              <a:latin typeface="Arial" panose="020B0604020202020204" pitchFamily="34" charset="0"/>
              <a:ea typeface="宋体" panose="02010600030101010101" pitchFamily="2" charset="-122"/>
              <a:cs typeface="Arial" panose="020B0604020202020204" pitchFamily="34" charset="0"/>
            </a:endParaRPr>
          </a:p>
          <a:p>
            <a:pPr marL="342900" indent="-342900">
              <a:buFont typeface="Arial" panose="020B0604020202020204" pitchFamily="34" charset="0"/>
              <a:buChar char="•"/>
              <a:defRPr/>
            </a:pPr>
            <a:endParaRPr lang="en-GB" altLang="en-US" sz="2400" dirty="0">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979386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A88B9D1-1A8C-06FB-9C09-DD19A0B03666}"/>
              </a:ext>
            </a:extLst>
          </p:cNvPr>
          <p:cNvGraphicFramePr/>
          <p:nvPr>
            <p:extLst>
              <p:ext uri="{D42A27DB-BD31-4B8C-83A1-F6EECF244321}">
                <p14:modId xmlns:p14="http://schemas.microsoft.com/office/powerpoint/2010/main" val="2289203334"/>
              </p:ext>
            </p:extLst>
          </p:nvPr>
        </p:nvGraphicFramePr>
        <p:xfrm>
          <a:off x="0" y="0"/>
          <a:ext cx="12092941" cy="585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9AB9A56-CFA3-B74A-7E79-82963C07774A}"/>
              </a:ext>
            </a:extLst>
          </p:cNvPr>
          <p:cNvSpPr txBox="1"/>
          <p:nvPr/>
        </p:nvSpPr>
        <p:spPr>
          <a:xfrm>
            <a:off x="271462" y="5148679"/>
            <a:ext cx="10701338" cy="1600438"/>
          </a:xfrm>
          <a:prstGeom prst="rect">
            <a:avLst/>
          </a:prstGeom>
          <a:noFill/>
        </p:spPr>
        <p:txBody>
          <a:bodyPr wrap="square">
            <a:spAutoFit/>
          </a:bodyPr>
          <a:lstStyle/>
          <a:p>
            <a:r>
              <a:rPr lang="en-GB" sz="1400" b="0" i="0" dirty="0">
                <a:solidFill>
                  <a:srgbClr val="222222"/>
                </a:solidFill>
                <a:effectLst/>
                <a:latin typeface="Calibri" panose="020F0502020204030204" pitchFamily="34" charset="0"/>
                <a:cs typeface="Calibri" panose="020F0502020204030204" pitchFamily="34" charset="0"/>
              </a:rPr>
              <a:t>Machin, R. (2023). Facilitating emotionally resilient learning in times of crisis. Working Paper Series, Meeting New Challenges in Education, Nottingham Institute of Education, Nottingham Trent University.</a:t>
            </a:r>
          </a:p>
          <a:p>
            <a:endParaRPr lang="en-GB" sz="1400" dirty="0">
              <a:solidFill>
                <a:srgbClr val="222222"/>
              </a:solidFill>
              <a:latin typeface="Arial" panose="020B0604020202020204" pitchFamily="34" charset="0"/>
            </a:endParaRPr>
          </a:p>
          <a:p>
            <a:r>
              <a:rPr lang="en-GB" sz="1400" b="0" i="0" dirty="0">
                <a:solidFill>
                  <a:srgbClr val="222222"/>
                </a:solidFill>
                <a:effectLst/>
                <a:latin typeface="Arial" panose="020B0604020202020204" pitchFamily="34" charset="0"/>
                <a:hlinkClick r:id="rId8"/>
              </a:rPr>
              <a:t>https://www.ntu.ac.uk/__data/assets/pdf_file/0018/2022066/Issue-1.pdf</a:t>
            </a:r>
            <a:endParaRPr lang="en-GB" sz="1400" b="0" i="0" dirty="0">
              <a:solidFill>
                <a:srgbClr val="222222"/>
              </a:solidFill>
              <a:effectLst/>
              <a:latin typeface="Arial" panose="020B0604020202020204" pitchFamily="34" charset="0"/>
            </a:endParaRPr>
          </a:p>
          <a:p>
            <a:endParaRPr lang="en-GB" sz="1400" b="0" i="0" dirty="0">
              <a:solidFill>
                <a:srgbClr val="222222"/>
              </a:solidFill>
              <a:effectLst/>
              <a:latin typeface="Arial" panose="020B0604020202020204" pitchFamily="34" charset="0"/>
            </a:endParaRPr>
          </a:p>
          <a:p>
            <a:endParaRPr lang="en-GB" sz="1400" dirty="0">
              <a:solidFill>
                <a:srgbClr val="222222"/>
              </a:solidFill>
              <a:latin typeface="Arial" panose="020B0604020202020204" pitchFamily="34" charset="0"/>
            </a:endParaRPr>
          </a:p>
          <a:p>
            <a:endParaRPr lang="en-GB" sz="1400" dirty="0"/>
          </a:p>
        </p:txBody>
      </p:sp>
      <p:sp>
        <p:nvSpPr>
          <p:cNvPr id="6" name="TextBox 5">
            <a:extLst>
              <a:ext uri="{FF2B5EF4-FFF2-40B4-BE49-F238E27FC236}">
                <a16:creationId xmlns:a16="http://schemas.microsoft.com/office/drawing/2014/main" id="{997FDB80-039D-F9B3-A201-1ED5B8EA3AE0}"/>
              </a:ext>
            </a:extLst>
          </p:cNvPr>
          <p:cNvSpPr txBox="1"/>
          <p:nvPr/>
        </p:nvSpPr>
        <p:spPr>
          <a:xfrm>
            <a:off x="132396" y="491430"/>
            <a:ext cx="11558588" cy="415498"/>
          </a:xfrm>
          <a:prstGeom prst="rect">
            <a:avLst/>
          </a:prstGeom>
          <a:noFill/>
        </p:spPr>
        <p:txBody>
          <a:bodyPr wrap="square" rtlCol="0">
            <a:spAutoFit/>
          </a:bodyPr>
          <a:lstStyle/>
          <a:p>
            <a:r>
              <a:rPr lang="en-GB" sz="2100" b="1" dirty="0">
                <a:effectLst/>
                <a:latin typeface="Arial" panose="020B0604020202020204" pitchFamily="34" charset="0"/>
                <a:ea typeface="DengXian" panose="02010600030101010101" pitchFamily="2" charset="-122"/>
              </a:rPr>
              <a:t>Cr</a:t>
            </a:r>
            <a:r>
              <a:rPr lang="en-GB" sz="2100" b="1" dirty="0">
                <a:effectLst/>
                <a:latin typeface="Calibri" panose="020F0502020204030204" pitchFamily="34" charset="0"/>
                <a:ea typeface="DengXian" panose="02010600030101010101" pitchFamily="2" charset="-122"/>
                <a:cs typeface="Calibri" panose="020F0502020204030204" pitchFamily="34" charset="0"/>
              </a:rPr>
              <a:t>eating resilient, skilled and emotionally intelligent graduates: the pedagogical model</a:t>
            </a:r>
            <a:endParaRPr lang="en-GB" sz="21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067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A58A9-C4DE-3672-3368-4D25B2B41D31}"/>
              </a:ext>
            </a:extLst>
          </p:cNvPr>
          <p:cNvSpPr>
            <a:spLocks noGrp="1"/>
          </p:cNvSpPr>
          <p:nvPr>
            <p:ph type="title"/>
          </p:nvPr>
        </p:nvSpPr>
        <p:spPr>
          <a:xfrm>
            <a:off x="163830" y="192087"/>
            <a:ext cx="10660380" cy="573723"/>
          </a:xfrm>
        </p:spPr>
        <p:txBody>
          <a:bodyPr>
            <a:noAutofit/>
          </a:bodyPr>
          <a:lstStyle/>
          <a:p>
            <a:r>
              <a:rPr lang="en-GB" sz="2400" b="1" dirty="0">
                <a:effectLst/>
                <a:latin typeface="Calibri" panose="020F0502020204030204" pitchFamily="34" charset="0"/>
                <a:ea typeface="DengXian" panose="02010600030101010101" pitchFamily="2" charset="-122"/>
                <a:cs typeface="Calibri" panose="020F0502020204030204" pitchFamily="34" charset="0"/>
              </a:rPr>
              <a:t>1. Pedagogy underpinned by professional experience and expertise </a:t>
            </a:r>
            <a:endParaRPr lang="en-GB" sz="2400"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F1E250FD-2656-2134-2F2D-23B37A14B14F}"/>
              </a:ext>
            </a:extLst>
          </p:cNvPr>
          <p:cNvSpPr>
            <a:spLocks noGrp="1"/>
          </p:cNvSpPr>
          <p:nvPr>
            <p:ph idx="1"/>
          </p:nvPr>
        </p:nvSpPr>
        <p:spPr>
          <a:xfrm>
            <a:off x="163830" y="945515"/>
            <a:ext cx="12028170" cy="5720398"/>
          </a:xfrm>
        </p:spPr>
        <p:txBody>
          <a:bodyPr>
            <a:normAutofit/>
          </a:bodyPr>
          <a:lstStyle/>
          <a:p>
            <a:pPr marL="285750" indent="-285750">
              <a:buFont typeface="Arial" panose="020B0604020202020204" pitchFamily="34" charset="0"/>
              <a:buChar char="•"/>
            </a:pPr>
            <a:r>
              <a:rPr lang="en-GB" sz="2000" dirty="0">
                <a:latin typeface="Calibri" panose="020F0502020204030204" pitchFamily="34" charset="0"/>
                <a:ea typeface="DengXian" panose="02010600030101010101" pitchFamily="2" charset="-122"/>
                <a:cs typeface="Calibri" panose="020F0502020204030204" pitchFamily="34" charset="0"/>
              </a:rPr>
              <a:t>Focus </a:t>
            </a:r>
            <a:r>
              <a:rPr lang="en-GB" sz="2000" dirty="0">
                <a:effectLst/>
                <a:latin typeface="Calibri" panose="020F0502020204030204" pitchFamily="34" charset="0"/>
                <a:ea typeface="DengXian" panose="02010600030101010101" pitchFamily="2" charset="-122"/>
                <a:cs typeface="Calibri" panose="020F0502020204030204" pitchFamily="34" charset="0"/>
              </a:rPr>
              <a:t>on the importance of the professional experience of the teacher, their expertise and how this enhances learning/student experience. </a:t>
            </a:r>
          </a:p>
          <a:p>
            <a:pPr marL="285750" indent="-285750">
              <a:buFont typeface="Arial" panose="020B0604020202020204" pitchFamily="34" charset="0"/>
              <a:buChar char="•"/>
            </a:pPr>
            <a:r>
              <a:rPr lang="en-GB" sz="2000" dirty="0">
                <a:effectLst/>
                <a:latin typeface="Calibri" panose="020F0502020204030204" pitchFamily="34" charset="0"/>
                <a:ea typeface="DengXian" panose="02010600030101010101" pitchFamily="2" charset="-122"/>
                <a:cs typeface="Calibri" panose="020F0502020204030204" pitchFamily="34" charset="0"/>
              </a:rPr>
              <a:t>It recognises that to equip students with the skills needed in contemporary society, educators must convey a sense of authority coupled with integrity.</a:t>
            </a:r>
          </a:p>
          <a:p>
            <a:pPr marL="285750" indent="-285750">
              <a:buFont typeface="Arial" panose="020B0604020202020204" pitchFamily="34" charset="0"/>
              <a:buChar char="•"/>
            </a:pPr>
            <a:r>
              <a:rPr lang="en-GB" sz="2000" dirty="0">
                <a:latin typeface="Calibri" panose="020F0502020204030204" pitchFamily="34" charset="0"/>
                <a:ea typeface="DengXian" panose="02010600030101010101" pitchFamily="2" charset="-122"/>
                <a:cs typeface="Calibri" panose="020F0502020204030204" pitchFamily="34" charset="0"/>
              </a:rPr>
              <a:t>R</a:t>
            </a:r>
            <a:r>
              <a:rPr lang="en-GB" sz="2000" dirty="0">
                <a:effectLst/>
                <a:latin typeface="Calibri" panose="020F0502020204030204" pitchFamily="34" charset="0"/>
                <a:ea typeface="DengXian" panose="02010600030101010101" pitchFamily="2" charset="-122"/>
                <a:cs typeface="Calibri" panose="020F0502020204030204" pitchFamily="34" charset="0"/>
              </a:rPr>
              <a:t>equires reflection on the professional journey, the experiences and people that have shaped you, the ethical dilemmas that you have faced, </a:t>
            </a:r>
            <a:r>
              <a:rPr lang="en-GB" sz="2000" dirty="0">
                <a:latin typeface="Calibri" panose="020F0502020204030204" pitchFamily="34" charset="0"/>
                <a:ea typeface="DengXian" panose="02010600030101010101" pitchFamily="2" charset="-122"/>
                <a:cs typeface="Calibri" panose="020F0502020204030204" pitchFamily="34" charset="0"/>
              </a:rPr>
              <a:t>your achievements, </a:t>
            </a:r>
            <a:r>
              <a:rPr lang="en-GB" sz="2000" dirty="0">
                <a:effectLst/>
                <a:latin typeface="Calibri" panose="020F0502020204030204" pitchFamily="34" charset="0"/>
                <a:ea typeface="DengXian" panose="02010600030101010101" pitchFamily="2" charset="-122"/>
                <a:cs typeface="Calibri" panose="020F0502020204030204" pitchFamily="34" charset="0"/>
              </a:rPr>
              <a:t>the situations where you have fallen short, and </a:t>
            </a:r>
            <a:r>
              <a:rPr lang="en-GB" sz="2000" dirty="0">
                <a:latin typeface="Calibri" panose="020F0502020204030204" pitchFamily="34" charset="0"/>
                <a:ea typeface="DengXian" panose="02010600030101010101" pitchFamily="2" charset="-122"/>
                <a:cs typeface="Calibri" panose="020F0502020204030204" pitchFamily="34" charset="0"/>
              </a:rPr>
              <a:t>areas where further development is required.</a:t>
            </a:r>
          </a:p>
          <a:p>
            <a:pPr marL="285750" indent="-285750">
              <a:buFont typeface="Arial" panose="020B0604020202020204" pitchFamily="34" charset="0"/>
              <a:buChar char="•"/>
            </a:pPr>
            <a:r>
              <a:rPr lang="en-GB" sz="2000" dirty="0">
                <a:latin typeface="Calibri" panose="020F0502020204030204" pitchFamily="34" charset="0"/>
                <a:ea typeface="DengXian" panose="02010600030101010101" pitchFamily="2" charset="-122"/>
                <a:cs typeface="Calibri" panose="020F0502020204030204" pitchFamily="34" charset="0"/>
              </a:rPr>
              <a:t>D</a:t>
            </a:r>
            <a:r>
              <a:rPr lang="en-GB" sz="2000" dirty="0">
                <a:effectLst/>
                <a:latin typeface="Calibri" panose="020F0502020204030204" pitchFamily="34" charset="0"/>
                <a:ea typeface="DengXian" panose="02010600030101010101" pitchFamily="2" charset="-122"/>
                <a:cs typeface="Calibri" panose="020F0502020204030204" pitchFamily="34" charset="0"/>
              </a:rPr>
              <a:t>eveloping a career identity is an ongoing process and fosters stimulating discussion points. Professional knowledge and pedagogy are inextricably linked:</a:t>
            </a:r>
          </a:p>
          <a:p>
            <a:pPr marL="285750" indent="-285750">
              <a:buFont typeface="Wingdings" panose="05000000000000000000" pitchFamily="2" charset="2"/>
              <a:buChar char="Ø"/>
            </a:pPr>
            <a:r>
              <a:rPr lang="en-GB" sz="2000" dirty="0">
                <a:effectLst/>
                <a:latin typeface="Calibri" panose="020F0502020204030204" pitchFamily="34" charset="0"/>
                <a:ea typeface="DengXian" panose="02010600030101010101" pitchFamily="2" charset="-122"/>
                <a:cs typeface="Calibri" panose="020F0502020204030204" pitchFamily="34" charset="0"/>
              </a:rPr>
              <a:t>Loughran (2019, p532) ‘It is the pedagogical reasoning underpinning their practice that shows the richness of what they know, how they have come to know it, and why it works in practice in </a:t>
            </a:r>
            <a:r>
              <a:rPr lang="en-GB" sz="2000" i="1" dirty="0">
                <a:effectLst/>
                <a:latin typeface="Calibri" panose="020F0502020204030204" pitchFamily="34" charset="0"/>
                <a:ea typeface="DengXian" panose="02010600030101010101" pitchFamily="2" charset="-122"/>
                <a:cs typeface="Calibri" panose="020F0502020204030204" pitchFamily="34" charset="0"/>
              </a:rPr>
              <a:t>their</a:t>
            </a:r>
            <a:r>
              <a:rPr lang="en-GB" sz="2000" dirty="0">
                <a:effectLst/>
                <a:latin typeface="Calibri" panose="020F0502020204030204" pitchFamily="34" charset="0"/>
                <a:ea typeface="DengXian" panose="02010600030101010101" pitchFamily="2" charset="-122"/>
                <a:cs typeface="Calibri" panose="020F0502020204030204" pitchFamily="34" charset="0"/>
              </a:rPr>
              <a:t> context.’ </a:t>
            </a:r>
          </a:p>
          <a:p>
            <a:pPr marL="285750" indent="-285750">
              <a:buFont typeface="Wingdings" panose="05000000000000000000" pitchFamily="2" charset="2"/>
              <a:buChar char="Ø"/>
            </a:pPr>
            <a:r>
              <a:rPr lang="en-GB" sz="2000" dirty="0">
                <a:effectLst/>
                <a:latin typeface="Calibri" panose="020F0502020204030204" pitchFamily="34" charset="0"/>
                <a:ea typeface="DengXian" panose="02010600030101010101" pitchFamily="2" charset="-122"/>
                <a:cs typeface="Calibri" panose="020F0502020204030204" pitchFamily="34" charset="0"/>
              </a:rPr>
              <a:t>Banks et al (2005) emphasise the importance of subject knowledge rating this as highly as the processes of teaching.</a:t>
            </a:r>
          </a:p>
          <a:p>
            <a:pPr marL="285750" indent="-285750">
              <a:buFont typeface="Wingdings" panose="05000000000000000000" pitchFamily="2" charset="2"/>
              <a:buChar char="Ø"/>
            </a:pPr>
            <a:r>
              <a:rPr lang="en-GB" sz="2000" dirty="0">
                <a:effectLst/>
                <a:latin typeface="Calibri" panose="020F0502020204030204" pitchFamily="34" charset="0"/>
                <a:ea typeface="DengXian" panose="02010600030101010101" pitchFamily="2" charset="-122"/>
                <a:cs typeface="Calibri" panose="020F0502020204030204" pitchFamily="34" charset="0"/>
              </a:rPr>
              <a:t>Lunenberg and Korthagen (2009) argue that curriculum development should embrace experience, theory, and practical wisdom.</a:t>
            </a:r>
          </a:p>
          <a:p>
            <a:endParaRPr lang="en-GB" sz="1800" dirty="0"/>
          </a:p>
        </p:txBody>
      </p:sp>
    </p:spTree>
    <p:extLst>
      <p:ext uri="{BB962C8B-B14F-4D97-AF65-F5344CB8AC3E}">
        <p14:creationId xmlns:p14="http://schemas.microsoft.com/office/powerpoint/2010/main" val="3723338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A58A9-C4DE-3672-3368-4D25B2B41D31}"/>
              </a:ext>
            </a:extLst>
          </p:cNvPr>
          <p:cNvSpPr>
            <a:spLocks noGrp="1"/>
          </p:cNvSpPr>
          <p:nvPr>
            <p:ph type="title"/>
          </p:nvPr>
        </p:nvSpPr>
        <p:spPr>
          <a:xfrm>
            <a:off x="175260" y="157798"/>
            <a:ext cx="8134350" cy="550863"/>
          </a:xfrm>
        </p:spPr>
        <p:txBody>
          <a:bodyPr>
            <a:normAutofit/>
          </a:bodyPr>
          <a:lstStyle/>
          <a:p>
            <a:pPr>
              <a:lnSpc>
                <a:spcPct val="107000"/>
              </a:lnSpc>
              <a:spcAft>
                <a:spcPts val="800"/>
              </a:spcAft>
            </a:pPr>
            <a:r>
              <a:rPr lang="en-GB" sz="2400" b="1" dirty="0">
                <a:effectLst/>
                <a:latin typeface="Calibri" panose="020F0502020204030204" pitchFamily="34" charset="0"/>
                <a:ea typeface="DengXian" panose="02010600030101010101" pitchFamily="2" charset="-122"/>
                <a:cs typeface="Calibri" panose="020F0502020204030204" pitchFamily="34" charset="0"/>
              </a:rPr>
              <a:t>2. Pedagogy informed by research and scholarly activity</a:t>
            </a:r>
            <a:endParaRPr lang="en-GB"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F1E250FD-2656-2134-2F2D-23B37A14B14F}"/>
              </a:ext>
            </a:extLst>
          </p:cNvPr>
          <p:cNvSpPr>
            <a:spLocks noGrp="1"/>
          </p:cNvSpPr>
          <p:nvPr>
            <p:ph idx="1"/>
          </p:nvPr>
        </p:nvSpPr>
        <p:spPr>
          <a:xfrm>
            <a:off x="87630" y="716915"/>
            <a:ext cx="12104370" cy="5683886"/>
          </a:xfrm>
        </p:spPr>
        <p:txBody>
          <a:bodyPr>
            <a:normAutofit lnSpcReduction="10000"/>
          </a:bodyPr>
          <a:lstStyle/>
          <a:p>
            <a:pPr marL="342900" indent="-342900">
              <a:buFont typeface="Arial" panose="020B0604020202020204" pitchFamily="34" charset="0"/>
              <a:buChar char="•"/>
            </a:pPr>
            <a:r>
              <a:rPr lang="en-GB" sz="2200" dirty="0">
                <a:effectLst/>
                <a:latin typeface="Calibri" panose="020F0502020204030204" pitchFamily="34" charset="0"/>
                <a:ea typeface="DengXian" panose="02010600030101010101" pitchFamily="2" charset="-122"/>
                <a:cs typeface="Calibri" panose="020F0502020204030204" pitchFamily="34" charset="0"/>
              </a:rPr>
              <a:t>Two main aims: to join the dots between complex ideas and the real-world, and to create enquiring and critical minds. </a:t>
            </a:r>
          </a:p>
          <a:p>
            <a:pPr marL="342900" indent="-342900">
              <a:buFont typeface="Arial" panose="020B0604020202020204" pitchFamily="34" charset="0"/>
              <a:buChar char="•"/>
            </a:pPr>
            <a:r>
              <a:rPr lang="en-GB" sz="2200" dirty="0">
                <a:effectLst/>
                <a:latin typeface="Calibri" panose="020F0502020204030204" pitchFamily="34" charset="0"/>
                <a:ea typeface="DengXian" panose="02010600030101010101" pitchFamily="2" charset="-122"/>
                <a:cs typeface="Calibri" panose="020F0502020204030204" pitchFamily="34" charset="0"/>
              </a:rPr>
              <a:t>As both students and future professionals it is vital to understand not all knowledge is already known; the workplace demands engagement in evaluation, both of practice and the working environment itself. </a:t>
            </a:r>
          </a:p>
          <a:p>
            <a:pPr marL="342900" indent="-342900">
              <a:buFont typeface="Arial" panose="020B0604020202020204" pitchFamily="34" charset="0"/>
              <a:buChar char="•"/>
            </a:pPr>
            <a:r>
              <a:rPr lang="en-GB" sz="2200" dirty="0">
                <a:effectLst/>
                <a:latin typeface="Calibri" panose="020F0502020204030204" pitchFamily="34" charset="0"/>
                <a:ea typeface="DengXian" panose="02010600030101010101" pitchFamily="2" charset="-122"/>
                <a:cs typeface="Calibri" panose="020F0502020204030204" pitchFamily="34" charset="0"/>
              </a:rPr>
              <a:t>Brew (2006, p31) urges academics to see themselves as ‘knowledge builders’ </a:t>
            </a:r>
          </a:p>
          <a:p>
            <a:pPr marL="342900" indent="-342900">
              <a:buFont typeface="Arial" panose="020B0604020202020204" pitchFamily="34" charset="0"/>
              <a:buChar char="•"/>
            </a:pPr>
            <a:r>
              <a:rPr lang="en-GB" sz="2200" dirty="0">
                <a:effectLst/>
                <a:latin typeface="Calibri" panose="020F0502020204030204" pitchFamily="34" charset="0"/>
                <a:ea typeface="DengXian" panose="02010600030101010101" pitchFamily="2" charset="-122"/>
                <a:cs typeface="Calibri" panose="020F0502020204030204" pitchFamily="34" charset="0"/>
              </a:rPr>
              <a:t>Healey (2005) suggests that there can be challenges around the conceptualisation of ‘research’ in teaching, it is most meaningful when students are actively involved, in ‘inquiry-based learning’. </a:t>
            </a:r>
          </a:p>
          <a:p>
            <a:pPr marL="342900" indent="-342900">
              <a:lnSpc>
                <a:spcPct val="107000"/>
              </a:lnSpc>
              <a:spcAft>
                <a:spcPts val="800"/>
              </a:spcAft>
              <a:buFont typeface="Arial" panose="020B0604020202020204" pitchFamily="34" charset="0"/>
              <a:buChar char="•"/>
            </a:pPr>
            <a:r>
              <a:rPr lang="en-GB" sz="2200" dirty="0">
                <a:effectLst/>
                <a:latin typeface="Calibri" panose="020F0502020204030204" pitchFamily="34" charset="0"/>
                <a:ea typeface="DengXian" panose="02010600030101010101" pitchFamily="2" charset="-122"/>
                <a:cs typeface="Calibri" panose="020F0502020204030204" pitchFamily="34" charset="0"/>
              </a:rPr>
              <a:t>This elemen</a:t>
            </a:r>
            <a:r>
              <a:rPr lang="en-GB" sz="2200" dirty="0">
                <a:latin typeface="Calibri" panose="020F0502020204030204" pitchFamily="34" charset="0"/>
                <a:ea typeface="DengXian" panose="02010600030101010101" pitchFamily="2" charset="-122"/>
                <a:cs typeface="Calibri" panose="020F0502020204030204" pitchFamily="34" charset="0"/>
              </a:rPr>
              <a:t>t of the model draws upon Advance HE’S </a:t>
            </a:r>
            <a:r>
              <a:rPr lang="en-GB" sz="2200" dirty="0">
                <a:effectLst/>
                <a:latin typeface="Calibri" panose="020F0502020204030204" pitchFamily="34" charset="0"/>
                <a:ea typeface="DengXian" panose="02010600030101010101" pitchFamily="2" charset="-122"/>
                <a:cs typeface="Calibri" panose="020F0502020204030204" pitchFamily="34" charset="0"/>
              </a:rPr>
              <a:t>research-informed principles (2017):</a:t>
            </a:r>
          </a:p>
          <a:p>
            <a:pPr marL="342900" lvl="0" indent="-342900">
              <a:lnSpc>
                <a:spcPct val="107000"/>
              </a:lnSpc>
              <a:spcAft>
                <a:spcPts val="800"/>
              </a:spcAft>
              <a:buFont typeface="Wingdings" panose="05000000000000000000" pitchFamily="2" charset="2"/>
              <a:buChar char="Ø"/>
            </a:pPr>
            <a:r>
              <a:rPr lang="en-GB" sz="2200" dirty="0">
                <a:effectLst/>
                <a:latin typeface="Calibri" panose="020F0502020204030204" pitchFamily="34" charset="0"/>
                <a:ea typeface="DengXian" panose="02010600030101010101" pitchFamily="2" charset="-122"/>
                <a:cs typeface="Calibri" panose="020F0502020204030204" pitchFamily="34" charset="0"/>
              </a:rPr>
              <a:t>Research-led: students are taught discipline specific research findings</a:t>
            </a:r>
          </a:p>
          <a:p>
            <a:pPr marL="342900" lvl="0" indent="-342900">
              <a:lnSpc>
                <a:spcPct val="107000"/>
              </a:lnSpc>
              <a:spcAft>
                <a:spcPts val="800"/>
              </a:spcAft>
              <a:buFont typeface="Wingdings" panose="05000000000000000000" pitchFamily="2" charset="2"/>
              <a:buChar char="Ø"/>
            </a:pPr>
            <a:r>
              <a:rPr lang="en-GB" sz="2200" dirty="0">
                <a:effectLst/>
                <a:latin typeface="Calibri" panose="020F0502020204030204" pitchFamily="34" charset="0"/>
                <a:ea typeface="DengXian" panose="02010600030101010101" pitchFamily="2" charset="-122"/>
                <a:cs typeface="Calibri" panose="020F0502020204030204" pitchFamily="34" charset="0"/>
              </a:rPr>
              <a:t>Research-oriented: students are taught research methodologies</a:t>
            </a:r>
          </a:p>
          <a:p>
            <a:pPr marL="342900" lvl="0" indent="-342900">
              <a:lnSpc>
                <a:spcPct val="107000"/>
              </a:lnSpc>
              <a:spcAft>
                <a:spcPts val="800"/>
              </a:spcAft>
              <a:buFont typeface="Wingdings" panose="05000000000000000000" pitchFamily="2" charset="2"/>
              <a:buChar char="Ø"/>
            </a:pPr>
            <a:r>
              <a:rPr lang="en-GB" sz="2200" dirty="0">
                <a:effectLst/>
                <a:latin typeface="Calibri" panose="020F0502020204030204" pitchFamily="34" charset="0"/>
                <a:ea typeface="DengXian" panose="02010600030101010101" pitchFamily="2" charset="-122"/>
                <a:cs typeface="Calibri" panose="020F0502020204030204" pitchFamily="34" charset="0"/>
              </a:rPr>
              <a:t>Research-tutored: student learn through discussion and debate</a:t>
            </a:r>
          </a:p>
          <a:p>
            <a:pPr marL="342900" lvl="0" indent="-342900">
              <a:lnSpc>
                <a:spcPct val="107000"/>
              </a:lnSpc>
              <a:spcAft>
                <a:spcPts val="800"/>
              </a:spcAft>
              <a:buFont typeface="Wingdings" panose="05000000000000000000" pitchFamily="2" charset="2"/>
              <a:buChar char="Ø"/>
            </a:pPr>
            <a:r>
              <a:rPr lang="en-GB" sz="2200" dirty="0">
                <a:effectLst/>
                <a:latin typeface="Calibri" panose="020F0502020204030204" pitchFamily="34" charset="0"/>
                <a:ea typeface="DengXian" panose="02010600030101010101" pitchFamily="2" charset="-122"/>
                <a:cs typeface="Calibri" panose="020F0502020204030204" pitchFamily="34" charset="0"/>
              </a:rPr>
              <a:t>Research-based learning: students learn through active research</a:t>
            </a:r>
          </a:p>
          <a:p>
            <a:pPr marL="342900" indent="-342900">
              <a:buFont typeface="Arial" panose="020B0604020202020204" pitchFamily="34" charset="0"/>
              <a:buChar char="•"/>
            </a:pPr>
            <a:endParaRPr lang="en-GB" sz="1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6108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A58A9-C4DE-3672-3368-4D25B2B41D31}"/>
              </a:ext>
            </a:extLst>
          </p:cNvPr>
          <p:cNvSpPr>
            <a:spLocks noGrp="1"/>
          </p:cNvSpPr>
          <p:nvPr>
            <p:ph type="title"/>
          </p:nvPr>
        </p:nvSpPr>
        <p:spPr>
          <a:xfrm>
            <a:off x="278130" y="112077"/>
            <a:ext cx="8877300" cy="802323"/>
          </a:xfrm>
        </p:spPr>
        <p:txBody>
          <a:bodyPr>
            <a:normAutofit/>
          </a:bodyPr>
          <a:lstStyle/>
          <a:p>
            <a:pPr>
              <a:lnSpc>
                <a:spcPct val="107000"/>
              </a:lnSpc>
              <a:spcAft>
                <a:spcPts val="800"/>
              </a:spcAft>
            </a:pPr>
            <a:r>
              <a:rPr lang="en-GB" sz="2400" b="1" dirty="0">
                <a:effectLst/>
                <a:latin typeface="Calibri" panose="020F0502020204030204" pitchFamily="34" charset="0"/>
                <a:ea typeface="DengXian" panose="02010600030101010101" pitchFamily="2" charset="-122"/>
                <a:cs typeface="Calibri" panose="020F0502020204030204" pitchFamily="34" charset="0"/>
              </a:rPr>
              <a:t>3. Pedagogy inspired by the lived experience</a:t>
            </a:r>
            <a:endParaRPr lang="en-GB"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F1E250FD-2656-2134-2F2D-23B37A14B14F}"/>
              </a:ext>
            </a:extLst>
          </p:cNvPr>
          <p:cNvSpPr>
            <a:spLocks noGrp="1"/>
          </p:cNvSpPr>
          <p:nvPr>
            <p:ph idx="1"/>
          </p:nvPr>
        </p:nvSpPr>
        <p:spPr>
          <a:xfrm>
            <a:off x="38100" y="914400"/>
            <a:ext cx="12115800" cy="5349240"/>
          </a:xfrm>
        </p:spPr>
        <p:txBody>
          <a:bodyPr>
            <a:normAutofit/>
          </a:bodyPr>
          <a:lstStyle/>
          <a:p>
            <a:pPr marL="342900" indent="-342900">
              <a:buFont typeface="Arial" panose="020B0604020202020204" pitchFamily="34" charset="0"/>
              <a:buChar char="•"/>
            </a:pPr>
            <a:r>
              <a:rPr lang="en-GB" sz="2300" dirty="0">
                <a:effectLst/>
                <a:latin typeface="Calibri" panose="020F0502020204030204" pitchFamily="34" charset="0"/>
                <a:ea typeface="DengXian" panose="02010600030101010101" pitchFamily="2" charset="-122"/>
                <a:cs typeface="Calibri" panose="020F0502020204030204" pitchFamily="34" charset="0"/>
              </a:rPr>
              <a:t>We can only understand the impact of the turbulent times that we are living in when we recognise the experience of those who are socially excluded. </a:t>
            </a:r>
          </a:p>
          <a:p>
            <a:pPr marL="342900" indent="-342900">
              <a:buFont typeface="Arial" panose="020B0604020202020204" pitchFamily="34" charset="0"/>
              <a:buChar char="•"/>
            </a:pPr>
            <a:r>
              <a:rPr lang="en-GB" sz="2300" dirty="0">
                <a:latin typeface="Calibri" panose="020F0502020204030204" pitchFamily="34" charset="0"/>
                <a:ea typeface="DengXian" panose="02010600030101010101" pitchFamily="2" charset="-122"/>
                <a:cs typeface="Calibri" panose="020F0502020204030204" pitchFamily="34" charset="0"/>
              </a:rPr>
              <a:t>T</a:t>
            </a:r>
            <a:r>
              <a:rPr lang="en-GB" sz="2300" dirty="0">
                <a:effectLst/>
                <a:latin typeface="Calibri" panose="020F0502020204030204" pitchFamily="34" charset="0"/>
                <a:ea typeface="DengXian" panose="02010600030101010101" pitchFamily="2" charset="-122"/>
                <a:cs typeface="Calibri" panose="020F0502020204030204" pitchFamily="34" charset="0"/>
              </a:rPr>
              <a:t>here is a risk that both teaching and research can overlook, or not focus sharply enough, on human experience.</a:t>
            </a:r>
          </a:p>
          <a:p>
            <a:pPr marL="342900" indent="-342900">
              <a:buFont typeface="Arial" panose="020B0604020202020204" pitchFamily="34" charset="0"/>
              <a:buChar char="•"/>
            </a:pPr>
            <a:r>
              <a:rPr lang="en-GB" sz="2300" dirty="0">
                <a:effectLst/>
                <a:latin typeface="Calibri" panose="020F0502020204030204" pitchFamily="34" charset="0"/>
                <a:ea typeface="DengXian" panose="02010600030101010101" pitchFamily="2" charset="-122"/>
                <a:cs typeface="Calibri" panose="020F0502020204030204" pitchFamily="34" charset="0"/>
              </a:rPr>
              <a:t>For students the lived experience often provides the link between theory and practice; issues such as discrimination, safeguarding, or mental health only have true meaning if they are explored with reference to real lives. </a:t>
            </a:r>
          </a:p>
          <a:p>
            <a:pPr marL="342900" indent="-342900">
              <a:buFont typeface="Arial" panose="020B0604020202020204" pitchFamily="34" charset="0"/>
              <a:buChar char="•"/>
            </a:pPr>
            <a:r>
              <a:rPr lang="en-GB" sz="2300" dirty="0">
                <a:effectLst/>
                <a:latin typeface="Calibri" panose="020F0502020204030204" pitchFamily="34" charset="0"/>
                <a:ea typeface="DengXian" panose="02010600030101010101" pitchFamily="2" charset="-122"/>
                <a:cs typeface="Calibri" panose="020F0502020204030204" pitchFamily="34" charset="0"/>
              </a:rPr>
              <a:t>This takes on an extra level of importance as students bring their own lived experience to the learning environment; it adds a richness to the pedagogy but also demands sensitivity and careful planning. </a:t>
            </a:r>
          </a:p>
          <a:p>
            <a:pPr marL="342900" indent="-342900">
              <a:buFont typeface="Arial" panose="020B0604020202020204" pitchFamily="34" charset="0"/>
              <a:buChar char="•"/>
            </a:pPr>
            <a:r>
              <a:rPr lang="en-GB" sz="2300" dirty="0">
                <a:latin typeface="Calibri" panose="020F0502020204030204" pitchFamily="34" charset="0"/>
                <a:ea typeface="DengXian" panose="02010600030101010101" pitchFamily="2" charset="-122"/>
                <a:cs typeface="Calibri" panose="020F0502020204030204" pitchFamily="34" charset="0"/>
              </a:rPr>
              <a:t>T</a:t>
            </a:r>
            <a:r>
              <a:rPr lang="en-GB" sz="2300" dirty="0">
                <a:effectLst/>
                <a:latin typeface="Calibri" panose="020F0502020204030204" pitchFamily="34" charset="0"/>
                <a:ea typeface="DengXian" panose="02010600030101010101" pitchFamily="2" charset="-122"/>
                <a:cs typeface="Calibri" panose="020F0502020204030204" pitchFamily="34" charset="0"/>
              </a:rPr>
              <a:t>he lived experience is critical in developing resilient and compassionate professionals. Valuing the lived experience in a professional context enhances each interaction with a service user, influences the culture within organisations, and can positively influence the way in which services are developed/delivered. </a:t>
            </a:r>
            <a:endParaRPr lang="en-GB" sz="2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3844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5A58A9-C4DE-3672-3368-4D25B2B41D3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spcAft>
                <a:spcPts val="800"/>
              </a:spcAft>
            </a:pPr>
            <a:r>
              <a:rPr lang="en-US" sz="3600" b="1" dirty="0">
                <a:solidFill>
                  <a:srgbClr val="FFFFFF"/>
                </a:solidFill>
                <a:latin typeface="Calibri" panose="020F0502020204030204" pitchFamily="34" charset="0"/>
                <a:cs typeface="Calibri" panose="020F0502020204030204" pitchFamily="34" charset="0"/>
              </a:rPr>
              <a:t>D</a:t>
            </a:r>
            <a:r>
              <a:rPr lang="en-US" sz="3600" b="1" kern="1200" dirty="0">
                <a:solidFill>
                  <a:srgbClr val="FFFFFF"/>
                </a:solidFill>
                <a:effectLst/>
                <a:latin typeface="Calibri" panose="020F0502020204030204" pitchFamily="34" charset="0"/>
                <a:cs typeface="Calibri" panose="020F0502020204030204" pitchFamily="34" charset="0"/>
              </a:rPr>
              <a:t>iscussion</a:t>
            </a:r>
            <a:br>
              <a:rPr lang="en-US" sz="3600" b="1" kern="1200" dirty="0">
                <a:solidFill>
                  <a:srgbClr val="FFFFFF"/>
                </a:solidFill>
                <a:effectLst/>
                <a:latin typeface="Calibri" panose="020F0502020204030204" pitchFamily="34" charset="0"/>
                <a:cs typeface="Calibri" panose="020F0502020204030204" pitchFamily="34" charset="0"/>
              </a:rPr>
            </a:br>
            <a:r>
              <a:rPr lang="en-US" sz="3600" b="1" kern="1200" dirty="0">
                <a:solidFill>
                  <a:srgbClr val="FFFFFF"/>
                </a:solidFill>
                <a:effectLst/>
                <a:latin typeface="Calibri" panose="020F0502020204030204" pitchFamily="34" charset="0"/>
                <a:cs typeface="Calibri" panose="020F0502020204030204" pitchFamily="34" charset="0"/>
              </a:rPr>
              <a:t>and </a:t>
            </a:r>
            <a:br>
              <a:rPr lang="en-US" sz="3600" b="1" kern="1200" dirty="0">
                <a:solidFill>
                  <a:srgbClr val="FFFFFF"/>
                </a:solidFill>
                <a:effectLst/>
                <a:latin typeface="Calibri" panose="020F0502020204030204" pitchFamily="34" charset="0"/>
                <a:cs typeface="Calibri" panose="020F0502020204030204" pitchFamily="34" charset="0"/>
              </a:rPr>
            </a:br>
            <a:r>
              <a:rPr lang="en-US" sz="3600" b="1" kern="1200" dirty="0">
                <a:solidFill>
                  <a:srgbClr val="FFFFFF"/>
                </a:solidFill>
                <a:effectLst/>
                <a:latin typeface="Calibri" panose="020F0502020204030204" pitchFamily="34" charset="0"/>
                <a:cs typeface="Calibri" panose="020F0502020204030204" pitchFamily="34" charset="0"/>
              </a:rPr>
              <a:t>questions</a:t>
            </a:r>
            <a:br>
              <a:rPr lang="en-US" sz="3600" kern="1200" dirty="0">
                <a:solidFill>
                  <a:srgbClr val="FFFFFF"/>
                </a:solidFill>
                <a:effectLst/>
                <a:latin typeface="+mj-lt"/>
                <a:ea typeface="+mj-ea"/>
                <a:cs typeface="+mj-cs"/>
              </a:rPr>
            </a:br>
            <a:endParaRPr lang="en-US" sz="3600" kern="1200" dirty="0">
              <a:solidFill>
                <a:srgbClr val="FFFFFF"/>
              </a:solidFill>
              <a:latin typeface="+mj-lt"/>
              <a:ea typeface="+mj-ea"/>
              <a:cs typeface="+mj-cs"/>
            </a:endParaRPr>
          </a:p>
        </p:txBody>
      </p:sp>
      <p:pic>
        <p:nvPicPr>
          <p:cNvPr id="3" name="Picture 2" descr="The Discussion Section: Some Pointers — Mick Cooper Training and Consultancy">
            <a:extLst>
              <a:ext uri="{FF2B5EF4-FFF2-40B4-BE49-F238E27FC236}">
                <a16:creationId xmlns:a16="http://schemas.microsoft.com/office/drawing/2014/main" id="{A676C964-94FB-CBF2-4F43-AF6DF0F1C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777316" y="1368198"/>
            <a:ext cx="6780700" cy="4119274"/>
          </a:xfrm>
          <a:prstGeom prst="rect">
            <a:avLst/>
          </a:prstGeom>
          <a:noFill/>
        </p:spPr>
      </p:pic>
    </p:spTree>
    <p:extLst>
      <p:ext uri="{BB962C8B-B14F-4D97-AF65-F5344CB8AC3E}">
        <p14:creationId xmlns:p14="http://schemas.microsoft.com/office/powerpoint/2010/main" val="2266591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A58A9-C4DE-3672-3368-4D25B2B41D31}"/>
              </a:ext>
            </a:extLst>
          </p:cNvPr>
          <p:cNvSpPr>
            <a:spLocks noGrp="1"/>
          </p:cNvSpPr>
          <p:nvPr>
            <p:ph type="title"/>
          </p:nvPr>
        </p:nvSpPr>
        <p:spPr>
          <a:xfrm>
            <a:off x="140970" y="0"/>
            <a:ext cx="6534150" cy="653733"/>
          </a:xfrm>
        </p:spPr>
        <p:txBody>
          <a:bodyPr>
            <a:normAutofit/>
          </a:bodyPr>
          <a:lstStyle/>
          <a:p>
            <a:pPr>
              <a:lnSpc>
                <a:spcPct val="107000"/>
              </a:lnSpc>
              <a:spcAft>
                <a:spcPts val="800"/>
              </a:spcAft>
            </a:pPr>
            <a:r>
              <a:rPr lang="en-GB" sz="2800" b="1" dirty="0">
                <a:effectLst/>
                <a:latin typeface="Calibri" panose="020F0502020204030204" pitchFamily="34" charset="0"/>
                <a:ea typeface="DengXian" panose="02010600030101010101" pitchFamily="2" charset="-122"/>
                <a:cs typeface="Arial" panose="020B0604020202020204" pitchFamily="34" charset="0"/>
              </a:rPr>
              <a:t>Discussion and questions</a:t>
            </a:r>
            <a:endParaRPr lang="en-GB" sz="2800" dirty="0"/>
          </a:p>
        </p:txBody>
      </p:sp>
      <p:sp>
        <p:nvSpPr>
          <p:cNvPr id="5" name="Content Placeholder 4">
            <a:extLst>
              <a:ext uri="{FF2B5EF4-FFF2-40B4-BE49-F238E27FC236}">
                <a16:creationId xmlns:a16="http://schemas.microsoft.com/office/drawing/2014/main" id="{F1E250FD-2656-2134-2F2D-23B37A14B14F}"/>
              </a:ext>
            </a:extLst>
          </p:cNvPr>
          <p:cNvSpPr>
            <a:spLocks noGrp="1"/>
          </p:cNvSpPr>
          <p:nvPr>
            <p:ph idx="1"/>
          </p:nvPr>
        </p:nvSpPr>
        <p:spPr>
          <a:xfrm>
            <a:off x="140970" y="633096"/>
            <a:ext cx="12051030" cy="5386705"/>
          </a:xfrm>
        </p:spPr>
        <p:txBody>
          <a:bodyPr>
            <a:noAutofit/>
          </a:bodyPr>
          <a:lstStyle/>
          <a:p>
            <a:r>
              <a:rPr lang="en-GB" sz="2400" b="1" dirty="0">
                <a:latin typeface="Calibri" panose="020F0502020204030204" pitchFamily="34" charset="0"/>
                <a:cs typeface="Calibri" panose="020F0502020204030204" pitchFamily="34" charset="0"/>
              </a:rPr>
              <a:t>Final reflection:</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Aspiration for the model to create a ‘ripple in the pond’. Educators utilise their expertise and networks, act as a catalyst for change.  Create a safe environment for students to reflect on their own position in society and lived experience of service users. Endpoint is for students to graduate and insert a positive influence on professional practice; positive interactions with citizens, push culture change in organisations where professionals are sensitive, inquisitive and solution focused.</a:t>
            </a:r>
          </a:p>
          <a:p>
            <a:r>
              <a:rPr lang="en-GB" sz="2400" b="1" dirty="0">
                <a:latin typeface="Calibri" panose="020F0502020204030204" pitchFamily="34" charset="0"/>
                <a:cs typeface="Calibri" panose="020F0502020204030204" pitchFamily="34" charset="0"/>
              </a:rPr>
              <a:t>Starting questions:</a:t>
            </a:r>
          </a:p>
          <a:p>
            <a:endParaRPr lang="en-GB" sz="2400" b="1"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How can the model be developed and refined?</a:t>
            </a:r>
          </a:p>
          <a:p>
            <a:pPr marL="457200"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Similarities/differences to other pedagogical models</a:t>
            </a:r>
          </a:p>
          <a:p>
            <a:pPr marL="457200"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What are the limitations of the model and challenges in delivering it?</a:t>
            </a:r>
          </a:p>
          <a:p>
            <a:pPr marL="457200"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Could the model be applied effectively to your area of teaching?</a:t>
            </a:r>
          </a:p>
          <a:p>
            <a:pPr marL="457200"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Opportunities for joint working.</a:t>
            </a:r>
          </a:p>
        </p:txBody>
      </p:sp>
    </p:spTree>
    <p:extLst>
      <p:ext uri="{BB962C8B-B14F-4D97-AF65-F5344CB8AC3E}">
        <p14:creationId xmlns:p14="http://schemas.microsoft.com/office/powerpoint/2010/main" val="1502263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1073</Words>
  <Application>Microsoft Office PowerPoint</Application>
  <PresentationFormat>Widescreen</PresentationFormat>
  <Paragraphs>71</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System Font Regular</vt:lpstr>
      <vt:lpstr>Arial</vt:lpstr>
      <vt:lpstr>Calibri</vt:lpstr>
      <vt:lpstr>Cambria</vt:lpstr>
      <vt:lpstr>Wingdings</vt:lpstr>
      <vt:lpstr>Office Theme</vt:lpstr>
      <vt:lpstr>PowerPoint Presentation</vt:lpstr>
      <vt:lpstr>PowerPoint Presentation</vt:lpstr>
      <vt:lpstr>PowerPoint Presentation</vt:lpstr>
      <vt:lpstr>PowerPoint Presentation</vt:lpstr>
      <vt:lpstr>1. Pedagogy underpinned by professional experience and expertise </vt:lpstr>
      <vt:lpstr>2. Pedagogy informed by research and scholarly activity</vt:lpstr>
      <vt:lpstr>3. Pedagogy inspired by the lived experience</vt:lpstr>
      <vt:lpstr>Discussion and  questions </vt:lpstr>
      <vt:lpstr>Discussion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Machin, Richard</dc:creator>
  <cp:lastModifiedBy>Gallacher, Jonathan</cp:lastModifiedBy>
  <cp:revision>11</cp:revision>
  <dcterms:created xsi:type="dcterms:W3CDTF">2020-01-14T21:45:29Z</dcterms:created>
  <dcterms:modified xsi:type="dcterms:W3CDTF">2023-07-10T10:20:36Z</dcterms:modified>
</cp:coreProperties>
</file>