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  <p:sldMasterId id="2147483842" r:id="rId2"/>
  </p:sldMasterIdLst>
  <p:notesMasterIdLst>
    <p:notesMasterId r:id="rId23"/>
  </p:notesMasterIdLst>
  <p:handoutMasterIdLst>
    <p:handoutMasterId r:id="rId24"/>
  </p:handoutMasterIdLst>
  <p:sldIdLst>
    <p:sldId id="268" r:id="rId3"/>
    <p:sldId id="269" r:id="rId4"/>
    <p:sldId id="270" r:id="rId5"/>
    <p:sldId id="271" r:id="rId6"/>
    <p:sldId id="289" r:id="rId7"/>
    <p:sldId id="272" r:id="rId8"/>
    <p:sldId id="290" r:id="rId9"/>
    <p:sldId id="273" r:id="rId10"/>
    <p:sldId id="274" r:id="rId11"/>
    <p:sldId id="275" r:id="rId12"/>
    <p:sldId id="276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12192000" cy="6858000"/>
  <p:notesSz cx="6797675" cy="992663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Semibold" panose="020B0604020202020204" pitchFamily="34" charset="0"/>
      <p:bold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16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1B7C8-251D-4565-BBF1-E52FFCCA25DD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D85B6-2798-4A13-B695-78DAED5831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91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74C78-E861-4BDE-88C6-EAB5A4316CC2}" type="datetimeFigureOut">
              <a:rPr lang="en-GB" smtClean="0"/>
              <a:t>20/07/2023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E3FE7-BB9C-46BE-B6F5-908E4DC7E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9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E3FE7-BB9C-46BE-B6F5-908E4DC7E9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6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495" y="1671148"/>
            <a:ext cx="2877012" cy="373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63F9-A2EE-418A-A97D-92B09913D8E9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88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172059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3495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2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2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481550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45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45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16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368345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823D-7BE7-4CC2-8591-F0779F70D188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346304"/>
            <a:ext cx="5278821" cy="445540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1"/>
          </p:nvPr>
        </p:nvSpPr>
        <p:spPr>
          <a:xfrm>
            <a:off x="6547949" y="1346304"/>
            <a:ext cx="4805855" cy="445540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588706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15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319003"/>
            <a:ext cx="4820033" cy="700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019823"/>
            <a:ext cx="4820033" cy="372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99087" y="6368345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68345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17" name="Date Placeholder 14"/>
          <p:cNvSpPr>
            <a:spLocks noGrp="1"/>
          </p:cNvSpPr>
          <p:nvPr>
            <p:ph type="dt" sz="half" idx="12"/>
          </p:nvPr>
        </p:nvSpPr>
        <p:spPr>
          <a:xfrm>
            <a:off x="838200" y="6368345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BDC9-2278-4D70-8A43-5D4DD9DF7F82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0" y="588706"/>
            <a:ext cx="10515600" cy="646331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533772" y="1319003"/>
            <a:ext cx="4820033" cy="7008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533772" y="2019823"/>
            <a:ext cx="4820033" cy="372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83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8028" y="557172"/>
            <a:ext cx="6247360" cy="52603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42087"/>
            <a:ext cx="3779509" cy="40753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9087" y="6368345"/>
            <a:ext cx="391632" cy="345599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/>
            </a:lvl1pPr>
          </a:lstStyle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368345"/>
            <a:ext cx="71475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100"/>
            </a:lvl1pPr>
          </a:lstStyle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368345"/>
            <a:ext cx="1203960" cy="3455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463F9-A2EE-418A-A97D-92B09913D8E9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8201" y="557172"/>
            <a:ext cx="3781035" cy="1003614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2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43947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775" y="1091883"/>
            <a:ext cx="5922708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7155" y="3571558"/>
            <a:ext cx="592270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55" y="6302449"/>
            <a:ext cx="1339360" cy="44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2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02924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2A129-6680-4A39-9C77-DC5C4AF1CF2A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50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219B1-B7BD-4492-88C1-E1F086BB3C2D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823D-7BE7-4CC2-8591-F0779F70D188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8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BDC9-2278-4D70-8A43-5D4DD9DF7F82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83394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5908-7A35-4E04-BBDE-08C5A2E7AE74}" type="datetime1">
              <a:rPr lang="en-GB" smtClean="0"/>
              <a:t>20/07/2023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TEF Conference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A18AC-CE6E-42B9-A9BC-71F062A5C5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391679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1935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70D2-2228-402E-893F-115B7E466C17}" type="datetime1">
              <a:rPr lang="en-GB" smtClean="0"/>
              <a:t>20/07/2023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995" y="1181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18AC-CE6E-42B9-A9BC-71F062A5C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970D2-2228-402E-893F-115B7E466C17}" type="datetime1">
              <a:rPr lang="en-GB" smtClean="0"/>
              <a:t>20/07/2023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A18AC-CE6E-42B9-A9BC-71F062A5C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11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652" r:id="rId12"/>
    <p:sldLayoutId id="2147483653" r:id="rId13"/>
    <p:sldLayoutId id="2147483656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tif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2979" y="640081"/>
            <a:ext cx="6910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 Creative Connections’: </a:t>
            </a:r>
          </a:p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adaptable resource to help students link ideas between topics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6" t="6840" r="9594" b="9377"/>
          <a:stretch/>
        </p:blipFill>
        <p:spPr>
          <a:xfrm>
            <a:off x="8138161" y="290824"/>
            <a:ext cx="2926080" cy="5195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2329" y="2704010"/>
            <a:ext cx="6296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Dr.</a:t>
            </a:r>
            <a:r>
              <a:rPr lang="en-GB" dirty="0"/>
              <a:t> Mike Coffey – Chemistry &amp; Forensics, SST</a:t>
            </a:r>
          </a:p>
          <a:p>
            <a:endParaRPr lang="en-GB" dirty="0"/>
          </a:p>
          <a:p>
            <a:r>
              <a:rPr lang="en-GB" dirty="0"/>
              <a:t>James Leinster – Nottingham Business School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Nottingham Trent University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4983" y="3697356"/>
            <a:ext cx="3161212" cy="20991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348" y="4470759"/>
            <a:ext cx="1221908" cy="810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3251" y="2478738"/>
            <a:ext cx="1469980" cy="14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0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69725" y="493746"/>
            <a:ext cx="58693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More ways to use……….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Hexagonal cradle</a:t>
            </a:r>
            <a:r>
              <a:rPr lang="en-GB" sz="2000" dirty="0"/>
              <a:t>: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	- </a:t>
            </a:r>
            <a:r>
              <a:rPr lang="en-GB" sz="2000" dirty="0">
                <a:solidFill>
                  <a:srgbClr val="7030A0"/>
                </a:solidFill>
              </a:rPr>
              <a:t>two cradles used together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	- link variety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		e.g. modules between academic years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		e.g. course content to employability skills</a:t>
            </a:r>
          </a:p>
          <a:p>
            <a:endParaRPr lang="en-GB" sz="2000" dirty="0"/>
          </a:p>
          <a:p>
            <a:r>
              <a:rPr lang="en-GB" sz="2000" dirty="0"/>
              <a:t>	- flexible to link between </a:t>
            </a:r>
          </a:p>
          <a:p>
            <a:r>
              <a:rPr lang="en-GB" sz="2000" dirty="0"/>
              <a:t>	content/ skills / technical competencies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9" y="550233"/>
            <a:ext cx="3254737" cy="30812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962" y="2417493"/>
            <a:ext cx="3125781" cy="295915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000347" y="3280168"/>
            <a:ext cx="2415512" cy="373207"/>
          </a:xfrm>
          <a:prstGeom prst="straightConnector1">
            <a:avLst/>
          </a:prstGeom>
          <a:ln w="666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075" y="4106018"/>
            <a:ext cx="1245734" cy="124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15" y="489857"/>
            <a:ext cx="6731725" cy="5048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450" y="1920241"/>
            <a:ext cx="4219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ways to use………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 quite “twister”:</a:t>
            </a:r>
          </a:p>
          <a:p>
            <a:endParaRPr lang="en-GB" dirty="0"/>
          </a:p>
          <a:p>
            <a:r>
              <a:rPr lang="en-GB" dirty="0"/>
              <a:t>Floor-version for </a:t>
            </a:r>
            <a:r>
              <a:rPr lang="en-GB" u="sng" dirty="0"/>
              <a:t>active</a:t>
            </a:r>
            <a:r>
              <a:rPr lang="en-GB" dirty="0"/>
              <a:t> active-learning</a:t>
            </a:r>
          </a:p>
          <a:p>
            <a:endParaRPr lang="en-GB" dirty="0"/>
          </a:p>
          <a:p>
            <a:r>
              <a:rPr lang="en-GB" dirty="0"/>
              <a:t> 	- rope to indicate links</a:t>
            </a:r>
          </a:p>
          <a:p>
            <a:endParaRPr lang="en-GB" dirty="0"/>
          </a:p>
          <a:p>
            <a:r>
              <a:rPr lang="en-GB" dirty="0"/>
              <a:t>	- giant foam dice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4359" y="4183475"/>
            <a:ext cx="2101641" cy="15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296829" y="412595"/>
            <a:ext cx="6542245" cy="33899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6389" y="412595"/>
            <a:ext cx="46466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Where has the resource been used?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Phase 1:	Preliminary trials</a:t>
            </a:r>
          </a:p>
          <a:p>
            <a:endParaRPr lang="en-GB" dirty="0"/>
          </a:p>
          <a:p>
            <a:r>
              <a:rPr lang="en-GB" dirty="0"/>
              <a:t>2015-8 Human Resource Management (HRM) courses, James Leinster &amp; colleagues @ NBS</a:t>
            </a:r>
          </a:p>
          <a:p>
            <a:endParaRPr lang="en-GB" dirty="0"/>
          </a:p>
          <a:p>
            <a:r>
              <a:rPr lang="en-GB" dirty="0"/>
              <a:t>Student groups : Masters and u/g (Level 5)</a:t>
            </a:r>
          </a:p>
          <a:p>
            <a:endParaRPr lang="en-GB" dirty="0"/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>
                <a:solidFill>
                  <a:srgbClr val="7030A0"/>
                </a:solidFill>
                <a:cs typeface="Times New Roman" panose="02020603050405020304" pitchFamily="18" charset="0"/>
              </a:rPr>
              <a:t>5</a:t>
            </a:r>
            <a:r>
              <a:rPr lang="en-GB" baseline="30000" dirty="0">
                <a:solidFill>
                  <a:srgbClr val="7030A0"/>
                </a:solidFill>
                <a:cs typeface="Times New Roman" panose="02020603050405020304" pitchFamily="18" charset="0"/>
              </a:rPr>
              <a:t>th</a:t>
            </a:r>
            <a:r>
              <a:rPr lang="en-GB" dirty="0">
                <a:solidFill>
                  <a:srgbClr val="7030A0"/>
                </a:solidFill>
                <a:cs typeface="Times New Roman" panose="02020603050405020304" pitchFamily="18" charset="0"/>
              </a:rPr>
              <a:t> International Educational Games Competition 2017, Graz, Austria - Finalist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155474" y="925550"/>
            <a:ext cx="5229922" cy="267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Higher levels of engagement in class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Questions students’ to discuss application</a:t>
            </a:r>
            <a:b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It’s flexibility, to change topics and levels</a:t>
            </a:r>
            <a:b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Achievement of points in game mode, students’ get very competitive</a:t>
            </a:r>
            <a:b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Can be played at different levels, operational and strategic for example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082" y="4711869"/>
            <a:ext cx="1168292" cy="1168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829" y="3921830"/>
            <a:ext cx="1476587" cy="15646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17005" y="4895385"/>
            <a:ext cx="296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Tutor views: encouraging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/>
        </p:nvSpPr>
        <p:spPr>
          <a:xfrm>
            <a:off x="372979" y="196329"/>
            <a:ext cx="7895062" cy="3572826"/>
          </a:xfrm>
          <a:prstGeom prst="wedge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37063" y="579863"/>
            <a:ext cx="7069873" cy="4008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Can bring boring topics to life</a:t>
            </a:r>
            <a:br>
              <a:rPr lang="en-GB" dirty="0"/>
            </a:br>
            <a:endParaRPr lang="en-GB" dirty="0"/>
          </a:p>
          <a:p>
            <a:r>
              <a:rPr lang="en-GB" dirty="0"/>
              <a:t>					It’s fun to play</a:t>
            </a:r>
            <a:br>
              <a:rPr lang="en-GB" dirty="0">
                <a:cs typeface="Times New Roman" panose="02020603050405020304" pitchFamily="18" charset="0"/>
              </a:rPr>
            </a:br>
            <a:br>
              <a:rPr lang="en-GB" dirty="0">
                <a:cs typeface="Times New Roman" panose="02020603050405020304" pitchFamily="18" charset="0"/>
              </a:rPr>
            </a:b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Makes you think at a deeper level</a:t>
            </a:r>
          </a:p>
          <a:p>
            <a:b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b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i="1" dirty="0"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Making connections across topics and modules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Really good game to help you revise for exams</a:t>
            </a: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0645" y="4471639"/>
            <a:ext cx="641958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GB" b="1" i="1" dirty="0">
                <a:ea typeface="Calibri" panose="020F0502020204030204" pitchFamily="34" charset="0"/>
                <a:cs typeface="Times New Roman" panose="02020603050405020304" pitchFamily="18" charset="0"/>
              </a:rPr>
              <a:t>“Students leave the session with a set of notes based on the connections and the follow-up discussions”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75" y="4353223"/>
            <a:ext cx="2135280" cy="1420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10185" y="903249"/>
            <a:ext cx="221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Student opinion 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very positive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0" y="3105835"/>
            <a:ext cx="6096000" cy="7645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GB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2979" y="278780"/>
            <a:ext cx="51580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Four phases to test resource efficacy and versatility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rgbClr val="FF0000"/>
                </a:solidFill>
              </a:rPr>
              <a:t>Preliminary - opinion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sz="2000" dirty="0">
                <a:solidFill>
                  <a:srgbClr val="C00000"/>
                </a:solidFill>
              </a:rPr>
              <a:t>Adaptability – use across subject areas</a:t>
            </a:r>
            <a:br>
              <a:rPr lang="en-GB" dirty="0">
                <a:solidFill>
                  <a:srgbClr val="C00000"/>
                </a:solidFill>
              </a:rPr>
            </a:br>
            <a:endParaRPr lang="en-GB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Robust pedagogical study</a:t>
            </a:r>
            <a:b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Extend to training (business) and/or practice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779940" y="126864"/>
            <a:ext cx="5259856" cy="58477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/>
              <a:t>Nottingham Business School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HRM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</a:rPr>
              <a:t>Marketing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</a:rPr>
              <a:t>HRD</a:t>
            </a:r>
          </a:p>
          <a:p>
            <a:endParaRPr lang="en-GB" dirty="0"/>
          </a:p>
          <a:p>
            <a:r>
              <a:rPr lang="en-GB" sz="2000" b="1" dirty="0"/>
              <a:t>Science &amp; Technology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Forensic Science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Chemistry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		</a:t>
            </a:r>
            <a:r>
              <a:rPr lang="en-GB" sz="2000" b="1" dirty="0"/>
              <a:t>Social Science</a:t>
            </a:r>
          </a:p>
          <a:p>
            <a:r>
              <a:rPr lang="en-GB" dirty="0"/>
              <a:t>			</a:t>
            </a:r>
            <a:r>
              <a:rPr lang="en-GB" dirty="0">
                <a:solidFill>
                  <a:srgbClr val="00B050"/>
                </a:solidFill>
              </a:rPr>
              <a:t>Social Work</a:t>
            </a:r>
          </a:p>
          <a:p>
            <a:endParaRPr lang="en-GB" dirty="0"/>
          </a:p>
          <a:p>
            <a:r>
              <a:rPr lang="en-GB" sz="2000" b="1" dirty="0"/>
              <a:t>Animal, Rural &amp; Environmental Studies</a:t>
            </a: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Employability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		</a:t>
            </a:r>
            <a:r>
              <a:rPr lang="en-GB" sz="2000" b="1" dirty="0"/>
              <a:t>Arts &amp; Humanities</a:t>
            </a:r>
            <a:br>
              <a:rPr lang="en-GB" dirty="0"/>
            </a:br>
            <a:r>
              <a:rPr lang="en-GB" dirty="0"/>
              <a:t>			</a:t>
            </a:r>
            <a:r>
              <a:rPr lang="en-GB" dirty="0">
                <a:solidFill>
                  <a:srgbClr val="00B050"/>
                </a:solidFill>
              </a:rPr>
              <a:t>Humanities at Work</a:t>
            </a:r>
          </a:p>
          <a:p>
            <a:endParaRPr lang="en-GB" dirty="0"/>
          </a:p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Law</a:t>
            </a:r>
          </a:p>
          <a:p>
            <a:r>
              <a:rPr lang="en-GB" dirty="0"/>
              <a:t>			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Art &amp; Design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092" y="4988845"/>
            <a:ext cx="1221908" cy="810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6910" y="4322315"/>
            <a:ext cx="2456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 groups - mainly</a:t>
            </a:r>
          </a:p>
          <a:p>
            <a:endParaRPr lang="en-GB" dirty="0"/>
          </a:p>
          <a:p>
            <a:r>
              <a:rPr lang="en-GB" dirty="0"/>
              <a:t>Masters</a:t>
            </a:r>
          </a:p>
          <a:p>
            <a:r>
              <a:rPr lang="en-GB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6651" y="796834"/>
            <a:ext cx="519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STEM example - Forensic Science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5865" t="18995" r="47" b="24844"/>
          <a:stretch/>
        </p:blipFill>
        <p:spPr>
          <a:xfrm>
            <a:off x="200723" y="1497424"/>
            <a:ext cx="4671840" cy="40279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9371" t="19279" r="3023" b="21652"/>
          <a:stretch/>
        </p:blipFill>
        <p:spPr>
          <a:xfrm>
            <a:off x="4630730" y="1487564"/>
            <a:ext cx="4357213" cy="4243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53708" y="1262292"/>
            <a:ext cx="29850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Level 5 module</a:t>
            </a:r>
          </a:p>
          <a:p>
            <a:endParaRPr lang="en-GB" dirty="0"/>
          </a:p>
          <a:p>
            <a:r>
              <a:rPr lang="en-GB" dirty="0"/>
              <a:t>Session for students to develop their </a:t>
            </a:r>
            <a:r>
              <a:rPr lang="en-GB" sz="2000" b="1" dirty="0">
                <a:solidFill>
                  <a:srgbClr val="FF0000"/>
                </a:solidFill>
              </a:rPr>
              <a:t>portfolio</a:t>
            </a:r>
          </a:p>
          <a:p>
            <a:endParaRPr lang="en-GB" dirty="0"/>
          </a:p>
          <a:p>
            <a:r>
              <a:rPr lang="en-GB" dirty="0"/>
              <a:t>Link skills learned in course to national competency standards (NOS’s)</a:t>
            </a:r>
          </a:p>
          <a:p>
            <a:endParaRPr lang="en-GB" dirty="0"/>
          </a:p>
          <a:p>
            <a:r>
              <a:rPr lang="en-GB" dirty="0"/>
              <a:t>Tutor desired </a:t>
            </a:r>
            <a:r>
              <a:rPr lang="en-GB" dirty="0">
                <a:solidFill>
                  <a:srgbClr val="FF0000"/>
                </a:solidFill>
              </a:rPr>
              <a:t>peer learning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brainstorming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active engagement</a:t>
            </a:r>
            <a:r>
              <a:rPr lang="en-GB" dirty="0"/>
              <a:t>, </a:t>
            </a:r>
            <a:r>
              <a:rPr lang="en-GB" dirty="0">
                <a:solidFill>
                  <a:srgbClr val="7030A0"/>
                </a:solidFill>
              </a:rPr>
              <a:t>holistic thinking about taught course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8457" y="600891"/>
            <a:ext cx="4741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STEM example – Forensic 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979" y="1289033"/>
            <a:ext cx="5114987" cy="4413887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4672361" y="122663"/>
            <a:ext cx="7393259" cy="3740543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675971" y="769434"/>
            <a:ext cx="57094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have a better overall understanding of the areas my topic is broken into</a:t>
            </a:r>
          </a:p>
          <a:p>
            <a:endParaRPr lang="en-GB" dirty="0"/>
          </a:p>
          <a:p>
            <a:r>
              <a:rPr lang="en-GB" i="1" dirty="0"/>
              <a:t>More involvement looking at wide variety of subjects</a:t>
            </a:r>
          </a:p>
          <a:p>
            <a:endParaRPr lang="en-GB" dirty="0"/>
          </a:p>
          <a:p>
            <a:r>
              <a:rPr lang="en-GB" dirty="0"/>
              <a:t>	Helped me  keep concentrated for longer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Creative Connections did not help me improve my understanding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599" y="4441834"/>
            <a:ext cx="2133785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48639" y="940526"/>
            <a:ext cx="546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Future: Robust pedagogic testing of efficacy (Phase 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8639" y="1628393"/>
            <a:ext cx="4740813" cy="3970317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3">
                  <a:lumMod val="60000"/>
                  <a:lumOff val="40000"/>
                </a:schemeClr>
              </a:gs>
              <a:gs pos="83000">
                <a:srgbClr val="00B050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dirty="0"/>
              <a:t>	</a:t>
            </a:r>
            <a:r>
              <a:rPr lang="en-GB" b="1" dirty="0"/>
              <a:t>Current Phase 2</a:t>
            </a:r>
          </a:p>
          <a:p>
            <a:endParaRPr lang="en-GB" b="1" dirty="0"/>
          </a:p>
          <a:p>
            <a:r>
              <a:rPr lang="en-GB" b="1" dirty="0"/>
              <a:t>Simple pre-/post test (each @ 5 mins)</a:t>
            </a:r>
          </a:p>
          <a:p>
            <a:r>
              <a:rPr lang="en-GB" b="1" dirty="0"/>
              <a:t>Simple learning gain metric</a:t>
            </a:r>
            <a:br>
              <a:rPr lang="en-GB" b="1" dirty="0"/>
            </a:br>
            <a:endParaRPr lang="en-GB" b="1" dirty="0"/>
          </a:p>
          <a:p>
            <a:r>
              <a:rPr lang="en-GB" b="1" dirty="0"/>
              <a:t>Opinions </a:t>
            </a:r>
          </a:p>
          <a:p>
            <a:r>
              <a:rPr lang="en-GB" b="1" dirty="0"/>
              <a:t>4 Likert-scale Q plus three open answers</a:t>
            </a:r>
          </a:p>
          <a:p>
            <a:endParaRPr lang="en-GB" dirty="0"/>
          </a:p>
          <a:p>
            <a:r>
              <a:rPr lang="en-GB" b="1" dirty="0">
                <a:solidFill>
                  <a:srgbClr val="FF0000"/>
                </a:solidFill>
              </a:rPr>
              <a:t>Not pedagogically robust</a:t>
            </a:r>
          </a:p>
          <a:p>
            <a:endParaRPr lang="en-GB" dirty="0"/>
          </a:p>
          <a:p>
            <a:r>
              <a:rPr lang="en-GB" b="1" dirty="0"/>
              <a:t>Emphasis on trialling versatility across courses and building body of tutor-users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896086" y="1624933"/>
            <a:ext cx="5073805" cy="397031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99000">
                <a:schemeClr val="accent6">
                  <a:lumMod val="7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GB" b="1" dirty="0"/>
              <a:t>		Future Phase 3</a:t>
            </a:r>
          </a:p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Good size target groups</a:t>
            </a:r>
          </a:p>
          <a:p>
            <a:r>
              <a:rPr lang="en-GB" b="1" dirty="0"/>
              <a:t>	control sub-groups</a:t>
            </a:r>
          </a:p>
          <a:p>
            <a:r>
              <a:rPr lang="en-GB" b="1" dirty="0"/>
              <a:t>	age/gender/educational background</a:t>
            </a:r>
          </a:p>
          <a:p>
            <a:r>
              <a:rPr lang="en-GB" b="1" dirty="0"/>
              <a:t>	(multi-use) learning gain metric</a:t>
            </a:r>
          </a:p>
          <a:p>
            <a:r>
              <a:rPr lang="en-GB" b="1" dirty="0"/>
              <a:t>	learning behaviour change metric</a:t>
            </a:r>
          </a:p>
          <a:p>
            <a:r>
              <a:rPr lang="en-GB" b="1" dirty="0"/>
              <a:t>	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Improved tutor support &amp; advice</a:t>
            </a:r>
          </a:p>
          <a:p>
            <a:r>
              <a:rPr lang="en-GB" b="1" dirty="0"/>
              <a:t>	implementation methods of GBL resource</a:t>
            </a:r>
          </a:p>
          <a:p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5408341" y="3389971"/>
            <a:ext cx="1382752" cy="713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09896" y="836023"/>
            <a:ext cx="610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Future: extend use of ‘Creative Connections’ (Phase 4)</a:t>
            </a:r>
          </a:p>
        </p:txBody>
      </p:sp>
      <p:sp>
        <p:nvSpPr>
          <p:cNvPr id="3" name="Cloud 2"/>
          <p:cNvSpPr/>
          <p:nvPr/>
        </p:nvSpPr>
        <p:spPr>
          <a:xfrm>
            <a:off x="2252546" y="1538079"/>
            <a:ext cx="1996068" cy="1393902"/>
          </a:xfrm>
          <a:prstGeom prst="cloud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Other HE institutions</a:t>
            </a:r>
          </a:p>
        </p:txBody>
      </p:sp>
      <p:sp>
        <p:nvSpPr>
          <p:cNvPr id="8" name="Cloud 7"/>
          <p:cNvSpPr/>
          <p:nvPr/>
        </p:nvSpPr>
        <p:spPr>
          <a:xfrm>
            <a:off x="809896" y="4123375"/>
            <a:ext cx="1996068" cy="1393902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Doctoral training</a:t>
            </a:r>
          </a:p>
        </p:txBody>
      </p:sp>
      <p:sp>
        <p:nvSpPr>
          <p:cNvPr id="9" name="Cloud 8"/>
          <p:cNvSpPr/>
          <p:nvPr/>
        </p:nvSpPr>
        <p:spPr>
          <a:xfrm>
            <a:off x="8043747" y="4212585"/>
            <a:ext cx="1996068" cy="1393902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Workplace training</a:t>
            </a:r>
          </a:p>
        </p:txBody>
      </p:sp>
      <p:sp>
        <p:nvSpPr>
          <p:cNvPr id="10" name="Cloud 9"/>
          <p:cNvSpPr/>
          <p:nvPr/>
        </p:nvSpPr>
        <p:spPr>
          <a:xfrm>
            <a:off x="9177454" y="1464807"/>
            <a:ext cx="1996068" cy="1393902"/>
          </a:xfrm>
          <a:prstGeom prst="cloud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Form college/FE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347" y="2626580"/>
            <a:ext cx="2515331" cy="2378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450" y="3410181"/>
            <a:ext cx="1219306" cy="81083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014439" y="2743200"/>
            <a:ext cx="747132" cy="666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10829" y="4036741"/>
            <a:ext cx="1750742" cy="602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85825" y="2378671"/>
            <a:ext cx="1512848" cy="698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471317" y="4337824"/>
            <a:ext cx="572430" cy="301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49298" y="802888"/>
            <a:ext cx="9556595" cy="449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Conclusions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Described ‘Creative Connections’</a:t>
            </a:r>
          </a:p>
          <a:p>
            <a:r>
              <a:rPr lang="en-GB" sz="2000" dirty="0"/>
              <a:t>	versatile, adaptable, easy to implement GBL educational resource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Initial trials - positive feedback (tutor and student users)</a:t>
            </a:r>
          </a:p>
          <a:p>
            <a:r>
              <a:rPr lang="en-GB" sz="2000" dirty="0"/>
              <a:t>	“fun”, “engaging”, “helpful”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Extending range of courses across which the resource has been used</a:t>
            </a: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Seek to more robustly test efficacy as learning aid</a:t>
            </a:r>
          </a:p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Seek to test extent of versatility</a:t>
            </a:r>
          </a:p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	wider range of HE institutions, FE, workplace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4428" y="1068486"/>
            <a:ext cx="2225233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5151" y="505964"/>
            <a:ext cx="575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Overview of this presentation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5151" y="1463039"/>
            <a:ext cx="11404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/>
              <a:t>Why develop this resource? 				Desired objectives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Description of ‘Creative Connections’			What is it?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How might ‘Creative Connections’ be used?		Examples of classroom use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Some views on outcomes				Thoughts/experiences from user-trials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Future developments					Invitation for those of you interested in trial</a:t>
            </a:r>
            <a:br>
              <a:rPr lang="en-GB" sz="2000" dirty="0"/>
            </a:b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2979" y="613954"/>
            <a:ext cx="10612884" cy="5182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Thanks for your attention!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rgbClr val="7030A0"/>
                </a:solidFill>
              </a:rPr>
              <a:t>Interested in using Creative Connections in your class?</a:t>
            </a:r>
          </a:p>
          <a:p>
            <a:endParaRPr lang="en-GB" dirty="0"/>
          </a:p>
          <a:p>
            <a:r>
              <a:rPr lang="en-GB" dirty="0"/>
              <a:t>Contact:</a:t>
            </a:r>
          </a:p>
          <a:p>
            <a:r>
              <a:rPr lang="en-GB" dirty="0"/>
              <a:t>michael.coffey@ntu.ac.uk</a:t>
            </a:r>
          </a:p>
          <a:p>
            <a:r>
              <a:rPr lang="en-GB" dirty="0"/>
              <a:t>0115 8483149</a:t>
            </a:r>
          </a:p>
          <a:p>
            <a:endParaRPr lang="en-GB" dirty="0"/>
          </a:p>
          <a:p>
            <a:r>
              <a:rPr lang="en-GB" dirty="0" err="1"/>
              <a:t>james.leinster</a:t>
            </a:r>
            <a:r>
              <a:rPr lang="en-GB" dirty="0"/>
              <a:t> @ntu.ac.uk</a:t>
            </a:r>
          </a:p>
          <a:p>
            <a:r>
              <a:rPr lang="en-GB" dirty="0"/>
              <a:t>0115 8488025</a:t>
            </a:r>
          </a:p>
          <a:p>
            <a:endParaRPr lang="en-GB" dirty="0"/>
          </a:p>
          <a:p>
            <a:r>
              <a:rPr lang="en-GB" dirty="0"/>
              <a:t>		Supply insert template</a:t>
            </a:r>
          </a:p>
          <a:p>
            <a:r>
              <a:rPr lang="en-GB" dirty="0"/>
              <a:t>			Discuss structuring insert</a:t>
            </a:r>
          </a:p>
          <a:p>
            <a:r>
              <a:rPr lang="en-GB" dirty="0"/>
              <a:t>				Discuss ideas on classroom use</a:t>
            </a:r>
          </a:p>
          <a:p>
            <a:endParaRPr lang="en-GB" dirty="0"/>
          </a:p>
          <a:p>
            <a:r>
              <a:rPr lang="en-GB" dirty="0"/>
              <a:t>					Option for pedagogic study on usefulness of resource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752" y="849086"/>
            <a:ext cx="2229885" cy="39580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27" y="1903186"/>
            <a:ext cx="1387384" cy="18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420" y="647324"/>
            <a:ext cx="3584759" cy="182896"/>
          </a:xfrm>
          <a:prstGeom prst="rect">
            <a:avLst/>
          </a:prstGeom>
        </p:spPr>
      </p:pic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7611" y="711640"/>
            <a:ext cx="57983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develop this resource?</a:t>
            </a:r>
          </a:p>
          <a:p>
            <a:endParaRPr lang="en-GB" sz="2000" dirty="0"/>
          </a:p>
          <a:p>
            <a:r>
              <a:rPr lang="en-GB" sz="2000" dirty="0"/>
              <a:t>	</a:t>
            </a:r>
            <a:r>
              <a:rPr lang="en-GB" sz="2400" dirty="0"/>
              <a:t>Students (u/g and p/g) – pragmatic</a:t>
            </a:r>
          </a:p>
          <a:p>
            <a:endParaRPr lang="en-GB" sz="2400" dirty="0"/>
          </a:p>
          <a:p>
            <a:r>
              <a:rPr lang="en-GB" sz="2400" dirty="0"/>
              <a:t>	Taught largely in modular systems</a:t>
            </a:r>
          </a:p>
          <a:p>
            <a:endParaRPr lang="en-GB" sz="2400" dirty="0"/>
          </a:p>
          <a:p>
            <a:r>
              <a:rPr lang="en-GB" sz="2400" dirty="0"/>
              <a:t>	Tendency for “silo” learning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Structured way to break down this approach</a:t>
            </a:r>
          </a:p>
          <a:p>
            <a:endParaRPr lang="en-GB" sz="2400" dirty="0"/>
          </a:p>
          <a:p>
            <a:r>
              <a:rPr lang="en-GB" sz="2400" dirty="0"/>
              <a:t>Help students recognise (common) skills</a:t>
            </a:r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6084" y="3888308"/>
            <a:ext cx="2619375" cy="17430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7985287" y="2832968"/>
            <a:ext cx="550796" cy="600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992072" y="2831260"/>
            <a:ext cx="13643" cy="56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461704" y="2842682"/>
            <a:ext cx="664610" cy="628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250465" y="3696704"/>
            <a:ext cx="3422469" cy="261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7740926" y="3566159"/>
            <a:ext cx="519759" cy="35166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6466" y="3569146"/>
            <a:ext cx="359695" cy="292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7592" y="176361"/>
            <a:ext cx="1476417" cy="1476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7238" y="1265083"/>
            <a:ext cx="4168922" cy="152823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1110" y="580794"/>
            <a:ext cx="359695" cy="2926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0389" y="574802"/>
            <a:ext cx="359695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821905" y="189160"/>
            <a:ext cx="10141005" cy="157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Aim to design resource that is ……….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2747" y="1676616"/>
            <a:ext cx="70451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Flexible – adapt to different courses/ different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Active learning –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Encourages wider/deeper thinking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kind of educational “multi-tool”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6480" y="1730707"/>
            <a:ext cx="3095896" cy="3095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47" y="4150209"/>
            <a:ext cx="2487740" cy="1648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4354" y="4690993"/>
            <a:ext cx="342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Game-based-learning (GBL) Special Interest Group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168129" y="3892607"/>
            <a:ext cx="1084217" cy="613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531428" y="264339"/>
            <a:ext cx="5307645" cy="5169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The resource !</a:t>
            </a:r>
          </a:p>
          <a:p>
            <a:r>
              <a:rPr lang="en-US" sz="32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‘ Creative Connections’</a:t>
            </a:r>
          </a:p>
          <a:p>
            <a:endParaRPr lang="en-US" sz="32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Cradle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Connection (rubber) bands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Connect dice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Adaptable topic insert</a:t>
            </a:r>
          </a:p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Rules/Tutor notes</a:t>
            </a:r>
          </a:p>
          <a:p>
            <a:endParaRPr lang="en-US" sz="4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2241" r="7252"/>
          <a:stretch/>
        </p:blipFill>
        <p:spPr>
          <a:xfrm>
            <a:off x="309153" y="264340"/>
            <a:ext cx="5786847" cy="541455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042263" y="1619794"/>
            <a:ext cx="3344091" cy="731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86102" y="2849243"/>
            <a:ext cx="1619795" cy="5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415246" y="3122023"/>
            <a:ext cx="3553097" cy="202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286102" y="3791647"/>
            <a:ext cx="2068287" cy="122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55371" y="4317983"/>
            <a:ext cx="5381898" cy="54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2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33" y="704020"/>
            <a:ext cx="5519450" cy="4442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2263" y="478748"/>
            <a:ext cx="654861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to use ‘Creative Connections’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Pre-session planning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Tutor-defined:</a:t>
            </a:r>
          </a:p>
          <a:p>
            <a:r>
              <a:rPr lang="en-GB" sz="2000" dirty="0"/>
              <a:t> 	Central Topic and</a:t>
            </a:r>
          </a:p>
          <a:p>
            <a:r>
              <a:rPr lang="en-GB" sz="2000" dirty="0"/>
              <a:t>	Related concepts/ideas/subjects (usually six)</a:t>
            </a:r>
          </a:p>
          <a:p>
            <a:r>
              <a:rPr lang="en-GB" sz="2000" dirty="0"/>
              <a:t>	Technical/course modules/skills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Adaptable PowerPoint electronic file </a:t>
            </a:r>
            <a:r>
              <a:rPr lang="en-GB" sz="2000" dirty="0"/>
              <a:t>plus colour printing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Laminate for durability/re-use</a:t>
            </a:r>
          </a:p>
          <a:p>
            <a:pPr marL="285750" indent="-285750">
              <a:buFontTx/>
              <a:buChar char="-"/>
            </a:pPr>
            <a:r>
              <a:rPr lang="en-GB" sz="2000" dirty="0"/>
              <a:t>Blank laminated for in-situ generation of insert</a:t>
            </a:r>
          </a:p>
          <a:p>
            <a:pPr marL="285750" indent="-285750">
              <a:buFontTx/>
              <a:buChar char="-"/>
            </a:pPr>
            <a:endParaRPr lang="en-GB" sz="2000" dirty="0"/>
          </a:p>
          <a:p>
            <a:pPr marL="285750" indent="-285750">
              <a:buFontTx/>
              <a:buChar char="-"/>
            </a:pPr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Ease-of-use for tutor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56709" y="2534194"/>
            <a:ext cx="2869474" cy="5878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10297" y="2868482"/>
            <a:ext cx="1915886" cy="732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910172" y="571068"/>
            <a:ext cx="3673816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92" y="571068"/>
            <a:ext cx="6662059" cy="49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477" y="356752"/>
            <a:ext cx="40683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How to use………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Game-mode</a:t>
            </a:r>
            <a:r>
              <a:rPr lang="en-GB" sz="2000" dirty="0"/>
              <a:t> possibilities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Dice ‘choose’ topics to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Small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Two-team competitive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Individual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Scoring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Round-the hexagon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Engagement/active learning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0000"/>
                </a:solidFill>
              </a:rPr>
              <a:t>Peer-learning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428" y="199270"/>
            <a:ext cx="2212104" cy="39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542108"/>
            <a:ext cx="5852160" cy="438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2503" y="1005840"/>
            <a:ext cx="45981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to use………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Tutor mediated </a:t>
            </a:r>
            <a:r>
              <a:rPr lang="en-GB" dirty="0"/>
              <a:t>possibilities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Tutor chooses subjects to 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Mediate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Prompt for deeper thinking</a:t>
            </a:r>
            <a:br>
              <a:rPr lang="en-GB" dirty="0"/>
            </a:br>
            <a:r>
              <a:rPr lang="en-GB" dirty="0"/>
              <a:t>	surface link?</a:t>
            </a:r>
            <a:br>
              <a:rPr lang="en-GB" dirty="0"/>
            </a:br>
            <a:r>
              <a:rPr lang="en-GB" dirty="0"/>
              <a:t>	strategic link?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 project PowerPoint without cradle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Structured discussion</a:t>
            </a:r>
            <a:r>
              <a:rPr lang="en-GB" dirty="0"/>
              <a:t> of links between topics</a:t>
            </a:r>
          </a:p>
        </p:txBody>
      </p:sp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nite log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6115953"/>
            <a:ext cx="897852" cy="616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28" y="6247003"/>
            <a:ext cx="2104646" cy="35439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021730"/>
            <a:ext cx="12192000" cy="0"/>
          </a:xfrm>
          <a:prstGeom prst="line">
            <a:avLst/>
          </a:prstGeom>
          <a:ln>
            <a:solidFill>
              <a:srgbClr val="02A4A6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0099" y="563251"/>
            <a:ext cx="724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to use………              </a:t>
            </a:r>
            <a:r>
              <a:rPr lang="en-GB" dirty="0">
                <a:solidFill>
                  <a:srgbClr val="FF0000"/>
                </a:solidFill>
              </a:rPr>
              <a:t>Drill-down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417" y="932583"/>
            <a:ext cx="8739052" cy="47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5000"/>
    </mc:Choice>
    <mc:Fallback xmlns="">
      <p:transition advTm="15000"/>
    </mc:Fallback>
  </mc:AlternateContent>
</p:sld>
</file>

<file path=ppt/theme/theme1.xml><?xml version="1.0" encoding="utf-8"?>
<a:theme xmlns:a="http://schemas.openxmlformats.org/drawingml/2006/main" name="Blank">
  <a:themeElements>
    <a:clrScheme name="HEA Colours">
      <a:dk1>
        <a:srgbClr val="4D4D4F"/>
      </a:dk1>
      <a:lt1>
        <a:sysClr val="window" lastClr="FFFFFF"/>
      </a:lt1>
      <a:dk2>
        <a:srgbClr val="4D4D4F"/>
      </a:dk2>
      <a:lt2>
        <a:srgbClr val="FFFFFF"/>
      </a:lt2>
      <a:accent1>
        <a:srgbClr val="FFA100"/>
      </a:accent1>
      <a:accent2>
        <a:srgbClr val="0080C8"/>
      </a:accent2>
      <a:accent3>
        <a:srgbClr val="E5005A"/>
      </a:accent3>
      <a:accent4>
        <a:srgbClr val="662382"/>
      </a:accent4>
      <a:accent5>
        <a:srgbClr val="76B72A"/>
      </a:accent5>
      <a:accent6>
        <a:srgbClr val="38B5AA"/>
      </a:accent6>
      <a:hlink>
        <a:srgbClr val="0080C8"/>
      </a:hlink>
      <a:folHlink>
        <a:srgbClr val="E5005A"/>
      </a:folHlink>
    </a:clrScheme>
    <a:fontScheme name="HEA font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14EA4-3C21-4013-BEC8-F287590B0663}" vid="{250543CD-5AE0-4831-AB2F-DFCAFAA08E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1079</Words>
  <Application>Microsoft Office PowerPoint</Application>
  <PresentationFormat>Widescreen</PresentationFormat>
  <Paragraphs>248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Wingdings</vt:lpstr>
      <vt:lpstr>Open Sans</vt:lpstr>
      <vt:lpstr>Calibri</vt:lpstr>
      <vt:lpstr>Open Sans Semibold</vt:lpstr>
      <vt:lpstr>Blank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Higher Education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rebeccab</dc:creator>
  <cp:lastModifiedBy>Gallacher, Jonathan</cp:lastModifiedBy>
  <cp:revision>49</cp:revision>
  <cp:lastPrinted>2015-10-05T13:27:04Z</cp:lastPrinted>
  <dcterms:created xsi:type="dcterms:W3CDTF">2018-04-04T12:29:02Z</dcterms:created>
  <dcterms:modified xsi:type="dcterms:W3CDTF">2023-07-20T10:08:06Z</dcterms:modified>
</cp:coreProperties>
</file>