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91" r:id="rId6"/>
    <p:sldId id="261" r:id="rId7"/>
    <p:sldId id="263" r:id="rId8"/>
    <p:sldId id="260" r:id="rId9"/>
    <p:sldId id="262" r:id="rId10"/>
    <p:sldId id="292" r:id="rId11"/>
    <p:sldId id="298" r:id="rId12"/>
    <p:sldId id="299" r:id="rId13"/>
    <p:sldId id="297" r:id="rId14"/>
    <p:sldId id="300" r:id="rId15"/>
    <p:sldId id="295" r:id="rId16"/>
    <p:sldId id="296" r:id="rId17"/>
    <p:sldId id="301" r:id="rId18"/>
    <p:sldId id="294" r:id="rId19"/>
    <p:sldId id="302" r:id="rId20"/>
    <p:sldId id="30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19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9F5C1-2712-4D2F-BBC1-1F932E1183A5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E2302-6CCC-4BF2-B531-3EDC0C8C2F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11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318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16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4501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068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8681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015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589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94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537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48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09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8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079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186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908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028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0B386-E75B-4DAB-9E4E-FE6E42B1AFB8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39F9899-809E-4BB8-8A3E-E4CC444FB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94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9723AF-6D52-404D-9112-8725A605A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50813" r="-1" b="4919"/>
          <a:stretch/>
        </p:blipFill>
        <p:spPr>
          <a:xfrm>
            <a:off x="6529147" y="895992"/>
            <a:ext cx="5268943" cy="4561190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98754-DFEB-4FB2-BF54-E4CEC7461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799" y="1015999"/>
            <a:ext cx="6142975" cy="287506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GB" sz="2700" dirty="0">
                <a:solidFill>
                  <a:schemeClr val="tx1"/>
                </a:solidFill>
              </a:rPr>
            </a:br>
            <a:r>
              <a:rPr lang="en-GB" sz="2700" dirty="0">
                <a:solidFill>
                  <a:schemeClr val="tx1"/>
                </a:solidFill>
              </a:rPr>
              <a:t>It does exactly what it says on the box:</a:t>
            </a:r>
            <a:br>
              <a:rPr lang="en-GB" sz="2700" dirty="0">
                <a:solidFill>
                  <a:schemeClr val="tx1"/>
                </a:solidFill>
              </a:rPr>
            </a:br>
            <a:br>
              <a:rPr lang="en-GB" sz="2700" dirty="0">
                <a:solidFill>
                  <a:schemeClr val="tx1"/>
                </a:solidFill>
              </a:rPr>
            </a:br>
            <a:br>
              <a:rPr lang="en-GB" sz="2700" dirty="0">
                <a:solidFill>
                  <a:schemeClr val="tx1"/>
                </a:solidFill>
              </a:rPr>
            </a:br>
            <a:r>
              <a:rPr lang="en-GB" sz="2700" dirty="0">
                <a:solidFill>
                  <a:schemeClr val="tx1"/>
                </a:solidFill>
              </a:rPr>
              <a:t>achieves higher levels of engagement and deeper learning - at any level on any topic</a:t>
            </a:r>
            <a:br>
              <a:rPr lang="en-GB" sz="2000" dirty="0">
                <a:solidFill>
                  <a:schemeClr val="tx1"/>
                </a:solidFill>
              </a:rPr>
            </a:br>
            <a:br>
              <a:rPr lang="en-GB" sz="2000" dirty="0">
                <a:solidFill>
                  <a:schemeClr val="tx1"/>
                </a:solidFill>
              </a:rPr>
            </a:br>
            <a:br>
              <a:rPr lang="en-GB" sz="2000" dirty="0">
                <a:solidFill>
                  <a:schemeClr val="tx1"/>
                </a:solidFill>
              </a:rPr>
            </a:b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09D576-A133-4F07-8911-CC25D567F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094" y="4516879"/>
            <a:ext cx="6087476" cy="1683921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GB" sz="3200" b="1" dirty="0" err="1">
                <a:solidFill>
                  <a:schemeClr val="tx1"/>
                </a:solidFill>
              </a:rPr>
              <a:t>Dr.</a:t>
            </a:r>
            <a:r>
              <a:rPr lang="en-GB" sz="3200" b="1" dirty="0">
                <a:solidFill>
                  <a:schemeClr val="tx1"/>
                </a:solidFill>
              </a:rPr>
              <a:t> Mike Coffey – Chemistry &amp; Forensics, SST</a:t>
            </a:r>
          </a:p>
          <a:p>
            <a:pPr algn="l"/>
            <a:r>
              <a:rPr lang="en-GB" sz="3200" b="1" dirty="0">
                <a:solidFill>
                  <a:schemeClr val="tx1"/>
                </a:solidFill>
              </a:rPr>
              <a:t>James Leinster – Nottingham Business School</a:t>
            </a:r>
          </a:p>
          <a:p>
            <a:pPr algn="l"/>
            <a:endParaRPr lang="en-GB" sz="3200" b="1" dirty="0">
              <a:solidFill>
                <a:schemeClr val="tx1"/>
              </a:solidFill>
            </a:endParaRPr>
          </a:p>
          <a:p>
            <a:pPr algn="l"/>
            <a:r>
              <a:rPr lang="en-GB" sz="3200" b="1" dirty="0">
                <a:solidFill>
                  <a:schemeClr val="tx1"/>
                </a:solidFill>
              </a:rPr>
              <a:t>Nottingham Trent University</a:t>
            </a:r>
          </a:p>
          <a:p>
            <a:endParaRPr lang="en-GB" sz="16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206BE-B5F5-41D0-B290-3372B112B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561" y="5378295"/>
            <a:ext cx="1225402" cy="81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246C0A-DC1F-420E-9195-744EE1F42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028" y="5291877"/>
            <a:ext cx="2121504" cy="14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8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2A3646-36B6-4E58-84BB-55D950E9278B}"/>
              </a:ext>
            </a:extLst>
          </p:cNvPr>
          <p:cNvSpPr txBox="1"/>
          <p:nvPr/>
        </p:nvSpPr>
        <p:spPr>
          <a:xfrm>
            <a:off x="1090569" y="553674"/>
            <a:ext cx="76843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Designing your Creative Connections insert (ca. 5 minutes)</a:t>
            </a:r>
            <a:br>
              <a:rPr lang="en-GB" dirty="0">
                <a:solidFill>
                  <a:srgbClr val="FF0000"/>
                </a:solidFill>
              </a:rPr>
            </a:br>
            <a:br>
              <a:rPr lang="en-GB" dirty="0">
                <a:solidFill>
                  <a:srgbClr val="FF0000"/>
                </a:solidFill>
              </a:rPr>
            </a:b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(Roughly) draft a set of six </a:t>
            </a:r>
            <a:r>
              <a:rPr lang="en-GB" dirty="0">
                <a:solidFill>
                  <a:srgbClr val="FF0000"/>
                </a:solidFill>
              </a:rPr>
              <a:t>academically-themed</a:t>
            </a:r>
            <a:r>
              <a:rPr lang="en-GB" dirty="0"/>
              <a:t> sub-topics which relate to your central topic with which to populate the outer six coloured zones of the hexagon.</a:t>
            </a:r>
            <a:br>
              <a:rPr lang="en-GB" dirty="0"/>
            </a:br>
            <a:endParaRPr lang="en-GB" dirty="0"/>
          </a:p>
          <a:p>
            <a:br>
              <a:rPr lang="en-GB" dirty="0"/>
            </a:br>
            <a:r>
              <a:rPr lang="en-GB" dirty="0"/>
              <a:t>2. Now consider: </a:t>
            </a:r>
            <a:r>
              <a:rPr lang="en-GB" dirty="0">
                <a:solidFill>
                  <a:srgbClr val="FF0000"/>
                </a:solidFill>
              </a:rPr>
              <a:t>do you expect connections to be made between these on an academic basis? </a:t>
            </a:r>
            <a:r>
              <a:rPr lang="en-GB" dirty="0"/>
              <a:t>Common theories? Common formulae; inter-relationships between the chosen topics?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3. </a:t>
            </a:r>
            <a:r>
              <a:rPr lang="en-GB" dirty="0">
                <a:solidFill>
                  <a:srgbClr val="FF0000"/>
                </a:solidFill>
              </a:rPr>
              <a:t>If necessary, change your outer topics </a:t>
            </a:r>
            <a:r>
              <a:rPr lang="en-GB" dirty="0"/>
              <a:t>to enhance the possibility of students making academic links.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4. Now </a:t>
            </a:r>
            <a:r>
              <a:rPr lang="en-GB" dirty="0">
                <a:solidFill>
                  <a:srgbClr val="FF0000"/>
                </a:solidFill>
              </a:rPr>
              <a:t>construct </a:t>
            </a:r>
            <a:r>
              <a:rPr lang="en-GB" dirty="0"/>
              <a:t>your Creative Connections insert.</a:t>
            </a:r>
          </a:p>
        </p:txBody>
      </p:sp>
    </p:spTree>
    <p:extLst>
      <p:ext uri="{BB962C8B-B14F-4D97-AF65-F5344CB8AC3E}">
        <p14:creationId xmlns:p14="http://schemas.microsoft.com/office/powerpoint/2010/main" val="558378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9870D6-C06B-4D24-96A8-24364FDAF1CB}"/>
              </a:ext>
            </a:extLst>
          </p:cNvPr>
          <p:cNvSpPr txBox="1"/>
          <p:nvPr/>
        </p:nvSpPr>
        <p:spPr>
          <a:xfrm>
            <a:off x="1879134" y="864066"/>
            <a:ext cx="62246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In small groups (two’s/three’s)</a:t>
            </a:r>
          </a:p>
          <a:p>
            <a:endParaRPr lang="en-GB" dirty="0"/>
          </a:p>
          <a:p>
            <a:r>
              <a:rPr lang="en-GB" dirty="0"/>
              <a:t>Briefly explain your insert design to each-other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try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Describe </a:t>
            </a:r>
            <a:r>
              <a:rPr lang="en-GB" dirty="0">
                <a:solidFill>
                  <a:srgbClr val="FF0000"/>
                </a:solidFill>
              </a:rPr>
              <a:t>examples of some academic links </a:t>
            </a:r>
            <a:r>
              <a:rPr lang="en-GB" dirty="0"/>
              <a:t>you might anticipate students making</a:t>
            </a:r>
            <a:br>
              <a:rPr lang="en-GB" dirty="0"/>
            </a:b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Discuss how you might </a:t>
            </a:r>
            <a:r>
              <a:rPr lang="en-GB" dirty="0">
                <a:solidFill>
                  <a:srgbClr val="FF0000"/>
                </a:solidFill>
              </a:rPr>
              <a:t>intervene to develop </a:t>
            </a:r>
            <a:r>
              <a:rPr lang="en-GB" dirty="0"/>
              <a:t>the ideas and make more complex links and/or deepen learning potential by broadening out themes and inviting more strategic-level thinking</a:t>
            </a:r>
            <a:br>
              <a:rPr lang="en-GB" dirty="0"/>
            </a:br>
            <a:br>
              <a:rPr lang="en-GB" dirty="0"/>
            </a:br>
            <a:endParaRPr lang="en-GB" b="1" dirty="0">
              <a:solidFill>
                <a:srgbClr val="FF0000"/>
              </a:solidFill>
            </a:endParaRPr>
          </a:p>
          <a:p>
            <a:pPr lvl="1" algn="ctr"/>
            <a:r>
              <a:rPr lang="en-GB" b="1" dirty="0">
                <a:solidFill>
                  <a:srgbClr val="FF0000"/>
                </a:solidFill>
              </a:rPr>
              <a:t>5 - 10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9805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C401D8-7C07-4616-971C-71BAA883F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35" y="1624120"/>
            <a:ext cx="8736325" cy="4718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1E9FED-5C48-428F-9E9C-17693FCB996C}"/>
              </a:ext>
            </a:extLst>
          </p:cNvPr>
          <p:cNvSpPr txBox="1"/>
          <p:nvPr/>
        </p:nvSpPr>
        <p:spPr>
          <a:xfrm>
            <a:off x="2655651" y="823281"/>
            <a:ext cx="586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Academic connections on several layers</a:t>
            </a:r>
          </a:p>
        </p:txBody>
      </p:sp>
    </p:spTree>
    <p:extLst>
      <p:ext uri="{BB962C8B-B14F-4D97-AF65-F5344CB8AC3E}">
        <p14:creationId xmlns:p14="http://schemas.microsoft.com/office/powerpoint/2010/main" val="258208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222A7-8B52-4D17-ADAF-438DF1F6FDEF}"/>
              </a:ext>
            </a:extLst>
          </p:cNvPr>
          <p:cNvSpPr txBox="1"/>
          <p:nvPr/>
        </p:nvSpPr>
        <p:spPr>
          <a:xfrm>
            <a:off x="1689100" y="1676400"/>
            <a:ext cx="6565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sz="2800" b="1" dirty="0"/>
              <a:t>Workshop Part 2 (continued):</a:t>
            </a:r>
          </a:p>
          <a:p>
            <a:pPr algn="ctr"/>
            <a:endParaRPr lang="en-GB" sz="2800" b="1" dirty="0"/>
          </a:p>
          <a:p>
            <a:pPr algn="ctr"/>
            <a:endParaRPr lang="en-GB" sz="2800" b="1" dirty="0"/>
          </a:p>
          <a:p>
            <a:pPr algn="ctr"/>
            <a:r>
              <a:rPr lang="en-GB" sz="2800" b="1" dirty="0"/>
              <a:t>Please changes groups</a:t>
            </a:r>
          </a:p>
          <a:p>
            <a:pPr algn="ctr"/>
            <a:endParaRPr lang="en-GB" sz="2800" b="1" dirty="0"/>
          </a:p>
          <a:p>
            <a:pPr algn="ctr"/>
            <a:endParaRPr lang="en-GB" sz="2800" b="1" dirty="0"/>
          </a:p>
          <a:p>
            <a:pPr algn="ctr"/>
            <a:r>
              <a:rPr lang="en-GB" sz="2800" b="1" dirty="0"/>
              <a:t>Linking academic topics to technical and durable skills – activity for participants #2</a:t>
            </a:r>
          </a:p>
        </p:txBody>
      </p:sp>
    </p:spTree>
    <p:extLst>
      <p:ext uri="{BB962C8B-B14F-4D97-AF65-F5344CB8AC3E}">
        <p14:creationId xmlns:p14="http://schemas.microsoft.com/office/powerpoint/2010/main" val="3372667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803BFE-0484-4BCC-9C55-4F84DEDF6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74" y="709531"/>
            <a:ext cx="3255546" cy="3084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F09A60-0905-41A4-AFCD-6139652BA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440" y="2985804"/>
            <a:ext cx="3255546" cy="3084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36F193-C6E4-445F-A746-E23EB0DE4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047" y="3266937"/>
            <a:ext cx="2822693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813C41-C91C-4F5C-9354-A3113A7F8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585" y="3815278"/>
            <a:ext cx="1249788" cy="1243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6759E8-4835-4C0A-8949-1D07796AEF6A}"/>
              </a:ext>
            </a:extLst>
          </p:cNvPr>
          <p:cNvSpPr txBox="1"/>
          <p:nvPr/>
        </p:nvSpPr>
        <p:spPr>
          <a:xfrm>
            <a:off x="4012845" y="541047"/>
            <a:ext cx="6137834" cy="231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Two inserts used together</a:t>
            </a:r>
            <a:br>
              <a:rPr lang="en-GB" dirty="0">
                <a:solidFill>
                  <a:srgbClr val="FF0000"/>
                </a:solidFill>
              </a:rPr>
            </a:b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	- link between </a:t>
            </a:r>
          </a:p>
          <a:p>
            <a:r>
              <a:rPr lang="en-GB" dirty="0"/>
              <a:t>	academic content/ skills / technical competencies</a:t>
            </a:r>
          </a:p>
          <a:p>
            <a:endParaRPr lang="en-GB" dirty="0"/>
          </a:p>
          <a:p>
            <a:r>
              <a:rPr lang="en-GB" dirty="0"/>
              <a:t>	e.g. academic content to employability skills</a:t>
            </a:r>
          </a:p>
          <a:p>
            <a:endParaRPr lang="en-GB" dirty="0"/>
          </a:p>
          <a:p>
            <a:r>
              <a:rPr lang="en-GB" dirty="0"/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C746A7-04B9-4517-809D-02C195C2848C}"/>
              </a:ext>
            </a:extLst>
          </p:cNvPr>
          <p:cNvSpPr txBox="1"/>
          <p:nvPr/>
        </p:nvSpPr>
        <p:spPr>
          <a:xfrm>
            <a:off x="283233" y="3982764"/>
            <a:ext cx="229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Academic/module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AB760-DB14-4E4B-BAD1-2F7C948F9FC1}"/>
              </a:ext>
            </a:extLst>
          </p:cNvPr>
          <p:cNvSpPr txBox="1"/>
          <p:nvPr/>
        </p:nvSpPr>
        <p:spPr>
          <a:xfrm>
            <a:off x="4764946" y="6233020"/>
            <a:ext cx="246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Technical/soft skills</a:t>
            </a:r>
          </a:p>
        </p:txBody>
      </p:sp>
    </p:spTree>
    <p:extLst>
      <p:ext uri="{BB962C8B-B14F-4D97-AF65-F5344CB8AC3E}">
        <p14:creationId xmlns:p14="http://schemas.microsoft.com/office/powerpoint/2010/main" val="3833253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2A3646-36B6-4E58-84BB-55D950E9278B}"/>
              </a:ext>
            </a:extLst>
          </p:cNvPr>
          <p:cNvSpPr txBox="1"/>
          <p:nvPr/>
        </p:nvSpPr>
        <p:spPr>
          <a:xfrm>
            <a:off x="1090569" y="553674"/>
            <a:ext cx="76843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Designing your Creative Connections insert (ca. 5 minutes)</a:t>
            </a:r>
            <a:br>
              <a:rPr lang="en-GB" dirty="0">
                <a:solidFill>
                  <a:srgbClr val="FF0000"/>
                </a:solidFill>
              </a:rPr>
            </a:br>
            <a:br>
              <a:rPr lang="en-GB" dirty="0">
                <a:solidFill>
                  <a:srgbClr val="FF0000"/>
                </a:solidFill>
              </a:rPr>
            </a:b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(Roughly) draft a set of six </a:t>
            </a:r>
            <a:r>
              <a:rPr lang="en-GB" dirty="0">
                <a:solidFill>
                  <a:srgbClr val="FF0000"/>
                </a:solidFill>
              </a:rPr>
              <a:t>technical or graduate-skill</a:t>
            </a:r>
            <a:r>
              <a:rPr lang="en-GB" dirty="0"/>
              <a:t> sub-topics which are important in your subject area to populate the outer six coloured zones of a second Creative Connections hexagon.</a:t>
            </a:r>
            <a:br>
              <a:rPr lang="en-GB" dirty="0"/>
            </a:br>
            <a:endParaRPr lang="en-GB" dirty="0"/>
          </a:p>
          <a:p>
            <a:br>
              <a:rPr lang="en-GB" dirty="0"/>
            </a:br>
            <a:r>
              <a:rPr lang="en-GB" dirty="0"/>
              <a:t>2. Now consider: </a:t>
            </a:r>
            <a:r>
              <a:rPr lang="en-GB" dirty="0">
                <a:solidFill>
                  <a:srgbClr val="FF0000"/>
                </a:solidFill>
              </a:rPr>
              <a:t>do you expect connections to be made between your academic and technical/skills topics? </a:t>
            </a:r>
            <a:br>
              <a:rPr lang="en-GB" dirty="0">
                <a:solidFill>
                  <a:srgbClr val="FF0000"/>
                </a:solidFill>
              </a:rPr>
            </a:br>
            <a:br>
              <a:rPr lang="en-GB" dirty="0"/>
            </a:br>
            <a:br>
              <a:rPr lang="en-GB" dirty="0"/>
            </a:br>
            <a:r>
              <a:rPr lang="en-GB" dirty="0"/>
              <a:t>3. </a:t>
            </a:r>
            <a:r>
              <a:rPr lang="en-GB" dirty="0">
                <a:solidFill>
                  <a:srgbClr val="FF0000"/>
                </a:solidFill>
              </a:rPr>
              <a:t>If necessary, change your outer topics </a:t>
            </a:r>
            <a:r>
              <a:rPr lang="en-GB" dirty="0"/>
              <a:t>to improve the connectivity.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4. Now </a:t>
            </a:r>
            <a:r>
              <a:rPr lang="en-GB" dirty="0">
                <a:solidFill>
                  <a:srgbClr val="FF0000"/>
                </a:solidFill>
              </a:rPr>
              <a:t>construct </a:t>
            </a:r>
            <a:r>
              <a:rPr lang="en-GB" dirty="0"/>
              <a:t>your </a:t>
            </a:r>
            <a:r>
              <a:rPr lang="en-GB" dirty="0">
                <a:solidFill>
                  <a:srgbClr val="FF0000"/>
                </a:solidFill>
              </a:rPr>
              <a:t>technical/skills </a:t>
            </a:r>
            <a:r>
              <a:rPr lang="en-GB" dirty="0"/>
              <a:t>Creative Connections insert.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6EFE5-74FA-4793-9E29-705AD576C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884" y="1886578"/>
            <a:ext cx="3255546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89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9870D6-C06B-4D24-96A8-24364FDAF1CB}"/>
              </a:ext>
            </a:extLst>
          </p:cNvPr>
          <p:cNvSpPr txBox="1"/>
          <p:nvPr/>
        </p:nvSpPr>
        <p:spPr>
          <a:xfrm>
            <a:off x="721453" y="1443841"/>
            <a:ext cx="7180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In small groups (two’s/three’s)</a:t>
            </a:r>
          </a:p>
          <a:p>
            <a:endParaRPr lang="en-GB" dirty="0"/>
          </a:p>
          <a:p>
            <a:r>
              <a:rPr lang="en-GB" dirty="0"/>
              <a:t>Briefly explain your insert design to each-other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try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Describe </a:t>
            </a:r>
            <a:r>
              <a:rPr lang="en-GB" dirty="0">
                <a:solidFill>
                  <a:srgbClr val="FF0000"/>
                </a:solidFill>
              </a:rPr>
              <a:t>examples of some academic-to-technical/skills links </a:t>
            </a:r>
            <a:r>
              <a:rPr lang="en-GB" dirty="0"/>
              <a:t>you might anticipate students making</a:t>
            </a:r>
            <a:br>
              <a:rPr lang="en-GB" dirty="0"/>
            </a:b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Discuss how you might </a:t>
            </a:r>
            <a:r>
              <a:rPr lang="en-GB" dirty="0">
                <a:solidFill>
                  <a:srgbClr val="FF0000"/>
                </a:solidFill>
              </a:rPr>
              <a:t>intervene to help students recognise these technical/graduate-skills </a:t>
            </a:r>
            <a:r>
              <a:rPr lang="en-GB" dirty="0"/>
              <a:t>they are developing in their modules</a:t>
            </a:r>
            <a:br>
              <a:rPr lang="en-GB" dirty="0"/>
            </a:br>
            <a:endParaRPr lang="en-GB" b="1" dirty="0"/>
          </a:p>
          <a:p>
            <a:pPr lvl="1" algn="ctr"/>
            <a:r>
              <a:rPr lang="en-GB" b="1" dirty="0">
                <a:solidFill>
                  <a:srgbClr val="FF0000"/>
                </a:solidFill>
              </a:rPr>
              <a:t>5 - 10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43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1E9FED-5C48-428F-9E9C-17693FCB996C}"/>
              </a:ext>
            </a:extLst>
          </p:cNvPr>
          <p:cNvSpPr txBox="1"/>
          <p:nvPr/>
        </p:nvSpPr>
        <p:spPr>
          <a:xfrm>
            <a:off x="1623805" y="1083339"/>
            <a:ext cx="668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Also: multiple inserts to assist with thinking  </a:t>
            </a:r>
            <a:r>
              <a:rPr lang="en-GB" dirty="0" err="1"/>
              <a:t>longidutinally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19079-2F3B-4452-9080-68A050061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083" y="2214270"/>
            <a:ext cx="3255546" cy="3090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C9DCA4-3988-4CF2-8930-52CF8C569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546" y="2214270"/>
            <a:ext cx="3255546" cy="3090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635F17-ED3A-4A4D-BD67-6D33B6E9B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05" y="2214270"/>
            <a:ext cx="3255546" cy="30909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5695B4-B6E7-4A6F-8976-7CB9B9E08D46}"/>
              </a:ext>
            </a:extLst>
          </p:cNvPr>
          <p:cNvSpPr txBox="1"/>
          <p:nvPr/>
        </p:nvSpPr>
        <p:spPr>
          <a:xfrm>
            <a:off x="961343" y="5547941"/>
            <a:ext cx="250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Year 1 modules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DACC58-15AA-4F9C-A3F3-697577A013B9}"/>
              </a:ext>
            </a:extLst>
          </p:cNvPr>
          <p:cNvSpPr txBox="1"/>
          <p:nvPr/>
        </p:nvSpPr>
        <p:spPr>
          <a:xfrm>
            <a:off x="8227608" y="5547941"/>
            <a:ext cx="250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Year 3 modules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3F6C01-4206-4C1A-B028-F3910F4B1DD6}"/>
              </a:ext>
            </a:extLst>
          </p:cNvPr>
          <p:cNvSpPr/>
          <p:nvPr/>
        </p:nvSpPr>
        <p:spPr>
          <a:xfrm>
            <a:off x="4571910" y="5591175"/>
            <a:ext cx="2174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Year 2 modules</a:t>
            </a:r>
          </a:p>
        </p:txBody>
      </p:sp>
    </p:spTree>
    <p:extLst>
      <p:ext uri="{BB962C8B-B14F-4D97-AF65-F5344CB8AC3E}">
        <p14:creationId xmlns:p14="http://schemas.microsoft.com/office/powerpoint/2010/main" val="2833469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92E9C9-4397-47C9-B788-1877FEEC8638}"/>
              </a:ext>
            </a:extLst>
          </p:cNvPr>
          <p:cNvSpPr txBox="1"/>
          <p:nvPr/>
        </p:nvSpPr>
        <p:spPr>
          <a:xfrm>
            <a:off x="847288" y="1174459"/>
            <a:ext cx="89174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Your shared thoughts (whole group): anything you want to share more widely?</a:t>
            </a:r>
          </a:p>
          <a:p>
            <a:endParaRPr lang="en-GB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Potential for use in your course?</a:t>
            </a:r>
            <a:br>
              <a:rPr lang="en-GB" dirty="0"/>
            </a:b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At what academic level do you think it may work best?</a:t>
            </a:r>
            <a:br>
              <a:rPr lang="en-GB" dirty="0"/>
            </a:b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How long to use in a given session?</a:t>
            </a:r>
            <a:br>
              <a:rPr lang="en-GB" dirty="0"/>
            </a:b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Potential for an active learning (part) session?</a:t>
            </a:r>
            <a:br>
              <a:rPr lang="en-GB" dirty="0"/>
            </a:b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How might your students respond to using Creative Connections?</a:t>
            </a:r>
            <a:br>
              <a:rPr lang="en-GB" dirty="0"/>
            </a:b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Potential for peer-learning?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2E3349-463C-4FCE-ACAB-A87D3C367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702" y="1720798"/>
            <a:ext cx="2225233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457452-E244-41A8-9B6E-D5C074E87D65}"/>
              </a:ext>
            </a:extLst>
          </p:cNvPr>
          <p:cNvSpPr txBox="1"/>
          <p:nvPr/>
        </p:nvSpPr>
        <p:spPr>
          <a:xfrm>
            <a:off x="570451" y="864065"/>
            <a:ext cx="709708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Conclusions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We have:</a:t>
            </a:r>
          </a:p>
          <a:p>
            <a:br>
              <a:rPr lang="en-GB" dirty="0"/>
            </a:br>
            <a:r>
              <a:rPr lang="en-GB" dirty="0"/>
              <a:t>Been introduced to a learning resource: Creative Connections</a:t>
            </a:r>
          </a:p>
          <a:p>
            <a:r>
              <a:rPr lang="en-GB" dirty="0"/>
              <a:t>	Flexible/adaptable</a:t>
            </a:r>
          </a:p>
          <a:p>
            <a:r>
              <a:rPr lang="en-GB" dirty="0"/>
              <a:t>	Active learning tool</a:t>
            </a:r>
          </a:p>
          <a:p>
            <a:r>
              <a:rPr lang="en-GB" dirty="0"/>
              <a:t>	Easy-to-implement</a:t>
            </a:r>
            <a:br>
              <a:rPr lang="en-GB" dirty="0"/>
            </a:br>
            <a:br>
              <a:rPr lang="en-GB" dirty="0"/>
            </a:br>
            <a:r>
              <a:rPr lang="en-GB" dirty="0"/>
              <a:t>Designed inserts:</a:t>
            </a:r>
          </a:p>
          <a:p>
            <a:r>
              <a:rPr lang="en-GB" dirty="0"/>
              <a:t>	Academically/module-content themed</a:t>
            </a:r>
          </a:p>
          <a:p>
            <a:r>
              <a:rPr lang="en-GB" dirty="0"/>
              <a:t>	Technical/skills themed</a:t>
            </a:r>
            <a:br>
              <a:rPr lang="en-GB" dirty="0"/>
            </a:br>
            <a:endParaRPr lang="en-GB" dirty="0"/>
          </a:p>
          <a:p>
            <a:r>
              <a:rPr lang="en-GB" dirty="0"/>
              <a:t>Discussed different approaches for class-room use:</a:t>
            </a:r>
            <a:br>
              <a:rPr lang="en-GB" dirty="0"/>
            </a:br>
            <a:r>
              <a:rPr lang="en-GB" dirty="0"/>
              <a:t>	Full/part session</a:t>
            </a:r>
          </a:p>
          <a:p>
            <a:r>
              <a:rPr lang="en-GB" dirty="0"/>
              <a:t>	Single/multiple inserts</a:t>
            </a:r>
          </a:p>
          <a:p>
            <a:r>
              <a:rPr lang="en-GB" dirty="0"/>
              <a:t>	Game-mode/directed discussion mode</a:t>
            </a:r>
          </a:p>
          <a:p>
            <a:r>
              <a:rPr lang="en-GB" dirty="0"/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89C590-7E59-453E-9D97-8A4728845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994" y="864065"/>
            <a:ext cx="4274206" cy="555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2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F6CB-C582-4438-B6E7-598A7CF73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04766" cy="1066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Overview of this workshop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7C6C1-40DB-4BD8-826E-371804478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236" y="1587500"/>
            <a:ext cx="8603364" cy="4660899"/>
          </a:xfrm>
        </p:spPr>
        <p:txBody>
          <a:bodyPr>
            <a:normAutofit lnSpcReduction="10000"/>
          </a:bodyPr>
          <a:lstStyle/>
          <a:p>
            <a:pPr>
              <a:buAutoNum type="arabicPeriod"/>
            </a:pPr>
            <a:r>
              <a:rPr lang="en-GB" dirty="0"/>
              <a:t>Introduction –</a:t>
            </a:r>
          </a:p>
          <a:p>
            <a:pPr marL="457200" lvl="1" indent="0">
              <a:buNone/>
            </a:pPr>
            <a:r>
              <a:rPr lang="en-GB" dirty="0"/>
              <a:t>- Why develop this resource? 				</a:t>
            </a:r>
            <a:br>
              <a:rPr lang="en-GB" dirty="0"/>
            </a:br>
            <a:r>
              <a:rPr lang="en-GB" dirty="0"/>
              <a:t>- Description of ‘Creative Connections’	</a:t>
            </a:r>
            <a:br>
              <a:rPr lang="en-GB" dirty="0"/>
            </a:br>
            <a:endParaRPr lang="en-GB" dirty="0"/>
          </a:p>
          <a:p>
            <a:pPr>
              <a:buAutoNum type="arabicPeriod"/>
            </a:pPr>
            <a:r>
              <a:rPr lang="en-GB" dirty="0"/>
              <a:t>How might ‘Creative Connections’ be used?</a:t>
            </a:r>
            <a:br>
              <a:rPr lang="en-GB" dirty="0"/>
            </a:br>
            <a:endParaRPr lang="en-GB" dirty="0"/>
          </a:p>
          <a:p>
            <a:pPr lvl="1">
              <a:buFontTx/>
              <a:buChar char="-"/>
            </a:pPr>
            <a:r>
              <a:rPr lang="en-GB" dirty="0"/>
              <a:t>Linking academic topics within a course – activity for participants #1</a:t>
            </a:r>
            <a:br>
              <a:rPr lang="en-GB" dirty="0"/>
            </a:br>
            <a:endParaRPr lang="en-GB" dirty="0"/>
          </a:p>
          <a:p>
            <a:pPr lvl="1">
              <a:buFontTx/>
              <a:buChar char="-"/>
            </a:pPr>
            <a:r>
              <a:rPr lang="en-GB" dirty="0"/>
              <a:t>Mix and change</a:t>
            </a:r>
            <a:br>
              <a:rPr lang="en-GB" dirty="0"/>
            </a:br>
            <a:endParaRPr lang="en-GB" dirty="0"/>
          </a:p>
          <a:p>
            <a:pPr lvl="1">
              <a:buFontTx/>
              <a:buChar char="-"/>
            </a:pPr>
            <a:r>
              <a:rPr lang="en-GB" dirty="0"/>
              <a:t>Linking course content with technical and graduate skills – activity #2</a:t>
            </a:r>
            <a:br>
              <a:rPr lang="en-GB" dirty="0"/>
            </a:br>
            <a:endParaRPr lang="en-GB" dirty="0"/>
          </a:p>
          <a:p>
            <a:pPr>
              <a:buAutoNum type="arabicPeriod"/>
            </a:pPr>
            <a:r>
              <a:rPr lang="en-GB" dirty="0"/>
              <a:t>Your feedback				</a:t>
            </a:r>
            <a:br>
              <a:rPr lang="en-GB" dirty="0"/>
            </a:br>
            <a:endParaRPr lang="en-GB" dirty="0"/>
          </a:p>
          <a:p>
            <a:pPr>
              <a:buAutoNum type="arabicPeriod"/>
            </a:pPr>
            <a:r>
              <a:rPr lang="en-GB" dirty="0"/>
              <a:t>Conclusions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180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E463CF-6DE8-43CB-B63A-30241F1D2949}"/>
              </a:ext>
            </a:extLst>
          </p:cNvPr>
          <p:cNvSpPr/>
          <p:nvPr/>
        </p:nvSpPr>
        <p:spPr>
          <a:xfrm>
            <a:off x="757805" y="889843"/>
            <a:ext cx="859591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Thanks for your attention!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Interested in using Creative Connections in your class?</a:t>
            </a:r>
          </a:p>
          <a:p>
            <a:endParaRPr lang="en-GB" dirty="0"/>
          </a:p>
          <a:p>
            <a:r>
              <a:rPr lang="en-GB" dirty="0"/>
              <a:t>Contact:</a:t>
            </a:r>
          </a:p>
          <a:p>
            <a:r>
              <a:rPr lang="en-GB" dirty="0"/>
              <a:t>michael.coffey@ntu.ac.uk</a:t>
            </a:r>
          </a:p>
          <a:p>
            <a:r>
              <a:rPr lang="en-GB" dirty="0"/>
              <a:t>0115 8483149</a:t>
            </a:r>
          </a:p>
          <a:p>
            <a:endParaRPr lang="en-GB" dirty="0"/>
          </a:p>
          <a:p>
            <a:r>
              <a:rPr lang="en-GB" dirty="0" err="1"/>
              <a:t>james.leinster</a:t>
            </a:r>
            <a:r>
              <a:rPr lang="en-GB" dirty="0"/>
              <a:t> @ntu.ac.uk</a:t>
            </a:r>
          </a:p>
          <a:p>
            <a:r>
              <a:rPr lang="en-GB" dirty="0"/>
              <a:t>0115 8488025</a:t>
            </a:r>
          </a:p>
          <a:p>
            <a:endParaRPr lang="en-GB" dirty="0"/>
          </a:p>
          <a:p>
            <a:r>
              <a:rPr lang="en-GB" dirty="0"/>
              <a:t>		Supply insert template</a:t>
            </a:r>
          </a:p>
          <a:p>
            <a:r>
              <a:rPr lang="en-GB" dirty="0"/>
              <a:t>			Discuss structuring insert</a:t>
            </a:r>
          </a:p>
          <a:p>
            <a:r>
              <a:rPr lang="en-GB" dirty="0"/>
              <a:t>				Discuss ideas on classroom use</a:t>
            </a:r>
          </a:p>
          <a:p>
            <a:endParaRPr lang="en-GB" dirty="0"/>
          </a:p>
          <a:p>
            <a:r>
              <a:rPr lang="en-GB" dirty="0"/>
              <a:t>					Option for pedagogic study on usefulness of resource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14298-0459-4BDB-8EC2-695DF693C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185" y="2410049"/>
            <a:ext cx="979704" cy="13062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3F30ED-6A96-41B3-9A4D-D87868913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56429" y="2410049"/>
            <a:ext cx="1306273" cy="1306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41CA9-E895-4A1D-A24F-0730A6C18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410" y="638836"/>
            <a:ext cx="3999284" cy="3003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B5DC0E-2B4C-4EC5-A4C6-6C817E1E4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829" y="3641922"/>
            <a:ext cx="3193865" cy="29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40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78F59F-F4AE-4A04-8C97-292457824A79}"/>
              </a:ext>
            </a:extLst>
          </p:cNvPr>
          <p:cNvCxnSpPr>
            <a:cxnSpLocks/>
          </p:cNvCxnSpPr>
          <p:nvPr/>
        </p:nvCxnSpPr>
        <p:spPr>
          <a:xfrm>
            <a:off x="277187" y="1224643"/>
            <a:ext cx="4483274" cy="0"/>
          </a:xfrm>
          <a:prstGeom prst="straightConnector1">
            <a:avLst/>
          </a:prstGeom>
          <a:ln w="2540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45A25-1CE2-42A7-9DCE-0532BAC1A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461" y="514924"/>
            <a:ext cx="5069339" cy="58858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b="1" dirty="0">
                <a:solidFill>
                  <a:schemeClr val="accent2"/>
                </a:solidFill>
              </a:rPr>
              <a:t>Why develop this resource?</a:t>
            </a:r>
            <a:endParaRPr lang="en-GB" dirty="0"/>
          </a:p>
          <a:p>
            <a:endParaRPr lang="en-GB" dirty="0"/>
          </a:p>
          <a:p>
            <a:r>
              <a:rPr lang="en-GB" dirty="0"/>
              <a:t>Taught largely in modular systems</a:t>
            </a:r>
            <a:br>
              <a:rPr lang="en-GB" dirty="0"/>
            </a:br>
            <a:endParaRPr lang="en-GB" dirty="0"/>
          </a:p>
          <a:p>
            <a:r>
              <a:rPr lang="en-GB" dirty="0"/>
              <a:t>Students (u/g and p/g) – pragmatic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Tendency for “silo” learning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b="1" dirty="0">
                <a:solidFill>
                  <a:schemeClr val="accent2"/>
                </a:solidFill>
              </a:rPr>
              <a:t>How can we do this?</a:t>
            </a:r>
          </a:p>
          <a:p>
            <a:r>
              <a:rPr lang="en-GB" dirty="0"/>
              <a:t>Structured way to encourage the break down of silo learning</a:t>
            </a:r>
          </a:p>
          <a:p>
            <a:endParaRPr lang="en-GB" dirty="0"/>
          </a:p>
          <a:p>
            <a:r>
              <a:rPr lang="en-GB" dirty="0"/>
              <a:t>Help students recognise (common) skills</a:t>
            </a:r>
          </a:p>
          <a:p>
            <a:r>
              <a:rPr lang="en-GB" dirty="0"/>
              <a:t>Encourage deeper thinking</a:t>
            </a:r>
          </a:p>
          <a:p>
            <a:r>
              <a:rPr lang="en-GB" dirty="0"/>
              <a:t>Active GBL - engagement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E56BCB-A0E5-40DB-ABA6-ACBB60157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571" y="514924"/>
            <a:ext cx="2250235" cy="2240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95241-C19D-4D40-8066-B9E084E92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7" y="2209734"/>
            <a:ext cx="4170025" cy="15241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2F7F7C-E518-4053-BF37-8DB9B1DDFFF9}"/>
              </a:ext>
            </a:extLst>
          </p:cNvPr>
          <p:cNvSpPr txBox="1"/>
          <p:nvPr/>
        </p:nvSpPr>
        <p:spPr>
          <a:xfrm>
            <a:off x="546100" y="4826000"/>
            <a:ext cx="3901112" cy="15696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sz="2400" dirty="0"/>
              <a:t>Modular course content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ABF4A92-1279-42AA-9B05-72B95AF61C94}"/>
              </a:ext>
            </a:extLst>
          </p:cNvPr>
          <p:cNvSpPr/>
          <p:nvPr/>
        </p:nvSpPr>
        <p:spPr>
          <a:xfrm rot="10800000">
            <a:off x="982341" y="3828209"/>
            <a:ext cx="440872" cy="9034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83707A-5CD8-4A98-B4F0-5B03AB6DE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593" y="3804985"/>
            <a:ext cx="493819" cy="926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5278F7-84B8-4101-A0D7-508527970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049" y="3828209"/>
            <a:ext cx="493819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59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6280969-F024-466D-A1DB-4F848C51D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3FDD802-E6D8-4979-A1B9-BA705AE4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DE509DD-4B76-45F0-8144-02F1D7E1A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FEAEFD53-0220-48B1-9EA8-3EAE151E8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92E7FABD-916D-4FF9-B5F3-44E53AFD3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26F9772-AEFE-4C6D-82B6-1207069B8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ACFBF3A9-B76A-4B4B-B6D7-CA4651F5C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F0FAA0A-B682-4A83-BDD8-BCE0AB41C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874A013-E5E2-4AE1-8E93-029A2B41E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355329E-E608-4F7A-B4EF-8FEF07D75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53D9BFDF-B250-44FF-9BD7-C204EFBF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B970F5A-B9A2-4D71-A98F-F24A57BA8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21" y="419100"/>
            <a:ext cx="4636803" cy="10033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‘ Creative Connections’</a:t>
            </a: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1D235-EC76-47D3-A099-BE823D0E5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734" y="1422400"/>
            <a:ext cx="4864816" cy="48640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dirty="0"/>
              <a:t>Wanted a resource that 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Flexible – adapt to different courses/ different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Easy to implement for the tutor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sz="1800" b="1" dirty="0">
                <a:solidFill>
                  <a:srgbClr val="FF0000"/>
                </a:solidFill>
              </a:rPr>
              <a:t>Please divide up into groups ca. 4-6 in size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Look at a copy of the resource</a:t>
            </a:r>
            <a:br>
              <a:rPr lang="en-GB" dirty="0"/>
            </a:br>
            <a:endParaRPr lang="en-GB" dirty="0"/>
          </a:p>
          <a:p>
            <a:r>
              <a:rPr lang="en-US" b="1" dirty="0"/>
              <a:t>			Cradle</a:t>
            </a:r>
          </a:p>
          <a:p>
            <a:r>
              <a:rPr lang="en-US" b="1" dirty="0"/>
              <a:t>			Connection (rubber) bands</a:t>
            </a:r>
          </a:p>
          <a:p>
            <a:r>
              <a:rPr lang="en-US" b="1" dirty="0"/>
              <a:t>			Connect dice</a:t>
            </a:r>
          </a:p>
          <a:p>
            <a:r>
              <a:rPr lang="en-US" b="1" dirty="0"/>
              <a:t>			Adaptable topic insert</a:t>
            </a:r>
          </a:p>
          <a:p>
            <a:r>
              <a:rPr lang="en-US" b="1" dirty="0"/>
              <a:t>			Rules/Tutor notes</a:t>
            </a:r>
          </a:p>
          <a:p>
            <a:endParaRPr lang="en-GB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EA6D56-6E7B-466F-9716-A131E4DCE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2068" y="609600"/>
            <a:ext cx="6107612" cy="57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35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0A9FC-8D16-4F85-9122-F2EEF9694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75" y="665781"/>
            <a:ext cx="4513541" cy="552643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How to use………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Game-mode</a:t>
            </a:r>
            <a:r>
              <a:rPr lang="en-GB" dirty="0"/>
              <a:t> possibilities</a:t>
            </a:r>
          </a:p>
          <a:p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Dice ‘choose’ topics to link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Small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Two-team competitive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Individual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Scoring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Round-the hexagon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Engagement/active learning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Peer-learning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C81F3-579C-44EB-AD94-FFB902D8D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671" y="2209357"/>
            <a:ext cx="5398442" cy="4048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7900E6-3F23-4B25-A597-C97832421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448" y="415132"/>
            <a:ext cx="2022682" cy="35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49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D4CDCA-9579-4531-8B1A-67FE7BA8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496" y="1178378"/>
            <a:ext cx="5333062" cy="4196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642159-A043-4C76-9E70-B88D01468697}"/>
              </a:ext>
            </a:extLst>
          </p:cNvPr>
          <p:cNvSpPr txBox="1"/>
          <p:nvPr/>
        </p:nvSpPr>
        <p:spPr>
          <a:xfrm>
            <a:off x="373742" y="1178378"/>
            <a:ext cx="645885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Session planning for </a:t>
            </a:r>
            <a:r>
              <a:rPr lang="en-GB" sz="2000" dirty="0">
                <a:solidFill>
                  <a:srgbClr val="FF0000"/>
                </a:solidFill>
              </a:rPr>
              <a:t>‘Creative Connections’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endParaRPr lang="en-GB" dirty="0"/>
          </a:p>
          <a:p>
            <a:r>
              <a:rPr lang="en-GB" dirty="0"/>
              <a:t>Tutor-defined:</a:t>
            </a:r>
          </a:p>
          <a:p>
            <a:r>
              <a:rPr lang="en-GB" dirty="0"/>
              <a:t> 	Central topic and related 	concepts/ideas/subjects 	</a:t>
            </a:r>
          </a:p>
          <a:p>
            <a:r>
              <a:rPr lang="en-GB" dirty="0"/>
              <a:t>	(usually, not necessarily, six)</a:t>
            </a:r>
          </a:p>
          <a:p>
            <a:r>
              <a:rPr lang="en-GB" dirty="0"/>
              <a:t>	</a:t>
            </a:r>
            <a:br>
              <a:rPr lang="en-GB" dirty="0"/>
            </a:br>
            <a:r>
              <a:rPr lang="en-GB" dirty="0"/>
              <a:t>	Technical/course modules/skills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Adaptable PowerPoint electronic file </a:t>
            </a:r>
            <a:r>
              <a:rPr lang="en-GB" dirty="0"/>
              <a:t>plus colour printing</a:t>
            </a:r>
          </a:p>
          <a:p>
            <a:pPr marL="285750" indent="-285750">
              <a:buFontTx/>
              <a:buChar char="-"/>
            </a:pPr>
            <a:r>
              <a:rPr lang="en-GB" dirty="0"/>
              <a:t>Can laminate for durability/re-use</a:t>
            </a:r>
          </a:p>
          <a:p>
            <a:pPr marL="285750" indent="-285750">
              <a:buFontTx/>
              <a:buChar char="-"/>
            </a:pPr>
            <a:r>
              <a:rPr lang="en-GB" dirty="0"/>
              <a:t>Blank laminated for in-situ generation of insert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Ease-of-use for tutor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398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222A7-8B52-4D17-ADAF-438DF1F6FDEF}"/>
              </a:ext>
            </a:extLst>
          </p:cNvPr>
          <p:cNvSpPr txBox="1"/>
          <p:nvPr/>
        </p:nvSpPr>
        <p:spPr>
          <a:xfrm>
            <a:off x="1689100" y="1676400"/>
            <a:ext cx="65659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sz="2800" b="1" dirty="0"/>
              <a:t>Workshop Part 2:</a:t>
            </a:r>
          </a:p>
          <a:p>
            <a:pPr algn="ctr"/>
            <a:endParaRPr lang="en-GB" sz="2800" b="1" dirty="0"/>
          </a:p>
          <a:p>
            <a:pPr algn="ctr"/>
            <a:r>
              <a:rPr lang="en-GB" sz="2800" b="1" dirty="0"/>
              <a:t>Now it is your turn!</a:t>
            </a:r>
          </a:p>
          <a:p>
            <a:pPr algn="ctr"/>
            <a:endParaRPr lang="en-GB" sz="2800" b="1" dirty="0"/>
          </a:p>
          <a:p>
            <a:pPr algn="ctr"/>
            <a:endParaRPr lang="en-GB" sz="2800" b="1" dirty="0"/>
          </a:p>
          <a:p>
            <a:pPr algn="ctr"/>
            <a:r>
              <a:rPr lang="en-GB" sz="2800" b="1" dirty="0"/>
              <a:t>Linking academic topics within a course – activity for participants #1</a:t>
            </a:r>
          </a:p>
        </p:txBody>
      </p:sp>
    </p:spTree>
    <p:extLst>
      <p:ext uri="{BB962C8B-B14F-4D97-AF65-F5344CB8AC3E}">
        <p14:creationId xmlns:p14="http://schemas.microsoft.com/office/powerpoint/2010/main" val="3025024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EC9645-BAC9-497E-BAD4-F2810705CC3D}"/>
              </a:ext>
            </a:extLst>
          </p:cNvPr>
          <p:cNvSpPr txBox="1"/>
          <p:nvPr/>
        </p:nvSpPr>
        <p:spPr>
          <a:xfrm>
            <a:off x="964734" y="1216403"/>
            <a:ext cx="730681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Take a blank insert: 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>
                <a:solidFill>
                  <a:srgbClr val="FF0000"/>
                </a:solidFill>
              </a:rPr>
              <a:t>As an individual</a:t>
            </a:r>
            <a:r>
              <a:rPr lang="en-GB" dirty="0"/>
              <a:t> think of a topic you are involved with delivering on your course.</a:t>
            </a: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dirty="0"/>
              <a:t>This may be: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a module;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a topic within a module;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A year of a course.</a:t>
            </a:r>
            <a:br>
              <a:rPr lang="en-GB" dirty="0"/>
            </a:br>
            <a:br>
              <a:rPr lang="en-GB" dirty="0"/>
            </a:br>
            <a:r>
              <a:rPr lang="en-GB" dirty="0">
                <a:solidFill>
                  <a:srgbClr val="FF0000"/>
                </a:solidFill>
              </a:rPr>
              <a:t>This topic is at the centre of your Creative Connections insert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AC727-CD46-4EB5-8EAA-2598463A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608" y="1391627"/>
            <a:ext cx="3255546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99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BB104D-D2EF-4CC8-A159-A08F9D24933B}"/>
              </a:ext>
            </a:extLst>
          </p:cNvPr>
          <p:cNvSpPr txBox="1"/>
          <p:nvPr/>
        </p:nvSpPr>
        <p:spPr>
          <a:xfrm>
            <a:off x="727683" y="691634"/>
            <a:ext cx="337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Example: Forensic science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2889D6-AC64-42C0-89C8-6BEAC5F41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207435"/>
            <a:ext cx="5541042" cy="4774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5A6907-152F-4718-A991-E57F6AF2EFB9}"/>
              </a:ext>
            </a:extLst>
          </p:cNvPr>
          <p:cNvSpPr txBox="1"/>
          <p:nvPr/>
        </p:nvSpPr>
        <p:spPr>
          <a:xfrm>
            <a:off x="7745773" y="691634"/>
            <a:ext cx="337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Example: Social science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496C87-201A-4449-ABF5-0BF072E10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3502"/>
            <a:ext cx="5526599" cy="46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5143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1072</Words>
  <Application>Microsoft Office PowerPoint</Application>
  <PresentationFormat>Widescreen</PresentationFormat>
  <Paragraphs>168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Trebuchet MS</vt:lpstr>
      <vt:lpstr>Wingdings 3</vt:lpstr>
      <vt:lpstr>Facet</vt:lpstr>
      <vt:lpstr> It does exactly what it says on the box:   achieves higher levels of engagement and deeper learning - at any level on any topic   </vt:lpstr>
      <vt:lpstr>Overview of this workshop</vt:lpstr>
      <vt:lpstr>PowerPoint Presentation</vt:lpstr>
      <vt:lpstr>‘ Creative Connections’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It does exactly what it says on the box:   achieves higher levels of engagement and deeper learning - at any level on any topic   </dc:title>
  <dc:creator>Coffey, Mike</dc:creator>
  <cp:lastModifiedBy>Gallacher, Jonathan</cp:lastModifiedBy>
  <cp:revision>23</cp:revision>
  <dcterms:created xsi:type="dcterms:W3CDTF">2019-06-13T13:11:46Z</dcterms:created>
  <dcterms:modified xsi:type="dcterms:W3CDTF">2023-07-20T12:39:07Z</dcterms:modified>
</cp:coreProperties>
</file>