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7" r:id="rId5"/>
    <p:sldMasterId id="2147483741" r:id="rId6"/>
    <p:sldMasterId id="2147483747" r:id="rId7"/>
    <p:sldMasterId id="2147483779" r:id="rId8"/>
    <p:sldMasterId id="2147483799" r:id="rId9"/>
  </p:sldMasterIdLst>
  <p:notesMasterIdLst>
    <p:notesMasterId r:id="rId37"/>
  </p:notesMasterIdLst>
  <p:sldIdLst>
    <p:sldId id="256" r:id="rId10"/>
    <p:sldId id="1586" r:id="rId11"/>
    <p:sldId id="1587" r:id="rId12"/>
    <p:sldId id="1588" r:id="rId13"/>
    <p:sldId id="1589" r:id="rId14"/>
    <p:sldId id="768" r:id="rId15"/>
    <p:sldId id="1578" r:id="rId16"/>
    <p:sldId id="763" r:id="rId17"/>
    <p:sldId id="2147" r:id="rId18"/>
    <p:sldId id="276" r:id="rId19"/>
    <p:sldId id="2143" r:id="rId20"/>
    <p:sldId id="2144" r:id="rId21"/>
    <p:sldId id="2145" r:id="rId22"/>
    <p:sldId id="2090" r:id="rId23"/>
    <p:sldId id="1552" r:id="rId24"/>
    <p:sldId id="283" r:id="rId25"/>
    <p:sldId id="1582" r:id="rId26"/>
    <p:sldId id="1572" r:id="rId27"/>
    <p:sldId id="2084" r:id="rId28"/>
    <p:sldId id="2134" r:id="rId29"/>
    <p:sldId id="1561" r:id="rId30"/>
    <p:sldId id="1584" r:id="rId31"/>
    <p:sldId id="1559" r:id="rId32"/>
    <p:sldId id="1569" r:id="rId33"/>
    <p:sldId id="2093" r:id="rId34"/>
    <p:sldId id="1568" r:id="rId35"/>
    <p:sldId id="15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247AB7-21E9-EBED-9F5A-E481BAAE9763}" name="Mette Morsing" initials="MM" userId="Mette Morsin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017F"/>
    <a:srgbClr val="821E69"/>
    <a:srgbClr val="E6005B"/>
    <a:srgbClr val="D1BCDC"/>
    <a:srgbClr val="6F6258"/>
    <a:srgbClr val="9E043D"/>
    <a:srgbClr val="E5E5E5"/>
    <a:srgbClr val="BB3F07"/>
    <a:srgbClr val="C7D533"/>
    <a:srgbClr val="F0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82831" autoAdjust="0"/>
  </p:normalViewPr>
  <p:slideViewPr>
    <p:cSldViewPr snapToGrid="0" snapToObjects="1">
      <p:cViewPr varScale="1">
        <p:scale>
          <a:sx n="82" d="100"/>
          <a:sy n="82" d="100"/>
        </p:scale>
        <p:origin x="426" y="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4"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E61A7ED8-A56B-4551-8802-43EB69E1FEAD}">
      <dgm:prSet/>
      <dgm:spPr>
        <a:solidFill>
          <a:schemeClr val="accent1"/>
        </a:solidFill>
      </dgm:spPr>
      <dgm:t>
        <a:bodyPr/>
        <a:lstStyle/>
        <a:p>
          <a:r>
            <a:rPr lang="en-GB" dirty="0"/>
            <a:t>Taking individual and/or collective action with the potential to have immediate, direct impact (e.g., reducing energy consumption, using non-polluting and renewable energy sources, environmental conservation, re-forestation and re-greening). </a:t>
          </a:r>
          <a:endParaRPr lang="en-NL" dirty="0"/>
        </a:p>
      </dgm:t>
    </dgm:pt>
    <dgm:pt modelId="{47F75F9E-59C9-48A5-9D41-F2F937D26112}" type="parTrans" cxnId="{9B98E53F-EA3D-4C19-97C7-FC45A22C8421}">
      <dgm:prSet/>
      <dgm:spPr/>
      <dgm:t>
        <a:bodyPr/>
        <a:lstStyle/>
        <a:p>
          <a:endParaRPr lang="en-NL"/>
        </a:p>
      </dgm:t>
    </dgm:pt>
    <dgm:pt modelId="{C5E1C23E-EADB-41C7-8A62-A253B964919D}" type="sibTrans" cxnId="{9B98E53F-EA3D-4C19-97C7-FC45A22C8421}">
      <dgm:prSet/>
      <dgm:spPr/>
      <dgm:t>
        <a:bodyPr/>
        <a:lstStyle/>
        <a:p>
          <a:endParaRPr lang="en-NL"/>
        </a:p>
      </dgm:t>
    </dgm:pt>
    <dgm:pt modelId="{CEB19BAB-4487-40C4-BF32-76075AF1F385}">
      <dgm:prSet/>
      <dgm:spPr>
        <a:solidFill>
          <a:schemeClr val="accent1"/>
        </a:solidFill>
      </dgm:spPr>
      <dgm:t>
        <a:bodyPr/>
        <a:lstStyle/>
        <a:p>
          <a:r>
            <a:rPr lang="en-GB"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3">
        <dgm:presLayoutVars>
          <dgm:chMax val="0"/>
          <dgm:bulletEnabled val="1"/>
        </dgm:presLayoutVars>
      </dgm:prSet>
      <dgm:spPr/>
    </dgm:pt>
    <dgm:pt modelId="{1F88F9F6-5C1E-4792-88B1-B9B083CDE615}" type="pres">
      <dgm:prSet presAssocID="{D71C903B-C6DD-4F16-A2CE-17B0ADD0CB05}" presName="spacer" presStyleCnt="0"/>
      <dgm:spPr/>
    </dgm:pt>
    <dgm:pt modelId="{443C1692-2A9C-4941-B34B-5F9CCEA5CC65}" type="pres">
      <dgm:prSet presAssocID="{E61A7ED8-A56B-4551-8802-43EB69E1FEAD}" presName="parentText" presStyleLbl="node1" presStyleIdx="1" presStyleCnt="3" custScaleY="72130">
        <dgm:presLayoutVars>
          <dgm:chMax val="0"/>
          <dgm:bulletEnabled val="1"/>
        </dgm:presLayoutVars>
      </dgm:prSet>
      <dgm:spPr/>
    </dgm:pt>
    <dgm:pt modelId="{ABF7FC8D-C674-473E-8240-1EBA54CC6768}" type="pres">
      <dgm:prSet presAssocID="{C5E1C23E-EADB-41C7-8A62-A253B964919D}" presName="spacer" presStyleCnt="0"/>
      <dgm:spPr/>
    </dgm:pt>
    <dgm:pt modelId="{1CBCF9C5-F202-4995-9634-4C82753ADD33}" type="pres">
      <dgm:prSet presAssocID="{CEB19BAB-4487-40C4-BF32-76075AF1F385}" presName="parentText" presStyleLbl="node1" presStyleIdx="2" presStyleCnt="3">
        <dgm:presLayoutVars>
          <dgm:chMax val="0"/>
          <dgm:bulletEnabled val="1"/>
        </dgm:presLayoutVars>
      </dgm:prSet>
      <dgm:spPr/>
    </dgm:pt>
  </dgm:ptLst>
  <dgm:cxnLst>
    <dgm:cxn modelId="{66A7D600-2BDF-4754-A3C7-3450AAF83953}" type="presOf" srcId="{E61A7ED8-A56B-4551-8802-43EB69E1FEAD}" destId="{443C1692-2A9C-4941-B34B-5F9CCEA5CC65}" srcOrd="0" destOrd="0" presId="urn:microsoft.com/office/officeart/2005/8/layout/vList2"/>
    <dgm:cxn modelId="{9B98E53F-EA3D-4C19-97C7-FC45A22C8421}" srcId="{CEE5563D-A390-4C49-A4DB-1D796F964B95}" destId="{E61A7ED8-A56B-4551-8802-43EB69E1FEAD}" srcOrd="1" destOrd="0" parTransId="{47F75F9E-59C9-48A5-9D41-F2F937D26112}" sibTransId="{C5E1C23E-EADB-41C7-8A62-A253B964919D}"/>
    <dgm:cxn modelId="{D30DE669-1050-4936-ADDB-7CD7DD193F25}" srcId="{CEE5563D-A390-4C49-A4DB-1D796F964B95}" destId="{CEB19BAB-4487-40C4-BF32-76075AF1F385}" srcOrd="2" destOrd="0" parTransId="{58E0EA66-2472-4B6A-A27B-C121C5AA7611}" sibTransId="{6FF1B02C-546F-423F-9A85-9C53A0C14D86}"/>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3CA3F2C0-A672-4AF2-8A5D-670FAFBC3CF4}" type="presParOf" srcId="{D7529F2F-78BA-4BA6-AFF6-59E39FBB8536}" destId="{443C1692-2A9C-4941-B34B-5F9CCEA5CC65}" srcOrd="2" destOrd="0" presId="urn:microsoft.com/office/officeart/2005/8/layout/vList2"/>
    <dgm:cxn modelId="{872FFAE0-457A-4DAC-AD86-21F645F3C8B1}" type="presParOf" srcId="{D7529F2F-78BA-4BA6-AFF6-59E39FBB8536}" destId="{ABF7FC8D-C674-473E-8240-1EBA54CC6768}" srcOrd="3" destOrd="0" presId="urn:microsoft.com/office/officeart/2005/8/layout/vList2"/>
    <dgm:cxn modelId="{8B5C7490-AE11-41B3-9172-96E1429E3276}" type="presParOf" srcId="{D7529F2F-78BA-4BA6-AFF6-59E39FBB8536}" destId="{1CBCF9C5-F202-4995-9634-4C82753ADD3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EC9D00-7D4D-4724-8FD8-FD2C6C4E492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NL"/>
        </a:p>
      </dgm:t>
    </dgm:pt>
    <dgm:pt modelId="{288CA17F-010F-47C8-82E8-CDB1F0BD8907}">
      <dgm:prSet phldrT="[Text]"/>
      <dgm:spPr/>
      <dgm:t>
        <a:bodyPr/>
        <a:lstStyle/>
        <a:p>
          <a:pPr algn="ctr"/>
          <a:r>
            <a:rPr lang="en-GB" dirty="0">
              <a:solidFill>
                <a:schemeClr val="tx1"/>
              </a:solidFill>
            </a:rPr>
            <a:t>Climate change mitigation focused on solutions</a:t>
          </a:r>
          <a:endParaRPr lang="en-NL" dirty="0"/>
        </a:p>
      </dgm:t>
    </dgm:pt>
    <dgm:pt modelId="{6C1D7178-DE3F-4DC4-96C7-58A871042227}" type="parTrans" cxnId="{6C26FC64-702E-440D-BBFF-AD6F174E9BD0}">
      <dgm:prSet/>
      <dgm:spPr/>
      <dgm:t>
        <a:bodyPr/>
        <a:lstStyle/>
        <a:p>
          <a:pPr algn="ctr"/>
          <a:endParaRPr lang="en-NL"/>
        </a:p>
      </dgm:t>
    </dgm:pt>
    <dgm:pt modelId="{B8DAD99D-2EBA-454E-B39F-0F0B84B7C56F}" type="sibTrans" cxnId="{6C26FC64-702E-440D-BBFF-AD6F174E9BD0}">
      <dgm:prSet/>
      <dgm:spPr/>
      <dgm:t>
        <a:bodyPr/>
        <a:lstStyle/>
        <a:p>
          <a:pPr algn="ctr"/>
          <a:endParaRPr lang="en-NL"/>
        </a:p>
      </dgm:t>
    </dgm:pt>
    <dgm:pt modelId="{EAAB7796-74AE-4689-8B04-9053AFD29681}">
      <dgm:prSet phldrT="[Text]"/>
      <dgm:spPr/>
      <dgm:t>
        <a:bodyPr/>
        <a:lstStyle/>
        <a:p>
          <a:pPr algn="ctr"/>
          <a:r>
            <a:rPr lang="en-GB" dirty="0"/>
            <a:t>Interactive </a:t>
          </a:r>
          <a:r>
            <a:rPr lang="en-GB" b="1" dirty="0"/>
            <a:t>virtual </a:t>
          </a:r>
          <a:r>
            <a:rPr lang="en-GB" dirty="0"/>
            <a:t>teaching material</a:t>
          </a:r>
          <a:endParaRPr lang="en-NL" dirty="0"/>
        </a:p>
      </dgm:t>
    </dgm:pt>
    <dgm:pt modelId="{460FDE6B-C990-4567-A97D-8CE92DF5C9F2}" type="parTrans" cxnId="{2625F2E7-DF7E-4A06-9702-070DED043143}">
      <dgm:prSet/>
      <dgm:spPr/>
      <dgm:t>
        <a:bodyPr/>
        <a:lstStyle/>
        <a:p>
          <a:pPr algn="ctr"/>
          <a:endParaRPr lang="en-NL"/>
        </a:p>
      </dgm:t>
    </dgm:pt>
    <dgm:pt modelId="{DBDA2ACF-7408-4288-A40D-2DE9427DF32E}" type="sibTrans" cxnId="{2625F2E7-DF7E-4A06-9702-070DED043143}">
      <dgm:prSet/>
      <dgm:spPr/>
      <dgm:t>
        <a:bodyPr/>
        <a:lstStyle/>
        <a:p>
          <a:pPr algn="ctr"/>
          <a:endParaRPr lang="en-NL"/>
        </a:p>
      </dgm:t>
    </dgm:pt>
    <dgm:pt modelId="{E9A84F13-52FC-45F9-9914-98752192E741}">
      <dgm:prSet phldrT="[Text]"/>
      <dgm:spPr/>
      <dgm:t>
        <a:bodyPr/>
        <a:lstStyle/>
        <a:p>
          <a:pPr algn="ctr"/>
          <a:r>
            <a:rPr lang="en-GB" dirty="0"/>
            <a:t>MIT Sloan &amp; Climate Interactive Simulation tool </a:t>
          </a:r>
          <a:endParaRPr lang="en-NL" dirty="0"/>
        </a:p>
      </dgm:t>
    </dgm:pt>
    <dgm:pt modelId="{AE41392D-7902-40C5-8641-A2A61F1AF4D6}" type="parTrans" cxnId="{01DA5A4C-589D-4FA9-8A25-12B4A766B5DF}">
      <dgm:prSet/>
      <dgm:spPr/>
      <dgm:t>
        <a:bodyPr/>
        <a:lstStyle/>
        <a:p>
          <a:pPr algn="ctr"/>
          <a:endParaRPr lang="en-NL"/>
        </a:p>
      </dgm:t>
    </dgm:pt>
    <dgm:pt modelId="{5451EB49-B932-4DDA-8764-16538FDD296B}" type="sibTrans" cxnId="{01DA5A4C-589D-4FA9-8A25-12B4A766B5DF}">
      <dgm:prSet/>
      <dgm:spPr/>
      <dgm:t>
        <a:bodyPr/>
        <a:lstStyle/>
        <a:p>
          <a:pPr algn="ctr"/>
          <a:endParaRPr lang="en-NL"/>
        </a:p>
      </dgm:t>
    </dgm:pt>
    <dgm:pt modelId="{693AB9D4-59AB-4AE9-A0ED-EEC538033421}">
      <dgm:prSet/>
      <dgm:spPr/>
      <dgm:t>
        <a:bodyPr/>
        <a:lstStyle/>
        <a:p>
          <a:pPr algn="ctr"/>
          <a:r>
            <a:rPr lang="en-GB" dirty="0"/>
            <a:t>Certificates for you and your students</a:t>
          </a:r>
          <a:endParaRPr lang="en-NL" dirty="0"/>
        </a:p>
      </dgm:t>
    </dgm:pt>
    <dgm:pt modelId="{CBA92C69-736A-4B07-BB73-1E2A9B937B26}" type="parTrans" cxnId="{7A796FD2-326F-4B5A-9A70-587DFC35559D}">
      <dgm:prSet/>
      <dgm:spPr/>
      <dgm:t>
        <a:bodyPr/>
        <a:lstStyle/>
        <a:p>
          <a:pPr algn="ctr"/>
          <a:endParaRPr lang="en-NL"/>
        </a:p>
      </dgm:t>
    </dgm:pt>
    <dgm:pt modelId="{1272EF4D-94B3-4F95-BC95-B1B64D49CE2C}" type="sibTrans" cxnId="{7A796FD2-326F-4B5A-9A70-587DFC35559D}">
      <dgm:prSet/>
      <dgm:spPr/>
      <dgm:t>
        <a:bodyPr/>
        <a:lstStyle/>
        <a:p>
          <a:pPr algn="ctr"/>
          <a:endParaRPr lang="en-NL"/>
        </a:p>
      </dgm:t>
    </dgm:pt>
    <dgm:pt modelId="{D1703DA8-CB43-4CE2-89F3-0AE2985318B0}" type="pres">
      <dgm:prSet presAssocID="{89EC9D00-7D4D-4724-8FD8-FD2C6C4E492A}" presName="Name0" presStyleCnt="0">
        <dgm:presLayoutVars>
          <dgm:dir/>
          <dgm:resizeHandles val="exact"/>
        </dgm:presLayoutVars>
      </dgm:prSet>
      <dgm:spPr/>
    </dgm:pt>
    <dgm:pt modelId="{DBBD1058-A32C-4A27-BDD0-E5B4ECE68118}" type="pres">
      <dgm:prSet presAssocID="{288CA17F-010F-47C8-82E8-CDB1F0BD8907}" presName="compNode" presStyleCnt="0"/>
      <dgm:spPr/>
    </dgm:pt>
    <dgm:pt modelId="{CD6A562E-7197-486F-BE97-DFBC2CFF3D7E}" type="pres">
      <dgm:prSet presAssocID="{288CA17F-010F-47C8-82E8-CDB1F0BD8907}" presName="pictRect" presStyleLbl="node1" presStyleIdx="0" presStyleCnt="4"/>
      <dgm:spPr>
        <a:blipFill rotWithShape="1">
          <a:blip xmlns:r="http://schemas.openxmlformats.org/officeDocument/2006/relationships" r:embed="rId1"/>
          <a:srcRect/>
          <a:stretch>
            <a:fillRect l="-2000" r="-2000"/>
          </a:stretch>
        </a:blipFill>
      </dgm:spPr>
    </dgm:pt>
    <dgm:pt modelId="{4D876F06-6DDD-4D83-890F-4D029BA745C5}" type="pres">
      <dgm:prSet presAssocID="{288CA17F-010F-47C8-82E8-CDB1F0BD8907}" presName="textRect" presStyleLbl="revTx" presStyleIdx="0" presStyleCnt="4">
        <dgm:presLayoutVars>
          <dgm:bulletEnabled val="1"/>
        </dgm:presLayoutVars>
      </dgm:prSet>
      <dgm:spPr/>
    </dgm:pt>
    <dgm:pt modelId="{2341538B-5564-45EE-8A9A-9A7D47930EEA}" type="pres">
      <dgm:prSet presAssocID="{B8DAD99D-2EBA-454E-B39F-0F0B84B7C56F}" presName="sibTrans" presStyleLbl="sibTrans2D1" presStyleIdx="0" presStyleCnt="0"/>
      <dgm:spPr/>
    </dgm:pt>
    <dgm:pt modelId="{055E91EC-143C-40DC-A478-6FEF82A389E8}" type="pres">
      <dgm:prSet presAssocID="{EAAB7796-74AE-4689-8B04-9053AFD29681}" presName="compNode" presStyleCnt="0"/>
      <dgm:spPr/>
    </dgm:pt>
    <dgm:pt modelId="{D09A07F7-6B08-419A-929B-35B77FEFD7CC}" type="pres">
      <dgm:prSet presAssocID="{EAAB7796-74AE-4689-8B04-9053AFD29681}" presName="pictRect" presStyleLbl="node1" presStyleIdx="1" presStyleCnt="4"/>
      <dgm:spPr>
        <a:blipFill rotWithShape="1">
          <a:blip xmlns:r="http://schemas.openxmlformats.org/officeDocument/2006/relationships" r:embed="rId2"/>
          <a:srcRect/>
          <a:stretch>
            <a:fillRect l="-2000" r="-2000"/>
          </a:stretch>
        </a:blipFill>
      </dgm:spPr>
    </dgm:pt>
    <dgm:pt modelId="{8C75DDDE-D4AF-4EFE-93CD-C3BF02253519}" type="pres">
      <dgm:prSet presAssocID="{EAAB7796-74AE-4689-8B04-9053AFD29681}" presName="textRect" presStyleLbl="revTx" presStyleIdx="1" presStyleCnt="4">
        <dgm:presLayoutVars>
          <dgm:bulletEnabled val="1"/>
        </dgm:presLayoutVars>
      </dgm:prSet>
      <dgm:spPr/>
    </dgm:pt>
    <dgm:pt modelId="{9BE3FF69-2864-47E9-A5DB-307E08D44A81}" type="pres">
      <dgm:prSet presAssocID="{DBDA2ACF-7408-4288-A40D-2DE9427DF32E}" presName="sibTrans" presStyleLbl="sibTrans2D1" presStyleIdx="0" presStyleCnt="0"/>
      <dgm:spPr/>
    </dgm:pt>
    <dgm:pt modelId="{64AB5C60-0E12-4DD7-8279-C03B5B5B1594}" type="pres">
      <dgm:prSet presAssocID="{E9A84F13-52FC-45F9-9914-98752192E741}" presName="compNode" presStyleCnt="0"/>
      <dgm:spPr/>
    </dgm:pt>
    <dgm:pt modelId="{ADD7C7E1-30A0-4713-8F27-30F74E1E2C57}" type="pres">
      <dgm:prSet presAssocID="{E9A84F13-52FC-45F9-9914-98752192E741}" presName="pictRect" presStyleLbl="node1" presStyleIdx="2" presStyleCnt="4"/>
      <dgm:spPr>
        <a:blipFill rotWithShape="1">
          <a:blip xmlns:r="http://schemas.openxmlformats.org/officeDocument/2006/relationships" r:embed="rId3"/>
          <a:srcRect/>
          <a:stretch>
            <a:fillRect l="-2000" r="-2000"/>
          </a:stretch>
        </a:blipFill>
      </dgm:spPr>
    </dgm:pt>
    <dgm:pt modelId="{1EE91406-2FB8-46B7-B726-80C89895A895}" type="pres">
      <dgm:prSet presAssocID="{E9A84F13-52FC-45F9-9914-98752192E741}" presName="textRect" presStyleLbl="revTx" presStyleIdx="2" presStyleCnt="4">
        <dgm:presLayoutVars>
          <dgm:bulletEnabled val="1"/>
        </dgm:presLayoutVars>
      </dgm:prSet>
      <dgm:spPr/>
    </dgm:pt>
    <dgm:pt modelId="{77A89643-6148-4D94-B862-61DA29EBBEA4}" type="pres">
      <dgm:prSet presAssocID="{5451EB49-B932-4DDA-8764-16538FDD296B}" presName="sibTrans" presStyleLbl="sibTrans2D1" presStyleIdx="0" presStyleCnt="0"/>
      <dgm:spPr/>
    </dgm:pt>
    <dgm:pt modelId="{51B9BC2B-9E44-4DAC-B6D8-83A4E93968FA}" type="pres">
      <dgm:prSet presAssocID="{693AB9D4-59AB-4AE9-A0ED-EEC538033421}" presName="compNode" presStyleCnt="0"/>
      <dgm:spPr/>
    </dgm:pt>
    <dgm:pt modelId="{DC7A39B0-3FAA-4438-BBA8-BFC9CE9EFD63}" type="pres">
      <dgm:prSet presAssocID="{693AB9D4-59AB-4AE9-A0ED-EEC538033421}" presName="pictRect" presStyleLbl="node1" presStyleIdx="3" presStyleCnt="4"/>
      <dgm:spPr>
        <a:blipFill rotWithShape="1">
          <a:blip xmlns:r="http://schemas.openxmlformats.org/officeDocument/2006/relationships" r:embed="rId4"/>
          <a:srcRect/>
          <a:stretch>
            <a:fillRect l="-2000" r="-2000"/>
          </a:stretch>
        </a:blipFill>
      </dgm:spPr>
    </dgm:pt>
    <dgm:pt modelId="{F86DC537-E8D6-4C90-8AF1-A480E8A5DDFD}" type="pres">
      <dgm:prSet presAssocID="{693AB9D4-59AB-4AE9-A0ED-EEC538033421}" presName="textRect" presStyleLbl="revTx" presStyleIdx="3" presStyleCnt="4">
        <dgm:presLayoutVars>
          <dgm:bulletEnabled val="1"/>
        </dgm:presLayoutVars>
      </dgm:prSet>
      <dgm:spPr/>
    </dgm:pt>
  </dgm:ptLst>
  <dgm:cxnLst>
    <dgm:cxn modelId="{5BC9EC00-265A-4EE5-B4A1-BE8DB93E13D0}" type="presOf" srcId="{E9A84F13-52FC-45F9-9914-98752192E741}" destId="{1EE91406-2FB8-46B7-B726-80C89895A895}" srcOrd="0" destOrd="0" presId="urn:microsoft.com/office/officeart/2005/8/layout/pList1"/>
    <dgm:cxn modelId="{6C26FC64-702E-440D-BBFF-AD6F174E9BD0}" srcId="{89EC9D00-7D4D-4724-8FD8-FD2C6C4E492A}" destId="{288CA17F-010F-47C8-82E8-CDB1F0BD8907}" srcOrd="0" destOrd="0" parTransId="{6C1D7178-DE3F-4DC4-96C7-58A871042227}" sibTransId="{B8DAD99D-2EBA-454E-B39F-0F0B84B7C56F}"/>
    <dgm:cxn modelId="{01DA5A4C-589D-4FA9-8A25-12B4A766B5DF}" srcId="{89EC9D00-7D4D-4724-8FD8-FD2C6C4E492A}" destId="{E9A84F13-52FC-45F9-9914-98752192E741}" srcOrd="2" destOrd="0" parTransId="{AE41392D-7902-40C5-8641-A2A61F1AF4D6}" sibTransId="{5451EB49-B932-4DDA-8764-16538FDD296B}"/>
    <dgm:cxn modelId="{A1F9DF4C-9394-4F5A-91A4-65F35562868F}" type="presOf" srcId="{89EC9D00-7D4D-4724-8FD8-FD2C6C4E492A}" destId="{D1703DA8-CB43-4CE2-89F3-0AE2985318B0}" srcOrd="0" destOrd="0" presId="urn:microsoft.com/office/officeart/2005/8/layout/pList1"/>
    <dgm:cxn modelId="{C34BB36E-BABC-430F-8E35-DCC78B01A95A}" type="presOf" srcId="{693AB9D4-59AB-4AE9-A0ED-EEC538033421}" destId="{F86DC537-E8D6-4C90-8AF1-A480E8A5DDFD}" srcOrd="0" destOrd="0" presId="urn:microsoft.com/office/officeart/2005/8/layout/pList1"/>
    <dgm:cxn modelId="{97278E5A-B5DB-4AC9-B442-AD29BF48F343}" type="presOf" srcId="{5451EB49-B932-4DDA-8764-16538FDD296B}" destId="{77A89643-6148-4D94-B862-61DA29EBBEA4}" srcOrd="0" destOrd="0" presId="urn:microsoft.com/office/officeart/2005/8/layout/pList1"/>
    <dgm:cxn modelId="{BA5D7096-9F1A-4428-93D6-AD35A46B89A2}" type="presOf" srcId="{288CA17F-010F-47C8-82E8-CDB1F0BD8907}" destId="{4D876F06-6DDD-4D83-890F-4D029BA745C5}" srcOrd="0" destOrd="0" presId="urn:microsoft.com/office/officeart/2005/8/layout/pList1"/>
    <dgm:cxn modelId="{1FBEF496-4043-4D1B-8B89-4F17E31B47B5}" type="presOf" srcId="{B8DAD99D-2EBA-454E-B39F-0F0B84B7C56F}" destId="{2341538B-5564-45EE-8A9A-9A7D47930EEA}" srcOrd="0" destOrd="0" presId="urn:microsoft.com/office/officeart/2005/8/layout/pList1"/>
    <dgm:cxn modelId="{2CF004B5-C468-4331-A155-FBAC324E236D}" type="presOf" srcId="{DBDA2ACF-7408-4288-A40D-2DE9427DF32E}" destId="{9BE3FF69-2864-47E9-A5DB-307E08D44A81}" srcOrd="0" destOrd="0" presId="urn:microsoft.com/office/officeart/2005/8/layout/pList1"/>
    <dgm:cxn modelId="{7A796FD2-326F-4B5A-9A70-587DFC35559D}" srcId="{89EC9D00-7D4D-4724-8FD8-FD2C6C4E492A}" destId="{693AB9D4-59AB-4AE9-A0ED-EEC538033421}" srcOrd="3" destOrd="0" parTransId="{CBA92C69-736A-4B07-BB73-1E2A9B937B26}" sibTransId="{1272EF4D-94B3-4F95-BC95-B1B64D49CE2C}"/>
    <dgm:cxn modelId="{7CF6C5DD-A01C-4907-8886-36CE551489EF}" type="presOf" srcId="{EAAB7796-74AE-4689-8B04-9053AFD29681}" destId="{8C75DDDE-D4AF-4EFE-93CD-C3BF02253519}" srcOrd="0" destOrd="0" presId="urn:microsoft.com/office/officeart/2005/8/layout/pList1"/>
    <dgm:cxn modelId="{2625F2E7-DF7E-4A06-9702-070DED043143}" srcId="{89EC9D00-7D4D-4724-8FD8-FD2C6C4E492A}" destId="{EAAB7796-74AE-4689-8B04-9053AFD29681}" srcOrd="1" destOrd="0" parTransId="{460FDE6B-C990-4567-A97D-8CE92DF5C9F2}" sibTransId="{DBDA2ACF-7408-4288-A40D-2DE9427DF32E}"/>
    <dgm:cxn modelId="{59BB8E91-0AE8-4B43-AA35-20F14AF14E7B}" type="presParOf" srcId="{D1703DA8-CB43-4CE2-89F3-0AE2985318B0}" destId="{DBBD1058-A32C-4A27-BDD0-E5B4ECE68118}" srcOrd="0" destOrd="0" presId="urn:microsoft.com/office/officeart/2005/8/layout/pList1"/>
    <dgm:cxn modelId="{352BB9B4-114B-490D-9B5C-0F432CFA979E}" type="presParOf" srcId="{DBBD1058-A32C-4A27-BDD0-E5B4ECE68118}" destId="{CD6A562E-7197-486F-BE97-DFBC2CFF3D7E}" srcOrd="0" destOrd="0" presId="urn:microsoft.com/office/officeart/2005/8/layout/pList1"/>
    <dgm:cxn modelId="{31886932-6B2A-48DF-BA1C-D8E709450A41}" type="presParOf" srcId="{DBBD1058-A32C-4A27-BDD0-E5B4ECE68118}" destId="{4D876F06-6DDD-4D83-890F-4D029BA745C5}" srcOrd="1" destOrd="0" presId="urn:microsoft.com/office/officeart/2005/8/layout/pList1"/>
    <dgm:cxn modelId="{A118CBF0-B876-42DC-8C3F-891B63A32DBB}" type="presParOf" srcId="{D1703DA8-CB43-4CE2-89F3-0AE2985318B0}" destId="{2341538B-5564-45EE-8A9A-9A7D47930EEA}" srcOrd="1" destOrd="0" presId="urn:microsoft.com/office/officeart/2005/8/layout/pList1"/>
    <dgm:cxn modelId="{1E483674-394D-4F4C-B8DB-6D82F23D2E0A}" type="presParOf" srcId="{D1703DA8-CB43-4CE2-89F3-0AE2985318B0}" destId="{055E91EC-143C-40DC-A478-6FEF82A389E8}" srcOrd="2" destOrd="0" presId="urn:microsoft.com/office/officeart/2005/8/layout/pList1"/>
    <dgm:cxn modelId="{0E3040B1-FAC5-4ADA-AD0F-46BF0B094617}" type="presParOf" srcId="{055E91EC-143C-40DC-A478-6FEF82A389E8}" destId="{D09A07F7-6B08-419A-929B-35B77FEFD7CC}" srcOrd="0" destOrd="0" presId="urn:microsoft.com/office/officeart/2005/8/layout/pList1"/>
    <dgm:cxn modelId="{ED5E1A46-E5E8-4967-A13B-DF5B2039FDDC}" type="presParOf" srcId="{055E91EC-143C-40DC-A478-6FEF82A389E8}" destId="{8C75DDDE-D4AF-4EFE-93CD-C3BF02253519}" srcOrd="1" destOrd="0" presId="urn:microsoft.com/office/officeart/2005/8/layout/pList1"/>
    <dgm:cxn modelId="{3B5FBB14-4CF8-4046-8770-A660726CAD2B}" type="presParOf" srcId="{D1703DA8-CB43-4CE2-89F3-0AE2985318B0}" destId="{9BE3FF69-2864-47E9-A5DB-307E08D44A81}" srcOrd="3" destOrd="0" presId="urn:microsoft.com/office/officeart/2005/8/layout/pList1"/>
    <dgm:cxn modelId="{E307ED5A-57E3-487B-AEC4-011EED55CAC2}" type="presParOf" srcId="{D1703DA8-CB43-4CE2-89F3-0AE2985318B0}" destId="{64AB5C60-0E12-4DD7-8279-C03B5B5B1594}" srcOrd="4" destOrd="0" presId="urn:microsoft.com/office/officeart/2005/8/layout/pList1"/>
    <dgm:cxn modelId="{75C785E1-F70F-4967-91F2-00F7F440255B}" type="presParOf" srcId="{64AB5C60-0E12-4DD7-8279-C03B5B5B1594}" destId="{ADD7C7E1-30A0-4713-8F27-30F74E1E2C57}" srcOrd="0" destOrd="0" presId="urn:microsoft.com/office/officeart/2005/8/layout/pList1"/>
    <dgm:cxn modelId="{9EC28D38-304C-4EF8-8092-4E00D1DF222E}" type="presParOf" srcId="{64AB5C60-0E12-4DD7-8279-C03B5B5B1594}" destId="{1EE91406-2FB8-46B7-B726-80C89895A895}" srcOrd="1" destOrd="0" presId="urn:microsoft.com/office/officeart/2005/8/layout/pList1"/>
    <dgm:cxn modelId="{60AB03A2-3CE5-4356-82E4-2238E63FB00F}" type="presParOf" srcId="{D1703DA8-CB43-4CE2-89F3-0AE2985318B0}" destId="{77A89643-6148-4D94-B862-61DA29EBBEA4}" srcOrd="5" destOrd="0" presId="urn:microsoft.com/office/officeart/2005/8/layout/pList1"/>
    <dgm:cxn modelId="{F8DC47A9-1BA5-41EB-A84C-AC78EF65C300}" type="presParOf" srcId="{D1703DA8-CB43-4CE2-89F3-0AE2985318B0}" destId="{51B9BC2B-9E44-4DAC-B6D8-83A4E93968FA}" srcOrd="6" destOrd="0" presId="urn:microsoft.com/office/officeart/2005/8/layout/pList1"/>
    <dgm:cxn modelId="{DBE0D16E-33C1-465D-AD4B-C2FA276ECF1E}" type="presParOf" srcId="{51B9BC2B-9E44-4DAC-B6D8-83A4E93968FA}" destId="{DC7A39B0-3FAA-4438-BBA8-BFC9CE9EFD63}" srcOrd="0" destOrd="0" presId="urn:microsoft.com/office/officeart/2005/8/layout/pList1"/>
    <dgm:cxn modelId="{9250AF9A-373D-457C-B222-B67668528087}" type="presParOf" srcId="{51B9BC2B-9E44-4DAC-B6D8-83A4E93968FA}" destId="{F86DC537-E8D6-4C90-8AF1-A480E8A5DDF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16703"/>
          <a:ext cx="11520000" cy="18837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sz="2300" kern="1200" dirty="0"/>
        </a:p>
      </dsp:txBody>
      <dsp:txXfrm>
        <a:off x="91955" y="108658"/>
        <a:ext cx="11336090" cy="1699790"/>
      </dsp:txXfrm>
    </dsp:sp>
    <dsp:sp modelId="{443C1692-2A9C-4941-B34B-5F9CCEA5CC65}">
      <dsp:nvSpPr>
        <dsp:cNvPr id="0" name=""/>
        <dsp:cNvSpPr/>
      </dsp:nvSpPr>
      <dsp:spPr>
        <a:xfrm>
          <a:off x="0" y="1966643"/>
          <a:ext cx="11520000" cy="135871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Taking individual and/or collective action with the potential to have immediate, direct impact (e.g., reducing energy consumption, using non-polluting and renewable energy sources, environmental conservation, re-forestation and re-greening). </a:t>
          </a:r>
          <a:endParaRPr lang="en-NL" sz="2300" kern="1200" dirty="0"/>
        </a:p>
      </dsp:txBody>
      <dsp:txXfrm>
        <a:off x="66327" y="2032970"/>
        <a:ext cx="11387346" cy="1226058"/>
      </dsp:txXfrm>
    </dsp:sp>
    <dsp:sp modelId="{1CBCF9C5-F202-4995-9634-4C82753ADD33}">
      <dsp:nvSpPr>
        <dsp:cNvPr id="0" name=""/>
        <dsp:cNvSpPr/>
      </dsp:nvSpPr>
      <dsp:spPr>
        <a:xfrm>
          <a:off x="0" y="3391596"/>
          <a:ext cx="11520000" cy="18837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sz="2300" kern="1200" dirty="0"/>
        </a:p>
      </dsp:txBody>
      <dsp:txXfrm>
        <a:off x="91955" y="3483551"/>
        <a:ext cx="11336090" cy="16997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A562E-7197-486F-BE97-DFBC2CFF3D7E}">
      <dsp:nvSpPr>
        <dsp:cNvPr id="0" name=""/>
        <dsp:cNvSpPr/>
      </dsp:nvSpPr>
      <dsp:spPr>
        <a:xfrm>
          <a:off x="5679" y="605477"/>
          <a:ext cx="2702552" cy="1862058"/>
        </a:xfrm>
        <a:prstGeom prst="round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76F06-6DDD-4D83-890F-4D029BA745C5}">
      <dsp:nvSpPr>
        <dsp:cNvPr id="0" name=""/>
        <dsp:cNvSpPr/>
      </dsp:nvSpPr>
      <dsp:spPr>
        <a:xfrm>
          <a:off x="5679"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solidFill>
                <a:schemeClr val="tx1"/>
              </a:solidFill>
            </a:rPr>
            <a:t>Climate change mitigation focused on solutions</a:t>
          </a:r>
          <a:endParaRPr lang="en-NL" sz="2100" kern="1200" dirty="0"/>
        </a:p>
      </dsp:txBody>
      <dsp:txXfrm>
        <a:off x="5679" y="2467536"/>
        <a:ext cx="2702552" cy="1002647"/>
      </dsp:txXfrm>
    </dsp:sp>
    <dsp:sp modelId="{D09A07F7-6B08-419A-929B-35B77FEFD7CC}">
      <dsp:nvSpPr>
        <dsp:cNvPr id="0" name=""/>
        <dsp:cNvSpPr/>
      </dsp:nvSpPr>
      <dsp:spPr>
        <a:xfrm>
          <a:off x="2978600" y="605477"/>
          <a:ext cx="2702552" cy="1862058"/>
        </a:xfrm>
        <a:prstGeom prst="round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5DDDE-D4AF-4EFE-93CD-C3BF02253519}">
      <dsp:nvSpPr>
        <dsp:cNvPr id="0" name=""/>
        <dsp:cNvSpPr/>
      </dsp:nvSpPr>
      <dsp:spPr>
        <a:xfrm>
          <a:off x="2978600"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Interactive </a:t>
          </a:r>
          <a:r>
            <a:rPr lang="en-GB" sz="2100" b="1" kern="1200" dirty="0"/>
            <a:t>virtual </a:t>
          </a:r>
          <a:r>
            <a:rPr lang="en-GB" sz="2100" kern="1200" dirty="0"/>
            <a:t>teaching material</a:t>
          </a:r>
          <a:endParaRPr lang="en-NL" sz="2100" kern="1200" dirty="0"/>
        </a:p>
      </dsp:txBody>
      <dsp:txXfrm>
        <a:off x="2978600" y="2467536"/>
        <a:ext cx="2702552" cy="1002647"/>
      </dsp:txXfrm>
    </dsp:sp>
    <dsp:sp modelId="{ADD7C7E1-30A0-4713-8F27-30F74E1E2C57}">
      <dsp:nvSpPr>
        <dsp:cNvPr id="0" name=""/>
        <dsp:cNvSpPr/>
      </dsp:nvSpPr>
      <dsp:spPr>
        <a:xfrm>
          <a:off x="5951522" y="605477"/>
          <a:ext cx="2702552" cy="1862058"/>
        </a:xfrm>
        <a:prstGeom prst="roundRect">
          <a:avLst/>
        </a:prstGeom>
        <a:blipFill rotWithShape="1">
          <a:blip xmlns:r="http://schemas.openxmlformats.org/officeDocument/2006/relationships" r:embed="rId3"/>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91406-2FB8-46B7-B726-80C89895A895}">
      <dsp:nvSpPr>
        <dsp:cNvPr id="0" name=""/>
        <dsp:cNvSpPr/>
      </dsp:nvSpPr>
      <dsp:spPr>
        <a:xfrm>
          <a:off x="5951522"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MIT Sloan &amp; Climate Interactive Simulation tool </a:t>
          </a:r>
          <a:endParaRPr lang="en-NL" sz="2100" kern="1200" dirty="0"/>
        </a:p>
      </dsp:txBody>
      <dsp:txXfrm>
        <a:off x="5951522" y="2467536"/>
        <a:ext cx="2702552" cy="1002647"/>
      </dsp:txXfrm>
    </dsp:sp>
    <dsp:sp modelId="{DC7A39B0-3FAA-4438-BBA8-BFC9CE9EFD63}">
      <dsp:nvSpPr>
        <dsp:cNvPr id="0" name=""/>
        <dsp:cNvSpPr/>
      </dsp:nvSpPr>
      <dsp:spPr>
        <a:xfrm>
          <a:off x="8924444" y="605477"/>
          <a:ext cx="2702552" cy="1862058"/>
        </a:xfrm>
        <a:prstGeom prst="roundRect">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DC537-E8D6-4C90-8AF1-A480E8A5DDFD}">
      <dsp:nvSpPr>
        <dsp:cNvPr id="0" name=""/>
        <dsp:cNvSpPr/>
      </dsp:nvSpPr>
      <dsp:spPr>
        <a:xfrm>
          <a:off x="8924444"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Certificates for you and your students</a:t>
          </a:r>
          <a:endParaRPr lang="en-NL" sz="2100" kern="1200" dirty="0"/>
        </a:p>
      </dsp:txBody>
      <dsp:txXfrm>
        <a:off x="8924444" y="2467536"/>
        <a:ext cx="2702552" cy="10026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81D7C-81F1-BA48-B0CF-02C398C91972}" type="datetimeFigureOut">
              <a:rPr lang="en-US" smtClean="0"/>
              <a:t>7/28/2023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a:t>
            </a:fld>
            <a:endParaRPr lang="en-US"/>
          </a:p>
        </p:txBody>
      </p:sp>
    </p:spTree>
    <p:extLst>
      <p:ext uri="{BB962C8B-B14F-4D97-AF65-F5344CB8AC3E}">
        <p14:creationId xmlns:p14="http://schemas.microsoft.com/office/powerpoint/2010/main" val="2044583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one is Climate Change Mitigation Education: Every Graduate needs to know how to best mitigate climate change- what are the best strategies and tools in operations, supply chain management, economics, investment to reduce carbon emissions?</a:t>
            </a:r>
            <a:endParaRPr lang="en-NL" dirty="0"/>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05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Carbon Literacy Training for Business Schools we have a strong focus on these high impact solutions so that everyone in a business school, whether in teaching, research or operations would know the best actions to take.</a:t>
            </a:r>
          </a:p>
        </p:txBody>
      </p:sp>
      <p:sp>
        <p:nvSpPr>
          <p:cNvPr id="4" name="Slide Number Placeholder 3"/>
          <p:cNvSpPr>
            <a:spLocks noGrp="1"/>
          </p:cNvSpPr>
          <p:nvPr>
            <p:ph type="sldNum" sz="quarter" idx="5"/>
          </p:nvPr>
        </p:nvSpPr>
        <p:spPr/>
        <p:txBody>
          <a:bodyPr/>
          <a:lstStyle/>
          <a:p>
            <a:fld id="{D7F88987-9C11-FC43-B2CE-3A9A6A29209B}" type="slidenum">
              <a:rPr lang="en-US" smtClean="0"/>
              <a:t>15</a:t>
            </a:fld>
            <a:endParaRPr lang="en-US"/>
          </a:p>
        </p:txBody>
      </p:sp>
    </p:spTree>
    <p:extLst>
      <p:ext uri="{BB962C8B-B14F-4D97-AF65-F5344CB8AC3E}">
        <p14:creationId xmlns:p14="http://schemas.microsoft.com/office/powerpoint/2010/main" val="357089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are interested in the wider perspective on how to get everyone in the </a:t>
            </a:r>
            <a:r>
              <a:rPr lang="en-GB" b="1" dirty="0"/>
              <a:t>university</a:t>
            </a:r>
            <a:r>
              <a:rPr lang="en-GB" dirty="0"/>
              <a:t> carbon literate, NTU has made one of the two open-source tool kits for all staff and students at universities.</a:t>
            </a:r>
          </a:p>
        </p:txBody>
      </p:sp>
      <p:sp>
        <p:nvSpPr>
          <p:cNvPr id="4" name="Slide Number Placeholder 3"/>
          <p:cNvSpPr>
            <a:spLocks noGrp="1"/>
          </p:cNvSpPr>
          <p:nvPr>
            <p:ph type="sldNum" sz="quarter" idx="5"/>
          </p:nvPr>
        </p:nvSpPr>
        <p:spPr/>
        <p:txBody>
          <a:bodyPr/>
          <a:lstStyle/>
          <a:p>
            <a:fld id="{D7F88987-9C11-FC43-B2CE-3A9A6A29209B}" type="slidenum">
              <a:rPr lang="en-US" smtClean="0"/>
              <a:t>16</a:t>
            </a:fld>
            <a:endParaRPr lang="en-US"/>
          </a:p>
        </p:txBody>
      </p:sp>
    </p:spTree>
    <p:extLst>
      <p:ext uri="{BB962C8B-B14F-4D97-AF65-F5344CB8AC3E}">
        <p14:creationId xmlns:p14="http://schemas.microsoft.com/office/powerpoint/2010/main" val="1616808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7F88987-9C11-FC43-B2CE-3A9A6A29209B}" type="slidenum">
              <a:rPr lang="en-US" smtClean="0"/>
              <a:t>17</a:t>
            </a:fld>
            <a:endParaRPr lang="en-US"/>
          </a:p>
        </p:txBody>
      </p:sp>
    </p:spTree>
    <p:extLst>
      <p:ext uri="{BB962C8B-B14F-4D97-AF65-F5344CB8AC3E}">
        <p14:creationId xmlns:p14="http://schemas.microsoft.com/office/powerpoint/2010/main" val="3447037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21</a:t>
            </a:fld>
            <a:endParaRPr lang="en-US"/>
          </a:p>
        </p:txBody>
      </p:sp>
    </p:spTree>
    <p:extLst>
      <p:ext uri="{BB962C8B-B14F-4D97-AF65-F5344CB8AC3E}">
        <p14:creationId xmlns:p14="http://schemas.microsoft.com/office/powerpoint/2010/main" val="1398828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F88987-9C11-FC43-B2CE-3A9A6A29209B}" type="slidenum">
              <a:rPr lang="en-US" smtClean="0"/>
              <a:t>23</a:t>
            </a:fld>
            <a:endParaRPr lang="en-US"/>
          </a:p>
        </p:txBody>
      </p:sp>
    </p:spTree>
    <p:extLst>
      <p:ext uri="{BB962C8B-B14F-4D97-AF65-F5344CB8AC3E}">
        <p14:creationId xmlns:p14="http://schemas.microsoft.com/office/powerpoint/2010/main" val="3463755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27</a:t>
            </a:fld>
            <a:endParaRPr lang="en-US"/>
          </a:p>
        </p:txBody>
      </p:sp>
    </p:spTree>
    <p:extLst>
      <p:ext uri="{BB962C8B-B14F-4D97-AF65-F5344CB8AC3E}">
        <p14:creationId xmlns:p14="http://schemas.microsoft.com/office/powerpoint/2010/main" val="300050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2</a:t>
            </a:fld>
            <a:endParaRPr lang="en-US"/>
          </a:p>
        </p:txBody>
      </p:sp>
    </p:spTree>
    <p:extLst>
      <p:ext uri="{BB962C8B-B14F-4D97-AF65-F5344CB8AC3E}">
        <p14:creationId xmlns:p14="http://schemas.microsoft.com/office/powerpoint/2010/main" val="693120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3</a:t>
            </a:fld>
            <a:endParaRPr lang="en-US"/>
          </a:p>
        </p:txBody>
      </p:sp>
    </p:spTree>
    <p:extLst>
      <p:ext uri="{BB962C8B-B14F-4D97-AF65-F5344CB8AC3E}">
        <p14:creationId xmlns:p14="http://schemas.microsoft.com/office/powerpoint/2010/main" val="3982433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5</a:t>
            </a:fld>
            <a:endParaRPr lang="en-US"/>
          </a:p>
        </p:txBody>
      </p:sp>
    </p:spTree>
    <p:extLst>
      <p:ext uri="{BB962C8B-B14F-4D97-AF65-F5344CB8AC3E}">
        <p14:creationId xmlns:p14="http://schemas.microsoft.com/office/powerpoint/2010/main" val="3704034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6</a:t>
            </a:fld>
            <a:endParaRPr lang="en-US"/>
          </a:p>
        </p:txBody>
      </p:sp>
    </p:spTree>
    <p:extLst>
      <p:ext uri="{BB962C8B-B14F-4D97-AF65-F5344CB8AC3E}">
        <p14:creationId xmlns:p14="http://schemas.microsoft.com/office/powerpoint/2010/main" val="59652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7</a:t>
            </a:fld>
            <a:endParaRPr lang="en-US"/>
          </a:p>
        </p:txBody>
      </p:sp>
    </p:spTree>
    <p:extLst>
      <p:ext uri="{BB962C8B-B14F-4D97-AF65-F5344CB8AC3E}">
        <p14:creationId xmlns:p14="http://schemas.microsoft.com/office/powerpoint/2010/main" val="386458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8</a:t>
            </a:fld>
            <a:endParaRPr lang="en-US"/>
          </a:p>
        </p:txBody>
      </p:sp>
    </p:spTree>
    <p:extLst>
      <p:ext uri="{BB962C8B-B14F-4D97-AF65-F5344CB8AC3E}">
        <p14:creationId xmlns:p14="http://schemas.microsoft.com/office/powerpoint/2010/main" val="234158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1:notes"/>
          <p:cNvSpPr>
            <a:spLocks noGrp="1" noRot="1" noChangeAspect="1"/>
          </p:cNvSpPr>
          <p:nvPr>
            <p:ph type="sldImg" idx="2"/>
          </p:nvPr>
        </p:nvSpPr>
        <p:spPr>
          <a:xfrm>
            <a:off x="84138" y="742950"/>
            <a:ext cx="6615112"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p21:notes"/>
          <p:cNvSpPr txBox="1">
            <a:spLocks noGrp="1"/>
          </p:cNvSpPr>
          <p:nvPr>
            <p:ph type="body" idx="1"/>
          </p:nvPr>
        </p:nvSpPr>
        <p:spPr>
          <a:xfrm>
            <a:off x="677863" y="4711700"/>
            <a:ext cx="5426075" cy="4464050"/>
          </a:xfrm>
          <a:prstGeom prst="rect">
            <a:avLst/>
          </a:prstGeom>
          <a:noFill/>
          <a:ln>
            <a:noFill/>
          </a:ln>
        </p:spPr>
        <p:txBody>
          <a:bodyPr spcFirstLastPara="1" wrap="square" lIns="95400" tIns="47700" rIns="95400" bIns="47700" anchor="t" anchorCtr="0">
            <a:noAutofit/>
          </a:bodyPr>
          <a:lstStyle/>
          <a:p>
            <a:pPr marL="0" lvl="0" indent="0" algn="l" rtl="0">
              <a:spcBef>
                <a:spcPts val="0"/>
              </a:spcBef>
              <a:spcAft>
                <a:spcPts val="0"/>
              </a:spcAft>
              <a:buNone/>
            </a:pPr>
            <a:endParaRPr/>
          </a:p>
          <a:p>
            <a:pPr marL="0" lvl="0" indent="0" algn="l" rtl="0">
              <a:spcBef>
                <a:spcPts val="360"/>
              </a:spcBef>
              <a:spcAft>
                <a:spcPts val="0"/>
              </a:spcAft>
              <a:buNone/>
            </a:pPr>
            <a:r>
              <a:rPr lang="en-GB"/>
              <a:t>Carbon Dioxide equivalent gives us a level playing field to understand the effects of various activities</a:t>
            </a:r>
            <a:endParaRPr/>
          </a:p>
        </p:txBody>
      </p:sp>
      <p:sp>
        <p:nvSpPr>
          <p:cNvPr id="571" name="Google Shape;571;p21:notes"/>
          <p:cNvSpPr txBox="1">
            <a:spLocks noGrp="1"/>
          </p:cNvSpPr>
          <p:nvPr>
            <p:ph type="sldNum" idx="12"/>
          </p:nvPr>
        </p:nvSpPr>
        <p:spPr>
          <a:xfrm>
            <a:off x="3841750" y="9421813"/>
            <a:ext cx="2938463" cy="495300"/>
          </a:xfrm>
          <a:prstGeom prst="rect">
            <a:avLst/>
          </a:prstGeom>
          <a:noFill/>
          <a:ln>
            <a:noFill/>
          </a:ln>
        </p:spPr>
        <p:txBody>
          <a:bodyPr spcFirstLastPara="1" wrap="square" lIns="95400" tIns="47700" rIns="95400" bIns="47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90204" pitchFamily="34" charset="0"/>
              </a:rPr>
              <a:t>This is our current situation as demonstrated by </a:t>
            </a:r>
            <a:r>
              <a:rPr lang="en-US" dirty="0" err="1">
                <a:latin typeface="Century Gothic" panose="020B0502020202090204" pitchFamily="34" charset="0"/>
              </a:rPr>
              <a:t>En</a:t>
            </a:r>
            <a:r>
              <a:rPr lang="en-US" dirty="0">
                <a:latin typeface="Century Gothic" panose="020B0502020202090204" pitchFamily="34" charset="0"/>
              </a:rPr>
              <a:t>-ROADS which was developed by MIT Climate Interactive so that everyone can understand the high impact solutions and which impact they would have. Run with this group as interactive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76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5685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4949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4988040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17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2197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3378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8101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1966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1346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62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4781966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38618563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8122372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42827381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12782675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36709939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4088434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25311466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30350075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136712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9837827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840541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1835845465"/>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507411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6608717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28048922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046241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75089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9268039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51764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724296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5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145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285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6E3E726-35A4-41FC-A280-00AAC30C5259}" type="datetimeFigureOut">
              <a:rPr lang="en-GB" smtClean="0"/>
              <a:t>28/07/2023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5B9FC0-5C0D-410C-903B-61CC98F943EB}" type="slidenum">
              <a:rPr lang="en-GB" smtClean="0"/>
              <a:t>‹#›</a:t>
            </a:fld>
            <a:endParaRPr lang="en-GB"/>
          </a:p>
        </p:txBody>
      </p:sp>
    </p:spTree>
    <p:extLst>
      <p:ext uri="{BB962C8B-B14F-4D97-AF65-F5344CB8AC3E}">
        <p14:creationId xmlns:p14="http://schemas.microsoft.com/office/powerpoint/2010/main" val="1477792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spTree>
    <p:extLst>
      <p:ext uri="{BB962C8B-B14F-4D97-AF65-F5344CB8AC3E}">
        <p14:creationId xmlns:p14="http://schemas.microsoft.com/office/powerpoint/2010/main" val="303082472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spTree>
    <p:extLst>
      <p:ext uri="{BB962C8B-B14F-4D97-AF65-F5344CB8AC3E}">
        <p14:creationId xmlns:p14="http://schemas.microsoft.com/office/powerpoint/2010/main" val="353615844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0299281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83045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472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54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897958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857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046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7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747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628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664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793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515579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419638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677136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2009579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278455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1949526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2465755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717902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502720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77633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3830957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837804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348516172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2595068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Dark Background w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08645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3726890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874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309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966FD595-5923-4CD2-8CB5-0A66B9351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69" y="2515548"/>
            <a:ext cx="4659709" cy="1826904"/>
          </a:xfrm>
          <a:prstGeom prst="rect">
            <a:avLst/>
          </a:prstGeom>
        </p:spPr>
      </p:pic>
      <p:pic>
        <p:nvPicPr>
          <p:cNvPr id="8" name="Picture 7">
            <a:extLst>
              <a:ext uri="{FF2B5EF4-FFF2-40B4-BE49-F238E27FC236}">
                <a16:creationId xmlns:a16="http://schemas.microsoft.com/office/drawing/2014/main" id="{C57BD1C0-1B2D-4196-BB30-215FEB5626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7644" y="306284"/>
            <a:ext cx="1800000" cy="688312"/>
          </a:xfrm>
          <a:prstGeom prst="rect">
            <a:avLst/>
          </a:prstGeom>
        </p:spPr>
      </p:pic>
    </p:spTree>
    <p:extLst>
      <p:ext uri="{BB962C8B-B14F-4D97-AF65-F5344CB8AC3E}">
        <p14:creationId xmlns:p14="http://schemas.microsoft.com/office/powerpoint/2010/main" val="3158933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DA9A7782-9BC8-4FD3-A0CD-BC4D0AAE2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5898" y="1420908"/>
            <a:ext cx="3856511" cy="1511999"/>
          </a:xfrm>
          <a:prstGeom prst="rect">
            <a:avLst/>
          </a:prstGeom>
        </p:spPr>
      </p:pic>
      <p:pic>
        <p:nvPicPr>
          <p:cNvPr id="8" name="Picture 7">
            <a:extLst>
              <a:ext uri="{FF2B5EF4-FFF2-40B4-BE49-F238E27FC236}">
                <a16:creationId xmlns:a16="http://schemas.microsoft.com/office/drawing/2014/main" id="{1EB95AC9-216C-4C9A-A5A7-5FB3837A1C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9592" y="1420908"/>
            <a:ext cx="3954018" cy="1511999"/>
          </a:xfrm>
          <a:prstGeom prst="rect">
            <a:avLst/>
          </a:prstGeom>
        </p:spPr>
      </p:pic>
    </p:spTree>
    <p:extLst>
      <p:ext uri="{BB962C8B-B14F-4D97-AF65-F5344CB8AC3E}">
        <p14:creationId xmlns:p14="http://schemas.microsoft.com/office/powerpoint/2010/main" val="1410002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9" name="Picture 8">
            <a:extLst>
              <a:ext uri="{FF2B5EF4-FFF2-40B4-BE49-F238E27FC236}">
                <a16:creationId xmlns:a16="http://schemas.microsoft.com/office/drawing/2014/main" id="{247A0F1E-92EE-405F-B6F2-865432ADF7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2851198542"/>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8" name="Picture 7">
            <a:extLst>
              <a:ext uri="{FF2B5EF4-FFF2-40B4-BE49-F238E27FC236}">
                <a16:creationId xmlns:a16="http://schemas.microsoft.com/office/drawing/2014/main" id="{173704A9-62D5-44C5-8F5F-6BCB50D5A7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1338720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18" y="6429266"/>
            <a:ext cx="1118618" cy="256033"/>
          </a:xfrm>
          <a:prstGeom prst="rect">
            <a:avLst/>
          </a:prstGeom>
        </p:spPr>
      </p:pic>
    </p:spTree>
    <p:extLst>
      <p:ext uri="{BB962C8B-B14F-4D97-AF65-F5344CB8AC3E}">
        <p14:creationId xmlns:p14="http://schemas.microsoft.com/office/powerpoint/2010/main" val="3302662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0601048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295467490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1198222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19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066485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947504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447060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05003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35372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4586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892924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927532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42873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4528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64135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827910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990139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4872550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253457843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936943382"/>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86189511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130544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579206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14174756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4251717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0561312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8940860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5375777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02834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0127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3307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7936581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6947205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9627926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5116226"/>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90"/>
        <p:cNvGrpSpPr/>
        <p:nvPr/>
      </p:nvGrpSpPr>
      <p:grpSpPr>
        <a:xfrm>
          <a:off x="0" y="0"/>
          <a:ext cx="0" cy="0"/>
          <a:chOff x="0" y="0"/>
          <a:chExt cx="0" cy="0"/>
        </a:xfrm>
      </p:grpSpPr>
      <p:sp>
        <p:nvSpPr>
          <p:cNvPr id="291" name="Google Shape;291;p38"/>
          <p:cNvSpPr txBox="1">
            <a:spLocks noGrp="1"/>
          </p:cNvSpPr>
          <p:nvPr>
            <p:ph type="title"/>
          </p:nvPr>
        </p:nvSpPr>
        <p:spPr>
          <a:xfrm>
            <a:off x="0" y="0"/>
            <a:ext cx="12192000" cy="1066800"/>
          </a:xfrm>
          <a:prstGeom prst="rect">
            <a:avLst/>
          </a:prstGeom>
          <a:solidFill>
            <a:srgbClr val="6F2C91"/>
          </a:solid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33" b="0"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292" name="Google Shape;292;p38"/>
          <p:cNvSpPr txBox="1">
            <a:spLocks noGrp="1"/>
          </p:cNvSpPr>
          <p:nvPr>
            <p:ph type="body" idx="1"/>
          </p:nvPr>
        </p:nvSpPr>
        <p:spPr>
          <a:xfrm>
            <a:off x="558800" y="1447801"/>
            <a:ext cx="11074400" cy="486760"/>
          </a:xfrm>
          <a:prstGeom prst="rect">
            <a:avLst/>
          </a:prstGeom>
          <a:noFill/>
          <a:ln>
            <a:noFill/>
          </a:ln>
        </p:spPr>
        <p:txBody>
          <a:bodyPr spcFirstLastPara="1" wrap="square" lIns="91425" tIns="45700" rIns="91425" bIns="45700" anchor="t" anchorCtr="0">
            <a:spAutoFit/>
          </a:bodyPr>
          <a:lstStyle>
            <a:lvl1pPr marL="609585" lvl="0" indent="-457189" algn="l">
              <a:lnSpc>
                <a:spcPct val="110000"/>
              </a:lnSpc>
              <a:spcBef>
                <a:spcPts val="720"/>
              </a:spcBef>
              <a:spcAft>
                <a:spcPts val="0"/>
              </a:spcAft>
              <a:buClr>
                <a:srgbClr val="053663"/>
              </a:buClr>
              <a:buSzPts val="1800"/>
              <a:buFont typeface="Arial"/>
              <a:buChar char="•"/>
              <a:defRPr>
                <a:solidFill>
                  <a:srgbClr val="053663"/>
                </a:solidFill>
              </a:defRPr>
            </a:lvl1pPr>
            <a:lvl2pPr marL="1219170" lvl="1" indent="-431789" algn="l">
              <a:lnSpc>
                <a:spcPct val="90000"/>
              </a:lnSpc>
              <a:spcBef>
                <a:spcPts val="480"/>
              </a:spcBef>
              <a:spcAft>
                <a:spcPts val="0"/>
              </a:spcAft>
              <a:buClr>
                <a:srgbClr val="053663"/>
              </a:buClr>
              <a:buSzPts val="1500"/>
              <a:buFont typeface="Arial"/>
              <a:buChar char="–"/>
              <a:defRPr>
                <a:solidFill>
                  <a:srgbClr val="053663"/>
                </a:solidFill>
              </a:defRPr>
            </a:lvl2pPr>
            <a:lvl3pPr marL="1828754" lvl="2" indent="-406390" algn="l">
              <a:lnSpc>
                <a:spcPct val="90000"/>
              </a:lnSpc>
              <a:spcBef>
                <a:spcPts val="320"/>
              </a:spcBef>
              <a:spcAft>
                <a:spcPts val="0"/>
              </a:spcAft>
              <a:buClr>
                <a:srgbClr val="053663"/>
              </a:buClr>
              <a:buSzPts val="1200"/>
              <a:buFont typeface="Arial"/>
              <a:buChar char="•"/>
              <a:defRPr>
                <a:solidFill>
                  <a:srgbClr val="053663"/>
                </a:solidFill>
              </a:defRPr>
            </a:lvl3pPr>
            <a:lvl4pPr marL="2438339" lvl="3" indent="-406390" algn="l">
              <a:lnSpc>
                <a:spcPct val="90000"/>
              </a:lnSpc>
              <a:spcBef>
                <a:spcPts val="320"/>
              </a:spcBef>
              <a:spcAft>
                <a:spcPts val="0"/>
              </a:spcAft>
              <a:buClr>
                <a:srgbClr val="053663"/>
              </a:buClr>
              <a:buSzPts val="1200"/>
              <a:buFont typeface="Arial"/>
              <a:buChar char="–"/>
              <a:defRPr>
                <a:solidFill>
                  <a:srgbClr val="053663"/>
                </a:solidFill>
              </a:defRPr>
            </a:lvl4pPr>
            <a:lvl5pPr marL="3047924" lvl="4" indent="-406390" algn="l">
              <a:lnSpc>
                <a:spcPct val="90000"/>
              </a:lnSpc>
              <a:spcBef>
                <a:spcPts val="320"/>
              </a:spcBef>
              <a:spcAft>
                <a:spcPts val="0"/>
              </a:spcAft>
              <a:buClr>
                <a:srgbClr val="053663"/>
              </a:buClr>
              <a:buSzPts val="1200"/>
              <a:buFont typeface="Arial"/>
              <a:buChar char="»"/>
              <a:defRPr>
                <a:solidFill>
                  <a:srgbClr val="053663"/>
                </a:solidFill>
              </a:defRPr>
            </a:lvl5pPr>
            <a:lvl6pPr marL="3657509" lvl="5" indent="-457189" algn="l">
              <a:lnSpc>
                <a:spcPct val="90000"/>
              </a:lnSpc>
              <a:spcBef>
                <a:spcPts val="480"/>
              </a:spcBef>
              <a:spcAft>
                <a:spcPts val="0"/>
              </a:spcAft>
              <a:buClr>
                <a:srgbClr val="004D75"/>
              </a:buClr>
              <a:buSzPts val="1800"/>
              <a:buChar char="»"/>
              <a:defRPr/>
            </a:lvl6pPr>
            <a:lvl7pPr marL="4267093" lvl="6" indent="-457189" algn="l">
              <a:lnSpc>
                <a:spcPct val="90000"/>
              </a:lnSpc>
              <a:spcBef>
                <a:spcPts val="480"/>
              </a:spcBef>
              <a:spcAft>
                <a:spcPts val="0"/>
              </a:spcAft>
              <a:buClr>
                <a:srgbClr val="004D75"/>
              </a:buClr>
              <a:buSzPts val="1800"/>
              <a:buChar char="»"/>
              <a:defRPr/>
            </a:lvl7pPr>
            <a:lvl8pPr marL="4876678" lvl="7" indent="-457189" algn="l">
              <a:lnSpc>
                <a:spcPct val="90000"/>
              </a:lnSpc>
              <a:spcBef>
                <a:spcPts val="480"/>
              </a:spcBef>
              <a:spcAft>
                <a:spcPts val="0"/>
              </a:spcAft>
              <a:buClr>
                <a:srgbClr val="004D75"/>
              </a:buClr>
              <a:buSzPts val="1800"/>
              <a:buChar char="»"/>
              <a:defRPr/>
            </a:lvl8pPr>
            <a:lvl9pPr marL="5486263" lvl="8" indent="-457189"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21657008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p:cSld name="1_One Column">
    <p:spTree>
      <p:nvGrpSpPr>
        <p:cNvPr id="1" name="Shape 8"/>
        <p:cNvGrpSpPr/>
        <p:nvPr/>
      </p:nvGrpSpPr>
      <p:grpSpPr>
        <a:xfrm>
          <a:off x="0" y="0"/>
          <a:ext cx="0" cy="0"/>
          <a:chOff x="0" y="0"/>
          <a:chExt cx="0" cy="0"/>
        </a:xfrm>
      </p:grpSpPr>
      <p:sp>
        <p:nvSpPr>
          <p:cNvPr id="9" name="Google Shape;9;p34"/>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 name="Google Shape;10;p34"/>
          <p:cNvSpPr txBox="1">
            <a:spLocks noGrp="1"/>
          </p:cNvSpPr>
          <p:nvPr>
            <p:ph type="body" idx="1"/>
          </p:nvPr>
        </p:nvSpPr>
        <p:spPr>
          <a:xfrm>
            <a:off x="442913" y="1989138"/>
            <a:ext cx="11306174"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 name="Google Shape;11;p34"/>
          <p:cNvSpPr txBox="1">
            <a:spLocks noGrp="1"/>
          </p:cNvSpPr>
          <p:nvPr>
            <p:ph type="title"/>
          </p:nvPr>
        </p:nvSpPr>
        <p:spPr>
          <a:xfrm>
            <a:off x="442912" y="800100"/>
            <a:ext cx="11306175" cy="1001983"/>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Clr>
                <a:srgbClr val="E6005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34"/>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13" name="Google Shape;13;p34"/>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Google Shape;14;p34"/>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E6005B"/>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866976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spTree>
    <p:extLst>
      <p:ext uri="{BB962C8B-B14F-4D97-AF65-F5344CB8AC3E}">
        <p14:creationId xmlns:p14="http://schemas.microsoft.com/office/powerpoint/2010/main" val="420264867"/>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spTree>
    <p:extLst>
      <p:ext uri="{BB962C8B-B14F-4D97-AF65-F5344CB8AC3E}">
        <p14:creationId xmlns:p14="http://schemas.microsoft.com/office/powerpoint/2010/main" val="4110610271"/>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28/07/2023</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3758404778"/>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52415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3.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theme" Target="../theme/theme6.xml"/><Relationship Id="rId8"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52" r:id="rId4"/>
    <p:sldLayoutId id="2147483676" r:id="rId5"/>
    <p:sldLayoutId id="2147483670" r:id="rId6"/>
    <p:sldLayoutId id="2147483684" r:id="rId7"/>
    <p:sldLayoutId id="2147483659" r:id="rId8"/>
    <p:sldLayoutId id="2147483653" r:id="rId9"/>
    <p:sldLayoutId id="2147483679" r:id="rId10"/>
    <p:sldLayoutId id="2147483680" r:id="rId11"/>
    <p:sldLayoutId id="2147483677" r:id="rId12"/>
    <p:sldLayoutId id="2147483678" r:id="rId13"/>
    <p:sldLayoutId id="2147483683" r:id="rId14"/>
    <p:sldLayoutId id="2147483651" r:id="rId15"/>
    <p:sldLayoutId id="2147483667" r:id="rId16"/>
    <p:sldLayoutId id="2147483658" r:id="rId17"/>
    <p:sldLayoutId id="2147483685" r:id="rId18"/>
    <p:sldLayoutId id="2147483723" r:id="rId19"/>
    <p:sldLayoutId id="2147483724" r:id="rId20"/>
    <p:sldLayoutId id="2147483765" r:id="rId21"/>
    <p:sldLayoutId id="2147483778" r:id="rId22"/>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8574996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8" r:id="rId29"/>
    <p:sldLayoutId id="2147483719" r:id="rId30"/>
    <p:sldLayoutId id="2147483720" r:id="rId31"/>
    <p:sldLayoutId id="2147483721" r:id="rId32"/>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757412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6761560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391392431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28281397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hyperlink" Target="mailto:petra.molthan-hill@ntu.ac.uk"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data.worldbank.org/indicator/EN.ATM.CO2E.PC"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irep.ntu.ac.uk/id/eprint/39223/"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eur03.safelinks.protection.outlook.com/?url=https%3A%2F%2Fwww.educcateglobal.org%2F&amp;data=04%7C01%7Cpetra.molthan-hill%40ntu.ac.uk%7C6be06ead23564372a60908d930a26e8c%7C8acbc2c5c8ed42c78169ba438a0dbe2f%7C1%7C0%7C637594296452468687%7CUnknown%7CTWFpbGZsb3d8eyJWIjoiMC4wLjAwMDAiLCJQIjoiV2luMzIiLCJBTiI6Ik1haWwiLCJXVCI6Mn0%3D%7C1000&amp;sdata=o2SDzsNMj5hkYLxnpvXrNcS4SHRErrJOMRQ%2B4YNJ7Bg%3D&amp;reserved=0"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www.ntu.ac.uk/about-us/sustainability/sustainability-in-education/carbon-literacy-training" TargetMode="External"/><Relationship Id="rId4" Type="http://schemas.openxmlformats.org/officeDocument/2006/relationships/hyperlink" Target="https://eur03.safelinks.protection.outlook.com/?url=https%3A%2F%2Fwww.educcateglobal.org%2F&amp;data=04%7C01%7Cpetra.molthan-hill%40ntu.ac.uk%7C6be06ead23564372a60908d930a26e8c%7C8acbc2c5c8ed42c78169ba438a0dbe2f%7C1%7C0%7C637594296452478642%7CUnknown%7CTWFpbGZsb3d8eyJWIjoiMC4wLjAwMDAiLCJQIjoiV2luMzIiLCJBTiI6Ik1haWwiLCJXVCI6Mn0%3D%7C1000&amp;sdata=5CupyFXsl36yCUyQ9ocbMIm9aoHRE7ZKO4y5JqKjLWg%3D&amp;reserved=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hyperlink" Target="https://link.springer.com/referenceworkentry/10.1007/978-1-4614-6431-0_154-1"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Layout" Target="../slideLayouts/slideLayout64.xml"/><Relationship Id="rId1" Type="http://schemas.openxmlformats.org/officeDocument/2006/relationships/video" Target="https://www.youtube.com/embed/VwgbFjb6Ado?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petra.molthan-hill@ntu.ac.uk" TargetMode="External"/><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hyperlink" Target="https://www.ntu.ac.uk/about-us/sustainability/sustainability-in-education/carbon-literacy-training" TargetMode="Externa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researchgate.net/publication/337846108_Transformative_Education_to_Address_All_Sustainable_Development_Goals"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link.springer.com/chapter/10.1007/978-3-030-15604-6_15"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3.jpeg"/><Relationship Id="rId5" Type="http://schemas.openxmlformats.org/officeDocument/2006/relationships/image" Target="cid:68dce11b-e049-43d7-aa28-ef5c8879a0fe@eurprd02.prod.outlook.com" TargetMode="Externa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7.xml"/><Relationship Id="rId7" Type="http://schemas.openxmlformats.org/officeDocument/2006/relationships/image" Target="../media/image29.png"/><Relationship Id="rId2" Type="http://schemas.openxmlformats.org/officeDocument/2006/relationships/slideLayout" Target="../slideLayouts/slideLayout21.xml"/><Relationship Id="rId1" Type="http://schemas.openxmlformats.org/officeDocument/2006/relationships/video" Target="https://www.youtube.com/embed/YEi-3qSD28E?feature=oembed"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DFE8-7E94-7D42-8F57-AE1BC6C92109}"/>
              </a:ext>
            </a:extLst>
          </p:cNvPr>
          <p:cNvSpPr>
            <a:spLocks noGrp="1"/>
          </p:cNvSpPr>
          <p:nvPr>
            <p:ph type="ctrTitle"/>
          </p:nvPr>
        </p:nvSpPr>
        <p:spPr/>
        <p:txBody>
          <a:bodyPr>
            <a:normAutofit/>
          </a:bodyPr>
          <a:lstStyle/>
          <a:p>
            <a:r>
              <a:rPr lang="nl-NL" sz="4800" dirty="0"/>
              <a:t>Embedding SDGs in Universities DNA</a:t>
            </a:r>
            <a:endParaRPr lang="en-US" sz="4800" dirty="0"/>
          </a:p>
        </p:txBody>
      </p:sp>
      <p:sp>
        <p:nvSpPr>
          <p:cNvPr id="3" name="Subtitle 2">
            <a:extLst>
              <a:ext uri="{FF2B5EF4-FFF2-40B4-BE49-F238E27FC236}">
                <a16:creationId xmlns:a16="http://schemas.microsoft.com/office/drawing/2014/main" id="{6A8E7974-55B9-AA4E-BF3A-6C5D6E054143}"/>
              </a:ext>
            </a:extLst>
          </p:cNvPr>
          <p:cNvSpPr>
            <a:spLocks noGrp="1"/>
          </p:cNvSpPr>
          <p:nvPr>
            <p:ph type="subTitle" idx="1"/>
          </p:nvPr>
        </p:nvSpPr>
        <p:spPr>
          <a:xfrm>
            <a:off x="442914" y="4015578"/>
            <a:ext cx="11534438" cy="1538348"/>
          </a:xfrm>
        </p:spPr>
        <p:txBody>
          <a:bodyPr>
            <a:normAutofit/>
          </a:bodyPr>
          <a:lstStyle/>
          <a:p>
            <a:r>
              <a:rPr lang="en-US" sz="1800" dirty="0"/>
              <a:t>Dr Petra Molthan-Hill</a:t>
            </a:r>
          </a:p>
          <a:p>
            <a:r>
              <a:rPr lang="en-GB" sz="1800" dirty="0"/>
              <a:t>Professor of Sustainable Management and Education for Sustainable Development and Co-Chair UN PRME Working Group on Climate Change &amp; the Environment, former Lead of NTU’s Green Academy, Nottingham Trent University</a:t>
            </a:r>
          </a:p>
        </p:txBody>
      </p:sp>
    </p:spTree>
    <p:extLst>
      <p:ext uri="{BB962C8B-B14F-4D97-AF65-F5344CB8AC3E}">
        <p14:creationId xmlns:p14="http://schemas.microsoft.com/office/powerpoint/2010/main" val="238349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21" descr="sdgs_poster_new1.png"/>
          <p:cNvPicPr preferRelativeResize="0"/>
          <p:nvPr/>
        </p:nvPicPr>
        <p:blipFill rotWithShape="1">
          <a:blip r:embed="rId3">
            <a:alphaModFix/>
          </a:blip>
          <a:srcRect t="2290" r="4435"/>
          <a:stretch/>
        </p:blipFill>
        <p:spPr>
          <a:xfrm>
            <a:off x="719403" y="1119891"/>
            <a:ext cx="10385485" cy="4802027"/>
          </a:xfrm>
          <a:prstGeom prst="rect">
            <a:avLst/>
          </a:prstGeom>
          <a:noFill/>
          <a:ln>
            <a:noFill/>
          </a:ln>
        </p:spPr>
      </p:pic>
      <p:sp>
        <p:nvSpPr>
          <p:cNvPr id="574" name="Google Shape;574;p21"/>
          <p:cNvSpPr txBox="1">
            <a:spLocks noGrp="1"/>
          </p:cNvSpPr>
          <p:nvPr>
            <p:ph type="title"/>
          </p:nvPr>
        </p:nvSpPr>
        <p:spPr>
          <a:xfrm>
            <a:off x="0" y="0"/>
            <a:ext cx="12192000" cy="1066800"/>
          </a:xfrm>
          <a:prstGeom prst="rect">
            <a:avLst/>
          </a:prstGeom>
          <a:solidFill>
            <a:schemeClr val="accent1"/>
          </a:solidFill>
          <a:ln>
            <a:noFill/>
          </a:ln>
        </p:spPr>
        <p:txBody>
          <a:bodyPr spcFirstLastPara="1" wrap="square" lIns="121900" tIns="60933" rIns="121900" bIns="60933" anchor="ctr" anchorCtr="0">
            <a:noAutofit/>
          </a:bodyPr>
          <a:lstStyle/>
          <a:p>
            <a:r>
              <a:rPr lang="en-GB" sz="4000" b="1" dirty="0">
                <a:latin typeface="Arial"/>
                <a:ea typeface="Arial"/>
                <a:cs typeface="Arial"/>
                <a:sym typeface="Arial"/>
              </a:rPr>
              <a:t>UN Sustainable Development Goals</a:t>
            </a:r>
            <a:endParaRPr sz="3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15154D5-EC22-4ED5-B230-4F865BCDBA80}"/>
              </a:ext>
            </a:extLst>
          </p:cNvPr>
          <p:cNvSpPr txBox="1"/>
          <p:nvPr/>
        </p:nvSpPr>
        <p:spPr>
          <a:xfrm>
            <a:off x="257577" y="5331854"/>
            <a:ext cx="11668260" cy="1300767"/>
          </a:xfrm>
          <a:prstGeom prst="rect">
            <a:avLst/>
          </a:prstGeom>
          <a:solidFill>
            <a:schemeClr val="tx1">
              <a:lumMod val="75000"/>
              <a:lumOff val="25000"/>
            </a:schemeClr>
          </a:solidFill>
        </p:spPr>
        <p:txBody>
          <a:bodyPr wrap="square" lIns="0" tIns="0" rIns="0" bIns="0" rtlCol="0" anchor="b" anchorCtr="0">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78CDF80D-E804-4F54-AC62-F055B59B72FA}"/>
              </a:ext>
            </a:extLst>
          </p:cNvPr>
          <p:cNvSpPr txBox="1"/>
          <p:nvPr/>
        </p:nvSpPr>
        <p:spPr>
          <a:xfrm>
            <a:off x="631065" y="5389160"/>
            <a:ext cx="4172755" cy="1072684"/>
          </a:xfrm>
          <a:prstGeom prst="rect">
            <a:avLst/>
          </a:prstGeom>
          <a:noFill/>
        </p:spPr>
        <p:txBody>
          <a:bodyPr wrap="square" lIns="0" tIns="0" rIns="0" bIns="0"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B050"/>
                </a:solidFill>
                <a:effectLst/>
                <a:uLnTx/>
                <a:uFillTx/>
                <a:latin typeface="Arial" panose="020B0604020202020204"/>
                <a:ea typeface="+mn-ea"/>
                <a:cs typeface="+mn-cs"/>
              </a:rPr>
              <a:t>Our key challenge: How to get to </a:t>
            </a:r>
            <a:r>
              <a:rPr kumimoji="0" lang="en-GB" sz="3200" b="0" i="0" u="none" strike="noStrike" kern="1200" cap="none" spc="0" normalizeH="0" baseline="0" noProof="0" dirty="0" err="1">
                <a:ln>
                  <a:noFill/>
                </a:ln>
                <a:solidFill>
                  <a:srgbClr val="00B050"/>
                </a:solidFill>
                <a:effectLst/>
                <a:uLnTx/>
                <a:uFillTx/>
                <a:latin typeface="Arial" panose="020B0604020202020204"/>
                <a:ea typeface="+mn-ea"/>
                <a:cs typeface="+mn-cs"/>
              </a:rPr>
              <a:t>1.5</a:t>
            </a:r>
            <a:r>
              <a:rPr kumimoji="0" lang="en-GB" sz="3200" b="0" i="0" u="none" strike="noStrike" kern="1200" cap="none" spc="0" normalizeH="0" baseline="0" noProof="0" dirty="0" err="1">
                <a:ln>
                  <a:noFill/>
                </a:ln>
                <a:solidFill>
                  <a:srgbClr val="00B050"/>
                </a:solidFill>
                <a:effectLst/>
                <a:uLnTx/>
                <a:uFillTx/>
                <a:latin typeface="Arial" panose="020B0604020202020204"/>
                <a:ea typeface="+mn-ea"/>
                <a:cs typeface="+mn-cs"/>
                <a:sym typeface="Symbol" panose="05050102010706020507" pitchFamily="18" charset="2"/>
              </a:rPr>
              <a:t></a:t>
            </a:r>
            <a:r>
              <a:rPr kumimoji="0" lang="en-GB" sz="3200" b="0" i="0" u="none" strike="noStrike" kern="1200" cap="none" spc="0" normalizeH="0" baseline="0" noProof="0" dirty="0" err="1">
                <a:ln>
                  <a:noFill/>
                </a:ln>
                <a:solidFill>
                  <a:srgbClr val="00B050"/>
                </a:solidFill>
                <a:effectLst/>
                <a:uLnTx/>
                <a:uFillTx/>
                <a:latin typeface="Arial" panose="020B0604020202020204"/>
                <a:ea typeface="+mn-ea"/>
                <a:cs typeface="+mn-cs"/>
              </a:rPr>
              <a:t>C</a:t>
            </a:r>
            <a:r>
              <a:rPr kumimoji="0" lang="en-GB" sz="3200" b="0" i="0" u="none" strike="noStrike" kern="1200" cap="none" spc="0" normalizeH="0" baseline="0" noProof="0" dirty="0">
                <a:ln>
                  <a:noFill/>
                </a:ln>
                <a:solidFill>
                  <a:srgbClr val="00B050"/>
                </a:solidFill>
                <a:effectLst/>
                <a:uLnTx/>
                <a:uFillTx/>
                <a:latin typeface="Arial" panose="020B0604020202020204"/>
                <a:ea typeface="+mn-ea"/>
                <a:cs typeface="+mn-cs"/>
              </a:rPr>
              <a:t>?</a:t>
            </a:r>
          </a:p>
        </p:txBody>
      </p:sp>
      <p:sp>
        <p:nvSpPr>
          <p:cNvPr id="11" name="Title 1">
            <a:extLst>
              <a:ext uri="{FF2B5EF4-FFF2-40B4-BE49-F238E27FC236}">
                <a16:creationId xmlns:a16="http://schemas.microsoft.com/office/drawing/2014/main" id="{32AC9C50-1104-4571-B0E1-6436E5CF8FE8}"/>
              </a:ext>
            </a:extLst>
          </p:cNvPr>
          <p:cNvSpPr txBox="1">
            <a:spLocks/>
          </p:cNvSpPr>
          <p:nvPr/>
        </p:nvSpPr>
        <p:spPr>
          <a:xfrm>
            <a:off x="5532428" y="5337401"/>
            <a:ext cx="6388100" cy="12620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err="1">
                <a:ln>
                  <a:noFill/>
                </a:ln>
                <a:solidFill>
                  <a:srgbClr val="FFFFFF"/>
                </a:solidFill>
                <a:effectLst/>
                <a:uLnTx/>
                <a:uFillTx/>
                <a:latin typeface="Arial" panose="020B0604020202020204"/>
                <a:ea typeface="+mj-ea"/>
                <a:cs typeface="Arial" panose="020B0604020202020204" pitchFamily="34" charset="0"/>
              </a:rPr>
              <a:t>En</a:t>
            </a:r>
            <a:r>
              <a:rPr kumimoji="0" lang="en-US" sz="2600" b="1" i="0" u="none" strike="noStrike" kern="1200" cap="none" spc="0" normalizeH="0" baseline="0" noProof="0" dirty="0">
                <a:ln>
                  <a:noFill/>
                </a:ln>
                <a:solidFill>
                  <a:srgbClr val="FFFFFF"/>
                </a:solidFill>
                <a:effectLst/>
                <a:uLnTx/>
                <a:uFillTx/>
                <a:latin typeface="Arial" panose="020B0604020202020204"/>
                <a:ea typeface="+mj-ea"/>
                <a:cs typeface="Arial" panose="020B0604020202020204" pitchFamily="34" charset="0"/>
              </a:rPr>
              <a:t>-ROADS </a:t>
            </a:r>
            <a:r>
              <a:rPr kumimoji="0" lang="en-US" sz="2600" b="0" i="0" u="none" strike="noStrike" kern="1200" cap="none" spc="0" normalizeH="0" baseline="0" noProof="0" dirty="0">
                <a:ln>
                  <a:noFill/>
                </a:ln>
                <a:solidFill>
                  <a:srgbClr val="FFFFFF"/>
                </a:solidFill>
                <a:effectLst/>
                <a:uLnTx/>
                <a:uFillTx/>
                <a:latin typeface="Arial" panose="020B0604020202020204"/>
                <a:ea typeface="+mj-ea"/>
                <a:cs typeface="Arial" panose="020B0604020202020204" pitchFamily="34" charset="0"/>
              </a:rPr>
              <a:t>is a cutting-edge simulation model used to test climate solutions and generate climate scenarios for the future.</a:t>
            </a:r>
          </a:p>
        </p:txBody>
      </p:sp>
      <p:pic>
        <p:nvPicPr>
          <p:cNvPr id="12" name="Picture 11">
            <a:extLst>
              <a:ext uri="{FF2B5EF4-FFF2-40B4-BE49-F238E27FC236}">
                <a16:creationId xmlns:a16="http://schemas.microsoft.com/office/drawing/2014/main" id="{DA618F0A-EF03-4F12-8BA0-DD63614103A9}"/>
              </a:ext>
            </a:extLst>
          </p:cNvPr>
          <p:cNvPicPr>
            <a:picLocks noChangeAspect="1"/>
          </p:cNvPicPr>
          <p:nvPr/>
        </p:nvPicPr>
        <p:blipFill>
          <a:blip r:embed="rId3"/>
          <a:stretch>
            <a:fillRect/>
          </a:stretch>
        </p:blipFill>
        <p:spPr>
          <a:xfrm>
            <a:off x="1677464" y="509753"/>
            <a:ext cx="9120406" cy="4730906"/>
          </a:xfrm>
          <a:prstGeom prst="rect">
            <a:avLst/>
          </a:prstGeom>
        </p:spPr>
      </p:pic>
    </p:spTree>
    <p:extLst>
      <p:ext uri="{BB962C8B-B14F-4D97-AF65-F5344CB8AC3E}">
        <p14:creationId xmlns:p14="http://schemas.microsoft.com/office/powerpoint/2010/main" val="957593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E629CC-7972-49B0-91A6-5FFDEB383A19}"/>
              </a:ext>
            </a:extLst>
          </p:cNvPr>
          <p:cNvSpPr>
            <a:spLocks noGrp="1"/>
          </p:cNvSpPr>
          <p:nvPr>
            <p:ph sz="half" idx="1"/>
          </p:nvPr>
        </p:nvSpPr>
        <p:spPr/>
        <p:txBody>
          <a:bodyPr/>
          <a:lstStyle/>
          <a:p>
            <a:endParaRPr lang="en-GB"/>
          </a:p>
        </p:txBody>
      </p:sp>
      <p:sp>
        <p:nvSpPr>
          <p:cNvPr id="3" name="Title 2">
            <a:extLst>
              <a:ext uri="{FF2B5EF4-FFF2-40B4-BE49-F238E27FC236}">
                <a16:creationId xmlns:a16="http://schemas.microsoft.com/office/drawing/2014/main" id="{9413F9EB-0AC4-4F86-8E8B-9E1828AA3550}"/>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23A5605C-52F4-414A-BB77-BDFD8021B832}"/>
              </a:ext>
            </a:extLst>
          </p:cNvPr>
          <p:cNvPicPr>
            <a:picLocks noChangeAspect="1"/>
          </p:cNvPicPr>
          <p:nvPr/>
        </p:nvPicPr>
        <p:blipFill>
          <a:blip r:embed="rId2"/>
          <a:stretch>
            <a:fillRect/>
          </a:stretch>
        </p:blipFill>
        <p:spPr>
          <a:xfrm>
            <a:off x="0" y="231820"/>
            <a:ext cx="12192000" cy="6626180"/>
          </a:xfrm>
          <a:prstGeom prst="rect">
            <a:avLst/>
          </a:prstGeom>
        </p:spPr>
      </p:pic>
    </p:spTree>
    <p:extLst>
      <p:ext uri="{BB962C8B-B14F-4D97-AF65-F5344CB8AC3E}">
        <p14:creationId xmlns:p14="http://schemas.microsoft.com/office/powerpoint/2010/main" val="3783457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37260" y="5815236"/>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9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9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41668" y="-6236"/>
            <a:ext cx="123210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821E69"/>
                </a:solidFill>
                <a:effectLst/>
                <a:uLnTx/>
                <a:uFillTx/>
                <a:latin typeface="Arial" panose="020B0604020202020204" pitchFamily="34" charset="0"/>
                <a:ea typeface="+mn-ea"/>
                <a:cs typeface="Arial" panose="020B0604020202020204" pitchFamily="34" charset="0"/>
              </a:rPr>
              <a:t>Climate Change Mitigation Education </a:t>
            </a:r>
            <a:r>
              <a:rPr kumimoji="0" lang="en-GB" sz="2000" b="1" i="0" u="none" strike="noStrike" kern="1200" cap="none" spc="0" normalizeH="0" baseline="0" noProof="0" dirty="0">
                <a:ln>
                  <a:noFill/>
                </a:ln>
                <a:solidFill>
                  <a:srgbClr val="821E69"/>
                </a:solidFill>
                <a:effectLst/>
                <a:uLnTx/>
                <a:uFillTx/>
                <a:latin typeface="Arial" panose="020B0604020202020204" pitchFamily="34" charset="0"/>
                <a:ea typeface="+mn-ea"/>
                <a:cs typeface="Arial" panose="020B0604020202020204" pitchFamily="34" charset="0"/>
              </a:rPr>
              <a:t>into the core curriculum of every discipline</a:t>
            </a:r>
            <a:endParaRPr kumimoji="0" lang="en-NL" sz="2000" b="1" i="0" u="none" strike="noStrike" kern="1200" cap="none" spc="0" normalizeH="0" baseline="0" noProof="0" dirty="0">
              <a:ln>
                <a:noFill/>
              </a:ln>
              <a:solidFill>
                <a:srgbClr val="821E6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3342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008DD5-C7E1-4C50-8E29-5196B4274B55}"/>
              </a:ext>
            </a:extLst>
          </p:cNvPr>
          <p:cNvSpPr>
            <a:spLocks noGrp="1"/>
          </p:cNvSpPr>
          <p:nvPr>
            <p:ph idx="12"/>
          </p:nvPr>
        </p:nvSpPr>
        <p:spPr/>
        <p:txBody>
          <a:bodyPr>
            <a:normAutofit fontScale="85000" lnSpcReduction="20000"/>
          </a:bodyPr>
          <a:lstStyle/>
          <a:p>
            <a:pPr>
              <a:lnSpc>
                <a:spcPct val="107000"/>
              </a:lnSpc>
              <a:spcAft>
                <a:spcPts val="800"/>
              </a:spcAft>
            </a:pPr>
            <a:r>
              <a:rPr lang="en-GB" sz="3000" b="1" dirty="0">
                <a:effectLst/>
                <a:latin typeface="+mn-lt"/>
                <a:ea typeface="Yu Mincho" panose="02020400000000000000" pitchFamily="18" charset="-128"/>
                <a:cs typeface="Arial" panose="020B0604020202020204" pitchFamily="34" charset="0"/>
              </a:rPr>
              <a:t>Practice 1: Get the Truth</a:t>
            </a:r>
          </a:p>
          <a:p>
            <a:pPr>
              <a:lnSpc>
                <a:spcPct val="107000"/>
              </a:lnSpc>
              <a:spcAft>
                <a:spcPts val="800"/>
              </a:spcAft>
            </a:pPr>
            <a:r>
              <a:rPr lang="en-GB" sz="3000" b="1" dirty="0">
                <a:effectLst/>
                <a:latin typeface="+mn-lt"/>
                <a:ea typeface="Yu Mincho" panose="02020400000000000000" pitchFamily="18" charset="-128"/>
                <a:cs typeface="Arial" panose="020B0604020202020204" pitchFamily="34" charset="0"/>
              </a:rPr>
              <a:t>Practice 2: Assess the Risks</a:t>
            </a:r>
            <a:endParaRPr lang="en-GB" sz="3000" dirty="0">
              <a:effectLst/>
              <a:latin typeface="+mn-lt"/>
              <a:ea typeface="Yu Mincho" panose="02020400000000000000" pitchFamily="18" charset="-128"/>
              <a:cs typeface="Arial" panose="020B0604020202020204" pitchFamily="34" charset="0"/>
            </a:endParaRPr>
          </a:p>
          <a:p>
            <a:pPr>
              <a:lnSpc>
                <a:spcPct val="107000"/>
              </a:lnSpc>
              <a:spcAft>
                <a:spcPts val="800"/>
              </a:spcAft>
            </a:pPr>
            <a:r>
              <a:rPr lang="en-GB" sz="3000" b="1" dirty="0">
                <a:effectLst/>
                <a:latin typeface="+mn-lt"/>
                <a:ea typeface="Yu Mincho" panose="02020400000000000000" pitchFamily="18" charset="-128"/>
                <a:cs typeface="Arial" panose="020B0604020202020204" pitchFamily="34" charset="0"/>
              </a:rPr>
              <a:t>Practice 3: Weigh the Stakes</a:t>
            </a:r>
            <a:endParaRPr lang="en-GB" sz="3000" dirty="0">
              <a:effectLst/>
              <a:latin typeface="+mn-lt"/>
              <a:ea typeface="Yu Mincho" panose="02020400000000000000" pitchFamily="18" charset="-128"/>
              <a:cs typeface="Arial" panose="020B0604020202020204" pitchFamily="34" charset="0"/>
            </a:endParaRPr>
          </a:p>
          <a:p>
            <a:pPr>
              <a:lnSpc>
                <a:spcPct val="107000"/>
              </a:lnSpc>
              <a:spcAft>
                <a:spcPts val="800"/>
              </a:spcAft>
            </a:pPr>
            <a:r>
              <a:rPr lang="en-GB" sz="3000" b="1" dirty="0">
                <a:effectLst/>
                <a:latin typeface="+mn-lt"/>
                <a:ea typeface="Yu Mincho" panose="02020400000000000000" pitchFamily="18" charset="-128"/>
                <a:cs typeface="Arial" panose="020B0604020202020204" pitchFamily="34" charset="0"/>
              </a:rPr>
              <a:t>Practice 4: Define the Business of Business</a:t>
            </a:r>
            <a:endParaRPr lang="en-GB" sz="3000" dirty="0">
              <a:effectLst/>
              <a:latin typeface="+mn-lt"/>
              <a:ea typeface="Yu Mincho" panose="02020400000000000000" pitchFamily="18" charset="-128"/>
              <a:cs typeface="Arial" panose="020B0604020202020204" pitchFamily="34" charset="0"/>
            </a:endParaRPr>
          </a:p>
          <a:p>
            <a:pPr>
              <a:lnSpc>
                <a:spcPct val="107000"/>
              </a:lnSpc>
              <a:spcAft>
                <a:spcPts val="800"/>
              </a:spcAft>
            </a:pPr>
            <a:r>
              <a:rPr lang="en-GB" sz="3000" b="1" dirty="0">
                <a:effectLst/>
                <a:latin typeface="+mn-lt"/>
                <a:ea typeface="Yu Mincho" panose="02020400000000000000" pitchFamily="18" charset="-128"/>
                <a:cs typeface="Arial" panose="020B0604020202020204" pitchFamily="34" charset="0"/>
              </a:rPr>
              <a:t>Practice 5: Engage Global Leadership</a:t>
            </a:r>
            <a:endParaRPr lang="en-GB" sz="3000" dirty="0">
              <a:effectLst/>
              <a:latin typeface="+mn-lt"/>
              <a:ea typeface="Yu Mincho" panose="02020400000000000000" pitchFamily="18" charset="-128"/>
              <a:cs typeface="Arial" panose="020B0604020202020204" pitchFamily="34" charset="0"/>
            </a:endParaRPr>
          </a:p>
          <a:p>
            <a:pPr marL="0" indent="0">
              <a:buNone/>
            </a:pPr>
            <a:endParaRPr lang="en-GB" sz="1800" dirty="0">
              <a:effectLst/>
              <a:latin typeface="Calibri" panose="020F0502020204030204" pitchFamily="34" charset="0"/>
              <a:ea typeface="Yu Mincho" panose="02020400000000000000" pitchFamily="18" charset="-128"/>
              <a:cs typeface="Arial" panose="020B0604020202020204" pitchFamily="34" charset="0"/>
            </a:endParaRPr>
          </a:p>
          <a:p>
            <a:pPr marL="0" indent="0" algn="r">
              <a:buNone/>
            </a:pPr>
            <a:r>
              <a:rPr lang="en-GB" sz="1900" dirty="0">
                <a:effectLst/>
                <a:latin typeface="Calibri" panose="020F0502020204030204" pitchFamily="34" charset="0"/>
                <a:ea typeface="Yu Mincho" panose="02020400000000000000" pitchFamily="18" charset="-128"/>
                <a:cs typeface="Arial" panose="020B0604020202020204" pitchFamily="34" charset="0"/>
              </a:rPr>
              <a:t>André R (2020) </a:t>
            </a:r>
            <a:r>
              <a:rPr lang="en-GB" sz="1900" i="1" dirty="0">
                <a:effectLst/>
                <a:latin typeface="Calibri" panose="020F0502020204030204" pitchFamily="34" charset="0"/>
                <a:ea typeface="Yu Mincho" panose="02020400000000000000" pitchFamily="18" charset="-128"/>
                <a:cs typeface="Arial" panose="020B0604020202020204" pitchFamily="34" charset="0"/>
              </a:rPr>
              <a:t>Lead for the Planet. Five practices for confronting climate change</a:t>
            </a:r>
            <a:r>
              <a:rPr lang="en-GB" sz="1900" dirty="0">
                <a:effectLst/>
                <a:latin typeface="Calibri" panose="020F0502020204030204" pitchFamily="34" charset="0"/>
                <a:ea typeface="Yu Mincho" panose="02020400000000000000" pitchFamily="18" charset="-128"/>
                <a:cs typeface="Arial" panose="020B0604020202020204" pitchFamily="34" charset="0"/>
              </a:rPr>
              <a:t>, University of Toronto Press</a:t>
            </a:r>
            <a:endParaRPr lang="en-GB" sz="2800" dirty="0"/>
          </a:p>
        </p:txBody>
      </p:sp>
      <p:sp>
        <p:nvSpPr>
          <p:cNvPr id="3" name="Title 2">
            <a:extLst>
              <a:ext uri="{FF2B5EF4-FFF2-40B4-BE49-F238E27FC236}">
                <a16:creationId xmlns:a16="http://schemas.microsoft.com/office/drawing/2014/main" id="{568F42C3-61FE-44C6-9D66-F6194BA10E5A}"/>
              </a:ext>
            </a:extLst>
          </p:cNvPr>
          <p:cNvSpPr>
            <a:spLocks noGrp="1"/>
          </p:cNvSpPr>
          <p:nvPr>
            <p:ph type="title"/>
          </p:nvPr>
        </p:nvSpPr>
        <p:spPr>
          <a:xfrm>
            <a:off x="442912" y="529641"/>
            <a:ext cx="11306175" cy="1001983"/>
          </a:xfrm>
        </p:spPr>
        <p:txBody>
          <a:bodyPr>
            <a:normAutofit/>
          </a:bodyPr>
          <a:lstStyle/>
          <a:p>
            <a:r>
              <a:rPr lang="en-GB" sz="4000" dirty="0"/>
              <a:t>Five Practices for systemic climate leadership</a:t>
            </a:r>
          </a:p>
        </p:txBody>
      </p:sp>
      <p:pic>
        <p:nvPicPr>
          <p:cNvPr id="1026" name="Picture 2" descr="Lead for the Planet">
            <a:extLst>
              <a:ext uri="{FF2B5EF4-FFF2-40B4-BE49-F238E27FC236}">
                <a16:creationId xmlns:a16="http://schemas.microsoft.com/office/drawing/2014/main" id="{DEE8BF41-73A4-4ECD-B606-DE529A48FD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730" y="1989138"/>
            <a:ext cx="3593205" cy="37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116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B2CE-B8A8-45A3-8D11-778CFBF3836F}"/>
              </a:ext>
            </a:extLst>
          </p:cNvPr>
          <p:cNvSpPr>
            <a:spLocks noGrp="1"/>
          </p:cNvSpPr>
          <p:nvPr>
            <p:ph type="title"/>
          </p:nvPr>
        </p:nvSpPr>
        <p:spPr>
          <a:xfrm>
            <a:off x="6940295" y="1396289"/>
            <a:ext cx="4668257" cy="1325563"/>
          </a:xfrm>
        </p:spPr>
        <p:txBody>
          <a:bodyPr vert="horz" lIns="91440" tIns="45720" rIns="91440" bIns="45720" rtlCol="0" anchor="ctr">
            <a:normAutofit/>
          </a:bodyPr>
          <a:lstStyle/>
          <a:p>
            <a:pPr>
              <a:lnSpc>
                <a:spcPct val="90000"/>
              </a:lnSpc>
            </a:pPr>
            <a:r>
              <a:rPr lang="en-US" altLang="en-US" sz="2800" b="1" kern="1200">
                <a:solidFill>
                  <a:schemeClr val="tx1"/>
                </a:solidFill>
                <a:latin typeface="+mj-lt"/>
                <a:ea typeface="+mj-ea"/>
                <a:cs typeface="+mj-cs"/>
              </a:rPr>
              <a:t>Carbon Literacy Training for Business Schools</a:t>
            </a:r>
            <a:endParaRPr lang="en-US" sz="2800"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20B8071-B982-49E8-B53F-D92CCB1EF10E}"/>
              </a:ext>
            </a:extLst>
          </p:cNvPr>
          <p:cNvPicPr>
            <a:picLocks noGrp="1" noChangeAspect="1"/>
          </p:cNvPicPr>
          <p:nvPr>
            <p:ph idx="12"/>
          </p:nvPr>
        </p:nvPicPr>
        <p:blipFill rotWithShape="1">
          <a:blip r:embed="rId3"/>
          <a:srcRect l="18532" r="6465"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7">
            <a:extLst>
              <a:ext uri="{FF2B5EF4-FFF2-40B4-BE49-F238E27FC236}">
                <a16:creationId xmlns:a16="http://schemas.microsoft.com/office/drawing/2014/main" id="{03909788-32AB-4464-BFF6-56F38C6EA751}"/>
              </a:ext>
            </a:extLst>
          </p:cNvPr>
          <p:cNvPicPr>
            <a:picLocks noChangeAspect="1"/>
          </p:cNvPicPr>
          <p:nvPr/>
        </p:nvPicPr>
        <p:blipFill rotWithShape="1">
          <a:blip r:embed="rId4">
            <a:extLst>
              <a:ext uri="{28A0092B-C50C-407E-A947-70E740481C1C}">
                <a14:useLocalDpi xmlns:a14="http://schemas.microsoft.com/office/drawing/2010/main" val="0"/>
              </a:ext>
            </a:extLst>
          </a:blip>
          <a:srcRect t="4242" r="-2" b="540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B8A8A70-8EEC-4CD4-A95F-C4E96A4540CE}"/>
              </a:ext>
            </a:extLst>
          </p:cNvPr>
          <p:cNvSpPr>
            <a:spLocks noGrp="1"/>
          </p:cNvSpPr>
          <p:nvPr>
            <p:ph idx="1"/>
          </p:nvPr>
        </p:nvSpPr>
        <p:spPr>
          <a:xfrm>
            <a:off x="6940296" y="2642785"/>
            <a:ext cx="4668256" cy="3977934"/>
          </a:xfrm>
        </p:spPr>
        <p:txBody>
          <a:bodyPr vert="horz" lIns="91440" tIns="45720" rIns="91440" bIns="45720" rtlCol="0" anchor="t">
            <a:normAutofit/>
          </a:bodyPr>
          <a:lstStyle/>
          <a:p>
            <a:pPr marL="0" marR="0" lvl="0" indent="0" fontAlgn="auto">
              <a:lnSpc>
                <a:spcPct val="90000"/>
              </a:lnSpc>
              <a:spcBef>
                <a:spcPts val="0"/>
              </a:spcBef>
              <a:spcAft>
                <a:spcPts val="0"/>
              </a:spcAft>
              <a:buClrTx/>
              <a:buSzTx/>
              <a:buNone/>
              <a:tabLst/>
              <a:defRPr/>
            </a:pPr>
            <a:r>
              <a:rPr kumimoji="0" lang="en-US" sz="2000" b="0" i="0" u="none" strike="noStrike" cap="none" spc="0" normalizeH="0" baseline="0" noProof="0" dirty="0">
                <a:ln>
                  <a:noFill/>
                </a:ln>
                <a:effectLst/>
                <a:uLnTx/>
                <a:uFillTx/>
                <a:latin typeface="+mn-lt"/>
                <a:cs typeface="+mn-cs"/>
              </a:rPr>
              <a:t>This training was developed by </a:t>
            </a:r>
            <a:r>
              <a:rPr kumimoji="0" lang="en-US" sz="2000" b="1" i="0" u="none" strike="noStrike" cap="none" spc="0" normalizeH="0" baseline="0" noProof="0" dirty="0">
                <a:ln>
                  <a:noFill/>
                </a:ln>
                <a:effectLst/>
                <a:uLnTx/>
                <a:uFillTx/>
                <a:latin typeface="+mn-lt"/>
                <a:cs typeface="+mn-cs"/>
              </a:rPr>
              <a:t>Nottingham Business School (Nottingham Trent University)</a:t>
            </a:r>
            <a:r>
              <a:rPr kumimoji="0" lang="en-US" sz="2000" b="0" i="0" u="none" strike="noStrike" cap="none" spc="0" normalizeH="0" baseline="0" noProof="0" dirty="0">
                <a:ln>
                  <a:noFill/>
                </a:ln>
                <a:effectLst/>
                <a:uLnTx/>
                <a:uFillTx/>
                <a:latin typeface="+mn-lt"/>
                <a:cs typeface="+mn-cs"/>
              </a:rPr>
              <a:t> in collaboration with the </a:t>
            </a:r>
            <a:r>
              <a:rPr kumimoji="0" lang="en-US" sz="2000" b="1" i="0" u="none" strike="noStrike" cap="none" spc="0" normalizeH="0" baseline="0" noProof="0" dirty="0">
                <a:ln>
                  <a:noFill/>
                </a:ln>
                <a:effectLst/>
                <a:uLnTx/>
                <a:uFillTx/>
                <a:latin typeface="+mn-lt"/>
                <a:cs typeface="+mn-cs"/>
              </a:rPr>
              <a:t>UN PRME Champions, Oikos International and the Carbon Literacy Project.</a:t>
            </a:r>
            <a:r>
              <a:rPr kumimoji="0" lang="en-US" sz="2000" b="0" i="0" u="none" strike="noStrike" cap="none" spc="0" normalizeH="0" baseline="0" noProof="0" dirty="0">
                <a:ln>
                  <a:noFill/>
                </a:ln>
                <a:effectLst/>
                <a:uLnTx/>
                <a:uFillTx/>
                <a:latin typeface="+mn-lt"/>
                <a:cs typeface="+mn-cs"/>
              </a:rPr>
              <a:t> </a:t>
            </a:r>
          </a:p>
          <a:p>
            <a:pPr marL="0" marR="0" lvl="0" fontAlgn="auto">
              <a:lnSpc>
                <a:spcPct val="90000"/>
              </a:lnSpc>
              <a:spcBef>
                <a:spcPts val="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kumimoji="0" lang="en-US" sz="1400" b="0" i="0" u="none" strike="noStrike" cap="none" spc="0" normalizeH="0" baseline="0" noProof="0" dirty="0">
                <a:ln>
                  <a:noFill/>
                </a:ln>
                <a:effectLst/>
                <a:uLnTx/>
                <a:uFillTx/>
                <a:latin typeface="+mn-lt"/>
                <a:cs typeface="+mn-cs"/>
              </a:rPr>
              <a:t>The aim of this project is to get academics, students and others Carbon Literate within a short time frame and to get as many people as possible actively involved in embedding climate solutions in their own life and work. In order to do so we have chosen a train-the-trainer approach, so we will offer regional events inviting all the universities and business schools in the vicinity to train academics and students there so that they can become trainers in their own institution and/or get involved in training others in other regions of the world.</a:t>
            </a:r>
          </a:p>
          <a:p>
            <a:pPr>
              <a:lnSpc>
                <a:spcPct val="90000"/>
              </a:lnSpc>
              <a:buFont typeface="Arial" panose="020B0604020202020204" pitchFamily="34" charset="0"/>
              <a:buChar char="•"/>
            </a:pPr>
            <a:endParaRPr lang="en-US" sz="1400" dirty="0">
              <a:latin typeface="+mn-lt"/>
              <a:cs typeface="+mn-cs"/>
            </a:endParaRPr>
          </a:p>
        </p:txBody>
      </p:sp>
      <p:sp>
        <p:nvSpPr>
          <p:cNvPr id="8" name="TextBox 7">
            <a:extLst>
              <a:ext uri="{FF2B5EF4-FFF2-40B4-BE49-F238E27FC236}">
                <a16:creationId xmlns:a16="http://schemas.microsoft.com/office/drawing/2014/main" id="{C73EDE7F-CBAD-4413-8FC8-FE9E02B47643}"/>
              </a:ext>
            </a:extLst>
          </p:cNvPr>
          <p:cNvSpPr txBox="1"/>
          <p:nvPr/>
        </p:nvSpPr>
        <p:spPr>
          <a:xfrm>
            <a:off x="4390718" y="445150"/>
            <a:ext cx="7212918"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6005B"/>
              </a:buClr>
              <a:buSzTx/>
              <a:buFontTx/>
              <a:buNone/>
              <a:tabLst/>
              <a:defRPr/>
            </a:pPr>
            <a:r>
              <a:rPr kumimoji="0" lang="en-GB" altLang="en-US" sz="2400" b="1" i="1"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rPr>
              <a:t>What if every recruit into corporations from the world’s business schools was qualified as Carbon Literate? </a:t>
            </a:r>
            <a:endParaRPr kumimoji="0" lang="en-US" altLang="en-US" sz="2400" b="0" i="0"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B3BA7196-DF4B-48D5-8A38-E59D7345D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173" y="148870"/>
            <a:ext cx="4505325"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05595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310765"/>
            <a:ext cx="11306175" cy="1514391"/>
          </a:xfrm>
        </p:spPr>
        <p:txBody>
          <a:bodyPr>
            <a:normAutofit/>
          </a:bodyPr>
          <a:lstStyle/>
          <a:p>
            <a:r>
              <a:rPr lang="en-GB" sz="3200" dirty="0"/>
              <a:t>Climate Literacy Training for Educators, Communities, Organizations and Students (CLT-ECOS)</a:t>
            </a:r>
            <a:endParaRPr lang="en-US" sz="3200"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2" name="Diagram 11">
            <a:extLst>
              <a:ext uri="{FF2B5EF4-FFF2-40B4-BE49-F238E27FC236}">
                <a16:creationId xmlns:a16="http://schemas.microsoft.com/office/drawing/2014/main" id="{9DC2BF1C-53A1-4F74-A357-E7EE6B929AC7}"/>
              </a:ext>
            </a:extLst>
          </p:cNvPr>
          <p:cNvGraphicFramePr/>
          <p:nvPr>
            <p:extLst>
              <p:ext uri="{D42A27DB-BD31-4B8C-83A1-F6EECF244321}">
                <p14:modId xmlns:p14="http://schemas.microsoft.com/office/powerpoint/2010/main" val="4071439403"/>
              </p:ext>
            </p:extLst>
          </p:nvPr>
        </p:nvGraphicFramePr>
        <p:xfrm>
          <a:off x="279662" y="1391169"/>
          <a:ext cx="11632676" cy="4075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0F1E90C-3D2C-4089-94DD-EAAD49E8DBE6}"/>
              </a:ext>
            </a:extLst>
          </p:cNvPr>
          <p:cNvSpPr txBox="1"/>
          <p:nvPr/>
        </p:nvSpPr>
        <p:spPr>
          <a:xfrm>
            <a:off x="1996225" y="5563673"/>
            <a:ext cx="8229600" cy="368888"/>
          </a:xfrm>
          <a:prstGeom prst="rect">
            <a:avLst/>
          </a:prstGeom>
          <a:noFill/>
        </p:spPr>
        <p:txBody>
          <a:bodyPr wrap="square" lIns="0" tIns="0" rIns="0" bIns="0" rtlCol="0" anchor="b" anchorCtr="0">
            <a:normAutofit fontScale="85000" lnSpcReduction="20000"/>
          </a:bodyPr>
          <a:lstStyle/>
          <a:p>
            <a:r>
              <a:rPr lang="en-GB" dirty="0"/>
              <a:t>Please contact </a:t>
            </a:r>
            <a:r>
              <a:rPr lang="en-GB" dirty="0">
                <a:hlinkClick r:id="rId8"/>
              </a:rPr>
              <a:t>petra.molthan-hill@ntu.ac.uk</a:t>
            </a:r>
            <a:r>
              <a:rPr lang="en-GB" dirty="0"/>
              <a:t> for more info on this or the more specific training for business schools mentioned earlier.</a:t>
            </a:r>
          </a:p>
        </p:txBody>
      </p:sp>
    </p:spTree>
    <p:extLst>
      <p:ext uri="{BB962C8B-B14F-4D97-AF65-F5344CB8AC3E}">
        <p14:creationId xmlns:p14="http://schemas.microsoft.com/office/powerpoint/2010/main" val="4186748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E8AE4B-8DDB-4213-9FB8-B486DE29A476}"/>
              </a:ext>
            </a:extLst>
          </p:cNvPr>
          <p:cNvPicPr>
            <a:picLocks noGrp="1" noChangeAspect="1"/>
          </p:cNvPicPr>
          <p:nvPr>
            <p:ph type="pic" sz="quarter" idx="12"/>
          </p:nvPr>
        </p:nvPicPr>
        <p:blipFill rotWithShape="1">
          <a:blip r:embed="rId3"/>
          <a:srcRect t="1690" b="1690"/>
          <a:stretch/>
        </p:blipFill>
        <p:spPr>
          <a:xfrm>
            <a:off x="137160" y="115887"/>
            <a:ext cx="11891374" cy="6536373"/>
          </a:xfrm>
          <a:prstGeom prst="rect">
            <a:avLst/>
          </a:prstGeom>
          <a:solidFill>
            <a:srgbClr val="FFFFFF">
              <a:shade val="85000"/>
            </a:srgbClr>
          </a:solidFill>
          <a:ln w="3175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F89146CF-B4B6-40ED-B701-57E95C346C4D}"/>
              </a:ext>
            </a:extLst>
          </p:cNvPr>
          <p:cNvSpPr txBox="1"/>
          <p:nvPr/>
        </p:nvSpPr>
        <p:spPr>
          <a:xfrm>
            <a:off x="1416676" y="515155"/>
            <a:ext cx="7057623" cy="592428"/>
          </a:xfrm>
          <a:prstGeom prst="rect">
            <a:avLst/>
          </a:prstGeom>
          <a:noFill/>
        </p:spPr>
        <p:txBody>
          <a:bodyPr wrap="square" lIns="0" tIns="0" rIns="0" bIns="0" rtlCol="0" anchor="b" anchorCtr="0">
            <a:noAutofit/>
          </a:bodyPr>
          <a:lstStyle/>
          <a:p>
            <a:pPr algn="r"/>
            <a:r>
              <a:rPr lang="en-GB" sz="4400" dirty="0"/>
              <a:t>Training during CoP26</a:t>
            </a:r>
          </a:p>
        </p:txBody>
      </p:sp>
    </p:spTree>
    <p:extLst>
      <p:ext uri="{BB962C8B-B14F-4D97-AF65-F5344CB8AC3E}">
        <p14:creationId xmlns:p14="http://schemas.microsoft.com/office/powerpoint/2010/main" val="4269400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7AFB9F-5DCC-4CD6-872A-A2F8ABA7B40E}"/>
              </a:ext>
            </a:extLst>
          </p:cNvPr>
          <p:cNvSpPr>
            <a:spLocks noGrp="1"/>
          </p:cNvSpPr>
          <p:nvPr>
            <p:ph type="title"/>
          </p:nvPr>
        </p:nvSpPr>
        <p:spPr>
          <a:xfrm>
            <a:off x="442912" y="632673"/>
            <a:ext cx="11306175" cy="1001983"/>
          </a:xfrm>
        </p:spPr>
        <p:txBody>
          <a:bodyPr>
            <a:normAutofit fontScale="90000"/>
          </a:bodyPr>
          <a:lstStyle/>
          <a:p>
            <a:r>
              <a:rPr lang="en-GB" dirty="0"/>
              <a:t>Embodied carbon/carbon footprint of a car</a:t>
            </a:r>
          </a:p>
        </p:txBody>
      </p:sp>
      <p:pic>
        <p:nvPicPr>
          <p:cNvPr id="1026" name="Picture 2">
            <a:extLst>
              <a:ext uri="{FF2B5EF4-FFF2-40B4-BE49-F238E27FC236}">
                <a16:creationId xmlns:a16="http://schemas.microsoft.com/office/drawing/2014/main" id="{B99A813B-903E-4917-B493-DB0951E468F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42912" y="1970468"/>
            <a:ext cx="4566970" cy="32969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D26C8C-BC46-4B50-A22F-A7B6E81C24C3}"/>
              </a:ext>
            </a:extLst>
          </p:cNvPr>
          <p:cNvSpPr txBox="1"/>
          <p:nvPr/>
        </p:nvSpPr>
        <p:spPr>
          <a:xfrm>
            <a:off x="6375042" y="2326848"/>
            <a:ext cx="5164428" cy="2734547"/>
          </a:xfrm>
          <a:prstGeom prst="rect">
            <a:avLst/>
          </a:prstGeom>
          <a:noFill/>
        </p:spPr>
        <p:txBody>
          <a:bodyPr wrap="square" lIns="0" tIns="0" rIns="0" bIns="0" rtlCol="0" anchor="b" anchorCtr="0">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rial" panose="020B0604020202020204"/>
                <a:ea typeface="+mn-ea"/>
                <a:cs typeface="+mn-cs"/>
              </a:rPr>
              <a:t>25 tonnes </a:t>
            </a:r>
            <a:r>
              <a:rPr kumimoji="0" lang="en-GB" sz="3600" b="1" i="0" u="none" strike="noStrike" kern="1200" cap="none" spc="0" normalizeH="0" baseline="0" noProof="0" dirty="0" err="1">
                <a:ln>
                  <a:noFill/>
                </a:ln>
                <a:solidFill>
                  <a:srgbClr val="000000"/>
                </a:solidFill>
                <a:effectLst/>
                <a:uLnTx/>
                <a:uFillTx/>
                <a:latin typeface="Arial" panose="020B0604020202020204"/>
                <a:ea typeface="+mn-ea"/>
                <a:cs typeface="+mn-cs"/>
              </a:rPr>
              <a:t>CO</a:t>
            </a:r>
            <a:r>
              <a:rPr kumimoji="0" lang="en-GB" sz="3600" b="1" i="0" u="none" strike="noStrike" kern="1200" cap="none" spc="0" normalizeH="0" baseline="-25000" noProof="0" dirty="0" err="1">
                <a:ln>
                  <a:noFill/>
                </a:ln>
                <a:solidFill>
                  <a:srgbClr val="000000"/>
                </a:solidFill>
                <a:effectLst/>
                <a:uLnTx/>
                <a:uFillTx/>
                <a:latin typeface="Arial" panose="020B0604020202020204"/>
                <a:ea typeface="+mn-ea"/>
                <a:cs typeface="+mn-cs"/>
              </a:rPr>
              <a:t>2</a:t>
            </a:r>
            <a:r>
              <a:rPr kumimoji="0" lang="en-GB" sz="3600" b="1" i="0" u="none" strike="noStrike" kern="1200" cap="none" spc="0" normalizeH="0" baseline="0" noProof="0" dirty="0" err="1">
                <a:ln>
                  <a:noFill/>
                </a:ln>
                <a:solidFill>
                  <a:srgbClr val="000000"/>
                </a:solidFill>
                <a:effectLst/>
                <a:uLnTx/>
                <a:uFillTx/>
                <a:latin typeface="Arial" panose="020B0604020202020204"/>
                <a:ea typeface="+mn-ea"/>
                <a:cs typeface="+mn-cs"/>
              </a:rPr>
              <a:t>e</a:t>
            </a:r>
            <a:r>
              <a:rPr kumimoji="0" lang="en-GB" sz="3600" b="1" i="0" u="none" strike="noStrike" kern="1200" cap="none" spc="0" normalizeH="0" baseline="0" noProof="0" dirty="0">
                <a:ln>
                  <a:noFill/>
                </a:ln>
                <a:solidFill>
                  <a:prstClr val="black"/>
                </a:solidFill>
                <a:effectLst/>
                <a:uLnTx/>
                <a:uFillTx/>
                <a:latin typeface="Arial" panose="020B0604020202020204"/>
                <a:ea typeface="+mn-ea"/>
                <a:cs typeface="+mn-cs"/>
              </a:rPr>
              <a:t> </a:t>
            </a:r>
            <a:br>
              <a:rPr kumimoji="0" lang="en-GB" sz="36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3600" b="1" i="0" u="none" strike="noStrike" kern="1200" cap="none" spc="0" normalizeH="0" baseline="0" noProof="0" dirty="0">
                <a:ln>
                  <a:noFill/>
                </a:ln>
                <a:solidFill>
                  <a:prstClr val="black"/>
                </a:solidFill>
                <a:effectLst/>
                <a:uLnTx/>
                <a:uFillTx/>
                <a:latin typeface="Arial" panose="020B0604020202020204"/>
                <a:ea typeface="+mn-ea"/>
                <a:cs typeface="+mn-cs"/>
              </a:rPr>
              <a:t>Range Rover Sport HSE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a:ea typeface="+mn-ea"/>
                <a:cs typeface="+mn-cs"/>
              </a:rPr>
              <a:t>(an SUV)</a:t>
            </a:r>
            <a:b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Calculation by Mike Berners-Lee (2020) </a:t>
            </a:r>
            <a:r>
              <a:rPr kumimoji="0" lang="en-GB" sz="2800" b="0" i="1" u="none" strike="noStrike" kern="1200" cap="none" spc="0" normalizeH="0" baseline="0" noProof="0" dirty="0">
                <a:ln>
                  <a:noFill/>
                </a:ln>
                <a:solidFill>
                  <a:prstClr val="black"/>
                </a:solidFill>
                <a:effectLst/>
                <a:uLnTx/>
                <a:uFillTx/>
                <a:latin typeface="Arial" panose="020B0604020202020204"/>
                <a:ea typeface="+mn-ea"/>
                <a:cs typeface="+mn-cs"/>
              </a:rPr>
              <a:t>How bad are bananas? </a:t>
            </a:r>
            <a: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t>Page 145</a:t>
            </a:r>
            <a:br>
              <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GB"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Arial" panose="020B0604020202020204"/>
                <a:ea typeface="+mn-ea"/>
                <a:cs typeface="+mn-cs"/>
              </a:rPr>
              <a:t>Image: https://www.flickr.com/photos/juanelo242/5125149242/ </a:t>
            </a:r>
          </a:p>
        </p:txBody>
      </p:sp>
    </p:spTree>
    <p:extLst>
      <p:ext uri="{BB962C8B-B14F-4D97-AF65-F5344CB8AC3E}">
        <p14:creationId xmlns:p14="http://schemas.microsoft.com/office/powerpoint/2010/main" val="1171448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F40129-CBCF-45D5-B8C4-05AC0D56F729}"/>
              </a:ext>
            </a:extLst>
          </p:cNvPr>
          <p:cNvSpPr>
            <a:spLocks noGrp="1"/>
          </p:cNvSpPr>
          <p:nvPr>
            <p:ph type="title"/>
          </p:nvPr>
        </p:nvSpPr>
        <p:spPr>
          <a:xfrm>
            <a:off x="442912" y="581158"/>
            <a:ext cx="11306176" cy="1001982"/>
          </a:xfrm>
        </p:spPr>
        <p:txBody>
          <a:bodyPr>
            <a:normAutofit fontScale="90000"/>
          </a:bodyPr>
          <a:lstStyle/>
          <a:p>
            <a:r>
              <a:rPr lang="en-GB" dirty="0"/>
              <a:t>25 tonnes when buying a car is not much, or?</a:t>
            </a:r>
          </a:p>
        </p:txBody>
      </p:sp>
      <p:sp>
        <p:nvSpPr>
          <p:cNvPr id="4" name="Content Placeholder 3">
            <a:extLst>
              <a:ext uri="{FF2B5EF4-FFF2-40B4-BE49-F238E27FC236}">
                <a16:creationId xmlns:a16="http://schemas.microsoft.com/office/drawing/2014/main" id="{1163CE95-1A38-4C8A-A43C-E7DC83A360C0}"/>
              </a:ext>
            </a:extLst>
          </p:cNvPr>
          <p:cNvSpPr>
            <a:spLocks noGrp="1"/>
          </p:cNvSpPr>
          <p:nvPr>
            <p:ph idx="1"/>
          </p:nvPr>
        </p:nvSpPr>
        <p:spPr>
          <a:xfrm>
            <a:off x="442912" y="1783074"/>
            <a:ext cx="5473701" cy="3708399"/>
          </a:xfrm>
        </p:spPr>
        <p:txBody>
          <a:bodyPr>
            <a:normAutofit fontScale="92500" lnSpcReduction="10000"/>
          </a:bodyPr>
          <a:lstStyle/>
          <a:p>
            <a:pPr marL="0" indent="0">
              <a:buNone/>
            </a:pPr>
            <a:r>
              <a:rPr lang="en-GB" dirty="0">
                <a:highlight>
                  <a:srgbClr val="D1BCDC"/>
                </a:highlight>
              </a:rPr>
              <a:t>High emitting countries:</a:t>
            </a:r>
          </a:p>
          <a:p>
            <a:pPr marL="0" indent="0">
              <a:buNone/>
            </a:pPr>
            <a:r>
              <a:rPr lang="en-GB" sz="2600" dirty="0">
                <a:effectLst/>
                <a:latin typeface="Calibri" panose="020F0502020204030204" pitchFamily="34" charset="0"/>
                <a:ea typeface="Yu Gothic Light" panose="020B0300000000000000" pitchFamily="34" charset="-128"/>
                <a:cs typeface="Arial" panose="020B0604020202020204" pitchFamily="34" charset="0"/>
              </a:rPr>
              <a:t>Australia used 15.48 </a:t>
            </a:r>
            <a:r>
              <a:rPr lang="en-GB" sz="2800" dirty="0">
                <a:effectLst/>
                <a:latin typeface="Calibri" panose="020F0502020204030204" pitchFamily="34" charset="0"/>
                <a:ea typeface="Yu Gothic Light" panose="020B0300000000000000" pitchFamily="34" charset="-128"/>
                <a:cs typeface="Arial" panose="020B0604020202020204" pitchFamily="34" charset="0"/>
              </a:rPr>
              <a:t>tonnes of CO</a:t>
            </a:r>
            <a:r>
              <a:rPr lang="en-GB" sz="2800" baseline="-25000" dirty="0">
                <a:effectLst/>
                <a:latin typeface="Calibri" panose="020F0502020204030204" pitchFamily="34" charset="0"/>
                <a:ea typeface="Yu Gothic Light" panose="020B0300000000000000" pitchFamily="34" charset="-128"/>
                <a:cs typeface="Arial" panose="020B0604020202020204" pitchFamily="34" charset="0"/>
              </a:rPr>
              <a:t>2</a:t>
            </a:r>
            <a:r>
              <a:rPr lang="en-GB" sz="2800" dirty="0">
                <a:effectLst/>
                <a:latin typeface="Calibri" panose="020F0502020204030204" pitchFamily="34" charset="0"/>
                <a:ea typeface="Yu Gothic Light" panose="020B0300000000000000" pitchFamily="34" charset="-128"/>
                <a:cs typeface="Arial" panose="020B0604020202020204" pitchFamily="34" charset="0"/>
              </a:rPr>
              <a:t> emissions per capita</a:t>
            </a:r>
            <a:endParaRPr lang="en-GB" sz="2600" dirty="0">
              <a:effectLst/>
              <a:latin typeface="Calibri" panose="020F0502020204030204" pitchFamily="34" charset="0"/>
              <a:ea typeface="Yu Gothic Light" panose="020B0300000000000000" pitchFamily="34" charset="-128"/>
              <a:cs typeface="Arial" panose="020B0604020202020204" pitchFamily="34" charset="0"/>
            </a:endParaRPr>
          </a:p>
          <a:p>
            <a:pPr marL="0" indent="0">
              <a:buNone/>
            </a:pPr>
            <a:r>
              <a:rPr lang="en-GB" sz="2600" dirty="0">
                <a:effectLst/>
                <a:latin typeface="Calibri" panose="020F0502020204030204" pitchFamily="34" charset="0"/>
                <a:ea typeface="Yu Gothic Light" panose="020B0300000000000000" pitchFamily="34" charset="-128"/>
                <a:cs typeface="Arial" panose="020B0604020202020204" pitchFamily="34" charset="0"/>
              </a:rPr>
              <a:t>Canada 15.50</a:t>
            </a:r>
          </a:p>
          <a:p>
            <a:pPr marL="0" indent="0">
              <a:buNone/>
            </a:pPr>
            <a:r>
              <a:rPr lang="en-GB" sz="2600" dirty="0">
                <a:effectLst/>
                <a:latin typeface="Calibri" panose="020F0502020204030204" pitchFamily="34" charset="0"/>
                <a:ea typeface="Yu Gothic Light" panose="020B0300000000000000" pitchFamily="34" charset="-128"/>
                <a:cs typeface="Arial" panose="020B0604020202020204" pitchFamily="34" charset="0"/>
              </a:rPr>
              <a:t>China 7.35</a:t>
            </a:r>
          </a:p>
          <a:p>
            <a:pPr marL="0" indent="0">
              <a:buNone/>
            </a:pPr>
            <a:r>
              <a:rPr lang="en-GB" sz="2600" dirty="0">
                <a:effectLst/>
                <a:latin typeface="Calibri" panose="020F0502020204030204" pitchFamily="34" charset="0"/>
                <a:ea typeface="Yu Gothic Light" panose="020B0300000000000000" pitchFamily="34" charset="-128"/>
                <a:cs typeface="Arial" panose="020B0604020202020204" pitchFamily="34" charset="0"/>
              </a:rPr>
              <a:t>EU 6.42 </a:t>
            </a:r>
          </a:p>
          <a:p>
            <a:pPr marL="0" indent="0">
              <a:buNone/>
            </a:pPr>
            <a:r>
              <a:rPr lang="en-GB" sz="2600" dirty="0">
                <a:effectLst/>
                <a:latin typeface="Calibri" panose="020F0502020204030204" pitchFamily="34" charset="0"/>
                <a:ea typeface="Yu Gothic Light" panose="020B0300000000000000" pitchFamily="34" charset="-128"/>
                <a:cs typeface="Arial" panose="020B0604020202020204" pitchFamily="34" charset="0"/>
              </a:rPr>
              <a:t>Qatar 32.42</a:t>
            </a:r>
          </a:p>
          <a:p>
            <a:pPr marL="0" indent="0">
              <a:buNone/>
            </a:pPr>
            <a:r>
              <a:rPr lang="en-GB" sz="2600" dirty="0">
                <a:effectLst/>
                <a:latin typeface="Calibri" panose="020F0502020204030204" pitchFamily="34" charset="0"/>
                <a:ea typeface="Yu Gothic Light" panose="020B0300000000000000" pitchFamily="34" charset="-128"/>
                <a:cs typeface="Arial" panose="020B0604020202020204" pitchFamily="34" charset="0"/>
              </a:rPr>
              <a:t>US 15.24</a:t>
            </a:r>
            <a:endParaRPr lang="en-GB" sz="2600" dirty="0"/>
          </a:p>
        </p:txBody>
      </p:sp>
      <p:sp>
        <p:nvSpPr>
          <p:cNvPr id="5" name="Content Placeholder 4">
            <a:extLst>
              <a:ext uri="{FF2B5EF4-FFF2-40B4-BE49-F238E27FC236}">
                <a16:creationId xmlns:a16="http://schemas.microsoft.com/office/drawing/2014/main" id="{C056BED3-120B-4D7B-A432-BF7E57D05544}"/>
              </a:ext>
            </a:extLst>
          </p:cNvPr>
          <p:cNvSpPr>
            <a:spLocks noGrp="1"/>
          </p:cNvSpPr>
          <p:nvPr>
            <p:ph idx="12"/>
          </p:nvPr>
        </p:nvSpPr>
        <p:spPr>
          <a:xfrm>
            <a:off x="6275388" y="1705801"/>
            <a:ext cx="5473700" cy="3535899"/>
          </a:xfrm>
        </p:spPr>
        <p:txBody>
          <a:bodyPr>
            <a:normAutofit fontScale="92500" lnSpcReduction="20000"/>
          </a:bodyPr>
          <a:lstStyle/>
          <a:p>
            <a:pPr marL="0" indent="0">
              <a:buNone/>
            </a:pPr>
            <a:r>
              <a:rPr lang="en-GB" dirty="0">
                <a:highlight>
                  <a:srgbClr val="D1BCDC"/>
                </a:highlight>
              </a:rPr>
              <a:t>Some of the most vulnerable countries and their emissions:</a:t>
            </a:r>
          </a:p>
          <a:p>
            <a:pPr marL="0" indent="0">
              <a:buNone/>
            </a:pPr>
            <a:endParaRPr lang="en-GB" dirty="0"/>
          </a:p>
          <a:p>
            <a:pPr marL="0" marR="0" lvl="0" indent="0" algn="l"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lang="en-GB" sz="2600" dirty="0">
                <a:effectLst/>
                <a:latin typeface="Calibri" panose="020F0502020204030204" pitchFamily="34" charset="0"/>
                <a:ea typeface="Yu Gothic Light" panose="020B0300000000000000" pitchFamily="34" charset="-128"/>
                <a:cs typeface="Arial" panose="020B0604020202020204" pitchFamily="34" charset="0"/>
              </a:rPr>
              <a:t>Bangladesh at 0.51 tonnes </a:t>
            </a:r>
            <a:r>
              <a:rPr kumimoji="0" lang="en-GB" sz="2600" b="0" i="0" u="none" strike="noStrike" kern="1200" cap="none" spc="0" normalizeH="0" baseline="0" noProof="0" dirty="0">
                <a:ln>
                  <a:noFill/>
                </a:ln>
                <a:solidFill>
                  <a:srgbClr val="000000"/>
                </a:solidFill>
                <a:effectLst/>
                <a:uLnTx/>
                <a:uFillTx/>
                <a:latin typeface="Calibri" panose="020F0502020204030204" pitchFamily="34" charset="0"/>
                <a:ea typeface="Yu Gothic Light" panose="020B0300000000000000" pitchFamily="34" charset="-128"/>
                <a:cs typeface="Arial" panose="020B0604020202020204" pitchFamily="34" charset="0"/>
              </a:rPr>
              <a:t>of CO</a:t>
            </a:r>
            <a:r>
              <a:rPr kumimoji="0" lang="en-GB" sz="2600" b="0" i="0" u="none" strike="noStrike" kern="1200" cap="none" spc="0" normalizeH="0" baseline="-25000" noProof="0" dirty="0">
                <a:ln>
                  <a:noFill/>
                </a:ln>
                <a:solidFill>
                  <a:srgbClr val="000000"/>
                </a:solidFill>
                <a:effectLst/>
                <a:uLnTx/>
                <a:uFillTx/>
                <a:latin typeface="Calibri" panose="020F0502020204030204" pitchFamily="34" charset="0"/>
                <a:ea typeface="Yu Gothic Light" panose="020B0300000000000000" pitchFamily="34" charset="-128"/>
                <a:cs typeface="Arial" panose="020B0604020202020204" pitchFamily="34" charset="0"/>
              </a:rPr>
              <a:t>2</a:t>
            </a:r>
            <a:r>
              <a:rPr kumimoji="0" lang="en-GB" sz="2600" b="0" i="0" u="none" strike="noStrike" kern="1200" cap="none" spc="0" normalizeH="0" baseline="0" noProof="0" dirty="0">
                <a:ln>
                  <a:noFill/>
                </a:ln>
                <a:solidFill>
                  <a:srgbClr val="000000"/>
                </a:solidFill>
                <a:effectLst/>
                <a:uLnTx/>
                <a:uFillTx/>
                <a:latin typeface="Calibri" panose="020F0502020204030204" pitchFamily="34" charset="0"/>
                <a:ea typeface="Yu Gothic Light" panose="020B0300000000000000" pitchFamily="34" charset="-128"/>
                <a:cs typeface="Arial" panose="020B0604020202020204" pitchFamily="34" charset="0"/>
              </a:rPr>
              <a:t> emissions per capita</a:t>
            </a:r>
          </a:p>
          <a:p>
            <a:pPr marL="0" indent="0">
              <a:buNone/>
            </a:pPr>
            <a:r>
              <a:rPr lang="en-GB" sz="2600" dirty="0">
                <a:effectLst/>
                <a:latin typeface="Calibri" panose="020F0502020204030204" pitchFamily="34" charset="0"/>
                <a:ea typeface="Yu Gothic Light" panose="020B0300000000000000" pitchFamily="34" charset="-128"/>
                <a:cs typeface="Arial" panose="020B0604020202020204" pitchFamily="34" charset="0"/>
              </a:rPr>
              <a:t>Brazil 2.04 </a:t>
            </a:r>
          </a:p>
          <a:p>
            <a:pPr marL="0" indent="0">
              <a:buNone/>
            </a:pPr>
            <a:r>
              <a:rPr lang="en-GB" sz="2600" dirty="0">
                <a:effectLst/>
                <a:latin typeface="Calibri" panose="020F0502020204030204" pitchFamily="34" charset="0"/>
                <a:ea typeface="Yu Gothic Light" panose="020B0300000000000000" pitchFamily="34" charset="-128"/>
                <a:cs typeface="Arial" panose="020B0604020202020204" pitchFamily="34" charset="0"/>
              </a:rPr>
              <a:t>Kenya 0.36</a:t>
            </a:r>
          </a:p>
          <a:p>
            <a:pPr marL="0" indent="0">
              <a:buNone/>
            </a:pPr>
            <a:r>
              <a:rPr lang="en-GB" sz="2600" dirty="0">
                <a:effectLst/>
                <a:latin typeface="Calibri" panose="020F0502020204030204" pitchFamily="34" charset="0"/>
                <a:ea typeface="Yu Gothic Light" panose="020B0300000000000000" pitchFamily="34" charset="-128"/>
                <a:cs typeface="Arial" panose="020B0604020202020204" pitchFamily="34" charset="0"/>
              </a:rPr>
              <a:t>Rwanda 0.09</a:t>
            </a:r>
          </a:p>
          <a:p>
            <a:pPr marL="0" indent="0">
              <a:buNone/>
            </a:pPr>
            <a:r>
              <a:rPr lang="en-GB" sz="2600" dirty="0">
                <a:effectLst/>
                <a:latin typeface="Calibri" panose="020F0502020204030204" pitchFamily="34" charset="0"/>
                <a:ea typeface="Yu Gothic Light" panose="020B0300000000000000" pitchFamily="34" charset="-128"/>
                <a:cs typeface="Arial" panose="020B0604020202020204" pitchFamily="34" charset="0"/>
              </a:rPr>
              <a:t>Solomon Islands at 0.57</a:t>
            </a:r>
            <a:endParaRPr lang="en-GB" sz="2600" dirty="0"/>
          </a:p>
        </p:txBody>
      </p:sp>
      <p:sp>
        <p:nvSpPr>
          <p:cNvPr id="6" name="TextBox 5">
            <a:extLst>
              <a:ext uri="{FF2B5EF4-FFF2-40B4-BE49-F238E27FC236}">
                <a16:creationId xmlns:a16="http://schemas.microsoft.com/office/drawing/2014/main" id="{E2A94206-25F6-456B-853D-D43CDABBB5B0}"/>
              </a:ext>
            </a:extLst>
          </p:cNvPr>
          <p:cNvSpPr txBox="1"/>
          <p:nvPr/>
        </p:nvSpPr>
        <p:spPr>
          <a:xfrm>
            <a:off x="3438659" y="5898524"/>
            <a:ext cx="8310429" cy="566670"/>
          </a:xfrm>
          <a:prstGeom prst="rect">
            <a:avLst/>
          </a:prstGeom>
          <a:noFill/>
        </p:spPr>
        <p:txBody>
          <a:bodyPr wrap="square" lIns="0" tIns="0" rIns="0" bIns="0" rtlCol="0" anchor="b" anchorCtr="0">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Data from The World Bank (2018), </a:t>
            </a:r>
            <a:r>
              <a:rPr kumimoji="0" lang="en-GB" sz="1800" b="0" i="1" u="sng" strike="noStrike" kern="1200" cap="none" spc="0" normalizeH="0" baseline="0" noProof="0" dirty="0">
                <a:ln>
                  <a:noFill/>
                </a:ln>
                <a:solidFill>
                  <a:srgbClr val="0563C1"/>
                </a:solidFill>
                <a:effectLst/>
                <a:uLnTx/>
                <a:uFillTx/>
                <a:latin typeface="Calibri" panose="020F0502020204030204" pitchFamily="34" charset="0"/>
                <a:ea typeface="Yu Mincho" panose="02020400000000000000" pitchFamily="18" charset="-128"/>
                <a:cs typeface="Arial" panose="020B0604020202020204" pitchFamily="34" charset="0"/>
                <a:hlinkClick r:id="rId2"/>
              </a:rPr>
              <a:t>CO</a:t>
            </a:r>
            <a:r>
              <a:rPr kumimoji="0" lang="en-GB" sz="1800" b="0" i="1" u="sng" strike="noStrike" kern="1200" cap="none" spc="0" normalizeH="0" baseline="-25000" noProof="0" dirty="0">
                <a:ln>
                  <a:noFill/>
                </a:ln>
                <a:solidFill>
                  <a:srgbClr val="0563C1"/>
                </a:solidFill>
                <a:effectLst/>
                <a:uLnTx/>
                <a:uFillTx/>
                <a:latin typeface="Calibri" panose="020F0502020204030204" pitchFamily="34" charset="0"/>
                <a:ea typeface="Yu Mincho" panose="02020400000000000000" pitchFamily="18" charset="-128"/>
                <a:cs typeface="Arial" panose="020B0604020202020204" pitchFamily="34" charset="0"/>
                <a:hlinkClick r:id="rId2"/>
              </a:rPr>
              <a:t>2</a:t>
            </a:r>
            <a:r>
              <a:rPr kumimoji="0" lang="en-GB" sz="1800" b="0" i="1" u="sng" strike="noStrike" kern="1200" cap="none" spc="0" normalizeH="0" baseline="0" noProof="0" dirty="0">
                <a:ln>
                  <a:noFill/>
                </a:ln>
                <a:solidFill>
                  <a:srgbClr val="0563C1"/>
                </a:solidFill>
                <a:effectLst/>
                <a:uLnTx/>
                <a:uFillTx/>
                <a:latin typeface="Calibri" panose="020F0502020204030204" pitchFamily="34" charset="0"/>
                <a:ea typeface="Yu Mincho" panose="02020400000000000000" pitchFamily="18" charset="-128"/>
                <a:cs typeface="Arial" panose="020B0604020202020204" pitchFamily="34" charset="0"/>
                <a:hlinkClick r:id="rId2"/>
              </a:rPr>
              <a:t> emissions (metric tonnes per capita)</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563C1"/>
                </a:solidFill>
                <a:effectLst/>
                <a:uLnTx/>
                <a:uFillTx/>
                <a:latin typeface="Calibri" panose="020F0502020204030204" pitchFamily="34" charset="0"/>
                <a:ea typeface="Yu Mincho" panose="02020400000000000000" pitchFamily="18" charset="-128"/>
                <a:cs typeface="Arial" panose="020B0604020202020204" pitchFamily="34" charset="0"/>
                <a:hlinkClick r:id="rId2"/>
              </a:rPr>
              <a:t>https://data.worldbank.org/indicator/EN.ATM.CO2E.PC</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 </a:t>
            </a:r>
          </a:p>
        </p:txBody>
      </p:sp>
    </p:spTree>
    <p:extLst>
      <p:ext uri="{BB962C8B-B14F-4D97-AF65-F5344CB8AC3E}">
        <p14:creationId xmlns:p14="http://schemas.microsoft.com/office/powerpoint/2010/main" val="585051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7F57844-8DF9-4D52-841E-DE3CE480F8A5}"/>
              </a:ext>
            </a:extLst>
          </p:cNvPr>
          <p:cNvSpPr>
            <a:spLocks noGrp="1"/>
          </p:cNvSpPr>
          <p:nvPr>
            <p:ph sz="half" idx="1"/>
          </p:nvPr>
        </p:nvSpPr>
        <p:spPr/>
        <p:txBody>
          <a:bodyPr/>
          <a:lstStyle/>
          <a:p>
            <a:endParaRPr lang="en-GB" dirty="0"/>
          </a:p>
        </p:txBody>
      </p:sp>
      <p:sp>
        <p:nvSpPr>
          <p:cNvPr id="6" name="Title 5">
            <a:extLst>
              <a:ext uri="{FF2B5EF4-FFF2-40B4-BE49-F238E27FC236}">
                <a16:creationId xmlns:a16="http://schemas.microsoft.com/office/drawing/2014/main" id="{47B341F9-E7FE-4565-9177-BDE56170C458}"/>
              </a:ext>
            </a:extLst>
          </p:cNvPr>
          <p:cNvSpPr>
            <a:spLocks noGrp="1"/>
          </p:cNvSpPr>
          <p:nvPr>
            <p:ph type="title"/>
          </p:nvPr>
        </p:nvSpPr>
        <p:spPr/>
        <p:txBody>
          <a:bodyPr/>
          <a:lstStyle/>
          <a:p>
            <a:endParaRPr lang="en-GB"/>
          </a:p>
        </p:txBody>
      </p:sp>
      <p:sp>
        <p:nvSpPr>
          <p:cNvPr id="4" name="Date Placeholder 3">
            <a:extLst>
              <a:ext uri="{FF2B5EF4-FFF2-40B4-BE49-F238E27FC236}">
                <a16:creationId xmlns:a16="http://schemas.microsoft.com/office/drawing/2014/main" id="{266EBD95-A270-4EE1-875A-9DA1C5C618ED}"/>
              </a:ext>
            </a:extLst>
          </p:cNvPr>
          <p:cNvSpPr>
            <a:spLocks noGrp="1"/>
          </p:cNvSpPr>
          <p:nvPr>
            <p:ph type="dt" sz="half" idx="4294967295"/>
          </p:nvPr>
        </p:nvSpPr>
        <p:spPr>
          <a:xfrm>
            <a:off x="6718300" y="5184775"/>
            <a:ext cx="5473700" cy="358775"/>
          </a:xfrm>
          <a:prstGeom prst="rect">
            <a:avLst/>
          </a:prstGeom>
        </p:spPr>
        <p:txBody>
          <a:bodyPr/>
          <a:lstStyle/>
          <a:p>
            <a:fld id="{197342E9-89D0-D246-B0E5-635614E13D75}" type="datetime1">
              <a:rPr lang="en-GB" smtClean="0"/>
              <a:pPr/>
              <a:t>28/07/2023</a:t>
            </a:fld>
            <a:endParaRPr lang="en-US" dirty="0"/>
          </a:p>
        </p:txBody>
      </p:sp>
      <p:pic>
        <p:nvPicPr>
          <p:cNvPr id="8" name="Picture 4" descr="C:\Users\ESD3ERLANKL\Desktop\new-piktochart_16242169_a96f4f4272485544c9edc046c7d50428c1c9498d.jpeg">
            <a:extLst>
              <a:ext uri="{FF2B5EF4-FFF2-40B4-BE49-F238E27FC236}">
                <a16:creationId xmlns:a16="http://schemas.microsoft.com/office/drawing/2014/main" id="{1BF29976-B411-4165-88DC-9B681E2E5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450761"/>
            <a:ext cx="11909268" cy="524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871909B-286A-411C-819D-E8739DFCF644}"/>
              </a:ext>
            </a:extLst>
          </p:cNvPr>
          <p:cNvSpPr txBox="1"/>
          <p:nvPr/>
        </p:nvSpPr>
        <p:spPr>
          <a:xfrm>
            <a:off x="3863662" y="5697538"/>
            <a:ext cx="7885425" cy="947961"/>
          </a:xfrm>
          <a:prstGeom prst="rect">
            <a:avLst/>
          </a:prstGeom>
          <a:noFill/>
        </p:spPr>
        <p:txBody>
          <a:bodyPr wrap="square" lIns="0" tIns="0" rIns="0" bIns="0" rtlCol="0" anchor="b" anchorCtr="0">
            <a:normAutofit fontScale="77500" lnSpcReduction="20000"/>
          </a:bodyPr>
          <a:lstStyle/>
          <a:p>
            <a:r>
              <a:rPr lang="en-GB" b="1" dirty="0"/>
              <a:t>WILLATS, J., ERLANDSSON, L., MOLTHAN-HILL, P., DHARMASASMITA, A. and SIMMONS, E., 2018. A university wide approach to integrating the sustainable development goals in the curriculum – a case study from the Nottingham Trent University Green Academy. In: W. LEAL FILHO, ed., Implementing sustainability in the curriculum of universities: approaches, methods and projects. World sustainability . Berlin: Springer, pp. 63-78.</a:t>
            </a:r>
          </a:p>
        </p:txBody>
      </p:sp>
    </p:spTree>
    <p:extLst>
      <p:ext uri="{BB962C8B-B14F-4D97-AF65-F5344CB8AC3E}">
        <p14:creationId xmlns:p14="http://schemas.microsoft.com/office/powerpoint/2010/main" val="2713172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CC2B9-A698-7696-366B-A542481C339D}"/>
              </a:ext>
            </a:extLst>
          </p:cNvPr>
          <p:cNvSpPr>
            <a:spLocks noGrp="1"/>
          </p:cNvSpPr>
          <p:nvPr>
            <p:ph type="title"/>
          </p:nvPr>
        </p:nvSpPr>
        <p:spPr>
          <a:xfrm>
            <a:off x="653143" y="500058"/>
            <a:ext cx="10499271" cy="1001983"/>
          </a:xfrm>
        </p:spPr>
        <p:txBody>
          <a:bodyPr>
            <a:normAutofit fontScale="90000"/>
          </a:bodyPr>
          <a:lstStyle/>
          <a:p>
            <a:r>
              <a:rPr lang="en-GB" dirty="0"/>
              <a:t>Flight from London to Hong Kong return</a:t>
            </a:r>
            <a:br>
              <a:rPr lang="en-GB" dirty="0"/>
            </a:br>
            <a:r>
              <a:rPr lang="en-GB" sz="2800" dirty="0"/>
              <a:t>(</a:t>
            </a:r>
            <a:r>
              <a:rPr lang="en-GB" sz="2800" b="0" dirty="0"/>
              <a:t>5,973 miles or 9,612 km)</a:t>
            </a:r>
            <a:endParaRPr lang="en-GB" sz="2800" dirty="0"/>
          </a:p>
        </p:txBody>
      </p:sp>
      <p:pic>
        <p:nvPicPr>
          <p:cNvPr id="5" name="Content Placeholder 4" descr="Airplane in flight over clouds">
            <a:extLst>
              <a:ext uri="{FF2B5EF4-FFF2-40B4-BE49-F238E27FC236}">
                <a16:creationId xmlns:a16="http://schemas.microsoft.com/office/drawing/2014/main" id="{261C9DD6-9723-CBA2-3897-A148A07A38E9}"/>
              </a:ext>
            </a:extLst>
          </p:cNvPr>
          <p:cNvPicPr>
            <a:picLocks noChangeAspect="1"/>
          </p:cNvPicPr>
          <p:nvPr/>
        </p:nvPicPr>
        <p:blipFill>
          <a:blip r:embed="rId2"/>
          <a:stretch>
            <a:fillRect/>
          </a:stretch>
        </p:blipFill>
        <p:spPr>
          <a:xfrm>
            <a:off x="1240970" y="1536627"/>
            <a:ext cx="5239645" cy="4231553"/>
          </a:xfrm>
          <a:prstGeom prst="rect">
            <a:avLst/>
          </a:prstGeom>
        </p:spPr>
      </p:pic>
      <p:grpSp>
        <p:nvGrpSpPr>
          <p:cNvPr id="13" name="Group 12">
            <a:extLst>
              <a:ext uri="{FF2B5EF4-FFF2-40B4-BE49-F238E27FC236}">
                <a16:creationId xmlns:a16="http://schemas.microsoft.com/office/drawing/2014/main" id="{61A4FD5C-3546-2DE5-9E71-EF86303C7834}"/>
              </a:ext>
            </a:extLst>
          </p:cNvPr>
          <p:cNvGrpSpPr/>
          <p:nvPr/>
        </p:nvGrpSpPr>
        <p:grpSpPr>
          <a:xfrm>
            <a:off x="1855898" y="4410836"/>
            <a:ext cx="4458216" cy="1113659"/>
            <a:chOff x="830021" y="4964696"/>
            <a:chExt cx="4458216" cy="1291107"/>
          </a:xfrm>
        </p:grpSpPr>
        <p:sp>
          <p:nvSpPr>
            <p:cNvPr id="6" name="TextBox 5">
              <a:extLst>
                <a:ext uri="{FF2B5EF4-FFF2-40B4-BE49-F238E27FC236}">
                  <a16:creationId xmlns:a16="http://schemas.microsoft.com/office/drawing/2014/main" id="{102A314A-439E-6C9D-D0B6-9ED56E34D048}"/>
                </a:ext>
              </a:extLst>
            </p:cNvPr>
            <p:cNvSpPr txBox="1"/>
            <p:nvPr/>
          </p:nvSpPr>
          <p:spPr>
            <a:xfrm>
              <a:off x="830021" y="4964696"/>
              <a:ext cx="4183227" cy="1291107"/>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a:ea typeface="+mn-ea"/>
                <a:cs typeface="Arial"/>
                <a:sym typeface="Arial"/>
              </a:endParaRPr>
            </a:p>
          </p:txBody>
        </p:sp>
        <p:sp>
          <p:nvSpPr>
            <p:cNvPr id="7" name="TextBox 6">
              <a:extLst>
                <a:ext uri="{FF2B5EF4-FFF2-40B4-BE49-F238E27FC236}">
                  <a16:creationId xmlns:a16="http://schemas.microsoft.com/office/drawing/2014/main" id="{639C8822-FE34-F505-23D0-DB8F7D79C702}"/>
                </a:ext>
              </a:extLst>
            </p:cNvPr>
            <p:cNvSpPr txBox="1"/>
            <p:nvPr/>
          </p:nvSpPr>
          <p:spPr>
            <a:xfrm>
              <a:off x="1174180" y="5115197"/>
              <a:ext cx="4114057" cy="10704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Arial"/>
                  <a:sym typeface="Arial"/>
                </a:rPr>
                <a:t>3.5 tonnes </a:t>
              </a:r>
              <a:r>
                <a:rPr kumimoji="0" lang="en-GB" sz="1800" b="1" i="0" u="none" strike="noStrike" kern="1200" cap="none" spc="0" normalizeH="0" baseline="0" noProof="0" dirty="0" err="1">
                  <a:ln>
                    <a:noFill/>
                  </a:ln>
                  <a:solidFill>
                    <a:srgbClr val="000000"/>
                  </a:solidFill>
                  <a:effectLst/>
                  <a:uLnTx/>
                  <a:uFillTx/>
                  <a:latin typeface="Arial" panose="020B0604020202020204"/>
                  <a:ea typeface="+mn-ea"/>
                  <a:cs typeface="Arial"/>
                  <a:sym typeface="Arial"/>
                </a:rPr>
                <a:t>CO</a:t>
              </a:r>
              <a:r>
                <a:rPr kumimoji="0" lang="en-GB" sz="1800" b="1" i="0" u="none" strike="noStrike" kern="1200" cap="none" spc="0" normalizeH="0" baseline="-25000" noProof="0" dirty="0" err="1">
                  <a:ln>
                    <a:noFill/>
                  </a:ln>
                  <a:solidFill>
                    <a:srgbClr val="000000"/>
                  </a:solidFill>
                  <a:effectLst/>
                  <a:uLnTx/>
                  <a:uFillTx/>
                  <a:latin typeface="Arial" panose="020B0604020202020204"/>
                  <a:ea typeface="+mn-ea"/>
                  <a:cs typeface="Arial"/>
                  <a:sym typeface="Arial"/>
                </a:rPr>
                <a:t>2</a:t>
              </a:r>
              <a:r>
                <a:rPr kumimoji="0" lang="en-GB" sz="1800" b="1" i="0" u="none" strike="noStrike" kern="1200" cap="none" spc="0" normalizeH="0" baseline="0" noProof="0" dirty="0" err="1">
                  <a:ln>
                    <a:noFill/>
                  </a:ln>
                  <a:solidFill>
                    <a:srgbClr val="000000"/>
                  </a:solidFill>
                  <a:effectLst/>
                  <a:uLnTx/>
                  <a:uFillTx/>
                  <a:latin typeface="Arial" panose="020B0604020202020204"/>
                  <a:ea typeface="+mn-ea"/>
                  <a:cs typeface="Arial"/>
                  <a:sym typeface="Arial"/>
                </a:rPr>
                <a:t>e</a:t>
              </a: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Arial"/>
                  <a:sym typeface="Arial"/>
                </a:rPr>
                <a:t> economy class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Arial"/>
                  <a:sym typeface="Arial"/>
                </a:rPr>
                <a:t>10.0 tonnes </a:t>
              </a:r>
              <a:r>
                <a:rPr kumimoji="0" lang="en-GB" sz="1800" b="1" i="0" u="none" strike="noStrike" kern="1200" cap="none" spc="0" normalizeH="0" baseline="0" noProof="0" dirty="0" err="1">
                  <a:ln>
                    <a:noFill/>
                  </a:ln>
                  <a:solidFill>
                    <a:srgbClr val="000000"/>
                  </a:solidFill>
                  <a:effectLst/>
                  <a:uLnTx/>
                  <a:uFillTx/>
                  <a:latin typeface="Arial" panose="020B0604020202020204"/>
                  <a:ea typeface="+mn-ea"/>
                  <a:cs typeface="Arial"/>
                  <a:sym typeface="Arial"/>
                </a:rPr>
                <a:t>CO</a:t>
              </a:r>
              <a:r>
                <a:rPr kumimoji="0" lang="en-GB" sz="1800" b="1" i="0" u="none" strike="noStrike" kern="1200" cap="none" spc="0" normalizeH="0" baseline="-25000" noProof="0" dirty="0" err="1">
                  <a:ln>
                    <a:noFill/>
                  </a:ln>
                  <a:solidFill>
                    <a:srgbClr val="000000"/>
                  </a:solidFill>
                  <a:effectLst/>
                  <a:uLnTx/>
                  <a:uFillTx/>
                  <a:latin typeface="Arial" panose="020B0604020202020204"/>
                  <a:ea typeface="+mn-ea"/>
                  <a:cs typeface="Arial"/>
                  <a:sym typeface="Arial"/>
                </a:rPr>
                <a:t>2</a:t>
              </a:r>
              <a:r>
                <a:rPr kumimoji="0" lang="en-GB" sz="1800" b="1" i="0" u="none" strike="noStrike" kern="1200" cap="none" spc="0" normalizeH="0" baseline="0" noProof="0" dirty="0" err="1">
                  <a:ln>
                    <a:noFill/>
                  </a:ln>
                  <a:solidFill>
                    <a:srgbClr val="000000"/>
                  </a:solidFill>
                  <a:effectLst/>
                  <a:uLnTx/>
                  <a:uFillTx/>
                  <a:latin typeface="Arial" panose="020B0604020202020204"/>
                  <a:ea typeface="+mn-ea"/>
                  <a:cs typeface="Arial"/>
                  <a:sym typeface="Arial"/>
                </a:rPr>
                <a:t>e</a:t>
              </a: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Arial"/>
                  <a:sym typeface="Arial"/>
                </a:rPr>
                <a:t> business class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Arial"/>
                  <a:sym typeface="Arial"/>
                </a:rPr>
                <a:t>13.9 tonnes </a:t>
              </a:r>
              <a:r>
                <a:rPr kumimoji="0" lang="en-GB" sz="1800" b="1" i="0" u="none" strike="noStrike" kern="1200" cap="none" spc="0" normalizeH="0" baseline="0" noProof="0" dirty="0" err="1">
                  <a:ln>
                    <a:noFill/>
                  </a:ln>
                  <a:solidFill>
                    <a:srgbClr val="000000"/>
                  </a:solidFill>
                  <a:effectLst/>
                  <a:uLnTx/>
                  <a:uFillTx/>
                  <a:latin typeface="Arial" panose="020B0604020202020204"/>
                  <a:ea typeface="+mn-ea"/>
                  <a:cs typeface="Arial"/>
                  <a:sym typeface="Arial"/>
                </a:rPr>
                <a:t>CO</a:t>
              </a:r>
              <a:r>
                <a:rPr kumimoji="0" lang="en-GB" sz="1800" b="1" i="0" u="none" strike="noStrike" kern="1200" cap="none" spc="0" normalizeH="0" baseline="-25000" noProof="0" dirty="0" err="1">
                  <a:ln>
                    <a:noFill/>
                  </a:ln>
                  <a:solidFill>
                    <a:srgbClr val="000000"/>
                  </a:solidFill>
                  <a:effectLst/>
                  <a:uLnTx/>
                  <a:uFillTx/>
                  <a:latin typeface="Arial" panose="020B0604020202020204"/>
                  <a:ea typeface="+mn-ea"/>
                  <a:cs typeface="Arial"/>
                  <a:sym typeface="Arial"/>
                </a:rPr>
                <a:t>2</a:t>
              </a:r>
              <a:r>
                <a:rPr kumimoji="0" lang="en-GB" sz="1800" b="1" i="0" u="none" strike="noStrike" kern="1200" cap="none" spc="0" normalizeH="0" baseline="0" noProof="0" dirty="0" err="1">
                  <a:ln>
                    <a:noFill/>
                  </a:ln>
                  <a:solidFill>
                    <a:srgbClr val="000000"/>
                  </a:solidFill>
                  <a:effectLst/>
                  <a:uLnTx/>
                  <a:uFillTx/>
                  <a:latin typeface="Arial" panose="020B0604020202020204"/>
                  <a:ea typeface="+mn-ea"/>
                  <a:cs typeface="Arial"/>
                  <a:sym typeface="Arial"/>
                </a:rPr>
                <a:t>e</a:t>
              </a: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Arial"/>
                  <a:sym typeface="Arial"/>
                </a:rPr>
                <a:t> first class</a:t>
              </a:r>
            </a:p>
          </p:txBody>
        </p:sp>
      </p:grpSp>
      <p:sp>
        <p:nvSpPr>
          <p:cNvPr id="8" name="Callout: Right Arrow 7">
            <a:extLst>
              <a:ext uri="{FF2B5EF4-FFF2-40B4-BE49-F238E27FC236}">
                <a16:creationId xmlns:a16="http://schemas.microsoft.com/office/drawing/2014/main" id="{390F4CDD-2515-6F32-97CB-557FD861A424}"/>
              </a:ext>
            </a:extLst>
          </p:cNvPr>
          <p:cNvSpPr/>
          <p:nvPr/>
        </p:nvSpPr>
        <p:spPr bwMode="auto">
          <a:xfrm>
            <a:off x="7596469" y="1946366"/>
            <a:ext cx="4356045" cy="3874885"/>
          </a:xfrm>
          <a:prstGeom prst="rightArrowCallou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004D75"/>
              </a:solidFill>
              <a:effectLst/>
              <a:uLnTx/>
              <a:uFillTx/>
              <a:latin typeface="Verdana" pitchFamily="34" charset="0"/>
              <a:ea typeface="+mn-ea"/>
              <a:cs typeface="Arial" charset="0"/>
              <a:sym typeface="Arial"/>
            </a:endParaRPr>
          </a:p>
        </p:txBody>
      </p:sp>
      <p:sp>
        <p:nvSpPr>
          <p:cNvPr id="9" name="TextBox 8">
            <a:extLst>
              <a:ext uri="{FF2B5EF4-FFF2-40B4-BE49-F238E27FC236}">
                <a16:creationId xmlns:a16="http://schemas.microsoft.com/office/drawing/2014/main" id="{B6D21334-0A23-3A86-6510-024674DD0064}"/>
              </a:ext>
            </a:extLst>
          </p:cNvPr>
          <p:cNvSpPr txBox="1"/>
          <p:nvPr/>
        </p:nvSpPr>
        <p:spPr>
          <a:xfrm>
            <a:off x="7642858" y="2039829"/>
            <a:ext cx="291193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Arial"/>
                <a:ea typeface="+mn-ea"/>
                <a:cs typeface="Arial"/>
                <a:sym typeface="Arial"/>
              </a:rPr>
              <a:t>Turn this into a </a:t>
            </a:r>
            <a:r>
              <a:rPr kumimoji="0" lang="en-GB" sz="2000" b="1" i="0" u="none" strike="noStrike" kern="0" cap="none" spc="0" normalizeH="0" baseline="0" noProof="0" dirty="0">
                <a:ln>
                  <a:noFill/>
                </a:ln>
                <a:solidFill>
                  <a:srgbClr val="000000"/>
                </a:solidFill>
                <a:effectLst/>
                <a:uLnTx/>
                <a:uFillTx/>
                <a:latin typeface="Arial"/>
                <a:ea typeface="+mn-ea"/>
                <a:cs typeface="Arial"/>
                <a:sym typeface="Arial"/>
              </a:rPr>
              <a:t>solution, </a:t>
            </a:r>
            <a:r>
              <a:rPr kumimoji="0" lang="en-GB" sz="2000" b="0" i="0" u="none" strike="noStrike" kern="0" cap="none" spc="0" normalizeH="0" baseline="0" noProof="0" dirty="0">
                <a:ln>
                  <a:noFill/>
                </a:ln>
                <a:solidFill>
                  <a:srgbClr val="000000"/>
                </a:solidFill>
                <a:effectLst/>
                <a:uLnTx/>
                <a:uFillTx/>
                <a:latin typeface="Arial"/>
                <a:ea typeface="+mn-ea"/>
                <a:cs typeface="Arial"/>
                <a:sym typeface="Arial"/>
              </a:rPr>
              <a:t>can you:</a:t>
            </a:r>
            <a:br>
              <a:rPr kumimoji="0" lang="en-GB" sz="2000" b="0" i="0" u="none" strike="noStrike" kern="0" cap="none" spc="0" normalizeH="0" baseline="0" noProof="0" dirty="0">
                <a:ln>
                  <a:noFill/>
                </a:ln>
                <a:solidFill>
                  <a:srgbClr val="000000"/>
                </a:solidFill>
                <a:effectLst/>
                <a:uLnTx/>
                <a:uFillTx/>
                <a:latin typeface="Arial"/>
                <a:ea typeface="+mn-ea"/>
                <a:cs typeface="Arial"/>
                <a:sym typeface="Arial"/>
              </a:rPr>
            </a:br>
            <a:endParaRPr kumimoji="0" lang="en-GB" sz="20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Arial"/>
                <a:ea typeface="+mn-ea"/>
                <a:cs typeface="Arial"/>
                <a:sym typeface="Arial"/>
              </a:rPr>
              <a:t>Replace long distance flights with Zoom meetings?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Arial"/>
                <a:ea typeface="+mn-ea"/>
                <a:cs typeface="Arial"/>
                <a:sym typeface="Arial"/>
              </a:rPr>
              <a:t>Attend a conference virtually?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Arial"/>
                <a:ea typeface="+mn-ea"/>
                <a:cs typeface="Arial"/>
                <a:sym typeface="Arial"/>
              </a:rPr>
              <a:t>Combine meetings in one country?</a:t>
            </a:r>
          </a:p>
        </p:txBody>
      </p:sp>
    </p:spTree>
    <p:extLst>
      <p:ext uri="{BB962C8B-B14F-4D97-AF65-F5344CB8AC3E}">
        <p14:creationId xmlns:p14="http://schemas.microsoft.com/office/powerpoint/2010/main" val="8971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43A3E3-FA32-42F1-84E0-4DCDABC0DCA0}"/>
              </a:ext>
            </a:extLst>
          </p:cNvPr>
          <p:cNvPicPr>
            <a:picLocks noGrp="1" noChangeAspect="1"/>
          </p:cNvPicPr>
          <p:nvPr>
            <p:ph sz="half" idx="1"/>
          </p:nvPr>
        </p:nvPicPr>
        <p:blipFill rotWithShape="1">
          <a:blip r:embed="rId3"/>
          <a:srcRect l="17651" r="3381"/>
          <a:stretch/>
        </p:blipFill>
        <p:spPr>
          <a:xfrm>
            <a:off x="6096001" y="1989138"/>
            <a:ext cx="5539740" cy="3708400"/>
          </a:xfrm>
          <a:prstGeom prst="rect">
            <a:avLst/>
          </a:prstGeom>
        </p:spPr>
      </p:pic>
      <p:sp>
        <p:nvSpPr>
          <p:cNvPr id="3" name="Title 2">
            <a:extLst>
              <a:ext uri="{FF2B5EF4-FFF2-40B4-BE49-F238E27FC236}">
                <a16:creationId xmlns:a16="http://schemas.microsoft.com/office/drawing/2014/main" id="{150671EF-1FA7-421D-9323-B7D2692E3142}"/>
              </a:ext>
            </a:extLst>
          </p:cNvPr>
          <p:cNvSpPr>
            <a:spLocks noGrp="1"/>
          </p:cNvSpPr>
          <p:nvPr>
            <p:ph type="title"/>
          </p:nvPr>
        </p:nvSpPr>
        <p:spPr/>
        <p:txBody>
          <a:bodyPr>
            <a:normAutofit fontScale="90000"/>
          </a:bodyPr>
          <a:lstStyle/>
          <a:p>
            <a:r>
              <a:rPr lang="en-GB" dirty="0"/>
              <a:t>Climate Action (SDG 13): Students changing organisations as part of the core curriculum</a:t>
            </a:r>
          </a:p>
        </p:txBody>
      </p:sp>
      <p:sp>
        <p:nvSpPr>
          <p:cNvPr id="5" name="TextBox 4">
            <a:extLst>
              <a:ext uri="{FF2B5EF4-FFF2-40B4-BE49-F238E27FC236}">
                <a16:creationId xmlns:a16="http://schemas.microsoft.com/office/drawing/2014/main" id="{CAAE6364-4BF0-4943-8B2A-F50B516923BA}"/>
              </a:ext>
            </a:extLst>
          </p:cNvPr>
          <p:cNvSpPr txBox="1"/>
          <p:nvPr/>
        </p:nvSpPr>
        <p:spPr>
          <a:xfrm>
            <a:off x="3500438" y="5697538"/>
            <a:ext cx="8248649" cy="757237"/>
          </a:xfrm>
          <a:prstGeom prst="rect">
            <a:avLst/>
          </a:prstGeom>
          <a:noFill/>
        </p:spPr>
        <p:txBody>
          <a:bodyPr wrap="square" lIns="0" tIns="0" rIns="0" bIns="0" rtlCol="0" anchor="b" anchorCtr="0">
            <a:noAutofit/>
          </a:bodyPr>
          <a:lstStyle/>
          <a:p>
            <a:pPr algn="r"/>
            <a:r>
              <a:rPr lang="en-GB" dirty="0"/>
              <a:t>https://www.theguardian.com/higher-education-network/gallery/2015/mar/19/guardian-university-awards-2015-winners-in-pictures</a:t>
            </a:r>
          </a:p>
        </p:txBody>
      </p:sp>
      <p:sp>
        <p:nvSpPr>
          <p:cNvPr id="9" name="Rectangle 8">
            <a:extLst>
              <a:ext uri="{FF2B5EF4-FFF2-40B4-BE49-F238E27FC236}">
                <a16:creationId xmlns:a16="http://schemas.microsoft.com/office/drawing/2014/main" id="{A743BCF6-1F43-48AC-A414-966DA8518130}"/>
              </a:ext>
            </a:extLst>
          </p:cNvPr>
          <p:cNvSpPr/>
          <p:nvPr/>
        </p:nvSpPr>
        <p:spPr>
          <a:xfrm>
            <a:off x="319087" y="2413338"/>
            <a:ext cx="5653087" cy="2308324"/>
          </a:xfrm>
          <a:prstGeom prst="rect">
            <a:avLst/>
          </a:prstGeom>
        </p:spPr>
        <p:txBody>
          <a:bodyPr wrap="square">
            <a:spAutoFit/>
          </a:bodyPr>
          <a:lstStyle/>
          <a:p>
            <a:r>
              <a:rPr lang="en-GB" dirty="0">
                <a:solidFill>
                  <a:srgbClr val="000000"/>
                </a:solidFill>
                <a:latin typeface="Verdana" panose="020B0604030504040204" pitchFamily="34" charset="0"/>
              </a:rPr>
              <a:t>MOLTHAN-HILL, P., ROBINSON, Z.P., HOPE, A., DHARMASASMITA, A. and MCMANUS, E., 2020. </a:t>
            </a:r>
            <a:r>
              <a:rPr lang="en-GB" dirty="0">
                <a:latin typeface="Verdana" panose="020B0604030504040204" pitchFamily="34" charset="0"/>
                <a:hlinkClick r:id="rId4"/>
              </a:rPr>
              <a:t>Reducing carbon emissions in business through Responsible Management Education: influence at the micro-, meso- and macro-levels.</a:t>
            </a:r>
            <a:r>
              <a:rPr lang="en-GB" dirty="0">
                <a:solidFill>
                  <a:srgbClr val="000000"/>
                </a:solidFill>
                <a:latin typeface="Verdana" panose="020B0604030504040204" pitchFamily="34" charset="0"/>
              </a:rPr>
              <a:t> </a:t>
            </a:r>
            <a:r>
              <a:rPr lang="en-GB" i="1" dirty="0">
                <a:solidFill>
                  <a:srgbClr val="000000"/>
                </a:solidFill>
                <a:latin typeface="Verdana" panose="020B0604030504040204" pitchFamily="34" charset="0"/>
              </a:rPr>
              <a:t>International Journal of Management Education</a:t>
            </a:r>
            <a:r>
              <a:rPr lang="en-GB" dirty="0">
                <a:solidFill>
                  <a:srgbClr val="000000"/>
                </a:solidFill>
                <a:latin typeface="Verdana" panose="020B0604030504040204" pitchFamily="34" charset="0"/>
              </a:rPr>
              <a:t>, 18 (1): 100328. ISSN 1472-8117</a:t>
            </a:r>
            <a:endParaRPr lang="en-GB" dirty="0"/>
          </a:p>
        </p:txBody>
      </p:sp>
      <p:sp>
        <p:nvSpPr>
          <p:cNvPr id="10" name="TextBox 9">
            <a:extLst>
              <a:ext uri="{FF2B5EF4-FFF2-40B4-BE49-F238E27FC236}">
                <a16:creationId xmlns:a16="http://schemas.microsoft.com/office/drawing/2014/main" id="{E4B85D7B-21FA-4B9F-8E37-817AADA8EFF6}"/>
              </a:ext>
            </a:extLst>
          </p:cNvPr>
          <p:cNvSpPr txBox="1"/>
          <p:nvPr/>
        </p:nvSpPr>
        <p:spPr>
          <a:xfrm>
            <a:off x="6362700" y="1989138"/>
            <a:ext cx="3729037" cy="296862"/>
          </a:xfrm>
          <a:prstGeom prst="rect">
            <a:avLst/>
          </a:prstGeom>
          <a:noFill/>
        </p:spPr>
        <p:txBody>
          <a:bodyPr wrap="square" lIns="0" tIns="0" rIns="0" bIns="0" rtlCol="0" anchor="b" anchorCtr="0">
            <a:normAutofit/>
          </a:bodyPr>
          <a:lstStyle/>
          <a:p>
            <a:pPr algn="r"/>
            <a:r>
              <a:rPr lang="en-GB" b="1" dirty="0"/>
              <a:t>Guardian Award  2015</a:t>
            </a:r>
          </a:p>
        </p:txBody>
      </p:sp>
    </p:spTree>
    <p:extLst>
      <p:ext uri="{BB962C8B-B14F-4D97-AF65-F5344CB8AC3E}">
        <p14:creationId xmlns:p14="http://schemas.microsoft.com/office/powerpoint/2010/main" val="4168411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5636F8-9AB2-4151-AF48-D884810206C4}"/>
              </a:ext>
            </a:extLst>
          </p:cNvPr>
          <p:cNvSpPr>
            <a:spLocks noGrp="1"/>
          </p:cNvSpPr>
          <p:nvPr>
            <p:ph sz="half" idx="1"/>
          </p:nvPr>
        </p:nvSpPr>
        <p:spPr/>
        <p:txBody>
          <a:bodyPr>
            <a:normAutofit/>
          </a:bodyPr>
          <a:lstStyle/>
          <a:p>
            <a:pPr marL="0" indent="0">
              <a:buNone/>
            </a:pPr>
            <a:r>
              <a:rPr lang="en-GB" dirty="0"/>
              <a:t>The Sustainability in Enterprise (</a:t>
            </a:r>
            <a:r>
              <a:rPr lang="en-GB" dirty="0" err="1"/>
              <a:t>SiE</a:t>
            </a:r>
            <a:r>
              <a:rPr lang="en-GB" dirty="0"/>
              <a:t>) programme provides fully funded support and grants to reduce the carbon emissions of eligible Nottingham small and medium-sized enterprises (SMEs). </a:t>
            </a:r>
            <a:r>
              <a:rPr lang="en-GB" dirty="0" err="1"/>
              <a:t>SiE</a:t>
            </a:r>
            <a:r>
              <a:rPr lang="en-GB" dirty="0"/>
              <a:t> will help businesses improve their environmental performance across four key areas: People, Products, Processes and Premises.</a:t>
            </a:r>
          </a:p>
          <a:p>
            <a:endParaRPr lang="en-GB" dirty="0"/>
          </a:p>
          <a:p>
            <a:pPr marL="0" indent="0">
              <a:buNone/>
            </a:pPr>
            <a:r>
              <a:rPr lang="en-GB" dirty="0"/>
              <a:t>This project is part-funded by the European Regional Development Fund (ERDF).</a:t>
            </a:r>
          </a:p>
          <a:p>
            <a:pPr marL="0" indent="0">
              <a:buNone/>
            </a:pPr>
            <a:endParaRPr lang="en-GB" dirty="0"/>
          </a:p>
          <a:p>
            <a:endParaRPr lang="en-GB" dirty="0"/>
          </a:p>
        </p:txBody>
      </p:sp>
      <p:sp>
        <p:nvSpPr>
          <p:cNvPr id="3" name="Title 2">
            <a:extLst>
              <a:ext uri="{FF2B5EF4-FFF2-40B4-BE49-F238E27FC236}">
                <a16:creationId xmlns:a16="http://schemas.microsoft.com/office/drawing/2014/main" id="{C2AE8775-521A-4FD3-AAD2-0AB7CE0C5D0B}"/>
              </a:ext>
            </a:extLst>
          </p:cNvPr>
          <p:cNvSpPr>
            <a:spLocks noGrp="1"/>
          </p:cNvSpPr>
          <p:nvPr>
            <p:ph type="title"/>
          </p:nvPr>
        </p:nvSpPr>
        <p:spPr>
          <a:xfrm>
            <a:off x="442912" y="509182"/>
            <a:ext cx="11306175" cy="1001983"/>
          </a:xfrm>
        </p:spPr>
        <p:txBody>
          <a:bodyPr/>
          <a:lstStyle/>
          <a:p>
            <a:r>
              <a:rPr lang="en-GB" dirty="0"/>
              <a:t>Sustainability in Enterprise</a:t>
            </a:r>
          </a:p>
        </p:txBody>
      </p:sp>
      <p:pic>
        <p:nvPicPr>
          <p:cNvPr id="1026" name="Picture 2" descr="ERDF logo">
            <a:extLst>
              <a:ext uri="{FF2B5EF4-FFF2-40B4-BE49-F238E27FC236}">
                <a16:creationId xmlns:a16="http://schemas.microsoft.com/office/drawing/2014/main" id="{C53BEC97-0E4F-4372-AC53-8E5394C80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25" y="5357812"/>
            <a:ext cx="6057900" cy="118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82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43429FD-9F99-4C0A-A38A-AD811EA372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lnSpc>
                <a:spcPct val="90000"/>
              </a:lnSpc>
            </a:pPr>
            <a:r>
              <a:rPr lang="en-US" sz="3100" kern="1200" dirty="0">
                <a:solidFill>
                  <a:srgbClr val="FFFFFF"/>
                </a:solidFill>
                <a:latin typeface="+mj-lt"/>
                <a:ea typeface="+mj-ea"/>
                <a:cs typeface="+mj-cs"/>
              </a:rPr>
              <a:t>International work-related experience</a:t>
            </a:r>
          </a:p>
        </p:txBody>
      </p:sp>
      <p:sp>
        <p:nvSpPr>
          <p:cNvPr id="10" name="Rectangle 2">
            <a:extLst>
              <a:ext uri="{FF2B5EF4-FFF2-40B4-BE49-F238E27FC236}">
                <a16:creationId xmlns:a16="http://schemas.microsoft.com/office/drawing/2014/main" id="{50F4B60D-466C-4BBB-9D00-3CD5641A4839}"/>
              </a:ext>
            </a:extLst>
          </p:cNvPr>
          <p:cNvSpPr>
            <a:spLocks noChangeArrowheads="1"/>
          </p:cNvSpPr>
          <p:nvPr/>
        </p:nvSpPr>
        <p:spPr bwMode="auto">
          <a:xfrm>
            <a:off x="-13023704" y="467127"/>
            <a:ext cx="37785869"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a:ln>
                  <a:noFill/>
                </a:ln>
                <a:solidFill>
                  <a:srgbClr val="323130"/>
                </a:solidFill>
                <a:effectLst/>
                <a:uLnTx/>
                <a:uFillTx/>
                <a:latin typeface="Calibri" panose="020F0502020204030204" pitchFamily="34" charset="0"/>
                <a:ea typeface="+mn-ea"/>
                <a:cs typeface="Calibri" panose="020F0502020204030204" pitchFamily="34"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a:ln>
                  <a:noFill/>
                </a:ln>
                <a:solidFill>
                  <a:srgbClr val="323130"/>
                </a:solidFill>
                <a:effectLst/>
                <a:uLnTx/>
                <a:uFillTx/>
                <a:latin typeface="Calibri" panose="020F0502020204030204" pitchFamily="34" charset="0"/>
                <a:ea typeface="+mn-ea"/>
                <a:cs typeface="Calibri" panose="020F0502020204030204" pitchFamily="34"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9" name="Content Placeholder 8">
            <a:extLst>
              <a:ext uri="{FF2B5EF4-FFF2-40B4-BE49-F238E27FC236}">
                <a16:creationId xmlns:a16="http://schemas.microsoft.com/office/drawing/2014/main" id="{4C8F6127-71C4-421B-8C56-835AE4E8ABED}"/>
              </a:ext>
            </a:extLst>
          </p:cNvPr>
          <p:cNvGraphicFramePr>
            <a:graphicFrameLocks noGrp="1"/>
          </p:cNvGraphicFramePr>
          <p:nvPr>
            <p:ph sz="half" idx="1"/>
            <p:extLst>
              <p:ext uri="{D42A27DB-BD31-4B8C-83A1-F6EECF244321}">
                <p14:modId xmlns:p14="http://schemas.microsoft.com/office/powerpoint/2010/main" val="207801081"/>
              </p:ext>
            </p:extLst>
          </p:nvPr>
        </p:nvGraphicFramePr>
        <p:xfrm>
          <a:off x="4777316" y="690296"/>
          <a:ext cx="6780700" cy="5475080"/>
        </p:xfrm>
        <a:graphic>
          <a:graphicData uri="http://schemas.openxmlformats.org/drawingml/2006/table">
            <a:tbl>
              <a:tblPr/>
              <a:tblGrid>
                <a:gridCol w="6780700">
                  <a:extLst>
                    <a:ext uri="{9D8B030D-6E8A-4147-A177-3AD203B41FA5}">
                      <a16:colId xmlns:a16="http://schemas.microsoft.com/office/drawing/2014/main" val="415784086"/>
                    </a:ext>
                  </a:extLst>
                </a:gridCol>
              </a:tblGrid>
              <a:tr h="5475080">
                <a:tc>
                  <a:txBody>
                    <a:bodyPr/>
                    <a:lstStyle/>
                    <a:p>
                      <a:r>
                        <a:rPr lang="en-GB" sz="1000" b="1" dirty="0">
                          <a:solidFill>
                            <a:srgbClr val="000000"/>
                          </a:solidFill>
                          <a:effectLst/>
                          <a:latin typeface="Verdana" panose="020B0604030504040204" pitchFamily="34" charset="0"/>
                        </a:rPr>
                        <a:t>Take part in a virtual international work-related experience.</a:t>
                      </a:r>
                    </a:p>
                    <a:p>
                      <a:br>
                        <a:rPr lang="en-GB" sz="1000" dirty="0">
                          <a:solidFill>
                            <a:srgbClr val="000000"/>
                          </a:solidFill>
                          <a:effectLst/>
                          <a:latin typeface="Verdana" panose="020B0604030504040204" pitchFamily="34" charset="0"/>
                        </a:rPr>
                      </a:br>
                      <a:r>
                        <a:rPr lang="en-GB" sz="1000" dirty="0">
                          <a:solidFill>
                            <a:srgbClr val="FF0000"/>
                          </a:solidFill>
                          <a:effectLst/>
                          <a:latin typeface="Verdana" panose="020B0604030504040204" pitchFamily="34" charset="0"/>
                        </a:rPr>
                        <a:t>This opportunity is </a:t>
                      </a:r>
                      <a:r>
                        <a:rPr lang="en-GB" sz="1000" b="1" dirty="0">
                          <a:solidFill>
                            <a:srgbClr val="FF0000"/>
                          </a:solidFill>
                          <a:effectLst/>
                          <a:latin typeface="Verdana" panose="020B0604030504040204" pitchFamily="34" charset="0"/>
                        </a:rPr>
                        <a:t>open to XXX </a:t>
                      </a:r>
                      <a:r>
                        <a:rPr lang="en-GB" sz="1000" dirty="0">
                          <a:solidFill>
                            <a:srgbClr val="FF0000"/>
                          </a:solidFill>
                          <a:effectLst/>
                          <a:latin typeface="Verdana" panose="020B0604030504040204" pitchFamily="34" charset="0"/>
                        </a:rPr>
                        <a:t>to take part in Carbon Literacy training and work with XXXX</a:t>
                      </a:r>
                      <a:endParaRPr lang="en-GB" sz="1000" dirty="0">
                        <a:solidFill>
                          <a:srgbClr val="FF0000"/>
                        </a:solidFill>
                        <a:effectLst/>
                        <a:latin typeface="Times New Roman" panose="02020603050405020304" pitchFamily="18" charset="0"/>
                      </a:endParaRPr>
                    </a:p>
                    <a:p>
                      <a:r>
                        <a:rPr lang="en-GB" sz="1000" dirty="0">
                          <a:solidFill>
                            <a:srgbClr val="000000"/>
                          </a:solidFill>
                          <a:effectLst/>
                          <a:latin typeface="inherit"/>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As a part of this project you’ll learn about adapting to the culture in XXX in order to do this work and about climate solutions in general and especially for this part of the world.</a:t>
                      </a:r>
                      <a:endParaRPr lang="en-GB" sz="1000" dirty="0">
                        <a:effectLst/>
                        <a:latin typeface="Times New Roman" panose="02020603050405020304" pitchFamily="18" charset="0"/>
                      </a:endParaRPr>
                    </a:p>
                    <a:p>
                      <a:r>
                        <a:rPr lang="en-GB" sz="1000" dirty="0">
                          <a:solidFill>
                            <a:srgbClr val="000000"/>
                          </a:solidFill>
                          <a:effectLst/>
                          <a:latin typeface="inherit"/>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You’ll be fully trained as Carbon Literacy Trainers and receive an external work experience certificate by </a:t>
                      </a:r>
                      <a:r>
                        <a:rPr lang="en-GB" sz="1000" b="1" dirty="0" err="1">
                          <a:solidFill>
                            <a:srgbClr val="000000"/>
                          </a:solidFill>
                          <a:effectLst/>
                          <a:latin typeface="Verdana" panose="020B0604030504040204" pitchFamily="34" charset="0"/>
                        </a:rPr>
                        <a:t>eduCCate</a:t>
                      </a:r>
                      <a:r>
                        <a:rPr lang="en-GB" sz="1000" b="1" dirty="0">
                          <a:solidFill>
                            <a:srgbClr val="000000"/>
                          </a:solidFill>
                          <a:effectLst/>
                          <a:latin typeface="Verdana" panose="020B0604030504040204" pitchFamily="34" charset="0"/>
                        </a:rPr>
                        <a:t> Global</a:t>
                      </a:r>
                      <a:r>
                        <a:rPr lang="en-GB" sz="1000" dirty="0">
                          <a:solidFill>
                            <a:srgbClr val="000000"/>
                          </a:solidFill>
                          <a:effectLst/>
                          <a:latin typeface="Verdana" panose="020B0604030504040204" pitchFamily="34" charset="0"/>
                        </a:rPr>
                        <a:t> </a:t>
                      </a:r>
                      <a:r>
                        <a:rPr lang="en-GB" sz="1000" dirty="0">
                          <a:solidFill>
                            <a:srgbClr val="000000"/>
                          </a:solidFill>
                          <a:effectLst/>
                          <a:latin typeface="Verdana" panose="020B0604030504040204" pitchFamily="34" charset="0"/>
                          <a:hlinkClick r:id="rId3" tooltip="Original URL: https://www.educcateglobal.org/. Click or tap if you trust this link."/>
                        </a:rPr>
                        <a:t>https://www.educcateglobal.org/.</a:t>
                      </a:r>
                      <a:r>
                        <a:rPr lang="en-GB" sz="1000" dirty="0">
                          <a:solidFill>
                            <a:srgbClr val="000000"/>
                          </a:solidFill>
                          <a:effectLst/>
                          <a:latin typeface="Verdana" panose="020B0604030504040204" pitchFamily="34" charset="0"/>
                        </a:rPr>
                        <a:t> If you decide to do the assessment form afterwards and pass it, you will also get an external Certificate by the Carbon Literacy Project in Manchester.</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Time Commitment:</a:t>
                      </a:r>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Takes place end of November – mid-December (you need to be available every Monday from 15.30-18.00 GMT on 30 November, 7 December, 14 December, 21 December) to take part in the actual virtual delivery to the teachers </a:t>
                      </a:r>
                      <a:r>
                        <a:rPr lang="en-GB" sz="1000" dirty="0">
                          <a:solidFill>
                            <a:schemeClr val="tx1"/>
                          </a:solidFill>
                          <a:effectLst/>
                          <a:latin typeface="Verdana" panose="020B0604030504040204" pitchFamily="34" charset="0"/>
                        </a:rPr>
                        <a:t>in XXX </a:t>
                      </a:r>
                      <a:r>
                        <a:rPr lang="en-GB" sz="1000" b="1" dirty="0">
                          <a:solidFill>
                            <a:srgbClr val="000000"/>
                          </a:solidFill>
                          <a:effectLst/>
                          <a:latin typeface="Verdana" panose="020B0604030504040204" pitchFamily="34" charset="0"/>
                        </a:rPr>
                        <a:t>and</a:t>
                      </a:r>
                      <a:r>
                        <a:rPr lang="en-GB" sz="1000" dirty="0">
                          <a:solidFill>
                            <a:srgbClr val="000000"/>
                          </a:solidFill>
                          <a:effectLst/>
                          <a:latin typeface="Verdana" panose="020B0604030504040204" pitchFamily="34" charset="0"/>
                        </a:rPr>
                        <a:t> every Thursday from 15.00-17.00 GMT to prepare the session virtually and to reflect on cultural diversity and different approaches (26 November, 3 December, 10 December 17 December).</a:t>
                      </a:r>
                      <a:endParaRPr lang="en-GB" sz="1000" dirty="0">
                        <a:effectLst/>
                        <a:latin typeface="Times New Roman" panose="02020603050405020304" pitchFamily="18" charset="0"/>
                      </a:endParaRPr>
                    </a:p>
                    <a:p>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You might need 1-3 hours to prepare yourself in your own time depending on which task you choose as your responsibility.</a:t>
                      </a:r>
                    </a:p>
                    <a:p>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Total:</a:t>
                      </a:r>
                      <a:r>
                        <a:rPr lang="en-GB" sz="1000" dirty="0">
                          <a:solidFill>
                            <a:srgbClr val="000000"/>
                          </a:solidFill>
                          <a:effectLst/>
                          <a:latin typeface="Verdana" panose="020B0604030504040204" pitchFamily="34" charset="0"/>
                        </a:rPr>
                        <a:t> Hours: 5 – 8 hours per week (over 4 weeks)</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Support:</a:t>
                      </a:r>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The Green Academy Team at NTU and NBS Professor Petra Molthan-Hill (an experienced Carbon Literacy Trainer) will support you as well as the CEO of </a:t>
                      </a:r>
                      <a:r>
                        <a:rPr lang="en-GB" sz="1000" dirty="0" err="1">
                          <a:solidFill>
                            <a:srgbClr val="000000"/>
                          </a:solidFill>
                          <a:effectLst/>
                          <a:latin typeface="Verdana" panose="020B0604030504040204" pitchFamily="34" charset="0"/>
                        </a:rPr>
                        <a:t>eduCCate</a:t>
                      </a:r>
                      <a:r>
                        <a:rPr lang="en-GB" sz="1000" dirty="0">
                          <a:solidFill>
                            <a:srgbClr val="000000"/>
                          </a:solidFill>
                          <a:effectLst/>
                          <a:latin typeface="Verdana" panose="020B0604030504040204" pitchFamily="34" charset="0"/>
                        </a:rPr>
                        <a:t> Global - Melanie Harwood.</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hlinkClick r:id="rId4" tooltip="Original URL: https://www.educcateglobal.org/. Click or tap if you trust this link."/>
                        </a:rPr>
                        <a:t>https://www.educcateglobal.org/</a:t>
                      </a:r>
                      <a:r>
                        <a:rPr lang="en-GB" sz="1000" dirty="0">
                          <a:solidFill>
                            <a:srgbClr val="000000"/>
                          </a:solidFill>
                          <a:effectLst/>
                          <a:latin typeface="Verdana" panose="020B0604030504040204" pitchFamily="34" charset="0"/>
                        </a:rPr>
                        <a:t>  and </a:t>
                      </a:r>
                      <a:r>
                        <a:rPr lang="en-GB" sz="1000" dirty="0">
                          <a:solidFill>
                            <a:srgbClr val="000000"/>
                          </a:solidFill>
                          <a:effectLst/>
                          <a:latin typeface="Verdana" panose="020B0604030504040204" pitchFamily="34" charset="0"/>
                          <a:hlinkClick r:id="rId5"/>
                        </a:rPr>
                        <a:t>https://www.ntu.ac.uk/about-us/sustainability/sustainability-in-education/carbon-literacy-training</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i="1" dirty="0">
                          <a:solidFill>
                            <a:srgbClr val="000000"/>
                          </a:solidFill>
                          <a:effectLst/>
                          <a:latin typeface="Verdana" panose="020B0604030504040204" pitchFamily="34" charset="0"/>
                        </a:rPr>
                        <a:t>XXX</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Contact person if you are interested: </a:t>
                      </a:r>
                      <a:r>
                        <a:rPr lang="en-GB" sz="1000" b="1" dirty="0">
                          <a:solidFill>
                            <a:srgbClr val="000000"/>
                          </a:solidFill>
                          <a:effectLst/>
                          <a:latin typeface="Verdana" panose="020B0604030504040204" pitchFamily="34" charset="0"/>
                        </a:rPr>
                        <a:t>GreenAcademy@ntu.ac.uk</a:t>
                      </a:r>
                      <a:endParaRPr lang="en-GB" sz="1000" dirty="0">
                        <a:effectLst/>
                        <a:latin typeface="Times New Roman" panose="02020603050405020304" pitchFamily="18" charset="0"/>
                      </a:endParaRPr>
                    </a:p>
                    <a:p>
                      <a:r>
                        <a:rPr lang="en-GB" sz="800" dirty="0">
                          <a:effectLst/>
                          <a:latin typeface="Calibri" panose="020F0502020204030204" pitchFamily="34" charset="0"/>
                        </a:rPr>
                        <a:t> </a:t>
                      </a:r>
                      <a:endParaRPr lang="en-GB" sz="1000" dirty="0">
                        <a:effectLst/>
                        <a:latin typeface="Times New Roman" panose="02020603050405020304" pitchFamily="18" charset="0"/>
                      </a:endParaRPr>
                    </a:p>
                  </a:txBody>
                  <a:tcPr marL="31247" marR="31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5571410"/>
                  </a:ext>
                </a:extLst>
              </a:tr>
            </a:tbl>
          </a:graphicData>
        </a:graphic>
      </p:graphicFrame>
      <p:sp>
        <p:nvSpPr>
          <p:cNvPr id="2" name="TextBox 1">
            <a:extLst>
              <a:ext uri="{FF2B5EF4-FFF2-40B4-BE49-F238E27FC236}">
                <a16:creationId xmlns:a16="http://schemas.microsoft.com/office/drawing/2014/main" id="{6B45C974-75FD-4257-9972-95FBFAB3D746}"/>
              </a:ext>
            </a:extLst>
          </p:cNvPr>
          <p:cNvSpPr txBox="1"/>
          <p:nvPr/>
        </p:nvSpPr>
        <p:spPr>
          <a:xfrm>
            <a:off x="596348" y="467127"/>
            <a:ext cx="3499104" cy="713646"/>
          </a:xfrm>
          <a:prstGeom prst="rect">
            <a:avLst/>
          </a:prstGeom>
          <a:noFill/>
        </p:spPr>
        <p:txBody>
          <a:bodyPr wrap="square" lIns="0" tIns="0" rIns="0" bIns="0" rtlCol="0" anchor="b" anchorCtr="0">
            <a:noAutofit/>
          </a:bodyPr>
          <a:lstStyle/>
          <a:p>
            <a:r>
              <a:rPr lang="en-GB" sz="4800" dirty="0"/>
              <a:t>Global</a:t>
            </a:r>
          </a:p>
        </p:txBody>
      </p:sp>
    </p:spTree>
    <p:extLst>
      <p:ext uri="{BB962C8B-B14F-4D97-AF65-F5344CB8AC3E}">
        <p14:creationId xmlns:p14="http://schemas.microsoft.com/office/powerpoint/2010/main" val="1282294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2BC1CF5-415C-4DAE-B2C2-A8BF9A1D5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reeform 5">
            <a:extLst>
              <a:ext uri="{FF2B5EF4-FFF2-40B4-BE49-F238E27FC236}">
                <a16:creationId xmlns:a16="http://schemas.microsoft.com/office/drawing/2014/main" id="{6C651D0D-A2E7-46B3-BEEA-71161FCA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9CBEA7DB-1BAC-4A39-817B-82928B7F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7">
            <a:extLst>
              <a:ext uri="{FF2B5EF4-FFF2-40B4-BE49-F238E27FC236}">
                <a16:creationId xmlns:a16="http://schemas.microsoft.com/office/drawing/2014/main" id="{EADF9EA0-3A2A-4F0A-9C86-FBAB53E9C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Rectangle 8">
            <a:extLst>
              <a:ext uri="{FF2B5EF4-FFF2-40B4-BE49-F238E27FC236}">
                <a16:creationId xmlns:a16="http://schemas.microsoft.com/office/drawing/2014/main" id="{A30A2C81-7CE8-4A85-9E15-548E7F466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58859" y="1118007"/>
            <a:ext cx="5634295"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AF0BA72-4915-4132-9B7E-9CC1F683E8B2}"/>
              </a:ext>
            </a:extLst>
          </p:cNvPr>
          <p:cNvSpPr>
            <a:spLocks noGrp="1"/>
          </p:cNvSpPr>
          <p:nvPr>
            <p:ph type="title"/>
          </p:nvPr>
        </p:nvSpPr>
        <p:spPr>
          <a:xfrm>
            <a:off x="1570455" y="1426969"/>
            <a:ext cx="5158973" cy="3005883"/>
          </a:xfrm>
        </p:spPr>
        <p:txBody>
          <a:bodyPr vert="horz" lIns="91440" tIns="45720" rIns="91440" bIns="45720" rtlCol="0" anchor="b">
            <a:normAutofit/>
          </a:bodyPr>
          <a:lstStyle/>
          <a:p>
            <a:pPr>
              <a:lnSpc>
                <a:spcPct val="90000"/>
              </a:lnSpc>
            </a:pPr>
            <a:r>
              <a:rPr lang="en-US" sz="5000" kern="1200">
                <a:solidFill>
                  <a:srgbClr val="FFFFFF"/>
                </a:solidFill>
                <a:latin typeface="+mj-lt"/>
                <a:ea typeface="+mj-ea"/>
                <a:cs typeface="+mj-cs"/>
              </a:rPr>
              <a:t>Read about the Carbon Literacy Training</a:t>
            </a:r>
          </a:p>
        </p:txBody>
      </p:sp>
      <p:sp>
        <p:nvSpPr>
          <p:cNvPr id="6" name="Content Placeholder 5">
            <a:extLst>
              <a:ext uri="{FF2B5EF4-FFF2-40B4-BE49-F238E27FC236}">
                <a16:creationId xmlns:a16="http://schemas.microsoft.com/office/drawing/2014/main" id="{8433EA4C-F6D1-4A5D-AF28-B98AC57FF280}"/>
              </a:ext>
            </a:extLst>
          </p:cNvPr>
          <p:cNvSpPr>
            <a:spLocks noGrp="1"/>
          </p:cNvSpPr>
          <p:nvPr>
            <p:ph idx="1"/>
          </p:nvPr>
        </p:nvSpPr>
        <p:spPr>
          <a:xfrm>
            <a:off x="1524000" y="4810308"/>
            <a:ext cx="4572000" cy="1076551"/>
          </a:xfrm>
        </p:spPr>
        <p:txBody>
          <a:bodyPr vert="horz" lIns="91440" tIns="45720" rIns="91440" bIns="45720" rtlCol="0">
            <a:normAutofit/>
          </a:bodyPr>
          <a:lstStyle/>
          <a:p>
            <a:pPr marL="0" indent="0" algn="r">
              <a:lnSpc>
                <a:spcPct val="90000"/>
              </a:lnSpc>
              <a:buNone/>
            </a:pPr>
            <a:r>
              <a:rPr lang="en-US" sz="2000" kern="1200">
                <a:solidFill>
                  <a:schemeClr val="tx1"/>
                </a:solidFill>
                <a:latin typeface="+mn-lt"/>
                <a:ea typeface="+mn-ea"/>
                <a:cs typeface="+mn-cs"/>
                <a:hlinkClick r:id="rId2"/>
              </a:rPr>
              <a:t>https://link.springer.com/referenceworkentry/10.1007/978-1-4614-6431-0_154-1</a:t>
            </a:r>
            <a:endParaRPr lang="en-US" sz="2000" kern="1200">
              <a:solidFill>
                <a:schemeClr val="tx1"/>
              </a:solidFill>
              <a:latin typeface="+mn-lt"/>
              <a:ea typeface="+mn-ea"/>
              <a:cs typeface="+mn-cs"/>
            </a:endParaRPr>
          </a:p>
        </p:txBody>
      </p:sp>
      <p:pic>
        <p:nvPicPr>
          <p:cNvPr id="9" name="Content Placeholder 8" descr="Text&#10;&#10;Description automatically generated">
            <a:extLst>
              <a:ext uri="{FF2B5EF4-FFF2-40B4-BE49-F238E27FC236}">
                <a16:creationId xmlns:a16="http://schemas.microsoft.com/office/drawing/2014/main" id="{B4DEEC68-ECF4-4766-8F8E-3956ED423700}"/>
              </a:ext>
            </a:extLst>
          </p:cNvPr>
          <p:cNvPicPr>
            <a:picLocks noGrp="1" noChangeAspect="1"/>
          </p:cNvPicPr>
          <p:nvPr>
            <p:ph idx="12"/>
          </p:nvPr>
        </p:nvPicPr>
        <p:blipFill>
          <a:blip r:embed="rId3"/>
          <a:stretch>
            <a:fillRect/>
          </a:stretch>
        </p:blipFill>
        <p:spPr>
          <a:xfrm>
            <a:off x="7877977" y="1118007"/>
            <a:ext cx="3063988" cy="4768853"/>
          </a:xfrm>
          <a:prstGeom prst="rect">
            <a:avLst/>
          </a:prstGeom>
        </p:spPr>
      </p:pic>
    </p:spTree>
    <p:extLst>
      <p:ext uri="{BB962C8B-B14F-4D97-AF65-F5344CB8AC3E}">
        <p14:creationId xmlns:p14="http://schemas.microsoft.com/office/powerpoint/2010/main" val="64459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EC4C27-3C2E-45B6-A94B-0B08BB80FE36}"/>
              </a:ext>
            </a:extLst>
          </p:cNvPr>
          <p:cNvSpPr>
            <a:spLocks noGrp="1"/>
          </p:cNvSpPr>
          <p:nvPr>
            <p:ph idx="1"/>
          </p:nvPr>
        </p:nvSpPr>
        <p:spPr>
          <a:xfrm>
            <a:off x="442912" y="1779814"/>
            <a:ext cx="3629026" cy="3917724"/>
          </a:xfrm>
        </p:spPr>
        <p:txBody>
          <a:bodyPr>
            <a:normAutofit fontScale="92500" lnSpcReduction="10000"/>
          </a:bodyPr>
          <a:lstStyle/>
          <a:p>
            <a:pPr marL="0" indent="0">
              <a:buNone/>
            </a:pPr>
            <a:r>
              <a:rPr lang="en-GB" dirty="0"/>
              <a:t>Find ideas in:</a:t>
            </a:r>
          </a:p>
          <a:p>
            <a:pPr marL="0" indent="0">
              <a:lnSpc>
                <a:spcPct val="115000"/>
              </a:lnSpc>
              <a:spcAft>
                <a:spcPts val="800"/>
              </a:spcAft>
              <a:buNone/>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Handbook of Carbon Management:</a:t>
            </a:r>
            <a:r>
              <a:rPr lang="en-GB" sz="2200" b="1" dirty="0">
                <a:effectLst/>
                <a:latin typeface="Calibri" panose="020F0502020204030204" pitchFamily="34" charset="0"/>
                <a:ea typeface="Yu Mincho" panose="02020400000000000000" pitchFamily="18" charset="-128"/>
                <a:cs typeface="Arial" panose="020B0604020202020204" pitchFamily="34" charset="0"/>
              </a:rPr>
              <a:t> A step-by-step guide to high-impact climate solutions for every manager in every function</a:t>
            </a:r>
            <a:endParaRPr lang="en-GB" sz="2200" dirty="0">
              <a:effectLst/>
              <a:latin typeface="Calibri" panose="020F0502020204030204" pitchFamily="34" charset="0"/>
              <a:ea typeface="Yu Mincho" panose="02020400000000000000" pitchFamily="18" charset="-128"/>
              <a:cs typeface="Arial" panose="020B0604020202020204" pitchFamily="34" charset="0"/>
            </a:endParaRPr>
          </a:p>
          <a:p>
            <a:pPr marL="0" indent="0">
              <a:lnSpc>
                <a:spcPct val="115000"/>
              </a:lnSpc>
              <a:spcAft>
                <a:spcPts val="800"/>
              </a:spcAft>
              <a:buNone/>
            </a:pPr>
            <a:r>
              <a:rPr lang="en-GB" sz="2200" b="1" dirty="0">
                <a:effectLst/>
                <a:latin typeface="Calibri" panose="020F0502020204030204" pitchFamily="34" charset="0"/>
                <a:ea typeface="Yu Mincho" panose="02020400000000000000" pitchFamily="18" charset="-128"/>
                <a:cs typeface="Arial" panose="020B0604020202020204" pitchFamily="34" charset="0"/>
              </a:rPr>
              <a:t>By Petra Molthan-Hill, Fiona Winfield, Richard Howarth and Muhammad Mazhar</a:t>
            </a:r>
            <a:endParaRPr lang="en-GB" sz="2200" dirty="0">
              <a:effectLst/>
              <a:latin typeface="Calibri" panose="020F0502020204030204" pitchFamily="34" charset="0"/>
              <a:ea typeface="Yu Mincho" panose="02020400000000000000" pitchFamily="18" charset="-128"/>
              <a:cs typeface="Arial" panose="020B0604020202020204" pitchFamily="34" charset="0"/>
            </a:endParaRPr>
          </a:p>
          <a:p>
            <a:pPr marL="0" indent="0">
              <a:lnSpc>
                <a:spcPct val="115000"/>
              </a:lnSpc>
              <a:spcAft>
                <a:spcPts val="800"/>
              </a:spcAft>
              <a:buNone/>
            </a:pPr>
            <a:r>
              <a:rPr lang="en-GB" sz="2200" b="1" dirty="0">
                <a:latin typeface="Calibri" panose="020F0502020204030204" pitchFamily="34" charset="0"/>
                <a:ea typeface="Yu Mincho" panose="02020400000000000000" pitchFamily="18" charset="-128"/>
              </a:rPr>
              <a:t>Coming soon by Routledge</a:t>
            </a:r>
            <a:endParaRPr lang="en-GB" sz="1800" b="1" dirty="0">
              <a:latin typeface="Calibri" panose="020F0502020204030204" pitchFamily="34" charset="0"/>
              <a:ea typeface="Yu Mincho" panose="02020400000000000000" pitchFamily="18" charset="-128"/>
            </a:endParaRPr>
          </a:p>
        </p:txBody>
      </p:sp>
      <p:sp>
        <p:nvSpPr>
          <p:cNvPr id="3" name="Content Placeholder 2">
            <a:extLst>
              <a:ext uri="{FF2B5EF4-FFF2-40B4-BE49-F238E27FC236}">
                <a16:creationId xmlns:a16="http://schemas.microsoft.com/office/drawing/2014/main" id="{1966B30C-EA2E-4FE7-A750-1044824B7662}"/>
              </a:ext>
            </a:extLst>
          </p:cNvPr>
          <p:cNvSpPr>
            <a:spLocks noGrp="1"/>
          </p:cNvSpPr>
          <p:nvPr>
            <p:ph idx="12"/>
          </p:nvPr>
        </p:nvSpPr>
        <p:spPr>
          <a:xfrm>
            <a:off x="4543424" y="1989138"/>
            <a:ext cx="7205663" cy="4205600"/>
          </a:xfrm>
        </p:spPr>
        <p:txBody>
          <a:bodyPr/>
          <a:lstStyle/>
          <a:p>
            <a:pPr marL="0" indent="0">
              <a:buNone/>
            </a:pPr>
            <a:r>
              <a:rPr lang="en-GB" dirty="0"/>
              <a:t>Take our free virtual Climate Literacy &amp; Action Training in November:</a:t>
            </a:r>
          </a:p>
          <a:p>
            <a:pPr marL="0" indent="0">
              <a:buNone/>
            </a:pPr>
            <a:r>
              <a:rPr lang="en-GB" sz="2000" i="1" dirty="0"/>
              <a:t>On behalf of the </a:t>
            </a:r>
            <a:r>
              <a:rPr lang="en-GB" sz="2000" b="1" i="1" dirty="0"/>
              <a:t>UN PRME Working Group on Climate Change &amp; Environment</a:t>
            </a:r>
            <a:r>
              <a:rPr lang="en-GB" sz="2000" i="1" dirty="0"/>
              <a:t>, we would like to invite you to join our upcoming Climate Literacy &amp; Action Training CLT-ECOS. </a:t>
            </a:r>
          </a:p>
          <a:p>
            <a:pPr marL="0" indent="0">
              <a:buNone/>
            </a:pPr>
            <a:r>
              <a:rPr lang="en-GB" sz="2400" dirty="0"/>
              <a:t>The training will take place on the following Wednesdays: 9,16, 23, 30 November</a:t>
            </a:r>
            <a:br>
              <a:rPr lang="en-GB" sz="2400"/>
            </a:br>
            <a:r>
              <a:rPr lang="en-GB" sz="2400"/>
              <a:t>11:00 am - 1:00 pm ET (NYC)</a:t>
            </a:r>
          </a:p>
          <a:p>
            <a:pPr marL="0" indent="0">
              <a:buNone/>
            </a:pPr>
            <a:r>
              <a:rPr lang="en-GB" sz="2400">
                <a:highlight>
                  <a:srgbClr val="FFFF00"/>
                </a:highlight>
              </a:rPr>
              <a:t>Please </a:t>
            </a:r>
            <a:r>
              <a:rPr lang="en-GB" sz="2400" dirty="0">
                <a:highlight>
                  <a:srgbClr val="FFFF00"/>
                </a:highlight>
              </a:rPr>
              <a:t>register here: </a:t>
            </a:r>
            <a:r>
              <a:rPr kumimoji="0" lang="en-GB"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https://www.unprme.org/carbon-literacry-training</a:t>
            </a:r>
            <a:endParaRPr lang="en-GB" sz="2400" dirty="0">
              <a:highlight>
                <a:srgbClr val="FFFF00"/>
              </a:highlight>
            </a:endParaRPr>
          </a:p>
          <a:p>
            <a:pPr marL="0" indent="0">
              <a:buNone/>
            </a:pPr>
            <a:endParaRPr lang="en-GB" sz="2000" i="1" dirty="0"/>
          </a:p>
          <a:p>
            <a:pPr marL="0" indent="0">
              <a:buNone/>
            </a:pPr>
            <a:endParaRPr lang="en-GB" sz="2000" i="1" dirty="0"/>
          </a:p>
          <a:p>
            <a:pPr marL="0" indent="0">
              <a:buNone/>
            </a:pPr>
            <a:endParaRPr lang="en-GB" dirty="0"/>
          </a:p>
        </p:txBody>
      </p:sp>
      <p:sp>
        <p:nvSpPr>
          <p:cNvPr id="4" name="Title 3">
            <a:extLst>
              <a:ext uri="{FF2B5EF4-FFF2-40B4-BE49-F238E27FC236}">
                <a16:creationId xmlns:a16="http://schemas.microsoft.com/office/drawing/2014/main" id="{A5DA8EC1-EDBB-450E-A8BD-58CF469B0977}"/>
              </a:ext>
            </a:extLst>
          </p:cNvPr>
          <p:cNvSpPr>
            <a:spLocks noGrp="1"/>
          </p:cNvSpPr>
          <p:nvPr>
            <p:ph type="title"/>
          </p:nvPr>
        </p:nvSpPr>
        <p:spPr>
          <a:xfrm>
            <a:off x="442912" y="636810"/>
            <a:ext cx="11306175" cy="1001983"/>
          </a:xfrm>
        </p:spPr>
        <p:txBody>
          <a:bodyPr/>
          <a:lstStyle/>
          <a:p>
            <a:r>
              <a:rPr lang="en-GB" dirty="0"/>
              <a:t>To get you started….</a:t>
            </a:r>
          </a:p>
        </p:txBody>
      </p:sp>
    </p:spTree>
    <p:extLst>
      <p:ext uri="{BB962C8B-B14F-4D97-AF65-F5344CB8AC3E}">
        <p14:creationId xmlns:p14="http://schemas.microsoft.com/office/powerpoint/2010/main" val="2486244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791BF27-DA84-4D6E-B92C-F1D632AFF759}"/>
              </a:ext>
            </a:extLst>
          </p:cNvPr>
          <p:cNvSpPr>
            <a:spLocks noGrp="1"/>
          </p:cNvSpPr>
          <p:nvPr>
            <p:ph type="title"/>
          </p:nvPr>
        </p:nvSpPr>
        <p:spPr>
          <a:xfrm>
            <a:off x="1113810" y="2825248"/>
            <a:ext cx="4036334" cy="2387600"/>
          </a:xfrm>
        </p:spPr>
        <p:txBody>
          <a:bodyPr vert="horz" lIns="91440" tIns="45720" rIns="91440" bIns="45720" rtlCol="0" anchor="t">
            <a:normAutofit/>
          </a:bodyPr>
          <a:lstStyle/>
          <a:p>
            <a:pPr>
              <a:lnSpc>
                <a:spcPct val="90000"/>
              </a:lnSpc>
            </a:pPr>
            <a:r>
              <a:rPr lang="en-US" sz="5400" kern="1200" dirty="0">
                <a:latin typeface="+mj-lt"/>
                <a:ea typeface="+mj-ea"/>
                <a:cs typeface="+mj-cs"/>
              </a:rPr>
              <a:t>Pass it on</a:t>
            </a:r>
          </a:p>
        </p:txBody>
      </p:sp>
      <p:pic>
        <p:nvPicPr>
          <p:cNvPr id="10" name="Online Media 7" descr="Hands holding the earth&#10;&#10;Description automatically generated with low confidence">
            <a:hlinkClick r:id="" action="ppaction://media"/>
            <a:extLst>
              <a:ext uri="{FF2B5EF4-FFF2-40B4-BE49-F238E27FC236}">
                <a16:creationId xmlns:a16="http://schemas.microsoft.com/office/drawing/2014/main" id="{EA31F633-700D-417A-A8C1-E4484DF46EA5}"/>
              </a:ext>
            </a:extLst>
          </p:cNvPr>
          <p:cNvPicPr>
            <a:picLocks noRot="1" noChangeAspect="1"/>
          </p:cNvPicPr>
          <p:nvPr>
            <a:videoFile r:link="rId1"/>
          </p:nvPr>
        </p:nvPicPr>
        <p:blipFill>
          <a:blip r:embed="rId3"/>
          <a:stretch/>
        </p:blipFill>
        <p:spPr>
          <a:xfrm>
            <a:off x="5922492" y="1744712"/>
            <a:ext cx="5536001" cy="3293920"/>
          </a:xfrm>
          <a:prstGeom prst="rect">
            <a:avLst/>
          </a:prstGeom>
        </p:spPr>
      </p:pic>
    </p:spTree>
    <p:extLst>
      <p:ext uri="{BB962C8B-B14F-4D97-AF65-F5344CB8AC3E}">
        <p14:creationId xmlns:p14="http://schemas.microsoft.com/office/powerpoint/2010/main" val="5356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DF974-9179-4EE0-AD8F-D02D45DB693F}"/>
              </a:ext>
            </a:extLst>
          </p:cNvPr>
          <p:cNvSpPr txBox="1"/>
          <p:nvPr/>
        </p:nvSpPr>
        <p:spPr>
          <a:xfrm>
            <a:off x="375285" y="4277677"/>
            <a:ext cx="10458450" cy="2071687"/>
          </a:xfrm>
          <a:prstGeom prst="rect">
            <a:avLst/>
          </a:prstGeom>
          <a:noFill/>
        </p:spPr>
        <p:txBody>
          <a:bodyPr wrap="square" lIns="108000" tIns="0" rIns="0" bIns="0" rtlCol="0" anchor="b" anchorCtr="0">
            <a:normAutofit/>
          </a:bodyPr>
          <a:lstStyle/>
          <a:p>
            <a:r>
              <a:rPr lang="en-GB" sz="3200" dirty="0">
                <a:solidFill>
                  <a:schemeClr val="bg2"/>
                </a:solidFill>
              </a:rPr>
              <a:t>Any further questions? Please contact:</a:t>
            </a:r>
          </a:p>
          <a:p>
            <a:r>
              <a:rPr lang="en-GB" sz="3200" dirty="0">
                <a:solidFill>
                  <a:schemeClr val="bg2"/>
                </a:solidFill>
              </a:rPr>
              <a:t> </a:t>
            </a:r>
          </a:p>
          <a:p>
            <a:r>
              <a:rPr lang="en-US" sz="2600" dirty="0">
                <a:solidFill>
                  <a:schemeClr val="bg2"/>
                </a:solidFill>
              </a:rPr>
              <a:t>Dr Petra Molthan-Hill </a:t>
            </a:r>
            <a:r>
              <a:rPr lang="en-GB" sz="2600" dirty="0">
                <a:solidFill>
                  <a:schemeClr val="bg2"/>
                </a:solidFill>
                <a:hlinkClick r:id="rId3">
                  <a:extLst>
                    <a:ext uri="{A12FA001-AC4F-418D-AE19-62706E023703}">
                      <ahyp:hlinkClr xmlns:ahyp="http://schemas.microsoft.com/office/drawing/2018/hyperlinkcolor" val="tx"/>
                    </a:ext>
                  </a:extLst>
                </a:hlinkClick>
              </a:rPr>
              <a:t>petra.molthan-hill@ntu.ac.uk</a:t>
            </a:r>
            <a:endParaRPr lang="en-GB" sz="2600" dirty="0">
              <a:solidFill>
                <a:schemeClr val="bg2"/>
              </a:solidFill>
            </a:endParaRPr>
          </a:p>
        </p:txBody>
      </p:sp>
    </p:spTree>
    <p:extLst>
      <p:ext uri="{BB962C8B-B14F-4D97-AF65-F5344CB8AC3E}">
        <p14:creationId xmlns:p14="http://schemas.microsoft.com/office/powerpoint/2010/main" val="319203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64406" y="297702"/>
            <a:ext cx="7972022" cy="1200329"/>
          </a:xfrm>
          <a:prstGeom prst="rect">
            <a:avLst/>
          </a:prstGeom>
          <a:noFill/>
        </p:spPr>
        <p:txBody>
          <a:bodyPr wrap="square" rtlCol="0">
            <a:spAutoFit/>
          </a:bodyPr>
          <a:lstStyle/>
          <a:p>
            <a:pPr algn="ctr"/>
            <a:r>
              <a:rPr lang="en-GB" sz="2400"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The Sustainable Development Goals at Nottingham Trent University integrated since 2016</a:t>
            </a:r>
          </a:p>
        </p:txBody>
      </p:sp>
      <p:pic>
        <p:nvPicPr>
          <p:cNvPr id="7" name="Picture 6"/>
          <p:cNvPicPr>
            <a:picLocks noChangeAspect="1"/>
          </p:cNvPicPr>
          <p:nvPr/>
        </p:nvPicPr>
        <p:blipFill>
          <a:blip r:embed="rId3"/>
          <a:stretch>
            <a:fillRect/>
          </a:stretch>
        </p:blipFill>
        <p:spPr>
          <a:xfrm>
            <a:off x="703522" y="297701"/>
            <a:ext cx="714245" cy="830997"/>
          </a:xfrm>
          <a:prstGeom prst="rect">
            <a:avLst/>
          </a:prstGeom>
        </p:spPr>
      </p:pic>
      <p:pic>
        <p:nvPicPr>
          <p:cNvPr id="8" name="Picture 7"/>
          <p:cNvPicPr>
            <a:picLocks noChangeAspect="1"/>
          </p:cNvPicPr>
          <p:nvPr/>
        </p:nvPicPr>
        <p:blipFill>
          <a:blip r:embed="rId4"/>
          <a:stretch>
            <a:fillRect/>
          </a:stretch>
        </p:blipFill>
        <p:spPr>
          <a:xfrm>
            <a:off x="10184348" y="212650"/>
            <a:ext cx="1001103" cy="1001103"/>
          </a:xfrm>
          <a:prstGeom prst="rect">
            <a:avLst/>
          </a:prstGeom>
        </p:spPr>
      </p:pic>
      <p:sp>
        <p:nvSpPr>
          <p:cNvPr id="9" name="TextBox 8"/>
          <p:cNvSpPr txBox="1"/>
          <p:nvPr/>
        </p:nvSpPr>
        <p:spPr>
          <a:xfrm>
            <a:off x="563480" y="1695450"/>
            <a:ext cx="4251250" cy="1107996"/>
          </a:xfrm>
          <a:prstGeom prst="rect">
            <a:avLst/>
          </a:prstGeom>
          <a:noFill/>
        </p:spPr>
        <p:txBody>
          <a:bodyPr wrap="square" rtlCol="0">
            <a:spAutoFit/>
          </a:bodyPr>
          <a:lstStyle/>
          <a:p>
            <a:pPr algn="ctr"/>
            <a:r>
              <a:rPr lang="en-GB"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Curriculum Refresh</a:t>
            </a:r>
            <a:endParaRPr lang="en-GB"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en-GB" sz="16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The SDGs were embedded in the university-wide course evaluation process Curriculum Refresh in 2016.</a:t>
            </a:r>
          </a:p>
        </p:txBody>
      </p:sp>
      <p:sp>
        <p:nvSpPr>
          <p:cNvPr id="10" name="TextBox 9"/>
          <p:cNvSpPr txBox="1"/>
          <p:nvPr/>
        </p:nvSpPr>
        <p:spPr>
          <a:xfrm>
            <a:off x="6325487" y="1695450"/>
            <a:ext cx="4136065" cy="646331"/>
          </a:xfrm>
          <a:prstGeom prst="rect">
            <a:avLst/>
          </a:prstGeom>
          <a:noFill/>
        </p:spPr>
        <p:txBody>
          <a:bodyPr wrap="square" rtlCol="0">
            <a:spAutoFit/>
          </a:bodyPr>
          <a:lstStyle/>
          <a:p>
            <a:pPr algn="ctr"/>
            <a:r>
              <a:rPr lang="en-GB"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NTU and SDG 13</a:t>
            </a:r>
          </a:p>
          <a:p>
            <a:pPr algn="ctr"/>
            <a:r>
              <a:rPr lang="en-GB"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hlinkClick r:id="rId5"/>
              </a:rPr>
              <a:t>CLT-ECOS</a:t>
            </a:r>
            <a:endParaRPr lang="en-GB"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6325487" y="3185532"/>
            <a:ext cx="4485166" cy="1354217"/>
          </a:xfrm>
          <a:prstGeom prst="rect">
            <a:avLst/>
          </a:prstGeom>
          <a:noFill/>
        </p:spPr>
        <p:txBody>
          <a:bodyPr wrap="square" rtlCol="0">
            <a:spAutoFit/>
          </a:bodyPr>
          <a:lstStyle/>
          <a:p>
            <a:pPr algn="ctr"/>
            <a:r>
              <a:rPr lang="en-GB"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Future Thinking Learning Room</a:t>
            </a:r>
            <a:endParaRPr lang="en-GB"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en-GB" sz="16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An online resource library containing resources, estate and community case studies and examples of good practice, all linked to the SDGs</a:t>
            </a:r>
          </a:p>
        </p:txBody>
      </p:sp>
      <p:sp>
        <p:nvSpPr>
          <p:cNvPr id="12" name="TextBox 11"/>
          <p:cNvSpPr txBox="1"/>
          <p:nvPr/>
        </p:nvSpPr>
        <p:spPr>
          <a:xfrm>
            <a:off x="543147" y="3308643"/>
            <a:ext cx="4136065" cy="1107996"/>
          </a:xfrm>
          <a:prstGeom prst="rect">
            <a:avLst/>
          </a:prstGeom>
          <a:noFill/>
        </p:spPr>
        <p:txBody>
          <a:bodyPr wrap="square" rtlCol="0">
            <a:spAutoFit/>
          </a:bodyPr>
          <a:lstStyle/>
          <a:p>
            <a:pPr algn="ctr"/>
            <a:r>
              <a:rPr lang="en-GB"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Student Outreach</a:t>
            </a:r>
          </a:p>
          <a:p>
            <a:pPr algn="ctr"/>
            <a:r>
              <a:rPr lang="en-GB" sz="16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Seeking feedback from students on how they would like to embed the SDGs in their courses </a:t>
            </a:r>
          </a:p>
        </p:txBody>
      </p:sp>
      <p:sp>
        <p:nvSpPr>
          <p:cNvPr id="13" name="TextBox 12"/>
          <p:cNvSpPr txBox="1"/>
          <p:nvPr/>
        </p:nvSpPr>
        <p:spPr>
          <a:xfrm>
            <a:off x="543147" y="5128805"/>
            <a:ext cx="4291917" cy="861774"/>
          </a:xfrm>
          <a:prstGeom prst="rect">
            <a:avLst/>
          </a:prstGeom>
          <a:noFill/>
        </p:spPr>
        <p:txBody>
          <a:bodyPr wrap="square" rtlCol="0">
            <a:spAutoFit/>
          </a:bodyPr>
          <a:lstStyle/>
          <a:p>
            <a:pPr algn="ctr"/>
            <a:r>
              <a:rPr lang="en-GB"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Staff development</a:t>
            </a:r>
          </a:p>
          <a:p>
            <a:pPr algn="ctr"/>
            <a:r>
              <a:rPr lang="en-GB" sz="16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Online course for staff on how to embed and teach the SDGs</a:t>
            </a:r>
          </a:p>
        </p:txBody>
      </p:sp>
      <p:sp>
        <p:nvSpPr>
          <p:cNvPr id="14" name="TextBox 13"/>
          <p:cNvSpPr txBox="1"/>
          <p:nvPr/>
        </p:nvSpPr>
        <p:spPr>
          <a:xfrm>
            <a:off x="6173086" y="5128805"/>
            <a:ext cx="4789968" cy="1107996"/>
          </a:xfrm>
          <a:prstGeom prst="rect">
            <a:avLst/>
          </a:prstGeom>
          <a:noFill/>
        </p:spPr>
        <p:txBody>
          <a:bodyPr wrap="square" rtlCol="0">
            <a:spAutoFit/>
          </a:bodyPr>
          <a:lstStyle/>
          <a:p>
            <a:pPr algn="ctr"/>
            <a:r>
              <a:rPr lang="en-GB"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Sustainability in Practice</a:t>
            </a:r>
            <a:endParaRPr lang="en-GB"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en-GB" sz="16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Getting students to reflect on interdisciplinary collaboration using the SDGs</a:t>
            </a:r>
          </a:p>
        </p:txBody>
      </p:sp>
    </p:spTree>
    <p:extLst>
      <p:ext uri="{BB962C8B-B14F-4D97-AF65-F5344CB8AC3E}">
        <p14:creationId xmlns:p14="http://schemas.microsoft.com/office/powerpoint/2010/main" val="393451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6A46-F540-4582-B4B2-F096E925EF22}"/>
              </a:ext>
            </a:extLst>
          </p:cNvPr>
          <p:cNvSpPr>
            <a:spLocks noGrp="1"/>
          </p:cNvSpPr>
          <p:nvPr>
            <p:ph type="title"/>
          </p:nvPr>
        </p:nvSpPr>
        <p:spPr>
          <a:xfrm>
            <a:off x="442912" y="800101"/>
            <a:ext cx="7414397" cy="1001982"/>
          </a:xfrm>
        </p:spPr>
        <p:txBody>
          <a:bodyPr>
            <a:normAutofit fontScale="90000"/>
          </a:bodyPr>
          <a:lstStyle/>
          <a:p>
            <a:r>
              <a:rPr lang="en-GB" dirty="0"/>
              <a:t>Transformative Education to Address All the SDGs</a:t>
            </a:r>
          </a:p>
        </p:txBody>
      </p:sp>
      <p:sp>
        <p:nvSpPr>
          <p:cNvPr id="3" name="Content Placeholder 2">
            <a:extLst>
              <a:ext uri="{FF2B5EF4-FFF2-40B4-BE49-F238E27FC236}">
                <a16:creationId xmlns:a16="http://schemas.microsoft.com/office/drawing/2014/main" id="{E0D91A0B-15BC-4ED9-956F-F6ED320AE44E}"/>
              </a:ext>
            </a:extLst>
          </p:cNvPr>
          <p:cNvSpPr>
            <a:spLocks noGrp="1"/>
          </p:cNvSpPr>
          <p:nvPr>
            <p:ph idx="1"/>
          </p:nvPr>
        </p:nvSpPr>
        <p:spPr>
          <a:xfrm>
            <a:off x="442912" y="2082664"/>
            <a:ext cx="8080602" cy="3789089"/>
          </a:xfrm>
        </p:spPr>
        <p:txBody>
          <a:bodyPr>
            <a:normAutofit lnSpcReduction="10000"/>
          </a:bodyPr>
          <a:lstStyle/>
          <a:p>
            <a:r>
              <a:rPr lang="en-GB" dirty="0"/>
              <a:t>What kind of education do we need to address the SDGs?</a:t>
            </a:r>
          </a:p>
          <a:p>
            <a:pPr lvl="1"/>
            <a:r>
              <a:rPr lang="en-GB" dirty="0"/>
              <a:t> A focus on learners values orientation, skills development and motivation.</a:t>
            </a:r>
          </a:p>
          <a:p>
            <a:pPr lvl="1"/>
            <a:r>
              <a:rPr lang="en-GB" dirty="0"/>
              <a:t>Preparing learners to take transformative actions in both formal and informal educational settings. </a:t>
            </a:r>
          </a:p>
          <a:p>
            <a:pPr lvl="1"/>
            <a:r>
              <a:rPr lang="en-GB" dirty="0"/>
              <a:t>One that recognises educations importance to bring about a planetary response to climate and ecological breakdown.</a:t>
            </a:r>
          </a:p>
          <a:p>
            <a:pPr lvl="2"/>
            <a:r>
              <a:rPr lang="en-GB" dirty="0"/>
              <a:t>Including not only transforming the learners to respond to the crisis's but examines and transforms the frames in which education institutions currently exist within. </a:t>
            </a:r>
          </a:p>
          <a:p>
            <a:pPr lvl="1"/>
            <a:endParaRPr lang="en-GB" dirty="0"/>
          </a:p>
        </p:txBody>
      </p:sp>
      <p:sp>
        <p:nvSpPr>
          <p:cNvPr id="4" name="Content Placeholder 3">
            <a:extLst>
              <a:ext uri="{FF2B5EF4-FFF2-40B4-BE49-F238E27FC236}">
                <a16:creationId xmlns:a16="http://schemas.microsoft.com/office/drawing/2014/main" id="{2642AE91-5B26-49F7-847F-2372E92A7545}"/>
              </a:ext>
            </a:extLst>
          </p:cNvPr>
          <p:cNvSpPr>
            <a:spLocks noGrp="1"/>
          </p:cNvSpPr>
          <p:nvPr>
            <p:ph idx="12"/>
          </p:nvPr>
        </p:nvSpPr>
        <p:spPr>
          <a:xfrm>
            <a:off x="1286692" y="5823215"/>
            <a:ext cx="10754745" cy="852032"/>
          </a:xfrm>
        </p:spPr>
        <p:txBody>
          <a:bodyPr>
            <a:normAutofit/>
          </a:bodyPr>
          <a:lstStyle/>
          <a:p>
            <a:r>
              <a:rPr lang="en-GB" sz="2000" b="0" i="0" dirty="0">
                <a:solidFill>
                  <a:srgbClr val="333333"/>
                </a:solidFill>
                <a:effectLst/>
                <a:latin typeface="UniversLTPro-55Roman"/>
              </a:rPr>
              <a:t>Odell V., Molthan-Hill P., Martin S., Sterling S., (2019) </a:t>
            </a:r>
            <a:r>
              <a:rPr lang="en-GB" sz="2000" b="0" i="0" u="sng" dirty="0">
                <a:solidFill>
                  <a:srgbClr val="9E043D"/>
                </a:solidFill>
                <a:effectLst/>
                <a:latin typeface="UniversLTPro-55Roman"/>
                <a:hlinkClick r:id="rId2"/>
              </a:rPr>
              <a:t>Transformative Education to Address All Sustainable Development Goals</a:t>
            </a:r>
            <a:endParaRPr lang="en-GB" sz="2000" dirty="0"/>
          </a:p>
        </p:txBody>
      </p:sp>
      <p:pic>
        <p:nvPicPr>
          <p:cNvPr id="1026" name="Picture 2" descr="Quality Education | SpringerLink">
            <a:extLst>
              <a:ext uri="{FF2B5EF4-FFF2-40B4-BE49-F238E27FC236}">
                <a16:creationId xmlns:a16="http://schemas.microsoft.com/office/drawing/2014/main" id="{E40EF568-6C94-40E7-AFBE-06A1847A2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429" y="1360856"/>
            <a:ext cx="3008471" cy="426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107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C7A8-2DDB-4525-9706-07652262FECA}"/>
              </a:ext>
            </a:extLst>
          </p:cNvPr>
          <p:cNvSpPr>
            <a:spLocks noGrp="1"/>
          </p:cNvSpPr>
          <p:nvPr>
            <p:ph type="title"/>
          </p:nvPr>
        </p:nvSpPr>
        <p:spPr>
          <a:xfrm>
            <a:off x="442912" y="627580"/>
            <a:ext cx="11306176" cy="1001982"/>
          </a:xfrm>
        </p:spPr>
        <p:txBody>
          <a:bodyPr/>
          <a:lstStyle/>
          <a:p>
            <a:r>
              <a:rPr lang="en-GB" altLang="en-US" b="1" dirty="0"/>
              <a:t>Visual Displays of the SDGs on Campus </a:t>
            </a:r>
            <a:endParaRPr lang="en-GB" dirty="0"/>
          </a:p>
        </p:txBody>
      </p:sp>
      <p:sp>
        <p:nvSpPr>
          <p:cNvPr id="6" name="TextBox 5">
            <a:extLst>
              <a:ext uri="{FF2B5EF4-FFF2-40B4-BE49-F238E27FC236}">
                <a16:creationId xmlns:a16="http://schemas.microsoft.com/office/drawing/2014/main" id="{3683002B-5735-499E-8D19-78DA5C254A6D}"/>
              </a:ext>
            </a:extLst>
          </p:cNvPr>
          <p:cNvSpPr txBox="1"/>
          <p:nvPr/>
        </p:nvSpPr>
        <p:spPr>
          <a:xfrm>
            <a:off x="1280161" y="5891788"/>
            <a:ext cx="10927079" cy="584775"/>
          </a:xfrm>
          <a:prstGeom prst="rect">
            <a:avLst/>
          </a:prstGeom>
          <a:noFill/>
        </p:spPr>
        <p:txBody>
          <a:bodyPr wrap="square">
            <a:spAutoFit/>
          </a:bodyPr>
          <a:lstStyle/>
          <a:p>
            <a:r>
              <a:rPr lang="en-GB" sz="1600" b="0" i="0" dirty="0">
                <a:solidFill>
                  <a:srgbClr val="000000"/>
                </a:solidFill>
                <a:effectLst/>
                <a:latin typeface="arial" panose="020B0604020202020204" pitchFamily="34" charset="0"/>
              </a:rPr>
              <a:t>ODELL, V., MOLTHAN-HILL, P., ERLANDSSON, L. and SEXTON, E., 2019. </a:t>
            </a:r>
            <a:r>
              <a:rPr lang="en-GB" sz="1600" b="0" i="0" u="sng" dirty="0">
                <a:solidFill>
                  <a:srgbClr val="9E043D"/>
                </a:solidFill>
                <a:effectLst/>
                <a:latin typeface="arial" panose="020B0604020202020204" pitchFamily="34" charset="0"/>
                <a:hlinkClick r:id="rId3"/>
              </a:rPr>
              <a:t>Visual displays of the sustainable development goals in the curricular and extra-curricular activities at Nottingham Trent University - a case study.</a:t>
            </a:r>
            <a:endParaRPr lang="en-GB" sz="1600" dirty="0"/>
          </a:p>
        </p:txBody>
      </p:sp>
      <p:pic>
        <p:nvPicPr>
          <p:cNvPr id="7" name="Picture 5" descr="cid:68dce11b-e049-43d7-aa28-ef5c8879a0fe@eurprd02.prod.outlook.com">
            <a:extLst>
              <a:ext uri="{FF2B5EF4-FFF2-40B4-BE49-F238E27FC236}">
                <a16:creationId xmlns:a16="http://schemas.microsoft.com/office/drawing/2014/main" id="{6C11CC93-3C51-492A-90FA-BEDD6CA3C3E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193387" y="1959429"/>
            <a:ext cx="4655288" cy="365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BFEAA536-16A3-4953-B155-8114D8BD248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1040" y="1782584"/>
            <a:ext cx="2976155" cy="396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3">
            <a:extLst>
              <a:ext uri="{FF2B5EF4-FFF2-40B4-BE49-F238E27FC236}">
                <a16:creationId xmlns:a16="http://schemas.microsoft.com/office/drawing/2014/main" id="{C1B8B7E3-2956-4CC7-8EB2-D79084F6D638}"/>
              </a:ext>
            </a:extLst>
          </p:cNvPr>
          <p:cNvSpPr txBox="1">
            <a:spLocks noChangeArrowheads="1"/>
          </p:cNvSpPr>
          <p:nvPr/>
        </p:nvSpPr>
        <p:spPr bwMode="auto">
          <a:xfrm>
            <a:off x="3836125" y="2558284"/>
            <a:ext cx="1990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eaLnBrk="0" fontAlgn="base" hangingPunct="0">
              <a:spcBef>
                <a:spcPct val="0"/>
              </a:spcBef>
              <a:spcAft>
                <a:spcPct val="0"/>
              </a:spcAft>
            </a:pPr>
            <a:r>
              <a:rPr lang="en-GB" altLang="en-US" sz="1600" dirty="0"/>
              <a:t>NTU Global Week: SDG 14 and Ocean Plastic</a:t>
            </a:r>
          </a:p>
        </p:txBody>
      </p:sp>
      <p:sp>
        <p:nvSpPr>
          <p:cNvPr id="10" name="TextBox 14">
            <a:extLst>
              <a:ext uri="{FF2B5EF4-FFF2-40B4-BE49-F238E27FC236}">
                <a16:creationId xmlns:a16="http://schemas.microsoft.com/office/drawing/2014/main" id="{3EAC622B-23F4-4294-9297-99732AC56DD7}"/>
              </a:ext>
            </a:extLst>
          </p:cNvPr>
          <p:cNvSpPr txBox="1">
            <a:spLocks noChangeArrowheads="1"/>
          </p:cNvSpPr>
          <p:nvPr/>
        </p:nvSpPr>
        <p:spPr bwMode="auto">
          <a:xfrm>
            <a:off x="5095423" y="3978700"/>
            <a:ext cx="22547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eaLnBrk="0" fontAlgn="base" hangingPunct="0">
              <a:spcBef>
                <a:spcPct val="0"/>
              </a:spcBef>
              <a:spcAft>
                <a:spcPct val="0"/>
              </a:spcAft>
            </a:pPr>
            <a:r>
              <a:rPr lang="en-GB" altLang="en-US" sz="1600" dirty="0"/>
              <a:t>Fashion Revolution week: the SDGs and our clothing impact </a:t>
            </a:r>
          </a:p>
        </p:txBody>
      </p:sp>
    </p:spTree>
    <p:extLst>
      <p:ext uri="{BB962C8B-B14F-4D97-AF65-F5344CB8AC3E}">
        <p14:creationId xmlns:p14="http://schemas.microsoft.com/office/powerpoint/2010/main" val="3336559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428-0793-43AB-A09F-F36E15197AF7}"/>
              </a:ext>
            </a:extLst>
          </p:cNvPr>
          <p:cNvSpPr>
            <a:spLocks noGrp="1"/>
          </p:cNvSpPr>
          <p:nvPr>
            <p:ph type="title"/>
          </p:nvPr>
        </p:nvSpPr>
        <p:spPr>
          <a:xfrm>
            <a:off x="442912" y="800101"/>
            <a:ext cx="11306176" cy="828675"/>
          </a:xfrm>
        </p:spPr>
        <p:txBody>
          <a:bodyPr>
            <a:normAutofit fontScale="90000"/>
          </a:bodyPr>
          <a:lstStyle/>
          <a:p>
            <a:r>
              <a:rPr lang="en-GB" b="1" dirty="0">
                <a:solidFill>
                  <a:srgbClr val="E6005B"/>
                </a:solidFill>
                <a:latin typeface="Arial" panose="020B0604020202020204" pitchFamily="34" charset="0"/>
                <a:cs typeface="Arial" panose="020B0604020202020204" pitchFamily="34" charset="0"/>
              </a:rPr>
              <a:t>Sustainability in Practice (SiP) online</a:t>
            </a:r>
            <a:br>
              <a:rPr lang="en-GB" dirty="0"/>
            </a:br>
            <a:endParaRPr lang="en-GB" dirty="0"/>
          </a:p>
        </p:txBody>
      </p:sp>
      <p:sp>
        <p:nvSpPr>
          <p:cNvPr id="3" name="Content Placeholder 2">
            <a:extLst>
              <a:ext uri="{FF2B5EF4-FFF2-40B4-BE49-F238E27FC236}">
                <a16:creationId xmlns:a16="http://schemas.microsoft.com/office/drawing/2014/main" id="{5A54B200-14FF-4325-95D8-56DF82472132}"/>
              </a:ext>
            </a:extLst>
          </p:cNvPr>
          <p:cNvSpPr>
            <a:spLocks noGrp="1"/>
          </p:cNvSpPr>
          <p:nvPr>
            <p:ph idx="1"/>
          </p:nvPr>
        </p:nvSpPr>
        <p:spPr>
          <a:xfrm>
            <a:off x="1075557" y="1565578"/>
            <a:ext cx="6587706" cy="4957283"/>
          </a:xfrm>
        </p:spPr>
        <p:txBody>
          <a:bodyPr>
            <a:normAutofit fontScale="25000" lnSpcReduction="20000"/>
          </a:bodyPr>
          <a:lstStyle/>
          <a:p>
            <a:r>
              <a:rPr lang="en-GB" sz="8000" dirty="0"/>
              <a:t>Short</a:t>
            </a:r>
            <a:r>
              <a:rPr lang="en-GB" sz="8000" b="1" dirty="0"/>
              <a:t> online module</a:t>
            </a:r>
            <a:r>
              <a:rPr lang="en-GB" sz="8000" dirty="0"/>
              <a:t> available to all our students and staff through our VLE </a:t>
            </a:r>
            <a:r>
              <a:rPr lang="en-GB" sz="8000" b="1" dirty="0"/>
              <a:t>since 2013</a:t>
            </a:r>
          </a:p>
          <a:p>
            <a:pPr marL="0" indent="0">
              <a:buNone/>
            </a:pPr>
            <a:endParaRPr lang="en-GB" sz="8000" dirty="0"/>
          </a:p>
          <a:p>
            <a:r>
              <a:rPr lang="en-GB" sz="8000" dirty="0"/>
              <a:t>Provides a foundational knowledge of sustainability and the climate and ecological emergency</a:t>
            </a:r>
          </a:p>
          <a:p>
            <a:pPr marL="0" indent="0">
              <a:buNone/>
            </a:pPr>
            <a:endParaRPr lang="en-GB" sz="8000" dirty="0"/>
          </a:p>
          <a:p>
            <a:r>
              <a:rPr lang="en-GB" sz="8000" dirty="0"/>
              <a:t>Three themes: </a:t>
            </a:r>
            <a:r>
              <a:rPr lang="en-GB" sz="8000" b="1" dirty="0"/>
              <a:t>Clothing</a:t>
            </a:r>
            <a:r>
              <a:rPr lang="en-GB" sz="8000" dirty="0"/>
              <a:t>, </a:t>
            </a:r>
            <a:r>
              <a:rPr lang="en-GB" sz="8000" b="1" dirty="0"/>
              <a:t>Energy</a:t>
            </a:r>
            <a:r>
              <a:rPr lang="en-GB" sz="8000" dirty="0"/>
              <a:t> or </a:t>
            </a:r>
            <a:r>
              <a:rPr lang="en-GB" sz="8000" b="1" dirty="0"/>
              <a:t>Food</a:t>
            </a:r>
          </a:p>
          <a:p>
            <a:pPr marL="0" indent="0">
              <a:buNone/>
            </a:pPr>
            <a:endParaRPr lang="en-GB" sz="8000" dirty="0"/>
          </a:p>
          <a:p>
            <a:r>
              <a:rPr lang="en-GB" sz="8000" b="1" dirty="0"/>
              <a:t>4 online sessions </a:t>
            </a:r>
            <a:r>
              <a:rPr lang="en-GB" sz="8000" dirty="0"/>
              <a:t>(2-4 hours in total)</a:t>
            </a:r>
          </a:p>
          <a:p>
            <a:pPr marL="0" indent="0">
              <a:buNone/>
            </a:pPr>
            <a:endParaRPr lang="en-GB" sz="8000" dirty="0"/>
          </a:p>
          <a:p>
            <a:r>
              <a:rPr lang="en-GB" sz="8000" dirty="0"/>
              <a:t>Upon completion: certificate and (Undergraduate students only) HEAR entry and Bronze Sustainability Employability Award.</a:t>
            </a:r>
          </a:p>
        </p:txBody>
      </p:sp>
      <p:pic>
        <p:nvPicPr>
          <p:cNvPr id="7" name="Picture 6">
            <a:extLst>
              <a:ext uri="{FF2B5EF4-FFF2-40B4-BE49-F238E27FC236}">
                <a16:creationId xmlns:a16="http://schemas.microsoft.com/office/drawing/2014/main" id="{144062AD-DF81-4F6E-8219-50CD6C57FF85}"/>
              </a:ext>
            </a:extLst>
          </p:cNvPr>
          <p:cNvPicPr/>
          <p:nvPr/>
        </p:nvPicPr>
        <p:blipFill rotWithShape="1">
          <a:blip r:embed="rId3"/>
          <a:srcRect l="16900" t="7852" r="23836" b="8496"/>
          <a:stretch/>
        </p:blipFill>
        <p:spPr bwMode="auto">
          <a:xfrm>
            <a:off x="7797847" y="3891238"/>
            <a:ext cx="2585720" cy="2433320"/>
          </a:xfrm>
          <a:prstGeom prst="rect">
            <a:avLst/>
          </a:prstGeom>
          <a:ln>
            <a:solidFill>
              <a:srgbClr val="E6005B"/>
            </a:solidFill>
          </a:ln>
          <a:extLst>
            <a:ext uri="{53640926-AAD7-44D8-BBD7-CCE9431645EC}">
              <a14:shadowObscured xmlns:a14="http://schemas.microsoft.com/office/drawing/2010/main"/>
            </a:ext>
          </a:extLst>
        </p:spPr>
      </p:pic>
      <p:pic>
        <p:nvPicPr>
          <p:cNvPr id="5" name="Picture 4" descr="Text&#10;&#10;Description automatically generated">
            <a:extLst>
              <a:ext uri="{FF2B5EF4-FFF2-40B4-BE49-F238E27FC236}">
                <a16:creationId xmlns:a16="http://schemas.microsoft.com/office/drawing/2014/main" id="{A13E760D-2BB5-4FFB-B9B7-D518DB820D76}"/>
              </a:ext>
            </a:extLst>
          </p:cNvPr>
          <p:cNvPicPr/>
          <p:nvPr/>
        </p:nvPicPr>
        <p:blipFill>
          <a:blip r:embed="rId4">
            <a:extLst>
              <a:ext uri="{28A0092B-C50C-407E-A947-70E740481C1C}">
                <a14:useLocalDpi xmlns:a14="http://schemas.microsoft.com/office/drawing/2010/main" val="0"/>
              </a:ext>
            </a:extLst>
          </a:blip>
          <a:stretch>
            <a:fillRect/>
          </a:stretch>
        </p:blipFill>
        <p:spPr>
          <a:xfrm>
            <a:off x="9469402" y="1377219"/>
            <a:ext cx="2414270" cy="2667000"/>
          </a:xfrm>
          <a:prstGeom prst="rect">
            <a:avLst/>
          </a:prstGeom>
          <a:ln>
            <a:solidFill>
              <a:srgbClr val="E6005B"/>
            </a:solidFill>
          </a:ln>
        </p:spPr>
      </p:pic>
    </p:spTree>
    <p:extLst>
      <p:ext uri="{BB962C8B-B14F-4D97-AF65-F5344CB8AC3E}">
        <p14:creationId xmlns:p14="http://schemas.microsoft.com/office/powerpoint/2010/main" val="3254886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F814-AFBF-45E5-B713-96CD6F410725}"/>
              </a:ext>
            </a:extLst>
          </p:cNvPr>
          <p:cNvSpPr>
            <a:spLocks noGrp="1"/>
          </p:cNvSpPr>
          <p:nvPr>
            <p:ph type="title"/>
          </p:nvPr>
        </p:nvSpPr>
        <p:spPr>
          <a:xfrm>
            <a:off x="442912" y="558228"/>
            <a:ext cx="11306176" cy="1001982"/>
          </a:xfrm>
        </p:spPr>
        <p:txBody>
          <a:bodyPr/>
          <a:lstStyle/>
          <a:p>
            <a:r>
              <a:rPr lang="en-GB" b="1" dirty="0">
                <a:solidFill>
                  <a:srgbClr val="E6005B"/>
                </a:solidFill>
                <a:latin typeface="Arial" panose="020B0604020202020204" pitchFamily="34" charset="0"/>
                <a:cs typeface="Arial" panose="020B0604020202020204" pitchFamily="34" charset="0"/>
              </a:rPr>
              <a:t>SiP Structure</a:t>
            </a:r>
            <a:endParaRPr lang="en-GB" dirty="0"/>
          </a:p>
        </p:txBody>
      </p:sp>
      <p:graphicFrame>
        <p:nvGraphicFramePr>
          <p:cNvPr id="8" name="Table 7">
            <a:extLst>
              <a:ext uri="{FF2B5EF4-FFF2-40B4-BE49-F238E27FC236}">
                <a16:creationId xmlns:a16="http://schemas.microsoft.com/office/drawing/2014/main" id="{C9A59E1D-19FD-41E9-8FED-1227FBB8C92B}"/>
              </a:ext>
            </a:extLst>
          </p:cNvPr>
          <p:cNvGraphicFramePr>
            <a:graphicFrameLocks noGrp="1"/>
          </p:cNvGraphicFramePr>
          <p:nvPr>
            <p:extLst>
              <p:ext uri="{D42A27DB-BD31-4B8C-83A1-F6EECF244321}">
                <p14:modId xmlns:p14="http://schemas.microsoft.com/office/powerpoint/2010/main" val="77537406"/>
              </p:ext>
            </p:extLst>
          </p:nvPr>
        </p:nvGraphicFramePr>
        <p:xfrm>
          <a:off x="1115416" y="1539393"/>
          <a:ext cx="10905068" cy="5073688"/>
        </p:xfrm>
        <a:graphic>
          <a:graphicData uri="http://schemas.openxmlformats.org/drawingml/2006/table">
            <a:tbl>
              <a:tblPr firstRow="1" firstCol="1" lastRow="1" lastCol="1" bandRow="1" bandCol="1"/>
              <a:tblGrid>
                <a:gridCol w="1172447">
                  <a:extLst>
                    <a:ext uri="{9D8B030D-6E8A-4147-A177-3AD203B41FA5}">
                      <a16:colId xmlns:a16="http://schemas.microsoft.com/office/drawing/2014/main" val="1477816793"/>
                    </a:ext>
                  </a:extLst>
                </a:gridCol>
                <a:gridCol w="2423392">
                  <a:extLst>
                    <a:ext uri="{9D8B030D-6E8A-4147-A177-3AD203B41FA5}">
                      <a16:colId xmlns:a16="http://schemas.microsoft.com/office/drawing/2014/main" val="2958191164"/>
                    </a:ext>
                  </a:extLst>
                </a:gridCol>
                <a:gridCol w="3131422">
                  <a:extLst>
                    <a:ext uri="{9D8B030D-6E8A-4147-A177-3AD203B41FA5}">
                      <a16:colId xmlns:a16="http://schemas.microsoft.com/office/drawing/2014/main" val="1178034755"/>
                    </a:ext>
                  </a:extLst>
                </a:gridCol>
                <a:gridCol w="4177807">
                  <a:extLst>
                    <a:ext uri="{9D8B030D-6E8A-4147-A177-3AD203B41FA5}">
                      <a16:colId xmlns:a16="http://schemas.microsoft.com/office/drawing/2014/main" val="2684651556"/>
                    </a:ext>
                  </a:extLst>
                </a:gridCol>
              </a:tblGrid>
              <a:tr h="258450">
                <a:tc>
                  <a:txBody>
                    <a:bodyPr/>
                    <a:lstStyle/>
                    <a:p>
                      <a:pPr algn="l" fontAlgn="t">
                        <a:lnSpc>
                          <a:spcPct val="115000"/>
                        </a:lnSpc>
                        <a:spcBef>
                          <a:spcPts val="0"/>
                        </a:spcBef>
                        <a:spcAft>
                          <a:spcPts val="800"/>
                        </a:spcAft>
                      </a:pPr>
                      <a:r>
                        <a:rPr lang="en-GB" sz="1200" b="1" i="0" u="none" strike="noStrike" dirty="0">
                          <a:solidFill>
                            <a:srgbClr val="FFFFFF"/>
                          </a:solidFill>
                          <a:effectLst/>
                          <a:latin typeface="Verdana" panose="020B0604030504040204" pitchFamily="34" charset="0"/>
                          <a:ea typeface="DengXian" panose="02010600030101010101" pitchFamily="2" charset="-122"/>
                          <a:cs typeface="Arial" panose="020B0604020202020204" pitchFamily="34" charset="0"/>
                        </a:rPr>
                        <a:t> </a:t>
                      </a:r>
                      <a:endParaRPr lang="en-GB" sz="2200" b="0" i="0" u="none" strike="noStrike" dirty="0">
                        <a:effectLst/>
                        <a:latin typeface="Arial" panose="020B0604020202020204" pitchFamily="34" charset="0"/>
                      </a:endParaRPr>
                    </a:p>
                  </a:txBody>
                  <a:tcPr marL="83525" marR="83525" marT="11601"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36576" algn="l" fontAlgn="t">
                        <a:lnSpc>
                          <a:spcPct val="115000"/>
                        </a:lnSpc>
                        <a:spcBef>
                          <a:spcPts val="95"/>
                        </a:spcBef>
                        <a:spcAft>
                          <a:spcPts val="0"/>
                        </a:spcAft>
                      </a:pPr>
                      <a:r>
                        <a:rPr lang="en-US" sz="1200" b="1" i="0" u="none" strike="noStrike">
                          <a:solidFill>
                            <a:srgbClr val="FFFFFF"/>
                          </a:solidFill>
                          <a:effectLst/>
                          <a:latin typeface="Verdana" panose="020B0604030504040204" pitchFamily="34" charset="0"/>
                          <a:ea typeface="Calibri" panose="020F0502020204030204" pitchFamily="34" charset="0"/>
                          <a:cs typeface="Arial" panose="020B0604020202020204" pitchFamily="34" charset="0"/>
                        </a:rPr>
                        <a:t>Topic</a:t>
                      </a:r>
                      <a:endParaRPr lang="en-US" sz="2200" b="0" i="0" u="none" strike="noStrike">
                        <a:effectLst/>
                        <a:latin typeface="Arial" panose="020B0604020202020204" pitchFamily="34" charset="0"/>
                      </a:endParaRPr>
                    </a:p>
                  </a:txBody>
                  <a:tcPr marL="83525" marR="83525" marT="11601" marB="0">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36576" algn="l" fontAlgn="t">
                        <a:lnSpc>
                          <a:spcPct val="115000"/>
                        </a:lnSpc>
                        <a:spcBef>
                          <a:spcPts val="95"/>
                        </a:spcBef>
                        <a:spcAft>
                          <a:spcPts val="0"/>
                        </a:spcAft>
                      </a:pPr>
                      <a:r>
                        <a:rPr lang="en-US" sz="1200" b="1" i="0" u="none" strike="noStrike">
                          <a:solidFill>
                            <a:srgbClr val="FFFFFF"/>
                          </a:solidFill>
                          <a:effectLst/>
                          <a:latin typeface="Verdana" panose="020B0604030504040204" pitchFamily="34" charset="0"/>
                          <a:ea typeface="Calibri" panose="020F0502020204030204" pitchFamily="34" charset="0"/>
                          <a:cs typeface="Arial" panose="020B0604020202020204" pitchFamily="34" charset="0"/>
                        </a:rPr>
                        <a:t>Aim</a:t>
                      </a:r>
                      <a:endParaRPr lang="en-US" sz="2200" b="0" i="0" u="none" strike="noStrike">
                        <a:effectLst/>
                        <a:latin typeface="Arial" panose="020B0604020202020204" pitchFamily="34" charset="0"/>
                      </a:endParaRPr>
                    </a:p>
                  </a:txBody>
                  <a:tcPr marL="83525" marR="83525" marT="11601" marB="0">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36576" algn="l" fontAlgn="t">
                        <a:lnSpc>
                          <a:spcPct val="115000"/>
                        </a:lnSpc>
                        <a:spcBef>
                          <a:spcPts val="95"/>
                        </a:spcBef>
                        <a:spcAft>
                          <a:spcPts val="0"/>
                        </a:spcAft>
                      </a:pPr>
                      <a:r>
                        <a:rPr lang="en-US" sz="1200" b="1" i="0" u="none" strike="noStrike">
                          <a:solidFill>
                            <a:srgbClr val="FFFFFF"/>
                          </a:solidFill>
                          <a:effectLst/>
                          <a:latin typeface="Verdana" panose="020B0604030504040204" pitchFamily="34" charset="0"/>
                          <a:ea typeface="Calibri" panose="020F0502020204030204" pitchFamily="34" charset="0"/>
                          <a:cs typeface="Arial" panose="020B0604020202020204" pitchFamily="34" charset="0"/>
                        </a:rPr>
                        <a:t>Activities and reflection</a:t>
                      </a:r>
                      <a:endParaRPr lang="en-US" sz="2200" b="0" i="0" u="none" strike="noStrike">
                        <a:effectLst/>
                        <a:latin typeface="Arial" panose="020B0604020202020204" pitchFamily="34" charset="0"/>
                      </a:endParaRPr>
                    </a:p>
                  </a:txBody>
                  <a:tcPr marL="83525" marR="83525" marT="11601"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3033947431"/>
                  </a:ext>
                </a:extLst>
              </a:tr>
              <a:tr h="998200">
                <a:tc>
                  <a:txBody>
                    <a:bodyPr/>
                    <a:lstStyle/>
                    <a:p>
                      <a:pPr marL="36576" marR="146304" algn="l" fontAlgn="t">
                        <a:lnSpc>
                          <a:spcPct val="115000"/>
                        </a:lnSpc>
                        <a:spcBef>
                          <a:spcPts val="95"/>
                        </a:spcBef>
                        <a:spcAft>
                          <a:spcPts val="0"/>
                        </a:spcAft>
                      </a:pPr>
                      <a:r>
                        <a:rPr lang="en-US" sz="1200" b="1"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Session</a:t>
                      </a:r>
                      <a:r>
                        <a:rPr lang="en-US" sz="1200" b="1" i="0" u="none" strike="noStrike" spc="-10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1"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one</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marR="118872" algn="l" fontAlgn="t">
                        <a:lnSpc>
                          <a:spcPct val="115000"/>
                        </a:lnSpc>
                        <a:spcBef>
                          <a:spcPts val="95"/>
                        </a:spcBef>
                        <a:spcAft>
                          <a:spcPts val="0"/>
                        </a:spcAft>
                      </a:pP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Student</a:t>
                      </a:r>
                      <a:r>
                        <a:rPr lang="en-US" sz="1200" b="0" i="0" u="none" strike="noStrike" spc="-10">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experience of</a:t>
                      </a:r>
                      <a:r>
                        <a:rPr lang="en-US" sz="1200" b="0" i="0" u="none" strike="noStrike" spc="4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sustainability </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marR="283464" algn="l" fontAlgn="t">
                        <a:lnSpc>
                          <a:spcPct val="115000"/>
                        </a:lnSpc>
                        <a:spcBef>
                          <a:spcPts val="95"/>
                        </a:spcBef>
                        <a:spcAft>
                          <a:spcPts val="0"/>
                        </a:spcAft>
                      </a:pP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Engage students on</a:t>
                      </a:r>
                      <a:r>
                        <a:rPr lang="en-US" sz="1200" b="0" i="0" u="none" strike="noStrike" spc="13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a personal</a:t>
                      </a:r>
                      <a:r>
                        <a:rPr lang="en-US" sz="1200" b="0" i="0" u="none" strike="noStrike" spc="-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level</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algn="l" fontAlgn="t">
                        <a:lnSpc>
                          <a:spcPct val="115000"/>
                        </a:lnSpc>
                        <a:spcBef>
                          <a:spcPts val="20"/>
                        </a:spcBef>
                        <a:spcAft>
                          <a:spcPts val="0"/>
                        </a:spcAft>
                      </a:pPr>
                      <a:r>
                        <a:rPr lang="en-US" sz="1200" b="0" i="0" u="none" strike="noStrike">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Sustainability skills inventory, exploring personal values, thematic issues (clothing, energy, food), and the climate &amp; ecological emergency. Flipgrid video activity (optional)</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291461272"/>
                  </a:ext>
                </a:extLst>
              </a:tr>
              <a:tr h="787551">
                <a:tc>
                  <a:txBody>
                    <a:bodyPr/>
                    <a:lstStyle/>
                    <a:p>
                      <a:pPr marL="36576" marR="146304" algn="l" fontAlgn="t">
                        <a:lnSpc>
                          <a:spcPct val="115000"/>
                        </a:lnSpc>
                        <a:spcBef>
                          <a:spcPts val="95"/>
                        </a:spcBef>
                        <a:spcAft>
                          <a:spcPts val="0"/>
                        </a:spcAft>
                      </a:pPr>
                      <a:r>
                        <a:rPr lang="en-US" sz="1200" b="1" i="0" u="none" strike="noStrike" dirty="0">
                          <a:effectLst/>
                          <a:latin typeface="Verdana" panose="020B0604030504040204" pitchFamily="34" charset="0"/>
                          <a:ea typeface="Calibri" panose="020F0502020204030204" pitchFamily="34" charset="0"/>
                          <a:cs typeface="Arial" panose="020B0604020202020204" pitchFamily="34" charset="0"/>
                        </a:rPr>
                        <a:t>Session</a:t>
                      </a:r>
                      <a:r>
                        <a:rPr lang="en-US" sz="1200" b="1" i="0" u="none" strike="noStrike" spc="-105" dirty="0">
                          <a:effectLst/>
                          <a:latin typeface="Verdana" panose="020B0604030504040204" pitchFamily="34" charset="0"/>
                          <a:ea typeface="Calibri" panose="020F0502020204030204" pitchFamily="34" charset="0"/>
                          <a:cs typeface="Arial" panose="020B0604020202020204" pitchFamily="34" charset="0"/>
                        </a:rPr>
                        <a:t> </a:t>
                      </a:r>
                      <a:r>
                        <a:rPr lang="en-US" sz="1200" b="1" i="0" u="none" strike="noStrike" dirty="0">
                          <a:effectLst/>
                          <a:latin typeface="Verdana" panose="020B0604030504040204" pitchFamily="34" charset="0"/>
                          <a:ea typeface="Calibri" panose="020F0502020204030204" pitchFamily="34" charset="0"/>
                          <a:cs typeface="Arial" panose="020B0604020202020204" pitchFamily="34" charset="0"/>
                        </a:rPr>
                        <a:t>two</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marR="164592" algn="l" fontAlgn="t">
                        <a:lnSpc>
                          <a:spcPct val="115000"/>
                        </a:lnSpc>
                        <a:spcBef>
                          <a:spcPts val="95"/>
                        </a:spcBef>
                        <a:spcAft>
                          <a:spcPts val="0"/>
                        </a:spcAft>
                      </a:pP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Sustainability</a:t>
                      </a:r>
                      <a:r>
                        <a:rPr lang="en-US" sz="1200" b="0" i="0" u="none" strike="noStrike" spc="5">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and the academic disciplines</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marR="292608" algn="l" fontAlgn="t">
                        <a:lnSpc>
                          <a:spcPct val="115000"/>
                        </a:lnSpc>
                        <a:spcBef>
                          <a:spcPts val="95"/>
                        </a:spcBef>
                        <a:spcAft>
                          <a:spcPts val="0"/>
                        </a:spcAft>
                      </a:pP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Facilitate</a:t>
                      </a:r>
                      <a:r>
                        <a:rPr lang="en-US" sz="1200" b="0" i="0" u="none" strike="noStrike" spc="-40" dirty="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disciplinary understanding</a:t>
                      </a:r>
                      <a:r>
                        <a:rPr lang="en-US" sz="1200" b="0" i="0" u="none" strike="noStrike" spc="60" dirty="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of sustainability</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algn="l" fontAlgn="t">
                        <a:lnSpc>
                          <a:spcPct val="115000"/>
                        </a:lnSpc>
                        <a:spcBef>
                          <a:spcPts val="95"/>
                        </a:spcBef>
                        <a:spcAft>
                          <a:spcPts val="0"/>
                        </a:spcAft>
                      </a:pPr>
                      <a:r>
                        <a:rPr lang="en-US" sz="1200" b="0" i="0" u="none" strike="noStrike" dirty="0">
                          <a:effectLst/>
                          <a:latin typeface="Verdana" panose="020B0604030504040204" pitchFamily="34" charset="0"/>
                          <a:ea typeface="Times New Roman" panose="02020603050405020304" pitchFamily="18" charset="0"/>
                          <a:cs typeface="Times New Roman" panose="02020603050405020304" pitchFamily="18" charset="0"/>
                        </a:rPr>
                        <a:t>Planetary boundaries, discipline specific resources, place-based learning activity to explore SDG progress in home nation / hometown. </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3372273486"/>
                  </a:ext>
                </a:extLst>
              </a:tr>
              <a:tr h="817575">
                <a:tc>
                  <a:txBody>
                    <a:bodyPr/>
                    <a:lstStyle/>
                    <a:p>
                      <a:pPr marL="36576" marR="146304" algn="l" fontAlgn="t">
                        <a:lnSpc>
                          <a:spcPct val="115000"/>
                        </a:lnSpc>
                        <a:spcBef>
                          <a:spcPts val="95"/>
                        </a:spcBef>
                        <a:spcAft>
                          <a:spcPts val="0"/>
                        </a:spcAft>
                      </a:pPr>
                      <a:r>
                        <a:rPr lang="en-US" sz="1200" b="1"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Session</a:t>
                      </a:r>
                      <a:r>
                        <a:rPr lang="en-US" sz="1200" b="1" i="0" u="none" strike="noStrike" spc="-10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1"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three</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marR="402336" algn="l" fontAlgn="t">
                        <a:lnSpc>
                          <a:spcPct val="115000"/>
                        </a:lnSpc>
                        <a:spcBef>
                          <a:spcPts val="95"/>
                        </a:spcBef>
                        <a:spcAft>
                          <a:spcPts val="0"/>
                        </a:spcAft>
                      </a:pP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Connections between disciplines; systems thinking and identifying challenges</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marR="493776" algn="l" fontAlgn="t">
                        <a:lnSpc>
                          <a:spcPct val="115000"/>
                        </a:lnSpc>
                        <a:spcBef>
                          <a:spcPts val="95"/>
                        </a:spcBef>
                        <a:spcAft>
                          <a:spcPts val="0"/>
                        </a:spcAft>
                      </a:pP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Facilitate interdisciplinary and holistic understanding</a:t>
                      </a:r>
                      <a:r>
                        <a:rPr lang="en-US" sz="1200" b="0" i="0" u="none" strike="noStrike" spc="1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of sustainability</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algn="l" fontAlgn="t">
                        <a:lnSpc>
                          <a:spcPct val="115000"/>
                        </a:lnSpc>
                        <a:spcBef>
                          <a:spcPts val="95"/>
                        </a:spcBef>
                        <a:spcAft>
                          <a:spcPts val="0"/>
                        </a:spcAft>
                      </a:pP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Product life cycles, Long-term thinking, indigenous wisdoms, exploring mindsets, multiple choice quiz on SDGs and SiP theme. </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3620607852"/>
                  </a:ext>
                </a:extLst>
              </a:tr>
              <a:tr h="1198624">
                <a:tc>
                  <a:txBody>
                    <a:bodyPr/>
                    <a:lstStyle/>
                    <a:p>
                      <a:pPr marL="36576" marR="146304" algn="l" fontAlgn="t">
                        <a:lnSpc>
                          <a:spcPct val="115000"/>
                        </a:lnSpc>
                        <a:spcBef>
                          <a:spcPts val="95"/>
                        </a:spcBef>
                        <a:spcAft>
                          <a:spcPts val="0"/>
                        </a:spcAft>
                      </a:pPr>
                      <a:r>
                        <a:rPr lang="en-US" sz="1200" b="1" i="0" u="none" strike="noStrike">
                          <a:effectLst/>
                          <a:latin typeface="Verdana" panose="020B0604030504040204" pitchFamily="34" charset="0"/>
                          <a:ea typeface="Calibri" panose="020F0502020204030204" pitchFamily="34" charset="0"/>
                          <a:cs typeface="Arial" panose="020B0604020202020204" pitchFamily="34" charset="0"/>
                        </a:rPr>
                        <a:t>Session</a:t>
                      </a:r>
                      <a:r>
                        <a:rPr lang="en-US" sz="1200" b="1" i="0" u="none" strike="noStrike" spc="-105">
                          <a:effectLst/>
                          <a:latin typeface="Verdana" panose="020B0604030504040204" pitchFamily="34" charset="0"/>
                          <a:ea typeface="Calibri" panose="020F0502020204030204" pitchFamily="34" charset="0"/>
                          <a:cs typeface="Arial" panose="020B0604020202020204" pitchFamily="34" charset="0"/>
                        </a:rPr>
                        <a:t> </a:t>
                      </a:r>
                      <a:r>
                        <a:rPr lang="en-US" sz="1200" b="1" i="0" u="none" strike="noStrike">
                          <a:effectLst/>
                          <a:latin typeface="Verdana" panose="020B0604030504040204" pitchFamily="34" charset="0"/>
                          <a:ea typeface="Calibri" panose="020F0502020204030204" pitchFamily="34" charset="0"/>
                          <a:cs typeface="Arial" panose="020B0604020202020204" pitchFamily="34" charset="0"/>
                        </a:rPr>
                        <a:t>four</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marR="219456" algn="l" fontAlgn="t">
                        <a:lnSpc>
                          <a:spcPct val="115000"/>
                        </a:lnSpc>
                        <a:spcBef>
                          <a:spcPts val="95"/>
                        </a:spcBef>
                        <a:spcAft>
                          <a:spcPts val="0"/>
                        </a:spcAft>
                      </a:pP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Global and</a:t>
                      </a:r>
                      <a:r>
                        <a:rPr lang="en-US" sz="1200" b="0" i="0" u="none" strike="noStrike" spc="70" dirty="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local solutions, individual agency</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marR="109728" algn="l" fontAlgn="t">
                        <a:lnSpc>
                          <a:spcPct val="115000"/>
                        </a:lnSpc>
                        <a:spcBef>
                          <a:spcPts val="95"/>
                        </a:spcBef>
                        <a:spcAft>
                          <a:spcPts val="0"/>
                        </a:spcAft>
                      </a:pP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Identify</a:t>
                      </a:r>
                      <a:r>
                        <a:rPr lang="en-US" sz="1200" b="0" i="0" u="none" strike="noStrike" spc="5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disciplinary/ interdisciplinary</a:t>
                      </a:r>
                      <a:r>
                        <a:rPr lang="en-US" sz="1200" b="0" i="0" u="none" strike="noStrike" spc="-65">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solutions to</a:t>
                      </a:r>
                      <a:r>
                        <a:rPr lang="en-US" sz="1200" b="0" i="0" u="none" strike="noStrike" spc="6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sustainability challenges and explore own agency. </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marR="219456" algn="l" fontAlgn="t">
                        <a:lnSpc>
                          <a:spcPct val="115000"/>
                        </a:lnSpc>
                        <a:spcBef>
                          <a:spcPts val="95"/>
                        </a:spcBef>
                        <a:spcAft>
                          <a:spcPts val="0"/>
                        </a:spcAft>
                      </a:pP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Linear and circular systems, doughnut economics, interconnectedness, leadership styles, local and global</a:t>
                      </a:r>
                      <a:r>
                        <a:rPr lang="en-US" sz="1200" b="0" i="0" u="none" strike="noStrike" spc="165" dirty="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sustainability</a:t>
                      </a:r>
                      <a:r>
                        <a:rPr lang="en-US" sz="1200" b="0" i="0" u="none" strike="noStrike" spc="-40" dirty="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solutions, Flipgrid video activity (optional), sustainability skills inventory. </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848201290"/>
                  </a:ext>
                </a:extLst>
              </a:tr>
              <a:tr h="937564">
                <a:tc gridSpan="4">
                  <a:txBody>
                    <a:bodyPr/>
                    <a:lstStyle/>
                    <a:p>
                      <a:pPr marL="36576" marR="219456" algn="l" fontAlgn="t">
                        <a:lnSpc>
                          <a:spcPct val="115000"/>
                        </a:lnSpc>
                        <a:spcBef>
                          <a:spcPts val="95"/>
                        </a:spcBef>
                        <a:spcAft>
                          <a:spcPts val="0"/>
                        </a:spcAft>
                      </a:pPr>
                      <a:r>
                        <a:rPr lang="en-US" sz="1200" b="1" i="0" u="none" strike="noStrike" dirty="0">
                          <a:effectLst/>
                          <a:latin typeface="Verdana" panose="020B0604030504040204" pitchFamily="34" charset="0"/>
                          <a:ea typeface="Calibri" panose="020F0502020204030204" pitchFamily="34" charset="0"/>
                          <a:cs typeface="Arial" panose="020B0604020202020204" pitchFamily="34" charset="0"/>
                        </a:rPr>
                        <a:t>End Assessment: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Multiple-Choice Assessment</a:t>
                      </a:r>
                    </a:p>
                    <a:p>
                      <a:pPr marL="36576" marR="219456" lvl="0" indent="0" algn="l" defTabSz="914400" rtl="0" eaLnBrk="1" fontAlgn="t" latinLnBrk="0" hangingPunct="1">
                        <a:lnSpc>
                          <a:spcPct val="115000"/>
                        </a:lnSpc>
                        <a:spcBef>
                          <a:spcPts val="95"/>
                        </a:spcBef>
                        <a:spcAft>
                          <a:spcPts val="0"/>
                        </a:spcAft>
                        <a:buClrTx/>
                        <a:buSzTx/>
                        <a:buFontTx/>
                        <a:buNone/>
                        <a:tabLst/>
                        <a:defRPr/>
                      </a:pPr>
                      <a:r>
                        <a:rPr lang="en-US" sz="1200" b="0" i="0" u="none" strike="noStrike" dirty="0">
                          <a:effectLst/>
                          <a:latin typeface="Verdana" panose="020B0604030504040204" pitchFamily="34" charset="0"/>
                          <a:cs typeface="Arial" panose="020B0604020202020204" pitchFamily="34" charset="0"/>
                        </a:rPr>
                        <a:t>Optional extras: Accompanying workbook to explore personal values, mindsets and leadership styles; ‘Sustainable Solutions’ video competition (Session 4).</a:t>
                      </a:r>
                      <a:endParaRPr lang="en-US" sz="2200" b="0" i="0" u="none" strike="noStrike" dirty="0">
                        <a:effectLst/>
                        <a:latin typeface="Arial" panose="020B0604020202020204" pitchFamily="34" charset="0"/>
                      </a:endParaRPr>
                    </a:p>
                    <a:p>
                      <a:pPr marR="219456" algn="l" fontAlgn="t">
                        <a:lnSpc>
                          <a:spcPct val="115000"/>
                        </a:lnSpc>
                        <a:spcBef>
                          <a:spcPts val="95"/>
                        </a:spcBef>
                        <a:spcAft>
                          <a:spcPts val="0"/>
                        </a:spcAft>
                      </a:pP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 </a:t>
                      </a:r>
                      <a:endParaRPr lang="en-US" sz="2200" b="0" i="0" u="none" strike="noStrike" dirty="0">
                        <a:effectLst/>
                        <a:latin typeface="Arial" panose="020B0604020202020204" pitchFamily="34" charset="0"/>
                      </a:endParaRPr>
                    </a:p>
                  </a:txBody>
                  <a:tcPr marL="111367" marR="111367" marT="55683" marB="55683">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6186869"/>
                  </a:ext>
                </a:extLst>
              </a:tr>
            </a:tbl>
          </a:graphicData>
        </a:graphic>
      </p:graphicFrame>
    </p:spTree>
    <p:extLst>
      <p:ext uri="{BB962C8B-B14F-4D97-AF65-F5344CB8AC3E}">
        <p14:creationId xmlns:p14="http://schemas.microsoft.com/office/powerpoint/2010/main" val="4112963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38097A-D352-4A31-9EA8-6B3A6B054B80}"/>
              </a:ext>
            </a:extLst>
          </p:cNvPr>
          <p:cNvSpPr>
            <a:spLocks noGrp="1"/>
          </p:cNvSpPr>
          <p:nvPr>
            <p:ph type="title"/>
          </p:nvPr>
        </p:nvSpPr>
        <p:spPr>
          <a:xfrm>
            <a:off x="285069" y="680862"/>
            <a:ext cx="11306176" cy="1001982"/>
          </a:xfrm>
        </p:spPr>
        <p:txBody>
          <a:bodyPr>
            <a:normAutofit fontScale="90000"/>
          </a:bodyPr>
          <a:lstStyle/>
          <a:p>
            <a:r>
              <a:rPr lang="en-GB" b="1" dirty="0">
                <a:solidFill>
                  <a:srgbClr val="E6005B"/>
                </a:solidFill>
                <a:latin typeface="Arial" panose="020B0604020202020204" pitchFamily="34" charset="0"/>
                <a:cs typeface="Arial" panose="020B0604020202020204" pitchFamily="34" charset="0"/>
              </a:rPr>
              <a:t>SiP Student Outputs</a:t>
            </a:r>
            <a:br>
              <a:rPr lang="en-GB" b="1" dirty="0">
                <a:solidFill>
                  <a:srgbClr val="000000"/>
                </a:solidFill>
                <a:latin typeface="Arial" panose="020B0604020202020204" pitchFamily="34" charset="0"/>
                <a:cs typeface="Arial" panose="020B0604020202020204" pitchFamily="34" charset="0"/>
              </a:rPr>
            </a:br>
            <a:endParaRPr lang="en-GB" dirty="0"/>
          </a:p>
        </p:txBody>
      </p:sp>
      <p:pic>
        <p:nvPicPr>
          <p:cNvPr id="8" name="Online Media 5" title="Swati Talati - N0960019 - Sustainability in Practice">
            <a:hlinkClick r:id="" action="ppaction://media"/>
            <a:extLst>
              <a:ext uri="{FF2B5EF4-FFF2-40B4-BE49-F238E27FC236}">
                <a16:creationId xmlns:a16="http://schemas.microsoft.com/office/drawing/2014/main" id="{5A194E46-2250-4860-ABA7-1C1076A9AF04}"/>
              </a:ext>
            </a:extLst>
          </p:cNvPr>
          <p:cNvPicPr>
            <a:picLocks noRot="1" noChangeAspect="1"/>
          </p:cNvPicPr>
          <p:nvPr>
            <a:videoFile r:link="rId1"/>
          </p:nvPr>
        </p:nvPicPr>
        <p:blipFill>
          <a:blip r:embed="rId4"/>
          <a:stretch>
            <a:fillRect/>
          </a:stretch>
        </p:blipFill>
        <p:spPr>
          <a:xfrm>
            <a:off x="215989" y="1515765"/>
            <a:ext cx="2890705" cy="1633249"/>
          </a:xfrm>
          <a:prstGeom prst="rect">
            <a:avLst/>
          </a:prstGeom>
        </p:spPr>
      </p:pic>
      <p:pic>
        <p:nvPicPr>
          <p:cNvPr id="9" name="Content Placeholder 3">
            <a:extLst>
              <a:ext uri="{FF2B5EF4-FFF2-40B4-BE49-F238E27FC236}">
                <a16:creationId xmlns:a16="http://schemas.microsoft.com/office/drawing/2014/main" id="{66283CF0-B403-4ECB-B370-F713DD386E07}"/>
              </a:ext>
            </a:extLst>
          </p:cNvPr>
          <p:cNvPicPr>
            <a:picLocks noChangeAspect="1"/>
          </p:cNvPicPr>
          <p:nvPr/>
        </p:nvPicPr>
        <p:blipFill>
          <a:blip r:embed="rId5"/>
          <a:stretch>
            <a:fillRect/>
          </a:stretch>
        </p:blipFill>
        <p:spPr>
          <a:xfrm>
            <a:off x="4068362" y="1364896"/>
            <a:ext cx="2278850" cy="2574973"/>
          </a:xfrm>
          <a:prstGeom prst="rect">
            <a:avLst/>
          </a:prstGeom>
        </p:spPr>
      </p:pic>
      <p:pic>
        <p:nvPicPr>
          <p:cNvPr id="10" name="Picture 8" descr="A screenshot of a video game&#10;&#10;Description automatically generated">
            <a:extLst>
              <a:ext uri="{FF2B5EF4-FFF2-40B4-BE49-F238E27FC236}">
                <a16:creationId xmlns:a16="http://schemas.microsoft.com/office/drawing/2014/main" id="{E3B36DF6-4B2A-4A9A-93BE-EFB3C45F52D2}"/>
              </a:ext>
            </a:extLst>
          </p:cNvPr>
          <p:cNvPicPr>
            <a:picLocks noChangeAspect="1"/>
          </p:cNvPicPr>
          <p:nvPr/>
        </p:nvPicPr>
        <p:blipFill>
          <a:blip r:embed="rId6"/>
          <a:stretch>
            <a:fillRect/>
          </a:stretch>
        </p:blipFill>
        <p:spPr>
          <a:xfrm>
            <a:off x="211590" y="3681518"/>
            <a:ext cx="2911236" cy="1615735"/>
          </a:xfrm>
          <a:prstGeom prst="rect">
            <a:avLst/>
          </a:prstGeom>
        </p:spPr>
      </p:pic>
      <p:pic>
        <p:nvPicPr>
          <p:cNvPr id="11" name="Content Placeholder 3">
            <a:extLst>
              <a:ext uri="{FF2B5EF4-FFF2-40B4-BE49-F238E27FC236}">
                <a16:creationId xmlns:a16="http://schemas.microsoft.com/office/drawing/2014/main" id="{AD459E28-E196-47BD-9E9B-0AAFFF0341BC}"/>
              </a:ext>
            </a:extLst>
          </p:cNvPr>
          <p:cNvPicPr>
            <a:picLocks noChangeAspect="1"/>
          </p:cNvPicPr>
          <p:nvPr/>
        </p:nvPicPr>
        <p:blipFill>
          <a:blip r:embed="rId7"/>
          <a:stretch>
            <a:fillRect/>
          </a:stretch>
        </p:blipFill>
        <p:spPr>
          <a:xfrm>
            <a:off x="3759828" y="4962817"/>
            <a:ext cx="2895918" cy="1614473"/>
          </a:xfrm>
          <a:prstGeom prst="rect">
            <a:avLst/>
          </a:prstGeom>
        </p:spPr>
      </p:pic>
      <p:grpSp>
        <p:nvGrpSpPr>
          <p:cNvPr id="14" name="Group 13">
            <a:extLst>
              <a:ext uri="{FF2B5EF4-FFF2-40B4-BE49-F238E27FC236}">
                <a16:creationId xmlns:a16="http://schemas.microsoft.com/office/drawing/2014/main" id="{BCEF6820-0B57-42DF-A1C1-5F1B3DD4F2D6}"/>
              </a:ext>
            </a:extLst>
          </p:cNvPr>
          <p:cNvGrpSpPr>
            <a:grpSpLocks noChangeAspect="1"/>
          </p:cNvGrpSpPr>
          <p:nvPr/>
        </p:nvGrpSpPr>
        <p:grpSpPr>
          <a:xfrm>
            <a:off x="6984214" y="3231326"/>
            <a:ext cx="4991797" cy="3303560"/>
            <a:chOff x="4587632" y="1730528"/>
            <a:chExt cx="7325580" cy="4848052"/>
          </a:xfrm>
        </p:grpSpPr>
        <p:pic>
          <p:nvPicPr>
            <p:cNvPr id="12" name="Content Placeholder 7">
              <a:extLst>
                <a:ext uri="{FF2B5EF4-FFF2-40B4-BE49-F238E27FC236}">
                  <a16:creationId xmlns:a16="http://schemas.microsoft.com/office/drawing/2014/main" id="{EC6987AE-BCDE-4924-A7B6-DC5DAF7B3B4C}"/>
                </a:ext>
              </a:extLst>
            </p:cNvPr>
            <p:cNvPicPr>
              <a:picLocks noChangeAspect="1"/>
            </p:cNvPicPr>
            <p:nvPr/>
          </p:nvPicPr>
          <p:blipFill>
            <a:blip r:embed="rId8"/>
            <a:stretch>
              <a:fillRect/>
            </a:stretch>
          </p:blipFill>
          <p:spPr>
            <a:xfrm>
              <a:off x="4587632" y="1730528"/>
              <a:ext cx="7325580" cy="4848052"/>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66CBB204-3BD9-43A9-BB0B-71B4C3CEA56A}"/>
                </a:ext>
              </a:extLst>
            </p:cNvPr>
            <p:cNvSpPr/>
            <p:nvPr/>
          </p:nvSpPr>
          <p:spPr>
            <a:xfrm>
              <a:off x="4587632" y="1802083"/>
              <a:ext cx="998521" cy="237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Content Placeholder 7">
            <a:extLst>
              <a:ext uri="{FF2B5EF4-FFF2-40B4-BE49-F238E27FC236}">
                <a16:creationId xmlns:a16="http://schemas.microsoft.com/office/drawing/2014/main" id="{CFC519C6-E46E-414B-A4FC-C41D24D46CEF}"/>
              </a:ext>
            </a:extLst>
          </p:cNvPr>
          <p:cNvPicPr>
            <a:picLocks noChangeAspect="1"/>
          </p:cNvPicPr>
          <p:nvPr/>
        </p:nvPicPr>
        <p:blipFill>
          <a:blip r:embed="rId9"/>
          <a:stretch>
            <a:fillRect/>
          </a:stretch>
        </p:blipFill>
        <p:spPr>
          <a:xfrm>
            <a:off x="7626108" y="680862"/>
            <a:ext cx="4349903" cy="2283116"/>
          </a:xfrm>
          <a:prstGeom prst="rect">
            <a:avLst/>
          </a:prstGeom>
          <a:ln>
            <a:noFill/>
          </a:ln>
          <a:effectLst>
            <a:outerShdw blurRad="292100" dist="139700" dir="2700000" algn="tl" rotWithShape="0">
              <a:srgbClr val="333333">
                <a:alpha val="65000"/>
              </a:srgbClr>
            </a:outerShdw>
          </a:effectLst>
        </p:spPr>
      </p:pic>
      <p:sp>
        <p:nvSpPr>
          <p:cNvPr id="16" name="Text Placeholder 9">
            <a:extLst>
              <a:ext uri="{FF2B5EF4-FFF2-40B4-BE49-F238E27FC236}">
                <a16:creationId xmlns:a16="http://schemas.microsoft.com/office/drawing/2014/main" id="{3C4BCD60-27B3-48C7-BF61-3DAE900E8E8F}"/>
              </a:ext>
            </a:extLst>
          </p:cNvPr>
          <p:cNvSpPr txBox="1">
            <a:spLocks/>
          </p:cNvSpPr>
          <p:nvPr/>
        </p:nvSpPr>
        <p:spPr>
          <a:xfrm>
            <a:off x="41010" y="3128596"/>
            <a:ext cx="726276"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Video</a:t>
            </a:r>
          </a:p>
        </p:txBody>
      </p:sp>
      <p:sp>
        <p:nvSpPr>
          <p:cNvPr id="17" name="Text Placeholder 9">
            <a:extLst>
              <a:ext uri="{FF2B5EF4-FFF2-40B4-BE49-F238E27FC236}">
                <a16:creationId xmlns:a16="http://schemas.microsoft.com/office/drawing/2014/main" id="{55448DEA-D2BA-466A-8FB9-1BA1722EB1EC}"/>
              </a:ext>
            </a:extLst>
          </p:cNvPr>
          <p:cNvSpPr txBox="1">
            <a:spLocks/>
          </p:cNvSpPr>
          <p:nvPr/>
        </p:nvSpPr>
        <p:spPr>
          <a:xfrm>
            <a:off x="977486" y="5249919"/>
            <a:ext cx="2129208"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36-hour Game Jam</a:t>
            </a:r>
          </a:p>
        </p:txBody>
      </p:sp>
      <p:sp>
        <p:nvSpPr>
          <p:cNvPr id="18" name="Text Placeholder 9">
            <a:extLst>
              <a:ext uri="{FF2B5EF4-FFF2-40B4-BE49-F238E27FC236}">
                <a16:creationId xmlns:a16="http://schemas.microsoft.com/office/drawing/2014/main" id="{DAF43DA4-A93D-46CE-A6C7-D9DBB022F640}"/>
              </a:ext>
            </a:extLst>
          </p:cNvPr>
          <p:cNvSpPr txBox="1">
            <a:spLocks/>
          </p:cNvSpPr>
          <p:nvPr/>
        </p:nvSpPr>
        <p:spPr>
          <a:xfrm>
            <a:off x="3883469" y="3939869"/>
            <a:ext cx="964435"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Flipbook</a:t>
            </a:r>
          </a:p>
        </p:txBody>
      </p:sp>
      <p:sp>
        <p:nvSpPr>
          <p:cNvPr id="19" name="Text Placeholder 9">
            <a:extLst>
              <a:ext uri="{FF2B5EF4-FFF2-40B4-BE49-F238E27FC236}">
                <a16:creationId xmlns:a16="http://schemas.microsoft.com/office/drawing/2014/main" id="{2EE0231E-D72F-4E0C-8EE5-3E869E8FF587}"/>
              </a:ext>
            </a:extLst>
          </p:cNvPr>
          <p:cNvSpPr txBox="1">
            <a:spLocks/>
          </p:cNvSpPr>
          <p:nvPr/>
        </p:nvSpPr>
        <p:spPr>
          <a:xfrm>
            <a:off x="5271407" y="4536147"/>
            <a:ext cx="1333500"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Moodboard</a:t>
            </a:r>
            <a:endParaRPr lang="en-GB" dirty="0"/>
          </a:p>
        </p:txBody>
      </p:sp>
      <p:sp>
        <p:nvSpPr>
          <p:cNvPr id="20" name="Text Placeholder 9">
            <a:extLst>
              <a:ext uri="{FF2B5EF4-FFF2-40B4-BE49-F238E27FC236}">
                <a16:creationId xmlns:a16="http://schemas.microsoft.com/office/drawing/2014/main" id="{8593D221-90E7-4441-9F94-37CB968237A0}"/>
              </a:ext>
            </a:extLst>
          </p:cNvPr>
          <p:cNvSpPr txBox="1">
            <a:spLocks/>
          </p:cNvSpPr>
          <p:nvPr/>
        </p:nvSpPr>
        <p:spPr>
          <a:xfrm>
            <a:off x="6501996" y="1143232"/>
            <a:ext cx="964435"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Artefact</a:t>
            </a:r>
          </a:p>
        </p:txBody>
      </p:sp>
      <p:sp>
        <p:nvSpPr>
          <p:cNvPr id="21" name="Text Placeholder 9">
            <a:extLst>
              <a:ext uri="{FF2B5EF4-FFF2-40B4-BE49-F238E27FC236}">
                <a16:creationId xmlns:a16="http://schemas.microsoft.com/office/drawing/2014/main" id="{403F0936-CBC7-4B9E-8A15-3ADA9207D842}"/>
              </a:ext>
            </a:extLst>
          </p:cNvPr>
          <p:cNvSpPr txBox="1">
            <a:spLocks/>
          </p:cNvSpPr>
          <p:nvPr/>
        </p:nvSpPr>
        <p:spPr>
          <a:xfrm>
            <a:off x="6486694" y="2780126"/>
            <a:ext cx="1088078"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Research Poster</a:t>
            </a:r>
          </a:p>
        </p:txBody>
      </p:sp>
    </p:spTree>
    <p:extLst>
      <p:ext uri="{BB962C8B-B14F-4D97-AF65-F5344CB8AC3E}">
        <p14:creationId xmlns:p14="http://schemas.microsoft.com/office/powerpoint/2010/main" val="379548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8"/>
                </p:tgtEl>
              </p:cMediaNode>
            </p:video>
          </p:childTnLst>
        </p:cTn>
      </p:par>
    </p:tnLst>
    <p:bldLst>
      <p:bldP spid="16" grpId="0"/>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D87E5-1F49-4F86-8116-A5A405A4879A}"/>
              </a:ext>
            </a:extLst>
          </p:cNvPr>
          <p:cNvSpPr>
            <a:spLocks noGrp="1"/>
          </p:cNvSpPr>
          <p:nvPr>
            <p:ph type="title"/>
          </p:nvPr>
        </p:nvSpPr>
        <p:spPr/>
        <p:txBody>
          <a:bodyPr>
            <a:normAutofit/>
          </a:bodyPr>
          <a:lstStyle/>
          <a:p>
            <a:r>
              <a:rPr lang="en-GB" dirty="0"/>
              <a:t>Sustainability and Global Citizenship</a:t>
            </a:r>
          </a:p>
        </p:txBody>
      </p:sp>
      <p:sp>
        <p:nvSpPr>
          <p:cNvPr id="6" name="Text Placeholder 5">
            <a:extLst>
              <a:ext uri="{FF2B5EF4-FFF2-40B4-BE49-F238E27FC236}">
                <a16:creationId xmlns:a16="http://schemas.microsoft.com/office/drawing/2014/main" id="{7D3EE400-207C-4277-9756-B336799A7817}"/>
              </a:ext>
            </a:extLst>
          </p:cNvPr>
          <p:cNvSpPr>
            <a:spLocks noGrp="1"/>
          </p:cNvSpPr>
          <p:nvPr>
            <p:ph type="body" idx="1"/>
          </p:nvPr>
        </p:nvSpPr>
        <p:spPr>
          <a:xfrm>
            <a:off x="409595" y="1802083"/>
            <a:ext cx="3163173" cy="636855"/>
          </a:xfrm>
        </p:spPr>
        <p:txBody>
          <a:bodyPr/>
          <a:lstStyle/>
          <a:p>
            <a:r>
              <a:rPr lang="en-GB" dirty="0" err="1"/>
              <a:t>SiP</a:t>
            </a:r>
            <a:r>
              <a:rPr lang="en-GB" dirty="0"/>
              <a:t> Global Mobility</a:t>
            </a:r>
          </a:p>
        </p:txBody>
      </p:sp>
      <p:sp>
        <p:nvSpPr>
          <p:cNvPr id="7" name="Text Placeholder 6">
            <a:extLst>
              <a:ext uri="{FF2B5EF4-FFF2-40B4-BE49-F238E27FC236}">
                <a16:creationId xmlns:a16="http://schemas.microsoft.com/office/drawing/2014/main" id="{913B1E26-CFD1-433D-80E0-C4F5D556D652}"/>
              </a:ext>
            </a:extLst>
          </p:cNvPr>
          <p:cNvSpPr>
            <a:spLocks noGrp="1"/>
          </p:cNvSpPr>
          <p:nvPr>
            <p:ph type="body" idx="11"/>
          </p:nvPr>
        </p:nvSpPr>
        <p:spPr>
          <a:xfrm>
            <a:off x="6291893" y="1916992"/>
            <a:ext cx="5457193" cy="636854"/>
          </a:xfrm>
        </p:spPr>
        <p:txBody>
          <a:bodyPr>
            <a:normAutofit fontScale="92500" lnSpcReduction="20000"/>
          </a:bodyPr>
          <a:lstStyle/>
          <a:p>
            <a:r>
              <a:rPr lang="en-GB" dirty="0"/>
              <a:t>Global Summer School – Transformational Leader and the SDGs</a:t>
            </a:r>
          </a:p>
        </p:txBody>
      </p:sp>
      <p:pic>
        <p:nvPicPr>
          <p:cNvPr id="10" name="Picture 9">
            <a:extLst>
              <a:ext uri="{FF2B5EF4-FFF2-40B4-BE49-F238E27FC236}">
                <a16:creationId xmlns:a16="http://schemas.microsoft.com/office/drawing/2014/main" id="{71BA82A3-087A-4B0E-A182-6142F3982C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7275" y="3916384"/>
            <a:ext cx="2599055" cy="1619250"/>
          </a:xfrm>
          <a:prstGeom prst="rect">
            <a:avLst/>
          </a:prstGeom>
          <a:noFill/>
          <a:ln>
            <a:noFill/>
          </a:ln>
        </p:spPr>
      </p:pic>
      <p:pic>
        <p:nvPicPr>
          <p:cNvPr id="12" name="Picture 11">
            <a:extLst>
              <a:ext uri="{FF2B5EF4-FFF2-40B4-BE49-F238E27FC236}">
                <a16:creationId xmlns:a16="http://schemas.microsoft.com/office/drawing/2014/main" id="{71BB9511-14A7-42F2-A630-4BD940C284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129" y="4921519"/>
            <a:ext cx="2616200" cy="1471295"/>
          </a:xfrm>
          <a:prstGeom prst="rect">
            <a:avLst/>
          </a:prstGeom>
          <a:noFill/>
          <a:ln>
            <a:noFill/>
          </a:ln>
        </p:spPr>
      </p:pic>
      <p:pic>
        <p:nvPicPr>
          <p:cNvPr id="13" name="Picture 12">
            <a:extLst>
              <a:ext uri="{FF2B5EF4-FFF2-40B4-BE49-F238E27FC236}">
                <a16:creationId xmlns:a16="http://schemas.microsoft.com/office/drawing/2014/main" id="{2BAC8C5D-05F7-4406-9D24-9FC1CD186069}"/>
              </a:ext>
            </a:extLst>
          </p:cNvPr>
          <p:cNvPicPr>
            <a:picLocks noChangeAspect="1"/>
          </p:cNvPicPr>
          <p:nvPr/>
        </p:nvPicPr>
        <p:blipFill rotWithShape="1">
          <a:blip r:embed="rId4"/>
          <a:srcRect l="33144" t="22247" r="34407" b="8398"/>
          <a:stretch/>
        </p:blipFill>
        <p:spPr bwMode="auto">
          <a:xfrm>
            <a:off x="423465" y="2567896"/>
            <a:ext cx="2218690" cy="3162300"/>
          </a:xfrm>
          <a:prstGeom prst="rect">
            <a:avLst/>
          </a:prstGeom>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8E4A4B34-A439-4C27-9188-7612257F6D8E}"/>
              </a:ext>
            </a:extLst>
          </p:cNvPr>
          <p:cNvSpPr>
            <a:spLocks noGrp="1"/>
          </p:cNvSpPr>
          <p:nvPr>
            <p:ph sz="quarter" idx="4"/>
          </p:nvPr>
        </p:nvSpPr>
        <p:spPr>
          <a:xfrm>
            <a:off x="1160400" y="6090768"/>
            <a:ext cx="5457193" cy="604092"/>
          </a:xfrm>
        </p:spPr>
        <p:txBody>
          <a:bodyPr>
            <a:normAutofit fontScale="92500"/>
          </a:bodyPr>
          <a:lstStyle/>
          <a:p>
            <a:pPr marL="0" indent="0">
              <a:buNone/>
            </a:pPr>
            <a:r>
              <a:rPr lang="en-GB" dirty="0" err="1"/>
              <a:t>SiP</a:t>
            </a:r>
            <a:r>
              <a:rPr lang="en-GB" dirty="0"/>
              <a:t> for students on overseas placements</a:t>
            </a:r>
          </a:p>
        </p:txBody>
      </p:sp>
      <p:pic>
        <p:nvPicPr>
          <p:cNvPr id="9" name="Picture 8">
            <a:extLst>
              <a:ext uri="{FF2B5EF4-FFF2-40B4-BE49-F238E27FC236}">
                <a16:creationId xmlns:a16="http://schemas.microsoft.com/office/drawing/2014/main" id="{B959D408-C4E0-4FCF-B5F2-CECBAC832A6E}"/>
              </a:ext>
            </a:extLst>
          </p:cNvPr>
          <p:cNvPicPr>
            <a:picLocks noChangeAspect="1"/>
          </p:cNvPicPr>
          <p:nvPr/>
        </p:nvPicPr>
        <p:blipFill rotWithShape="1">
          <a:blip r:embed="rId5"/>
          <a:srcRect l="9678" t="8773" r="39283" b="21866"/>
          <a:stretch/>
        </p:blipFill>
        <p:spPr bwMode="auto">
          <a:xfrm>
            <a:off x="1827471" y="2857807"/>
            <a:ext cx="3490595" cy="3162300"/>
          </a:xfrm>
          <a:prstGeom prst="rect">
            <a:avLst/>
          </a:prstGeom>
          <a:ln>
            <a:noFill/>
          </a:ln>
          <a:extLst>
            <a:ext uri="{53640926-AAD7-44D8-BBD7-CCE9431645EC}">
              <a14:shadowObscured xmlns:a14="http://schemas.microsoft.com/office/drawing/2010/main"/>
            </a:ext>
          </a:extLst>
        </p:spPr>
      </p:pic>
      <p:sp>
        <p:nvSpPr>
          <p:cNvPr id="14" name="Content Placeholder 2">
            <a:extLst>
              <a:ext uri="{FF2B5EF4-FFF2-40B4-BE49-F238E27FC236}">
                <a16:creationId xmlns:a16="http://schemas.microsoft.com/office/drawing/2014/main" id="{1EC948C8-0227-467E-89ED-FA219CD5038F}"/>
              </a:ext>
            </a:extLst>
          </p:cNvPr>
          <p:cNvSpPr txBox="1">
            <a:spLocks/>
          </p:cNvSpPr>
          <p:nvPr/>
        </p:nvSpPr>
        <p:spPr>
          <a:xfrm>
            <a:off x="6291894" y="2904132"/>
            <a:ext cx="5457193" cy="726996"/>
          </a:xfrm>
          <a:prstGeom prst="rect">
            <a:avLst/>
          </a:prstGeom>
        </p:spPr>
        <p:txBody>
          <a:bodyPr vert="horz" lIns="0" tIns="45720" rIns="91440" bIns="45720" rtlCol="0">
            <a:normAutofit fontScale="92500" lnSpcReduction="10000"/>
          </a:bodyPr>
          <a:lst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1-week online course on the SDGs and leadership competencies.</a:t>
            </a:r>
          </a:p>
        </p:txBody>
      </p:sp>
    </p:spTree>
    <p:extLst>
      <p:ext uri="{BB962C8B-B14F-4D97-AF65-F5344CB8AC3E}">
        <p14:creationId xmlns:p14="http://schemas.microsoft.com/office/powerpoint/2010/main" val="3427818395"/>
      </p:ext>
    </p:extLst>
  </p:cSld>
  <p:clrMapOvr>
    <a:masterClrMapping/>
  </p:clrMapOvr>
</p:sld>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EAUC">
      <a:dk1>
        <a:sysClr val="windowText" lastClr="000000"/>
      </a:dk1>
      <a:lt1>
        <a:sysClr val="window" lastClr="FFFFFF"/>
      </a:lt1>
      <a:dk2>
        <a:srgbClr val="44546A"/>
      </a:dk2>
      <a:lt2>
        <a:srgbClr val="E7E6E6"/>
      </a:lt2>
      <a:accent1>
        <a:srgbClr val="5CC4E4"/>
      </a:accent1>
      <a:accent2>
        <a:srgbClr val="A6C83D"/>
      </a:accent2>
      <a:accent3>
        <a:srgbClr val="FAB51D"/>
      </a:accent3>
      <a:accent4>
        <a:srgbClr val="1C5FAA"/>
      </a:accent4>
      <a:accent5>
        <a:srgbClr val="804F9B"/>
      </a:accent5>
      <a:accent6>
        <a:srgbClr val="C5E0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9" ma:contentTypeDescription="Create a new document." ma:contentTypeScope="" ma:versionID="75e0c5aee79607807b15ab6d12f79388">
  <xsd:schema xmlns:xsd="http://www.w3.org/2001/XMLSchema" xmlns:xs="http://www.w3.org/2001/XMLSchema" xmlns:p="http://schemas.microsoft.com/office/2006/metadata/properties" xmlns:ns2="8dbe2aa3-3237-4830-85c4-3d48417ef302" targetNamespace="http://schemas.microsoft.com/office/2006/metadata/properties" ma:root="true" ma:fieldsID="e664cca9d083112af5a16716c027d5cf" ns2:_="">
    <xsd:import namespace="8dbe2aa3-3237-4830-85c4-3d48417ef3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62A570-BE0F-402C-93AD-2B52047D967B}">
  <ds:schemaRefs>
    <ds:schemaRef ds:uri="http://schemas.microsoft.com/sharepoint/v3/contenttype/forms"/>
  </ds:schemaRefs>
</ds:datastoreItem>
</file>

<file path=customXml/itemProps2.xml><?xml version="1.0" encoding="utf-8"?>
<ds:datastoreItem xmlns:ds="http://schemas.openxmlformats.org/officeDocument/2006/customXml" ds:itemID="{5CAF4DDC-74AA-4AC4-9EBF-8C3A311B1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e2aa3-3237-4830-85c4-3d48417ef3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EB7606-F0DE-4E35-ADFF-7F76928EE48B}">
  <ds:schemaRefs>
    <ds:schemaRef ds:uri="http://schemas.microsoft.com/office/2006/metadata/properties"/>
    <ds:schemaRef ds:uri="http://schemas.microsoft.com/office/2006/documentManagement/types"/>
    <ds:schemaRef ds:uri="http://purl.org/dc/elements/1.1/"/>
    <ds:schemaRef ds:uri="http://www.w3.org/XML/1998/namespace"/>
    <ds:schemaRef ds:uri="http://purl.org/dc/terms/"/>
    <ds:schemaRef ds:uri="http://schemas.openxmlformats.org/package/2006/metadata/core-properties"/>
    <ds:schemaRef ds:uri="http://purl.org/dc/dcmitype/"/>
    <ds:schemaRef ds:uri="http://schemas.microsoft.com/office/infopath/2007/PartnerControls"/>
    <ds:schemaRef ds:uri="8dbe2aa3-3237-4830-85c4-3d48417ef302"/>
  </ds:schemaRefs>
</ds:datastoreItem>
</file>

<file path=docProps/app.xml><?xml version="1.0" encoding="utf-8"?>
<Properties xmlns="http://schemas.openxmlformats.org/officeDocument/2006/extended-properties" xmlns:vt="http://schemas.openxmlformats.org/officeDocument/2006/docPropsVTypes">
  <Template/>
  <TotalTime>0</TotalTime>
  <Words>2342</Words>
  <Application>Microsoft Office PowerPoint</Application>
  <PresentationFormat>Widescreen</PresentationFormat>
  <Paragraphs>206</Paragraphs>
  <Slides>27</Slides>
  <Notes>16</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27</vt:i4>
      </vt:variant>
    </vt:vector>
  </HeadingPairs>
  <TitlesOfParts>
    <vt:vector size="44" baseType="lpstr">
      <vt:lpstr>inherit</vt:lpstr>
      <vt:lpstr>UniversLTPro-55Roman</vt:lpstr>
      <vt:lpstr>arial</vt:lpstr>
      <vt:lpstr>arial</vt:lpstr>
      <vt:lpstr>Calibri</vt:lpstr>
      <vt:lpstr>Calibri Light</vt:lpstr>
      <vt:lpstr>Century Gothic</vt:lpstr>
      <vt:lpstr>Helvetica</vt:lpstr>
      <vt:lpstr>Times New Roman</vt:lpstr>
      <vt:lpstr>Verdana</vt:lpstr>
      <vt:lpstr>Wingdings</vt:lpstr>
      <vt:lpstr>Office Theme</vt:lpstr>
      <vt:lpstr>1_Office Theme</vt:lpstr>
      <vt:lpstr>6_Office Theme</vt:lpstr>
      <vt:lpstr>3_Office Theme</vt:lpstr>
      <vt:lpstr>2_Office Theme</vt:lpstr>
      <vt:lpstr>4_Office Theme</vt:lpstr>
      <vt:lpstr>Embedding SDGs in Universities DNA</vt:lpstr>
      <vt:lpstr>PowerPoint Presentation</vt:lpstr>
      <vt:lpstr>PowerPoint Presentation</vt:lpstr>
      <vt:lpstr>Transformative Education to Address All the SDGs</vt:lpstr>
      <vt:lpstr>Visual Displays of the SDGs on Campus </vt:lpstr>
      <vt:lpstr>Sustainability in Practice (SiP) online </vt:lpstr>
      <vt:lpstr>SiP Structure</vt:lpstr>
      <vt:lpstr>SiP Student Outputs </vt:lpstr>
      <vt:lpstr>Sustainability and Global Citizenship</vt:lpstr>
      <vt:lpstr>UN Sustainable Development Goals</vt:lpstr>
      <vt:lpstr>PowerPoint Presentation</vt:lpstr>
      <vt:lpstr>PowerPoint Presentation</vt:lpstr>
      <vt:lpstr>PowerPoint Presentation</vt:lpstr>
      <vt:lpstr>Five Practices for systemic climate leadership</vt:lpstr>
      <vt:lpstr>Carbon Literacy Training for Business Schools</vt:lpstr>
      <vt:lpstr>Climate Literacy Training for Educators, Communities, Organizations and Students (CLT-ECOS)</vt:lpstr>
      <vt:lpstr>PowerPoint Presentation</vt:lpstr>
      <vt:lpstr>Embodied carbon/carbon footprint of a car</vt:lpstr>
      <vt:lpstr>25 tonnes when buying a car is not much, or?</vt:lpstr>
      <vt:lpstr>Flight from London to Hong Kong return (5,973 miles or 9,612 km)</vt:lpstr>
      <vt:lpstr>Climate Action (SDG 13): Students changing organisations as part of the core curriculum</vt:lpstr>
      <vt:lpstr>Sustainability in Enterprise</vt:lpstr>
      <vt:lpstr>International work-related experience</vt:lpstr>
      <vt:lpstr>Read about the Carbon Literacy Training</vt:lpstr>
      <vt:lpstr>To get you started….</vt:lpstr>
      <vt:lpstr>Pass it 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Meller</dc:creator>
  <cp:lastModifiedBy>Silvester, Jeremy</cp:lastModifiedBy>
  <cp:revision>166</cp:revision>
  <dcterms:created xsi:type="dcterms:W3CDTF">2020-08-07T10:40:47Z</dcterms:created>
  <dcterms:modified xsi:type="dcterms:W3CDTF">2023-07-28T15:38:45Z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0x010100E248A64365211844BF30BC3ADD420261</vt:lpwstr>
  </property>
</Properties>
</file>