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sldIdLst>
    <p:sldId id="256" r:id="rId2"/>
    <p:sldId id="276" r:id="rId3"/>
    <p:sldId id="295" r:id="rId4"/>
    <p:sldId id="343" r:id="rId5"/>
    <p:sldId id="260" r:id="rId6"/>
    <p:sldId id="334" r:id="rId7"/>
    <p:sldId id="346" r:id="rId8"/>
    <p:sldId id="338" r:id="rId9"/>
    <p:sldId id="339" r:id="rId10"/>
    <p:sldId id="330" r:id="rId11"/>
    <p:sldId id="331" r:id="rId12"/>
    <p:sldId id="340" r:id="rId13"/>
    <p:sldId id="324" r:id="rId14"/>
    <p:sldId id="337" r:id="rId15"/>
    <p:sldId id="342" r:id="rId16"/>
    <p:sldId id="341" r:id="rId17"/>
    <p:sldId id="344" r:id="rId18"/>
    <p:sldId id="323" r:id="rId19"/>
    <p:sldId id="347" r:id="rId20"/>
    <p:sldId id="33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385C3C-DDFB-7B1D-5141-3656F6586509}" name="Mitsakis, Fotios" initials="MF" userId="S::fotios.mitsakis@ntu.ac.uk::1bc4f828-5b1a-4b0d-a992-d4d45f0dd28b" providerId="AD"/>
  <p188:author id="{0CDD4263-7284-E13D-8E1D-BB6A63C4C37E}" name="Kouki, Amairisa" initials="AK" userId="S::amairisa.kouki@ntu.ac.uk::618d5057-2850-4ceb-918d-540ea49e8c59" providerId="AD"/>
  <p188:author id="{19C72799-A94C-F892-0AA3-52A86105874D}" name="Gail Frances Kinman" initials="GFK" userId="173df7c7917af27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17" autoAdjust="0"/>
    <p:restoredTop sz="84371" autoAdjust="0"/>
  </p:normalViewPr>
  <p:slideViewPr>
    <p:cSldViewPr snapToGrid="0">
      <p:cViewPr varScale="1">
        <p:scale>
          <a:sx n="67" d="100"/>
          <a:sy n="67" d="100"/>
        </p:scale>
        <p:origin x="256" y="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3168"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myntuac-my.sharepoint.com/personal/amairisa_kouki_ntu_ac_uk/Documents/Desktop/fotis/presentism/excel%20for%20st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multiLvlStrRef>
              <c:f>'[excel for stata.xlsx]Fig 5'!$S$16:$T$41</c:f>
              <c:multiLvlStrCache>
                <c:ptCount val="26"/>
                <c:lvl>
                  <c:pt idx="0">
                    <c:v>Disciplinary actions or sanctions</c:v>
                  </c:pt>
                  <c:pt idx="1">
                    <c:v>Insecurity due to contract</c:v>
                  </c:pt>
                  <c:pt idx="2">
                    <c:v>Insecurity due to economic conditions</c:v>
                  </c:pt>
                  <c:pt idx="3">
                    <c:v>Fewer options for alternative employment</c:v>
                  </c:pt>
                  <c:pt idx="4">
                    <c:v>Lack of support from colleagues</c:v>
                  </c:pt>
                  <c:pt idx="5">
                    <c:v>Lack of support from manager</c:v>
                  </c:pt>
                  <c:pt idx="6">
                    <c:v>Career development</c:v>
                  </c:pt>
                  <c:pt idx="7">
                    <c:v>Culture and working conditions</c:v>
                  </c:pt>
                  <c:pt idx="8">
                    <c:v>Difficulty in finding cover</c:v>
                  </c:pt>
                  <c:pt idx="9">
                    <c:v>Non-negotiable deadlines</c:v>
                  </c:pt>
                  <c:pt idx="10">
                    <c:v>Being professional</c:v>
                  </c:pt>
                  <c:pt idx="11">
                    <c:v>Fear of backlog</c:v>
                  </c:pt>
                  <c:pt idx="12">
                    <c:v>Workload pressure</c:v>
                  </c:pt>
                  <c:pt idx="13">
                    <c:v>Disciplinary actions or sanctions</c:v>
                  </c:pt>
                  <c:pt idx="14">
                    <c:v>Insecurity due to contract</c:v>
                  </c:pt>
                  <c:pt idx="15">
                    <c:v>Fewer options for alternative employment</c:v>
                  </c:pt>
                  <c:pt idx="16">
                    <c:v>Insecurity due to economic conditions</c:v>
                  </c:pt>
                  <c:pt idx="17">
                    <c:v>Lack of support from manager</c:v>
                  </c:pt>
                  <c:pt idx="18">
                    <c:v>Lack of support from colleagues</c:v>
                  </c:pt>
                  <c:pt idx="19">
                    <c:v>Career development</c:v>
                  </c:pt>
                  <c:pt idx="20">
                    <c:v>Culture and working conditions</c:v>
                  </c:pt>
                  <c:pt idx="21">
                    <c:v>Non-negotiable deadlines</c:v>
                  </c:pt>
                  <c:pt idx="22">
                    <c:v>Difficulty in finding cover</c:v>
                  </c:pt>
                  <c:pt idx="23">
                    <c:v>Being professional</c:v>
                  </c:pt>
                  <c:pt idx="24">
                    <c:v>Workload pressure</c:v>
                  </c:pt>
                  <c:pt idx="25">
                    <c:v>Fear of backlog</c:v>
                  </c:pt>
                </c:lvl>
                <c:lvl>
                  <c:pt idx="0">
                    <c:v>Academic</c:v>
                  </c:pt>
                  <c:pt idx="13">
                    <c:v>Non-academic</c:v>
                  </c:pt>
                </c:lvl>
              </c:multiLvlStrCache>
            </c:multiLvlStrRef>
          </c:cat>
          <c:val>
            <c:numRef>
              <c:f>'[excel for stata.xlsx]Fig 5'!$U$16:$U$41</c:f>
              <c:numCache>
                <c:formatCode>General</c:formatCode>
                <c:ptCount val="26"/>
                <c:pt idx="0">
                  <c:v>0.36</c:v>
                </c:pt>
                <c:pt idx="1">
                  <c:v>0.4</c:v>
                </c:pt>
                <c:pt idx="2">
                  <c:v>0.57333330000000005</c:v>
                </c:pt>
                <c:pt idx="3">
                  <c:v>0.69333330000000004</c:v>
                </c:pt>
                <c:pt idx="4">
                  <c:v>0.74666670000000002</c:v>
                </c:pt>
                <c:pt idx="5">
                  <c:v>0.90666670000000005</c:v>
                </c:pt>
                <c:pt idx="6">
                  <c:v>0.97333329999999996</c:v>
                </c:pt>
                <c:pt idx="7">
                  <c:v>1.3466670000000001</c:v>
                </c:pt>
                <c:pt idx="8">
                  <c:v>2.1466669999999999</c:v>
                </c:pt>
                <c:pt idx="9">
                  <c:v>2.3199999999999998</c:v>
                </c:pt>
                <c:pt idx="10">
                  <c:v>2.4933329999999998</c:v>
                </c:pt>
                <c:pt idx="11">
                  <c:v>2.6</c:v>
                </c:pt>
                <c:pt idx="12">
                  <c:v>2.6266669999999999</c:v>
                </c:pt>
                <c:pt idx="13">
                  <c:v>0.29770990000000003</c:v>
                </c:pt>
                <c:pt idx="14">
                  <c:v>0.32061070000000003</c:v>
                </c:pt>
                <c:pt idx="15">
                  <c:v>0.59541980000000005</c:v>
                </c:pt>
                <c:pt idx="16">
                  <c:v>0.6183206</c:v>
                </c:pt>
                <c:pt idx="17">
                  <c:v>0.82442749999999998</c:v>
                </c:pt>
                <c:pt idx="18">
                  <c:v>0.83969470000000002</c:v>
                </c:pt>
                <c:pt idx="19">
                  <c:v>0.84732819999999998</c:v>
                </c:pt>
                <c:pt idx="20">
                  <c:v>1.1526719999999999</c:v>
                </c:pt>
                <c:pt idx="21">
                  <c:v>1.7709919999999999</c:v>
                </c:pt>
                <c:pt idx="22">
                  <c:v>1.9694659999999999</c:v>
                </c:pt>
                <c:pt idx="23">
                  <c:v>2.2595420000000002</c:v>
                </c:pt>
                <c:pt idx="24">
                  <c:v>2.2824430000000002</c:v>
                </c:pt>
                <c:pt idx="25">
                  <c:v>2.4198469999999999</c:v>
                </c:pt>
              </c:numCache>
            </c:numRef>
          </c:val>
          <c:extLst>
            <c:ext xmlns:c16="http://schemas.microsoft.com/office/drawing/2014/chart" uri="{C3380CC4-5D6E-409C-BE32-E72D297353CC}">
              <c16:uniqueId val="{00000000-F3EF-4ACB-BD7A-0E3E7607AE06}"/>
            </c:ext>
          </c:extLst>
        </c:ser>
        <c:dLbls>
          <c:showLegendKey val="0"/>
          <c:showVal val="0"/>
          <c:showCatName val="0"/>
          <c:showSerName val="0"/>
          <c:showPercent val="0"/>
          <c:showBubbleSize val="0"/>
        </c:dLbls>
        <c:gapWidth val="182"/>
        <c:axId val="1539760944"/>
        <c:axId val="1765324288"/>
      </c:barChart>
      <c:catAx>
        <c:axId val="1539760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765324288"/>
        <c:crosses val="autoZero"/>
        <c:auto val="1"/>
        <c:lblAlgn val="ctr"/>
        <c:lblOffset val="100"/>
        <c:noMultiLvlLbl val="0"/>
      </c:catAx>
      <c:valAx>
        <c:axId val="1765324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539760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'[excel for stata.xlsx]Fig 9'!$E$26</c:f>
              <c:strCache>
                <c:ptCount val="1"/>
                <c:pt idx="0">
                  <c:v>Non-academic</c:v>
                </c:pt>
              </c:strCache>
            </c:strRef>
          </c:tx>
          <c:spPr>
            <a:pattFill prst="pct40">
              <a:fgClr>
                <a:schemeClr val="bg2">
                  <a:lumMod val="25000"/>
                </a:schemeClr>
              </a:fgClr>
              <a:bgClr>
                <a:schemeClr val="bg1"/>
              </a:bgClr>
            </a:pattFill>
            <a:ln>
              <a:noFill/>
            </a:ln>
            <a:effectLst/>
          </c:spPr>
          <c:invertIfNegative val="0"/>
          <c:cat>
            <c:multiLvlStrRef>
              <c:f>'[excel for stata.xlsx]Fig 9'!$F$24:$I$25</c:f>
              <c:multiLvlStrCache>
                <c:ptCount val="4"/>
                <c:lvl>
                  <c:pt idx="0">
                    <c:v>Up to 40</c:v>
                  </c:pt>
                  <c:pt idx="1">
                    <c:v>More than 40</c:v>
                  </c:pt>
                  <c:pt idx="2">
                    <c:v>Up to 40</c:v>
                  </c:pt>
                  <c:pt idx="3">
                    <c:v>More than 40</c:v>
                  </c:pt>
                </c:lvl>
                <c:lvl>
                  <c:pt idx="0">
                    <c:v>Before</c:v>
                  </c:pt>
                  <c:pt idx="2">
                    <c:v>After</c:v>
                  </c:pt>
                </c:lvl>
              </c:multiLvlStrCache>
            </c:multiLvlStrRef>
          </c:cat>
          <c:val>
            <c:numRef>
              <c:f>'[excel for stata.xlsx]Fig 9'!$F$26:$I$26</c:f>
              <c:numCache>
                <c:formatCode>0.00%</c:formatCode>
                <c:ptCount val="4"/>
                <c:pt idx="0">
                  <c:v>0.89491525423728813</c:v>
                </c:pt>
                <c:pt idx="1">
                  <c:v>0.10508474576271186</c:v>
                </c:pt>
                <c:pt idx="2">
                  <c:v>0.84067796610169487</c:v>
                </c:pt>
                <c:pt idx="3">
                  <c:v>0.15932203389830507</c:v>
                </c:pt>
              </c:numCache>
            </c:numRef>
          </c:val>
          <c:extLst>
            <c:ext xmlns:c16="http://schemas.microsoft.com/office/drawing/2014/chart" uri="{C3380CC4-5D6E-409C-BE32-E72D297353CC}">
              <c16:uniqueId val="{00000000-9CEB-43D8-AA2E-A72F8CBA022A}"/>
            </c:ext>
          </c:extLst>
        </c:ser>
        <c:ser>
          <c:idx val="1"/>
          <c:order val="1"/>
          <c:tx>
            <c:strRef>
              <c:f>'[excel for stata.xlsx]Fig 9'!$E$27</c:f>
              <c:strCache>
                <c:ptCount val="1"/>
                <c:pt idx="0">
                  <c:v>Academic</c:v>
                </c:pt>
              </c:strCache>
            </c:strRef>
          </c:tx>
          <c:spPr>
            <a:solidFill>
              <a:schemeClr val="bg2">
                <a:lumMod val="25000"/>
              </a:schemeClr>
            </a:solidFill>
            <a:ln>
              <a:noFill/>
            </a:ln>
            <a:effectLst/>
          </c:spPr>
          <c:invertIfNegative val="0"/>
          <c:cat>
            <c:multiLvlStrRef>
              <c:f>'[excel for stata.xlsx]Fig 9'!$F$24:$I$25</c:f>
              <c:multiLvlStrCache>
                <c:ptCount val="4"/>
                <c:lvl>
                  <c:pt idx="0">
                    <c:v>Up to 40</c:v>
                  </c:pt>
                  <c:pt idx="1">
                    <c:v>More than 40</c:v>
                  </c:pt>
                  <c:pt idx="2">
                    <c:v>Up to 40</c:v>
                  </c:pt>
                  <c:pt idx="3">
                    <c:v>More than 40</c:v>
                  </c:pt>
                </c:lvl>
                <c:lvl>
                  <c:pt idx="0">
                    <c:v>Before</c:v>
                  </c:pt>
                  <c:pt idx="2">
                    <c:v>After</c:v>
                  </c:pt>
                </c:lvl>
              </c:multiLvlStrCache>
            </c:multiLvlStrRef>
          </c:cat>
          <c:val>
            <c:numRef>
              <c:f>'[excel for stata.xlsx]Fig 9'!$F$27:$I$27</c:f>
              <c:numCache>
                <c:formatCode>0.00%</c:formatCode>
                <c:ptCount val="4"/>
                <c:pt idx="0">
                  <c:v>0.65610859728506787</c:v>
                </c:pt>
                <c:pt idx="1">
                  <c:v>0.34389140271493213</c:v>
                </c:pt>
                <c:pt idx="2">
                  <c:v>0.61990950226244346</c:v>
                </c:pt>
                <c:pt idx="3">
                  <c:v>0.38009049773755654</c:v>
                </c:pt>
              </c:numCache>
            </c:numRef>
          </c:val>
          <c:extLst>
            <c:ext xmlns:c16="http://schemas.microsoft.com/office/drawing/2014/chart" uri="{C3380CC4-5D6E-409C-BE32-E72D297353CC}">
              <c16:uniqueId val="{00000001-9CEB-43D8-AA2E-A72F8CBA022A}"/>
            </c:ext>
          </c:extLst>
        </c:ser>
        <c:dLbls>
          <c:showLegendKey val="0"/>
          <c:showVal val="0"/>
          <c:showCatName val="0"/>
          <c:showSerName val="0"/>
          <c:showPercent val="0"/>
          <c:showBubbleSize val="0"/>
        </c:dLbls>
        <c:gapWidth val="219"/>
        <c:overlap val="-27"/>
        <c:axId val="794193200"/>
        <c:axId val="625771136"/>
      </c:barChart>
      <c:catAx>
        <c:axId val="79419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25771136"/>
        <c:crosses val="autoZero"/>
        <c:auto val="1"/>
        <c:lblAlgn val="ctr"/>
        <c:lblOffset val="100"/>
        <c:noMultiLvlLbl val="0"/>
      </c:catAx>
      <c:valAx>
        <c:axId val="625771136"/>
        <c:scaling>
          <c:orientation val="minMax"/>
          <c:max val="0.9"/>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94193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'[excel for stata.xlsx]Fig 6'!$N$3</c:f>
              <c:strCache>
                <c:ptCount val="1"/>
                <c:pt idx="0">
                  <c:v>Academic</c:v>
                </c:pt>
              </c:strCache>
            </c:strRef>
          </c:tx>
          <c:spPr>
            <a:solidFill>
              <a:schemeClr val="bg2">
                <a:lumMod val="25000"/>
              </a:schemeClr>
            </a:solidFill>
            <a:ln>
              <a:noFill/>
            </a:ln>
            <a:effectLst/>
          </c:spPr>
          <c:invertIfNegative val="0"/>
          <c:cat>
            <c:strRef>
              <c:f>'[excel for stata.xlsx]Fig 6'!$M$4:$M$11</c:f>
              <c:strCache>
                <c:ptCount val="8"/>
                <c:pt idx="0">
                  <c:v>Poor job outcomes</c:v>
                </c:pt>
                <c:pt idx="1">
                  <c:v>Interntion to leave/quit</c:v>
                </c:pt>
                <c:pt idx="2">
                  <c:v>Low job satisfaction</c:v>
                </c:pt>
                <c:pt idx="3">
                  <c:v>Poor well-being</c:v>
                </c:pt>
                <c:pt idx="4">
                  <c:v>Work-life conflict</c:v>
                </c:pt>
                <c:pt idx="5">
                  <c:v>Stress and burnout</c:v>
                </c:pt>
                <c:pt idx="6">
                  <c:v>Poor recovery</c:v>
                </c:pt>
                <c:pt idx="7">
                  <c:v>Fatigue</c:v>
                </c:pt>
              </c:strCache>
            </c:strRef>
          </c:cat>
          <c:val>
            <c:numRef>
              <c:f>'[excel for stata.xlsx]Fig 6'!$N$4:$N$11</c:f>
              <c:numCache>
                <c:formatCode>General</c:formatCode>
                <c:ptCount val="8"/>
                <c:pt idx="0">
                  <c:v>0.94666669999999997</c:v>
                </c:pt>
                <c:pt idx="1">
                  <c:v>1.013333</c:v>
                </c:pt>
                <c:pt idx="2">
                  <c:v>1.4</c:v>
                </c:pt>
                <c:pt idx="3">
                  <c:v>1.6</c:v>
                </c:pt>
                <c:pt idx="4">
                  <c:v>1.6533329999999999</c:v>
                </c:pt>
                <c:pt idx="5">
                  <c:v>1.8933329999999999</c:v>
                </c:pt>
                <c:pt idx="6">
                  <c:v>2</c:v>
                </c:pt>
                <c:pt idx="7">
                  <c:v>2.6133329999999999</c:v>
                </c:pt>
              </c:numCache>
            </c:numRef>
          </c:val>
          <c:extLst>
            <c:ext xmlns:c16="http://schemas.microsoft.com/office/drawing/2014/chart" uri="{C3380CC4-5D6E-409C-BE32-E72D297353CC}">
              <c16:uniqueId val="{00000000-F02C-4DBB-BFD0-536B8151C354}"/>
            </c:ext>
          </c:extLst>
        </c:ser>
        <c:ser>
          <c:idx val="1"/>
          <c:order val="1"/>
          <c:tx>
            <c:strRef>
              <c:f>'[excel for stata.xlsx]Fig 6'!$O$3</c:f>
              <c:strCache>
                <c:ptCount val="1"/>
                <c:pt idx="0">
                  <c:v>Non-academic</c:v>
                </c:pt>
              </c:strCache>
            </c:strRef>
          </c:tx>
          <c:spPr>
            <a:pattFill prst="pct40">
              <a:fgClr>
                <a:schemeClr val="bg2">
                  <a:lumMod val="25000"/>
                </a:schemeClr>
              </a:fgClr>
              <a:bgClr>
                <a:schemeClr val="bg1"/>
              </a:bgClr>
            </a:pattFill>
            <a:ln>
              <a:noFill/>
            </a:ln>
            <a:effectLst/>
          </c:spPr>
          <c:invertIfNegative val="0"/>
          <c:cat>
            <c:strRef>
              <c:f>'[excel for stata.xlsx]Fig 6'!$M$4:$M$11</c:f>
              <c:strCache>
                <c:ptCount val="8"/>
                <c:pt idx="0">
                  <c:v>Poor job outcomes</c:v>
                </c:pt>
                <c:pt idx="1">
                  <c:v>Interntion to leave/quit</c:v>
                </c:pt>
                <c:pt idx="2">
                  <c:v>Low job satisfaction</c:v>
                </c:pt>
                <c:pt idx="3">
                  <c:v>Poor well-being</c:v>
                </c:pt>
                <c:pt idx="4">
                  <c:v>Work-life conflict</c:v>
                </c:pt>
                <c:pt idx="5">
                  <c:v>Stress and burnout</c:v>
                </c:pt>
                <c:pt idx="6">
                  <c:v>Poor recovery</c:v>
                </c:pt>
                <c:pt idx="7">
                  <c:v>Fatigue</c:v>
                </c:pt>
              </c:strCache>
            </c:strRef>
          </c:cat>
          <c:val>
            <c:numRef>
              <c:f>'[excel for stata.xlsx]Fig 6'!$O$4:$O$11</c:f>
              <c:numCache>
                <c:formatCode>General</c:formatCode>
                <c:ptCount val="8"/>
                <c:pt idx="0">
                  <c:v>0.87022900000000003</c:v>
                </c:pt>
                <c:pt idx="1">
                  <c:v>0.93893130000000002</c:v>
                </c:pt>
                <c:pt idx="2">
                  <c:v>1.4580150000000001</c:v>
                </c:pt>
                <c:pt idx="3">
                  <c:v>1.526718</c:v>
                </c:pt>
                <c:pt idx="4">
                  <c:v>1.633588</c:v>
                </c:pt>
                <c:pt idx="5">
                  <c:v>1.755725</c:v>
                </c:pt>
                <c:pt idx="6">
                  <c:v>1.7404580000000001</c:v>
                </c:pt>
                <c:pt idx="7">
                  <c:v>2.4732820000000002</c:v>
                </c:pt>
              </c:numCache>
            </c:numRef>
          </c:val>
          <c:extLst>
            <c:ext xmlns:c16="http://schemas.microsoft.com/office/drawing/2014/chart" uri="{C3380CC4-5D6E-409C-BE32-E72D297353CC}">
              <c16:uniqueId val="{00000001-F02C-4DBB-BFD0-536B8151C354}"/>
            </c:ext>
          </c:extLst>
        </c:ser>
        <c:dLbls>
          <c:showLegendKey val="0"/>
          <c:showVal val="0"/>
          <c:showCatName val="0"/>
          <c:showSerName val="0"/>
          <c:showPercent val="0"/>
          <c:showBubbleSize val="0"/>
        </c:dLbls>
        <c:gapWidth val="182"/>
        <c:axId val="2004036544"/>
        <c:axId val="1826584176"/>
      </c:barChart>
      <c:catAx>
        <c:axId val="2004036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1826584176"/>
        <c:crosses val="autoZero"/>
        <c:auto val="1"/>
        <c:lblAlgn val="ctr"/>
        <c:lblOffset val="100"/>
        <c:noMultiLvlLbl val="0"/>
      </c:catAx>
      <c:valAx>
        <c:axId val="18265841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004036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5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'[excel for stata.xlsx]Fig 4'!$B$36</c:f>
              <c:strCache>
                <c:ptCount val="1"/>
                <c:pt idx="0">
                  <c:v>Non-academic</c:v>
                </c:pt>
              </c:strCache>
            </c:strRef>
          </c:tx>
          <c:spPr>
            <a:solidFill>
              <a:schemeClr val="bg2">
                <a:lumMod val="25000"/>
              </a:schemeClr>
            </a:solidFill>
            <a:ln>
              <a:noFill/>
            </a:ln>
            <a:effectLst/>
          </c:spPr>
          <c:invertIfNegative val="0"/>
          <c:cat>
            <c:strRef>
              <c:f>'[excel for stata.xlsx]Fig 4'!$A$37:$A$42</c:f>
              <c:strCache>
                <c:ptCount val="6"/>
                <c:pt idx="0">
                  <c:v>Statutory sick leave</c:v>
                </c:pt>
                <c:pt idx="1">
                  <c:v>FWA</c:v>
                </c:pt>
                <c:pt idx="2">
                  <c:v>Cover to allow recovery</c:v>
                </c:pt>
                <c:pt idx="3">
                  <c:v>None</c:v>
                </c:pt>
                <c:pt idx="4">
                  <c:v>Extra Days Off</c:v>
                </c:pt>
                <c:pt idx="5">
                  <c:v>Well-being support</c:v>
                </c:pt>
              </c:strCache>
            </c:strRef>
          </c:cat>
          <c:val>
            <c:numRef>
              <c:f>'[excel for stata.xlsx]Fig 4'!$B$37:$B$42</c:f>
              <c:numCache>
                <c:formatCode>0.00%</c:formatCode>
                <c:ptCount val="6"/>
                <c:pt idx="0">
                  <c:v>0.66046510000000003</c:v>
                </c:pt>
                <c:pt idx="1">
                  <c:v>0.50697669999999995</c:v>
                </c:pt>
                <c:pt idx="2">
                  <c:v>0.14418600000000001</c:v>
                </c:pt>
                <c:pt idx="3">
                  <c:v>0.1116279</c:v>
                </c:pt>
                <c:pt idx="4">
                  <c:v>0.1488372</c:v>
                </c:pt>
                <c:pt idx="5">
                  <c:v>3.7209300000000001E-2</c:v>
                </c:pt>
              </c:numCache>
            </c:numRef>
          </c:val>
          <c:extLst>
            <c:ext xmlns:c16="http://schemas.microsoft.com/office/drawing/2014/chart" uri="{C3380CC4-5D6E-409C-BE32-E72D297353CC}">
              <c16:uniqueId val="{00000000-0B28-4170-964B-3E10C2E9256B}"/>
            </c:ext>
          </c:extLst>
        </c:ser>
        <c:ser>
          <c:idx val="1"/>
          <c:order val="1"/>
          <c:tx>
            <c:strRef>
              <c:f>'[excel for stata.xlsx]Fig 4'!$C$36</c:f>
              <c:strCache>
                <c:ptCount val="1"/>
                <c:pt idx="0">
                  <c:v>Academic</c:v>
                </c:pt>
              </c:strCache>
            </c:strRef>
          </c:tx>
          <c:spPr>
            <a:pattFill prst="pct40">
              <a:fgClr>
                <a:schemeClr val="bg2">
                  <a:lumMod val="25000"/>
                </a:schemeClr>
              </a:fgClr>
              <a:bgClr>
                <a:schemeClr val="bg1"/>
              </a:bgClr>
            </a:pattFill>
            <a:ln>
              <a:noFill/>
            </a:ln>
            <a:effectLst/>
          </c:spPr>
          <c:invertIfNegative val="0"/>
          <c:cat>
            <c:strRef>
              <c:f>'[excel for stata.xlsx]Fig 4'!$A$37:$A$42</c:f>
              <c:strCache>
                <c:ptCount val="6"/>
                <c:pt idx="0">
                  <c:v>Statutory sick leave</c:v>
                </c:pt>
                <c:pt idx="1">
                  <c:v>FWA</c:v>
                </c:pt>
                <c:pt idx="2">
                  <c:v>Cover to allow recovery</c:v>
                </c:pt>
                <c:pt idx="3">
                  <c:v>None</c:v>
                </c:pt>
                <c:pt idx="4">
                  <c:v>Extra Days Off</c:v>
                </c:pt>
                <c:pt idx="5">
                  <c:v>Well-being support</c:v>
                </c:pt>
              </c:strCache>
            </c:strRef>
          </c:cat>
          <c:val>
            <c:numRef>
              <c:f>'[excel for stata.xlsx]Fig 4'!$C$37:$C$42</c:f>
              <c:numCache>
                <c:formatCode>0.00%</c:formatCode>
                <c:ptCount val="6"/>
                <c:pt idx="0">
                  <c:v>0.45801530000000001</c:v>
                </c:pt>
                <c:pt idx="1">
                  <c:v>0.41984729999999998</c:v>
                </c:pt>
                <c:pt idx="2">
                  <c:v>0.25190839999999998</c:v>
                </c:pt>
                <c:pt idx="3">
                  <c:v>0.17557249999999999</c:v>
                </c:pt>
                <c:pt idx="4">
                  <c:v>0.1526718</c:v>
                </c:pt>
                <c:pt idx="5">
                  <c:v>4.5801500000000002E-2</c:v>
                </c:pt>
              </c:numCache>
            </c:numRef>
          </c:val>
          <c:extLst>
            <c:ext xmlns:c16="http://schemas.microsoft.com/office/drawing/2014/chart" uri="{C3380CC4-5D6E-409C-BE32-E72D297353CC}">
              <c16:uniqueId val="{00000001-0B28-4170-964B-3E10C2E9256B}"/>
            </c:ext>
          </c:extLst>
        </c:ser>
        <c:dLbls>
          <c:showLegendKey val="0"/>
          <c:showVal val="0"/>
          <c:showCatName val="0"/>
          <c:showSerName val="0"/>
          <c:showPercent val="0"/>
          <c:showBubbleSize val="0"/>
        </c:dLbls>
        <c:gapWidth val="219"/>
        <c:overlap val="-27"/>
        <c:axId val="557594287"/>
        <c:axId val="1280435455"/>
      </c:barChart>
      <c:catAx>
        <c:axId val="557594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80435455"/>
        <c:crosses val="autoZero"/>
        <c:auto val="1"/>
        <c:lblAlgn val="ctr"/>
        <c:lblOffset val="100"/>
        <c:noMultiLvlLbl val="0"/>
      </c:catAx>
      <c:valAx>
        <c:axId val="128043545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7594287"/>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Non-academic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DDB-4392-A6C3-ECE0691F9D5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DDB-4392-A6C3-ECE0691F9D57}"/>
              </c:ext>
            </c:extLst>
          </c:dPt>
          <c:dLbls>
            <c:dLbl>
              <c:idx val="0"/>
              <c:layout>
                <c:manualLayout>
                  <c:x val="-0.15843088363954505"/>
                  <c:y val="-0.14833187518226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DB-4392-A6C3-ECE0691F9D57}"/>
                </c:ext>
              </c:extLst>
            </c:dLbl>
            <c:dLbl>
              <c:idx val="1"/>
              <c:layout>
                <c:manualLayout>
                  <c:x val="0.12579002624671917"/>
                  <c:y val="0.1429862933799941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DB-4392-A6C3-ECE0691F9D57}"/>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'[excel for stata.xlsx]Sheet1'!$A$16:$A$17</c:f>
              <c:strCache>
                <c:ptCount val="2"/>
                <c:pt idx="0">
                  <c:v>Non-flexible</c:v>
                </c:pt>
                <c:pt idx="1">
                  <c:v>Flexible</c:v>
                </c:pt>
              </c:strCache>
            </c:strRef>
          </c:cat>
          <c:val>
            <c:numRef>
              <c:f>'[excel for stata.xlsx]Sheet1'!$B$16:$B$17</c:f>
              <c:numCache>
                <c:formatCode>0.00%</c:formatCode>
                <c:ptCount val="2"/>
                <c:pt idx="0">
                  <c:v>0.72881355932203384</c:v>
                </c:pt>
                <c:pt idx="1">
                  <c:v>0.2711864406779661</c:v>
                </c:pt>
              </c:numCache>
            </c:numRef>
          </c:val>
          <c:extLst>
            <c:ext xmlns:c16="http://schemas.microsoft.com/office/drawing/2014/chart" uri="{C3380CC4-5D6E-409C-BE32-E72D297353CC}">
              <c16:uniqueId val="{00000004-5DDB-4392-A6C3-ECE0691F9D5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Academic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B5D-4E7D-9F64-E0225A03C6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B5D-4E7D-9F64-E0225A03C6C1}"/>
              </c:ext>
            </c:extLst>
          </c:dPt>
          <c:dLbls>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'[excel for stata.xlsx]Sheet1'!$A$16:$A$17</c:f>
              <c:strCache>
                <c:ptCount val="2"/>
                <c:pt idx="0">
                  <c:v>Non-flexible</c:v>
                </c:pt>
                <c:pt idx="1">
                  <c:v>Flexible</c:v>
                </c:pt>
              </c:strCache>
            </c:strRef>
          </c:cat>
          <c:val>
            <c:numRef>
              <c:f>'[excel for stata.xlsx]Sheet1'!$C$16:$C$17</c:f>
              <c:numCache>
                <c:formatCode>0.00%</c:formatCode>
                <c:ptCount val="2"/>
                <c:pt idx="0">
                  <c:v>0.51583710407239824</c:v>
                </c:pt>
                <c:pt idx="1">
                  <c:v>0.48416289592760181</c:v>
                </c:pt>
              </c:numCache>
            </c:numRef>
          </c:val>
          <c:extLst>
            <c:ext xmlns:c16="http://schemas.microsoft.com/office/drawing/2014/chart" uri="{C3380CC4-5D6E-409C-BE32-E72D297353CC}">
              <c16:uniqueId val="{00000004-DB5D-4E7D-9F64-E0225A03C6C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r>
              <a:rPr lang="en-GB" sz="1500" b="1" dirty="0"/>
              <a:t>Academic</a:t>
            </a:r>
          </a:p>
        </c:rich>
      </c:tx>
      <c:overlay val="0"/>
      <c:spPr>
        <a:noFill/>
        <a:ln>
          <a:noFill/>
        </a:ln>
        <a:effectLst/>
      </c:spPr>
      <c:txPr>
        <a:bodyPr rot="0" spcFirstLastPara="1" vertOverflow="ellipsis" vert="horz" wrap="square" anchor="ctr" anchorCtr="1"/>
        <a:lstStyle/>
        <a:p>
          <a:pPr>
            <a:defRPr sz="15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886-4ABF-8D9B-C347E379EF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886-4ABF-8D9B-C347E379EFD9}"/>
              </c:ext>
            </c:extLst>
          </c:dPt>
          <c:dLbls>
            <c:dLbl>
              <c:idx val="1"/>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6886-4ABF-8D9B-C347E379EFD9}"/>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'[excel for stata.xlsx]Sheet1'!$A$28:$A$29</c:f>
              <c:strCache>
                <c:ptCount val="2"/>
                <c:pt idx="0">
                  <c:v>Non-flexible</c:v>
                </c:pt>
                <c:pt idx="1">
                  <c:v>Flexible</c:v>
                </c:pt>
              </c:strCache>
            </c:strRef>
          </c:cat>
          <c:val>
            <c:numRef>
              <c:f>'[excel for stata.xlsx]Sheet1'!$C$28:$C$29</c:f>
              <c:numCache>
                <c:formatCode>0.00%</c:formatCode>
                <c:ptCount val="2"/>
                <c:pt idx="0">
                  <c:v>8.5972850678733032E-2</c:v>
                </c:pt>
                <c:pt idx="1">
                  <c:v>0.91402714932126694</c:v>
                </c:pt>
              </c:numCache>
            </c:numRef>
          </c:val>
          <c:extLst>
            <c:ext xmlns:c16="http://schemas.microsoft.com/office/drawing/2014/chart" uri="{C3380CC4-5D6E-409C-BE32-E72D297353CC}">
              <c16:uniqueId val="{00000004-6886-4ABF-8D9B-C347E379EFD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Non-academic</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04B-4032-9473-10AEFE18A3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04B-4032-9473-10AEFE18A3DD}"/>
              </c:ext>
            </c:extLst>
          </c:dPt>
          <c:dLbls>
            <c:dLbl>
              <c:idx val="1"/>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604B-4032-9473-10AEFE18A3DD}"/>
                </c:ext>
              </c:extLst>
            </c:dLbl>
            <c:spPr>
              <a:noFill/>
              <a:ln>
                <a:noFill/>
              </a:ln>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'[excel for stata.xlsx]Sheet1'!$A$28:$A$29</c:f>
              <c:strCache>
                <c:ptCount val="2"/>
                <c:pt idx="0">
                  <c:v>Non-flexible</c:v>
                </c:pt>
                <c:pt idx="1">
                  <c:v>Flexible</c:v>
                </c:pt>
              </c:strCache>
            </c:strRef>
          </c:cat>
          <c:val>
            <c:numRef>
              <c:f>'[excel for stata.xlsx]Sheet1'!$B$28:$B$29</c:f>
              <c:numCache>
                <c:formatCode>0.00%</c:formatCode>
                <c:ptCount val="2"/>
                <c:pt idx="0">
                  <c:v>0.11864406779661017</c:v>
                </c:pt>
                <c:pt idx="1">
                  <c:v>0.88135593220338981</c:v>
                </c:pt>
              </c:numCache>
            </c:numRef>
          </c:val>
          <c:extLst>
            <c:ext xmlns:c16="http://schemas.microsoft.com/office/drawing/2014/chart" uri="{C3380CC4-5D6E-409C-BE32-E72D297353CC}">
              <c16:uniqueId val="{00000004-604B-4032-9473-10AEFE18A3D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'[excel for stata.xlsx]Fig2'!$C$42</c:f>
              <c:strCache>
                <c:ptCount val="1"/>
                <c:pt idx="0">
                  <c:v>Non-academic</c:v>
                </c:pt>
              </c:strCache>
            </c:strRef>
          </c:tx>
          <c:spPr>
            <a:solidFill>
              <a:schemeClr val="bg2">
                <a:lumMod val="25000"/>
              </a:schemeClr>
            </a:solidFill>
            <a:ln>
              <a:noFill/>
            </a:ln>
            <a:effectLst/>
          </c:spPr>
          <c:invertIfNegative val="0"/>
          <c:cat>
            <c:multiLvlStrRef>
              <c:f>'[excel for stata.xlsx]Fig2'!$D$40:$Q$41</c:f>
              <c:multiLvlStrCache>
                <c:ptCount val="14"/>
                <c:lvl>
                  <c:pt idx="0">
                    <c:v>Working From Home</c:v>
                  </c:pt>
                  <c:pt idx="1">
                    <c:v>Flexitime</c:v>
                  </c:pt>
                  <c:pt idx="2">
                    <c:v>Part-time</c:v>
                  </c:pt>
                  <c:pt idx="3">
                    <c:v>Annualised Hours</c:v>
                  </c:pt>
                  <c:pt idx="4">
                    <c:v>Compressed Hours</c:v>
                  </c:pt>
                  <c:pt idx="5">
                    <c:v>Staggered Hours</c:v>
                  </c:pt>
                  <c:pt idx="6">
                    <c:v>Job Sharing</c:v>
                  </c:pt>
                  <c:pt idx="7">
                    <c:v>Working From Home</c:v>
                  </c:pt>
                  <c:pt idx="8">
                    <c:v>Flexitime</c:v>
                  </c:pt>
                  <c:pt idx="9">
                    <c:v>Part-time</c:v>
                  </c:pt>
                  <c:pt idx="10">
                    <c:v>Annualised Hours</c:v>
                  </c:pt>
                  <c:pt idx="11">
                    <c:v>Compressed Hours</c:v>
                  </c:pt>
                  <c:pt idx="12">
                    <c:v>Staggered Hours</c:v>
                  </c:pt>
                  <c:pt idx="13">
                    <c:v>Job Sharing</c:v>
                  </c:pt>
                </c:lvl>
                <c:lvl>
                  <c:pt idx="0">
                    <c:v>Before</c:v>
                  </c:pt>
                  <c:pt idx="7">
                    <c:v>After</c:v>
                  </c:pt>
                </c:lvl>
              </c:multiLvlStrCache>
            </c:multiLvlStrRef>
          </c:cat>
          <c:val>
            <c:numRef>
              <c:f>'[excel for stata.xlsx]Fig2'!$D$42:$Q$42</c:f>
              <c:numCache>
                <c:formatCode>General</c:formatCode>
                <c:ptCount val="14"/>
                <c:pt idx="0">
                  <c:v>0.35593219999999998</c:v>
                </c:pt>
                <c:pt idx="1">
                  <c:v>0.57627119999999998</c:v>
                </c:pt>
                <c:pt idx="2">
                  <c:v>0.20338980000000001</c:v>
                </c:pt>
                <c:pt idx="3">
                  <c:v>9.8305100000000006E-2</c:v>
                </c:pt>
                <c:pt idx="4">
                  <c:v>0.17966099999999999</c:v>
                </c:pt>
                <c:pt idx="5">
                  <c:v>0.15932199999999999</c:v>
                </c:pt>
                <c:pt idx="6">
                  <c:v>0.14915249999999999</c:v>
                </c:pt>
                <c:pt idx="7">
                  <c:v>2.701695</c:v>
                </c:pt>
                <c:pt idx="8">
                  <c:v>1.2135590000000001</c:v>
                </c:pt>
                <c:pt idx="9">
                  <c:v>0.4</c:v>
                </c:pt>
                <c:pt idx="10">
                  <c:v>0.16610169999999999</c:v>
                </c:pt>
                <c:pt idx="11">
                  <c:v>0.43050850000000002</c:v>
                </c:pt>
                <c:pt idx="12">
                  <c:v>0.30508469999999999</c:v>
                </c:pt>
                <c:pt idx="13">
                  <c:v>0.20677970000000001</c:v>
                </c:pt>
              </c:numCache>
            </c:numRef>
          </c:val>
          <c:extLst>
            <c:ext xmlns:c16="http://schemas.microsoft.com/office/drawing/2014/chart" uri="{C3380CC4-5D6E-409C-BE32-E72D297353CC}">
              <c16:uniqueId val="{00000000-765D-428F-A292-C3C3C769089E}"/>
            </c:ext>
          </c:extLst>
        </c:ser>
        <c:ser>
          <c:idx val="1"/>
          <c:order val="1"/>
          <c:tx>
            <c:strRef>
              <c:f>'[excel for stata.xlsx]Fig2'!$C$43</c:f>
              <c:strCache>
                <c:ptCount val="1"/>
                <c:pt idx="0">
                  <c:v>Academic</c:v>
                </c:pt>
              </c:strCache>
            </c:strRef>
          </c:tx>
          <c:spPr>
            <a:pattFill prst="pct40">
              <a:fgClr>
                <a:schemeClr val="bg2">
                  <a:lumMod val="50000"/>
                </a:schemeClr>
              </a:fgClr>
              <a:bgClr>
                <a:schemeClr val="bg1"/>
              </a:bgClr>
            </a:pattFill>
            <a:ln>
              <a:noFill/>
            </a:ln>
            <a:effectLst/>
          </c:spPr>
          <c:invertIfNegative val="0"/>
          <c:cat>
            <c:multiLvlStrRef>
              <c:f>'[excel for stata.xlsx]Fig2'!$D$40:$Q$41</c:f>
              <c:multiLvlStrCache>
                <c:ptCount val="14"/>
                <c:lvl>
                  <c:pt idx="0">
                    <c:v>Working From Home</c:v>
                  </c:pt>
                  <c:pt idx="1">
                    <c:v>Flexitime</c:v>
                  </c:pt>
                  <c:pt idx="2">
                    <c:v>Part-time</c:v>
                  </c:pt>
                  <c:pt idx="3">
                    <c:v>Annualised Hours</c:v>
                  </c:pt>
                  <c:pt idx="4">
                    <c:v>Compressed Hours</c:v>
                  </c:pt>
                  <c:pt idx="5">
                    <c:v>Staggered Hours</c:v>
                  </c:pt>
                  <c:pt idx="6">
                    <c:v>Job Sharing</c:v>
                  </c:pt>
                  <c:pt idx="7">
                    <c:v>Working From Home</c:v>
                  </c:pt>
                  <c:pt idx="8">
                    <c:v>Flexitime</c:v>
                  </c:pt>
                  <c:pt idx="9">
                    <c:v>Part-time</c:v>
                  </c:pt>
                  <c:pt idx="10">
                    <c:v>Annualised Hours</c:v>
                  </c:pt>
                  <c:pt idx="11">
                    <c:v>Compressed Hours</c:v>
                  </c:pt>
                  <c:pt idx="12">
                    <c:v>Staggered Hours</c:v>
                  </c:pt>
                  <c:pt idx="13">
                    <c:v>Job Sharing</c:v>
                  </c:pt>
                </c:lvl>
                <c:lvl>
                  <c:pt idx="0">
                    <c:v>Before</c:v>
                  </c:pt>
                  <c:pt idx="7">
                    <c:v>After</c:v>
                  </c:pt>
                </c:lvl>
              </c:multiLvlStrCache>
            </c:multiLvlStrRef>
          </c:cat>
          <c:val>
            <c:numRef>
              <c:f>'[excel for stata.xlsx]Fig2'!$D$43:$Q$43</c:f>
              <c:numCache>
                <c:formatCode>General</c:formatCode>
                <c:ptCount val="14"/>
                <c:pt idx="0">
                  <c:v>0.95927600000000002</c:v>
                </c:pt>
                <c:pt idx="1">
                  <c:v>0.84162899999999996</c:v>
                </c:pt>
                <c:pt idx="2">
                  <c:v>0.26696829999999999</c:v>
                </c:pt>
                <c:pt idx="3">
                  <c:v>0.3800905</c:v>
                </c:pt>
                <c:pt idx="4">
                  <c:v>0.17647060000000001</c:v>
                </c:pt>
                <c:pt idx="5">
                  <c:v>0.16289590000000001</c:v>
                </c:pt>
                <c:pt idx="6">
                  <c:v>0.1176471</c:v>
                </c:pt>
                <c:pt idx="7">
                  <c:v>2.6244339999999999</c:v>
                </c:pt>
                <c:pt idx="8">
                  <c:v>1.4117649999999999</c:v>
                </c:pt>
                <c:pt idx="9">
                  <c:v>0.55203619999999998</c:v>
                </c:pt>
                <c:pt idx="10">
                  <c:v>0.4932127</c:v>
                </c:pt>
                <c:pt idx="11">
                  <c:v>0.39366519999999999</c:v>
                </c:pt>
                <c:pt idx="12">
                  <c:v>0.2488688</c:v>
                </c:pt>
                <c:pt idx="13">
                  <c:v>0.1900452</c:v>
                </c:pt>
              </c:numCache>
            </c:numRef>
          </c:val>
          <c:extLst>
            <c:ext xmlns:c16="http://schemas.microsoft.com/office/drawing/2014/chart" uri="{C3380CC4-5D6E-409C-BE32-E72D297353CC}">
              <c16:uniqueId val="{00000001-765D-428F-A292-C3C3C769089E}"/>
            </c:ext>
          </c:extLst>
        </c:ser>
        <c:dLbls>
          <c:showLegendKey val="0"/>
          <c:showVal val="0"/>
          <c:showCatName val="0"/>
          <c:showSerName val="0"/>
          <c:showPercent val="0"/>
          <c:showBubbleSize val="0"/>
        </c:dLbls>
        <c:gapWidth val="219"/>
        <c:overlap val="-27"/>
        <c:axId val="1507875632"/>
        <c:axId val="1818642128"/>
      </c:barChart>
      <c:catAx>
        <c:axId val="150787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18642128"/>
        <c:crosses val="autoZero"/>
        <c:auto val="1"/>
        <c:lblAlgn val="ctr"/>
        <c:lblOffset val="100"/>
        <c:noMultiLvlLbl val="0"/>
      </c:catAx>
      <c:valAx>
        <c:axId val="1818642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GB"/>
                  <a:t>Days per Week</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507875632"/>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'[excel for stata.xlsx]Fig10'!$B$12</c:f>
              <c:strCache>
                <c:ptCount val="1"/>
                <c:pt idx="0">
                  <c:v>Non-academic</c:v>
                </c:pt>
              </c:strCache>
            </c:strRef>
          </c:tx>
          <c:spPr>
            <a:ln w="19050" cap="sq">
              <a:noFill/>
              <a:miter lim="800000"/>
            </a:ln>
            <a:effectLst/>
          </c:spPr>
          <c:marker>
            <c:symbol val="circle"/>
            <c:size val="5"/>
            <c:spPr>
              <a:solidFill>
                <a:schemeClr val="accent1"/>
              </a:solidFill>
              <a:ln w="9525">
                <a:solidFill>
                  <a:schemeClr val="accent1"/>
                </a:solidFill>
              </a:ln>
              <a:effectLst/>
            </c:spPr>
          </c:marker>
          <c:trendline>
            <c:spPr>
              <a:ln w="38100" cap="rnd">
                <a:solidFill>
                  <a:schemeClr val="accent1"/>
                </a:solidFill>
                <a:prstDash val="sysDot"/>
              </a:ln>
              <a:effectLst/>
            </c:spPr>
            <c:trendlineType val="linear"/>
            <c:dispRSqr val="0"/>
            <c:dispEq val="0"/>
          </c:trendline>
          <c:xVal>
            <c:numRef>
              <c:f>'[excel for stata.xlsx]Fig10'!$A$3:$A$8</c:f>
              <c:numCache>
                <c:formatCode>General</c:formatCode>
                <c:ptCount val="6"/>
                <c:pt idx="0">
                  <c:v>0</c:v>
                </c:pt>
                <c:pt idx="1">
                  <c:v>1</c:v>
                </c:pt>
                <c:pt idx="2">
                  <c:v>2</c:v>
                </c:pt>
                <c:pt idx="3">
                  <c:v>3</c:v>
                </c:pt>
                <c:pt idx="4">
                  <c:v>4</c:v>
                </c:pt>
                <c:pt idx="5">
                  <c:v>5</c:v>
                </c:pt>
              </c:numCache>
            </c:numRef>
          </c:xVal>
          <c:yVal>
            <c:numRef>
              <c:f>'[excel for stata.xlsx]Fig10'!$B$3:$B$8</c:f>
              <c:numCache>
                <c:formatCode>General</c:formatCode>
                <c:ptCount val="6"/>
                <c:pt idx="0">
                  <c:v>2.1</c:v>
                </c:pt>
                <c:pt idx="1">
                  <c:v>2.8</c:v>
                </c:pt>
                <c:pt idx="2">
                  <c:v>5.3181820000000002</c:v>
                </c:pt>
                <c:pt idx="3">
                  <c:v>4.9807689999999996</c:v>
                </c:pt>
                <c:pt idx="4">
                  <c:v>3.8888889999999998</c:v>
                </c:pt>
                <c:pt idx="5">
                  <c:v>5.3703700000000003</c:v>
                </c:pt>
              </c:numCache>
            </c:numRef>
          </c:yVal>
          <c:smooth val="0"/>
          <c:extLst>
            <c:ext xmlns:c16="http://schemas.microsoft.com/office/drawing/2014/chart" uri="{C3380CC4-5D6E-409C-BE32-E72D297353CC}">
              <c16:uniqueId val="{00000001-F615-45CE-A95A-A4690391CEF3}"/>
            </c:ext>
          </c:extLst>
        </c:ser>
        <c:ser>
          <c:idx val="1"/>
          <c:order val="1"/>
          <c:tx>
            <c:strRef>
              <c:f>'[excel for stata.xlsx]Fig10'!$D$12</c:f>
              <c:strCache>
                <c:ptCount val="1"/>
                <c:pt idx="0">
                  <c:v>Academic</c:v>
                </c:pt>
              </c:strCache>
            </c:strRef>
          </c:tx>
          <c:spPr>
            <a:ln w="25400" cap="rnd">
              <a:noFill/>
              <a:round/>
            </a:ln>
            <a:effectLst/>
          </c:spPr>
          <c:marker>
            <c:symbol val="circle"/>
            <c:size val="5"/>
            <c:spPr>
              <a:solidFill>
                <a:schemeClr val="accent2"/>
              </a:solidFill>
              <a:ln w="9525">
                <a:solidFill>
                  <a:schemeClr val="accent2"/>
                </a:solidFill>
              </a:ln>
              <a:effectLst/>
            </c:spPr>
          </c:marker>
          <c:trendline>
            <c:spPr>
              <a:ln w="38100" cap="rnd">
                <a:solidFill>
                  <a:schemeClr val="accent2"/>
                </a:solidFill>
                <a:prstDash val="sysDot"/>
              </a:ln>
              <a:effectLst/>
            </c:spPr>
            <c:trendlineType val="linear"/>
            <c:dispRSqr val="0"/>
            <c:dispEq val="0"/>
          </c:trendline>
          <c:xVal>
            <c:numRef>
              <c:f>'[excel for stata.xlsx]Fig10'!$A$3:$A$8</c:f>
              <c:numCache>
                <c:formatCode>General</c:formatCode>
                <c:ptCount val="6"/>
                <c:pt idx="0">
                  <c:v>0</c:v>
                </c:pt>
                <c:pt idx="1">
                  <c:v>1</c:v>
                </c:pt>
                <c:pt idx="2">
                  <c:v>2</c:v>
                </c:pt>
                <c:pt idx="3">
                  <c:v>3</c:v>
                </c:pt>
                <c:pt idx="4">
                  <c:v>4</c:v>
                </c:pt>
                <c:pt idx="5">
                  <c:v>5</c:v>
                </c:pt>
              </c:numCache>
            </c:numRef>
          </c:xVal>
          <c:yVal>
            <c:numRef>
              <c:f>'[excel for stata.xlsx]Fig10'!$C$3:$C$8</c:f>
              <c:numCache>
                <c:formatCode>General</c:formatCode>
                <c:ptCount val="6"/>
                <c:pt idx="0">
                  <c:v>3.266667</c:v>
                </c:pt>
                <c:pt idx="1">
                  <c:v>4.0714290000000002</c:v>
                </c:pt>
                <c:pt idx="2">
                  <c:v>4.3499999999999996</c:v>
                </c:pt>
                <c:pt idx="3">
                  <c:v>3.964286</c:v>
                </c:pt>
                <c:pt idx="4">
                  <c:v>3.2</c:v>
                </c:pt>
                <c:pt idx="5">
                  <c:v>3.8461539999999999</c:v>
                </c:pt>
              </c:numCache>
            </c:numRef>
          </c:yVal>
          <c:smooth val="0"/>
          <c:extLst>
            <c:ext xmlns:c16="http://schemas.microsoft.com/office/drawing/2014/chart" uri="{C3380CC4-5D6E-409C-BE32-E72D297353CC}">
              <c16:uniqueId val="{00000003-F615-45CE-A95A-A4690391CEF3}"/>
            </c:ext>
          </c:extLst>
        </c:ser>
        <c:dLbls>
          <c:showLegendKey val="0"/>
          <c:showVal val="0"/>
          <c:showCatName val="0"/>
          <c:showSerName val="0"/>
          <c:showPercent val="0"/>
          <c:showBubbleSize val="0"/>
        </c:dLbls>
        <c:axId val="1542516000"/>
        <c:axId val="1537186960"/>
      </c:scatterChart>
      <c:valAx>
        <c:axId val="1542516000"/>
        <c:scaling>
          <c:orientation val="minMax"/>
          <c:max val="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GB"/>
                  <a:t>Hours Worked From Home</a:t>
                </a:r>
              </a:p>
            </c:rich>
          </c:tx>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37186960"/>
        <c:crosses val="autoZero"/>
        <c:crossBetween val="midCat"/>
        <c:majorUnit val="1"/>
      </c:valAx>
      <c:valAx>
        <c:axId val="1537186960"/>
        <c:scaling>
          <c:orientation val="minMax"/>
          <c:min val="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GB"/>
                  <a:t>Average Working Hours </a:t>
                </a:r>
              </a:p>
              <a:p>
                <a:pPr>
                  <a:defRPr/>
                </a:pPr>
                <a:r>
                  <a:rPr lang="en-GB"/>
                  <a:t>While Sick</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42516000"/>
        <c:crosses val="autoZero"/>
        <c:crossBetween val="midCat"/>
        <c:majorUnit val="1"/>
      </c:valAx>
      <c:spPr>
        <a:noFill/>
        <a:ln>
          <a:noFill/>
        </a:ln>
        <a:effectLst/>
      </c:spPr>
    </c:plotArea>
    <c:legend>
      <c:legendPos val="b"/>
      <c:legendEntry>
        <c:idx val="2"/>
        <c:delete val="1"/>
      </c:legendEntry>
      <c:legendEntry>
        <c:idx val="3"/>
        <c:delete val="1"/>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358E9E-7F25-4338-A1CC-568A2DB8E47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D42F0623-7F4F-4CBC-9F08-59451B56DC90}">
      <dgm:prSet phldrT="[Text]" custT="1"/>
      <dgm:spPr>
        <a:solidFill>
          <a:schemeClr val="accent1">
            <a:lumMod val="75000"/>
          </a:schemeClr>
        </a:solidFill>
      </dgm:spPr>
      <dgm:t>
        <a:bodyPr/>
        <a:lstStyle/>
        <a:p>
          <a:r>
            <a:rPr lang="en-GB" sz="3300" dirty="0">
              <a:latin typeface="Times New Roman" panose="02020603050405020304" pitchFamily="18" charset="0"/>
              <a:cs typeface="Times New Roman" panose="02020603050405020304" pitchFamily="18" charset="0"/>
            </a:rPr>
            <a:t>Therapeutic</a:t>
          </a:r>
        </a:p>
        <a:p>
          <a:r>
            <a:rPr lang="en-GB" sz="2400" i="1" dirty="0">
              <a:latin typeface="Times New Roman" panose="02020603050405020304" pitchFamily="18" charset="0"/>
              <a:cs typeface="Times New Roman" panose="02020603050405020304" pitchFamily="18" charset="0"/>
            </a:rPr>
            <a:t>“It will take my mind off things and help my recovery” </a:t>
          </a:r>
        </a:p>
      </dgm:t>
    </dgm:pt>
    <dgm:pt modelId="{41129162-5EFC-446F-9A62-BE05EF88400F}" type="parTrans" cxnId="{4A16108B-A7DE-4DB9-A843-F49D50535A40}">
      <dgm:prSet/>
      <dgm:spPr/>
      <dgm:t>
        <a:bodyPr/>
        <a:lstStyle/>
        <a:p>
          <a:endParaRPr lang="en-GB"/>
        </a:p>
      </dgm:t>
    </dgm:pt>
    <dgm:pt modelId="{EA86033A-220A-4413-8A1B-FFD557D6143F}" type="sibTrans" cxnId="{4A16108B-A7DE-4DB9-A843-F49D50535A40}">
      <dgm:prSet/>
      <dgm:spPr/>
      <dgm:t>
        <a:bodyPr/>
        <a:lstStyle/>
        <a:p>
          <a:endParaRPr lang="en-GB"/>
        </a:p>
      </dgm:t>
    </dgm:pt>
    <dgm:pt modelId="{E465767D-6FAE-4BC8-9D63-6B2CCC2A2F88}">
      <dgm:prSet phldrT="[Text]" custT="1"/>
      <dgm:spPr>
        <a:solidFill>
          <a:schemeClr val="accent1">
            <a:lumMod val="75000"/>
          </a:schemeClr>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GB" sz="3300" kern="1200" dirty="0">
            <a:solidFill>
              <a:prstClr val="white"/>
            </a:solidFill>
            <a:latin typeface="Times New Roman" panose="02020603050405020304" pitchFamily="18" charset="0"/>
            <a:ea typeface="+mn-ea"/>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GB" sz="3300" kern="1200" dirty="0">
              <a:solidFill>
                <a:prstClr val="white"/>
              </a:solidFill>
              <a:latin typeface="Times New Roman" panose="02020603050405020304" pitchFamily="18" charset="0"/>
              <a:ea typeface="+mn-ea"/>
              <a:cs typeface="Times New Roman" panose="02020603050405020304" pitchFamily="18" charset="0"/>
            </a:rPr>
            <a:t>Dysfunctional</a:t>
          </a:r>
        </a:p>
        <a:p>
          <a:pPr marL="0" marR="0" lvl="0" indent="0" defTabSz="914400" eaLnBrk="1" fontAlgn="auto" latinLnBrk="0" hangingPunct="1">
            <a:lnSpc>
              <a:spcPct val="100000"/>
            </a:lnSpc>
            <a:spcBef>
              <a:spcPts val="0"/>
            </a:spcBef>
            <a:spcAft>
              <a:spcPts val="0"/>
            </a:spcAft>
            <a:buClrTx/>
            <a:buSzTx/>
            <a:buFontTx/>
            <a:buNone/>
            <a:tabLst/>
            <a:defRPr/>
          </a:pPr>
          <a:r>
            <a:rPr lang="en-GB" sz="2400" i="1" kern="1200" dirty="0">
              <a:solidFill>
                <a:srgbClr val="FFFFFF"/>
              </a:solidFill>
              <a:latin typeface="Times New Roman" panose="02020603050405020304" pitchFamily="18" charset="0"/>
              <a:ea typeface="+mn-ea"/>
              <a:cs typeface="Times New Roman" panose="02020603050405020304" pitchFamily="18" charset="0"/>
            </a:rPr>
            <a:t>“A downward spiral, impairing future health and productivity” </a:t>
          </a:r>
        </a:p>
        <a:p>
          <a:pPr marL="0" lvl="0" defTabSz="1111250">
            <a:lnSpc>
              <a:spcPct val="90000"/>
            </a:lnSpc>
            <a:spcBef>
              <a:spcPct val="0"/>
            </a:spcBef>
            <a:spcAft>
              <a:spcPct val="35000"/>
            </a:spcAft>
            <a:buNone/>
          </a:pPr>
          <a:endParaRPr lang="en-GB" sz="3600" kern="1200" dirty="0">
            <a:latin typeface="Times New Roman" panose="02020603050405020304" pitchFamily="18" charset="0"/>
            <a:cs typeface="Times New Roman" panose="02020603050405020304" pitchFamily="18" charset="0"/>
          </a:endParaRPr>
        </a:p>
      </dgm:t>
    </dgm:pt>
    <dgm:pt modelId="{4A97F158-30A3-47F5-91F9-D59941FAD653}" type="parTrans" cxnId="{88D46386-2465-44F1-A798-55335E2B905C}">
      <dgm:prSet/>
      <dgm:spPr/>
      <dgm:t>
        <a:bodyPr/>
        <a:lstStyle/>
        <a:p>
          <a:endParaRPr lang="en-GB"/>
        </a:p>
      </dgm:t>
    </dgm:pt>
    <dgm:pt modelId="{A198D310-4405-443F-9DE2-48453947A560}" type="sibTrans" cxnId="{88D46386-2465-44F1-A798-55335E2B905C}">
      <dgm:prSet/>
      <dgm:spPr/>
      <dgm:t>
        <a:bodyPr/>
        <a:lstStyle/>
        <a:p>
          <a:endParaRPr lang="en-GB"/>
        </a:p>
      </dgm:t>
    </dgm:pt>
    <dgm:pt modelId="{88AE6171-8130-4130-9463-7F40FBB30964}">
      <dgm:prSet phldrT="[Text]" custT="1"/>
      <dgm:spPr>
        <a:solidFill>
          <a:schemeClr val="accent1">
            <a:lumMod val="75000"/>
          </a:schemeClr>
        </a:solidFill>
      </dgm:spPr>
      <dgm:t>
        <a:bodyPr/>
        <a:lstStyle/>
        <a:p>
          <a:r>
            <a:rPr lang="en-GB" sz="3300" kern="1200" dirty="0">
              <a:solidFill>
                <a:prstClr val="white"/>
              </a:solidFill>
              <a:latin typeface="Times New Roman" panose="02020603050405020304" pitchFamily="18" charset="0"/>
              <a:ea typeface="+mn-ea"/>
              <a:cs typeface="Times New Roman" panose="02020603050405020304" pitchFamily="18" charset="0"/>
            </a:rPr>
            <a:t>Overachieving</a:t>
          </a:r>
        </a:p>
        <a:p>
          <a:r>
            <a:rPr lang="en-GB" sz="2400" i="1" kern="1200" dirty="0">
              <a:solidFill>
                <a:srgbClr val="FFFFFF"/>
              </a:solidFill>
              <a:latin typeface="Times New Roman" panose="02020603050405020304" pitchFamily="18" charset="0"/>
              <a:ea typeface="+mn-ea"/>
              <a:cs typeface="Times New Roman" panose="02020603050405020304" pitchFamily="18" charset="0"/>
            </a:rPr>
            <a:t>“I must maintain my standard of performance no matter how ill I am”</a:t>
          </a:r>
        </a:p>
      </dgm:t>
    </dgm:pt>
    <dgm:pt modelId="{2E4E866B-4119-4821-8542-D8CDAB31DBCB}" type="parTrans" cxnId="{16F8CF71-9CF9-45DF-9FC2-DA5B7CFAF299}">
      <dgm:prSet/>
      <dgm:spPr/>
      <dgm:t>
        <a:bodyPr/>
        <a:lstStyle/>
        <a:p>
          <a:endParaRPr lang="en-GB"/>
        </a:p>
      </dgm:t>
    </dgm:pt>
    <dgm:pt modelId="{3CED7DF6-72E1-474B-8311-FE98726F1BC3}" type="sibTrans" cxnId="{16F8CF71-9CF9-45DF-9FC2-DA5B7CFAF299}">
      <dgm:prSet/>
      <dgm:spPr/>
      <dgm:t>
        <a:bodyPr/>
        <a:lstStyle/>
        <a:p>
          <a:endParaRPr lang="en-GB"/>
        </a:p>
      </dgm:t>
    </dgm:pt>
    <dgm:pt modelId="{DAA9A2BA-ED49-42A5-8B0B-C9139C36E568}">
      <dgm:prSet phldrT="[Text]" custT="1"/>
      <dgm:spPr>
        <a:solidFill>
          <a:schemeClr val="accent1">
            <a:lumMod val="75000"/>
          </a:schemeClr>
        </a:solidFill>
      </dgm:spPr>
      <dgm:t>
        <a:bodyPr/>
        <a:lstStyle/>
        <a:p>
          <a:r>
            <a:rPr lang="en-GB" sz="3300" kern="1200" dirty="0">
              <a:solidFill>
                <a:prstClr val="white"/>
              </a:solidFill>
              <a:latin typeface="Times New Roman" panose="02020603050405020304" pitchFamily="18" charset="0"/>
              <a:ea typeface="+mn-ea"/>
              <a:cs typeface="Times New Roman" panose="02020603050405020304" pitchFamily="18" charset="0"/>
            </a:rPr>
            <a:t>Functional</a:t>
          </a:r>
        </a:p>
        <a:p>
          <a:r>
            <a:rPr lang="en-GB" sz="2500" i="1" kern="1200" dirty="0">
              <a:solidFill>
                <a:prstClr val="white"/>
              </a:solidFill>
              <a:latin typeface="Times New Roman" panose="02020603050405020304" pitchFamily="18" charset="0"/>
              <a:ea typeface="+mn-ea"/>
              <a:cs typeface="Times New Roman" panose="02020603050405020304" pitchFamily="18" charset="0"/>
            </a:rPr>
            <a:t>“</a:t>
          </a:r>
          <a:r>
            <a:rPr lang="en-GB" sz="2400" i="1" kern="1200" dirty="0">
              <a:solidFill>
                <a:srgbClr val="FFFFFF"/>
              </a:solidFill>
              <a:latin typeface="Times New Roman" panose="02020603050405020304" pitchFamily="18" charset="0"/>
              <a:ea typeface="+mn-ea"/>
              <a:cs typeface="Times New Roman" panose="02020603050405020304" pitchFamily="18" charset="0"/>
            </a:rPr>
            <a:t>I can do some work without taxing my health” </a:t>
          </a:r>
        </a:p>
      </dgm:t>
    </dgm:pt>
    <dgm:pt modelId="{75A81443-8682-4FD7-ACFD-A540AB70BE8D}" type="parTrans" cxnId="{C0A7194D-2148-4D98-8FEB-B6C41395ED55}">
      <dgm:prSet/>
      <dgm:spPr/>
      <dgm:t>
        <a:bodyPr/>
        <a:lstStyle/>
        <a:p>
          <a:endParaRPr lang="en-GB"/>
        </a:p>
      </dgm:t>
    </dgm:pt>
    <dgm:pt modelId="{C1FB765A-E958-4889-99AC-EDF1509C35E4}" type="sibTrans" cxnId="{C0A7194D-2148-4D98-8FEB-B6C41395ED55}">
      <dgm:prSet/>
      <dgm:spPr/>
      <dgm:t>
        <a:bodyPr/>
        <a:lstStyle/>
        <a:p>
          <a:endParaRPr lang="en-GB"/>
        </a:p>
      </dgm:t>
    </dgm:pt>
    <dgm:pt modelId="{20E45759-D55E-43B5-A4C4-A0D25AEC6C15}" type="pres">
      <dgm:prSet presAssocID="{B0358E9E-7F25-4338-A1CC-568A2DB8E47A}" presName="diagram" presStyleCnt="0">
        <dgm:presLayoutVars>
          <dgm:dir/>
          <dgm:resizeHandles val="exact"/>
        </dgm:presLayoutVars>
      </dgm:prSet>
      <dgm:spPr/>
    </dgm:pt>
    <dgm:pt modelId="{42516C94-DA2C-4852-BD3A-85CEC82C9D81}" type="pres">
      <dgm:prSet presAssocID="{D42F0623-7F4F-4CBC-9F08-59451B56DC90}" presName="node" presStyleLbl="node1" presStyleIdx="0" presStyleCnt="4" custScaleX="116684" custScaleY="103736" custLinFactNeighborX="774" custLinFactNeighborY="-2563">
        <dgm:presLayoutVars>
          <dgm:bulletEnabled val="1"/>
        </dgm:presLayoutVars>
      </dgm:prSet>
      <dgm:spPr/>
    </dgm:pt>
    <dgm:pt modelId="{303686E8-B66E-450C-85BB-1924454DC34B}" type="pres">
      <dgm:prSet presAssocID="{EA86033A-220A-4413-8A1B-FFD557D6143F}" presName="sibTrans" presStyleCnt="0"/>
      <dgm:spPr/>
    </dgm:pt>
    <dgm:pt modelId="{7DFEE4D8-7B0B-4A68-A106-A2C4F13E86C9}" type="pres">
      <dgm:prSet presAssocID="{E465767D-6FAE-4BC8-9D63-6B2CCC2A2F88}" presName="node" presStyleLbl="node1" presStyleIdx="1" presStyleCnt="4" custScaleX="117747" custScaleY="101371" custLinFactY="19947" custLinFactNeighborX="4998" custLinFactNeighborY="100000">
        <dgm:presLayoutVars>
          <dgm:bulletEnabled val="1"/>
        </dgm:presLayoutVars>
      </dgm:prSet>
      <dgm:spPr/>
    </dgm:pt>
    <dgm:pt modelId="{C48A4E08-6ACD-4C11-BC78-E4E1773B711C}" type="pres">
      <dgm:prSet presAssocID="{A198D310-4405-443F-9DE2-48453947A560}" presName="sibTrans" presStyleCnt="0"/>
      <dgm:spPr/>
    </dgm:pt>
    <dgm:pt modelId="{64AA153E-85C4-4399-A1F4-9DB81A5736E1}" type="pres">
      <dgm:prSet presAssocID="{88AE6171-8130-4130-9463-7F40FBB30964}" presName="node" presStyleLbl="node1" presStyleIdx="2" presStyleCnt="4" custScaleX="119287" custScaleY="102211">
        <dgm:presLayoutVars>
          <dgm:bulletEnabled val="1"/>
        </dgm:presLayoutVars>
      </dgm:prSet>
      <dgm:spPr/>
    </dgm:pt>
    <dgm:pt modelId="{46234FD6-A748-4E24-8109-C14F5DFA6415}" type="pres">
      <dgm:prSet presAssocID="{3CED7DF6-72E1-474B-8311-FE98726F1BC3}" presName="sibTrans" presStyleCnt="0"/>
      <dgm:spPr/>
    </dgm:pt>
    <dgm:pt modelId="{34A51D3A-54EB-4C26-A1C1-605F4D7CF709}" type="pres">
      <dgm:prSet presAssocID="{DAA9A2BA-ED49-42A5-8B0B-C9139C36E568}" presName="node" presStyleLbl="node1" presStyleIdx="3" presStyleCnt="4" custScaleX="118099" custScaleY="104223" custLinFactY="-21186" custLinFactNeighborX="2578" custLinFactNeighborY="-100000">
        <dgm:presLayoutVars>
          <dgm:bulletEnabled val="1"/>
        </dgm:presLayoutVars>
      </dgm:prSet>
      <dgm:spPr/>
    </dgm:pt>
  </dgm:ptLst>
  <dgm:cxnLst>
    <dgm:cxn modelId="{3F2CD966-B23B-4FAD-ADB1-63B9C7629462}" type="presOf" srcId="{E465767D-6FAE-4BC8-9D63-6B2CCC2A2F88}" destId="{7DFEE4D8-7B0B-4A68-A106-A2C4F13E86C9}" srcOrd="0" destOrd="0" presId="urn:microsoft.com/office/officeart/2005/8/layout/default"/>
    <dgm:cxn modelId="{7F20B649-A377-4A96-BF38-1E5CF5270193}" type="presOf" srcId="{D42F0623-7F4F-4CBC-9F08-59451B56DC90}" destId="{42516C94-DA2C-4852-BD3A-85CEC82C9D81}" srcOrd="0" destOrd="0" presId="urn:microsoft.com/office/officeart/2005/8/layout/default"/>
    <dgm:cxn modelId="{C0A7194D-2148-4D98-8FEB-B6C41395ED55}" srcId="{B0358E9E-7F25-4338-A1CC-568A2DB8E47A}" destId="{DAA9A2BA-ED49-42A5-8B0B-C9139C36E568}" srcOrd="3" destOrd="0" parTransId="{75A81443-8682-4FD7-ACFD-A540AB70BE8D}" sibTransId="{C1FB765A-E958-4889-99AC-EDF1509C35E4}"/>
    <dgm:cxn modelId="{16F8CF71-9CF9-45DF-9FC2-DA5B7CFAF299}" srcId="{B0358E9E-7F25-4338-A1CC-568A2DB8E47A}" destId="{88AE6171-8130-4130-9463-7F40FBB30964}" srcOrd="2" destOrd="0" parTransId="{2E4E866B-4119-4821-8542-D8CDAB31DBCB}" sibTransId="{3CED7DF6-72E1-474B-8311-FE98726F1BC3}"/>
    <dgm:cxn modelId="{88D46386-2465-44F1-A798-55335E2B905C}" srcId="{B0358E9E-7F25-4338-A1CC-568A2DB8E47A}" destId="{E465767D-6FAE-4BC8-9D63-6B2CCC2A2F88}" srcOrd="1" destOrd="0" parTransId="{4A97F158-30A3-47F5-91F9-D59941FAD653}" sibTransId="{A198D310-4405-443F-9DE2-48453947A560}"/>
    <dgm:cxn modelId="{4A16108B-A7DE-4DB9-A843-F49D50535A40}" srcId="{B0358E9E-7F25-4338-A1CC-568A2DB8E47A}" destId="{D42F0623-7F4F-4CBC-9F08-59451B56DC90}" srcOrd="0" destOrd="0" parTransId="{41129162-5EFC-446F-9A62-BE05EF88400F}" sibTransId="{EA86033A-220A-4413-8A1B-FFD557D6143F}"/>
    <dgm:cxn modelId="{75CCA48F-BFFD-4224-B9CB-4853228FCD4A}" type="presOf" srcId="{B0358E9E-7F25-4338-A1CC-568A2DB8E47A}" destId="{20E45759-D55E-43B5-A4C4-A0D25AEC6C15}" srcOrd="0" destOrd="0" presId="urn:microsoft.com/office/officeart/2005/8/layout/default"/>
    <dgm:cxn modelId="{3D1BC4AE-8D17-429A-A687-300A7765F35C}" type="presOf" srcId="{DAA9A2BA-ED49-42A5-8B0B-C9139C36E568}" destId="{34A51D3A-54EB-4C26-A1C1-605F4D7CF709}" srcOrd="0" destOrd="0" presId="urn:microsoft.com/office/officeart/2005/8/layout/default"/>
    <dgm:cxn modelId="{87EFCAAF-E05A-4307-B68F-633AC3CFEBC9}" type="presOf" srcId="{88AE6171-8130-4130-9463-7F40FBB30964}" destId="{64AA153E-85C4-4399-A1F4-9DB81A5736E1}" srcOrd="0" destOrd="0" presId="urn:microsoft.com/office/officeart/2005/8/layout/default"/>
    <dgm:cxn modelId="{388F7793-CB9F-466C-9345-DBD4763525DB}" type="presParOf" srcId="{20E45759-D55E-43B5-A4C4-A0D25AEC6C15}" destId="{42516C94-DA2C-4852-BD3A-85CEC82C9D81}" srcOrd="0" destOrd="0" presId="urn:microsoft.com/office/officeart/2005/8/layout/default"/>
    <dgm:cxn modelId="{5D195FEA-19F0-4CF2-8A85-3F2DE0DCEB2D}" type="presParOf" srcId="{20E45759-D55E-43B5-A4C4-A0D25AEC6C15}" destId="{303686E8-B66E-450C-85BB-1924454DC34B}" srcOrd="1" destOrd="0" presId="urn:microsoft.com/office/officeart/2005/8/layout/default"/>
    <dgm:cxn modelId="{8A1F9E29-81E5-4E38-9F0E-FA79A1EF72A2}" type="presParOf" srcId="{20E45759-D55E-43B5-A4C4-A0D25AEC6C15}" destId="{7DFEE4D8-7B0B-4A68-A106-A2C4F13E86C9}" srcOrd="2" destOrd="0" presId="urn:microsoft.com/office/officeart/2005/8/layout/default"/>
    <dgm:cxn modelId="{AF69CCAA-9F10-4EFA-BCDC-E6295F51C052}" type="presParOf" srcId="{20E45759-D55E-43B5-A4C4-A0D25AEC6C15}" destId="{C48A4E08-6ACD-4C11-BC78-E4E1773B711C}" srcOrd="3" destOrd="0" presId="urn:microsoft.com/office/officeart/2005/8/layout/default"/>
    <dgm:cxn modelId="{0574B577-3663-45B8-99C0-55F98783EAEF}" type="presParOf" srcId="{20E45759-D55E-43B5-A4C4-A0D25AEC6C15}" destId="{64AA153E-85C4-4399-A1F4-9DB81A5736E1}" srcOrd="4" destOrd="0" presId="urn:microsoft.com/office/officeart/2005/8/layout/default"/>
    <dgm:cxn modelId="{75384B2D-2A5C-4763-A02F-57A96D323AF0}" type="presParOf" srcId="{20E45759-D55E-43B5-A4C4-A0D25AEC6C15}" destId="{46234FD6-A748-4E24-8109-C14F5DFA6415}" srcOrd="5" destOrd="0" presId="urn:microsoft.com/office/officeart/2005/8/layout/default"/>
    <dgm:cxn modelId="{E187015F-34F8-4429-8881-3AD37F71DB2D}" type="presParOf" srcId="{20E45759-D55E-43B5-A4C4-A0D25AEC6C15}" destId="{34A51D3A-54EB-4C26-A1C1-605F4D7CF70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16C94-DA2C-4852-BD3A-85CEC82C9D81}">
      <dsp:nvSpPr>
        <dsp:cNvPr id="0" name=""/>
        <dsp:cNvSpPr/>
      </dsp:nvSpPr>
      <dsp:spPr>
        <a:xfrm>
          <a:off x="883622" y="0"/>
          <a:ext cx="3763529" cy="2007542"/>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latin typeface="Times New Roman" panose="02020603050405020304" pitchFamily="18" charset="0"/>
              <a:cs typeface="Times New Roman" panose="02020603050405020304" pitchFamily="18" charset="0"/>
            </a:rPr>
            <a:t>Therapeutic</a:t>
          </a:r>
        </a:p>
        <a:p>
          <a:pPr marL="0" lvl="0" indent="0" algn="ctr" defTabSz="1466850">
            <a:lnSpc>
              <a:spcPct val="90000"/>
            </a:lnSpc>
            <a:spcBef>
              <a:spcPct val="0"/>
            </a:spcBef>
            <a:spcAft>
              <a:spcPct val="35000"/>
            </a:spcAft>
            <a:buNone/>
          </a:pPr>
          <a:r>
            <a:rPr lang="en-GB" sz="2400" i="1" kern="1200" dirty="0">
              <a:latin typeface="Times New Roman" panose="02020603050405020304" pitchFamily="18" charset="0"/>
              <a:cs typeface="Times New Roman" panose="02020603050405020304" pitchFamily="18" charset="0"/>
            </a:rPr>
            <a:t>“It will take my mind off things and help my recovery” </a:t>
          </a:r>
        </a:p>
      </dsp:txBody>
      <dsp:txXfrm>
        <a:off x="883622" y="0"/>
        <a:ext cx="3763529" cy="2007542"/>
      </dsp:txXfrm>
    </dsp:sp>
    <dsp:sp modelId="{7DFEE4D8-7B0B-4A68-A106-A2C4F13E86C9}">
      <dsp:nvSpPr>
        <dsp:cNvPr id="0" name=""/>
        <dsp:cNvSpPr/>
      </dsp:nvSpPr>
      <dsp:spPr>
        <a:xfrm>
          <a:off x="5105932" y="2344705"/>
          <a:ext cx="3797815" cy="1961774"/>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GB" sz="3300" kern="1200" dirty="0">
            <a:solidFill>
              <a:prstClr val="white"/>
            </a:solidFill>
            <a:latin typeface="Times New Roman" panose="02020603050405020304" pitchFamily="18" charset="0"/>
            <a:ea typeface="+mn-ea"/>
            <a:cs typeface="Times New Roman" panose="02020603050405020304" pitchFamily="18"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3300" kern="1200" dirty="0">
              <a:solidFill>
                <a:prstClr val="white"/>
              </a:solidFill>
              <a:latin typeface="Times New Roman" panose="02020603050405020304" pitchFamily="18" charset="0"/>
              <a:ea typeface="+mn-ea"/>
              <a:cs typeface="Times New Roman" panose="02020603050405020304" pitchFamily="18" charset="0"/>
            </a:rPr>
            <a:t>Dysfunctional</a:t>
          </a:r>
        </a:p>
        <a:p>
          <a:pPr marL="0" marR="0" lvl="0" indent="0" algn="ctr" defTabSz="914400" eaLnBrk="1" fontAlgn="auto" latinLnBrk="0" hangingPunct="1">
            <a:lnSpc>
              <a:spcPct val="100000"/>
            </a:lnSpc>
            <a:spcBef>
              <a:spcPct val="0"/>
            </a:spcBef>
            <a:spcAft>
              <a:spcPts val="0"/>
            </a:spcAft>
            <a:buClrTx/>
            <a:buSzTx/>
            <a:buFontTx/>
            <a:buNone/>
            <a:tabLst/>
            <a:defRPr/>
          </a:pPr>
          <a:r>
            <a:rPr lang="en-GB" sz="2400" i="1" kern="1200" dirty="0">
              <a:solidFill>
                <a:srgbClr val="FFFFFF"/>
              </a:solidFill>
              <a:latin typeface="Times New Roman" panose="02020603050405020304" pitchFamily="18" charset="0"/>
              <a:ea typeface="+mn-ea"/>
              <a:cs typeface="Times New Roman" panose="02020603050405020304" pitchFamily="18" charset="0"/>
            </a:rPr>
            <a:t>“A downward spiral, impairing future health and productivity” </a:t>
          </a:r>
        </a:p>
        <a:p>
          <a:pPr marL="0" lvl="0" algn="ctr" defTabSz="1111250">
            <a:lnSpc>
              <a:spcPct val="90000"/>
            </a:lnSpc>
            <a:spcBef>
              <a:spcPct val="0"/>
            </a:spcBef>
            <a:spcAft>
              <a:spcPct val="35000"/>
            </a:spcAft>
            <a:buNone/>
          </a:pPr>
          <a:endParaRPr lang="en-GB" sz="3600" kern="1200" dirty="0">
            <a:latin typeface="Times New Roman" panose="02020603050405020304" pitchFamily="18" charset="0"/>
            <a:cs typeface="Times New Roman" panose="02020603050405020304" pitchFamily="18" charset="0"/>
          </a:endParaRPr>
        </a:p>
      </dsp:txBody>
      <dsp:txXfrm>
        <a:off x="5105932" y="2344705"/>
        <a:ext cx="3797815" cy="1961774"/>
      </dsp:txXfrm>
    </dsp:sp>
    <dsp:sp modelId="{64AA153E-85C4-4399-A1F4-9DB81A5736E1}">
      <dsp:nvSpPr>
        <dsp:cNvPr id="0" name=""/>
        <dsp:cNvSpPr/>
      </dsp:nvSpPr>
      <dsp:spPr>
        <a:xfrm>
          <a:off x="811002" y="2350107"/>
          <a:ext cx="3847486" cy="1978030"/>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solidFill>
                <a:prstClr val="white"/>
              </a:solidFill>
              <a:latin typeface="Times New Roman" panose="02020603050405020304" pitchFamily="18" charset="0"/>
              <a:ea typeface="+mn-ea"/>
              <a:cs typeface="Times New Roman" panose="02020603050405020304" pitchFamily="18" charset="0"/>
            </a:rPr>
            <a:t>Overachieving</a:t>
          </a:r>
        </a:p>
        <a:p>
          <a:pPr marL="0" lvl="0" indent="0" algn="ctr" defTabSz="1466850">
            <a:lnSpc>
              <a:spcPct val="90000"/>
            </a:lnSpc>
            <a:spcBef>
              <a:spcPct val="0"/>
            </a:spcBef>
            <a:spcAft>
              <a:spcPct val="35000"/>
            </a:spcAft>
            <a:buNone/>
          </a:pPr>
          <a:r>
            <a:rPr lang="en-GB" sz="2400" i="1" kern="1200" dirty="0">
              <a:solidFill>
                <a:srgbClr val="FFFFFF"/>
              </a:solidFill>
              <a:latin typeface="Times New Roman" panose="02020603050405020304" pitchFamily="18" charset="0"/>
              <a:ea typeface="+mn-ea"/>
              <a:cs typeface="Times New Roman" panose="02020603050405020304" pitchFamily="18" charset="0"/>
            </a:rPr>
            <a:t>“I must maintain my standard of performance no matter how ill I am”</a:t>
          </a:r>
        </a:p>
      </dsp:txBody>
      <dsp:txXfrm>
        <a:off x="811002" y="2350107"/>
        <a:ext cx="3847486" cy="1978030"/>
      </dsp:txXfrm>
    </dsp:sp>
    <dsp:sp modelId="{34A51D3A-54EB-4C26-A1C1-605F4D7CF709}">
      <dsp:nvSpPr>
        <dsp:cNvPr id="0" name=""/>
        <dsp:cNvSpPr/>
      </dsp:nvSpPr>
      <dsp:spPr>
        <a:xfrm>
          <a:off x="5064179" y="0"/>
          <a:ext cx="3809168" cy="2016967"/>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solidFill>
                <a:prstClr val="white"/>
              </a:solidFill>
              <a:latin typeface="Times New Roman" panose="02020603050405020304" pitchFamily="18" charset="0"/>
              <a:ea typeface="+mn-ea"/>
              <a:cs typeface="Times New Roman" panose="02020603050405020304" pitchFamily="18" charset="0"/>
            </a:rPr>
            <a:t>Functional</a:t>
          </a:r>
        </a:p>
        <a:p>
          <a:pPr marL="0" lvl="0" indent="0" algn="ctr" defTabSz="1466850">
            <a:lnSpc>
              <a:spcPct val="90000"/>
            </a:lnSpc>
            <a:spcBef>
              <a:spcPct val="0"/>
            </a:spcBef>
            <a:spcAft>
              <a:spcPct val="35000"/>
            </a:spcAft>
            <a:buNone/>
          </a:pPr>
          <a:r>
            <a:rPr lang="en-GB" sz="2500" i="1" kern="1200" dirty="0">
              <a:solidFill>
                <a:prstClr val="white"/>
              </a:solidFill>
              <a:latin typeface="Times New Roman" panose="02020603050405020304" pitchFamily="18" charset="0"/>
              <a:ea typeface="+mn-ea"/>
              <a:cs typeface="Times New Roman" panose="02020603050405020304" pitchFamily="18" charset="0"/>
            </a:rPr>
            <a:t>“</a:t>
          </a:r>
          <a:r>
            <a:rPr lang="en-GB" sz="2400" i="1" kern="1200" dirty="0">
              <a:solidFill>
                <a:srgbClr val="FFFFFF"/>
              </a:solidFill>
              <a:latin typeface="Times New Roman" panose="02020603050405020304" pitchFamily="18" charset="0"/>
              <a:ea typeface="+mn-ea"/>
              <a:cs typeface="Times New Roman" panose="02020603050405020304" pitchFamily="18" charset="0"/>
            </a:rPr>
            <a:t>I can do some work without taxing my health” </a:t>
          </a:r>
        </a:p>
      </dsp:txBody>
      <dsp:txXfrm>
        <a:off x="5064179" y="0"/>
        <a:ext cx="3809168" cy="20169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C77FA-A9F8-431B-983A-B12EC69E9ACA}"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00425-B8C0-4267-947E-16BCB020137B}" type="slidenum">
              <a:rPr lang="en-GB" smtClean="0"/>
              <a:t>‹#›</a:t>
            </a:fld>
            <a:endParaRPr lang="en-GB"/>
          </a:p>
        </p:txBody>
      </p:sp>
    </p:spTree>
    <p:extLst>
      <p:ext uri="{BB962C8B-B14F-4D97-AF65-F5344CB8AC3E}">
        <p14:creationId xmlns:p14="http://schemas.microsoft.com/office/powerpoint/2010/main" val="366839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Acknowledge that presenteeism can be defined in different ways: e.g. productivity loss from being off sick or working to less than full capacity</a:t>
            </a:r>
          </a:p>
        </p:txBody>
      </p:sp>
      <p:sp>
        <p:nvSpPr>
          <p:cNvPr id="4" name="Slide Number Placeholder 3"/>
          <p:cNvSpPr>
            <a:spLocks noGrp="1"/>
          </p:cNvSpPr>
          <p:nvPr>
            <p:ph type="sldNum" sz="quarter" idx="5"/>
          </p:nvPr>
        </p:nvSpPr>
        <p:spPr/>
        <p:txBody>
          <a:bodyPr/>
          <a:lstStyle/>
          <a:p>
            <a:fld id="{51100425-B8C0-4267-947E-16BCB020137B}" type="slidenum">
              <a:rPr lang="en-GB" smtClean="0"/>
              <a:t>2</a:t>
            </a:fld>
            <a:endParaRPr lang="en-GB"/>
          </a:p>
        </p:txBody>
      </p:sp>
    </p:spTree>
    <p:extLst>
      <p:ext uri="{BB962C8B-B14F-4D97-AF65-F5344CB8AC3E}">
        <p14:creationId xmlns:p14="http://schemas.microsoft.com/office/powerpoint/2010/main" val="1541456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IS FWA? SHOULD IT BE WORKING AT HOME? ALSO MAKE IT CLEAR IN THE METHODOLOGY SECTION HOW FLEXIBILITY/NONFLEXIBILITY WAS ASSESSED AND WHY IT IS IMPORTANT</a:t>
            </a:r>
          </a:p>
          <a:p>
            <a:r>
              <a:rPr lang="en-GB"/>
              <a:t>Question: </a:t>
            </a:r>
            <a:r>
              <a:rPr lang="en-GB" b="0" i="0" dirty="0">
                <a:solidFill>
                  <a:srgbClr val="32363A"/>
                </a:solidFill>
                <a:effectLst/>
                <a:latin typeface="72"/>
              </a:rPr>
              <a:t>Have you worked flexibly? Next slide shows that this is caused because of work from home. </a:t>
            </a:r>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13</a:t>
            </a:fld>
            <a:endParaRPr lang="en-GB"/>
          </a:p>
        </p:txBody>
      </p:sp>
    </p:spTree>
    <p:extLst>
      <p:ext uri="{BB962C8B-B14F-4D97-AF65-F5344CB8AC3E}">
        <p14:creationId xmlns:p14="http://schemas.microsoft.com/office/powerpoint/2010/main" val="416851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…among those reported having worked flexibly. </a:t>
            </a:r>
            <a:r>
              <a:rPr lang="en-GB" b="1" u="sng" dirty="0"/>
              <a:t>WFH dramatically increases. </a:t>
            </a:r>
            <a:r>
              <a:rPr lang="en-GB" b="0" u="none" dirty="0"/>
              <a:t>Focus on WFH and virtual </a:t>
            </a:r>
            <a:r>
              <a:rPr lang="en-GB" b="0" u="none" dirty="0" err="1"/>
              <a:t>preseentism</a:t>
            </a:r>
            <a:r>
              <a:rPr lang="en-GB" b="0" u="none" dirty="0"/>
              <a:t>. </a:t>
            </a:r>
            <a:endParaRPr lang="en-GB" b="1" u="sng" dirty="0"/>
          </a:p>
          <a:p>
            <a:r>
              <a:rPr lang="en-GB" dirty="0"/>
              <a:t>Question 1: </a:t>
            </a:r>
            <a:r>
              <a:rPr lang="en-GB" b="0" i="0" dirty="0">
                <a:solidFill>
                  <a:srgbClr val="32363A"/>
                </a:solidFill>
                <a:effectLst/>
                <a:latin typeface="72"/>
              </a:rPr>
              <a:t>Have you worked flexibly? And if yes, </a:t>
            </a:r>
            <a:endParaRPr lang="en-GB" dirty="0"/>
          </a:p>
          <a:p>
            <a:r>
              <a:rPr lang="en-GB" dirty="0"/>
              <a:t>Question: List with flexible working arrangement(s). Drag the slider handles to indicate the number of </a:t>
            </a:r>
            <a:r>
              <a:rPr lang="en-GB" b="1" u="sng" dirty="0"/>
              <a:t>days you worked flexibly</a:t>
            </a:r>
            <a:r>
              <a:rPr lang="en-GB" dirty="0"/>
              <a:t> in a regular working week. The slider needs to be dragged to be activated (if 0 days, just tap on the slider dot).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0000"/>
                </a:solidFill>
                <a:effectLst/>
                <a:latin typeface="Calibri" panose="020F0502020204030204" pitchFamily="34" charset="0"/>
                <a:ea typeface="DengXian" panose="02010600030101010101" pitchFamily="2" charset="-122"/>
              </a:rPr>
              <a:t>Work from home is the FWA for academics before and after the pandemic. Non-academics are different – flexitime (before), </a:t>
            </a:r>
            <a:r>
              <a:rPr lang="en-GB" sz="1800">
                <a:solidFill>
                  <a:srgbClr val="000000"/>
                </a:solidFill>
                <a:effectLst/>
                <a:latin typeface="Calibri" panose="020F0502020204030204" pitchFamily="34" charset="0"/>
                <a:ea typeface="DengXian" panose="02010600030101010101" pitchFamily="2" charset="-122"/>
              </a:rPr>
              <a:t>WFH after.  </a:t>
            </a:r>
            <a:endParaRPr lang="en-GB" sz="1800" dirty="0">
              <a:solidFill>
                <a:srgbClr val="000000"/>
              </a:solidFill>
              <a:effectLst/>
              <a:latin typeface="Calibri" panose="020F0502020204030204" pitchFamily="34" charset="0"/>
              <a:ea typeface="DengXian" panose="02010600030101010101" pitchFamily="2" charset="-122"/>
            </a:endParaRPr>
          </a:p>
          <a:p>
            <a:endParaRPr lang="en-GB" dirty="0"/>
          </a:p>
          <a:p>
            <a:endParaRPr lang="en-GB" dirty="0"/>
          </a:p>
          <a:p>
            <a:endParaRPr lang="en-GB" dirty="0"/>
          </a:p>
          <a:p>
            <a:r>
              <a:rPr lang="en-GB" dirty="0"/>
              <a:t>See: https://www.gov.uk/flexible-working/types-of-flexible-working</a:t>
            </a:r>
          </a:p>
          <a:p>
            <a:endParaRPr lang="en-GB" dirty="0"/>
          </a:p>
          <a:p>
            <a:r>
              <a:rPr lang="en-GB" dirty="0"/>
              <a:t>Job sharing</a:t>
            </a:r>
          </a:p>
          <a:p>
            <a:r>
              <a:rPr lang="en-GB" dirty="0"/>
              <a:t>Two people do one job and split the hours.</a:t>
            </a:r>
          </a:p>
          <a:p>
            <a:endParaRPr lang="en-GB" dirty="0"/>
          </a:p>
          <a:p>
            <a:r>
              <a:rPr lang="en-GB" dirty="0"/>
              <a:t>Working from home</a:t>
            </a:r>
          </a:p>
          <a:p>
            <a:r>
              <a:rPr lang="en-GB" dirty="0"/>
              <a:t>It might be possible to do some or all of the work from home or anywhere else other than the normal place of work.</a:t>
            </a:r>
          </a:p>
          <a:p>
            <a:endParaRPr lang="en-GB" dirty="0"/>
          </a:p>
          <a:p>
            <a:r>
              <a:rPr lang="en-GB" dirty="0"/>
              <a:t>Part time</a:t>
            </a:r>
          </a:p>
          <a:p>
            <a:r>
              <a:rPr lang="en-GB" dirty="0"/>
              <a:t>Working less than full-time hours (usually by working fewer days).</a:t>
            </a:r>
          </a:p>
          <a:p>
            <a:endParaRPr lang="en-GB" dirty="0"/>
          </a:p>
          <a:p>
            <a:r>
              <a:rPr lang="en-GB" dirty="0"/>
              <a:t>Compressed hours</a:t>
            </a:r>
          </a:p>
          <a:p>
            <a:r>
              <a:rPr lang="en-GB" dirty="0"/>
              <a:t>Working full-time hours but over fewer days.</a:t>
            </a:r>
          </a:p>
          <a:p>
            <a:endParaRPr lang="en-GB" dirty="0"/>
          </a:p>
          <a:p>
            <a:r>
              <a:rPr lang="en-GB" dirty="0"/>
              <a:t>Flexitime</a:t>
            </a:r>
          </a:p>
          <a:p>
            <a:r>
              <a:rPr lang="en-GB" dirty="0"/>
              <a:t>The employee chooses when to start and end work (within agreed limits) but works certain ‘core hours’, for example 10am to 4pm every day.</a:t>
            </a:r>
          </a:p>
          <a:p>
            <a:endParaRPr lang="en-GB" dirty="0"/>
          </a:p>
          <a:p>
            <a:r>
              <a:rPr lang="en-GB" dirty="0"/>
              <a:t>Annualised hours</a:t>
            </a:r>
          </a:p>
          <a:p>
            <a:r>
              <a:rPr lang="en-GB" dirty="0"/>
              <a:t>The employee has to work a certain number of hours over the year but they have some flexibility about when they work. There are sometimes ‘core hours’ which the employee regularly works each week, and they work the rest of their hours flexibly or when there’s extra demand at work.</a:t>
            </a:r>
          </a:p>
          <a:p>
            <a:endParaRPr lang="en-GB" dirty="0"/>
          </a:p>
          <a:p>
            <a:r>
              <a:rPr lang="en-GB" dirty="0"/>
              <a:t>Staggered hours</a:t>
            </a:r>
          </a:p>
          <a:p>
            <a:r>
              <a:rPr lang="en-GB" dirty="0"/>
              <a:t>The employee has different start, finish and break times from other workers.</a:t>
            </a:r>
          </a:p>
          <a:p>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14</a:t>
            </a:fld>
            <a:endParaRPr lang="en-GB"/>
          </a:p>
        </p:txBody>
      </p:sp>
    </p:spTree>
    <p:extLst>
      <p:ext uri="{BB962C8B-B14F-4D97-AF65-F5344CB8AC3E}">
        <p14:creationId xmlns:p14="http://schemas.microsoft.com/office/powerpoint/2010/main" val="3367994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Sample: Academics and non-academics that were positive at least once and they took leave</a:t>
            </a:r>
          </a:p>
          <a:p>
            <a:r>
              <a:rPr lang="en-GB" dirty="0"/>
              <a:t>Relationship between work from home and average working hours while sick </a:t>
            </a:r>
          </a:p>
          <a:p>
            <a:r>
              <a:rPr lang="en-GB" dirty="0"/>
              <a:t>The correlation between hours worked from home and working hours while sick is positive and significant for non-academics only. </a:t>
            </a:r>
          </a:p>
          <a:p>
            <a:r>
              <a:rPr lang="en-GB" dirty="0"/>
              <a:t>Academics were working from home substantially before the pandemic (indication that presenteeism is established among academic; new reality for non-academics). </a:t>
            </a:r>
          </a:p>
        </p:txBody>
      </p:sp>
      <p:sp>
        <p:nvSpPr>
          <p:cNvPr id="4" name="Slide Number Placeholder 3"/>
          <p:cNvSpPr>
            <a:spLocks noGrp="1"/>
          </p:cNvSpPr>
          <p:nvPr>
            <p:ph type="sldNum" sz="quarter" idx="5"/>
          </p:nvPr>
        </p:nvSpPr>
        <p:spPr/>
        <p:txBody>
          <a:bodyPr/>
          <a:lstStyle/>
          <a:p>
            <a:fld id="{51100425-B8C0-4267-947E-16BCB020137B}" type="slidenum">
              <a:rPr lang="en-GB" smtClean="0"/>
              <a:t>15</a:t>
            </a:fld>
            <a:endParaRPr lang="en-GB"/>
          </a:p>
        </p:txBody>
      </p:sp>
    </p:spTree>
    <p:extLst>
      <p:ext uri="{BB962C8B-B14F-4D97-AF65-F5344CB8AC3E}">
        <p14:creationId xmlns:p14="http://schemas.microsoft.com/office/powerpoint/2010/main" val="2630849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Question: </a:t>
            </a:r>
            <a:r>
              <a:rPr lang="en-GB" b="0" i="0" dirty="0">
                <a:solidFill>
                  <a:srgbClr val="32363A"/>
                </a:solidFill>
                <a:effectLst/>
                <a:latin typeface="72"/>
              </a:rPr>
              <a:t>How many hours did you usually work on weekly basis? </a:t>
            </a:r>
          </a:p>
          <a:p>
            <a:r>
              <a:rPr lang="en-GB" b="0" i="0" dirty="0">
                <a:solidFill>
                  <a:srgbClr val="32363A"/>
                </a:solidFill>
                <a:effectLst/>
                <a:latin typeface="72"/>
              </a:rPr>
              <a:t>Figure: </a:t>
            </a:r>
            <a:r>
              <a:rPr lang="en-GB" dirty="0"/>
              <a:t>Proportion of those working Up to 40 hours and More than 40 hours.</a:t>
            </a:r>
          </a:p>
          <a:p>
            <a:r>
              <a:rPr lang="en-GB" dirty="0"/>
              <a:t>After the pandemic, both work more.</a:t>
            </a:r>
          </a:p>
        </p:txBody>
      </p:sp>
      <p:sp>
        <p:nvSpPr>
          <p:cNvPr id="4" name="Slide Number Placeholder 3"/>
          <p:cNvSpPr>
            <a:spLocks noGrp="1"/>
          </p:cNvSpPr>
          <p:nvPr>
            <p:ph type="sldNum" sz="quarter" idx="5"/>
          </p:nvPr>
        </p:nvSpPr>
        <p:spPr/>
        <p:txBody>
          <a:bodyPr/>
          <a:lstStyle/>
          <a:p>
            <a:fld id="{51100425-B8C0-4267-947E-16BCB020137B}" type="slidenum">
              <a:rPr lang="en-GB" smtClean="0"/>
              <a:t>16</a:t>
            </a:fld>
            <a:endParaRPr lang="en-GB"/>
          </a:p>
        </p:txBody>
      </p:sp>
    </p:spTree>
    <p:extLst>
      <p:ext uri="{BB962C8B-B14F-4D97-AF65-F5344CB8AC3E}">
        <p14:creationId xmlns:p14="http://schemas.microsoft.com/office/powerpoint/2010/main" val="2370018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RESEARCH PRIORITIES?</a:t>
            </a:r>
          </a:p>
        </p:txBody>
      </p:sp>
      <p:sp>
        <p:nvSpPr>
          <p:cNvPr id="4" name="Slide Number Placeholder 3"/>
          <p:cNvSpPr>
            <a:spLocks noGrp="1"/>
          </p:cNvSpPr>
          <p:nvPr>
            <p:ph type="sldNum" sz="quarter" idx="5"/>
          </p:nvPr>
        </p:nvSpPr>
        <p:spPr/>
        <p:txBody>
          <a:bodyPr/>
          <a:lstStyle/>
          <a:p>
            <a:fld id="{51100425-B8C0-4267-947E-16BCB020137B}" type="slidenum">
              <a:rPr lang="en-GB" smtClean="0"/>
              <a:t>18</a:t>
            </a:fld>
            <a:endParaRPr lang="en-GB"/>
          </a:p>
        </p:txBody>
      </p:sp>
    </p:spTree>
    <p:extLst>
      <p:ext uri="{BB962C8B-B14F-4D97-AF65-F5344CB8AC3E}">
        <p14:creationId xmlns:p14="http://schemas.microsoft.com/office/powerpoint/2010/main" val="350225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ighlight>
                  <a:srgbClr val="FFFF00"/>
                </a:highlight>
                <a:cs typeface="Times New Roman" panose="02020603050405020304" pitchFamily="18" charset="0"/>
              </a:rPr>
              <a:t>To investigate how the shift to work from home reinforces virtual presenteeism culture in the sector. – Do we have evidence for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highlight>
                <a:srgbClr val="FFFF00"/>
              </a:highlight>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highlight>
                  <a:srgbClr val="FFFF00"/>
                </a:highlight>
                <a:cs typeface="Times New Roman" panose="02020603050405020304" pitchFamily="18" charset="0"/>
              </a:rPr>
              <a:t>Thoughts: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dirty="0">
                <a:highlight>
                  <a:srgbClr val="FFFF00"/>
                </a:highlight>
                <a:cs typeface="Times New Roman" panose="02020603050405020304" pitchFamily="18" charset="0"/>
              </a:rPr>
              <a:t>The fact that people are working more hours after the pandemic (see slide 7) and the increase in work from home (slide 9), could suggest that some individuals feel pressure to demonstrate their productivity and availability in a virtual environment (see slide 13 – academics want to be professional, non-academics fear of backlog), similar to the way they might feel when working in a physical office.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b="0" i="0" dirty="0">
                <a:solidFill>
                  <a:srgbClr val="374151"/>
                </a:solidFill>
                <a:effectLst/>
                <a:latin typeface="Söhne"/>
              </a:rPr>
              <a:t>When people work from home, they might feel additional pressure to continue working even when they're unwell, as they may believe that remote work provides more flexibility.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highlight>
                <a:srgbClr val="FFFF00"/>
              </a:highlight>
              <a:cs typeface="Times New Roman" panose="02020603050405020304" pitchFamily="18" charset="0"/>
            </a:endParaRPr>
          </a:p>
          <a:p>
            <a:endParaRPr lang="en-GB" b="1" dirty="0"/>
          </a:p>
        </p:txBody>
      </p:sp>
      <p:sp>
        <p:nvSpPr>
          <p:cNvPr id="4" name="Slide Number Placeholder 3"/>
          <p:cNvSpPr>
            <a:spLocks noGrp="1"/>
          </p:cNvSpPr>
          <p:nvPr>
            <p:ph type="sldNum" sz="quarter" idx="10"/>
          </p:nvPr>
        </p:nvSpPr>
        <p:spPr/>
        <p:txBody>
          <a:bodyPr/>
          <a:lstStyle/>
          <a:p>
            <a:fld id="{8AD27333-1A4C-409C-B025-E250688D52E6}" type="slidenum">
              <a:rPr lang="en-GB" smtClean="0"/>
              <a:t>5</a:t>
            </a:fld>
            <a:endParaRPr lang="en-GB"/>
          </a:p>
        </p:txBody>
      </p:sp>
    </p:spTree>
    <p:extLst>
      <p:ext uri="{BB962C8B-B14F-4D97-AF65-F5344CB8AC3E}">
        <p14:creationId xmlns:p14="http://schemas.microsoft.com/office/powerpoint/2010/main" val="137033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Anything more to add here?</a:t>
            </a:r>
          </a:p>
          <a:p>
            <a:r>
              <a:rPr lang="en-GB" dirty="0">
                <a:highlight>
                  <a:srgbClr val="FFFF00"/>
                </a:highlight>
              </a:rPr>
              <a:t>INFORMATION NEEDED ON THE SCALES USED – WHAT WAS MEASURED? </a:t>
            </a:r>
          </a:p>
          <a:p>
            <a:r>
              <a:rPr lang="en-GB" dirty="0">
                <a:highlight>
                  <a:srgbClr val="FFFF00"/>
                </a:highlight>
              </a:rPr>
              <a:t>DO WE HAVE ANY INFORMATION ON THE NUMBER/TYPE OF HE INSTITUTIONS?</a:t>
            </a:r>
          </a:p>
          <a:p>
            <a:r>
              <a:rPr lang="en-GB" dirty="0">
                <a:highlight>
                  <a:srgbClr val="FFFF00"/>
                </a:highlight>
              </a:rPr>
              <a:t>MAYBE SAY SOMETHING ABOUT THE TYPE OF ROLES THE NON ACADEMIC PARTICIPANTS DID?</a:t>
            </a:r>
          </a:p>
        </p:txBody>
      </p:sp>
      <p:sp>
        <p:nvSpPr>
          <p:cNvPr id="4" name="Slide Number Placeholder 3"/>
          <p:cNvSpPr>
            <a:spLocks noGrp="1"/>
          </p:cNvSpPr>
          <p:nvPr>
            <p:ph type="sldNum" sz="quarter" idx="5"/>
          </p:nvPr>
        </p:nvSpPr>
        <p:spPr/>
        <p:txBody>
          <a:bodyPr/>
          <a:lstStyle/>
          <a:p>
            <a:fld id="{51100425-B8C0-4267-947E-16BCB020137B}" type="slidenum">
              <a:rPr lang="en-GB" smtClean="0"/>
              <a:t>6</a:t>
            </a:fld>
            <a:endParaRPr lang="en-GB"/>
          </a:p>
        </p:txBody>
      </p:sp>
    </p:spTree>
    <p:extLst>
      <p:ext uri="{BB962C8B-B14F-4D97-AF65-F5344CB8AC3E}">
        <p14:creationId xmlns:p14="http://schemas.microsoft.com/office/powerpoint/2010/main" val="115633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role = includes cleaners, technicians and many other roles that will properly fit to other the categories at a later stage (it needs more work)</a:t>
            </a:r>
          </a:p>
          <a:p>
            <a:r>
              <a:rPr lang="en-GB" dirty="0"/>
              <a:t>Other contract =(Variable hours contract (with a guaranteed minimum of hours) and Zero-hour contract)</a:t>
            </a:r>
          </a:p>
        </p:txBody>
      </p:sp>
      <p:sp>
        <p:nvSpPr>
          <p:cNvPr id="4" name="Slide Number Placeholder 3"/>
          <p:cNvSpPr>
            <a:spLocks noGrp="1"/>
          </p:cNvSpPr>
          <p:nvPr>
            <p:ph type="sldNum" sz="quarter" idx="5"/>
          </p:nvPr>
        </p:nvSpPr>
        <p:spPr/>
        <p:txBody>
          <a:bodyPr/>
          <a:lstStyle/>
          <a:p>
            <a:fld id="{51100425-B8C0-4267-947E-16BCB020137B}" type="slidenum">
              <a:rPr lang="en-GB" smtClean="0"/>
              <a:t>7</a:t>
            </a:fld>
            <a:endParaRPr lang="en-GB"/>
          </a:p>
        </p:txBody>
      </p:sp>
    </p:spTree>
    <p:extLst>
      <p:ext uri="{BB962C8B-B14F-4D97-AF65-F5344CB8AC3E}">
        <p14:creationId xmlns:p14="http://schemas.microsoft.com/office/powerpoint/2010/main" val="4262762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dirty="0">
                <a:solidFill>
                  <a:srgbClr val="000000"/>
                </a:solidFill>
                <a:effectLst/>
                <a:latin typeface="Calibri" panose="020F0502020204030204" pitchFamily="34" charset="0"/>
              </a:rPr>
              <a:t>SAY IN THE METHOD SECTION WHAT THESE QUESTIONS WERE ASKING – I DON’T THINK IT REALLY REPRESENTS THE PREVALENCE OF PRESENTEEISM WHICH WOULD BE THE NUMBER OF DAYS/EPISODES BUT ISSUES SURROUNDING PRESENTEEISM.  </a:t>
            </a:r>
          </a:p>
          <a:p>
            <a:endParaRPr lang="en-GB" sz="1800" b="0" i="0" u="none" strike="noStrike" dirty="0">
              <a:solidFill>
                <a:srgbClr val="000000"/>
              </a:solidFill>
              <a:effectLst/>
              <a:latin typeface="Calibri" panose="020F0502020204030204" pitchFamily="34" charset="0"/>
            </a:endParaRPr>
          </a:p>
          <a:p>
            <a:r>
              <a:rPr lang="en-GB" sz="1800" b="0" i="0" u="none" strike="noStrike" dirty="0">
                <a:solidFill>
                  <a:srgbClr val="000000"/>
                </a:solidFill>
                <a:effectLst/>
                <a:latin typeface="Calibri" panose="020F0502020204030204" pitchFamily="34" charset="0"/>
              </a:rPr>
              <a:t>AK: 78.31% of non-academic (out of all non-academics - 295) were tested COVID-19 positive at least once. 93.07% of those that have been tested positive reported their illness to their manager; fewer, 77.92% took sick-leave; this happened because some people is spite of being positive were asymptomatic (no need for leave) and were working from home as usual being at the same time quarantined (there were specific restrictions in place so the virus not to be spread). Those that took leave, did so for 6.52 days on average. </a:t>
            </a:r>
          </a:p>
          <a:p>
            <a:endParaRPr lang="en-GB" sz="1800" b="0" i="0" u="none" strike="noStrike" dirty="0">
              <a:solidFill>
                <a:srgbClr val="000000"/>
              </a:solidFill>
              <a:effectLst/>
              <a:latin typeface="Calibri" panose="020F0502020204030204" pitchFamily="34" charset="0"/>
            </a:endParaRPr>
          </a:p>
          <a:p>
            <a:r>
              <a:rPr lang="en-GB" sz="1800" b="0" i="0" u="none" strike="noStrike" dirty="0">
                <a:solidFill>
                  <a:srgbClr val="000000"/>
                </a:solidFill>
                <a:effectLst/>
                <a:latin typeface="Calibri" panose="020F0502020204030204" pitchFamily="34" charset="0"/>
              </a:rPr>
              <a:t>How do we measure presenteeism? Presenteeism is measured by people who reported that took leave while being sick with covid-19  (this implies that they were symptomatic and unable to perform their duties), worked a positive number of days and hours when sick. 72.77% of those that tested positive and took leave worked a positive number of days and hours when sick. These 72.77% have worked on average 5.61 days and 6.20 hours per day while sick on average. </a:t>
            </a:r>
          </a:p>
          <a:p>
            <a:r>
              <a:rPr lang="en-GB" sz="1800" b="0" i="0" u="none" strike="noStrike" dirty="0">
                <a:solidFill>
                  <a:srgbClr val="000000"/>
                </a:solidFill>
                <a:effectLst/>
                <a:latin typeface="Calibri" panose="020F0502020204030204" pitchFamily="34" charset="0"/>
              </a:rPr>
              <a:t> </a:t>
            </a:r>
          </a:p>
          <a:p>
            <a:r>
              <a:rPr lang="en-GB" sz="1800" b="0" i="0" u="none" strike="noStrike" dirty="0">
                <a:solidFill>
                  <a:srgbClr val="000000"/>
                </a:solidFill>
                <a:effectLst/>
                <a:latin typeface="Calibri" panose="020F0502020204030204" pitchFamily="34" charset="0"/>
              </a:rPr>
              <a:t>Questions asked in the questionnaire: </a:t>
            </a:r>
          </a:p>
          <a:p>
            <a:r>
              <a:rPr lang="en-GB" sz="2800" b="0" i="0" dirty="0">
                <a:solidFill>
                  <a:srgbClr val="32363A"/>
                </a:solidFill>
                <a:effectLst/>
                <a:latin typeface="72"/>
              </a:rPr>
              <a:t>How many days of leave, in total, did you take while being sick from COVID-19?</a:t>
            </a:r>
            <a:endParaRPr lang="en-GB" sz="1800" b="0" i="0" u="none" strike="noStrike" dirty="0">
              <a:solidFill>
                <a:srgbClr val="000000"/>
              </a:solidFill>
              <a:effectLst/>
              <a:latin typeface="Calibri" panose="020F0502020204030204" pitchFamily="34" charset="0"/>
            </a:endParaRPr>
          </a:p>
          <a:p>
            <a:r>
              <a:rPr lang="en-GB" sz="2800" b="0" i="0" dirty="0">
                <a:solidFill>
                  <a:srgbClr val="32363A"/>
                </a:solidFill>
                <a:effectLst/>
                <a:latin typeface="72"/>
              </a:rPr>
              <a:t>How many days did you work while being sick from COVID-19?</a:t>
            </a:r>
            <a:r>
              <a:rPr lang="en-GB" sz="1800" b="0" i="0" u="none" strike="noStrike" dirty="0">
                <a:solidFill>
                  <a:srgbClr val="000000"/>
                </a:solidFill>
                <a:effectLst/>
                <a:latin typeface="Calibri" panose="020F0502020204030204" pitchFamily="34" charset="0"/>
              </a:rPr>
              <a:t> And if their answer was positive, they were also asked…. </a:t>
            </a:r>
          </a:p>
          <a:p>
            <a:r>
              <a:rPr lang="en-GB" sz="2800" b="0" i="0" dirty="0">
                <a:solidFill>
                  <a:srgbClr val="32363A"/>
                </a:solidFill>
                <a:effectLst/>
                <a:latin typeface="72"/>
              </a:rPr>
              <a:t>How many hours did you work on average per day while being sick from COVID-19?</a:t>
            </a:r>
            <a:r>
              <a:rPr lang="en-GB" sz="1800" b="0" i="0" u="none" strike="noStrike" dirty="0">
                <a:solidFill>
                  <a:srgbClr val="000000"/>
                </a:solidFill>
                <a:effectLst/>
                <a:latin typeface="Calibri" panose="020F0502020204030204" pitchFamily="34" charset="0"/>
              </a:rPr>
              <a:t> </a:t>
            </a:r>
          </a:p>
          <a:p>
            <a:endParaRPr lang="en-GB" sz="1800" b="0" i="0" u="none" strike="noStrike" dirty="0">
              <a:solidFill>
                <a:srgbClr val="000000"/>
              </a:solidFill>
              <a:effectLst/>
              <a:latin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8</a:t>
            </a:fld>
            <a:endParaRPr lang="en-GB"/>
          </a:p>
        </p:txBody>
      </p:sp>
    </p:spTree>
    <p:extLst>
      <p:ext uri="{BB962C8B-B14F-4D97-AF65-F5344CB8AC3E}">
        <p14:creationId xmlns:p14="http://schemas.microsoft.com/office/powerpoint/2010/main" val="3917379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32363A"/>
                </a:solidFill>
                <a:effectLst/>
                <a:latin typeface="72"/>
              </a:rPr>
              <a:t>Day job = everything normally done </a:t>
            </a:r>
          </a:p>
          <a:p>
            <a:r>
              <a:rPr lang="en-GB" b="0" i="0" dirty="0">
                <a:solidFill>
                  <a:srgbClr val="32363A"/>
                </a:solidFill>
                <a:effectLst/>
                <a:latin typeface="72"/>
              </a:rPr>
              <a:t>Question (What percentage of your regular amount of work you performed while being sick from COVID-19?) – </a:t>
            </a:r>
            <a:endParaRPr lang="en-GB" dirty="0"/>
          </a:p>
          <a:p>
            <a:r>
              <a:rPr lang="en-GB" dirty="0"/>
              <a:t>Question (</a:t>
            </a:r>
            <a:r>
              <a:rPr lang="en-GB" b="0" i="0" dirty="0">
                <a:solidFill>
                  <a:srgbClr val="32363A"/>
                </a:solidFill>
                <a:effectLst/>
                <a:latin typeface="72"/>
              </a:rPr>
              <a:t>describe the type of work you have done while being sick from COVID-19</a:t>
            </a:r>
            <a:r>
              <a:rPr lang="en-GB" dirty="0"/>
              <a:t>). </a:t>
            </a:r>
          </a:p>
          <a:p>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9</a:t>
            </a:fld>
            <a:endParaRPr lang="en-GB"/>
          </a:p>
        </p:txBody>
      </p:sp>
    </p:spTree>
    <p:extLst>
      <p:ext uri="{BB962C8B-B14F-4D97-AF65-F5344CB8AC3E}">
        <p14:creationId xmlns:p14="http://schemas.microsoft.com/office/powerpoint/2010/main" val="2611471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Sample: Those that exhibited presenteeism were included (notes of slide 2).  </a:t>
            </a:r>
          </a:p>
          <a:p>
            <a:r>
              <a:rPr lang="en-GB" dirty="0"/>
              <a:t>Question: </a:t>
            </a:r>
            <a:r>
              <a:rPr lang="en-GB" b="0" i="0" dirty="0">
                <a:solidFill>
                  <a:srgbClr val="32363A"/>
                </a:solidFill>
                <a:effectLst/>
                <a:latin typeface="72"/>
              </a:rPr>
              <a:t>To what extent have the following options affected your decision to continue working while being sick from COVID-19? </a:t>
            </a:r>
            <a:endParaRPr lang="en-GB" dirty="0"/>
          </a:p>
          <a:p>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10</a:t>
            </a:fld>
            <a:endParaRPr lang="en-GB"/>
          </a:p>
        </p:txBody>
      </p:sp>
    </p:spTree>
    <p:extLst>
      <p:ext uri="{BB962C8B-B14F-4D97-AF65-F5344CB8AC3E}">
        <p14:creationId xmlns:p14="http://schemas.microsoft.com/office/powerpoint/2010/main" val="1297857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Sample: Those that exhibited presenteeism were included (notes of slide 2). </a:t>
            </a:r>
          </a:p>
          <a:p>
            <a:r>
              <a:rPr lang="en-GB" dirty="0"/>
              <a:t>Question: </a:t>
            </a:r>
            <a:r>
              <a:rPr lang="en-GB" b="0" i="0" dirty="0">
                <a:solidFill>
                  <a:srgbClr val="32363A"/>
                </a:solidFill>
                <a:effectLst/>
                <a:latin typeface="72"/>
              </a:rPr>
              <a:t>Some people may find that working while being sick has consequences for their well-being and performance. To what extent have the following applied to you, if at all?</a:t>
            </a:r>
            <a:endParaRPr lang="en-GB" dirty="0"/>
          </a:p>
        </p:txBody>
      </p:sp>
      <p:sp>
        <p:nvSpPr>
          <p:cNvPr id="4" name="Slide Number Placeholder 3"/>
          <p:cNvSpPr>
            <a:spLocks noGrp="1"/>
          </p:cNvSpPr>
          <p:nvPr>
            <p:ph type="sldNum" sz="quarter" idx="5"/>
          </p:nvPr>
        </p:nvSpPr>
        <p:spPr/>
        <p:txBody>
          <a:bodyPr/>
          <a:lstStyle/>
          <a:p>
            <a:fld id="{51100425-B8C0-4267-947E-16BCB020137B}" type="slidenum">
              <a:rPr lang="en-GB" smtClean="0"/>
              <a:t>11</a:t>
            </a:fld>
            <a:endParaRPr lang="en-GB"/>
          </a:p>
        </p:txBody>
      </p:sp>
    </p:spTree>
    <p:extLst>
      <p:ext uri="{BB962C8B-B14F-4D97-AF65-F5344CB8AC3E}">
        <p14:creationId xmlns:p14="http://schemas.microsoft.com/office/powerpoint/2010/main" val="1132030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Those that have reported their sickness to the manager were asked:</a:t>
            </a:r>
          </a:p>
          <a:p>
            <a:r>
              <a:rPr lang="en-GB" dirty="0"/>
              <a:t>Question: </a:t>
            </a:r>
            <a:r>
              <a:rPr lang="en-GB" b="0" i="0" dirty="0">
                <a:solidFill>
                  <a:srgbClr val="32363A"/>
                </a:solidFill>
                <a:effectLst/>
                <a:latin typeface="72"/>
              </a:rPr>
              <a:t>Which of the following support options have been discussed with your line manager, following being tested positive to COVID-19? Select all options that apply</a:t>
            </a:r>
            <a:endParaRPr lang="en-GB" dirty="0"/>
          </a:p>
          <a:p>
            <a:r>
              <a:rPr lang="en-GB" dirty="0"/>
              <a:t>Ordered by academics support options. Statutory leave and FWA for both; academics (unlike non-academics) were offered more the option to be covered. </a:t>
            </a:r>
          </a:p>
          <a:p>
            <a:r>
              <a:rPr lang="en-GB" dirty="0"/>
              <a:t> </a:t>
            </a:r>
          </a:p>
        </p:txBody>
      </p:sp>
      <p:sp>
        <p:nvSpPr>
          <p:cNvPr id="4" name="Slide Number Placeholder 3"/>
          <p:cNvSpPr>
            <a:spLocks noGrp="1"/>
          </p:cNvSpPr>
          <p:nvPr>
            <p:ph type="sldNum" sz="quarter" idx="5"/>
          </p:nvPr>
        </p:nvSpPr>
        <p:spPr/>
        <p:txBody>
          <a:bodyPr/>
          <a:lstStyle/>
          <a:p>
            <a:fld id="{51100425-B8C0-4267-947E-16BCB020137B}" type="slidenum">
              <a:rPr lang="en-GB" smtClean="0"/>
              <a:t>12</a:t>
            </a:fld>
            <a:endParaRPr lang="en-GB"/>
          </a:p>
        </p:txBody>
      </p:sp>
    </p:spTree>
    <p:extLst>
      <p:ext uri="{BB962C8B-B14F-4D97-AF65-F5344CB8AC3E}">
        <p14:creationId xmlns:p14="http://schemas.microsoft.com/office/powerpoint/2010/main" val="410100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57C7-9AFF-4EF3-B277-BCB88AB88C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8E5415-6D39-49E4-B119-F56C174ADB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2" descr="Branding | University of Strathclyde">
            <a:extLst>
              <a:ext uri="{FF2B5EF4-FFF2-40B4-BE49-F238E27FC236}">
                <a16:creationId xmlns:a16="http://schemas.microsoft.com/office/drawing/2014/main" id="{9087EC34-5C2D-459E-939B-7D0D0D52BF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Nottingham Trent University (NTU) Logo Download - AI - All Vector Logo">
            <a:extLst>
              <a:ext uri="{FF2B5EF4-FFF2-40B4-BE49-F238E27FC236}">
                <a16:creationId xmlns:a16="http://schemas.microsoft.com/office/drawing/2014/main" id="{61376C46-48A5-4C36-A302-537F65BD76F6}"/>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antander Student Online Self-Development Programme (Birkbeck, University  of London)">
            <a:extLst>
              <a:ext uri="{FF2B5EF4-FFF2-40B4-BE49-F238E27FC236}">
                <a16:creationId xmlns:a16="http://schemas.microsoft.com/office/drawing/2014/main" id="{95AE0611-64C8-62DB-8A42-2615F0168FE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607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DCDC-6A2F-4EB0-845B-44896DE7BA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3E3626-33F8-4AC4-AF96-D6DB26808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127C25-3330-4E51-91D0-9EF17A5A65DC}"/>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5" name="Footer Placeholder 4">
            <a:extLst>
              <a:ext uri="{FF2B5EF4-FFF2-40B4-BE49-F238E27FC236}">
                <a16:creationId xmlns:a16="http://schemas.microsoft.com/office/drawing/2014/main" id="{C9808088-4144-489B-B988-362112CE12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779766-B764-472F-BEB8-7A4BA0785E78}"/>
              </a:ext>
            </a:extLst>
          </p:cNvPr>
          <p:cNvSpPr>
            <a:spLocks noGrp="1"/>
          </p:cNvSpPr>
          <p:nvPr>
            <p:ph type="sldNum" sz="quarter" idx="12"/>
          </p:nvPr>
        </p:nvSpPr>
        <p:spPr/>
        <p:txBody>
          <a:bodyPr/>
          <a:lstStyle/>
          <a:p>
            <a:fld id="{3248DB28-71D4-4012-9402-01648EBA6EEC}" type="slidenum">
              <a:rPr lang="en-GB" smtClean="0"/>
              <a:t>‹#›</a:t>
            </a:fld>
            <a:endParaRPr lang="en-GB"/>
          </a:p>
        </p:txBody>
      </p:sp>
    </p:spTree>
    <p:extLst>
      <p:ext uri="{BB962C8B-B14F-4D97-AF65-F5344CB8AC3E}">
        <p14:creationId xmlns:p14="http://schemas.microsoft.com/office/powerpoint/2010/main" val="1677212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A446E0-4732-42F6-BBCB-C61236023D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8C13CC-08B9-4519-AAD7-FF5C14394A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6A841F-7A44-4F33-8DA4-A0F4C0A03030}"/>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5" name="Footer Placeholder 4">
            <a:extLst>
              <a:ext uri="{FF2B5EF4-FFF2-40B4-BE49-F238E27FC236}">
                <a16:creationId xmlns:a16="http://schemas.microsoft.com/office/drawing/2014/main" id="{CDE0CDC2-99ED-4738-9E5B-7FEB07153F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8E7B9F-CA34-49B7-A73B-8D786D0DA882}"/>
              </a:ext>
            </a:extLst>
          </p:cNvPr>
          <p:cNvSpPr>
            <a:spLocks noGrp="1"/>
          </p:cNvSpPr>
          <p:nvPr>
            <p:ph type="sldNum" sz="quarter" idx="12"/>
          </p:nvPr>
        </p:nvSpPr>
        <p:spPr/>
        <p:txBody>
          <a:bodyPr/>
          <a:lstStyle/>
          <a:p>
            <a:fld id="{3248DB28-71D4-4012-9402-01648EBA6EEC}" type="slidenum">
              <a:rPr lang="en-GB" smtClean="0"/>
              <a:t>‹#›</a:t>
            </a:fld>
            <a:endParaRPr lang="en-GB"/>
          </a:p>
        </p:txBody>
      </p:sp>
    </p:spTree>
    <p:extLst>
      <p:ext uri="{BB962C8B-B14F-4D97-AF65-F5344CB8AC3E}">
        <p14:creationId xmlns:p14="http://schemas.microsoft.com/office/powerpoint/2010/main" val="1177704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AF110-09CE-48B2-8F89-B1962ECA9A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CBC186-20A9-4F9D-94F8-C6C45B6659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482767-6868-41FF-B0B2-7575142E4E22}"/>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5" name="Footer Placeholder 4">
            <a:extLst>
              <a:ext uri="{FF2B5EF4-FFF2-40B4-BE49-F238E27FC236}">
                <a16:creationId xmlns:a16="http://schemas.microsoft.com/office/drawing/2014/main" id="{34486364-97A2-452E-AF2D-EB32A2FB14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1F4907-55B6-48C5-9D0C-A354E5A047E0}"/>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9" name="Picture 2" descr="Branding | University of Strathclyde">
            <a:extLst>
              <a:ext uri="{FF2B5EF4-FFF2-40B4-BE49-F238E27FC236}">
                <a16:creationId xmlns:a16="http://schemas.microsoft.com/office/drawing/2014/main" id="{C4E51E00-B7B1-B4D5-2FBE-15268B3E8B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Nottingham Trent University (NTU) Logo Download - AI - All Vector Logo">
            <a:extLst>
              <a:ext uri="{FF2B5EF4-FFF2-40B4-BE49-F238E27FC236}">
                <a16:creationId xmlns:a16="http://schemas.microsoft.com/office/drawing/2014/main" id="{7CC28767-8F6E-FEA5-9619-E0AD0D33F236}"/>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antander Student Online Self-Development Programme (Birkbeck, University  of London)">
            <a:extLst>
              <a:ext uri="{FF2B5EF4-FFF2-40B4-BE49-F238E27FC236}">
                <a16:creationId xmlns:a16="http://schemas.microsoft.com/office/drawing/2014/main" id="{CBD37B37-2BE4-451F-E6AA-B8A43BD020D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857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7E790-0E06-443B-A904-2D6D8EADA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E1198A5-B63C-4393-9E2A-5D64D076C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C17800-0E89-4B90-9D36-F69D47223D20}"/>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5" name="Footer Placeholder 4">
            <a:extLst>
              <a:ext uri="{FF2B5EF4-FFF2-40B4-BE49-F238E27FC236}">
                <a16:creationId xmlns:a16="http://schemas.microsoft.com/office/drawing/2014/main" id="{F1B657DF-6467-4E3C-81D7-9D222EAD34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0BD8EC-42CE-4393-ACC8-4D9AB3B949AD}"/>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9" name="Picture 2" descr="Branding | University of Strathclyde">
            <a:extLst>
              <a:ext uri="{FF2B5EF4-FFF2-40B4-BE49-F238E27FC236}">
                <a16:creationId xmlns:a16="http://schemas.microsoft.com/office/drawing/2014/main" id="{BC96D48D-A5BF-EF53-4698-3F6E25143AC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Nottingham Trent University (NTU) Logo Download - AI - All Vector Logo">
            <a:extLst>
              <a:ext uri="{FF2B5EF4-FFF2-40B4-BE49-F238E27FC236}">
                <a16:creationId xmlns:a16="http://schemas.microsoft.com/office/drawing/2014/main" id="{D2C9565A-EBA1-D840-8BC6-DA3443B7ED56}"/>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Santander Student Online Self-Development Programme (Birkbeck, University  of London)">
            <a:extLst>
              <a:ext uri="{FF2B5EF4-FFF2-40B4-BE49-F238E27FC236}">
                <a16:creationId xmlns:a16="http://schemas.microsoft.com/office/drawing/2014/main" id="{55819F67-9C02-8143-D5D3-70D94EC36D0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2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BE4B-BCFE-40A0-8672-3BD8B0788C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5654D3-0651-4ADC-94B3-13A94A06CA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7E6720-5697-463C-8ABE-31C7C82656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41B39DF-A73D-4E31-8199-24AEC1D808A8}"/>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6" name="Footer Placeholder 5">
            <a:extLst>
              <a:ext uri="{FF2B5EF4-FFF2-40B4-BE49-F238E27FC236}">
                <a16:creationId xmlns:a16="http://schemas.microsoft.com/office/drawing/2014/main" id="{E4085585-5847-4347-8ABC-FD53108512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2F3F0F-4A38-4D7D-9051-587A07FD9A8F}"/>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10" name="Picture 2" descr="Branding | University of Strathclyde">
            <a:extLst>
              <a:ext uri="{FF2B5EF4-FFF2-40B4-BE49-F238E27FC236}">
                <a16:creationId xmlns:a16="http://schemas.microsoft.com/office/drawing/2014/main" id="{C7DB40D3-1C93-FA5A-7479-C10BA2EED6F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ottingham Trent University (NTU) Logo Download - AI - All Vector Logo">
            <a:extLst>
              <a:ext uri="{FF2B5EF4-FFF2-40B4-BE49-F238E27FC236}">
                <a16:creationId xmlns:a16="http://schemas.microsoft.com/office/drawing/2014/main" id="{75A4CD5F-F173-AA80-1EDE-545167F45563}"/>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Santander Student Online Self-Development Programme (Birkbeck, University  of London)">
            <a:extLst>
              <a:ext uri="{FF2B5EF4-FFF2-40B4-BE49-F238E27FC236}">
                <a16:creationId xmlns:a16="http://schemas.microsoft.com/office/drawing/2014/main" id="{348387A3-A569-68E6-E311-81B6DA52113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71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9483-964F-42CE-8109-C56867433D5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CC902D-F095-4153-9A75-DA8A4344B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D54C1-28FE-47E5-A118-087FAE028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808A6D-A408-4329-91EE-60DFDFD030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1CB7DB-CAEF-4AE4-8641-545D8BEAC3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EA6E200-61F6-4F76-9487-7E2968273F70}"/>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8" name="Footer Placeholder 7">
            <a:extLst>
              <a:ext uri="{FF2B5EF4-FFF2-40B4-BE49-F238E27FC236}">
                <a16:creationId xmlns:a16="http://schemas.microsoft.com/office/drawing/2014/main" id="{DB580770-2D75-445D-9750-3AAE77AD86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074FF50-145E-465F-A8E9-404A0CAD6753}"/>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12" name="Picture 2" descr="Branding | University of Strathclyde">
            <a:extLst>
              <a:ext uri="{FF2B5EF4-FFF2-40B4-BE49-F238E27FC236}">
                <a16:creationId xmlns:a16="http://schemas.microsoft.com/office/drawing/2014/main" id="{5CD228C3-2EE3-D095-5218-4DA840B31F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Nottingham Trent University (NTU) Logo Download - AI - All Vector Logo">
            <a:extLst>
              <a:ext uri="{FF2B5EF4-FFF2-40B4-BE49-F238E27FC236}">
                <a16:creationId xmlns:a16="http://schemas.microsoft.com/office/drawing/2014/main" id="{6E5939E3-FE36-F411-ADCD-0B861C6970E7}"/>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Santander Student Online Self-Development Programme (Birkbeck, University  of London)">
            <a:extLst>
              <a:ext uri="{FF2B5EF4-FFF2-40B4-BE49-F238E27FC236}">
                <a16:creationId xmlns:a16="http://schemas.microsoft.com/office/drawing/2014/main" id="{4CF7C19F-0BE9-31FE-E17B-A513A4B3C99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67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C8587-065C-4AF6-BAB0-19940CF4BB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799470-A8E5-486C-AB1E-2ABED2CC03F4}"/>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4" name="Footer Placeholder 3">
            <a:extLst>
              <a:ext uri="{FF2B5EF4-FFF2-40B4-BE49-F238E27FC236}">
                <a16:creationId xmlns:a16="http://schemas.microsoft.com/office/drawing/2014/main" id="{C27A1982-AA6C-4FE4-8024-FFA1197685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53044CC-82B7-43FC-8918-C00E3C64008A}"/>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8" name="Picture 2" descr="Branding | University of Strathclyde">
            <a:extLst>
              <a:ext uri="{FF2B5EF4-FFF2-40B4-BE49-F238E27FC236}">
                <a16:creationId xmlns:a16="http://schemas.microsoft.com/office/drawing/2014/main" id="{9FEBC2A5-5DE6-A753-225B-FFD19813F70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Nottingham Trent University (NTU) Logo Download - AI - All Vector Logo">
            <a:extLst>
              <a:ext uri="{FF2B5EF4-FFF2-40B4-BE49-F238E27FC236}">
                <a16:creationId xmlns:a16="http://schemas.microsoft.com/office/drawing/2014/main" id="{03136F78-8847-FE2B-78B9-C02BB510B851}"/>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Santander Student Online Self-Development Programme (Birkbeck, University  of London)">
            <a:extLst>
              <a:ext uri="{FF2B5EF4-FFF2-40B4-BE49-F238E27FC236}">
                <a16:creationId xmlns:a16="http://schemas.microsoft.com/office/drawing/2014/main" id="{9A2092D7-C75F-4773-441B-EAFA9564AFAB}"/>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16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D1EF67-F6F9-4C58-AF34-FDD6FD177410}"/>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3" name="Footer Placeholder 2">
            <a:extLst>
              <a:ext uri="{FF2B5EF4-FFF2-40B4-BE49-F238E27FC236}">
                <a16:creationId xmlns:a16="http://schemas.microsoft.com/office/drawing/2014/main" id="{9ED2588A-573D-47F7-9364-B703B477EE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BC2087-9204-4018-8586-E232591667D2}"/>
              </a:ext>
            </a:extLst>
          </p:cNvPr>
          <p:cNvSpPr>
            <a:spLocks noGrp="1"/>
          </p:cNvSpPr>
          <p:nvPr>
            <p:ph type="sldNum" sz="quarter" idx="12"/>
          </p:nvPr>
        </p:nvSpPr>
        <p:spPr/>
        <p:txBody>
          <a:bodyPr/>
          <a:lstStyle/>
          <a:p>
            <a:fld id="{3248DB28-71D4-4012-9402-01648EBA6EEC}" type="slidenum">
              <a:rPr lang="en-GB" smtClean="0"/>
              <a:t>‹#›</a:t>
            </a:fld>
            <a:endParaRPr lang="en-GB"/>
          </a:p>
        </p:txBody>
      </p:sp>
      <p:pic>
        <p:nvPicPr>
          <p:cNvPr id="7" name="Picture 2" descr="Branding | University of Strathclyde">
            <a:extLst>
              <a:ext uri="{FF2B5EF4-FFF2-40B4-BE49-F238E27FC236}">
                <a16:creationId xmlns:a16="http://schemas.microsoft.com/office/drawing/2014/main" id="{AB4FA0CE-4BB9-B488-4394-A7A4EC32594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893" y="5946327"/>
            <a:ext cx="776453" cy="8739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Nottingham Trent University (NTU) Logo Download - AI - All Vector Logo">
            <a:extLst>
              <a:ext uri="{FF2B5EF4-FFF2-40B4-BE49-F238E27FC236}">
                <a16:creationId xmlns:a16="http://schemas.microsoft.com/office/drawing/2014/main" id="{AF2C69C3-F4A6-2274-D01F-70E30FA6B0AC}"/>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152668" y="5947050"/>
            <a:ext cx="2178051" cy="11837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antander Student Online Self-Development Programme (Birkbeck, University  of London)">
            <a:extLst>
              <a:ext uri="{FF2B5EF4-FFF2-40B4-BE49-F238E27FC236}">
                <a16:creationId xmlns:a16="http://schemas.microsoft.com/office/drawing/2014/main" id="{57EF4A53-39FB-69B0-21B0-D9908320500F}"/>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320403" y="6346516"/>
            <a:ext cx="1523064" cy="47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510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78D7-C2E5-4BAA-93E9-92AAE38B6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B4E0FB-50F3-44D9-86FC-BBFD6CD7E3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BD3D4D6-64FF-4DDB-A1EC-2D0383E07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A79436-43D1-443B-8D24-B7E9645728D7}"/>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6" name="Footer Placeholder 5">
            <a:extLst>
              <a:ext uri="{FF2B5EF4-FFF2-40B4-BE49-F238E27FC236}">
                <a16:creationId xmlns:a16="http://schemas.microsoft.com/office/drawing/2014/main" id="{69326239-34E5-45A4-A37D-85F763B217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E99AE1-0C0E-4564-8BF1-EE910871712A}"/>
              </a:ext>
            </a:extLst>
          </p:cNvPr>
          <p:cNvSpPr>
            <a:spLocks noGrp="1"/>
          </p:cNvSpPr>
          <p:nvPr>
            <p:ph type="sldNum" sz="quarter" idx="12"/>
          </p:nvPr>
        </p:nvSpPr>
        <p:spPr/>
        <p:txBody>
          <a:bodyPr/>
          <a:lstStyle/>
          <a:p>
            <a:fld id="{3248DB28-71D4-4012-9402-01648EBA6EEC}" type="slidenum">
              <a:rPr lang="en-GB" smtClean="0"/>
              <a:t>‹#›</a:t>
            </a:fld>
            <a:endParaRPr lang="en-GB"/>
          </a:p>
        </p:txBody>
      </p:sp>
    </p:spTree>
    <p:extLst>
      <p:ext uri="{BB962C8B-B14F-4D97-AF65-F5344CB8AC3E}">
        <p14:creationId xmlns:p14="http://schemas.microsoft.com/office/powerpoint/2010/main" val="78480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2C83-6931-4FBD-81B6-37A72330F7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B06A96-91CC-40E3-AD3A-EB2CBA8B4C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4CF506B-193C-4F71-B68E-54A2D0152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6F9280-FCB4-467E-962D-77F79BD4EA90}"/>
              </a:ext>
            </a:extLst>
          </p:cNvPr>
          <p:cNvSpPr>
            <a:spLocks noGrp="1"/>
          </p:cNvSpPr>
          <p:nvPr>
            <p:ph type="dt" sz="half" idx="10"/>
          </p:nvPr>
        </p:nvSpPr>
        <p:spPr/>
        <p:txBody>
          <a:bodyPr/>
          <a:lstStyle/>
          <a:p>
            <a:fld id="{0A5E209A-FEA5-4E35-9B4C-DBF93A50CCDC}" type="datetimeFigureOut">
              <a:rPr lang="en-GB" smtClean="0"/>
              <a:t>12/09/2023</a:t>
            </a:fld>
            <a:endParaRPr lang="en-GB"/>
          </a:p>
        </p:txBody>
      </p:sp>
      <p:sp>
        <p:nvSpPr>
          <p:cNvPr id="6" name="Footer Placeholder 5">
            <a:extLst>
              <a:ext uri="{FF2B5EF4-FFF2-40B4-BE49-F238E27FC236}">
                <a16:creationId xmlns:a16="http://schemas.microsoft.com/office/drawing/2014/main" id="{24C2C542-707D-493F-9DCB-D6CD17C962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F80585-ECCC-4A52-9AB2-ADAA64D551B9}"/>
              </a:ext>
            </a:extLst>
          </p:cNvPr>
          <p:cNvSpPr>
            <a:spLocks noGrp="1"/>
          </p:cNvSpPr>
          <p:nvPr>
            <p:ph type="sldNum" sz="quarter" idx="12"/>
          </p:nvPr>
        </p:nvSpPr>
        <p:spPr/>
        <p:txBody>
          <a:bodyPr/>
          <a:lstStyle/>
          <a:p>
            <a:fld id="{3248DB28-71D4-4012-9402-01648EBA6EEC}" type="slidenum">
              <a:rPr lang="en-GB" smtClean="0"/>
              <a:t>‹#›</a:t>
            </a:fld>
            <a:endParaRPr lang="en-GB"/>
          </a:p>
        </p:txBody>
      </p:sp>
    </p:spTree>
    <p:extLst>
      <p:ext uri="{BB962C8B-B14F-4D97-AF65-F5344CB8AC3E}">
        <p14:creationId xmlns:p14="http://schemas.microsoft.com/office/powerpoint/2010/main" val="1645080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401B3A-8ED4-4890-BB8D-07B389A27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B74558-790D-4031-9943-DD801BE172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CF59E-4143-4563-8EF0-B4BB49A89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E209A-FEA5-4E35-9B4C-DBF93A50CCDC}" type="datetimeFigureOut">
              <a:rPr lang="en-GB" smtClean="0"/>
              <a:t>12/09/2023</a:t>
            </a:fld>
            <a:endParaRPr lang="en-GB"/>
          </a:p>
        </p:txBody>
      </p:sp>
      <p:sp>
        <p:nvSpPr>
          <p:cNvPr id="5" name="Footer Placeholder 4">
            <a:extLst>
              <a:ext uri="{FF2B5EF4-FFF2-40B4-BE49-F238E27FC236}">
                <a16:creationId xmlns:a16="http://schemas.microsoft.com/office/drawing/2014/main" id="{AD968DEB-D155-4EEC-86F7-7A05D082D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2AD5152-842F-44DC-BEEC-F630B708A5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8DB28-71D4-4012-9402-01648EBA6EEC}" type="slidenum">
              <a:rPr lang="en-GB" smtClean="0"/>
              <a:t>‹#›</a:t>
            </a:fld>
            <a:endParaRPr lang="en-GB"/>
          </a:p>
        </p:txBody>
      </p:sp>
    </p:spTree>
    <p:extLst>
      <p:ext uri="{BB962C8B-B14F-4D97-AF65-F5344CB8AC3E}">
        <p14:creationId xmlns:p14="http://schemas.microsoft.com/office/powerpoint/2010/main" val="41100819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hart" Target="../charts/chart6.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doi.org/10.1177/0018726719827081" TargetMode="External"/><Relationship Id="rId3" Type="http://schemas.openxmlformats.org/officeDocument/2006/relationships/hyperlink" Target="https://doi.org/10.1108/SGPE-06-2020-0034" TargetMode="External"/><Relationship Id="rId7" Type="http://schemas.openxmlformats.org/officeDocument/2006/relationships/hyperlink" Target="https://doi.org/10.1108/JARHE-09-2022-0291" TargetMode="External"/><Relationship Id="rId2" Type="http://schemas.openxmlformats.org/officeDocument/2006/relationships/hyperlink" Target="https://doi.org/10.1111/1467-923X.12867" TargetMode="External"/><Relationship Id="rId1" Type="http://schemas.openxmlformats.org/officeDocument/2006/relationships/slideLayout" Target="../slideLayouts/slideLayout2.xml"/><Relationship Id="rId6" Type="http://schemas.openxmlformats.org/officeDocument/2006/relationships/hyperlink" Target="https://www.emerald.com/insight/publication/issn/2050-7003" TargetMode="External"/><Relationship Id="rId5" Type="http://schemas.openxmlformats.org/officeDocument/2006/relationships/hyperlink" Target="https://doi.org/10.1177/09500170211050501" TargetMode="External"/><Relationship Id="rId4" Type="http://schemas.openxmlformats.org/officeDocument/2006/relationships/hyperlink" Target="https://doi.org/10.1080/14649357.2020.175789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i.org/10.1093/occmed/kqaa193" TargetMode="External"/><Relationship Id="rId2" Type="http://schemas.openxmlformats.org/officeDocument/2006/relationships/hyperlink" Target="https://doi.org/10.1080/03075079.2021.1957813" TargetMode="External"/><Relationship Id="rId1" Type="http://schemas.openxmlformats.org/officeDocument/2006/relationships/slideLayout" Target="../slideLayouts/slideLayout2.xml"/><Relationship Id="rId6" Type="http://schemas.openxmlformats.org/officeDocument/2006/relationships/hyperlink" Target="http://dr.lib.sjp.ac.lk/handle/123456789/11177" TargetMode="External"/><Relationship Id="rId5" Type="http://schemas.openxmlformats.org/officeDocument/2006/relationships/hyperlink" Target="https://doi.org/10.1080/13678868.2022.2048605" TargetMode="External"/><Relationship Id="rId4" Type="http://schemas.openxmlformats.org/officeDocument/2006/relationships/hyperlink" Target="https://doi.org/10.1016/j.hrmr.2018.02.010"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s://journals.sagepub.com/doi/10.1177/09500170211050501#bibr21-0950017021105050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hidden="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1BF18A-3F67-4566-935A-9E1CF370519C}"/>
              </a:ext>
            </a:extLst>
          </p:cNvPr>
          <p:cNvSpPr>
            <a:spLocks noGrp="1"/>
          </p:cNvSpPr>
          <p:nvPr>
            <p:ph type="ctrTitle"/>
          </p:nvPr>
        </p:nvSpPr>
        <p:spPr>
          <a:xfrm>
            <a:off x="0" y="244316"/>
            <a:ext cx="12191999" cy="1955359"/>
          </a:xfrm>
        </p:spPr>
        <p:txBody>
          <a:bodyPr anchor="ctr">
            <a:normAutofit/>
          </a:bodyPr>
          <a:lstStyle/>
          <a:p>
            <a:br>
              <a:rPr lang="en-GB" sz="2800" b="1" dirty="0">
                <a:latin typeface="Times New Roman" panose="02020603050405020304" pitchFamily="18" charset="0"/>
                <a:ea typeface="DengXian" panose="020B0503020204020204" pitchFamily="2" charset="-122"/>
                <a:cs typeface="Arial" panose="020B0604020202020204" pitchFamily="34" charset="0"/>
              </a:rPr>
            </a:br>
            <a:r>
              <a:rPr lang="en-GB" sz="2800" b="1" dirty="0">
                <a:latin typeface="Times New Roman" panose="02020603050405020304" pitchFamily="18" charset="0"/>
                <a:ea typeface="DengXian" panose="020B0503020204020204" pitchFamily="2" charset="-122"/>
                <a:cs typeface="Arial" panose="020B0604020202020204" pitchFamily="34" charset="0"/>
              </a:rPr>
              <a:t>‘Presenteeism’ amongst UK Higher Education staff during</a:t>
            </a:r>
            <a:br>
              <a:rPr lang="en-GB" sz="2800" b="1" dirty="0">
                <a:latin typeface="Times New Roman" panose="02020603050405020304" pitchFamily="18" charset="0"/>
                <a:ea typeface="DengXian" panose="020B0503020204020204" pitchFamily="2" charset="-122"/>
                <a:cs typeface="Arial" panose="020B0604020202020204" pitchFamily="34" charset="0"/>
              </a:rPr>
            </a:br>
            <a:r>
              <a:rPr lang="en-GB" sz="2800" b="1" dirty="0">
                <a:latin typeface="Times New Roman" panose="02020603050405020304" pitchFamily="18" charset="0"/>
                <a:ea typeface="DengXian" panose="020B0503020204020204" pitchFamily="2" charset="-122"/>
                <a:cs typeface="Arial" panose="020B0604020202020204" pitchFamily="34" charset="0"/>
              </a:rPr>
              <a:t> and beyond the pandemic.</a:t>
            </a:r>
            <a:endParaRPr lang="en-GB" sz="2800" b="1" dirty="0">
              <a:solidFill>
                <a:srgbClr val="FF0000"/>
              </a:solidFill>
            </a:endParaRPr>
          </a:p>
        </p:txBody>
      </p:sp>
      <p:sp>
        <p:nvSpPr>
          <p:cNvPr id="3" name="Subtitle 2">
            <a:extLst>
              <a:ext uri="{FF2B5EF4-FFF2-40B4-BE49-F238E27FC236}">
                <a16:creationId xmlns:a16="http://schemas.microsoft.com/office/drawing/2014/main" id="{5716251A-C8A1-4119-A829-A2D43D9B076A}"/>
              </a:ext>
            </a:extLst>
          </p:cNvPr>
          <p:cNvSpPr>
            <a:spLocks noGrp="1"/>
          </p:cNvSpPr>
          <p:nvPr>
            <p:ph type="subTitle" idx="1"/>
          </p:nvPr>
        </p:nvSpPr>
        <p:spPr>
          <a:xfrm>
            <a:off x="1523999" y="1816892"/>
            <a:ext cx="9144000" cy="2221006"/>
          </a:xfrm>
        </p:spPr>
        <p:txBody>
          <a:bodyPr anchor="ctr">
            <a:noAutofit/>
          </a:bodyPr>
          <a:lstStyle/>
          <a:p>
            <a:r>
              <a:rPr lang="en-GB" sz="1800" b="1" dirty="0">
                <a:latin typeface="Times New Roman" panose="02020603050405020304" pitchFamily="18" charset="0"/>
                <a:ea typeface="Yu Gothic" panose="020B0400000000000000" pitchFamily="34" charset="-128"/>
                <a:cs typeface="Times New Roman" panose="02020603050405020304" pitchFamily="18" charset="0"/>
              </a:rPr>
              <a:t>Anastasios Hadjisolomou (Tasos) – University of Strathclyde</a:t>
            </a:r>
          </a:p>
          <a:p>
            <a:r>
              <a:rPr lang="en-GB" sz="1800" b="1" dirty="0">
                <a:latin typeface="Times New Roman" panose="02020603050405020304" pitchFamily="18" charset="0"/>
                <a:ea typeface="Yu Gothic" panose="020B0400000000000000" pitchFamily="34" charset="-128"/>
                <a:cs typeface="Times New Roman" panose="02020603050405020304" pitchFamily="18" charset="0"/>
              </a:rPr>
              <a:t>Fotios Mitsakis – Nottingham Trent University</a:t>
            </a:r>
          </a:p>
          <a:p>
            <a:r>
              <a:rPr lang="en-GB" sz="1800" b="1" dirty="0">
                <a:latin typeface="Times New Roman" panose="02020603050405020304" pitchFamily="18" charset="0"/>
                <a:ea typeface="Yu Gothic" panose="020B0400000000000000" pitchFamily="34" charset="-128"/>
                <a:cs typeface="Times New Roman" panose="02020603050405020304" pitchFamily="18" charset="0"/>
              </a:rPr>
              <a:t>Amairisa Kouki – Nottingham Trent University</a:t>
            </a:r>
          </a:p>
          <a:p>
            <a:r>
              <a:rPr lang="en-GB" sz="1800" b="1" dirty="0">
                <a:latin typeface="Times New Roman" panose="02020603050405020304" pitchFamily="18" charset="0"/>
                <a:ea typeface="Yu Gothic" panose="020B0400000000000000" pitchFamily="34" charset="-128"/>
                <a:cs typeface="Times New Roman" panose="02020603050405020304" pitchFamily="18" charset="0"/>
              </a:rPr>
              <a:t> Gail Kinman - Birkbeck, University of London</a:t>
            </a:r>
          </a:p>
        </p:txBody>
      </p:sp>
      <p:cxnSp>
        <p:nvCxnSpPr>
          <p:cNvPr id="2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8E71CE1-8DD6-4A66-8EE0-707BCDB532CF}"/>
              </a:ext>
            </a:extLst>
          </p:cNvPr>
          <p:cNvSpPr txBox="1"/>
          <p:nvPr/>
        </p:nvSpPr>
        <p:spPr>
          <a:xfrm>
            <a:off x="3016904" y="4252937"/>
            <a:ext cx="6553200" cy="646331"/>
          </a:xfrm>
          <a:prstGeom prst="rect">
            <a:avLst/>
          </a:prstGeom>
          <a:noFill/>
        </p:spPr>
        <p:txBody>
          <a:bodyPr wrap="square">
            <a:spAutoFit/>
          </a:bodyPr>
          <a:lstStyle/>
          <a:p>
            <a:pPr algn="ctr"/>
            <a:r>
              <a:rPr lang="en-GB" b="1" dirty="0">
                <a:latin typeface="Times New Roman" panose="02020603050405020304" pitchFamily="18" charset="0"/>
                <a:ea typeface="Yu Gothic" panose="020B0400000000000000" pitchFamily="34" charset="-128"/>
                <a:cs typeface="Times New Roman" panose="02020603050405020304" pitchFamily="18" charset="0"/>
              </a:rPr>
              <a:t>BSA Work, Employment &amp; Society Conference 2023</a:t>
            </a:r>
          </a:p>
          <a:p>
            <a:pPr algn="ctr"/>
            <a:r>
              <a:rPr lang="en-GB" b="1" dirty="0">
                <a:latin typeface="Times New Roman" panose="02020603050405020304" pitchFamily="18" charset="0"/>
                <a:ea typeface="Yu Gothic" panose="020B0400000000000000" pitchFamily="34" charset="-128"/>
                <a:cs typeface="Times New Roman" panose="02020603050405020304" pitchFamily="18" charset="0"/>
              </a:rPr>
              <a:t>September 2023</a:t>
            </a:r>
          </a:p>
        </p:txBody>
      </p:sp>
      <p:pic>
        <p:nvPicPr>
          <p:cNvPr id="25" name="Picture 2" descr="Branding | University of Strathclyde">
            <a:extLst>
              <a:ext uri="{FF2B5EF4-FFF2-40B4-BE49-F238E27FC236}">
                <a16:creationId xmlns:a16="http://schemas.microsoft.com/office/drawing/2014/main" id="{BBAC5D16-95C0-4D50-B3A3-7F3E59A607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100" y="4360943"/>
            <a:ext cx="1528080" cy="1719986"/>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Nottingham Trent University (NTU) Logo Download - AI - All Vector Logo">
            <a:extLst>
              <a:ext uri="{FF2B5EF4-FFF2-40B4-BE49-F238E27FC236}">
                <a16:creationId xmlns:a16="http://schemas.microsoft.com/office/drawing/2014/main" id="{23BBCC2C-50D3-48DD-9F0F-67421902A8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5972" y="4796969"/>
            <a:ext cx="2715064" cy="14755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antander Student Online Self-Development Programme (Birkbeck, University  of London)">
            <a:extLst>
              <a:ext uri="{FF2B5EF4-FFF2-40B4-BE49-F238E27FC236}">
                <a16:creationId xmlns:a16="http://schemas.microsoft.com/office/drawing/2014/main" id="{F428E8A9-9676-2F1B-522D-62FC5484A2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9552" y="5192585"/>
            <a:ext cx="2667144" cy="8296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145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DFA025-BE02-58FC-73E9-06AF82E76260}"/>
              </a:ext>
            </a:extLst>
          </p:cNvPr>
          <p:cNvSpPr>
            <a:spLocks noGrp="1"/>
          </p:cNvSpPr>
          <p:nvPr>
            <p:ph type="title"/>
          </p:nvPr>
        </p:nvSpPr>
        <p:spPr>
          <a:xfrm>
            <a:off x="838200" y="184805"/>
            <a:ext cx="10515600" cy="952879"/>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Reasons for presenteeism </a:t>
            </a:r>
            <a:br>
              <a:rPr lang="en-US" sz="4000" kern="1200" dirty="0">
                <a:solidFill>
                  <a:schemeClr val="tx1"/>
                </a:solidFill>
                <a:latin typeface="+mj-lt"/>
                <a:ea typeface="+mj-ea"/>
                <a:cs typeface="+mj-cs"/>
              </a:rPr>
            </a:br>
            <a:r>
              <a:rPr lang="en-US" sz="4000" kern="1200" dirty="0">
                <a:solidFill>
                  <a:schemeClr val="tx1"/>
                </a:solidFill>
                <a:latin typeface="+mj-lt"/>
                <a:ea typeface="+mj-ea"/>
                <a:cs typeface="+mj-cs"/>
              </a:rPr>
              <a:t>(To no extent…To a very large extent)</a:t>
            </a:r>
          </a:p>
        </p:txBody>
      </p:sp>
      <p:graphicFrame>
        <p:nvGraphicFramePr>
          <p:cNvPr id="2" name="Chart 1">
            <a:extLst>
              <a:ext uri="{FF2B5EF4-FFF2-40B4-BE49-F238E27FC236}">
                <a16:creationId xmlns:a16="http://schemas.microsoft.com/office/drawing/2014/main" id="{E6F48067-2A6C-9770-A229-781DF6599536}"/>
              </a:ext>
            </a:extLst>
          </p:cNvPr>
          <p:cNvGraphicFramePr>
            <a:graphicFrameLocks/>
          </p:cNvGraphicFramePr>
          <p:nvPr>
            <p:extLst>
              <p:ext uri="{D42A27DB-BD31-4B8C-83A1-F6EECF244321}">
                <p14:modId xmlns:p14="http://schemas.microsoft.com/office/powerpoint/2010/main" val="530916906"/>
              </p:ext>
            </p:extLst>
          </p:nvPr>
        </p:nvGraphicFramePr>
        <p:xfrm>
          <a:off x="1020726" y="1222745"/>
          <a:ext cx="10333074" cy="4976036"/>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Connector 3">
            <a:extLst>
              <a:ext uri="{FF2B5EF4-FFF2-40B4-BE49-F238E27FC236}">
                <a16:creationId xmlns:a16="http://schemas.microsoft.com/office/drawing/2014/main" id="{94963448-2F3F-F6F7-EABA-FE76D94B02BE}"/>
              </a:ext>
            </a:extLst>
          </p:cNvPr>
          <p:cNvCxnSpPr>
            <a:cxnSpLocks/>
          </p:cNvCxnSpPr>
          <p:nvPr/>
        </p:nvCxnSpPr>
        <p:spPr>
          <a:xfrm>
            <a:off x="595423" y="3625701"/>
            <a:ext cx="11153553" cy="0"/>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2037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CDC5CB7-864D-46F3-9DA7-F728E47F766C}"/>
              </a:ext>
            </a:extLst>
          </p:cNvPr>
          <p:cNvSpPr>
            <a:spLocks noGrp="1"/>
          </p:cNvSpPr>
          <p:nvPr>
            <p:ph type="title"/>
          </p:nvPr>
        </p:nvSpPr>
        <p:spPr>
          <a:xfrm>
            <a:off x="838200" y="184805"/>
            <a:ext cx="10515600" cy="1505883"/>
          </a:xfrm>
        </p:spPr>
        <p:txBody>
          <a:bodyPr vert="horz" lIns="91440" tIns="45720" rIns="91440" bIns="45720" rtlCol="0" anchor="ctr">
            <a:normAutofit/>
          </a:bodyPr>
          <a:lstStyle/>
          <a:p>
            <a:r>
              <a:rPr lang="en-US" sz="4800" kern="1200" dirty="0">
                <a:solidFill>
                  <a:schemeClr val="tx1"/>
                </a:solidFill>
                <a:latin typeface="+mj-lt"/>
                <a:ea typeface="+mj-ea"/>
                <a:cs typeface="+mj-cs"/>
              </a:rPr>
              <a:t>Impact of presenteeism</a:t>
            </a:r>
            <a:br>
              <a:rPr lang="en-US" sz="4800" kern="1200" dirty="0">
                <a:solidFill>
                  <a:schemeClr val="tx1"/>
                </a:solidFill>
                <a:latin typeface="+mj-lt"/>
                <a:ea typeface="+mj-ea"/>
                <a:cs typeface="+mj-cs"/>
              </a:rPr>
            </a:br>
            <a:r>
              <a:rPr lang="en-US" sz="4800" kern="1200" dirty="0">
                <a:solidFill>
                  <a:schemeClr val="tx1"/>
                </a:solidFill>
                <a:latin typeface="+mj-lt"/>
                <a:ea typeface="+mj-ea"/>
                <a:cs typeface="+mj-cs"/>
              </a:rPr>
              <a:t>(To no extent…To a very large extent)</a:t>
            </a:r>
          </a:p>
        </p:txBody>
      </p:sp>
      <p:graphicFrame>
        <p:nvGraphicFramePr>
          <p:cNvPr id="3" name="Chart 2">
            <a:extLst>
              <a:ext uri="{FF2B5EF4-FFF2-40B4-BE49-F238E27FC236}">
                <a16:creationId xmlns:a16="http://schemas.microsoft.com/office/drawing/2014/main" id="{49BBEDDD-F77A-BF81-B34E-B9C4125588C4}"/>
              </a:ext>
            </a:extLst>
          </p:cNvPr>
          <p:cNvGraphicFramePr>
            <a:graphicFrameLocks/>
          </p:cNvGraphicFramePr>
          <p:nvPr>
            <p:extLst>
              <p:ext uri="{D42A27DB-BD31-4B8C-83A1-F6EECF244321}">
                <p14:modId xmlns:p14="http://schemas.microsoft.com/office/powerpoint/2010/main" val="2754152547"/>
              </p:ext>
            </p:extLst>
          </p:nvPr>
        </p:nvGraphicFramePr>
        <p:xfrm>
          <a:off x="991517" y="1690689"/>
          <a:ext cx="10598227" cy="44236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7607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3B4C4-D74E-51DD-BFEA-5B589D1C80D6}"/>
              </a:ext>
            </a:extLst>
          </p:cNvPr>
          <p:cNvSpPr>
            <a:spLocks noGrp="1"/>
          </p:cNvSpPr>
          <p:nvPr>
            <p:ph type="title"/>
          </p:nvPr>
        </p:nvSpPr>
        <p:spPr>
          <a:xfrm>
            <a:off x="838200" y="129164"/>
            <a:ext cx="10515600" cy="1325563"/>
          </a:xfrm>
        </p:spPr>
        <p:txBody>
          <a:bodyPr/>
          <a:lstStyle/>
          <a:p>
            <a:r>
              <a:rPr lang="en-GB" dirty="0"/>
              <a:t>Support options </a:t>
            </a:r>
          </a:p>
        </p:txBody>
      </p:sp>
      <p:graphicFrame>
        <p:nvGraphicFramePr>
          <p:cNvPr id="4" name="Chart 3">
            <a:extLst>
              <a:ext uri="{FF2B5EF4-FFF2-40B4-BE49-F238E27FC236}">
                <a16:creationId xmlns:a16="http://schemas.microsoft.com/office/drawing/2014/main" id="{B323F61D-0ABA-F007-1B3C-7883969E2742}"/>
              </a:ext>
            </a:extLst>
          </p:cNvPr>
          <p:cNvGraphicFramePr>
            <a:graphicFrameLocks/>
          </p:cNvGraphicFramePr>
          <p:nvPr>
            <p:extLst>
              <p:ext uri="{D42A27DB-BD31-4B8C-83A1-F6EECF244321}">
                <p14:modId xmlns:p14="http://schemas.microsoft.com/office/powerpoint/2010/main" val="2192014831"/>
              </p:ext>
            </p:extLst>
          </p:nvPr>
        </p:nvGraphicFramePr>
        <p:xfrm>
          <a:off x="838200" y="1454727"/>
          <a:ext cx="10708758" cy="4350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0550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68E81-5E9F-DB44-E2BF-A85A3278DC0F}"/>
              </a:ext>
            </a:extLst>
          </p:cNvPr>
          <p:cNvSpPr>
            <a:spLocks noGrp="1"/>
          </p:cNvSpPr>
          <p:nvPr>
            <p:ph type="title"/>
          </p:nvPr>
        </p:nvSpPr>
        <p:spPr>
          <a:xfrm>
            <a:off x="723014" y="-3410"/>
            <a:ext cx="11328990" cy="882502"/>
          </a:xfrm>
        </p:spPr>
        <p:txBody>
          <a:bodyPr>
            <a:normAutofit/>
          </a:bodyPr>
          <a:lstStyle/>
          <a:p>
            <a:r>
              <a:rPr lang="en-GB" sz="3800" dirty="0"/>
              <a:t>FWA before and after the pandemic (1)</a:t>
            </a:r>
          </a:p>
        </p:txBody>
      </p:sp>
      <p:graphicFrame>
        <p:nvGraphicFramePr>
          <p:cNvPr id="5" name="Table 5">
            <a:extLst>
              <a:ext uri="{FF2B5EF4-FFF2-40B4-BE49-F238E27FC236}">
                <a16:creationId xmlns:a16="http://schemas.microsoft.com/office/drawing/2014/main" id="{4EA63DEA-12E6-4F64-A6D7-BD7921384F42}"/>
              </a:ext>
            </a:extLst>
          </p:cNvPr>
          <p:cNvGraphicFramePr>
            <a:graphicFrameLocks noGrp="1"/>
          </p:cNvGraphicFramePr>
          <p:nvPr>
            <p:extLst>
              <p:ext uri="{D42A27DB-BD31-4B8C-83A1-F6EECF244321}">
                <p14:modId xmlns:p14="http://schemas.microsoft.com/office/powerpoint/2010/main" val="838031495"/>
              </p:ext>
            </p:extLst>
          </p:nvPr>
        </p:nvGraphicFramePr>
        <p:xfrm>
          <a:off x="1967024" y="765546"/>
          <a:ext cx="8610600" cy="513715"/>
        </p:xfrm>
        <a:graphic>
          <a:graphicData uri="http://schemas.openxmlformats.org/drawingml/2006/table">
            <a:tbl>
              <a:tblPr firstRow="1" bandRow="1">
                <a:tableStyleId>{5C22544A-7EE6-4342-B048-85BDC9FD1C3A}</a:tableStyleId>
              </a:tblPr>
              <a:tblGrid>
                <a:gridCol w="4259767">
                  <a:extLst>
                    <a:ext uri="{9D8B030D-6E8A-4147-A177-3AD203B41FA5}">
                      <a16:colId xmlns:a16="http://schemas.microsoft.com/office/drawing/2014/main" val="3567926300"/>
                    </a:ext>
                  </a:extLst>
                </a:gridCol>
                <a:gridCol w="4350833">
                  <a:extLst>
                    <a:ext uri="{9D8B030D-6E8A-4147-A177-3AD203B41FA5}">
                      <a16:colId xmlns:a16="http://schemas.microsoft.com/office/drawing/2014/main" val="2613206854"/>
                    </a:ext>
                  </a:extLst>
                </a:gridCol>
              </a:tblGrid>
              <a:tr h="513715">
                <a:tc>
                  <a:txBody>
                    <a:bodyPr/>
                    <a:lstStyle/>
                    <a:p>
                      <a:pPr algn="ctr"/>
                      <a:r>
                        <a:rPr lang="en-GB" dirty="0">
                          <a:solidFill>
                            <a:schemeClr val="tx1"/>
                          </a:solidFill>
                        </a:rPr>
                        <a:t>Before the pandemic</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lgn="ctr"/>
                      <a:r>
                        <a:rPr lang="en-GB" dirty="0">
                          <a:solidFill>
                            <a:schemeClr val="tx1"/>
                          </a:solidFill>
                        </a:rPr>
                        <a:t>After the pandemic</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0399779"/>
                  </a:ext>
                </a:extLst>
              </a:tr>
            </a:tbl>
          </a:graphicData>
        </a:graphic>
      </p:graphicFrame>
      <p:graphicFrame>
        <p:nvGraphicFramePr>
          <p:cNvPr id="7" name="Chart 6">
            <a:extLst>
              <a:ext uri="{FF2B5EF4-FFF2-40B4-BE49-F238E27FC236}">
                <a16:creationId xmlns:a16="http://schemas.microsoft.com/office/drawing/2014/main" id="{4F34B797-228C-1F2E-F74B-D12E5EEC2E7D}"/>
              </a:ext>
            </a:extLst>
          </p:cNvPr>
          <p:cNvGraphicFramePr>
            <a:graphicFrameLocks/>
          </p:cNvGraphicFramePr>
          <p:nvPr>
            <p:extLst>
              <p:ext uri="{D42A27DB-BD31-4B8C-83A1-F6EECF244321}">
                <p14:modId xmlns:p14="http://schemas.microsoft.com/office/powerpoint/2010/main" val="1198131425"/>
              </p:ext>
            </p:extLst>
          </p:nvPr>
        </p:nvGraphicFramePr>
        <p:xfrm>
          <a:off x="1881964" y="1041010"/>
          <a:ext cx="4476306"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B2803C20-BB02-BDCC-9D2E-23FE1BDCF29F}"/>
              </a:ext>
            </a:extLst>
          </p:cNvPr>
          <p:cNvGraphicFramePr>
            <a:graphicFrameLocks/>
          </p:cNvGraphicFramePr>
          <p:nvPr>
            <p:extLst>
              <p:ext uri="{D42A27DB-BD31-4B8C-83A1-F6EECF244321}">
                <p14:modId xmlns:p14="http://schemas.microsoft.com/office/powerpoint/2010/main" val="566480375"/>
              </p:ext>
            </p:extLst>
          </p:nvPr>
        </p:nvGraphicFramePr>
        <p:xfrm>
          <a:off x="1881964" y="3666758"/>
          <a:ext cx="4476306" cy="28461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13D668CE-A60A-4336-AA75-430F6B6F10B3}"/>
              </a:ext>
            </a:extLst>
          </p:cNvPr>
          <p:cNvGraphicFramePr>
            <a:graphicFrameLocks/>
          </p:cNvGraphicFramePr>
          <p:nvPr>
            <p:extLst>
              <p:ext uri="{D42A27DB-BD31-4B8C-83A1-F6EECF244321}">
                <p14:modId xmlns:p14="http://schemas.microsoft.com/office/powerpoint/2010/main" val="2577951653"/>
              </p:ext>
            </p:extLst>
          </p:nvPr>
        </p:nvGraphicFramePr>
        <p:xfrm>
          <a:off x="6358270" y="3666758"/>
          <a:ext cx="3866709" cy="2743200"/>
        </p:xfrm>
        <a:graphic>
          <a:graphicData uri="http://schemas.openxmlformats.org/drawingml/2006/chart">
            <c:chart xmlns:c="http://schemas.openxmlformats.org/drawingml/2006/chart" xmlns:r="http://schemas.openxmlformats.org/officeDocument/2006/relationships" r:id="rId5"/>
          </a:graphicData>
        </a:graphic>
      </p:graphicFrame>
      <p:pic>
        <p:nvPicPr>
          <p:cNvPr id="13" name="Picture 12">
            <a:extLst>
              <a:ext uri="{FF2B5EF4-FFF2-40B4-BE49-F238E27FC236}">
                <a16:creationId xmlns:a16="http://schemas.microsoft.com/office/drawing/2014/main" id="{624C9965-D564-90C7-87B7-30B2CC9E79C9}"/>
              </a:ext>
            </a:extLst>
          </p:cNvPr>
          <p:cNvPicPr>
            <a:picLocks noChangeAspect="1"/>
          </p:cNvPicPr>
          <p:nvPr/>
        </p:nvPicPr>
        <p:blipFill>
          <a:blip r:embed="rId6"/>
          <a:stretch>
            <a:fillRect/>
          </a:stretch>
        </p:blipFill>
        <p:spPr>
          <a:xfrm>
            <a:off x="357744" y="3476384"/>
            <a:ext cx="2343150" cy="428625"/>
          </a:xfrm>
          <a:prstGeom prst="rect">
            <a:avLst/>
          </a:prstGeom>
        </p:spPr>
      </p:pic>
      <p:graphicFrame>
        <p:nvGraphicFramePr>
          <p:cNvPr id="14" name="Chart 13">
            <a:extLst>
              <a:ext uri="{FF2B5EF4-FFF2-40B4-BE49-F238E27FC236}">
                <a16:creationId xmlns:a16="http://schemas.microsoft.com/office/drawing/2014/main" id="{A75771D5-4798-45E3-B5F6-DEDB40671C97}"/>
              </a:ext>
            </a:extLst>
          </p:cNvPr>
          <p:cNvGraphicFramePr>
            <a:graphicFrameLocks/>
          </p:cNvGraphicFramePr>
          <p:nvPr>
            <p:extLst>
              <p:ext uri="{D42A27DB-BD31-4B8C-83A1-F6EECF244321}">
                <p14:modId xmlns:p14="http://schemas.microsoft.com/office/powerpoint/2010/main" val="3952316911"/>
              </p:ext>
            </p:extLst>
          </p:nvPr>
        </p:nvGraphicFramePr>
        <p:xfrm>
          <a:off x="6005624" y="1041010"/>
          <a:ext cx="4572000" cy="27432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84255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8DA67-18C5-69CF-B9D2-851DD509DD03}"/>
              </a:ext>
            </a:extLst>
          </p:cNvPr>
          <p:cNvSpPr>
            <a:spLocks noGrp="1"/>
          </p:cNvSpPr>
          <p:nvPr>
            <p:ph type="title"/>
          </p:nvPr>
        </p:nvSpPr>
        <p:spPr>
          <a:xfrm>
            <a:off x="838200" y="126134"/>
            <a:ext cx="10515600" cy="915857"/>
          </a:xfrm>
        </p:spPr>
        <p:txBody>
          <a:bodyPr/>
          <a:lstStyle/>
          <a:p>
            <a:r>
              <a:rPr lang="en-US" sz="4400" kern="1200" dirty="0">
                <a:solidFill>
                  <a:schemeClr val="tx1"/>
                </a:solidFill>
                <a:latin typeface="+mj-lt"/>
                <a:ea typeface="+mj-ea"/>
                <a:cs typeface="+mj-cs"/>
              </a:rPr>
              <a:t>FWA before and after the pandemic (2)</a:t>
            </a:r>
            <a:endParaRPr lang="en-GB" dirty="0"/>
          </a:p>
        </p:txBody>
      </p:sp>
      <p:graphicFrame>
        <p:nvGraphicFramePr>
          <p:cNvPr id="3" name="Chart 2">
            <a:extLst>
              <a:ext uri="{FF2B5EF4-FFF2-40B4-BE49-F238E27FC236}">
                <a16:creationId xmlns:a16="http://schemas.microsoft.com/office/drawing/2014/main" id="{3393989E-0821-7783-E1FB-63C077B6467C}"/>
              </a:ext>
            </a:extLst>
          </p:cNvPr>
          <p:cNvGraphicFramePr>
            <a:graphicFrameLocks/>
          </p:cNvGraphicFramePr>
          <p:nvPr>
            <p:extLst>
              <p:ext uri="{D42A27DB-BD31-4B8C-83A1-F6EECF244321}">
                <p14:modId xmlns:p14="http://schemas.microsoft.com/office/powerpoint/2010/main" val="3080887511"/>
              </p:ext>
            </p:extLst>
          </p:nvPr>
        </p:nvGraphicFramePr>
        <p:xfrm>
          <a:off x="914400" y="1275906"/>
          <a:ext cx="10962167" cy="4710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46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AB56-A91E-E999-7A4C-B24085DB7BA1}"/>
              </a:ext>
            </a:extLst>
          </p:cNvPr>
          <p:cNvSpPr>
            <a:spLocks noGrp="1"/>
          </p:cNvSpPr>
          <p:nvPr>
            <p:ph type="title"/>
          </p:nvPr>
        </p:nvSpPr>
        <p:spPr>
          <a:xfrm>
            <a:off x="838200" y="141730"/>
            <a:ext cx="10515600" cy="1325563"/>
          </a:xfrm>
        </p:spPr>
        <p:txBody>
          <a:bodyPr/>
          <a:lstStyle/>
          <a:p>
            <a:r>
              <a:rPr lang="en-GB" dirty="0"/>
              <a:t>Work From Home and Presenteeism</a:t>
            </a:r>
          </a:p>
        </p:txBody>
      </p:sp>
      <p:sp>
        <p:nvSpPr>
          <p:cNvPr id="5" name="TextBox 4">
            <a:extLst>
              <a:ext uri="{FF2B5EF4-FFF2-40B4-BE49-F238E27FC236}">
                <a16:creationId xmlns:a16="http://schemas.microsoft.com/office/drawing/2014/main" id="{959FF2B8-AB18-F679-2D5B-800AB17C9EBF}"/>
              </a:ext>
            </a:extLst>
          </p:cNvPr>
          <p:cNvSpPr txBox="1"/>
          <p:nvPr/>
        </p:nvSpPr>
        <p:spPr>
          <a:xfrm>
            <a:off x="9718159" y="381575"/>
            <a:ext cx="2473841" cy="923330"/>
          </a:xfrm>
          <a:prstGeom prst="rect">
            <a:avLst/>
          </a:prstGeom>
          <a:noFill/>
        </p:spPr>
        <p:txBody>
          <a:bodyPr wrap="square" rtlCol="0">
            <a:spAutoFit/>
          </a:bodyPr>
          <a:lstStyle/>
          <a:p>
            <a:r>
              <a:rPr lang="en-GB" dirty="0"/>
              <a:t>Correlation</a:t>
            </a:r>
          </a:p>
          <a:p>
            <a:r>
              <a:rPr lang="en-GB" dirty="0"/>
              <a:t>Non-academic = 0.21*</a:t>
            </a:r>
          </a:p>
          <a:p>
            <a:r>
              <a:rPr lang="en-GB" dirty="0"/>
              <a:t>Academic =  -0.01</a:t>
            </a:r>
          </a:p>
        </p:txBody>
      </p:sp>
      <p:graphicFrame>
        <p:nvGraphicFramePr>
          <p:cNvPr id="7" name="Chart 6">
            <a:extLst>
              <a:ext uri="{FF2B5EF4-FFF2-40B4-BE49-F238E27FC236}">
                <a16:creationId xmlns:a16="http://schemas.microsoft.com/office/drawing/2014/main" id="{74420630-8705-C735-BC5C-B5D67C022DD4}"/>
              </a:ext>
            </a:extLst>
          </p:cNvPr>
          <p:cNvGraphicFramePr>
            <a:graphicFrameLocks/>
          </p:cNvGraphicFramePr>
          <p:nvPr>
            <p:extLst>
              <p:ext uri="{D42A27DB-BD31-4B8C-83A1-F6EECF244321}">
                <p14:modId xmlns:p14="http://schemas.microsoft.com/office/powerpoint/2010/main" val="4294180036"/>
              </p:ext>
            </p:extLst>
          </p:nvPr>
        </p:nvGraphicFramePr>
        <p:xfrm>
          <a:off x="991517" y="1467293"/>
          <a:ext cx="10069417" cy="4569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9297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00453-6CDB-662B-1CC5-5B01F9EB03EE}"/>
              </a:ext>
            </a:extLst>
          </p:cNvPr>
          <p:cNvSpPr>
            <a:spLocks noGrp="1"/>
          </p:cNvSpPr>
          <p:nvPr>
            <p:ph type="title"/>
          </p:nvPr>
        </p:nvSpPr>
        <p:spPr>
          <a:xfrm>
            <a:off x="279400" y="74179"/>
            <a:ext cx="11074398" cy="1325563"/>
          </a:xfrm>
        </p:spPr>
        <p:txBody>
          <a:bodyPr>
            <a:normAutofit/>
          </a:bodyPr>
          <a:lstStyle/>
          <a:p>
            <a:r>
              <a:rPr lang="en-GB" sz="3200" dirty="0"/>
              <a:t>Working hours - distribution before and after the pandemic</a:t>
            </a:r>
          </a:p>
        </p:txBody>
      </p:sp>
      <p:graphicFrame>
        <p:nvGraphicFramePr>
          <p:cNvPr id="4" name="Chart 3">
            <a:extLst>
              <a:ext uri="{FF2B5EF4-FFF2-40B4-BE49-F238E27FC236}">
                <a16:creationId xmlns:a16="http://schemas.microsoft.com/office/drawing/2014/main" id="{A8FFBBA5-FFF9-2AC1-2DE4-9DB4674A5965}"/>
              </a:ext>
            </a:extLst>
          </p:cNvPr>
          <p:cNvGraphicFramePr>
            <a:graphicFrameLocks/>
          </p:cNvGraphicFramePr>
          <p:nvPr>
            <p:extLst>
              <p:ext uri="{D42A27DB-BD31-4B8C-83A1-F6EECF244321}">
                <p14:modId xmlns:p14="http://schemas.microsoft.com/office/powerpoint/2010/main" val="191078698"/>
              </p:ext>
            </p:extLst>
          </p:nvPr>
        </p:nvGraphicFramePr>
        <p:xfrm>
          <a:off x="838199" y="1562987"/>
          <a:ext cx="10515599" cy="43593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299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CA5D-F276-4D8F-EC04-70A9AC6AA8F8}"/>
              </a:ext>
            </a:extLst>
          </p:cNvPr>
          <p:cNvSpPr>
            <a:spLocks noGrp="1"/>
          </p:cNvSpPr>
          <p:nvPr>
            <p:ph type="title"/>
          </p:nvPr>
        </p:nvSpPr>
        <p:spPr>
          <a:xfrm>
            <a:off x="795642" y="180313"/>
            <a:ext cx="11396358" cy="745366"/>
          </a:xfrm>
        </p:spPr>
        <p:txBody>
          <a:bodyPr>
            <a:normAutofit/>
          </a:bodyPr>
          <a:lstStyle/>
          <a:p>
            <a:r>
              <a:rPr lang="en-GB" sz="4000" dirty="0"/>
              <a:t>Mapping the argument and concluding remarks</a:t>
            </a:r>
          </a:p>
        </p:txBody>
      </p:sp>
      <p:sp>
        <p:nvSpPr>
          <p:cNvPr id="4" name="TextBox 3">
            <a:extLst>
              <a:ext uri="{FF2B5EF4-FFF2-40B4-BE49-F238E27FC236}">
                <a16:creationId xmlns:a16="http://schemas.microsoft.com/office/drawing/2014/main" id="{F82DBF3B-3634-CF99-23F4-B908F497BC0C}"/>
              </a:ext>
            </a:extLst>
          </p:cNvPr>
          <p:cNvSpPr txBox="1"/>
          <p:nvPr/>
        </p:nvSpPr>
        <p:spPr>
          <a:xfrm>
            <a:off x="325742" y="1134765"/>
            <a:ext cx="1281569" cy="400110"/>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sz="2000" dirty="0"/>
              <a:t>↨Covid-19 </a:t>
            </a:r>
          </a:p>
        </p:txBody>
      </p:sp>
      <p:sp>
        <p:nvSpPr>
          <p:cNvPr id="5" name="TextBox 4">
            <a:extLst>
              <a:ext uri="{FF2B5EF4-FFF2-40B4-BE49-F238E27FC236}">
                <a16:creationId xmlns:a16="http://schemas.microsoft.com/office/drawing/2014/main" id="{F25173B4-C2E0-7874-2376-BA4C41504641}"/>
              </a:ext>
            </a:extLst>
          </p:cNvPr>
          <p:cNvSpPr txBox="1"/>
          <p:nvPr/>
        </p:nvSpPr>
        <p:spPr>
          <a:xfrm>
            <a:off x="9299330" y="1134544"/>
            <a:ext cx="2745752" cy="400110"/>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sz="2000" dirty="0"/>
              <a:t>↑(Virtual) Presenteeism</a:t>
            </a:r>
          </a:p>
        </p:txBody>
      </p:sp>
      <p:sp>
        <p:nvSpPr>
          <p:cNvPr id="6" name="TextBox 5">
            <a:extLst>
              <a:ext uri="{FF2B5EF4-FFF2-40B4-BE49-F238E27FC236}">
                <a16:creationId xmlns:a16="http://schemas.microsoft.com/office/drawing/2014/main" id="{D6A73189-70AC-DC36-08AF-0279CBFD4D5D}"/>
              </a:ext>
            </a:extLst>
          </p:cNvPr>
          <p:cNvSpPr txBox="1"/>
          <p:nvPr/>
        </p:nvSpPr>
        <p:spPr>
          <a:xfrm>
            <a:off x="2075625" y="1125734"/>
            <a:ext cx="3738139" cy="400110"/>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sz="2000" dirty="0"/>
              <a:t>↑ Flexible Working Arrangements</a:t>
            </a:r>
          </a:p>
        </p:txBody>
      </p:sp>
      <p:sp>
        <p:nvSpPr>
          <p:cNvPr id="7" name="TextBox 6">
            <a:extLst>
              <a:ext uri="{FF2B5EF4-FFF2-40B4-BE49-F238E27FC236}">
                <a16:creationId xmlns:a16="http://schemas.microsoft.com/office/drawing/2014/main" id="{209CC955-111E-FCE2-A02A-7F3FAE91A0B9}"/>
              </a:ext>
            </a:extLst>
          </p:cNvPr>
          <p:cNvSpPr txBox="1"/>
          <p:nvPr/>
        </p:nvSpPr>
        <p:spPr>
          <a:xfrm>
            <a:off x="6300658" y="1134765"/>
            <a:ext cx="2511778" cy="400110"/>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GB" sz="2000" dirty="0"/>
              <a:t>↑Working from home</a:t>
            </a:r>
          </a:p>
        </p:txBody>
      </p:sp>
      <p:cxnSp>
        <p:nvCxnSpPr>
          <p:cNvPr id="9" name="Straight Arrow Connector 8">
            <a:extLst>
              <a:ext uri="{FF2B5EF4-FFF2-40B4-BE49-F238E27FC236}">
                <a16:creationId xmlns:a16="http://schemas.microsoft.com/office/drawing/2014/main" id="{A97F6166-310B-57FF-CFA5-9E32FAF1FA29}"/>
              </a:ext>
            </a:extLst>
          </p:cNvPr>
          <p:cNvCxnSpPr>
            <a:cxnSpLocks/>
            <a:stCxn id="4" idx="3"/>
            <a:endCxn id="6" idx="1"/>
          </p:cNvCxnSpPr>
          <p:nvPr/>
        </p:nvCxnSpPr>
        <p:spPr>
          <a:xfrm flipV="1">
            <a:off x="1607311" y="1325789"/>
            <a:ext cx="468314" cy="9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913CDF5-7031-5810-C6D5-5790AD0E4D99}"/>
              </a:ext>
            </a:extLst>
          </p:cNvPr>
          <p:cNvCxnSpPr>
            <a:cxnSpLocks/>
            <a:stCxn id="6" idx="3"/>
            <a:endCxn id="7" idx="1"/>
          </p:cNvCxnSpPr>
          <p:nvPr/>
        </p:nvCxnSpPr>
        <p:spPr>
          <a:xfrm>
            <a:off x="5813764" y="1325789"/>
            <a:ext cx="486894" cy="90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51ED2FD-8E07-1634-7C9A-03088CD5F189}"/>
              </a:ext>
            </a:extLst>
          </p:cNvPr>
          <p:cNvCxnSpPr>
            <a:cxnSpLocks/>
            <a:stCxn id="7" idx="3"/>
            <a:endCxn id="5" idx="1"/>
          </p:cNvCxnSpPr>
          <p:nvPr/>
        </p:nvCxnSpPr>
        <p:spPr>
          <a:xfrm flipV="1">
            <a:off x="8812436" y="1334599"/>
            <a:ext cx="486894" cy="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2">
            <a:extLst>
              <a:ext uri="{FF2B5EF4-FFF2-40B4-BE49-F238E27FC236}">
                <a16:creationId xmlns:a16="http://schemas.microsoft.com/office/drawing/2014/main" id="{276B9771-02CC-AE13-042F-19C1429A461C}"/>
              </a:ext>
            </a:extLst>
          </p:cNvPr>
          <p:cNvSpPr>
            <a:spLocks noGrp="1"/>
          </p:cNvSpPr>
          <p:nvPr>
            <p:ph idx="1"/>
          </p:nvPr>
        </p:nvSpPr>
        <p:spPr>
          <a:xfrm>
            <a:off x="198614" y="1875975"/>
            <a:ext cx="11794771" cy="3855850"/>
          </a:xfrm>
        </p:spPr>
        <p:txBody>
          <a:bodyPr anchor="ctr">
            <a:noAutofit/>
          </a:bodyPr>
          <a:lstStyle/>
          <a:p>
            <a:pPr algn="just">
              <a:spcBef>
                <a:spcPts val="1200"/>
              </a:spcBef>
              <a:spcAft>
                <a:spcPts val="600"/>
              </a:spcAft>
            </a:pPr>
            <a:r>
              <a:rPr lang="en-GB" sz="1600" dirty="0">
                <a:ea typeface="Yu Mincho" panose="02020400000000000000" pitchFamily="18" charset="-128"/>
              </a:rPr>
              <a:t>COVID-19 remains a concern in employment and affects attendance behaviours in the HE education sector. </a:t>
            </a:r>
          </a:p>
          <a:p>
            <a:pPr marL="781050" indent="-285750" algn="just">
              <a:spcBef>
                <a:spcPts val="1200"/>
              </a:spcBef>
              <a:spcAft>
                <a:spcPts val="600"/>
              </a:spcAft>
              <a:buFont typeface="Wingdings" panose="05000000000000000000" pitchFamily="2" charset="2"/>
              <a:buChar char="Ø"/>
            </a:pPr>
            <a:r>
              <a:rPr lang="en-GB" sz="1600" dirty="0">
                <a:ea typeface="Yu Mincho" panose="02020400000000000000" pitchFamily="18" charset="-128"/>
              </a:rPr>
              <a:t>Academics continue to work while being sick confirming previous studies discussing the ‘presenteeism culture’ in academia</a:t>
            </a:r>
          </a:p>
          <a:p>
            <a:pPr marL="781050" indent="-285750" algn="just">
              <a:spcBef>
                <a:spcPts val="1200"/>
              </a:spcBef>
              <a:spcAft>
                <a:spcPts val="600"/>
              </a:spcAft>
              <a:buFont typeface="Wingdings" panose="05000000000000000000" pitchFamily="2" charset="2"/>
              <a:buChar char="Ø"/>
            </a:pPr>
            <a:r>
              <a:rPr lang="en-GB" sz="1600" dirty="0">
                <a:ea typeface="Yu Mincho" panose="02020400000000000000" pitchFamily="18" charset="-128"/>
              </a:rPr>
              <a:t>This study, importantly, reveals that non-academic staff work more hours while being sick post-pandemic. – Presenteeism is a new ‘reality’ for non-academic staff</a:t>
            </a:r>
          </a:p>
          <a:p>
            <a:pPr algn="just">
              <a:spcBef>
                <a:spcPts val="1200"/>
              </a:spcBef>
              <a:spcAft>
                <a:spcPts val="600"/>
              </a:spcAft>
            </a:pPr>
            <a:r>
              <a:rPr lang="en-GB" sz="1600" dirty="0">
                <a:ea typeface="Yu Mincho" panose="02020400000000000000" pitchFamily="18" charset="-128"/>
              </a:rPr>
              <a:t>The offer of flexible working arrangements by management, and specifically the option to keep working from home while being sick, are driving both academic and non-academic staff’s decision for presenteeism.  </a:t>
            </a:r>
          </a:p>
          <a:p>
            <a:pPr algn="just">
              <a:spcBef>
                <a:spcPts val="1200"/>
              </a:spcBef>
              <a:spcAft>
                <a:spcPts val="600"/>
              </a:spcAft>
            </a:pPr>
            <a:r>
              <a:rPr lang="en-GB" sz="1600" dirty="0">
                <a:ea typeface="Yu Mincho" panose="02020400000000000000" pitchFamily="18" charset="-128"/>
              </a:rPr>
              <a:t>We call this </a:t>
            </a:r>
            <a:r>
              <a:rPr lang="en-GB" sz="1600" b="1" i="1" dirty="0">
                <a:ea typeface="Yu Mincho" panose="02020400000000000000" pitchFamily="18" charset="-128"/>
              </a:rPr>
              <a:t>virtual presenteeism</a:t>
            </a:r>
            <a:r>
              <a:rPr lang="en-GB" sz="1600" dirty="0">
                <a:ea typeface="Yu Mincho" panose="02020400000000000000" pitchFamily="18" charset="-128"/>
              </a:rPr>
              <a:t> which is becoming the </a:t>
            </a:r>
            <a:r>
              <a:rPr lang="en-GB" sz="1600" b="1" i="1" dirty="0">
                <a:ea typeface="Yu Mincho" panose="02020400000000000000" pitchFamily="18" charset="-128"/>
              </a:rPr>
              <a:t>new attendance norm in the UK HE sector</a:t>
            </a:r>
          </a:p>
          <a:p>
            <a:pPr marL="723900" indent="-368300" algn="just">
              <a:spcBef>
                <a:spcPts val="1200"/>
              </a:spcBef>
              <a:spcAft>
                <a:spcPts val="600"/>
              </a:spcAft>
              <a:buFont typeface="Wingdings" panose="05000000000000000000" pitchFamily="2" charset="2"/>
              <a:buChar char="Ø"/>
            </a:pPr>
            <a:r>
              <a:rPr lang="en-GB" sz="1600" dirty="0">
                <a:ea typeface="Yu Mincho" panose="02020400000000000000" pitchFamily="18" charset="-128"/>
              </a:rPr>
              <a:t>We define virtual presenteeism as the </a:t>
            </a:r>
            <a:r>
              <a:rPr lang="en-US" sz="1600" dirty="0">
                <a:ea typeface="Yu Mincho" panose="02020400000000000000" pitchFamily="18" charset="-128"/>
              </a:rPr>
              <a:t>the phenomenon that occurs in remote work environments. Unlike traditional presenteeism, which involves physically going to the workplace while being unwell, virtual presenteeism pertains to the online or virtual work setting, where employees keep working while being sick</a:t>
            </a:r>
            <a:endParaRPr lang="en-GB" sz="1600" dirty="0">
              <a:ea typeface="Yu Mincho" panose="02020400000000000000" pitchFamily="18" charset="-128"/>
            </a:endParaRPr>
          </a:p>
          <a:p>
            <a:pPr marL="285750" indent="-285750" algn="just">
              <a:spcBef>
                <a:spcPts val="1200"/>
              </a:spcBef>
              <a:spcAft>
                <a:spcPts val="600"/>
              </a:spcAft>
            </a:pPr>
            <a:r>
              <a:rPr lang="en-GB" sz="1600" dirty="0">
                <a:ea typeface="Yu Mincho" panose="02020400000000000000" pitchFamily="18" charset="-128"/>
              </a:rPr>
              <a:t>Further intersectional analysis is needed to understand further this issue in HE including the different characteristics of the population (e.g. gender, years of experience, type of contract, role in the organisation). </a:t>
            </a:r>
            <a:endParaRPr lang="en-US" sz="1600" dirty="0">
              <a:ea typeface="Yu Mincho" panose="02020400000000000000" pitchFamily="18" charset="-128"/>
            </a:endParaRPr>
          </a:p>
        </p:txBody>
      </p:sp>
    </p:spTree>
    <p:extLst>
      <p:ext uri="{BB962C8B-B14F-4D97-AF65-F5344CB8AC3E}">
        <p14:creationId xmlns:p14="http://schemas.microsoft.com/office/powerpoint/2010/main" val="3402137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567CDD6-EF48-B9D0-A46D-B8B9EDDE5832}"/>
              </a:ext>
            </a:extLst>
          </p:cNvPr>
          <p:cNvSpPr>
            <a:spLocks noGrp="1"/>
          </p:cNvSpPr>
          <p:nvPr>
            <p:ph type="title"/>
          </p:nvPr>
        </p:nvSpPr>
        <p:spPr>
          <a:xfrm>
            <a:off x="764627" y="869622"/>
            <a:ext cx="10515600" cy="4564225"/>
          </a:xfrm>
        </p:spPr>
        <p:txBody>
          <a:bodyPr>
            <a:normAutofit/>
          </a:bodyPr>
          <a:lstStyle/>
          <a:p>
            <a:r>
              <a:rPr lang="en-GB" sz="4000" b="1" dirty="0"/>
              <a:t>                                 Thank you!</a:t>
            </a:r>
            <a:br>
              <a:rPr lang="en-GB" sz="4000" b="1" dirty="0"/>
            </a:br>
            <a:br>
              <a:rPr lang="en-GB" sz="4000" b="1" dirty="0"/>
            </a:br>
            <a:r>
              <a:rPr lang="en-GB" sz="4000" b="1" dirty="0"/>
              <a:t>          </a:t>
            </a:r>
            <a:endParaRPr lang="en-GB" sz="3200" dirty="0"/>
          </a:p>
        </p:txBody>
      </p:sp>
    </p:spTree>
    <p:extLst>
      <p:ext uri="{BB962C8B-B14F-4D97-AF65-F5344CB8AC3E}">
        <p14:creationId xmlns:p14="http://schemas.microsoft.com/office/powerpoint/2010/main" val="4087386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1766-79C5-68FA-5074-ED8A162DB992}"/>
              </a:ext>
            </a:extLst>
          </p:cNvPr>
          <p:cNvSpPr>
            <a:spLocks noGrp="1"/>
          </p:cNvSpPr>
          <p:nvPr>
            <p:ph type="title"/>
          </p:nvPr>
        </p:nvSpPr>
        <p:spPr>
          <a:xfrm>
            <a:off x="127322" y="0"/>
            <a:ext cx="10515600" cy="960699"/>
          </a:xfrm>
        </p:spPr>
        <p:txBody>
          <a:bodyPr/>
          <a:lstStyle/>
          <a:p>
            <a:r>
              <a:rPr lang="en-GB" dirty="0"/>
              <a:t>References</a:t>
            </a:r>
          </a:p>
        </p:txBody>
      </p:sp>
      <p:sp>
        <p:nvSpPr>
          <p:cNvPr id="3" name="Content Placeholder 2">
            <a:extLst>
              <a:ext uri="{FF2B5EF4-FFF2-40B4-BE49-F238E27FC236}">
                <a16:creationId xmlns:a16="http://schemas.microsoft.com/office/drawing/2014/main" id="{09298DBC-6A1F-EF5A-389B-2ADF21F803DB}"/>
              </a:ext>
            </a:extLst>
          </p:cNvPr>
          <p:cNvSpPr>
            <a:spLocks noGrp="1"/>
          </p:cNvSpPr>
          <p:nvPr>
            <p:ph idx="1"/>
          </p:nvPr>
        </p:nvSpPr>
        <p:spPr>
          <a:xfrm>
            <a:off x="127322" y="680013"/>
            <a:ext cx="11806177" cy="5497974"/>
          </a:xfrm>
        </p:spPr>
        <p:txBody>
          <a:bodyPr>
            <a:noAutofit/>
          </a:bodyPr>
          <a:lstStyle/>
          <a:p>
            <a:pPr>
              <a:lnSpc>
                <a:spcPct val="107000"/>
              </a:lnSpc>
              <a:spcAft>
                <a:spcPts val="800"/>
              </a:spcAft>
            </a:pPr>
            <a:r>
              <a:rPr lang="en-GB" sz="1500" kern="100" dirty="0">
                <a:effectLst/>
                <a:ea typeface="Yu Mincho" panose="02020400000000000000" pitchFamily="18" charset="-128"/>
                <a:cs typeface="Calibri" panose="020F0502020204030204" pitchFamily="34" charset="0"/>
              </a:rPr>
              <a:t>Ahlburg, D.A. (2020). Covid-19 and UK Universities. </a:t>
            </a:r>
            <a:r>
              <a:rPr lang="en-GB" sz="1500" i="1" kern="100" dirty="0">
                <a:effectLst/>
                <a:ea typeface="Yu Mincho" panose="02020400000000000000" pitchFamily="18" charset="-128"/>
                <a:cs typeface="Calibri" panose="020F0502020204030204" pitchFamily="34" charset="0"/>
              </a:rPr>
              <a:t>The Political Quarterly</a:t>
            </a:r>
            <a:r>
              <a:rPr lang="en-GB" sz="1500" kern="100" dirty="0">
                <a:effectLst/>
                <a:ea typeface="Yu Mincho" panose="02020400000000000000" pitchFamily="18" charset="-128"/>
                <a:cs typeface="Calibri" panose="020F0502020204030204" pitchFamily="34" charset="0"/>
              </a:rPr>
              <a:t>, 91(3): 649-654. </a:t>
            </a:r>
            <a:r>
              <a:rPr lang="en-GB" sz="1500" u="none" strike="noStrike" kern="100" dirty="0">
                <a:solidFill>
                  <a:srgbClr val="0563C1"/>
                </a:solidFill>
                <a:effectLst/>
                <a:ea typeface="Yu Mincho" panose="02020400000000000000" pitchFamily="18" charset="-128"/>
                <a:cs typeface="Calibri" panose="020F0502020204030204" pitchFamily="34" charset="0"/>
                <a:hlinkClick r:id="rId2"/>
              </a:rPr>
              <a:t>https://doi.org/10.1111/1467-923X.12867</a:t>
            </a:r>
            <a:endParaRPr lang="en-GB" sz="1500" kern="100" dirty="0">
              <a:effectLst/>
              <a:ea typeface="Yu Mincho" panose="02020400000000000000" pitchFamily="18" charset="-128"/>
              <a:cs typeface="Arial" panose="020B0604020202020204" pitchFamily="34" charset="0"/>
            </a:endParaRPr>
          </a:p>
          <a:p>
            <a:pPr>
              <a:lnSpc>
                <a:spcPct val="107000"/>
              </a:lnSpc>
              <a:spcAft>
                <a:spcPts val="800"/>
              </a:spcAft>
            </a:pPr>
            <a:r>
              <a:rPr lang="en-GB" sz="1500" strike="noStrike" kern="100" dirty="0">
                <a:effectLst/>
                <a:ea typeface="Yu Mincho" panose="02020400000000000000" pitchFamily="18" charset="-128"/>
                <a:cs typeface="Calibri" panose="020F0502020204030204" pitchFamily="34" charset="0"/>
              </a:rPr>
              <a:t>Berry, C.</a:t>
            </a:r>
            <a:r>
              <a:rPr lang="en-GB" sz="1500" kern="100" dirty="0">
                <a:effectLst/>
                <a:ea typeface="Yu Mincho" panose="02020400000000000000" pitchFamily="18" charset="-128"/>
                <a:cs typeface="Calibri" panose="020F0502020204030204" pitchFamily="34" charset="0"/>
              </a:rPr>
              <a:t>, </a:t>
            </a:r>
            <a:r>
              <a:rPr lang="en-GB" sz="1500" strike="noStrike" kern="100" dirty="0">
                <a:effectLst/>
                <a:ea typeface="Yu Mincho" panose="02020400000000000000" pitchFamily="18" charset="-128"/>
                <a:cs typeface="Calibri" panose="020F0502020204030204" pitchFamily="34" charset="0"/>
              </a:rPr>
              <a:t>Niven, J.E.</a:t>
            </a:r>
            <a:r>
              <a:rPr lang="en-GB" sz="1500" kern="100" dirty="0">
                <a:effectLst/>
                <a:ea typeface="Yu Mincho" panose="02020400000000000000" pitchFamily="18" charset="-128"/>
                <a:cs typeface="Calibri" panose="020F0502020204030204" pitchFamily="34" charset="0"/>
              </a:rPr>
              <a:t>, </a:t>
            </a:r>
            <a:r>
              <a:rPr lang="en-GB" sz="1500" strike="noStrike" kern="100" dirty="0">
                <a:effectLst/>
                <a:ea typeface="Yu Mincho" panose="02020400000000000000" pitchFamily="18" charset="-128"/>
                <a:cs typeface="Calibri" panose="020F0502020204030204" pitchFamily="34" charset="0"/>
              </a:rPr>
              <a:t>Chapman, L.A.</a:t>
            </a:r>
            <a:r>
              <a:rPr lang="en-GB" sz="1500" kern="100" dirty="0">
                <a:effectLst/>
                <a:ea typeface="Yu Mincho" panose="02020400000000000000" pitchFamily="18" charset="-128"/>
                <a:cs typeface="Calibri" panose="020F0502020204030204" pitchFamily="34" charset="0"/>
              </a:rPr>
              <a:t>, </a:t>
            </a:r>
            <a:r>
              <a:rPr lang="en-GB" sz="1500" strike="noStrike" kern="100" dirty="0">
                <a:effectLst/>
                <a:ea typeface="Yu Mincho" panose="02020400000000000000" pitchFamily="18" charset="-128"/>
                <a:cs typeface="Calibri" panose="020F0502020204030204" pitchFamily="34" charset="0"/>
              </a:rPr>
              <a:t>Valeix, S.</a:t>
            </a:r>
            <a:r>
              <a:rPr lang="en-GB" sz="1500" kern="100" dirty="0">
                <a:effectLst/>
                <a:ea typeface="Yu Mincho" panose="02020400000000000000" pitchFamily="18" charset="-128"/>
                <a:cs typeface="Calibri" panose="020F0502020204030204" pitchFamily="34" charset="0"/>
              </a:rPr>
              <a:t>, </a:t>
            </a:r>
            <a:r>
              <a:rPr lang="en-GB" sz="1500" strike="noStrike" kern="100" dirty="0">
                <a:effectLst/>
                <a:ea typeface="Yu Mincho" panose="02020400000000000000" pitchFamily="18" charset="-128"/>
                <a:cs typeface="Calibri" panose="020F0502020204030204" pitchFamily="34" charset="0"/>
              </a:rPr>
              <a:t>Roberts, P.E.</a:t>
            </a:r>
            <a:r>
              <a:rPr lang="en-GB" sz="1500" kern="100" dirty="0">
                <a:effectLst/>
                <a:ea typeface="Yu Mincho" panose="02020400000000000000" pitchFamily="18" charset="-128"/>
                <a:cs typeface="Calibri" panose="020F0502020204030204" pitchFamily="34" charset="0"/>
              </a:rPr>
              <a:t> &amp; </a:t>
            </a:r>
            <a:r>
              <a:rPr lang="en-GB" sz="1500" strike="noStrike" kern="100" dirty="0">
                <a:effectLst/>
                <a:ea typeface="Yu Mincho" panose="02020400000000000000" pitchFamily="18" charset="-128"/>
                <a:cs typeface="Calibri" panose="020F0502020204030204" pitchFamily="34" charset="0"/>
              </a:rPr>
              <a:t>Hazell, C.M.</a:t>
            </a:r>
            <a:r>
              <a:rPr lang="en-GB" sz="1500" kern="100" dirty="0">
                <a:effectLst/>
                <a:ea typeface="Yu Mincho" panose="02020400000000000000" pitchFamily="18" charset="-128"/>
                <a:cs typeface="Calibri" panose="020F0502020204030204" pitchFamily="34" charset="0"/>
              </a:rPr>
              <a:t> (2021). A mixed-methods investigation of mental health stigma, absenteeism and presenteeism among UK postgraduate researchers. </a:t>
            </a:r>
            <a:r>
              <a:rPr lang="en-GB" sz="1500" i="1" strike="noStrike" kern="100" dirty="0">
                <a:effectLst/>
                <a:ea typeface="Yu Mincho" panose="02020400000000000000" pitchFamily="18" charset="-128"/>
                <a:cs typeface="Calibri" panose="020F0502020204030204" pitchFamily="34" charset="0"/>
              </a:rPr>
              <a:t>Studies in Graduate and Postdoctoral Education</a:t>
            </a:r>
            <a:r>
              <a:rPr lang="en-GB" sz="1500" kern="100" dirty="0">
                <a:effectLst/>
                <a:ea typeface="Yu Mincho" panose="02020400000000000000" pitchFamily="18" charset="-128"/>
                <a:cs typeface="Calibri" panose="020F0502020204030204" pitchFamily="34" charset="0"/>
              </a:rPr>
              <a:t>, 12(1):</a:t>
            </a:r>
            <a:r>
              <a:rPr lang="en-GB" sz="1500" kern="100" dirty="0">
                <a:solidFill>
                  <a:srgbClr val="000000"/>
                </a:solidFill>
                <a:effectLst/>
                <a:ea typeface="Yu Mincho" panose="02020400000000000000" pitchFamily="18" charset="-128"/>
                <a:cs typeface="Calibri" panose="020F0502020204030204" pitchFamily="34" charset="0"/>
              </a:rPr>
              <a:t>  145-170.</a:t>
            </a:r>
            <a:r>
              <a:rPr lang="en-GB" sz="1500" u="sng" kern="100" dirty="0">
                <a:solidFill>
                  <a:srgbClr val="0563C1"/>
                </a:solidFill>
                <a:effectLst/>
                <a:ea typeface="Yu Mincho" panose="02020400000000000000" pitchFamily="18" charset="-128"/>
                <a:cs typeface="Calibri" panose="020F0502020204030204" pitchFamily="34" charset="0"/>
              </a:rPr>
              <a:t> </a:t>
            </a:r>
            <a:r>
              <a:rPr lang="en-GB" sz="1500" u="none" strike="noStrike" kern="100" dirty="0">
                <a:solidFill>
                  <a:srgbClr val="0563C1"/>
                </a:solidFill>
                <a:effectLst/>
                <a:ea typeface="Yu Mincho" panose="02020400000000000000" pitchFamily="18" charset="-128"/>
                <a:cs typeface="Calibri" panose="020F0502020204030204" pitchFamily="34" charset="0"/>
                <a:hlinkClick r:id="rId3" tooltip="DOI: https://doi.org/10.1108/SGPE-06-2020-0034"/>
              </a:rPr>
              <a:t>https://doi.org/10.1108/SGPE-06-2020-0034</a:t>
            </a:r>
            <a:endParaRPr lang="en-GB" sz="1500" u="none" strike="noStrike" kern="100" dirty="0">
              <a:solidFill>
                <a:srgbClr val="0563C1"/>
              </a:solidFill>
              <a:effectLst/>
              <a:ea typeface="Yu Mincho" panose="02020400000000000000" pitchFamily="18" charset="-128"/>
              <a:cs typeface="Calibri" panose="020F0502020204030204" pitchFamily="34" charset="0"/>
            </a:endParaRPr>
          </a:p>
          <a:p>
            <a:pPr>
              <a:lnSpc>
                <a:spcPct val="107000"/>
              </a:lnSpc>
              <a:spcAft>
                <a:spcPts val="800"/>
              </a:spcAft>
            </a:pPr>
            <a:r>
              <a:rPr lang="en-GB" sz="1500" kern="100" dirty="0">
                <a:ea typeface="Yu Mincho" panose="02020400000000000000" pitchFamily="18" charset="-128"/>
                <a:cs typeface="Calibri" panose="020F0502020204030204" pitchFamily="34" charset="0"/>
              </a:rPr>
              <a:t>Bone KD, Jack G, Mayson S (2018) Negotiating the greedy institution: a typology of the lived experiences of young, precarious academic workers. </a:t>
            </a:r>
            <a:r>
              <a:rPr lang="en-GB" sz="1500" i="1" kern="100" dirty="0">
                <a:ea typeface="Yu Mincho" panose="02020400000000000000" pitchFamily="18" charset="-128"/>
                <a:cs typeface="Calibri" panose="020F0502020204030204" pitchFamily="34" charset="0"/>
              </a:rPr>
              <a:t>Labour and Industry, </a:t>
            </a:r>
            <a:r>
              <a:rPr lang="en-GB" sz="1500" kern="100" dirty="0">
                <a:ea typeface="Yu Mincho" panose="02020400000000000000" pitchFamily="18" charset="-128"/>
                <a:cs typeface="Calibri" panose="020F0502020204030204" pitchFamily="34" charset="0"/>
              </a:rPr>
              <a:t>28(4), 225–243. </a:t>
            </a:r>
          </a:p>
          <a:p>
            <a:pPr>
              <a:lnSpc>
                <a:spcPct val="107000"/>
              </a:lnSpc>
              <a:spcAft>
                <a:spcPts val="800"/>
              </a:spcAft>
            </a:pPr>
            <a:r>
              <a:rPr lang="en-GB" sz="1500" b="0" kern="100" dirty="0">
                <a:effectLst/>
                <a:ea typeface="Yu Mincho" panose="02020400000000000000" pitchFamily="18" charset="-128"/>
                <a:cs typeface="Calibri" panose="020F0502020204030204" pitchFamily="34" charset="0"/>
              </a:rPr>
              <a:t>Corbera, E., Anguelovski, I., Honey-Roses, J. &amp; Ruiz-Mallen, I. (2020). Academia in the Time of COVID-19: Towards an Ethics of Care</a:t>
            </a:r>
            <a:r>
              <a:rPr lang="en-GB" sz="1500" b="1" kern="100" dirty="0">
                <a:effectLst/>
                <a:ea typeface="Yu Mincho" panose="02020400000000000000" pitchFamily="18" charset="-128"/>
                <a:cs typeface="Calibri" panose="020F0502020204030204" pitchFamily="34" charset="0"/>
              </a:rPr>
              <a:t>. </a:t>
            </a:r>
            <a:r>
              <a:rPr lang="en-GB" sz="1500" i="1" kern="100" dirty="0">
                <a:effectLst/>
                <a:ea typeface="Yu Mincho" panose="02020400000000000000" pitchFamily="18" charset="-128"/>
                <a:cs typeface="Calibri" panose="020F0502020204030204" pitchFamily="34" charset="0"/>
              </a:rPr>
              <a:t>Planning Theory &amp; Practice</a:t>
            </a:r>
            <a:r>
              <a:rPr lang="en-GB" sz="1500" kern="100" dirty="0">
                <a:effectLst/>
                <a:ea typeface="Yu Mincho" panose="02020400000000000000" pitchFamily="18" charset="-128"/>
                <a:cs typeface="Calibri" panose="020F0502020204030204" pitchFamily="34" charset="0"/>
              </a:rPr>
              <a:t>, 21(2): 191-199. </a:t>
            </a:r>
            <a:r>
              <a:rPr lang="en-GB" sz="1500" b="0" u="sng" kern="100" dirty="0">
                <a:solidFill>
                  <a:srgbClr val="333333"/>
                </a:solidFill>
                <a:effectLst/>
                <a:ea typeface="Yu Mincho" panose="02020400000000000000" pitchFamily="18" charset="-128"/>
                <a:cs typeface="Calibri" panose="020F0502020204030204" pitchFamily="34" charset="0"/>
                <a:hlinkClick r:id="rId4"/>
              </a:rPr>
              <a:t>https://doi.org/10.1080/14649357.2020.1757891</a:t>
            </a:r>
            <a:endParaRPr lang="en-GB" sz="1500" b="1" kern="100" dirty="0">
              <a:effectLst/>
              <a:ea typeface="Yu Mincho" panose="02020400000000000000" pitchFamily="18" charset="-128"/>
              <a:cs typeface="Calibri" panose="020F0502020204030204" pitchFamily="34" charset="0"/>
            </a:endParaRPr>
          </a:p>
          <a:p>
            <a:pPr>
              <a:lnSpc>
                <a:spcPct val="107000"/>
              </a:lnSpc>
              <a:spcAft>
                <a:spcPts val="800"/>
              </a:spcAft>
            </a:pPr>
            <a:r>
              <a:rPr lang="en-GB" sz="1500" kern="100" dirty="0">
                <a:effectLst/>
                <a:ea typeface="Yu Mincho" panose="02020400000000000000" pitchFamily="18" charset="-128"/>
                <a:cs typeface="Calibri" panose="020F0502020204030204" pitchFamily="34" charset="0"/>
              </a:rPr>
              <a:t>Hadjisolomou, A., Mitsakis, F., &amp; Gary, S. (2022). Too Scared to Go Sick: Precarious Academic Work and ‘Presenteeism Culture’ in the UK Higher Education Sector During the Covid-19 Pandemic. </a:t>
            </a:r>
            <a:r>
              <a:rPr lang="en-GB" sz="1500" i="1" kern="100" dirty="0">
                <a:effectLst/>
                <a:ea typeface="Yu Mincho" panose="02020400000000000000" pitchFamily="18" charset="-128"/>
                <a:cs typeface="Calibri" panose="020F0502020204030204" pitchFamily="34" charset="0"/>
              </a:rPr>
              <a:t>Work, Employment and Society</a:t>
            </a:r>
            <a:r>
              <a:rPr lang="en-GB" sz="1500" kern="100" dirty="0">
                <a:effectLst/>
                <a:ea typeface="Yu Mincho" panose="02020400000000000000" pitchFamily="18" charset="-128"/>
                <a:cs typeface="Calibri" panose="020F0502020204030204" pitchFamily="34" charset="0"/>
              </a:rPr>
              <a:t>, 36(3), 569-579. </a:t>
            </a:r>
            <a:r>
              <a:rPr lang="en-GB" sz="1500" u="sng" kern="100" dirty="0">
                <a:solidFill>
                  <a:srgbClr val="0563C1"/>
                </a:solidFill>
                <a:effectLst/>
                <a:ea typeface="Yu Mincho" panose="02020400000000000000" pitchFamily="18" charset="-128"/>
                <a:cs typeface="Calibri" panose="020F0502020204030204" pitchFamily="34" charset="0"/>
                <a:hlinkClick r:id="rId5"/>
              </a:rPr>
              <a:t>https://doi.org/10.1177/09500170211050501</a:t>
            </a:r>
            <a:endParaRPr lang="en-GB" sz="1500" kern="100" dirty="0">
              <a:effectLst/>
              <a:ea typeface="Yu Mincho" panose="02020400000000000000" pitchFamily="18" charset="-128"/>
              <a:cs typeface="Arial" panose="020B0604020202020204" pitchFamily="34" charset="0"/>
            </a:endParaRPr>
          </a:p>
          <a:p>
            <a:pPr>
              <a:lnSpc>
                <a:spcPct val="107000"/>
              </a:lnSpc>
              <a:spcAft>
                <a:spcPts val="800"/>
              </a:spcAft>
            </a:pPr>
            <a:r>
              <a:rPr lang="en-GB" sz="1500" u="none" strike="noStrike" kern="100" dirty="0">
                <a:effectLst/>
                <a:ea typeface="Yu Mincho" panose="02020400000000000000" pitchFamily="18" charset="-128"/>
                <a:cs typeface="Calibri" panose="020F0502020204030204" pitchFamily="34" charset="0"/>
              </a:rPr>
              <a:t>Haider, M.Z., Earthy, I.A., Halim, S.F.B. </a:t>
            </a:r>
            <a:r>
              <a:rPr lang="en-GB" sz="1500" u="sng" kern="100" dirty="0">
                <a:effectLst/>
                <a:ea typeface="Yu Mincho" panose="02020400000000000000" pitchFamily="18" charset="-128"/>
                <a:cs typeface="Calibri" panose="020F0502020204030204" pitchFamily="34" charset="0"/>
              </a:rPr>
              <a:t>&amp;</a:t>
            </a:r>
            <a:r>
              <a:rPr lang="en-GB" sz="1500" u="none" strike="noStrike" kern="100" dirty="0">
                <a:effectLst/>
                <a:ea typeface="Yu Mincho" panose="02020400000000000000" pitchFamily="18" charset="-128"/>
                <a:cs typeface="Calibri" panose="020F0502020204030204" pitchFamily="34" charset="0"/>
              </a:rPr>
              <a:t> Islam, M.K. </a:t>
            </a:r>
            <a:r>
              <a:rPr lang="en-GB" sz="1500" kern="100" dirty="0">
                <a:effectLst/>
                <a:ea typeface="Yu Mincho" panose="02020400000000000000" pitchFamily="18" charset="-128"/>
                <a:cs typeface="Calibri" panose="020F0502020204030204" pitchFamily="34" charset="0"/>
              </a:rPr>
              <a:t>(2023). Presenteeism and academic performance: a cross-sectional study among undergraduate university students. </a:t>
            </a:r>
            <a:r>
              <a:rPr lang="en-GB" sz="1500" i="1" u="none" strike="noStrike" kern="100" dirty="0">
                <a:solidFill>
                  <a:srgbClr val="0563C1"/>
                </a:solidFill>
                <a:effectLst/>
                <a:ea typeface="Yu Mincho" panose="02020400000000000000" pitchFamily="18" charset="-128"/>
                <a:cs typeface="Calibri" panose="020F0502020204030204" pitchFamily="34" charset="0"/>
                <a:hlinkClick r:id="rId6"/>
              </a:rPr>
              <a:t>Journal of Applied Research in Higher Education</a:t>
            </a:r>
            <a:r>
              <a:rPr lang="en-GB" sz="1500" kern="100" dirty="0">
                <a:effectLst/>
                <a:ea typeface="Yu Mincho" panose="02020400000000000000" pitchFamily="18" charset="-128"/>
                <a:cs typeface="Calibri" panose="020F0502020204030204" pitchFamily="34" charset="0"/>
              </a:rPr>
              <a:t>, Vol. ahead-of-print No. ahead-of-print. </a:t>
            </a:r>
            <a:r>
              <a:rPr lang="en-GB" sz="1500" u="sng" kern="100" dirty="0">
                <a:solidFill>
                  <a:srgbClr val="006ACC"/>
                </a:solidFill>
                <a:effectLst/>
                <a:ea typeface="Yu Mincho" panose="02020400000000000000" pitchFamily="18" charset="-128"/>
                <a:cs typeface="Calibri" panose="020F0502020204030204" pitchFamily="34" charset="0"/>
                <a:hlinkClick r:id="rId7"/>
              </a:rPr>
              <a:t>https://doi.org/10.1108/JARHE-09-2022-0291</a:t>
            </a:r>
            <a:endParaRPr lang="en-GB" sz="1500" kern="100" dirty="0">
              <a:effectLst/>
              <a:ea typeface="Yu Mincho" panose="02020400000000000000" pitchFamily="18" charset="-128"/>
              <a:cs typeface="Arial" panose="020B0604020202020204" pitchFamily="34" charset="0"/>
            </a:endParaRPr>
          </a:p>
          <a:p>
            <a:pPr>
              <a:lnSpc>
                <a:spcPct val="107000"/>
              </a:lnSpc>
              <a:spcAft>
                <a:spcPts val="800"/>
              </a:spcAft>
            </a:pPr>
            <a:r>
              <a:rPr lang="fi-FI" sz="1500" kern="100" dirty="0">
                <a:solidFill>
                  <a:srgbClr val="333333"/>
                </a:solidFill>
                <a:effectLst/>
                <a:ea typeface="Yu Mincho" panose="02020400000000000000" pitchFamily="18" charset="-128"/>
                <a:cs typeface="Calibri" panose="020F0502020204030204" pitchFamily="34" charset="0"/>
              </a:rPr>
              <a:t>Karanika-Murray, M., &amp; Biron, C. (2020). </a:t>
            </a:r>
            <a:r>
              <a:rPr lang="en-GB" sz="1500" kern="100" dirty="0">
                <a:solidFill>
                  <a:srgbClr val="333333"/>
                </a:solidFill>
                <a:effectLst/>
                <a:ea typeface="Yu Mincho" panose="02020400000000000000" pitchFamily="18" charset="-128"/>
                <a:cs typeface="Calibri" panose="020F0502020204030204" pitchFamily="34" charset="0"/>
              </a:rPr>
              <a:t>The health-performance framework of presenteeism: Towards understanding an adaptive behaviour. </a:t>
            </a:r>
            <a:r>
              <a:rPr lang="en-GB" sz="1500" i="1" kern="100" dirty="0">
                <a:effectLst/>
                <a:ea typeface="Yu Mincho" panose="02020400000000000000" pitchFamily="18" charset="-128"/>
                <a:cs typeface="Arial" panose="020B0604020202020204" pitchFamily="34" charset="0"/>
              </a:rPr>
              <a:t>Human Relations</a:t>
            </a:r>
            <a:r>
              <a:rPr lang="en-GB" sz="1500" kern="100" dirty="0">
                <a:effectLst/>
                <a:ea typeface="Yu Mincho" panose="02020400000000000000" pitchFamily="18" charset="-128"/>
                <a:cs typeface="Arial" panose="020B0604020202020204" pitchFamily="34" charset="0"/>
              </a:rPr>
              <a:t>, 73(2), 242–261. </a:t>
            </a:r>
            <a:r>
              <a:rPr lang="en-GB" sz="1500" u="sng" kern="100" dirty="0">
                <a:solidFill>
                  <a:srgbClr val="006ACC"/>
                </a:solidFill>
                <a:effectLst/>
                <a:ea typeface="Yu Mincho" panose="02020400000000000000" pitchFamily="18" charset="-128"/>
                <a:cs typeface="Calibri" panose="020F0502020204030204" pitchFamily="34" charset="0"/>
                <a:hlinkClick r:id="rId8"/>
              </a:rPr>
              <a:t>https://doi.org/10.1177/0018726719827081</a:t>
            </a:r>
            <a:endParaRPr lang="en-GB" sz="1500" kern="100" dirty="0">
              <a:effectLst/>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883380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1F817-B09E-1D36-1357-26DC6A56A9E8}"/>
              </a:ext>
            </a:extLst>
          </p:cNvPr>
          <p:cNvSpPr>
            <a:spLocks noGrp="1"/>
          </p:cNvSpPr>
          <p:nvPr>
            <p:ph type="title"/>
          </p:nvPr>
        </p:nvSpPr>
        <p:spPr>
          <a:xfrm>
            <a:off x="371856" y="256349"/>
            <a:ext cx="10515600" cy="1325563"/>
          </a:xfrm>
        </p:spPr>
        <p:txBody>
          <a:bodyPr>
            <a:normAutofit/>
          </a:bodyPr>
          <a:lstStyle/>
          <a:p>
            <a:r>
              <a:rPr lang="en-GB" sz="4000" dirty="0">
                <a:cs typeface="Times New Roman" panose="02020603050405020304" pitchFamily="18" charset="0"/>
              </a:rPr>
              <a:t>Presenteeism: background</a:t>
            </a:r>
          </a:p>
        </p:txBody>
      </p:sp>
      <p:sp>
        <p:nvSpPr>
          <p:cNvPr id="3" name="Content Placeholder 2">
            <a:extLst>
              <a:ext uri="{FF2B5EF4-FFF2-40B4-BE49-F238E27FC236}">
                <a16:creationId xmlns:a16="http://schemas.microsoft.com/office/drawing/2014/main" id="{AE1F4448-95E7-9819-A61E-7A7AC1C7AA3A}"/>
              </a:ext>
            </a:extLst>
          </p:cNvPr>
          <p:cNvSpPr>
            <a:spLocks noGrp="1"/>
          </p:cNvSpPr>
          <p:nvPr>
            <p:ph idx="1"/>
          </p:nvPr>
        </p:nvSpPr>
        <p:spPr>
          <a:xfrm>
            <a:off x="371856" y="1690688"/>
            <a:ext cx="11524397" cy="4351338"/>
          </a:xfrm>
        </p:spPr>
        <p:txBody>
          <a:bodyPr>
            <a:normAutofit/>
          </a:bodyPr>
          <a:lstStyle/>
          <a:p>
            <a:pPr>
              <a:lnSpc>
                <a:spcPct val="120000"/>
              </a:lnSpc>
              <a:buFont typeface="Wingdings" panose="05000000000000000000" pitchFamily="2" charset="2"/>
              <a:buChar char="§"/>
            </a:pPr>
            <a:r>
              <a:rPr lang="en-GB" sz="2000" dirty="0">
                <a:cs typeface="Times New Roman" panose="02020603050405020304" pitchFamily="18" charset="0"/>
              </a:rPr>
              <a:t>An individual’s decision to attend work while being sick (Lohaus and Habermann, 2019)</a:t>
            </a:r>
          </a:p>
          <a:p>
            <a:pPr>
              <a:lnSpc>
                <a:spcPct val="120000"/>
              </a:lnSpc>
              <a:buFont typeface="Wingdings" panose="05000000000000000000" pitchFamily="2" charset="2"/>
              <a:buChar char="§"/>
            </a:pPr>
            <a:endParaRPr lang="en-GB" sz="2000" dirty="0">
              <a:cs typeface="Times New Roman" panose="02020603050405020304" pitchFamily="18" charset="0"/>
            </a:endParaRPr>
          </a:p>
          <a:p>
            <a:pPr>
              <a:lnSpc>
                <a:spcPct val="120000"/>
              </a:lnSpc>
              <a:buFont typeface="Wingdings" panose="05000000000000000000" pitchFamily="2" charset="2"/>
              <a:buChar char="§"/>
            </a:pPr>
            <a:r>
              <a:rPr lang="en-GB" sz="2000" dirty="0">
                <a:cs typeface="Times New Roman" panose="02020603050405020304" pitchFamily="18" charset="0"/>
              </a:rPr>
              <a:t>Often the sign of an ‘ideal employee’ who shows loyalty and commitment</a:t>
            </a:r>
          </a:p>
          <a:p>
            <a:pPr>
              <a:lnSpc>
                <a:spcPct val="120000"/>
              </a:lnSpc>
              <a:buFont typeface="Wingdings" panose="05000000000000000000" pitchFamily="2" charset="2"/>
              <a:buChar char="§"/>
            </a:pPr>
            <a:endParaRPr lang="en-GB" sz="2000" dirty="0">
              <a:cs typeface="Times New Roman" panose="02020603050405020304" pitchFamily="18" charset="0"/>
            </a:endParaRPr>
          </a:p>
          <a:p>
            <a:pPr>
              <a:lnSpc>
                <a:spcPct val="120000"/>
              </a:lnSpc>
              <a:buFont typeface="Wingdings" panose="05000000000000000000" pitchFamily="2" charset="2"/>
              <a:buChar char="§"/>
            </a:pPr>
            <a:r>
              <a:rPr lang="en-GB" sz="2000" dirty="0">
                <a:cs typeface="Times New Roman" panose="02020603050405020304" pitchFamily="18" charset="0"/>
              </a:rPr>
              <a:t>Wide-ranging impact, with costs for individuals, organisations and society</a:t>
            </a:r>
          </a:p>
          <a:p>
            <a:pPr>
              <a:lnSpc>
                <a:spcPct val="120000"/>
              </a:lnSpc>
              <a:buFont typeface="Wingdings" panose="05000000000000000000" pitchFamily="2" charset="2"/>
              <a:buChar char="§"/>
            </a:pPr>
            <a:endParaRPr lang="en-GB" sz="2000" dirty="0">
              <a:cs typeface="Times New Roman" panose="02020603050405020304" pitchFamily="18" charset="0"/>
            </a:endParaRPr>
          </a:p>
          <a:p>
            <a:pPr>
              <a:lnSpc>
                <a:spcPct val="120000"/>
              </a:lnSpc>
              <a:buFont typeface="Wingdings" panose="05000000000000000000" pitchFamily="2" charset="2"/>
              <a:buChar char="§"/>
            </a:pPr>
            <a:r>
              <a:rPr lang="en-GB" sz="2000" dirty="0">
                <a:cs typeface="Times New Roman" panose="02020603050405020304" pitchFamily="18" charset="0"/>
              </a:rPr>
              <a:t>COVID-19: </a:t>
            </a:r>
            <a:r>
              <a:rPr lang="en-GB" sz="2000" b="1" i="1" dirty="0">
                <a:cs typeface="Times New Roman" panose="02020603050405020304" pitchFamily="18" charset="0"/>
              </a:rPr>
              <a:t>virtual presenteeism </a:t>
            </a:r>
            <a:r>
              <a:rPr lang="en-GB" sz="2000" dirty="0">
                <a:cs typeface="Times New Roman" panose="02020603050405020304" pitchFamily="18" charset="0"/>
              </a:rPr>
              <a:t>(i.e.</a:t>
            </a:r>
            <a:r>
              <a:rPr lang="en-GB" sz="2000" i="1" dirty="0">
                <a:cs typeface="Times New Roman" panose="02020603050405020304" pitchFamily="18" charset="0"/>
              </a:rPr>
              <a:t>, </a:t>
            </a:r>
            <a:r>
              <a:rPr lang="en-GB" sz="2000" dirty="0">
                <a:cs typeface="Times New Roman" panose="02020603050405020304" pitchFamily="18" charset="0"/>
              </a:rPr>
              <a:t>work from home while being unwell), and top-down pressure on academic and professional staff (Hadjisolomou et al., 2022; Kinman and Grant, 2020) </a:t>
            </a:r>
          </a:p>
          <a:p>
            <a:pPr>
              <a:lnSpc>
                <a:spcPct val="120000"/>
              </a:lnSpc>
              <a:buFont typeface="Wingdings" panose="05000000000000000000" pitchFamily="2" charset="2"/>
              <a:buChar char="§"/>
            </a:pPr>
            <a:endParaRPr lang="en-GB" sz="2000" dirty="0">
              <a:cs typeface="Times New Roman" panose="02020603050405020304" pitchFamily="18" charset="0"/>
            </a:endParaRPr>
          </a:p>
          <a:p>
            <a:pPr marL="0" indent="0">
              <a:lnSpc>
                <a:spcPct val="120000"/>
              </a:lnSpc>
              <a:buNone/>
            </a:pPr>
            <a:endParaRPr lang="en-GB" sz="2000" dirty="0">
              <a:cs typeface="Times New Roman" panose="02020603050405020304" pitchFamily="18" charset="0"/>
            </a:endParaRPr>
          </a:p>
          <a:p>
            <a:pPr marL="0" indent="0">
              <a:lnSpc>
                <a:spcPct val="120000"/>
              </a:lnSpc>
              <a:buNone/>
            </a:pPr>
            <a:endParaRPr lang="en-GB" sz="2400" dirty="0"/>
          </a:p>
          <a:p>
            <a:pPr>
              <a:lnSpc>
                <a:spcPct val="120000"/>
              </a:lnSpc>
              <a:buFont typeface="Wingdings" panose="05000000000000000000" pitchFamily="2" charset="2"/>
              <a:buChar char="§"/>
            </a:pPr>
            <a:endParaRPr lang="en-GB" sz="2800" dirty="0"/>
          </a:p>
          <a:p>
            <a:endParaRPr lang="en-GB" dirty="0"/>
          </a:p>
        </p:txBody>
      </p:sp>
    </p:spTree>
    <p:extLst>
      <p:ext uri="{BB962C8B-B14F-4D97-AF65-F5344CB8AC3E}">
        <p14:creationId xmlns:p14="http://schemas.microsoft.com/office/powerpoint/2010/main" val="203743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B1766-79C5-68FA-5074-ED8A162DB992}"/>
              </a:ext>
            </a:extLst>
          </p:cNvPr>
          <p:cNvSpPr>
            <a:spLocks noGrp="1"/>
          </p:cNvSpPr>
          <p:nvPr>
            <p:ph type="title"/>
          </p:nvPr>
        </p:nvSpPr>
        <p:spPr>
          <a:xfrm>
            <a:off x="127322" y="0"/>
            <a:ext cx="10515600" cy="1325563"/>
          </a:xfrm>
        </p:spPr>
        <p:txBody>
          <a:bodyPr/>
          <a:lstStyle/>
          <a:p>
            <a:r>
              <a:rPr lang="en-GB" dirty="0"/>
              <a:t>References</a:t>
            </a:r>
          </a:p>
        </p:txBody>
      </p:sp>
      <p:sp>
        <p:nvSpPr>
          <p:cNvPr id="3" name="Content Placeholder 2">
            <a:extLst>
              <a:ext uri="{FF2B5EF4-FFF2-40B4-BE49-F238E27FC236}">
                <a16:creationId xmlns:a16="http://schemas.microsoft.com/office/drawing/2014/main" id="{09298DBC-6A1F-EF5A-389B-2ADF21F803DB}"/>
              </a:ext>
            </a:extLst>
          </p:cNvPr>
          <p:cNvSpPr>
            <a:spLocks noGrp="1"/>
          </p:cNvSpPr>
          <p:nvPr>
            <p:ph idx="1"/>
          </p:nvPr>
        </p:nvSpPr>
        <p:spPr>
          <a:xfrm>
            <a:off x="127322" y="923081"/>
            <a:ext cx="11806177" cy="5011838"/>
          </a:xfrm>
        </p:spPr>
        <p:txBody>
          <a:bodyPr>
            <a:noAutofit/>
          </a:bodyPr>
          <a:lstStyle/>
          <a:p>
            <a:pPr fontAlgn="base">
              <a:lnSpc>
                <a:spcPct val="107000"/>
              </a:lnSpc>
              <a:spcAft>
                <a:spcPts val="800"/>
              </a:spcAft>
            </a:pPr>
            <a:r>
              <a:rPr lang="en-GB" sz="1500" kern="100" dirty="0">
                <a:solidFill>
                  <a:srgbClr val="333333"/>
                </a:solidFill>
                <a:effectLst/>
                <a:ea typeface="Yu Mincho" panose="02020400000000000000" pitchFamily="18" charset="-128"/>
                <a:cs typeface="Calibri" panose="020F0502020204030204" pitchFamily="34" charset="0"/>
              </a:rPr>
              <a:t>Kinman, G. &amp; Wray</a:t>
            </a:r>
            <a:r>
              <a:rPr lang="en-GB" sz="1500" kern="100" dirty="0">
                <a:effectLst/>
                <a:ea typeface="Yu Mincho" panose="02020400000000000000" pitchFamily="18" charset="-128"/>
                <a:cs typeface="Arial" panose="020B0604020202020204" pitchFamily="34" charset="0"/>
              </a:rPr>
              <a:t>, S.</a:t>
            </a:r>
            <a:r>
              <a:rPr lang="en-GB" sz="1500" kern="100" dirty="0">
                <a:solidFill>
                  <a:srgbClr val="333333"/>
                </a:solidFill>
                <a:effectLst/>
                <a:ea typeface="Yu Mincho" panose="02020400000000000000" pitchFamily="18" charset="-128"/>
                <a:cs typeface="Calibri" panose="020F0502020204030204" pitchFamily="34" charset="0"/>
              </a:rPr>
              <a:t> (2022). “Better than watching daytime TV”: sickness presenteeism in UK academics. </a:t>
            </a:r>
            <a:r>
              <a:rPr lang="en-GB" sz="1500" i="1" kern="100" dirty="0">
                <a:solidFill>
                  <a:srgbClr val="333333"/>
                </a:solidFill>
                <a:effectLst/>
                <a:ea typeface="Yu Mincho" panose="02020400000000000000" pitchFamily="18" charset="-128"/>
                <a:cs typeface="Calibri" panose="020F0502020204030204" pitchFamily="34" charset="0"/>
              </a:rPr>
              <a:t>Studies in Higher Education</a:t>
            </a:r>
            <a:r>
              <a:rPr lang="en-GB" sz="1500" kern="100" dirty="0">
                <a:solidFill>
                  <a:srgbClr val="333333"/>
                </a:solidFill>
                <a:effectLst/>
                <a:ea typeface="Yu Mincho" panose="02020400000000000000" pitchFamily="18" charset="-128"/>
                <a:cs typeface="Calibri" panose="020F0502020204030204" pitchFamily="34" charset="0"/>
              </a:rPr>
              <a:t>,</a:t>
            </a:r>
            <a:r>
              <a:rPr lang="en-GB" sz="1500" kern="100" dirty="0">
                <a:effectLst/>
                <a:ea typeface="Yu Mincho" panose="02020400000000000000" pitchFamily="18" charset="-128"/>
                <a:cs typeface="Arial" panose="020B0604020202020204" pitchFamily="34" charset="0"/>
              </a:rPr>
              <a:t> 47(8): 1724-1735. </a:t>
            </a:r>
            <a:r>
              <a:rPr lang="en-GB" sz="1500" u="sng" kern="100" dirty="0">
                <a:solidFill>
                  <a:srgbClr val="0563C1"/>
                </a:solidFill>
                <a:effectLst/>
                <a:ea typeface="Yu Mincho" panose="02020400000000000000" pitchFamily="18" charset="-128"/>
                <a:cs typeface="Calibri" panose="020F0502020204030204" pitchFamily="34" charset="0"/>
              </a:rPr>
              <a:t>DOI: </a:t>
            </a:r>
            <a:r>
              <a:rPr lang="en-GB" sz="1500" u="sng" kern="100" dirty="0">
                <a:solidFill>
                  <a:srgbClr val="0563C1"/>
                </a:solidFill>
                <a:effectLst/>
                <a:ea typeface="Yu Mincho" panose="02020400000000000000" pitchFamily="18" charset="-128"/>
                <a:cs typeface="Calibri" panose="020F0502020204030204" pitchFamily="34" charset="0"/>
                <a:hlinkClick r:id="rId2"/>
              </a:rPr>
              <a:t>10.1080/03075079.2021.1957813</a:t>
            </a:r>
            <a:endParaRPr lang="en-GB" sz="1500" kern="100" dirty="0">
              <a:effectLst/>
              <a:ea typeface="Yu Mincho" panose="02020400000000000000" pitchFamily="18" charset="-128"/>
              <a:cs typeface="Arial" panose="020B0604020202020204" pitchFamily="34" charset="0"/>
            </a:endParaRPr>
          </a:p>
          <a:p>
            <a:pPr fontAlgn="base">
              <a:lnSpc>
                <a:spcPct val="107000"/>
              </a:lnSpc>
              <a:spcAft>
                <a:spcPts val="800"/>
              </a:spcAft>
            </a:pPr>
            <a:r>
              <a:rPr lang="en-GB" sz="1500" b="0" kern="0" dirty="0">
                <a:solidFill>
                  <a:srgbClr val="333333"/>
                </a:solidFill>
                <a:effectLst/>
                <a:ea typeface="Yu Mincho" panose="02020400000000000000" pitchFamily="18" charset="-128"/>
                <a:cs typeface="Calibri" panose="020F0502020204030204" pitchFamily="34" charset="0"/>
              </a:rPr>
              <a:t>Kinman, G. &amp; Grant, C. (2021). Presenteeism during the COVID-19 pandemic: risks and solutions. </a:t>
            </a:r>
            <a:r>
              <a:rPr lang="en-GB" sz="1500" b="0" i="1" kern="0" dirty="0">
                <a:solidFill>
                  <a:srgbClr val="333333"/>
                </a:solidFill>
                <a:effectLst/>
                <a:ea typeface="Yu Mincho" panose="02020400000000000000" pitchFamily="18" charset="-128"/>
                <a:cs typeface="Calibri" panose="020F0502020204030204" pitchFamily="34" charset="0"/>
              </a:rPr>
              <a:t>Occupational Medicine</a:t>
            </a:r>
            <a:r>
              <a:rPr lang="en-GB" sz="1500" b="0" kern="0" dirty="0">
                <a:solidFill>
                  <a:srgbClr val="333333"/>
                </a:solidFill>
                <a:effectLst/>
                <a:ea typeface="Yu Mincho" panose="02020400000000000000" pitchFamily="18" charset="-128"/>
                <a:cs typeface="Calibri" panose="020F0502020204030204" pitchFamily="34" charset="0"/>
              </a:rPr>
              <a:t>, 71(6-7): 243–244.</a:t>
            </a:r>
            <a:r>
              <a:rPr lang="en-GB" sz="1500" b="1" kern="100" dirty="0">
                <a:solidFill>
                  <a:srgbClr val="2A2A2A"/>
                </a:solidFill>
                <a:effectLst/>
                <a:ea typeface="Yu Mincho" panose="02020400000000000000" pitchFamily="18" charset="-128"/>
                <a:cs typeface="Calibri" panose="020F0502020204030204" pitchFamily="34" charset="0"/>
              </a:rPr>
              <a:t> </a:t>
            </a:r>
            <a:r>
              <a:rPr lang="en-GB" sz="1500" b="0" u="sng" kern="0" dirty="0">
                <a:solidFill>
                  <a:srgbClr val="006ACC"/>
                </a:solidFill>
                <a:effectLst/>
                <a:ea typeface="Yu Mincho" panose="02020400000000000000" pitchFamily="18" charset="-128"/>
                <a:cs typeface="Calibri" panose="020F0502020204030204" pitchFamily="34" charset="0"/>
                <a:hlinkClick r:id="rId3"/>
              </a:rPr>
              <a:t>https://doi.org/10.1093/occmed/kqaa193</a:t>
            </a:r>
            <a:endParaRPr lang="en-GB" sz="1500" b="1" kern="100" dirty="0">
              <a:effectLst/>
              <a:ea typeface="Yu Mincho" panose="02020400000000000000" pitchFamily="18" charset="-128"/>
              <a:cs typeface="Calibri" panose="020F0502020204030204" pitchFamily="34" charset="0"/>
            </a:endParaRPr>
          </a:p>
          <a:p>
            <a:pPr fontAlgn="base">
              <a:lnSpc>
                <a:spcPct val="107000"/>
              </a:lnSpc>
              <a:spcAft>
                <a:spcPts val="800"/>
              </a:spcAft>
            </a:pPr>
            <a:r>
              <a:rPr lang="en-GB" sz="1500" b="0" kern="100" dirty="0">
                <a:solidFill>
                  <a:srgbClr val="333333"/>
                </a:solidFill>
                <a:effectLst/>
                <a:ea typeface="Yu Mincho" panose="02020400000000000000" pitchFamily="18" charset="-128"/>
                <a:cs typeface="Calibri" panose="020F0502020204030204" pitchFamily="34" charset="0"/>
              </a:rPr>
              <a:t>Lohaus, D., &amp; Habermann, W. (2019). Presenteeism: A review and research directions. </a:t>
            </a:r>
            <a:r>
              <a:rPr lang="en-GB" sz="1500" i="1" kern="100" dirty="0">
                <a:effectLst/>
                <a:ea typeface="Yu Mincho" panose="02020400000000000000" pitchFamily="18" charset="-128"/>
                <a:cs typeface="Calibri" panose="020F0502020204030204" pitchFamily="34" charset="0"/>
              </a:rPr>
              <a:t>Human Resource Management Review, 29</a:t>
            </a:r>
            <a:r>
              <a:rPr lang="en-GB" sz="1500" kern="100" dirty="0">
                <a:effectLst/>
                <a:ea typeface="Yu Mincho" panose="02020400000000000000" pitchFamily="18" charset="-128"/>
                <a:cs typeface="Calibri" panose="020F0502020204030204" pitchFamily="34" charset="0"/>
              </a:rPr>
              <a:t>(1), 43–58</a:t>
            </a:r>
            <a:r>
              <a:rPr lang="en-GB" sz="1500" b="1" kern="100" dirty="0">
                <a:effectLst/>
                <a:ea typeface="Yu Mincho" panose="02020400000000000000" pitchFamily="18" charset="-128"/>
                <a:cs typeface="Calibri" panose="020F0502020204030204" pitchFamily="34" charset="0"/>
              </a:rPr>
              <a:t>. </a:t>
            </a:r>
            <a:r>
              <a:rPr lang="en-GB" sz="1500" b="0" u="sng" kern="100" dirty="0">
                <a:solidFill>
                  <a:srgbClr val="000000"/>
                </a:solidFill>
                <a:effectLst/>
                <a:ea typeface="Yu Mincho" panose="02020400000000000000" pitchFamily="18" charset="-128"/>
                <a:cs typeface="Calibri" panose="020F0502020204030204" pitchFamily="34" charset="0"/>
                <a:hlinkClick r:id="rId4"/>
              </a:rPr>
              <a:t>https://doi.org/10.1016/j.hrmr.2018.02.010</a:t>
            </a:r>
            <a:endParaRPr lang="en-GB" sz="1500" b="1" kern="100" dirty="0">
              <a:effectLst/>
              <a:ea typeface="Yu Mincho" panose="02020400000000000000" pitchFamily="18" charset="-128"/>
              <a:cs typeface="Calibri" panose="020F0502020204030204" pitchFamily="34" charset="0"/>
            </a:endParaRPr>
          </a:p>
          <a:p>
            <a:pPr>
              <a:lnSpc>
                <a:spcPct val="107000"/>
              </a:lnSpc>
              <a:spcAft>
                <a:spcPts val="800"/>
              </a:spcAft>
            </a:pPr>
            <a:r>
              <a:rPr lang="en-GB" sz="1500" kern="100" dirty="0">
                <a:solidFill>
                  <a:srgbClr val="222222"/>
                </a:solidFill>
                <a:effectLst/>
                <a:ea typeface="Yu Mincho" panose="02020400000000000000" pitchFamily="18" charset="-128"/>
                <a:cs typeface="Calibri" panose="020F0502020204030204" pitchFamily="34" charset="0"/>
              </a:rPr>
              <a:t>Magalhães, S., Barbosa, J. &amp; Borges, E. (2022). Presenteeism in Non-Academic Staff in a Public University Context: Prevalence, Associated Factors, and Reasons to Work While Sick during the COVID-19 Pandemic. </a:t>
            </a:r>
            <a:r>
              <a:rPr lang="en-GB" sz="1500" i="1" kern="100" dirty="0">
                <a:effectLst/>
                <a:ea typeface="Yu Mincho" panose="02020400000000000000" pitchFamily="18" charset="-128"/>
                <a:cs typeface="Arial" panose="020B0604020202020204" pitchFamily="34" charset="0"/>
              </a:rPr>
              <a:t>International Journal of Environmental Research and Public Health</a:t>
            </a:r>
            <a:r>
              <a:rPr lang="en-GB" sz="1500" i="0" kern="100" dirty="0">
                <a:effectLst/>
                <a:ea typeface="Yu Mincho" panose="02020400000000000000" pitchFamily="18" charset="-128"/>
                <a:cs typeface="Arial" panose="020B0604020202020204" pitchFamily="34" charset="0"/>
              </a:rPr>
              <a:t>, 19(22): 14966. </a:t>
            </a:r>
            <a:r>
              <a:rPr lang="en-GB" sz="1500" i="1" u="sng" kern="100" dirty="0">
                <a:solidFill>
                  <a:srgbClr val="0563C1"/>
                </a:solidFill>
                <a:effectLst/>
                <a:ea typeface="Yu Mincho" panose="02020400000000000000" pitchFamily="18" charset="-128"/>
                <a:cs typeface="Arial" panose="020B0604020202020204" pitchFamily="34" charset="0"/>
              </a:rPr>
              <a:t>https://doi.org/10.3390/ijerph192214966</a:t>
            </a:r>
            <a:r>
              <a:rPr lang="en-GB" sz="1500" i="1" kern="100" dirty="0">
                <a:effectLst/>
                <a:ea typeface="Yu Mincho" panose="02020400000000000000" pitchFamily="18" charset="-128"/>
                <a:cs typeface="Arial" panose="020B0604020202020204" pitchFamily="34" charset="0"/>
              </a:rPr>
              <a:t> </a:t>
            </a:r>
          </a:p>
          <a:p>
            <a:pPr>
              <a:lnSpc>
                <a:spcPct val="107000"/>
              </a:lnSpc>
              <a:spcAft>
                <a:spcPts val="800"/>
              </a:spcAft>
            </a:pPr>
            <a:r>
              <a:rPr lang="en-GB" sz="1500" i="1" kern="100" dirty="0">
                <a:solidFill>
                  <a:srgbClr val="000000"/>
                </a:solidFill>
                <a:effectLst/>
                <a:ea typeface="Times New Roman" panose="02020603050405020304" pitchFamily="18" charset="0"/>
                <a:cs typeface="Arial" panose="020B0604020202020204" pitchFamily="34" charset="0"/>
              </a:rPr>
              <a:t>Pass, S. &amp; Ridgway, M. (2022). </a:t>
            </a:r>
            <a:r>
              <a:rPr lang="en-GB" sz="1500" i="1" kern="100" dirty="0">
                <a:solidFill>
                  <a:srgbClr val="333333"/>
                </a:solidFill>
                <a:effectLst/>
                <a:ea typeface="Times New Roman" panose="02020603050405020304" pitchFamily="18" charset="0"/>
                <a:cs typeface="Arial" panose="020B0604020202020204" pitchFamily="34" charset="0"/>
              </a:rPr>
              <a:t>An informed discussion on the impact of COVID-19 and ‘enforced’ remote working on employee engagement</a:t>
            </a:r>
            <a:r>
              <a:rPr lang="en-GB" sz="1500" i="1" kern="100" dirty="0">
                <a:effectLst/>
                <a:ea typeface="Times New Roman" panose="02020603050405020304" pitchFamily="18" charset="0"/>
                <a:cs typeface="Arial" panose="020B0604020202020204" pitchFamily="34" charset="0"/>
              </a:rPr>
              <a:t>. Human Resource Development International, 25(2): 254-270. </a:t>
            </a:r>
            <a:r>
              <a:rPr lang="en-GB" sz="1500" i="1" u="sng" kern="100" dirty="0">
                <a:solidFill>
                  <a:srgbClr val="006DB4"/>
                </a:solidFill>
                <a:effectLst/>
                <a:ea typeface="Times New Roman" panose="02020603050405020304" pitchFamily="18" charset="0"/>
                <a:cs typeface="Arial" panose="020B0604020202020204" pitchFamily="34" charset="0"/>
                <a:hlinkClick r:id="rId5"/>
              </a:rPr>
              <a:t>https://doi.org/10.1080/13678868.2022.2048605</a:t>
            </a:r>
            <a:endParaRPr lang="en-GB" sz="1500" i="1" kern="100" dirty="0">
              <a:effectLst/>
              <a:ea typeface="Times New Roman" panose="02020603050405020304" pitchFamily="18" charset="0"/>
              <a:cs typeface="Arial" panose="020B0604020202020204" pitchFamily="34" charset="0"/>
            </a:endParaRPr>
          </a:p>
          <a:p>
            <a:pPr>
              <a:lnSpc>
                <a:spcPct val="107000"/>
              </a:lnSpc>
              <a:spcAft>
                <a:spcPts val="800"/>
              </a:spcAft>
            </a:pPr>
            <a:r>
              <a:rPr lang="en-GB" sz="1500" i="1" kern="100" dirty="0">
                <a:effectLst/>
                <a:ea typeface="Times New Roman" panose="02020603050405020304" pitchFamily="18" charset="0"/>
                <a:cs typeface="Arial" panose="020B0604020202020204" pitchFamily="34" charset="0"/>
              </a:rPr>
              <a:t>Samarasinghe, J.N. (2021). </a:t>
            </a:r>
            <a:r>
              <a:rPr lang="en-GB" sz="1500" i="1" kern="1800" dirty="0">
                <a:effectLst/>
                <a:ea typeface="Times New Roman" panose="02020603050405020304" pitchFamily="18" charset="0"/>
                <a:cs typeface="Arial" panose="020B0604020202020204" pitchFamily="34" charset="0"/>
              </a:rPr>
              <a:t>Determinants of Presenteeism: A Study on Non-Academics in State Higher Educational Institutions in Sri Lanka. </a:t>
            </a:r>
            <a:r>
              <a:rPr lang="en-GB" sz="1500" i="1" kern="100" dirty="0">
                <a:solidFill>
                  <a:srgbClr val="444444"/>
                </a:solidFill>
                <a:effectLst/>
                <a:ea typeface="Times New Roman" panose="02020603050405020304" pitchFamily="18" charset="0"/>
                <a:cs typeface="Arial" panose="020B0604020202020204" pitchFamily="34" charset="0"/>
              </a:rPr>
              <a:t> </a:t>
            </a:r>
            <a:r>
              <a:rPr lang="en-GB" sz="1500" i="1" u="none" strike="noStrike" kern="100" dirty="0">
                <a:effectLst/>
                <a:ea typeface="Times New Roman" panose="02020603050405020304" pitchFamily="18" charset="0"/>
                <a:cs typeface="Arial" panose="020B0604020202020204" pitchFamily="34" charset="0"/>
              </a:rPr>
              <a:t>Sri Lankan Journal of Human Resource Management</a:t>
            </a:r>
            <a:r>
              <a:rPr lang="en-GB" sz="1500" i="1" kern="100" dirty="0">
                <a:effectLst/>
                <a:ea typeface="Times New Roman" panose="02020603050405020304" pitchFamily="18" charset="0"/>
                <a:cs typeface="Arial" panose="020B0604020202020204" pitchFamily="34" charset="0"/>
              </a:rPr>
              <a:t>, </a:t>
            </a:r>
            <a:r>
              <a:rPr lang="en-GB" sz="1500" i="1" kern="1800" dirty="0">
                <a:effectLst/>
                <a:ea typeface="Times New Roman" panose="02020603050405020304" pitchFamily="18" charset="0"/>
                <a:cs typeface="Arial" panose="020B0604020202020204" pitchFamily="34" charset="0"/>
              </a:rPr>
              <a:t>11(2): 1-11. </a:t>
            </a:r>
            <a:r>
              <a:rPr lang="en-GB" sz="1500" i="1" u="sng" kern="1800" dirty="0">
                <a:solidFill>
                  <a:srgbClr val="0563C1"/>
                </a:solidFill>
                <a:effectLst/>
                <a:ea typeface="Times New Roman" panose="02020603050405020304" pitchFamily="18" charset="0"/>
                <a:cs typeface="Arial" panose="020B0604020202020204" pitchFamily="34" charset="0"/>
                <a:hlinkClick r:id="rId6"/>
              </a:rPr>
              <a:t>http://dr.lib.sjp.ac.lk/handle/123456789/11177</a:t>
            </a:r>
            <a:endParaRPr lang="en-GB" sz="1500" i="1" kern="100" dirty="0">
              <a:effectLst/>
              <a:ea typeface="Times New Roman" panose="02020603050405020304" pitchFamily="18" charset="0"/>
              <a:cs typeface="Arial" panose="020B0604020202020204" pitchFamily="34" charset="0"/>
            </a:endParaRPr>
          </a:p>
          <a:p>
            <a:pPr>
              <a:lnSpc>
                <a:spcPct val="107000"/>
              </a:lnSpc>
              <a:spcAft>
                <a:spcPts val="800"/>
              </a:spcAft>
            </a:pPr>
            <a:r>
              <a:rPr lang="en-GB" sz="1500" i="1" kern="100" dirty="0">
                <a:effectLst/>
                <a:ea typeface="Yu Mincho" panose="02020400000000000000" pitchFamily="18" charset="-128"/>
                <a:cs typeface="Calibri" panose="020F0502020204030204" pitchFamily="34" charset="0"/>
              </a:rPr>
              <a:t>Van Der Feltz-Cornelis, C.M., Varley, D, Allgar, V.L. &amp; de Beurs, E. (2020). Workplace Stress, Presenteeism, Absenteeism, and Resilience Amongst University Staff and Students in the COVID-19 Lockdown. Front. Psychiatry, 11:588803. </a:t>
            </a:r>
            <a:r>
              <a:rPr lang="en-GB" sz="1500" i="1" u="sng" kern="100" dirty="0">
                <a:solidFill>
                  <a:srgbClr val="0563C1"/>
                </a:solidFill>
                <a:effectLst/>
                <a:ea typeface="Yu Mincho" panose="02020400000000000000" pitchFamily="18" charset="-128"/>
                <a:cs typeface="Calibri" panose="020F0502020204030204" pitchFamily="34" charset="0"/>
              </a:rPr>
              <a:t>DOI: 10.3389/fpsyt.2020.58880</a:t>
            </a:r>
            <a:endParaRPr lang="en-GB" sz="1500" i="1" kern="100" dirty="0">
              <a:effectLst/>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113229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F4B0-0312-454B-AFA9-3DC6D6958A38}"/>
              </a:ext>
            </a:extLst>
          </p:cNvPr>
          <p:cNvSpPr>
            <a:spLocks noGrp="1"/>
          </p:cNvSpPr>
          <p:nvPr>
            <p:ph type="title"/>
          </p:nvPr>
        </p:nvSpPr>
        <p:spPr>
          <a:xfrm>
            <a:off x="715992" y="327383"/>
            <a:ext cx="10489721" cy="1188720"/>
          </a:xfrm>
        </p:spPr>
        <p:txBody>
          <a:bodyPr>
            <a:noAutofit/>
          </a:bodyPr>
          <a:lstStyle/>
          <a:p>
            <a:br>
              <a:rPr lang="en-GB" sz="4000" b="1" dirty="0"/>
            </a:br>
            <a:r>
              <a:rPr lang="en-GB" sz="4000" b="1" dirty="0">
                <a:cs typeface="Times New Roman" panose="02020603050405020304" pitchFamily="18" charset="0"/>
              </a:rPr>
              <a:t>Why do people work while sick? </a:t>
            </a:r>
            <a:br>
              <a:rPr lang="en-GB" sz="4000" b="1" dirty="0">
                <a:cs typeface="Times New Roman" panose="02020603050405020304" pitchFamily="18" charset="0"/>
              </a:rPr>
            </a:br>
            <a:endParaRPr lang="en-GB" sz="4000" b="1" dirty="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4E30D38E-5C01-4270-837C-A2CB7273FE3F}"/>
              </a:ext>
            </a:extLst>
          </p:cNvPr>
          <p:cNvGraphicFramePr>
            <a:graphicFrameLocks noGrp="1"/>
          </p:cNvGraphicFramePr>
          <p:nvPr>
            <p:ph idx="1"/>
          </p:nvPr>
        </p:nvGraphicFramePr>
        <p:xfrm>
          <a:off x="-174936" y="1516103"/>
          <a:ext cx="9601200"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0AC16C12-670C-48C6-BA42-D9D77C1D8751}"/>
              </a:ext>
            </a:extLst>
          </p:cNvPr>
          <p:cNvSpPr txBox="1"/>
          <p:nvPr/>
        </p:nvSpPr>
        <p:spPr>
          <a:xfrm>
            <a:off x="9428928" y="5843511"/>
            <a:ext cx="2502288" cy="307777"/>
          </a:xfrm>
          <a:prstGeom prst="rect">
            <a:avLst/>
          </a:prstGeom>
          <a:noFill/>
        </p:spPr>
        <p:txBody>
          <a:bodyPr wrap="none" rtlCol="0">
            <a:spAutoFit/>
          </a:bodyPr>
          <a:lstStyle/>
          <a:p>
            <a:r>
              <a:rPr lang="en-GB" sz="1400" dirty="0"/>
              <a:t>Karanika-Murray &amp; Biron (2019)</a:t>
            </a:r>
          </a:p>
        </p:txBody>
      </p:sp>
      <p:pic>
        <p:nvPicPr>
          <p:cNvPr id="2052" name="Picture 4" descr="Why 'presenteeism' is the biggest threat to your company's productivity -  The Business Journals">
            <a:extLst>
              <a:ext uri="{FF2B5EF4-FFF2-40B4-BE49-F238E27FC236}">
                <a16:creationId xmlns:a16="http://schemas.microsoft.com/office/drawing/2014/main" id="{FFEF2A40-303E-4BEA-94FA-A5DD9F55DB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26264" y="2900217"/>
            <a:ext cx="2504952" cy="1402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4761741"/>
      </p:ext>
    </p:extLst>
  </p:cSld>
  <p:clrMapOvr>
    <a:masterClrMapping/>
  </p:clrMapOvr>
  <mc:AlternateContent xmlns:mc="http://schemas.openxmlformats.org/markup-compatibility/2006" xmlns:p14="http://schemas.microsoft.com/office/powerpoint/2010/main">
    <mc:Choice Requires="p14">
      <p:transition p14:dur="0" advTm="143055"/>
    </mc:Choice>
    <mc:Fallback xmlns="">
      <p:transition advTm="14305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C1E65-B9FB-3A59-FCA7-1CFE5978B161}"/>
              </a:ext>
            </a:extLst>
          </p:cNvPr>
          <p:cNvSpPr>
            <a:spLocks noGrp="1"/>
          </p:cNvSpPr>
          <p:nvPr>
            <p:ph type="title"/>
          </p:nvPr>
        </p:nvSpPr>
        <p:spPr>
          <a:xfrm>
            <a:off x="381000" y="212725"/>
            <a:ext cx="10515600" cy="993775"/>
          </a:xfrm>
        </p:spPr>
        <p:txBody>
          <a:bodyPr/>
          <a:lstStyle/>
          <a:p>
            <a:r>
              <a:rPr lang="en-US" dirty="0"/>
              <a:t>Presenteeism culture in academia</a:t>
            </a:r>
            <a:endParaRPr lang="en-GB" dirty="0"/>
          </a:p>
        </p:txBody>
      </p:sp>
      <p:sp>
        <p:nvSpPr>
          <p:cNvPr id="5" name="TextBox 4">
            <a:extLst>
              <a:ext uri="{FF2B5EF4-FFF2-40B4-BE49-F238E27FC236}">
                <a16:creationId xmlns:a16="http://schemas.microsoft.com/office/drawing/2014/main" id="{CD0DDBAF-8EEA-A55D-5DAD-CADC1690B38B}"/>
              </a:ext>
            </a:extLst>
          </p:cNvPr>
          <p:cNvSpPr txBox="1"/>
          <p:nvPr/>
        </p:nvSpPr>
        <p:spPr>
          <a:xfrm>
            <a:off x="381000" y="1358900"/>
            <a:ext cx="11482277" cy="4904498"/>
          </a:xfrm>
          <a:prstGeom prst="rect">
            <a:avLst/>
          </a:prstGeom>
        </p:spPr>
        <p:txBody>
          <a:bodyPr vert="horz" lIns="91440" tIns="45720" rIns="91440" bIns="45720" rtlCol="0">
            <a:normAutofit/>
          </a:bodyPr>
          <a:lstStyle>
            <a:lvl1pPr marL="228600" indent="-228600">
              <a:lnSpc>
                <a:spcPct val="120000"/>
              </a:lnSpc>
              <a:spcBef>
                <a:spcPts val="1000"/>
              </a:spcBef>
              <a:buFont typeface="Wingdings" panose="05000000000000000000" pitchFamily="2" charset="2"/>
              <a:buChar char="§"/>
              <a:defRPr sz="2000">
                <a:cs typeface="Times New Roman" panose="02020603050405020304" pitchFamily="18"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800" dirty="0"/>
              <a:t>Presenteeism an endemic problem in academia and the HE sector – common for staff to work from home while sick (J</a:t>
            </a:r>
            <a:r>
              <a:rPr lang="en-GB" sz="1800" dirty="0"/>
              <a:t>aye et al., 2020)</a:t>
            </a:r>
            <a:endParaRPr lang="en-US" sz="1800" dirty="0"/>
          </a:p>
          <a:p>
            <a:r>
              <a:rPr lang="en-GB" sz="1800" dirty="0"/>
              <a:t>Bone et al. (2018) analysed the experiences of precarious academic workers and suggested that the threat of expulsion which forces this group of workers is related to over-commitment and visibly be present at work. </a:t>
            </a:r>
          </a:p>
          <a:p>
            <a:r>
              <a:rPr lang="en-GB" sz="1800" dirty="0"/>
              <a:t>Job  insecurity feeds into the power of -what the authors call- the ‘greedy institution’ (Bone et al., 2018; 227) and establishes a culture of presenteeism</a:t>
            </a:r>
            <a:endParaRPr lang="en-US" sz="1800" dirty="0"/>
          </a:p>
          <a:p>
            <a:r>
              <a:rPr lang="en-US" sz="1800" dirty="0"/>
              <a:t>88% of academic staff reported working while sick at least sometimes, with more than half (56%) doing so either often or always (Kinman and Wray, 2018)</a:t>
            </a:r>
          </a:p>
          <a:p>
            <a:r>
              <a:rPr lang="en-US" sz="1800" dirty="0"/>
              <a:t>30% of non-academic staff reported working while sick (</a:t>
            </a:r>
            <a:r>
              <a:rPr lang="en-GB" sz="1800" dirty="0" err="1"/>
              <a:t>Magalhães</a:t>
            </a:r>
            <a:r>
              <a:rPr lang="en-GB" sz="1800" dirty="0"/>
              <a:t> et al., 2022)</a:t>
            </a:r>
            <a:endParaRPr lang="en-US" sz="1800" dirty="0"/>
          </a:p>
          <a:p>
            <a:r>
              <a:rPr lang="en-US" sz="1800" dirty="0"/>
              <a:t>Academia is </a:t>
            </a:r>
            <a:r>
              <a:rPr lang="en-US" sz="1800" dirty="0" err="1"/>
              <a:t>characterised</a:t>
            </a:r>
            <a:r>
              <a:rPr lang="en-US" sz="1800" dirty="0"/>
              <a:t> by voluntary ‘</a:t>
            </a:r>
            <a:r>
              <a:rPr lang="en-US" sz="1800" dirty="0" err="1"/>
              <a:t>presentistic</a:t>
            </a:r>
            <a:r>
              <a:rPr lang="en-US" sz="1800" dirty="0"/>
              <a:t> culture’ (</a:t>
            </a:r>
            <a:r>
              <a:rPr lang="en-US" sz="1800" dirty="0" err="1"/>
              <a:t>Ruhle</a:t>
            </a:r>
            <a:r>
              <a:rPr lang="en-US" sz="1800" dirty="0"/>
              <a:t> and </a:t>
            </a:r>
            <a:r>
              <a:rPr lang="en-US" sz="1800" dirty="0">
                <a:hlinkClick r:id="rId2">
                  <a:extLst>
                    <a:ext uri="{A12FA001-AC4F-418D-AE19-62706E023703}">
                      <ahyp:hlinkClr xmlns:ahyp="http://schemas.microsoft.com/office/drawing/2018/hyperlinkcolor" val="tx"/>
                    </a:ext>
                  </a:extLst>
                </a:hlinkClick>
              </a:rPr>
              <a:t>Süß</a:t>
            </a:r>
            <a:r>
              <a:rPr lang="en-US" sz="1800" dirty="0"/>
              <a:t>, 2019: 248)</a:t>
            </a:r>
          </a:p>
          <a:p>
            <a:endParaRPr lang="en-GB" sz="1800" dirty="0"/>
          </a:p>
        </p:txBody>
      </p:sp>
    </p:spTree>
    <p:extLst>
      <p:ext uri="{BB962C8B-B14F-4D97-AF65-F5344CB8AC3E}">
        <p14:creationId xmlns:p14="http://schemas.microsoft.com/office/powerpoint/2010/main" val="999213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651" y="1117128"/>
            <a:ext cx="11910349" cy="4901183"/>
          </a:xfrm>
        </p:spPr>
        <p:txBody>
          <a:bodyPr vert="horz" lIns="91440" tIns="45720" rIns="91440" bIns="45720" rtlCol="0">
            <a:normAutofit fontScale="85000" lnSpcReduction="20000"/>
          </a:bodyPr>
          <a:lstStyle/>
          <a:p>
            <a:pPr algn="just">
              <a:lnSpc>
                <a:spcPct val="120000"/>
              </a:lnSpc>
              <a:buFont typeface="Wingdings" panose="05000000000000000000" pitchFamily="2" charset="2"/>
              <a:buChar char="§"/>
            </a:pPr>
            <a:r>
              <a:rPr lang="en-GB" sz="2000" dirty="0">
                <a:cs typeface="Times New Roman" panose="02020603050405020304" pitchFamily="18" charset="0"/>
              </a:rPr>
              <a:t>Presenteeism has continued and increased during the Covid-19 pandemic (Pass and Ridgway, 2022)</a:t>
            </a:r>
          </a:p>
          <a:p>
            <a:pPr algn="just">
              <a:lnSpc>
                <a:spcPct val="120000"/>
              </a:lnSpc>
              <a:buFont typeface="Wingdings" panose="05000000000000000000" pitchFamily="2" charset="2"/>
              <a:buChar char="§"/>
            </a:pPr>
            <a:r>
              <a:rPr lang="en-GB" sz="2000" dirty="0">
                <a:ea typeface="Yu Mincho" panose="02020400000000000000" pitchFamily="18" charset="-128"/>
                <a:cs typeface="Times" panose="02020603050405020304" pitchFamily="18" charset="0"/>
              </a:rPr>
              <a:t>Significant concerns have been raised regarding staff’s health and safety – online and hybrid teaching left staff and students exposed to the virus.</a:t>
            </a:r>
            <a:endParaRPr lang="en-GB" sz="2000" dirty="0">
              <a:cs typeface="Times New Roman" panose="02020603050405020304" pitchFamily="18" charset="0"/>
            </a:endParaRPr>
          </a:p>
          <a:p>
            <a:pPr algn="just">
              <a:lnSpc>
                <a:spcPct val="120000"/>
              </a:lnSpc>
              <a:buFont typeface="Wingdings" panose="05000000000000000000" pitchFamily="2" charset="2"/>
              <a:buChar char="§"/>
            </a:pPr>
            <a:r>
              <a:rPr lang="en-GB" sz="2000" dirty="0">
                <a:cs typeface="Times New Roman" panose="02020603050405020304" pitchFamily="18" charset="0"/>
              </a:rPr>
              <a:t>Existing studies mostly examined academics and students’ absenteeism and presenteeism and the impact on their mental health (Haider et al., 2023; Hadjisolomou et al., 2022; Kinman &amp; Wray, 2022;Berry et al., 2021; Kinman &amp; Grant, 2020; Van Der Feltz-Cornelis et al., 2020). </a:t>
            </a:r>
          </a:p>
          <a:p>
            <a:pPr algn="just">
              <a:lnSpc>
                <a:spcPct val="120000"/>
              </a:lnSpc>
              <a:buFont typeface="Wingdings" panose="05000000000000000000" pitchFamily="2" charset="2"/>
              <a:buChar char="§"/>
            </a:pPr>
            <a:r>
              <a:rPr lang="en-GB" sz="2000" dirty="0">
                <a:cs typeface="Times New Roman" panose="02020603050405020304" pitchFamily="18" charset="0"/>
              </a:rPr>
              <a:t>Only two studies on HE professional (non-academic) staff (Portugal – Magalhães et al., 2022; Sri Lanka – Samarasinghe, 2021)</a:t>
            </a:r>
          </a:p>
          <a:p>
            <a:pPr algn="just">
              <a:lnSpc>
                <a:spcPct val="120000"/>
              </a:lnSpc>
              <a:buFont typeface="Wingdings" panose="05000000000000000000" pitchFamily="2" charset="2"/>
              <a:buChar char="§"/>
            </a:pPr>
            <a:r>
              <a:rPr lang="en-GB" sz="2000" dirty="0">
                <a:cs typeface="Times New Roman" panose="02020603050405020304" pitchFamily="18" charset="0"/>
              </a:rPr>
              <a:t>Little known about presenteeism in </a:t>
            </a:r>
            <a:r>
              <a:rPr lang="en-GB" sz="2000" i="1" dirty="0">
                <a:cs typeface="Times New Roman" panose="02020603050405020304" pitchFamily="18" charset="0"/>
              </a:rPr>
              <a:t>UK Higher Education professional staff</a:t>
            </a:r>
            <a:r>
              <a:rPr lang="en-GB" sz="2000" dirty="0">
                <a:cs typeface="Times New Roman" panose="02020603050405020304" pitchFamily="18" charset="0"/>
              </a:rPr>
              <a:t>.</a:t>
            </a: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marL="0" indent="0" algn="just">
              <a:lnSpc>
                <a:spcPct val="120000"/>
              </a:lnSpc>
              <a:buNone/>
            </a:pPr>
            <a:r>
              <a:rPr lang="en-GB" sz="2000" dirty="0">
                <a:cs typeface="Times New Roman" panose="02020603050405020304" pitchFamily="18" charset="0"/>
              </a:rPr>
              <a:t>Aims: </a:t>
            </a:r>
          </a:p>
          <a:p>
            <a:pPr algn="just">
              <a:lnSpc>
                <a:spcPct val="120000"/>
              </a:lnSpc>
              <a:buFont typeface="Wingdings" panose="05000000000000000000" pitchFamily="2" charset="2"/>
              <a:buChar char="§"/>
            </a:pPr>
            <a:r>
              <a:rPr lang="en-GB" sz="2000" dirty="0">
                <a:cs typeface="Times New Roman" panose="02020603050405020304" pitchFamily="18" charset="0"/>
              </a:rPr>
              <a:t>To explore whether HE staff, both academic and non-academic, worked while sick during the pandemic </a:t>
            </a:r>
          </a:p>
          <a:p>
            <a:pPr algn="just">
              <a:lnSpc>
                <a:spcPct val="120000"/>
              </a:lnSpc>
              <a:buFont typeface="Wingdings" panose="05000000000000000000" pitchFamily="2" charset="2"/>
              <a:buChar char="§"/>
            </a:pPr>
            <a:r>
              <a:rPr lang="en-GB" sz="2000" dirty="0">
                <a:cs typeface="Times New Roman" panose="02020603050405020304" pitchFamily="18" charset="0"/>
              </a:rPr>
              <a:t>To understand the reasons driving the decision of HE staff to work while sick providing a comparison between academic and non-academic staff.</a:t>
            </a:r>
          </a:p>
          <a:p>
            <a:pPr algn="just">
              <a:lnSpc>
                <a:spcPct val="120000"/>
              </a:lnSpc>
              <a:buFont typeface="Wingdings" panose="05000000000000000000" pitchFamily="2" charset="2"/>
              <a:buChar char="§"/>
            </a:pPr>
            <a:r>
              <a:rPr lang="en-GB" sz="2000" dirty="0">
                <a:cs typeface="Times New Roman" panose="02020603050405020304" pitchFamily="18" charset="0"/>
              </a:rPr>
              <a:t>To investigate how the shift to work from home </a:t>
            </a:r>
            <a:r>
              <a:rPr lang="en-GB" sz="2000" i="1" dirty="0">
                <a:cs typeface="Times New Roman" panose="02020603050405020304" pitchFamily="18" charset="0"/>
              </a:rPr>
              <a:t>might</a:t>
            </a:r>
            <a:r>
              <a:rPr lang="en-GB" sz="2000" dirty="0">
                <a:cs typeface="Times New Roman" panose="02020603050405020304" pitchFamily="18" charset="0"/>
              </a:rPr>
              <a:t> reinforce (virtual) presenteeism culture in the sector. </a:t>
            </a: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algn="just">
              <a:lnSpc>
                <a:spcPct val="120000"/>
              </a:lnSpc>
              <a:buFont typeface="Wingdings" panose="05000000000000000000" pitchFamily="2" charset="2"/>
              <a:buChar char="§"/>
            </a:pPr>
            <a:endParaRPr lang="en-GB" sz="2000" dirty="0">
              <a:cs typeface="Times New Roman" panose="02020603050405020304" pitchFamily="18" charset="0"/>
            </a:endParaRPr>
          </a:p>
          <a:p>
            <a:pPr algn="just">
              <a:lnSpc>
                <a:spcPct val="120000"/>
              </a:lnSpc>
              <a:buFont typeface="Wingdings" panose="05000000000000000000" pitchFamily="2" charset="2"/>
              <a:buChar char="§"/>
            </a:pPr>
            <a:endParaRPr lang="en-GB" sz="2000" dirty="0">
              <a:cs typeface="Times New Roman" panose="02020603050405020304" pitchFamily="18" charset="0"/>
            </a:endParaRPr>
          </a:p>
        </p:txBody>
      </p:sp>
      <p:sp>
        <p:nvSpPr>
          <p:cNvPr id="6" name="Title 1">
            <a:extLst>
              <a:ext uri="{FF2B5EF4-FFF2-40B4-BE49-F238E27FC236}">
                <a16:creationId xmlns:a16="http://schemas.microsoft.com/office/drawing/2014/main" id="{FFB18D41-FA51-B77A-BA63-12AB0CC018C8}"/>
              </a:ext>
            </a:extLst>
          </p:cNvPr>
          <p:cNvSpPr txBox="1">
            <a:spLocks/>
          </p:cNvSpPr>
          <p:nvPr/>
        </p:nvSpPr>
        <p:spPr>
          <a:xfrm>
            <a:off x="369820" y="173536"/>
            <a:ext cx="10685839" cy="10009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COVID-19 and presenteeism in academia</a:t>
            </a:r>
            <a:endParaRPr lang="en-GB" dirty="0"/>
          </a:p>
        </p:txBody>
      </p:sp>
    </p:spTree>
    <p:extLst>
      <p:ext uri="{BB962C8B-B14F-4D97-AF65-F5344CB8AC3E}">
        <p14:creationId xmlns:p14="http://schemas.microsoft.com/office/powerpoint/2010/main" val="376236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EC523-26FA-70BC-2B83-48FB6C0FB838}"/>
              </a:ext>
            </a:extLst>
          </p:cNvPr>
          <p:cNvSpPr>
            <a:spLocks noGrp="1"/>
          </p:cNvSpPr>
          <p:nvPr>
            <p:ph type="title"/>
          </p:nvPr>
        </p:nvSpPr>
        <p:spPr/>
        <p:txBody>
          <a:bodyPr/>
          <a:lstStyle/>
          <a:p>
            <a:r>
              <a:rPr lang="en-GB" dirty="0"/>
              <a:t>Methodology</a:t>
            </a:r>
          </a:p>
        </p:txBody>
      </p:sp>
      <p:sp>
        <p:nvSpPr>
          <p:cNvPr id="3" name="Content Placeholder 2">
            <a:extLst>
              <a:ext uri="{FF2B5EF4-FFF2-40B4-BE49-F238E27FC236}">
                <a16:creationId xmlns:a16="http://schemas.microsoft.com/office/drawing/2014/main" id="{81312D7F-5D79-0FA7-FAC6-E8058F68E264}"/>
              </a:ext>
            </a:extLst>
          </p:cNvPr>
          <p:cNvSpPr>
            <a:spLocks noGrp="1"/>
          </p:cNvSpPr>
          <p:nvPr>
            <p:ph idx="1"/>
          </p:nvPr>
        </p:nvSpPr>
        <p:spPr>
          <a:xfrm>
            <a:off x="838200" y="1825625"/>
            <a:ext cx="10515600" cy="3951720"/>
          </a:xfrm>
        </p:spPr>
        <p:txBody>
          <a:bodyPr/>
          <a:lstStyle/>
          <a:p>
            <a:r>
              <a:rPr lang="en-GB" sz="2800" dirty="0">
                <a:cs typeface="Times New Roman" panose="02020603050405020304" pitchFamily="18" charset="0"/>
              </a:rPr>
              <a:t>Online survey </a:t>
            </a:r>
          </a:p>
          <a:p>
            <a:endParaRPr lang="en-GB" sz="2800" dirty="0">
              <a:cs typeface="Times New Roman" panose="02020603050405020304" pitchFamily="18" charset="0"/>
            </a:endParaRPr>
          </a:p>
          <a:p>
            <a:r>
              <a:rPr lang="en-GB" dirty="0">
                <a:cs typeface="Times New Roman" panose="02020603050405020304" pitchFamily="18" charset="0"/>
              </a:rPr>
              <a:t>C</a:t>
            </a:r>
            <a:r>
              <a:rPr lang="en-GB" sz="2800" dirty="0">
                <a:cs typeface="Times New Roman" panose="02020603050405020304" pitchFamily="18" charset="0"/>
              </a:rPr>
              <a:t>ompleted by 516 employees in HE </a:t>
            </a:r>
          </a:p>
          <a:p>
            <a:endParaRPr lang="en-GB" sz="2800" dirty="0">
              <a:cs typeface="Times New Roman" panose="02020603050405020304" pitchFamily="18" charset="0"/>
            </a:endParaRPr>
          </a:p>
          <a:p>
            <a:r>
              <a:rPr lang="en-GB" sz="2800" dirty="0">
                <a:cs typeface="Times New Roman" panose="02020603050405020304" pitchFamily="18" charset="0"/>
              </a:rPr>
              <a:t>43% academic and 57% non-academic participants</a:t>
            </a:r>
          </a:p>
          <a:p>
            <a:endParaRPr lang="en-GB" sz="2800" dirty="0">
              <a:cs typeface="Times New Roman" panose="02020603050405020304" pitchFamily="18" charset="0"/>
            </a:endParaRPr>
          </a:p>
          <a:p>
            <a:r>
              <a:rPr lang="en-GB" sz="2800" dirty="0">
                <a:cs typeface="Times New Roman" panose="02020603050405020304" pitchFamily="18" charset="0"/>
              </a:rPr>
              <a:t>August 2022 - June 2023</a:t>
            </a:r>
          </a:p>
          <a:p>
            <a:pPr marL="0" indent="0">
              <a:buNone/>
            </a:pPr>
            <a:endParaRPr lang="en-GB" b="1" dirty="0"/>
          </a:p>
        </p:txBody>
      </p:sp>
    </p:spTree>
    <p:extLst>
      <p:ext uri="{BB962C8B-B14F-4D97-AF65-F5344CB8AC3E}">
        <p14:creationId xmlns:p14="http://schemas.microsoft.com/office/powerpoint/2010/main" val="338047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AE148-F6A2-8DBF-A2A8-0D8DA75CC262}"/>
              </a:ext>
            </a:extLst>
          </p:cNvPr>
          <p:cNvSpPr>
            <a:spLocks noGrp="1"/>
          </p:cNvSpPr>
          <p:nvPr>
            <p:ph type="title"/>
          </p:nvPr>
        </p:nvSpPr>
        <p:spPr>
          <a:xfrm>
            <a:off x="838200" y="133162"/>
            <a:ext cx="10515600" cy="808074"/>
          </a:xfrm>
        </p:spPr>
        <p:txBody>
          <a:bodyPr>
            <a:normAutofit/>
          </a:bodyPr>
          <a:lstStyle/>
          <a:p>
            <a:r>
              <a:rPr lang="en-GB" sz="4000" dirty="0"/>
              <a:t>The sample</a:t>
            </a:r>
          </a:p>
        </p:txBody>
      </p:sp>
      <p:graphicFrame>
        <p:nvGraphicFramePr>
          <p:cNvPr id="4" name="Table 3">
            <a:extLst>
              <a:ext uri="{FF2B5EF4-FFF2-40B4-BE49-F238E27FC236}">
                <a16:creationId xmlns:a16="http://schemas.microsoft.com/office/drawing/2014/main" id="{C51A4DD6-B13D-B376-EF5B-69FC6D1732E4}"/>
              </a:ext>
            </a:extLst>
          </p:cNvPr>
          <p:cNvGraphicFramePr>
            <a:graphicFrameLocks noGrp="1"/>
          </p:cNvGraphicFramePr>
          <p:nvPr>
            <p:extLst>
              <p:ext uri="{D42A27DB-BD31-4B8C-83A1-F6EECF244321}">
                <p14:modId xmlns:p14="http://schemas.microsoft.com/office/powerpoint/2010/main" val="2505416219"/>
              </p:ext>
            </p:extLst>
          </p:nvPr>
        </p:nvGraphicFramePr>
        <p:xfrm>
          <a:off x="954514" y="941236"/>
          <a:ext cx="7276754" cy="4975528"/>
        </p:xfrm>
        <a:graphic>
          <a:graphicData uri="http://schemas.openxmlformats.org/drawingml/2006/table">
            <a:tbl>
              <a:tblPr>
                <a:tableStyleId>{5C22544A-7EE6-4342-B048-85BDC9FD1C3A}</a:tableStyleId>
              </a:tblPr>
              <a:tblGrid>
                <a:gridCol w="5370569">
                  <a:extLst>
                    <a:ext uri="{9D8B030D-6E8A-4147-A177-3AD203B41FA5}">
                      <a16:colId xmlns:a16="http://schemas.microsoft.com/office/drawing/2014/main" val="3264565111"/>
                    </a:ext>
                  </a:extLst>
                </a:gridCol>
                <a:gridCol w="1129018">
                  <a:extLst>
                    <a:ext uri="{9D8B030D-6E8A-4147-A177-3AD203B41FA5}">
                      <a16:colId xmlns:a16="http://schemas.microsoft.com/office/drawing/2014/main" val="1483609442"/>
                    </a:ext>
                  </a:extLst>
                </a:gridCol>
                <a:gridCol w="777167">
                  <a:extLst>
                    <a:ext uri="{9D8B030D-6E8A-4147-A177-3AD203B41FA5}">
                      <a16:colId xmlns:a16="http://schemas.microsoft.com/office/drawing/2014/main" val="399515767"/>
                    </a:ext>
                  </a:extLst>
                </a:gridCol>
              </a:tblGrid>
              <a:tr h="266780">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b="1" u="none" strike="noStrike" dirty="0">
                          <a:effectLst/>
                        </a:rPr>
                        <a:t>Non-academic</a:t>
                      </a:r>
                      <a:endParaRPr lang="en-GB" sz="1100" b="1"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b="1" u="none" strike="noStrike" dirty="0">
                          <a:effectLst/>
                        </a:rPr>
                        <a:t>Academic</a:t>
                      </a:r>
                      <a:endParaRPr lang="en-GB" sz="1100" b="1"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1233223"/>
                  </a:ext>
                </a:extLst>
              </a:tr>
              <a:tr h="168420">
                <a:tc>
                  <a:txBody>
                    <a:bodyPr/>
                    <a:lstStyle/>
                    <a:p>
                      <a:pPr algn="l" fontAlgn="b"/>
                      <a:r>
                        <a:rPr lang="en-GB" sz="1100" b="1" u="none" strike="noStrike" dirty="0">
                          <a:effectLst/>
                        </a:rPr>
                        <a:t>Gender</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2983672"/>
                  </a:ext>
                </a:extLst>
              </a:tr>
              <a:tr h="168420">
                <a:tc>
                  <a:txBody>
                    <a:bodyPr/>
                    <a:lstStyle/>
                    <a:p>
                      <a:pPr algn="l" fontAlgn="b"/>
                      <a:r>
                        <a:rPr lang="en-GB" sz="1100" u="none" strike="noStrike" dirty="0">
                          <a:effectLst/>
                        </a:rPr>
                        <a:t>Female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73.56</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67.42</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6682737"/>
                  </a:ext>
                </a:extLst>
              </a:tr>
              <a:tr h="168420">
                <a:tc>
                  <a:txBody>
                    <a:bodyPr/>
                    <a:lstStyle/>
                    <a:p>
                      <a:pPr algn="l" fontAlgn="b"/>
                      <a:r>
                        <a:rPr lang="en-GB" sz="1100" u="none" strike="noStrike">
                          <a:effectLst/>
                        </a:rPr>
                        <a:t>Male</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26.44</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32.58</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1933761"/>
                  </a:ext>
                </a:extLst>
              </a:tr>
              <a:tr h="168420">
                <a:tc>
                  <a:txBody>
                    <a:bodyPr/>
                    <a:lstStyle/>
                    <a:p>
                      <a:pPr algn="l" fontAlgn="b"/>
                      <a:r>
                        <a:rPr lang="en-GB" sz="1100" b="1" u="none" strike="noStrike" dirty="0">
                          <a:effectLst/>
                        </a:rPr>
                        <a:t>Experience in HE</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4228354"/>
                  </a:ext>
                </a:extLst>
              </a:tr>
              <a:tr h="168420">
                <a:tc>
                  <a:txBody>
                    <a:bodyPr/>
                    <a:lstStyle/>
                    <a:p>
                      <a:pPr algn="l" fontAlgn="b"/>
                      <a:r>
                        <a:rPr lang="en-GB" sz="1100" u="none" strike="noStrike">
                          <a:effectLst/>
                        </a:rPr>
                        <a:t>Up to 10 years</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a:effectLst/>
                        </a:rPr>
                        <a:t>58.98</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a:effectLst/>
                        </a:rPr>
                        <a:t>48.87</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18908475"/>
                  </a:ext>
                </a:extLst>
              </a:tr>
              <a:tr h="168420">
                <a:tc>
                  <a:txBody>
                    <a:bodyPr/>
                    <a:lstStyle/>
                    <a:p>
                      <a:pPr algn="l" fontAlgn="b"/>
                      <a:r>
                        <a:rPr lang="en-GB" sz="1100" u="none" strike="noStrike">
                          <a:effectLst/>
                        </a:rPr>
                        <a:t>More than 10 years</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41.02</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51.13</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8530373"/>
                  </a:ext>
                </a:extLst>
              </a:tr>
              <a:tr h="168420">
                <a:tc>
                  <a:txBody>
                    <a:bodyPr/>
                    <a:lstStyle/>
                    <a:p>
                      <a:pPr algn="l" fontAlgn="b"/>
                      <a:r>
                        <a:rPr lang="en-GB" sz="1100" b="1" u="none" strike="noStrike" dirty="0">
                          <a:effectLst/>
                        </a:rPr>
                        <a:t>Tenure in institution</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9262422"/>
                  </a:ext>
                </a:extLst>
              </a:tr>
              <a:tr h="168420">
                <a:tc>
                  <a:txBody>
                    <a:bodyPr/>
                    <a:lstStyle/>
                    <a:p>
                      <a:pPr algn="l" fontAlgn="b"/>
                      <a:r>
                        <a:rPr lang="en-GB" sz="1100" u="none" strike="noStrike">
                          <a:effectLst/>
                        </a:rPr>
                        <a:t>Up to 10 years</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68.14</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a:effectLst/>
                        </a:rPr>
                        <a:t>69.68</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71655293"/>
                  </a:ext>
                </a:extLst>
              </a:tr>
              <a:tr h="168420">
                <a:tc>
                  <a:txBody>
                    <a:bodyPr/>
                    <a:lstStyle/>
                    <a:p>
                      <a:pPr algn="l" fontAlgn="b"/>
                      <a:r>
                        <a:rPr lang="en-GB" sz="1100" u="none" strike="noStrike">
                          <a:effectLst/>
                        </a:rPr>
                        <a:t>More than 10 years</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31.86</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30.32</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9899805"/>
                  </a:ext>
                </a:extLst>
              </a:tr>
              <a:tr h="168420">
                <a:tc>
                  <a:txBody>
                    <a:bodyPr/>
                    <a:lstStyle/>
                    <a:p>
                      <a:pPr algn="l" fontAlgn="b"/>
                      <a:r>
                        <a:rPr lang="en-GB" sz="1100" b="1" u="none" strike="noStrike" dirty="0">
                          <a:effectLst/>
                        </a:rPr>
                        <a:t>Role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3723853"/>
                  </a:ext>
                </a:extLst>
              </a:tr>
              <a:tr h="131812">
                <a:tc>
                  <a:txBody>
                    <a:bodyPr/>
                    <a:lstStyle/>
                    <a:p>
                      <a:pPr algn="l" fontAlgn="b"/>
                      <a:r>
                        <a:rPr lang="en-GB" sz="1100" u="none" strike="noStrike">
                          <a:effectLst/>
                        </a:rPr>
                        <a:t>Top-level manager/Vice chancellor/Deputy Vice Chancellor/Dean/Deputy Dean</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a:effectLst/>
                        </a:rPr>
                        <a:t>0.68</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a:effectLst/>
                        </a:rPr>
                        <a:t>3.17</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6618828"/>
                  </a:ext>
                </a:extLst>
              </a:tr>
              <a:tr h="168420">
                <a:tc>
                  <a:txBody>
                    <a:bodyPr/>
                    <a:lstStyle/>
                    <a:p>
                      <a:pPr algn="l" fontAlgn="b"/>
                      <a:r>
                        <a:rPr lang="en-GB" sz="1100" u="none" strike="noStrike">
                          <a:effectLst/>
                        </a:rPr>
                        <a:t>Middle manager/Director/Head of Department/Professor</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9.83</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13.12</a:t>
                      </a:r>
                      <a:endParaRPr lang="en-GB"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750054724"/>
                  </a:ext>
                </a:extLst>
              </a:tr>
              <a:tr h="171309">
                <a:tc>
                  <a:txBody>
                    <a:bodyPr/>
                    <a:lstStyle/>
                    <a:p>
                      <a:pPr algn="l" fontAlgn="b"/>
                      <a:r>
                        <a:rPr lang="en-GB" sz="1100" u="none" strike="noStrike">
                          <a:effectLst/>
                        </a:rPr>
                        <a:t>First-line manager/Associate Professor/Reader/Principal Lecturer/Principal Research Fellow</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16.27</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dirty="0">
                          <a:effectLst/>
                        </a:rPr>
                        <a:t>13.57</a:t>
                      </a:r>
                      <a:endParaRPr lang="en-GB" sz="1100" b="0" i="0" u="none" strike="noStrike" dirty="0">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2553513178"/>
                  </a:ext>
                </a:extLst>
              </a:tr>
              <a:tr h="168420">
                <a:tc>
                  <a:txBody>
                    <a:bodyPr/>
                    <a:lstStyle/>
                    <a:p>
                      <a:pPr algn="l" fontAlgn="b"/>
                      <a:r>
                        <a:rPr lang="en-GB" sz="1100" u="none" strike="noStrike">
                          <a:effectLst/>
                        </a:rPr>
                        <a:t>Team Leader/Supervisor/Coordinator</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14.92</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7.69</a:t>
                      </a:r>
                      <a:endParaRPr lang="en-GB"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796797451"/>
                  </a:ext>
                </a:extLst>
              </a:tr>
              <a:tr h="336838">
                <a:tc>
                  <a:txBody>
                    <a:bodyPr/>
                    <a:lstStyle/>
                    <a:p>
                      <a:pPr algn="l" fontAlgn="b"/>
                      <a:r>
                        <a:rPr lang="en-GB" sz="1100" u="none" strike="noStrike">
                          <a:effectLst/>
                        </a:rPr>
                        <a:t>Senior/Senior Lecturer/Senior Teaching Fellow/Senior Research Fellow/Accountant/Engineer/Developer</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3.73</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dirty="0">
                          <a:effectLst/>
                        </a:rPr>
                        <a:t>14.48</a:t>
                      </a:r>
                      <a:endParaRPr lang="en-GB" sz="1100" b="0" i="0" u="none" strike="noStrike" dirty="0">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3143725574"/>
                  </a:ext>
                </a:extLst>
              </a:tr>
              <a:tr h="168420">
                <a:tc>
                  <a:txBody>
                    <a:bodyPr/>
                    <a:lstStyle/>
                    <a:p>
                      <a:pPr algn="l" fontAlgn="b"/>
                      <a:r>
                        <a:rPr lang="en-GB" sz="1100" u="none" strike="noStrike">
                          <a:effectLst/>
                        </a:rPr>
                        <a:t>Lecturer/Research Fellow/Teaching Fellow/Analyst/Advisor</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5.08</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23.53</a:t>
                      </a:r>
                      <a:endParaRPr lang="en-GB" sz="1100" b="0" i="0" u="none" strike="noStrike">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948564361"/>
                  </a:ext>
                </a:extLst>
              </a:tr>
              <a:tr h="157092">
                <a:tc>
                  <a:txBody>
                    <a:bodyPr/>
                    <a:lstStyle/>
                    <a:p>
                      <a:pPr algn="l" fontAlgn="b"/>
                      <a:r>
                        <a:rPr lang="en-GB" sz="1100" u="none" strike="noStrike">
                          <a:effectLst/>
                        </a:rPr>
                        <a:t>Assistant/Administrator/Officer/Hourly Paid Lecturer/Teaching Assistant/Research Assistant</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33.56</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dirty="0">
                          <a:effectLst/>
                        </a:rPr>
                        <a:t>15.84</a:t>
                      </a:r>
                      <a:endParaRPr lang="en-GB" sz="1100" b="0" i="0" u="none" strike="noStrike" dirty="0">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761940018"/>
                  </a:ext>
                </a:extLst>
              </a:tr>
              <a:tr h="168420">
                <a:tc>
                  <a:txBody>
                    <a:bodyPr/>
                    <a:lstStyle/>
                    <a:p>
                      <a:pPr algn="l" fontAlgn="b"/>
                      <a:r>
                        <a:rPr lang="en-GB" sz="1100" u="none" strike="noStrike">
                          <a:effectLst/>
                        </a:rPr>
                        <a:t>Any other role </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15.93</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8.60</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3613550"/>
                  </a:ext>
                </a:extLst>
              </a:tr>
              <a:tr h="168420">
                <a:tc>
                  <a:txBody>
                    <a:bodyPr/>
                    <a:lstStyle/>
                    <a:p>
                      <a:pPr algn="l" fontAlgn="b"/>
                      <a:r>
                        <a:rPr lang="en-GB" sz="1100" b="1" u="none" strike="noStrike" dirty="0">
                          <a:effectLst/>
                        </a:rPr>
                        <a:t>Contract</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4459352"/>
                  </a:ext>
                </a:extLst>
              </a:tr>
              <a:tr h="168420">
                <a:tc>
                  <a:txBody>
                    <a:bodyPr/>
                    <a:lstStyle/>
                    <a:p>
                      <a:pPr algn="l" fontAlgn="b"/>
                      <a:r>
                        <a:rPr lang="en-GB" sz="1100" u="none" strike="noStrike" dirty="0">
                          <a:effectLst/>
                        </a:rPr>
                        <a:t>Fixed-term  contract</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6.44</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11.76</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25404837"/>
                  </a:ext>
                </a:extLst>
              </a:tr>
              <a:tr h="168420">
                <a:tc>
                  <a:txBody>
                    <a:bodyPr/>
                    <a:lstStyle/>
                    <a:p>
                      <a:pPr algn="l" fontAlgn="b"/>
                      <a:r>
                        <a:rPr lang="en-GB" sz="1100" u="none" strike="noStrike">
                          <a:effectLst/>
                        </a:rPr>
                        <a:t>Permanent contract</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a:effectLst/>
                        </a:rPr>
                        <a:t>93.22</a:t>
                      </a:r>
                      <a:endParaRPr lang="en-GB" sz="1100" b="0" i="0" u="none" strike="noStrike">
                        <a:solidFill>
                          <a:srgbClr val="000000"/>
                        </a:solidFill>
                        <a:effectLst/>
                        <a:latin typeface="Calibri" panose="020F0502020204030204" pitchFamily="34" charset="0"/>
                      </a:endParaRPr>
                    </a:p>
                  </a:txBody>
                  <a:tcPr marL="7018" marR="7018" marT="7018" marB="0" anchor="b"/>
                </a:tc>
                <a:tc>
                  <a:txBody>
                    <a:bodyPr/>
                    <a:lstStyle/>
                    <a:p>
                      <a:pPr algn="ctr" fontAlgn="b"/>
                      <a:r>
                        <a:rPr lang="en-GB" sz="1100" u="none" strike="noStrike" dirty="0">
                          <a:effectLst/>
                        </a:rPr>
                        <a:t>84.62</a:t>
                      </a:r>
                      <a:endParaRPr lang="en-GB" sz="1100" b="0" i="0" u="none" strike="noStrike" dirty="0">
                        <a:solidFill>
                          <a:srgbClr val="000000"/>
                        </a:solidFill>
                        <a:effectLst/>
                        <a:latin typeface="Calibri" panose="020F0502020204030204" pitchFamily="34" charset="0"/>
                      </a:endParaRPr>
                    </a:p>
                  </a:txBody>
                  <a:tcPr marL="7018" marR="7018" marT="7018" marB="0" anchor="b"/>
                </a:tc>
                <a:extLst>
                  <a:ext uri="{0D108BD9-81ED-4DB2-BD59-A6C34878D82A}">
                    <a16:rowId xmlns:a16="http://schemas.microsoft.com/office/drawing/2014/main" val="1766293567"/>
                  </a:ext>
                </a:extLst>
              </a:tr>
              <a:tr h="168420">
                <a:tc>
                  <a:txBody>
                    <a:bodyPr/>
                    <a:lstStyle/>
                    <a:p>
                      <a:pPr algn="l" fontAlgn="b"/>
                      <a:r>
                        <a:rPr lang="en-GB" sz="1100" u="none" strike="noStrike" dirty="0">
                          <a:effectLst/>
                        </a:rPr>
                        <a:t>Other contract </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0.34</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3.62</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7019449"/>
                  </a:ext>
                </a:extLst>
              </a:tr>
              <a:tr h="168420">
                <a:tc>
                  <a:txBody>
                    <a:bodyPr/>
                    <a:lstStyle/>
                    <a:p>
                      <a:pPr algn="l" fontAlgn="b"/>
                      <a:r>
                        <a:rPr lang="en-GB" sz="1100" b="1" u="none" strike="noStrike" dirty="0">
                          <a:effectLst/>
                        </a:rPr>
                        <a:t>Type of institution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1" i="1"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2438742"/>
                  </a:ext>
                </a:extLst>
              </a:tr>
              <a:tr h="168420">
                <a:tc>
                  <a:txBody>
                    <a:bodyPr/>
                    <a:lstStyle/>
                    <a:p>
                      <a:pPr algn="l" fontAlgn="b"/>
                      <a:r>
                        <a:rPr lang="en-GB" sz="1100" u="none" strike="noStrike">
                          <a:effectLst/>
                        </a:rPr>
                        <a:t>Research intensive</a:t>
                      </a:r>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endParaRPr lang="en-GB" sz="1100" b="0" i="0" u="none" strike="noStrike">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tc>
                  <a:txBody>
                    <a:bodyPr/>
                    <a:lstStyle/>
                    <a:p>
                      <a:pPr algn="ctr" fontAlgn="b"/>
                      <a:r>
                        <a:rPr lang="en-GB" sz="1100" u="none" strike="noStrike" dirty="0">
                          <a:effectLst/>
                        </a:rPr>
                        <a:t>29.41</a:t>
                      </a:r>
                      <a:endParaRPr lang="en-GB" sz="1100" b="0"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90419961"/>
                  </a:ext>
                </a:extLst>
              </a:tr>
              <a:tr h="168420">
                <a:tc>
                  <a:txBody>
                    <a:bodyPr/>
                    <a:lstStyle/>
                    <a:p>
                      <a:pPr algn="l" fontAlgn="b"/>
                      <a:r>
                        <a:rPr lang="en-GB" sz="1100" u="none" strike="noStrike" dirty="0">
                          <a:effectLst/>
                        </a:rPr>
                        <a:t>Teaching intensive</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70.59</a:t>
                      </a:r>
                      <a:endParaRPr lang="en-GB" sz="1100" b="0" i="0" u="none" strike="noStrike" dirty="0">
                        <a:solidFill>
                          <a:srgbClr val="000000"/>
                        </a:solidFill>
                        <a:effectLst/>
                        <a:latin typeface="Calibri" panose="020F0502020204030204" pitchFamily="34" charset="0"/>
                      </a:endParaRPr>
                    </a:p>
                  </a:txBody>
                  <a:tcPr marL="7018" marR="7018" marT="7018"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4934668"/>
                  </a:ext>
                </a:extLst>
              </a:tr>
              <a:tr h="168420">
                <a:tc>
                  <a:txBody>
                    <a:bodyPr/>
                    <a:lstStyle/>
                    <a:p>
                      <a:pPr algn="l" fontAlgn="b"/>
                      <a:r>
                        <a:rPr lang="en-GB" sz="1100" b="1" u="none" strike="noStrike" dirty="0">
                          <a:effectLst/>
                        </a:rPr>
                        <a:t>Total</a:t>
                      </a:r>
                      <a:endParaRPr lang="en-GB" sz="1100" b="1"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1" u="none" strike="noStrike" dirty="0">
                          <a:effectLst/>
                        </a:rPr>
                        <a:t>295</a:t>
                      </a:r>
                      <a:endParaRPr lang="en-GB" sz="1100" b="1"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1" u="none" strike="noStrike" dirty="0">
                          <a:effectLst/>
                        </a:rPr>
                        <a:t>221</a:t>
                      </a:r>
                      <a:endParaRPr lang="en-GB" sz="1100" b="1" i="0" u="none" strike="noStrike" dirty="0">
                        <a:solidFill>
                          <a:srgbClr val="000000"/>
                        </a:solidFill>
                        <a:effectLst/>
                        <a:latin typeface="Calibri" panose="020F0502020204030204" pitchFamily="34" charset="0"/>
                      </a:endParaRPr>
                    </a:p>
                  </a:txBody>
                  <a:tcPr marL="7018" marR="7018" marT="701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7295679"/>
                  </a:ext>
                </a:extLst>
              </a:tr>
            </a:tbl>
          </a:graphicData>
        </a:graphic>
      </p:graphicFrame>
    </p:spTree>
    <p:extLst>
      <p:ext uri="{BB962C8B-B14F-4D97-AF65-F5344CB8AC3E}">
        <p14:creationId xmlns:p14="http://schemas.microsoft.com/office/powerpoint/2010/main" val="99025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9B86-9A56-AC4C-FC77-7D43CE3CC98C}"/>
              </a:ext>
            </a:extLst>
          </p:cNvPr>
          <p:cNvSpPr>
            <a:spLocks noGrp="1"/>
          </p:cNvSpPr>
          <p:nvPr>
            <p:ph type="title"/>
          </p:nvPr>
        </p:nvSpPr>
        <p:spPr>
          <a:xfrm>
            <a:off x="838200" y="156688"/>
            <a:ext cx="10515600" cy="818596"/>
          </a:xfrm>
        </p:spPr>
        <p:txBody>
          <a:bodyPr>
            <a:normAutofit/>
          </a:bodyPr>
          <a:lstStyle/>
          <a:p>
            <a:r>
              <a:rPr lang="en-GB" sz="3800" dirty="0"/>
              <a:t>COVID-19 and presenteeism</a:t>
            </a:r>
          </a:p>
        </p:txBody>
      </p:sp>
      <p:graphicFrame>
        <p:nvGraphicFramePr>
          <p:cNvPr id="6" name="Table 5">
            <a:extLst>
              <a:ext uri="{FF2B5EF4-FFF2-40B4-BE49-F238E27FC236}">
                <a16:creationId xmlns:a16="http://schemas.microsoft.com/office/drawing/2014/main" id="{B59C2541-319C-D039-EAEA-AFDFA4D15FA3}"/>
              </a:ext>
            </a:extLst>
          </p:cNvPr>
          <p:cNvGraphicFramePr>
            <a:graphicFrameLocks noGrp="1"/>
          </p:cNvGraphicFramePr>
          <p:nvPr>
            <p:extLst>
              <p:ext uri="{D42A27DB-BD31-4B8C-83A1-F6EECF244321}">
                <p14:modId xmlns:p14="http://schemas.microsoft.com/office/powerpoint/2010/main" val="688978245"/>
              </p:ext>
            </p:extLst>
          </p:nvPr>
        </p:nvGraphicFramePr>
        <p:xfrm>
          <a:off x="946298" y="1043155"/>
          <a:ext cx="8461492" cy="5248859"/>
        </p:xfrm>
        <a:graphic>
          <a:graphicData uri="http://schemas.openxmlformats.org/drawingml/2006/table">
            <a:tbl>
              <a:tblPr>
                <a:tableStyleId>{46F890A9-2807-4EBB-B81D-B2AA78EC7F39}</a:tableStyleId>
              </a:tblPr>
              <a:tblGrid>
                <a:gridCol w="4656925">
                  <a:extLst>
                    <a:ext uri="{9D8B030D-6E8A-4147-A177-3AD203B41FA5}">
                      <a16:colId xmlns:a16="http://schemas.microsoft.com/office/drawing/2014/main" val="2365293876"/>
                    </a:ext>
                  </a:extLst>
                </a:gridCol>
                <a:gridCol w="2253415">
                  <a:extLst>
                    <a:ext uri="{9D8B030D-6E8A-4147-A177-3AD203B41FA5}">
                      <a16:colId xmlns:a16="http://schemas.microsoft.com/office/drawing/2014/main" val="1467342264"/>
                    </a:ext>
                  </a:extLst>
                </a:gridCol>
                <a:gridCol w="1551152">
                  <a:extLst>
                    <a:ext uri="{9D8B030D-6E8A-4147-A177-3AD203B41FA5}">
                      <a16:colId xmlns:a16="http://schemas.microsoft.com/office/drawing/2014/main" val="3691522087"/>
                    </a:ext>
                  </a:extLst>
                </a:gridCol>
              </a:tblGrid>
              <a:tr h="477169">
                <a:tc>
                  <a:txBody>
                    <a:bodyPr/>
                    <a:lstStyle/>
                    <a:p>
                      <a:pPr algn="ctr" fontAlgn="b"/>
                      <a:endParaRPr lang="en-GB" sz="2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400" b="1" u="none" strike="noStrike" dirty="0">
                          <a:effectLst/>
                          <a:latin typeface="+mn-lt"/>
                        </a:rPr>
                        <a:t>Non-academic</a:t>
                      </a:r>
                      <a:endParaRPr lang="en-GB" sz="2400" b="1"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400" b="1" u="none" strike="noStrike" dirty="0">
                          <a:effectLst/>
                          <a:latin typeface="+mn-lt"/>
                        </a:rPr>
                        <a:t>Academic</a:t>
                      </a:r>
                      <a:endParaRPr lang="en-GB" sz="2400" b="1"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765123"/>
                  </a:ext>
                </a:extLst>
              </a:tr>
              <a:tr h="477169">
                <a:tc>
                  <a:txBody>
                    <a:bodyPr/>
                    <a:lstStyle/>
                    <a:p>
                      <a:pPr algn="l" fontAlgn="b"/>
                      <a:r>
                        <a:rPr lang="en-GB" sz="2400" b="1" i="0" u="none" strike="noStrike" dirty="0">
                          <a:solidFill>
                            <a:srgbClr val="000000"/>
                          </a:solidFill>
                          <a:effectLst/>
                          <a:latin typeface="+mn-lt"/>
                        </a:rPr>
                        <a:t>COVID-19</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5451956"/>
                  </a:ext>
                </a:extLst>
              </a:tr>
              <a:tr h="477169">
                <a:tc>
                  <a:txBody>
                    <a:bodyPr/>
                    <a:lstStyle/>
                    <a:p>
                      <a:pPr algn="l" fontAlgn="b"/>
                      <a:r>
                        <a:rPr lang="en-GB" sz="2400" u="none" strike="noStrike" dirty="0">
                          <a:effectLst/>
                          <a:latin typeface="+mn-lt"/>
                        </a:rPr>
                        <a:t>COVID-19 positive at least once</a:t>
                      </a:r>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GB" sz="2400" u="none" strike="noStrike">
                          <a:effectLst/>
                          <a:latin typeface="+mn-lt"/>
                        </a:rPr>
                        <a:t>78.31%</a:t>
                      </a:r>
                      <a:endParaRPr lang="en-GB" sz="2400" b="0" i="0" u="none" strike="noStrike">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GB" sz="2400" u="none" strike="noStrike" dirty="0">
                          <a:effectLst/>
                          <a:latin typeface="+mn-lt"/>
                        </a:rPr>
                        <a:t>69.68%</a:t>
                      </a:r>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1722105"/>
                  </a:ext>
                </a:extLst>
              </a:tr>
              <a:tr h="477169">
                <a:tc>
                  <a:txBody>
                    <a:bodyPr/>
                    <a:lstStyle/>
                    <a:p>
                      <a:pPr algn="l" fontAlgn="b"/>
                      <a:r>
                        <a:rPr lang="en-GB" sz="2400" u="none" strike="noStrike" dirty="0">
                          <a:effectLst/>
                          <a:latin typeface="+mn-lt"/>
                        </a:rPr>
                        <a:t>Reported COVID-19 to manager</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93.07%</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85.06%</a:t>
                      </a:r>
                      <a:endParaRPr lang="en-GB"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898031157"/>
                  </a:ext>
                </a:extLst>
              </a:tr>
              <a:tr h="477169">
                <a:tc>
                  <a:txBody>
                    <a:bodyPr/>
                    <a:lstStyle/>
                    <a:p>
                      <a:pPr algn="l" fontAlgn="b"/>
                      <a:r>
                        <a:rPr lang="en-GB" sz="2400" u="none" strike="noStrike">
                          <a:effectLst/>
                          <a:latin typeface="+mn-lt"/>
                        </a:rPr>
                        <a:t>Took leave while sick</a:t>
                      </a:r>
                      <a:endParaRPr lang="en-GB" sz="2400" b="0" i="0" u="none" strike="noStrike">
                        <a:solidFill>
                          <a:srgbClr val="000000"/>
                        </a:solidFill>
                        <a:effectLst/>
                        <a:latin typeface="+mn-lt"/>
                      </a:endParaRPr>
                    </a:p>
                  </a:txBody>
                  <a:tcPr marL="9525" marR="9525" marT="9525" marB="0" anchor="b"/>
                </a:tc>
                <a:tc>
                  <a:txBody>
                    <a:bodyPr/>
                    <a:lstStyle/>
                    <a:p>
                      <a:pPr algn="ctr" fontAlgn="b"/>
                      <a:r>
                        <a:rPr lang="en-GB" sz="2400" u="none" strike="noStrike">
                          <a:effectLst/>
                          <a:latin typeface="+mn-lt"/>
                        </a:rPr>
                        <a:t>77.92%</a:t>
                      </a:r>
                      <a:endParaRPr lang="en-GB" sz="2400" b="0" i="0" u="none" strike="noStrike">
                        <a:solidFill>
                          <a:srgbClr val="000000"/>
                        </a:solidFill>
                        <a:effectLst/>
                        <a:latin typeface="+mn-lt"/>
                      </a:endParaRPr>
                    </a:p>
                  </a:txBody>
                  <a:tcPr marL="9525" marR="9525" marT="9525" marB="0" anchor="b"/>
                </a:tc>
                <a:tc>
                  <a:txBody>
                    <a:bodyPr/>
                    <a:lstStyle/>
                    <a:p>
                      <a:pPr algn="ctr" fontAlgn="b"/>
                      <a:r>
                        <a:rPr lang="en-GB" sz="2400" u="none" strike="noStrike">
                          <a:effectLst/>
                          <a:latin typeface="+mn-lt"/>
                        </a:rPr>
                        <a:t>71.43%</a:t>
                      </a:r>
                      <a:endParaRPr lang="en-GB" sz="24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715855194"/>
                  </a:ext>
                </a:extLst>
              </a:tr>
              <a:tr h="477169">
                <a:tc>
                  <a:txBody>
                    <a:bodyPr/>
                    <a:lstStyle/>
                    <a:p>
                      <a:pPr algn="l" fontAlgn="b"/>
                      <a:r>
                        <a:rPr lang="en-GB" sz="2400" u="none" strike="noStrike" dirty="0">
                          <a:effectLst/>
                          <a:latin typeface="+mn-lt"/>
                        </a:rPr>
                        <a:t>Days of leave</a:t>
                      </a:r>
                      <a:endParaRPr lang="en-GB" sz="2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400" u="none" strike="noStrike" dirty="0">
                          <a:effectLst/>
                          <a:latin typeface="+mn-lt"/>
                        </a:rPr>
                        <a:t>6.52</a:t>
                      </a:r>
                      <a:endParaRPr lang="en-GB" sz="2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ctr" fontAlgn="b"/>
                      <a:r>
                        <a:rPr lang="en-GB" sz="2400" u="none" strike="noStrike" dirty="0">
                          <a:effectLst/>
                          <a:latin typeface="+mn-lt"/>
                        </a:rPr>
                        <a:t>9.10</a:t>
                      </a:r>
                      <a:endParaRPr lang="en-GB" sz="2400" b="0" i="0" u="none" strike="noStrike" dirty="0">
                        <a:solidFill>
                          <a:srgbClr val="000000"/>
                        </a:solidFill>
                        <a:effectLst/>
                        <a:latin typeface="+mn-lt"/>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4202893"/>
                  </a:ext>
                </a:extLst>
              </a:tr>
              <a:tr h="477169">
                <a:tc>
                  <a:txBody>
                    <a:bodyPr/>
                    <a:lstStyle/>
                    <a:p>
                      <a:pPr algn="l" fontAlgn="b"/>
                      <a:r>
                        <a:rPr lang="en-GB" sz="2400" b="1" i="0" u="none" strike="noStrike" dirty="0">
                          <a:solidFill>
                            <a:schemeClr val="tx1"/>
                          </a:solidFill>
                          <a:effectLst/>
                          <a:latin typeface="+mn-lt"/>
                        </a:rPr>
                        <a:t>Presenteeism</a:t>
                      </a: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9918660"/>
                  </a:ext>
                </a:extLst>
              </a:tr>
              <a:tr h="477169">
                <a:tc>
                  <a:txBody>
                    <a:bodyPr/>
                    <a:lstStyle/>
                    <a:p>
                      <a:pPr algn="l" fontAlgn="b"/>
                      <a:r>
                        <a:rPr lang="en-GB" sz="2400" u="none" strike="noStrike" dirty="0">
                          <a:effectLst/>
                          <a:latin typeface="+mn-lt"/>
                        </a:rPr>
                        <a:t>Working when sick </a:t>
                      </a:r>
                      <a:endParaRPr lang="en-GB" sz="2400" b="0" i="0" u="none" strike="noStrike" dirty="0">
                        <a:solidFill>
                          <a:srgbClr val="FF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GB" sz="2400" u="none" strike="noStrike" dirty="0">
                          <a:effectLst/>
                          <a:latin typeface="+mn-lt"/>
                        </a:rPr>
                        <a:t>72.77%</a:t>
                      </a:r>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ctr" fontAlgn="b"/>
                      <a:r>
                        <a:rPr lang="en-GB" sz="2400" u="none" strike="noStrike" dirty="0">
                          <a:effectLst/>
                          <a:latin typeface="+mn-lt"/>
                        </a:rPr>
                        <a:t>68.18%</a:t>
                      </a:r>
                      <a:endParaRPr lang="en-GB" sz="2400" b="0" i="0" u="none" strike="noStrike" dirty="0">
                        <a:solidFill>
                          <a:srgbClr val="000000"/>
                        </a:solidFill>
                        <a:effectLst/>
                        <a:latin typeface="+mn-lt"/>
                      </a:endParaRPr>
                    </a:p>
                  </a:txBody>
                  <a:tcPr marL="9525" marR="9525" marT="9525"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45681477"/>
                  </a:ext>
                </a:extLst>
              </a:tr>
              <a:tr h="477169">
                <a:tc>
                  <a:txBody>
                    <a:bodyPr/>
                    <a:lstStyle/>
                    <a:p>
                      <a:pPr algn="l" fontAlgn="b"/>
                      <a:r>
                        <a:rPr lang="en-GB" sz="2400" u="none" strike="noStrike" dirty="0">
                          <a:effectLst/>
                          <a:latin typeface="+mn-lt"/>
                        </a:rPr>
                        <a:t>Days of work when sick</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5.61</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7.41</a:t>
                      </a:r>
                      <a:endParaRPr lang="en-GB"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705402458"/>
                  </a:ext>
                </a:extLst>
              </a:tr>
              <a:tr h="477169">
                <a:tc>
                  <a:txBody>
                    <a:bodyPr/>
                    <a:lstStyle/>
                    <a:p>
                      <a:pPr algn="l" fontAlgn="b"/>
                      <a:r>
                        <a:rPr lang="en-GB" sz="2400" u="none" strike="noStrike" dirty="0">
                          <a:effectLst/>
                          <a:latin typeface="+mn-lt"/>
                        </a:rPr>
                        <a:t>Hours per day of work when sick </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6.20</a:t>
                      </a:r>
                      <a:endParaRPr lang="en-GB" sz="2400" b="0" i="0"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5.57</a:t>
                      </a:r>
                      <a:endParaRPr lang="en-GB" sz="2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812903962"/>
                  </a:ext>
                </a:extLst>
              </a:tr>
              <a:tr h="477169">
                <a:tc>
                  <a:txBody>
                    <a:bodyPr/>
                    <a:lstStyle/>
                    <a:p>
                      <a:pPr algn="l" fontAlgn="b"/>
                      <a:r>
                        <a:rPr lang="en-GB" sz="2400" u="none" strike="noStrike" dirty="0">
                          <a:effectLst/>
                          <a:latin typeface="+mn-lt"/>
                        </a:rPr>
                        <a:t>Total</a:t>
                      </a:r>
                      <a:endParaRPr lang="en-GB" sz="2400" b="0" i="1"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295</a:t>
                      </a:r>
                      <a:endParaRPr lang="en-GB" sz="2400" b="0" i="1" u="none" strike="noStrike" dirty="0">
                        <a:solidFill>
                          <a:srgbClr val="000000"/>
                        </a:solidFill>
                        <a:effectLst/>
                        <a:latin typeface="+mn-lt"/>
                      </a:endParaRPr>
                    </a:p>
                  </a:txBody>
                  <a:tcPr marL="9525" marR="9525" marT="9525" marB="0" anchor="b"/>
                </a:tc>
                <a:tc>
                  <a:txBody>
                    <a:bodyPr/>
                    <a:lstStyle/>
                    <a:p>
                      <a:pPr algn="ctr" fontAlgn="b"/>
                      <a:r>
                        <a:rPr lang="en-GB" sz="2400" u="none" strike="noStrike" dirty="0">
                          <a:effectLst/>
                          <a:latin typeface="+mn-lt"/>
                        </a:rPr>
                        <a:t>221</a:t>
                      </a:r>
                      <a:endParaRPr lang="en-GB" sz="2400" b="0" i="1"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2118126"/>
                  </a:ext>
                </a:extLst>
              </a:tr>
            </a:tbl>
          </a:graphicData>
        </a:graphic>
      </p:graphicFrame>
    </p:spTree>
    <p:extLst>
      <p:ext uri="{BB962C8B-B14F-4D97-AF65-F5344CB8AC3E}">
        <p14:creationId xmlns:p14="http://schemas.microsoft.com/office/powerpoint/2010/main" val="244022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7091-039F-4D90-A4F4-2B8726940C43}"/>
              </a:ext>
            </a:extLst>
          </p:cNvPr>
          <p:cNvSpPr>
            <a:spLocks noGrp="1"/>
          </p:cNvSpPr>
          <p:nvPr>
            <p:ph type="title"/>
          </p:nvPr>
        </p:nvSpPr>
        <p:spPr>
          <a:xfrm>
            <a:off x="738240" y="154029"/>
            <a:ext cx="10509956" cy="1188720"/>
          </a:xfrm>
        </p:spPr>
        <p:txBody>
          <a:bodyPr>
            <a:normAutofit/>
          </a:bodyPr>
          <a:lstStyle/>
          <a:p>
            <a:r>
              <a:rPr lang="en-GB" sz="4000" dirty="0"/>
              <a:t>While being sick…</a:t>
            </a:r>
          </a:p>
        </p:txBody>
      </p:sp>
      <p:sp>
        <p:nvSpPr>
          <p:cNvPr id="12" name="Content Placeholder 2">
            <a:extLst>
              <a:ext uri="{FF2B5EF4-FFF2-40B4-BE49-F238E27FC236}">
                <a16:creationId xmlns:a16="http://schemas.microsoft.com/office/drawing/2014/main" id="{42ECA733-D1CD-1358-A21D-F90BAB6B74E3}"/>
              </a:ext>
            </a:extLst>
          </p:cNvPr>
          <p:cNvSpPr>
            <a:spLocks noGrp="1"/>
          </p:cNvSpPr>
          <p:nvPr>
            <p:ph idx="1"/>
          </p:nvPr>
        </p:nvSpPr>
        <p:spPr>
          <a:xfrm>
            <a:off x="841664" y="1184564"/>
            <a:ext cx="8862487" cy="4738255"/>
          </a:xfrm>
        </p:spPr>
        <p:txBody>
          <a:bodyPr>
            <a:normAutofit fontScale="70000" lnSpcReduction="20000"/>
          </a:bodyPr>
          <a:lstStyle/>
          <a:p>
            <a:pPr>
              <a:lnSpc>
                <a:spcPct val="100000"/>
              </a:lnSpc>
              <a:buFont typeface="Wingdings" panose="05000000000000000000" pitchFamily="2" charset="2"/>
              <a:buChar char="§"/>
            </a:pPr>
            <a:r>
              <a:rPr lang="en-GB" sz="2700" i="1" dirty="0"/>
              <a:t>Percentage of regular amount of work performed </a:t>
            </a:r>
          </a:p>
          <a:p>
            <a:pPr marL="519113" indent="-342900">
              <a:lnSpc>
                <a:spcPct val="100000"/>
              </a:lnSpc>
              <a:buFont typeface="Wingdings" panose="05000000000000000000" pitchFamily="2" charset="2"/>
              <a:buChar char="§"/>
            </a:pPr>
            <a:r>
              <a:rPr lang="en-GB" sz="2700" dirty="0"/>
              <a:t>Non-academics: 67.68%</a:t>
            </a:r>
          </a:p>
          <a:p>
            <a:pPr marL="519113" indent="-342900">
              <a:lnSpc>
                <a:spcPct val="100000"/>
              </a:lnSpc>
              <a:buFont typeface="Wingdings" panose="05000000000000000000" pitchFamily="2" charset="2"/>
              <a:buChar char="§"/>
            </a:pPr>
            <a:r>
              <a:rPr lang="en-GB" sz="2700" dirty="0"/>
              <a:t>Academics: 60.89% </a:t>
            </a:r>
            <a:endParaRPr lang="en-GB" sz="2700" dirty="0">
              <a:highlight>
                <a:srgbClr val="FFFF00"/>
              </a:highlight>
              <a:cs typeface="Times New Roman" panose="02020603050405020304" pitchFamily="18" charset="0"/>
            </a:endParaRPr>
          </a:p>
          <a:p>
            <a:pPr>
              <a:lnSpc>
                <a:spcPct val="100000"/>
              </a:lnSpc>
              <a:buFont typeface="Wingdings" panose="05000000000000000000" pitchFamily="2" charset="2"/>
              <a:buChar char="§"/>
            </a:pPr>
            <a:endParaRPr lang="en-GB" sz="2700" dirty="0">
              <a:highlight>
                <a:srgbClr val="FFFF00"/>
              </a:highlight>
              <a:cs typeface="Times New Roman" panose="02020603050405020304" pitchFamily="18" charset="0"/>
            </a:endParaRPr>
          </a:p>
          <a:p>
            <a:pPr>
              <a:lnSpc>
                <a:spcPct val="100000"/>
              </a:lnSpc>
              <a:buFont typeface="Wingdings" panose="05000000000000000000" pitchFamily="2" charset="2"/>
              <a:buChar char="§"/>
            </a:pPr>
            <a:r>
              <a:rPr lang="en-GB" sz="2700" i="1" dirty="0">
                <a:cs typeface="Times New Roman" panose="02020603050405020304" pitchFamily="18" charset="0"/>
              </a:rPr>
              <a:t>Type of work</a:t>
            </a:r>
          </a:p>
          <a:p>
            <a:pPr marL="539750" indent="-363538">
              <a:lnSpc>
                <a:spcPct val="100000"/>
              </a:lnSpc>
              <a:buFont typeface="Wingdings" panose="05000000000000000000" pitchFamily="2" charset="2"/>
              <a:buChar char="§"/>
            </a:pPr>
            <a:r>
              <a:rPr lang="en-GB" sz="2700" i="1" dirty="0">
                <a:cs typeface="Times New Roman" panose="02020603050405020304" pitchFamily="18" charset="0"/>
              </a:rPr>
              <a:t>Non-academics</a:t>
            </a:r>
          </a:p>
          <a:p>
            <a:pPr marL="1081088" indent="352425">
              <a:lnSpc>
                <a:spcPct val="100000"/>
              </a:lnSpc>
              <a:buFont typeface="Wingdings" panose="05000000000000000000" pitchFamily="2" charset="2"/>
              <a:buChar char="§"/>
            </a:pPr>
            <a:r>
              <a:rPr lang="en-GB" sz="2700" dirty="0">
                <a:cs typeface="Times New Roman" panose="02020603050405020304" pitchFamily="18" charset="0"/>
              </a:rPr>
              <a:t>Day job </a:t>
            </a:r>
          </a:p>
          <a:p>
            <a:pPr marL="1081088" indent="352425">
              <a:lnSpc>
                <a:spcPct val="100000"/>
              </a:lnSpc>
              <a:buFont typeface="Wingdings" panose="05000000000000000000" pitchFamily="2" charset="2"/>
              <a:buChar char="§"/>
            </a:pPr>
            <a:r>
              <a:rPr lang="en-GB" sz="2700" dirty="0">
                <a:cs typeface="Times New Roman" panose="02020603050405020304" pitchFamily="18" charset="0"/>
              </a:rPr>
              <a:t>Admin and essential tasks</a:t>
            </a:r>
          </a:p>
          <a:p>
            <a:pPr marL="1081088" indent="352425">
              <a:lnSpc>
                <a:spcPct val="100000"/>
              </a:lnSpc>
              <a:buFont typeface="Wingdings" panose="05000000000000000000" pitchFamily="2" charset="2"/>
              <a:buChar char="§"/>
            </a:pPr>
            <a:r>
              <a:rPr lang="en-GB" sz="2700" dirty="0">
                <a:cs typeface="Times New Roman" panose="02020603050405020304" pitchFamily="18" charset="0"/>
              </a:rPr>
              <a:t>Online meetings and phone calls.</a:t>
            </a:r>
          </a:p>
          <a:p>
            <a:pPr marL="539750" indent="-363538">
              <a:lnSpc>
                <a:spcPct val="100000"/>
              </a:lnSpc>
              <a:buFont typeface="Wingdings" panose="05000000000000000000" pitchFamily="2" charset="2"/>
              <a:buChar char="§"/>
            </a:pPr>
            <a:r>
              <a:rPr lang="en-GB" sz="2700" i="1" dirty="0">
                <a:cs typeface="Times New Roman" panose="02020603050405020304" pitchFamily="18" charset="0"/>
              </a:rPr>
              <a:t>Academics</a:t>
            </a:r>
          </a:p>
          <a:p>
            <a:pPr marL="1433513" indent="-352425">
              <a:lnSpc>
                <a:spcPct val="100000"/>
              </a:lnSpc>
              <a:buFont typeface="Wingdings" panose="05000000000000000000" pitchFamily="2" charset="2"/>
              <a:buChar char="§"/>
            </a:pPr>
            <a:r>
              <a:rPr lang="en-GB" sz="2700" dirty="0">
                <a:cs typeface="Times New Roman" panose="02020603050405020304" pitchFamily="18" charset="0"/>
              </a:rPr>
              <a:t>Admin and emails.</a:t>
            </a:r>
          </a:p>
          <a:p>
            <a:pPr marL="1433513" indent="-352425">
              <a:lnSpc>
                <a:spcPct val="100000"/>
              </a:lnSpc>
              <a:buFont typeface="Wingdings" panose="05000000000000000000" pitchFamily="2" charset="2"/>
              <a:buChar char="§"/>
            </a:pPr>
            <a:r>
              <a:rPr lang="en-GB" sz="2700" dirty="0">
                <a:cs typeface="Times New Roman" panose="02020603050405020304" pitchFamily="18" charset="0"/>
              </a:rPr>
              <a:t>Online teaching, updating teaching material and marking.</a:t>
            </a:r>
          </a:p>
          <a:p>
            <a:pPr marL="1433513" indent="-352425">
              <a:lnSpc>
                <a:spcPct val="100000"/>
              </a:lnSpc>
              <a:buFont typeface="Wingdings" panose="05000000000000000000" pitchFamily="2" charset="2"/>
              <a:buChar char="§"/>
            </a:pPr>
            <a:r>
              <a:rPr lang="en-GB" sz="2700" dirty="0">
                <a:cs typeface="Times New Roman" panose="02020603050405020304" pitchFamily="18" charset="0"/>
              </a:rPr>
              <a:t>Research, reports, data analysis. </a:t>
            </a:r>
          </a:p>
          <a:p>
            <a:pPr indent="0">
              <a:lnSpc>
                <a:spcPct val="100000"/>
              </a:lnSpc>
              <a:buNone/>
            </a:pPr>
            <a:endParaRPr lang="en-GB" sz="2400" dirty="0">
              <a:cs typeface="Times New Roman" panose="02020603050405020304" pitchFamily="18" charset="0"/>
            </a:endParaRPr>
          </a:p>
          <a:p>
            <a:pPr>
              <a:lnSpc>
                <a:spcPct val="100000"/>
              </a:lnSpc>
              <a:buFont typeface="Wingdings" panose="05000000000000000000" pitchFamily="2" charset="2"/>
              <a:buChar char="§"/>
            </a:pPr>
            <a:endParaRPr lang="en-GB" sz="2400" dirty="0">
              <a:cs typeface="Times New Roman" panose="02020603050405020304" pitchFamily="18" charset="0"/>
            </a:endParaRPr>
          </a:p>
          <a:p>
            <a:pPr>
              <a:lnSpc>
                <a:spcPct val="100000"/>
              </a:lnSpc>
            </a:pPr>
            <a:endParaRPr lang="en-GB" sz="2400" dirty="0"/>
          </a:p>
          <a:p>
            <a:endParaRPr lang="en-GB" dirty="0"/>
          </a:p>
          <a:p>
            <a:pPr>
              <a:lnSpc>
                <a:spcPct val="110000"/>
              </a:lnSpc>
            </a:pPr>
            <a:endParaRPr lang="en-GB" sz="2800" dirty="0"/>
          </a:p>
        </p:txBody>
      </p:sp>
    </p:spTree>
    <p:extLst>
      <p:ext uri="{BB962C8B-B14F-4D97-AF65-F5344CB8AC3E}">
        <p14:creationId xmlns:p14="http://schemas.microsoft.com/office/powerpoint/2010/main" val="3646663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3113</Words>
  <Application>Microsoft Office PowerPoint</Application>
  <PresentationFormat>Widescreen</PresentationFormat>
  <Paragraphs>322</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72</vt:lpstr>
      <vt:lpstr>Söhne</vt:lpstr>
      <vt:lpstr>Arial</vt:lpstr>
      <vt:lpstr>Calibri</vt:lpstr>
      <vt:lpstr>Calibri Light</vt:lpstr>
      <vt:lpstr>Times New Roman</vt:lpstr>
      <vt:lpstr>Wingdings</vt:lpstr>
      <vt:lpstr>Office Theme</vt:lpstr>
      <vt:lpstr> ‘Presenteeism’ amongst UK Higher Education staff during  and beyond the pandemic.</vt:lpstr>
      <vt:lpstr>Presenteeism: background</vt:lpstr>
      <vt:lpstr> Why do people work while sick?  </vt:lpstr>
      <vt:lpstr>Presenteeism culture in academia</vt:lpstr>
      <vt:lpstr>PowerPoint Presentation</vt:lpstr>
      <vt:lpstr>Methodology</vt:lpstr>
      <vt:lpstr>The sample</vt:lpstr>
      <vt:lpstr>COVID-19 and presenteeism</vt:lpstr>
      <vt:lpstr>While being sick…</vt:lpstr>
      <vt:lpstr>Reasons for presenteeism  (To no extent…To a very large extent)</vt:lpstr>
      <vt:lpstr>Impact of presenteeism (To no extent…To a very large extent)</vt:lpstr>
      <vt:lpstr>Support options </vt:lpstr>
      <vt:lpstr>FWA before and after the pandemic (1)</vt:lpstr>
      <vt:lpstr>FWA before and after the pandemic (2)</vt:lpstr>
      <vt:lpstr>Work From Home and Presenteeism</vt:lpstr>
      <vt:lpstr>Working hours - distribution before and after the pandemic</vt:lpstr>
      <vt:lpstr>Mapping the argument and concluding remarks</vt:lpstr>
      <vt:lpstr>                                 Thank you!            </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BSA Work, Employment and Society 2021: Connectedness, Activism and Dignity at work in a Precarious Era    Too scared to go sick: Precarious academic work and ‘virtual presenteeism’ in the UK higher education during the Covid-19 pandemic</dc:title>
  <dc:creator>Mitsakis, Fotios</dc:creator>
  <cp:lastModifiedBy>Gallacher, Jonathan</cp:lastModifiedBy>
  <cp:revision>130</cp:revision>
  <dcterms:created xsi:type="dcterms:W3CDTF">2021-07-29T13:11:48Z</dcterms:created>
  <dcterms:modified xsi:type="dcterms:W3CDTF">2023-09-12T06:46:40Z</dcterms:modified>
</cp:coreProperties>
</file>