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334" r:id="rId6"/>
    <p:sldId id="333" r:id="rId7"/>
    <p:sldId id="500" r:id="rId8"/>
    <p:sldId id="494" r:id="rId9"/>
    <p:sldId id="508" r:id="rId10"/>
    <p:sldId id="504" r:id="rId11"/>
    <p:sldId id="506" r:id="rId12"/>
    <p:sldId id="502" r:id="rId13"/>
    <p:sldId id="507" r:id="rId14"/>
    <p:sldId id="510" r:id="rId15"/>
    <p:sldId id="512" r:id="rId16"/>
    <p:sldId id="516"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C"/>
    <a:srgbClr val="C7017F"/>
    <a:srgbClr val="821E69"/>
    <a:srgbClr val="D1BCDC"/>
    <a:srgbClr val="6F6258"/>
    <a:srgbClr val="9E043D"/>
    <a:srgbClr val="E5E5E5"/>
    <a:srgbClr val="E6005B"/>
    <a:srgbClr val="BB3F07"/>
    <a:srgbClr val="C7D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3B49D-8803-4BB6-BDD0-DB3AAAFB6C89}" v="99" dt="2023-11-07T00:51:24.029"/>
    <p1510:client id="{97D88FBB-0056-4FC1-A20B-9CE7CBBE4072}" v="2" dt="2023-11-07T22:11:17.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p:restoredTop sz="94694"/>
  </p:normalViewPr>
  <p:slideViewPr>
    <p:cSldViewPr snapToGrid="0" snapToObjects="1">
      <p:cViewPr varScale="1">
        <p:scale>
          <a:sx n="107" d="100"/>
          <a:sy n="107" d="100"/>
        </p:scale>
        <p:origin x="1986" y="1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about:blank"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1400" dirty="0"/>
              <a:t>Online survey responses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172363748649063"/>
          <c:y val="0.25698175593317729"/>
          <c:w val="0.46478817353713137"/>
          <c:h val="0.72317884835559332"/>
        </c:manualLayout>
      </c:layout>
      <c:pieChart>
        <c:varyColors val="1"/>
        <c:ser>
          <c:idx val="0"/>
          <c:order val="0"/>
          <c:tx>
            <c:strRef>
              <c:f>Sheet1!$B$1</c:f>
              <c:strCache>
                <c:ptCount val="1"/>
                <c:pt idx="0">
                  <c:v>Online survey responses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A5-4893-9C7D-422DBE14C96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A5-4893-9C7D-422DBE14C96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861B-4CD8-B2AF-C6C69219D8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6A5-4893-9C7D-422DBE14C969}"/>
              </c:ext>
            </c:extLst>
          </c:dPt>
          <c:dLbls>
            <c:dLbl>
              <c:idx val="0"/>
              <c:tx>
                <c:rich>
                  <a:bodyPr/>
                  <a:lstStyle/>
                  <a:p>
                    <a:fld id="{650DF8B7-0F11-4964-8044-F5C8982DDC4B}" type="CATEGORYNAME">
                      <a:rPr lang="en-US" sz="1100" smtClean="0"/>
                      <a:pPr/>
                      <a:t>[CATEGORY NAME]</a:t>
                    </a:fld>
                    <a:r>
                      <a:rPr lang="en-US" sz="1100" baseline="0"/>
                      <a:t>: </a:t>
                    </a:r>
                    <a:br>
                      <a:rPr lang="en-US" sz="1100" baseline="0"/>
                    </a:br>
                    <a:fld id="{46858833-9345-40ED-82C1-D461CA020376}" type="VALUE">
                      <a:rPr lang="en-US" sz="1100" baseline="0" smtClean="0"/>
                      <a:pPr/>
                      <a:t>[VALUE]</a:t>
                    </a:fld>
                    <a:r>
                      <a:rPr lang="en-US" sz="1100" baseline="0" dirty="0"/>
                      <a:t>; </a:t>
                    </a:r>
                    <a:fld id="{5471E762-A169-4784-A9EA-4FA0096FE834}" type="PERCENTAGE">
                      <a:rPr lang="en-US" sz="1100" baseline="0"/>
                      <a:pPr/>
                      <a:t>[PERCENTAGE]</a:t>
                    </a:fld>
                    <a:endParaRPr lang="en-US" sz="1100"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6A5-4893-9C7D-422DBE14C969}"/>
                </c:ext>
              </c:extLst>
            </c:dLbl>
            <c:dLbl>
              <c:idx val="1"/>
              <c:tx>
                <c:rich>
                  <a:bodyPr/>
                  <a:lstStyle/>
                  <a:p>
                    <a:fld id="{71A68D0B-A0B8-4F5C-9205-BBE91A2034BE}" type="CATEGORYNAME">
                      <a:rPr lang="en-US" sz="1100" smtClean="0"/>
                      <a:pPr/>
                      <a:t>[CATEGORY NAME]</a:t>
                    </a:fld>
                    <a:r>
                      <a:rPr lang="en-US" sz="1100" dirty="0"/>
                      <a:t>:</a:t>
                    </a:r>
                    <a:r>
                      <a:rPr lang="en-US" baseline="0" dirty="0"/>
                      <a:t> </a:t>
                    </a:r>
                    <a:fld id="{6FC5AD20-CF17-4283-9467-3981A6E444F4}" type="VALUE">
                      <a:rPr lang="en-US" sz="1100" baseline="0"/>
                      <a:pPr/>
                      <a:t>[VALUE]</a:t>
                    </a:fld>
                    <a:r>
                      <a:rPr lang="en-US" sz="1100" baseline="0" dirty="0"/>
                      <a:t>; </a:t>
                    </a:r>
                    <a:fld id="{AF8455C1-8242-43E5-9039-7CD489C7F5F7}" type="PERCENTAGE">
                      <a:rPr lang="en-US" sz="1100" baseline="0"/>
                      <a:pPr/>
                      <a:t>[PERCENTAGE]</a:t>
                    </a:fld>
                    <a:endParaRPr lang="en-US" sz="1100"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6A5-4893-9C7D-422DBE14C969}"/>
                </c:ext>
              </c:extLst>
            </c:dLbl>
            <c:dLbl>
              <c:idx val="2"/>
              <c:layout>
                <c:manualLayout>
                  <c:x val="-3.8189579604413645E-2"/>
                  <c:y val="8.9443322092746358E-2"/>
                </c:manualLayout>
              </c:layout>
              <c:tx>
                <c:rich>
                  <a:bodyPr/>
                  <a:lstStyle/>
                  <a:p>
                    <a:fld id="{3AF547D4-DAD5-41B6-8ACE-A7C0C6C53483}" type="CATEGORYNAME">
                      <a:rPr lang="en-US" sz="1100" smtClean="0"/>
                      <a:pPr/>
                      <a:t>[CATEGORY NAME]</a:t>
                    </a:fld>
                    <a:r>
                      <a:rPr lang="en-US" sz="1100" baseline="0" dirty="0"/>
                      <a:t>: </a:t>
                    </a:r>
                    <a:fld id="{FBEE218A-F0D7-4961-9AAF-171910B4D126}" type="VALUE">
                      <a:rPr lang="en-US" sz="1100" baseline="0"/>
                      <a:pPr/>
                      <a:t>[VALUE]</a:t>
                    </a:fld>
                    <a:r>
                      <a:rPr lang="en-US" sz="1100" baseline="0" dirty="0"/>
                      <a:t>; </a:t>
                    </a:r>
                    <a:fld id="{4E700CEB-7854-4585-9FB0-EF2DD0773987}" type="PERCENTAGE">
                      <a:rPr lang="en-US" sz="1100" baseline="0"/>
                      <a:pPr/>
                      <a:t>[PERCENTAGE]</a:t>
                    </a:fld>
                    <a:endParaRPr lang="en-US" sz="1100"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458920796665123"/>
                      <c:h val="0.18790168488446898"/>
                    </c:manualLayout>
                  </c15:layout>
                  <c15:dlblFieldTable/>
                  <c15:showDataLabelsRange val="0"/>
                </c:ext>
                <c:ext xmlns:c16="http://schemas.microsoft.com/office/drawing/2014/chart" uri="{C3380CC4-5D6E-409C-BE32-E72D297353CC}">
                  <c16:uniqueId val="{00000001-861B-4CD8-B2AF-C6C69219D85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Brazil</c:v>
                </c:pt>
                <c:pt idx="1">
                  <c:v>Mexico</c:v>
                </c:pt>
                <c:pt idx="2">
                  <c:v>Peru</c:v>
                </c:pt>
              </c:strCache>
            </c:strRef>
          </c:cat>
          <c:val>
            <c:numRef>
              <c:f>Sheet1!$B$2:$B$5</c:f>
              <c:numCache>
                <c:formatCode>General</c:formatCode>
                <c:ptCount val="4"/>
                <c:pt idx="0">
                  <c:v>37</c:v>
                </c:pt>
                <c:pt idx="1">
                  <c:v>36</c:v>
                </c:pt>
                <c:pt idx="2">
                  <c:v>4</c:v>
                </c:pt>
              </c:numCache>
            </c:numRef>
          </c:val>
          <c:extLst>
            <c:ext xmlns:c16="http://schemas.microsoft.com/office/drawing/2014/chart" uri="{C3380CC4-5D6E-409C-BE32-E72D297353CC}">
              <c16:uniqueId val="{00000000-861B-4CD8-B2AF-C6C69219D852}"/>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400" b="1"/>
              <a:t>Number of interviews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Brazil</c:v>
                </c:pt>
              </c:strCache>
            </c:strRef>
          </c:tx>
          <c:spPr>
            <a:solidFill>
              <a:schemeClr val="accent1"/>
            </a:solidFill>
            <a:ln>
              <a:noFill/>
            </a:ln>
            <a:effectLst/>
          </c:spPr>
          <c:invertIfNegative val="0"/>
          <c:dLbls>
            <c:dLbl>
              <c:idx val="0"/>
              <c:tx>
                <c:rich>
                  <a:bodyPr/>
                  <a:lstStyle/>
                  <a:p>
                    <a:fld id="{3CCB5ED3-9BB2-4196-9996-C7874ECEE6D5}" type="SERIESNAME">
                      <a:rPr lang="en-US" sz="1100"/>
                      <a:pPr/>
                      <a:t>[SERIES NAME]</a:t>
                    </a:fld>
                    <a:r>
                      <a:rPr lang="en-US" sz="1100" baseline="0" dirty="0"/>
                      <a:t>; </a:t>
                    </a:r>
                    <a:fld id="{0C797E87-518D-4B03-BE20-0409BDE584CD}" type="VALUE">
                      <a:rPr lang="en-US" sz="1100" baseline="0"/>
                      <a:pPr/>
                      <a:t>[VALUE]</a:t>
                    </a:fld>
                    <a:endParaRPr lang="en-US" sz="1100" baseline="0" dirty="0"/>
                  </a:p>
                </c:rich>
              </c:tx>
              <c:dLblPos val="outEnd"/>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C0-40BC-B41F-BF3833C4DC3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Interviews</c:v>
                </c:pt>
              </c:strCache>
            </c:strRef>
          </c:cat>
          <c:val>
            <c:numRef>
              <c:f>Sheet1!$B$2</c:f>
              <c:numCache>
                <c:formatCode>General</c:formatCode>
                <c:ptCount val="1"/>
                <c:pt idx="0">
                  <c:v>9</c:v>
                </c:pt>
              </c:numCache>
            </c:numRef>
          </c:val>
          <c:extLst>
            <c:ext xmlns:c16="http://schemas.microsoft.com/office/drawing/2014/chart" uri="{C3380CC4-5D6E-409C-BE32-E72D297353CC}">
              <c16:uniqueId val="{00000000-4377-4D9C-B5E5-751843DD20DE}"/>
            </c:ext>
          </c:extLst>
        </c:ser>
        <c:ser>
          <c:idx val="1"/>
          <c:order val="1"/>
          <c:tx>
            <c:strRef>
              <c:f>Sheet1!$C$1</c:f>
              <c:strCache>
                <c:ptCount val="1"/>
                <c:pt idx="0">
                  <c:v>Mexico</c:v>
                </c:pt>
              </c:strCache>
            </c:strRef>
          </c:tx>
          <c:spPr>
            <a:solidFill>
              <a:schemeClr val="accent2"/>
            </a:solidFill>
            <a:ln>
              <a:noFill/>
            </a:ln>
            <a:effectLst/>
          </c:spPr>
          <c:invertIfNegative val="0"/>
          <c:dLbls>
            <c:dLbl>
              <c:idx val="0"/>
              <c:tx>
                <c:rich>
                  <a:bodyPr/>
                  <a:lstStyle/>
                  <a:p>
                    <a:fld id="{78D7F517-235F-4101-8CDA-FD0D1B37336D}" type="SERIESNAME">
                      <a:rPr lang="en-US" sz="1100"/>
                      <a:pPr/>
                      <a:t>[SERIES NAME]</a:t>
                    </a:fld>
                    <a:r>
                      <a:rPr lang="en-US" sz="1100" baseline="0" dirty="0"/>
                      <a:t>; </a:t>
                    </a:r>
                    <a:fld id="{84249B3B-1288-4C18-9244-CE6D040772D9}" type="VALUE">
                      <a:rPr lang="en-US" sz="1100" baseline="0"/>
                      <a:pPr/>
                      <a:t>[VALUE]</a:t>
                    </a:fld>
                    <a:endParaRPr lang="en-US" sz="1100" baseline="0" dirty="0"/>
                  </a:p>
                </c:rich>
              </c:tx>
              <c:dLblPos val="outEnd"/>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C0-40BC-B41F-BF3833C4DC3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Interviews</c:v>
                </c:pt>
              </c:strCache>
            </c:strRef>
          </c:cat>
          <c:val>
            <c:numRef>
              <c:f>Sheet1!$C$2</c:f>
              <c:numCache>
                <c:formatCode>General</c:formatCode>
                <c:ptCount val="1"/>
                <c:pt idx="0">
                  <c:v>8</c:v>
                </c:pt>
              </c:numCache>
            </c:numRef>
          </c:val>
          <c:extLst>
            <c:ext xmlns:c16="http://schemas.microsoft.com/office/drawing/2014/chart" uri="{C3380CC4-5D6E-409C-BE32-E72D297353CC}">
              <c16:uniqueId val="{00000001-4377-4D9C-B5E5-751843DD20DE}"/>
            </c:ext>
          </c:extLst>
        </c:ser>
        <c:ser>
          <c:idx val="2"/>
          <c:order val="2"/>
          <c:tx>
            <c:strRef>
              <c:f>Sheet1!$D$1</c:f>
              <c:strCache>
                <c:ptCount val="1"/>
                <c:pt idx="0">
                  <c:v>Peru</c:v>
                </c:pt>
              </c:strCache>
            </c:strRef>
          </c:tx>
          <c:spPr>
            <a:solidFill>
              <a:schemeClr val="accent3"/>
            </a:solidFill>
            <a:ln>
              <a:noFill/>
            </a:ln>
            <a:effectLst/>
          </c:spPr>
          <c:invertIfNegative val="0"/>
          <c:dLbls>
            <c:dLbl>
              <c:idx val="0"/>
              <c:tx>
                <c:rich>
                  <a:bodyPr/>
                  <a:lstStyle/>
                  <a:p>
                    <a:fld id="{4FDA81A6-0CC9-44BD-B93D-66DE28F91FEF}" type="SERIESNAME">
                      <a:rPr lang="en-US" sz="1100"/>
                      <a:pPr/>
                      <a:t>[SERIES NAME]</a:t>
                    </a:fld>
                    <a:r>
                      <a:rPr lang="en-US" sz="1100" baseline="0" dirty="0"/>
                      <a:t>; </a:t>
                    </a:r>
                    <a:fld id="{BB431E90-42D1-4661-AFC9-3EB04008C4CD}" type="VALUE">
                      <a:rPr lang="en-US" sz="1100" baseline="0"/>
                      <a:pPr/>
                      <a:t>[VALUE]</a:t>
                    </a:fld>
                    <a:endParaRPr lang="en-US" sz="1100" baseline="0" dirty="0"/>
                  </a:p>
                </c:rich>
              </c:tx>
              <c:dLblPos val="outEnd"/>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DC0-40BC-B41F-BF3833C4DC3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Interviews</c:v>
                </c:pt>
              </c:strCache>
            </c:strRef>
          </c:cat>
          <c:val>
            <c:numRef>
              <c:f>Sheet1!$D$2</c:f>
              <c:numCache>
                <c:formatCode>General</c:formatCode>
                <c:ptCount val="1"/>
                <c:pt idx="0">
                  <c:v>7</c:v>
                </c:pt>
              </c:numCache>
            </c:numRef>
          </c:val>
          <c:extLst>
            <c:ext xmlns:c16="http://schemas.microsoft.com/office/drawing/2014/chart" uri="{C3380CC4-5D6E-409C-BE32-E72D297353CC}">
              <c16:uniqueId val="{00000002-4377-4D9C-B5E5-751843DD20DE}"/>
            </c:ext>
          </c:extLst>
        </c:ser>
        <c:dLbls>
          <c:dLblPos val="outEnd"/>
          <c:showLegendKey val="0"/>
          <c:showVal val="1"/>
          <c:showCatName val="0"/>
          <c:showSerName val="0"/>
          <c:showPercent val="0"/>
          <c:showBubbleSize val="0"/>
        </c:dLbls>
        <c:gapWidth val="182"/>
        <c:axId val="2044328448"/>
        <c:axId val="1734900640"/>
      </c:barChart>
      <c:catAx>
        <c:axId val="2044328448"/>
        <c:scaling>
          <c:orientation val="minMax"/>
        </c:scaling>
        <c:delete val="1"/>
        <c:axPos val="l"/>
        <c:numFmt formatCode="General" sourceLinked="1"/>
        <c:majorTickMark val="none"/>
        <c:minorTickMark val="none"/>
        <c:tickLblPos val="nextTo"/>
        <c:crossAx val="1734900640"/>
        <c:crosses val="autoZero"/>
        <c:auto val="1"/>
        <c:lblAlgn val="ctr"/>
        <c:lblOffset val="100"/>
        <c:noMultiLvlLbl val="0"/>
      </c:catAx>
      <c:valAx>
        <c:axId val="1734900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44328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4D4D4C"/>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80" b="1" i="0" u="none" strike="noStrike" kern="1200" spc="0" baseline="0">
                <a:solidFill>
                  <a:schemeClr val="tx1">
                    <a:lumMod val="65000"/>
                    <a:lumOff val="35000"/>
                  </a:schemeClr>
                </a:solidFill>
                <a:latin typeface="+mn-lt"/>
                <a:ea typeface="+mn-ea"/>
                <a:cs typeface="+mn-cs"/>
              </a:defRPr>
            </a:pPr>
            <a:r>
              <a:rPr lang="en-GB" b="1"/>
              <a:t>Which of the following is a priority for your institution</a:t>
            </a:r>
          </a:p>
        </c:rich>
      </c:tx>
      <c:overlay val="0"/>
      <c:spPr>
        <a:noFill/>
        <a:ln>
          <a:noFill/>
        </a:ln>
        <a:effectLst/>
      </c:spPr>
      <c:txPr>
        <a:bodyPr rot="0" spcFirstLastPara="1" vertOverflow="ellipsis" vert="horz" wrap="square" anchor="ctr" anchorCtr="1"/>
        <a:lstStyle/>
        <a:p>
          <a:pPr algn="l">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Sheet1!$B$15</c:f>
              <c:strCache>
                <c:ptCount val="1"/>
                <c:pt idx="0">
                  <c:v>Brazil</c:v>
                </c:pt>
              </c:strCache>
            </c:strRef>
          </c:tx>
          <c:spPr>
            <a:solidFill>
              <a:schemeClr val="accent1">
                <a:lumMod val="50000"/>
              </a:schemeClr>
            </a:solidFill>
            <a:ln>
              <a:noFill/>
            </a:ln>
            <a:effectLst/>
          </c:spPr>
          <c:invertIfNegative val="0"/>
          <c:cat>
            <c:strRef>
              <c:f>Sheet1!$A$16:$A$25</c:f>
              <c:strCache>
                <c:ptCount val="10"/>
                <c:pt idx="0">
                  <c:v>Internationalisation of education is not a priority</c:v>
                </c:pt>
                <c:pt idx="1">
                  <c:v>Other</c:v>
                </c:pt>
                <c:pt idx="2">
                  <c:v>Getting a place in the league tables</c:v>
                </c:pt>
                <c:pt idx="3">
                  <c:v>International student recruitment</c:v>
                </c:pt>
                <c:pt idx="4">
                  <c:v>Participation in programmes for staff development</c:v>
                </c:pt>
                <c:pt idx="5">
                  <c:v>Development of dual degrees</c:v>
                </c:pt>
                <c:pt idx="6">
                  <c:v>Internationalisation at home</c:v>
                </c:pt>
                <c:pt idx="7">
                  <c:v>International partnerships</c:v>
                </c:pt>
                <c:pt idx="8">
                  <c:v>International research collaboration</c:v>
                </c:pt>
                <c:pt idx="9">
                  <c:v>Study abroad and student exchange</c:v>
                </c:pt>
              </c:strCache>
            </c:strRef>
          </c:cat>
          <c:val>
            <c:numRef>
              <c:f>Sheet1!$B$16:$B$25</c:f>
              <c:numCache>
                <c:formatCode>0%</c:formatCode>
                <c:ptCount val="10"/>
                <c:pt idx="0">
                  <c:v>0</c:v>
                </c:pt>
                <c:pt idx="1">
                  <c:v>5.4054054054054057E-2</c:v>
                </c:pt>
                <c:pt idx="2">
                  <c:v>0.3783783783783784</c:v>
                </c:pt>
                <c:pt idx="3">
                  <c:v>0.6216216216216216</c:v>
                </c:pt>
                <c:pt idx="4">
                  <c:v>0.48648648648648651</c:v>
                </c:pt>
                <c:pt idx="5">
                  <c:v>0.59459459459459463</c:v>
                </c:pt>
                <c:pt idx="6">
                  <c:v>0.72972972972972971</c:v>
                </c:pt>
                <c:pt idx="7">
                  <c:v>0.72972972972972971</c:v>
                </c:pt>
                <c:pt idx="8">
                  <c:v>0.72972972972972971</c:v>
                </c:pt>
                <c:pt idx="9">
                  <c:v>0.7567567567567568</c:v>
                </c:pt>
              </c:numCache>
            </c:numRef>
          </c:val>
          <c:extLst>
            <c:ext xmlns:c16="http://schemas.microsoft.com/office/drawing/2014/chart" uri="{C3380CC4-5D6E-409C-BE32-E72D297353CC}">
              <c16:uniqueId val="{00000000-10AD-4ED2-AA95-886A804B3251}"/>
            </c:ext>
          </c:extLst>
        </c:ser>
        <c:ser>
          <c:idx val="1"/>
          <c:order val="1"/>
          <c:tx>
            <c:strRef>
              <c:f>Sheet1!$C$15</c:f>
              <c:strCache>
                <c:ptCount val="1"/>
                <c:pt idx="0">
                  <c:v>Mexico</c:v>
                </c:pt>
              </c:strCache>
            </c:strRef>
          </c:tx>
          <c:spPr>
            <a:solidFill>
              <a:srgbClr val="0070C0"/>
            </a:solidFill>
            <a:ln>
              <a:noFill/>
            </a:ln>
            <a:effectLst/>
          </c:spPr>
          <c:invertIfNegative val="0"/>
          <c:cat>
            <c:strRef>
              <c:f>Sheet1!$A$16:$A$25</c:f>
              <c:strCache>
                <c:ptCount val="10"/>
                <c:pt idx="0">
                  <c:v>Internationalisation of education is not a priority</c:v>
                </c:pt>
                <c:pt idx="1">
                  <c:v>Other</c:v>
                </c:pt>
                <c:pt idx="2">
                  <c:v>Getting a place in the league tables</c:v>
                </c:pt>
                <c:pt idx="3">
                  <c:v>International student recruitment</c:v>
                </c:pt>
                <c:pt idx="4">
                  <c:v>Participation in programmes for staff development</c:v>
                </c:pt>
                <c:pt idx="5">
                  <c:v>Development of dual degrees</c:v>
                </c:pt>
                <c:pt idx="6">
                  <c:v>Internationalisation at home</c:v>
                </c:pt>
                <c:pt idx="7">
                  <c:v>International partnerships</c:v>
                </c:pt>
                <c:pt idx="8">
                  <c:v>International research collaboration</c:v>
                </c:pt>
                <c:pt idx="9">
                  <c:v>Study abroad and student exchange</c:v>
                </c:pt>
              </c:strCache>
            </c:strRef>
          </c:cat>
          <c:val>
            <c:numRef>
              <c:f>Sheet1!$C$16:$C$25</c:f>
              <c:numCache>
                <c:formatCode>0%</c:formatCode>
                <c:ptCount val="10"/>
                <c:pt idx="0">
                  <c:v>5.5555555555555552E-2</c:v>
                </c:pt>
                <c:pt idx="1">
                  <c:v>0</c:v>
                </c:pt>
                <c:pt idx="2">
                  <c:v>0.16666666666666666</c:v>
                </c:pt>
                <c:pt idx="3">
                  <c:v>0.30555555555555558</c:v>
                </c:pt>
                <c:pt idx="4">
                  <c:v>0.41666666666666669</c:v>
                </c:pt>
                <c:pt idx="5">
                  <c:v>0.52777777777777779</c:v>
                </c:pt>
                <c:pt idx="6">
                  <c:v>0.5</c:v>
                </c:pt>
                <c:pt idx="7">
                  <c:v>0.55555555555555558</c:v>
                </c:pt>
                <c:pt idx="8">
                  <c:v>0.55555555555555558</c:v>
                </c:pt>
                <c:pt idx="9">
                  <c:v>0.77777777777777779</c:v>
                </c:pt>
              </c:numCache>
            </c:numRef>
          </c:val>
          <c:extLst>
            <c:ext xmlns:c16="http://schemas.microsoft.com/office/drawing/2014/chart" uri="{C3380CC4-5D6E-409C-BE32-E72D297353CC}">
              <c16:uniqueId val="{00000001-10AD-4ED2-AA95-886A804B3251}"/>
            </c:ext>
          </c:extLst>
        </c:ser>
        <c:ser>
          <c:idx val="2"/>
          <c:order val="2"/>
          <c:tx>
            <c:strRef>
              <c:f>Sheet1!$D$15</c:f>
              <c:strCache>
                <c:ptCount val="1"/>
                <c:pt idx="0">
                  <c:v>Peru</c:v>
                </c:pt>
              </c:strCache>
            </c:strRef>
          </c:tx>
          <c:spPr>
            <a:solidFill>
              <a:schemeClr val="accent1">
                <a:lumMod val="60000"/>
                <a:lumOff val="40000"/>
              </a:schemeClr>
            </a:solidFill>
            <a:ln>
              <a:noFill/>
            </a:ln>
            <a:effectLst/>
          </c:spPr>
          <c:invertIfNegative val="0"/>
          <c:cat>
            <c:strRef>
              <c:f>Sheet1!$A$16:$A$25</c:f>
              <c:strCache>
                <c:ptCount val="10"/>
                <c:pt idx="0">
                  <c:v>Internationalisation of education is not a priority</c:v>
                </c:pt>
                <c:pt idx="1">
                  <c:v>Other</c:v>
                </c:pt>
                <c:pt idx="2">
                  <c:v>Getting a place in the league tables</c:v>
                </c:pt>
                <c:pt idx="3">
                  <c:v>International student recruitment</c:v>
                </c:pt>
                <c:pt idx="4">
                  <c:v>Participation in programmes for staff development</c:v>
                </c:pt>
                <c:pt idx="5">
                  <c:v>Development of dual degrees</c:v>
                </c:pt>
                <c:pt idx="6">
                  <c:v>Internationalisation at home</c:v>
                </c:pt>
                <c:pt idx="7">
                  <c:v>International partnerships</c:v>
                </c:pt>
                <c:pt idx="8">
                  <c:v>International research collaboration</c:v>
                </c:pt>
                <c:pt idx="9">
                  <c:v>Study abroad and student exchange</c:v>
                </c:pt>
              </c:strCache>
            </c:strRef>
          </c:cat>
          <c:val>
            <c:numRef>
              <c:f>Sheet1!$D$16:$D$25</c:f>
              <c:numCache>
                <c:formatCode>0%</c:formatCode>
                <c:ptCount val="10"/>
                <c:pt idx="0">
                  <c:v>0</c:v>
                </c:pt>
                <c:pt idx="1">
                  <c:v>0.25</c:v>
                </c:pt>
                <c:pt idx="2">
                  <c:v>0.25</c:v>
                </c:pt>
                <c:pt idx="3">
                  <c:v>0.25</c:v>
                </c:pt>
                <c:pt idx="4">
                  <c:v>0.5</c:v>
                </c:pt>
                <c:pt idx="5">
                  <c:v>0.5</c:v>
                </c:pt>
                <c:pt idx="6">
                  <c:v>0.5</c:v>
                </c:pt>
                <c:pt idx="7">
                  <c:v>0.5</c:v>
                </c:pt>
                <c:pt idx="8">
                  <c:v>0.75</c:v>
                </c:pt>
                <c:pt idx="9">
                  <c:v>0.75</c:v>
                </c:pt>
              </c:numCache>
            </c:numRef>
          </c:val>
          <c:extLst>
            <c:ext xmlns:c16="http://schemas.microsoft.com/office/drawing/2014/chart" uri="{C3380CC4-5D6E-409C-BE32-E72D297353CC}">
              <c16:uniqueId val="{00000002-10AD-4ED2-AA95-886A804B3251}"/>
            </c:ext>
          </c:extLst>
        </c:ser>
        <c:dLbls>
          <c:showLegendKey val="0"/>
          <c:showVal val="0"/>
          <c:showCatName val="0"/>
          <c:showSerName val="0"/>
          <c:showPercent val="0"/>
          <c:showBubbleSize val="0"/>
        </c:dLbls>
        <c:gapWidth val="125"/>
        <c:axId val="227380223"/>
        <c:axId val="227369663"/>
      </c:barChart>
      <c:catAx>
        <c:axId val="2273802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227369663"/>
        <c:crosses val="autoZero"/>
        <c:auto val="1"/>
        <c:lblAlgn val="ctr"/>
        <c:lblOffset val="100"/>
        <c:noMultiLvlLbl val="0"/>
      </c:catAx>
      <c:valAx>
        <c:axId val="227369663"/>
        <c:scaling>
          <c:orientation val="minMax"/>
          <c:max val="0.8"/>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738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lumMod val="95000"/>
      </a:srgbClr>
    </a:solidFill>
    <a:ln>
      <a:solidFill>
        <a:srgbClr val="FFFFFF">
          <a:lumMod val="85000"/>
        </a:srgbClr>
      </a:solid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g"/></Relationships>
</file>

<file path=ppt/diagrams/_rels/data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g"/><Relationship Id="rId4" Type="http://schemas.openxmlformats.org/officeDocument/2006/relationships/image" Target="../media/image26.jpg"/></Relationships>
</file>

<file path=ppt/diagrams/_rels/data5.xml.rels><?xml version="1.0" encoding="UTF-8" standalone="yes"?>
<Relationships xmlns="http://schemas.openxmlformats.org/package/2006/relationships"><Relationship Id="rId3" Type="http://schemas.openxmlformats.org/officeDocument/2006/relationships/hyperlink" Target="https://mycountryeurope.com/culture/influential-language/" TargetMode="External"/><Relationship Id="rId2" Type="http://schemas.openxmlformats.org/officeDocument/2006/relationships/image" Target="../media/image28.png"/><Relationship Id="rId1" Type="http://schemas.openxmlformats.org/officeDocument/2006/relationships/image" Target="../media/image27.jpg"/><Relationship Id="rId5" Type="http://schemas.openxmlformats.org/officeDocument/2006/relationships/hyperlink" Target="https://anteelo.com/category/software-development/" TargetMode="External"/><Relationship Id="rId4"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g"/><Relationship Id="rId4" Type="http://schemas.openxmlformats.org/officeDocument/2006/relationships/image" Target="../media/image26.jpg"/></Relationships>
</file>

<file path=ppt/diagrams/_rels/drawing5.xml.rels><?xml version="1.0" encoding="UTF-8" standalone="yes"?>
<Relationships xmlns="http://schemas.openxmlformats.org/package/2006/relationships"><Relationship Id="rId3" Type="http://schemas.openxmlformats.org/officeDocument/2006/relationships/hyperlink" Target="https://mycountryeurope.com/culture/influential-language/" TargetMode="External"/><Relationship Id="rId2" Type="http://schemas.openxmlformats.org/officeDocument/2006/relationships/image" Target="../media/image28.png"/><Relationship Id="rId1" Type="http://schemas.openxmlformats.org/officeDocument/2006/relationships/image" Target="../media/image27.jpg"/><Relationship Id="rId5" Type="http://schemas.openxmlformats.org/officeDocument/2006/relationships/hyperlink" Target="https://anteelo.com/category/software-development/" TargetMode="External"/><Relationship Id="rId4"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1D01B-6318-4D00-AC8C-762214E71C79}"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F03796EA-BD1F-4724-86C5-B6B0324A5C83}">
      <dgm:prSet custT="1"/>
      <dgm:spPr/>
      <dgm:t>
        <a:bodyPr/>
        <a:lstStyle/>
        <a:p>
          <a:pPr>
            <a:lnSpc>
              <a:spcPct val="100000"/>
            </a:lnSpc>
          </a:pPr>
          <a:r>
            <a:rPr lang="en-GB" sz="1400" dirty="0"/>
            <a:t>The international engagement in higher education between the UK and Latin America </a:t>
          </a:r>
          <a:endParaRPr lang="en-US" sz="1400" dirty="0"/>
        </a:p>
      </dgm:t>
    </dgm:pt>
    <dgm:pt modelId="{B57654C7-6EA0-4E18-B9FC-CD851EA2D083}" type="parTrans" cxnId="{84315B26-1E33-4327-B9EF-E7B236C80119}">
      <dgm:prSet/>
      <dgm:spPr/>
      <dgm:t>
        <a:bodyPr/>
        <a:lstStyle/>
        <a:p>
          <a:endParaRPr lang="en-US" sz="2000"/>
        </a:p>
      </dgm:t>
    </dgm:pt>
    <dgm:pt modelId="{8ABFEA8B-AC13-44D9-9704-EC56A24B2E91}" type="sibTrans" cxnId="{84315B26-1E33-4327-B9EF-E7B236C80119}">
      <dgm:prSet phldrT="01"/>
      <dgm:spPr/>
      <dgm:t>
        <a:bodyPr/>
        <a:lstStyle/>
        <a:p>
          <a:pPr>
            <a:lnSpc>
              <a:spcPct val="100000"/>
            </a:lnSpc>
          </a:pPr>
          <a:endParaRPr lang="en-US" sz="2000"/>
        </a:p>
      </dgm:t>
    </dgm:pt>
    <dgm:pt modelId="{4F6A648D-DEDA-44DC-B514-6CBC75DD374D}">
      <dgm:prSet custT="1"/>
      <dgm:spPr/>
      <dgm:t>
        <a:bodyPr/>
        <a:lstStyle/>
        <a:p>
          <a:pPr>
            <a:lnSpc>
              <a:spcPct val="100000"/>
            </a:lnSpc>
          </a:pPr>
          <a:r>
            <a:rPr lang="en-GB" sz="1400" dirty="0"/>
            <a:t>The international higher education landscape in Brazil, Mexico and Peru</a:t>
          </a:r>
          <a:endParaRPr lang="en-US" sz="1400" dirty="0"/>
        </a:p>
      </dgm:t>
    </dgm:pt>
    <dgm:pt modelId="{E8CA7693-682E-4FA9-B071-AA48F49EC21C}" type="parTrans" cxnId="{432D59E8-767D-43E9-AAE5-809D23BCF147}">
      <dgm:prSet/>
      <dgm:spPr/>
      <dgm:t>
        <a:bodyPr/>
        <a:lstStyle/>
        <a:p>
          <a:endParaRPr lang="en-US" sz="2000"/>
        </a:p>
      </dgm:t>
    </dgm:pt>
    <dgm:pt modelId="{4ACC0BCC-4E9D-4CC4-83F4-E4FCA50EB934}" type="sibTrans" cxnId="{432D59E8-767D-43E9-AAE5-809D23BCF147}">
      <dgm:prSet phldrT="02"/>
      <dgm:spPr/>
      <dgm:t>
        <a:bodyPr/>
        <a:lstStyle/>
        <a:p>
          <a:pPr>
            <a:lnSpc>
              <a:spcPct val="100000"/>
            </a:lnSpc>
          </a:pPr>
          <a:endParaRPr lang="en-US" sz="2000"/>
        </a:p>
      </dgm:t>
    </dgm:pt>
    <dgm:pt modelId="{E0F181B0-099D-4898-9063-895C4196A708}">
      <dgm:prSet custT="1"/>
      <dgm:spPr/>
      <dgm:t>
        <a:bodyPr/>
        <a:lstStyle/>
        <a:p>
          <a:pPr>
            <a:lnSpc>
              <a:spcPct val="100000"/>
            </a:lnSpc>
          </a:pPr>
          <a:r>
            <a:rPr lang="en-GB" sz="1400" dirty="0"/>
            <a:t>The regulatory policies for TNE in Brazil, Mexico and Peru</a:t>
          </a:r>
          <a:endParaRPr lang="en-US" sz="1400" dirty="0"/>
        </a:p>
      </dgm:t>
    </dgm:pt>
    <dgm:pt modelId="{162D3810-03A1-45B8-9D46-48FC8E59449F}" type="parTrans" cxnId="{A5B812E3-5794-4EE9-A969-9EA11F92D54C}">
      <dgm:prSet/>
      <dgm:spPr/>
      <dgm:t>
        <a:bodyPr/>
        <a:lstStyle/>
        <a:p>
          <a:endParaRPr lang="en-US" sz="2000"/>
        </a:p>
      </dgm:t>
    </dgm:pt>
    <dgm:pt modelId="{4095E2C9-A326-4376-8F45-83C159BA85C0}" type="sibTrans" cxnId="{A5B812E3-5794-4EE9-A969-9EA11F92D54C}">
      <dgm:prSet phldrT="03"/>
      <dgm:spPr/>
      <dgm:t>
        <a:bodyPr/>
        <a:lstStyle/>
        <a:p>
          <a:pPr>
            <a:lnSpc>
              <a:spcPct val="100000"/>
            </a:lnSpc>
          </a:pPr>
          <a:endParaRPr lang="en-US" sz="2000"/>
        </a:p>
      </dgm:t>
    </dgm:pt>
    <dgm:pt modelId="{5F7C7FF8-B630-4C41-B6F9-E530F377AE72}">
      <dgm:prSet custT="1"/>
      <dgm:spPr/>
      <dgm:t>
        <a:bodyPr/>
        <a:lstStyle/>
        <a:p>
          <a:pPr>
            <a:lnSpc>
              <a:spcPct val="100000"/>
            </a:lnSpc>
          </a:pPr>
          <a:r>
            <a:rPr lang="en-GB" sz="1400" dirty="0"/>
            <a:t>The benefits and challenges for TNE partnerships as perceived by higher education and government stakeholders in Brazil, Mexico and Peru</a:t>
          </a:r>
          <a:endParaRPr lang="en-US" sz="1400" dirty="0"/>
        </a:p>
      </dgm:t>
    </dgm:pt>
    <dgm:pt modelId="{6531F3D7-2C55-4DD2-BB6B-3B810C12EE6F}" type="parTrans" cxnId="{1D78C1CF-506C-4C47-A324-20A6E24F192B}">
      <dgm:prSet/>
      <dgm:spPr/>
      <dgm:t>
        <a:bodyPr/>
        <a:lstStyle/>
        <a:p>
          <a:endParaRPr lang="en-US" sz="2000"/>
        </a:p>
      </dgm:t>
    </dgm:pt>
    <dgm:pt modelId="{AE25B80F-7581-4E50-81F4-DF267635424D}" type="sibTrans" cxnId="{1D78C1CF-506C-4C47-A324-20A6E24F192B}">
      <dgm:prSet phldrT="04"/>
      <dgm:spPr/>
      <dgm:t>
        <a:bodyPr/>
        <a:lstStyle/>
        <a:p>
          <a:pPr>
            <a:lnSpc>
              <a:spcPct val="100000"/>
            </a:lnSpc>
          </a:pPr>
          <a:endParaRPr lang="en-US" sz="2000"/>
        </a:p>
      </dgm:t>
    </dgm:pt>
    <dgm:pt modelId="{19873490-971F-405C-82BB-15AC17BE43BB}">
      <dgm:prSet custT="1"/>
      <dgm:spPr/>
      <dgm:t>
        <a:bodyPr/>
        <a:lstStyle/>
        <a:p>
          <a:pPr>
            <a:lnSpc>
              <a:spcPct val="100000"/>
            </a:lnSpc>
          </a:pPr>
          <a:r>
            <a:rPr lang="en-GB" sz="1400" dirty="0"/>
            <a:t>The perceived importance of MRQ agreements for IHE cooperation and, in particular, TNE growth </a:t>
          </a:r>
          <a:endParaRPr lang="en-US" sz="1400" dirty="0"/>
        </a:p>
      </dgm:t>
    </dgm:pt>
    <dgm:pt modelId="{62637226-740C-4C09-86A1-0D6FA50FC339}" type="parTrans" cxnId="{E1769962-65DA-4978-8663-992C2EC6E465}">
      <dgm:prSet/>
      <dgm:spPr/>
      <dgm:t>
        <a:bodyPr/>
        <a:lstStyle/>
        <a:p>
          <a:endParaRPr lang="en-US" sz="2000"/>
        </a:p>
      </dgm:t>
    </dgm:pt>
    <dgm:pt modelId="{106C5F74-4CA8-4B11-86F7-AAAC4A7B09B4}" type="sibTrans" cxnId="{E1769962-65DA-4978-8663-992C2EC6E465}">
      <dgm:prSet phldrT="05"/>
      <dgm:spPr/>
      <dgm:t>
        <a:bodyPr/>
        <a:lstStyle/>
        <a:p>
          <a:endParaRPr lang="en-US" sz="2000"/>
        </a:p>
      </dgm:t>
    </dgm:pt>
    <dgm:pt modelId="{81521D4B-FD2D-4FCB-AD85-5C1C4DA88885}" type="pres">
      <dgm:prSet presAssocID="{BFD1D01B-6318-4D00-AC8C-762214E71C79}" presName="root" presStyleCnt="0">
        <dgm:presLayoutVars>
          <dgm:dir/>
          <dgm:resizeHandles val="exact"/>
        </dgm:presLayoutVars>
      </dgm:prSet>
      <dgm:spPr/>
    </dgm:pt>
    <dgm:pt modelId="{CB3F682C-C204-4768-8621-BF71B87FA033}" type="pres">
      <dgm:prSet presAssocID="{BFD1D01B-6318-4D00-AC8C-762214E71C79}" presName="container" presStyleCnt="0">
        <dgm:presLayoutVars>
          <dgm:dir/>
          <dgm:resizeHandles val="exact"/>
        </dgm:presLayoutVars>
      </dgm:prSet>
      <dgm:spPr/>
    </dgm:pt>
    <dgm:pt modelId="{6856CCF7-2035-450B-AA3B-2D820164846C}" type="pres">
      <dgm:prSet presAssocID="{F03796EA-BD1F-4724-86C5-B6B0324A5C83}" presName="compNode" presStyleCnt="0"/>
      <dgm:spPr/>
    </dgm:pt>
    <dgm:pt modelId="{6BEB8D42-768C-45AC-A994-FBF85654BDE0}" type="pres">
      <dgm:prSet presAssocID="{F03796EA-BD1F-4724-86C5-B6B0324A5C83}" presName="iconBgRect" presStyleLbl="bgShp" presStyleIdx="0" presStyleCnt="5"/>
      <dgm:spPr>
        <a:solidFill>
          <a:schemeClr val="accent2"/>
        </a:solidFill>
      </dgm:spPr>
    </dgm:pt>
    <dgm:pt modelId="{C9B9D1C4-9F30-4347-82E5-210706445F17}" type="pres">
      <dgm:prSet presAssocID="{F03796EA-BD1F-4724-86C5-B6B0324A5C8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5248E572-31DB-4C83-AD1B-C13D0D3AE872}" type="pres">
      <dgm:prSet presAssocID="{F03796EA-BD1F-4724-86C5-B6B0324A5C83}" presName="spaceRect" presStyleCnt="0"/>
      <dgm:spPr/>
    </dgm:pt>
    <dgm:pt modelId="{C2C142A3-1BB2-4976-A103-100F0045F8B1}" type="pres">
      <dgm:prSet presAssocID="{F03796EA-BD1F-4724-86C5-B6B0324A5C83}" presName="textRect" presStyleLbl="revTx" presStyleIdx="0" presStyleCnt="5">
        <dgm:presLayoutVars>
          <dgm:chMax val="1"/>
          <dgm:chPref val="1"/>
        </dgm:presLayoutVars>
      </dgm:prSet>
      <dgm:spPr/>
    </dgm:pt>
    <dgm:pt modelId="{8D90A00D-B647-4AE4-BD80-396CBF267857}" type="pres">
      <dgm:prSet presAssocID="{8ABFEA8B-AC13-44D9-9704-EC56A24B2E91}" presName="sibTrans" presStyleLbl="sibTrans2D1" presStyleIdx="0" presStyleCnt="0"/>
      <dgm:spPr/>
    </dgm:pt>
    <dgm:pt modelId="{990464A5-9EBA-4F08-A8CE-FD60DDD0005E}" type="pres">
      <dgm:prSet presAssocID="{4F6A648D-DEDA-44DC-B514-6CBC75DD374D}" presName="compNode" presStyleCnt="0"/>
      <dgm:spPr/>
    </dgm:pt>
    <dgm:pt modelId="{A2C21A1C-620B-4110-A623-69337E8454A6}" type="pres">
      <dgm:prSet presAssocID="{4F6A648D-DEDA-44DC-B514-6CBC75DD374D}" presName="iconBgRect" presStyleLbl="bgShp" presStyleIdx="1" presStyleCnt="5"/>
      <dgm:spPr>
        <a:solidFill>
          <a:schemeClr val="accent2"/>
        </a:solidFill>
      </dgm:spPr>
    </dgm:pt>
    <dgm:pt modelId="{3C4E9ED7-F866-494F-9620-37FCB76C7EB2}" type="pres">
      <dgm:prSet presAssocID="{4F6A648D-DEDA-44DC-B514-6CBC75DD374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EA4756BE-7CC9-4FCB-98BD-8BE6E8B3A99B}" type="pres">
      <dgm:prSet presAssocID="{4F6A648D-DEDA-44DC-B514-6CBC75DD374D}" presName="spaceRect" presStyleCnt="0"/>
      <dgm:spPr/>
    </dgm:pt>
    <dgm:pt modelId="{85C0B1C1-AF9A-4A3B-AD65-08CAAF4DCDCA}" type="pres">
      <dgm:prSet presAssocID="{4F6A648D-DEDA-44DC-B514-6CBC75DD374D}" presName="textRect" presStyleLbl="revTx" presStyleIdx="1" presStyleCnt="5">
        <dgm:presLayoutVars>
          <dgm:chMax val="1"/>
          <dgm:chPref val="1"/>
        </dgm:presLayoutVars>
      </dgm:prSet>
      <dgm:spPr/>
    </dgm:pt>
    <dgm:pt modelId="{F689356D-8284-4BD9-9AFF-1AE1F577EC45}" type="pres">
      <dgm:prSet presAssocID="{4ACC0BCC-4E9D-4CC4-83F4-E4FCA50EB934}" presName="sibTrans" presStyleLbl="sibTrans2D1" presStyleIdx="0" presStyleCnt="0"/>
      <dgm:spPr/>
    </dgm:pt>
    <dgm:pt modelId="{EA039344-3E85-4AA0-A0D5-F797DA69043F}" type="pres">
      <dgm:prSet presAssocID="{E0F181B0-099D-4898-9063-895C4196A708}" presName="compNode" presStyleCnt="0"/>
      <dgm:spPr/>
    </dgm:pt>
    <dgm:pt modelId="{324D18B2-9364-448E-A18A-907449947F68}" type="pres">
      <dgm:prSet presAssocID="{E0F181B0-099D-4898-9063-895C4196A708}" presName="iconBgRect" presStyleLbl="bgShp" presStyleIdx="2" presStyleCnt="5"/>
      <dgm:spPr>
        <a:solidFill>
          <a:schemeClr val="accent2"/>
        </a:solidFill>
      </dgm:spPr>
    </dgm:pt>
    <dgm:pt modelId="{5F715EDA-7B57-47B1-B243-2BB9D8474461}" type="pres">
      <dgm:prSet presAssocID="{E0F181B0-099D-4898-9063-895C4196A7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B53B67F0-C5B2-44C9-AC7C-EF1C295EBC23}" type="pres">
      <dgm:prSet presAssocID="{E0F181B0-099D-4898-9063-895C4196A708}" presName="spaceRect" presStyleCnt="0"/>
      <dgm:spPr/>
    </dgm:pt>
    <dgm:pt modelId="{D8E843A8-8230-4181-8B48-4605EC30A17D}" type="pres">
      <dgm:prSet presAssocID="{E0F181B0-099D-4898-9063-895C4196A708}" presName="textRect" presStyleLbl="revTx" presStyleIdx="2" presStyleCnt="5">
        <dgm:presLayoutVars>
          <dgm:chMax val="1"/>
          <dgm:chPref val="1"/>
        </dgm:presLayoutVars>
      </dgm:prSet>
      <dgm:spPr/>
    </dgm:pt>
    <dgm:pt modelId="{B5B9B15B-CCD6-491D-BE5B-203D40CE9567}" type="pres">
      <dgm:prSet presAssocID="{4095E2C9-A326-4376-8F45-83C159BA85C0}" presName="sibTrans" presStyleLbl="sibTrans2D1" presStyleIdx="0" presStyleCnt="0"/>
      <dgm:spPr/>
    </dgm:pt>
    <dgm:pt modelId="{7BF4FA57-EEB9-4F8B-9181-7A41E4283B07}" type="pres">
      <dgm:prSet presAssocID="{5F7C7FF8-B630-4C41-B6F9-E530F377AE72}" presName="compNode" presStyleCnt="0"/>
      <dgm:spPr/>
    </dgm:pt>
    <dgm:pt modelId="{6F3BCB39-45F6-43B3-B33B-DF099A85C946}" type="pres">
      <dgm:prSet presAssocID="{5F7C7FF8-B630-4C41-B6F9-E530F377AE72}" presName="iconBgRect" presStyleLbl="bgShp" presStyleIdx="3" presStyleCnt="5"/>
      <dgm:spPr>
        <a:solidFill>
          <a:schemeClr val="accent2"/>
        </a:solidFill>
      </dgm:spPr>
    </dgm:pt>
    <dgm:pt modelId="{64597F0D-3F11-4BA9-8950-2118938C8CB4}" type="pres">
      <dgm:prSet presAssocID="{5F7C7FF8-B630-4C41-B6F9-E530F377AE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E7BEDE81-1352-47E0-A861-ADBBBCECC6DF}" type="pres">
      <dgm:prSet presAssocID="{5F7C7FF8-B630-4C41-B6F9-E530F377AE72}" presName="spaceRect" presStyleCnt="0"/>
      <dgm:spPr/>
    </dgm:pt>
    <dgm:pt modelId="{6F52F4DC-3CEF-4793-92D2-54604E4A752D}" type="pres">
      <dgm:prSet presAssocID="{5F7C7FF8-B630-4C41-B6F9-E530F377AE72}" presName="textRect" presStyleLbl="revTx" presStyleIdx="3" presStyleCnt="5">
        <dgm:presLayoutVars>
          <dgm:chMax val="1"/>
          <dgm:chPref val="1"/>
        </dgm:presLayoutVars>
      </dgm:prSet>
      <dgm:spPr/>
    </dgm:pt>
    <dgm:pt modelId="{F2C55F8C-A48A-4EB5-B452-7C140C650AC8}" type="pres">
      <dgm:prSet presAssocID="{AE25B80F-7581-4E50-81F4-DF267635424D}" presName="sibTrans" presStyleLbl="sibTrans2D1" presStyleIdx="0" presStyleCnt="0"/>
      <dgm:spPr/>
    </dgm:pt>
    <dgm:pt modelId="{7784E771-A44F-4376-9512-E47C71980355}" type="pres">
      <dgm:prSet presAssocID="{19873490-971F-405C-82BB-15AC17BE43BB}" presName="compNode" presStyleCnt="0"/>
      <dgm:spPr/>
    </dgm:pt>
    <dgm:pt modelId="{115D21AC-F5C0-4276-AEE1-AEAD3A3F7A53}" type="pres">
      <dgm:prSet presAssocID="{19873490-971F-405C-82BB-15AC17BE43BB}" presName="iconBgRect" presStyleLbl="bgShp" presStyleIdx="4" presStyleCnt="5"/>
      <dgm:spPr>
        <a:solidFill>
          <a:schemeClr val="accent2"/>
        </a:solidFill>
      </dgm:spPr>
    </dgm:pt>
    <dgm:pt modelId="{63ED4C6A-281D-49B0-B4D1-A364FCB1DE20}" type="pres">
      <dgm:prSet presAssocID="{19873490-971F-405C-82BB-15AC17BE43B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enn Diagram"/>
        </a:ext>
      </dgm:extLst>
    </dgm:pt>
    <dgm:pt modelId="{E40E14FE-180D-4CC1-96C7-97D54DDA26A9}" type="pres">
      <dgm:prSet presAssocID="{19873490-971F-405C-82BB-15AC17BE43BB}" presName="spaceRect" presStyleCnt="0"/>
      <dgm:spPr/>
    </dgm:pt>
    <dgm:pt modelId="{AA894D23-D974-455A-9DEA-57A35543DEE6}" type="pres">
      <dgm:prSet presAssocID="{19873490-971F-405C-82BB-15AC17BE43BB}" presName="textRect" presStyleLbl="revTx" presStyleIdx="4" presStyleCnt="5">
        <dgm:presLayoutVars>
          <dgm:chMax val="1"/>
          <dgm:chPref val="1"/>
        </dgm:presLayoutVars>
      </dgm:prSet>
      <dgm:spPr/>
    </dgm:pt>
  </dgm:ptLst>
  <dgm:cxnLst>
    <dgm:cxn modelId="{24EFCA00-55F7-4E45-A064-FF0540079350}" type="presOf" srcId="{F03796EA-BD1F-4724-86C5-B6B0324A5C83}" destId="{C2C142A3-1BB2-4976-A103-100F0045F8B1}" srcOrd="0" destOrd="0" presId="urn:microsoft.com/office/officeart/2018/2/layout/IconCircleList"/>
    <dgm:cxn modelId="{8C13EB0C-38F9-479E-8E81-1F7071371118}" type="presOf" srcId="{BFD1D01B-6318-4D00-AC8C-762214E71C79}" destId="{81521D4B-FD2D-4FCB-AD85-5C1C4DA88885}" srcOrd="0" destOrd="0" presId="urn:microsoft.com/office/officeart/2018/2/layout/IconCircleList"/>
    <dgm:cxn modelId="{E4831D1E-14E5-4CBE-98EB-D4858D7FFF44}" type="presOf" srcId="{19873490-971F-405C-82BB-15AC17BE43BB}" destId="{AA894D23-D974-455A-9DEA-57A35543DEE6}" srcOrd="0" destOrd="0" presId="urn:microsoft.com/office/officeart/2018/2/layout/IconCircleList"/>
    <dgm:cxn modelId="{84315B26-1E33-4327-B9EF-E7B236C80119}" srcId="{BFD1D01B-6318-4D00-AC8C-762214E71C79}" destId="{F03796EA-BD1F-4724-86C5-B6B0324A5C83}" srcOrd="0" destOrd="0" parTransId="{B57654C7-6EA0-4E18-B9FC-CD851EA2D083}" sibTransId="{8ABFEA8B-AC13-44D9-9704-EC56A24B2E91}"/>
    <dgm:cxn modelId="{B7F52E3E-2FA6-4915-8249-903594B8D575}" type="presOf" srcId="{5F7C7FF8-B630-4C41-B6F9-E530F377AE72}" destId="{6F52F4DC-3CEF-4793-92D2-54604E4A752D}" srcOrd="0" destOrd="0" presId="urn:microsoft.com/office/officeart/2018/2/layout/IconCircleList"/>
    <dgm:cxn modelId="{E1769962-65DA-4978-8663-992C2EC6E465}" srcId="{BFD1D01B-6318-4D00-AC8C-762214E71C79}" destId="{19873490-971F-405C-82BB-15AC17BE43BB}" srcOrd="4" destOrd="0" parTransId="{62637226-740C-4C09-86A1-0D6FA50FC339}" sibTransId="{106C5F74-4CA8-4B11-86F7-AAAC4A7B09B4}"/>
    <dgm:cxn modelId="{82EBF743-9DD0-4368-9912-DF7BBFC6889B}" type="presOf" srcId="{8ABFEA8B-AC13-44D9-9704-EC56A24B2E91}" destId="{8D90A00D-B647-4AE4-BD80-396CBF267857}" srcOrd="0" destOrd="0" presId="urn:microsoft.com/office/officeart/2018/2/layout/IconCircleList"/>
    <dgm:cxn modelId="{5972D1A1-B39A-4388-B7B1-3ED6F3149A1D}" type="presOf" srcId="{4F6A648D-DEDA-44DC-B514-6CBC75DD374D}" destId="{85C0B1C1-AF9A-4A3B-AD65-08CAAF4DCDCA}" srcOrd="0" destOrd="0" presId="urn:microsoft.com/office/officeart/2018/2/layout/IconCircleList"/>
    <dgm:cxn modelId="{909095B3-D51B-437C-B026-A56F439FB283}" type="presOf" srcId="{E0F181B0-099D-4898-9063-895C4196A708}" destId="{D8E843A8-8230-4181-8B48-4605EC30A17D}" srcOrd="0" destOrd="0" presId="urn:microsoft.com/office/officeart/2018/2/layout/IconCircleList"/>
    <dgm:cxn modelId="{936583C8-10DD-426D-AE9E-5EDD3FC40457}" type="presOf" srcId="{4ACC0BCC-4E9D-4CC4-83F4-E4FCA50EB934}" destId="{F689356D-8284-4BD9-9AFF-1AE1F577EC45}" srcOrd="0" destOrd="0" presId="urn:microsoft.com/office/officeart/2018/2/layout/IconCircleList"/>
    <dgm:cxn modelId="{1D78C1CF-506C-4C47-A324-20A6E24F192B}" srcId="{BFD1D01B-6318-4D00-AC8C-762214E71C79}" destId="{5F7C7FF8-B630-4C41-B6F9-E530F377AE72}" srcOrd="3" destOrd="0" parTransId="{6531F3D7-2C55-4DD2-BB6B-3B810C12EE6F}" sibTransId="{AE25B80F-7581-4E50-81F4-DF267635424D}"/>
    <dgm:cxn modelId="{A5B812E3-5794-4EE9-A969-9EA11F92D54C}" srcId="{BFD1D01B-6318-4D00-AC8C-762214E71C79}" destId="{E0F181B0-099D-4898-9063-895C4196A708}" srcOrd="2" destOrd="0" parTransId="{162D3810-03A1-45B8-9D46-48FC8E59449F}" sibTransId="{4095E2C9-A326-4376-8F45-83C159BA85C0}"/>
    <dgm:cxn modelId="{432D59E8-767D-43E9-AAE5-809D23BCF147}" srcId="{BFD1D01B-6318-4D00-AC8C-762214E71C79}" destId="{4F6A648D-DEDA-44DC-B514-6CBC75DD374D}" srcOrd="1" destOrd="0" parTransId="{E8CA7693-682E-4FA9-B071-AA48F49EC21C}" sibTransId="{4ACC0BCC-4E9D-4CC4-83F4-E4FCA50EB934}"/>
    <dgm:cxn modelId="{56338DEC-6668-407A-8154-6BE83064CCCA}" type="presOf" srcId="{4095E2C9-A326-4376-8F45-83C159BA85C0}" destId="{B5B9B15B-CCD6-491D-BE5B-203D40CE9567}" srcOrd="0" destOrd="0" presId="urn:microsoft.com/office/officeart/2018/2/layout/IconCircleList"/>
    <dgm:cxn modelId="{E5F835FA-B15F-4E52-84BB-CFECD3C1F598}" type="presOf" srcId="{AE25B80F-7581-4E50-81F4-DF267635424D}" destId="{F2C55F8C-A48A-4EB5-B452-7C140C650AC8}" srcOrd="0" destOrd="0" presId="urn:microsoft.com/office/officeart/2018/2/layout/IconCircleList"/>
    <dgm:cxn modelId="{FA942809-B6AE-403C-888D-A1D5B170CCCF}" type="presParOf" srcId="{81521D4B-FD2D-4FCB-AD85-5C1C4DA88885}" destId="{CB3F682C-C204-4768-8621-BF71B87FA033}" srcOrd="0" destOrd="0" presId="urn:microsoft.com/office/officeart/2018/2/layout/IconCircleList"/>
    <dgm:cxn modelId="{A7756404-2462-43BD-AB9A-4E9A668EF172}" type="presParOf" srcId="{CB3F682C-C204-4768-8621-BF71B87FA033}" destId="{6856CCF7-2035-450B-AA3B-2D820164846C}" srcOrd="0" destOrd="0" presId="urn:microsoft.com/office/officeart/2018/2/layout/IconCircleList"/>
    <dgm:cxn modelId="{D5C3ECD8-2B3F-443A-B337-4A8F1617829D}" type="presParOf" srcId="{6856CCF7-2035-450B-AA3B-2D820164846C}" destId="{6BEB8D42-768C-45AC-A994-FBF85654BDE0}" srcOrd="0" destOrd="0" presId="urn:microsoft.com/office/officeart/2018/2/layout/IconCircleList"/>
    <dgm:cxn modelId="{1361D778-C949-4B7E-8389-FD8A92BFD09E}" type="presParOf" srcId="{6856CCF7-2035-450B-AA3B-2D820164846C}" destId="{C9B9D1C4-9F30-4347-82E5-210706445F17}" srcOrd="1" destOrd="0" presId="urn:microsoft.com/office/officeart/2018/2/layout/IconCircleList"/>
    <dgm:cxn modelId="{C548C5B1-713C-444A-A154-B213E3A8411D}" type="presParOf" srcId="{6856CCF7-2035-450B-AA3B-2D820164846C}" destId="{5248E572-31DB-4C83-AD1B-C13D0D3AE872}" srcOrd="2" destOrd="0" presId="urn:microsoft.com/office/officeart/2018/2/layout/IconCircleList"/>
    <dgm:cxn modelId="{252CA925-DAE6-4910-A4A0-FA35B96EB4A9}" type="presParOf" srcId="{6856CCF7-2035-450B-AA3B-2D820164846C}" destId="{C2C142A3-1BB2-4976-A103-100F0045F8B1}" srcOrd="3" destOrd="0" presId="urn:microsoft.com/office/officeart/2018/2/layout/IconCircleList"/>
    <dgm:cxn modelId="{509D2778-22A0-4DD3-9366-EE80D399D008}" type="presParOf" srcId="{CB3F682C-C204-4768-8621-BF71B87FA033}" destId="{8D90A00D-B647-4AE4-BD80-396CBF267857}" srcOrd="1" destOrd="0" presId="urn:microsoft.com/office/officeart/2018/2/layout/IconCircleList"/>
    <dgm:cxn modelId="{D94E7D0E-7745-477D-B33E-CB814DC67A24}" type="presParOf" srcId="{CB3F682C-C204-4768-8621-BF71B87FA033}" destId="{990464A5-9EBA-4F08-A8CE-FD60DDD0005E}" srcOrd="2" destOrd="0" presId="urn:microsoft.com/office/officeart/2018/2/layout/IconCircleList"/>
    <dgm:cxn modelId="{FFDB2D48-687C-4490-9EC0-5EC4D100E8B1}" type="presParOf" srcId="{990464A5-9EBA-4F08-A8CE-FD60DDD0005E}" destId="{A2C21A1C-620B-4110-A623-69337E8454A6}" srcOrd="0" destOrd="0" presId="urn:microsoft.com/office/officeart/2018/2/layout/IconCircleList"/>
    <dgm:cxn modelId="{2B330E2F-3240-4C7E-9071-08F122A60140}" type="presParOf" srcId="{990464A5-9EBA-4F08-A8CE-FD60DDD0005E}" destId="{3C4E9ED7-F866-494F-9620-37FCB76C7EB2}" srcOrd="1" destOrd="0" presId="urn:microsoft.com/office/officeart/2018/2/layout/IconCircleList"/>
    <dgm:cxn modelId="{6F45368F-A932-4354-887C-C3AFB47A9E3D}" type="presParOf" srcId="{990464A5-9EBA-4F08-A8CE-FD60DDD0005E}" destId="{EA4756BE-7CC9-4FCB-98BD-8BE6E8B3A99B}" srcOrd="2" destOrd="0" presId="urn:microsoft.com/office/officeart/2018/2/layout/IconCircleList"/>
    <dgm:cxn modelId="{10CE3B4C-66FA-441B-9655-7872D2FE97EF}" type="presParOf" srcId="{990464A5-9EBA-4F08-A8CE-FD60DDD0005E}" destId="{85C0B1C1-AF9A-4A3B-AD65-08CAAF4DCDCA}" srcOrd="3" destOrd="0" presId="urn:microsoft.com/office/officeart/2018/2/layout/IconCircleList"/>
    <dgm:cxn modelId="{26251DA0-385A-4D89-9693-5FA5DACE4CCC}" type="presParOf" srcId="{CB3F682C-C204-4768-8621-BF71B87FA033}" destId="{F689356D-8284-4BD9-9AFF-1AE1F577EC45}" srcOrd="3" destOrd="0" presId="urn:microsoft.com/office/officeart/2018/2/layout/IconCircleList"/>
    <dgm:cxn modelId="{3FCB876A-F6BE-4D12-8C77-4D984820E034}" type="presParOf" srcId="{CB3F682C-C204-4768-8621-BF71B87FA033}" destId="{EA039344-3E85-4AA0-A0D5-F797DA69043F}" srcOrd="4" destOrd="0" presId="urn:microsoft.com/office/officeart/2018/2/layout/IconCircleList"/>
    <dgm:cxn modelId="{A6CBC14E-F82B-4BF0-A44C-C52DF2C6AF57}" type="presParOf" srcId="{EA039344-3E85-4AA0-A0D5-F797DA69043F}" destId="{324D18B2-9364-448E-A18A-907449947F68}" srcOrd="0" destOrd="0" presId="urn:microsoft.com/office/officeart/2018/2/layout/IconCircleList"/>
    <dgm:cxn modelId="{646BDFC7-D03D-486F-B72D-5E99EA14E7E7}" type="presParOf" srcId="{EA039344-3E85-4AA0-A0D5-F797DA69043F}" destId="{5F715EDA-7B57-47B1-B243-2BB9D8474461}" srcOrd="1" destOrd="0" presId="urn:microsoft.com/office/officeart/2018/2/layout/IconCircleList"/>
    <dgm:cxn modelId="{C0D6F455-D501-4CEB-BEAA-5217F15F1E19}" type="presParOf" srcId="{EA039344-3E85-4AA0-A0D5-F797DA69043F}" destId="{B53B67F0-C5B2-44C9-AC7C-EF1C295EBC23}" srcOrd="2" destOrd="0" presId="urn:microsoft.com/office/officeart/2018/2/layout/IconCircleList"/>
    <dgm:cxn modelId="{F2B3DC73-940A-44E4-BC3F-A5FED4BE4D12}" type="presParOf" srcId="{EA039344-3E85-4AA0-A0D5-F797DA69043F}" destId="{D8E843A8-8230-4181-8B48-4605EC30A17D}" srcOrd="3" destOrd="0" presId="urn:microsoft.com/office/officeart/2018/2/layout/IconCircleList"/>
    <dgm:cxn modelId="{2E95F24C-D9DB-4C0D-AE27-5253EEC7661A}" type="presParOf" srcId="{CB3F682C-C204-4768-8621-BF71B87FA033}" destId="{B5B9B15B-CCD6-491D-BE5B-203D40CE9567}" srcOrd="5" destOrd="0" presId="urn:microsoft.com/office/officeart/2018/2/layout/IconCircleList"/>
    <dgm:cxn modelId="{722514FA-E289-4926-9C43-83C54BB41CF8}" type="presParOf" srcId="{CB3F682C-C204-4768-8621-BF71B87FA033}" destId="{7BF4FA57-EEB9-4F8B-9181-7A41E4283B07}" srcOrd="6" destOrd="0" presId="urn:microsoft.com/office/officeart/2018/2/layout/IconCircleList"/>
    <dgm:cxn modelId="{9F81FEF9-4863-4D2B-B68B-C87E89FDA93D}" type="presParOf" srcId="{7BF4FA57-EEB9-4F8B-9181-7A41E4283B07}" destId="{6F3BCB39-45F6-43B3-B33B-DF099A85C946}" srcOrd="0" destOrd="0" presId="urn:microsoft.com/office/officeart/2018/2/layout/IconCircleList"/>
    <dgm:cxn modelId="{FB240273-27EF-4B3F-94A1-04D5C8E6374A}" type="presParOf" srcId="{7BF4FA57-EEB9-4F8B-9181-7A41E4283B07}" destId="{64597F0D-3F11-4BA9-8950-2118938C8CB4}" srcOrd="1" destOrd="0" presId="urn:microsoft.com/office/officeart/2018/2/layout/IconCircleList"/>
    <dgm:cxn modelId="{1CE536B6-1A26-4A25-AFA9-E75449771B97}" type="presParOf" srcId="{7BF4FA57-EEB9-4F8B-9181-7A41E4283B07}" destId="{E7BEDE81-1352-47E0-A861-ADBBBCECC6DF}" srcOrd="2" destOrd="0" presId="urn:microsoft.com/office/officeart/2018/2/layout/IconCircleList"/>
    <dgm:cxn modelId="{7C268F67-778E-4634-B946-B5E32313C26A}" type="presParOf" srcId="{7BF4FA57-EEB9-4F8B-9181-7A41E4283B07}" destId="{6F52F4DC-3CEF-4793-92D2-54604E4A752D}" srcOrd="3" destOrd="0" presId="urn:microsoft.com/office/officeart/2018/2/layout/IconCircleList"/>
    <dgm:cxn modelId="{77B608E3-A5AA-42C1-8BC0-AB4F21D94A47}" type="presParOf" srcId="{CB3F682C-C204-4768-8621-BF71B87FA033}" destId="{F2C55F8C-A48A-4EB5-B452-7C140C650AC8}" srcOrd="7" destOrd="0" presId="urn:microsoft.com/office/officeart/2018/2/layout/IconCircleList"/>
    <dgm:cxn modelId="{5764C330-E830-44FF-852D-64535E04575D}" type="presParOf" srcId="{CB3F682C-C204-4768-8621-BF71B87FA033}" destId="{7784E771-A44F-4376-9512-E47C71980355}" srcOrd="8" destOrd="0" presId="urn:microsoft.com/office/officeart/2018/2/layout/IconCircleList"/>
    <dgm:cxn modelId="{66B6AC7E-0C13-44A5-A2F7-DC507B192EB6}" type="presParOf" srcId="{7784E771-A44F-4376-9512-E47C71980355}" destId="{115D21AC-F5C0-4276-AEE1-AEAD3A3F7A53}" srcOrd="0" destOrd="0" presId="urn:microsoft.com/office/officeart/2018/2/layout/IconCircleList"/>
    <dgm:cxn modelId="{9D3E0477-67B0-4A61-AA8E-F711F4978B34}" type="presParOf" srcId="{7784E771-A44F-4376-9512-E47C71980355}" destId="{63ED4C6A-281D-49B0-B4D1-A364FCB1DE20}" srcOrd="1" destOrd="0" presId="urn:microsoft.com/office/officeart/2018/2/layout/IconCircleList"/>
    <dgm:cxn modelId="{14D2F999-AB48-4C6F-8D88-18EAD58C88C5}" type="presParOf" srcId="{7784E771-A44F-4376-9512-E47C71980355}" destId="{E40E14FE-180D-4CC1-96C7-97D54DDA26A9}" srcOrd="2" destOrd="0" presId="urn:microsoft.com/office/officeart/2018/2/layout/IconCircleList"/>
    <dgm:cxn modelId="{7B6DC504-6F6F-4143-BEC6-A1057111793F}" type="presParOf" srcId="{7784E771-A44F-4376-9512-E47C71980355}" destId="{AA894D23-D974-455A-9DEA-57A35543DEE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16616F-E8DB-42F6-B69A-60781FDD9597}" type="doc">
      <dgm:prSet loTypeId="urn:microsoft.com/office/officeart/2005/8/layout/hList6" loCatId="list" qsTypeId="urn:microsoft.com/office/officeart/2005/8/quickstyle/simple1" qsCatId="simple" csTypeId="urn:microsoft.com/office/officeart/2005/8/colors/colorful3" csCatId="colorful" phldr="1"/>
      <dgm:spPr/>
      <dgm:t>
        <a:bodyPr/>
        <a:lstStyle/>
        <a:p>
          <a:endParaRPr lang="en-GB"/>
        </a:p>
      </dgm:t>
    </dgm:pt>
    <dgm:pt modelId="{25273E84-66AC-4C2D-A870-04FC8E722606}">
      <dgm:prSet phldrT="[Text]" custT="1"/>
      <dgm:spPr/>
      <dgm:t>
        <a:bodyPr anchor="t"/>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Regulatory</a:t>
          </a:r>
        </a:p>
        <a:p>
          <a:pPr algn="l"/>
          <a:r>
            <a:rPr lang="en-GB" sz="1700" dirty="0">
              <a:latin typeface="Calibri" panose="020F0502020204030204" pitchFamily="34" charset="0"/>
              <a:ea typeface="Calibri" panose="020F0502020204030204" pitchFamily="34" charset="0"/>
              <a:cs typeface="Calibri" panose="020F0502020204030204" pitchFamily="34" charset="0"/>
            </a:rPr>
            <a:t>TNE not in government policy agenda which leads to regulatory gaps that hinder partnership development</a:t>
          </a:r>
          <a:endParaRPr lang="en-GB" sz="1700" b="1" dirty="0">
            <a:latin typeface="Calibri" panose="020F0502020204030204" pitchFamily="34" charset="0"/>
            <a:ea typeface="Calibri" panose="020F0502020204030204" pitchFamily="34" charset="0"/>
            <a:cs typeface="Calibri" panose="020F0502020204030204" pitchFamily="34" charset="0"/>
          </a:endParaRPr>
        </a:p>
      </dgm:t>
    </dgm:pt>
    <dgm:pt modelId="{0D93B917-A9C8-48D2-A2AD-5E4AEB4360EB}" type="parTrans" cxnId="{483B5380-76E1-4031-8F33-C25F424FA397}">
      <dgm:prSet/>
      <dgm:spPr/>
      <dgm:t>
        <a:bodyPr/>
        <a:lstStyle/>
        <a:p>
          <a:endParaRPr lang="en-GB"/>
        </a:p>
      </dgm:t>
    </dgm:pt>
    <dgm:pt modelId="{BB6233B9-7BB9-4BB6-B4F4-286E1A55C381}" type="sibTrans" cxnId="{483B5380-76E1-4031-8F33-C25F424FA397}">
      <dgm:prSet/>
      <dgm:spPr/>
      <dgm:t>
        <a:bodyPr/>
        <a:lstStyle/>
        <a:p>
          <a:endParaRPr lang="en-GB"/>
        </a:p>
      </dgm:t>
    </dgm:pt>
    <dgm:pt modelId="{66CC499A-8F25-4EE1-AB9C-5703273ACB78}">
      <dgm:prSet phldrT="[Text]" custT="1"/>
      <dgm:spPr/>
      <dgm:t>
        <a:bodyPr anchor="t"/>
        <a:lstStyle/>
        <a:p>
          <a:pPr algn="l"/>
          <a:r>
            <a:rPr lang="en-GB" sz="1800" b="1" dirty="0">
              <a:latin typeface="Calibri" panose="020F0502020204030204" pitchFamily="34" charset="0"/>
              <a:ea typeface="Calibri" panose="020F0502020204030204" pitchFamily="34" charset="0"/>
              <a:cs typeface="Calibri" panose="020F0502020204030204" pitchFamily="34" charset="0"/>
            </a:rPr>
            <a:t>Cost of TNE</a:t>
          </a:r>
        </a:p>
        <a:p>
          <a:pPr algn="l"/>
          <a:r>
            <a:rPr lang="en-GB" sz="1700" b="0" i="0" dirty="0">
              <a:latin typeface="Calibri" panose="020F0502020204030204" pitchFamily="34" charset="0"/>
              <a:ea typeface="Calibri" panose="020F0502020204030204" pitchFamily="34" charset="0"/>
              <a:cs typeface="Calibri" panose="020F0502020204030204" pitchFamily="34" charset="0"/>
            </a:rPr>
            <a:t>Partnerships with HEIs face significant cost challenges due to higher tuition fees, which are rarely waived. </a:t>
          </a:r>
          <a:endParaRPr lang="en-GB" sz="1700" b="1" dirty="0">
            <a:latin typeface="Calibri" panose="020F0502020204030204" pitchFamily="34" charset="0"/>
            <a:ea typeface="Calibri" panose="020F0502020204030204" pitchFamily="34" charset="0"/>
            <a:cs typeface="Calibri" panose="020F0502020204030204" pitchFamily="34" charset="0"/>
          </a:endParaRPr>
        </a:p>
      </dgm:t>
    </dgm:pt>
    <dgm:pt modelId="{FBC00AE5-7D73-4BBC-94FE-5587D9A5EA3A}" type="parTrans" cxnId="{91E1E12D-CF56-4659-96C0-F3942A5D6BC2}">
      <dgm:prSet/>
      <dgm:spPr/>
      <dgm:t>
        <a:bodyPr/>
        <a:lstStyle/>
        <a:p>
          <a:endParaRPr lang="en-GB"/>
        </a:p>
      </dgm:t>
    </dgm:pt>
    <dgm:pt modelId="{9C843E2D-407D-446D-9657-5461D3F413EC}" type="sibTrans" cxnId="{91E1E12D-CF56-4659-96C0-F3942A5D6BC2}">
      <dgm:prSet/>
      <dgm:spPr/>
      <dgm:t>
        <a:bodyPr/>
        <a:lstStyle/>
        <a:p>
          <a:endParaRPr lang="en-GB"/>
        </a:p>
      </dgm:t>
    </dgm:pt>
    <dgm:pt modelId="{776BAE28-924C-4F25-B3E1-7D2240B770A7}">
      <dgm:prSet phldrT="[Text]" custT="1"/>
      <dgm:spPr/>
      <dgm:t>
        <a:bodyPr anchor="t"/>
        <a:lstStyle/>
        <a:p>
          <a:pPr algn="l"/>
          <a:r>
            <a:rPr lang="en-GB" sz="1800" b="1" dirty="0">
              <a:latin typeface="Calibri" panose="020F0502020204030204" pitchFamily="34" charset="0"/>
              <a:ea typeface="Calibri" panose="020F0502020204030204" pitchFamily="34" charset="0"/>
              <a:cs typeface="Calibri" panose="020F0502020204030204" pitchFamily="34" charset="0"/>
            </a:rPr>
            <a:t>English language </a:t>
          </a:r>
        </a:p>
        <a:p>
          <a:pPr algn="l"/>
          <a:r>
            <a:rPr lang="en-GB" sz="1500" b="0" i="0" dirty="0">
              <a:latin typeface="Calibri" panose="020F0502020204030204" pitchFamily="34" charset="0"/>
              <a:ea typeface="Calibri" panose="020F0502020204030204" pitchFamily="34" charset="0"/>
              <a:cs typeface="Calibri" panose="020F0502020204030204" pitchFamily="34" charset="0"/>
            </a:rPr>
            <a:t>is a challenge across the three countries. Often English language proficiency is correlated with family wealth, suggesting that TNE, predominantly in English, may disadvantage socio-economically deprived students.</a:t>
          </a:r>
          <a:endParaRPr lang="en-GB" sz="1500" b="1" dirty="0">
            <a:latin typeface="Calibri" panose="020F0502020204030204" pitchFamily="34" charset="0"/>
            <a:ea typeface="Calibri" panose="020F0502020204030204" pitchFamily="34" charset="0"/>
            <a:cs typeface="Calibri" panose="020F0502020204030204" pitchFamily="34" charset="0"/>
          </a:endParaRPr>
        </a:p>
      </dgm:t>
    </dgm:pt>
    <dgm:pt modelId="{C38F187C-36D2-4EDD-8BD3-B53259B7B6C6}" type="parTrans" cxnId="{30DB3A64-68D4-4709-91AF-BBDB786CE85A}">
      <dgm:prSet/>
      <dgm:spPr/>
      <dgm:t>
        <a:bodyPr/>
        <a:lstStyle/>
        <a:p>
          <a:endParaRPr lang="en-GB"/>
        </a:p>
      </dgm:t>
    </dgm:pt>
    <dgm:pt modelId="{BF3CEA8F-A780-4F08-8B77-3D37CDB664E9}" type="sibTrans" cxnId="{30DB3A64-68D4-4709-91AF-BBDB786CE85A}">
      <dgm:prSet/>
      <dgm:spPr/>
      <dgm:t>
        <a:bodyPr/>
        <a:lstStyle/>
        <a:p>
          <a:endParaRPr lang="en-GB"/>
        </a:p>
      </dgm:t>
    </dgm:pt>
    <dgm:pt modelId="{D24119A4-ED6A-40BE-A63E-9EEC0B411863}">
      <dgm:prSet custT="1"/>
      <dgm:spPr/>
      <dgm:t>
        <a:bodyPr anchor="t"/>
        <a:lstStyle/>
        <a:p>
          <a:pPr algn="l"/>
          <a:r>
            <a:rPr lang="en-GB" sz="1800" b="1" dirty="0">
              <a:latin typeface="Calibri" panose="020F0502020204030204" pitchFamily="34" charset="0"/>
              <a:ea typeface="Calibri" panose="020F0502020204030204" pitchFamily="34" charset="0"/>
              <a:cs typeface="Calibri" panose="020F0502020204030204" pitchFamily="34" charset="0"/>
            </a:rPr>
            <a:t>Institutional capacity</a:t>
          </a:r>
        </a:p>
        <a:p>
          <a:pPr algn="l"/>
          <a:r>
            <a:rPr lang="en-GB" sz="1600" b="0" i="0" dirty="0">
              <a:latin typeface="Calibri" panose="020F0502020204030204" pitchFamily="34" charset="0"/>
              <a:ea typeface="Calibri" panose="020F0502020204030204" pitchFamily="34" charset="0"/>
              <a:cs typeface="Calibri" panose="020F0502020204030204" pitchFamily="34" charset="0"/>
            </a:rPr>
            <a:t>constraints, marked by limited resources and high staff turnover, challenged TNE management, especially with numerous individual agreements. Staff training for TNE engagement is an institutional development need.</a:t>
          </a:r>
          <a:endParaRPr lang="en-GB" sz="2000" b="1" dirty="0">
            <a:latin typeface="Calibri" panose="020F0502020204030204" pitchFamily="34" charset="0"/>
            <a:ea typeface="Calibri" panose="020F0502020204030204" pitchFamily="34" charset="0"/>
            <a:cs typeface="Calibri" panose="020F0502020204030204" pitchFamily="34" charset="0"/>
          </a:endParaRPr>
        </a:p>
      </dgm:t>
    </dgm:pt>
    <dgm:pt modelId="{8165D324-39EA-413C-8EA5-90965A6B5F99}" type="parTrans" cxnId="{BE1402F9-E250-4913-8BD7-5412D47E1D47}">
      <dgm:prSet/>
      <dgm:spPr/>
      <dgm:t>
        <a:bodyPr/>
        <a:lstStyle/>
        <a:p>
          <a:endParaRPr lang="en-GB"/>
        </a:p>
      </dgm:t>
    </dgm:pt>
    <dgm:pt modelId="{3766C30F-E105-4190-AADD-23CAC18C7C0D}" type="sibTrans" cxnId="{BE1402F9-E250-4913-8BD7-5412D47E1D47}">
      <dgm:prSet/>
      <dgm:spPr/>
      <dgm:t>
        <a:bodyPr/>
        <a:lstStyle/>
        <a:p>
          <a:endParaRPr lang="en-GB"/>
        </a:p>
      </dgm:t>
    </dgm:pt>
    <dgm:pt modelId="{6EA2267B-CF6E-4F20-8FF0-330D850A2F8C}">
      <dgm:prSet custT="1"/>
      <dgm:spPr/>
      <dgm:t>
        <a:bodyPr anchor="t"/>
        <a:lstStyle/>
        <a:p>
          <a:pPr algn="l"/>
          <a:r>
            <a:rPr lang="en-GB" sz="1800" b="1" dirty="0">
              <a:latin typeface="Calibri" panose="020F0502020204030204" pitchFamily="34" charset="0"/>
              <a:ea typeface="Calibri" panose="020F0502020204030204" pitchFamily="34" charset="0"/>
              <a:cs typeface="Calibri" panose="020F0502020204030204" pitchFamily="34" charset="0"/>
            </a:rPr>
            <a:t>Lack of knowledge</a:t>
          </a:r>
        </a:p>
        <a:p>
          <a:pPr algn="l"/>
          <a:endParaRPr lang="en-GB" sz="1400" b="0" i="0" dirty="0">
            <a:latin typeface="Calibri" panose="020F0502020204030204" pitchFamily="34" charset="0"/>
            <a:ea typeface="Calibri" panose="020F0502020204030204" pitchFamily="34" charset="0"/>
            <a:cs typeface="Calibri" panose="020F0502020204030204" pitchFamily="34" charset="0"/>
          </a:endParaRPr>
        </a:p>
        <a:p>
          <a:pPr algn="l"/>
          <a:r>
            <a:rPr lang="en-GB" sz="1600" b="0" i="0" dirty="0">
              <a:latin typeface="Calibri" panose="020F0502020204030204" pitchFamily="34" charset="0"/>
              <a:ea typeface="Calibri" panose="020F0502020204030204" pitchFamily="34" charset="0"/>
              <a:cs typeface="Calibri" panose="020F0502020204030204" pitchFamily="34" charset="0"/>
            </a:rPr>
            <a:t>Limited awareness of TNE benefits existed, with stakeholders often confusing it with study abroad, and a scarcity of TNE programmes in universities resulted in minimal sector-wide knowledge.</a:t>
          </a:r>
          <a:endParaRPr lang="en-GB" sz="1600" b="1" dirty="0">
            <a:latin typeface="Calibri" panose="020F0502020204030204" pitchFamily="34" charset="0"/>
            <a:ea typeface="Calibri" panose="020F0502020204030204" pitchFamily="34" charset="0"/>
            <a:cs typeface="Calibri" panose="020F0502020204030204" pitchFamily="34" charset="0"/>
          </a:endParaRPr>
        </a:p>
      </dgm:t>
    </dgm:pt>
    <dgm:pt modelId="{B8343614-70F6-4264-932E-1958B4DD1078}" type="parTrans" cxnId="{70730EB6-97A1-43C7-9A78-66F8E4B44527}">
      <dgm:prSet/>
      <dgm:spPr/>
      <dgm:t>
        <a:bodyPr/>
        <a:lstStyle/>
        <a:p>
          <a:endParaRPr lang="en-GB"/>
        </a:p>
      </dgm:t>
    </dgm:pt>
    <dgm:pt modelId="{EC9A7E61-6846-44D7-8C80-B13C11155665}" type="sibTrans" cxnId="{70730EB6-97A1-43C7-9A78-66F8E4B44527}">
      <dgm:prSet/>
      <dgm:spPr/>
      <dgm:t>
        <a:bodyPr/>
        <a:lstStyle/>
        <a:p>
          <a:endParaRPr lang="en-GB"/>
        </a:p>
      </dgm:t>
    </dgm:pt>
    <dgm:pt modelId="{5122A213-D012-4C56-A0F2-3DC833AA139B}" type="pres">
      <dgm:prSet presAssocID="{F516616F-E8DB-42F6-B69A-60781FDD9597}" presName="Name0" presStyleCnt="0">
        <dgm:presLayoutVars>
          <dgm:dir/>
          <dgm:resizeHandles val="exact"/>
        </dgm:presLayoutVars>
      </dgm:prSet>
      <dgm:spPr/>
    </dgm:pt>
    <dgm:pt modelId="{A415AADE-5290-406D-B558-6122484DCCA3}" type="pres">
      <dgm:prSet presAssocID="{25273E84-66AC-4C2D-A870-04FC8E722606}" presName="node" presStyleLbl="node1" presStyleIdx="0" presStyleCnt="5">
        <dgm:presLayoutVars>
          <dgm:bulletEnabled val="1"/>
        </dgm:presLayoutVars>
      </dgm:prSet>
      <dgm:spPr/>
    </dgm:pt>
    <dgm:pt modelId="{47EBFBB3-6A12-4F3E-A19F-6361B152DEE6}" type="pres">
      <dgm:prSet presAssocID="{BB6233B9-7BB9-4BB6-B4F4-286E1A55C381}" presName="sibTrans" presStyleCnt="0"/>
      <dgm:spPr/>
    </dgm:pt>
    <dgm:pt modelId="{5B823324-A290-4AD6-A530-ADE0788D3D65}" type="pres">
      <dgm:prSet presAssocID="{66CC499A-8F25-4EE1-AB9C-5703273ACB78}" presName="node" presStyleLbl="node1" presStyleIdx="1" presStyleCnt="5">
        <dgm:presLayoutVars>
          <dgm:bulletEnabled val="1"/>
        </dgm:presLayoutVars>
      </dgm:prSet>
      <dgm:spPr/>
    </dgm:pt>
    <dgm:pt modelId="{6CC47A47-297B-42DA-8F65-E3EF4ED9A9B7}" type="pres">
      <dgm:prSet presAssocID="{9C843E2D-407D-446D-9657-5461D3F413EC}" presName="sibTrans" presStyleCnt="0"/>
      <dgm:spPr/>
    </dgm:pt>
    <dgm:pt modelId="{D50B78A5-E696-495C-8911-C243B29F243F}" type="pres">
      <dgm:prSet presAssocID="{776BAE28-924C-4F25-B3E1-7D2240B770A7}" presName="node" presStyleLbl="node1" presStyleIdx="2" presStyleCnt="5">
        <dgm:presLayoutVars>
          <dgm:bulletEnabled val="1"/>
        </dgm:presLayoutVars>
      </dgm:prSet>
      <dgm:spPr/>
    </dgm:pt>
    <dgm:pt modelId="{528C12EC-2D71-4A57-9F44-74F7CACADA2E}" type="pres">
      <dgm:prSet presAssocID="{BF3CEA8F-A780-4F08-8B77-3D37CDB664E9}" presName="sibTrans" presStyleCnt="0"/>
      <dgm:spPr/>
    </dgm:pt>
    <dgm:pt modelId="{CFC55300-DF06-44C1-AE97-6FD2872E680F}" type="pres">
      <dgm:prSet presAssocID="{D24119A4-ED6A-40BE-A63E-9EEC0B411863}" presName="node" presStyleLbl="node1" presStyleIdx="3" presStyleCnt="5">
        <dgm:presLayoutVars>
          <dgm:bulletEnabled val="1"/>
        </dgm:presLayoutVars>
      </dgm:prSet>
      <dgm:spPr/>
    </dgm:pt>
    <dgm:pt modelId="{22ADBD93-7DB9-4D36-A73F-AFD88FF7151D}" type="pres">
      <dgm:prSet presAssocID="{3766C30F-E105-4190-AADD-23CAC18C7C0D}" presName="sibTrans" presStyleCnt="0"/>
      <dgm:spPr/>
    </dgm:pt>
    <dgm:pt modelId="{E87C64AA-BF60-4B79-9376-94A4C2B9BF14}" type="pres">
      <dgm:prSet presAssocID="{6EA2267B-CF6E-4F20-8FF0-330D850A2F8C}" presName="node" presStyleLbl="node1" presStyleIdx="4" presStyleCnt="5">
        <dgm:presLayoutVars>
          <dgm:bulletEnabled val="1"/>
        </dgm:presLayoutVars>
      </dgm:prSet>
      <dgm:spPr/>
    </dgm:pt>
  </dgm:ptLst>
  <dgm:cxnLst>
    <dgm:cxn modelId="{4AF6E702-93E9-41BF-B03B-402BB9F1BD41}" type="presOf" srcId="{776BAE28-924C-4F25-B3E1-7D2240B770A7}" destId="{D50B78A5-E696-495C-8911-C243B29F243F}" srcOrd="0" destOrd="0" presId="urn:microsoft.com/office/officeart/2005/8/layout/hList6"/>
    <dgm:cxn modelId="{F72A4A08-3D17-4331-BAED-BFC938682C30}" type="presOf" srcId="{25273E84-66AC-4C2D-A870-04FC8E722606}" destId="{A415AADE-5290-406D-B558-6122484DCCA3}" srcOrd="0" destOrd="0" presId="urn:microsoft.com/office/officeart/2005/8/layout/hList6"/>
    <dgm:cxn modelId="{4C9CE522-5C9F-4E8B-A3FE-CB6D6CE1EB74}" type="presOf" srcId="{D24119A4-ED6A-40BE-A63E-9EEC0B411863}" destId="{CFC55300-DF06-44C1-AE97-6FD2872E680F}" srcOrd="0" destOrd="0" presId="urn:microsoft.com/office/officeart/2005/8/layout/hList6"/>
    <dgm:cxn modelId="{91E1E12D-CF56-4659-96C0-F3942A5D6BC2}" srcId="{F516616F-E8DB-42F6-B69A-60781FDD9597}" destId="{66CC499A-8F25-4EE1-AB9C-5703273ACB78}" srcOrd="1" destOrd="0" parTransId="{FBC00AE5-7D73-4BBC-94FE-5587D9A5EA3A}" sibTransId="{9C843E2D-407D-446D-9657-5461D3F413EC}"/>
    <dgm:cxn modelId="{30DB3A64-68D4-4709-91AF-BBDB786CE85A}" srcId="{F516616F-E8DB-42F6-B69A-60781FDD9597}" destId="{776BAE28-924C-4F25-B3E1-7D2240B770A7}" srcOrd="2" destOrd="0" parTransId="{C38F187C-36D2-4EDD-8BD3-B53259B7B6C6}" sibTransId="{BF3CEA8F-A780-4F08-8B77-3D37CDB664E9}"/>
    <dgm:cxn modelId="{58AE6869-FB56-4355-94A7-1044BF4D9F79}" type="presOf" srcId="{6EA2267B-CF6E-4F20-8FF0-330D850A2F8C}" destId="{E87C64AA-BF60-4B79-9376-94A4C2B9BF14}" srcOrd="0" destOrd="0" presId="urn:microsoft.com/office/officeart/2005/8/layout/hList6"/>
    <dgm:cxn modelId="{483B5380-76E1-4031-8F33-C25F424FA397}" srcId="{F516616F-E8DB-42F6-B69A-60781FDD9597}" destId="{25273E84-66AC-4C2D-A870-04FC8E722606}" srcOrd="0" destOrd="0" parTransId="{0D93B917-A9C8-48D2-A2AD-5E4AEB4360EB}" sibTransId="{BB6233B9-7BB9-4BB6-B4F4-286E1A55C381}"/>
    <dgm:cxn modelId="{70730EB6-97A1-43C7-9A78-66F8E4B44527}" srcId="{F516616F-E8DB-42F6-B69A-60781FDD9597}" destId="{6EA2267B-CF6E-4F20-8FF0-330D850A2F8C}" srcOrd="4" destOrd="0" parTransId="{B8343614-70F6-4264-932E-1958B4DD1078}" sibTransId="{EC9A7E61-6846-44D7-8C80-B13C11155665}"/>
    <dgm:cxn modelId="{3C1FCFC6-1EA0-4F9A-9C20-99641C86DE28}" type="presOf" srcId="{66CC499A-8F25-4EE1-AB9C-5703273ACB78}" destId="{5B823324-A290-4AD6-A530-ADE0788D3D65}" srcOrd="0" destOrd="0" presId="urn:microsoft.com/office/officeart/2005/8/layout/hList6"/>
    <dgm:cxn modelId="{52ADBDC8-6B4E-4ECE-BD1E-53256E19523C}" type="presOf" srcId="{F516616F-E8DB-42F6-B69A-60781FDD9597}" destId="{5122A213-D012-4C56-A0F2-3DC833AA139B}" srcOrd="0" destOrd="0" presId="urn:microsoft.com/office/officeart/2005/8/layout/hList6"/>
    <dgm:cxn modelId="{BE1402F9-E250-4913-8BD7-5412D47E1D47}" srcId="{F516616F-E8DB-42F6-B69A-60781FDD9597}" destId="{D24119A4-ED6A-40BE-A63E-9EEC0B411863}" srcOrd="3" destOrd="0" parTransId="{8165D324-39EA-413C-8EA5-90965A6B5F99}" sibTransId="{3766C30F-E105-4190-AADD-23CAC18C7C0D}"/>
    <dgm:cxn modelId="{8A9A63D6-A85F-428D-BC02-382F3688CDF8}" type="presParOf" srcId="{5122A213-D012-4C56-A0F2-3DC833AA139B}" destId="{A415AADE-5290-406D-B558-6122484DCCA3}" srcOrd="0" destOrd="0" presId="urn:microsoft.com/office/officeart/2005/8/layout/hList6"/>
    <dgm:cxn modelId="{DB227C30-F1A0-4767-8BE9-4B55589CC9B0}" type="presParOf" srcId="{5122A213-D012-4C56-A0F2-3DC833AA139B}" destId="{47EBFBB3-6A12-4F3E-A19F-6361B152DEE6}" srcOrd="1" destOrd="0" presId="urn:microsoft.com/office/officeart/2005/8/layout/hList6"/>
    <dgm:cxn modelId="{8D80FCC7-657E-4FFD-8726-79D9A8A30FCB}" type="presParOf" srcId="{5122A213-D012-4C56-A0F2-3DC833AA139B}" destId="{5B823324-A290-4AD6-A530-ADE0788D3D65}" srcOrd="2" destOrd="0" presId="urn:microsoft.com/office/officeart/2005/8/layout/hList6"/>
    <dgm:cxn modelId="{50A2BE71-4854-4466-9D83-6E69618FE57C}" type="presParOf" srcId="{5122A213-D012-4C56-A0F2-3DC833AA139B}" destId="{6CC47A47-297B-42DA-8F65-E3EF4ED9A9B7}" srcOrd="3" destOrd="0" presId="urn:microsoft.com/office/officeart/2005/8/layout/hList6"/>
    <dgm:cxn modelId="{37BF7F29-7C83-4741-9247-109F0B05D430}" type="presParOf" srcId="{5122A213-D012-4C56-A0F2-3DC833AA139B}" destId="{D50B78A5-E696-495C-8911-C243B29F243F}" srcOrd="4" destOrd="0" presId="urn:microsoft.com/office/officeart/2005/8/layout/hList6"/>
    <dgm:cxn modelId="{24B1FF53-FB17-427D-967F-F523DC433E7F}" type="presParOf" srcId="{5122A213-D012-4C56-A0F2-3DC833AA139B}" destId="{528C12EC-2D71-4A57-9F44-74F7CACADA2E}" srcOrd="5" destOrd="0" presId="urn:microsoft.com/office/officeart/2005/8/layout/hList6"/>
    <dgm:cxn modelId="{FCE26F6C-FE19-42FF-920F-83A7B4804818}" type="presParOf" srcId="{5122A213-D012-4C56-A0F2-3DC833AA139B}" destId="{CFC55300-DF06-44C1-AE97-6FD2872E680F}" srcOrd="6" destOrd="0" presId="urn:microsoft.com/office/officeart/2005/8/layout/hList6"/>
    <dgm:cxn modelId="{26745E5F-CCC4-4092-A4B6-DEA4A297D9E1}" type="presParOf" srcId="{5122A213-D012-4C56-A0F2-3DC833AA139B}" destId="{22ADBD93-7DB9-4D36-A73F-AFD88FF7151D}" srcOrd="7" destOrd="0" presId="urn:microsoft.com/office/officeart/2005/8/layout/hList6"/>
    <dgm:cxn modelId="{5DF2B890-2460-4396-9BAE-BBEB2F924354}" type="presParOf" srcId="{5122A213-D012-4C56-A0F2-3DC833AA139B}" destId="{E87C64AA-BF60-4B79-9376-94A4C2B9BF14}"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4BA451-7454-4C33-BF42-23FAD55B7D37}" type="doc">
      <dgm:prSet loTypeId="urn:microsoft.com/office/officeart/2005/8/layout/vList4" loCatId="picture" qsTypeId="urn:microsoft.com/office/officeart/2005/8/quickstyle/simple1" qsCatId="simple" csTypeId="urn:microsoft.com/office/officeart/2005/8/colors/colorful3" csCatId="colorful" phldr="1"/>
      <dgm:spPr/>
      <dgm:t>
        <a:bodyPr/>
        <a:lstStyle/>
        <a:p>
          <a:endParaRPr lang="en-GB"/>
        </a:p>
      </dgm:t>
    </dgm:pt>
    <dgm:pt modelId="{BA94FDE9-9A9A-4300-9E98-F6E589CB5788}">
      <dgm:prSet phldrT="[Text]" custT="1">
        <dgm:style>
          <a:lnRef idx="2">
            <a:schemeClr val="accent5"/>
          </a:lnRef>
          <a:fillRef idx="1">
            <a:schemeClr val="lt1"/>
          </a:fillRef>
          <a:effectRef idx="0">
            <a:schemeClr val="accent5"/>
          </a:effectRef>
          <a:fontRef idx="minor">
            <a:schemeClr val="dk1"/>
          </a:fontRef>
        </dgm:style>
      </dgm:prSet>
      <dgm:spPr/>
      <dgm:t>
        <a:bodyPr/>
        <a:lstStyle/>
        <a:p>
          <a:r>
            <a:rPr lang="en-GB" sz="2000" dirty="0"/>
            <a:t>Develop a shared understanding of TNE activities and value</a:t>
          </a:r>
        </a:p>
      </dgm:t>
    </dgm:pt>
    <dgm:pt modelId="{D66158DB-EF05-40B8-AE96-D003873853D5}" type="parTrans" cxnId="{638DE804-4833-478D-942E-C4F6A79228D1}">
      <dgm:prSet/>
      <dgm:spPr/>
      <dgm:t>
        <a:bodyPr/>
        <a:lstStyle/>
        <a:p>
          <a:endParaRPr lang="en-GB"/>
        </a:p>
      </dgm:t>
    </dgm:pt>
    <dgm:pt modelId="{27570986-4AA1-4154-9F78-B0CF838EF3DD}" type="sibTrans" cxnId="{638DE804-4833-478D-942E-C4F6A79228D1}">
      <dgm:prSet/>
      <dgm:spPr/>
      <dgm:t>
        <a:bodyPr/>
        <a:lstStyle/>
        <a:p>
          <a:endParaRPr lang="en-GB"/>
        </a:p>
      </dgm:t>
    </dgm:pt>
    <dgm:pt modelId="{2700CB2D-9EBB-4A8C-ABF1-486107D864F5}">
      <dgm:prSet phldrT="[Text]" custT="1">
        <dgm:style>
          <a:lnRef idx="2">
            <a:schemeClr val="accent6"/>
          </a:lnRef>
          <a:fillRef idx="1">
            <a:schemeClr val="lt1"/>
          </a:fillRef>
          <a:effectRef idx="0">
            <a:schemeClr val="accent6"/>
          </a:effectRef>
          <a:fontRef idx="minor">
            <a:schemeClr val="dk1"/>
          </a:fontRef>
        </dgm:style>
      </dgm:prSet>
      <dgm:spPr/>
      <dgm:t>
        <a:bodyPr/>
        <a:lstStyle/>
        <a:p>
          <a:r>
            <a:rPr lang="en-GB" sz="2000" dirty="0"/>
            <a:t>Bilateral and multilateral incentives to support TNE activities</a:t>
          </a:r>
        </a:p>
      </dgm:t>
    </dgm:pt>
    <dgm:pt modelId="{8930587D-CA0C-4440-908D-9BE46BFE8154}" type="parTrans" cxnId="{56058F12-D72F-4A49-BEC4-F752586FE43D}">
      <dgm:prSet/>
      <dgm:spPr/>
      <dgm:t>
        <a:bodyPr/>
        <a:lstStyle/>
        <a:p>
          <a:endParaRPr lang="en-GB"/>
        </a:p>
      </dgm:t>
    </dgm:pt>
    <dgm:pt modelId="{72A7B6C9-2456-41DB-BBFA-A017BCB7A691}" type="sibTrans" cxnId="{56058F12-D72F-4A49-BEC4-F752586FE43D}">
      <dgm:prSet/>
      <dgm:spPr/>
      <dgm:t>
        <a:bodyPr/>
        <a:lstStyle/>
        <a:p>
          <a:endParaRPr lang="en-GB"/>
        </a:p>
      </dgm:t>
    </dgm:pt>
    <dgm:pt modelId="{020160C4-76D4-4B33-B986-32680B1E34FC}">
      <dgm:prSet phldrT="[Text]" custT="1">
        <dgm:style>
          <a:lnRef idx="2">
            <a:schemeClr val="dk1"/>
          </a:lnRef>
          <a:fillRef idx="1">
            <a:schemeClr val="lt1"/>
          </a:fillRef>
          <a:effectRef idx="0">
            <a:schemeClr val="dk1"/>
          </a:effectRef>
          <a:fontRef idx="minor">
            <a:schemeClr val="dk1"/>
          </a:fontRef>
        </dgm:style>
      </dgm:prSet>
      <dgm:spPr/>
      <dgm:t>
        <a:bodyPr/>
        <a:lstStyle/>
        <a:p>
          <a:r>
            <a:rPr lang="en-GB" sz="2000" dirty="0"/>
            <a:t>Leveraging existing research networks to foster priority TNE partnerships through collaborative funding efforts.</a:t>
          </a:r>
        </a:p>
      </dgm:t>
    </dgm:pt>
    <dgm:pt modelId="{7846A035-302D-4461-AFD1-A69B6FF06CDF}" type="parTrans" cxnId="{4A000F5F-9211-41EB-9C61-067BF2C690F9}">
      <dgm:prSet/>
      <dgm:spPr/>
      <dgm:t>
        <a:bodyPr/>
        <a:lstStyle/>
        <a:p>
          <a:endParaRPr lang="en-GB"/>
        </a:p>
      </dgm:t>
    </dgm:pt>
    <dgm:pt modelId="{86FCC71D-F01F-4A2E-9454-FA34A15BA916}" type="sibTrans" cxnId="{4A000F5F-9211-41EB-9C61-067BF2C690F9}">
      <dgm:prSet/>
      <dgm:spPr/>
      <dgm:t>
        <a:bodyPr/>
        <a:lstStyle/>
        <a:p>
          <a:endParaRPr lang="en-GB"/>
        </a:p>
      </dgm:t>
    </dgm:pt>
    <dgm:pt modelId="{96DD435F-6C51-44C9-81AB-E1459CD23789}">
      <dgm:prSet custT="1">
        <dgm:style>
          <a:lnRef idx="2">
            <a:schemeClr val="accent5"/>
          </a:lnRef>
          <a:fillRef idx="1">
            <a:schemeClr val="lt1"/>
          </a:fillRef>
          <a:effectRef idx="0">
            <a:schemeClr val="accent5"/>
          </a:effectRef>
          <a:fontRef idx="minor">
            <a:schemeClr val="dk1"/>
          </a:fontRef>
        </dgm:style>
      </dgm:prSet>
      <dgm:spPr/>
      <dgm:t>
        <a:bodyPr/>
        <a:lstStyle/>
        <a:p>
          <a:r>
            <a:rPr lang="en-GB" sz="1800" b="0" i="0" dirty="0"/>
            <a:t>Addressing barriers to MRQs' effectiveness in Mexico and Peru and exploring alternative recognition routes in Brazil.</a:t>
          </a:r>
          <a:endParaRPr lang="en-GB" sz="1800" dirty="0"/>
        </a:p>
      </dgm:t>
    </dgm:pt>
    <dgm:pt modelId="{E484DED5-2753-4054-9748-C2ADF2D8366C}" type="parTrans" cxnId="{E96B6B34-3335-4329-8B2E-6267C3D358E4}">
      <dgm:prSet/>
      <dgm:spPr/>
      <dgm:t>
        <a:bodyPr/>
        <a:lstStyle/>
        <a:p>
          <a:endParaRPr lang="en-GB"/>
        </a:p>
      </dgm:t>
    </dgm:pt>
    <dgm:pt modelId="{9CFDFCCC-617C-4850-81B8-EDDBEDD0BA0C}" type="sibTrans" cxnId="{E96B6B34-3335-4329-8B2E-6267C3D358E4}">
      <dgm:prSet/>
      <dgm:spPr/>
      <dgm:t>
        <a:bodyPr/>
        <a:lstStyle/>
        <a:p>
          <a:endParaRPr lang="en-GB"/>
        </a:p>
      </dgm:t>
    </dgm:pt>
    <dgm:pt modelId="{263FCC13-9152-4C0C-B216-301E18D8A7C3}">
      <dgm:prSet custT="1">
        <dgm:style>
          <a:lnRef idx="2">
            <a:schemeClr val="accent3"/>
          </a:lnRef>
          <a:fillRef idx="1">
            <a:schemeClr val="lt1"/>
          </a:fillRef>
          <a:effectRef idx="0">
            <a:schemeClr val="accent3"/>
          </a:effectRef>
          <a:fontRef idx="minor">
            <a:schemeClr val="dk1"/>
          </a:fontRef>
        </dgm:style>
      </dgm:prSet>
      <dgm:spPr/>
      <dgm:t>
        <a:bodyPr/>
        <a:lstStyle/>
        <a:p>
          <a:r>
            <a:rPr lang="en-GB" sz="1800" b="0" i="0" dirty="0"/>
            <a:t>Promoting collaboration between Agencies and HEIs to develop TNE Engagement guidelines</a:t>
          </a:r>
          <a:endParaRPr lang="en-GB" sz="1800" dirty="0"/>
        </a:p>
      </dgm:t>
    </dgm:pt>
    <dgm:pt modelId="{C55814E5-BED7-4FED-8435-5EF54296AA8B}" type="parTrans" cxnId="{444AB899-A423-4431-8E3A-F5FF188D09E6}">
      <dgm:prSet/>
      <dgm:spPr/>
      <dgm:t>
        <a:bodyPr/>
        <a:lstStyle/>
        <a:p>
          <a:endParaRPr lang="en-GB"/>
        </a:p>
      </dgm:t>
    </dgm:pt>
    <dgm:pt modelId="{0624CF8F-FE3E-42BA-9747-6154D8D6AA59}" type="sibTrans" cxnId="{444AB899-A423-4431-8E3A-F5FF188D09E6}">
      <dgm:prSet/>
      <dgm:spPr/>
      <dgm:t>
        <a:bodyPr/>
        <a:lstStyle/>
        <a:p>
          <a:endParaRPr lang="en-GB"/>
        </a:p>
      </dgm:t>
    </dgm:pt>
    <dgm:pt modelId="{2D6BC248-2590-418F-883A-FEEE4AAC6BA6}" type="pres">
      <dgm:prSet presAssocID="{CB4BA451-7454-4C33-BF42-23FAD55B7D37}" presName="linear" presStyleCnt="0">
        <dgm:presLayoutVars>
          <dgm:dir/>
          <dgm:resizeHandles val="exact"/>
        </dgm:presLayoutVars>
      </dgm:prSet>
      <dgm:spPr/>
    </dgm:pt>
    <dgm:pt modelId="{0670DCBF-E087-4A3F-B10E-F7D009AA4C44}" type="pres">
      <dgm:prSet presAssocID="{BA94FDE9-9A9A-4300-9E98-F6E589CB5788}" presName="comp" presStyleCnt="0"/>
      <dgm:spPr/>
    </dgm:pt>
    <dgm:pt modelId="{929E76DC-304D-4D25-B6E9-CEBE0EA16C92}" type="pres">
      <dgm:prSet presAssocID="{BA94FDE9-9A9A-4300-9E98-F6E589CB5788}" presName="box" presStyleLbl="node1" presStyleIdx="0" presStyleCnt="5" custLinFactNeighborY="-1519"/>
      <dgm:spPr/>
    </dgm:pt>
    <dgm:pt modelId="{1DBEC9E5-D592-4BBC-988C-05FDEC4BFBEC}" type="pres">
      <dgm:prSet presAssocID="{BA94FDE9-9A9A-4300-9E98-F6E589CB5788}" presName="img" presStyleLbl="fgImgPlace1" presStyleIdx="0" presStyleCnt="5" custScaleX="8595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0" b="-60000"/>
          </a:stretch>
        </a:blipFill>
      </dgm:spPr>
      <dgm:extLst>
        <a:ext uri="{E40237B7-FDA0-4F09-8148-C483321AD2D9}">
          <dgm14:cNvPr xmlns:dgm14="http://schemas.microsoft.com/office/drawing/2010/diagram" id="0" name="" descr="Top view of books formed into a circle"/>
        </a:ext>
      </dgm:extLst>
    </dgm:pt>
    <dgm:pt modelId="{8CF0F00E-5423-46C6-8041-526EE04F9300}" type="pres">
      <dgm:prSet presAssocID="{BA94FDE9-9A9A-4300-9E98-F6E589CB5788}" presName="text" presStyleLbl="node1" presStyleIdx="0" presStyleCnt="5">
        <dgm:presLayoutVars>
          <dgm:bulletEnabled val="1"/>
        </dgm:presLayoutVars>
      </dgm:prSet>
      <dgm:spPr/>
    </dgm:pt>
    <dgm:pt modelId="{96439AD2-7909-4097-9BA8-7365E4044193}" type="pres">
      <dgm:prSet presAssocID="{27570986-4AA1-4154-9F78-B0CF838EF3DD}" presName="spacer" presStyleCnt="0"/>
      <dgm:spPr/>
    </dgm:pt>
    <dgm:pt modelId="{E8DE7C1E-3882-4803-A0CE-D44A3E9247F0}" type="pres">
      <dgm:prSet presAssocID="{2700CB2D-9EBB-4A8C-ABF1-486107D864F5}" presName="comp" presStyleCnt="0"/>
      <dgm:spPr/>
    </dgm:pt>
    <dgm:pt modelId="{C1BFAF52-38A6-470B-B313-BDBCDDA3A75C}" type="pres">
      <dgm:prSet presAssocID="{2700CB2D-9EBB-4A8C-ABF1-486107D864F5}" presName="box" presStyleLbl="node1" presStyleIdx="1" presStyleCnt="5"/>
      <dgm:spPr/>
    </dgm:pt>
    <dgm:pt modelId="{C15083A2-A4A2-40A7-AAE6-AA0254C3ED11}" type="pres">
      <dgm:prSet presAssocID="{2700CB2D-9EBB-4A8C-ABF1-486107D864F5}" presName="img" presStyleLbl="fgImgPlace1" presStyleIdx="1" presStyleCnt="5" custScaleX="87075"/>
      <dgm:spPr>
        <a:blipFill>
          <a:blip xmlns:r="http://schemas.openxmlformats.org/officeDocument/2006/relationships" r:embed="rId2"/>
          <a:srcRect/>
          <a:stretch>
            <a:fillRect t="-60000" b="-60000"/>
          </a:stretch>
        </a:blipFill>
      </dgm:spPr>
      <dgm:extLst>
        <a:ext uri="{E40237B7-FDA0-4F09-8148-C483321AD2D9}">
          <dgm14:cNvPr xmlns:dgm14="http://schemas.microsoft.com/office/drawing/2010/diagram" id="0" name="" descr="Puzzle"/>
        </a:ext>
      </dgm:extLst>
    </dgm:pt>
    <dgm:pt modelId="{38302FBD-CFC5-4DF4-A44D-FE68222EA213}" type="pres">
      <dgm:prSet presAssocID="{2700CB2D-9EBB-4A8C-ABF1-486107D864F5}" presName="text" presStyleLbl="node1" presStyleIdx="1" presStyleCnt="5">
        <dgm:presLayoutVars>
          <dgm:bulletEnabled val="1"/>
        </dgm:presLayoutVars>
      </dgm:prSet>
      <dgm:spPr/>
    </dgm:pt>
    <dgm:pt modelId="{F6522CEC-D203-42C2-8C67-A2CF5055663C}" type="pres">
      <dgm:prSet presAssocID="{72A7B6C9-2456-41DB-BBFA-A017BCB7A691}" presName="spacer" presStyleCnt="0"/>
      <dgm:spPr/>
    </dgm:pt>
    <dgm:pt modelId="{626D8A3C-6767-4C4C-ABBD-619DDDE5192D}" type="pres">
      <dgm:prSet presAssocID="{020160C4-76D4-4B33-B986-32680B1E34FC}" presName="comp" presStyleCnt="0"/>
      <dgm:spPr/>
    </dgm:pt>
    <dgm:pt modelId="{8DCF8161-FC88-4A97-AF72-0B46D013CC7B}" type="pres">
      <dgm:prSet presAssocID="{020160C4-76D4-4B33-B986-32680B1E34FC}" presName="box" presStyleLbl="node1" presStyleIdx="2" presStyleCnt="5"/>
      <dgm:spPr/>
    </dgm:pt>
    <dgm:pt modelId="{05CAD0FF-509B-4162-B9ED-8BAE51680BBF}" type="pres">
      <dgm:prSet presAssocID="{020160C4-76D4-4B33-B986-32680B1E34FC}" presName="img" presStyleLbl="fgImgPlace1" presStyleIdx="2" presStyleCnt="5" custScaleX="8595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0000" b="-60000"/>
          </a:stretch>
        </a:blipFill>
      </dgm:spPr>
      <dgm:extLst>
        <a:ext uri="{E40237B7-FDA0-4F09-8148-C483321AD2D9}">
          <dgm14:cNvPr xmlns:dgm14="http://schemas.microsoft.com/office/drawing/2010/diagram" id="0" name="" descr="Metallic spheres connected in mesh"/>
        </a:ext>
      </dgm:extLst>
    </dgm:pt>
    <dgm:pt modelId="{E06FB9DB-F169-4677-AE44-8136BBD1D683}" type="pres">
      <dgm:prSet presAssocID="{020160C4-76D4-4B33-B986-32680B1E34FC}" presName="text" presStyleLbl="node1" presStyleIdx="2" presStyleCnt="5">
        <dgm:presLayoutVars>
          <dgm:bulletEnabled val="1"/>
        </dgm:presLayoutVars>
      </dgm:prSet>
      <dgm:spPr/>
    </dgm:pt>
    <dgm:pt modelId="{C75AC949-04B2-4594-B7EC-3EA6E6109AF4}" type="pres">
      <dgm:prSet presAssocID="{86FCC71D-F01F-4A2E-9454-FA34A15BA916}" presName="spacer" presStyleCnt="0"/>
      <dgm:spPr/>
    </dgm:pt>
    <dgm:pt modelId="{081CBD5F-54C4-4798-A952-A81C22EE5901}" type="pres">
      <dgm:prSet presAssocID="{96DD435F-6C51-44C9-81AB-E1459CD23789}" presName="comp" presStyleCnt="0"/>
      <dgm:spPr/>
    </dgm:pt>
    <dgm:pt modelId="{98C04D8D-FB48-4B32-BBBF-9C0763FDCC8A}" type="pres">
      <dgm:prSet presAssocID="{96DD435F-6C51-44C9-81AB-E1459CD23789}" presName="box" presStyleLbl="node1" presStyleIdx="3" presStyleCnt="5"/>
      <dgm:spPr/>
    </dgm:pt>
    <dgm:pt modelId="{E84B0FCE-DE1A-4EA8-ABA6-74E9FDBC0F72}" type="pres">
      <dgm:prSet presAssocID="{96DD435F-6C51-44C9-81AB-E1459CD23789}" presName="img" presStyleLbl="fgImgPlace1" presStyleIdx="3" presStyleCnt="5" custScaleX="81459"/>
      <dgm:spPr>
        <a:blipFill>
          <a:blip xmlns:r="http://schemas.openxmlformats.org/officeDocument/2006/relationships" r:embed="rId4"/>
          <a:srcRect/>
          <a:stretch>
            <a:fillRect t="-51000" b="-51000"/>
          </a:stretch>
        </a:blipFill>
      </dgm:spPr>
      <dgm:extLst>
        <a:ext uri="{E40237B7-FDA0-4F09-8148-C483321AD2D9}">
          <dgm14:cNvPr xmlns:dgm14="http://schemas.microsoft.com/office/drawing/2010/diagram" id="0" name="" descr="Two coloured ropes knotted together"/>
        </a:ext>
      </dgm:extLst>
    </dgm:pt>
    <dgm:pt modelId="{B56BE51B-9A52-4BE8-8B5B-73D290BF7B80}" type="pres">
      <dgm:prSet presAssocID="{96DD435F-6C51-44C9-81AB-E1459CD23789}" presName="text" presStyleLbl="node1" presStyleIdx="3" presStyleCnt="5">
        <dgm:presLayoutVars>
          <dgm:bulletEnabled val="1"/>
        </dgm:presLayoutVars>
      </dgm:prSet>
      <dgm:spPr/>
    </dgm:pt>
    <dgm:pt modelId="{BAB40B9C-4C21-442F-9F3D-FFD0F00E1F05}" type="pres">
      <dgm:prSet presAssocID="{9CFDFCCC-617C-4850-81B8-EDDBEDD0BA0C}" presName="spacer" presStyleCnt="0"/>
      <dgm:spPr/>
    </dgm:pt>
    <dgm:pt modelId="{15229ED2-9F74-478B-AAA6-42269711C9EC}" type="pres">
      <dgm:prSet presAssocID="{263FCC13-9152-4C0C-B216-301E18D8A7C3}" presName="comp" presStyleCnt="0"/>
      <dgm:spPr/>
    </dgm:pt>
    <dgm:pt modelId="{7914925A-CA3E-49A5-8718-52878E44E98E}" type="pres">
      <dgm:prSet presAssocID="{263FCC13-9152-4C0C-B216-301E18D8A7C3}" presName="box" presStyleLbl="node1" presStyleIdx="4" presStyleCnt="5" custLinFactNeighborY="1533"/>
      <dgm:spPr/>
    </dgm:pt>
    <dgm:pt modelId="{9E7C3E69-9A4D-4BF7-9B12-4321EDDEABC8}" type="pres">
      <dgm:prSet presAssocID="{263FCC13-9152-4C0C-B216-301E18D8A7C3}" presName="img" presStyleLbl="fgImgPlace1" presStyleIdx="4" presStyleCnt="5" custScaleX="8033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2000" b="-22000"/>
          </a:stretch>
        </a:blipFill>
      </dgm:spPr>
      <dgm:extLst>
        <a:ext uri="{E40237B7-FDA0-4F09-8148-C483321AD2D9}">
          <dgm14:cNvPr xmlns:dgm14="http://schemas.microsoft.com/office/drawing/2010/diagram" id="0" name="" descr="Multi-colored chairs"/>
        </a:ext>
      </dgm:extLst>
    </dgm:pt>
    <dgm:pt modelId="{17FE355E-2E5F-4DAD-8A6A-2007637D1EFF}" type="pres">
      <dgm:prSet presAssocID="{263FCC13-9152-4C0C-B216-301E18D8A7C3}" presName="text" presStyleLbl="node1" presStyleIdx="4" presStyleCnt="5">
        <dgm:presLayoutVars>
          <dgm:bulletEnabled val="1"/>
        </dgm:presLayoutVars>
      </dgm:prSet>
      <dgm:spPr/>
    </dgm:pt>
  </dgm:ptLst>
  <dgm:cxnLst>
    <dgm:cxn modelId="{638DE804-4833-478D-942E-C4F6A79228D1}" srcId="{CB4BA451-7454-4C33-BF42-23FAD55B7D37}" destId="{BA94FDE9-9A9A-4300-9E98-F6E589CB5788}" srcOrd="0" destOrd="0" parTransId="{D66158DB-EF05-40B8-AE96-D003873853D5}" sibTransId="{27570986-4AA1-4154-9F78-B0CF838EF3DD}"/>
    <dgm:cxn modelId="{F579CC09-61C6-48C6-85A1-A6AFC17E9D94}" type="presOf" srcId="{96DD435F-6C51-44C9-81AB-E1459CD23789}" destId="{B56BE51B-9A52-4BE8-8B5B-73D290BF7B80}" srcOrd="1" destOrd="0" presId="urn:microsoft.com/office/officeart/2005/8/layout/vList4"/>
    <dgm:cxn modelId="{EFCFB90C-279D-4B54-8073-0A8CBE1E5788}" type="presOf" srcId="{BA94FDE9-9A9A-4300-9E98-F6E589CB5788}" destId="{8CF0F00E-5423-46C6-8041-526EE04F9300}" srcOrd="1" destOrd="0" presId="urn:microsoft.com/office/officeart/2005/8/layout/vList4"/>
    <dgm:cxn modelId="{56058F12-D72F-4A49-BEC4-F752586FE43D}" srcId="{CB4BA451-7454-4C33-BF42-23FAD55B7D37}" destId="{2700CB2D-9EBB-4A8C-ABF1-486107D864F5}" srcOrd="1" destOrd="0" parTransId="{8930587D-CA0C-4440-908D-9BE46BFE8154}" sibTransId="{72A7B6C9-2456-41DB-BBFA-A017BCB7A691}"/>
    <dgm:cxn modelId="{2A250C22-F626-40AC-8A41-229AF7A6C21A}" type="presOf" srcId="{CB4BA451-7454-4C33-BF42-23FAD55B7D37}" destId="{2D6BC248-2590-418F-883A-FEEE4AAC6BA6}" srcOrd="0" destOrd="0" presId="urn:microsoft.com/office/officeart/2005/8/layout/vList4"/>
    <dgm:cxn modelId="{7D1BE328-A387-40D5-BB0B-4DDC781C195E}" type="presOf" srcId="{2700CB2D-9EBB-4A8C-ABF1-486107D864F5}" destId="{C1BFAF52-38A6-470B-B313-BDBCDDA3A75C}" srcOrd="0" destOrd="0" presId="urn:microsoft.com/office/officeart/2005/8/layout/vList4"/>
    <dgm:cxn modelId="{E96B6B34-3335-4329-8B2E-6267C3D358E4}" srcId="{CB4BA451-7454-4C33-BF42-23FAD55B7D37}" destId="{96DD435F-6C51-44C9-81AB-E1459CD23789}" srcOrd="3" destOrd="0" parTransId="{E484DED5-2753-4054-9748-C2ADF2D8366C}" sibTransId="{9CFDFCCC-617C-4850-81B8-EDDBEDD0BA0C}"/>
    <dgm:cxn modelId="{4A000F5F-9211-41EB-9C61-067BF2C690F9}" srcId="{CB4BA451-7454-4C33-BF42-23FAD55B7D37}" destId="{020160C4-76D4-4B33-B986-32680B1E34FC}" srcOrd="2" destOrd="0" parTransId="{7846A035-302D-4461-AFD1-A69B6FF06CDF}" sibTransId="{86FCC71D-F01F-4A2E-9454-FA34A15BA916}"/>
    <dgm:cxn modelId="{74F99D6F-B259-4FDB-87D3-18063FC7A7F0}" type="presOf" srcId="{263FCC13-9152-4C0C-B216-301E18D8A7C3}" destId="{7914925A-CA3E-49A5-8718-52878E44E98E}" srcOrd="0" destOrd="0" presId="urn:microsoft.com/office/officeart/2005/8/layout/vList4"/>
    <dgm:cxn modelId="{99EE9853-E791-495D-B4F4-8C01EC5DD37B}" type="presOf" srcId="{2700CB2D-9EBB-4A8C-ABF1-486107D864F5}" destId="{38302FBD-CFC5-4DF4-A44D-FE68222EA213}" srcOrd="1" destOrd="0" presId="urn:microsoft.com/office/officeart/2005/8/layout/vList4"/>
    <dgm:cxn modelId="{208C288A-0773-4B2F-9BD9-66E2D7CC352B}" type="presOf" srcId="{020160C4-76D4-4B33-B986-32680B1E34FC}" destId="{8DCF8161-FC88-4A97-AF72-0B46D013CC7B}" srcOrd="0" destOrd="0" presId="urn:microsoft.com/office/officeart/2005/8/layout/vList4"/>
    <dgm:cxn modelId="{444AB899-A423-4431-8E3A-F5FF188D09E6}" srcId="{CB4BA451-7454-4C33-BF42-23FAD55B7D37}" destId="{263FCC13-9152-4C0C-B216-301E18D8A7C3}" srcOrd="4" destOrd="0" parTransId="{C55814E5-BED7-4FED-8435-5EF54296AA8B}" sibTransId="{0624CF8F-FE3E-42BA-9747-6154D8D6AA59}"/>
    <dgm:cxn modelId="{28C99BA9-F16D-4DEF-91BE-7F46DBDE69A4}" type="presOf" srcId="{BA94FDE9-9A9A-4300-9E98-F6E589CB5788}" destId="{929E76DC-304D-4D25-B6E9-CEBE0EA16C92}" srcOrd="0" destOrd="0" presId="urn:microsoft.com/office/officeart/2005/8/layout/vList4"/>
    <dgm:cxn modelId="{EAB539E4-D570-409C-ABB1-D3209F82705D}" type="presOf" srcId="{263FCC13-9152-4C0C-B216-301E18D8A7C3}" destId="{17FE355E-2E5F-4DAD-8A6A-2007637D1EFF}" srcOrd="1" destOrd="0" presId="urn:microsoft.com/office/officeart/2005/8/layout/vList4"/>
    <dgm:cxn modelId="{C4F760EB-E178-4875-B3E6-6C74068802C9}" type="presOf" srcId="{020160C4-76D4-4B33-B986-32680B1E34FC}" destId="{E06FB9DB-F169-4677-AE44-8136BBD1D683}" srcOrd="1" destOrd="0" presId="urn:microsoft.com/office/officeart/2005/8/layout/vList4"/>
    <dgm:cxn modelId="{E4946CEF-D2CB-4813-9A55-9573FEF9BBE8}" type="presOf" srcId="{96DD435F-6C51-44C9-81AB-E1459CD23789}" destId="{98C04D8D-FB48-4B32-BBBF-9C0763FDCC8A}" srcOrd="0" destOrd="0" presId="urn:microsoft.com/office/officeart/2005/8/layout/vList4"/>
    <dgm:cxn modelId="{4FD6453C-476C-43BC-9353-CC24B10CCD3B}" type="presParOf" srcId="{2D6BC248-2590-418F-883A-FEEE4AAC6BA6}" destId="{0670DCBF-E087-4A3F-B10E-F7D009AA4C44}" srcOrd="0" destOrd="0" presId="urn:microsoft.com/office/officeart/2005/8/layout/vList4"/>
    <dgm:cxn modelId="{CDF59366-9573-4659-81B6-A3501A6CEEC3}" type="presParOf" srcId="{0670DCBF-E087-4A3F-B10E-F7D009AA4C44}" destId="{929E76DC-304D-4D25-B6E9-CEBE0EA16C92}" srcOrd="0" destOrd="0" presId="urn:microsoft.com/office/officeart/2005/8/layout/vList4"/>
    <dgm:cxn modelId="{6ACDCE04-11B5-42AE-9659-47CB66ADCBF8}" type="presParOf" srcId="{0670DCBF-E087-4A3F-B10E-F7D009AA4C44}" destId="{1DBEC9E5-D592-4BBC-988C-05FDEC4BFBEC}" srcOrd="1" destOrd="0" presId="urn:microsoft.com/office/officeart/2005/8/layout/vList4"/>
    <dgm:cxn modelId="{216AFF70-8EB1-4F4F-BA70-38FBB67E5EA4}" type="presParOf" srcId="{0670DCBF-E087-4A3F-B10E-F7D009AA4C44}" destId="{8CF0F00E-5423-46C6-8041-526EE04F9300}" srcOrd="2" destOrd="0" presId="urn:microsoft.com/office/officeart/2005/8/layout/vList4"/>
    <dgm:cxn modelId="{13CA531D-A749-43F7-B40E-581511138A1D}" type="presParOf" srcId="{2D6BC248-2590-418F-883A-FEEE4AAC6BA6}" destId="{96439AD2-7909-4097-9BA8-7365E4044193}" srcOrd="1" destOrd="0" presId="urn:microsoft.com/office/officeart/2005/8/layout/vList4"/>
    <dgm:cxn modelId="{5605E06D-9AD1-4DDC-9EDB-3C1F59B30757}" type="presParOf" srcId="{2D6BC248-2590-418F-883A-FEEE4AAC6BA6}" destId="{E8DE7C1E-3882-4803-A0CE-D44A3E9247F0}" srcOrd="2" destOrd="0" presId="urn:microsoft.com/office/officeart/2005/8/layout/vList4"/>
    <dgm:cxn modelId="{A8B3BF37-E0E9-4F37-B0E4-BF9DAD9F72DB}" type="presParOf" srcId="{E8DE7C1E-3882-4803-A0CE-D44A3E9247F0}" destId="{C1BFAF52-38A6-470B-B313-BDBCDDA3A75C}" srcOrd="0" destOrd="0" presId="urn:microsoft.com/office/officeart/2005/8/layout/vList4"/>
    <dgm:cxn modelId="{A79A8E55-B421-4384-A9BC-9E12B5D28F06}" type="presParOf" srcId="{E8DE7C1E-3882-4803-A0CE-D44A3E9247F0}" destId="{C15083A2-A4A2-40A7-AAE6-AA0254C3ED11}" srcOrd="1" destOrd="0" presId="urn:microsoft.com/office/officeart/2005/8/layout/vList4"/>
    <dgm:cxn modelId="{CC3E2D65-8912-48C9-B42D-14DE523E2EB3}" type="presParOf" srcId="{E8DE7C1E-3882-4803-A0CE-D44A3E9247F0}" destId="{38302FBD-CFC5-4DF4-A44D-FE68222EA213}" srcOrd="2" destOrd="0" presId="urn:microsoft.com/office/officeart/2005/8/layout/vList4"/>
    <dgm:cxn modelId="{4162A758-B5F2-4169-B41D-439FE22CEEB4}" type="presParOf" srcId="{2D6BC248-2590-418F-883A-FEEE4AAC6BA6}" destId="{F6522CEC-D203-42C2-8C67-A2CF5055663C}" srcOrd="3" destOrd="0" presId="urn:microsoft.com/office/officeart/2005/8/layout/vList4"/>
    <dgm:cxn modelId="{A720004B-3BD4-4E70-AA25-D04084C7F6EE}" type="presParOf" srcId="{2D6BC248-2590-418F-883A-FEEE4AAC6BA6}" destId="{626D8A3C-6767-4C4C-ABBD-619DDDE5192D}" srcOrd="4" destOrd="0" presId="urn:microsoft.com/office/officeart/2005/8/layout/vList4"/>
    <dgm:cxn modelId="{D312D5BD-A240-4661-9A53-61AE97E970FD}" type="presParOf" srcId="{626D8A3C-6767-4C4C-ABBD-619DDDE5192D}" destId="{8DCF8161-FC88-4A97-AF72-0B46D013CC7B}" srcOrd="0" destOrd="0" presId="urn:microsoft.com/office/officeart/2005/8/layout/vList4"/>
    <dgm:cxn modelId="{9BDA2AB7-E60B-4BF8-B1DC-2008AA070D97}" type="presParOf" srcId="{626D8A3C-6767-4C4C-ABBD-619DDDE5192D}" destId="{05CAD0FF-509B-4162-B9ED-8BAE51680BBF}" srcOrd="1" destOrd="0" presId="urn:microsoft.com/office/officeart/2005/8/layout/vList4"/>
    <dgm:cxn modelId="{B237FC6F-2F95-4D17-B4BB-90825375EA8A}" type="presParOf" srcId="{626D8A3C-6767-4C4C-ABBD-619DDDE5192D}" destId="{E06FB9DB-F169-4677-AE44-8136BBD1D683}" srcOrd="2" destOrd="0" presId="urn:microsoft.com/office/officeart/2005/8/layout/vList4"/>
    <dgm:cxn modelId="{EBA695C9-C134-413C-AB13-4346750E9037}" type="presParOf" srcId="{2D6BC248-2590-418F-883A-FEEE4AAC6BA6}" destId="{C75AC949-04B2-4594-B7EC-3EA6E6109AF4}" srcOrd="5" destOrd="0" presId="urn:microsoft.com/office/officeart/2005/8/layout/vList4"/>
    <dgm:cxn modelId="{BDBAA8FD-9443-49FA-9D01-EBFCA501D4D8}" type="presParOf" srcId="{2D6BC248-2590-418F-883A-FEEE4AAC6BA6}" destId="{081CBD5F-54C4-4798-A952-A81C22EE5901}" srcOrd="6" destOrd="0" presId="urn:microsoft.com/office/officeart/2005/8/layout/vList4"/>
    <dgm:cxn modelId="{F4F7A866-46CE-4DAD-94DF-C8558E22CCB9}" type="presParOf" srcId="{081CBD5F-54C4-4798-A952-A81C22EE5901}" destId="{98C04D8D-FB48-4B32-BBBF-9C0763FDCC8A}" srcOrd="0" destOrd="0" presId="urn:microsoft.com/office/officeart/2005/8/layout/vList4"/>
    <dgm:cxn modelId="{D9F8F991-0621-4285-9AA0-79891467B39E}" type="presParOf" srcId="{081CBD5F-54C4-4798-A952-A81C22EE5901}" destId="{E84B0FCE-DE1A-4EA8-ABA6-74E9FDBC0F72}" srcOrd="1" destOrd="0" presId="urn:microsoft.com/office/officeart/2005/8/layout/vList4"/>
    <dgm:cxn modelId="{A4005D21-B559-4F37-86C9-CDDEF0CAAFC7}" type="presParOf" srcId="{081CBD5F-54C4-4798-A952-A81C22EE5901}" destId="{B56BE51B-9A52-4BE8-8B5B-73D290BF7B80}" srcOrd="2" destOrd="0" presId="urn:microsoft.com/office/officeart/2005/8/layout/vList4"/>
    <dgm:cxn modelId="{BC6CEA70-9861-49C8-9AD6-0EB3D2062855}" type="presParOf" srcId="{2D6BC248-2590-418F-883A-FEEE4AAC6BA6}" destId="{BAB40B9C-4C21-442F-9F3D-FFD0F00E1F05}" srcOrd="7" destOrd="0" presId="urn:microsoft.com/office/officeart/2005/8/layout/vList4"/>
    <dgm:cxn modelId="{3979C4E7-6017-49F8-BDEF-C9E6E8992A98}" type="presParOf" srcId="{2D6BC248-2590-418F-883A-FEEE4AAC6BA6}" destId="{15229ED2-9F74-478B-AAA6-42269711C9EC}" srcOrd="8" destOrd="0" presId="urn:microsoft.com/office/officeart/2005/8/layout/vList4"/>
    <dgm:cxn modelId="{B1425B2B-5643-4221-94FF-005D65B0E526}" type="presParOf" srcId="{15229ED2-9F74-478B-AAA6-42269711C9EC}" destId="{7914925A-CA3E-49A5-8718-52878E44E98E}" srcOrd="0" destOrd="0" presId="urn:microsoft.com/office/officeart/2005/8/layout/vList4"/>
    <dgm:cxn modelId="{59C28A82-68F9-4653-8C91-A18FF7AD58E5}" type="presParOf" srcId="{15229ED2-9F74-478B-AAA6-42269711C9EC}" destId="{9E7C3E69-9A4D-4BF7-9B12-4321EDDEABC8}" srcOrd="1" destOrd="0" presId="urn:microsoft.com/office/officeart/2005/8/layout/vList4"/>
    <dgm:cxn modelId="{F538B594-BC21-48DA-90ED-07916BCBD6D5}" type="presParOf" srcId="{15229ED2-9F74-478B-AAA6-42269711C9EC}" destId="{17FE355E-2E5F-4DAD-8A6A-2007637D1EF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4BA451-7454-4C33-BF42-23FAD55B7D37}" type="doc">
      <dgm:prSet loTypeId="urn:microsoft.com/office/officeart/2005/8/layout/pList2" loCatId="picture" qsTypeId="urn:microsoft.com/office/officeart/2005/8/quickstyle/simple1" qsCatId="simple" csTypeId="urn:microsoft.com/office/officeart/2005/8/colors/colorful3" csCatId="colorful" phldr="1"/>
      <dgm:spPr/>
      <dgm:t>
        <a:bodyPr/>
        <a:lstStyle/>
        <a:p>
          <a:endParaRPr lang="en-GB"/>
        </a:p>
      </dgm:t>
    </dgm:pt>
    <dgm:pt modelId="{BA94FDE9-9A9A-4300-9E98-F6E589CB5788}">
      <dgm:prSet phldrT="[Text]" custT="1">
        <dgm:style>
          <a:lnRef idx="2">
            <a:schemeClr val="accent5"/>
          </a:lnRef>
          <a:fillRef idx="1">
            <a:schemeClr val="lt1"/>
          </a:fillRef>
          <a:effectRef idx="0">
            <a:schemeClr val="accent5"/>
          </a:effectRef>
          <a:fontRef idx="minor">
            <a:schemeClr val="dk1"/>
          </a:fontRef>
        </dgm:style>
      </dgm:prSet>
      <dgm:spPr/>
      <dgm:t>
        <a:bodyPr/>
        <a:lstStyle/>
        <a:p>
          <a:r>
            <a:rPr lang="en-GB" sz="1700" dirty="0">
              <a:latin typeface="Calibri" panose="020F0502020204030204" pitchFamily="34" charset="0"/>
              <a:ea typeface="Calibri" panose="020F0502020204030204" pitchFamily="34" charset="0"/>
              <a:cs typeface="Calibri" panose="020F0502020204030204" pitchFamily="34" charset="0"/>
            </a:rPr>
            <a:t>Greater awareness across the institution about TNE and its potential value</a:t>
          </a:r>
        </a:p>
      </dgm:t>
    </dgm:pt>
    <dgm:pt modelId="{D66158DB-EF05-40B8-AE96-D003873853D5}" type="parTrans" cxnId="{638DE804-4833-478D-942E-C4F6A79228D1}">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27570986-4AA1-4154-9F78-B0CF838EF3DD}" type="sibTrans" cxnId="{638DE804-4833-478D-942E-C4F6A79228D1}">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2700CB2D-9EBB-4A8C-ABF1-486107D864F5}">
      <dgm:prSet phldrT="[Text]" custT="1">
        <dgm:style>
          <a:lnRef idx="2">
            <a:schemeClr val="accent5"/>
          </a:lnRef>
          <a:fillRef idx="1">
            <a:schemeClr val="lt1"/>
          </a:fillRef>
          <a:effectRef idx="0">
            <a:schemeClr val="accent5"/>
          </a:effectRef>
          <a:fontRef idx="minor">
            <a:schemeClr val="dk1"/>
          </a:fontRef>
        </dgm:style>
      </dgm:prSet>
      <dgm:spPr/>
      <dgm:t>
        <a:bodyPr/>
        <a:lstStyle/>
        <a:p>
          <a:pPr algn="l"/>
          <a:r>
            <a:rPr lang="en-GB" sz="1700" dirty="0">
              <a:latin typeface="Calibri" panose="020F0502020204030204" pitchFamily="34" charset="0"/>
              <a:ea typeface="Calibri" panose="020F0502020204030204" pitchFamily="34" charset="0"/>
              <a:cs typeface="Calibri" panose="020F0502020204030204" pitchFamily="34" charset="0"/>
            </a:rPr>
            <a:t>Institutional internationalisation strategies which include TNE as a component alongside research collaborations and student and staff mobility</a:t>
          </a:r>
        </a:p>
      </dgm:t>
    </dgm:pt>
    <dgm:pt modelId="{8930587D-CA0C-4440-908D-9BE46BFE8154}" type="parTrans" cxnId="{56058F12-D72F-4A49-BEC4-F752586FE43D}">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72A7B6C9-2456-41DB-BBFA-A017BCB7A691}" type="sibTrans" cxnId="{56058F12-D72F-4A49-BEC4-F752586FE43D}">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020160C4-76D4-4B33-B986-32680B1E34FC}">
      <dgm:prSet phldrT="[Text]" custT="1">
        <dgm:style>
          <a:lnRef idx="2">
            <a:schemeClr val="accent5"/>
          </a:lnRef>
          <a:fillRef idx="1">
            <a:schemeClr val="lt1"/>
          </a:fillRef>
          <a:effectRef idx="0">
            <a:schemeClr val="accent5"/>
          </a:effectRef>
          <a:fontRef idx="minor">
            <a:schemeClr val="dk1"/>
          </a:fontRef>
        </dgm:style>
      </dgm:prSet>
      <dgm:spPr/>
      <dgm:t>
        <a:bodyPr/>
        <a:lstStyle/>
        <a:p>
          <a:r>
            <a:rPr lang="en-GB" sz="1600" dirty="0">
              <a:latin typeface="Calibri" panose="020F0502020204030204" pitchFamily="34" charset="0"/>
              <a:ea typeface="Calibri" panose="020F0502020204030204" pitchFamily="34" charset="0"/>
              <a:cs typeface="Calibri" panose="020F0502020204030204" pitchFamily="34" charset="0"/>
            </a:rPr>
            <a:t>Build institution-wide  support for TNE engagement to ensure that it can be appropriately staffed and resourced as part of institutions’ core resource allocation</a:t>
          </a:r>
        </a:p>
      </dgm:t>
    </dgm:pt>
    <dgm:pt modelId="{7846A035-302D-4461-AFD1-A69B6FF06CDF}" type="parTrans" cxnId="{4A000F5F-9211-41EB-9C61-067BF2C690F9}">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86FCC71D-F01F-4A2E-9454-FA34A15BA916}" type="sibTrans" cxnId="{4A000F5F-9211-41EB-9C61-067BF2C690F9}">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96DD435F-6C51-44C9-81AB-E1459CD23789}">
      <dgm:prSet custT="1">
        <dgm:style>
          <a:lnRef idx="2">
            <a:schemeClr val="accent5"/>
          </a:lnRef>
          <a:fillRef idx="1">
            <a:schemeClr val="lt1"/>
          </a:fillRef>
          <a:effectRef idx="0">
            <a:schemeClr val="accent5"/>
          </a:effectRef>
          <a:fontRef idx="minor">
            <a:schemeClr val="dk1"/>
          </a:fontRef>
        </dgm:style>
      </dgm:prSet>
      <dgm:spPr/>
      <dgm:t>
        <a:bodyPr/>
        <a:lstStyle/>
        <a:p>
          <a:r>
            <a:rPr lang="en-GB" sz="1800" dirty="0">
              <a:latin typeface="Calibri" panose="020F0502020204030204" pitchFamily="34" charset="0"/>
              <a:ea typeface="Calibri" panose="020F0502020204030204" pitchFamily="34" charset="0"/>
              <a:cs typeface="Calibri" panose="020F0502020204030204" pitchFamily="34" charset="0"/>
            </a:rPr>
            <a:t>Develop and share “know-how” between institutions, including examples of successful models and operational practice</a:t>
          </a:r>
        </a:p>
      </dgm:t>
    </dgm:pt>
    <dgm:pt modelId="{E484DED5-2753-4054-9748-C2ADF2D8366C}" type="parTrans" cxnId="{E96B6B34-3335-4329-8B2E-6267C3D358E4}">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9CFDFCCC-617C-4850-81B8-EDDBEDD0BA0C}" type="sibTrans" cxnId="{E96B6B34-3335-4329-8B2E-6267C3D358E4}">
      <dgm:prSet/>
      <dgm:spPr/>
      <dgm:t>
        <a:bodyPr/>
        <a:lstStyle/>
        <a:p>
          <a:endParaRPr lang="en-GB" sz="1800">
            <a:latin typeface="Calibri" panose="020F0502020204030204" pitchFamily="34" charset="0"/>
            <a:ea typeface="Calibri" panose="020F0502020204030204" pitchFamily="34" charset="0"/>
            <a:cs typeface="Calibri" panose="020F0502020204030204" pitchFamily="34" charset="0"/>
          </a:endParaRPr>
        </a:p>
      </dgm:t>
    </dgm:pt>
    <dgm:pt modelId="{910FEB13-169B-4578-91C0-74A91E91513C}" type="pres">
      <dgm:prSet presAssocID="{CB4BA451-7454-4C33-BF42-23FAD55B7D37}" presName="Name0" presStyleCnt="0">
        <dgm:presLayoutVars>
          <dgm:dir/>
          <dgm:resizeHandles val="exact"/>
        </dgm:presLayoutVars>
      </dgm:prSet>
      <dgm:spPr/>
    </dgm:pt>
    <dgm:pt modelId="{378ED2EC-ABB8-4AFE-8DAC-FD3112DFCA8F}" type="pres">
      <dgm:prSet presAssocID="{CB4BA451-7454-4C33-BF42-23FAD55B7D37}" presName="bkgdShp" presStyleLbl="alignAccFollowNode1" presStyleIdx="0" presStyleCnt="1" custLinFactNeighborY="533"/>
      <dgm:spPr>
        <a:solidFill>
          <a:schemeClr val="accent5">
            <a:alpha val="90000"/>
          </a:schemeClr>
        </a:solidFill>
      </dgm:spPr>
    </dgm:pt>
    <dgm:pt modelId="{A7E9D4E9-2E75-43C2-B992-603D1C1CECD6}" type="pres">
      <dgm:prSet presAssocID="{CB4BA451-7454-4C33-BF42-23FAD55B7D37}" presName="linComp" presStyleCnt="0"/>
      <dgm:spPr/>
    </dgm:pt>
    <dgm:pt modelId="{2BF1C91D-B19C-4D75-B362-4393CC222978}" type="pres">
      <dgm:prSet presAssocID="{BA94FDE9-9A9A-4300-9E98-F6E589CB5788}" presName="compNode" presStyleCnt="0"/>
      <dgm:spPr/>
    </dgm:pt>
    <dgm:pt modelId="{27B364EC-A57F-412C-8EBF-8F34BAA7235E}" type="pres">
      <dgm:prSet presAssocID="{BA94FDE9-9A9A-4300-9E98-F6E589CB5788}" presName="node" presStyleLbl="node1" presStyleIdx="0" presStyleCnt="4">
        <dgm:presLayoutVars>
          <dgm:bulletEnabled val="1"/>
        </dgm:presLayoutVars>
      </dgm:prSet>
      <dgm:spPr/>
    </dgm:pt>
    <dgm:pt modelId="{1360C42B-080E-4003-B133-472FBBEEA0C9}" type="pres">
      <dgm:prSet presAssocID="{BA94FDE9-9A9A-4300-9E98-F6E589CB5788}" presName="invisiNode" presStyleLbl="node1" presStyleIdx="0" presStyleCnt="4"/>
      <dgm:spPr/>
    </dgm:pt>
    <dgm:pt modelId="{647003FE-349F-4B55-BF56-8BE514682499}" type="pres">
      <dgm:prSet presAssocID="{BA94FDE9-9A9A-4300-9E98-F6E589CB5788}" presName="imagNode" presStyleLbl="fgImgPlace1" presStyleIdx="0" presStyleCnt="4"/>
      <dgm:spPr>
        <a:blipFill>
          <a:blip xmlns:r="http://schemas.openxmlformats.org/officeDocument/2006/relationships" r:embed="rId1"/>
          <a:srcRect/>
          <a:stretch>
            <a:fillRect l="-1000" r="-1000"/>
          </a:stretch>
        </a:blipFill>
      </dgm:spPr>
      <dgm:extLst>
        <a:ext uri="{E40237B7-FDA0-4F09-8148-C483321AD2D9}">
          <dgm14:cNvPr xmlns:dgm14="http://schemas.microsoft.com/office/drawing/2010/diagram" id="0" name="" descr="Top view of books formed into a circle"/>
        </a:ext>
      </dgm:extLst>
    </dgm:pt>
    <dgm:pt modelId="{BF18669F-5B27-41B4-88B7-464FD063A74F}" type="pres">
      <dgm:prSet presAssocID="{27570986-4AA1-4154-9F78-B0CF838EF3DD}" presName="sibTrans" presStyleLbl="sibTrans2D1" presStyleIdx="0" presStyleCnt="0"/>
      <dgm:spPr/>
    </dgm:pt>
    <dgm:pt modelId="{86888555-6BD2-4866-BB50-CA217A93C4DF}" type="pres">
      <dgm:prSet presAssocID="{2700CB2D-9EBB-4A8C-ABF1-486107D864F5}" presName="compNode" presStyleCnt="0"/>
      <dgm:spPr/>
    </dgm:pt>
    <dgm:pt modelId="{E05171A1-2A16-4BC0-8864-D8173605EE83}" type="pres">
      <dgm:prSet presAssocID="{2700CB2D-9EBB-4A8C-ABF1-486107D864F5}" presName="node" presStyleLbl="node1" presStyleIdx="1" presStyleCnt="4">
        <dgm:presLayoutVars>
          <dgm:bulletEnabled val="1"/>
        </dgm:presLayoutVars>
      </dgm:prSet>
      <dgm:spPr/>
    </dgm:pt>
    <dgm:pt modelId="{07B88FC5-2C85-406B-9B1F-207D6B398579}" type="pres">
      <dgm:prSet presAssocID="{2700CB2D-9EBB-4A8C-ABF1-486107D864F5}" presName="invisiNode" presStyleLbl="node1" presStyleIdx="1" presStyleCnt="4"/>
      <dgm:spPr/>
    </dgm:pt>
    <dgm:pt modelId="{148DD5B3-653A-469B-AC69-945949916738}" type="pres">
      <dgm:prSet presAssocID="{2700CB2D-9EBB-4A8C-ABF1-486107D864F5}"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 r="-4000"/>
          </a:stretch>
        </a:blipFill>
      </dgm:spPr>
      <dgm:extLst>
        <a:ext uri="{E40237B7-FDA0-4F09-8148-C483321AD2D9}">
          <dgm14:cNvPr xmlns:dgm14="http://schemas.microsoft.com/office/drawing/2010/diagram" id="0" name="" descr="Single king chess piece on board"/>
        </a:ext>
      </dgm:extLst>
    </dgm:pt>
    <dgm:pt modelId="{FFC730F3-F634-44E7-A985-33491A2343A4}" type="pres">
      <dgm:prSet presAssocID="{72A7B6C9-2456-41DB-BBFA-A017BCB7A691}" presName="sibTrans" presStyleLbl="sibTrans2D1" presStyleIdx="0" presStyleCnt="0"/>
      <dgm:spPr/>
    </dgm:pt>
    <dgm:pt modelId="{C1845F3E-1666-440C-954D-937927683346}" type="pres">
      <dgm:prSet presAssocID="{020160C4-76D4-4B33-B986-32680B1E34FC}" presName="compNode" presStyleCnt="0"/>
      <dgm:spPr/>
    </dgm:pt>
    <dgm:pt modelId="{532BA3D4-4B12-4B5C-AD3E-4570B224E9C0}" type="pres">
      <dgm:prSet presAssocID="{020160C4-76D4-4B33-B986-32680B1E34FC}" presName="node" presStyleLbl="node1" presStyleIdx="2" presStyleCnt="4">
        <dgm:presLayoutVars>
          <dgm:bulletEnabled val="1"/>
        </dgm:presLayoutVars>
      </dgm:prSet>
      <dgm:spPr/>
    </dgm:pt>
    <dgm:pt modelId="{2F30AED0-F497-4FC4-BE8B-3793EF444FE0}" type="pres">
      <dgm:prSet presAssocID="{020160C4-76D4-4B33-B986-32680B1E34FC}" presName="invisiNode" presStyleLbl="node1" presStyleIdx="2" presStyleCnt="4"/>
      <dgm:spPr/>
    </dgm:pt>
    <dgm:pt modelId="{6914F9DF-83ED-40E4-AD91-0C270523F5E1}" type="pres">
      <dgm:prSet presAssocID="{020160C4-76D4-4B33-B986-32680B1E34FC}" presName="imagNode" presStyleLbl="fgImgPlace1" presStyleIdx="2" presStyleCnt="4"/>
      <dgm:spPr>
        <a:blipFill>
          <a:blip xmlns:r="http://schemas.openxmlformats.org/officeDocument/2006/relationships" r:embed="rId3"/>
          <a:srcRect/>
          <a:stretch>
            <a:fillRect l="-1000" r="-1000"/>
          </a:stretch>
        </a:blipFill>
      </dgm:spPr>
      <dgm:extLst>
        <a:ext uri="{E40237B7-FDA0-4F09-8148-C483321AD2D9}">
          <dgm14:cNvPr xmlns:dgm14="http://schemas.microsoft.com/office/drawing/2010/diagram" id="0" name="" descr="Angled shot of pen on a graph"/>
        </a:ext>
      </dgm:extLst>
    </dgm:pt>
    <dgm:pt modelId="{E7A5582F-D755-4DC7-89CF-4BFE2ED35C05}" type="pres">
      <dgm:prSet presAssocID="{86FCC71D-F01F-4A2E-9454-FA34A15BA916}" presName="sibTrans" presStyleLbl="sibTrans2D1" presStyleIdx="0" presStyleCnt="0"/>
      <dgm:spPr/>
    </dgm:pt>
    <dgm:pt modelId="{B8D4CE4B-C61A-4657-B10D-4FA2A9AED3F2}" type="pres">
      <dgm:prSet presAssocID="{96DD435F-6C51-44C9-81AB-E1459CD23789}" presName="compNode" presStyleCnt="0"/>
      <dgm:spPr/>
    </dgm:pt>
    <dgm:pt modelId="{04D0600F-59E6-41EB-AADD-A982C098ED9B}" type="pres">
      <dgm:prSet presAssocID="{96DD435F-6C51-44C9-81AB-E1459CD23789}" presName="node" presStyleLbl="node1" presStyleIdx="3" presStyleCnt="4">
        <dgm:presLayoutVars>
          <dgm:bulletEnabled val="1"/>
        </dgm:presLayoutVars>
      </dgm:prSet>
      <dgm:spPr/>
    </dgm:pt>
    <dgm:pt modelId="{7349DDDE-F583-4754-8525-6609C18D3125}" type="pres">
      <dgm:prSet presAssocID="{96DD435F-6C51-44C9-81AB-E1459CD23789}" presName="invisiNode" presStyleLbl="node1" presStyleIdx="3" presStyleCnt="4"/>
      <dgm:spPr/>
    </dgm:pt>
    <dgm:pt modelId="{E64177F0-12D2-4FCD-8652-AD16245445E8}" type="pres">
      <dgm:prSet presAssocID="{96DD435F-6C51-44C9-81AB-E1459CD23789}" presName="imagNode" presStyleLbl="fgImgPlace1" presStyleIdx="3" presStyleCnt="4"/>
      <dgm:spPr>
        <a:blipFill>
          <a:blip xmlns:r="http://schemas.openxmlformats.org/officeDocument/2006/relationships" r:embed="rId4"/>
          <a:srcRect/>
          <a:stretch>
            <a:fillRect l="-6000" r="-6000"/>
          </a:stretch>
        </a:blipFill>
      </dgm:spPr>
      <dgm:extLst>
        <a:ext uri="{E40237B7-FDA0-4F09-8148-C483321AD2D9}">
          <dgm14:cNvPr xmlns:dgm14="http://schemas.microsoft.com/office/drawing/2010/diagram" id="0" name="" descr="Paper planes formed a triangle with one yellow paper plane on top"/>
        </a:ext>
      </dgm:extLst>
    </dgm:pt>
  </dgm:ptLst>
  <dgm:cxnLst>
    <dgm:cxn modelId="{638DE804-4833-478D-942E-C4F6A79228D1}" srcId="{CB4BA451-7454-4C33-BF42-23FAD55B7D37}" destId="{BA94FDE9-9A9A-4300-9E98-F6E589CB5788}" srcOrd="0" destOrd="0" parTransId="{D66158DB-EF05-40B8-AE96-D003873853D5}" sibTransId="{27570986-4AA1-4154-9F78-B0CF838EF3DD}"/>
    <dgm:cxn modelId="{57255908-79D0-4011-9907-AB2D09358BBB}" type="presOf" srcId="{96DD435F-6C51-44C9-81AB-E1459CD23789}" destId="{04D0600F-59E6-41EB-AADD-A982C098ED9B}" srcOrd="0" destOrd="0" presId="urn:microsoft.com/office/officeart/2005/8/layout/pList2"/>
    <dgm:cxn modelId="{56058F12-D72F-4A49-BEC4-F752586FE43D}" srcId="{CB4BA451-7454-4C33-BF42-23FAD55B7D37}" destId="{2700CB2D-9EBB-4A8C-ABF1-486107D864F5}" srcOrd="1" destOrd="0" parTransId="{8930587D-CA0C-4440-908D-9BE46BFE8154}" sibTransId="{72A7B6C9-2456-41DB-BBFA-A017BCB7A691}"/>
    <dgm:cxn modelId="{146D7623-BBEC-4AB6-81C5-5EFAAB292126}" type="presOf" srcId="{2700CB2D-9EBB-4A8C-ABF1-486107D864F5}" destId="{E05171A1-2A16-4BC0-8864-D8173605EE83}" srcOrd="0" destOrd="0" presId="urn:microsoft.com/office/officeart/2005/8/layout/pList2"/>
    <dgm:cxn modelId="{E96B6B34-3335-4329-8B2E-6267C3D358E4}" srcId="{CB4BA451-7454-4C33-BF42-23FAD55B7D37}" destId="{96DD435F-6C51-44C9-81AB-E1459CD23789}" srcOrd="3" destOrd="0" parTransId="{E484DED5-2753-4054-9748-C2ADF2D8366C}" sibTransId="{9CFDFCCC-617C-4850-81B8-EDDBEDD0BA0C}"/>
    <dgm:cxn modelId="{222C273E-3D35-4326-82BD-EC029E7534BC}" type="presOf" srcId="{020160C4-76D4-4B33-B986-32680B1E34FC}" destId="{532BA3D4-4B12-4B5C-AD3E-4570B224E9C0}" srcOrd="0" destOrd="0" presId="urn:microsoft.com/office/officeart/2005/8/layout/pList2"/>
    <dgm:cxn modelId="{4A000F5F-9211-41EB-9C61-067BF2C690F9}" srcId="{CB4BA451-7454-4C33-BF42-23FAD55B7D37}" destId="{020160C4-76D4-4B33-B986-32680B1E34FC}" srcOrd="2" destOrd="0" parTransId="{7846A035-302D-4461-AFD1-A69B6FF06CDF}" sibTransId="{86FCC71D-F01F-4A2E-9454-FA34A15BA916}"/>
    <dgm:cxn modelId="{5AA56848-07CC-4C40-BBA4-9DCBCE9945DD}" type="presOf" srcId="{86FCC71D-F01F-4A2E-9454-FA34A15BA916}" destId="{E7A5582F-D755-4DC7-89CF-4BFE2ED35C05}" srcOrd="0" destOrd="0" presId="urn:microsoft.com/office/officeart/2005/8/layout/pList2"/>
    <dgm:cxn modelId="{CE57D79B-4016-4CC6-AD80-C4E651EE2C32}" type="presOf" srcId="{27570986-4AA1-4154-9F78-B0CF838EF3DD}" destId="{BF18669F-5B27-41B4-88B7-464FD063A74F}" srcOrd="0" destOrd="0" presId="urn:microsoft.com/office/officeart/2005/8/layout/pList2"/>
    <dgm:cxn modelId="{45FD72A7-84F2-4450-9DDA-A8C11E9EB954}" type="presOf" srcId="{CB4BA451-7454-4C33-BF42-23FAD55B7D37}" destId="{910FEB13-169B-4578-91C0-74A91E91513C}" srcOrd="0" destOrd="0" presId="urn:microsoft.com/office/officeart/2005/8/layout/pList2"/>
    <dgm:cxn modelId="{F6DE22DC-86B8-4AA2-91AA-DB886C682F92}" type="presOf" srcId="{72A7B6C9-2456-41DB-BBFA-A017BCB7A691}" destId="{FFC730F3-F634-44E7-A985-33491A2343A4}" srcOrd="0" destOrd="0" presId="urn:microsoft.com/office/officeart/2005/8/layout/pList2"/>
    <dgm:cxn modelId="{47F6CCFE-38FD-47E5-A147-1575564943A7}" type="presOf" srcId="{BA94FDE9-9A9A-4300-9E98-F6E589CB5788}" destId="{27B364EC-A57F-412C-8EBF-8F34BAA7235E}" srcOrd="0" destOrd="0" presId="urn:microsoft.com/office/officeart/2005/8/layout/pList2"/>
    <dgm:cxn modelId="{792E0726-B34A-4F37-9E93-4E2FFD69947A}" type="presParOf" srcId="{910FEB13-169B-4578-91C0-74A91E91513C}" destId="{378ED2EC-ABB8-4AFE-8DAC-FD3112DFCA8F}" srcOrd="0" destOrd="0" presId="urn:microsoft.com/office/officeart/2005/8/layout/pList2"/>
    <dgm:cxn modelId="{F16C66BF-1C70-42ED-B10D-5A31E8319FFD}" type="presParOf" srcId="{910FEB13-169B-4578-91C0-74A91E91513C}" destId="{A7E9D4E9-2E75-43C2-B992-603D1C1CECD6}" srcOrd="1" destOrd="0" presId="urn:microsoft.com/office/officeart/2005/8/layout/pList2"/>
    <dgm:cxn modelId="{3561A91A-5778-4190-A2FD-6B3C79D651F4}" type="presParOf" srcId="{A7E9D4E9-2E75-43C2-B992-603D1C1CECD6}" destId="{2BF1C91D-B19C-4D75-B362-4393CC222978}" srcOrd="0" destOrd="0" presId="urn:microsoft.com/office/officeart/2005/8/layout/pList2"/>
    <dgm:cxn modelId="{9ADC0F60-4CF8-44E7-B1C5-D867114B7AAF}" type="presParOf" srcId="{2BF1C91D-B19C-4D75-B362-4393CC222978}" destId="{27B364EC-A57F-412C-8EBF-8F34BAA7235E}" srcOrd="0" destOrd="0" presId="urn:microsoft.com/office/officeart/2005/8/layout/pList2"/>
    <dgm:cxn modelId="{7E9E6DF4-235B-46F1-9474-4AED6F63061C}" type="presParOf" srcId="{2BF1C91D-B19C-4D75-B362-4393CC222978}" destId="{1360C42B-080E-4003-B133-472FBBEEA0C9}" srcOrd="1" destOrd="0" presId="urn:microsoft.com/office/officeart/2005/8/layout/pList2"/>
    <dgm:cxn modelId="{6C5A8128-9B89-4C34-9BCB-74852B24D06C}" type="presParOf" srcId="{2BF1C91D-B19C-4D75-B362-4393CC222978}" destId="{647003FE-349F-4B55-BF56-8BE514682499}" srcOrd="2" destOrd="0" presId="urn:microsoft.com/office/officeart/2005/8/layout/pList2"/>
    <dgm:cxn modelId="{5374DF9E-8F10-42C6-912A-770C4539CED8}" type="presParOf" srcId="{A7E9D4E9-2E75-43C2-B992-603D1C1CECD6}" destId="{BF18669F-5B27-41B4-88B7-464FD063A74F}" srcOrd="1" destOrd="0" presId="urn:microsoft.com/office/officeart/2005/8/layout/pList2"/>
    <dgm:cxn modelId="{627EBF06-45AE-46A8-ACCE-18D09A3F466B}" type="presParOf" srcId="{A7E9D4E9-2E75-43C2-B992-603D1C1CECD6}" destId="{86888555-6BD2-4866-BB50-CA217A93C4DF}" srcOrd="2" destOrd="0" presId="urn:microsoft.com/office/officeart/2005/8/layout/pList2"/>
    <dgm:cxn modelId="{D47BEF56-651F-46EF-839D-AE0444CCAD5D}" type="presParOf" srcId="{86888555-6BD2-4866-BB50-CA217A93C4DF}" destId="{E05171A1-2A16-4BC0-8864-D8173605EE83}" srcOrd="0" destOrd="0" presId="urn:microsoft.com/office/officeart/2005/8/layout/pList2"/>
    <dgm:cxn modelId="{843A28AF-B196-4300-80CF-FA001A37FE64}" type="presParOf" srcId="{86888555-6BD2-4866-BB50-CA217A93C4DF}" destId="{07B88FC5-2C85-406B-9B1F-207D6B398579}" srcOrd="1" destOrd="0" presId="urn:microsoft.com/office/officeart/2005/8/layout/pList2"/>
    <dgm:cxn modelId="{8F891303-733F-4497-8766-8EE67A0967B3}" type="presParOf" srcId="{86888555-6BD2-4866-BB50-CA217A93C4DF}" destId="{148DD5B3-653A-469B-AC69-945949916738}" srcOrd="2" destOrd="0" presId="urn:microsoft.com/office/officeart/2005/8/layout/pList2"/>
    <dgm:cxn modelId="{8E4C9B8F-8D43-4737-B69E-ED53E2B7811E}" type="presParOf" srcId="{A7E9D4E9-2E75-43C2-B992-603D1C1CECD6}" destId="{FFC730F3-F634-44E7-A985-33491A2343A4}" srcOrd="3" destOrd="0" presId="urn:microsoft.com/office/officeart/2005/8/layout/pList2"/>
    <dgm:cxn modelId="{74D76D26-6209-4A59-854C-A5A12A0DE540}" type="presParOf" srcId="{A7E9D4E9-2E75-43C2-B992-603D1C1CECD6}" destId="{C1845F3E-1666-440C-954D-937927683346}" srcOrd="4" destOrd="0" presId="urn:microsoft.com/office/officeart/2005/8/layout/pList2"/>
    <dgm:cxn modelId="{F4E29E0F-5608-4543-8C26-226B44519E42}" type="presParOf" srcId="{C1845F3E-1666-440C-954D-937927683346}" destId="{532BA3D4-4B12-4B5C-AD3E-4570B224E9C0}" srcOrd="0" destOrd="0" presId="urn:microsoft.com/office/officeart/2005/8/layout/pList2"/>
    <dgm:cxn modelId="{50F60A5E-D2A0-46F8-A59D-C2A45D462B6E}" type="presParOf" srcId="{C1845F3E-1666-440C-954D-937927683346}" destId="{2F30AED0-F497-4FC4-BE8B-3793EF444FE0}" srcOrd="1" destOrd="0" presId="urn:microsoft.com/office/officeart/2005/8/layout/pList2"/>
    <dgm:cxn modelId="{DB689C0A-5D8B-4195-AD28-FD04814D20C2}" type="presParOf" srcId="{C1845F3E-1666-440C-954D-937927683346}" destId="{6914F9DF-83ED-40E4-AD91-0C270523F5E1}" srcOrd="2" destOrd="0" presId="urn:microsoft.com/office/officeart/2005/8/layout/pList2"/>
    <dgm:cxn modelId="{D42FFDA7-E26C-4128-A1B3-CA172BC7CE5F}" type="presParOf" srcId="{A7E9D4E9-2E75-43C2-B992-603D1C1CECD6}" destId="{E7A5582F-D755-4DC7-89CF-4BFE2ED35C05}" srcOrd="5" destOrd="0" presId="urn:microsoft.com/office/officeart/2005/8/layout/pList2"/>
    <dgm:cxn modelId="{5C9DD102-E1C6-4AB2-BEF7-960B91C27840}" type="presParOf" srcId="{A7E9D4E9-2E75-43C2-B992-603D1C1CECD6}" destId="{B8D4CE4B-C61A-4657-B10D-4FA2A9AED3F2}" srcOrd="6" destOrd="0" presId="urn:microsoft.com/office/officeart/2005/8/layout/pList2"/>
    <dgm:cxn modelId="{B08B7BAB-D034-49B1-9BD0-007E8B35CA92}" type="presParOf" srcId="{B8D4CE4B-C61A-4657-B10D-4FA2A9AED3F2}" destId="{04D0600F-59E6-41EB-AADD-A982C098ED9B}" srcOrd="0" destOrd="0" presId="urn:microsoft.com/office/officeart/2005/8/layout/pList2"/>
    <dgm:cxn modelId="{BA4692D4-316E-40C3-B853-AEDEE50A0E72}" type="presParOf" srcId="{B8D4CE4B-C61A-4657-B10D-4FA2A9AED3F2}" destId="{7349DDDE-F583-4754-8525-6609C18D3125}" srcOrd="1" destOrd="0" presId="urn:microsoft.com/office/officeart/2005/8/layout/pList2"/>
    <dgm:cxn modelId="{35EB8F21-F0F7-448B-ACAE-86A8F72BC103}" type="presParOf" srcId="{B8D4CE4B-C61A-4657-B10D-4FA2A9AED3F2}" destId="{E64177F0-12D2-4FCD-8652-AD16245445E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4BA451-7454-4C33-BF42-23FAD55B7D37}" type="doc">
      <dgm:prSet loTypeId="urn:microsoft.com/office/officeart/2005/8/layout/vList3" loCatId="picture" qsTypeId="urn:microsoft.com/office/officeart/2005/8/quickstyle/simple1" qsCatId="simple" csTypeId="urn:microsoft.com/office/officeart/2005/8/colors/accent1_1" csCatId="accent1" phldr="1"/>
      <dgm:spPr/>
      <dgm:t>
        <a:bodyPr/>
        <a:lstStyle/>
        <a:p>
          <a:endParaRPr lang="en-GB"/>
        </a:p>
      </dgm:t>
    </dgm:pt>
    <dgm:pt modelId="{BA94FDE9-9A9A-4300-9E98-F6E589CB5788}">
      <dgm:prSet phldrT="[Text]" custT="1"/>
      <dgm:spPr>
        <a:xfrm rot="10800000">
          <a:off x="4840030" y="1010"/>
          <a:ext cx="16869177" cy="2364108"/>
        </a:xfrm>
        <a:prstGeom prst="homePlate">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l">
            <a:buNone/>
          </a:pPr>
          <a:r>
            <a:rPr lang="en-GB" sz="1800" b="1" i="0" dirty="0">
              <a:solidFill>
                <a:sysClr val="windowText" lastClr="000000">
                  <a:hueOff val="0"/>
                  <a:satOff val="0"/>
                  <a:lumOff val="0"/>
                  <a:alphaOff val="0"/>
                </a:sysClr>
              </a:solidFill>
              <a:latin typeface="Calibri"/>
              <a:ea typeface="+mn-ea"/>
              <a:cs typeface="+mn-cs"/>
            </a:rPr>
            <a:t>Government Support for UK-Latin America TNE Engagement</a:t>
          </a:r>
        </a:p>
        <a:p>
          <a:pPr algn="l">
            <a:buNone/>
          </a:pPr>
          <a:r>
            <a:rPr lang="en-GB" sz="1800" b="0" i="0" dirty="0">
              <a:solidFill>
                <a:sysClr val="windowText" lastClr="000000">
                  <a:hueOff val="0"/>
                  <a:satOff val="0"/>
                  <a:lumOff val="0"/>
                  <a:alphaOff val="0"/>
                </a:sysClr>
              </a:solidFill>
              <a:latin typeface="Calibri"/>
              <a:ea typeface="+mn-ea"/>
              <a:cs typeface="+mn-cs"/>
            </a:rPr>
            <a:t>Collaborative efforts with the three countries' governments are needed for jointly funded incentives, as evidence shows government funding aids in building beneficial and lasting partnerships.</a:t>
          </a:r>
          <a:endParaRPr lang="en-GB" sz="1800" b="0" dirty="0">
            <a:solidFill>
              <a:sysClr val="windowText" lastClr="000000">
                <a:hueOff val="0"/>
                <a:satOff val="0"/>
                <a:lumOff val="0"/>
                <a:alphaOff val="0"/>
              </a:sysClr>
            </a:solidFill>
            <a:latin typeface="Calibri"/>
            <a:ea typeface="+mn-ea"/>
            <a:cs typeface="+mn-cs"/>
          </a:endParaRPr>
        </a:p>
      </dgm:t>
    </dgm:pt>
    <dgm:pt modelId="{D66158DB-EF05-40B8-AE96-D003873853D5}" type="parTrans" cxnId="{638DE804-4833-478D-942E-C4F6A79228D1}">
      <dgm:prSet/>
      <dgm:spPr/>
      <dgm:t>
        <a:bodyPr/>
        <a:lstStyle/>
        <a:p>
          <a:endParaRPr lang="en-GB" sz="1800"/>
        </a:p>
      </dgm:t>
    </dgm:pt>
    <dgm:pt modelId="{27570986-4AA1-4154-9F78-B0CF838EF3DD}" type="sibTrans" cxnId="{638DE804-4833-478D-942E-C4F6A79228D1}">
      <dgm:prSet/>
      <dgm:spPr/>
      <dgm:t>
        <a:bodyPr/>
        <a:lstStyle/>
        <a:p>
          <a:endParaRPr lang="en-GB" sz="1800"/>
        </a:p>
      </dgm:t>
    </dgm:pt>
    <dgm:pt modelId="{2700CB2D-9EBB-4A8C-ABF1-486107D864F5}">
      <dgm:prSet phldrT="[Text]" custT="1"/>
      <dgm:spPr>
        <a:xfrm rot="10800000">
          <a:off x="4840030" y="2956146"/>
          <a:ext cx="16869177" cy="2364108"/>
        </a:xfrm>
        <a:prstGeom prst="homePlate">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l">
            <a:buNone/>
          </a:pPr>
          <a:r>
            <a:rPr lang="en-GB" sz="1800" b="1" i="0" dirty="0">
              <a:solidFill>
                <a:sysClr val="windowText" lastClr="000000">
                  <a:hueOff val="0"/>
                  <a:satOff val="0"/>
                  <a:lumOff val="0"/>
                  <a:alphaOff val="0"/>
                </a:sysClr>
              </a:solidFill>
              <a:latin typeface="Calibri"/>
              <a:ea typeface="+mn-ea"/>
              <a:cs typeface="+mn-cs"/>
            </a:rPr>
            <a:t>Local Language TNE Provision for Wider Access</a:t>
          </a:r>
        </a:p>
        <a:p>
          <a:pPr algn="l">
            <a:buNone/>
          </a:pPr>
          <a:r>
            <a:rPr lang="en-GB" sz="1800" b="0" i="0" dirty="0">
              <a:solidFill>
                <a:sysClr val="windowText" lastClr="000000">
                  <a:hueOff val="0"/>
                  <a:satOff val="0"/>
                  <a:lumOff val="0"/>
                  <a:alphaOff val="0"/>
                </a:sysClr>
              </a:solidFill>
              <a:latin typeface="Calibri"/>
              <a:ea typeface="+mn-ea"/>
              <a:cs typeface="+mn-cs"/>
            </a:rPr>
            <a:t>To enhance accessibility and local relevance, UK HEIs should explore delivering TNE in Latin America's local languages. Such adaptation, coupled with improved language proficiency of UK faculty, strengthens teaching partnerships and meets regional skills demand.</a:t>
          </a:r>
          <a:endParaRPr lang="en-GB" sz="1800" b="0" dirty="0">
            <a:solidFill>
              <a:sysClr val="windowText" lastClr="000000">
                <a:hueOff val="0"/>
                <a:satOff val="0"/>
                <a:lumOff val="0"/>
                <a:alphaOff val="0"/>
              </a:sysClr>
            </a:solidFill>
            <a:latin typeface="Calibri"/>
            <a:ea typeface="+mn-ea"/>
            <a:cs typeface="+mn-cs"/>
          </a:endParaRPr>
        </a:p>
      </dgm:t>
    </dgm:pt>
    <dgm:pt modelId="{8930587D-CA0C-4440-908D-9BE46BFE8154}" type="parTrans" cxnId="{56058F12-D72F-4A49-BEC4-F752586FE43D}">
      <dgm:prSet/>
      <dgm:spPr/>
      <dgm:t>
        <a:bodyPr/>
        <a:lstStyle/>
        <a:p>
          <a:endParaRPr lang="en-GB" sz="1800"/>
        </a:p>
      </dgm:t>
    </dgm:pt>
    <dgm:pt modelId="{72A7B6C9-2456-41DB-BBFA-A017BCB7A691}" type="sibTrans" cxnId="{56058F12-D72F-4A49-BEC4-F752586FE43D}">
      <dgm:prSet/>
      <dgm:spPr/>
      <dgm:t>
        <a:bodyPr/>
        <a:lstStyle/>
        <a:p>
          <a:endParaRPr lang="en-GB" sz="1800"/>
        </a:p>
      </dgm:t>
    </dgm:pt>
    <dgm:pt modelId="{020160C4-76D4-4B33-B986-32680B1E34FC}">
      <dgm:prSet phldrT="[Text]" custT="1"/>
      <dgm:spPr>
        <a:xfrm rot="10800000">
          <a:off x="4840030" y="5911282"/>
          <a:ext cx="16869177" cy="2364108"/>
        </a:xfrm>
        <a:prstGeom prst="homePlate">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l">
            <a:buNone/>
          </a:pPr>
          <a:r>
            <a:rPr lang="en-GB" sz="1800" b="1" i="0" dirty="0">
              <a:solidFill>
                <a:sysClr val="windowText" lastClr="000000">
                  <a:hueOff val="0"/>
                  <a:satOff val="0"/>
                  <a:lumOff val="0"/>
                  <a:alphaOff val="0"/>
                </a:sysClr>
              </a:solidFill>
              <a:latin typeface="Calibri"/>
              <a:ea typeface="+mn-ea"/>
              <a:cs typeface="+mn-cs"/>
            </a:rPr>
            <a:t>Virtual COIL Projects for Collaborative Engagement</a:t>
          </a:r>
        </a:p>
        <a:p>
          <a:pPr algn="l">
            <a:buNone/>
          </a:pPr>
          <a:r>
            <a:rPr lang="en-GB" sz="1800" b="0" i="0" dirty="0">
              <a:solidFill>
                <a:sysClr val="windowText" lastClr="000000">
                  <a:hueOff val="0"/>
                  <a:satOff val="0"/>
                  <a:lumOff val="0"/>
                  <a:alphaOff val="0"/>
                </a:sysClr>
              </a:solidFill>
              <a:latin typeface="Calibri"/>
              <a:ea typeface="+mn-ea"/>
              <a:cs typeface="+mn-cs"/>
            </a:rPr>
            <a:t>UK HEIs should initiate collaborative virtual COIL platforms with Latin America to foster student mobility and inter-institution collaboration. This approach can reinforce existing partnerships and cultivate new ones.</a:t>
          </a:r>
          <a:endParaRPr lang="en-GB" sz="1800" b="0" dirty="0">
            <a:solidFill>
              <a:sysClr val="windowText" lastClr="000000">
                <a:hueOff val="0"/>
                <a:satOff val="0"/>
                <a:lumOff val="0"/>
                <a:alphaOff val="0"/>
              </a:sysClr>
            </a:solidFill>
            <a:latin typeface="Calibri"/>
            <a:ea typeface="+mn-ea"/>
            <a:cs typeface="+mn-cs"/>
          </a:endParaRPr>
        </a:p>
      </dgm:t>
    </dgm:pt>
    <dgm:pt modelId="{7846A035-302D-4461-AFD1-A69B6FF06CDF}" type="parTrans" cxnId="{4A000F5F-9211-41EB-9C61-067BF2C690F9}">
      <dgm:prSet/>
      <dgm:spPr/>
      <dgm:t>
        <a:bodyPr/>
        <a:lstStyle/>
        <a:p>
          <a:endParaRPr lang="en-GB" sz="1800"/>
        </a:p>
      </dgm:t>
    </dgm:pt>
    <dgm:pt modelId="{86FCC71D-F01F-4A2E-9454-FA34A15BA916}" type="sibTrans" cxnId="{4A000F5F-9211-41EB-9C61-067BF2C690F9}">
      <dgm:prSet/>
      <dgm:spPr/>
      <dgm:t>
        <a:bodyPr/>
        <a:lstStyle/>
        <a:p>
          <a:endParaRPr lang="en-GB" sz="1800"/>
        </a:p>
      </dgm:t>
    </dgm:pt>
    <dgm:pt modelId="{48F8FD48-6A94-4F77-8D9C-C6B125BA8E6A}" type="pres">
      <dgm:prSet presAssocID="{CB4BA451-7454-4C33-BF42-23FAD55B7D37}" presName="linearFlow" presStyleCnt="0">
        <dgm:presLayoutVars>
          <dgm:dir/>
          <dgm:resizeHandles val="exact"/>
        </dgm:presLayoutVars>
      </dgm:prSet>
      <dgm:spPr/>
    </dgm:pt>
    <dgm:pt modelId="{B1DF7559-B989-44A7-A143-4575CBB90163}" type="pres">
      <dgm:prSet presAssocID="{BA94FDE9-9A9A-4300-9E98-F6E589CB5788}" presName="composite" presStyleCnt="0"/>
      <dgm:spPr/>
    </dgm:pt>
    <dgm:pt modelId="{592E8B8F-A7C8-45C9-AF88-661B3C4F0A7E}" type="pres">
      <dgm:prSet presAssocID="{BA94FDE9-9A9A-4300-9E98-F6E589CB5788}" presName="imgShp" presStyleLbl="fgImgPlace1" presStyleIdx="0" presStyleCnt="3"/>
      <dgm:spPr>
        <a:xfrm>
          <a:off x="3657976" y="1010"/>
          <a:ext cx="2364108" cy="23641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rgbClr val="4F81BD">
              <a:shade val="80000"/>
              <a:hueOff val="0"/>
              <a:satOff val="0"/>
              <a:lumOff val="0"/>
              <a:alphaOff val="0"/>
            </a:srgbClr>
          </a:solidFill>
          <a:prstDash val="solid"/>
        </a:ln>
        <a:effectLst/>
      </dgm:spPr>
      <dgm:extLst>
        <a:ext uri="{E40237B7-FDA0-4F09-8148-C483321AD2D9}">
          <dgm14:cNvPr xmlns:dgm14="http://schemas.microsoft.com/office/drawing/2010/diagram" id="0" name="" descr="One orange paper boat leading a group of white paper boats"/>
        </a:ext>
      </dgm:extLst>
    </dgm:pt>
    <dgm:pt modelId="{1712A092-5253-4E01-BDBF-0EF57D8ED942}" type="pres">
      <dgm:prSet presAssocID="{BA94FDE9-9A9A-4300-9E98-F6E589CB5788}" presName="txShp" presStyleLbl="node1" presStyleIdx="0" presStyleCnt="3">
        <dgm:presLayoutVars>
          <dgm:bulletEnabled val="1"/>
        </dgm:presLayoutVars>
      </dgm:prSet>
      <dgm:spPr/>
    </dgm:pt>
    <dgm:pt modelId="{B677ECEB-9485-4435-B258-5DFF1B49CC0B}" type="pres">
      <dgm:prSet presAssocID="{27570986-4AA1-4154-9F78-B0CF838EF3DD}" presName="spacing" presStyleCnt="0"/>
      <dgm:spPr/>
    </dgm:pt>
    <dgm:pt modelId="{1682868E-9853-4480-AEA9-722050D83921}" type="pres">
      <dgm:prSet presAssocID="{2700CB2D-9EBB-4A8C-ABF1-486107D864F5}" presName="composite" presStyleCnt="0"/>
      <dgm:spPr/>
    </dgm:pt>
    <dgm:pt modelId="{42CDC8BF-6E39-4536-82AC-C86CC919E0A5}" type="pres">
      <dgm:prSet presAssocID="{2700CB2D-9EBB-4A8C-ABF1-486107D864F5}" presName="imgShp" presStyleLbl="fgImgPlace1" presStyleIdx="1" presStyleCnt="3"/>
      <dgm:spPr>
        <a:xfrm>
          <a:off x="3657976" y="2956146"/>
          <a:ext cx="2364108" cy="2364108"/>
        </a:xfrm>
        <a:prstGeom prst="ellipse">
          <a:avLst/>
        </a:prstGeom>
        <a:blipFill>
          <a:blip xmlns:r="http://schemas.openxmlformats.org/officeDocument/2006/relationships" r:embed="rId2">
            <a:extLst>
              <a:ext uri="{837473B0-CC2E-450A-ABE3-18F120FF3D39}">
                <a1611:picAttrSrcUrl xmlns:a1611="http://schemas.microsoft.com/office/drawing/2016/11/main" r:id="rId3"/>
              </a:ext>
            </a:extLst>
          </a:blip>
          <a:srcRect/>
          <a:stretch>
            <a:fillRect l="-46000" r="-46000"/>
          </a:stretch>
        </a:blipFill>
        <a:ln w="25400" cap="flat" cmpd="sng" algn="ctr">
          <a:solidFill>
            <a:srgbClr val="4F81BD">
              <a:shade val="80000"/>
              <a:hueOff val="0"/>
              <a:satOff val="0"/>
              <a:lumOff val="0"/>
              <a:alphaOff val="0"/>
            </a:srgbClr>
          </a:solidFill>
          <a:prstDash val="solid"/>
        </a:ln>
        <a:effectLst/>
      </dgm:spPr>
    </dgm:pt>
    <dgm:pt modelId="{95B14C20-0AAA-4FE7-9BD1-32D5CB4F4E57}" type="pres">
      <dgm:prSet presAssocID="{2700CB2D-9EBB-4A8C-ABF1-486107D864F5}" presName="txShp" presStyleLbl="node1" presStyleIdx="1" presStyleCnt="3">
        <dgm:presLayoutVars>
          <dgm:bulletEnabled val="1"/>
        </dgm:presLayoutVars>
      </dgm:prSet>
      <dgm:spPr/>
    </dgm:pt>
    <dgm:pt modelId="{F68C8094-D79C-4D22-A7EC-397C95F55069}" type="pres">
      <dgm:prSet presAssocID="{72A7B6C9-2456-41DB-BBFA-A017BCB7A691}" presName="spacing" presStyleCnt="0"/>
      <dgm:spPr/>
    </dgm:pt>
    <dgm:pt modelId="{AEEDF9A2-EF70-4E6E-9036-39F2D9C38914}" type="pres">
      <dgm:prSet presAssocID="{020160C4-76D4-4B33-B986-32680B1E34FC}" presName="composite" presStyleCnt="0"/>
      <dgm:spPr/>
    </dgm:pt>
    <dgm:pt modelId="{27EF1AA6-D055-4D48-B3D5-9BE53F7CAF9F}" type="pres">
      <dgm:prSet presAssocID="{020160C4-76D4-4B33-B986-32680B1E34FC}" presName="imgShp" presStyleLbl="fgImgPlace1" presStyleIdx="2" presStyleCnt="3"/>
      <dgm:spPr>
        <a:xfrm>
          <a:off x="3657976" y="5911282"/>
          <a:ext cx="2364108" cy="2364108"/>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4000" r="-24000"/>
          </a:stretch>
        </a:blipFill>
        <a:ln w="25400" cap="flat" cmpd="sng" algn="ctr">
          <a:solidFill>
            <a:srgbClr val="4F81BD">
              <a:shade val="80000"/>
              <a:hueOff val="0"/>
              <a:satOff val="0"/>
              <a:lumOff val="0"/>
              <a:alphaOff val="0"/>
            </a:srgbClr>
          </a:solidFill>
          <a:prstDash val="solid"/>
        </a:ln>
        <a:effectLst/>
      </dgm:spPr>
    </dgm:pt>
    <dgm:pt modelId="{43148A82-9FFD-409D-AF2C-C2F22E096E86}" type="pres">
      <dgm:prSet presAssocID="{020160C4-76D4-4B33-B986-32680B1E34FC}" presName="txShp" presStyleLbl="node1" presStyleIdx="2" presStyleCnt="3">
        <dgm:presLayoutVars>
          <dgm:bulletEnabled val="1"/>
        </dgm:presLayoutVars>
      </dgm:prSet>
      <dgm:spPr/>
    </dgm:pt>
  </dgm:ptLst>
  <dgm:cxnLst>
    <dgm:cxn modelId="{638DE804-4833-478D-942E-C4F6A79228D1}" srcId="{CB4BA451-7454-4C33-BF42-23FAD55B7D37}" destId="{BA94FDE9-9A9A-4300-9E98-F6E589CB5788}" srcOrd="0" destOrd="0" parTransId="{D66158DB-EF05-40B8-AE96-D003873853D5}" sibTransId="{27570986-4AA1-4154-9F78-B0CF838EF3DD}"/>
    <dgm:cxn modelId="{56058F12-D72F-4A49-BEC4-F752586FE43D}" srcId="{CB4BA451-7454-4C33-BF42-23FAD55B7D37}" destId="{2700CB2D-9EBB-4A8C-ABF1-486107D864F5}" srcOrd="1" destOrd="0" parTransId="{8930587D-CA0C-4440-908D-9BE46BFE8154}" sibTransId="{72A7B6C9-2456-41DB-BBFA-A017BCB7A691}"/>
    <dgm:cxn modelId="{4A000F5F-9211-41EB-9C61-067BF2C690F9}" srcId="{CB4BA451-7454-4C33-BF42-23FAD55B7D37}" destId="{020160C4-76D4-4B33-B986-32680B1E34FC}" srcOrd="2" destOrd="0" parTransId="{7846A035-302D-4461-AFD1-A69B6FF06CDF}" sibTransId="{86FCC71D-F01F-4A2E-9454-FA34A15BA916}"/>
    <dgm:cxn modelId="{EF1DDB44-73BA-4170-8492-762670A98E08}" type="presOf" srcId="{CB4BA451-7454-4C33-BF42-23FAD55B7D37}" destId="{48F8FD48-6A94-4F77-8D9C-C6B125BA8E6A}" srcOrd="0" destOrd="0" presId="urn:microsoft.com/office/officeart/2005/8/layout/vList3"/>
    <dgm:cxn modelId="{BD39676C-7425-439C-882B-422FE72C1410}" type="presOf" srcId="{2700CB2D-9EBB-4A8C-ABF1-486107D864F5}" destId="{95B14C20-0AAA-4FE7-9BD1-32D5CB4F4E57}" srcOrd="0" destOrd="0" presId="urn:microsoft.com/office/officeart/2005/8/layout/vList3"/>
    <dgm:cxn modelId="{48C31EE7-4153-48D8-B0D1-B8D6CE1B2EA0}" type="presOf" srcId="{BA94FDE9-9A9A-4300-9E98-F6E589CB5788}" destId="{1712A092-5253-4E01-BDBF-0EF57D8ED942}" srcOrd="0" destOrd="0" presId="urn:microsoft.com/office/officeart/2005/8/layout/vList3"/>
    <dgm:cxn modelId="{5DF363EF-EFCB-45B0-9E8F-E9354C0E5B82}" type="presOf" srcId="{020160C4-76D4-4B33-B986-32680B1E34FC}" destId="{43148A82-9FFD-409D-AF2C-C2F22E096E86}" srcOrd="0" destOrd="0" presId="urn:microsoft.com/office/officeart/2005/8/layout/vList3"/>
    <dgm:cxn modelId="{48AE45AC-EFEA-4FAF-A466-CFB64894835D}" type="presParOf" srcId="{48F8FD48-6A94-4F77-8D9C-C6B125BA8E6A}" destId="{B1DF7559-B989-44A7-A143-4575CBB90163}" srcOrd="0" destOrd="0" presId="urn:microsoft.com/office/officeart/2005/8/layout/vList3"/>
    <dgm:cxn modelId="{71BCF0A6-502D-435E-92E1-65BC2198CFC5}" type="presParOf" srcId="{B1DF7559-B989-44A7-A143-4575CBB90163}" destId="{592E8B8F-A7C8-45C9-AF88-661B3C4F0A7E}" srcOrd="0" destOrd="0" presId="urn:microsoft.com/office/officeart/2005/8/layout/vList3"/>
    <dgm:cxn modelId="{D69C545C-A59B-4E8C-B298-34711EB38DBF}" type="presParOf" srcId="{B1DF7559-B989-44A7-A143-4575CBB90163}" destId="{1712A092-5253-4E01-BDBF-0EF57D8ED942}" srcOrd="1" destOrd="0" presId="urn:microsoft.com/office/officeart/2005/8/layout/vList3"/>
    <dgm:cxn modelId="{E6D598BB-B6D1-4A72-85B1-AE1C64918038}" type="presParOf" srcId="{48F8FD48-6A94-4F77-8D9C-C6B125BA8E6A}" destId="{B677ECEB-9485-4435-B258-5DFF1B49CC0B}" srcOrd="1" destOrd="0" presId="urn:microsoft.com/office/officeart/2005/8/layout/vList3"/>
    <dgm:cxn modelId="{7B1F0E17-7930-410B-8371-3FD31AAE2F27}" type="presParOf" srcId="{48F8FD48-6A94-4F77-8D9C-C6B125BA8E6A}" destId="{1682868E-9853-4480-AEA9-722050D83921}" srcOrd="2" destOrd="0" presId="urn:microsoft.com/office/officeart/2005/8/layout/vList3"/>
    <dgm:cxn modelId="{ADB5A3D2-C141-4C2C-89FD-3C767E4C8DD7}" type="presParOf" srcId="{1682868E-9853-4480-AEA9-722050D83921}" destId="{42CDC8BF-6E39-4536-82AC-C86CC919E0A5}" srcOrd="0" destOrd="0" presId="urn:microsoft.com/office/officeart/2005/8/layout/vList3"/>
    <dgm:cxn modelId="{5B3243B2-B22F-4F1F-827B-4955DD5336C9}" type="presParOf" srcId="{1682868E-9853-4480-AEA9-722050D83921}" destId="{95B14C20-0AAA-4FE7-9BD1-32D5CB4F4E57}" srcOrd="1" destOrd="0" presId="urn:microsoft.com/office/officeart/2005/8/layout/vList3"/>
    <dgm:cxn modelId="{B76A50A7-D66E-49D0-987E-73F3BAB4081B}" type="presParOf" srcId="{48F8FD48-6A94-4F77-8D9C-C6B125BA8E6A}" destId="{F68C8094-D79C-4D22-A7EC-397C95F55069}" srcOrd="3" destOrd="0" presId="urn:microsoft.com/office/officeart/2005/8/layout/vList3"/>
    <dgm:cxn modelId="{27B846DF-F640-446D-AEE4-95B22B3CDD0C}" type="presParOf" srcId="{48F8FD48-6A94-4F77-8D9C-C6B125BA8E6A}" destId="{AEEDF9A2-EF70-4E6E-9036-39F2D9C38914}" srcOrd="4" destOrd="0" presId="urn:microsoft.com/office/officeart/2005/8/layout/vList3"/>
    <dgm:cxn modelId="{2EA2EF4B-B315-4986-ABB5-694F2F3CC04E}" type="presParOf" srcId="{AEEDF9A2-EF70-4E6E-9036-39F2D9C38914}" destId="{27EF1AA6-D055-4D48-B3D5-9BE53F7CAF9F}" srcOrd="0" destOrd="0" presId="urn:microsoft.com/office/officeart/2005/8/layout/vList3"/>
    <dgm:cxn modelId="{6F0F111D-4BAF-463A-B4C3-295CB9CFC59C}" type="presParOf" srcId="{AEEDF9A2-EF70-4E6E-9036-39F2D9C38914}" destId="{43148A82-9FFD-409D-AF2C-C2F22E096E8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B8D42-768C-45AC-A994-FBF85654BDE0}">
      <dsp:nvSpPr>
        <dsp:cNvPr id="0" name=""/>
        <dsp:cNvSpPr/>
      </dsp:nvSpPr>
      <dsp:spPr>
        <a:xfrm>
          <a:off x="91968" y="411645"/>
          <a:ext cx="898344" cy="89834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C9B9D1C4-9F30-4347-82E5-210706445F17}">
      <dsp:nvSpPr>
        <dsp:cNvPr id="0" name=""/>
        <dsp:cNvSpPr/>
      </dsp:nvSpPr>
      <dsp:spPr>
        <a:xfrm>
          <a:off x="280620" y="600298"/>
          <a:ext cx="521039" cy="5210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C142A3-1BB2-4976-A103-100F0045F8B1}">
      <dsp:nvSpPr>
        <dsp:cNvPr id="0" name=""/>
        <dsp:cNvSpPr/>
      </dsp:nvSpPr>
      <dsp:spPr>
        <a:xfrm>
          <a:off x="1182815" y="411645"/>
          <a:ext cx="2117525" cy="89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The international engagement in higher education between the UK and Latin America </a:t>
          </a:r>
          <a:endParaRPr lang="en-US" sz="1400" kern="1200" dirty="0"/>
        </a:p>
      </dsp:txBody>
      <dsp:txXfrm>
        <a:off x="1182815" y="411645"/>
        <a:ext cx="2117525" cy="898344"/>
      </dsp:txXfrm>
    </dsp:sp>
    <dsp:sp modelId="{A2C21A1C-620B-4110-A623-69337E8454A6}">
      <dsp:nvSpPr>
        <dsp:cNvPr id="0" name=""/>
        <dsp:cNvSpPr/>
      </dsp:nvSpPr>
      <dsp:spPr>
        <a:xfrm>
          <a:off x="3669303" y="411645"/>
          <a:ext cx="898344" cy="89834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3C4E9ED7-F866-494F-9620-37FCB76C7EB2}">
      <dsp:nvSpPr>
        <dsp:cNvPr id="0" name=""/>
        <dsp:cNvSpPr/>
      </dsp:nvSpPr>
      <dsp:spPr>
        <a:xfrm>
          <a:off x="3857956" y="600298"/>
          <a:ext cx="521039" cy="5210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C0B1C1-AF9A-4A3B-AD65-08CAAF4DCDCA}">
      <dsp:nvSpPr>
        <dsp:cNvPr id="0" name=""/>
        <dsp:cNvSpPr/>
      </dsp:nvSpPr>
      <dsp:spPr>
        <a:xfrm>
          <a:off x="4760150" y="411645"/>
          <a:ext cx="2117525" cy="89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The international higher education landscape in Brazil, Mexico and Peru</a:t>
          </a:r>
          <a:endParaRPr lang="en-US" sz="1400" kern="1200" dirty="0"/>
        </a:p>
      </dsp:txBody>
      <dsp:txXfrm>
        <a:off x="4760150" y="411645"/>
        <a:ext cx="2117525" cy="898344"/>
      </dsp:txXfrm>
    </dsp:sp>
    <dsp:sp modelId="{324D18B2-9364-448E-A18A-907449947F68}">
      <dsp:nvSpPr>
        <dsp:cNvPr id="0" name=""/>
        <dsp:cNvSpPr/>
      </dsp:nvSpPr>
      <dsp:spPr>
        <a:xfrm>
          <a:off x="7246639" y="411645"/>
          <a:ext cx="898344" cy="89834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5F715EDA-7B57-47B1-B243-2BB9D8474461}">
      <dsp:nvSpPr>
        <dsp:cNvPr id="0" name=""/>
        <dsp:cNvSpPr/>
      </dsp:nvSpPr>
      <dsp:spPr>
        <a:xfrm>
          <a:off x="7435291" y="600298"/>
          <a:ext cx="521039" cy="5210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E843A8-8230-4181-8B48-4605EC30A17D}">
      <dsp:nvSpPr>
        <dsp:cNvPr id="0" name=""/>
        <dsp:cNvSpPr/>
      </dsp:nvSpPr>
      <dsp:spPr>
        <a:xfrm>
          <a:off x="8337485" y="411645"/>
          <a:ext cx="2117525" cy="89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The regulatory policies for TNE in Brazil, Mexico and Peru</a:t>
          </a:r>
          <a:endParaRPr lang="en-US" sz="1400" kern="1200" dirty="0"/>
        </a:p>
      </dsp:txBody>
      <dsp:txXfrm>
        <a:off x="8337485" y="411645"/>
        <a:ext cx="2117525" cy="898344"/>
      </dsp:txXfrm>
    </dsp:sp>
    <dsp:sp modelId="{6F3BCB39-45F6-43B3-B33B-DF099A85C946}">
      <dsp:nvSpPr>
        <dsp:cNvPr id="0" name=""/>
        <dsp:cNvSpPr/>
      </dsp:nvSpPr>
      <dsp:spPr>
        <a:xfrm>
          <a:off x="91968" y="1846612"/>
          <a:ext cx="898344" cy="89834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64597F0D-3F11-4BA9-8950-2118938C8CB4}">
      <dsp:nvSpPr>
        <dsp:cNvPr id="0" name=""/>
        <dsp:cNvSpPr/>
      </dsp:nvSpPr>
      <dsp:spPr>
        <a:xfrm>
          <a:off x="280620" y="2035265"/>
          <a:ext cx="521039" cy="5210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52F4DC-3CEF-4793-92D2-54604E4A752D}">
      <dsp:nvSpPr>
        <dsp:cNvPr id="0" name=""/>
        <dsp:cNvSpPr/>
      </dsp:nvSpPr>
      <dsp:spPr>
        <a:xfrm>
          <a:off x="1182815" y="1846612"/>
          <a:ext cx="2117525" cy="89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The benefits and challenges for TNE partnerships as perceived by higher education and government stakeholders in Brazil, Mexico and Peru</a:t>
          </a:r>
          <a:endParaRPr lang="en-US" sz="1400" kern="1200" dirty="0"/>
        </a:p>
      </dsp:txBody>
      <dsp:txXfrm>
        <a:off x="1182815" y="1846612"/>
        <a:ext cx="2117525" cy="898344"/>
      </dsp:txXfrm>
    </dsp:sp>
    <dsp:sp modelId="{115D21AC-F5C0-4276-AEE1-AEAD3A3F7A53}">
      <dsp:nvSpPr>
        <dsp:cNvPr id="0" name=""/>
        <dsp:cNvSpPr/>
      </dsp:nvSpPr>
      <dsp:spPr>
        <a:xfrm>
          <a:off x="3669303" y="1846612"/>
          <a:ext cx="898344" cy="89834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63ED4C6A-281D-49B0-B4D1-A364FCB1DE20}">
      <dsp:nvSpPr>
        <dsp:cNvPr id="0" name=""/>
        <dsp:cNvSpPr/>
      </dsp:nvSpPr>
      <dsp:spPr>
        <a:xfrm>
          <a:off x="3857956" y="2035265"/>
          <a:ext cx="521039" cy="5210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894D23-D974-455A-9DEA-57A35543DEE6}">
      <dsp:nvSpPr>
        <dsp:cNvPr id="0" name=""/>
        <dsp:cNvSpPr/>
      </dsp:nvSpPr>
      <dsp:spPr>
        <a:xfrm>
          <a:off x="4760150" y="1846612"/>
          <a:ext cx="2117525" cy="89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The perceived importance of MRQ agreements for IHE cooperation and, in particular, TNE growth </a:t>
          </a:r>
          <a:endParaRPr lang="en-US" sz="1400" kern="1200" dirty="0"/>
        </a:p>
      </dsp:txBody>
      <dsp:txXfrm>
        <a:off x="4760150" y="1846612"/>
        <a:ext cx="2117525" cy="898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5AADE-5290-406D-B558-6122484DCCA3}">
      <dsp:nvSpPr>
        <dsp:cNvPr id="0" name=""/>
        <dsp:cNvSpPr/>
      </dsp:nvSpPr>
      <dsp:spPr>
        <a:xfrm rot="16200000">
          <a:off x="-1569309" y="1575109"/>
          <a:ext cx="5185317" cy="2035098"/>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Regulatory</a:t>
          </a:r>
        </a:p>
        <a:p>
          <a:pPr marL="0" lvl="0" indent="0" algn="l" defTabSz="88900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Calibri" panose="020F0502020204030204" pitchFamily="34" charset="0"/>
            </a:rPr>
            <a:t>TNE not in government policy agenda which leads to regulatory gaps that hinder partnership development</a:t>
          </a:r>
          <a:endParaRPr lang="en-GB" sz="17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5800" y="1037063"/>
        <a:ext cx="2035098" cy="3111191"/>
      </dsp:txXfrm>
    </dsp:sp>
    <dsp:sp modelId="{5B823324-A290-4AD6-A530-ADE0788D3D65}">
      <dsp:nvSpPr>
        <dsp:cNvPr id="0" name=""/>
        <dsp:cNvSpPr/>
      </dsp:nvSpPr>
      <dsp:spPr>
        <a:xfrm rot="16200000">
          <a:off x="618420" y="1575109"/>
          <a:ext cx="5185317" cy="2035098"/>
        </a:xfrm>
        <a:prstGeom prst="flowChartManualOperation">
          <a:avLst/>
        </a:prstGeom>
        <a:solidFill>
          <a:schemeClr val="accent3">
            <a:hueOff val="4292390"/>
            <a:satOff val="12960"/>
            <a:lumOff val="-1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Calibri" panose="020F0502020204030204" pitchFamily="34" charset="0"/>
              <a:ea typeface="Calibri" panose="020F0502020204030204" pitchFamily="34" charset="0"/>
              <a:cs typeface="Calibri" panose="020F0502020204030204" pitchFamily="34" charset="0"/>
            </a:rPr>
            <a:t>Cost of TNE</a:t>
          </a:r>
        </a:p>
        <a:p>
          <a:pPr marL="0" lvl="0" indent="0" algn="l" defTabSz="800100">
            <a:lnSpc>
              <a:spcPct val="90000"/>
            </a:lnSpc>
            <a:spcBef>
              <a:spcPct val="0"/>
            </a:spcBef>
            <a:spcAft>
              <a:spcPct val="35000"/>
            </a:spcAft>
            <a:buNone/>
          </a:pPr>
          <a:r>
            <a:rPr lang="en-GB" sz="1700" b="0" i="0" kern="1200" dirty="0">
              <a:latin typeface="Calibri" panose="020F0502020204030204" pitchFamily="34" charset="0"/>
              <a:ea typeface="Calibri" panose="020F0502020204030204" pitchFamily="34" charset="0"/>
              <a:cs typeface="Calibri" panose="020F0502020204030204" pitchFamily="34" charset="0"/>
            </a:rPr>
            <a:t>Partnerships with HEIs face significant cost challenges due to higher tuition fees, which are rarely waived. </a:t>
          </a:r>
          <a:endParaRPr lang="en-GB" sz="17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2193529" y="1037063"/>
        <a:ext cx="2035098" cy="3111191"/>
      </dsp:txXfrm>
    </dsp:sp>
    <dsp:sp modelId="{D50B78A5-E696-495C-8911-C243B29F243F}">
      <dsp:nvSpPr>
        <dsp:cNvPr id="0" name=""/>
        <dsp:cNvSpPr/>
      </dsp:nvSpPr>
      <dsp:spPr>
        <a:xfrm rot="16200000">
          <a:off x="2806151" y="1575109"/>
          <a:ext cx="5185317" cy="2035098"/>
        </a:xfrm>
        <a:prstGeom prst="flowChartManualOperation">
          <a:avLst/>
        </a:prstGeom>
        <a:solidFill>
          <a:schemeClr val="accent3">
            <a:hueOff val="8584779"/>
            <a:satOff val="25921"/>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Calibri" panose="020F0502020204030204" pitchFamily="34" charset="0"/>
              <a:ea typeface="Calibri" panose="020F0502020204030204" pitchFamily="34" charset="0"/>
              <a:cs typeface="Calibri" panose="020F0502020204030204" pitchFamily="34" charset="0"/>
            </a:rPr>
            <a:t>English language </a:t>
          </a:r>
        </a:p>
        <a:p>
          <a:pPr marL="0" lvl="0" indent="0" algn="l" defTabSz="800100">
            <a:lnSpc>
              <a:spcPct val="90000"/>
            </a:lnSpc>
            <a:spcBef>
              <a:spcPct val="0"/>
            </a:spcBef>
            <a:spcAft>
              <a:spcPct val="35000"/>
            </a:spcAft>
            <a:buNone/>
          </a:pPr>
          <a:r>
            <a:rPr lang="en-GB" sz="1500" b="0" i="0" kern="1200" dirty="0">
              <a:latin typeface="Calibri" panose="020F0502020204030204" pitchFamily="34" charset="0"/>
              <a:ea typeface="Calibri" panose="020F0502020204030204" pitchFamily="34" charset="0"/>
              <a:cs typeface="Calibri" panose="020F0502020204030204" pitchFamily="34" charset="0"/>
            </a:rPr>
            <a:t>is a challenge across the three countries. Often English language proficiency is correlated with family wealth, suggesting that TNE, predominantly in English, may disadvantage socio-economically deprived students.</a:t>
          </a:r>
          <a:endParaRPr lang="en-GB" sz="15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4381260" y="1037063"/>
        <a:ext cx="2035098" cy="3111191"/>
      </dsp:txXfrm>
    </dsp:sp>
    <dsp:sp modelId="{CFC55300-DF06-44C1-AE97-6FD2872E680F}">
      <dsp:nvSpPr>
        <dsp:cNvPr id="0" name=""/>
        <dsp:cNvSpPr/>
      </dsp:nvSpPr>
      <dsp:spPr>
        <a:xfrm rot="16200000">
          <a:off x="4993881" y="1575109"/>
          <a:ext cx="5185317" cy="2035098"/>
        </a:xfrm>
        <a:prstGeom prst="flowChartManualOperation">
          <a:avLst/>
        </a:prstGeom>
        <a:solidFill>
          <a:schemeClr val="accent3">
            <a:hueOff val="12877169"/>
            <a:satOff val="38881"/>
            <a:lumOff val="-55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Calibri" panose="020F0502020204030204" pitchFamily="34" charset="0"/>
              <a:ea typeface="Calibri" panose="020F0502020204030204" pitchFamily="34" charset="0"/>
              <a:cs typeface="Calibri" panose="020F0502020204030204" pitchFamily="34" charset="0"/>
            </a:rPr>
            <a:t>Institutional capacity</a:t>
          </a:r>
        </a:p>
        <a:p>
          <a:pPr marL="0" lvl="0" indent="0" algn="l" defTabSz="800100">
            <a:lnSpc>
              <a:spcPct val="90000"/>
            </a:lnSpc>
            <a:spcBef>
              <a:spcPct val="0"/>
            </a:spcBef>
            <a:spcAft>
              <a:spcPct val="35000"/>
            </a:spcAft>
            <a:buNone/>
          </a:pPr>
          <a:r>
            <a:rPr lang="en-GB" sz="1600" b="0" i="0" kern="1200" dirty="0">
              <a:latin typeface="Calibri" panose="020F0502020204030204" pitchFamily="34" charset="0"/>
              <a:ea typeface="Calibri" panose="020F0502020204030204" pitchFamily="34" charset="0"/>
              <a:cs typeface="Calibri" panose="020F0502020204030204" pitchFamily="34" charset="0"/>
            </a:rPr>
            <a:t>constraints, marked by limited resources and high staff turnover, challenged TNE management, especially with numerous individual agreements. Staff training for TNE engagement is an institutional development need.</a:t>
          </a:r>
          <a:endParaRPr lang="en-GB" sz="20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6568990" y="1037063"/>
        <a:ext cx="2035098" cy="3111191"/>
      </dsp:txXfrm>
    </dsp:sp>
    <dsp:sp modelId="{E87C64AA-BF60-4B79-9376-94A4C2B9BF14}">
      <dsp:nvSpPr>
        <dsp:cNvPr id="0" name=""/>
        <dsp:cNvSpPr/>
      </dsp:nvSpPr>
      <dsp:spPr>
        <a:xfrm rot="16200000">
          <a:off x="7181611" y="1575109"/>
          <a:ext cx="5185317" cy="2035098"/>
        </a:xfrm>
        <a:prstGeom prst="flowChartManualOperation">
          <a:avLst/>
        </a:prstGeom>
        <a:solidFill>
          <a:schemeClr val="accent3">
            <a:hueOff val="17169558"/>
            <a:satOff val="51842"/>
            <a:lumOff val="-74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Calibri" panose="020F0502020204030204" pitchFamily="34" charset="0"/>
              <a:ea typeface="Calibri" panose="020F0502020204030204" pitchFamily="34" charset="0"/>
              <a:cs typeface="Calibri" panose="020F0502020204030204" pitchFamily="34" charset="0"/>
            </a:rPr>
            <a:t>Lack of knowledge</a:t>
          </a:r>
        </a:p>
        <a:p>
          <a:pPr marL="0" lvl="0" indent="0" algn="l" defTabSz="800100">
            <a:lnSpc>
              <a:spcPct val="90000"/>
            </a:lnSpc>
            <a:spcBef>
              <a:spcPct val="0"/>
            </a:spcBef>
            <a:spcAft>
              <a:spcPct val="35000"/>
            </a:spcAft>
            <a:buNone/>
          </a:pPr>
          <a:endParaRPr lang="en-GB" sz="1400" b="0" i="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GB" sz="1600" b="0" i="0" kern="1200" dirty="0">
              <a:latin typeface="Calibri" panose="020F0502020204030204" pitchFamily="34" charset="0"/>
              <a:ea typeface="Calibri" panose="020F0502020204030204" pitchFamily="34" charset="0"/>
              <a:cs typeface="Calibri" panose="020F0502020204030204" pitchFamily="34" charset="0"/>
            </a:rPr>
            <a:t>Limited awareness of TNE benefits existed, with stakeholders often confusing it with study abroad, and a scarcity of TNE programmes in universities resulted in minimal sector-wide knowledge.</a:t>
          </a:r>
          <a:endParaRPr lang="en-GB" sz="16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8756720" y="1037063"/>
        <a:ext cx="2035098" cy="31111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E76DC-304D-4D25-B6E9-CEBE0EA16C92}">
      <dsp:nvSpPr>
        <dsp:cNvPr id="0" name=""/>
        <dsp:cNvSpPr/>
      </dsp:nvSpPr>
      <dsp:spPr>
        <a:xfrm>
          <a:off x="0" y="0"/>
          <a:ext cx="11306174" cy="835850"/>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Develop a shared understanding of TNE activities and value</a:t>
          </a:r>
        </a:p>
      </dsp:txBody>
      <dsp:txXfrm>
        <a:off x="2344820" y="0"/>
        <a:ext cx="8961354" cy="835850"/>
      </dsp:txXfrm>
    </dsp:sp>
    <dsp:sp modelId="{1DBEC9E5-D592-4BBC-988C-05FDEC4BFBEC}">
      <dsp:nvSpPr>
        <dsp:cNvPr id="0" name=""/>
        <dsp:cNvSpPr/>
      </dsp:nvSpPr>
      <dsp:spPr>
        <a:xfrm>
          <a:off x="242414" y="83585"/>
          <a:ext cx="1943576" cy="66868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0" b="-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BFAF52-38A6-470B-B313-BDBCDDA3A75C}">
      <dsp:nvSpPr>
        <dsp:cNvPr id="0" name=""/>
        <dsp:cNvSpPr/>
      </dsp:nvSpPr>
      <dsp:spPr>
        <a:xfrm>
          <a:off x="0" y="919435"/>
          <a:ext cx="11306174" cy="835850"/>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Bilateral and multilateral incentives to support TNE activities</a:t>
          </a:r>
        </a:p>
      </dsp:txBody>
      <dsp:txXfrm>
        <a:off x="2344820" y="919435"/>
        <a:ext cx="8961354" cy="835850"/>
      </dsp:txXfrm>
    </dsp:sp>
    <dsp:sp modelId="{C15083A2-A4A2-40A7-AAE6-AA0254C3ED11}">
      <dsp:nvSpPr>
        <dsp:cNvPr id="0" name=""/>
        <dsp:cNvSpPr/>
      </dsp:nvSpPr>
      <dsp:spPr>
        <a:xfrm>
          <a:off x="229717" y="1003020"/>
          <a:ext cx="1968970" cy="668680"/>
        </a:xfrm>
        <a:prstGeom prst="roundRect">
          <a:avLst>
            <a:gd name="adj" fmla="val 10000"/>
          </a:avLst>
        </a:prstGeom>
        <a:blipFill>
          <a:blip xmlns:r="http://schemas.openxmlformats.org/officeDocument/2006/relationships" r:embed="rId2"/>
          <a:srcRect/>
          <a:stretch>
            <a:fillRect t="-60000" b="-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F8161-FC88-4A97-AF72-0B46D013CC7B}">
      <dsp:nvSpPr>
        <dsp:cNvPr id="0" name=""/>
        <dsp:cNvSpPr/>
      </dsp:nvSpPr>
      <dsp:spPr>
        <a:xfrm>
          <a:off x="0" y="1838871"/>
          <a:ext cx="11306174" cy="835850"/>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Leveraging existing research networks to foster priority TNE partnerships through collaborative funding efforts.</a:t>
          </a:r>
        </a:p>
      </dsp:txBody>
      <dsp:txXfrm>
        <a:off x="2344820" y="1838871"/>
        <a:ext cx="8961354" cy="835850"/>
      </dsp:txXfrm>
    </dsp:sp>
    <dsp:sp modelId="{05CAD0FF-509B-4162-B9ED-8BAE51680BBF}">
      <dsp:nvSpPr>
        <dsp:cNvPr id="0" name=""/>
        <dsp:cNvSpPr/>
      </dsp:nvSpPr>
      <dsp:spPr>
        <a:xfrm>
          <a:off x="242414" y="1922456"/>
          <a:ext cx="1943576" cy="66868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60000" b="-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C04D8D-FB48-4B32-BBBF-9C0763FDCC8A}">
      <dsp:nvSpPr>
        <dsp:cNvPr id="0" name=""/>
        <dsp:cNvSpPr/>
      </dsp:nvSpPr>
      <dsp:spPr>
        <a:xfrm>
          <a:off x="0" y="2758307"/>
          <a:ext cx="11306174" cy="835850"/>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dirty="0"/>
            <a:t>Addressing barriers to MRQs' effectiveness in Mexico and Peru and exploring alternative recognition routes in Brazil.</a:t>
          </a:r>
          <a:endParaRPr lang="en-GB" sz="1800" kern="1200" dirty="0"/>
        </a:p>
      </dsp:txBody>
      <dsp:txXfrm>
        <a:off x="2344820" y="2758307"/>
        <a:ext cx="8961354" cy="835850"/>
      </dsp:txXfrm>
    </dsp:sp>
    <dsp:sp modelId="{E84B0FCE-DE1A-4EA8-ABA6-74E9FDBC0F72}">
      <dsp:nvSpPr>
        <dsp:cNvPr id="0" name=""/>
        <dsp:cNvSpPr/>
      </dsp:nvSpPr>
      <dsp:spPr>
        <a:xfrm>
          <a:off x="293212" y="2841892"/>
          <a:ext cx="1841979" cy="668680"/>
        </a:xfrm>
        <a:prstGeom prst="roundRect">
          <a:avLst>
            <a:gd name="adj" fmla="val 10000"/>
          </a:avLst>
        </a:prstGeom>
        <a:blipFill>
          <a:blip xmlns:r="http://schemas.openxmlformats.org/officeDocument/2006/relationships" r:embed="rId4"/>
          <a:srcRect/>
          <a:stretch>
            <a:fillRect t="-51000" b="-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14925A-CA3E-49A5-8718-52878E44E98E}">
      <dsp:nvSpPr>
        <dsp:cNvPr id="0" name=""/>
        <dsp:cNvSpPr/>
      </dsp:nvSpPr>
      <dsp:spPr>
        <a:xfrm>
          <a:off x="0" y="3680831"/>
          <a:ext cx="11306174" cy="835850"/>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dirty="0"/>
            <a:t>Promoting collaboration between Agencies and HEIs to develop TNE Engagement guidelines</a:t>
          </a:r>
          <a:endParaRPr lang="en-GB" sz="1800" kern="1200" dirty="0"/>
        </a:p>
      </dsp:txBody>
      <dsp:txXfrm>
        <a:off x="2344820" y="3680831"/>
        <a:ext cx="8961354" cy="835850"/>
      </dsp:txXfrm>
    </dsp:sp>
    <dsp:sp modelId="{9E7C3E69-9A4D-4BF7-9B12-4321EDDEABC8}">
      <dsp:nvSpPr>
        <dsp:cNvPr id="0" name=""/>
        <dsp:cNvSpPr/>
      </dsp:nvSpPr>
      <dsp:spPr>
        <a:xfrm>
          <a:off x="305921" y="3761328"/>
          <a:ext cx="1816563" cy="668680"/>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ED2EC-ABB8-4AFE-8DAC-FD3112DFCA8F}">
      <dsp:nvSpPr>
        <dsp:cNvPr id="0" name=""/>
        <dsp:cNvSpPr/>
      </dsp:nvSpPr>
      <dsp:spPr>
        <a:xfrm>
          <a:off x="0" y="9935"/>
          <a:ext cx="11451184" cy="1864078"/>
        </a:xfrm>
        <a:prstGeom prst="roundRect">
          <a:avLst>
            <a:gd name="adj" fmla="val 10000"/>
          </a:avLst>
        </a:prstGeom>
        <a:solidFill>
          <a:schemeClr val="accent5">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7003FE-349F-4B55-BF56-8BE514682499}">
      <dsp:nvSpPr>
        <dsp:cNvPr id="0" name=""/>
        <dsp:cNvSpPr/>
      </dsp:nvSpPr>
      <dsp:spPr>
        <a:xfrm>
          <a:off x="346689" y="248543"/>
          <a:ext cx="2501815" cy="1366991"/>
        </a:xfrm>
        <a:prstGeom prst="roundRect">
          <a:avLst>
            <a:gd name="adj" fmla="val 10000"/>
          </a:avLst>
        </a:prstGeom>
        <a:blipFill>
          <a:blip xmlns:r="http://schemas.openxmlformats.org/officeDocument/2006/relationships" r:embed="rId1"/>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64EC-A57F-412C-8EBF-8F34BAA7235E}">
      <dsp:nvSpPr>
        <dsp:cNvPr id="0" name=""/>
        <dsp:cNvSpPr/>
      </dsp:nvSpPr>
      <dsp:spPr>
        <a:xfrm rot="10800000">
          <a:off x="346689" y="1864078"/>
          <a:ext cx="2501815" cy="2278318"/>
        </a:xfrm>
        <a:prstGeom prst="round2SameRect">
          <a:avLst>
            <a:gd name="adj1" fmla="val 10500"/>
            <a:gd name="adj2" fmla="val 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Calibri" panose="020F0502020204030204" pitchFamily="34" charset="0"/>
            </a:rPr>
            <a:t>Greater awareness across the institution about TNE and its potential value</a:t>
          </a:r>
        </a:p>
      </dsp:txBody>
      <dsp:txXfrm rot="10800000">
        <a:off x="416755" y="1864078"/>
        <a:ext cx="2361683" cy="2208252"/>
      </dsp:txXfrm>
    </dsp:sp>
    <dsp:sp modelId="{148DD5B3-653A-469B-AC69-945949916738}">
      <dsp:nvSpPr>
        <dsp:cNvPr id="0" name=""/>
        <dsp:cNvSpPr/>
      </dsp:nvSpPr>
      <dsp:spPr>
        <a:xfrm>
          <a:off x="3098685" y="248543"/>
          <a:ext cx="2501815" cy="136699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5171A1-2A16-4BC0-8864-D8173605EE83}">
      <dsp:nvSpPr>
        <dsp:cNvPr id="0" name=""/>
        <dsp:cNvSpPr/>
      </dsp:nvSpPr>
      <dsp:spPr>
        <a:xfrm rot="10800000">
          <a:off x="3098685" y="1864078"/>
          <a:ext cx="2501815" cy="2278318"/>
        </a:xfrm>
        <a:prstGeom prst="round2SameRect">
          <a:avLst>
            <a:gd name="adj1" fmla="val 10500"/>
            <a:gd name="adj2" fmla="val 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latin typeface="Calibri" panose="020F0502020204030204" pitchFamily="34" charset="0"/>
              <a:ea typeface="Calibri" panose="020F0502020204030204" pitchFamily="34" charset="0"/>
              <a:cs typeface="Calibri" panose="020F0502020204030204" pitchFamily="34" charset="0"/>
            </a:rPr>
            <a:t>Institutional internationalisation strategies which include TNE as a component alongside research collaborations and student and staff mobility</a:t>
          </a:r>
        </a:p>
      </dsp:txBody>
      <dsp:txXfrm rot="10800000">
        <a:off x="3168751" y="1864078"/>
        <a:ext cx="2361683" cy="2208252"/>
      </dsp:txXfrm>
    </dsp:sp>
    <dsp:sp modelId="{6914F9DF-83ED-40E4-AD91-0C270523F5E1}">
      <dsp:nvSpPr>
        <dsp:cNvPr id="0" name=""/>
        <dsp:cNvSpPr/>
      </dsp:nvSpPr>
      <dsp:spPr>
        <a:xfrm>
          <a:off x="5850682" y="248543"/>
          <a:ext cx="2501815" cy="1366991"/>
        </a:xfrm>
        <a:prstGeom prst="roundRect">
          <a:avLst>
            <a:gd name="adj" fmla="val 10000"/>
          </a:avLst>
        </a:prstGeom>
        <a:blipFill>
          <a:blip xmlns:r="http://schemas.openxmlformats.org/officeDocument/2006/relationships" r:embed="rId3"/>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2BA3D4-4B12-4B5C-AD3E-4570B224E9C0}">
      <dsp:nvSpPr>
        <dsp:cNvPr id="0" name=""/>
        <dsp:cNvSpPr/>
      </dsp:nvSpPr>
      <dsp:spPr>
        <a:xfrm rot="10800000">
          <a:off x="5850682" y="1864078"/>
          <a:ext cx="2501815" cy="2278318"/>
        </a:xfrm>
        <a:prstGeom prst="round2SameRect">
          <a:avLst>
            <a:gd name="adj1" fmla="val 10500"/>
            <a:gd name="adj2" fmla="val 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ea typeface="Calibri" panose="020F0502020204030204" pitchFamily="34" charset="0"/>
              <a:cs typeface="Calibri" panose="020F0502020204030204" pitchFamily="34" charset="0"/>
            </a:rPr>
            <a:t>Build institution-wide  support for TNE engagement to ensure that it can be appropriately staffed and resourced as part of institutions’ core resource allocation</a:t>
          </a:r>
        </a:p>
      </dsp:txBody>
      <dsp:txXfrm rot="10800000">
        <a:off x="5920748" y="1864078"/>
        <a:ext cx="2361683" cy="2208252"/>
      </dsp:txXfrm>
    </dsp:sp>
    <dsp:sp modelId="{E64177F0-12D2-4FCD-8652-AD16245445E8}">
      <dsp:nvSpPr>
        <dsp:cNvPr id="0" name=""/>
        <dsp:cNvSpPr/>
      </dsp:nvSpPr>
      <dsp:spPr>
        <a:xfrm>
          <a:off x="8602679" y="248543"/>
          <a:ext cx="2501815" cy="1366991"/>
        </a:xfrm>
        <a:prstGeom prst="roundRect">
          <a:avLst>
            <a:gd name="adj" fmla="val 10000"/>
          </a:avLst>
        </a:prstGeom>
        <a:blipFill>
          <a:blip xmlns:r="http://schemas.openxmlformats.org/officeDocument/2006/relationships" r:embed="rId4"/>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0600F-59E6-41EB-AADD-A982C098ED9B}">
      <dsp:nvSpPr>
        <dsp:cNvPr id="0" name=""/>
        <dsp:cNvSpPr/>
      </dsp:nvSpPr>
      <dsp:spPr>
        <a:xfrm rot="10800000">
          <a:off x="8602679" y="1864078"/>
          <a:ext cx="2501815" cy="2278318"/>
        </a:xfrm>
        <a:prstGeom prst="round2SameRect">
          <a:avLst>
            <a:gd name="adj1" fmla="val 10500"/>
            <a:gd name="adj2" fmla="val 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Calibri" panose="020F0502020204030204" pitchFamily="34" charset="0"/>
              <a:ea typeface="Calibri" panose="020F0502020204030204" pitchFamily="34" charset="0"/>
              <a:cs typeface="Calibri" panose="020F0502020204030204" pitchFamily="34" charset="0"/>
            </a:rPr>
            <a:t>Develop and share “know-how” between institutions, including examples of successful models and operational practice</a:t>
          </a:r>
        </a:p>
      </dsp:txBody>
      <dsp:txXfrm rot="10800000">
        <a:off x="8672745" y="1864078"/>
        <a:ext cx="2361683" cy="22082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2A092-5253-4E01-BDBF-0EF57D8ED942}">
      <dsp:nvSpPr>
        <dsp:cNvPr id="0" name=""/>
        <dsp:cNvSpPr/>
      </dsp:nvSpPr>
      <dsp:spPr>
        <a:xfrm rot="10800000">
          <a:off x="2871931" y="531"/>
          <a:ext cx="10168311" cy="1242961"/>
        </a:xfrm>
        <a:prstGeom prst="homePlate">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111" tIns="68580" rIns="128016" bIns="68580" numCol="1" spcCol="1270" anchor="ctr" anchorCtr="0">
          <a:noAutofit/>
        </a:bodyPr>
        <a:lstStyle/>
        <a:p>
          <a:pPr marL="0" lvl="0" indent="0" algn="l" defTabSz="800100">
            <a:lnSpc>
              <a:spcPct val="90000"/>
            </a:lnSpc>
            <a:spcBef>
              <a:spcPct val="0"/>
            </a:spcBef>
            <a:spcAft>
              <a:spcPct val="35000"/>
            </a:spcAft>
            <a:buNone/>
          </a:pPr>
          <a:r>
            <a:rPr lang="en-GB" sz="1800" b="1" i="0" kern="1200" dirty="0">
              <a:solidFill>
                <a:sysClr val="windowText" lastClr="000000">
                  <a:hueOff val="0"/>
                  <a:satOff val="0"/>
                  <a:lumOff val="0"/>
                  <a:alphaOff val="0"/>
                </a:sysClr>
              </a:solidFill>
              <a:latin typeface="Calibri"/>
              <a:ea typeface="+mn-ea"/>
              <a:cs typeface="+mn-cs"/>
            </a:rPr>
            <a:t>Government Support for UK-Latin America TNE Engagement</a:t>
          </a:r>
        </a:p>
        <a:p>
          <a:pPr marL="0" lvl="0" indent="0" algn="l" defTabSz="800100">
            <a:lnSpc>
              <a:spcPct val="90000"/>
            </a:lnSpc>
            <a:spcBef>
              <a:spcPct val="0"/>
            </a:spcBef>
            <a:spcAft>
              <a:spcPct val="35000"/>
            </a:spcAft>
            <a:buNone/>
          </a:pPr>
          <a:r>
            <a:rPr lang="en-GB" sz="1800" b="0" i="0" kern="1200" dirty="0">
              <a:solidFill>
                <a:sysClr val="windowText" lastClr="000000">
                  <a:hueOff val="0"/>
                  <a:satOff val="0"/>
                  <a:lumOff val="0"/>
                  <a:alphaOff val="0"/>
                </a:sysClr>
              </a:solidFill>
              <a:latin typeface="Calibri"/>
              <a:ea typeface="+mn-ea"/>
              <a:cs typeface="+mn-cs"/>
            </a:rPr>
            <a:t>Collaborative efforts with the three countries' governments are needed for jointly funded incentives, as evidence shows government funding aids in building beneficial and lasting partnerships.</a:t>
          </a:r>
          <a:endParaRPr lang="en-GB" sz="1800" b="0" kern="1200" dirty="0">
            <a:solidFill>
              <a:sysClr val="windowText" lastClr="000000">
                <a:hueOff val="0"/>
                <a:satOff val="0"/>
                <a:lumOff val="0"/>
                <a:alphaOff val="0"/>
              </a:sysClr>
            </a:solidFill>
            <a:latin typeface="Calibri"/>
            <a:ea typeface="+mn-ea"/>
            <a:cs typeface="+mn-cs"/>
          </a:endParaRPr>
        </a:p>
      </dsp:txBody>
      <dsp:txXfrm rot="10800000">
        <a:off x="3182671" y="531"/>
        <a:ext cx="9857571" cy="1242961"/>
      </dsp:txXfrm>
    </dsp:sp>
    <dsp:sp modelId="{592E8B8F-A7C8-45C9-AF88-661B3C4F0A7E}">
      <dsp:nvSpPr>
        <dsp:cNvPr id="0" name=""/>
        <dsp:cNvSpPr/>
      </dsp:nvSpPr>
      <dsp:spPr>
        <a:xfrm>
          <a:off x="2250450" y="531"/>
          <a:ext cx="1242961" cy="12429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5B14C20-0AAA-4FE7-9BD1-32D5CB4F4E57}">
      <dsp:nvSpPr>
        <dsp:cNvPr id="0" name=""/>
        <dsp:cNvSpPr/>
      </dsp:nvSpPr>
      <dsp:spPr>
        <a:xfrm rot="10800000">
          <a:off x="2871931" y="1554232"/>
          <a:ext cx="10168311" cy="1242961"/>
        </a:xfrm>
        <a:prstGeom prst="homePlate">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111" tIns="68580" rIns="128016" bIns="68580" numCol="1" spcCol="1270" anchor="ctr" anchorCtr="0">
          <a:noAutofit/>
        </a:bodyPr>
        <a:lstStyle/>
        <a:p>
          <a:pPr marL="0" lvl="0" indent="0" algn="l" defTabSz="800100">
            <a:lnSpc>
              <a:spcPct val="90000"/>
            </a:lnSpc>
            <a:spcBef>
              <a:spcPct val="0"/>
            </a:spcBef>
            <a:spcAft>
              <a:spcPct val="35000"/>
            </a:spcAft>
            <a:buNone/>
          </a:pPr>
          <a:r>
            <a:rPr lang="en-GB" sz="1800" b="1" i="0" kern="1200" dirty="0">
              <a:solidFill>
                <a:sysClr val="windowText" lastClr="000000">
                  <a:hueOff val="0"/>
                  <a:satOff val="0"/>
                  <a:lumOff val="0"/>
                  <a:alphaOff val="0"/>
                </a:sysClr>
              </a:solidFill>
              <a:latin typeface="Calibri"/>
              <a:ea typeface="+mn-ea"/>
              <a:cs typeface="+mn-cs"/>
            </a:rPr>
            <a:t>Local Language TNE Provision for Wider Access</a:t>
          </a:r>
        </a:p>
        <a:p>
          <a:pPr marL="0" lvl="0" indent="0" algn="l" defTabSz="800100">
            <a:lnSpc>
              <a:spcPct val="90000"/>
            </a:lnSpc>
            <a:spcBef>
              <a:spcPct val="0"/>
            </a:spcBef>
            <a:spcAft>
              <a:spcPct val="35000"/>
            </a:spcAft>
            <a:buNone/>
          </a:pPr>
          <a:r>
            <a:rPr lang="en-GB" sz="1800" b="0" i="0" kern="1200" dirty="0">
              <a:solidFill>
                <a:sysClr val="windowText" lastClr="000000">
                  <a:hueOff val="0"/>
                  <a:satOff val="0"/>
                  <a:lumOff val="0"/>
                  <a:alphaOff val="0"/>
                </a:sysClr>
              </a:solidFill>
              <a:latin typeface="Calibri"/>
              <a:ea typeface="+mn-ea"/>
              <a:cs typeface="+mn-cs"/>
            </a:rPr>
            <a:t>To enhance accessibility and local relevance, UK HEIs should explore delivering TNE in Latin America's local languages. Such adaptation, coupled with improved language proficiency of UK faculty, strengthens teaching partnerships and meets regional skills demand.</a:t>
          </a:r>
          <a:endParaRPr lang="en-GB" sz="1800" b="0" kern="1200" dirty="0">
            <a:solidFill>
              <a:sysClr val="windowText" lastClr="000000">
                <a:hueOff val="0"/>
                <a:satOff val="0"/>
                <a:lumOff val="0"/>
                <a:alphaOff val="0"/>
              </a:sysClr>
            </a:solidFill>
            <a:latin typeface="Calibri"/>
            <a:ea typeface="+mn-ea"/>
            <a:cs typeface="+mn-cs"/>
          </a:endParaRPr>
        </a:p>
      </dsp:txBody>
      <dsp:txXfrm rot="10800000">
        <a:off x="3182671" y="1554232"/>
        <a:ext cx="9857571" cy="1242961"/>
      </dsp:txXfrm>
    </dsp:sp>
    <dsp:sp modelId="{42CDC8BF-6E39-4536-82AC-C86CC919E0A5}">
      <dsp:nvSpPr>
        <dsp:cNvPr id="0" name=""/>
        <dsp:cNvSpPr/>
      </dsp:nvSpPr>
      <dsp:spPr>
        <a:xfrm>
          <a:off x="2250450" y="1554232"/>
          <a:ext cx="1242961" cy="1242961"/>
        </a:xfrm>
        <a:prstGeom prst="ellipse">
          <a:avLst/>
        </a:prstGeom>
        <a:blipFill>
          <a:blip xmlns:r="http://schemas.openxmlformats.org/officeDocument/2006/relationships" r:embed="rId2">
            <a:extLst>
              <a:ext uri="{837473B0-CC2E-450A-ABE3-18F120FF3D39}">
                <a1611:picAttrSrcUrl xmlns:a1611="http://schemas.microsoft.com/office/drawing/2016/11/main" r:id="rId3"/>
              </a:ext>
            </a:extLst>
          </a:blip>
          <a:srcRect/>
          <a:stretch>
            <a:fillRect l="-46000" r="-46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3148A82-9FFD-409D-AF2C-C2F22E096E86}">
      <dsp:nvSpPr>
        <dsp:cNvPr id="0" name=""/>
        <dsp:cNvSpPr/>
      </dsp:nvSpPr>
      <dsp:spPr>
        <a:xfrm rot="10800000">
          <a:off x="2871931" y="3107934"/>
          <a:ext cx="10168311" cy="1242961"/>
        </a:xfrm>
        <a:prstGeom prst="homePlate">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111" tIns="68580" rIns="128016" bIns="68580" numCol="1" spcCol="1270" anchor="ctr" anchorCtr="0">
          <a:noAutofit/>
        </a:bodyPr>
        <a:lstStyle/>
        <a:p>
          <a:pPr marL="0" lvl="0" indent="0" algn="l" defTabSz="800100">
            <a:lnSpc>
              <a:spcPct val="90000"/>
            </a:lnSpc>
            <a:spcBef>
              <a:spcPct val="0"/>
            </a:spcBef>
            <a:spcAft>
              <a:spcPct val="35000"/>
            </a:spcAft>
            <a:buNone/>
          </a:pPr>
          <a:r>
            <a:rPr lang="en-GB" sz="1800" b="1" i="0" kern="1200" dirty="0">
              <a:solidFill>
                <a:sysClr val="windowText" lastClr="000000">
                  <a:hueOff val="0"/>
                  <a:satOff val="0"/>
                  <a:lumOff val="0"/>
                  <a:alphaOff val="0"/>
                </a:sysClr>
              </a:solidFill>
              <a:latin typeface="Calibri"/>
              <a:ea typeface="+mn-ea"/>
              <a:cs typeface="+mn-cs"/>
            </a:rPr>
            <a:t>Virtual COIL Projects for Collaborative Engagement</a:t>
          </a:r>
        </a:p>
        <a:p>
          <a:pPr marL="0" lvl="0" indent="0" algn="l" defTabSz="800100">
            <a:lnSpc>
              <a:spcPct val="90000"/>
            </a:lnSpc>
            <a:spcBef>
              <a:spcPct val="0"/>
            </a:spcBef>
            <a:spcAft>
              <a:spcPct val="35000"/>
            </a:spcAft>
            <a:buNone/>
          </a:pPr>
          <a:r>
            <a:rPr lang="en-GB" sz="1800" b="0" i="0" kern="1200" dirty="0">
              <a:solidFill>
                <a:sysClr val="windowText" lastClr="000000">
                  <a:hueOff val="0"/>
                  <a:satOff val="0"/>
                  <a:lumOff val="0"/>
                  <a:alphaOff val="0"/>
                </a:sysClr>
              </a:solidFill>
              <a:latin typeface="Calibri"/>
              <a:ea typeface="+mn-ea"/>
              <a:cs typeface="+mn-cs"/>
            </a:rPr>
            <a:t>UK HEIs should initiate collaborative virtual COIL platforms with Latin America to foster student mobility and inter-institution collaboration. This approach can reinforce existing partnerships and cultivate new ones.</a:t>
          </a:r>
          <a:endParaRPr lang="en-GB" sz="1800" b="0" kern="1200" dirty="0">
            <a:solidFill>
              <a:sysClr val="windowText" lastClr="000000">
                <a:hueOff val="0"/>
                <a:satOff val="0"/>
                <a:lumOff val="0"/>
                <a:alphaOff val="0"/>
              </a:sysClr>
            </a:solidFill>
            <a:latin typeface="Calibri"/>
            <a:ea typeface="+mn-ea"/>
            <a:cs typeface="+mn-cs"/>
          </a:endParaRPr>
        </a:p>
      </dsp:txBody>
      <dsp:txXfrm rot="10800000">
        <a:off x="3182671" y="3107934"/>
        <a:ext cx="9857571" cy="1242961"/>
      </dsp:txXfrm>
    </dsp:sp>
    <dsp:sp modelId="{27EF1AA6-D055-4D48-B3D5-9BE53F7CAF9F}">
      <dsp:nvSpPr>
        <dsp:cNvPr id="0" name=""/>
        <dsp:cNvSpPr/>
      </dsp:nvSpPr>
      <dsp:spPr>
        <a:xfrm>
          <a:off x="2250450" y="3107934"/>
          <a:ext cx="1242961" cy="1242961"/>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4000" r="-24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D7C-81F1-BA48-B0CF-02C398C91972}"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524D3C-94A1-41D6-AA2A-61AEBEF5B02B}" type="slidenum">
              <a:rPr lang="en-GB" smtClean="0"/>
              <a:t>5</a:t>
            </a:fld>
            <a:endParaRPr lang="en-GB"/>
          </a:p>
        </p:txBody>
      </p:sp>
    </p:spTree>
    <p:extLst>
      <p:ext uri="{BB962C8B-B14F-4D97-AF65-F5344CB8AC3E}">
        <p14:creationId xmlns:p14="http://schemas.microsoft.com/office/powerpoint/2010/main" val="11246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524D3C-94A1-41D6-AA2A-61AEBEF5B02B}" type="slidenum">
              <a:rPr lang="en-GB" smtClean="0"/>
              <a:t>6</a:t>
            </a:fld>
            <a:endParaRPr lang="en-GB"/>
          </a:p>
        </p:txBody>
      </p:sp>
    </p:spTree>
    <p:extLst>
      <p:ext uri="{BB962C8B-B14F-4D97-AF65-F5344CB8AC3E}">
        <p14:creationId xmlns:p14="http://schemas.microsoft.com/office/powerpoint/2010/main" val="329542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524D3C-94A1-41D6-AA2A-61AEBEF5B02B}" type="slidenum">
              <a:rPr lang="en-GB" smtClean="0"/>
              <a:t>11</a:t>
            </a:fld>
            <a:endParaRPr lang="en-GB"/>
          </a:p>
        </p:txBody>
      </p:sp>
    </p:spTree>
    <p:extLst>
      <p:ext uri="{BB962C8B-B14F-4D97-AF65-F5344CB8AC3E}">
        <p14:creationId xmlns:p14="http://schemas.microsoft.com/office/powerpoint/2010/main" val="2929488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24/01/2024</a:t>
            </a:fld>
            <a:endParaRPr lang="en-US" dirty="0"/>
          </a:p>
        </p:txBody>
      </p:sp>
      <p:pic>
        <p:nvPicPr>
          <p:cNvPr id="10" name="Picture 9">
            <a:extLst>
              <a:ext uri="{FF2B5EF4-FFF2-40B4-BE49-F238E27FC236}">
                <a16:creationId xmlns:a16="http://schemas.microsoft.com/office/drawing/2014/main" id="{29A36229-EAC4-704D-8912-93AB8BBE587B}"/>
              </a:ext>
            </a:extLst>
          </p:cNvPr>
          <p:cNvPicPr>
            <a:picLocks noChangeAspect="1"/>
          </p:cNvPicPr>
          <p:nvPr userDrawn="1"/>
        </p:nvPicPr>
        <p:blipFill>
          <a:blip r:embed="rId2"/>
          <a:srcRect/>
          <a:stretch/>
        </p:blipFill>
        <p:spPr>
          <a:xfrm>
            <a:off x="442912" y="823223"/>
            <a:ext cx="3427412" cy="966530"/>
          </a:xfrm>
          <a:prstGeom prst="rect">
            <a:avLst/>
          </a:prstGeom>
        </p:spPr>
      </p:pic>
      <p:pic>
        <p:nvPicPr>
          <p:cNvPr id="11" name="Picture 10">
            <a:extLst>
              <a:ext uri="{FF2B5EF4-FFF2-40B4-BE49-F238E27FC236}">
                <a16:creationId xmlns:a16="http://schemas.microsoft.com/office/drawing/2014/main" id="{CC8FF4A2-B2BB-6148-AF4A-4EEE516E9F5A}"/>
              </a:ext>
            </a:extLst>
          </p:cNvPr>
          <p:cNvPicPr>
            <a:picLocks noChangeAspect="1"/>
          </p:cNvPicPr>
          <p:nvPr userDrawn="1"/>
        </p:nvPicPr>
        <p:blipFill>
          <a:blip r:embed="rId3"/>
          <a:srcRect/>
          <a:stretch/>
        </p:blipFill>
        <p:spPr>
          <a:xfrm>
            <a:off x="244699" y="5658610"/>
            <a:ext cx="11491699" cy="1155131"/>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05DA8094-DEF8-FA43-896E-C6774792FB86}"/>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9581F22-552C-F84D-B953-3A28AA8CFF50}"/>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0" name="Picture 9">
            <a:extLst>
              <a:ext uri="{FF2B5EF4-FFF2-40B4-BE49-F238E27FC236}">
                <a16:creationId xmlns:a16="http://schemas.microsoft.com/office/drawing/2014/main" id="{6509A661-F2DB-2D48-8C2C-0A4ED19D79DE}"/>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6329B33-78AD-3C4C-9212-E9E450F964C3}"/>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rcRect/>
          <a:stretch/>
        </p:blipFill>
        <p:spPr>
          <a:xfrm>
            <a:off x="442912" y="5831739"/>
            <a:ext cx="2429353" cy="685077"/>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0D742F5-518D-8A45-B479-914CD151A2F8}"/>
              </a:ext>
            </a:extLst>
          </p:cNvPr>
          <p:cNvPicPr>
            <a:picLocks noChangeAspect="1"/>
          </p:cNvPicPr>
          <p:nvPr userDrawn="1"/>
        </p:nvPicPr>
        <p:blipFill>
          <a:blip r:embed="rId2"/>
          <a:srcRect/>
          <a:stretch/>
        </p:blipFill>
        <p:spPr>
          <a:xfrm>
            <a:off x="447305" y="5832766"/>
            <a:ext cx="2420568"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7305" y="5832766"/>
            <a:ext cx="2420568"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6" name="Picture 5">
            <a:extLst>
              <a:ext uri="{FF2B5EF4-FFF2-40B4-BE49-F238E27FC236}">
                <a16:creationId xmlns:a16="http://schemas.microsoft.com/office/drawing/2014/main" id="{CDB3961A-C721-394C-812B-356272AA54D6}"/>
              </a:ext>
            </a:extLst>
          </p:cNvPr>
          <p:cNvPicPr>
            <a:picLocks noChangeAspect="1"/>
          </p:cNvPicPr>
          <p:nvPr userDrawn="1"/>
        </p:nvPicPr>
        <p:blipFill>
          <a:blip r:embed="rId2"/>
          <a:srcRect/>
          <a:stretch/>
        </p:blipFill>
        <p:spPr>
          <a:xfrm>
            <a:off x="449110" y="821854"/>
            <a:ext cx="3415017"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2" b="1" i="0">
                <a:solidFill>
                  <a:schemeClr val="tx1"/>
                </a:solidFill>
                <a:latin typeface="MuseoSans-700"/>
                <a:cs typeface="MuseoSans-700"/>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1787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dirty="0"/>
              <a:t>Click to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a:t>
            </a:r>
            <a:r>
              <a:rPr lang="en-GB" noProof="0" dirty="0"/>
              <a:t>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www.britishcouncil.org</a:t>
            </a:r>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116220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24/01/2024</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2"/>
          <a:srcRect/>
          <a:stretch/>
        </p:blipFill>
        <p:spPr>
          <a:xfrm>
            <a:off x="244699" y="5658610"/>
            <a:ext cx="11491699" cy="1155131"/>
          </a:xfrm>
          <a:prstGeom prst="rect">
            <a:avLst/>
          </a:prstGeom>
        </p:spPr>
      </p:pic>
      <p:pic>
        <p:nvPicPr>
          <p:cNvPr id="9" name="Picture 8">
            <a:extLst>
              <a:ext uri="{FF2B5EF4-FFF2-40B4-BE49-F238E27FC236}">
                <a16:creationId xmlns:a16="http://schemas.microsoft.com/office/drawing/2014/main" id="{FAF31368-CBDC-3B46-9F24-ECF0042AA006}"/>
              </a:ext>
            </a:extLst>
          </p:cNvPr>
          <p:cNvPicPr>
            <a:picLocks noChangeAspect="1"/>
          </p:cNvPicPr>
          <p:nvPr userDrawn="1"/>
        </p:nvPicPr>
        <p:blipFill>
          <a:blip r:embed="rId3"/>
          <a:srcRect/>
          <a:stretch/>
        </p:blipFill>
        <p:spPr>
          <a:xfrm>
            <a:off x="449110" y="821854"/>
            <a:ext cx="3415017" cy="966450"/>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4D4D4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24/01/2024</a:t>
            </a:fld>
            <a:endParaRPr lang="en-US" dirty="0"/>
          </a:p>
        </p:txBody>
      </p:sp>
      <p:pic>
        <p:nvPicPr>
          <p:cNvPr id="9" name="Picture 8">
            <a:extLst>
              <a:ext uri="{FF2B5EF4-FFF2-40B4-BE49-F238E27FC236}">
                <a16:creationId xmlns:a16="http://schemas.microsoft.com/office/drawing/2014/main" id="{B2ABA5BA-9D11-5C4D-BB27-ED4F26BE74CE}"/>
              </a:ext>
            </a:extLst>
          </p:cNvPr>
          <p:cNvPicPr>
            <a:picLocks noChangeAspect="1"/>
          </p:cNvPicPr>
          <p:nvPr userDrawn="1"/>
        </p:nvPicPr>
        <p:blipFill>
          <a:blip r:embed="rId2"/>
          <a:srcRect/>
          <a:stretch/>
        </p:blipFill>
        <p:spPr>
          <a:xfrm>
            <a:off x="449110" y="821854"/>
            <a:ext cx="3415017" cy="966450"/>
          </a:xfrm>
          <a:prstGeom prst="rect">
            <a:avLst/>
          </a:prstGeom>
        </p:spPr>
      </p:pic>
      <p:pic>
        <p:nvPicPr>
          <p:cNvPr id="11" name="Picture 10">
            <a:extLst>
              <a:ext uri="{FF2B5EF4-FFF2-40B4-BE49-F238E27FC236}">
                <a16:creationId xmlns:a16="http://schemas.microsoft.com/office/drawing/2014/main" id="{A0A6763C-295F-9A45-8370-F3552E71F309}"/>
              </a:ext>
            </a:extLst>
          </p:cNvPr>
          <p:cNvPicPr>
            <a:picLocks noChangeAspect="1"/>
          </p:cNvPicPr>
          <p:nvPr userDrawn="1"/>
        </p:nvPicPr>
        <p:blipFill>
          <a:blip r:embed="rId3"/>
          <a:srcRect/>
          <a:stretch/>
        </p:blipFill>
        <p:spPr>
          <a:xfrm>
            <a:off x="244699" y="5658610"/>
            <a:ext cx="11491699" cy="1155131"/>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8" name="Picture 7">
            <a:extLst>
              <a:ext uri="{FF2B5EF4-FFF2-40B4-BE49-F238E27FC236}">
                <a16:creationId xmlns:a16="http://schemas.microsoft.com/office/drawing/2014/main" id="{31FD561A-6393-2C4A-B751-E45F4DC6FB77}"/>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00C2E7-6107-1841-869E-E6E3541B5635}"/>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F533627B-5B28-634F-9A24-95BD734DA780}"/>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7AB61D6-0DAF-2440-AA8A-771704276253}"/>
              </a:ext>
            </a:extLst>
          </p:cNvPr>
          <p:cNvPicPr>
            <a:picLocks noChangeAspect="1"/>
          </p:cNvPicPr>
          <p:nvPr userDrawn="1"/>
        </p:nvPicPr>
        <p:blipFill>
          <a:blip r:embed="rId2"/>
          <a:srcRect/>
          <a:stretch/>
        </p:blipFill>
        <p:spPr>
          <a:xfrm>
            <a:off x="442912" y="5831739"/>
            <a:ext cx="2429353" cy="685077"/>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686" r:id="rId19"/>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png"/><Relationship Id="rId7" Type="http://schemas.openxmlformats.org/officeDocument/2006/relationships/diagramColors" Target="../diagrams/colors5.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7C1C-DC5E-464D-8E5D-9F1A86CDD66E}"/>
              </a:ext>
            </a:extLst>
          </p:cNvPr>
          <p:cNvSpPr>
            <a:spLocks noGrp="1"/>
          </p:cNvSpPr>
          <p:nvPr>
            <p:ph type="ctrTitle"/>
          </p:nvPr>
        </p:nvSpPr>
        <p:spPr>
          <a:xfrm>
            <a:off x="442912" y="2396379"/>
            <a:ext cx="11306175" cy="867811"/>
          </a:xfrm>
        </p:spPr>
        <p:txBody>
          <a:bodyPr>
            <a:noAutofit/>
          </a:bodyPr>
          <a:lstStyle/>
          <a:p>
            <a:r>
              <a:rPr lang="en-US" sz="2800" b="0" i="0" u="none" strike="noStrike" baseline="0" dirty="0">
                <a:latin typeface="+mn-lt"/>
              </a:rPr>
              <a:t>Towards sustainable transatlantic international partnerships</a:t>
            </a:r>
            <a:br>
              <a:rPr lang="en-US" sz="2800" b="0" i="0" u="none" strike="noStrike" baseline="0" dirty="0">
                <a:latin typeface="+mn-lt"/>
              </a:rPr>
            </a:br>
            <a:r>
              <a:rPr lang="en-US" sz="2400" b="0" i="1" u="none" strike="noStrike" baseline="0" dirty="0">
                <a:latin typeface="+mn-lt"/>
              </a:rPr>
              <a:t>Research evidence from British Council research</a:t>
            </a:r>
            <a:endParaRPr lang="en-US" sz="4000" i="1" dirty="0">
              <a:latin typeface="+mn-lt"/>
            </a:endParaRPr>
          </a:p>
        </p:txBody>
      </p:sp>
      <p:sp>
        <p:nvSpPr>
          <p:cNvPr id="3" name="Subtitle 2">
            <a:extLst>
              <a:ext uri="{FF2B5EF4-FFF2-40B4-BE49-F238E27FC236}">
                <a16:creationId xmlns:a16="http://schemas.microsoft.com/office/drawing/2014/main" id="{2C77A979-F57A-8144-9955-D74341C388EF}"/>
              </a:ext>
            </a:extLst>
          </p:cNvPr>
          <p:cNvSpPr>
            <a:spLocks noGrp="1"/>
          </p:cNvSpPr>
          <p:nvPr>
            <p:ph type="subTitle" idx="1"/>
          </p:nvPr>
        </p:nvSpPr>
        <p:spPr>
          <a:xfrm>
            <a:off x="6004726" y="4067892"/>
            <a:ext cx="5591962" cy="1155172"/>
          </a:xfrm>
        </p:spPr>
        <p:txBody>
          <a:bodyPr>
            <a:normAutofit/>
          </a:bodyPr>
          <a:lstStyle/>
          <a:p>
            <a:r>
              <a:rPr lang="pt-BR" sz="2000" b="1" dirty="0">
                <a:solidFill>
                  <a:schemeClr val="bg1"/>
                </a:solidFill>
                <a:effectLst/>
                <a:latin typeface="Arial" panose="020B0604020202020204" pitchFamily="34" charset="0"/>
                <a:ea typeface="Times New Roman" panose="02020603050405020304" pitchFamily="18" charset="0"/>
              </a:rPr>
              <a:t>Lisdey Espinoza Pedraza, Ph.D. </a:t>
            </a:r>
          </a:p>
          <a:p>
            <a:r>
              <a:rPr lang="pt-BR" sz="1200" dirty="0">
                <a:solidFill>
                  <a:schemeClr val="bg1"/>
                </a:solidFill>
                <a:effectLst/>
                <a:latin typeface="Arial" panose="020B0604020202020204" pitchFamily="34" charset="0"/>
                <a:ea typeface="Times New Roman" panose="02020603050405020304" pitchFamily="18" charset="0"/>
              </a:rPr>
              <a:t>Head of the Americas Higher Education and Insights Hub</a:t>
            </a:r>
            <a:endParaRPr lang="el-GR" sz="1200" dirty="0">
              <a:solidFill>
                <a:schemeClr val="bg1"/>
              </a:solidFill>
              <a:effectLst/>
              <a:latin typeface="Calibri" panose="020F0502020204030204" pitchFamily="34" charset="0"/>
              <a:ea typeface="Calibri" panose="020F0502020204030204" pitchFamily="34" charset="0"/>
            </a:endParaRPr>
          </a:p>
          <a:p>
            <a:r>
              <a:rPr lang="pt-BR" sz="1200" dirty="0">
                <a:solidFill>
                  <a:schemeClr val="bg1"/>
                </a:solidFill>
                <a:effectLst/>
                <a:latin typeface="Arial" panose="020B0604020202020204" pitchFamily="34" charset="0"/>
                <a:ea typeface="Times New Roman" panose="02020603050405020304" pitchFamily="18" charset="0"/>
              </a:rPr>
              <a:t>British Council, Americas </a:t>
            </a:r>
            <a:endParaRPr lang="en-US" sz="1200" dirty="0">
              <a:solidFill>
                <a:schemeClr val="bg1"/>
              </a:solidFill>
            </a:endParaRPr>
          </a:p>
        </p:txBody>
      </p:sp>
      <p:sp>
        <p:nvSpPr>
          <p:cNvPr id="5" name="Subtitle 2">
            <a:extLst>
              <a:ext uri="{FF2B5EF4-FFF2-40B4-BE49-F238E27FC236}">
                <a16:creationId xmlns:a16="http://schemas.microsoft.com/office/drawing/2014/main" id="{8727B91F-2AC4-CF5F-3CBD-7AE86A474580}"/>
              </a:ext>
            </a:extLst>
          </p:cNvPr>
          <p:cNvSpPr txBox="1">
            <a:spLocks/>
          </p:cNvSpPr>
          <p:nvPr/>
        </p:nvSpPr>
        <p:spPr>
          <a:xfrm>
            <a:off x="442912" y="4027715"/>
            <a:ext cx="4628709" cy="1155172"/>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Clr>
                <a:srgbClr val="821E69"/>
              </a:buClr>
              <a:buFont typeface="Wingdings" pitchFamily="2" charset="2"/>
              <a:buNone/>
              <a:defRPr sz="3000" b="1" kern="1200">
                <a:solidFill>
                  <a:schemeClr val="bg1">
                    <a:lumMod val="9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rgbClr val="821E69"/>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rgbClr val="821E69"/>
              </a:buClr>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rgbClr val="821E69"/>
              </a:buClr>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rgbClr val="821E69"/>
              </a:buClr>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Vangelis Tsiligkiris, Ph.D.</a:t>
            </a:r>
          </a:p>
          <a:p>
            <a:r>
              <a:rPr lang="en-US" sz="1400" dirty="0"/>
              <a:t>Associate Professor, Founder TNE Hub</a:t>
            </a:r>
          </a:p>
          <a:p>
            <a:r>
              <a:rPr lang="en-US" sz="1400" dirty="0"/>
              <a:t>Nottingham Business School</a:t>
            </a:r>
          </a:p>
        </p:txBody>
      </p:sp>
      <p:pic>
        <p:nvPicPr>
          <p:cNvPr id="9" name="Picture 8" descr="A black and white sign with white text&#10;&#10;Description automatically generated">
            <a:extLst>
              <a:ext uri="{FF2B5EF4-FFF2-40B4-BE49-F238E27FC236}">
                <a16:creationId xmlns:a16="http://schemas.microsoft.com/office/drawing/2014/main" id="{C480BBB8-236C-73A6-DE09-ADDF34877FD5}"/>
              </a:ext>
            </a:extLst>
          </p:cNvPr>
          <p:cNvPicPr>
            <a:picLocks noChangeAspect="1"/>
          </p:cNvPicPr>
          <p:nvPr/>
        </p:nvPicPr>
        <p:blipFill>
          <a:blip r:embed="rId2"/>
          <a:stretch>
            <a:fillRect/>
          </a:stretch>
        </p:blipFill>
        <p:spPr>
          <a:xfrm>
            <a:off x="8548688" y="961242"/>
            <a:ext cx="3048000" cy="886298"/>
          </a:xfrm>
          <a:prstGeom prst="rect">
            <a:avLst/>
          </a:prstGeom>
        </p:spPr>
      </p:pic>
    </p:spTree>
    <p:extLst>
      <p:ext uri="{BB962C8B-B14F-4D97-AF65-F5344CB8AC3E}">
        <p14:creationId xmlns:p14="http://schemas.microsoft.com/office/powerpoint/2010/main" val="171647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81012" y="370633"/>
            <a:ext cx="11306175" cy="437535"/>
          </a:xfrm>
          <a:prstGeom prst="rect">
            <a:avLst/>
          </a:prstGeom>
        </p:spPr>
        <p:txBody>
          <a:bodyPr vert="horz" wrap="square" lIns="0" tIns="6584" rIns="0" bIns="0" rtlCol="0" anchor="ctr">
            <a:spAutoFit/>
          </a:bodyPr>
          <a:lstStyle/>
          <a:p>
            <a:pPr marL="6930">
              <a:spcBef>
                <a:spcPts val="52"/>
              </a:spcBef>
            </a:pPr>
            <a:r>
              <a:rPr lang="en-GB" sz="2800" spc="8" dirty="0">
                <a:solidFill>
                  <a:schemeClr val="accent1"/>
                </a:solidFill>
                <a:latin typeface="+mn-lt"/>
              </a:rPr>
              <a:t>Research recommendations: Higher Education Institutions</a:t>
            </a:r>
            <a:endParaRPr sz="2400" spc="-3" dirty="0">
              <a:solidFill>
                <a:schemeClr val="accent1"/>
              </a:solidFill>
              <a:latin typeface="+mn-lt"/>
            </a:endParaRPr>
          </a:p>
        </p:txBody>
      </p:sp>
      <p:sp>
        <p:nvSpPr>
          <p:cNvPr id="9" name="TextBox 8">
            <a:extLst>
              <a:ext uri="{FF2B5EF4-FFF2-40B4-BE49-F238E27FC236}">
                <a16:creationId xmlns:a16="http://schemas.microsoft.com/office/drawing/2014/main" id="{078E5928-74BF-399F-25C1-2395E50E0F71}"/>
              </a:ext>
            </a:extLst>
          </p:cNvPr>
          <p:cNvSpPr txBox="1"/>
          <p:nvPr/>
        </p:nvSpPr>
        <p:spPr>
          <a:xfrm>
            <a:off x="442912" y="930234"/>
            <a:ext cx="11306175" cy="707886"/>
          </a:xfrm>
          <a:prstGeom prst="rect">
            <a:avLst/>
          </a:prstGeom>
          <a:noFill/>
        </p:spPr>
        <p:txBody>
          <a:bodyPr wrap="square">
            <a:spAutoFit/>
          </a:bodyPr>
          <a:lstStyle/>
          <a:p>
            <a:pPr>
              <a:spcBef>
                <a:spcPts val="655"/>
              </a:spcBef>
            </a:pPr>
            <a:r>
              <a:rPr lang="en-GB" sz="2000" b="1" dirty="0">
                <a:latin typeface="Söhne"/>
              </a:rPr>
              <a:t>HEIs show strong interest in international collaborations, yet TNE understanding remains limited in Latin America, highlighting a need for education on its benefits.</a:t>
            </a:r>
            <a:endParaRPr lang="en-GB" sz="2000" b="1" dirty="0">
              <a:latin typeface="Calibri" panose="020F0502020204030204" pitchFamily="34" charset="0"/>
              <a:ea typeface="Calibri" panose="020F0502020204030204" pitchFamily="34" charset="0"/>
            </a:endParaRPr>
          </a:p>
        </p:txBody>
      </p:sp>
      <p:graphicFrame>
        <p:nvGraphicFramePr>
          <p:cNvPr id="8" name="Diagram 7">
            <a:extLst>
              <a:ext uri="{FF2B5EF4-FFF2-40B4-BE49-F238E27FC236}">
                <a16:creationId xmlns:a16="http://schemas.microsoft.com/office/drawing/2014/main" id="{D66BB5EA-B901-7D74-9F87-21390F373E94}"/>
              </a:ext>
            </a:extLst>
          </p:cNvPr>
          <p:cNvGraphicFramePr/>
          <p:nvPr>
            <p:extLst>
              <p:ext uri="{D42A27DB-BD31-4B8C-83A1-F6EECF244321}">
                <p14:modId xmlns:p14="http://schemas.microsoft.com/office/powerpoint/2010/main" val="2231954912"/>
              </p:ext>
            </p:extLst>
          </p:nvPr>
        </p:nvGraphicFramePr>
        <p:xfrm>
          <a:off x="442911" y="1879839"/>
          <a:ext cx="11451184" cy="4142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4">
            <a:extLst>
              <a:ext uri="{FF2B5EF4-FFF2-40B4-BE49-F238E27FC236}">
                <a16:creationId xmlns:a16="http://schemas.microsoft.com/office/drawing/2014/main" id="{C259F04C-1A35-C6E0-663F-178B89DA0BE1}"/>
              </a:ext>
            </a:extLst>
          </p:cNvPr>
          <p:cNvSpPr txBox="1">
            <a:spLocks/>
          </p:cNvSpPr>
          <p:nvPr/>
        </p:nvSpPr>
        <p:spPr>
          <a:xfrm>
            <a:off x="649216" y="6266368"/>
            <a:ext cx="7401216" cy="339824"/>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00" dirty="0">
                <a:solidFill>
                  <a:schemeClr val="accent1"/>
                </a:solidFill>
              </a:rPr>
              <a:t>Source: British Council and Education Insight, 2023 </a:t>
            </a:r>
            <a:endParaRPr lang="en-US" sz="1000" dirty="0">
              <a:solidFill>
                <a:schemeClr val="accent1"/>
              </a:solidFill>
            </a:endParaRPr>
          </a:p>
        </p:txBody>
      </p:sp>
    </p:spTree>
    <p:extLst>
      <p:ext uri="{BB962C8B-B14F-4D97-AF65-F5344CB8AC3E}">
        <p14:creationId xmlns:p14="http://schemas.microsoft.com/office/powerpoint/2010/main" val="7268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339602" y="6412428"/>
            <a:ext cx="1920989" cy="354913"/>
          </a:xfrm>
          <a:prstGeom prst="rect">
            <a:avLst/>
          </a:prstGeom>
          <a:blipFill>
            <a:blip r:embed="rId3" cstate="print"/>
            <a:stretch>
              <a:fillRect/>
            </a:stretch>
          </a:blipFill>
        </p:spPr>
        <p:txBody>
          <a:bodyPr wrap="square" lIns="0" tIns="0" rIns="0" bIns="0" rtlCol="0"/>
          <a:lstStyle/>
          <a:p>
            <a:endParaRPr sz="982"/>
          </a:p>
        </p:txBody>
      </p:sp>
      <p:sp>
        <p:nvSpPr>
          <p:cNvPr id="5" name="object 5"/>
          <p:cNvSpPr txBox="1">
            <a:spLocks noGrp="1"/>
          </p:cNvSpPr>
          <p:nvPr>
            <p:ph type="title"/>
          </p:nvPr>
        </p:nvSpPr>
        <p:spPr>
          <a:xfrm>
            <a:off x="403218" y="340455"/>
            <a:ext cx="11306175" cy="375980"/>
          </a:xfrm>
          <a:prstGeom prst="rect">
            <a:avLst/>
          </a:prstGeom>
        </p:spPr>
        <p:txBody>
          <a:bodyPr vert="horz" wrap="square" lIns="0" tIns="6584" rIns="0" bIns="0" rtlCol="0" anchor="ctr">
            <a:spAutoFit/>
          </a:bodyPr>
          <a:lstStyle/>
          <a:p>
            <a:pPr marL="6930">
              <a:spcBef>
                <a:spcPts val="52"/>
              </a:spcBef>
            </a:pPr>
            <a:r>
              <a:rPr lang="en-GB" sz="2400" spc="8" dirty="0">
                <a:solidFill>
                  <a:schemeClr val="accent1"/>
                </a:solidFill>
                <a:latin typeface="+mn-lt"/>
              </a:rPr>
              <a:t>Research recommendations: UK Stakeholders</a:t>
            </a:r>
            <a:endParaRPr sz="2000" spc="-3" dirty="0">
              <a:solidFill>
                <a:schemeClr val="accent1"/>
              </a:solidFill>
              <a:latin typeface="+mn-lt"/>
            </a:endParaRPr>
          </a:p>
        </p:txBody>
      </p:sp>
      <p:sp>
        <p:nvSpPr>
          <p:cNvPr id="9" name="TextBox 8">
            <a:extLst>
              <a:ext uri="{FF2B5EF4-FFF2-40B4-BE49-F238E27FC236}">
                <a16:creationId xmlns:a16="http://schemas.microsoft.com/office/drawing/2014/main" id="{078E5928-74BF-399F-25C1-2395E50E0F71}"/>
              </a:ext>
            </a:extLst>
          </p:cNvPr>
          <p:cNvSpPr txBox="1"/>
          <p:nvPr/>
        </p:nvSpPr>
        <p:spPr>
          <a:xfrm>
            <a:off x="176201" y="869402"/>
            <a:ext cx="11760211" cy="307777"/>
          </a:xfrm>
          <a:prstGeom prst="rect">
            <a:avLst/>
          </a:prstGeom>
          <a:noFill/>
        </p:spPr>
        <p:txBody>
          <a:bodyPr wrap="square">
            <a:spAutoFit/>
          </a:bodyPr>
          <a:lstStyle/>
          <a:p>
            <a:pPr>
              <a:spcBef>
                <a:spcPts val="655"/>
              </a:spcBef>
            </a:pPr>
            <a:r>
              <a:rPr lang="en-GB" sz="1400" b="1" i="1" dirty="0">
                <a:solidFill>
                  <a:srgbClr val="343541"/>
                </a:solidFill>
                <a:latin typeface="Söhne"/>
              </a:rPr>
              <a:t>The UK higher education sector needs to strengthen its engagement with some of the world’s largest HE systems located in Latin America.  </a:t>
            </a:r>
            <a:endParaRPr lang="en-GB" sz="1400" b="1" i="1" dirty="0">
              <a:latin typeface="Calibri" panose="020F0502020204030204" pitchFamily="34" charset="0"/>
              <a:ea typeface="Calibri" panose="020F0502020204030204" pitchFamily="34" charset="0"/>
            </a:endParaRPr>
          </a:p>
        </p:txBody>
      </p:sp>
      <p:graphicFrame>
        <p:nvGraphicFramePr>
          <p:cNvPr id="7" name="Diagram 6">
            <a:extLst>
              <a:ext uri="{FF2B5EF4-FFF2-40B4-BE49-F238E27FC236}">
                <a16:creationId xmlns:a16="http://schemas.microsoft.com/office/drawing/2014/main" id="{46397FEF-9053-02F5-0059-4B7F35985A73}"/>
              </a:ext>
            </a:extLst>
          </p:cNvPr>
          <p:cNvGraphicFramePr/>
          <p:nvPr>
            <p:extLst>
              <p:ext uri="{D42A27DB-BD31-4B8C-83A1-F6EECF244321}">
                <p14:modId xmlns:p14="http://schemas.microsoft.com/office/powerpoint/2010/main" val="29215037"/>
              </p:ext>
            </p:extLst>
          </p:nvPr>
        </p:nvGraphicFramePr>
        <p:xfrm>
          <a:off x="-1231793" y="1330146"/>
          <a:ext cx="15290694" cy="4351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22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3ECE5-04AE-C3EE-931B-47728D527BCC}"/>
              </a:ext>
            </a:extLst>
          </p:cNvPr>
          <p:cNvSpPr>
            <a:spLocks noGrp="1"/>
          </p:cNvSpPr>
          <p:nvPr>
            <p:ph type="title"/>
          </p:nvPr>
        </p:nvSpPr>
        <p:spPr>
          <a:xfrm>
            <a:off x="442912" y="639847"/>
            <a:ext cx="11306175" cy="679908"/>
          </a:xfrm>
        </p:spPr>
        <p:txBody>
          <a:bodyPr>
            <a:normAutofit/>
          </a:bodyPr>
          <a:lstStyle/>
          <a:p>
            <a:r>
              <a:rPr lang="en-GB" sz="2400" b="1" dirty="0">
                <a:effectLst/>
                <a:latin typeface="Calibri" panose="020F0502020204030204" pitchFamily="34" charset="0"/>
                <a:ea typeface="Calibri" panose="020F0502020204030204" pitchFamily="34" charset="0"/>
              </a:rPr>
              <a:t>A framework for the development of </a:t>
            </a:r>
            <a:r>
              <a:rPr lang="en-GB" sz="2400" dirty="0">
                <a:latin typeface="Calibri" panose="020F0502020204030204" pitchFamily="34" charset="0"/>
                <a:ea typeface="Calibri" panose="020F0502020204030204" pitchFamily="34" charset="0"/>
              </a:rPr>
              <a:t>transatlantic </a:t>
            </a:r>
            <a:r>
              <a:rPr lang="en-GB" sz="2400" b="1" dirty="0">
                <a:effectLst/>
                <a:latin typeface="Calibri" panose="020F0502020204030204" pitchFamily="34" charset="0"/>
                <a:ea typeface="Calibri" panose="020F0502020204030204" pitchFamily="34" charset="0"/>
              </a:rPr>
              <a:t>sustainable international partnerships </a:t>
            </a:r>
            <a:endParaRPr lang="el-GR" sz="5400" dirty="0"/>
          </a:p>
        </p:txBody>
      </p:sp>
      <p:pic>
        <p:nvPicPr>
          <p:cNvPr id="4" name="image1.png" descr="Diagram, venn diagram&#10;&#10;Description automatically generated">
            <a:extLst>
              <a:ext uri="{FF2B5EF4-FFF2-40B4-BE49-F238E27FC236}">
                <a16:creationId xmlns:a16="http://schemas.microsoft.com/office/drawing/2014/main" id="{68117826-1970-505D-0BE8-41EFFC8CFF75}"/>
              </a:ext>
            </a:extLst>
          </p:cNvPr>
          <p:cNvPicPr/>
          <p:nvPr/>
        </p:nvPicPr>
        <p:blipFill>
          <a:blip r:embed="rId2"/>
          <a:srcRect t="13091"/>
          <a:stretch>
            <a:fillRect/>
          </a:stretch>
        </p:blipFill>
        <p:spPr>
          <a:xfrm>
            <a:off x="3378687" y="1717953"/>
            <a:ext cx="5051881" cy="4377652"/>
          </a:xfrm>
          <a:prstGeom prst="rect">
            <a:avLst/>
          </a:prstGeom>
          <a:ln/>
        </p:spPr>
      </p:pic>
    </p:spTree>
    <p:extLst>
      <p:ext uri="{BB962C8B-B14F-4D97-AF65-F5344CB8AC3E}">
        <p14:creationId xmlns:p14="http://schemas.microsoft.com/office/powerpoint/2010/main" val="3846820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itish Council and Internationalisation Initiatives in the Americas">
            <a:hlinkClick r:id="" action="ppaction://media"/>
            <a:extLst>
              <a:ext uri="{FF2B5EF4-FFF2-40B4-BE49-F238E27FC236}">
                <a16:creationId xmlns:a16="http://schemas.microsoft.com/office/drawing/2014/main" id="{DCC28AFD-CC7E-CDF7-57B5-8593B073AF1C}"/>
              </a:ext>
            </a:extLst>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60351" cy="6840000"/>
          </a:xfrm>
        </p:spPr>
      </p:pic>
    </p:spTree>
    <p:extLst>
      <p:ext uri="{BB962C8B-B14F-4D97-AF65-F5344CB8AC3E}">
        <p14:creationId xmlns:p14="http://schemas.microsoft.com/office/powerpoint/2010/main" val="49296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710D09-5CAC-954C-A1A2-34F0F35E7123}"/>
              </a:ext>
            </a:extLst>
          </p:cNvPr>
          <p:cNvSpPr>
            <a:spLocks noGrp="1"/>
          </p:cNvSpPr>
          <p:nvPr>
            <p:ph type="title"/>
          </p:nvPr>
        </p:nvSpPr>
        <p:spPr>
          <a:xfrm>
            <a:off x="624000" y="369983"/>
            <a:ext cx="8261583" cy="926016"/>
          </a:xfrm>
        </p:spPr>
        <p:txBody>
          <a:bodyPr anchor="t">
            <a:noAutofit/>
          </a:bodyPr>
          <a:lstStyle/>
          <a:p>
            <a:r>
              <a:rPr lang="en-GB" sz="2800" spc="8" dirty="0"/>
              <a:t>Research objectives</a:t>
            </a:r>
            <a:br>
              <a:rPr lang="pt-BR" sz="2800" dirty="0"/>
            </a:br>
            <a:r>
              <a:rPr lang="pt-BR" sz="2400" dirty="0"/>
              <a:t>TNE and MRQ in the Americas: Brazil, Mexico and Peru</a:t>
            </a:r>
            <a:endParaRPr lang="pt-BR" sz="2800" dirty="0"/>
          </a:p>
        </p:txBody>
      </p:sp>
      <p:sp>
        <p:nvSpPr>
          <p:cNvPr id="25" name="Content Placeholder 3">
            <a:extLst>
              <a:ext uri="{FF2B5EF4-FFF2-40B4-BE49-F238E27FC236}">
                <a16:creationId xmlns:a16="http://schemas.microsoft.com/office/drawing/2014/main" id="{83CF1FF8-6FE1-68C7-9741-D771AB5E63A2}"/>
              </a:ext>
            </a:extLst>
          </p:cNvPr>
          <p:cNvSpPr>
            <a:spLocks noGrp="1"/>
          </p:cNvSpPr>
          <p:nvPr>
            <p:ph sz="half" idx="2"/>
          </p:nvPr>
        </p:nvSpPr>
        <p:spPr>
          <a:xfrm>
            <a:off x="642452" y="1440113"/>
            <a:ext cx="10446338" cy="926016"/>
          </a:xfrm>
        </p:spPr>
        <p:txBody>
          <a:bodyPr vert="horz" lIns="0" tIns="0" rIns="0" bIns="0" rtlCol="0" anchor="t">
            <a:noAutofit/>
          </a:bodyPr>
          <a:lstStyle/>
          <a:p>
            <a:pPr marL="0" indent="0">
              <a:buNone/>
            </a:pPr>
            <a:r>
              <a:rPr lang="en-GB" sz="1800" b="0" dirty="0">
                <a:solidFill>
                  <a:schemeClr val="tx2"/>
                </a:solidFill>
              </a:rPr>
              <a:t>The research by the British Council aimed to establish the </a:t>
            </a:r>
            <a:r>
              <a:rPr lang="en-GB" sz="1800" dirty="0">
                <a:solidFill>
                  <a:schemeClr val="tx2"/>
                </a:solidFill>
              </a:rPr>
              <a:t>benefits of internationalisation </a:t>
            </a:r>
            <a:r>
              <a:rPr lang="en-GB" sz="1800" b="0" dirty="0">
                <a:solidFill>
                  <a:schemeClr val="tx2"/>
                </a:solidFill>
              </a:rPr>
              <a:t>of higher education (IHE), especially in relation to Transnational Education (</a:t>
            </a:r>
            <a:r>
              <a:rPr lang="en-GB" sz="1800" dirty="0">
                <a:solidFill>
                  <a:schemeClr val="tx2"/>
                </a:solidFill>
              </a:rPr>
              <a:t>TNE) </a:t>
            </a:r>
            <a:r>
              <a:rPr lang="en-GB" sz="1800" b="0" dirty="0">
                <a:solidFill>
                  <a:schemeClr val="tx2"/>
                </a:solidFill>
              </a:rPr>
              <a:t>and the role of Mutual Recognition of Qualifications (</a:t>
            </a:r>
            <a:r>
              <a:rPr lang="en-GB" sz="1800" dirty="0">
                <a:solidFill>
                  <a:schemeClr val="tx2"/>
                </a:solidFill>
              </a:rPr>
              <a:t>MRQ</a:t>
            </a:r>
            <a:r>
              <a:rPr lang="en-GB" sz="1800" b="0" dirty="0">
                <a:solidFill>
                  <a:schemeClr val="tx2"/>
                </a:solidFill>
              </a:rPr>
              <a:t>) agreements in facilitating these. The research studied the following:</a:t>
            </a:r>
            <a:endParaRPr lang="en-US" sz="1800" b="0" dirty="0">
              <a:solidFill>
                <a:schemeClr val="tx2"/>
              </a:solidFill>
            </a:endParaRPr>
          </a:p>
          <a:p>
            <a:endParaRPr lang="en-US" sz="1800" dirty="0">
              <a:solidFill>
                <a:schemeClr val="tx2"/>
              </a:solidFill>
            </a:endParaRPr>
          </a:p>
        </p:txBody>
      </p:sp>
      <p:sp>
        <p:nvSpPr>
          <p:cNvPr id="5" name="Footer Placeholder 4">
            <a:extLst>
              <a:ext uri="{FF2B5EF4-FFF2-40B4-BE49-F238E27FC236}">
                <a16:creationId xmlns:a16="http://schemas.microsoft.com/office/drawing/2014/main" id="{31A26B34-D37B-DF44-B29B-B64B088E14EE}"/>
              </a:ext>
            </a:extLst>
          </p:cNvPr>
          <p:cNvSpPr>
            <a:spLocks noGrp="1"/>
          </p:cNvSpPr>
          <p:nvPr>
            <p:ph type="ftr" sz="quarter" idx="11"/>
          </p:nvPr>
        </p:nvSpPr>
        <p:spPr>
          <a:xfrm>
            <a:off x="648000" y="6192000"/>
            <a:ext cx="10439999" cy="180000"/>
          </a:xfrm>
        </p:spPr>
        <p:txBody>
          <a:bodyPr anchor="b">
            <a:normAutofit fontScale="40000" lnSpcReduction="20000"/>
          </a:bodyPr>
          <a:lstStyle/>
          <a:p>
            <a:pPr>
              <a:lnSpc>
                <a:spcPct val="90000"/>
              </a:lnSpc>
              <a:spcAft>
                <a:spcPts val="600"/>
              </a:spcAft>
              <a:defRPr/>
            </a:pPr>
            <a:r>
              <a:rPr lang="en-US" dirty="0"/>
              <a:t>    </a:t>
            </a:r>
          </a:p>
        </p:txBody>
      </p:sp>
      <p:sp>
        <p:nvSpPr>
          <p:cNvPr id="13" name="Slide Number Placeholder 5">
            <a:extLst>
              <a:ext uri="{FF2B5EF4-FFF2-40B4-BE49-F238E27FC236}">
                <a16:creationId xmlns:a16="http://schemas.microsoft.com/office/drawing/2014/main" id="{2EC3A725-9A9C-13A0-2FA1-237B63D93940}"/>
              </a:ext>
            </a:extLst>
          </p:cNvPr>
          <p:cNvSpPr>
            <a:spLocks noGrp="1"/>
          </p:cNvSpPr>
          <p:nvPr>
            <p:ph type="sldNum" sz="quarter" idx="12"/>
          </p:nvPr>
        </p:nvSpPr>
        <p:spPr>
          <a:xfrm>
            <a:off x="11088000" y="6192000"/>
            <a:ext cx="504000" cy="180000"/>
          </a:xfrm>
        </p:spPr>
        <p:txBody>
          <a:bodyPr anchor="b">
            <a:normAutofit fontScale="40000" lnSpcReduction="20000"/>
          </a:bodyPr>
          <a:lstStyle/>
          <a:p>
            <a:pPr>
              <a:lnSpc>
                <a:spcPct val="90000"/>
              </a:lnSpc>
              <a:spcAft>
                <a:spcPts val="600"/>
              </a:spcAft>
            </a:pPr>
            <a:fld id="{A36854FA-307F-854E-96D4-DE585DB24BD3}" type="slidenum">
              <a:rPr lang="en-GB" noProof="0" smtClean="0"/>
              <a:pPr>
                <a:lnSpc>
                  <a:spcPct val="90000"/>
                </a:lnSpc>
                <a:spcAft>
                  <a:spcPts val="600"/>
                </a:spcAft>
              </a:pPr>
              <a:t>2</a:t>
            </a:fld>
            <a:endParaRPr lang="en-GB" noProof="0"/>
          </a:p>
        </p:txBody>
      </p:sp>
      <p:graphicFrame>
        <p:nvGraphicFramePr>
          <p:cNvPr id="15" name="Content Placeholder 7">
            <a:extLst>
              <a:ext uri="{FF2B5EF4-FFF2-40B4-BE49-F238E27FC236}">
                <a16:creationId xmlns:a16="http://schemas.microsoft.com/office/drawing/2014/main" id="{547A6061-6619-0797-30F5-1CAEFFE5F97E}"/>
              </a:ext>
            </a:extLst>
          </p:cNvPr>
          <p:cNvGraphicFramePr>
            <a:graphicFrameLocks noGrp="1"/>
          </p:cNvGraphicFramePr>
          <p:nvPr>
            <p:ph sz="half" idx="1"/>
            <p:extLst>
              <p:ext uri="{D42A27DB-BD31-4B8C-83A1-F6EECF244321}">
                <p14:modId xmlns:p14="http://schemas.microsoft.com/office/powerpoint/2010/main" val="3968376930"/>
              </p:ext>
            </p:extLst>
          </p:nvPr>
        </p:nvGraphicFramePr>
        <p:xfrm>
          <a:off x="648001" y="2446529"/>
          <a:ext cx="10546980" cy="3156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logo with purple letters and dots&#10;&#10;Description automatically generated">
            <a:extLst>
              <a:ext uri="{FF2B5EF4-FFF2-40B4-BE49-F238E27FC236}">
                <a16:creationId xmlns:a16="http://schemas.microsoft.com/office/drawing/2014/main" id="{82AFB2F9-3C13-EF1F-CA5E-4C28F9579889}"/>
              </a:ext>
            </a:extLst>
          </p:cNvPr>
          <p:cNvPicPr>
            <a:picLocks noChangeAspect="1"/>
          </p:cNvPicPr>
          <p:nvPr/>
        </p:nvPicPr>
        <p:blipFill>
          <a:blip r:embed="rId7"/>
          <a:stretch>
            <a:fillRect/>
          </a:stretch>
        </p:blipFill>
        <p:spPr>
          <a:xfrm>
            <a:off x="8017226" y="3896125"/>
            <a:ext cx="3574774" cy="1748711"/>
          </a:xfrm>
          <a:prstGeom prst="rect">
            <a:avLst/>
          </a:prstGeom>
        </p:spPr>
      </p:pic>
    </p:spTree>
    <p:extLst>
      <p:ext uri="{BB962C8B-B14F-4D97-AF65-F5344CB8AC3E}">
        <p14:creationId xmlns:p14="http://schemas.microsoft.com/office/powerpoint/2010/main" val="2766840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9339602" y="6412428"/>
            <a:ext cx="1920989" cy="354913"/>
          </a:xfrm>
          <a:prstGeom prst="rect">
            <a:avLst/>
          </a:prstGeom>
          <a:blipFill>
            <a:blip r:embed="rId2" cstate="print"/>
            <a:stretch>
              <a:fillRect/>
            </a:stretch>
          </a:blipFill>
        </p:spPr>
        <p:txBody>
          <a:bodyPr wrap="square" lIns="0" tIns="0" rIns="0" bIns="0" rtlCol="0"/>
          <a:lstStyle/>
          <a:p>
            <a:endParaRPr sz="982"/>
          </a:p>
        </p:txBody>
      </p:sp>
      <p:sp>
        <p:nvSpPr>
          <p:cNvPr id="5" name="object 5"/>
          <p:cNvSpPr txBox="1">
            <a:spLocks noGrp="1"/>
          </p:cNvSpPr>
          <p:nvPr>
            <p:ph type="title"/>
          </p:nvPr>
        </p:nvSpPr>
        <p:spPr>
          <a:xfrm>
            <a:off x="610715" y="319781"/>
            <a:ext cx="7692549" cy="560646"/>
          </a:xfrm>
          <a:prstGeom prst="rect">
            <a:avLst/>
          </a:prstGeom>
        </p:spPr>
        <p:txBody>
          <a:bodyPr vert="horz" wrap="square" lIns="0" tIns="6584" rIns="0" bIns="0" rtlCol="0" anchor="t" anchorCtr="0">
            <a:spAutoFit/>
          </a:bodyPr>
          <a:lstStyle/>
          <a:p>
            <a:pPr marL="6930">
              <a:lnSpc>
                <a:spcPct val="100000"/>
              </a:lnSpc>
              <a:spcBef>
                <a:spcPts val="52"/>
              </a:spcBef>
            </a:pPr>
            <a:r>
              <a:rPr lang="en-GB" sz="3600" spc="8" dirty="0">
                <a:solidFill>
                  <a:schemeClr val="accent1"/>
                </a:solidFill>
                <a:latin typeface="+mn-lt"/>
              </a:rPr>
              <a:t>Research methodology</a:t>
            </a:r>
            <a:endParaRPr sz="3600" spc="-3" dirty="0">
              <a:solidFill>
                <a:schemeClr val="accent1"/>
              </a:solidFill>
              <a:latin typeface="+mn-lt"/>
            </a:endParaRPr>
          </a:p>
        </p:txBody>
      </p:sp>
      <p:sp>
        <p:nvSpPr>
          <p:cNvPr id="10" name="Text Placeholder 2">
            <a:extLst>
              <a:ext uri="{FF2B5EF4-FFF2-40B4-BE49-F238E27FC236}">
                <a16:creationId xmlns:a16="http://schemas.microsoft.com/office/drawing/2014/main" id="{9F47A7D0-5991-4B7C-80D6-FCA7E4FEEA30}"/>
              </a:ext>
            </a:extLst>
          </p:cNvPr>
          <p:cNvSpPr>
            <a:spLocks noGrp="1"/>
          </p:cNvSpPr>
          <p:nvPr>
            <p:ph type="body" idx="1"/>
          </p:nvPr>
        </p:nvSpPr>
        <p:spPr>
          <a:xfrm>
            <a:off x="643157" y="1511720"/>
            <a:ext cx="10617433" cy="540600"/>
          </a:xfrm>
        </p:spPr>
        <p:txBody>
          <a:bodyPr vert="horz" lIns="0" tIns="0" rIns="0" bIns="0" rtlCol="0" anchor="t">
            <a:noAutofit/>
          </a:bodyPr>
          <a:lstStyle/>
          <a:p>
            <a:pPr marL="280670" indent="-280670" algn="just">
              <a:spcBef>
                <a:spcPts val="327"/>
              </a:spcBef>
              <a:spcAft>
                <a:spcPts val="327"/>
              </a:spcAft>
              <a:buAutoNum type="alphaUcPeriod"/>
            </a:pPr>
            <a:r>
              <a:rPr lang="en-GB" sz="1800" b="1" dirty="0">
                <a:solidFill>
                  <a:schemeClr val="accent1"/>
                </a:solidFill>
                <a:ea typeface="Times New Roman" panose="02020603050405020304" pitchFamily="18" charset="0"/>
                <a:cs typeface="Arial"/>
              </a:rPr>
              <a:t>Desk research on the regulatory and international higher education landscape in Brazil, Mexico and Peru</a:t>
            </a:r>
            <a:endParaRPr lang="en-GB" sz="1800" b="1" dirty="0">
              <a:solidFill>
                <a:schemeClr val="accent1"/>
              </a:solidFill>
              <a:cs typeface="Arial"/>
            </a:endParaRPr>
          </a:p>
        </p:txBody>
      </p:sp>
      <p:sp>
        <p:nvSpPr>
          <p:cNvPr id="7" name="TextBox 6">
            <a:extLst>
              <a:ext uri="{FF2B5EF4-FFF2-40B4-BE49-F238E27FC236}">
                <a16:creationId xmlns:a16="http://schemas.microsoft.com/office/drawing/2014/main" id="{AFCDF896-97E4-366D-9440-4B8C409FE652}"/>
              </a:ext>
            </a:extLst>
          </p:cNvPr>
          <p:cNvSpPr txBox="1"/>
          <p:nvPr/>
        </p:nvSpPr>
        <p:spPr>
          <a:xfrm>
            <a:off x="570959" y="1019630"/>
            <a:ext cx="9689221" cy="369332"/>
          </a:xfrm>
          <a:prstGeom prst="rect">
            <a:avLst/>
          </a:prstGeom>
          <a:noFill/>
        </p:spPr>
        <p:txBody>
          <a:bodyPr wrap="square" lIns="91440" tIns="45720" rIns="91440" bIns="45720" rtlCol="0" anchor="t">
            <a:spAutoFit/>
          </a:bodyPr>
          <a:lstStyle/>
          <a:p>
            <a:r>
              <a:rPr lang="en-GB" b="1" dirty="0">
                <a:solidFill>
                  <a:schemeClr val="tx2"/>
                </a:solidFill>
              </a:rPr>
              <a:t>The study was designed using mixed methods and approaches including: </a:t>
            </a:r>
          </a:p>
        </p:txBody>
      </p:sp>
      <p:sp>
        <p:nvSpPr>
          <p:cNvPr id="12" name="TextBox 11">
            <a:extLst>
              <a:ext uri="{FF2B5EF4-FFF2-40B4-BE49-F238E27FC236}">
                <a16:creationId xmlns:a16="http://schemas.microsoft.com/office/drawing/2014/main" id="{6A34D783-8B71-A556-DD4A-D46B54EDD998}"/>
              </a:ext>
            </a:extLst>
          </p:cNvPr>
          <p:cNvSpPr txBox="1"/>
          <p:nvPr/>
        </p:nvSpPr>
        <p:spPr>
          <a:xfrm>
            <a:off x="570959" y="4260693"/>
            <a:ext cx="6386432" cy="1831271"/>
          </a:xfrm>
          <a:prstGeom prst="rect">
            <a:avLst/>
          </a:prstGeom>
          <a:noFill/>
        </p:spPr>
        <p:txBody>
          <a:bodyPr wrap="square" lIns="91440" tIns="45720" rIns="91440" bIns="45720" anchor="t">
            <a:spAutoFit/>
          </a:bodyPr>
          <a:lstStyle/>
          <a:p>
            <a:pPr algn="just">
              <a:spcBef>
                <a:spcPts val="327"/>
              </a:spcBef>
              <a:spcAft>
                <a:spcPts val="327"/>
              </a:spcAft>
            </a:pPr>
            <a:r>
              <a:rPr lang="en-GB" b="1" dirty="0">
                <a:solidFill>
                  <a:schemeClr val="accent1"/>
                </a:solidFill>
                <a:cs typeface="Arial"/>
              </a:rPr>
              <a:t>B.2 Online survey</a:t>
            </a:r>
            <a:r>
              <a:rPr lang="en-GB" sz="1600" b="1" dirty="0">
                <a:solidFill>
                  <a:schemeClr val="tx2"/>
                </a:solidFill>
                <a:ea typeface="Times New Roman" panose="02020603050405020304" pitchFamily="18" charset="0"/>
                <a:cs typeface="Arial"/>
              </a:rPr>
              <a:t> </a:t>
            </a:r>
            <a:r>
              <a:rPr lang="en-GB" sz="1600" dirty="0">
                <a:solidFill>
                  <a:schemeClr val="tx2"/>
                </a:solidFill>
                <a:ea typeface="Times New Roman" panose="02020603050405020304" pitchFamily="18" charset="0"/>
                <a:cs typeface="Arial"/>
              </a:rPr>
              <a:t>with HEIs in Brazil, Mexico and Peru – ongoing at the time of this </a:t>
            </a:r>
            <a:r>
              <a:rPr lang="en-GB" sz="1600" dirty="0">
                <a:solidFill>
                  <a:schemeClr val="tx2"/>
                </a:solidFill>
                <a:cs typeface="Arial"/>
              </a:rPr>
              <a:t>presentation</a:t>
            </a:r>
            <a:r>
              <a:rPr lang="en-GB" sz="1600" dirty="0">
                <a:solidFill>
                  <a:schemeClr val="tx2"/>
                </a:solidFill>
                <a:ea typeface="Times New Roman" panose="02020603050405020304" pitchFamily="18" charset="0"/>
                <a:cs typeface="Arial"/>
              </a:rPr>
              <a:t>. The survey received 84 response, of which </a:t>
            </a:r>
            <a:r>
              <a:rPr lang="en-GB" sz="1600" b="1" dirty="0">
                <a:solidFill>
                  <a:schemeClr val="tx2"/>
                </a:solidFill>
                <a:ea typeface="Times New Roman" panose="02020603050405020304" pitchFamily="18" charset="0"/>
                <a:cs typeface="Arial"/>
              </a:rPr>
              <a:t>77 met the participation criteria</a:t>
            </a:r>
          </a:p>
          <a:p>
            <a:pPr marL="561340" lvl="1" indent="-311785" algn="just">
              <a:spcBef>
                <a:spcPts val="327"/>
              </a:spcBef>
              <a:spcAft>
                <a:spcPts val="327"/>
              </a:spcAft>
              <a:buFont typeface="+mj-lt"/>
              <a:buAutoNum type="romanLcPeriod"/>
            </a:pPr>
            <a:r>
              <a:rPr lang="en-GB" sz="1600" dirty="0">
                <a:solidFill>
                  <a:schemeClr val="tx2"/>
                </a:solidFill>
                <a:ea typeface="Times New Roman" panose="02020603050405020304" pitchFamily="18" charset="0"/>
                <a:cs typeface="Arial" panose="020B0604020202020204" pitchFamily="34" charset="0"/>
              </a:rPr>
              <a:t>Brazil – 37 HEIs</a:t>
            </a:r>
          </a:p>
          <a:p>
            <a:pPr marL="561340" lvl="1" indent="-311785" algn="just">
              <a:spcBef>
                <a:spcPts val="327"/>
              </a:spcBef>
              <a:spcAft>
                <a:spcPts val="327"/>
              </a:spcAft>
              <a:buFont typeface="+mj-lt"/>
              <a:buAutoNum type="romanLcPeriod"/>
            </a:pPr>
            <a:r>
              <a:rPr lang="en-GB" sz="1600" dirty="0">
                <a:solidFill>
                  <a:schemeClr val="tx2"/>
                </a:solidFill>
                <a:ea typeface="Times New Roman" panose="02020603050405020304" pitchFamily="18" charset="0"/>
                <a:cs typeface="Arial" panose="020B0604020202020204" pitchFamily="34" charset="0"/>
              </a:rPr>
              <a:t>Mexico – 36 HEIs</a:t>
            </a:r>
          </a:p>
          <a:p>
            <a:pPr marL="561340" lvl="1" indent="-311785" algn="just">
              <a:spcBef>
                <a:spcPts val="327"/>
              </a:spcBef>
              <a:spcAft>
                <a:spcPts val="327"/>
              </a:spcAft>
              <a:buFont typeface="+mj-lt"/>
              <a:buAutoNum type="romanLcPeriod"/>
            </a:pPr>
            <a:r>
              <a:rPr lang="en-GB" sz="1600" dirty="0">
                <a:solidFill>
                  <a:schemeClr val="tx2"/>
                </a:solidFill>
                <a:ea typeface="Times New Roman" panose="02020603050405020304" pitchFamily="18" charset="0"/>
                <a:cs typeface="Arial" panose="020B0604020202020204" pitchFamily="34" charset="0"/>
              </a:rPr>
              <a:t>Peru – 4 HEIs</a:t>
            </a:r>
          </a:p>
        </p:txBody>
      </p:sp>
      <p:graphicFrame>
        <p:nvGraphicFramePr>
          <p:cNvPr id="15" name="Chart 14">
            <a:extLst>
              <a:ext uri="{FF2B5EF4-FFF2-40B4-BE49-F238E27FC236}">
                <a16:creationId xmlns:a16="http://schemas.microsoft.com/office/drawing/2014/main" id="{9BE81537-363F-13C1-3BA4-AEEC39C5C6EA}"/>
              </a:ext>
            </a:extLst>
          </p:cNvPr>
          <p:cNvGraphicFramePr/>
          <p:nvPr/>
        </p:nvGraphicFramePr>
        <p:xfrm>
          <a:off x="7426708" y="4260693"/>
          <a:ext cx="3950541" cy="1952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77D0EB62-501D-FE49-F9FF-88BB430FAF33}"/>
              </a:ext>
            </a:extLst>
          </p:cNvPr>
          <p:cNvGraphicFramePr/>
          <p:nvPr>
            <p:extLst>
              <p:ext uri="{D42A27DB-BD31-4B8C-83A1-F6EECF244321}">
                <p14:modId xmlns:p14="http://schemas.microsoft.com/office/powerpoint/2010/main" val="2608805004"/>
              </p:ext>
            </p:extLst>
          </p:nvPr>
        </p:nvGraphicFramePr>
        <p:xfrm>
          <a:off x="7426708" y="2052321"/>
          <a:ext cx="3950541" cy="206278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0DFB8780-C7AB-1559-796B-2E793C8D6B58}"/>
              </a:ext>
            </a:extLst>
          </p:cNvPr>
          <p:cNvSpPr txBox="1"/>
          <p:nvPr/>
        </p:nvSpPr>
        <p:spPr>
          <a:xfrm>
            <a:off x="570959" y="2124668"/>
            <a:ext cx="6380920" cy="1969770"/>
          </a:xfrm>
          <a:prstGeom prst="rect">
            <a:avLst/>
          </a:prstGeom>
          <a:noFill/>
        </p:spPr>
        <p:txBody>
          <a:bodyPr wrap="square" lIns="91440" tIns="45720" rIns="91440" bIns="45720" anchor="t">
            <a:spAutoFit/>
          </a:bodyPr>
          <a:lstStyle/>
          <a:p>
            <a:pPr algn="just">
              <a:spcBef>
                <a:spcPts val="327"/>
              </a:spcBef>
              <a:spcAft>
                <a:spcPts val="327"/>
              </a:spcAft>
            </a:pPr>
            <a:r>
              <a:rPr lang="en-GB" sz="1600" b="1" dirty="0">
                <a:solidFill>
                  <a:schemeClr val="tx2"/>
                </a:solidFill>
                <a:cs typeface="Arial"/>
              </a:rPr>
              <a:t>B. Primary data research</a:t>
            </a:r>
          </a:p>
          <a:p>
            <a:pPr algn="just">
              <a:spcBef>
                <a:spcPts val="327"/>
              </a:spcBef>
              <a:spcAft>
                <a:spcPts val="327"/>
              </a:spcAft>
            </a:pPr>
            <a:r>
              <a:rPr lang="en-GB" b="1" dirty="0">
                <a:solidFill>
                  <a:schemeClr val="accent1"/>
                </a:solidFill>
                <a:cs typeface="Arial"/>
              </a:rPr>
              <a:t>B.1 Semi-structured in-depth interviews</a:t>
            </a:r>
            <a:r>
              <a:rPr lang="en-GB" sz="1600" b="1" dirty="0">
                <a:solidFill>
                  <a:schemeClr val="tx2"/>
                </a:solidFill>
                <a:ea typeface="Times New Roman" panose="02020603050405020304" pitchFamily="18" charset="0"/>
                <a:cs typeface="Arial"/>
              </a:rPr>
              <a:t> </a:t>
            </a:r>
            <a:r>
              <a:rPr lang="en-GB" sz="1600" dirty="0">
                <a:solidFill>
                  <a:schemeClr val="tx2"/>
                </a:solidFill>
                <a:ea typeface="Times New Roman" panose="02020603050405020304" pitchFamily="18" charset="0"/>
                <a:cs typeface="Arial"/>
              </a:rPr>
              <a:t>with 24 local HEIs and national agencies</a:t>
            </a:r>
          </a:p>
          <a:p>
            <a:pPr marL="561340" lvl="1" indent="-311785" algn="just">
              <a:spcBef>
                <a:spcPts val="327"/>
              </a:spcBef>
              <a:spcAft>
                <a:spcPts val="327"/>
              </a:spcAft>
              <a:buFont typeface="+mj-lt"/>
              <a:buAutoNum type="romanLcPeriod"/>
            </a:pPr>
            <a:r>
              <a:rPr lang="en-GB" sz="1600" dirty="0">
                <a:solidFill>
                  <a:schemeClr val="tx2"/>
                </a:solidFill>
                <a:ea typeface="Times New Roman" panose="02020603050405020304" pitchFamily="18" charset="0"/>
                <a:cs typeface="Arial" panose="020B0604020202020204" pitchFamily="34" charset="0"/>
              </a:rPr>
              <a:t>Brazil – 9 HEIs and national agencies</a:t>
            </a:r>
          </a:p>
          <a:p>
            <a:pPr marL="561340" lvl="1" indent="-311785" algn="just">
              <a:spcBef>
                <a:spcPts val="327"/>
              </a:spcBef>
              <a:spcAft>
                <a:spcPts val="327"/>
              </a:spcAft>
              <a:buFont typeface="+mj-lt"/>
              <a:buAutoNum type="romanLcPeriod"/>
            </a:pPr>
            <a:r>
              <a:rPr lang="en-GB" sz="1600" dirty="0">
                <a:solidFill>
                  <a:schemeClr val="tx2"/>
                </a:solidFill>
                <a:ea typeface="Times New Roman" panose="02020603050405020304" pitchFamily="18" charset="0"/>
                <a:cs typeface="Arial" panose="020B0604020202020204" pitchFamily="34" charset="0"/>
              </a:rPr>
              <a:t>Mexico – 8 HEIs and national agencies</a:t>
            </a:r>
          </a:p>
          <a:p>
            <a:pPr marL="561340" lvl="1" indent="-311785" algn="just">
              <a:spcBef>
                <a:spcPts val="327"/>
              </a:spcBef>
              <a:spcAft>
                <a:spcPts val="327"/>
              </a:spcAft>
              <a:buFont typeface="+mj-lt"/>
              <a:buAutoNum type="romanLcPeriod"/>
            </a:pPr>
            <a:r>
              <a:rPr lang="en-GB" sz="1600" dirty="0">
                <a:solidFill>
                  <a:schemeClr val="tx2"/>
                </a:solidFill>
                <a:ea typeface="Times New Roman" panose="02020603050405020304" pitchFamily="18" charset="0"/>
                <a:cs typeface="Arial" panose="020B0604020202020204" pitchFamily="34" charset="0"/>
              </a:rPr>
              <a:t>Peru  - 7 HEIs and national agencies</a:t>
            </a:r>
          </a:p>
        </p:txBody>
      </p:sp>
      <p:sp>
        <p:nvSpPr>
          <p:cNvPr id="2" name="Footer Placeholder 4">
            <a:extLst>
              <a:ext uri="{FF2B5EF4-FFF2-40B4-BE49-F238E27FC236}">
                <a16:creationId xmlns:a16="http://schemas.microsoft.com/office/drawing/2014/main" id="{6B635589-91BD-87AE-093C-868D358AFAD9}"/>
              </a:ext>
            </a:extLst>
          </p:cNvPr>
          <p:cNvSpPr txBox="1">
            <a:spLocks/>
          </p:cNvSpPr>
          <p:nvPr/>
        </p:nvSpPr>
        <p:spPr>
          <a:xfrm>
            <a:off x="648000" y="6192000"/>
            <a:ext cx="10439999" cy="354914"/>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00">
                <a:solidFill>
                  <a:schemeClr val="accent1"/>
                </a:solidFill>
              </a:rPr>
              <a:t>Source: British Council and Education Insight, 2023 </a:t>
            </a:r>
            <a:endParaRPr lang="en-US" sz="1000" dirty="0">
              <a:solidFill>
                <a:schemeClr val="accent1"/>
              </a:solidFill>
            </a:endParaRPr>
          </a:p>
        </p:txBody>
      </p:sp>
    </p:spTree>
    <p:extLst>
      <p:ext uri="{BB962C8B-B14F-4D97-AF65-F5344CB8AC3E}">
        <p14:creationId xmlns:p14="http://schemas.microsoft.com/office/powerpoint/2010/main" val="72267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F47A7D0-5991-4B7C-80D6-FCA7E4FEEA30}"/>
              </a:ext>
            </a:extLst>
          </p:cNvPr>
          <p:cNvSpPr>
            <a:spLocks noGrp="1"/>
          </p:cNvSpPr>
          <p:nvPr>
            <p:ph sz="half" idx="1"/>
          </p:nvPr>
        </p:nvSpPr>
        <p:spPr>
          <a:xfrm>
            <a:off x="442913" y="1574800"/>
            <a:ext cx="11306174" cy="3708400"/>
          </a:xfrm>
        </p:spPr>
        <p:txBody>
          <a:bodyPr>
            <a:noAutofit/>
          </a:bodyPr>
          <a:lstStyle/>
          <a:p>
            <a:pPr marL="561362" lvl="1" indent="-311868" algn="just">
              <a:spcBef>
                <a:spcPts val="327"/>
              </a:spcBef>
              <a:spcAft>
                <a:spcPts val="327"/>
              </a:spcAft>
              <a:buFont typeface="+mj-lt"/>
              <a:buAutoNum type="romanLcPeriod"/>
            </a:pPr>
            <a:r>
              <a:rPr lang="en-GB" sz="1746" b="1" dirty="0">
                <a:solidFill>
                  <a:schemeClr val="tx2"/>
                </a:solidFill>
                <a:ea typeface="Times New Roman" panose="02020603050405020304" pitchFamily="18" charset="0"/>
              </a:rPr>
              <a:t>International student mobility: </a:t>
            </a:r>
            <a:r>
              <a:rPr lang="en-GB" sz="1746" u="sng" kern="0" dirty="0">
                <a:solidFill>
                  <a:schemeClr val="accent1"/>
                </a:solidFill>
                <a:ea typeface="Calibri" panose="020F0502020204030204" pitchFamily="34" charset="0"/>
              </a:rPr>
              <a:t>There has been little mobility between Latin America and the UK over the past two decades</a:t>
            </a:r>
            <a:r>
              <a:rPr lang="en-GB" sz="1746" kern="0" dirty="0">
                <a:solidFill>
                  <a:schemeClr val="accent1"/>
                </a:solidFill>
                <a:ea typeface="Calibri" panose="020F0502020204030204" pitchFamily="34" charset="0"/>
              </a:rPr>
              <a:t>.</a:t>
            </a:r>
            <a:r>
              <a:rPr lang="en-GB" sz="1746" kern="0" dirty="0">
                <a:solidFill>
                  <a:schemeClr val="tx2"/>
                </a:solidFill>
                <a:ea typeface="Calibri" panose="020F0502020204030204" pitchFamily="34" charset="0"/>
              </a:rPr>
              <a:t> Latin America accounted for approximately 1 per cent of the internationally mobile students in the UK. </a:t>
            </a:r>
            <a:endParaRPr lang="en-GB" sz="1746" dirty="0">
              <a:solidFill>
                <a:schemeClr val="tx2"/>
              </a:solidFill>
              <a:ea typeface="Times New Roman" panose="02020603050405020304" pitchFamily="18" charset="0"/>
            </a:endParaRPr>
          </a:p>
          <a:p>
            <a:pPr marL="561362" lvl="1" indent="-311868" algn="just">
              <a:spcBef>
                <a:spcPts val="327"/>
              </a:spcBef>
              <a:spcAft>
                <a:spcPts val="327"/>
              </a:spcAft>
              <a:buFont typeface="+mj-lt"/>
              <a:buAutoNum type="romanLcPeriod"/>
            </a:pPr>
            <a:r>
              <a:rPr lang="en-GB" sz="1746" b="1" dirty="0">
                <a:solidFill>
                  <a:schemeClr val="tx2"/>
                </a:solidFill>
                <a:ea typeface="DengXian Light" panose="02010600030101010101" pitchFamily="2" charset="-122"/>
                <a:cs typeface="Times New Roman" panose="02020603050405020304" pitchFamily="18" charset="0"/>
              </a:rPr>
              <a:t>International research collaborations: </a:t>
            </a:r>
            <a:r>
              <a:rPr lang="en-GB" sz="1746" dirty="0">
                <a:solidFill>
                  <a:schemeClr val="tx2"/>
                </a:solidFill>
                <a:ea typeface="Calibri" panose="020F0502020204030204" pitchFamily="34" charset="0"/>
              </a:rPr>
              <a:t>There is an active research collaboration between the UK and Brazil, Mexico and Peru. Bibliometric analysis (Scival/Scopus) shows </a:t>
            </a:r>
            <a:r>
              <a:rPr lang="en-GB" sz="1746" u="sng" dirty="0">
                <a:solidFill>
                  <a:schemeClr val="accent1"/>
                </a:solidFill>
                <a:ea typeface="Calibri" panose="020F0502020204030204" pitchFamily="34" charset="0"/>
              </a:rPr>
              <a:t>that the UK is amongst the top 4 research partners for the three countries </a:t>
            </a:r>
            <a:r>
              <a:rPr lang="en-GB" sz="1746" dirty="0">
                <a:solidFill>
                  <a:schemeClr val="tx2"/>
                </a:solidFill>
                <a:ea typeface="Calibri" panose="020F0502020204030204" pitchFamily="34" charset="0"/>
              </a:rPr>
              <a:t>and accounts for between 4 per cent to 6 per cent of their collaborative research output. </a:t>
            </a:r>
          </a:p>
          <a:p>
            <a:pPr marL="561362" lvl="1" indent="-311868" algn="just">
              <a:spcBef>
                <a:spcPts val="327"/>
              </a:spcBef>
              <a:spcAft>
                <a:spcPts val="327"/>
              </a:spcAft>
              <a:buFont typeface="+mj-lt"/>
              <a:buAutoNum type="romanLcPeriod"/>
            </a:pPr>
            <a:r>
              <a:rPr lang="en-GB" sz="1746" b="1" dirty="0">
                <a:solidFill>
                  <a:schemeClr val="tx2"/>
                </a:solidFill>
                <a:ea typeface="DengXian Light" panose="02010600030101010101" pitchFamily="2" charset="-122"/>
                <a:cs typeface="Times New Roman" panose="02020603050405020304" pitchFamily="18" charset="0"/>
              </a:rPr>
              <a:t>Transnational</a:t>
            </a:r>
            <a:r>
              <a:rPr lang="en-GB" sz="1746" b="1" dirty="0">
                <a:solidFill>
                  <a:schemeClr val="tx2"/>
                </a:solidFill>
                <a:ea typeface="Calibri" panose="020F0502020204030204" pitchFamily="34" charset="0"/>
              </a:rPr>
              <a:t> education: </a:t>
            </a:r>
            <a:r>
              <a:rPr lang="en-GB" sz="1746" dirty="0">
                <a:solidFill>
                  <a:schemeClr val="tx2"/>
                </a:solidFill>
                <a:ea typeface="Calibri" panose="020F0502020204030204" pitchFamily="34" charset="0"/>
              </a:rPr>
              <a:t>Compared to the rest of the world, </a:t>
            </a:r>
            <a:r>
              <a:rPr lang="en-GB" sz="1746" u="sng" dirty="0">
                <a:solidFill>
                  <a:schemeClr val="accent1"/>
                </a:solidFill>
                <a:ea typeface="Calibri" panose="020F0502020204030204" pitchFamily="34" charset="0"/>
              </a:rPr>
              <a:t>TNE partnerships between the UK and Latin America remain limited</a:t>
            </a:r>
            <a:r>
              <a:rPr lang="en-GB" sz="1746" dirty="0">
                <a:solidFill>
                  <a:schemeClr val="accent1"/>
                </a:solidFill>
                <a:ea typeface="Calibri" panose="020F0502020204030204" pitchFamily="34" charset="0"/>
              </a:rPr>
              <a:t>. </a:t>
            </a:r>
            <a:r>
              <a:rPr lang="en-GB" sz="1746" dirty="0">
                <a:solidFill>
                  <a:schemeClr val="tx2"/>
                </a:solidFill>
                <a:ea typeface="Calibri" panose="020F0502020204030204" pitchFamily="34" charset="0"/>
              </a:rPr>
              <a:t>The dominant TNE delivery mechanism for UK programmes is distance learning and online education. It accounted for 100 per cent of the UK TNE in Peru, 84 per cent in Brazil and 52 per cent in Mexico. This shows limited UK/LATAM TNE partnerships outside the provision of distance learning and online education.</a:t>
            </a:r>
            <a:endParaRPr lang="en-GB" sz="1746" dirty="0">
              <a:solidFill>
                <a:schemeClr val="tx2"/>
              </a:solidFill>
            </a:endParaRPr>
          </a:p>
        </p:txBody>
      </p:sp>
      <p:sp>
        <p:nvSpPr>
          <p:cNvPr id="5" name="object 5"/>
          <p:cNvSpPr txBox="1">
            <a:spLocks noGrp="1"/>
          </p:cNvSpPr>
          <p:nvPr>
            <p:ph type="title"/>
          </p:nvPr>
        </p:nvSpPr>
        <p:spPr>
          <a:xfrm>
            <a:off x="442912" y="678889"/>
            <a:ext cx="11306175" cy="622201"/>
          </a:xfrm>
          <a:prstGeom prst="rect">
            <a:avLst/>
          </a:prstGeom>
        </p:spPr>
        <p:txBody>
          <a:bodyPr vert="horz" wrap="square" lIns="0" tIns="6584" rIns="0" bIns="0" rtlCol="0" anchor="ctr">
            <a:spAutoFit/>
          </a:bodyPr>
          <a:lstStyle/>
          <a:p>
            <a:pPr marL="6930">
              <a:spcBef>
                <a:spcPts val="52"/>
              </a:spcBef>
            </a:pPr>
            <a:r>
              <a:rPr lang="en-GB" sz="2000" spc="8" dirty="0">
                <a:solidFill>
                  <a:schemeClr val="accent1"/>
                </a:solidFill>
                <a:latin typeface="+mn-lt"/>
              </a:rPr>
              <a:t>Research findings: </a:t>
            </a:r>
            <a:r>
              <a:rPr lang="en-GB" sz="2000" dirty="0">
                <a:solidFill>
                  <a:schemeClr val="accent1"/>
                </a:solidFill>
                <a:latin typeface="+mn-lt"/>
                <a:ea typeface="Times New Roman" panose="02020603050405020304" pitchFamily="18" charset="0"/>
                <a:cs typeface="Times New Roman" panose="02020603050405020304" pitchFamily="18" charset="0"/>
              </a:rPr>
              <a:t>The state of international higher education engagement between the UK and Brazil, Mexico, and Peru</a:t>
            </a:r>
            <a:endParaRPr sz="2000" spc="-3" dirty="0">
              <a:solidFill>
                <a:schemeClr val="accent1"/>
              </a:solidFill>
              <a:latin typeface="+mn-lt"/>
            </a:endParaRPr>
          </a:p>
        </p:txBody>
      </p:sp>
      <p:sp>
        <p:nvSpPr>
          <p:cNvPr id="2" name="Footer Placeholder 4">
            <a:extLst>
              <a:ext uri="{FF2B5EF4-FFF2-40B4-BE49-F238E27FC236}">
                <a16:creationId xmlns:a16="http://schemas.microsoft.com/office/drawing/2014/main" id="{B7E0BF40-DFC2-3F36-8D6E-4C9FA7D6AE4D}"/>
              </a:ext>
            </a:extLst>
          </p:cNvPr>
          <p:cNvSpPr txBox="1">
            <a:spLocks/>
          </p:cNvSpPr>
          <p:nvPr/>
        </p:nvSpPr>
        <p:spPr>
          <a:xfrm>
            <a:off x="977938" y="5283200"/>
            <a:ext cx="10439999" cy="273710"/>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50" dirty="0">
                <a:solidFill>
                  <a:schemeClr val="accent1"/>
                </a:solidFill>
              </a:rPr>
              <a:t>Source: British Council and Education Insight, 2023 </a:t>
            </a:r>
            <a:endParaRPr lang="en-US" sz="1050" dirty="0">
              <a:solidFill>
                <a:schemeClr val="accent1"/>
              </a:solidFill>
            </a:endParaRPr>
          </a:p>
        </p:txBody>
      </p:sp>
    </p:spTree>
    <p:extLst>
      <p:ext uri="{BB962C8B-B14F-4D97-AF65-F5344CB8AC3E}">
        <p14:creationId xmlns:p14="http://schemas.microsoft.com/office/powerpoint/2010/main" val="212871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376924" y="310590"/>
            <a:ext cx="11306175" cy="437535"/>
          </a:xfrm>
          <a:prstGeom prst="rect">
            <a:avLst/>
          </a:prstGeom>
        </p:spPr>
        <p:txBody>
          <a:bodyPr vert="horz" wrap="square" lIns="0" tIns="6584" rIns="0" bIns="0" rtlCol="0" anchor="ctr">
            <a:spAutoFit/>
          </a:bodyPr>
          <a:lstStyle/>
          <a:p>
            <a:pPr marL="6930">
              <a:spcBef>
                <a:spcPts val="52"/>
              </a:spcBef>
            </a:pPr>
            <a:r>
              <a:rPr lang="en-GB" sz="2800" spc="8" dirty="0">
                <a:solidFill>
                  <a:schemeClr val="accent1"/>
                </a:solidFill>
                <a:latin typeface="+mn-lt"/>
              </a:rPr>
              <a:t>Research findings: </a:t>
            </a:r>
            <a:r>
              <a:rPr lang="en-GB" sz="2800" spc="8" dirty="0">
                <a:solidFill>
                  <a:schemeClr val="accent1"/>
                </a:solidFill>
              </a:rPr>
              <a:t>International HE Priorities in </a:t>
            </a:r>
            <a:r>
              <a:rPr lang="en-GB" sz="2800" spc="8" dirty="0" err="1">
                <a:solidFill>
                  <a:schemeClr val="accent1"/>
                </a:solidFill>
              </a:rPr>
              <a:t>LatAm</a:t>
            </a:r>
            <a:endParaRPr sz="2800" spc="-3" dirty="0">
              <a:solidFill>
                <a:schemeClr val="accent1"/>
              </a:solidFill>
            </a:endParaRPr>
          </a:p>
        </p:txBody>
      </p:sp>
      <p:graphicFrame>
        <p:nvGraphicFramePr>
          <p:cNvPr id="7" name="Chart 6">
            <a:extLst>
              <a:ext uri="{FF2B5EF4-FFF2-40B4-BE49-F238E27FC236}">
                <a16:creationId xmlns:a16="http://schemas.microsoft.com/office/drawing/2014/main" id="{42035518-424D-AACC-0A95-19912649B915}"/>
              </a:ext>
            </a:extLst>
          </p:cNvPr>
          <p:cNvGraphicFramePr/>
          <p:nvPr>
            <p:extLst>
              <p:ext uri="{D42A27DB-BD31-4B8C-83A1-F6EECF244321}">
                <p14:modId xmlns:p14="http://schemas.microsoft.com/office/powerpoint/2010/main" val="1211831334"/>
              </p:ext>
            </p:extLst>
          </p:nvPr>
        </p:nvGraphicFramePr>
        <p:xfrm>
          <a:off x="810705" y="998483"/>
          <a:ext cx="9935852" cy="5665076"/>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4">
            <a:extLst>
              <a:ext uri="{FF2B5EF4-FFF2-40B4-BE49-F238E27FC236}">
                <a16:creationId xmlns:a16="http://schemas.microsoft.com/office/drawing/2014/main" id="{61B75022-8527-81BB-5BBC-531919CDD6CB}"/>
              </a:ext>
            </a:extLst>
          </p:cNvPr>
          <p:cNvSpPr txBox="1">
            <a:spLocks/>
          </p:cNvSpPr>
          <p:nvPr/>
        </p:nvSpPr>
        <p:spPr>
          <a:xfrm>
            <a:off x="977939" y="6273700"/>
            <a:ext cx="3377246" cy="273710"/>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50" dirty="0">
                <a:solidFill>
                  <a:schemeClr val="accent1"/>
                </a:solidFill>
              </a:rPr>
              <a:t>Source: British Council and Education Insight, 2023 </a:t>
            </a:r>
            <a:endParaRPr lang="en-US" sz="1050" dirty="0">
              <a:solidFill>
                <a:schemeClr val="accent1"/>
              </a:solidFill>
            </a:endParaRPr>
          </a:p>
        </p:txBody>
      </p:sp>
    </p:spTree>
    <p:extLst>
      <p:ext uri="{BB962C8B-B14F-4D97-AF65-F5344CB8AC3E}">
        <p14:creationId xmlns:p14="http://schemas.microsoft.com/office/powerpoint/2010/main" val="229197606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442913" y="539007"/>
            <a:ext cx="11306175" cy="460170"/>
          </a:xfrm>
          <a:prstGeom prst="rect">
            <a:avLst/>
          </a:prstGeom>
        </p:spPr>
        <p:txBody>
          <a:bodyPr vert="horz" wrap="square" lIns="0" tIns="6584" rIns="0" bIns="0" rtlCol="0" anchor="ctr">
            <a:spAutoFit/>
          </a:bodyPr>
          <a:lstStyle/>
          <a:p>
            <a:pPr marL="6930">
              <a:spcBef>
                <a:spcPts val="52"/>
              </a:spcBef>
            </a:pPr>
            <a:r>
              <a:rPr lang="en-GB" sz="2947" spc="8" dirty="0">
                <a:solidFill>
                  <a:schemeClr val="accent1"/>
                </a:solidFill>
                <a:latin typeface="+mn-lt"/>
              </a:rPr>
              <a:t>Research findings: </a:t>
            </a:r>
            <a:r>
              <a:rPr lang="en-GB" sz="2947" spc="8" dirty="0">
                <a:solidFill>
                  <a:schemeClr val="accent1"/>
                </a:solidFill>
              </a:rPr>
              <a:t>International HE Priorities in </a:t>
            </a:r>
            <a:r>
              <a:rPr lang="en-GB" sz="2947" spc="8" dirty="0" err="1">
                <a:solidFill>
                  <a:schemeClr val="accent1"/>
                </a:solidFill>
              </a:rPr>
              <a:t>LatAm</a:t>
            </a:r>
            <a:endParaRPr sz="2947" spc="-3" dirty="0">
              <a:solidFill>
                <a:schemeClr val="accent1"/>
              </a:solidFill>
            </a:endParaRPr>
          </a:p>
        </p:txBody>
      </p:sp>
      <p:sp>
        <p:nvSpPr>
          <p:cNvPr id="4" name="Content Placeholder 10">
            <a:extLst>
              <a:ext uri="{FF2B5EF4-FFF2-40B4-BE49-F238E27FC236}">
                <a16:creationId xmlns:a16="http://schemas.microsoft.com/office/drawing/2014/main" id="{552D2E46-79CB-CCB0-EE68-A8CFF3A55DF8}"/>
              </a:ext>
            </a:extLst>
          </p:cNvPr>
          <p:cNvSpPr txBox="1">
            <a:spLocks/>
          </p:cNvSpPr>
          <p:nvPr/>
        </p:nvSpPr>
        <p:spPr>
          <a:xfrm>
            <a:off x="648000" y="1324410"/>
            <a:ext cx="5328000" cy="4130329"/>
          </a:xfrm>
          <a:prstGeom prst="rect">
            <a:avLst/>
          </a:prstGeom>
          <a:solidFill>
            <a:schemeClr val="accent6">
              <a:lumMod val="20000"/>
              <a:lumOff val="80000"/>
            </a:schemeClr>
          </a:solidFill>
        </p:spPr>
        <p:txBody>
          <a:bodyPr vert="horz" lIns="0" tIns="0" rIns="0" bIns="0" rtlCol="0" anchor="t">
            <a:noAutofit/>
          </a:bodyPr>
          <a:lst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buNone/>
            </a:pPr>
            <a:r>
              <a:rPr lang="en-GB" b="1" dirty="0">
                <a:solidFill>
                  <a:schemeClr val="accent1"/>
                </a:solidFill>
              </a:rPr>
              <a:t>Overall sequence of priorities </a:t>
            </a:r>
          </a:p>
          <a:p>
            <a:pPr marL="174625" indent="0">
              <a:buNone/>
            </a:pPr>
            <a:r>
              <a:rPr lang="en-GB" sz="2000" dirty="0">
                <a:solidFill>
                  <a:schemeClr val="accent1"/>
                </a:solidFill>
              </a:rPr>
              <a:t>(on average across all countries)</a:t>
            </a:r>
          </a:p>
          <a:p>
            <a:pPr marL="460375" indent="-285750"/>
            <a:r>
              <a:rPr lang="en-GB" sz="1800" dirty="0">
                <a:solidFill>
                  <a:schemeClr val="tx2"/>
                </a:solidFill>
              </a:rPr>
              <a:t>Study abroad and exchange</a:t>
            </a:r>
          </a:p>
          <a:p>
            <a:pPr marL="460375" indent="-285750"/>
            <a:r>
              <a:rPr lang="en-GB" sz="1800" dirty="0">
                <a:solidFill>
                  <a:schemeClr val="tx2"/>
                </a:solidFill>
              </a:rPr>
              <a:t>International research collaboration</a:t>
            </a:r>
          </a:p>
          <a:p>
            <a:pPr marL="460375" indent="-285750"/>
            <a:r>
              <a:rPr lang="en-GB" sz="1800" dirty="0">
                <a:solidFill>
                  <a:schemeClr val="tx2"/>
                </a:solidFill>
              </a:rPr>
              <a:t>International (TNE) partnerships</a:t>
            </a:r>
          </a:p>
          <a:p>
            <a:pPr marL="460375" indent="-285750"/>
            <a:r>
              <a:rPr lang="en-GB" sz="1800" dirty="0">
                <a:solidFill>
                  <a:schemeClr val="tx2"/>
                </a:solidFill>
              </a:rPr>
              <a:t>Internationalisation at home </a:t>
            </a:r>
          </a:p>
          <a:p>
            <a:pPr marL="179388" indent="0">
              <a:buNone/>
            </a:pPr>
            <a:r>
              <a:rPr lang="en-GB" b="1" dirty="0">
                <a:solidFill>
                  <a:schemeClr val="accent1"/>
                </a:solidFill>
              </a:rPr>
              <a:t>General observation</a:t>
            </a:r>
          </a:p>
          <a:p>
            <a:pPr marL="447675" indent="-268288"/>
            <a:r>
              <a:rPr lang="en-GB" sz="1800" dirty="0">
                <a:solidFill>
                  <a:schemeClr val="tx2"/>
                </a:solidFill>
              </a:rPr>
              <a:t>The prioritisation sequence mirrors the development patterns of HEI commonly found globally.</a:t>
            </a:r>
          </a:p>
          <a:p>
            <a:endParaRPr lang="en-GB" dirty="0"/>
          </a:p>
          <a:p>
            <a:endParaRPr lang="en-GB" dirty="0"/>
          </a:p>
        </p:txBody>
      </p:sp>
      <p:sp>
        <p:nvSpPr>
          <p:cNvPr id="6" name="Text Placeholder 2">
            <a:extLst>
              <a:ext uri="{FF2B5EF4-FFF2-40B4-BE49-F238E27FC236}">
                <a16:creationId xmlns:a16="http://schemas.microsoft.com/office/drawing/2014/main" id="{2207E023-9AD5-C303-66B4-2372D744CCB1}"/>
              </a:ext>
            </a:extLst>
          </p:cNvPr>
          <p:cNvSpPr>
            <a:spLocks noGrp="1"/>
          </p:cNvSpPr>
          <p:nvPr>
            <p:ph sz="half" idx="1"/>
          </p:nvPr>
        </p:nvSpPr>
        <p:spPr>
          <a:xfrm>
            <a:off x="6421088" y="1334350"/>
            <a:ext cx="5328000" cy="4130329"/>
          </a:xfrm>
          <a:solidFill>
            <a:schemeClr val="accent6">
              <a:lumMod val="20000"/>
              <a:lumOff val="80000"/>
            </a:schemeClr>
          </a:solidFill>
        </p:spPr>
        <p:txBody>
          <a:bodyPr vert="horz" lIns="0" tIns="0" rIns="0" bIns="0" rtlCol="0" anchor="t">
            <a:noAutofit/>
          </a:bodyPr>
          <a:lstStyle/>
          <a:p>
            <a:pPr marL="174625" indent="0">
              <a:buNone/>
            </a:pPr>
            <a:r>
              <a:rPr lang="en-GB" b="1" dirty="0">
                <a:solidFill>
                  <a:schemeClr val="accent1"/>
                </a:solidFill>
              </a:rPr>
              <a:t>Country level observations </a:t>
            </a:r>
          </a:p>
          <a:p>
            <a:pPr marL="174625" indent="0">
              <a:buNone/>
            </a:pPr>
            <a:r>
              <a:rPr lang="en-GB" dirty="0">
                <a:solidFill>
                  <a:schemeClr val="accent1"/>
                </a:solidFill>
              </a:rPr>
              <a:t>Brazil</a:t>
            </a:r>
          </a:p>
          <a:p>
            <a:pPr marL="360363" indent="-185738"/>
            <a:r>
              <a:rPr lang="en-GB" sz="1800" b="0" dirty="0">
                <a:solidFill>
                  <a:schemeClr val="tx2"/>
                </a:solidFill>
              </a:rPr>
              <a:t>TNE partnerships and internationalization at home are similarly prioritized as research collaborations.</a:t>
            </a:r>
          </a:p>
          <a:p>
            <a:pPr marL="360363" indent="-134938"/>
            <a:r>
              <a:rPr lang="en-GB" sz="1800" b="0" dirty="0">
                <a:solidFill>
                  <a:schemeClr val="tx2"/>
                </a:solidFill>
              </a:rPr>
              <a:t>Over 60% of institutions prioritize international student recruitment</a:t>
            </a:r>
            <a:r>
              <a:rPr lang="en-GB" sz="1800" b="0" dirty="0">
                <a:solidFill>
                  <a:schemeClr val="accent1"/>
                </a:solidFill>
              </a:rPr>
              <a:t>.</a:t>
            </a:r>
            <a:endParaRPr lang="en-GB" dirty="0"/>
          </a:p>
          <a:p>
            <a:pPr marL="174625" indent="0">
              <a:buNone/>
            </a:pPr>
            <a:r>
              <a:rPr lang="en-GB" dirty="0">
                <a:solidFill>
                  <a:schemeClr val="accent1"/>
                </a:solidFill>
              </a:rPr>
              <a:t>Mexico and Peru </a:t>
            </a:r>
          </a:p>
          <a:p>
            <a:pPr marL="360363" indent="-185738"/>
            <a:r>
              <a:rPr lang="en-GB" sz="1800" b="0" dirty="0">
                <a:solidFill>
                  <a:schemeClr val="tx2"/>
                </a:solidFill>
              </a:rPr>
              <a:t>International student recruitment is not a top priority.</a:t>
            </a:r>
            <a:endParaRPr lang="en-GB" dirty="0">
              <a:solidFill>
                <a:schemeClr val="tx2"/>
              </a:solidFill>
            </a:endParaRPr>
          </a:p>
        </p:txBody>
      </p:sp>
      <p:sp>
        <p:nvSpPr>
          <p:cNvPr id="7" name="Footer Placeholder 4">
            <a:extLst>
              <a:ext uri="{FF2B5EF4-FFF2-40B4-BE49-F238E27FC236}">
                <a16:creationId xmlns:a16="http://schemas.microsoft.com/office/drawing/2014/main" id="{9DF6F32C-A5BA-52B8-13D0-87B8353694F7}"/>
              </a:ext>
            </a:extLst>
          </p:cNvPr>
          <p:cNvSpPr txBox="1">
            <a:spLocks/>
          </p:cNvSpPr>
          <p:nvPr/>
        </p:nvSpPr>
        <p:spPr>
          <a:xfrm>
            <a:off x="648000" y="5458287"/>
            <a:ext cx="10439999" cy="280722"/>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00">
                <a:solidFill>
                  <a:schemeClr val="accent1"/>
                </a:solidFill>
              </a:rPr>
              <a:t>Source: British Council and Education Insight, 2023 </a:t>
            </a:r>
            <a:endParaRPr lang="en-US" sz="1000" dirty="0">
              <a:solidFill>
                <a:schemeClr val="accent1"/>
              </a:solidFill>
            </a:endParaRPr>
          </a:p>
        </p:txBody>
      </p:sp>
    </p:spTree>
    <p:extLst>
      <p:ext uri="{BB962C8B-B14F-4D97-AF65-F5344CB8AC3E}">
        <p14:creationId xmlns:p14="http://schemas.microsoft.com/office/powerpoint/2010/main" val="419533359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022675" y="258614"/>
            <a:ext cx="10312990" cy="714534"/>
          </a:xfrm>
          <a:prstGeom prst="rect">
            <a:avLst/>
          </a:prstGeom>
        </p:spPr>
        <p:txBody>
          <a:bodyPr vert="horz" wrap="square" lIns="0" tIns="6584" rIns="0" bIns="0" rtlCol="0" anchor="ctr">
            <a:spAutoFit/>
          </a:bodyPr>
          <a:lstStyle/>
          <a:p>
            <a:pPr marL="6930">
              <a:spcBef>
                <a:spcPts val="52"/>
              </a:spcBef>
            </a:pPr>
            <a:r>
              <a:rPr lang="en-GB" sz="2800" spc="8" dirty="0">
                <a:solidFill>
                  <a:schemeClr val="accent1"/>
                </a:solidFill>
                <a:latin typeface="+mn-lt"/>
              </a:rPr>
              <a:t>Research findings: </a:t>
            </a:r>
            <a:r>
              <a:rPr lang="en-GB" sz="2800" dirty="0">
                <a:solidFill>
                  <a:schemeClr val="accent1"/>
                </a:solidFill>
                <a:cs typeface="Arial" panose="020B0604020202020204" pitchFamily="34" charset="0"/>
              </a:rPr>
              <a:t>Challenges of TNE </a:t>
            </a:r>
            <a:br>
              <a:rPr lang="en-GB" sz="1800" dirty="0">
                <a:solidFill>
                  <a:schemeClr val="accent1"/>
                </a:solidFill>
                <a:cs typeface="Arial" panose="020B0604020202020204" pitchFamily="34" charset="0"/>
              </a:rPr>
            </a:br>
            <a:r>
              <a:rPr lang="en-GB" sz="1800" dirty="0">
                <a:solidFill>
                  <a:schemeClr val="accent1"/>
                </a:solidFill>
                <a:cs typeface="Arial" panose="020B0604020202020204" pitchFamily="34" charset="0"/>
              </a:rPr>
              <a:t>as perceived by higher education and government stakeholders in Brazil, Mexico and Peru</a:t>
            </a:r>
            <a:endParaRPr sz="1800" dirty="0">
              <a:solidFill>
                <a:schemeClr val="accent1"/>
              </a:solidFill>
              <a:cs typeface="Arial" panose="020B0604020202020204" pitchFamily="34" charset="0"/>
            </a:endParaRPr>
          </a:p>
        </p:txBody>
      </p:sp>
      <p:graphicFrame>
        <p:nvGraphicFramePr>
          <p:cNvPr id="9" name="Diagram 8">
            <a:extLst>
              <a:ext uri="{FF2B5EF4-FFF2-40B4-BE49-F238E27FC236}">
                <a16:creationId xmlns:a16="http://schemas.microsoft.com/office/drawing/2014/main" id="{C8661727-0CAB-DD85-CFF8-0A2972228E93}"/>
              </a:ext>
            </a:extLst>
          </p:cNvPr>
          <p:cNvGraphicFramePr/>
          <p:nvPr>
            <p:extLst>
              <p:ext uri="{D42A27DB-BD31-4B8C-83A1-F6EECF244321}">
                <p14:modId xmlns:p14="http://schemas.microsoft.com/office/powerpoint/2010/main" val="1684939646"/>
              </p:ext>
            </p:extLst>
          </p:nvPr>
        </p:nvGraphicFramePr>
        <p:xfrm>
          <a:off x="780360" y="1204332"/>
          <a:ext cx="10797619" cy="5185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4">
            <a:extLst>
              <a:ext uri="{FF2B5EF4-FFF2-40B4-BE49-F238E27FC236}">
                <a16:creationId xmlns:a16="http://schemas.microsoft.com/office/drawing/2014/main" id="{8EBD4EA3-3678-9540-36AD-2A145C4D6694}"/>
              </a:ext>
            </a:extLst>
          </p:cNvPr>
          <p:cNvSpPr txBox="1">
            <a:spLocks/>
          </p:cNvSpPr>
          <p:nvPr/>
        </p:nvSpPr>
        <p:spPr>
          <a:xfrm>
            <a:off x="1022674" y="6103975"/>
            <a:ext cx="7727515" cy="676876"/>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00" dirty="0">
                <a:solidFill>
                  <a:schemeClr val="accent1"/>
                </a:solidFill>
              </a:rPr>
              <a:t>Source: British Council and Education Insight, 2023 </a:t>
            </a:r>
            <a:endParaRPr lang="en-US" sz="1000" dirty="0">
              <a:solidFill>
                <a:schemeClr val="accent1"/>
              </a:solidFill>
            </a:endParaRPr>
          </a:p>
        </p:txBody>
      </p:sp>
    </p:spTree>
    <p:extLst>
      <p:ext uri="{BB962C8B-B14F-4D97-AF65-F5344CB8AC3E}">
        <p14:creationId xmlns:p14="http://schemas.microsoft.com/office/powerpoint/2010/main" val="77311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339602" y="6412428"/>
            <a:ext cx="1920989" cy="354913"/>
          </a:xfrm>
          <a:prstGeom prst="rect">
            <a:avLst/>
          </a:prstGeom>
          <a:blipFill>
            <a:blip r:embed="rId2" cstate="print"/>
            <a:stretch>
              <a:fillRect/>
            </a:stretch>
          </a:blipFill>
        </p:spPr>
        <p:txBody>
          <a:bodyPr wrap="square" lIns="0" tIns="0" rIns="0" bIns="0" rtlCol="0"/>
          <a:lstStyle/>
          <a:p>
            <a:endParaRPr sz="982"/>
          </a:p>
        </p:txBody>
      </p:sp>
      <p:sp>
        <p:nvSpPr>
          <p:cNvPr id="5" name="object 5"/>
          <p:cNvSpPr txBox="1">
            <a:spLocks noGrp="1"/>
          </p:cNvSpPr>
          <p:nvPr>
            <p:ph type="title"/>
          </p:nvPr>
        </p:nvSpPr>
        <p:spPr>
          <a:xfrm>
            <a:off x="442913" y="304717"/>
            <a:ext cx="11306175" cy="409707"/>
          </a:xfrm>
          <a:prstGeom prst="rect">
            <a:avLst/>
          </a:prstGeom>
        </p:spPr>
        <p:txBody>
          <a:bodyPr vert="horz" wrap="square" lIns="0" tIns="6584" rIns="0" bIns="0" rtlCol="0" anchor="ctr">
            <a:spAutoFit/>
          </a:bodyPr>
          <a:lstStyle/>
          <a:p>
            <a:pPr marL="6930">
              <a:spcBef>
                <a:spcPts val="52"/>
              </a:spcBef>
            </a:pPr>
            <a:r>
              <a:rPr lang="en-GB" sz="2619" spc="8" dirty="0">
                <a:solidFill>
                  <a:schemeClr val="accent1"/>
                </a:solidFill>
                <a:latin typeface="+mn-lt"/>
              </a:rPr>
              <a:t>Research recommendations: Policymakers</a:t>
            </a:r>
            <a:endParaRPr sz="2183" spc="-3" dirty="0">
              <a:solidFill>
                <a:schemeClr val="accent1"/>
              </a:solidFill>
              <a:latin typeface="+mn-lt"/>
            </a:endParaRPr>
          </a:p>
        </p:txBody>
      </p:sp>
      <p:sp>
        <p:nvSpPr>
          <p:cNvPr id="9" name="TextBox 8">
            <a:extLst>
              <a:ext uri="{FF2B5EF4-FFF2-40B4-BE49-F238E27FC236}">
                <a16:creationId xmlns:a16="http://schemas.microsoft.com/office/drawing/2014/main" id="{078E5928-74BF-399F-25C1-2395E50E0F71}"/>
              </a:ext>
            </a:extLst>
          </p:cNvPr>
          <p:cNvSpPr txBox="1"/>
          <p:nvPr/>
        </p:nvSpPr>
        <p:spPr>
          <a:xfrm>
            <a:off x="442912" y="714424"/>
            <a:ext cx="10021898" cy="360996"/>
          </a:xfrm>
          <a:prstGeom prst="rect">
            <a:avLst/>
          </a:prstGeom>
          <a:noFill/>
        </p:spPr>
        <p:txBody>
          <a:bodyPr wrap="square">
            <a:spAutoFit/>
          </a:bodyPr>
          <a:lstStyle/>
          <a:p>
            <a:pPr>
              <a:spcBef>
                <a:spcPts val="655"/>
              </a:spcBef>
            </a:pPr>
            <a:r>
              <a:rPr lang="en-GB" sz="1746" b="1" dirty="0">
                <a:latin typeface="Calibri" panose="020F0502020204030204" pitchFamily="34" charset="0"/>
                <a:ea typeface="Calibri" panose="020F0502020204030204" pitchFamily="34" charset="0"/>
              </a:rPr>
              <a:t>Need for greater government-to-government cooperation between the UK, Brazil, Mexico and Peru</a:t>
            </a:r>
          </a:p>
        </p:txBody>
      </p:sp>
      <p:graphicFrame>
        <p:nvGraphicFramePr>
          <p:cNvPr id="10" name="Diagram 9">
            <a:extLst>
              <a:ext uri="{FF2B5EF4-FFF2-40B4-BE49-F238E27FC236}">
                <a16:creationId xmlns:a16="http://schemas.microsoft.com/office/drawing/2014/main" id="{D259E843-D015-AE22-F934-AA40392275E5}"/>
              </a:ext>
            </a:extLst>
          </p:cNvPr>
          <p:cNvGraphicFramePr/>
          <p:nvPr>
            <p:extLst>
              <p:ext uri="{D42A27DB-BD31-4B8C-83A1-F6EECF244321}">
                <p14:modId xmlns:p14="http://schemas.microsoft.com/office/powerpoint/2010/main" val="636985834"/>
              </p:ext>
            </p:extLst>
          </p:nvPr>
        </p:nvGraphicFramePr>
        <p:xfrm>
          <a:off x="442913" y="1485127"/>
          <a:ext cx="11306175" cy="4516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C9429761-5039-846E-404B-D466EE4A3E8F}"/>
              </a:ext>
            </a:extLst>
          </p:cNvPr>
          <p:cNvSpPr txBox="1">
            <a:spLocks/>
          </p:cNvSpPr>
          <p:nvPr/>
        </p:nvSpPr>
        <p:spPr>
          <a:xfrm>
            <a:off x="442913" y="6143576"/>
            <a:ext cx="10439999" cy="432536"/>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50">
                <a:solidFill>
                  <a:schemeClr val="accent1"/>
                </a:solidFill>
              </a:rPr>
              <a:t>Source: British Council and Education Insight, 2023 </a:t>
            </a:r>
            <a:endParaRPr lang="en-US" sz="1050" dirty="0">
              <a:solidFill>
                <a:schemeClr val="accent1"/>
              </a:solidFill>
            </a:endParaRPr>
          </a:p>
        </p:txBody>
      </p:sp>
    </p:spTree>
    <p:extLst>
      <p:ext uri="{BB962C8B-B14F-4D97-AF65-F5344CB8AC3E}">
        <p14:creationId xmlns:p14="http://schemas.microsoft.com/office/powerpoint/2010/main" val="372628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F47A7D0-5991-4B7C-80D6-FCA7E4FEEA30}"/>
              </a:ext>
            </a:extLst>
          </p:cNvPr>
          <p:cNvSpPr>
            <a:spLocks noGrp="1"/>
          </p:cNvSpPr>
          <p:nvPr>
            <p:ph sz="half" idx="1"/>
          </p:nvPr>
        </p:nvSpPr>
        <p:spPr>
          <a:xfrm>
            <a:off x="564202" y="1791617"/>
            <a:ext cx="10696389" cy="3325132"/>
          </a:xfrm>
        </p:spPr>
        <p:txBody>
          <a:bodyPr>
            <a:noAutofit/>
          </a:bodyPr>
          <a:lstStyle/>
          <a:p>
            <a:pPr marL="561362" lvl="1" indent="-311868" algn="just">
              <a:spcBef>
                <a:spcPts val="327"/>
              </a:spcBef>
              <a:spcAft>
                <a:spcPts val="327"/>
              </a:spcAft>
              <a:buFont typeface="+mj-lt"/>
              <a:buAutoNum type="romanLcPeriod"/>
            </a:pPr>
            <a:r>
              <a:rPr lang="en-GB" sz="2000" dirty="0">
                <a:latin typeface="+mn-lt"/>
                <a:ea typeface="Calibri" panose="020F0502020204030204" pitchFamily="34" charset="0"/>
              </a:rPr>
              <a:t>In all three countries, universities perceive TNE </a:t>
            </a:r>
            <a:r>
              <a:rPr lang="en-GB" sz="2000" b="1" dirty="0">
                <a:solidFill>
                  <a:schemeClr val="accent1"/>
                </a:solidFill>
                <a:latin typeface="+mn-lt"/>
                <a:ea typeface="Calibri" panose="020F0502020204030204" pitchFamily="34" charset="0"/>
              </a:rPr>
              <a:t>partnerships as an important way to internationalise higher education and increase its quality. </a:t>
            </a:r>
          </a:p>
          <a:p>
            <a:pPr marL="561362" lvl="1" indent="-311868" algn="just">
              <a:spcBef>
                <a:spcPts val="327"/>
              </a:spcBef>
              <a:spcAft>
                <a:spcPts val="327"/>
              </a:spcAft>
              <a:buFont typeface="+mj-lt"/>
              <a:buAutoNum type="romanLcPeriod"/>
            </a:pPr>
            <a:r>
              <a:rPr lang="en-GB" sz="2000" dirty="0">
                <a:solidFill>
                  <a:srgbClr val="222222"/>
                </a:solidFill>
                <a:latin typeface="+mn-lt"/>
                <a:ea typeface="Calibri" panose="020F0502020204030204" pitchFamily="34" charset="0"/>
              </a:rPr>
              <a:t>Additional benefits included the </a:t>
            </a:r>
            <a:r>
              <a:rPr lang="en-GB" sz="2000" dirty="0">
                <a:latin typeface="+mn-lt"/>
                <a:ea typeface="Calibri" panose="020F0502020204030204" pitchFamily="34" charset="0"/>
              </a:rPr>
              <a:t>socio-economic development of regions and local communities. More specifically, TNE: </a:t>
            </a:r>
          </a:p>
          <a:p>
            <a:pPr marL="810856" lvl="2" indent="-311868" algn="just">
              <a:spcBef>
                <a:spcPts val="327"/>
              </a:spcBef>
              <a:spcAft>
                <a:spcPts val="327"/>
              </a:spcAft>
              <a:buFont typeface="Arial" panose="020B0604020202020204" pitchFamily="34" charset="0"/>
              <a:buChar char="•"/>
            </a:pPr>
            <a:r>
              <a:rPr lang="en-GB" dirty="0">
                <a:latin typeface="+mn-lt"/>
                <a:ea typeface="Calibri" panose="020F0502020204030204" pitchFamily="34" charset="0"/>
              </a:rPr>
              <a:t>made a valuable </a:t>
            </a:r>
            <a:r>
              <a:rPr lang="en-GB" b="1" dirty="0">
                <a:solidFill>
                  <a:schemeClr val="accent1"/>
                </a:solidFill>
                <a:latin typeface="+mn-lt"/>
                <a:ea typeface="Calibri" panose="020F0502020204030204" pitchFamily="34" charset="0"/>
              </a:rPr>
              <a:t>contribution to the provision of courses </a:t>
            </a:r>
            <a:r>
              <a:rPr lang="en-GB" dirty="0">
                <a:latin typeface="+mn-lt"/>
                <a:ea typeface="Calibri" panose="020F0502020204030204" pitchFamily="34" charset="0"/>
              </a:rPr>
              <a:t>that did not exist in regions, </a:t>
            </a:r>
          </a:p>
          <a:p>
            <a:pPr marL="810856" lvl="2" indent="-311868" algn="just">
              <a:spcBef>
                <a:spcPts val="327"/>
              </a:spcBef>
              <a:spcAft>
                <a:spcPts val="327"/>
              </a:spcAft>
              <a:buFont typeface="Arial" panose="020B0604020202020204" pitchFamily="34" charset="0"/>
              <a:buChar char="•"/>
            </a:pPr>
            <a:r>
              <a:rPr lang="en-GB" dirty="0">
                <a:latin typeface="+mn-lt"/>
                <a:ea typeface="Calibri" panose="020F0502020204030204" pitchFamily="34" charset="0"/>
              </a:rPr>
              <a:t>strengthened </a:t>
            </a:r>
            <a:r>
              <a:rPr lang="en-GB" b="1" dirty="0">
                <a:solidFill>
                  <a:schemeClr val="accent1"/>
                </a:solidFill>
                <a:latin typeface="+mn-lt"/>
                <a:ea typeface="Calibri" panose="020F0502020204030204" pitchFamily="34" charset="0"/>
              </a:rPr>
              <a:t>links and capacity building </a:t>
            </a:r>
            <a:r>
              <a:rPr lang="en-GB" dirty="0">
                <a:latin typeface="+mn-lt"/>
                <a:ea typeface="Calibri" panose="020F0502020204030204" pitchFamily="34" charset="0"/>
              </a:rPr>
              <a:t>for the local market </a:t>
            </a:r>
          </a:p>
          <a:p>
            <a:pPr marL="810856" lvl="2" indent="-311868" algn="just">
              <a:spcBef>
                <a:spcPts val="327"/>
              </a:spcBef>
              <a:spcAft>
                <a:spcPts val="327"/>
              </a:spcAft>
              <a:buFont typeface="Arial" panose="020B0604020202020204" pitchFamily="34" charset="0"/>
              <a:buChar char="•"/>
            </a:pPr>
            <a:r>
              <a:rPr lang="en-GB" dirty="0">
                <a:latin typeface="+mn-lt"/>
                <a:ea typeface="Calibri" panose="020F0502020204030204" pitchFamily="34" charset="0"/>
              </a:rPr>
              <a:t>Led to the </a:t>
            </a:r>
            <a:r>
              <a:rPr lang="en-GB" b="1" dirty="0">
                <a:solidFill>
                  <a:schemeClr val="accent1"/>
                </a:solidFill>
                <a:latin typeface="+mn-lt"/>
                <a:ea typeface="Calibri" panose="020F0502020204030204" pitchFamily="34" charset="0"/>
              </a:rPr>
              <a:t>retention of talent and prevention of brain drain </a:t>
            </a:r>
            <a:r>
              <a:rPr lang="en-GB" dirty="0">
                <a:latin typeface="+mn-lt"/>
                <a:ea typeface="Calibri" panose="020F0502020204030204" pitchFamily="34" charset="0"/>
              </a:rPr>
              <a:t>(because students settled where they graduated). </a:t>
            </a:r>
          </a:p>
        </p:txBody>
      </p:sp>
      <p:sp>
        <p:nvSpPr>
          <p:cNvPr id="5" name="object 5"/>
          <p:cNvSpPr txBox="1">
            <a:spLocks noGrp="1"/>
          </p:cNvSpPr>
          <p:nvPr>
            <p:ph type="title"/>
          </p:nvPr>
        </p:nvSpPr>
        <p:spPr>
          <a:xfrm>
            <a:off x="442913" y="637008"/>
            <a:ext cx="11306175" cy="714534"/>
          </a:xfrm>
          <a:prstGeom prst="rect">
            <a:avLst/>
          </a:prstGeom>
        </p:spPr>
        <p:txBody>
          <a:bodyPr vert="horz" wrap="square" lIns="0" tIns="6584" rIns="0" bIns="0" rtlCol="0" anchor="ctr">
            <a:spAutoFit/>
          </a:bodyPr>
          <a:lstStyle/>
          <a:p>
            <a:pPr marL="6930">
              <a:spcBef>
                <a:spcPts val="52"/>
              </a:spcBef>
            </a:pPr>
            <a:r>
              <a:rPr lang="en-GB" sz="2619" spc="8" dirty="0">
                <a:solidFill>
                  <a:schemeClr val="accent1"/>
                </a:solidFill>
                <a:latin typeface="+mn-lt"/>
              </a:rPr>
              <a:t>Research findings: </a:t>
            </a:r>
            <a:r>
              <a:rPr lang="en-GB" sz="2800" dirty="0">
                <a:solidFill>
                  <a:schemeClr val="accent1"/>
                </a:solidFill>
                <a:latin typeface="+mn-lt"/>
                <a:ea typeface="Times New Roman" panose="02020603050405020304" pitchFamily="18" charset="0"/>
                <a:cs typeface="Times New Roman" panose="02020603050405020304" pitchFamily="18" charset="0"/>
              </a:rPr>
              <a:t>Value of TNE </a:t>
            </a:r>
            <a:br>
              <a:rPr lang="en-GB" sz="2183" dirty="0">
                <a:solidFill>
                  <a:schemeClr val="accent1"/>
                </a:solidFill>
                <a:latin typeface="+mn-lt"/>
                <a:ea typeface="Times New Roman" panose="02020603050405020304" pitchFamily="18" charset="0"/>
                <a:cs typeface="Times New Roman" panose="02020603050405020304" pitchFamily="18" charset="0"/>
              </a:rPr>
            </a:br>
            <a:r>
              <a:rPr lang="en-GB" sz="1800" dirty="0">
                <a:solidFill>
                  <a:schemeClr val="accent1"/>
                </a:solidFill>
                <a:ea typeface="Times New Roman" panose="02020603050405020304" pitchFamily="18" charset="0"/>
                <a:cs typeface="Arial" panose="020B0604020202020204" pitchFamily="34" charset="0"/>
              </a:rPr>
              <a:t>as perceived by higher education and government stakeholders in Brazil, Mexico and Peru</a:t>
            </a:r>
            <a:endParaRPr sz="2183" spc="-3" dirty="0">
              <a:solidFill>
                <a:schemeClr val="accent1"/>
              </a:solidFill>
              <a:latin typeface="+mn-lt"/>
            </a:endParaRPr>
          </a:p>
        </p:txBody>
      </p:sp>
      <p:sp>
        <p:nvSpPr>
          <p:cNvPr id="2" name="Footer Placeholder 4">
            <a:extLst>
              <a:ext uri="{FF2B5EF4-FFF2-40B4-BE49-F238E27FC236}">
                <a16:creationId xmlns:a16="http://schemas.microsoft.com/office/drawing/2014/main" id="{8112185A-7E3B-87CF-6EF3-8C8B165ADAB4}"/>
              </a:ext>
            </a:extLst>
          </p:cNvPr>
          <p:cNvSpPr txBox="1">
            <a:spLocks/>
          </p:cNvSpPr>
          <p:nvPr/>
        </p:nvSpPr>
        <p:spPr>
          <a:xfrm>
            <a:off x="442913" y="5184843"/>
            <a:ext cx="10439999" cy="371981"/>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en-GB" sz="1050">
                <a:solidFill>
                  <a:schemeClr val="accent1"/>
                </a:solidFill>
              </a:rPr>
              <a:t>Source: British Council and Education Insight, 2023 </a:t>
            </a:r>
            <a:endParaRPr lang="en-US" sz="1050" dirty="0">
              <a:solidFill>
                <a:schemeClr val="accent1"/>
              </a:solidFill>
            </a:endParaRPr>
          </a:p>
        </p:txBody>
      </p:sp>
    </p:spTree>
    <p:extLst>
      <p:ext uri="{BB962C8B-B14F-4D97-AF65-F5344CB8AC3E}">
        <p14:creationId xmlns:p14="http://schemas.microsoft.com/office/powerpoint/2010/main" val="1005426300"/>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dbe2aa3-3237-4830-85c4-3d48417ef302">
      <Terms xmlns="http://schemas.microsoft.com/office/infopath/2007/PartnerControls"/>
    </lcf76f155ced4ddcb4097134ff3c332f>
    <TaxCatchAll xmlns="b317b901-4ab4-4161-80c3-da5df50c25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14" ma:contentTypeDescription="Create a new document." ma:contentTypeScope="" ma:versionID="6c57c52f79820b20cd2f247b87812dc2">
  <xsd:schema xmlns:xsd="http://www.w3.org/2001/XMLSchema" xmlns:xs="http://www.w3.org/2001/XMLSchema" xmlns:p="http://schemas.microsoft.com/office/2006/metadata/properties" xmlns:ns2="8dbe2aa3-3237-4830-85c4-3d48417ef302" xmlns:ns3="b317b901-4ab4-4161-80c3-da5df50c25bf" targetNamespace="http://schemas.microsoft.com/office/2006/metadata/properties" ma:root="true" ma:fieldsID="6514c1c3ae273f32fb552c632684b8c3" ns2:_="" ns3:_="">
    <xsd:import namespace="8dbe2aa3-3237-4830-85c4-3d48417ef302"/>
    <xsd:import namespace="b317b901-4ab4-4161-80c3-da5df50c25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feffd1-2dac-401b-9bc3-5f775bbd14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317b901-4ab4-4161-80c3-da5df50c25b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c232366-5879-4361-8a3f-89451d84f99d}" ma:internalName="TaxCatchAll" ma:showField="CatchAllData" ma:web="b317b901-4ab4-4161-80c3-da5df50c25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EB7606-F0DE-4E35-ADFF-7F76928EE48B}">
  <ds:schemaRefs>
    <ds:schemaRef ds:uri="http://schemas.microsoft.com/office/2006/metadata/properties"/>
    <ds:schemaRef ds:uri="http://schemas.microsoft.com/office/infopath/2007/PartnerControls"/>
    <ds:schemaRef ds:uri="8dbe2aa3-3237-4830-85c4-3d48417ef302"/>
    <ds:schemaRef ds:uri="b317b901-4ab4-4161-80c3-da5df50c25bf"/>
  </ds:schemaRefs>
</ds:datastoreItem>
</file>

<file path=customXml/itemProps2.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3.xml><?xml version="1.0" encoding="utf-8"?>
<ds:datastoreItem xmlns:ds="http://schemas.openxmlformats.org/officeDocument/2006/customXml" ds:itemID="{8F28DE40-EE5D-48E6-9CFC-5C70951DC0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b317b901-4ab4-4161-80c3-da5df50c2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1309</Words>
  <Application>Microsoft Office PowerPoint</Application>
  <PresentationFormat>Widescreen</PresentationFormat>
  <Paragraphs>108</Paragraphs>
  <Slides>14</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MuseoSans-700</vt:lpstr>
      <vt:lpstr>Söhne</vt:lpstr>
      <vt:lpstr>Arial</vt:lpstr>
      <vt:lpstr>Calibri</vt:lpstr>
      <vt:lpstr>Wingdings</vt:lpstr>
      <vt:lpstr>Office Theme</vt:lpstr>
      <vt:lpstr>Towards sustainable transatlantic international partnerships Research evidence from British Council research</vt:lpstr>
      <vt:lpstr>Research objectives TNE and MRQ in the Americas: Brazil, Mexico and Peru</vt:lpstr>
      <vt:lpstr>Research methodology</vt:lpstr>
      <vt:lpstr>Research findings: The state of international higher education engagement between the UK and Brazil, Mexico, and Peru</vt:lpstr>
      <vt:lpstr>Research findings: International HE Priorities in LatAm</vt:lpstr>
      <vt:lpstr>Research findings: International HE Priorities in LatAm</vt:lpstr>
      <vt:lpstr>Research findings: Challenges of TNE  as perceived by higher education and government stakeholders in Brazil, Mexico and Peru</vt:lpstr>
      <vt:lpstr>Research recommendations: Policymakers</vt:lpstr>
      <vt:lpstr>Research findings: Value of TNE  as perceived by higher education and government stakeholders in Brazil, Mexico and Peru</vt:lpstr>
      <vt:lpstr>Research recommendations: Higher Education Institutions</vt:lpstr>
      <vt:lpstr>Research recommendations: UK Stakeholders</vt:lpstr>
      <vt:lpstr>A framework for the development of transatlantic sustainable international partnerships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Ward, Laura</cp:lastModifiedBy>
  <cp:revision>87</cp:revision>
  <dcterms:created xsi:type="dcterms:W3CDTF">2020-08-07T10:40:47Z</dcterms:created>
  <dcterms:modified xsi:type="dcterms:W3CDTF">2024-01-24T14:19:22Z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y fmtid="{D5CDD505-2E9C-101B-9397-08002B2CF9AE}" pid="3" name="MediaServiceImageTags">
    <vt:lpwstr/>
  </property>
</Properties>
</file>