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13" r:id="rId2"/>
    <p:sldId id="512" r:id="rId3"/>
    <p:sldId id="535" r:id="rId4"/>
    <p:sldId id="256" r:id="rId5"/>
  </p:sldIdLst>
  <p:sldSz cx="13004800" cy="73152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aret" panose="020B0604020202020204" charset="0"/>
      <p:regular r:id="rId10"/>
    </p:embeddedFont>
    <p:embeddedFont>
      <p:font typeface="Garet Bold" panose="020B0604020202020204" charset="0"/>
      <p:regular r:id="rId11"/>
    </p:embeddedFont>
    <p:embeddedFont>
      <p:font typeface="Prompt" panose="00000500000000000000" pitchFamily="2" charset="-34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2B5D"/>
    <a:srgbClr val="51007F"/>
    <a:srgbClr val="00807E"/>
    <a:srgbClr val="AB0E00"/>
    <a:srgbClr val="FFFFFF"/>
    <a:srgbClr val="799FCD"/>
    <a:srgbClr val="385DAB"/>
    <a:srgbClr val="403393"/>
    <a:srgbClr val="D64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B68A20-4451-4B0D-960D-C4585E68CCEB}" v="28" dt="2023-11-14T00:16:25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82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2" y="0"/>
            <a:ext cx="13004799" cy="470747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441" y="2121747"/>
            <a:ext cx="12059919" cy="39556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853440"/>
            <a:ext cx="12059920" cy="1068782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1" y="7191588"/>
            <a:ext cx="13004799" cy="1343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>
              <a:solidFill>
                <a:srgbClr val="6F625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FD561A-6393-2C4A-B751-E45F4DC6FB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440" y="6220522"/>
            <a:ext cx="2591310" cy="73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49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1" y="470748"/>
            <a:ext cx="13004799" cy="5606626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" y="2121748"/>
            <a:ext cx="12059920" cy="1972212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40" y="4283283"/>
            <a:ext cx="12059920" cy="1232183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200" b="1">
                <a:solidFill>
                  <a:schemeClr val="bg1">
                    <a:lumMod val="95000"/>
                  </a:schemeClr>
                </a:solidFill>
              </a:defRPr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B4F1C1A-7877-C445-BF44-4797CDCC7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3746" y="5530658"/>
            <a:ext cx="5838614" cy="382693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25/01/2024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1E6C26-54D1-EE48-806E-6E0CE27CC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1013" y="6035851"/>
            <a:ext cx="12257812" cy="1232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F31368-CBDC-3B46-9F24-ECF0042AA0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9051" y="876644"/>
            <a:ext cx="3642685" cy="10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32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7C1C-DC5E-464D-8E5D-9F1A86CDD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" y="2556138"/>
            <a:ext cx="12059920" cy="925665"/>
          </a:xfrm>
        </p:spPr>
        <p:txBody>
          <a:bodyPr>
            <a:noAutofit/>
          </a:bodyPr>
          <a:lstStyle/>
          <a:p>
            <a:r>
              <a:rPr lang="en-US" sz="2987" b="0" i="1" dirty="0">
                <a:latin typeface="+mn-lt"/>
              </a:rPr>
              <a:t>Transnational Education: Impactful Collaborations, Meaningful Student Experience and Achieving Sustainability and Equity.</a:t>
            </a:r>
            <a:endParaRPr lang="en-US" sz="4267" i="1" dirty="0"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727B91F-2AC4-CF5F-3CBD-7AE86A474580}"/>
              </a:ext>
            </a:extLst>
          </p:cNvPr>
          <p:cNvSpPr txBox="1">
            <a:spLocks/>
          </p:cNvSpPr>
          <p:nvPr/>
        </p:nvSpPr>
        <p:spPr>
          <a:xfrm>
            <a:off x="472440" y="4296230"/>
            <a:ext cx="4937290" cy="1232183"/>
          </a:xfrm>
          <a:prstGeom prst="rect">
            <a:avLst/>
          </a:prstGeom>
        </p:spPr>
        <p:txBody>
          <a:bodyPr vert="horz" lIns="0" tIns="48768" rIns="97536" bIns="48768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821E69"/>
              </a:buClr>
              <a:buFont typeface="Wingdings" pitchFamily="2" charset="2"/>
              <a:buNone/>
              <a:defRPr sz="3000" b="1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21E69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21E69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21E69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21E69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Vangelis Tsiligkiris, Ph.D.</a:t>
            </a:r>
          </a:p>
          <a:p>
            <a:r>
              <a:rPr lang="en-US" sz="1600" dirty="0"/>
              <a:t>Associate Professor, Founder TNE Hub</a:t>
            </a:r>
          </a:p>
          <a:p>
            <a:r>
              <a:rPr lang="en-US" sz="1600" dirty="0"/>
              <a:t>Nottingham Business School</a:t>
            </a:r>
          </a:p>
        </p:txBody>
      </p:sp>
    </p:spTree>
    <p:extLst>
      <p:ext uri="{BB962C8B-B14F-4D97-AF65-F5344CB8AC3E}">
        <p14:creationId xmlns:p14="http://schemas.microsoft.com/office/powerpoint/2010/main" val="171647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owchart: Delay 37">
            <a:extLst>
              <a:ext uri="{FF2B5EF4-FFF2-40B4-BE49-F238E27FC236}">
                <a16:creationId xmlns:a16="http://schemas.microsoft.com/office/drawing/2014/main" id="{A806FB35-32AF-4CDE-4CB4-44483A7D38A4}"/>
              </a:ext>
            </a:extLst>
          </p:cNvPr>
          <p:cNvSpPr/>
          <p:nvPr/>
        </p:nvSpPr>
        <p:spPr>
          <a:xfrm>
            <a:off x="0" y="0"/>
            <a:ext cx="2983494" cy="7315200"/>
          </a:xfrm>
          <a:prstGeom prst="flowChartDelay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FAAD25-70A6-B0DA-9208-23ED25D5EBB7}"/>
              </a:ext>
            </a:extLst>
          </p:cNvPr>
          <p:cNvGrpSpPr/>
          <p:nvPr/>
        </p:nvGrpSpPr>
        <p:grpSpPr>
          <a:xfrm>
            <a:off x="3149600" y="381000"/>
            <a:ext cx="9265973" cy="4749378"/>
            <a:chOff x="1628766" y="1143000"/>
            <a:chExt cx="9265973" cy="4749378"/>
          </a:xfrm>
        </p:grpSpPr>
        <p:pic>
          <p:nvPicPr>
            <p:cNvPr id="4" name="image1.png" descr="Diagram, venn diagram&#10;&#10;Description automatically generated">
              <a:extLst>
                <a:ext uri="{FF2B5EF4-FFF2-40B4-BE49-F238E27FC236}">
                  <a16:creationId xmlns:a16="http://schemas.microsoft.com/office/drawing/2014/main" id="{68117826-1970-505D-0BE8-41EFFC8CFF75}"/>
                </a:ext>
              </a:extLst>
            </p:cNvPr>
            <p:cNvPicPr/>
            <p:nvPr/>
          </p:nvPicPr>
          <p:blipFill>
            <a:blip r:embed="rId2"/>
            <a:srcRect t="13091"/>
            <a:stretch>
              <a:fillRect/>
            </a:stretch>
          </p:blipFill>
          <p:spPr>
            <a:xfrm>
              <a:off x="3603933" y="1222883"/>
              <a:ext cx="5388673" cy="4669495"/>
            </a:xfrm>
            <a:prstGeom prst="rect">
              <a:avLst/>
            </a:prstGeom>
            <a:ln/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4610005-94C7-6F7D-0B4F-03898D4ABEA0}"/>
                </a:ext>
              </a:extLst>
            </p:cNvPr>
            <p:cNvSpPr/>
            <p:nvPr/>
          </p:nvSpPr>
          <p:spPr>
            <a:xfrm>
              <a:off x="1701800" y="1143000"/>
              <a:ext cx="1447800" cy="1395370"/>
            </a:xfrm>
            <a:prstGeom prst="ellipse">
              <a:avLst/>
            </a:prstGeom>
            <a:solidFill>
              <a:srgbClr val="00807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Operation, licensing and quality assurance of TNE</a:t>
              </a:r>
            </a:p>
            <a:p>
              <a:pPr algn="ctr"/>
              <a:endParaRPr lang="el-GR" sz="12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6629C39-F14C-FEAC-63D3-2E9EE67FE5B6}"/>
                </a:ext>
              </a:extLst>
            </p:cNvPr>
            <p:cNvSpPr/>
            <p:nvPr/>
          </p:nvSpPr>
          <p:spPr>
            <a:xfrm>
              <a:off x="1628766" y="2777836"/>
              <a:ext cx="1447800" cy="1395370"/>
            </a:xfrm>
            <a:prstGeom prst="ellipse">
              <a:avLst/>
            </a:prstGeom>
            <a:solidFill>
              <a:srgbClr val="00807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Recognition of qualifications (e.g. MRQs)</a:t>
              </a:r>
              <a:endParaRPr lang="el-GR" sz="1200" dirty="0"/>
            </a:p>
            <a:p>
              <a:pPr algn="ctr"/>
              <a:endParaRPr lang="el-GR" sz="12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DAA9BFE-6C9D-5D34-A20B-A9FE9B0DF162}"/>
                </a:ext>
              </a:extLst>
            </p:cNvPr>
            <p:cNvCxnSpPr>
              <a:cxnSpLocks/>
              <a:endCxn id="6" idx="6"/>
            </p:cNvCxnSpPr>
            <p:nvPr/>
          </p:nvCxnSpPr>
          <p:spPr>
            <a:xfrm flipH="1" flipV="1">
              <a:off x="3149600" y="1840685"/>
              <a:ext cx="838200" cy="902515"/>
            </a:xfrm>
            <a:prstGeom prst="straightConnector1">
              <a:avLst/>
            </a:prstGeom>
            <a:ln w="28575">
              <a:solidFill>
                <a:srgbClr val="00807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9DB889C-EB3B-7108-C1EC-ED642C14F5E6}"/>
                </a:ext>
              </a:extLst>
            </p:cNvPr>
            <p:cNvCxnSpPr>
              <a:cxnSpLocks/>
              <a:endCxn id="9" idx="6"/>
            </p:cNvCxnSpPr>
            <p:nvPr/>
          </p:nvCxnSpPr>
          <p:spPr>
            <a:xfrm flipH="1">
              <a:off x="3076566" y="2982666"/>
              <a:ext cx="835034" cy="492855"/>
            </a:xfrm>
            <a:prstGeom prst="straightConnector1">
              <a:avLst/>
            </a:prstGeom>
            <a:ln w="28575">
              <a:solidFill>
                <a:srgbClr val="00807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0850C1C-6A05-B0C7-E62A-BCFF6DAB829B}"/>
                </a:ext>
              </a:extLst>
            </p:cNvPr>
            <p:cNvSpPr/>
            <p:nvPr/>
          </p:nvSpPr>
          <p:spPr>
            <a:xfrm>
              <a:off x="9446939" y="1143000"/>
              <a:ext cx="1447800" cy="1395370"/>
            </a:xfrm>
            <a:prstGeom prst="ellipse">
              <a:avLst/>
            </a:prstGeom>
            <a:solidFill>
              <a:srgbClr val="AB0E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Global vs. local </a:t>
              </a:r>
            </a:p>
            <a:p>
              <a:pPr algn="ctr"/>
              <a:endParaRPr lang="el-GR" sz="1200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3B1EDCA-0543-8977-18C3-510C0997616E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 flipV="1">
              <a:off x="8483600" y="1840685"/>
              <a:ext cx="963339" cy="58413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5AD691B-03F4-5192-F660-B468BBF72C4E}"/>
                </a:ext>
              </a:extLst>
            </p:cNvPr>
            <p:cNvSpPr/>
            <p:nvPr/>
          </p:nvSpPr>
          <p:spPr>
            <a:xfrm>
              <a:off x="9446939" y="2778642"/>
              <a:ext cx="1447800" cy="1395370"/>
            </a:xfrm>
            <a:prstGeom prst="ellipse">
              <a:avLst/>
            </a:prstGeom>
            <a:solidFill>
              <a:srgbClr val="AB0E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Financial, human, physical, intellectual resources</a:t>
              </a:r>
              <a:endParaRPr lang="el-GR" sz="1200" dirty="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B8893C1-350B-5AA3-3CAD-21ADD9BB3EB8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 flipV="1">
              <a:off x="8483600" y="2849561"/>
              <a:ext cx="963339" cy="6267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AFE83AD5-BB1A-AC8A-AE2B-2078336BC5F2}"/>
              </a:ext>
            </a:extLst>
          </p:cNvPr>
          <p:cNvSpPr/>
          <p:nvPr/>
        </p:nvSpPr>
        <p:spPr>
          <a:xfrm>
            <a:off x="6326611" y="5722223"/>
            <a:ext cx="1447800" cy="1395370"/>
          </a:xfrm>
          <a:prstGeom prst="ellipse">
            <a:avLst/>
          </a:prstGeom>
          <a:solidFill>
            <a:srgbClr val="5100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Demand and supply of HE in partner countries</a:t>
            </a:r>
            <a:endParaRPr lang="el-GR" sz="1200" dirty="0"/>
          </a:p>
          <a:p>
            <a:pPr algn="ctr"/>
            <a:endParaRPr lang="el-GR" sz="12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E13CE30-35A3-B84E-5CD3-D7D9E5627387}"/>
              </a:ext>
            </a:extLst>
          </p:cNvPr>
          <p:cNvSpPr/>
          <p:nvPr/>
        </p:nvSpPr>
        <p:spPr>
          <a:xfrm>
            <a:off x="8175933" y="5638800"/>
            <a:ext cx="1447800" cy="1395370"/>
          </a:xfrm>
          <a:prstGeom prst="ellipse">
            <a:avLst/>
          </a:prstGeom>
          <a:solidFill>
            <a:srgbClr val="5100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dirty="0"/>
              <a:t>Quality of human capital, infrastructure, innovation index</a:t>
            </a:r>
            <a:endParaRPr lang="el-GR" sz="12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5F4796-E38D-4C7A-B250-F0FBD0297210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7050511" y="5058043"/>
            <a:ext cx="495300" cy="720000"/>
          </a:xfrm>
          <a:prstGeom prst="straightConnector1">
            <a:avLst/>
          </a:prstGeom>
          <a:ln w="28575">
            <a:solidFill>
              <a:srgbClr val="5100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6C2746-889D-F519-6631-F1AEA6A4BEE2}"/>
              </a:ext>
            </a:extLst>
          </p:cNvPr>
          <p:cNvCxnSpPr>
            <a:cxnSpLocks/>
          </p:cNvCxnSpPr>
          <p:nvPr/>
        </p:nvCxnSpPr>
        <p:spPr>
          <a:xfrm>
            <a:off x="8216900" y="4974620"/>
            <a:ext cx="609600" cy="720000"/>
          </a:xfrm>
          <a:prstGeom prst="straightConnector1">
            <a:avLst/>
          </a:prstGeom>
          <a:ln w="28575">
            <a:solidFill>
              <a:srgbClr val="5100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CB73ECE5-04AE-C3EE-931B-47728D527B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983493" cy="7315200"/>
          </a:xfrm>
          <a:noFill/>
        </p:spPr>
        <p:txBody>
          <a:bodyPr>
            <a:normAutofit/>
          </a:bodyPr>
          <a:lstStyle/>
          <a:p>
            <a:r>
              <a:rPr lang="en-GB" sz="256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framework for the development of sustainable international partnerships </a:t>
            </a:r>
            <a:endParaRPr lang="el-GR" sz="576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2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5"/>
          <p:cNvSpPr/>
          <p:nvPr/>
        </p:nvSpPr>
        <p:spPr>
          <a:xfrm>
            <a:off x="1517248" y="328093"/>
            <a:ext cx="168689" cy="345145"/>
          </a:xfrm>
          <a:custGeom>
            <a:avLst/>
            <a:gdLst/>
            <a:ahLst/>
            <a:cxnLst/>
            <a:rect l="l" t="t" r="r" b="b"/>
            <a:pathLst>
              <a:path w="210968" h="345144">
                <a:moveTo>
                  <a:pt x="0" y="0"/>
                </a:moveTo>
                <a:lnTo>
                  <a:pt x="210968" y="0"/>
                </a:lnTo>
                <a:lnTo>
                  <a:pt x="210968" y="345144"/>
                </a:lnTo>
                <a:lnTo>
                  <a:pt x="0" y="345144"/>
                </a:lnTo>
                <a:lnTo>
                  <a:pt x="0" y="0"/>
                </a:lnTo>
                <a:close/>
              </a:path>
            </a:pathLst>
          </a:custGeom>
          <a:solidFill>
            <a:srgbClr val="F4B183"/>
          </a:solidFill>
        </p:spPr>
        <p:txBody>
          <a:bodyPr/>
          <a:lstStyle/>
          <a:p>
            <a:pPr defTabSz="914388"/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3232315" y="273486"/>
            <a:ext cx="5268938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388">
              <a:lnSpc>
                <a:spcPts val="4620"/>
              </a:lnSpc>
            </a:pPr>
            <a:r>
              <a:rPr lang="en-US" sz="4267" spc="3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TNE LIFECYCLE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950670" y="862090"/>
            <a:ext cx="4239760" cy="32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388">
              <a:lnSpc>
                <a:spcPts val="2940"/>
              </a:lnSpc>
            </a:pPr>
            <a:r>
              <a:rPr lang="en-US" sz="1493">
                <a:solidFill>
                  <a:srgbClr val="454D40"/>
                </a:solidFill>
                <a:latin typeface="Inter"/>
              </a:rPr>
              <a:t>STAGES, MOTIVES AND OPPORTUNITIES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1625601" y="7008758"/>
            <a:ext cx="9753600" cy="306443"/>
            <a:chOff x="0" y="0"/>
            <a:chExt cx="4639733" cy="25469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5" name="Freeform 65"/>
            <p:cNvSpPr/>
            <p:nvPr/>
          </p:nvSpPr>
          <p:spPr>
            <a:xfrm>
              <a:off x="0" y="0"/>
              <a:ext cx="4639733" cy="254692"/>
            </a:xfrm>
            <a:custGeom>
              <a:avLst/>
              <a:gdLst/>
              <a:ahLst/>
              <a:cxnLst/>
              <a:rect l="l" t="t" r="r" b="b"/>
              <a:pathLst>
                <a:path w="4639733" h="254692">
                  <a:moveTo>
                    <a:pt x="0" y="0"/>
                  </a:moveTo>
                  <a:lnTo>
                    <a:pt x="4639733" y="0"/>
                  </a:lnTo>
                  <a:lnTo>
                    <a:pt x="4639733" y="254692"/>
                  </a:lnTo>
                  <a:lnTo>
                    <a:pt x="0" y="25469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914388"/>
              <a:endParaRPr lang="el-GR">
                <a:solidFill>
                  <a:srgbClr val="E4003A"/>
                </a:solidFill>
                <a:latin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95373F-0489-75F2-99CE-D48C31A1D815}"/>
              </a:ext>
            </a:extLst>
          </p:cNvPr>
          <p:cNvGrpSpPr/>
          <p:nvPr/>
        </p:nvGrpSpPr>
        <p:grpSpPr>
          <a:xfrm>
            <a:off x="1525530" y="1591673"/>
            <a:ext cx="9953740" cy="5119464"/>
            <a:chOff x="2080439" y="1857377"/>
            <a:chExt cx="8031123" cy="4040921"/>
          </a:xfrm>
        </p:grpSpPr>
        <p:grpSp>
          <p:nvGrpSpPr>
            <p:cNvPr id="2" name="Group 2"/>
            <p:cNvGrpSpPr/>
            <p:nvPr/>
          </p:nvGrpSpPr>
          <p:grpSpPr>
            <a:xfrm rot="-5400000">
              <a:off x="8697856" y="1726768"/>
              <a:ext cx="665281" cy="2162131"/>
              <a:chOff x="0" y="0"/>
              <a:chExt cx="2771140" cy="900607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771140" cy="9006071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9006071">
                    <a:moveTo>
                      <a:pt x="0" y="0"/>
                    </a:moveTo>
                    <a:lnTo>
                      <a:pt x="0" y="8103102"/>
                    </a:lnTo>
                    <a:lnTo>
                      <a:pt x="1384300" y="9006071"/>
                    </a:lnTo>
                    <a:lnTo>
                      <a:pt x="2771140" y="8103102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B56576"/>
              </a:solidFill>
            </p:spPr>
            <p:txBody>
              <a:bodyPr/>
              <a:lstStyle/>
              <a:p>
                <a:pPr defTabSz="914388"/>
                <a:endParaRPr lang="el-GR">
                  <a:solidFill>
                    <a:prstClr val="black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Group 4"/>
            <p:cNvGrpSpPr/>
            <p:nvPr/>
          </p:nvGrpSpPr>
          <p:grpSpPr>
            <a:xfrm rot="-5400000">
              <a:off x="7735086" y="2574035"/>
              <a:ext cx="685621" cy="467596"/>
              <a:chOff x="0" y="0"/>
              <a:chExt cx="2771140" cy="188993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771140" cy="1889930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1889930">
                    <a:moveTo>
                      <a:pt x="0" y="0"/>
                    </a:moveTo>
                    <a:lnTo>
                      <a:pt x="0" y="986960"/>
                    </a:lnTo>
                    <a:lnTo>
                      <a:pt x="1384300" y="1889930"/>
                    </a:lnTo>
                    <a:lnTo>
                      <a:pt x="2771140" y="986960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F1F2F2"/>
              </a:solidFill>
            </p:spPr>
            <p:txBody>
              <a:bodyPr/>
              <a:lstStyle/>
              <a:p>
                <a:pPr defTabSz="914388"/>
                <a:endParaRPr lang="el-GR">
                  <a:solidFill>
                    <a:prstClr val="black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5400000">
              <a:off x="6767120" y="1726768"/>
              <a:ext cx="665281" cy="2162131"/>
              <a:chOff x="0" y="0"/>
              <a:chExt cx="2771140" cy="900607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71140" cy="9006071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9006071">
                    <a:moveTo>
                      <a:pt x="0" y="0"/>
                    </a:moveTo>
                    <a:lnTo>
                      <a:pt x="0" y="8103102"/>
                    </a:lnTo>
                    <a:lnTo>
                      <a:pt x="1384300" y="9006071"/>
                    </a:lnTo>
                    <a:lnTo>
                      <a:pt x="2771140" y="8103102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A66C98"/>
              </a:solidFill>
            </p:spPr>
            <p:txBody>
              <a:bodyPr/>
              <a:lstStyle/>
              <a:p>
                <a:pPr defTabSz="914388"/>
                <a:endParaRPr lang="el-GR">
                  <a:solidFill>
                    <a:prstClr val="black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-5400000">
              <a:off x="5804349" y="2574035"/>
              <a:ext cx="685621" cy="467596"/>
              <a:chOff x="0" y="0"/>
              <a:chExt cx="2771140" cy="18899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71140" cy="1889930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1889930">
                    <a:moveTo>
                      <a:pt x="0" y="0"/>
                    </a:moveTo>
                    <a:lnTo>
                      <a:pt x="0" y="986960"/>
                    </a:lnTo>
                    <a:lnTo>
                      <a:pt x="1384300" y="1889930"/>
                    </a:lnTo>
                    <a:lnTo>
                      <a:pt x="2771140" y="986960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F1F2F2"/>
              </a:solidFill>
            </p:spPr>
            <p:txBody>
              <a:bodyPr/>
              <a:lstStyle/>
              <a:p>
                <a:pPr defTabSz="914388"/>
                <a:endParaRPr lang="el-GR">
                  <a:solidFill>
                    <a:prstClr val="black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5400000">
              <a:off x="4847914" y="1726768"/>
              <a:ext cx="665281" cy="2162131"/>
              <a:chOff x="0" y="0"/>
              <a:chExt cx="2771140" cy="90060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771140" cy="9006071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9006071">
                    <a:moveTo>
                      <a:pt x="0" y="0"/>
                    </a:moveTo>
                    <a:lnTo>
                      <a:pt x="0" y="8103102"/>
                    </a:lnTo>
                    <a:lnTo>
                      <a:pt x="1384300" y="9006071"/>
                    </a:lnTo>
                    <a:lnTo>
                      <a:pt x="2771140" y="8103102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6D597A"/>
              </a:solidFill>
            </p:spPr>
            <p:txBody>
              <a:bodyPr/>
              <a:lstStyle/>
              <a:p>
                <a:pPr defTabSz="914388"/>
                <a:endParaRPr lang="el-GR">
                  <a:solidFill>
                    <a:prstClr val="black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5400000">
              <a:off x="3885144" y="2574035"/>
              <a:ext cx="685621" cy="467596"/>
              <a:chOff x="0" y="0"/>
              <a:chExt cx="2771140" cy="188993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771140" cy="1889930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1889930">
                    <a:moveTo>
                      <a:pt x="0" y="0"/>
                    </a:moveTo>
                    <a:lnTo>
                      <a:pt x="0" y="986960"/>
                    </a:lnTo>
                    <a:lnTo>
                      <a:pt x="1384300" y="1889930"/>
                    </a:lnTo>
                    <a:lnTo>
                      <a:pt x="2771140" y="986960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F1F2F2"/>
              </a:solidFill>
            </p:spPr>
            <p:txBody>
              <a:bodyPr/>
              <a:lstStyle/>
              <a:p>
                <a:pPr defTabSz="914388"/>
                <a:endParaRPr lang="el-GR">
                  <a:solidFill>
                    <a:prstClr val="black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5400000">
              <a:off x="2934197" y="1726768"/>
              <a:ext cx="665281" cy="2162131"/>
              <a:chOff x="0" y="0"/>
              <a:chExt cx="2771140" cy="900607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771140" cy="9006071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9006071">
                    <a:moveTo>
                      <a:pt x="0" y="0"/>
                    </a:moveTo>
                    <a:lnTo>
                      <a:pt x="0" y="8103102"/>
                    </a:lnTo>
                    <a:lnTo>
                      <a:pt x="1384300" y="9006071"/>
                    </a:lnTo>
                    <a:lnTo>
                      <a:pt x="2771140" y="8103102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38A3A5"/>
              </a:solidFill>
            </p:spPr>
            <p:txBody>
              <a:bodyPr/>
              <a:lstStyle/>
              <a:p>
                <a:pPr defTabSz="914388"/>
                <a:endParaRPr lang="el-GR">
                  <a:solidFill>
                    <a:prstClr val="black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5400000">
              <a:off x="1971426" y="2574035"/>
              <a:ext cx="685621" cy="467596"/>
              <a:chOff x="0" y="0"/>
              <a:chExt cx="2771140" cy="188993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771140" cy="1889930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1889930">
                    <a:moveTo>
                      <a:pt x="0" y="0"/>
                    </a:moveTo>
                    <a:lnTo>
                      <a:pt x="0" y="986960"/>
                    </a:lnTo>
                    <a:lnTo>
                      <a:pt x="1384300" y="1889930"/>
                    </a:lnTo>
                    <a:lnTo>
                      <a:pt x="2771140" y="986960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F1F2F2"/>
              </a:solidFill>
            </p:spPr>
            <p:txBody>
              <a:bodyPr/>
              <a:lstStyle/>
              <a:p>
                <a:pPr defTabSz="914388"/>
                <a:endParaRPr lang="el-GR">
                  <a:solidFill>
                    <a:prstClr val="black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 rot="-10800000">
              <a:off x="2884638" y="1857377"/>
              <a:ext cx="764399" cy="764399"/>
              <a:chOff x="0" y="0"/>
              <a:chExt cx="495300" cy="4953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1F2F2"/>
              </a:solidFill>
            </p:spPr>
            <p:txBody>
              <a:bodyPr/>
              <a:lstStyle/>
              <a:p>
                <a:pPr defTabSz="914388"/>
                <a:endParaRPr lang="el-GR">
                  <a:solidFill>
                    <a:prstClr val="black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38A3A5"/>
              </a:solidFill>
            </p:spPr>
            <p:txBody>
              <a:bodyPr/>
              <a:lstStyle/>
              <a:p>
                <a:pPr defTabSz="914388"/>
                <a:endParaRPr lang="el-GR">
                  <a:solidFill>
                    <a:prstClr val="black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Freeform 22"/>
            <p:cNvSpPr/>
            <p:nvPr/>
          </p:nvSpPr>
          <p:spPr>
            <a:xfrm rot="10800000">
              <a:off x="4798356" y="1857377"/>
              <a:ext cx="764399" cy="764399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pPr defTabSz="914388"/>
              <a:endParaRPr lang="el-GR">
                <a:solidFill>
                  <a:prstClr val="black"/>
                </a:solidFill>
                <a:latin typeface="Arial" panose="020B0604020202020204" pitchFamily="34" charset="0"/>
                <a:ea typeface="Dotum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 rot="10800000">
              <a:off x="4853380" y="1915575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6D597A"/>
            </a:solidFill>
          </p:spPr>
          <p:txBody>
            <a:bodyPr/>
            <a:lstStyle/>
            <a:p>
              <a:pPr defTabSz="914388"/>
              <a:endParaRPr lang="el-GR">
                <a:solidFill>
                  <a:prstClr val="white"/>
                </a:solidFill>
                <a:latin typeface="Arial" panose="020B0604020202020204" pitchFamily="34" charset="0"/>
                <a:ea typeface="Dotum" panose="020B0503020000020004" pitchFamily="34" charset="-127"/>
                <a:cs typeface="Arial" panose="020B0604020202020204" pitchFamily="34" charset="0"/>
              </a:endParaRPr>
            </a:p>
          </p:txBody>
        </p:sp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 rot="-10800000">
              <a:off x="6717561" y="1857377"/>
              <a:ext cx="764399" cy="764399"/>
              <a:chOff x="0" y="0"/>
              <a:chExt cx="495300" cy="4953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1F2F2"/>
              </a:solidFill>
            </p:spPr>
            <p:txBody>
              <a:bodyPr/>
              <a:lstStyle/>
              <a:p>
                <a:pPr defTabSz="914388"/>
                <a:endParaRPr lang="el-GR">
                  <a:solidFill>
                    <a:prstClr val="black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A66C98"/>
              </a:solidFill>
            </p:spPr>
            <p:txBody>
              <a:bodyPr/>
              <a:lstStyle/>
              <a:p>
                <a:pPr defTabSz="914388"/>
                <a:endParaRPr lang="el-GR">
                  <a:solidFill>
                    <a:prstClr val="black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 rot="-10800000">
              <a:off x="8648297" y="1857377"/>
              <a:ext cx="764399" cy="764399"/>
              <a:chOff x="0" y="0"/>
              <a:chExt cx="495300" cy="4953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1F2F2"/>
              </a:solidFill>
            </p:spPr>
            <p:txBody>
              <a:bodyPr/>
              <a:lstStyle/>
              <a:p>
                <a:pPr defTabSz="914388"/>
                <a:endParaRPr lang="el-GR">
                  <a:solidFill>
                    <a:prstClr val="black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56576"/>
              </a:solidFill>
            </p:spPr>
            <p:txBody>
              <a:bodyPr/>
              <a:lstStyle/>
              <a:p>
                <a:pPr defTabSz="914388"/>
                <a:endParaRPr lang="el-GR">
                  <a:solidFill>
                    <a:prstClr val="black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AutoShape 37"/>
            <p:cNvSpPr/>
            <p:nvPr/>
          </p:nvSpPr>
          <p:spPr>
            <a:xfrm rot="5400000">
              <a:off x="1923329" y="4100716"/>
              <a:ext cx="925103" cy="0"/>
            </a:xfrm>
            <a:prstGeom prst="line">
              <a:avLst/>
            </a:prstGeom>
            <a:ln w="95250" cap="flat">
              <a:solidFill>
                <a:srgbClr val="38A3A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914388"/>
              <a:endParaRPr lang="el-GR">
                <a:solidFill>
                  <a:prstClr val="black"/>
                </a:solidFill>
                <a:latin typeface="Arial" panose="020B0604020202020204" pitchFamily="34" charset="0"/>
                <a:ea typeface="Dotum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38" name="AutoShape 38"/>
            <p:cNvSpPr/>
            <p:nvPr/>
          </p:nvSpPr>
          <p:spPr>
            <a:xfrm rot="5400000">
              <a:off x="3810051" y="4100716"/>
              <a:ext cx="925103" cy="0"/>
            </a:xfrm>
            <a:prstGeom prst="line">
              <a:avLst/>
            </a:prstGeom>
            <a:ln w="95250" cap="flat">
              <a:solidFill>
                <a:srgbClr val="6D597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914388"/>
              <a:endParaRPr lang="el-GR">
                <a:solidFill>
                  <a:prstClr val="black"/>
                </a:solidFill>
                <a:latin typeface="Arial" panose="020B0604020202020204" pitchFamily="34" charset="0"/>
                <a:ea typeface="Dotum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39" name="AutoShape 39"/>
            <p:cNvSpPr/>
            <p:nvPr/>
          </p:nvSpPr>
          <p:spPr>
            <a:xfrm rot="5400000">
              <a:off x="5729256" y="4100716"/>
              <a:ext cx="925103" cy="0"/>
            </a:xfrm>
            <a:prstGeom prst="line">
              <a:avLst/>
            </a:prstGeom>
            <a:ln w="95250" cap="flat">
              <a:solidFill>
                <a:srgbClr val="A66C9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914388"/>
              <a:endParaRPr lang="el-GR">
                <a:solidFill>
                  <a:prstClr val="black"/>
                </a:solidFill>
                <a:latin typeface="Arial" panose="020B0604020202020204" pitchFamily="34" charset="0"/>
                <a:ea typeface="Dotum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0" name="AutoShape 40"/>
            <p:cNvSpPr/>
            <p:nvPr/>
          </p:nvSpPr>
          <p:spPr>
            <a:xfrm rot="5400000">
              <a:off x="7659993" y="4100716"/>
              <a:ext cx="925103" cy="0"/>
            </a:xfrm>
            <a:prstGeom prst="line">
              <a:avLst/>
            </a:prstGeom>
            <a:ln w="95250" cap="flat">
              <a:solidFill>
                <a:srgbClr val="B5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914388"/>
              <a:endParaRPr lang="el-GR">
                <a:solidFill>
                  <a:prstClr val="black"/>
                </a:solidFill>
                <a:latin typeface="Arial" panose="020B0604020202020204" pitchFamily="34" charset="0"/>
                <a:ea typeface="Dotum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1" name="Freeform 41"/>
            <p:cNvSpPr/>
            <p:nvPr/>
          </p:nvSpPr>
          <p:spPr>
            <a:xfrm>
              <a:off x="2321593" y="3201845"/>
              <a:ext cx="323453" cy="323453"/>
            </a:xfrm>
            <a:custGeom>
              <a:avLst/>
              <a:gdLst/>
              <a:ahLst/>
              <a:cxnLst/>
              <a:rect l="l" t="t" r="r" b="b"/>
              <a:pathLst>
                <a:path w="345016" h="345016">
                  <a:moveTo>
                    <a:pt x="0" y="0"/>
                  </a:moveTo>
                  <a:lnTo>
                    <a:pt x="345016" y="0"/>
                  </a:lnTo>
                  <a:lnTo>
                    <a:pt x="345016" y="345016"/>
                  </a:lnTo>
                  <a:lnTo>
                    <a:pt x="0" y="345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914388"/>
              <a:endParaRPr lang="el-GR">
                <a:solidFill>
                  <a:prstClr val="black"/>
                </a:solidFill>
                <a:latin typeface="Arial" panose="020B0604020202020204" pitchFamily="34" charset="0"/>
                <a:ea typeface="Dotum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2" name="Freeform 42"/>
            <p:cNvSpPr/>
            <p:nvPr/>
          </p:nvSpPr>
          <p:spPr>
            <a:xfrm>
              <a:off x="4227954" y="3201845"/>
              <a:ext cx="323453" cy="323453"/>
            </a:xfrm>
            <a:custGeom>
              <a:avLst/>
              <a:gdLst/>
              <a:ahLst/>
              <a:cxnLst/>
              <a:rect l="l" t="t" r="r" b="b"/>
              <a:pathLst>
                <a:path w="345016" h="345016">
                  <a:moveTo>
                    <a:pt x="0" y="0"/>
                  </a:moveTo>
                  <a:lnTo>
                    <a:pt x="345016" y="0"/>
                  </a:lnTo>
                  <a:lnTo>
                    <a:pt x="345016" y="345016"/>
                  </a:lnTo>
                  <a:lnTo>
                    <a:pt x="0" y="345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914388"/>
              <a:endParaRPr lang="el-GR">
                <a:solidFill>
                  <a:prstClr val="black"/>
                </a:solidFill>
                <a:latin typeface="Arial" panose="020B0604020202020204" pitchFamily="34" charset="0"/>
                <a:ea typeface="Dotum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3" name="Freeform 43"/>
            <p:cNvSpPr/>
            <p:nvPr/>
          </p:nvSpPr>
          <p:spPr>
            <a:xfrm>
              <a:off x="6147160" y="3201845"/>
              <a:ext cx="323453" cy="323453"/>
            </a:xfrm>
            <a:custGeom>
              <a:avLst/>
              <a:gdLst/>
              <a:ahLst/>
              <a:cxnLst/>
              <a:rect l="l" t="t" r="r" b="b"/>
              <a:pathLst>
                <a:path w="345016" h="345016">
                  <a:moveTo>
                    <a:pt x="0" y="0"/>
                  </a:moveTo>
                  <a:lnTo>
                    <a:pt x="345015" y="0"/>
                  </a:lnTo>
                  <a:lnTo>
                    <a:pt x="345015" y="345016"/>
                  </a:lnTo>
                  <a:lnTo>
                    <a:pt x="0" y="345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914388"/>
              <a:endParaRPr lang="el-GR">
                <a:solidFill>
                  <a:prstClr val="black"/>
                </a:solidFill>
                <a:latin typeface="Arial" panose="020B0604020202020204" pitchFamily="34" charset="0"/>
                <a:ea typeface="Dotum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4" name="Freeform 44"/>
            <p:cNvSpPr/>
            <p:nvPr/>
          </p:nvSpPr>
          <p:spPr>
            <a:xfrm>
              <a:off x="8083387" y="3201845"/>
              <a:ext cx="323453" cy="323453"/>
            </a:xfrm>
            <a:custGeom>
              <a:avLst/>
              <a:gdLst/>
              <a:ahLst/>
              <a:cxnLst/>
              <a:rect l="l" t="t" r="r" b="b"/>
              <a:pathLst>
                <a:path w="345016" h="345016">
                  <a:moveTo>
                    <a:pt x="0" y="0"/>
                  </a:moveTo>
                  <a:lnTo>
                    <a:pt x="345016" y="0"/>
                  </a:lnTo>
                  <a:lnTo>
                    <a:pt x="345016" y="345016"/>
                  </a:lnTo>
                  <a:lnTo>
                    <a:pt x="0" y="345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914388"/>
              <a:endParaRPr lang="el-GR">
                <a:solidFill>
                  <a:prstClr val="black"/>
                </a:solidFill>
                <a:latin typeface="Arial" panose="020B0604020202020204" pitchFamily="34" charset="0"/>
                <a:ea typeface="Dotum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504206" y="3857638"/>
              <a:ext cx="1543990" cy="171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388"/>
              <a:r>
                <a:rPr lang="en-US" sz="1280" dirty="0">
                  <a:solidFill>
                    <a:srgbClr val="EEECE1">
                      <a:lumMod val="10000"/>
                    </a:srgbClr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rPr>
                <a:t>Early stage TNE comes to fill the supply of HE gap in a host country. </a:t>
              </a:r>
            </a:p>
            <a:p>
              <a:pPr defTabSz="914388"/>
              <a:r>
                <a:rPr lang="en-US" sz="1280" dirty="0">
                  <a:solidFill>
                    <a:srgbClr val="EEECE1">
                      <a:lumMod val="10000"/>
                    </a:srgbClr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rPr>
                <a:t>At this stage, the emphasis is on teaching partnership, primarily in the form of Franchising and validation.</a:t>
              </a:r>
            </a:p>
            <a:p>
              <a:pPr defTabSz="914388"/>
              <a:endParaRPr lang="en-US" sz="1280" dirty="0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ea typeface="Dotum" panose="020B0503020000020004" pitchFamily="34" charset="-127"/>
                <a:cs typeface="Arial" panose="020B0604020202020204" pitchFamily="34" charset="0"/>
              </a:endParaRPr>
            </a:p>
            <a:p>
              <a:pPr defTabSz="914388"/>
              <a:r>
                <a:rPr lang="en-US" sz="1280" dirty="0">
                  <a:solidFill>
                    <a:srgbClr val="EEECE1">
                      <a:lumMod val="10000"/>
                    </a:srgbClr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rPr>
                <a:t>The main motive is financial.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4390927" y="3857638"/>
              <a:ext cx="1543990" cy="1852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1260"/>
                </a:lnSpc>
                <a:defRPr sz="1000">
                  <a:solidFill>
                    <a:schemeClr val="bg2">
                      <a:lumMod val="10000"/>
                    </a:schemeClr>
                  </a:solidFill>
                  <a:latin typeface="Inter"/>
                </a:defRPr>
              </a:lvl1pPr>
            </a:lstStyle>
            <a:p>
              <a:pPr defTabSz="914388">
                <a:lnSpc>
                  <a:spcPct val="100000"/>
                </a:lnSpc>
              </a:pPr>
              <a:r>
                <a:rPr lang="en-US" sz="1173" dirty="0">
                  <a:solidFill>
                    <a:srgbClr val="EEECE1">
                      <a:lumMod val="10000"/>
                    </a:srgbClr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rPr>
                <a:t>As the supply in a host country develops and the gap closes, there is a shift towards TNE activities that come to cover niche, high-value, cutting-edge subject areas. Also, there are opportunities to cover possible quality gaps that exist in the local HE. </a:t>
              </a:r>
            </a:p>
            <a:p>
              <a:pPr defTabSz="914388">
                <a:lnSpc>
                  <a:spcPct val="100000"/>
                </a:lnSpc>
              </a:pPr>
              <a:endParaRPr lang="en-US" sz="1173" dirty="0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ea typeface="Dotum" panose="020B0503020000020004" pitchFamily="34" charset="-127"/>
                <a:cs typeface="Arial" panose="020B0604020202020204" pitchFamily="34" charset="0"/>
              </a:endParaRPr>
            </a:p>
            <a:p>
              <a:pPr defTabSz="914388">
                <a:lnSpc>
                  <a:spcPct val="100000"/>
                </a:lnSpc>
              </a:pPr>
              <a:r>
                <a:rPr lang="en-US" sz="1173" dirty="0">
                  <a:solidFill>
                    <a:srgbClr val="EEECE1">
                      <a:lumMod val="10000"/>
                    </a:srgbClr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rPr>
                <a:t>The main motive remains financial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6310133" y="3857638"/>
              <a:ext cx="1543990" cy="2040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388"/>
              <a:r>
                <a:rPr lang="en-US" sz="1120">
                  <a:solidFill>
                    <a:srgbClr val="EEECE1">
                      <a:lumMod val="10000"/>
                    </a:srgbClr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rPr>
                <a:t>TNE becomes integrated in the HE system of the country. This implies opportunities for physical presence and degree awarding powers (in some instances). Also, it requires additional quality assurance compliance.</a:t>
              </a:r>
            </a:p>
            <a:p>
              <a:pPr defTabSz="914388"/>
              <a:endParaRPr lang="en-US" sz="1120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ea typeface="Dotum" panose="020B0503020000020004" pitchFamily="34" charset="-127"/>
                <a:cs typeface="Arial" panose="020B0604020202020204" pitchFamily="34" charset="0"/>
              </a:endParaRPr>
            </a:p>
            <a:p>
              <a:pPr defTabSz="914388"/>
              <a:r>
                <a:rPr lang="en-US" sz="1120">
                  <a:solidFill>
                    <a:srgbClr val="EEECE1">
                      <a:lumMod val="10000"/>
                    </a:srgbClr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rPr>
                <a:t>The motive extents to include global presence and reputation, collaboration and pipeline for international student recruitment</a:t>
              </a:r>
            </a:p>
            <a:p>
              <a:pPr defTabSz="914388"/>
              <a:endParaRPr lang="en-US" sz="1120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ea typeface="Dotum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8240869" y="3857638"/>
              <a:ext cx="1543990" cy="1632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388"/>
              <a:r>
                <a:rPr lang="en-US" sz="1120">
                  <a:solidFill>
                    <a:srgbClr val="EEECE1">
                      <a:lumMod val="10000"/>
                    </a:srgbClr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rPr>
                <a:t>There is an array of trends that shape the emerging model of TNE. These include: 1) drive for equitable forms of partnerships; 2) emphasis on financial returns as well as impact; 3) vision to create collaboration across different levels/dimensions </a:t>
              </a:r>
            </a:p>
            <a:p>
              <a:pPr defTabSz="914388"/>
              <a:endParaRPr lang="en-US" sz="1120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ea typeface="Dotum" panose="020B0503020000020004" pitchFamily="34" charset="-127"/>
                <a:cs typeface="Arial" panose="020B0604020202020204" pitchFamily="34" charset="0"/>
              </a:endParaRPr>
            </a:p>
            <a:p>
              <a:pPr defTabSz="914388"/>
              <a:r>
                <a:rPr lang="en-US" sz="1120">
                  <a:solidFill>
                    <a:srgbClr val="EEECE1">
                      <a:lumMod val="10000"/>
                    </a:srgbClr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rPr>
                <a:t>The motive serves a cohesive Global Engagement strategy  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2504207" y="3617924"/>
              <a:ext cx="1679317" cy="166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388">
                <a:lnSpc>
                  <a:spcPts val="1820"/>
                </a:lnSpc>
              </a:pPr>
              <a:r>
                <a:rPr lang="en-US" sz="1300">
                  <a:solidFill>
                    <a:srgbClr val="38A3A5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rPr>
                <a:t>SUPPLY GAP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4390928" y="3617924"/>
              <a:ext cx="1679317" cy="166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388">
                <a:lnSpc>
                  <a:spcPts val="1820"/>
                </a:lnSpc>
              </a:pPr>
              <a:r>
                <a:rPr lang="en-US" sz="1300">
                  <a:solidFill>
                    <a:srgbClr val="6D597A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rPr>
                <a:t>QUALITY GAP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8240870" y="3617924"/>
              <a:ext cx="1679317" cy="166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388">
                <a:lnSpc>
                  <a:spcPts val="1820"/>
                </a:lnSpc>
              </a:pPr>
              <a:r>
                <a:rPr lang="en-US" sz="1300">
                  <a:solidFill>
                    <a:srgbClr val="B56576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rPr>
                <a:t>MULTI-DIMENSIONAL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2432080" y="2689366"/>
              <a:ext cx="1795874" cy="166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388">
                <a:lnSpc>
                  <a:spcPts val="1819"/>
                </a:lnSpc>
              </a:pPr>
              <a:r>
                <a:rPr lang="en-US" sz="1299" spc="32">
                  <a:solidFill>
                    <a:srgbClr val="FFFFFF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rPr>
                <a:t>EARLY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4461114" y="2689366"/>
              <a:ext cx="1538945" cy="166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388">
                <a:lnSpc>
                  <a:spcPts val="1819"/>
                </a:lnSpc>
              </a:pPr>
              <a:r>
                <a:rPr lang="en-US" sz="1299" spc="32">
                  <a:solidFill>
                    <a:srgbClr val="FFFFFF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rPr>
                <a:t>DEVELOPED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6380320" y="2689366"/>
              <a:ext cx="1538945" cy="166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388">
                <a:lnSpc>
                  <a:spcPts val="1819"/>
                </a:lnSpc>
              </a:pPr>
              <a:r>
                <a:rPr lang="en-US" sz="1299" spc="32">
                  <a:solidFill>
                    <a:srgbClr val="FFFFFF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rPr>
                <a:t>MATURE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8311057" y="2689366"/>
              <a:ext cx="1538945" cy="166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388">
                <a:lnSpc>
                  <a:spcPts val="1819"/>
                </a:lnSpc>
              </a:pPr>
              <a:r>
                <a:rPr lang="en-US" sz="1299" spc="32">
                  <a:solidFill>
                    <a:srgbClr val="FFFFFF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rPr>
                <a:t>EMERGING</a:t>
              </a:r>
            </a:p>
          </p:txBody>
        </p:sp>
        <p:sp>
          <p:nvSpPr>
            <p:cNvPr id="68" name="TextBox 55">
              <a:extLst>
                <a:ext uri="{FF2B5EF4-FFF2-40B4-BE49-F238E27FC236}">
                  <a16:creationId xmlns:a16="http://schemas.microsoft.com/office/drawing/2014/main" id="{841CDC31-11CC-CE55-8DFA-A1C678C25ADE}"/>
                </a:ext>
              </a:extLst>
            </p:cNvPr>
            <p:cNvSpPr txBox="1"/>
            <p:nvPr/>
          </p:nvSpPr>
          <p:spPr>
            <a:xfrm>
              <a:off x="6315898" y="3594676"/>
              <a:ext cx="1679317" cy="166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388">
                <a:lnSpc>
                  <a:spcPts val="1820"/>
                </a:lnSpc>
              </a:pPr>
              <a:r>
                <a:rPr lang="en-US" sz="1300">
                  <a:solidFill>
                    <a:srgbClr val="B56576"/>
                  </a:solidFill>
                  <a:latin typeface="Arial" panose="020B0604020202020204" pitchFamily="34" charset="0"/>
                  <a:ea typeface="Dotum" panose="020B0503020000020004" pitchFamily="34" charset="-127"/>
                  <a:cs typeface="Arial" panose="020B0604020202020204" pitchFamily="34" charset="0"/>
                </a:rPr>
                <a:t>INTERGRATION </a:t>
              </a:r>
            </a:p>
          </p:txBody>
        </p:sp>
        <p:pic>
          <p:nvPicPr>
            <p:cNvPr id="70" name="Graphic 69" descr="Seeds outline">
              <a:extLst>
                <a:ext uri="{FF2B5EF4-FFF2-40B4-BE49-F238E27FC236}">
                  <a16:creationId xmlns:a16="http://schemas.microsoft.com/office/drawing/2014/main" id="{C85842F4-AC48-F34B-CBFF-38A0B8131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952750" y="1946436"/>
              <a:ext cx="607500" cy="607500"/>
            </a:xfrm>
            <a:prstGeom prst="rect">
              <a:avLst/>
            </a:prstGeom>
          </p:spPr>
        </p:pic>
        <p:pic>
          <p:nvPicPr>
            <p:cNvPr id="72" name="Graphic 71" descr="Sprouting Seed outline">
              <a:extLst>
                <a:ext uri="{FF2B5EF4-FFF2-40B4-BE49-F238E27FC236}">
                  <a16:creationId xmlns:a16="http://schemas.microsoft.com/office/drawing/2014/main" id="{3627CB6E-EDFC-08A3-25E6-0B0037968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859172" y="1928812"/>
              <a:ext cx="607500" cy="607500"/>
            </a:xfrm>
            <a:prstGeom prst="rect">
              <a:avLst/>
            </a:prstGeom>
          </p:spPr>
        </p:pic>
        <p:pic>
          <p:nvPicPr>
            <p:cNvPr id="74" name="Graphic 73" descr="Flower without stem outline">
              <a:extLst>
                <a:ext uri="{FF2B5EF4-FFF2-40B4-BE49-F238E27FC236}">
                  <a16:creationId xmlns:a16="http://schemas.microsoft.com/office/drawing/2014/main" id="{B3768AD2-3F6E-5045-0153-9F7D1B49B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803438" y="1946436"/>
              <a:ext cx="607500" cy="607500"/>
            </a:xfrm>
            <a:prstGeom prst="rect">
              <a:avLst/>
            </a:prstGeom>
          </p:spPr>
        </p:pic>
        <p:pic>
          <p:nvPicPr>
            <p:cNvPr id="76" name="Graphic 75" descr="Tree With Roots outline">
              <a:extLst>
                <a:ext uri="{FF2B5EF4-FFF2-40B4-BE49-F238E27FC236}">
                  <a16:creationId xmlns:a16="http://schemas.microsoft.com/office/drawing/2014/main" id="{9842A412-4F94-8FD1-DA6B-0C3069B0A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26746" y="1939459"/>
              <a:ext cx="607500" cy="607500"/>
            </a:xfrm>
            <a:prstGeom prst="rect">
              <a:avLst/>
            </a:prstGeom>
          </p:spPr>
        </p:pic>
      </p:grp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32E254F9-B712-B7EC-AECF-A4779CE7AF99}"/>
              </a:ext>
            </a:extLst>
          </p:cNvPr>
          <p:cNvSpPr/>
          <p:nvPr/>
        </p:nvSpPr>
        <p:spPr>
          <a:xfrm rot="5400000">
            <a:off x="2006910" y="418540"/>
            <a:ext cx="283397" cy="172573"/>
          </a:xfrm>
          <a:prstGeom prst="triangle">
            <a:avLst/>
          </a:prstGeom>
          <a:solidFill>
            <a:srgbClr val="B565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92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0E4AADC0-DD21-F3B6-25A7-680E2E3EDA21}"/>
              </a:ext>
            </a:extLst>
          </p:cNvPr>
          <p:cNvSpPr/>
          <p:nvPr/>
        </p:nvSpPr>
        <p:spPr>
          <a:xfrm rot="5400000">
            <a:off x="1895886" y="414381"/>
            <a:ext cx="283397" cy="172573"/>
          </a:xfrm>
          <a:prstGeom prst="triangle">
            <a:avLst/>
          </a:prstGeom>
          <a:solidFill>
            <a:srgbClr val="A66C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920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BE7D5FF0-58B8-E0B7-2F25-0A9FC974AE6B}"/>
              </a:ext>
            </a:extLst>
          </p:cNvPr>
          <p:cNvSpPr/>
          <p:nvPr/>
        </p:nvSpPr>
        <p:spPr>
          <a:xfrm rot="5400000">
            <a:off x="1673599" y="414381"/>
            <a:ext cx="283397" cy="172573"/>
          </a:xfrm>
          <a:prstGeom prst="triangle">
            <a:avLst/>
          </a:prstGeom>
          <a:solidFill>
            <a:srgbClr val="38A3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92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DBF478A2-5470-C75E-3BD5-44C87EBCAF59}"/>
              </a:ext>
            </a:extLst>
          </p:cNvPr>
          <p:cNvSpPr/>
          <p:nvPr/>
        </p:nvSpPr>
        <p:spPr>
          <a:xfrm rot="5400000">
            <a:off x="1784623" y="414380"/>
            <a:ext cx="283397" cy="172573"/>
          </a:xfrm>
          <a:prstGeom prst="triangle">
            <a:avLst/>
          </a:prstGeom>
          <a:solidFill>
            <a:srgbClr val="6D59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920"/>
          </a:p>
        </p:txBody>
      </p:sp>
    </p:spTree>
    <p:extLst>
      <p:ext uri="{BB962C8B-B14F-4D97-AF65-F5344CB8AC3E}">
        <p14:creationId xmlns:p14="http://schemas.microsoft.com/office/powerpoint/2010/main" val="4547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081C7B-41D6-CB03-4087-40406F8B3031}"/>
              </a:ext>
            </a:extLst>
          </p:cNvPr>
          <p:cNvSpPr/>
          <p:nvPr/>
        </p:nvSpPr>
        <p:spPr>
          <a:xfrm>
            <a:off x="2106346" y="250976"/>
            <a:ext cx="1348053" cy="50850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Freeform 2"/>
          <p:cNvSpPr/>
          <p:nvPr/>
        </p:nvSpPr>
        <p:spPr>
          <a:xfrm>
            <a:off x="955580" y="1346344"/>
            <a:ext cx="10899501" cy="5510521"/>
          </a:xfrm>
          <a:custGeom>
            <a:avLst/>
            <a:gdLst/>
            <a:ahLst/>
            <a:cxnLst/>
            <a:rect l="l" t="t" r="r" b="b"/>
            <a:pathLst>
              <a:path w="9349116" h="4639499">
                <a:moveTo>
                  <a:pt x="0" y="0"/>
                </a:moveTo>
                <a:lnTo>
                  <a:pt x="9349116" y="0"/>
                </a:lnTo>
                <a:lnTo>
                  <a:pt x="9349116" y="4639498"/>
                </a:lnTo>
                <a:lnTo>
                  <a:pt x="0" y="463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>
            <a:off x="2106347" y="2239658"/>
            <a:ext cx="8879887" cy="5028574"/>
          </a:xfrm>
          <a:custGeom>
            <a:avLst/>
            <a:gdLst/>
            <a:ahLst/>
            <a:cxnLst/>
            <a:rect l="l" t="t" r="r" b="b"/>
            <a:pathLst>
              <a:path w="8309513" h="4726325">
                <a:moveTo>
                  <a:pt x="0" y="0"/>
                </a:moveTo>
                <a:lnTo>
                  <a:pt x="8309513" y="0"/>
                </a:lnTo>
                <a:lnTo>
                  <a:pt x="8309513" y="4726325"/>
                </a:lnTo>
                <a:lnTo>
                  <a:pt x="0" y="4726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0987" b="-40981"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19" name="Group 19"/>
          <p:cNvGrpSpPr/>
          <p:nvPr/>
        </p:nvGrpSpPr>
        <p:grpSpPr>
          <a:xfrm>
            <a:off x="10382040" y="1852375"/>
            <a:ext cx="2194560" cy="1289238"/>
            <a:chOff x="0" y="0"/>
            <a:chExt cx="812800" cy="47749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477496"/>
            </a:xfrm>
            <a:custGeom>
              <a:avLst/>
              <a:gdLst/>
              <a:ahLst/>
              <a:cxnLst/>
              <a:rect l="l" t="t" r="r" b="b"/>
              <a:pathLst>
                <a:path w="812800" h="477496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350496"/>
                  </a:lnTo>
                  <a:cubicBezTo>
                    <a:pt x="812800" y="384178"/>
                    <a:pt x="799420" y="416481"/>
                    <a:pt x="775603" y="440298"/>
                  </a:cubicBezTo>
                  <a:cubicBezTo>
                    <a:pt x="751785" y="464115"/>
                    <a:pt x="719482" y="477496"/>
                    <a:pt x="685800" y="477496"/>
                  </a:cubicBezTo>
                  <a:lnTo>
                    <a:pt x="127000" y="477496"/>
                  </a:lnTo>
                  <a:cubicBezTo>
                    <a:pt x="56860" y="477496"/>
                    <a:pt x="0" y="420636"/>
                    <a:pt x="0" y="350496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D64C33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812800" cy="506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46"/>
                </a:lnSpc>
              </a:pPr>
              <a:endParaRPr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54EC4CD-5184-216E-9BBD-ED0506A5AFBB}"/>
              </a:ext>
            </a:extLst>
          </p:cNvPr>
          <p:cNvGrpSpPr/>
          <p:nvPr/>
        </p:nvGrpSpPr>
        <p:grpSpPr>
          <a:xfrm>
            <a:off x="426683" y="3780218"/>
            <a:ext cx="2206875" cy="1201340"/>
            <a:chOff x="1966250" y="3881621"/>
            <a:chExt cx="2206875" cy="1201340"/>
          </a:xfrm>
        </p:grpSpPr>
        <p:grpSp>
          <p:nvGrpSpPr>
            <p:cNvPr id="13" name="Group 13"/>
            <p:cNvGrpSpPr/>
            <p:nvPr/>
          </p:nvGrpSpPr>
          <p:grpSpPr>
            <a:xfrm>
              <a:off x="1966250" y="3881621"/>
              <a:ext cx="2206875" cy="1201340"/>
              <a:chOff x="0" y="0"/>
              <a:chExt cx="817361" cy="44494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7361" cy="444941"/>
              </a:xfrm>
              <a:custGeom>
                <a:avLst/>
                <a:gdLst/>
                <a:ahLst/>
                <a:cxnLst/>
                <a:rect l="l" t="t" r="r" b="b"/>
                <a:pathLst>
                  <a:path w="817361" h="444941">
                    <a:moveTo>
                      <a:pt x="126291" y="0"/>
                    </a:moveTo>
                    <a:lnTo>
                      <a:pt x="691070" y="0"/>
                    </a:lnTo>
                    <a:cubicBezTo>
                      <a:pt x="724564" y="0"/>
                      <a:pt x="756687" y="13306"/>
                      <a:pt x="780371" y="36990"/>
                    </a:cubicBezTo>
                    <a:cubicBezTo>
                      <a:pt x="804056" y="60674"/>
                      <a:pt x="817361" y="92797"/>
                      <a:pt x="817361" y="126291"/>
                    </a:cubicBezTo>
                    <a:lnTo>
                      <a:pt x="817361" y="318650"/>
                    </a:lnTo>
                    <a:cubicBezTo>
                      <a:pt x="817361" y="352144"/>
                      <a:pt x="804056" y="384267"/>
                      <a:pt x="780371" y="407951"/>
                    </a:cubicBezTo>
                    <a:cubicBezTo>
                      <a:pt x="756687" y="431635"/>
                      <a:pt x="724564" y="444941"/>
                      <a:pt x="691070" y="444941"/>
                    </a:cubicBezTo>
                    <a:lnTo>
                      <a:pt x="126291" y="444941"/>
                    </a:lnTo>
                    <a:cubicBezTo>
                      <a:pt x="56543" y="444941"/>
                      <a:pt x="0" y="388398"/>
                      <a:pt x="0" y="318650"/>
                    </a:cubicBezTo>
                    <a:lnTo>
                      <a:pt x="0" y="126291"/>
                    </a:lnTo>
                    <a:cubicBezTo>
                      <a:pt x="0" y="56543"/>
                      <a:pt x="56543" y="0"/>
                      <a:pt x="126291" y="0"/>
                    </a:cubicBezTo>
                    <a:close/>
                  </a:path>
                </a:pathLst>
              </a:custGeom>
              <a:solidFill>
                <a:srgbClr val="385DAB"/>
              </a:solidFill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817361" cy="4639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66"/>
                  </a:lnSpc>
                </a:pPr>
                <a:endParaRPr dirty="0"/>
              </a:p>
              <a:p>
                <a:pPr algn="ctr">
                  <a:lnSpc>
                    <a:spcPts val="1866"/>
                  </a:lnSpc>
                </a:pPr>
                <a:r>
                  <a:rPr lang="en-US" sz="1200" dirty="0">
                    <a:solidFill>
                      <a:srgbClr val="FFFFFF"/>
                    </a:solidFill>
                    <a:latin typeface="Garet"/>
                  </a:rPr>
                  <a:t>What is the objective of your TNE engagement?</a:t>
                </a: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309737" y="4037860"/>
              <a:ext cx="1500850" cy="284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6"/>
                </a:lnSpc>
              </a:pPr>
              <a:r>
                <a:rPr lang="en-US" sz="1632" dirty="0">
                  <a:solidFill>
                    <a:srgbClr val="FFFFFF"/>
                  </a:solidFill>
                  <a:latin typeface="Garet Bold"/>
                </a:rPr>
                <a:t>Define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B26F53C-D1AB-A81D-07F8-5FE2784315E3}"/>
              </a:ext>
            </a:extLst>
          </p:cNvPr>
          <p:cNvGrpSpPr/>
          <p:nvPr/>
        </p:nvGrpSpPr>
        <p:grpSpPr>
          <a:xfrm>
            <a:off x="3757770" y="3302974"/>
            <a:ext cx="2189176" cy="1266966"/>
            <a:chOff x="4368659" y="3494872"/>
            <a:chExt cx="2189176" cy="126696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93C4A35-D4B4-AD1C-8623-ABBE57D5DA75}"/>
                </a:ext>
              </a:extLst>
            </p:cNvPr>
            <p:cNvGrpSpPr/>
            <p:nvPr/>
          </p:nvGrpSpPr>
          <p:grpSpPr>
            <a:xfrm>
              <a:off x="4368659" y="3494872"/>
              <a:ext cx="2189176" cy="1266966"/>
              <a:chOff x="4357115" y="3513027"/>
              <a:chExt cx="2189176" cy="1266966"/>
            </a:xfrm>
          </p:grpSpPr>
          <p:grpSp>
            <p:nvGrpSpPr>
              <p:cNvPr id="10" name="Group 10"/>
              <p:cNvGrpSpPr/>
              <p:nvPr/>
            </p:nvGrpSpPr>
            <p:grpSpPr>
              <a:xfrm>
                <a:off x="4357115" y="3513027"/>
                <a:ext cx="2189176" cy="1266966"/>
                <a:chOff x="0" y="0"/>
                <a:chExt cx="810806" cy="469247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810806" cy="469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806" h="469247">
                      <a:moveTo>
                        <a:pt x="127312" y="0"/>
                      </a:moveTo>
                      <a:lnTo>
                        <a:pt x="683494" y="0"/>
                      </a:lnTo>
                      <a:cubicBezTo>
                        <a:pt x="753806" y="0"/>
                        <a:pt x="810806" y="57000"/>
                        <a:pt x="810806" y="127312"/>
                      </a:cubicBezTo>
                      <a:lnTo>
                        <a:pt x="810806" y="341934"/>
                      </a:lnTo>
                      <a:cubicBezTo>
                        <a:pt x="810806" y="412247"/>
                        <a:pt x="753806" y="469247"/>
                        <a:pt x="683494" y="469247"/>
                      </a:cubicBezTo>
                      <a:lnTo>
                        <a:pt x="127312" y="469247"/>
                      </a:lnTo>
                      <a:cubicBezTo>
                        <a:pt x="57000" y="469247"/>
                        <a:pt x="0" y="412247"/>
                        <a:pt x="0" y="341934"/>
                      </a:cubicBezTo>
                      <a:lnTo>
                        <a:pt x="0" y="127312"/>
                      </a:lnTo>
                      <a:cubicBezTo>
                        <a:pt x="0" y="57000"/>
                        <a:pt x="57000" y="0"/>
                        <a:pt x="127312" y="0"/>
                      </a:cubicBezTo>
                      <a:close/>
                    </a:path>
                  </a:pathLst>
                </a:custGeom>
                <a:solidFill>
                  <a:srgbClr val="D82B5D"/>
                </a:solidFill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0" y="-28575"/>
                  <a:ext cx="810806" cy="49782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46"/>
                    </a:lnSpc>
                  </a:pPr>
                  <a:endParaRPr/>
                </a:p>
              </p:txBody>
            </p:sp>
          </p:grpSp>
          <p:sp>
            <p:nvSpPr>
              <p:cNvPr id="23" name="TextBox 23"/>
              <p:cNvSpPr txBox="1"/>
              <p:nvPr/>
            </p:nvSpPr>
            <p:spPr>
              <a:xfrm>
                <a:off x="4701278" y="3678815"/>
                <a:ext cx="1500850" cy="2028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17"/>
                  </a:lnSpc>
                </a:pPr>
                <a:r>
                  <a:rPr lang="en-US" sz="1532">
                    <a:solidFill>
                      <a:srgbClr val="FFFFFF"/>
                    </a:solidFill>
                    <a:latin typeface="Garet Bold"/>
                  </a:rPr>
                  <a:t>Decide</a:t>
                </a:r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4498075" y="3976871"/>
              <a:ext cx="1907256" cy="646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5"/>
                </a:lnSpc>
              </a:pPr>
              <a:r>
                <a:rPr lang="en-US" sz="1210" dirty="0">
                  <a:solidFill>
                    <a:srgbClr val="FFFFFF"/>
                  </a:solidFill>
                  <a:latin typeface="Garet"/>
                </a:rPr>
                <a:t>Use data and evidence to target where and what to do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736209" y="1894734"/>
            <a:ext cx="1500850" cy="26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6"/>
              </a:lnSpc>
            </a:pPr>
            <a:r>
              <a:rPr lang="en-US" sz="1532" dirty="0">
                <a:solidFill>
                  <a:srgbClr val="FFFFFF"/>
                </a:solidFill>
                <a:latin typeface="Garet Bold"/>
              </a:rPr>
              <a:t>Deliver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FDB76F-9F9D-E157-6804-4326FDA0CAB7}"/>
              </a:ext>
            </a:extLst>
          </p:cNvPr>
          <p:cNvGrpSpPr/>
          <p:nvPr/>
        </p:nvGrpSpPr>
        <p:grpSpPr>
          <a:xfrm>
            <a:off x="7188200" y="1130604"/>
            <a:ext cx="2194560" cy="1289238"/>
            <a:chOff x="6405331" y="1399921"/>
            <a:chExt cx="2194560" cy="1289238"/>
          </a:xfrm>
        </p:grpSpPr>
        <p:grpSp>
          <p:nvGrpSpPr>
            <p:cNvPr id="16" name="Group 16"/>
            <p:cNvGrpSpPr/>
            <p:nvPr/>
          </p:nvGrpSpPr>
          <p:grpSpPr>
            <a:xfrm>
              <a:off x="6405331" y="1399921"/>
              <a:ext cx="2194560" cy="1289238"/>
              <a:chOff x="0" y="0"/>
              <a:chExt cx="812800" cy="47749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47749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77496">
                    <a:moveTo>
                      <a:pt x="127000" y="0"/>
                    </a:moveTo>
                    <a:lnTo>
                      <a:pt x="685800" y="0"/>
                    </a:lnTo>
                    <a:cubicBezTo>
                      <a:pt x="755940" y="0"/>
                      <a:pt x="812800" y="56860"/>
                      <a:pt x="812800" y="127000"/>
                    </a:cubicBezTo>
                    <a:lnTo>
                      <a:pt x="812800" y="350496"/>
                    </a:lnTo>
                    <a:cubicBezTo>
                      <a:pt x="812800" y="384178"/>
                      <a:pt x="799420" y="416481"/>
                      <a:pt x="775603" y="440298"/>
                    </a:cubicBezTo>
                    <a:cubicBezTo>
                      <a:pt x="751785" y="464115"/>
                      <a:pt x="719482" y="477496"/>
                      <a:pt x="685800" y="477496"/>
                    </a:cubicBezTo>
                    <a:lnTo>
                      <a:pt x="127000" y="477496"/>
                    </a:lnTo>
                    <a:cubicBezTo>
                      <a:pt x="56860" y="477496"/>
                      <a:pt x="0" y="420636"/>
                      <a:pt x="0" y="350496"/>
                    </a:cubicBezTo>
                    <a:lnTo>
                      <a:pt x="0" y="127000"/>
                    </a:lnTo>
                    <a:cubicBezTo>
                      <a:pt x="0" y="56860"/>
                      <a:pt x="56860" y="0"/>
                      <a:pt x="127000" y="0"/>
                    </a:cubicBezTo>
                    <a:close/>
                  </a:path>
                </a:pathLst>
              </a:custGeom>
              <a:solidFill>
                <a:srgbClr val="403393"/>
              </a:solidFill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812800" cy="5060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46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6752186" y="1519802"/>
              <a:ext cx="1500850" cy="260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6"/>
                </a:lnSpc>
              </a:pPr>
              <a:r>
                <a:rPr lang="en-US" sz="1532" dirty="0">
                  <a:solidFill>
                    <a:srgbClr val="FFFFFF"/>
                  </a:solidFill>
                  <a:latin typeface="Garet Bold"/>
                </a:rPr>
                <a:t>Design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546292" y="1865704"/>
              <a:ext cx="1940737" cy="606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5"/>
                </a:lnSpc>
              </a:pPr>
              <a:r>
                <a:rPr lang="en-US" sz="1110" dirty="0">
                  <a:solidFill>
                    <a:srgbClr val="FFFFFF"/>
                  </a:solidFill>
                  <a:latin typeface="Garet"/>
                </a:rPr>
                <a:t>Plan for the local context, consider impact and  dedicate resources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309737" y="323402"/>
            <a:ext cx="9017077" cy="357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6"/>
              </a:lnSpc>
            </a:pPr>
            <a:r>
              <a:rPr lang="en-US" sz="2047" dirty="0">
                <a:solidFill>
                  <a:schemeClr val="bg1"/>
                </a:solidFill>
                <a:latin typeface="Prompt"/>
              </a:rPr>
              <a:t>THE 4Ds  FOR SUCCESSFUL AND IMPACTFUL TNE COLLABORATIONS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75DC8C94-143E-1DDB-20BA-91B507ECE49D}"/>
              </a:ext>
            </a:extLst>
          </p:cNvPr>
          <p:cNvCxnSpPr>
            <a:cxnSpLocks/>
          </p:cNvCxnSpPr>
          <p:nvPr/>
        </p:nvCxnSpPr>
        <p:spPr>
          <a:xfrm rot="10800000" flipV="1">
            <a:off x="9931400" y="3141609"/>
            <a:ext cx="1600200" cy="537206"/>
          </a:xfrm>
          <a:prstGeom prst="bentConnector3">
            <a:avLst>
              <a:gd name="adj1" fmla="val -1299"/>
            </a:avLst>
          </a:prstGeom>
          <a:ln w="38100">
            <a:solidFill>
              <a:srgbClr val="D64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B0172A7C-8419-D9D2-AF99-2E78DBC3CC30}"/>
              </a:ext>
            </a:extLst>
          </p:cNvPr>
          <p:cNvCxnSpPr>
            <a:cxnSpLocks/>
          </p:cNvCxnSpPr>
          <p:nvPr/>
        </p:nvCxnSpPr>
        <p:spPr>
          <a:xfrm rot="10800000" flipV="1">
            <a:off x="7329161" y="2404765"/>
            <a:ext cx="970370" cy="463797"/>
          </a:xfrm>
          <a:prstGeom prst="bentConnector3">
            <a:avLst>
              <a:gd name="adj1" fmla="val 5026"/>
            </a:avLst>
          </a:prstGeom>
          <a:ln w="38100">
            <a:solidFill>
              <a:srgbClr val="4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123F8AE-37A1-DBCC-D990-F1D1975F0DEF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2087438" y="4424240"/>
            <a:ext cx="352444" cy="1467079"/>
          </a:xfrm>
          <a:prstGeom prst="bentConnector2">
            <a:avLst/>
          </a:prstGeom>
          <a:ln w="38100">
            <a:solidFill>
              <a:srgbClr val="385D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753459A2-B8B0-9926-4243-80D6FB4DC20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36174" y="4702534"/>
            <a:ext cx="1145536" cy="879400"/>
          </a:xfrm>
          <a:prstGeom prst="bentConnector3">
            <a:avLst>
              <a:gd name="adj1" fmla="val 102611"/>
            </a:avLst>
          </a:prstGeom>
          <a:ln w="38100">
            <a:solidFill>
              <a:srgbClr val="D82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27">
            <a:extLst>
              <a:ext uri="{FF2B5EF4-FFF2-40B4-BE49-F238E27FC236}">
                <a16:creationId xmlns:a16="http://schemas.microsoft.com/office/drawing/2014/main" id="{6F9E23DF-AA54-9E1E-DA0B-BFACB101E0AF}"/>
              </a:ext>
            </a:extLst>
          </p:cNvPr>
          <p:cNvSpPr txBox="1"/>
          <p:nvPr/>
        </p:nvSpPr>
        <p:spPr>
          <a:xfrm>
            <a:off x="10494900" y="2178509"/>
            <a:ext cx="1940737" cy="81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5"/>
              </a:lnSpc>
            </a:pPr>
            <a:r>
              <a:rPr lang="en-US" sz="1110" dirty="0">
                <a:solidFill>
                  <a:srgbClr val="FFFFFF"/>
                </a:solidFill>
                <a:latin typeface="Garet"/>
              </a:rPr>
              <a:t>From risk management to value creation </a:t>
            </a:r>
          </a:p>
          <a:p>
            <a:pPr algn="ctr">
              <a:lnSpc>
                <a:spcPts val="1555"/>
              </a:lnSpc>
            </a:pPr>
            <a:r>
              <a:rPr lang="en-US" sz="1110" dirty="0">
                <a:solidFill>
                  <a:srgbClr val="FFFFFF"/>
                </a:solidFill>
                <a:latin typeface="Garet"/>
              </a:rPr>
              <a:t>Student experience and graduate employability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Custom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Calibri</vt:lpstr>
      <vt:lpstr>Garet Bold</vt:lpstr>
      <vt:lpstr>Prompt</vt:lpstr>
      <vt:lpstr>Wingdings</vt:lpstr>
      <vt:lpstr>Garet</vt:lpstr>
      <vt:lpstr>Inter</vt:lpstr>
      <vt:lpstr>Arial</vt:lpstr>
      <vt:lpstr>Office Theme</vt:lpstr>
      <vt:lpstr>Transnational Education: Impactful Collaborations, Meaningful Student Experience and Achieving Sustainability and Equity.</vt:lpstr>
      <vt:lpstr>A framework for the development of sustainable international partnerships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Unique selling proposition 3-Circle Venn Diagram</dc:title>
  <cp:lastModifiedBy>Ward, Laura</cp:lastModifiedBy>
  <cp:revision>2</cp:revision>
  <dcterms:created xsi:type="dcterms:W3CDTF">2006-08-16T00:00:00Z</dcterms:created>
  <dcterms:modified xsi:type="dcterms:W3CDTF">2024-01-25T09:20:16Z</dcterms:modified>
  <dc:identifier>DAFz-fGpxxM</dc:identifier>
</cp:coreProperties>
</file>