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60" r:id="rId6"/>
    <p:sldId id="274" r:id="rId7"/>
    <p:sldId id="276" r:id="rId8"/>
    <p:sldId id="271" r:id="rId9"/>
    <p:sldId id="259" r:id="rId10"/>
    <p:sldId id="263" r:id="rId11"/>
    <p:sldId id="267" r:id="rId12"/>
    <p:sldId id="269" r:id="rId13"/>
    <p:sldId id="264" r:id="rId14"/>
    <p:sldId id="273" r:id="rId15"/>
    <p:sldId id="262"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9" autoAdjust="0"/>
    <p:restoredTop sz="94660"/>
  </p:normalViewPr>
  <p:slideViewPr>
    <p:cSldViewPr snapToGrid="0">
      <p:cViewPr varScale="1">
        <p:scale>
          <a:sx n="66" d="100"/>
          <a:sy n="66" d="100"/>
        </p:scale>
        <p:origin x="6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38D65-0C9F-DE49-5161-5BDC05F1F1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7110DD4-A9DC-96E7-C9B2-93730E43AD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E65886-7B0C-67B2-F8E6-094B5EA82C2D}"/>
              </a:ext>
            </a:extLst>
          </p:cNvPr>
          <p:cNvSpPr>
            <a:spLocks noGrp="1"/>
          </p:cNvSpPr>
          <p:nvPr>
            <p:ph type="dt" sz="half" idx="10"/>
          </p:nvPr>
        </p:nvSpPr>
        <p:spPr/>
        <p:txBody>
          <a:bodyPr/>
          <a:lstStyle/>
          <a:p>
            <a:fld id="{551449FF-962A-4B10-8EA5-7341E12E5F2D}" type="datetimeFigureOut">
              <a:rPr lang="en-GB" smtClean="0"/>
              <a:t>16/02/2024</a:t>
            </a:fld>
            <a:endParaRPr lang="en-GB"/>
          </a:p>
        </p:txBody>
      </p:sp>
      <p:sp>
        <p:nvSpPr>
          <p:cNvPr id="5" name="Footer Placeholder 4">
            <a:extLst>
              <a:ext uri="{FF2B5EF4-FFF2-40B4-BE49-F238E27FC236}">
                <a16:creationId xmlns:a16="http://schemas.microsoft.com/office/drawing/2014/main" id="{C1C8B7FB-71A0-CA6D-9B0C-35545CFA23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212F2A-8656-1859-ECCF-019C53D4EDEB}"/>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216892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B73C5-A389-548D-4A9C-B6540C1077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A92414-7133-0710-361D-ED4B599F75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9BDE8E-A32B-024D-AFB0-1153B2F2A3E7}"/>
              </a:ext>
            </a:extLst>
          </p:cNvPr>
          <p:cNvSpPr>
            <a:spLocks noGrp="1"/>
          </p:cNvSpPr>
          <p:nvPr>
            <p:ph type="dt" sz="half" idx="10"/>
          </p:nvPr>
        </p:nvSpPr>
        <p:spPr/>
        <p:txBody>
          <a:bodyPr/>
          <a:lstStyle/>
          <a:p>
            <a:fld id="{551449FF-962A-4B10-8EA5-7341E12E5F2D}" type="datetimeFigureOut">
              <a:rPr lang="en-GB" smtClean="0"/>
              <a:t>16/02/2024</a:t>
            </a:fld>
            <a:endParaRPr lang="en-GB"/>
          </a:p>
        </p:txBody>
      </p:sp>
      <p:sp>
        <p:nvSpPr>
          <p:cNvPr id="5" name="Footer Placeholder 4">
            <a:extLst>
              <a:ext uri="{FF2B5EF4-FFF2-40B4-BE49-F238E27FC236}">
                <a16:creationId xmlns:a16="http://schemas.microsoft.com/office/drawing/2014/main" id="{37CF295D-C035-9045-43CE-ADA2F8BD19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916779-0610-ACDC-B758-60978A7FC34F}"/>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400246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8BDFEE-F49E-C17B-E813-A89A850806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B26CB5-2B75-25A5-2C37-14E98C16FD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8320C-22C5-C385-146F-75AAC04471BD}"/>
              </a:ext>
            </a:extLst>
          </p:cNvPr>
          <p:cNvSpPr>
            <a:spLocks noGrp="1"/>
          </p:cNvSpPr>
          <p:nvPr>
            <p:ph type="dt" sz="half" idx="10"/>
          </p:nvPr>
        </p:nvSpPr>
        <p:spPr/>
        <p:txBody>
          <a:bodyPr/>
          <a:lstStyle/>
          <a:p>
            <a:fld id="{551449FF-962A-4B10-8EA5-7341E12E5F2D}" type="datetimeFigureOut">
              <a:rPr lang="en-GB" smtClean="0"/>
              <a:t>16/02/2024</a:t>
            </a:fld>
            <a:endParaRPr lang="en-GB"/>
          </a:p>
        </p:txBody>
      </p:sp>
      <p:sp>
        <p:nvSpPr>
          <p:cNvPr id="5" name="Footer Placeholder 4">
            <a:extLst>
              <a:ext uri="{FF2B5EF4-FFF2-40B4-BE49-F238E27FC236}">
                <a16:creationId xmlns:a16="http://schemas.microsoft.com/office/drawing/2014/main" id="{905F1EC6-C474-77F0-AFFD-C8B5D7B14E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8A154E-DD37-C14F-E17F-A1B498561B03}"/>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81981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17C9C-418E-586F-989A-1CCEC22F5D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E3C585-F29B-8FD3-A2F3-0E062B72FF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8E9949-B142-3926-66FB-6FE504A13D84}"/>
              </a:ext>
            </a:extLst>
          </p:cNvPr>
          <p:cNvSpPr>
            <a:spLocks noGrp="1"/>
          </p:cNvSpPr>
          <p:nvPr>
            <p:ph type="dt" sz="half" idx="10"/>
          </p:nvPr>
        </p:nvSpPr>
        <p:spPr/>
        <p:txBody>
          <a:bodyPr/>
          <a:lstStyle/>
          <a:p>
            <a:fld id="{551449FF-962A-4B10-8EA5-7341E12E5F2D}" type="datetimeFigureOut">
              <a:rPr lang="en-GB" smtClean="0"/>
              <a:t>16/02/2024</a:t>
            </a:fld>
            <a:endParaRPr lang="en-GB"/>
          </a:p>
        </p:txBody>
      </p:sp>
      <p:sp>
        <p:nvSpPr>
          <p:cNvPr id="5" name="Footer Placeholder 4">
            <a:extLst>
              <a:ext uri="{FF2B5EF4-FFF2-40B4-BE49-F238E27FC236}">
                <a16:creationId xmlns:a16="http://schemas.microsoft.com/office/drawing/2014/main" id="{4579F22A-724B-D5ED-5E47-3DF6AEB42D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F3FBF5-7652-430A-29C5-C4B17B9AAD5B}"/>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1748223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ACC0F-4A14-8CAE-8E6B-6881E43856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448B7D8-7688-1583-BB30-0C04311D2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801053-964E-A4F0-A629-ECC98DF4E438}"/>
              </a:ext>
            </a:extLst>
          </p:cNvPr>
          <p:cNvSpPr>
            <a:spLocks noGrp="1"/>
          </p:cNvSpPr>
          <p:nvPr>
            <p:ph type="dt" sz="half" idx="10"/>
          </p:nvPr>
        </p:nvSpPr>
        <p:spPr/>
        <p:txBody>
          <a:bodyPr/>
          <a:lstStyle/>
          <a:p>
            <a:fld id="{551449FF-962A-4B10-8EA5-7341E12E5F2D}" type="datetimeFigureOut">
              <a:rPr lang="en-GB" smtClean="0"/>
              <a:t>16/02/2024</a:t>
            </a:fld>
            <a:endParaRPr lang="en-GB"/>
          </a:p>
        </p:txBody>
      </p:sp>
      <p:sp>
        <p:nvSpPr>
          <p:cNvPr id="5" name="Footer Placeholder 4">
            <a:extLst>
              <a:ext uri="{FF2B5EF4-FFF2-40B4-BE49-F238E27FC236}">
                <a16:creationId xmlns:a16="http://schemas.microsoft.com/office/drawing/2014/main" id="{6E334DA6-FF07-815D-FD34-E5CD684E59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52EF20-7827-10F0-D631-560F1DAC0223}"/>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368917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0BF89-8607-EA16-7A8F-31724AC5D2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642733-32A3-6251-A2CE-27BE62CB37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65A29D8-D28D-6092-FDB4-4A057C2888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CFE517A-C302-F620-B0E7-2E67F66E5572}"/>
              </a:ext>
            </a:extLst>
          </p:cNvPr>
          <p:cNvSpPr>
            <a:spLocks noGrp="1"/>
          </p:cNvSpPr>
          <p:nvPr>
            <p:ph type="dt" sz="half" idx="10"/>
          </p:nvPr>
        </p:nvSpPr>
        <p:spPr/>
        <p:txBody>
          <a:bodyPr/>
          <a:lstStyle/>
          <a:p>
            <a:fld id="{551449FF-962A-4B10-8EA5-7341E12E5F2D}" type="datetimeFigureOut">
              <a:rPr lang="en-GB" smtClean="0"/>
              <a:t>16/02/2024</a:t>
            </a:fld>
            <a:endParaRPr lang="en-GB"/>
          </a:p>
        </p:txBody>
      </p:sp>
      <p:sp>
        <p:nvSpPr>
          <p:cNvPr id="6" name="Footer Placeholder 5">
            <a:extLst>
              <a:ext uri="{FF2B5EF4-FFF2-40B4-BE49-F238E27FC236}">
                <a16:creationId xmlns:a16="http://schemas.microsoft.com/office/drawing/2014/main" id="{25E6E5EE-B6B9-0F32-CADD-D1965E8FC7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CF4CFE-5BFC-B3BE-3116-C0242445D1D4}"/>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110132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52DE5-E2BF-2BB9-D1F6-715404387D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D2907D-99A5-E2CA-F3D3-6AFAC6C346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BB646C-55A1-D2D1-911C-E1DEE712FF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FE7D18-C8A5-7D17-0804-1728424E8D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356117-A3BF-F5CC-DEE2-5AD9B5D971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CE7EFAB-BEA1-CAAC-E971-02C80E3F49FC}"/>
              </a:ext>
            </a:extLst>
          </p:cNvPr>
          <p:cNvSpPr>
            <a:spLocks noGrp="1"/>
          </p:cNvSpPr>
          <p:nvPr>
            <p:ph type="dt" sz="half" idx="10"/>
          </p:nvPr>
        </p:nvSpPr>
        <p:spPr/>
        <p:txBody>
          <a:bodyPr/>
          <a:lstStyle/>
          <a:p>
            <a:fld id="{551449FF-962A-4B10-8EA5-7341E12E5F2D}" type="datetimeFigureOut">
              <a:rPr lang="en-GB" smtClean="0"/>
              <a:t>16/02/2024</a:t>
            </a:fld>
            <a:endParaRPr lang="en-GB"/>
          </a:p>
        </p:txBody>
      </p:sp>
      <p:sp>
        <p:nvSpPr>
          <p:cNvPr id="8" name="Footer Placeholder 7">
            <a:extLst>
              <a:ext uri="{FF2B5EF4-FFF2-40B4-BE49-F238E27FC236}">
                <a16:creationId xmlns:a16="http://schemas.microsoft.com/office/drawing/2014/main" id="{169CA30F-D731-EEA1-4E75-38BA282271A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CF0CF55-B749-11A7-BF60-EFE5E6B37303}"/>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325785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4B5-63D7-5DFD-1285-B901A5D860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D34896-AE59-5643-88AC-CE80A4F9BAE4}"/>
              </a:ext>
            </a:extLst>
          </p:cNvPr>
          <p:cNvSpPr>
            <a:spLocks noGrp="1"/>
          </p:cNvSpPr>
          <p:nvPr>
            <p:ph type="dt" sz="half" idx="10"/>
          </p:nvPr>
        </p:nvSpPr>
        <p:spPr/>
        <p:txBody>
          <a:bodyPr/>
          <a:lstStyle/>
          <a:p>
            <a:fld id="{551449FF-962A-4B10-8EA5-7341E12E5F2D}" type="datetimeFigureOut">
              <a:rPr lang="en-GB" smtClean="0"/>
              <a:t>16/02/2024</a:t>
            </a:fld>
            <a:endParaRPr lang="en-GB"/>
          </a:p>
        </p:txBody>
      </p:sp>
      <p:sp>
        <p:nvSpPr>
          <p:cNvPr id="4" name="Footer Placeholder 3">
            <a:extLst>
              <a:ext uri="{FF2B5EF4-FFF2-40B4-BE49-F238E27FC236}">
                <a16:creationId xmlns:a16="http://schemas.microsoft.com/office/drawing/2014/main" id="{90DCFBAC-91CE-E07B-CFDB-6440B40562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60C74A1-4FFA-7EED-1C61-F0D64E16D825}"/>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411333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2C8A6C-5FE4-BA82-B085-6A4D6A8C7DD8}"/>
              </a:ext>
            </a:extLst>
          </p:cNvPr>
          <p:cNvSpPr>
            <a:spLocks noGrp="1"/>
          </p:cNvSpPr>
          <p:nvPr>
            <p:ph type="dt" sz="half" idx="10"/>
          </p:nvPr>
        </p:nvSpPr>
        <p:spPr/>
        <p:txBody>
          <a:bodyPr/>
          <a:lstStyle/>
          <a:p>
            <a:fld id="{551449FF-962A-4B10-8EA5-7341E12E5F2D}" type="datetimeFigureOut">
              <a:rPr lang="en-GB" smtClean="0"/>
              <a:t>16/02/2024</a:t>
            </a:fld>
            <a:endParaRPr lang="en-GB"/>
          </a:p>
        </p:txBody>
      </p:sp>
      <p:sp>
        <p:nvSpPr>
          <p:cNvPr id="3" name="Footer Placeholder 2">
            <a:extLst>
              <a:ext uri="{FF2B5EF4-FFF2-40B4-BE49-F238E27FC236}">
                <a16:creationId xmlns:a16="http://schemas.microsoft.com/office/drawing/2014/main" id="{54ABE16D-7C31-EA79-C578-BD07607904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27DAD2A-B0C6-6968-5EED-9384026D74B5}"/>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337960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0ACD-5844-1E68-C331-68C9A5BCD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4DC82A-6D34-3FCA-4C6C-DC0A0CAFFC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BF53C65-D16E-3D0B-BC04-54613D7CC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105194-E8A7-19AD-5736-ED440E5E6DE2}"/>
              </a:ext>
            </a:extLst>
          </p:cNvPr>
          <p:cNvSpPr>
            <a:spLocks noGrp="1"/>
          </p:cNvSpPr>
          <p:nvPr>
            <p:ph type="dt" sz="half" idx="10"/>
          </p:nvPr>
        </p:nvSpPr>
        <p:spPr/>
        <p:txBody>
          <a:bodyPr/>
          <a:lstStyle/>
          <a:p>
            <a:fld id="{551449FF-962A-4B10-8EA5-7341E12E5F2D}" type="datetimeFigureOut">
              <a:rPr lang="en-GB" smtClean="0"/>
              <a:t>16/02/2024</a:t>
            </a:fld>
            <a:endParaRPr lang="en-GB"/>
          </a:p>
        </p:txBody>
      </p:sp>
      <p:sp>
        <p:nvSpPr>
          <p:cNvPr id="6" name="Footer Placeholder 5">
            <a:extLst>
              <a:ext uri="{FF2B5EF4-FFF2-40B4-BE49-F238E27FC236}">
                <a16:creationId xmlns:a16="http://schemas.microsoft.com/office/drawing/2014/main" id="{545C7455-D32B-23A1-196E-C3AAF60A89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694FA5-A9B4-4902-B397-DF5FC7CC997A}"/>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417584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367B3-D7B3-9CC1-0ABD-0123A7223B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EFB7344-07D5-2DEA-2537-42ED4116A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DA65964-19EF-14C1-9A1D-6B371D8D03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F5CE6D-03AE-AA0F-F6DF-3A438E723884}"/>
              </a:ext>
            </a:extLst>
          </p:cNvPr>
          <p:cNvSpPr>
            <a:spLocks noGrp="1"/>
          </p:cNvSpPr>
          <p:nvPr>
            <p:ph type="dt" sz="half" idx="10"/>
          </p:nvPr>
        </p:nvSpPr>
        <p:spPr/>
        <p:txBody>
          <a:bodyPr/>
          <a:lstStyle/>
          <a:p>
            <a:fld id="{551449FF-962A-4B10-8EA5-7341E12E5F2D}" type="datetimeFigureOut">
              <a:rPr lang="en-GB" smtClean="0"/>
              <a:t>16/02/2024</a:t>
            </a:fld>
            <a:endParaRPr lang="en-GB"/>
          </a:p>
        </p:txBody>
      </p:sp>
      <p:sp>
        <p:nvSpPr>
          <p:cNvPr id="6" name="Footer Placeholder 5">
            <a:extLst>
              <a:ext uri="{FF2B5EF4-FFF2-40B4-BE49-F238E27FC236}">
                <a16:creationId xmlns:a16="http://schemas.microsoft.com/office/drawing/2014/main" id="{65915AF9-0BA4-C90A-AE95-B8B855D5D6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FC643F-E1F1-4C51-894B-877ED25DB724}"/>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1807225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05AF45-6F96-36C1-DEAB-4E4BCF2F3F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54C319-9306-6931-D16C-7DF13AB585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C4A27F-8666-41C6-14E7-199DBE6C6C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449FF-962A-4B10-8EA5-7341E12E5F2D}" type="datetimeFigureOut">
              <a:rPr lang="en-GB" smtClean="0"/>
              <a:t>16/02/2024</a:t>
            </a:fld>
            <a:endParaRPr lang="en-GB"/>
          </a:p>
        </p:txBody>
      </p:sp>
      <p:sp>
        <p:nvSpPr>
          <p:cNvPr id="5" name="Footer Placeholder 4">
            <a:extLst>
              <a:ext uri="{FF2B5EF4-FFF2-40B4-BE49-F238E27FC236}">
                <a16:creationId xmlns:a16="http://schemas.microsoft.com/office/drawing/2014/main" id="{CD3A041E-78B2-00C0-6966-8AEF88E90E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2C5390-FDD0-7E55-9350-209DF9901E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482BF-0F43-4787-8AB3-549DADD9AE9D}" type="slidenum">
              <a:rPr lang="en-GB" smtClean="0"/>
              <a:t>‹#›</a:t>
            </a:fld>
            <a:endParaRPr lang="en-GB"/>
          </a:p>
        </p:txBody>
      </p:sp>
    </p:spTree>
    <p:extLst>
      <p:ext uri="{BB962C8B-B14F-4D97-AF65-F5344CB8AC3E}">
        <p14:creationId xmlns:p14="http://schemas.microsoft.com/office/powerpoint/2010/main" val="2736654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peter.murphy@ntu.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84464A7-1055-192C-D9DA-A5A031059CD0}"/>
              </a:ext>
            </a:extLst>
          </p:cNvPr>
          <p:cNvPicPr>
            <a:picLocks noChangeAspect="1"/>
          </p:cNvPicPr>
          <p:nvPr/>
        </p:nvPicPr>
        <p:blipFill rotWithShape="1">
          <a:blip r:embed="rId2"/>
          <a:srcRect/>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68AB96-5AFB-C641-1C16-C7900FD62FEB}"/>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GB" sz="4800" b="1" dirty="0">
                <a:solidFill>
                  <a:srgbClr val="FFFFFF"/>
                </a:solidFill>
                <a:latin typeface="+mn-lt"/>
              </a:rPr>
              <a:t>Monitoring or Intervention  </a:t>
            </a:r>
            <a:br>
              <a:rPr lang="en-GB" sz="4800" dirty="0">
                <a:solidFill>
                  <a:srgbClr val="FFFFFF"/>
                </a:solidFill>
              </a:rPr>
            </a:br>
            <a:br>
              <a:rPr lang="en-GB" sz="4800" dirty="0">
                <a:solidFill>
                  <a:srgbClr val="FFFFFF"/>
                </a:solidFill>
              </a:rPr>
            </a:br>
            <a:r>
              <a:rPr lang="en-GB" sz="4800" b="1" dirty="0">
                <a:solidFill>
                  <a:srgbClr val="FFFFFF"/>
                </a:solidFill>
                <a:latin typeface="+mn-lt"/>
              </a:rPr>
              <a:t>How the government responds to financial, service and corporate failings in local authorities  </a:t>
            </a:r>
          </a:p>
        </p:txBody>
      </p:sp>
      <p:sp>
        <p:nvSpPr>
          <p:cNvPr id="3" name="Subtitle 2">
            <a:extLst>
              <a:ext uri="{FF2B5EF4-FFF2-40B4-BE49-F238E27FC236}">
                <a16:creationId xmlns:a16="http://schemas.microsoft.com/office/drawing/2014/main" id="{AF904C46-D912-F872-EFBD-BDC7003343E9}"/>
              </a:ext>
            </a:extLst>
          </p:cNvPr>
          <p:cNvSpPr>
            <a:spLocks noGrp="1"/>
          </p:cNvSpPr>
          <p:nvPr>
            <p:ph type="subTitle" idx="1"/>
          </p:nvPr>
        </p:nvSpPr>
        <p:spPr>
          <a:xfrm>
            <a:off x="8812529" y="4896464"/>
            <a:ext cx="3251651" cy="1635985"/>
          </a:xfrm>
          <a:effectLst>
            <a:outerShdw blurRad="50800" dist="38100" dir="2700000" algn="tl" rotWithShape="0">
              <a:prstClr val="black">
                <a:alpha val="40000"/>
              </a:prstClr>
            </a:outerShdw>
          </a:effectLst>
        </p:spPr>
        <p:txBody>
          <a:bodyPr>
            <a:normAutofit/>
          </a:bodyPr>
          <a:lstStyle/>
          <a:p>
            <a:endParaRPr lang="en-GB" sz="1300" dirty="0">
              <a:solidFill>
                <a:srgbClr val="FFFFFF"/>
              </a:solidFill>
            </a:endParaRPr>
          </a:p>
          <a:p>
            <a:pPr algn="l"/>
            <a:r>
              <a:rPr lang="en-GB" sz="1800" b="1" dirty="0">
                <a:solidFill>
                  <a:srgbClr val="FFFFFF"/>
                </a:solidFill>
              </a:rPr>
              <a:t>Professor Pete Murphy</a:t>
            </a:r>
          </a:p>
          <a:p>
            <a:pPr algn="l"/>
            <a:r>
              <a:rPr lang="en-GB" sz="1800" b="1" dirty="0">
                <a:solidFill>
                  <a:srgbClr val="FFFFFF"/>
                </a:solidFill>
              </a:rPr>
              <a:t>Nottingham Business School</a:t>
            </a:r>
          </a:p>
          <a:p>
            <a:pPr algn="l"/>
            <a:r>
              <a:rPr lang="en-GB" sz="1800" b="1" dirty="0">
                <a:solidFill>
                  <a:srgbClr val="FFFFFF"/>
                </a:solidFill>
              </a:rPr>
              <a:t>Nottingham Trent University </a:t>
            </a:r>
          </a:p>
        </p:txBody>
      </p:sp>
    </p:spTree>
    <p:extLst>
      <p:ext uri="{BB962C8B-B14F-4D97-AF65-F5344CB8AC3E}">
        <p14:creationId xmlns:p14="http://schemas.microsoft.com/office/powerpoint/2010/main" val="1005351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52ECF4-2DDA-E1CB-ED82-EC6E29D84B3F}"/>
              </a:ext>
            </a:extLst>
          </p:cNvPr>
          <p:cNvSpPr>
            <a:spLocks noGrp="1"/>
          </p:cNvSpPr>
          <p:nvPr>
            <p:ph type="title"/>
          </p:nvPr>
        </p:nvSpPr>
        <p:spPr>
          <a:xfrm>
            <a:off x="841248" y="548640"/>
            <a:ext cx="3600860" cy="5431536"/>
          </a:xfrm>
        </p:spPr>
        <p:txBody>
          <a:bodyPr>
            <a:normAutofit/>
          </a:bodyPr>
          <a:lstStyle/>
          <a:p>
            <a:r>
              <a:rPr lang="en-GB" sz="4000" b="1" dirty="0">
                <a:latin typeface="+mn-lt"/>
              </a:rPr>
              <a:t>Birmingham City Council</a:t>
            </a:r>
            <a:br>
              <a:rPr lang="en-GB" sz="4000" b="1" dirty="0">
                <a:latin typeface="+mn-lt"/>
              </a:rPr>
            </a:br>
            <a:br>
              <a:rPr lang="en-GB" sz="4000" b="1" dirty="0">
                <a:latin typeface="+mn-lt"/>
              </a:rPr>
            </a:br>
            <a:br>
              <a:rPr lang="en-GB" sz="4000" b="1" dirty="0">
                <a:latin typeface="+mn-lt"/>
              </a:rPr>
            </a:br>
            <a:r>
              <a:rPr lang="en-GB" sz="3600" b="1" dirty="0">
                <a:latin typeface="+mn-lt"/>
              </a:rPr>
              <a:t>The background and the ‘trigger’</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C0CC9D-6C2B-0F17-BD6D-40E3D2B0AF36}"/>
              </a:ext>
            </a:extLst>
          </p:cNvPr>
          <p:cNvSpPr>
            <a:spLocks noGrp="1"/>
          </p:cNvSpPr>
          <p:nvPr>
            <p:ph idx="1"/>
          </p:nvPr>
        </p:nvSpPr>
        <p:spPr>
          <a:xfrm>
            <a:off x="4995574" y="552091"/>
            <a:ext cx="6355179" cy="5431536"/>
          </a:xfrm>
        </p:spPr>
        <p:txBody>
          <a:bodyPr anchor="ctr">
            <a:noAutofit/>
          </a:bodyPr>
          <a:lstStyle/>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effectLst/>
              <a:uLnTx/>
              <a:uFillTx/>
              <a:latin typeface="Calibri" panose="020F0502020204030204"/>
              <a:ea typeface="+mn-ea"/>
              <a:cs typeface="+mn-cs"/>
            </a:endParaRP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effectLst/>
                <a:uLnTx/>
                <a:uFillTx/>
                <a:latin typeface="Calibri" panose="020F0502020204030204"/>
                <a:ea typeface="+mn-ea"/>
                <a:cs typeface="+mn-cs"/>
              </a:rPr>
              <a:t>Long-term background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effectLst/>
                <a:uLnTx/>
                <a:uFillTx/>
                <a:latin typeface="Calibri" panose="020F0502020204030204"/>
                <a:ea typeface="+mn-ea"/>
                <a:cs typeface="+mn-cs"/>
              </a:rPr>
              <a:t> </a:t>
            </a:r>
            <a:r>
              <a:rPr kumimoji="0" lang="en-GB" sz="2000" i="0" u="none" strike="noStrike" kern="1200" cap="none" spc="0" normalizeH="0" baseline="0" noProof="0" dirty="0">
                <a:ln>
                  <a:noFill/>
                </a:ln>
                <a:effectLst/>
                <a:uLnTx/>
                <a:uFillTx/>
                <a:latin typeface="Calibri" panose="020F0502020204030204"/>
                <a:ea typeface="+mn-ea"/>
                <a:cs typeface="+mn-cs"/>
              </a:rPr>
              <a:t>Long-term real </a:t>
            </a:r>
            <a:r>
              <a:rPr kumimoji="0" lang="en-GB" sz="2000" b="1" i="0" u="none" strike="noStrike" kern="1200" cap="none" spc="0" normalizeH="0" baseline="0" noProof="0" dirty="0">
                <a:ln>
                  <a:noFill/>
                </a:ln>
                <a:effectLst/>
                <a:uLnTx/>
                <a:uFillTx/>
                <a:latin typeface="Calibri" panose="020F0502020204030204"/>
                <a:ea typeface="+mn-ea"/>
                <a:cs typeface="+mn-cs"/>
              </a:rPr>
              <a:t>fall in LAs Spending power </a:t>
            </a:r>
            <a:r>
              <a:rPr kumimoji="0" lang="en-GB" sz="2000" b="0" i="0" u="none" strike="noStrike" kern="1200" cap="none" spc="0" normalizeH="0" baseline="0" noProof="0" dirty="0">
                <a:ln>
                  <a:noFill/>
                </a:ln>
                <a:effectLst/>
                <a:uLnTx/>
                <a:uFillTx/>
                <a:latin typeface="Calibri" panose="020F0502020204030204"/>
                <a:ea typeface="+mn-ea"/>
                <a:cs typeface="+mn-cs"/>
              </a:rPr>
              <a:t>(31%) due to reductions in central government grants</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effectLst/>
                <a:uLnTx/>
                <a:uFillTx/>
                <a:latin typeface="Calibri" panose="020F0502020204030204"/>
                <a:ea typeface="+mn-ea"/>
                <a:cs typeface="+mn-cs"/>
              </a:rPr>
              <a:t>Demand </a:t>
            </a:r>
            <a:r>
              <a:rPr kumimoji="0" lang="en-GB" sz="2000" i="0" u="none" strike="noStrike" kern="1200" cap="none" spc="0" normalizeH="0" baseline="0" noProof="0" dirty="0">
                <a:ln>
                  <a:noFill/>
                </a:ln>
                <a:effectLst/>
                <a:uLnTx/>
                <a:uFillTx/>
                <a:latin typeface="Calibri" panose="020F0502020204030204"/>
                <a:ea typeface="+mn-ea"/>
                <a:cs typeface="+mn-cs"/>
              </a:rPr>
              <a:t>for services increasing as a result of austerity </a:t>
            </a:r>
            <a:r>
              <a:rPr kumimoji="0" lang="en-GB" sz="2000" b="0" i="0" u="none" strike="noStrike" kern="1200" cap="none" spc="0" normalizeH="0" baseline="0" noProof="0" dirty="0">
                <a:ln>
                  <a:noFill/>
                </a:ln>
                <a:effectLst/>
                <a:uLnTx/>
                <a:uFillTx/>
                <a:latin typeface="Calibri" panose="020F0502020204030204"/>
                <a:ea typeface="+mn-ea"/>
                <a:cs typeface="+mn-cs"/>
              </a:rPr>
              <a:t>particularly Adult and Childrens' social care.</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effectLst/>
                <a:uLnTx/>
                <a:uFillTx/>
                <a:latin typeface="Calibri" panose="020F0502020204030204"/>
                <a:ea typeface="+mn-ea"/>
                <a:cs typeface="+mn-cs"/>
              </a:rPr>
              <a:t>More recently - rises in </a:t>
            </a:r>
            <a:r>
              <a:rPr kumimoji="0" lang="en-GB" sz="2000" b="1" i="0" u="none" strike="noStrike" kern="1200" cap="none" spc="0" normalizeH="0" baseline="0" noProof="0" dirty="0">
                <a:ln>
                  <a:noFill/>
                </a:ln>
                <a:effectLst/>
                <a:uLnTx/>
                <a:uFillTx/>
                <a:latin typeface="Calibri" panose="020F0502020204030204"/>
                <a:ea typeface="+mn-ea"/>
                <a:cs typeface="+mn-cs"/>
              </a:rPr>
              <a:t>inflation</a:t>
            </a:r>
            <a:r>
              <a:rPr kumimoji="0" lang="en-GB" sz="2000" b="0" i="0" u="none" strike="noStrike" kern="1200" cap="none" spc="0" normalizeH="0" baseline="0" noProof="0" dirty="0">
                <a:ln>
                  <a:noFill/>
                </a:ln>
                <a:effectLst/>
                <a:uLnTx/>
                <a:uFillTx/>
                <a:latin typeface="Calibri" panose="020F0502020204030204"/>
                <a:ea typeface="+mn-ea"/>
                <a:cs typeface="+mn-cs"/>
              </a:rPr>
              <a:t>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effectLst/>
              <a:uLnTx/>
              <a:uFillTx/>
              <a:latin typeface="Calibri" panose="020F0502020204030204"/>
              <a:ea typeface="+mn-ea"/>
              <a:cs typeface="+mn-cs"/>
            </a:endParaRPr>
          </a:p>
          <a:p>
            <a:pPr marL="0" marR="0" lvl="0" indent="0" defTabSz="914400" rtl="0" eaLnBrk="1" fontAlgn="auto" latinLnBrk="0" hangingPunct="1">
              <a:spcBef>
                <a:spcPts val="1000"/>
              </a:spcBef>
              <a:spcAft>
                <a:spcPts val="0"/>
              </a:spcAft>
              <a:buClrTx/>
              <a:buSzTx/>
              <a:buNone/>
              <a:tabLst/>
              <a:defRPr/>
            </a:pPr>
            <a:r>
              <a:rPr kumimoji="0" lang="en-GB" sz="2400" b="1" i="0" u="none" strike="noStrike" kern="1200" cap="none" spc="0" normalizeH="0" baseline="0" noProof="0" dirty="0">
                <a:ln>
                  <a:noFill/>
                </a:ln>
                <a:effectLst/>
                <a:uLnTx/>
                <a:uFillTx/>
                <a:latin typeface="Calibri" panose="020F0502020204030204"/>
                <a:ea typeface="+mn-ea"/>
                <a:cs typeface="+mn-cs"/>
              </a:rPr>
              <a:t>Trigger</a:t>
            </a:r>
          </a:p>
          <a:p>
            <a:pPr marL="0" marR="0" lvl="0" indent="0" defTabSz="914400" rtl="0" eaLnBrk="1" fontAlgn="auto" latinLnBrk="0" hangingPunct="1">
              <a:spcBef>
                <a:spcPts val="1000"/>
              </a:spcBef>
              <a:spcAft>
                <a:spcPts val="0"/>
              </a:spcAft>
              <a:buClrTx/>
              <a:buSzTx/>
              <a:buNone/>
              <a:tabLst/>
              <a:defRPr/>
            </a:pPr>
            <a:r>
              <a:rPr kumimoji="0" lang="en-GB" sz="1800" b="0" i="0" u="none" strike="noStrike" kern="1200" cap="none" spc="0" normalizeH="0" baseline="0" noProof="0" dirty="0">
                <a:ln>
                  <a:noFill/>
                </a:ln>
                <a:effectLst/>
                <a:uLnTx/>
                <a:uFillTx/>
                <a:latin typeface="Calibri" panose="020F0502020204030204"/>
                <a:ea typeface="+mn-ea"/>
                <a:cs typeface="+mn-cs"/>
              </a:rPr>
              <a:t>“On 5 September 2023, BCC issued a ‘section 114 notice’… as the council </a:t>
            </a:r>
            <a:r>
              <a:rPr kumimoji="0" lang="en-GB" sz="1800" b="1" i="0" u="none" strike="noStrike" kern="1200" cap="none" spc="0" normalizeH="0" baseline="0" noProof="0" dirty="0">
                <a:ln>
                  <a:noFill/>
                </a:ln>
                <a:effectLst/>
                <a:uLnTx/>
                <a:uFillTx/>
                <a:latin typeface="Calibri" panose="020F0502020204030204"/>
                <a:ea typeface="+mn-ea"/>
                <a:cs typeface="+mn-cs"/>
              </a:rPr>
              <a:t>anticipated a gap of £87 million between income and expenditure </a:t>
            </a:r>
            <a:r>
              <a:rPr kumimoji="0" lang="en-GB" sz="1800" b="0" i="0" u="none" strike="noStrike" kern="1200" cap="none" spc="0" normalizeH="0" baseline="0" noProof="0" dirty="0">
                <a:ln>
                  <a:noFill/>
                </a:ln>
                <a:effectLst/>
                <a:uLnTx/>
                <a:uFillTx/>
                <a:latin typeface="Calibri" panose="020F0502020204030204"/>
                <a:ea typeface="+mn-ea"/>
                <a:cs typeface="+mn-cs"/>
              </a:rPr>
              <a:t>for the (current) 2023/24 financial year.  </a:t>
            </a:r>
            <a:r>
              <a:rPr kumimoji="0" lang="en-GB" sz="1800" i="0" u="none" strike="noStrike" kern="1200" cap="none" spc="0" normalizeH="0" baseline="0" noProof="0" dirty="0">
                <a:ln>
                  <a:noFill/>
                </a:ln>
                <a:effectLst/>
                <a:uLnTx/>
                <a:uFillTx/>
                <a:latin typeface="Calibri" panose="020F0502020204030204"/>
                <a:ea typeface="+mn-ea"/>
                <a:cs typeface="+mn-cs"/>
              </a:rPr>
              <a:t>In addition to this gap, the council estimated that it would have to pay</a:t>
            </a:r>
            <a:r>
              <a:rPr kumimoji="0" lang="en-GB" sz="1800" b="1" i="0" u="none" strike="noStrike" kern="1200" cap="none" spc="0" normalizeH="0" baseline="0" noProof="0" dirty="0">
                <a:ln>
                  <a:noFill/>
                </a:ln>
                <a:effectLst/>
                <a:uLnTx/>
                <a:uFillTx/>
                <a:latin typeface="Calibri" panose="020F0502020204030204"/>
                <a:ea typeface="+mn-ea"/>
                <a:cs typeface="+mn-cs"/>
              </a:rPr>
              <a:t> £650 million to £760 million in backdated equal pay claims, </a:t>
            </a:r>
            <a:r>
              <a:rPr kumimoji="0" lang="en-GB" sz="1800" i="0" u="none" strike="noStrike" kern="1200" cap="none" spc="0" normalizeH="0" baseline="0" noProof="0" dirty="0">
                <a:ln>
                  <a:noFill/>
                </a:ln>
                <a:effectLst/>
                <a:uLnTx/>
                <a:uFillTx/>
                <a:latin typeface="Calibri" panose="020F0502020204030204"/>
                <a:ea typeface="+mn-ea"/>
                <a:cs typeface="+mn-cs"/>
              </a:rPr>
              <a:t>following a court judgment in 2012</a:t>
            </a:r>
            <a:r>
              <a:rPr kumimoji="0" lang="en-GB" sz="1800" b="1" i="0" u="none" strike="noStrike" kern="1200" cap="none" spc="0" normalizeH="0" baseline="0" noProof="0" dirty="0">
                <a:ln>
                  <a:noFill/>
                </a:ln>
                <a:effectLst/>
                <a:uLnTx/>
                <a:uFillTx/>
                <a:latin typeface="Calibri" panose="020F0502020204030204"/>
                <a:ea typeface="+mn-ea"/>
                <a:cs typeface="+mn-cs"/>
              </a:rPr>
              <a:t>. </a:t>
            </a:r>
          </a:p>
          <a:p>
            <a:pPr marL="0" marR="0" lvl="0" indent="0" defTabSz="914400" rtl="0" eaLnBrk="1" fontAlgn="auto" latinLnBrk="0" hangingPunct="1">
              <a:spcBef>
                <a:spcPts val="1000"/>
              </a:spcBef>
              <a:spcAft>
                <a:spcPts val="0"/>
              </a:spcAft>
              <a:buClrTx/>
              <a:buSzTx/>
              <a:buNone/>
              <a:tabLst/>
              <a:defRPr/>
            </a:pPr>
            <a:r>
              <a:rPr kumimoji="0" lang="en-GB" sz="1800" b="0" i="0" u="none" strike="noStrike" kern="1200" cap="none" spc="0" normalizeH="0" baseline="0" noProof="0" dirty="0">
                <a:ln>
                  <a:noFill/>
                </a:ln>
                <a:effectLst/>
                <a:uLnTx/>
                <a:uFillTx/>
                <a:latin typeface="Calibri" panose="020F0502020204030204"/>
                <a:ea typeface="+mn-ea"/>
                <a:cs typeface="+mn-cs"/>
              </a:rPr>
              <a:t>The media reported Birmingham as having ‘gone bankrupt’. However, UK local authorities cannot go bankrupt. A section 114 notice simply indicates that the council’s forecast income is insufficient to meet its forecast expenditure for the next year.” </a:t>
            </a:r>
          </a:p>
          <a:p>
            <a:pPr marL="0" marR="0" lvl="0" indent="0" defTabSz="914400" rtl="0" eaLnBrk="1" fontAlgn="auto" latinLnBrk="0" hangingPunct="1">
              <a:spcBef>
                <a:spcPts val="1000"/>
              </a:spcBef>
              <a:spcAft>
                <a:spcPts val="0"/>
              </a:spcAft>
              <a:buClrTx/>
              <a:buSzTx/>
              <a:buNone/>
              <a:tabLst/>
              <a:defRPr/>
            </a:pPr>
            <a:r>
              <a:rPr kumimoji="0" lang="en-GB" sz="1800" b="0" i="0" u="none" strike="noStrike" kern="1200" cap="none" spc="0" normalizeH="0" baseline="0" noProof="0" dirty="0">
                <a:ln>
                  <a:noFill/>
                </a:ln>
                <a:effectLst/>
                <a:uLnTx/>
                <a:uFillTx/>
                <a:latin typeface="Calibri" panose="020F0502020204030204"/>
                <a:ea typeface="+mn-ea"/>
                <a:cs typeface="+mn-cs"/>
              </a:rPr>
              <a:t>                                    (House of Commons </a:t>
            </a:r>
            <a:r>
              <a:rPr kumimoji="0" lang="en-GB" sz="2000" b="0" i="0" u="none" strike="noStrike" kern="1200" cap="none" spc="0" normalizeH="0" baseline="0" noProof="0" dirty="0">
                <a:ln>
                  <a:noFill/>
                </a:ln>
                <a:effectLst/>
                <a:uLnTx/>
                <a:uFillTx/>
                <a:latin typeface="Calibri" panose="020F0502020204030204"/>
                <a:ea typeface="+mn-ea"/>
                <a:cs typeface="+mn-cs"/>
              </a:rPr>
              <a:t>Library: Sept 2023)</a:t>
            </a:r>
          </a:p>
        </p:txBody>
      </p:sp>
    </p:spTree>
    <p:extLst>
      <p:ext uri="{BB962C8B-B14F-4D97-AF65-F5344CB8AC3E}">
        <p14:creationId xmlns:p14="http://schemas.microsoft.com/office/powerpoint/2010/main" val="283166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4BAF1F-9C3A-F6A4-F491-1D727BE47E3E}"/>
              </a:ext>
            </a:extLst>
          </p:cNvPr>
          <p:cNvSpPr>
            <a:spLocks noGrp="1"/>
          </p:cNvSpPr>
          <p:nvPr>
            <p:ph type="title"/>
          </p:nvPr>
        </p:nvSpPr>
        <p:spPr>
          <a:xfrm>
            <a:off x="838200" y="365125"/>
            <a:ext cx="10515600" cy="1325563"/>
          </a:xfrm>
        </p:spPr>
        <p:txBody>
          <a:bodyPr>
            <a:normAutofit/>
          </a:bodyPr>
          <a:lstStyle/>
          <a:p>
            <a:r>
              <a:rPr lang="en-GB" sz="4200" b="1" dirty="0">
                <a:latin typeface="+mn-lt"/>
              </a:rPr>
              <a:t>Birmingham City Council </a:t>
            </a:r>
            <a:br>
              <a:rPr lang="en-GB" sz="4200" b="1" dirty="0">
                <a:latin typeface="+mn-lt"/>
              </a:rPr>
            </a:br>
            <a:r>
              <a:rPr lang="en-GB" sz="4200" b="1" dirty="0">
                <a:latin typeface="+mn-lt"/>
              </a:rPr>
              <a:t>Section 114 Report (5</a:t>
            </a:r>
            <a:r>
              <a:rPr lang="en-GB" sz="4200" b="1" baseline="30000" dirty="0">
                <a:latin typeface="+mn-lt"/>
              </a:rPr>
              <a:t>th</a:t>
            </a:r>
            <a:r>
              <a:rPr lang="en-GB" sz="4200" b="1" dirty="0">
                <a:latin typeface="+mn-lt"/>
              </a:rPr>
              <a:t> Sept)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F1D706E-4A78-B724-511D-3D7412C00B07}"/>
              </a:ext>
            </a:extLst>
          </p:cNvPr>
          <p:cNvSpPr>
            <a:spLocks noGrp="1"/>
          </p:cNvSpPr>
          <p:nvPr>
            <p:ph idx="1"/>
          </p:nvPr>
        </p:nvSpPr>
        <p:spPr>
          <a:xfrm>
            <a:off x="838200" y="1929384"/>
            <a:ext cx="10515600" cy="4349888"/>
          </a:xfrm>
        </p:spPr>
        <p:txBody>
          <a:bodyPr>
            <a:noAutofit/>
          </a:bodyPr>
          <a:lstStyle/>
          <a:p>
            <a:pPr marL="0" indent="0">
              <a:buNone/>
            </a:pPr>
            <a:r>
              <a:rPr lang="en-GB" sz="2400" dirty="0"/>
              <a:t>The </a:t>
            </a:r>
            <a:r>
              <a:rPr lang="en-GB" sz="2400" b="1" dirty="0"/>
              <a:t>Section 151 Officer </a:t>
            </a:r>
            <a:r>
              <a:rPr lang="en-GB" sz="2400" dirty="0"/>
              <a:t>is of the opinion that:</a:t>
            </a:r>
          </a:p>
          <a:p>
            <a:pPr marL="0" indent="0">
              <a:buNone/>
            </a:pPr>
            <a:endParaRPr lang="en-GB" sz="2400" dirty="0"/>
          </a:p>
          <a:p>
            <a:pPr marL="914400" lvl="1" indent="-457200" algn="just">
              <a:buFont typeface="+mj-lt"/>
              <a:buAutoNum type="alphaLcPeriod"/>
            </a:pPr>
            <a:r>
              <a:rPr lang="en-GB" dirty="0"/>
              <a:t>The Council is currently in a </a:t>
            </a:r>
            <a:r>
              <a:rPr lang="en-GB" b="1" dirty="0"/>
              <a:t>negative General Fund position</a:t>
            </a:r>
            <a:r>
              <a:rPr lang="en-GB" dirty="0"/>
              <a:t>. That is </a:t>
            </a:r>
            <a:r>
              <a:rPr lang="en-GB" b="1" dirty="0"/>
              <a:t>because of the cost of providing for Equal Pay claims</a:t>
            </a:r>
            <a:r>
              <a:rPr lang="en-GB" dirty="0"/>
              <a:t>, that the Council is now legally obligated to recognise, will result in exceeding the financial resources available to the Council. This means that spend due within that period exceeded the financial resources available to the Council in that same period.</a:t>
            </a:r>
          </a:p>
          <a:p>
            <a:pPr marL="914400" lvl="1" indent="-457200">
              <a:buFont typeface="+mj-lt"/>
              <a:buAutoNum type="alphaLcPeriod"/>
            </a:pPr>
            <a:endParaRPr lang="en-GB" sz="800" dirty="0"/>
          </a:p>
          <a:p>
            <a:pPr marL="914400" lvl="1" indent="-457200" algn="just">
              <a:buFont typeface="+mj-lt"/>
              <a:buAutoNum type="alphaLcPeriod"/>
            </a:pPr>
            <a:r>
              <a:rPr lang="en-GB" dirty="0"/>
              <a:t>The Council has insufficient resources to meet that expenditure and the Council is </a:t>
            </a:r>
            <a:r>
              <a:rPr lang="en-GB" b="1" dirty="0"/>
              <a:t>not currently able to agree a solution that will allow suitable funding or financing to be obtained for this liability</a:t>
            </a:r>
          </a:p>
        </p:txBody>
      </p:sp>
    </p:spTree>
    <p:extLst>
      <p:ext uri="{BB962C8B-B14F-4D97-AF65-F5344CB8AC3E}">
        <p14:creationId xmlns:p14="http://schemas.microsoft.com/office/powerpoint/2010/main" val="1708673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735A59-9B9E-7EA1-A8D2-8FED1BCF7402}"/>
              </a:ext>
            </a:extLst>
          </p:cNvPr>
          <p:cNvSpPr>
            <a:spLocks noGrp="1"/>
          </p:cNvSpPr>
          <p:nvPr>
            <p:ph type="title"/>
          </p:nvPr>
        </p:nvSpPr>
        <p:spPr>
          <a:xfrm>
            <a:off x="838200" y="365125"/>
            <a:ext cx="10515600" cy="1325563"/>
          </a:xfrm>
        </p:spPr>
        <p:txBody>
          <a:bodyPr>
            <a:normAutofit/>
          </a:bodyPr>
          <a:lstStyle/>
          <a:p>
            <a:br>
              <a:rPr lang="en-GB" b="1" dirty="0">
                <a:latin typeface="+mn-lt"/>
              </a:rPr>
            </a:br>
            <a:r>
              <a:rPr lang="en-GB" b="1" dirty="0">
                <a:latin typeface="+mn-lt"/>
              </a:rPr>
              <a:t>Section 151 officers report (continued)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98716B-BA81-08EC-AAC7-AFE080C191D5}"/>
              </a:ext>
            </a:extLst>
          </p:cNvPr>
          <p:cNvSpPr>
            <a:spLocks noGrp="1"/>
          </p:cNvSpPr>
          <p:nvPr>
            <p:ph idx="1"/>
          </p:nvPr>
        </p:nvSpPr>
        <p:spPr>
          <a:xfrm>
            <a:off x="838200" y="1929383"/>
            <a:ext cx="10515600" cy="4704589"/>
          </a:xfrm>
        </p:spPr>
        <p:txBody>
          <a:bodyPr>
            <a:normAutofit fontScale="92500" lnSpcReduction="10000"/>
          </a:bodyPr>
          <a:lstStyle/>
          <a:p>
            <a:pPr marL="0" indent="0" algn="just">
              <a:buNone/>
            </a:pPr>
            <a:r>
              <a:rPr lang="en-GB" dirty="0"/>
              <a:t>The purpose of this Section 114 report is to make it clear to elected members of the Council that </a:t>
            </a:r>
            <a:r>
              <a:rPr lang="en-GB" b="1" dirty="0"/>
              <a:t>immediate steps </a:t>
            </a:r>
            <a:r>
              <a:rPr lang="en-GB" dirty="0"/>
              <a:t>must be taken to mitigate the financial consequences of Equal Pay claims. </a:t>
            </a:r>
          </a:p>
          <a:p>
            <a:pPr marL="0" indent="0" algn="just">
              <a:buNone/>
            </a:pPr>
            <a:r>
              <a:rPr lang="en-GB" dirty="0"/>
              <a:t>This means agreeing a plan which provides a route to bringing the General Fund back to a </a:t>
            </a:r>
            <a:r>
              <a:rPr lang="en-GB" b="1" dirty="0"/>
              <a:t>positive position and assurance that this will be successfully delivered</a:t>
            </a:r>
            <a:r>
              <a:rPr lang="en-GB" dirty="0"/>
              <a:t>. This should include: </a:t>
            </a:r>
          </a:p>
          <a:p>
            <a:pPr marL="0" indent="0">
              <a:buNone/>
            </a:pPr>
            <a:endParaRPr lang="en-GB" sz="900" dirty="0"/>
          </a:p>
          <a:p>
            <a:pPr marL="914400" lvl="1" indent="-457200">
              <a:buFont typeface="+mj-lt"/>
              <a:buAutoNum type="alphaLcPeriod"/>
            </a:pPr>
            <a:r>
              <a:rPr lang="en-GB" sz="2600" dirty="0"/>
              <a:t>An appropriate </a:t>
            </a:r>
            <a:r>
              <a:rPr lang="en-GB" sz="2600" b="1" dirty="0"/>
              <a:t>savings plan</a:t>
            </a:r>
            <a:r>
              <a:rPr lang="en-GB" sz="2600" dirty="0"/>
              <a:t>; </a:t>
            </a:r>
          </a:p>
          <a:p>
            <a:pPr marL="914400" lvl="1" indent="-457200">
              <a:buFont typeface="+mj-lt"/>
              <a:buAutoNum type="alphaLcPeriod"/>
            </a:pPr>
            <a:r>
              <a:rPr lang="en-GB" sz="2600" dirty="0"/>
              <a:t>Full assessment of the </a:t>
            </a:r>
            <a:r>
              <a:rPr lang="en-GB" sz="2600" b="1" dirty="0"/>
              <a:t>capital programme </a:t>
            </a:r>
            <a:r>
              <a:rPr lang="en-GB" sz="2600" dirty="0"/>
              <a:t>(including delaying existing projects and reviewing assets for sale); and, </a:t>
            </a:r>
          </a:p>
          <a:p>
            <a:pPr marL="914400" lvl="1" indent="-457200" algn="just">
              <a:buFont typeface="+mj-lt"/>
              <a:buAutoNum type="alphaLcPeriod"/>
            </a:pPr>
            <a:r>
              <a:rPr lang="en-GB" sz="2600" b="1" dirty="0"/>
              <a:t>Engagement with Central Government </a:t>
            </a:r>
            <a:r>
              <a:rPr lang="en-GB" sz="2600" dirty="0"/>
              <a:t>via the Department for Levelling Up, Housing and Communities (DLUHC), resulting in a formal request for Exceptional Financial Support (EFS).</a:t>
            </a:r>
          </a:p>
          <a:p>
            <a:endParaRPr lang="en-GB" sz="1700" dirty="0"/>
          </a:p>
        </p:txBody>
      </p:sp>
    </p:spTree>
    <p:extLst>
      <p:ext uri="{BB962C8B-B14F-4D97-AF65-F5344CB8AC3E}">
        <p14:creationId xmlns:p14="http://schemas.microsoft.com/office/powerpoint/2010/main" val="359611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735A59-9B9E-7EA1-A8D2-8FED1BCF7402}"/>
              </a:ext>
            </a:extLst>
          </p:cNvPr>
          <p:cNvSpPr>
            <a:spLocks noGrp="1"/>
          </p:cNvSpPr>
          <p:nvPr>
            <p:ph type="title"/>
          </p:nvPr>
        </p:nvSpPr>
        <p:spPr>
          <a:xfrm>
            <a:off x="838200" y="365125"/>
            <a:ext cx="10515600" cy="1325563"/>
          </a:xfrm>
        </p:spPr>
        <p:txBody>
          <a:bodyPr>
            <a:normAutofit/>
          </a:bodyPr>
          <a:lstStyle/>
          <a:p>
            <a:r>
              <a:rPr lang="en-GB" sz="4000" b="1" dirty="0">
                <a:latin typeface="+mn-lt"/>
              </a:rPr>
              <a:t>Government appoints external commissioners </a:t>
            </a:r>
            <a:r>
              <a:rPr lang="en-GB" sz="3600" b="1" dirty="0">
                <a:latin typeface="+mn-lt"/>
              </a:rPr>
              <a:t>(15</a:t>
            </a:r>
            <a:r>
              <a:rPr lang="en-GB" sz="3600" b="1" baseline="30000" dirty="0">
                <a:latin typeface="+mn-lt"/>
              </a:rPr>
              <a:t>th</a:t>
            </a:r>
            <a:r>
              <a:rPr lang="en-GB" sz="3600" b="1" dirty="0">
                <a:latin typeface="+mn-lt"/>
              </a:rPr>
              <a:t> Sept)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98716B-BA81-08EC-AAC7-AFE080C191D5}"/>
              </a:ext>
            </a:extLst>
          </p:cNvPr>
          <p:cNvSpPr>
            <a:spLocks noGrp="1"/>
          </p:cNvSpPr>
          <p:nvPr>
            <p:ph idx="1"/>
          </p:nvPr>
        </p:nvSpPr>
        <p:spPr>
          <a:xfrm>
            <a:off x="838200" y="1929383"/>
            <a:ext cx="10515600" cy="4563491"/>
          </a:xfrm>
        </p:spPr>
        <p:txBody>
          <a:bodyPr>
            <a:normAutofit/>
          </a:bodyPr>
          <a:lstStyle/>
          <a:p>
            <a:r>
              <a:rPr lang="en-GB" sz="2000" b="1" dirty="0"/>
              <a:t>6 Commissioners! </a:t>
            </a:r>
            <a:r>
              <a:rPr lang="en-GB" sz="2000" dirty="0"/>
              <a:t>led by  Max Caller with 2 political advisers “to support the BCC leaders as they take difficult decisions”</a:t>
            </a:r>
          </a:p>
          <a:p>
            <a:pPr marL="0" indent="0">
              <a:buNone/>
            </a:pPr>
            <a:endParaRPr lang="en-GB" sz="800" dirty="0"/>
          </a:p>
          <a:p>
            <a:r>
              <a:rPr lang="en-GB" sz="2000" b="0" i="0" dirty="0">
                <a:effectLst/>
              </a:rPr>
              <a:t>Leader of the Council Cllr Cotton and CEO Deborah Cadman (both relatively new to their positions) </a:t>
            </a:r>
            <a:r>
              <a:rPr lang="en-GB" sz="2000" b="1" i="0" dirty="0">
                <a:effectLst/>
              </a:rPr>
              <a:t>vowed to work constructively and collaboratively </a:t>
            </a:r>
            <a:r>
              <a:rPr lang="en-GB" sz="2000" b="0" i="0" dirty="0">
                <a:effectLst/>
              </a:rPr>
              <a:t>with the commissioners</a:t>
            </a:r>
          </a:p>
          <a:p>
            <a:endParaRPr lang="en-GB" sz="800" dirty="0"/>
          </a:p>
          <a:p>
            <a:r>
              <a:rPr lang="en-GB" sz="2000" b="1" dirty="0"/>
              <a:t>Likely response </a:t>
            </a:r>
            <a:r>
              <a:rPr lang="en-GB" sz="2000" dirty="0"/>
              <a:t>required from BCC</a:t>
            </a:r>
          </a:p>
          <a:p>
            <a:pPr lvl="1"/>
            <a:r>
              <a:rPr lang="en-GB" sz="2000" dirty="0"/>
              <a:t>Sales of Assets</a:t>
            </a:r>
          </a:p>
          <a:p>
            <a:pPr lvl="1"/>
            <a:r>
              <a:rPr lang="en-GB" sz="2000" dirty="0"/>
              <a:t>Raising the level of Council Tax to the ‘CT cap’</a:t>
            </a:r>
          </a:p>
          <a:p>
            <a:pPr lvl="1"/>
            <a:r>
              <a:rPr lang="en-GB" sz="2000" dirty="0"/>
              <a:t>Reductions in services or the quality of statutory services.</a:t>
            </a:r>
          </a:p>
          <a:p>
            <a:pPr lvl="1"/>
            <a:r>
              <a:rPr lang="en-GB" sz="2000" dirty="0"/>
              <a:t>Withdrawal of discretionary services (and potentially statutory services) </a:t>
            </a:r>
          </a:p>
          <a:p>
            <a:pPr lvl="1"/>
            <a:r>
              <a:rPr lang="en-GB" sz="2000" dirty="0"/>
              <a:t>Dismissing Political Leaders and Senior Officials  </a:t>
            </a:r>
          </a:p>
          <a:p>
            <a:pPr lvl="1"/>
            <a:r>
              <a:rPr lang="en-GB" sz="2000" dirty="0"/>
              <a:t>and as the </a:t>
            </a:r>
            <a:r>
              <a:rPr lang="en-GB" sz="2000" b="1" dirty="0"/>
              <a:t>last resort borrowing from Central Government</a:t>
            </a:r>
            <a:r>
              <a:rPr lang="en-GB" sz="2000" dirty="0"/>
              <a:t>.</a:t>
            </a:r>
          </a:p>
          <a:p>
            <a:endParaRPr lang="en-GB" sz="1700" dirty="0"/>
          </a:p>
        </p:txBody>
      </p:sp>
    </p:spTree>
    <p:extLst>
      <p:ext uri="{BB962C8B-B14F-4D97-AF65-F5344CB8AC3E}">
        <p14:creationId xmlns:p14="http://schemas.microsoft.com/office/powerpoint/2010/main" val="3141238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735A59-9B9E-7EA1-A8D2-8FED1BCF7402}"/>
              </a:ext>
            </a:extLst>
          </p:cNvPr>
          <p:cNvSpPr>
            <a:spLocks noGrp="1"/>
          </p:cNvSpPr>
          <p:nvPr>
            <p:ph type="title"/>
          </p:nvPr>
        </p:nvSpPr>
        <p:spPr>
          <a:xfrm>
            <a:off x="838200" y="365125"/>
            <a:ext cx="10515600" cy="1325563"/>
          </a:xfrm>
        </p:spPr>
        <p:txBody>
          <a:bodyPr>
            <a:normAutofit/>
          </a:bodyPr>
          <a:lstStyle/>
          <a:p>
            <a:r>
              <a:rPr lang="en-GB" sz="3600" b="1" dirty="0">
                <a:latin typeface="+mn-lt"/>
              </a:rPr>
              <a:t>Joint statement from </a:t>
            </a:r>
            <a:br>
              <a:rPr lang="en-GB" sz="3600" b="1" dirty="0">
                <a:latin typeface="+mn-lt"/>
              </a:rPr>
            </a:br>
            <a:r>
              <a:rPr lang="en-GB" sz="3600" b="1" dirty="0">
                <a:latin typeface="+mn-lt"/>
              </a:rPr>
              <a:t>Birmingham City Partnership Board (17</a:t>
            </a:r>
            <a:r>
              <a:rPr lang="en-GB" sz="3600" b="1" baseline="30000" dirty="0">
                <a:latin typeface="+mn-lt"/>
              </a:rPr>
              <a:t>th</a:t>
            </a:r>
            <a:r>
              <a:rPr lang="en-GB" sz="3600" b="1" dirty="0">
                <a:latin typeface="+mn-lt"/>
              </a:rPr>
              <a:t> Sept)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B8F04A1B-23E2-A9AA-585F-C83D42180F18}"/>
              </a:ext>
            </a:extLst>
          </p:cNvPr>
          <p:cNvPicPr>
            <a:picLocks noGrp="1" noChangeAspect="1"/>
          </p:cNvPicPr>
          <p:nvPr>
            <p:ph idx="1"/>
          </p:nvPr>
        </p:nvPicPr>
        <p:blipFill>
          <a:blip r:embed="rId2"/>
          <a:stretch>
            <a:fillRect/>
          </a:stretch>
        </p:blipFill>
        <p:spPr>
          <a:xfrm>
            <a:off x="669037" y="1727265"/>
            <a:ext cx="10853928" cy="4765610"/>
          </a:xfrm>
        </p:spPr>
      </p:pic>
    </p:spTree>
    <p:extLst>
      <p:ext uri="{BB962C8B-B14F-4D97-AF65-F5344CB8AC3E}">
        <p14:creationId xmlns:p14="http://schemas.microsoft.com/office/powerpoint/2010/main" val="686113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841427-594D-616B-EFB6-366E0F80DD23}"/>
              </a:ext>
            </a:extLst>
          </p:cNvPr>
          <p:cNvSpPr>
            <a:spLocks noGrp="1"/>
          </p:cNvSpPr>
          <p:nvPr>
            <p:ph type="title"/>
          </p:nvPr>
        </p:nvSpPr>
        <p:spPr>
          <a:xfrm>
            <a:off x="572493" y="238539"/>
            <a:ext cx="11047013" cy="1434415"/>
          </a:xfrm>
        </p:spPr>
        <p:txBody>
          <a:bodyPr anchor="b">
            <a:normAutofit/>
          </a:bodyPr>
          <a:lstStyle/>
          <a:p>
            <a:r>
              <a:rPr lang="en-GB" sz="5400" b="1">
                <a:latin typeface="+mn-lt"/>
              </a:rPr>
              <a:t>Some interesting aspects</a:t>
            </a:r>
          </a:p>
        </p:txBody>
      </p:sp>
      <p:sp>
        <p:nvSpPr>
          <p:cNvPr id="25"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Graph on document with pen">
            <a:extLst>
              <a:ext uri="{FF2B5EF4-FFF2-40B4-BE49-F238E27FC236}">
                <a16:creationId xmlns:a16="http://schemas.microsoft.com/office/drawing/2014/main" id="{1A5DB8D7-69AA-3E39-8EDD-15D840CB4E52}"/>
              </a:ext>
            </a:extLst>
          </p:cNvPr>
          <p:cNvPicPr>
            <a:picLocks noChangeAspect="1"/>
          </p:cNvPicPr>
          <p:nvPr/>
        </p:nvPicPr>
        <p:blipFill rotWithShape="1">
          <a:blip r:embed="rId2"/>
          <a:srcRect l="25317" r="11766" b="2"/>
          <a:stretch/>
        </p:blipFill>
        <p:spPr>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p:spPr>
      </p:pic>
      <p:sp>
        <p:nvSpPr>
          <p:cNvPr id="3" name="Content Placeholder 2">
            <a:extLst>
              <a:ext uri="{FF2B5EF4-FFF2-40B4-BE49-F238E27FC236}">
                <a16:creationId xmlns:a16="http://schemas.microsoft.com/office/drawing/2014/main" id="{BDB29F92-FE67-3336-8FE5-9B1CE3676D87}"/>
              </a:ext>
            </a:extLst>
          </p:cNvPr>
          <p:cNvSpPr>
            <a:spLocks noGrp="1"/>
          </p:cNvSpPr>
          <p:nvPr>
            <p:ph idx="1"/>
          </p:nvPr>
        </p:nvSpPr>
        <p:spPr>
          <a:xfrm>
            <a:off x="4686299" y="1929781"/>
            <a:ext cx="6933207" cy="4585319"/>
          </a:xfrm>
        </p:spPr>
        <p:txBody>
          <a:bodyPr anchor="t">
            <a:normAutofit fontScale="92500"/>
          </a:bodyPr>
          <a:lstStyle/>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effectLst/>
                <a:uLnTx/>
                <a:uFillTx/>
                <a:latin typeface="Calibri" panose="020F0502020204030204"/>
                <a:ea typeface="+mn-ea"/>
                <a:cs typeface="+mn-cs"/>
              </a:rPr>
              <a:t>Austerity has applied to all LAs in the UK </a:t>
            </a:r>
            <a:r>
              <a:rPr lang="en-GB" sz="2200" dirty="0">
                <a:latin typeface="Calibri" panose="020F0502020204030204"/>
              </a:rPr>
              <a:t>but</a:t>
            </a:r>
            <a:r>
              <a:rPr kumimoji="0" lang="en-GB" sz="2200" b="0" i="0" u="none" strike="noStrike" kern="1200" cap="none" spc="0" normalizeH="0" baseline="0" noProof="0" dirty="0">
                <a:ln>
                  <a:noFill/>
                </a:ln>
                <a:effectLst/>
                <a:uLnTx/>
                <a:uFillTx/>
                <a:latin typeface="Calibri" panose="020F0502020204030204"/>
                <a:ea typeface="+mn-ea"/>
                <a:cs typeface="+mn-cs"/>
              </a:rPr>
              <a:t> there have been </a:t>
            </a:r>
            <a:r>
              <a:rPr kumimoji="0" lang="en-GB" sz="2200" b="1" i="0" u="none" strike="noStrike" kern="1200" cap="none" spc="0" normalizeH="0" baseline="0" noProof="0" dirty="0">
                <a:ln>
                  <a:noFill/>
                </a:ln>
                <a:effectLst/>
                <a:uLnTx/>
                <a:uFillTx/>
                <a:latin typeface="Calibri" panose="020F0502020204030204"/>
                <a:ea typeface="+mn-ea"/>
                <a:cs typeface="+mn-cs"/>
              </a:rPr>
              <a:t>no section 114 notices in Scotland, Wales or Northern Ireland </a:t>
            </a:r>
            <a:r>
              <a:rPr kumimoji="0" lang="en-GB" sz="2200" b="0" i="0" u="none" strike="noStrike" kern="1200" cap="none" spc="0" normalizeH="0" baseline="0" noProof="0" dirty="0">
                <a:ln>
                  <a:noFill/>
                </a:ln>
                <a:effectLst/>
                <a:uLnTx/>
                <a:uFillTx/>
                <a:latin typeface="Calibri" panose="020F0502020204030204"/>
                <a:ea typeface="+mn-ea"/>
                <a:cs typeface="+mn-cs"/>
              </a:rPr>
              <a:t>(yet!)</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GB" sz="800" b="0" i="0" u="none" strike="noStrike" kern="1200" cap="none" spc="0" normalizeH="0" baseline="0" noProof="0" dirty="0">
              <a:ln>
                <a:noFill/>
              </a:ln>
              <a:effectLst/>
              <a:uLnTx/>
              <a:uFillTx/>
              <a:latin typeface="Calibri" panose="020F0502020204030204"/>
              <a:ea typeface="+mn-ea"/>
              <a:cs typeface="+mn-cs"/>
            </a:endParaRPr>
          </a:p>
          <a:p>
            <a:r>
              <a:rPr lang="en-GB" sz="2200" dirty="0"/>
              <a:t>The first step in any improvement journey is to cease </a:t>
            </a:r>
            <a:r>
              <a:rPr lang="en-GB" sz="2200" b="1" dirty="0"/>
              <a:t>‘denial’ </a:t>
            </a:r>
            <a:r>
              <a:rPr lang="en-GB" sz="2200" dirty="0"/>
              <a:t>of the problem/causes</a:t>
            </a:r>
            <a:r>
              <a:rPr lang="en-GB" sz="2200" b="1" dirty="0"/>
              <a:t> </a:t>
            </a:r>
            <a:r>
              <a:rPr lang="en-GB" sz="2200" dirty="0"/>
              <a:t>and work with the intervention board. </a:t>
            </a:r>
          </a:p>
          <a:p>
            <a:endParaRPr lang="en-GB" sz="800" dirty="0"/>
          </a:p>
          <a:p>
            <a:r>
              <a:rPr lang="en-GB" sz="2200" dirty="0"/>
              <a:t>In Birmingham there is </a:t>
            </a:r>
            <a:r>
              <a:rPr lang="en-GB" sz="2200" b="1" dirty="0"/>
              <a:t>unlikely to be a local government re-organisation</a:t>
            </a:r>
            <a:r>
              <a:rPr lang="en-GB" sz="2200" dirty="0"/>
              <a:t> (as in Northamptonshire or Cumbria). </a:t>
            </a:r>
          </a:p>
          <a:p>
            <a:pPr marL="0" indent="0">
              <a:buNone/>
            </a:pPr>
            <a:endParaRPr lang="en-GB" sz="800" dirty="0"/>
          </a:p>
          <a:p>
            <a:r>
              <a:rPr lang="en-GB" sz="2200" dirty="0"/>
              <a:t>July 2023, the Office for Local Government (</a:t>
            </a:r>
            <a:r>
              <a:rPr lang="en-GB" sz="2200" dirty="0" err="1"/>
              <a:t>Oflog</a:t>
            </a:r>
            <a:r>
              <a:rPr lang="en-GB" sz="2200" dirty="0"/>
              <a:t>), a new local government performance body for England was announced.</a:t>
            </a:r>
          </a:p>
          <a:p>
            <a:endParaRPr lang="en-GB" sz="900" dirty="0"/>
          </a:p>
          <a:p>
            <a:r>
              <a:rPr lang="en-GB" sz="2200" dirty="0"/>
              <a:t>As a result of recent cases Sector-led improvement is likely to be </a:t>
            </a:r>
            <a:r>
              <a:rPr lang="en-GB" sz="2200" b="1" dirty="0"/>
              <a:t>toughened </a:t>
            </a:r>
            <a:r>
              <a:rPr lang="en-GB" sz="2200" dirty="0"/>
              <a:t>if not  </a:t>
            </a:r>
            <a:r>
              <a:rPr lang="en-GB" sz="2200" b="1" dirty="0"/>
              <a:t>replaced.</a:t>
            </a:r>
          </a:p>
        </p:txBody>
      </p:sp>
    </p:spTree>
    <p:extLst>
      <p:ext uri="{BB962C8B-B14F-4D97-AF65-F5344CB8AC3E}">
        <p14:creationId xmlns:p14="http://schemas.microsoft.com/office/powerpoint/2010/main" val="3219483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3C437F-383F-3365-80D3-5DBC79E2C34F}"/>
              </a:ext>
            </a:extLst>
          </p:cNvPr>
          <p:cNvSpPr>
            <a:spLocks noGrp="1"/>
          </p:cNvSpPr>
          <p:nvPr>
            <p:ph type="title"/>
          </p:nvPr>
        </p:nvSpPr>
        <p:spPr>
          <a:xfrm>
            <a:off x="838200" y="1122362"/>
            <a:ext cx="6281928" cy="4135437"/>
          </a:xfrm>
        </p:spPr>
        <p:txBody>
          <a:bodyPr vert="horz" lIns="91440" tIns="45720" rIns="91440" bIns="45720" rtlCol="0" anchor="b">
            <a:normAutofit/>
          </a:bodyPr>
          <a:lstStyle/>
          <a:p>
            <a:r>
              <a:rPr lang="en-US" sz="6600" b="1" kern="1200" dirty="0">
                <a:solidFill>
                  <a:schemeClr val="tx1"/>
                </a:solidFill>
                <a:latin typeface="+mj-lt"/>
                <a:ea typeface="+mj-ea"/>
                <a:cs typeface="+mj-cs"/>
              </a:rPr>
              <a:t>Questions?</a:t>
            </a:r>
            <a:br>
              <a:rPr lang="en-US" sz="6600" b="1" kern="1200" dirty="0">
                <a:solidFill>
                  <a:schemeClr val="tx1"/>
                </a:solidFill>
                <a:latin typeface="+mj-lt"/>
                <a:ea typeface="+mj-ea"/>
                <a:cs typeface="+mj-cs"/>
              </a:rPr>
            </a:br>
            <a:br>
              <a:rPr lang="en-US" sz="6600" b="1" kern="1200" dirty="0">
                <a:solidFill>
                  <a:schemeClr val="tx1"/>
                </a:solidFill>
                <a:latin typeface="+mj-lt"/>
                <a:ea typeface="+mj-ea"/>
                <a:cs typeface="+mj-cs"/>
              </a:rPr>
            </a:br>
            <a:br>
              <a:rPr lang="en-US" sz="6600" b="1" kern="1200" dirty="0">
                <a:solidFill>
                  <a:schemeClr val="tx1"/>
                </a:solidFill>
                <a:latin typeface="+mj-lt"/>
                <a:ea typeface="+mj-ea"/>
                <a:cs typeface="+mj-cs"/>
              </a:rPr>
            </a:br>
            <a:br>
              <a:rPr lang="en-US" sz="6600" b="1" kern="1200" dirty="0">
                <a:solidFill>
                  <a:schemeClr val="tx1"/>
                </a:solidFill>
                <a:latin typeface="+mj-lt"/>
                <a:ea typeface="+mj-ea"/>
                <a:cs typeface="+mj-cs"/>
              </a:rPr>
            </a:br>
            <a:r>
              <a:rPr lang="en-US" sz="2400" b="1" dirty="0"/>
              <a:t>C</a:t>
            </a:r>
            <a:r>
              <a:rPr lang="en-US" sz="2400" b="1" kern="1200" dirty="0">
                <a:solidFill>
                  <a:schemeClr val="tx1"/>
                </a:solidFill>
                <a:latin typeface="+mj-lt"/>
                <a:ea typeface="+mj-ea"/>
                <a:cs typeface="+mj-cs"/>
              </a:rPr>
              <a:t>ontact: </a:t>
            </a:r>
            <a:r>
              <a:rPr lang="en-US" sz="2400" b="1" kern="1200" dirty="0">
                <a:solidFill>
                  <a:schemeClr val="tx1"/>
                </a:solidFill>
                <a:latin typeface="+mj-lt"/>
                <a:ea typeface="+mj-ea"/>
                <a:cs typeface="+mj-cs"/>
                <a:hlinkClick r:id="rId2"/>
              </a:rPr>
              <a:t>peter.murphy@ntu.ac.uk</a:t>
            </a:r>
            <a:r>
              <a:rPr lang="en-US" sz="2400" b="1" kern="1200" dirty="0">
                <a:solidFill>
                  <a:schemeClr val="tx1"/>
                </a:solidFill>
                <a:latin typeface="+mj-lt"/>
                <a:ea typeface="+mj-ea"/>
                <a:cs typeface="+mj-cs"/>
              </a:rPr>
              <a:t> </a:t>
            </a:r>
            <a:endParaRPr lang="en-US" sz="6600" b="1" kern="1200" dirty="0">
              <a:solidFill>
                <a:schemeClr val="tx1"/>
              </a:solidFill>
              <a:latin typeface="+mj-lt"/>
              <a:ea typeface="+mj-ea"/>
              <a:cs typeface="+mj-cs"/>
            </a:endParaRPr>
          </a:p>
        </p:txBody>
      </p:sp>
      <p:sp>
        <p:nvSpPr>
          <p:cNvPr id="10"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2197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CF76C-1F75-5759-C0B8-9A96D056265D}"/>
              </a:ext>
            </a:extLst>
          </p:cNvPr>
          <p:cNvSpPr>
            <a:spLocks noGrp="1"/>
          </p:cNvSpPr>
          <p:nvPr>
            <p:ph type="title"/>
          </p:nvPr>
        </p:nvSpPr>
        <p:spPr>
          <a:xfrm>
            <a:off x="5500675" y="1138036"/>
            <a:ext cx="5812264" cy="1402470"/>
          </a:xfrm>
        </p:spPr>
        <p:txBody>
          <a:bodyPr anchor="t">
            <a:normAutofit/>
          </a:bodyPr>
          <a:lstStyle/>
          <a:p>
            <a:r>
              <a:rPr lang="en-GB" b="1" dirty="0">
                <a:latin typeface="+mn-lt"/>
              </a:rPr>
              <a:t>Historical Antecedents  </a:t>
            </a:r>
          </a:p>
        </p:txBody>
      </p:sp>
      <p:pic>
        <p:nvPicPr>
          <p:cNvPr id="5" name="Picture 4" descr="Magnifying glass showing decling performance">
            <a:extLst>
              <a:ext uri="{FF2B5EF4-FFF2-40B4-BE49-F238E27FC236}">
                <a16:creationId xmlns:a16="http://schemas.microsoft.com/office/drawing/2014/main" id="{E4DB17E4-2450-756F-25CD-76D289672348}"/>
              </a:ext>
            </a:extLst>
          </p:cNvPr>
          <p:cNvPicPr>
            <a:picLocks noChangeAspect="1"/>
          </p:cNvPicPr>
          <p:nvPr/>
        </p:nvPicPr>
        <p:blipFill rotWithShape="1">
          <a:blip r:embed="rId2"/>
          <a:srcRect l="9649" r="40213" b="-1"/>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712A405-8364-B5BC-2268-CCCB194C2083}"/>
              </a:ext>
            </a:extLst>
          </p:cNvPr>
          <p:cNvSpPr>
            <a:spLocks noGrp="1"/>
          </p:cNvSpPr>
          <p:nvPr>
            <p:ph idx="1"/>
          </p:nvPr>
        </p:nvSpPr>
        <p:spPr>
          <a:xfrm>
            <a:off x="5604387" y="1666568"/>
            <a:ext cx="6179574" cy="4940709"/>
          </a:xfrm>
        </p:spPr>
        <p:txBody>
          <a:bodyPr>
            <a:normAutofit lnSpcReduction="10000"/>
          </a:bodyPr>
          <a:lstStyle/>
          <a:p>
            <a:endParaRPr lang="en-GB" sz="2000" b="1" dirty="0"/>
          </a:p>
          <a:p>
            <a:pPr algn="just"/>
            <a:r>
              <a:rPr lang="en-GB" sz="2000" b="1" dirty="0"/>
              <a:t>Financial Irregularities </a:t>
            </a:r>
            <a:r>
              <a:rPr lang="en-GB" sz="2000" dirty="0"/>
              <a:t>– Internal and External Audit, (Independent Auditors and District Audit established in </a:t>
            </a:r>
            <a:r>
              <a:rPr lang="en-GB" sz="2000" b="1" dirty="0"/>
              <a:t>1868</a:t>
            </a:r>
            <a:r>
              <a:rPr lang="en-GB" sz="2000" dirty="0"/>
              <a:t>), Public Interest Reports (PIRs), Corporate Failures and near misses e.g., </a:t>
            </a:r>
          </a:p>
          <a:p>
            <a:pPr lvl="1"/>
            <a:r>
              <a:rPr lang="en-GB" sz="2000" dirty="0"/>
              <a:t>Rate capping rebellion in 1985  </a:t>
            </a:r>
          </a:p>
          <a:p>
            <a:pPr lvl="1"/>
            <a:r>
              <a:rPr lang="en-GB" sz="2000" dirty="0"/>
              <a:t>LB Hammersmith and Fulham 1982 (Ultra-Vires speculating on stock market) </a:t>
            </a:r>
          </a:p>
          <a:p>
            <a:pPr lvl="1"/>
            <a:r>
              <a:rPr lang="en-GB" sz="2000" dirty="0"/>
              <a:t>Islandic Banks (108 Local Authorities lost £1billion in 2008)</a:t>
            </a:r>
          </a:p>
          <a:p>
            <a:pPr lvl="1"/>
            <a:endParaRPr lang="en-GB" sz="2000" dirty="0"/>
          </a:p>
          <a:p>
            <a:pPr algn="just"/>
            <a:r>
              <a:rPr lang="en-GB" sz="2000" b="1" dirty="0"/>
              <a:t>Service Scandals and Corporate Failures </a:t>
            </a:r>
            <a:r>
              <a:rPr lang="en-GB" sz="2000" dirty="0"/>
              <a:t>–, External Service Inspections (HMI Schools 1839, HMI Constabulary 1856,) </a:t>
            </a:r>
            <a:r>
              <a:rPr lang="fr-FR" sz="2000" dirty="0"/>
              <a:t>Performance Audit (Audit Commission 1983) </a:t>
            </a:r>
            <a:r>
              <a:rPr lang="en-GB" sz="2000" dirty="0"/>
              <a:t>and Improvement and Development Agency Peer reviews (1998). </a:t>
            </a:r>
          </a:p>
          <a:p>
            <a:endParaRPr lang="en-GB" sz="1600" dirty="0"/>
          </a:p>
          <a:p>
            <a:pPr marL="0" indent="0">
              <a:buNone/>
            </a:pPr>
            <a:endParaRPr lang="en-GB" sz="1600" dirty="0"/>
          </a:p>
        </p:txBody>
      </p:sp>
    </p:spTree>
    <p:extLst>
      <p:ext uri="{BB962C8B-B14F-4D97-AF65-F5344CB8AC3E}">
        <p14:creationId xmlns:p14="http://schemas.microsoft.com/office/powerpoint/2010/main" val="332030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3A318C-1644-4FF4-07A3-50627C77F88C}"/>
              </a:ext>
            </a:extLst>
          </p:cNvPr>
          <p:cNvSpPr>
            <a:spLocks noGrp="1"/>
          </p:cNvSpPr>
          <p:nvPr>
            <p:ph type="title"/>
          </p:nvPr>
        </p:nvSpPr>
        <p:spPr>
          <a:xfrm>
            <a:off x="838200" y="365125"/>
            <a:ext cx="10515600" cy="1325563"/>
          </a:xfrm>
        </p:spPr>
        <p:txBody>
          <a:bodyPr>
            <a:normAutofit/>
          </a:bodyPr>
          <a:lstStyle/>
          <a:p>
            <a:r>
              <a:rPr lang="en-GB" b="1" dirty="0">
                <a:latin typeface="+mn-lt"/>
              </a:rPr>
              <a:t>21</a:t>
            </a:r>
            <a:r>
              <a:rPr lang="en-GB" b="1" baseline="30000" dirty="0">
                <a:latin typeface="+mn-lt"/>
              </a:rPr>
              <a:t>st</a:t>
            </a:r>
            <a:r>
              <a:rPr lang="en-GB" b="1" dirty="0">
                <a:latin typeface="+mn-lt"/>
              </a:rPr>
              <a:t> Century approaches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42A475-FA14-75E6-EB7A-9D01E2A3C2F9}"/>
              </a:ext>
            </a:extLst>
          </p:cNvPr>
          <p:cNvSpPr>
            <a:spLocks noGrp="1"/>
          </p:cNvSpPr>
          <p:nvPr>
            <p:ph idx="1"/>
          </p:nvPr>
        </p:nvSpPr>
        <p:spPr>
          <a:xfrm>
            <a:off x="669036" y="1929384"/>
            <a:ext cx="10853928" cy="4910328"/>
          </a:xfrm>
        </p:spPr>
        <p:txBody>
          <a:bodyPr>
            <a:normAutofit fontScale="92500" lnSpcReduction="20000"/>
          </a:bodyPr>
          <a:lstStyle/>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600" b="1" i="0" u="none" strike="noStrike" kern="1200" cap="none" spc="0" normalizeH="0" baseline="0" noProof="0" dirty="0">
                <a:ln>
                  <a:noFill/>
                </a:ln>
                <a:effectLst/>
                <a:uLnTx/>
                <a:uFillTx/>
                <a:latin typeface="Calibri" panose="020F0502020204030204"/>
                <a:ea typeface="+mn-ea"/>
                <a:cs typeface="+mn-cs"/>
              </a:rPr>
              <a:t>Pre-199</a:t>
            </a:r>
            <a:r>
              <a:rPr lang="en-GB" sz="2600" b="1" dirty="0">
                <a:latin typeface="Calibri" panose="020F0502020204030204"/>
              </a:rPr>
              <a:t>7</a:t>
            </a:r>
            <a:r>
              <a:rPr kumimoji="0" lang="en-GB" sz="2600" b="1" i="0" u="none" strike="noStrike" kern="1200" cap="none" spc="0" normalizeH="0" baseline="0" noProof="0" dirty="0">
                <a:ln>
                  <a:noFill/>
                </a:ln>
                <a:effectLst/>
                <a:uLnTx/>
                <a:uFillTx/>
                <a:latin typeface="Calibri" panose="020F0502020204030204"/>
                <a:ea typeface="+mn-ea"/>
                <a:cs typeface="+mn-cs"/>
              </a:rPr>
              <a:t> -</a:t>
            </a:r>
            <a:r>
              <a:rPr kumimoji="0" lang="en-GB" sz="2200" b="1" i="0" u="none" strike="noStrike" kern="1200" cap="none" spc="0" normalizeH="0" baseline="0" noProof="0" dirty="0">
                <a:ln>
                  <a:noFill/>
                </a:ln>
                <a:effectLst/>
                <a:uLnTx/>
                <a:uFillTx/>
                <a:latin typeface="Calibri" panose="020F0502020204030204"/>
                <a:ea typeface="+mn-ea"/>
                <a:cs typeface="+mn-cs"/>
              </a:rPr>
              <a:t> </a:t>
            </a:r>
            <a:r>
              <a:rPr kumimoji="0" lang="en-GB" sz="2200" i="0" u="none" strike="noStrike" kern="1200" cap="none" spc="0" normalizeH="0" baseline="0" noProof="0" dirty="0">
                <a:ln>
                  <a:noFill/>
                </a:ln>
                <a:effectLst/>
                <a:uLnTx/>
                <a:uFillTx/>
                <a:latin typeface="Calibri" panose="020F0502020204030204"/>
                <a:ea typeface="+mn-ea"/>
                <a:cs typeface="+mn-cs"/>
              </a:rPr>
              <a:t>External Audit, Public Interest Reports and External service inspections of some LA services </a:t>
            </a:r>
            <a:r>
              <a:rPr kumimoji="0" lang="en-GB" sz="2200" b="0" i="0" u="none" strike="noStrike" kern="1200" cap="none" spc="0" normalizeH="0" baseline="0" noProof="0" dirty="0">
                <a:ln>
                  <a:noFill/>
                </a:ln>
                <a:effectLst/>
                <a:uLnTx/>
                <a:uFillTx/>
                <a:latin typeface="Calibri" panose="020F0502020204030204"/>
                <a:ea typeface="+mn-ea"/>
                <a:cs typeface="+mn-cs"/>
              </a:rPr>
              <a:t>(Education (HMI Schools) Police (HMIC) and Social Services (SSI) – </a:t>
            </a:r>
            <a:r>
              <a:rPr kumimoji="0" lang="en-GB" sz="2200" b="1" i="0" u="none" strike="noStrike" kern="1200" cap="none" spc="0" normalizeH="0" baseline="0" noProof="0" dirty="0">
                <a:ln>
                  <a:noFill/>
                </a:ln>
                <a:effectLst/>
                <a:uLnTx/>
                <a:uFillTx/>
                <a:latin typeface="Calibri" panose="020F0502020204030204"/>
                <a:ea typeface="+mn-ea"/>
                <a:cs typeface="+mn-cs"/>
              </a:rPr>
              <a:t>partial coverage with weak intervention powers. </a:t>
            </a:r>
          </a:p>
          <a:p>
            <a:pPr marL="0" marR="0" lvl="0" indent="0" defTabSz="914400" rtl="0" eaLnBrk="1" fontAlgn="auto" latinLnBrk="0" hangingPunct="1">
              <a:spcBef>
                <a:spcPts val="1000"/>
              </a:spcBef>
              <a:spcAft>
                <a:spcPts val="0"/>
              </a:spcAft>
              <a:buClrTx/>
              <a:buSzTx/>
              <a:buNone/>
              <a:tabLst/>
              <a:defRPr/>
            </a:pPr>
            <a:endParaRPr kumimoji="0" lang="en-GB" sz="900" b="0" i="0" u="none" strike="noStrike" kern="1200" cap="none" spc="0" normalizeH="0" baseline="0" noProof="0" dirty="0">
              <a:ln>
                <a:noFill/>
              </a:ln>
              <a:effectLst/>
              <a:uLnTx/>
              <a:uFillTx/>
              <a:latin typeface="Calibri" panose="020F0502020204030204"/>
              <a:ea typeface="+mn-ea"/>
              <a:cs typeface="+mn-cs"/>
            </a:endParaRP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600" b="1" i="0" u="none" strike="noStrike" kern="1200" cap="none" spc="0" normalizeH="0" baseline="0" noProof="0" dirty="0">
                <a:ln>
                  <a:noFill/>
                </a:ln>
                <a:effectLst/>
                <a:uLnTx/>
                <a:uFillTx/>
                <a:latin typeface="Calibri" panose="020F0502020204030204"/>
                <a:ea typeface="+mn-ea"/>
                <a:cs typeface="+mn-cs"/>
              </a:rPr>
              <a:t>1997 – 2010</a:t>
            </a:r>
            <a:r>
              <a:rPr kumimoji="0" lang="en-GB" sz="2200" b="0" i="0" u="none" strike="noStrike" kern="1200" cap="none" spc="0" normalizeH="0" baseline="0" noProof="0" dirty="0">
                <a:ln>
                  <a:noFill/>
                </a:ln>
                <a:effectLst/>
                <a:uLnTx/>
                <a:uFillTx/>
                <a:latin typeface="Calibri" panose="020F0502020204030204"/>
                <a:ea typeface="+mn-ea"/>
                <a:cs typeface="+mn-cs"/>
              </a:rPr>
              <a:t>. Best Value, continuous improvement,  Comprehensive Performance Assessments and Area Assessments. </a:t>
            </a:r>
            <a:r>
              <a:rPr kumimoji="0" lang="en-GB" sz="2200" b="1" i="0" u="none" strike="noStrike" kern="1200" cap="none" spc="0" normalizeH="0" baseline="0" noProof="0" dirty="0">
                <a:ln>
                  <a:noFill/>
                </a:ln>
                <a:effectLst/>
                <a:uLnTx/>
                <a:uFillTx/>
                <a:latin typeface="Calibri" panose="020F0502020204030204"/>
                <a:ea typeface="+mn-ea"/>
                <a:cs typeface="+mn-cs"/>
              </a:rPr>
              <a:t>Inspection covered all services and activities </a:t>
            </a:r>
            <a:r>
              <a:rPr kumimoji="0" lang="en-GB" sz="2200" b="0" i="0" u="none" strike="noStrike" kern="1200" cap="none" spc="0" normalizeH="0" baseline="0" noProof="0" dirty="0">
                <a:ln>
                  <a:noFill/>
                </a:ln>
                <a:effectLst/>
                <a:uLnTx/>
                <a:uFillTx/>
                <a:latin typeface="Calibri" panose="020F0502020204030204"/>
                <a:ea typeface="+mn-ea"/>
                <a:cs typeface="+mn-cs"/>
              </a:rPr>
              <a:t>with an early warning </a:t>
            </a:r>
            <a:r>
              <a:rPr lang="en-GB" sz="2200" dirty="0">
                <a:latin typeface="Calibri" panose="020F0502020204030204"/>
              </a:rPr>
              <a:t>system of national performance indicators</a:t>
            </a:r>
            <a:r>
              <a:rPr kumimoji="0" lang="en-GB" sz="2200" b="0" i="0" u="none" strike="noStrike" kern="1200" cap="none" spc="0" normalizeH="0" baseline="0" noProof="0" dirty="0">
                <a:ln>
                  <a:noFill/>
                </a:ln>
                <a:effectLst/>
                <a:uLnTx/>
                <a:uFillTx/>
                <a:latin typeface="Calibri" panose="020F0502020204030204"/>
                <a:ea typeface="+mn-ea"/>
                <a:cs typeface="+mn-cs"/>
              </a:rPr>
              <a:t> and strong intervention powers. After 3 pilots, and the publication of the first CPA results there were </a:t>
            </a:r>
            <a:r>
              <a:rPr kumimoji="0" lang="en-GB" sz="2200" b="1" i="0" u="none" strike="noStrike" kern="1200" cap="none" spc="0" normalizeH="0" baseline="0" noProof="0" dirty="0">
                <a:ln>
                  <a:noFill/>
                </a:ln>
                <a:effectLst/>
                <a:uLnTx/>
                <a:uFillTx/>
                <a:latin typeface="Calibri" panose="020F0502020204030204"/>
                <a:ea typeface="+mn-ea"/>
                <a:cs typeface="+mn-cs"/>
              </a:rPr>
              <a:t>13 cases of intervention by the government.</a:t>
            </a:r>
          </a:p>
          <a:p>
            <a:pPr marL="0" marR="0" lvl="0" indent="0" defTabSz="914400" rtl="0" eaLnBrk="1" fontAlgn="auto" latinLnBrk="0" hangingPunct="1">
              <a:spcBef>
                <a:spcPts val="1000"/>
              </a:spcBef>
              <a:spcAft>
                <a:spcPts val="0"/>
              </a:spcAft>
              <a:buClrTx/>
              <a:buSzTx/>
              <a:buNone/>
              <a:tabLst/>
              <a:defRPr/>
            </a:pPr>
            <a:endParaRPr kumimoji="0" lang="en-GB" sz="900" b="0" i="0" u="none" strike="noStrike" kern="1200" cap="none" spc="0" normalizeH="0" baseline="0" noProof="0" dirty="0">
              <a:ln>
                <a:noFill/>
              </a:ln>
              <a:effectLst/>
              <a:uLnTx/>
              <a:uFillTx/>
              <a:latin typeface="Calibri" panose="020F0502020204030204"/>
              <a:ea typeface="+mn-ea"/>
              <a:cs typeface="+mn-cs"/>
            </a:endParaRP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600" b="1" i="0" u="none" strike="noStrike" kern="1200" cap="none" spc="0" normalizeH="0" baseline="0" noProof="0" dirty="0">
                <a:ln>
                  <a:noFill/>
                </a:ln>
                <a:effectLst/>
                <a:uLnTx/>
                <a:uFillTx/>
                <a:latin typeface="Calibri" panose="020F0502020204030204"/>
                <a:ea typeface="+mn-ea"/>
                <a:cs typeface="+mn-cs"/>
              </a:rPr>
              <a:t>2010-2018</a:t>
            </a:r>
            <a:r>
              <a:rPr kumimoji="0" lang="en-GB" sz="2000" b="0" i="0" u="none" strike="noStrike" kern="1200" cap="none" spc="0" normalizeH="0" baseline="0" noProof="0" dirty="0">
                <a:ln>
                  <a:noFill/>
                </a:ln>
                <a:effectLst/>
                <a:uLnTx/>
                <a:uFillTx/>
                <a:latin typeface="Calibri" panose="020F0502020204030204"/>
                <a:ea typeface="+mn-ea"/>
                <a:cs typeface="+mn-cs"/>
              </a:rPr>
              <a:t> The </a:t>
            </a:r>
            <a:r>
              <a:rPr kumimoji="0" lang="en-GB" sz="2200" b="1" i="0" u="none" strike="noStrike" kern="1200" cap="none" spc="0" normalizeH="0" baseline="0" noProof="0" dirty="0">
                <a:ln>
                  <a:noFill/>
                </a:ln>
                <a:effectLst/>
                <a:uLnTx/>
                <a:uFillTx/>
                <a:latin typeface="Calibri" panose="020F0502020204030204"/>
                <a:ea typeface="+mn-ea"/>
                <a:cs typeface="+mn-cs"/>
              </a:rPr>
              <a:t>Audit Commission was abolished</a:t>
            </a:r>
            <a:r>
              <a:rPr kumimoji="0" lang="en-GB" sz="2200" b="0" i="0" u="none" strike="noStrike" kern="1200" cap="none" spc="0" normalizeH="0" baseline="0" noProof="0" dirty="0">
                <a:ln>
                  <a:noFill/>
                </a:ln>
                <a:effectLst/>
                <a:uLnTx/>
                <a:uFillTx/>
                <a:latin typeface="Calibri" panose="020F0502020204030204"/>
                <a:ea typeface="+mn-ea"/>
                <a:cs typeface="+mn-cs"/>
              </a:rPr>
              <a:t>, sector led improvement meant inspections were limited, despite strong intervention powers they were used almost entirely following </a:t>
            </a:r>
            <a:r>
              <a:rPr kumimoji="0" lang="en-GB" sz="2200" b="1" i="0" u="none" strike="noStrike" kern="1200" cap="none" spc="0" normalizeH="0" baseline="0" noProof="0" dirty="0">
                <a:ln>
                  <a:noFill/>
                </a:ln>
                <a:effectLst/>
                <a:uLnTx/>
                <a:uFillTx/>
                <a:latin typeface="Calibri" panose="020F0502020204030204"/>
                <a:ea typeface="+mn-ea"/>
                <a:cs typeface="+mn-cs"/>
              </a:rPr>
              <a:t>service scandals </a:t>
            </a:r>
            <a:r>
              <a:rPr kumimoji="0" lang="en-GB" sz="2200" b="0" i="0" u="none" strike="noStrike" kern="1200" cap="none" spc="0" normalizeH="0" baseline="0" noProof="0" dirty="0">
                <a:ln>
                  <a:noFill/>
                </a:ln>
                <a:effectLst/>
                <a:uLnTx/>
                <a:uFillTx/>
                <a:latin typeface="Calibri" panose="020F0502020204030204"/>
                <a:ea typeface="+mn-ea"/>
                <a:cs typeface="+mn-cs"/>
              </a:rPr>
              <a:t>(Doncaster 2010, Rochdale 2011, Birmingham 2014, Rotherham 2014, Tower Hamlets 2015, Kensington &amp; Chelsea 2017).</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GB" sz="900" b="0" i="0" u="none" strike="noStrike" kern="1200" cap="none" spc="0" normalizeH="0" baseline="0" noProof="0" dirty="0">
              <a:ln>
                <a:noFill/>
              </a:ln>
              <a:effectLst/>
              <a:uLnTx/>
              <a:uFillTx/>
              <a:latin typeface="Calibri" panose="020F0502020204030204"/>
              <a:ea typeface="+mn-ea"/>
              <a:cs typeface="+mn-cs"/>
            </a:endParaRP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600" b="1" i="0" u="none" strike="noStrike" kern="1200" cap="none" spc="0" normalizeH="0" baseline="0" noProof="0" dirty="0">
                <a:ln>
                  <a:noFill/>
                </a:ln>
                <a:effectLst/>
                <a:uLnTx/>
                <a:uFillTx/>
                <a:latin typeface="Calibri" panose="020F0502020204030204"/>
                <a:ea typeface="+mn-ea"/>
                <a:cs typeface="+mn-cs"/>
              </a:rPr>
              <a:t>2018 – 2023</a:t>
            </a:r>
            <a:r>
              <a:rPr kumimoji="0" lang="en-GB" sz="2200" b="0" i="0" u="none" strike="noStrike" kern="1200" cap="none" spc="0" normalizeH="0" baseline="0" noProof="0" dirty="0">
                <a:ln>
                  <a:noFill/>
                </a:ln>
                <a:effectLst/>
                <a:uLnTx/>
                <a:uFillTx/>
                <a:latin typeface="Calibri" panose="020F0502020204030204"/>
                <a:ea typeface="+mn-ea"/>
                <a:cs typeface="+mn-cs"/>
              </a:rPr>
              <a:t>. Limited inspections, strong intervention powers but used </a:t>
            </a:r>
            <a:r>
              <a:rPr kumimoji="0" lang="en-GB" sz="2200" b="1" i="0" u="none" strike="noStrike" kern="1200" cap="none" spc="0" normalizeH="0" baseline="0" noProof="0" dirty="0">
                <a:ln>
                  <a:noFill/>
                </a:ln>
                <a:effectLst/>
                <a:uLnTx/>
                <a:uFillTx/>
                <a:latin typeface="Calibri" panose="020F0502020204030204"/>
                <a:ea typeface="+mn-ea"/>
                <a:cs typeface="+mn-cs"/>
              </a:rPr>
              <a:t>almost entirely for financial issues </a:t>
            </a:r>
            <a:r>
              <a:rPr kumimoji="0" lang="en-GB" sz="2200" b="0" i="0" u="none" strike="noStrike" kern="1200" cap="none" spc="0" normalizeH="0" baseline="0" noProof="0" dirty="0">
                <a:ln>
                  <a:noFill/>
                </a:ln>
                <a:effectLst/>
                <a:uLnTx/>
                <a:uFillTx/>
                <a:latin typeface="Calibri" panose="020F0502020204030204"/>
                <a:ea typeface="+mn-ea"/>
                <a:cs typeface="+mn-cs"/>
              </a:rPr>
              <a:t>as there is now a partial and weak evidence base for service or non-financial intervention and 144 notices.  Northamptonshire, Nottingham, Croydon, Slough, Thurrock, Woking, Northumberland, Birmingham).  Many others reported to be considering 114s e.g., Middlesborough, Coventry, Somerset, Hasting)   </a:t>
            </a:r>
          </a:p>
        </p:txBody>
      </p:sp>
    </p:spTree>
    <p:extLst>
      <p:ext uri="{BB962C8B-B14F-4D97-AF65-F5344CB8AC3E}">
        <p14:creationId xmlns:p14="http://schemas.microsoft.com/office/powerpoint/2010/main" val="281575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3A318C-1644-4FF4-07A3-50627C77F88C}"/>
              </a:ext>
            </a:extLst>
          </p:cNvPr>
          <p:cNvSpPr>
            <a:spLocks noGrp="1"/>
          </p:cNvSpPr>
          <p:nvPr>
            <p:ph type="title"/>
          </p:nvPr>
        </p:nvSpPr>
        <p:spPr>
          <a:xfrm>
            <a:off x="838200" y="365125"/>
            <a:ext cx="10515600" cy="1325563"/>
          </a:xfrm>
        </p:spPr>
        <p:txBody>
          <a:bodyPr>
            <a:normAutofit/>
          </a:bodyPr>
          <a:lstStyle/>
          <a:p>
            <a:r>
              <a:rPr lang="en-GB" b="1" dirty="0">
                <a:latin typeface="+mn-lt"/>
              </a:rPr>
              <a:t>Legislative basis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42A475-FA14-75E6-EB7A-9D01E2A3C2F9}"/>
              </a:ext>
            </a:extLst>
          </p:cNvPr>
          <p:cNvSpPr>
            <a:spLocks noGrp="1"/>
          </p:cNvSpPr>
          <p:nvPr>
            <p:ph idx="1"/>
          </p:nvPr>
        </p:nvSpPr>
        <p:spPr>
          <a:xfrm>
            <a:off x="669036" y="1783080"/>
            <a:ext cx="10853928" cy="5056632"/>
          </a:xfrm>
        </p:spPr>
        <p:txBody>
          <a:bodyPr>
            <a:normAutofit/>
          </a:bodyPr>
          <a:lstStyle/>
          <a:p>
            <a:r>
              <a:rPr lang="en-GB" sz="2400" dirty="0"/>
              <a:t>The </a:t>
            </a:r>
            <a:r>
              <a:rPr lang="en-GB" sz="2400" b="1" dirty="0"/>
              <a:t>Local Government Act 1999 </a:t>
            </a:r>
            <a:r>
              <a:rPr lang="en-GB" sz="2400" dirty="0"/>
              <a:t>introduced </a:t>
            </a:r>
          </a:p>
          <a:p>
            <a:pPr lvl="1"/>
            <a:r>
              <a:rPr lang="en-GB" sz="2000" dirty="0"/>
              <a:t>The duty to achieve </a:t>
            </a:r>
            <a:r>
              <a:rPr lang="en-GB" sz="2000" b="1" dirty="0"/>
              <a:t>‘Best Value’ </a:t>
            </a:r>
          </a:p>
          <a:p>
            <a:pPr lvl="1"/>
            <a:r>
              <a:rPr lang="en-GB" sz="2000" dirty="0"/>
              <a:t>A new requirement to facilitate the </a:t>
            </a:r>
            <a:r>
              <a:rPr lang="en-GB" sz="2000" b="1" dirty="0"/>
              <a:t>continuous improvement</a:t>
            </a:r>
            <a:r>
              <a:rPr lang="en-GB" sz="2000" dirty="0"/>
              <a:t> of all services and activities. </a:t>
            </a:r>
          </a:p>
          <a:p>
            <a:pPr lvl="1"/>
            <a:r>
              <a:rPr lang="en-GB" sz="2000" dirty="0"/>
              <a:t>External Best Value </a:t>
            </a:r>
            <a:r>
              <a:rPr lang="en-GB" sz="2000" b="1" dirty="0"/>
              <a:t>Inspections</a:t>
            </a:r>
          </a:p>
          <a:p>
            <a:pPr lvl="1"/>
            <a:r>
              <a:rPr lang="en-GB" sz="2000" b="1" dirty="0"/>
              <a:t>Interventions</a:t>
            </a:r>
            <a:r>
              <a:rPr lang="en-GB" sz="2000" dirty="0"/>
              <a:t> (following service and corporate failings) were piloted in 2002, a number were challenged under Judicial Review, but all challenges failed.</a:t>
            </a:r>
          </a:p>
          <a:p>
            <a:pPr lvl="1"/>
            <a:endParaRPr lang="en-GB" sz="800" dirty="0"/>
          </a:p>
          <a:p>
            <a:r>
              <a:rPr lang="en-GB" sz="2400" b="1" dirty="0"/>
              <a:t>Local Government Act 2003 </a:t>
            </a:r>
            <a:r>
              <a:rPr lang="en-GB" sz="2400" dirty="0"/>
              <a:t>(Part 8 sections 99 and 100) clarified both performance categories and the exercise of powers in relation to performance.</a:t>
            </a:r>
          </a:p>
          <a:p>
            <a:pPr marL="0" indent="0">
              <a:buNone/>
            </a:pPr>
            <a:endParaRPr lang="en-GB" sz="800" dirty="0"/>
          </a:p>
          <a:p>
            <a:r>
              <a:rPr lang="en-GB" sz="2400" dirty="0"/>
              <a:t>All subsequent interventions have been based on a </a:t>
            </a:r>
            <a:r>
              <a:rPr lang="en-GB" sz="2400" b="1" dirty="0"/>
              <a:t>failure to achieve or be achieving Best Value. </a:t>
            </a:r>
          </a:p>
          <a:p>
            <a:endParaRPr lang="en-GB" sz="800" b="1" dirty="0"/>
          </a:p>
          <a:p>
            <a:r>
              <a:rPr lang="en-GB" sz="2400" dirty="0"/>
              <a:t>In </a:t>
            </a:r>
            <a:r>
              <a:rPr lang="en-GB" sz="2400" b="1" dirty="0"/>
              <a:t>July 2023  </a:t>
            </a:r>
            <a:r>
              <a:rPr lang="en-GB" sz="2400" dirty="0"/>
              <a:t>the government issued a </a:t>
            </a:r>
            <a:r>
              <a:rPr lang="en-GB" sz="2400" b="1" dirty="0"/>
              <a:t>consultation</a:t>
            </a:r>
            <a:r>
              <a:rPr lang="en-GB" sz="2400" dirty="0"/>
              <a:t> on </a:t>
            </a:r>
            <a:r>
              <a:rPr lang="en-GB" sz="2400" i="1" dirty="0"/>
              <a:t>“Best Value, Standards and Intervention”</a:t>
            </a:r>
            <a:r>
              <a:rPr lang="en-GB" sz="2400" dirty="0"/>
              <a:t>).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503132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AB1C37-477A-AF6C-754B-0FABCF4159A1}"/>
              </a:ext>
            </a:extLst>
          </p:cNvPr>
          <p:cNvSpPr>
            <a:spLocks noGrp="1"/>
          </p:cNvSpPr>
          <p:nvPr>
            <p:ph type="title"/>
          </p:nvPr>
        </p:nvSpPr>
        <p:spPr>
          <a:xfrm>
            <a:off x="838200" y="365125"/>
            <a:ext cx="10515600" cy="1325563"/>
          </a:xfrm>
        </p:spPr>
        <p:txBody>
          <a:bodyPr>
            <a:normAutofit/>
          </a:bodyPr>
          <a:lstStyle/>
          <a:p>
            <a:r>
              <a:rPr lang="en-GB" b="1" dirty="0">
                <a:latin typeface="+mn-lt"/>
              </a:rPr>
              <a:t>Government intervention under CPA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8D0278-A278-E205-E2CB-DB5F2EFEEBDD}"/>
              </a:ext>
            </a:extLst>
          </p:cNvPr>
          <p:cNvSpPr>
            <a:spLocks noGrp="1"/>
          </p:cNvSpPr>
          <p:nvPr>
            <p:ph idx="1"/>
          </p:nvPr>
        </p:nvSpPr>
        <p:spPr>
          <a:xfrm>
            <a:off x="838200" y="1929384"/>
            <a:ext cx="10515600" cy="4417186"/>
          </a:xfrm>
        </p:spPr>
        <p:txBody>
          <a:bodyPr>
            <a:normAutofit/>
          </a:bodyPr>
          <a:lstStyle/>
          <a:p>
            <a:r>
              <a:rPr lang="en-GB" sz="2400" dirty="0"/>
              <a:t>CPA and its interventions were based on </a:t>
            </a:r>
            <a:r>
              <a:rPr lang="en-GB" sz="2400" b="1" dirty="0"/>
              <a:t>rigorous and robust evidence</a:t>
            </a:r>
          </a:p>
          <a:p>
            <a:r>
              <a:rPr lang="en-GB" sz="2400" dirty="0"/>
              <a:t>It </a:t>
            </a:r>
            <a:r>
              <a:rPr lang="en-GB" sz="2400" b="1" dirty="0"/>
              <a:t>supported all ‘poor’ authorities </a:t>
            </a:r>
            <a:r>
              <a:rPr lang="en-GB" sz="2400" dirty="0"/>
              <a:t>to recover asap</a:t>
            </a:r>
          </a:p>
          <a:p>
            <a:r>
              <a:rPr lang="en-GB" sz="2400" dirty="0"/>
              <a:t>It enjoyed active </a:t>
            </a:r>
            <a:r>
              <a:rPr lang="en-GB" sz="2400" b="1" dirty="0"/>
              <a:t>all-party political support </a:t>
            </a:r>
          </a:p>
          <a:p>
            <a:r>
              <a:rPr lang="en-GB" sz="2400" dirty="0"/>
              <a:t>It was </a:t>
            </a:r>
            <a:r>
              <a:rPr lang="en-GB" sz="2400" b="1" dirty="0"/>
              <a:t>inherently collaborative </a:t>
            </a:r>
            <a:r>
              <a:rPr lang="en-GB" sz="2400" dirty="0"/>
              <a:t>(including the government)</a:t>
            </a:r>
          </a:p>
          <a:p>
            <a:r>
              <a:rPr lang="en-GB" sz="2400" dirty="0"/>
              <a:t>In practise </a:t>
            </a:r>
            <a:r>
              <a:rPr lang="en-GB" sz="2400" b="1" dirty="0"/>
              <a:t>larger authorities found it easier </a:t>
            </a:r>
            <a:r>
              <a:rPr lang="en-GB" sz="2400" dirty="0"/>
              <a:t>to recover than smaller districts</a:t>
            </a:r>
          </a:p>
          <a:p>
            <a:endParaRPr lang="en-GB" sz="2400" dirty="0"/>
          </a:p>
          <a:p>
            <a:r>
              <a:rPr lang="en-GB" sz="2400" dirty="0"/>
              <a:t>The devolved administrations in </a:t>
            </a:r>
            <a:r>
              <a:rPr lang="en-GB" sz="2400" b="1" dirty="0"/>
              <a:t>Scotland </a:t>
            </a:r>
            <a:r>
              <a:rPr lang="en-GB" sz="2400" dirty="0"/>
              <a:t>and</a:t>
            </a:r>
            <a:r>
              <a:rPr lang="en-GB" sz="2400" b="1" dirty="0"/>
              <a:t> Wales </a:t>
            </a:r>
            <a:r>
              <a:rPr lang="en-GB" sz="2400" dirty="0"/>
              <a:t>continued developing their response based upon the principles of </a:t>
            </a:r>
            <a:r>
              <a:rPr lang="en-GB" sz="2400" b="1" dirty="0"/>
              <a:t>Public Value </a:t>
            </a:r>
            <a:r>
              <a:rPr lang="en-GB" sz="2400" dirty="0"/>
              <a:t>and</a:t>
            </a:r>
            <a:r>
              <a:rPr lang="en-GB" sz="2400" b="1" dirty="0"/>
              <a:t> New Public Governance</a:t>
            </a:r>
            <a:endParaRPr lang="en-GB" sz="800" dirty="0"/>
          </a:p>
          <a:p>
            <a:r>
              <a:rPr lang="en-GB" sz="2400" dirty="0"/>
              <a:t>After 2010 the UK government and England reverted to </a:t>
            </a:r>
            <a:r>
              <a:rPr lang="en-GB" sz="2400" b="1" dirty="0"/>
              <a:t>New Public Management </a:t>
            </a:r>
            <a:r>
              <a:rPr lang="en-GB" sz="2400" dirty="0"/>
              <a:t>and</a:t>
            </a:r>
            <a:r>
              <a:rPr lang="en-GB" sz="2400" b="1" dirty="0"/>
              <a:t> ‘Reducing the State’ </a:t>
            </a:r>
            <a:r>
              <a:rPr lang="en-GB" sz="2400" dirty="0"/>
              <a:t>policies </a:t>
            </a:r>
          </a:p>
        </p:txBody>
      </p:sp>
    </p:spTree>
    <p:extLst>
      <p:ext uri="{BB962C8B-B14F-4D97-AF65-F5344CB8AC3E}">
        <p14:creationId xmlns:p14="http://schemas.microsoft.com/office/powerpoint/2010/main" val="169454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AB1C37-477A-AF6C-754B-0FABCF4159A1}"/>
              </a:ext>
            </a:extLst>
          </p:cNvPr>
          <p:cNvSpPr>
            <a:spLocks noGrp="1"/>
          </p:cNvSpPr>
          <p:nvPr>
            <p:ph type="title"/>
          </p:nvPr>
        </p:nvSpPr>
        <p:spPr>
          <a:xfrm>
            <a:off x="838200" y="365125"/>
            <a:ext cx="10515600" cy="1325563"/>
          </a:xfrm>
        </p:spPr>
        <p:txBody>
          <a:bodyPr>
            <a:normAutofit/>
          </a:bodyPr>
          <a:lstStyle/>
          <a:p>
            <a:r>
              <a:rPr lang="en-GB" b="1" dirty="0">
                <a:latin typeface="+mn-lt"/>
              </a:rPr>
              <a:t>Government intervention under CPA (</a:t>
            </a:r>
            <a:r>
              <a:rPr lang="en-GB" b="1" dirty="0" err="1">
                <a:latin typeface="+mn-lt"/>
              </a:rPr>
              <a:t>cont</a:t>
            </a:r>
            <a:r>
              <a:rPr lang="en-GB" b="1" dirty="0">
                <a:latin typeface="+mn-lt"/>
              </a:rPr>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8D0278-A278-E205-E2CB-DB5F2EFEEBDD}"/>
              </a:ext>
            </a:extLst>
          </p:cNvPr>
          <p:cNvSpPr>
            <a:spLocks noGrp="1"/>
          </p:cNvSpPr>
          <p:nvPr>
            <p:ph idx="1"/>
          </p:nvPr>
        </p:nvSpPr>
        <p:spPr>
          <a:xfrm>
            <a:off x="838200" y="1929384"/>
            <a:ext cx="10515600" cy="4251960"/>
          </a:xfrm>
        </p:spPr>
        <p:txBody>
          <a:bodyPr>
            <a:normAutofit fontScale="92500" lnSpcReduction="10000"/>
          </a:bodyPr>
          <a:lstStyle/>
          <a:p>
            <a:pPr algn="just"/>
            <a:r>
              <a:rPr lang="en-GB" sz="2400" dirty="0"/>
              <a:t>The </a:t>
            </a:r>
            <a:r>
              <a:rPr lang="en-GB" sz="2400" b="1" dirty="0"/>
              <a:t>nature and philosophy </a:t>
            </a:r>
            <a:r>
              <a:rPr lang="en-GB" sz="2400" dirty="0"/>
              <a:t>behind the government’s response – </a:t>
            </a:r>
            <a:r>
              <a:rPr lang="en-GB" sz="2400" b="1" dirty="0"/>
              <a:t>strategic turnaround and recovery</a:t>
            </a:r>
            <a:r>
              <a:rPr lang="en-GB" sz="2400" dirty="0"/>
              <a:t> “we will not reward failure, but we will support progress and success”.</a:t>
            </a:r>
          </a:p>
          <a:p>
            <a:pPr marL="0" indent="0" algn="just">
              <a:buNone/>
            </a:pPr>
            <a:endParaRPr lang="en-GB" sz="800" dirty="0"/>
          </a:p>
          <a:p>
            <a:pPr algn="just"/>
            <a:r>
              <a:rPr lang="en-GB" sz="2400" dirty="0"/>
              <a:t>You need to deal with both </a:t>
            </a:r>
            <a:r>
              <a:rPr lang="en-GB" sz="2400" b="1" dirty="0"/>
              <a:t>corporate and service </a:t>
            </a:r>
            <a:r>
              <a:rPr lang="en-GB" sz="2400" dirty="0"/>
              <a:t>performance as well as  </a:t>
            </a:r>
            <a:r>
              <a:rPr lang="en-GB" sz="2400" b="1" dirty="0"/>
              <a:t>governance</a:t>
            </a:r>
            <a:r>
              <a:rPr lang="en-GB" sz="2400" dirty="0"/>
              <a:t> (political), </a:t>
            </a:r>
            <a:r>
              <a:rPr lang="en-GB" sz="2400" b="1" dirty="0"/>
              <a:t>managerial and community leadership inadequacies </a:t>
            </a:r>
            <a:r>
              <a:rPr lang="en-GB" sz="2400" dirty="0"/>
              <a:t>(administrators) – with all-party support and party-political involvement.</a:t>
            </a:r>
          </a:p>
          <a:p>
            <a:pPr algn="just"/>
            <a:endParaRPr lang="en-GB" sz="800" dirty="0"/>
          </a:p>
          <a:p>
            <a:pPr algn="just"/>
            <a:r>
              <a:rPr lang="en-GB" sz="2400" dirty="0"/>
              <a:t>It included </a:t>
            </a:r>
            <a:r>
              <a:rPr lang="en-GB" sz="2400" b="1" dirty="0"/>
              <a:t>formal intervention </a:t>
            </a:r>
            <a:r>
              <a:rPr lang="en-GB" sz="2400" dirty="0"/>
              <a:t>and more </a:t>
            </a:r>
            <a:r>
              <a:rPr lang="en-GB" sz="2400" b="1" dirty="0"/>
              <a:t>informal (but heavy) monitoring </a:t>
            </a:r>
            <a:r>
              <a:rPr lang="en-GB" sz="2400" dirty="0"/>
              <a:t>with an excellent and improving evidence base (147 National reports and 7000+ inspections) which also became an excellent early warning system over time.</a:t>
            </a:r>
          </a:p>
          <a:p>
            <a:pPr algn="just"/>
            <a:endParaRPr lang="en-GB" sz="800" dirty="0"/>
          </a:p>
          <a:p>
            <a:pPr algn="just"/>
            <a:r>
              <a:rPr lang="en-GB" sz="2400" b="1" dirty="0"/>
              <a:t>Criteria for coming out of intervention </a:t>
            </a:r>
            <a:r>
              <a:rPr lang="en-GB" sz="2400" dirty="0"/>
              <a:t>– clear bespoke benchmarks for individual cases and robust positive </a:t>
            </a:r>
            <a:r>
              <a:rPr lang="en-GB" sz="2400" b="1" dirty="0"/>
              <a:t>trajectory of improvement, </a:t>
            </a:r>
            <a:r>
              <a:rPr lang="en-GB" sz="2400" dirty="0"/>
              <a:t>validated though performance indicators and inspection reports.</a:t>
            </a:r>
          </a:p>
          <a:p>
            <a:endParaRPr lang="en-GB" sz="2000" dirty="0"/>
          </a:p>
        </p:txBody>
      </p:sp>
    </p:spTree>
    <p:extLst>
      <p:ext uri="{BB962C8B-B14F-4D97-AF65-F5344CB8AC3E}">
        <p14:creationId xmlns:p14="http://schemas.microsoft.com/office/powerpoint/2010/main" val="404311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AB1C37-477A-AF6C-754B-0FABCF4159A1}"/>
              </a:ext>
            </a:extLst>
          </p:cNvPr>
          <p:cNvSpPr>
            <a:spLocks noGrp="1"/>
          </p:cNvSpPr>
          <p:nvPr>
            <p:ph type="title"/>
          </p:nvPr>
        </p:nvSpPr>
        <p:spPr>
          <a:xfrm>
            <a:off x="838200" y="365125"/>
            <a:ext cx="10515600" cy="1325563"/>
          </a:xfrm>
        </p:spPr>
        <p:txBody>
          <a:bodyPr>
            <a:normAutofit/>
          </a:bodyPr>
          <a:lstStyle/>
          <a:p>
            <a:r>
              <a:rPr lang="en-GB" sz="3600" b="1" dirty="0">
                <a:latin typeface="+mn-lt"/>
              </a:rPr>
              <a:t>The approach since 2010 </a:t>
            </a:r>
            <a:br>
              <a:rPr lang="en-GB" sz="3600" b="1" dirty="0">
                <a:latin typeface="+mn-lt"/>
              </a:rPr>
            </a:br>
            <a:r>
              <a:rPr lang="en-GB" sz="2800" b="1" dirty="0">
                <a:latin typeface="+mn-lt"/>
              </a:rPr>
              <a:t>Changes to Financial reporting and external audit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8D0278-A278-E205-E2CB-DB5F2EFEEBDD}"/>
              </a:ext>
            </a:extLst>
          </p:cNvPr>
          <p:cNvSpPr>
            <a:spLocks noGrp="1"/>
          </p:cNvSpPr>
          <p:nvPr>
            <p:ph idx="1"/>
          </p:nvPr>
        </p:nvSpPr>
        <p:spPr>
          <a:xfrm>
            <a:off x="838200" y="1929383"/>
            <a:ext cx="10515600" cy="4563491"/>
          </a:xfrm>
        </p:spPr>
        <p:txBody>
          <a:bodyPr>
            <a:normAutofit lnSpcReduction="10000"/>
          </a:bodyPr>
          <a:lstStyle/>
          <a:p>
            <a:r>
              <a:rPr lang="en-GB" dirty="0"/>
              <a:t>In 2010 the new government abolished the Audit Commission, abandoned external assessments and inspections, (in favour of sector-led improvement), and significantly reduced the evidence base available.</a:t>
            </a:r>
          </a:p>
          <a:p>
            <a:endParaRPr lang="en-GB" sz="800" dirty="0"/>
          </a:p>
          <a:p>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In 2014 the </a:t>
            </a:r>
            <a:r>
              <a:rPr lang="en-GB" dirty="0"/>
              <a:t>Local Audit and Accountability Act – outsourced Local Public Audit, abolished the audit regime,  and reduced the scope of audit, and the reporting requirements  for Local Public audit. (Short-term purely financial reports).</a:t>
            </a:r>
          </a:p>
          <a:p>
            <a:endParaRPr lang="en-GB" sz="800" dirty="0"/>
          </a:p>
          <a:p>
            <a:r>
              <a:rPr lang="en-GB" dirty="0"/>
              <a:t>In 2019 Sir Tony Redmond was appointed to produce an </a:t>
            </a:r>
          </a:p>
          <a:p>
            <a:pPr marL="914400" lvl="2" indent="0">
              <a:buNone/>
            </a:pPr>
            <a:r>
              <a:rPr lang="en-GB" b="1" dirty="0"/>
              <a:t>“Independent Review into the Oversight of Local Audit and the Transparency of Local Authority Financial Reporting” </a:t>
            </a:r>
          </a:p>
          <a:p>
            <a:endParaRPr lang="en-GB" sz="2000" dirty="0"/>
          </a:p>
        </p:txBody>
      </p:sp>
    </p:spTree>
    <p:extLst>
      <p:ext uri="{BB962C8B-B14F-4D97-AF65-F5344CB8AC3E}">
        <p14:creationId xmlns:p14="http://schemas.microsoft.com/office/powerpoint/2010/main" val="2461756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1BAC9B-8338-371A-A9C7-E8E8E728BF10}"/>
              </a:ext>
            </a:extLst>
          </p:cNvPr>
          <p:cNvSpPr>
            <a:spLocks noGrp="1"/>
          </p:cNvSpPr>
          <p:nvPr>
            <p:ph type="title"/>
          </p:nvPr>
        </p:nvSpPr>
        <p:spPr>
          <a:xfrm>
            <a:off x="838200" y="365125"/>
            <a:ext cx="10515600" cy="1325563"/>
          </a:xfrm>
        </p:spPr>
        <p:txBody>
          <a:bodyPr>
            <a:normAutofit/>
          </a:bodyPr>
          <a:lstStyle/>
          <a:p>
            <a:r>
              <a:rPr lang="en-GB" sz="3600" b="1" dirty="0">
                <a:latin typeface="+mn-lt"/>
              </a:rPr>
              <a:t>By 2018 it is clear the problem is significant, will continue and there will be more 114s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F8C316-7B6F-75A3-0D3D-5BEC83C21D02}"/>
              </a:ext>
            </a:extLst>
          </p:cNvPr>
          <p:cNvSpPr>
            <a:spLocks noGrp="1"/>
          </p:cNvSpPr>
          <p:nvPr>
            <p:ph idx="1"/>
          </p:nvPr>
        </p:nvSpPr>
        <p:spPr>
          <a:xfrm>
            <a:off x="838200" y="1929383"/>
            <a:ext cx="10515600" cy="4563491"/>
          </a:xfrm>
        </p:spPr>
        <p:txBody>
          <a:bodyPr>
            <a:normAutofit/>
          </a:bodyPr>
          <a:lstStyle/>
          <a:p>
            <a:pPr algn="just"/>
            <a:r>
              <a:rPr lang="en-GB" sz="2200" dirty="0"/>
              <a:t>In his evidence to the 2019 Spending Review inquiry, </a:t>
            </a: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Sir </a:t>
            </a:r>
            <a:r>
              <a:rPr kumimoji="0" lang="en-GB" sz="2200" b="1" i="0" u="none" strike="noStrike" kern="1200" cap="none" spc="0" normalizeH="0" baseline="0" noProof="0" dirty="0" err="1">
                <a:ln>
                  <a:noFill/>
                </a:ln>
                <a:solidFill>
                  <a:prstClr val="black"/>
                </a:solidFill>
                <a:effectLst/>
                <a:uLnTx/>
                <a:uFillTx/>
                <a:latin typeface="Calibri" panose="020F0502020204030204"/>
                <a:ea typeface="+mn-ea"/>
                <a:cs typeface="+mn-cs"/>
              </a:rPr>
              <a:t>Amyas</a:t>
            </a: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 Morse</a:t>
            </a:r>
            <a:r>
              <a:rPr lang="en-GB" sz="2200" b="1" dirty="0"/>
              <a:t> of the NAO </a:t>
            </a:r>
            <a:r>
              <a:rPr lang="en-GB" sz="2200" dirty="0"/>
              <a:t>said “a combination of reduced funding and higher demand has meant that </a:t>
            </a:r>
            <a:r>
              <a:rPr lang="en-GB" sz="2200" b="1" dirty="0"/>
              <a:t>a growing number of authorities have not managed within their service budgets and have relied on reserves</a:t>
            </a:r>
            <a:r>
              <a:rPr lang="en-GB" sz="2200" dirty="0"/>
              <a:t> to balance their books. </a:t>
            </a:r>
            <a:r>
              <a:rPr lang="en-GB" sz="2200" b="1" dirty="0"/>
              <a:t>These trends are not financially sustainable </a:t>
            </a:r>
            <a:r>
              <a:rPr lang="en-GB" sz="2200" dirty="0"/>
              <a:t>over the medium term”</a:t>
            </a:r>
          </a:p>
          <a:p>
            <a:pPr algn="just"/>
            <a:endParaRPr lang="en-GB" sz="800" dirty="0"/>
          </a:p>
          <a:p>
            <a:pPr algn="just"/>
            <a:r>
              <a:rPr lang="en-GB" sz="2200" b="1" dirty="0"/>
              <a:t>Institute for Fiscal Studies </a:t>
            </a:r>
            <a:r>
              <a:rPr lang="en-GB" sz="2200" dirty="0"/>
              <a:t>(Ogden &amp; Phillips 2020) brought the analysis up to-date fully assessed the 2021/22 Local Government Finance Statement (LGFS) </a:t>
            </a:r>
            <a:r>
              <a:rPr lang="en-GB" sz="2200" b="1" dirty="0"/>
              <a:t>plans for both core funding and top-ups for ongoing COVID-19 related cost</a:t>
            </a:r>
            <a:r>
              <a:rPr lang="en-GB" sz="2200" dirty="0"/>
              <a:t>s. </a:t>
            </a:r>
          </a:p>
          <a:p>
            <a:pPr algn="just"/>
            <a:endParaRPr lang="en-GB" sz="800" dirty="0"/>
          </a:p>
          <a:p>
            <a:pPr algn="just"/>
            <a:r>
              <a:rPr lang="en-GB" sz="2200" dirty="0"/>
              <a:t>In simple terms, these sources all indicate that </a:t>
            </a:r>
            <a:r>
              <a:rPr lang="en-GB" sz="2200" b="1" dirty="0"/>
              <a:t>the scale of the problem is significant, will continue to increase and the number of councils under financial stress will almost inevitably rise </a:t>
            </a:r>
            <a:r>
              <a:rPr lang="en-GB" sz="2200" dirty="0"/>
              <a:t>(Northamptonshire CC issued the first 114 notices in 20 years).</a:t>
            </a:r>
          </a:p>
        </p:txBody>
      </p:sp>
    </p:spTree>
    <p:extLst>
      <p:ext uri="{BB962C8B-B14F-4D97-AF65-F5344CB8AC3E}">
        <p14:creationId xmlns:p14="http://schemas.microsoft.com/office/powerpoint/2010/main" val="465657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A5DDE4-CD0D-4631-FC1C-EDCD2AF85614}"/>
              </a:ext>
            </a:extLst>
          </p:cNvPr>
          <p:cNvSpPr>
            <a:spLocks noGrp="1"/>
          </p:cNvSpPr>
          <p:nvPr>
            <p:ph type="title"/>
          </p:nvPr>
        </p:nvSpPr>
        <p:spPr>
          <a:xfrm>
            <a:off x="838200" y="365125"/>
            <a:ext cx="10515600" cy="1325563"/>
          </a:xfrm>
        </p:spPr>
        <p:txBody>
          <a:bodyPr>
            <a:normAutofit/>
          </a:bodyPr>
          <a:lstStyle/>
          <a:p>
            <a:r>
              <a:rPr lang="en-GB" b="1" dirty="0">
                <a:latin typeface="+mn-lt"/>
              </a:rPr>
              <a:t>Section 114 Notices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B294B34-4750-54C6-A237-B423C03EB32C}"/>
              </a:ext>
            </a:extLst>
          </p:cNvPr>
          <p:cNvSpPr>
            <a:spLocks noGrp="1"/>
          </p:cNvSpPr>
          <p:nvPr>
            <p:ph idx="1"/>
          </p:nvPr>
        </p:nvSpPr>
        <p:spPr>
          <a:xfrm>
            <a:off x="838200" y="2074100"/>
            <a:ext cx="10515600" cy="4400486"/>
          </a:xfrm>
        </p:spPr>
        <p:txBody>
          <a:bodyPr>
            <a:normAutofit lnSpcReduction="10000"/>
          </a:bodyPr>
          <a:lstStyle/>
          <a:p>
            <a:r>
              <a:rPr lang="en-GB" sz="2400" dirty="0"/>
              <a:t>In the UK local authorities cannot go bankrupt. A section 114 notice indicates that, in the opinion of the Statutory Section 151 officer the council’s </a:t>
            </a:r>
            <a:r>
              <a:rPr lang="en-GB" sz="2400" b="1" dirty="0"/>
              <a:t>forecast income is insufficient to meet its forecast expenditure in the next financial year</a:t>
            </a:r>
            <a:r>
              <a:rPr lang="en-GB" sz="2400" dirty="0"/>
              <a:t>. </a:t>
            </a:r>
          </a:p>
          <a:p>
            <a:endParaRPr lang="en-GB" sz="800" dirty="0"/>
          </a:p>
          <a:p>
            <a:r>
              <a:rPr lang="en-GB" sz="2400" dirty="0"/>
              <a:t>The current and forecast allocations for service delivery and other activity must continue to meet the statutory requirements needed to attain </a:t>
            </a:r>
            <a:r>
              <a:rPr lang="en-GB" sz="2400" b="1" dirty="0"/>
              <a:t>Best Value</a:t>
            </a:r>
          </a:p>
          <a:p>
            <a:endParaRPr lang="en-GB" sz="800" dirty="0"/>
          </a:p>
          <a:p>
            <a:r>
              <a:rPr lang="en-GB" sz="2400" dirty="0"/>
              <a:t>The earlier in the year that a 114 is issued is generally an indication the level of seriousness but </a:t>
            </a:r>
            <a:r>
              <a:rPr lang="en-GB" sz="2400" b="1" dirty="0"/>
              <a:t>not all 114s have led to monitoring or intervention.</a:t>
            </a:r>
          </a:p>
          <a:p>
            <a:pPr marL="0" indent="0">
              <a:buNone/>
            </a:pPr>
            <a:endParaRPr lang="en-GB" sz="800" b="1"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Between  2020 and 2021 government provided some </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temporary additional funding </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to all LAs in the UK for </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Covid-related impacts </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as the number of reports about possible 114s rocketed.</a:t>
            </a:r>
          </a:p>
          <a:p>
            <a:endParaRPr lang="en-GB" sz="2400" b="1" dirty="0"/>
          </a:p>
          <a:p>
            <a:pPr marL="0" indent="0">
              <a:buNone/>
            </a:pPr>
            <a:endParaRPr lang="en-GB" sz="1700" dirty="0"/>
          </a:p>
        </p:txBody>
      </p:sp>
    </p:spTree>
    <p:extLst>
      <p:ext uri="{BB962C8B-B14F-4D97-AF65-F5344CB8AC3E}">
        <p14:creationId xmlns:p14="http://schemas.microsoft.com/office/powerpoint/2010/main" val="1810248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1783</Words>
  <Application>Microsoft Office PowerPoint</Application>
  <PresentationFormat>Widescreen</PresentationFormat>
  <Paragraphs>119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Monitoring or Intervention    How the government responds to financial, service and corporate failings in local authorities  </vt:lpstr>
      <vt:lpstr>Historical Antecedents  </vt:lpstr>
      <vt:lpstr>21st Century approaches</vt:lpstr>
      <vt:lpstr>Legislative basis</vt:lpstr>
      <vt:lpstr>Government intervention under CPA </vt:lpstr>
      <vt:lpstr>Government intervention under CPA (cont) </vt:lpstr>
      <vt:lpstr>The approach since 2010  Changes to Financial reporting and external audit</vt:lpstr>
      <vt:lpstr>By 2018 it is clear the problem is significant, will continue and there will be more 114s</vt:lpstr>
      <vt:lpstr>Section 114 Notices</vt:lpstr>
      <vt:lpstr>Birmingham City Council   The background and the ‘trigger’</vt:lpstr>
      <vt:lpstr>Birmingham City Council  Section 114 Report (5th Sept)</vt:lpstr>
      <vt:lpstr> Section 151 officers report (continued)</vt:lpstr>
      <vt:lpstr>Government appoints external commissioners (15th Sept)</vt:lpstr>
      <vt:lpstr>Joint statement from  Birmingham City Partnership Board (17th Sept)</vt:lpstr>
      <vt:lpstr>Some interesting aspects</vt:lpstr>
      <vt:lpstr>Questions?    Contact: peter.murphy@ntu.ac.uk </vt:lpstr>
    </vt:vector>
  </TitlesOfParts>
  <Company>Nottingham Trent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or Monitoring   How does Whitehall respond to Financial and Service Failings in Local Authorities</dc:title>
  <dc:creator>Murphy, Peter</dc:creator>
  <cp:lastModifiedBy>Ward, Laura</cp:lastModifiedBy>
  <cp:revision>32</cp:revision>
  <dcterms:created xsi:type="dcterms:W3CDTF">2023-10-09T13:30:13Z</dcterms:created>
  <dcterms:modified xsi:type="dcterms:W3CDTF">2024-02-16T16:05:22Z</dcterms:modified>
</cp:coreProperties>
</file>