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7" r:id="rId4"/>
    <p:sldId id="270" r:id="rId5"/>
    <p:sldId id="258" r:id="rId6"/>
    <p:sldId id="274" r:id="rId7"/>
    <p:sldId id="283" r:id="rId8"/>
    <p:sldId id="260" r:id="rId9"/>
    <p:sldId id="280" r:id="rId10"/>
    <p:sldId id="271" r:id="rId11"/>
    <p:sldId id="259" r:id="rId12"/>
    <p:sldId id="267" r:id="rId13"/>
    <p:sldId id="263" r:id="rId14"/>
    <p:sldId id="264" r:id="rId15"/>
    <p:sldId id="278" r:id="rId16"/>
    <p:sldId id="285" r:id="rId17"/>
    <p:sldId id="286" r:id="rId18"/>
    <p:sldId id="287" r:id="rId19"/>
    <p:sldId id="284" r:id="rId20"/>
    <p:sldId id="281" r:id="rId21"/>
    <p:sldId id="262" r:id="rId22"/>
    <p:sldId id="26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9" autoAdjust="0"/>
    <p:restoredTop sz="94660"/>
  </p:normalViewPr>
  <p:slideViewPr>
    <p:cSldViewPr snapToGrid="0">
      <p:cViewPr varScale="1">
        <p:scale>
          <a:sx n="70" d="100"/>
          <a:sy n="70" d="100"/>
        </p:scale>
        <p:origin x="1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38D65-0C9F-DE49-5161-5BDC05F1F1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7110DD4-A9DC-96E7-C9B2-93730E43AD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4E65886-7B0C-67B2-F8E6-094B5EA82C2D}"/>
              </a:ext>
            </a:extLst>
          </p:cNvPr>
          <p:cNvSpPr>
            <a:spLocks noGrp="1"/>
          </p:cNvSpPr>
          <p:nvPr>
            <p:ph type="dt" sz="half" idx="10"/>
          </p:nvPr>
        </p:nvSpPr>
        <p:spPr/>
        <p:txBody>
          <a:bodyPr/>
          <a:lstStyle/>
          <a:p>
            <a:fld id="{551449FF-962A-4B10-8EA5-7341E12E5F2D}" type="datetimeFigureOut">
              <a:rPr lang="en-GB" smtClean="0"/>
              <a:t>25/04/2024</a:t>
            </a:fld>
            <a:endParaRPr lang="en-GB"/>
          </a:p>
        </p:txBody>
      </p:sp>
      <p:sp>
        <p:nvSpPr>
          <p:cNvPr id="5" name="Footer Placeholder 4">
            <a:extLst>
              <a:ext uri="{FF2B5EF4-FFF2-40B4-BE49-F238E27FC236}">
                <a16:creationId xmlns:a16="http://schemas.microsoft.com/office/drawing/2014/main" id="{C1C8B7FB-71A0-CA6D-9B0C-35545CFA23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212F2A-8656-1859-ECCF-019C53D4EDEB}"/>
              </a:ext>
            </a:extLst>
          </p:cNvPr>
          <p:cNvSpPr>
            <a:spLocks noGrp="1"/>
          </p:cNvSpPr>
          <p:nvPr>
            <p:ph type="sldNum" sz="quarter" idx="12"/>
          </p:nvPr>
        </p:nvSpPr>
        <p:spPr/>
        <p:txBody>
          <a:bodyPr/>
          <a:lstStyle/>
          <a:p>
            <a:fld id="{4DC482BF-0F43-4787-8AB3-549DADD9AE9D}" type="slidenum">
              <a:rPr lang="en-GB" smtClean="0"/>
              <a:t>‹#›</a:t>
            </a:fld>
            <a:endParaRPr lang="en-GB"/>
          </a:p>
        </p:txBody>
      </p:sp>
    </p:spTree>
    <p:extLst>
      <p:ext uri="{BB962C8B-B14F-4D97-AF65-F5344CB8AC3E}">
        <p14:creationId xmlns:p14="http://schemas.microsoft.com/office/powerpoint/2010/main" val="216892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B73C5-A389-548D-4A9C-B6540C1077A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DA92414-7133-0710-361D-ED4B599F75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9BDE8E-A32B-024D-AFB0-1153B2F2A3E7}"/>
              </a:ext>
            </a:extLst>
          </p:cNvPr>
          <p:cNvSpPr>
            <a:spLocks noGrp="1"/>
          </p:cNvSpPr>
          <p:nvPr>
            <p:ph type="dt" sz="half" idx="10"/>
          </p:nvPr>
        </p:nvSpPr>
        <p:spPr/>
        <p:txBody>
          <a:bodyPr/>
          <a:lstStyle/>
          <a:p>
            <a:fld id="{551449FF-962A-4B10-8EA5-7341E12E5F2D}" type="datetimeFigureOut">
              <a:rPr lang="en-GB" smtClean="0"/>
              <a:t>25/04/2024</a:t>
            </a:fld>
            <a:endParaRPr lang="en-GB"/>
          </a:p>
        </p:txBody>
      </p:sp>
      <p:sp>
        <p:nvSpPr>
          <p:cNvPr id="5" name="Footer Placeholder 4">
            <a:extLst>
              <a:ext uri="{FF2B5EF4-FFF2-40B4-BE49-F238E27FC236}">
                <a16:creationId xmlns:a16="http://schemas.microsoft.com/office/drawing/2014/main" id="{37CF295D-C035-9045-43CE-ADA2F8BD19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916779-0610-ACDC-B758-60978A7FC34F}"/>
              </a:ext>
            </a:extLst>
          </p:cNvPr>
          <p:cNvSpPr>
            <a:spLocks noGrp="1"/>
          </p:cNvSpPr>
          <p:nvPr>
            <p:ph type="sldNum" sz="quarter" idx="12"/>
          </p:nvPr>
        </p:nvSpPr>
        <p:spPr/>
        <p:txBody>
          <a:bodyPr/>
          <a:lstStyle/>
          <a:p>
            <a:fld id="{4DC482BF-0F43-4787-8AB3-549DADD9AE9D}" type="slidenum">
              <a:rPr lang="en-GB" smtClean="0"/>
              <a:t>‹#›</a:t>
            </a:fld>
            <a:endParaRPr lang="en-GB"/>
          </a:p>
        </p:txBody>
      </p:sp>
    </p:spTree>
    <p:extLst>
      <p:ext uri="{BB962C8B-B14F-4D97-AF65-F5344CB8AC3E}">
        <p14:creationId xmlns:p14="http://schemas.microsoft.com/office/powerpoint/2010/main" val="4002465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8BDFEE-F49E-C17B-E813-A89A8508067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FB26CB5-2B75-25A5-2C37-14E98C16FD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B8320C-22C5-C385-146F-75AAC04471BD}"/>
              </a:ext>
            </a:extLst>
          </p:cNvPr>
          <p:cNvSpPr>
            <a:spLocks noGrp="1"/>
          </p:cNvSpPr>
          <p:nvPr>
            <p:ph type="dt" sz="half" idx="10"/>
          </p:nvPr>
        </p:nvSpPr>
        <p:spPr/>
        <p:txBody>
          <a:bodyPr/>
          <a:lstStyle/>
          <a:p>
            <a:fld id="{551449FF-962A-4B10-8EA5-7341E12E5F2D}" type="datetimeFigureOut">
              <a:rPr lang="en-GB" smtClean="0"/>
              <a:t>25/04/2024</a:t>
            </a:fld>
            <a:endParaRPr lang="en-GB"/>
          </a:p>
        </p:txBody>
      </p:sp>
      <p:sp>
        <p:nvSpPr>
          <p:cNvPr id="5" name="Footer Placeholder 4">
            <a:extLst>
              <a:ext uri="{FF2B5EF4-FFF2-40B4-BE49-F238E27FC236}">
                <a16:creationId xmlns:a16="http://schemas.microsoft.com/office/drawing/2014/main" id="{905F1EC6-C474-77F0-AFFD-C8B5D7B14E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8A154E-DD37-C14F-E17F-A1B498561B03}"/>
              </a:ext>
            </a:extLst>
          </p:cNvPr>
          <p:cNvSpPr>
            <a:spLocks noGrp="1"/>
          </p:cNvSpPr>
          <p:nvPr>
            <p:ph type="sldNum" sz="quarter" idx="12"/>
          </p:nvPr>
        </p:nvSpPr>
        <p:spPr/>
        <p:txBody>
          <a:bodyPr/>
          <a:lstStyle/>
          <a:p>
            <a:fld id="{4DC482BF-0F43-4787-8AB3-549DADD9AE9D}" type="slidenum">
              <a:rPr lang="en-GB" smtClean="0"/>
              <a:t>‹#›</a:t>
            </a:fld>
            <a:endParaRPr lang="en-GB"/>
          </a:p>
        </p:txBody>
      </p:sp>
    </p:spTree>
    <p:extLst>
      <p:ext uri="{BB962C8B-B14F-4D97-AF65-F5344CB8AC3E}">
        <p14:creationId xmlns:p14="http://schemas.microsoft.com/office/powerpoint/2010/main" val="819814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17C9C-418E-586F-989A-1CCEC22F5DE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E3C585-F29B-8FD3-A2F3-0E062B72FF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8E9949-B142-3926-66FB-6FE504A13D84}"/>
              </a:ext>
            </a:extLst>
          </p:cNvPr>
          <p:cNvSpPr>
            <a:spLocks noGrp="1"/>
          </p:cNvSpPr>
          <p:nvPr>
            <p:ph type="dt" sz="half" idx="10"/>
          </p:nvPr>
        </p:nvSpPr>
        <p:spPr/>
        <p:txBody>
          <a:bodyPr/>
          <a:lstStyle/>
          <a:p>
            <a:fld id="{551449FF-962A-4B10-8EA5-7341E12E5F2D}" type="datetimeFigureOut">
              <a:rPr lang="en-GB" smtClean="0"/>
              <a:t>25/04/2024</a:t>
            </a:fld>
            <a:endParaRPr lang="en-GB"/>
          </a:p>
        </p:txBody>
      </p:sp>
      <p:sp>
        <p:nvSpPr>
          <p:cNvPr id="5" name="Footer Placeholder 4">
            <a:extLst>
              <a:ext uri="{FF2B5EF4-FFF2-40B4-BE49-F238E27FC236}">
                <a16:creationId xmlns:a16="http://schemas.microsoft.com/office/drawing/2014/main" id="{4579F22A-724B-D5ED-5E47-3DF6AEB42D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F3FBF5-7652-430A-29C5-C4B17B9AAD5B}"/>
              </a:ext>
            </a:extLst>
          </p:cNvPr>
          <p:cNvSpPr>
            <a:spLocks noGrp="1"/>
          </p:cNvSpPr>
          <p:nvPr>
            <p:ph type="sldNum" sz="quarter" idx="12"/>
          </p:nvPr>
        </p:nvSpPr>
        <p:spPr/>
        <p:txBody>
          <a:bodyPr/>
          <a:lstStyle/>
          <a:p>
            <a:fld id="{4DC482BF-0F43-4787-8AB3-549DADD9AE9D}" type="slidenum">
              <a:rPr lang="en-GB" smtClean="0"/>
              <a:t>‹#›</a:t>
            </a:fld>
            <a:endParaRPr lang="en-GB"/>
          </a:p>
        </p:txBody>
      </p:sp>
    </p:spTree>
    <p:extLst>
      <p:ext uri="{BB962C8B-B14F-4D97-AF65-F5344CB8AC3E}">
        <p14:creationId xmlns:p14="http://schemas.microsoft.com/office/powerpoint/2010/main" val="1748223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ACC0F-4A14-8CAE-8E6B-6881E43856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448B7D8-7688-1583-BB30-0C04311D2D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801053-964E-A4F0-A629-ECC98DF4E438}"/>
              </a:ext>
            </a:extLst>
          </p:cNvPr>
          <p:cNvSpPr>
            <a:spLocks noGrp="1"/>
          </p:cNvSpPr>
          <p:nvPr>
            <p:ph type="dt" sz="half" idx="10"/>
          </p:nvPr>
        </p:nvSpPr>
        <p:spPr/>
        <p:txBody>
          <a:bodyPr/>
          <a:lstStyle/>
          <a:p>
            <a:fld id="{551449FF-962A-4B10-8EA5-7341E12E5F2D}" type="datetimeFigureOut">
              <a:rPr lang="en-GB" smtClean="0"/>
              <a:t>25/04/2024</a:t>
            </a:fld>
            <a:endParaRPr lang="en-GB"/>
          </a:p>
        </p:txBody>
      </p:sp>
      <p:sp>
        <p:nvSpPr>
          <p:cNvPr id="5" name="Footer Placeholder 4">
            <a:extLst>
              <a:ext uri="{FF2B5EF4-FFF2-40B4-BE49-F238E27FC236}">
                <a16:creationId xmlns:a16="http://schemas.microsoft.com/office/drawing/2014/main" id="{6E334DA6-FF07-815D-FD34-E5CD684E59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52EF20-7827-10F0-D631-560F1DAC0223}"/>
              </a:ext>
            </a:extLst>
          </p:cNvPr>
          <p:cNvSpPr>
            <a:spLocks noGrp="1"/>
          </p:cNvSpPr>
          <p:nvPr>
            <p:ph type="sldNum" sz="quarter" idx="12"/>
          </p:nvPr>
        </p:nvSpPr>
        <p:spPr/>
        <p:txBody>
          <a:bodyPr/>
          <a:lstStyle/>
          <a:p>
            <a:fld id="{4DC482BF-0F43-4787-8AB3-549DADD9AE9D}" type="slidenum">
              <a:rPr lang="en-GB" smtClean="0"/>
              <a:t>‹#›</a:t>
            </a:fld>
            <a:endParaRPr lang="en-GB"/>
          </a:p>
        </p:txBody>
      </p:sp>
    </p:spTree>
    <p:extLst>
      <p:ext uri="{BB962C8B-B14F-4D97-AF65-F5344CB8AC3E}">
        <p14:creationId xmlns:p14="http://schemas.microsoft.com/office/powerpoint/2010/main" val="3689174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0BF89-8607-EA16-7A8F-31724AC5D2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642733-32A3-6251-A2CE-27BE62CB37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65A29D8-D28D-6092-FDB4-4A057C2888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CFE517A-C302-F620-B0E7-2E67F66E5572}"/>
              </a:ext>
            </a:extLst>
          </p:cNvPr>
          <p:cNvSpPr>
            <a:spLocks noGrp="1"/>
          </p:cNvSpPr>
          <p:nvPr>
            <p:ph type="dt" sz="half" idx="10"/>
          </p:nvPr>
        </p:nvSpPr>
        <p:spPr/>
        <p:txBody>
          <a:bodyPr/>
          <a:lstStyle/>
          <a:p>
            <a:fld id="{551449FF-962A-4B10-8EA5-7341E12E5F2D}" type="datetimeFigureOut">
              <a:rPr lang="en-GB" smtClean="0"/>
              <a:t>25/04/2024</a:t>
            </a:fld>
            <a:endParaRPr lang="en-GB"/>
          </a:p>
        </p:txBody>
      </p:sp>
      <p:sp>
        <p:nvSpPr>
          <p:cNvPr id="6" name="Footer Placeholder 5">
            <a:extLst>
              <a:ext uri="{FF2B5EF4-FFF2-40B4-BE49-F238E27FC236}">
                <a16:creationId xmlns:a16="http://schemas.microsoft.com/office/drawing/2014/main" id="{25E6E5EE-B6B9-0F32-CADD-D1965E8FC7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CF4CFE-5BFC-B3BE-3116-C0242445D1D4}"/>
              </a:ext>
            </a:extLst>
          </p:cNvPr>
          <p:cNvSpPr>
            <a:spLocks noGrp="1"/>
          </p:cNvSpPr>
          <p:nvPr>
            <p:ph type="sldNum" sz="quarter" idx="12"/>
          </p:nvPr>
        </p:nvSpPr>
        <p:spPr/>
        <p:txBody>
          <a:bodyPr/>
          <a:lstStyle/>
          <a:p>
            <a:fld id="{4DC482BF-0F43-4787-8AB3-549DADD9AE9D}" type="slidenum">
              <a:rPr lang="en-GB" smtClean="0"/>
              <a:t>‹#›</a:t>
            </a:fld>
            <a:endParaRPr lang="en-GB"/>
          </a:p>
        </p:txBody>
      </p:sp>
    </p:spTree>
    <p:extLst>
      <p:ext uri="{BB962C8B-B14F-4D97-AF65-F5344CB8AC3E}">
        <p14:creationId xmlns:p14="http://schemas.microsoft.com/office/powerpoint/2010/main" val="110132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52DE5-E2BF-2BB9-D1F6-715404387DB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FD2907D-99A5-E2CA-F3D3-6AFAC6C346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BB646C-55A1-D2D1-911C-E1DEE712FF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AFE7D18-C8A5-7D17-0804-1728424E8D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356117-A3BF-F5CC-DEE2-5AD9B5D971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CE7EFAB-BEA1-CAAC-E971-02C80E3F49FC}"/>
              </a:ext>
            </a:extLst>
          </p:cNvPr>
          <p:cNvSpPr>
            <a:spLocks noGrp="1"/>
          </p:cNvSpPr>
          <p:nvPr>
            <p:ph type="dt" sz="half" idx="10"/>
          </p:nvPr>
        </p:nvSpPr>
        <p:spPr/>
        <p:txBody>
          <a:bodyPr/>
          <a:lstStyle/>
          <a:p>
            <a:fld id="{551449FF-962A-4B10-8EA5-7341E12E5F2D}" type="datetimeFigureOut">
              <a:rPr lang="en-GB" smtClean="0"/>
              <a:t>25/04/2024</a:t>
            </a:fld>
            <a:endParaRPr lang="en-GB"/>
          </a:p>
        </p:txBody>
      </p:sp>
      <p:sp>
        <p:nvSpPr>
          <p:cNvPr id="8" name="Footer Placeholder 7">
            <a:extLst>
              <a:ext uri="{FF2B5EF4-FFF2-40B4-BE49-F238E27FC236}">
                <a16:creationId xmlns:a16="http://schemas.microsoft.com/office/drawing/2014/main" id="{169CA30F-D731-EEA1-4E75-38BA282271A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CF0CF55-B749-11A7-BF60-EFE5E6B37303}"/>
              </a:ext>
            </a:extLst>
          </p:cNvPr>
          <p:cNvSpPr>
            <a:spLocks noGrp="1"/>
          </p:cNvSpPr>
          <p:nvPr>
            <p:ph type="sldNum" sz="quarter" idx="12"/>
          </p:nvPr>
        </p:nvSpPr>
        <p:spPr/>
        <p:txBody>
          <a:bodyPr/>
          <a:lstStyle/>
          <a:p>
            <a:fld id="{4DC482BF-0F43-4787-8AB3-549DADD9AE9D}" type="slidenum">
              <a:rPr lang="en-GB" smtClean="0"/>
              <a:t>‹#›</a:t>
            </a:fld>
            <a:endParaRPr lang="en-GB"/>
          </a:p>
        </p:txBody>
      </p:sp>
    </p:spTree>
    <p:extLst>
      <p:ext uri="{BB962C8B-B14F-4D97-AF65-F5344CB8AC3E}">
        <p14:creationId xmlns:p14="http://schemas.microsoft.com/office/powerpoint/2010/main" val="3257850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2E4B5-63D7-5DFD-1285-B901A5D860D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DD34896-AE59-5643-88AC-CE80A4F9BAE4}"/>
              </a:ext>
            </a:extLst>
          </p:cNvPr>
          <p:cNvSpPr>
            <a:spLocks noGrp="1"/>
          </p:cNvSpPr>
          <p:nvPr>
            <p:ph type="dt" sz="half" idx="10"/>
          </p:nvPr>
        </p:nvSpPr>
        <p:spPr/>
        <p:txBody>
          <a:bodyPr/>
          <a:lstStyle/>
          <a:p>
            <a:fld id="{551449FF-962A-4B10-8EA5-7341E12E5F2D}" type="datetimeFigureOut">
              <a:rPr lang="en-GB" smtClean="0"/>
              <a:t>25/04/2024</a:t>
            </a:fld>
            <a:endParaRPr lang="en-GB"/>
          </a:p>
        </p:txBody>
      </p:sp>
      <p:sp>
        <p:nvSpPr>
          <p:cNvPr id="4" name="Footer Placeholder 3">
            <a:extLst>
              <a:ext uri="{FF2B5EF4-FFF2-40B4-BE49-F238E27FC236}">
                <a16:creationId xmlns:a16="http://schemas.microsoft.com/office/drawing/2014/main" id="{90DCFBAC-91CE-E07B-CFDB-6440B405624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60C74A1-4FFA-7EED-1C61-F0D64E16D825}"/>
              </a:ext>
            </a:extLst>
          </p:cNvPr>
          <p:cNvSpPr>
            <a:spLocks noGrp="1"/>
          </p:cNvSpPr>
          <p:nvPr>
            <p:ph type="sldNum" sz="quarter" idx="12"/>
          </p:nvPr>
        </p:nvSpPr>
        <p:spPr/>
        <p:txBody>
          <a:bodyPr/>
          <a:lstStyle/>
          <a:p>
            <a:fld id="{4DC482BF-0F43-4787-8AB3-549DADD9AE9D}" type="slidenum">
              <a:rPr lang="en-GB" smtClean="0"/>
              <a:t>‹#›</a:t>
            </a:fld>
            <a:endParaRPr lang="en-GB"/>
          </a:p>
        </p:txBody>
      </p:sp>
    </p:spTree>
    <p:extLst>
      <p:ext uri="{BB962C8B-B14F-4D97-AF65-F5344CB8AC3E}">
        <p14:creationId xmlns:p14="http://schemas.microsoft.com/office/powerpoint/2010/main" val="411333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2C8A6C-5FE4-BA82-B085-6A4D6A8C7DD8}"/>
              </a:ext>
            </a:extLst>
          </p:cNvPr>
          <p:cNvSpPr>
            <a:spLocks noGrp="1"/>
          </p:cNvSpPr>
          <p:nvPr>
            <p:ph type="dt" sz="half" idx="10"/>
          </p:nvPr>
        </p:nvSpPr>
        <p:spPr/>
        <p:txBody>
          <a:bodyPr/>
          <a:lstStyle/>
          <a:p>
            <a:fld id="{551449FF-962A-4B10-8EA5-7341E12E5F2D}" type="datetimeFigureOut">
              <a:rPr lang="en-GB" smtClean="0"/>
              <a:t>25/04/2024</a:t>
            </a:fld>
            <a:endParaRPr lang="en-GB"/>
          </a:p>
        </p:txBody>
      </p:sp>
      <p:sp>
        <p:nvSpPr>
          <p:cNvPr id="3" name="Footer Placeholder 2">
            <a:extLst>
              <a:ext uri="{FF2B5EF4-FFF2-40B4-BE49-F238E27FC236}">
                <a16:creationId xmlns:a16="http://schemas.microsoft.com/office/drawing/2014/main" id="{54ABE16D-7C31-EA79-C578-BD07607904E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27DAD2A-B0C6-6968-5EED-9384026D74B5}"/>
              </a:ext>
            </a:extLst>
          </p:cNvPr>
          <p:cNvSpPr>
            <a:spLocks noGrp="1"/>
          </p:cNvSpPr>
          <p:nvPr>
            <p:ph type="sldNum" sz="quarter" idx="12"/>
          </p:nvPr>
        </p:nvSpPr>
        <p:spPr/>
        <p:txBody>
          <a:bodyPr/>
          <a:lstStyle/>
          <a:p>
            <a:fld id="{4DC482BF-0F43-4787-8AB3-549DADD9AE9D}" type="slidenum">
              <a:rPr lang="en-GB" smtClean="0"/>
              <a:t>‹#›</a:t>
            </a:fld>
            <a:endParaRPr lang="en-GB"/>
          </a:p>
        </p:txBody>
      </p:sp>
    </p:spTree>
    <p:extLst>
      <p:ext uri="{BB962C8B-B14F-4D97-AF65-F5344CB8AC3E}">
        <p14:creationId xmlns:p14="http://schemas.microsoft.com/office/powerpoint/2010/main" val="3379607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E0ACD-5844-1E68-C331-68C9A5BCD5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54DC82A-6D34-3FCA-4C6C-DC0A0CAFFC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BF53C65-D16E-3D0B-BC04-54613D7CCA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105194-E8A7-19AD-5736-ED440E5E6DE2}"/>
              </a:ext>
            </a:extLst>
          </p:cNvPr>
          <p:cNvSpPr>
            <a:spLocks noGrp="1"/>
          </p:cNvSpPr>
          <p:nvPr>
            <p:ph type="dt" sz="half" idx="10"/>
          </p:nvPr>
        </p:nvSpPr>
        <p:spPr/>
        <p:txBody>
          <a:bodyPr/>
          <a:lstStyle/>
          <a:p>
            <a:fld id="{551449FF-962A-4B10-8EA5-7341E12E5F2D}" type="datetimeFigureOut">
              <a:rPr lang="en-GB" smtClean="0"/>
              <a:t>25/04/2024</a:t>
            </a:fld>
            <a:endParaRPr lang="en-GB"/>
          </a:p>
        </p:txBody>
      </p:sp>
      <p:sp>
        <p:nvSpPr>
          <p:cNvPr id="6" name="Footer Placeholder 5">
            <a:extLst>
              <a:ext uri="{FF2B5EF4-FFF2-40B4-BE49-F238E27FC236}">
                <a16:creationId xmlns:a16="http://schemas.microsoft.com/office/drawing/2014/main" id="{545C7455-D32B-23A1-196E-C3AAF60A89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694FA5-A9B4-4902-B397-DF5FC7CC997A}"/>
              </a:ext>
            </a:extLst>
          </p:cNvPr>
          <p:cNvSpPr>
            <a:spLocks noGrp="1"/>
          </p:cNvSpPr>
          <p:nvPr>
            <p:ph type="sldNum" sz="quarter" idx="12"/>
          </p:nvPr>
        </p:nvSpPr>
        <p:spPr/>
        <p:txBody>
          <a:bodyPr/>
          <a:lstStyle/>
          <a:p>
            <a:fld id="{4DC482BF-0F43-4787-8AB3-549DADD9AE9D}" type="slidenum">
              <a:rPr lang="en-GB" smtClean="0"/>
              <a:t>‹#›</a:t>
            </a:fld>
            <a:endParaRPr lang="en-GB"/>
          </a:p>
        </p:txBody>
      </p:sp>
    </p:spTree>
    <p:extLst>
      <p:ext uri="{BB962C8B-B14F-4D97-AF65-F5344CB8AC3E}">
        <p14:creationId xmlns:p14="http://schemas.microsoft.com/office/powerpoint/2010/main" val="4175846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367B3-D7B3-9CC1-0ABD-0123A7223B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EFB7344-07D5-2DEA-2537-42ED4116A5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DA65964-19EF-14C1-9A1D-6B371D8D03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F5CE6D-03AE-AA0F-F6DF-3A438E723884}"/>
              </a:ext>
            </a:extLst>
          </p:cNvPr>
          <p:cNvSpPr>
            <a:spLocks noGrp="1"/>
          </p:cNvSpPr>
          <p:nvPr>
            <p:ph type="dt" sz="half" idx="10"/>
          </p:nvPr>
        </p:nvSpPr>
        <p:spPr/>
        <p:txBody>
          <a:bodyPr/>
          <a:lstStyle/>
          <a:p>
            <a:fld id="{551449FF-962A-4B10-8EA5-7341E12E5F2D}" type="datetimeFigureOut">
              <a:rPr lang="en-GB" smtClean="0"/>
              <a:t>25/04/2024</a:t>
            </a:fld>
            <a:endParaRPr lang="en-GB"/>
          </a:p>
        </p:txBody>
      </p:sp>
      <p:sp>
        <p:nvSpPr>
          <p:cNvPr id="6" name="Footer Placeholder 5">
            <a:extLst>
              <a:ext uri="{FF2B5EF4-FFF2-40B4-BE49-F238E27FC236}">
                <a16:creationId xmlns:a16="http://schemas.microsoft.com/office/drawing/2014/main" id="{65915AF9-0BA4-C90A-AE95-B8B855D5D6D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FC643F-E1F1-4C51-894B-877ED25DB724}"/>
              </a:ext>
            </a:extLst>
          </p:cNvPr>
          <p:cNvSpPr>
            <a:spLocks noGrp="1"/>
          </p:cNvSpPr>
          <p:nvPr>
            <p:ph type="sldNum" sz="quarter" idx="12"/>
          </p:nvPr>
        </p:nvSpPr>
        <p:spPr/>
        <p:txBody>
          <a:bodyPr/>
          <a:lstStyle/>
          <a:p>
            <a:fld id="{4DC482BF-0F43-4787-8AB3-549DADD9AE9D}" type="slidenum">
              <a:rPr lang="en-GB" smtClean="0"/>
              <a:t>‹#›</a:t>
            </a:fld>
            <a:endParaRPr lang="en-GB"/>
          </a:p>
        </p:txBody>
      </p:sp>
    </p:spTree>
    <p:extLst>
      <p:ext uri="{BB962C8B-B14F-4D97-AF65-F5344CB8AC3E}">
        <p14:creationId xmlns:p14="http://schemas.microsoft.com/office/powerpoint/2010/main" val="1807225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05AF45-6F96-36C1-DEAB-4E4BCF2F3F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54C319-9306-6931-D16C-7DF13AB585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C4A27F-8666-41C6-14E7-199DBE6C6C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1449FF-962A-4B10-8EA5-7341E12E5F2D}" type="datetimeFigureOut">
              <a:rPr lang="en-GB" smtClean="0"/>
              <a:t>25/04/2024</a:t>
            </a:fld>
            <a:endParaRPr lang="en-GB"/>
          </a:p>
        </p:txBody>
      </p:sp>
      <p:sp>
        <p:nvSpPr>
          <p:cNvPr id="5" name="Footer Placeholder 4">
            <a:extLst>
              <a:ext uri="{FF2B5EF4-FFF2-40B4-BE49-F238E27FC236}">
                <a16:creationId xmlns:a16="http://schemas.microsoft.com/office/drawing/2014/main" id="{CD3A041E-78B2-00C0-6966-8AEF88E90E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B2C5390-FDD0-7E55-9350-209DF9901E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482BF-0F43-4787-8AB3-549DADD9AE9D}" type="slidenum">
              <a:rPr lang="en-GB" smtClean="0"/>
              <a:t>‹#›</a:t>
            </a:fld>
            <a:endParaRPr lang="en-GB"/>
          </a:p>
        </p:txBody>
      </p:sp>
    </p:spTree>
    <p:extLst>
      <p:ext uri="{BB962C8B-B14F-4D97-AF65-F5344CB8AC3E}">
        <p14:creationId xmlns:p14="http://schemas.microsoft.com/office/powerpoint/2010/main" val="2736654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ur03.safelinks.protection.outlook.com/?url=https%3A%2F%2Fwww.ey.com%2Fen_gl%2Frestructuring-turnaround%2Fhow-an-insolvent-government-found-a-path-to-a-brighter-future&amp;data=05%7C01%7Cpeter.murphy%40ntu.ac.uk%7Cb33bb95226424697aa6e08dbf0b40f4a%7C8acbc2c5c8ed42c78169ba438a0dbe2f%7C1%7C0%7C638368428598528656%7CUnknown%7CTWFpbGZsb3d8eyJWIjoiMC4wLjAwMDAiLCJQIjoiV2luMzIiLCJBTiI6Ik1haWwiLCJXVCI6Mn0%3D%7C3000%7C%7C%7C&amp;sdata=1B4wIHjAOomGnVdmroS3NVoB1GcXneDvqOfI582cbDE%3D&amp;reserved=0"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peter.murphy@ntu.ac.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84464A7-1055-192C-D9DA-A5A031059CD0}"/>
              </a:ext>
            </a:extLst>
          </p:cNvPr>
          <p:cNvPicPr>
            <a:picLocks noChangeAspect="1"/>
          </p:cNvPicPr>
          <p:nvPr/>
        </p:nvPicPr>
        <p:blipFill rotWithShape="1">
          <a:blip r:embed="rId2"/>
          <a:srcRect/>
          <a:stretch/>
        </p:blipFill>
        <p:spPr>
          <a:xfrm>
            <a:off x="-3047" y="10"/>
            <a:ext cx="12191999" cy="6857990"/>
          </a:xfrm>
          <a:prstGeom prst="rect">
            <a:avLst/>
          </a:prstGeom>
        </p:spPr>
      </p:pic>
      <p:sp>
        <p:nvSpPr>
          <p:cNvPr id="11" name="Rectangle 1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68AB96-5AFB-C641-1C16-C7900FD62FEB}"/>
              </a:ext>
            </a:extLst>
          </p:cNvPr>
          <p:cNvSpPr>
            <a:spLocks noGrp="1"/>
          </p:cNvSpPr>
          <p:nvPr>
            <p:ph type="ctrTitle"/>
          </p:nvPr>
        </p:nvSpPr>
        <p:spPr>
          <a:xfrm>
            <a:off x="1097280" y="0"/>
            <a:ext cx="10058400" cy="3900327"/>
          </a:xfrm>
          <a:effectLst>
            <a:outerShdw blurRad="50800" dist="38100" dir="2700000" algn="tl" rotWithShape="0">
              <a:prstClr val="black">
                <a:alpha val="40000"/>
              </a:prstClr>
            </a:outerShdw>
          </a:effectLst>
        </p:spPr>
        <p:txBody>
          <a:bodyPr>
            <a:normAutofit/>
          </a:bodyPr>
          <a:lstStyle/>
          <a:p>
            <a:r>
              <a:rPr lang="en-GB" sz="4800" b="1" dirty="0">
                <a:solidFill>
                  <a:srgbClr val="FFFFFF"/>
                </a:solidFill>
                <a:latin typeface="+mn-lt"/>
              </a:rPr>
              <a:t>IRSPM</a:t>
            </a:r>
            <a:br>
              <a:rPr lang="en-GB" sz="4800" b="1" dirty="0">
                <a:solidFill>
                  <a:srgbClr val="FFFFFF"/>
                </a:solidFill>
                <a:latin typeface="+mn-lt"/>
              </a:rPr>
            </a:br>
            <a:br>
              <a:rPr lang="en-GB" sz="4800" b="1" dirty="0">
                <a:solidFill>
                  <a:srgbClr val="FFFFFF"/>
                </a:solidFill>
                <a:latin typeface="+mn-lt"/>
              </a:rPr>
            </a:br>
            <a:r>
              <a:rPr lang="en-GB" sz="3600" b="1" dirty="0">
                <a:solidFill>
                  <a:srgbClr val="FFFFFF"/>
                </a:solidFill>
                <a:latin typeface="+mn-lt"/>
              </a:rPr>
              <a:t>Intervention or Monitoring:  </a:t>
            </a:r>
            <a:br>
              <a:rPr lang="en-GB" sz="3600" dirty="0">
                <a:solidFill>
                  <a:srgbClr val="FFFFFF"/>
                </a:solidFill>
              </a:rPr>
            </a:br>
            <a:r>
              <a:rPr lang="en-GB" sz="3600" b="1" dirty="0">
                <a:solidFill>
                  <a:srgbClr val="FFFFFF"/>
                </a:solidFill>
                <a:latin typeface="+mn-lt"/>
              </a:rPr>
              <a:t>How the government responds to financial, service and corporate failings in local authorities in the UK  </a:t>
            </a:r>
          </a:p>
        </p:txBody>
      </p:sp>
      <p:sp>
        <p:nvSpPr>
          <p:cNvPr id="3" name="Subtitle 2">
            <a:extLst>
              <a:ext uri="{FF2B5EF4-FFF2-40B4-BE49-F238E27FC236}">
                <a16:creationId xmlns:a16="http://schemas.microsoft.com/office/drawing/2014/main" id="{AF904C46-D912-F872-EFBD-BDC7003343E9}"/>
              </a:ext>
            </a:extLst>
          </p:cNvPr>
          <p:cNvSpPr>
            <a:spLocks noGrp="1"/>
          </p:cNvSpPr>
          <p:nvPr>
            <p:ph type="subTitle" idx="1"/>
          </p:nvPr>
        </p:nvSpPr>
        <p:spPr>
          <a:xfrm>
            <a:off x="8812529" y="4896464"/>
            <a:ext cx="3251651" cy="1635985"/>
          </a:xfrm>
          <a:effectLst>
            <a:outerShdw blurRad="50800" dist="38100" dir="2700000" algn="tl" rotWithShape="0">
              <a:prstClr val="black">
                <a:alpha val="40000"/>
              </a:prstClr>
            </a:outerShdw>
          </a:effectLst>
        </p:spPr>
        <p:txBody>
          <a:bodyPr>
            <a:normAutofit/>
          </a:bodyPr>
          <a:lstStyle/>
          <a:p>
            <a:endParaRPr lang="en-GB" sz="1300" dirty="0">
              <a:solidFill>
                <a:srgbClr val="FFFFFF"/>
              </a:solidFill>
            </a:endParaRPr>
          </a:p>
          <a:p>
            <a:pPr algn="l"/>
            <a:r>
              <a:rPr lang="en-GB" sz="1800" b="1" dirty="0">
                <a:solidFill>
                  <a:srgbClr val="FFFFFF"/>
                </a:solidFill>
              </a:rPr>
              <a:t>Professor Pete Murphy</a:t>
            </a:r>
          </a:p>
          <a:p>
            <a:pPr algn="l"/>
            <a:r>
              <a:rPr lang="en-GB" sz="1800" b="1" dirty="0">
                <a:solidFill>
                  <a:srgbClr val="FFFFFF"/>
                </a:solidFill>
              </a:rPr>
              <a:t>Nottingham Business School</a:t>
            </a:r>
          </a:p>
          <a:p>
            <a:pPr algn="l"/>
            <a:r>
              <a:rPr lang="en-GB" sz="1800" b="1" dirty="0">
                <a:solidFill>
                  <a:srgbClr val="FFFFFF"/>
                </a:solidFill>
              </a:rPr>
              <a:t>Nottingham Trent University </a:t>
            </a:r>
          </a:p>
        </p:txBody>
      </p:sp>
    </p:spTree>
    <p:extLst>
      <p:ext uri="{BB962C8B-B14F-4D97-AF65-F5344CB8AC3E}">
        <p14:creationId xmlns:p14="http://schemas.microsoft.com/office/powerpoint/2010/main" val="1005351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1BAC9B-8338-371A-A9C7-E8E8E728BF10}"/>
              </a:ext>
            </a:extLst>
          </p:cNvPr>
          <p:cNvSpPr>
            <a:spLocks noGrp="1"/>
          </p:cNvSpPr>
          <p:nvPr>
            <p:ph type="title"/>
          </p:nvPr>
        </p:nvSpPr>
        <p:spPr>
          <a:xfrm>
            <a:off x="838200" y="365125"/>
            <a:ext cx="10515600" cy="1325563"/>
          </a:xfrm>
        </p:spPr>
        <p:txBody>
          <a:bodyPr>
            <a:normAutofit/>
          </a:bodyPr>
          <a:lstStyle/>
          <a:p>
            <a:r>
              <a:rPr kumimoji="0" lang="en-GB" sz="3600" b="1" i="0" u="none" strike="noStrike" kern="1200" cap="none" spc="0" normalizeH="0" baseline="0" noProof="0" dirty="0">
                <a:ln>
                  <a:noFill/>
                </a:ln>
                <a:solidFill>
                  <a:prstClr val="black"/>
                </a:solidFill>
                <a:effectLst/>
                <a:uLnTx/>
                <a:uFillTx/>
                <a:latin typeface="Calibri" panose="020F0502020204030204"/>
                <a:ea typeface="+mj-ea"/>
                <a:cs typeface="+mj-cs"/>
              </a:rPr>
              <a:t>B</a:t>
            </a:r>
            <a:r>
              <a:rPr lang="en-GB" sz="3600" b="1" dirty="0">
                <a:latin typeface="+mn-lt"/>
              </a:rPr>
              <a:t>y 2018 it is clear ..</a:t>
            </a:r>
            <a:r>
              <a:rPr lang="en-GB" sz="3600" b="1" dirty="0">
                <a:solidFill>
                  <a:prstClr val="black"/>
                </a:solidFill>
                <a:latin typeface="Calibri" panose="020F0502020204030204"/>
              </a:rPr>
              <a:t> m</a:t>
            </a:r>
            <a:r>
              <a:rPr kumimoji="0" lang="en-GB" sz="3600" b="1" i="0" u="none" strike="noStrike" kern="1200" cap="none" spc="0" normalizeH="0" baseline="0" noProof="0" dirty="0">
                <a:ln>
                  <a:noFill/>
                </a:ln>
                <a:solidFill>
                  <a:prstClr val="black"/>
                </a:solidFill>
                <a:effectLst/>
                <a:uLnTx/>
                <a:uFillTx/>
                <a:latin typeface="Calibri" panose="020F0502020204030204"/>
                <a:ea typeface="+mj-ea"/>
                <a:cs typeface="+mj-cs"/>
              </a:rPr>
              <a:t>ore section 114 notices! </a:t>
            </a:r>
            <a:endParaRPr lang="en-GB" sz="3600" b="1" dirty="0">
              <a:latin typeface="+mn-lt"/>
            </a:endParaRP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AF8C316-7B6F-75A3-0D3D-5BEC83C21D02}"/>
              </a:ext>
            </a:extLst>
          </p:cNvPr>
          <p:cNvSpPr>
            <a:spLocks noGrp="1"/>
          </p:cNvSpPr>
          <p:nvPr>
            <p:ph idx="1"/>
          </p:nvPr>
        </p:nvSpPr>
        <p:spPr>
          <a:xfrm>
            <a:off x="838200" y="1929383"/>
            <a:ext cx="10515600" cy="4563491"/>
          </a:xfrm>
        </p:spPr>
        <p:txBody>
          <a:bodyPr>
            <a:normAutofit lnSpcReduction="10000"/>
          </a:bodyPr>
          <a:lstStyle/>
          <a:p>
            <a:pPr algn="just"/>
            <a:r>
              <a:rPr lang="en-GB" sz="2200" dirty="0"/>
              <a:t>In 2019 Sir Tony Redmond was appointed to produce an Independent Review into the Oversight of Local Audit and the Transparency of Local Authority Financial Reporting. “Not fit for purpose”</a:t>
            </a:r>
          </a:p>
          <a:p>
            <a:pPr marL="0" indent="0" algn="just">
              <a:buNone/>
            </a:pPr>
            <a:endParaRPr lang="en-GB" sz="900" dirty="0"/>
          </a:p>
          <a:p>
            <a:pPr algn="just"/>
            <a:r>
              <a:rPr lang="en-GB" sz="2000" dirty="0"/>
              <a:t>In his evidence to the </a:t>
            </a:r>
            <a:r>
              <a:rPr lang="en-GB" sz="2000" b="1" dirty="0"/>
              <a:t>2019 Spending Review </a:t>
            </a:r>
            <a:r>
              <a:rPr lang="en-GB" sz="2000" dirty="0"/>
              <a:t>inquiry, </a:t>
            </a:r>
            <a:r>
              <a:rPr kumimoji="0" lang="en-GB" sz="2000" i="0" u="none" strike="noStrike" kern="1200" cap="none" spc="0" normalizeH="0" baseline="0" noProof="0" dirty="0">
                <a:ln>
                  <a:noFill/>
                </a:ln>
                <a:solidFill>
                  <a:prstClr val="black"/>
                </a:solidFill>
                <a:effectLst/>
                <a:uLnTx/>
                <a:uFillTx/>
                <a:latin typeface="Calibri" panose="020F0502020204030204"/>
                <a:ea typeface="+mn-ea"/>
                <a:cs typeface="+mn-cs"/>
              </a:rPr>
              <a:t>Sir </a:t>
            </a:r>
            <a:r>
              <a:rPr kumimoji="0" lang="en-GB" sz="2000" i="0" u="none" strike="noStrike" kern="1200" cap="none" spc="0" normalizeH="0" baseline="0" noProof="0" dirty="0" err="1">
                <a:ln>
                  <a:noFill/>
                </a:ln>
                <a:solidFill>
                  <a:prstClr val="black"/>
                </a:solidFill>
                <a:effectLst/>
                <a:uLnTx/>
                <a:uFillTx/>
                <a:latin typeface="Calibri" panose="020F0502020204030204"/>
                <a:ea typeface="+mn-ea"/>
                <a:cs typeface="+mn-cs"/>
              </a:rPr>
              <a:t>Amyas</a:t>
            </a:r>
            <a:r>
              <a:rPr kumimoji="0" lang="en-GB" sz="2000" i="0" u="none" strike="noStrike" kern="1200" cap="none" spc="0" normalizeH="0" baseline="0" noProof="0" dirty="0">
                <a:ln>
                  <a:noFill/>
                </a:ln>
                <a:solidFill>
                  <a:prstClr val="black"/>
                </a:solidFill>
                <a:effectLst/>
                <a:uLnTx/>
                <a:uFillTx/>
                <a:latin typeface="Calibri" panose="020F0502020204030204"/>
                <a:ea typeface="+mn-ea"/>
                <a:cs typeface="+mn-cs"/>
              </a:rPr>
              <a:t> Morse</a:t>
            </a:r>
            <a:r>
              <a:rPr lang="en-GB" sz="2000" dirty="0"/>
              <a:t> of NAO said “a combination of reduced funding and higher demand has meant that </a:t>
            </a:r>
            <a:r>
              <a:rPr lang="en-GB" sz="2000" b="1" dirty="0"/>
              <a:t>a growing number of authorities have not managed within their service budgets and have relied on reserves</a:t>
            </a:r>
            <a:r>
              <a:rPr lang="en-GB" sz="2000" dirty="0"/>
              <a:t> to balance their books. These trends are not financially sustainable over the medium term”</a:t>
            </a:r>
          </a:p>
          <a:p>
            <a:pPr algn="just"/>
            <a:endParaRPr lang="en-GB" sz="800" dirty="0"/>
          </a:p>
          <a:p>
            <a:pPr algn="just"/>
            <a:r>
              <a:rPr lang="en-GB" sz="2200" b="1" dirty="0"/>
              <a:t>Institute for Fiscal Studies </a:t>
            </a:r>
            <a:r>
              <a:rPr lang="en-GB" sz="2200" dirty="0"/>
              <a:t>(Ogden &amp; Phillips 2020) updated and assessed the 2021/22 Local Government Finance Statement (LGFS) plans for both core funding and top-ups for </a:t>
            </a:r>
            <a:r>
              <a:rPr lang="en-GB" sz="2200" b="1" dirty="0"/>
              <a:t>ongoing COVID-19 related cost</a:t>
            </a:r>
            <a:r>
              <a:rPr lang="en-GB" sz="2200" dirty="0"/>
              <a:t>s. </a:t>
            </a:r>
          </a:p>
          <a:p>
            <a:pPr algn="just"/>
            <a:endParaRPr lang="en-GB" sz="800" dirty="0"/>
          </a:p>
          <a:p>
            <a:pPr algn="just"/>
            <a:r>
              <a:rPr lang="en-GB" sz="2200" dirty="0"/>
              <a:t>In simple terms, all these sources indicate that the scale of the problem is significant, will continue to increase and the number of councils under financial stress will almost inevitably rise</a:t>
            </a:r>
            <a:r>
              <a:rPr lang="en-GB" sz="2200" b="1" dirty="0"/>
              <a:t> </a:t>
            </a:r>
            <a:r>
              <a:rPr lang="en-GB" sz="2200" dirty="0"/>
              <a:t>(2023 DLUC Select Committee Chair called it a  </a:t>
            </a:r>
            <a:r>
              <a:rPr lang="en-GB" sz="2200" b="1" dirty="0"/>
              <a:t>“systemic” problem</a:t>
            </a:r>
            <a:r>
              <a:rPr lang="en-GB" sz="2200" dirty="0"/>
              <a:t>).</a:t>
            </a:r>
          </a:p>
        </p:txBody>
      </p:sp>
    </p:spTree>
    <p:extLst>
      <p:ext uri="{BB962C8B-B14F-4D97-AF65-F5344CB8AC3E}">
        <p14:creationId xmlns:p14="http://schemas.microsoft.com/office/powerpoint/2010/main" val="465657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A5DDE4-CD0D-4631-FC1C-EDCD2AF85614}"/>
              </a:ext>
            </a:extLst>
          </p:cNvPr>
          <p:cNvSpPr>
            <a:spLocks noGrp="1"/>
          </p:cNvSpPr>
          <p:nvPr>
            <p:ph type="title"/>
          </p:nvPr>
        </p:nvSpPr>
        <p:spPr>
          <a:xfrm>
            <a:off x="838200" y="365125"/>
            <a:ext cx="10515600" cy="1325563"/>
          </a:xfrm>
        </p:spPr>
        <p:txBody>
          <a:bodyPr>
            <a:normAutofit/>
          </a:bodyPr>
          <a:lstStyle/>
          <a:p>
            <a:r>
              <a:rPr lang="en-GB" b="1" dirty="0">
                <a:latin typeface="+mn-lt"/>
              </a:rPr>
              <a:t>What are Section 114 Notices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B294B34-4750-54C6-A237-B423C03EB32C}"/>
              </a:ext>
            </a:extLst>
          </p:cNvPr>
          <p:cNvSpPr>
            <a:spLocks noGrp="1"/>
          </p:cNvSpPr>
          <p:nvPr>
            <p:ph idx="1"/>
          </p:nvPr>
        </p:nvSpPr>
        <p:spPr>
          <a:xfrm>
            <a:off x="838200" y="2074100"/>
            <a:ext cx="10515600" cy="4400486"/>
          </a:xfrm>
        </p:spPr>
        <p:txBody>
          <a:bodyPr>
            <a:normAutofit lnSpcReduction="10000"/>
          </a:bodyPr>
          <a:lstStyle/>
          <a:p>
            <a:r>
              <a:rPr lang="en-GB" sz="2400" dirty="0"/>
              <a:t>UK local authorities cannot go bankrupt. A section 114 notice indicates that, in the opinion of the Statutory Section 151 officer the council’s </a:t>
            </a:r>
            <a:r>
              <a:rPr lang="en-GB" sz="2400" b="1" dirty="0"/>
              <a:t>forecast income is insufficient to meet its forecast expenditure </a:t>
            </a:r>
            <a:r>
              <a:rPr lang="en-GB" sz="2400" dirty="0"/>
              <a:t>in the next financial year and it can see no way of doing so. </a:t>
            </a:r>
          </a:p>
          <a:p>
            <a:endParaRPr lang="en-GB" sz="800" dirty="0"/>
          </a:p>
          <a:p>
            <a:r>
              <a:rPr lang="en-GB" sz="2400" dirty="0"/>
              <a:t>The current and forecast allocations for service delivery and other activity must continue to meet the statutory requirements needed to attain </a:t>
            </a:r>
            <a:r>
              <a:rPr lang="en-GB" sz="2400" b="1" dirty="0"/>
              <a:t>Best Value</a:t>
            </a:r>
          </a:p>
          <a:p>
            <a:endParaRPr lang="en-GB" sz="800" dirty="0"/>
          </a:p>
          <a:p>
            <a:r>
              <a:rPr lang="en-GB" sz="2400" dirty="0"/>
              <a:t>Not all 114s have led to monitoring or intervention.</a:t>
            </a:r>
          </a:p>
          <a:p>
            <a:pPr marL="0" indent="0">
              <a:buNone/>
            </a:pPr>
            <a:endParaRPr lang="en-GB" sz="800" b="1" dirty="0"/>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Between  2020 and 2024 government provided some </a:t>
            </a: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temporary additional funding </a:t>
            </a: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to all LAs in the UK for </a:t>
            </a: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Covid-related impacts </a:t>
            </a: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as the number of reports about possible 114s </a:t>
            </a:r>
            <a:r>
              <a:rPr lang="en-GB" sz="2400" dirty="0">
                <a:solidFill>
                  <a:prstClr val="black"/>
                </a:solidFill>
                <a:latin typeface="Calibri" panose="020F0502020204030204"/>
              </a:rPr>
              <a:t>increased</a:t>
            </a: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a:t>
            </a:r>
          </a:p>
          <a:p>
            <a:endParaRPr lang="en-GB" sz="2400" b="1" dirty="0"/>
          </a:p>
          <a:p>
            <a:pPr marL="0" indent="0">
              <a:buNone/>
            </a:pPr>
            <a:endParaRPr lang="en-GB" sz="1700" dirty="0"/>
          </a:p>
        </p:txBody>
      </p:sp>
    </p:spTree>
    <p:extLst>
      <p:ext uri="{BB962C8B-B14F-4D97-AF65-F5344CB8AC3E}">
        <p14:creationId xmlns:p14="http://schemas.microsoft.com/office/powerpoint/2010/main" val="1810248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4BAF1F-9C3A-F6A4-F491-1D727BE47E3E}"/>
              </a:ext>
            </a:extLst>
          </p:cNvPr>
          <p:cNvSpPr>
            <a:spLocks noGrp="1"/>
          </p:cNvSpPr>
          <p:nvPr>
            <p:ph type="title"/>
          </p:nvPr>
        </p:nvSpPr>
        <p:spPr>
          <a:xfrm>
            <a:off x="838200" y="365125"/>
            <a:ext cx="10515600" cy="1325563"/>
          </a:xfrm>
        </p:spPr>
        <p:txBody>
          <a:bodyPr>
            <a:normAutofit fontScale="90000"/>
          </a:bodyPr>
          <a:lstStyle/>
          <a:p>
            <a:br>
              <a:rPr lang="en-GB" sz="3600" b="1" dirty="0">
                <a:latin typeface="+mn-lt"/>
              </a:rPr>
            </a:br>
            <a:r>
              <a:rPr lang="en-GB" sz="4000" b="1" dirty="0">
                <a:latin typeface="+mn-lt"/>
              </a:rPr>
              <a:t>Birmingham City Council S114 Report (5</a:t>
            </a:r>
            <a:r>
              <a:rPr lang="en-GB" sz="4000" b="1" baseline="30000" dirty="0">
                <a:latin typeface="+mn-lt"/>
              </a:rPr>
              <a:t>th</a:t>
            </a:r>
            <a:r>
              <a:rPr lang="en-GB" sz="4000" b="1" dirty="0">
                <a:latin typeface="+mn-lt"/>
              </a:rPr>
              <a:t> Sept)</a:t>
            </a:r>
            <a:br>
              <a:rPr lang="en-GB" sz="4000" b="1" dirty="0">
                <a:latin typeface="+mn-lt"/>
              </a:rPr>
            </a:br>
            <a:r>
              <a:rPr lang="en-GB" sz="4000" b="1" dirty="0">
                <a:latin typeface="+mn-lt"/>
              </a:rPr>
              <a:t>(International News)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F1D706E-4A78-B724-511D-3D7412C00B07}"/>
              </a:ext>
            </a:extLst>
          </p:cNvPr>
          <p:cNvSpPr>
            <a:spLocks noGrp="1"/>
          </p:cNvSpPr>
          <p:nvPr>
            <p:ph idx="1"/>
          </p:nvPr>
        </p:nvSpPr>
        <p:spPr>
          <a:xfrm>
            <a:off x="838200" y="1929384"/>
            <a:ext cx="10515600" cy="4349888"/>
          </a:xfrm>
        </p:spPr>
        <p:txBody>
          <a:bodyPr>
            <a:noAutofit/>
          </a:bodyPr>
          <a:lstStyle/>
          <a:p>
            <a:pPr marL="0" indent="0">
              <a:buNone/>
            </a:pPr>
            <a:r>
              <a:rPr lang="en-GB" sz="2400" dirty="0"/>
              <a:t>The </a:t>
            </a:r>
            <a:r>
              <a:rPr lang="en-GB" sz="2400" b="1" dirty="0"/>
              <a:t>Section 151 Officer </a:t>
            </a:r>
            <a:r>
              <a:rPr lang="en-GB" sz="2400" dirty="0"/>
              <a:t>is of the opinion that:</a:t>
            </a:r>
          </a:p>
          <a:p>
            <a:pPr marL="0" indent="0">
              <a:buNone/>
            </a:pPr>
            <a:endParaRPr lang="en-GB" sz="2400" dirty="0"/>
          </a:p>
          <a:p>
            <a:pPr marL="914400" lvl="1" indent="-457200" algn="just">
              <a:buFont typeface="+mj-lt"/>
              <a:buAutoNum type="alphaLcPeriod"/>
            </a:pPr>
            <a:r>
              <a:rPr lang="en-GB" dirty="0"/>
              <a:t>The Council is currently in a </a:t>
            </a:r>
            <a:r>
              <a:rPr lang="en-GB" b="1" dirty="0"/>
              <a:t>negative General Fund position</a:t>
            </a:r>
            <a:r>
              <a:rPr lang="en-GB" dirty="0"/>
              <a:t>. That is </a:t>
            </a:r>
            <a:r>
              <a:rPr lang="en-GB" b="1" dirty="0"/>
              <a:t>because of the cost of providing for Equal Pay claims</a:t>
            </a:r>
            <a:r>
              <a:rPr lang="en-GB" dirty="0"/>
              <a:t>, that the Council is now legally obligated to recognise, will result in exceeding the financial resources available to the Council. This means that spend due within that period exceeded the financial resources available to the Council in that same period.</a:t>
            </a:r>
          </a:p>
          <a:p>
            <a:pPr marL="914400" lvl="1" indent="-457200">
              <a:buFont typeface="+mj-lt"/>
              <a:buAutoNum type="alphaLcPeriod"/>
            </a:pPr>
            <a:endParaRPr lang="en-GB" sz="800" dirty="0"/>
          </a:p>
          <a:p>
            <a:pPr marL="914400" lvl="1" indent="-457200" algn="just">
              <a:buFont typeface="+mj-lt"/>
              <a:buAutoNum type="alphaLcPeriod"/>
            </a:pPr>
            <a:r>
              <a:rPr lang="en-GB" dirty="0"/>
              <a:t>The Council has insufficient resources to meet that expenditure and the Council is </a:t>
            </a:r>
            <a:r>
              <a:rPr lang="en-GB" b="1" dirty="0"/>
              <a:t>not currently able to agree a solution that will allow suitable funding or financing to be obtained for this liability</a:t>
            </a:r>
          </a:p>
        </p:txBody>
      </p:sp>
    </p:spTree>
    <p:extLst>
      <p:ext uri="{BB962C8B-B14F-4D97-AF65-F5344CB8AC3E}">
        <p14:creationId xmlns:p14="http://schemas.microsoft.com/office/powerpoint/2010/main" val="1708673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52ECF4-2DDA-E1CB-ED82-EC6E29D84B3F}"/>
              </a:ext>
            </a:extLst>
          </p:cNvPr>
          <p:cNvSpPr>
            <a:spLocks noGrp="1"/>
          </p:cNvSpPr>
          <p:nvPr>
            <p:ph type="title"/>
          </p:nvPr>
        </p:nvSpPr>
        <p:spPr>
          <a:xfrm>
            <a:off x="841248" y="548640"/>
            <a:ext cx="3600860" cy="5431536"/>
          </a:xfrm>
        </p:spPr>
        <p:txBody>
          <a:bodyPr>
            <a:normAutofit/>
          </a:bodyPr>
          <a:lstStyle/>
          <a:p>
            <a:r>
              <a:rPr lang="en-GB" sz="4000" b="1" dirty="0">
                <a:latin typeface="+mn-lt"/>
              </a:rPr>
              <a:t>Birmingham City Council</a:t>
            </a:r>
            <a:br>
              <a:rPr lang="en-GB" sz="4000" b="1" dirty="0">
                <a:latin typeface="+mn-lt"/>
              </a:rPr>
            </a:br>
            <a:br>
              <a:rPr lang="en-GB" sz="4000" b="1" dirty="0">
                <a:latin typeface="+mn-lt"/>
              </a:rPr>
            </a:br>
            <a:br>
              <a:rPr lang="en-GB" sz="4000" b="1" dirty="0">
                <a:latin typeface="+mn-lt"/>
              </a:rPr>
            </a:br>
            <a:r>
              <a:rPr lang="en-GB" sz="3600" b="1" dirty="0">
                <a:latin typeface="+mn-lt"/>
              </a:rPr>
              <a:t>The background and the ‘trigger’</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4C0CC9D-6C2B-0F17-BD6D-40E3D2B0AF36}"/>
              </a:ext>
            </a:extLst>
          </p:cNvPr>
          <p:cNvSpPr>
            <a:spLocks noGrp="1"/>
          </p:cNvSpPr>
          <p:nvPr>
            <p:ph idx="1"/>
          </p:nvPr>
        </p:nvSpPr>
        <p:spPr>
          <a:xfrm>
            <a:off x="4995574" y="552091"/>
            <a:ext cx="6355179" cy="5431536"/>
          </a:xfrm>
        </p:spPr>
        <p:txBody>
          <a:bodyPr anchor="ctr">
            <a:noAutofit/>
          </a:bodyPr>
          <a:lstStyle/>
          <a:p>
            <a:pPr marL="0" marR="0" lvl="0" indent="0" defTabSz="914400" rtl="0" eaLnBrk="1" fontAlgn="auto" latinLnBrk="0" hangingPunct="1">
              <a:spcBef>
                <a:spcPts val="1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effectLst/>
                <a:uLnTx/>
                <a:uFillTx/>
                <a:latin typeface="Calibri" panose="020F0502020204030204"/>
                <a:ea typeface="+mn-ea"/>
                <a:cs typeface="+mn-cs"/>
              </a:rPr>
              <a:t>Long-term background </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effectLst/>
                <a:uLnTx/>
                <a:uFillTx/>
                <a:latin typeface="Calibri" panose="020F0502020204030204"/>
                <a:ea typeface="+mn-ea"/>
                <a:cs typeface="+mn-cs"/>
              </a:rPr>
              <a:t> </a:t>
            </a:r>
            <a:r>
              <a:rPr kumimoji="0" lang="en-GB" sz="2000" i="0" u="none" strike="noStrike" kern="1200" cap="none" spc="0" normalizeH="0" baseline="0" noProof="0" dirty="0">
                <a:ln>
                  <a:noFill/>
                </a:ln>
                <a:effectLst/>
                <a:uLnTx/>
                <a:uFillTx/>
                <a:latin typeface="Calibri" panose="020F0502020204030204"/>
                <a:ea typeface="+mn-ea"/>
                <a:cs typeface="+mn-cs"/>
              </a:rPr>
              <a:t>Long-term real </a:t>
            </a:r>
            <a:r>
              <a:rPr kumimoji="0" lang="en-GB" sz="2000" b="1" i="0" u="none" strike="noStrike" kern="1200" cap="none" spc="0" normalizeH="0" baseline="0" noProof="0" dirty="0">
                <a:ln>
                  <a:noFill/>
                </a:ln>
                <a:effectLst/>
                <a:uLnTx/>
                <a:uFillTx/>
                <a:latin typeface="Calibri" panose="020F0502020204030204"/>
                <a:ea typeface="+mn-ea"/>
                <a:cs typeface="+mn-cs"/>
              </a:rPr>
              <a:t>fall in LAs Spending power </a:t>
            </a:r>
            <a:r>
              <a:rPr kumimoji="0" lang="en-GB" sz="2000" b="0" i="0" u="none" strike="noStrike" kern="1200" cap="none" spc="0" normalizeH="0" baseline="0" noProof="0" dirty="0">
                <a:ln>
                  <a:noFill/>
                </a:ln>
                <a:effectLst/>
                <a:uLnTx/>
                <a:uFillTx/>
                <a:latin typeface="Calibri" panose="020F0502020204030204"/>
                <a:ea typeface="+mn-ea"/>
                <a:cs typeface="+mn-cs"/>
              </a:rPr>
              <a:t>(31%) due to reductions in central government grants</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2000" b="1" i="0" u="none" strike="noStrike" kern="1200" cap="none" spc="0" normalizeH="0" baseline="0" noProof="0" dirty="0">
                <a:ln>
                  <a:noFill/>
                </a:ln>
                <a:effectLst/>
                <a:uLnTx/>
                <a:uFillTx/>
                <a:latin typeface="Calibri" panose="020F0502020204030204"/>
                <a:ea typeface="+mn-ea"/>
                <a:cs typeface="+mn-cs"/>
              </a:rPr>
              <a:t>Demand </a:t>
            </a:r>
            <a:r>
              <a:rPr kumimoji="0" lang="en-GB" sz="2000" i="0" u="none" strike="noStrike" kern="1200" cap="none" spc="0" normalizeH="0" baseline="0" noProof="0" dirty="0">
                <a:ln>
                  <a:noFill/>
                </a:ln>
                <a:effectLst/>
                <a:uLnTx/>
                <a:uFillTx/>
                <a:latin typeface="Calibri" panose="020F0502020204030204"/>
                <a:ea typeface="+mn-ea"/>
                <a:cs typeface="+mn-cs"/>
              </a:rPr>
              <a:t>for services increasing as a result of demographic changes, inequality and austerity </a:t>
            </a:r>
            <a:r>
              <a:rPr kumimoji="0" lang="en-GB" sz="2000" b="0" i="0" u="none" strike="noStrike" kern="1200" cap="none" spc="0" normalizeH="0" baseline="0" noProof="0" dirty="0">
                <a:ln>
                  <a:noFill/>
                </a:ln>
                <a:effectLst/>
                <a:uLnTx/>
                <a:uFillTx/>
                <a:latin typeface="Calibri" panose="020F0502020204030204"/>
                <a:ea typeface="+mn-ea"/>
                <a:cs typeface="+mn-cs"/>
              </a:rPr>
              <a:t>particularly Adult and Childrens’ Social </a:t>
            </a:r>
            <a:r>
              <a:rPr lang="en-GB" sz="2000" dirty="0">
                <a:latin typeface="Calibri" panose="020F0502020204030204"/>
              </a:rPr>
              <a:t>C</a:t>
            </a:r>
            <a:r>
              <a:rPr kumimoji="0" lang="en-GB" sz="2000" b="0" i="0" u="none" strike="noStrike" kern="1200" cap="none" spc="0" normalizeH="0" baseline="0" noProof="0" dirty="0">
                <a:ln>
                  <a:noFill/>
                </a:ln>
                <a:effectLst/>
                <a:uLnTx/>
                <a:uFillTx/>
                <a:latin typeface="Calibri" panose="020F0502020204030204"/>
                <a:ea typeface="+mn-ea"/>
                <a:cs typeface="+mn-cs"/>
              </a:rPr>
              <a:t>are.</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effectLst/>
                <a:uLnTx/>
                <a:uFillTx/>
                <a:latin typeface="Calibri" panose="020F0502020204030204"/>
                <a:ea typeface="+mn-ea"/>
                <a:cs typeface="+mn-cs"/>
              </a:rPr>
              <a:t>More recently - rises in </a:t>
            </a:r>
            <a:r>
              <a:rPr kumimoji="0" lang="en-GB" sz="2000" b="1" i="0" u="none" strike="noStrike" kern="1200" cap="none" spc="0" normalizeH="0" baseline="0" noProof="0" dirty="0">
                <a:ln>
                  <a:noFill/>
                </a:ln>
                <a:effectLst/>
                <a:uLnTx/>
                <a:uFillTx/>
                <a:latin typeface="Calibri" panose="020F0502020204030204"/>
                <a:ea typeface="+mn-ea"/>
                <a:cs typeface="+mn-cs"/>
              </a:rPr>
              <a:t>inflation</a:t>
            </a:r>
            <a:r>
              <a:rPr kumimoji="0" lang="en-GB" sz="2000" b="0" i="0" u="none" strike="noStrike" kern="1200" cap="none" spc="0" normalizeH="0" baseline="0" noProof="0" dirty="0">
                <a:ln>
                  <a:noFill/>
                </a:ln>
                <a:effectLst/>
                <a:uLnTx/>
                <a:uFillTx/>
                <a:latin typeface="Calibri" panose="020F0502020204030204"/>
                <a:ea typeface="+mn-ea"/>
                <a:cs typeface="+mn-cs"/>
              </a:rPr>
              <a:t> </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a:ln>
                <a:noFill/>
              </a:ln>
              <a:effectLst/>
              <a:uLnTx/>
              <a:uFillTx/>
              <a:latin typeface="Calibri" panose="020F0502020204030204"/>
              <a:ea typeface="+mn-ea"/>
              <a:cs typeface="+mn-cs"/>
            </a:endParaRPr>
          </a:p>
          <a:p>
            <a:pPr marL="0" marR="0" lvl="0" indent="0" defTabSz="914400" rtl="0" eaLnBrk="1" fontAlgn="auto" latinLnBrk="0" hangingPunct="1">
              <a:spcBef>
                <a:spcPts val="1000"/>
              </a:spcBef>
              <a:spcAft>
                <a:spcPts val="0"/>
              </a:spcAft>
              <a:buClrTx/>
              <a:buSzTx/>
              <a:buNone/>
              <a:tabLst/>
              <a:defRPr/>
            </a:pPr>
            <a:r>
              <a:rPr kumimoji="0" lang="en-GB" sz="2400" b="1" i="0" u="none" strike="noStrike" kern="1200" cap="none" spc="0" normalizeH="0" baseline="0" noProof="0" dirty="0">
                <a:ln>
                  <a:noFill/>
                </a:ln>
                <a:effectLst/>
                <a:uLnTx/>
                <a:uFillTx/>
                <a:latin typeface="Calibri" panose="020F0502020204030204"/>
                <a:ea typeface="+mn-ea"/>
                <a:cs typeface="+mn-cs"/>
              </a:rPr>
              <a:t>Trigger</a:t>
            </a:r>
          </a:p>
          <a:p>
            <a:pPr marL="0" marR="0" lvl="0" indent="0" defTabSz="914400" rtl="0" eaLnBrk="1" fontAlgn="auto" latinLnBrk="0" hangingPunct="1">
              <a:spcBef>
                <a:spcPts val="1000"/>
              </a:spcBef>
              <a:spcAft>
                <a:spcPts val="0"/>
              </a:spcAft>
              <a:buClrTx/>
              <a:buSzTx/>
              <a:buNone/>
              <a:tabLst/>
              <a:defRPr/>
            </a:pPr>
            <a:r>
              <a:rPr kumimoji="0" lang="en-GB" sz="1800" b="0" i="0" u="none" strike="noStrike" kern="1200" cap="none" spc="0" normalizeH="0" baseline="0" noProof="0" dirty="0">
                <a:ln>
                  <a:noFill/>
                </a:ln>
                <a:effectLst/>
                <a:uLnTx/>
                <a:uFillTx/>
                <a:latin typeface="Calibri" panose="020F0502020204030204"/>
                <a:ea typeface="+mn-ea"/>
                <a:cs typeface="+mn-cs"/>
              </a:rPr>
              <a:t>“On </a:t>
            </a:r>
            <a:r>
              <a:rPr kumimoji="0" lang="en-GB" sz="1800" b="1" i="0" u="none" strike="noStrike" kern="1200" cap="none" spc="0" normalizeH="0" baseline="0" noProof="0" dirty="0">
                <a:ln>
                  <a:noFill/>
                </a:ln>
                <a:effectLst/>
                <a:uLnTx/>
                <a:uFillTx/>
                <a:latin typeface="Calibri" panose="020F0502020204030204"/>
                <a:ea typeface="+mn-ea"/>
                <a:cs typeface="+mn-cs"/>
              </a:rPr>
              <a:t>5 September 2023</a:t>
            </a:r>
            <a:r>
              <a:rPr kumimoji="0" lang="en-GB" sz="1800" b="0" i="0" u="none" strike="noStrike" kern="1200" cap="none" spc="0" normalizeH="0" baseline="0" noProof="0" dirty="0">
                <a:ln>
                  <a:noFill/>
                </a:ln>
                <a:effectLst/>
                <a:uLnTx/>
                <a:uFillTx/>
                <a:latin typeface="Calibri" panose="020F0502020204030204"/>
                <a:ea typeface="+mn-ea"/>
                <a:cs typeface="+mn-cs"/>
              </a:rPr>
              <a:t>, BCC issued a ‘section 114 notice’… as the council </a:t>
            </a:r>
            <a:r>
              <a:rPr kumimoji="0" lang="en-GB" sz="1800" b="1" i="0" u="none" strike="noStrike" kern="1200" cap="none" spc="0" normalizeH="0" baseline="0" noProof="0" dirty="0">
                <a:ln>
                  <a:noFill/>
                </a:ln>
                <a:effectLst/>
                <a:uLnTx/>
                <a:uFillTx/>
                <a:latin typeface="Calibri" panose="020F0502020204030204"/>
                <a:ea typeface="+mn-ea"/>
                <a:cs typeface="+mn-cs"/>
              </a:rPr>
              <a:t>anticipated a gap of £87 million between income and expenditure </a:t>
            </a:r>
            <a:r>
              <a:rPr kumimoji="0" lang="en-GB" sz="1800" b="0" i="0" u="none" strike="noStrike" kern="1200" cap="none" spc="0" normalizeH="0" baseline="0" noProof="0" dirty="0">
                <a:ln>
                  <a:noFill/>
                </a:ln>
                <a:effectLst/>
                <a:uLnTx/>
                <a:uFillTx/>
                <a:latin typeface="Calibri" panose="020F0502020204030204"/>
                <a:ea typeface="+mn-ea"/>
                <a:cs typeface="+mn-cs"/>
              </a:rPr>
              <a:t>for the (current) 2023/24 financial year.  </a:t>
            </a:r>
            <a:r>
              <a:rPr kumimoji="0" lang="en-GB" sz="1800" i="0" u="none" strike="noStrike" kern="1200" cap="none" spc="0" normalizeH="0" baseline="0" noProof="0" dirty="0">
                <a:ln>
                  <a:noFill/>
                </a:ln>
                <a:effectLst/>
                <a:uLnTx/>
                <a:uFillTx/>
                <a:latin typeface="Calibri" panose="020F0502020204030204"/>
                <a:ea typeface="+mn-ea"/>
                <a:cs typeface="+mn-cs"/>
              </a:rPr>
              <a:t>In addition to this gap, the council estimated that it would have to pay</a:t>
            </a:r>
            <a:r>
              <a:rPr kumimoji="0" lang="en-GB" sz="1800" b="1" i="0" u="none" strike="noStrike" kern="1200" cap="none" spc="0" normalizeH="0" baseline="0" noProof="0" dirty="0">
                <a:ln>
                  <a:noFill/>
                </a:ln>
                <a:effectLst/>
                <a:uLnTx/>
                <a:uFillTx/>
                <a:latin typeface="Calibri" panose="020F0502020204030204"/>
                <a:ea typeface="+mn-ea"/>
                <a:cs typeface="+mn-cs"/>
              </a:rPr>
              <a:t> £650 million to £760 million in backdated equal pay claims, </a:t>
            </a:r>
            <a:r>
              <a:rPr kumimoji="0" lang="en-GB" sz="1800" i="0" u="none" strike="noStrike" kern="1200" cap="none" spc="0" normalizeH="0" baseline="0" noProof="0" dirty="0">
                <a:ln>
                  <a:noFill/>
                </a:ln>
                <a:effectLst/>
                <a:uLnTx/>
                <a:uFillTx/>
                <a:latin typeface="Calibri" panose="020F0502020204030204"/>
                <a:ea typeface="+mn-ea"/>
                <a:cs typeface="+mn-cs"/>
              </a:rPr>
              <a:t>following a court judgment in 2012</a:t>
            </a:r>
            <a:r>
              <a:rPr kumimoji="0" lang="en-GB" sz="1800" b="1" i="0" u="none" strike="noStrike" kern="1200" cap="none" spc="0" normalizeH="0" baseline="0" noProof="0" dirty="0">
                <a:ln>
                  <a:noFill/>
                </a:ln>
                <a:effectLst/>
                <a:uLnTx/>
                <a:uFillTx/>
                <a:latin typeface="Calibri" panose="020F0502020204030204"/>
                <a:ea typeface="+mn-ea"/>
                <a:cs typeface="+mn-cs"/>
              </a:rPr>
              <a:t>. </a:t>
            </a:r>
          </a:p>
        </p:txBody>
      </p:sp>
    </p:spTree>
    <p:extLst>
      <p:ext uri="{BB962C8B-B14F-4D97-AF65-F5344CB8AC3E}">
        <p14:creationId xmlns:p14="http://schemas.microsoft.com/office/powerpoint/2010/main" val="283166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735A59-9B9E-7EA1-A8D2-8FED1BCF7402}"/>
              </a:ext>
            </a:extLst>
          </p:cNvPr>
          <p:cNvSpPr>
            <a:spLocks noGrp="1"/>
          </p:cNvSpPr>
          <p:nvPr>
            <p:ph type="title"/>
          </p:nvPr>
        </p:nvSpPr>
        <p:spPr>
          <a:xfrm>
            <a:off x="838200" y="365125"/>
            <a:ext cx="10515600" cy="1325563"/>
          </a:xfrm>
        </p:spPr>
        <p:txBody>
          <a:bodyPr>
            <a:normAutofit/>
          </a:bodyPr>
          <a:lstStyle/>
          <a:p>
            <a:r>
              <a:rPr lang="en-GB" sz="3600" b="1" dirty="0">
                <a:latin typeface="+mn-lt"/>
              </a:rPr>
              <a:t>On 15</a:t>
            </a:r>
            <a:r>
              <a:rPr lang="en-GB" sz="3600" b="1" baseline="30000" dirty="0">
                <a:latin typeface="+mn-lt"/>
              </a:rPr>
              <a:t>th</a:t>
            </a:r>
            <a:r>
              <a:rPr lang="en-GB" sz="3600" b="1" dirty="0">
                <a:latin typeface="+mn-lt"/>
              </a:rPr>
              <a:t> Sept gov’t appoints external commissioners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298716B-BA81-08EC-AAC7-AFE080C191D5}"/>
              </a:ext>
            </a:extLst>
          </p:cNvPr>
          <p:cNvSpPr>
            <a:spLocks noGrp="1"/>
          </p:cNvSpPr>
          <p:nvPr>
            <p:ph idx="1"/>
          </p:nvPr>
        </p:nvSpPr>
        <p:spPr>
          <a:xfrm>
            <a:off x="838200" y="1929383"/>
            <a:ext cx="10515600" cy="4563491"/>
          </a:xfrm>
        </p:spPr>
        <p:txBody>
          <a:bodyPr>
            <a:normAutofit/>
          </a:bodyPr>
          <a:lstStyle/>
          <a:p>
            <a:r>
              <a:rPr lang="en-GB" sz="2000" b="1" dirty="0"/>
              <a:t>6 Commissioners! </a:t>
            </a:r>
            <a:r>
              <a:rPr lang="en-GB" sz="2000" dirty="0"/>
              <a:t>led by  Max Caller with 2 political advisers “to support the BCC leaders as they take difficult decisions”</a:t>
            </a:r>
          </a:p>
          <a:p>
            <a:pPr marL="0" indent="0">
              <a:buNone/>
            </a:pPr>
            <a:endParaRPr lang="en-GB" sz="800" dirty="0"/>
          </a:p>
          <a:p>
            <a:r>
              <a:rPr lang="en-GB" sz="2000" b="0" i="0" dirty="0">
                <a:effectLst/>
              </a:rPr>
              <a:t>Leader of the Council Cllr Cotton and CEO Deborah Cadman (both relatively new to their positions) </a:t>
            </a:r>
            <a:r>
              <a:rPr lang="en-GB" sz="2000" b="1" i="0" dirty="0">
                <a:effectLst/>
              </a:rPr>
              <a:t>vowed to work constructively and collaboratively </a:t>
            </a:r>
            <a:r>
              <a:rPr lang="en-GB" sz="2000" b="0" i="0" dirty="0">
                <a:effectLst/>
              </a:rPr>
              <a:t>with the commissioners</a:t>
            </a:r>
          </a:p>
          <a:p>
            <a:endParaRPr lang="en-GB" sz="800" dirty="0"/>
          </a:p>
          <a:p>
            <a:r>
              <a:rPr lang="en-GB" sz="2000" b="1" dirty="0"/>
              <a:t>Response </a:t>
            </a:r>
            <a:r>
              <a:rPr lang="en-GB" sz="2000" dirty="0"/>
              <a:t>required from BCC</a:t>
            </a:r>
          </a:p>
          <a:p>
            <a:pPr lvl="1"/>
            <a:r>
              <a:rPr lang="en-GB" sz="2000" dirty="0"/>
              <a:t>Sales of Assets</a:t>
            </a:r>
          </a:p>
          <a:p>
            <a:pPr lvl="1"/>
            <a:r>
              <a:rPr lang="en-GB" sz="2000" dirty="0"/>
              <a:t>Raising the level of Council Tax (10% agreed for next two years)</a:t>
            </a:r>
          </a:p>
          <a:p>
            <a:pPr lvl="1"/>
            <a:r>
              <a:rPr lang="en-GB" sz="2000" dirty="0"/>
              <a:t>Reductions in services or the quality of statutory services.</a:t>
            </a:r>
          </a:p>
          <a:p>
            <a:pPr lvl="1"/>
            <a:r>
              <a:rPr lang="en-GB" sz="2000" dirty="0"/>
              <a:t>Withdrawal of discretionary services (and potentially statutory services) </a:t>
            </a:r>
          </a:p>
          <a:p>
            <a:pPr lvl="1"/>
            <a:r>
              <a:rPr lang="en-GB" sz="2000" dirty="0"/>
              <a:t>Possible dismissal of Political Leaders and Senior Officials  </a:t>
            </a:r>
          </a:p>
          <a:p>
            <a:pPr lvl="1"/>
            <a:r>
              <a:rPr lang="en-GB" sz="2000" dirty="0"/>
              <a:t>and as the </a:t>
            </a:r>
            <a:r>
              <a:rPr lang="en-GB" sz="2000" b="1" dirty="0"/>
              <a:t>last resort borrowing from Central Government</a:t>
            </a:r>
            <a:r>
              <a:rPr lang="en-GB" sz="2000" dirty="0"/>
              <a:t>.</a:t>
            </a:r>
          </a:p>
          <a:p>
            <a:endParaRPr lang="en-GB" sz="1700" dirty="0"/>
          </a:p>
        </p:txBody>
      </p:sp>
    </p:spTree>
    <p:extLst>
      <p:ext uri="{BB962C8B-B14F-4D97-AF65-F5344CB8AC3E}">
        <p14:creationId xmlns:p14="http://schemas.microsoft.com/office/powerpoint/2010/main" val="3141238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25FD0D-0757-9366-7ABD-40DCC4D61055}"/>
              </a:ext>
            </a:extLst>
          </p:cNvPr>
          <p:cNvSpPr>
            <a:spLocks noGrp="1"/>
          </p:cNvSpPr>
          <p:nvPr>
            <p:ph type="title"/>
          </p:nvPr>
        </p:nvSpPr>
        <p:spPr>
          <a:xfrm>
            <a:off x="841248" y="548640"/>
            <a:ext cx="3600860" cy="5431536"/>
          </a:xfrm>
        </p:spPr>
        <p:txBody>
          <a:bodyPr>
            <a:normAutofit/>
          </a:bodyPr>
          <a:lstStyle/>
          <a:p>
            <a:r>
              <a:rPr lang="en-GB" sz="4000" b="1" dirty="0">
                <a:latin typeface="+mn-lt"/>
              </a:rPr>
              <a:t>Nottingham City Council</a:t>
            </a:r>
            <a:br>
              <a:rPr lang="en-GB" sz="5400" b="1" dirty="0">
                <a:latin typeface="+mn-lt"/>
              </a:rPr>
            </a:br>
            <a:br>
              <a:rPr lang="en-GB" sz="5400" b="1" dirty="0">
                <a:latin typeface="+mn-lt"/>
              </a:rPr>
            </a:br>
            <a:br>
              <a:rPr lang="en-GB" sz="5400" b="1" dirty="0">
                <a:latin typeface="+mn-lt"/>
              </a:rPr>
            </a:br>
            <a:r>
              <a:rPr lang="en-GB" sz="3600" b="1" dirty="0">
                <a:latin typeface="+mn-lt"/>
              </a:rPr>
              <a:t>The background and the ‘trigger’</a:t>
            </a:r>
          </a:p>
        </p:txBody>
      </p:sp>
      <p:sp>
        <p:nvSpPr>
          <p:cNvPr id="29"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F6AF975-431C-FCE0-F08E-16522D25F395}"/>
              </a:ext>
            </a:extLst>
          </p:cNvPr>
          <p:cNvSpPr>
            <a:spLocks noGrp="1"/>
          </p:cNvSpPr>
          <p:nvPr>
            <p:ph idx="1"/>
          </p:nvPr>
        </p:nvSpPr>
        <p:spPr>
          <a:xfrm>
            <a:off x="5126418" y="552090"/>
            <a:ext cx="6656007" cy="6048001"/>
          </a:xfrm>
        </p:spPr>
        <p:txBody>
          <a:bodyPr anchor="ctr">
            <a:normAutofit/>
          </a:bodyPr>
          <a:lstStyle/>
          <a:p>
            <a:r>
              <a:rPr lang="en-GB" sz="1800" b="1" dirty="0"/>
              <a:t>2020 Section 114 </a:t>
            </a:r>
            <a:r>
              <a:rPr lang="en-GB" sz="1800" dirty="0"/>
              <a:t>– relating to the arms length company “</a:t>
            </a:r>
            <a:r>
              <a:rPr lang="en-GB" sz="1800" b="1" dirty="0"/>
              <a:t>Robin Hood Energy” </a:t>
            </a:r>
            <a:r>
              <a:rPr lang="en-GB" sz="1800" dirty="0"/>
              <a:t>- an Improvement and Assurance Board, and Recovery and Improvement Plan established in 2021. </a:t>
            </a:r>
          </a:p>
          <a:p>
            <a:endParaRPr lang="en-GB" sz="800" dirty="0"/>
          </a:p>
          <a:p>
            <a:r>
              <a:rPr lang="en-GB" sz="1800" dirty="0"/>
              <a:t>In December 2021, the council itself found acknowledged </a:t>
            </a:r>
            <a:r>
              <a:rPr lang="en-GB" sz="1800" b="1" dirty="0"/>
              <a:t>unlawful accounting practices</a:t>
            </a:r>
            <a:r>
              <a:rPr lang="en-GB" sz="1800" dirty="0"/>
              <a:t> associated with its ring-fenced </a:t>
            </a:r>
            <a:r>
              <a:rPr lang="en-GB" sz="1800" b="1" dirty="0"/>
              <a:t>Housing Revenue Account</a:t>
            </a:r>
            <a:r>
              <a:rPr lang="en-GB" sz="1800" dirty="0"/>
              <a:t> going back six years and totalling £15.86m. (DLUHC threatened commissioners)</a:t>
            </a:r>
          </a:p>
          <a:p>
            <a:endParaRPr lang="en-GB" sz="800" dirty="0"/>
          </a:p>
          <a:p>
            <a:r>
              <a:rPr lang="en-GB" sz="1800" dirty="0"/>
              <a:t> 29 November 2023, the Section 151 officer issued another 114 notice but this time it was </a:t>
            </a:r>
            <a:r>
              <a:rPr lang="en-GB" sz="1800" b="1" dirty="0"/>
              <a:t>long-term structural factors </a:t>
            </a:r>
            <a:r>
              <a:rPr lang="en-GB" sz="1800" dirty="0"/>
              <a:t>– “Children and Adults Social Care costs, rising homelessness presentations, and inflation” – a rising tide of costs.</a:t>
            </a:r>
          </a:p>
          <a:p>
            <a:endParaRPr lang="en-GB" sz="800" dirty="0"/>
          </a:p>
          <a:p>
            <a:r>
              <a:rPr lang="en-GB" sz="1800" dirty="0"/>
              <a:t>Government:  “there has been a </a:t>
            </a:r>
            <a:r>
              <a:rPr lang="en-GB" sz="1800" b="1" dirty="0"/>
              <a:t>distinct lack of urgency in tackling the necessary change</a:t>
            </a:r>
            <a:r>
              <a:rPr lang="en-GB" sz="1800" dirty="0"/>
              <a:t>”. Need to increase the pace of change in governance, finance, transformation, corporate planning, companies and workforce culture and performance outcomes. New Commissioners</a:t>
            </a:r>
          </a:p>
        </p:txBody>
      </p:sp>
    </p:spTree>
    <p:extLst>
      <p:ext uri="{BB962C8B-B14F-4D97-AF65-F5344CB8AC3E}">
        <p14:creationId xmlns:p14="http://schemas.microsoft.com/office/powerpoint/2010/main" val="255316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5A4A22-DC1E-B931-9AD5-0093C7224645}"/>
              </a:ext>
            </a:extLst>
          </p:cNvPr>
          <p:cNvSpPr>
            <a:spLocks noGrp="1"/>
          </p:cNvSpPr>
          <p:nvPr>
            <p:ph type="title"/>
          </p:nvPr>
        </p:nvSpPr>
        <p:spPr>
          <a:xfrm>
            <a:off x="992206" y="1608667"/>
            <a:ext cx="2823275" cy="4501127"/>
          </a:xfrm>
        </p:spPr>
        <p:txBody>
          <a:bodyPr anchor="t">
            <a:normAutofit/>
          </a:bodyPr>
          <a:lstStyle/>
          <a:p>
            <a:pPr algn="r"/>
            <a:r>
              <a:rPr lang="en-GB" sz="3200" b="1" dirty="0">
                <a:solidFill>
                  <a:srgbClr val="FFFFFF"/>
                </a:solidFill>
                <a:latin typeface="+mn-lt"/>
              </a:rPr>
              <a:t>Comparison cases under the two systems and responses</a:t>
            </a:r>
          </a:p>
        </p:txBody>
      </p:sp>
      <p:sp>
        <p:nvSpPr>
          <p:cNvPr id="4" name="Content Placeholder 3">
            <a:extLst>
              <a:ext uri="{FF2B5EF4-FFF2-40B4-BE49-F238E27FC236}">
                <a16:creationId xmlns:a16="http://schemas.microsoft.com/office/drawing/2014/main" id="{F90430D3-18E5-153C-095B-DBCD4F76CDAB}"/>
              </a:ext>
            </a:extLst>
          </p:cNvPr>
          <p:cNvSpPr>
            <a:spLocks noGrp="1"/>
          </p:cNvSpPr>
          <p:nvPr>
            <p:ph sz="half" idx="1"/>
          </p:nvPr>
        </p:nvSpPr>
        <p:spPr>
          <a:xfrm>
            <a:off x="4211120" y="548641"/>
            <a:ext cx="3758536" cy="5561154"/>
          </a:xfrm>
        </p:spPr>
        <p:txBody>
          <a:bodyPr>
            <a:normAutofit lnSpcReduction="10000"/>
          </a:bodyPr>
          <a:lstStyle/>
          <a:p>
            <a:r>
              <a:rPr lang="en-GB" sz="2400" b="1" dirty="0"/>
              <a:t>Evidence: extensive</a:t>
            </a:r>
          </a:p>
          <a:p>
            <a:pPr marL="0" indent="0">
              <a:buNone/>
            </a:pPr>
            <a:endParaRPr lang="en-GB" sz="800" b="1" dirty="0"/>
          </a:p>
          <a:p>
            <a:r>
              <a:rPr lang="en-GB" sz="2400" b="1" dirty="0"/>
              <a:t>Scope: broad - wicked problems and service delivery</a:t>
            </a:r>
          </a:p>
          <a:p>
            <a:endParaRPr lang="en-GB" sz="900" b="1" dirty="0"/>
          </a:p>
          <a:p>
            <a:r>
              <a:rPr lang="en-GB" sz="2400" b="1" dirty="0"/>
              <a:t>Objectives: organisational recovery</a:t>
            </a:r>
          </a:p>
          <a:p>
            <a:endParaRPr lang="en-GB" sz="800" b="1" dirty="0"/>
          </a:p>
          <a:p>
            <a:r>
              <a:rPr lang="en-GB" sz="2400" b="1" dirty="0"/>
              <a:t>Emphasis: collaboration </a:t>
            </a:r>
          </a:p>
          <a:p>
            <a:endParaRPr lang="en-GB" sz="2400" b="1" dirty="0"/>
          </a:p>
          <a:p>
            <a:r>
              <a:rPr lang="en-GB" sz="2400" b="1" dirty="0"/>
              <a:t>Focus: organisational development</a:t>
            </a:r>
          </a:p>
          <a:p>
            <a:endParaRPr lang="en-GB" sz="2400" b="1" dirty="0"/>
          </a:p>
          <a:p>
            <a:r>
              <a:rPr lang="en-GB" sz="2400" b="1" dirty="0"/>
              <a:t>We know these were successful  </a:t>
            </a:r>
          </a:p>
        </p:txBody>
      </p:sp>
      <p:sp>
        <p:nvSpPr>
          <p:cNvPr id="5" name="Content Placeholder 4">
            <a:extLst>
              <a:ext uri="{FF2B5EF4-FFF2-40B4-BE49-F238E27FC236}">
                <a16:creationId xmlns:a16="http://schemas.microsoft.com/office/drawing/2014/main" id="{A21F5251-EA1F-4616-94DB-8FCFE272AC87}"/>
              </a:ext>
            </a:extLst>
          </p:cNvPr>
          <p:cNvSpPr>
            <a:spLocks noGrp="1"/>
          </p:cNvSpPr>
          <p:nvPr>
            <p:ph sz="half" idx="2"/>
          </p:nvPr>
        </p:nvSpPr>
        <p:spPr>
          <a:xfrm>
            <a:off x="8289696" y="548641"/>
            <a:ext cx="3758536" cy="5561154"/>
          </a:xfrm>
        </p:spPr>
        <p:txBody>
          <a:bodyPr>
            <a:normAutofit lnSpcReduction="10000"/>
          </a:bodyPr>
          <a:lstStyle/>
          <a:p>
            <a:r>
              <a:rPr lang="en-GB" sz="2400" b="1" dirty="0"/>
              <a:t>Evidence: robust but…. </a:t>
            </a:r>
          </a:p>
          <a:p>
            <a:endParaRPr lang="en-GB" sz="900" b="1" dirty="0"/>
          </a:p>
          <a:p>
            <a:r>
              <a:rPr lang="en-GB" sz="2400" b="1" dirty="0"/>
              <a:t>Scope: narrow essentially financial </a:t>
            </a:r>
          </a:p>
          <a:p>
            <a:endParaRPr lang="en-GB" sz="900" b="1" dirty="0"/>
          </a:p>
          <a:p>
            <a:r>
              <a:rPr lang="en-GB" sz="2400" b="1" dirty="0"/>
              <a:t>Objective: balancing the budget</a:t>
            </a:r>
          </a:p>
          <a:p>
            <a:endParaRPr lang="en-GB" sz="2400" b="1" dirty="0"/>
          </a:p>
          <a:p>
            <a:r>
              <a:rPr lang="en-GB" sz="2400" b="1" dirty="0"/>
              <a:t>Emphasis: coercion</a:t>
            </a:r>
          </a:p>
          <a:p>
            <a:endParaRPr lang="en-GB" sz="2400" b="1" dirty="0"/>
          </a:p>
          <a:p>
            <a:r>
              <a:rPr lang="en-GB" sz="2400" b="1" dirty="0"/>
              <a:t>Focus: reducing services and transferring  assets</a:t>
            </a:r>
          </a:p>
          <a:p>
            <a:endParaRPr lang="en-GB" sz="2400" b="1" dirty="0"/>
          </a:p>
          <a:p>
            <a:r>
              <a:rPr lang="en-GB" sz="2400" b="1" dirty="0"/>
              <a:t>Likelihood of success?  </a:t>
            </a:r>
          </a:p>
        </p:txBody>
      </p:sp>
    </p:spTree>
    <p:extLst>
      <p:ext uri="{BB962C8B-B14F-4D97-AF65-F5344CB8AC3E}">
        <p14:creationId xmlns:p14="http://schemas.microsoft.com/office/powerpoint/2010/main" val="1935785112"/>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83E041-9D9C-AFD9-A8CC-8DCFBF9A96BB}"/>
              </a:ext>
            </a:extLst>
          </p:cNvPr>
          <p:cNvSpPr>
            <a:spLocks noGrp="1"/>
          </p:cNvSpPr>
          <p:nvPr>
            <p:ph type="title"/>
          </p:nvPr>
        </p:nvSpPr>
        <p:spPr>
          <a:xfrm>
            <a:off x="640080" y="325369"/>
            <a:ext cx="4368602" cy="1956841"/>
          </a:xfrm>
        </p:spPr>
        <p:txBody>
          <a:bodyPr anchor="b">
            <a:normAutofit/>
          </a:bodyPr>
          <a:lstStyle/>
          <a:p>
            <a:r>
              <a:rPr lang="en-GB" sz="5400" b="1" dirty="0">
                <a:latin typeface="+mn-lt"/>
              </a:rPr>
              <a:t>Two barriers to success? </a:t>
            </a:r>
          </a:p>
        </p:txBody>
      </p:sp>
      <p:sp>
        <p:nvSpPr>
          <p:cNvPr id="13"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D5837C15-8BC1-1193-DD87-70832A792982}"/>
              </a:ext>
            </a:extLst>
          </p:cNvPr>
          <p:cNvSpPr>
            <a:spLocks noGrp="1"/>
          </p:cNvSpPr>
          <p:nvPr>
            <p:ph idx="1"/>
          </p:nvPr>
        </p:nvSpPr>
        <p:spPr>
          <a:xfrm>
            <a:off x="640080" y="2872899"/>
            <a:ext cx="4243589" cy="3320668"/>
          </a:xfrm>
        </p:spPr>
        <p:txBody>
          <a:bodyPr>
            <a:normAutofit/>
          </a:bodyPr>
          <a:lstStyle/>
          <a:p>
            <a:r>
              <a:rPr lang="en-GB" sz="2400" b="1" dirty="0"/>
              <a:t>The governments future  5-year spending plans 2024-2029 outlined in ‘Autumn Statement’ in Nov 2023</a:t>
            </a:r>
          </a:p>
          <a:p>
            <a:endParaRPr lang="en-GB" sz="800" b="1" dirty="0"/>
          </a:p>
          <a:p>
            <a:r>
              <a:rPr lang="en-GB" sz="2400" b="1" dirty="0"/>
              <a:t>The rising level of Local Authority Debt</a:t>
            </a:r>
          </a:p>
        </p:txBody>
      </p:sp>
      <p:pic>
        <p:nvPicPr>
          <p:cNvPr id="7" name="Picture 6" descr="Magnifying glass showing decling performance">
            <a:extLst>
              <a:ext uri="{FF2B5EF4-FFF2-40B4-BE49-F238E27FC236}">
                <a16:creationId xmlns:a16="http://schemas.microsoft.com/office/drawing/2014/main" id="{F3623BD4-1178-55CE-D31F-C3CD78F61BA4}"/>
              </a:ext>
            </a:extLst>
          </p:cNvPr>
          <p:cNvPicPr>
            <a:picLocks noChangeAspect="1"/>
          </p:cNvPicPr>
          <p:nvPr/>
        </p:nvPicPr>
        <p:blipFill rotWithShape="1">
          <a:blip r:embed="rId2"/>
          <a:srcRect l="1242" r="31805"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1337045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4157B-4C10-8C4A-D887-A17C6DB33AA5}"/>
              </a:ext>
            </a:extLst>
          </p:cNvPr>
          <p:cNvSpPr>
            <a:spLocks noGrp="1"/>
          </p:cNvSpPr>
          <p:nvPr>
            <p:ph type="title"/>
          </p:nvPr>
        </p:nvSpPr>
        <p:spPr/>
        <p:txBody>
          <a:bodyPr>
            <a:normAutofit/>
          </a:bodyPr>
          <a:lstStyle/>
          <a:p>
            <a:r>
              <a:rPr lang="en-GB" sz="3600" b="1" dirty="0">
                <a:latin typeface="+mn-lt"/>
              </a:rPr>
              <a:t>Moody’s (2023) Top 20 councils’ debt.</a:t>
            </a:r>
          </a:p>
        </p:txBody>
      </p:sp>
      <p:pic>
        <p:nvPicPr>
          <p:cNvPr id="4" name="Content Placeholder 3">
            <a:extLst>
              <a:ext uri="{FF2B5EF4-FFF2-40B4-BE49-F238E27FC236}">
                <a16:creationId xmlns:a16="http://schemas.microsoft.com/office/drawing/2014/main" id="{154D77A2-F73C-64A1-DF26-616C694AF72C}"/>
              </a:ext>
            </a:extLst>
          </p:cNvPr>
          <p:cNvPicPr>
            <a:picLocks noGrp="1" noChangeAspect="1"/>
          </p:cNvPicPr>
          <p:nvPr>
            <p:ph idx="1"/>
          </p:nvPr>
        </p:nvPicPr>
        <p:blipFill>
          <a:blip r:embed="rId2"/>
          <a:stretch>
            <a:fillRect/>
          </a:stretch>
        </p:blipFill>
        <p:spPr>
          <a:xfrm>
            <a:off x="838200" y="1940560"/>
            <a:ext cx="10515600" cy="4815840"/>
          </a:xfrm>
          <a:prstGeom prst="rect">
            <a:avLst/>
          </a:prstGeom>
        </p:spPr>
      </p:pic>
    </p:spTree>
    <p:extLst>
      <p:ext uri="{BB962C8B-B14F-4D97-AF65-F5344CB8AC3E}">
        <p14:creationId xmlns:p14="http://schemas.microsoft.com/office/powerpoint/2010/main" val="1872695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3">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4F8BA7B1-B9DA-DD95-8EA9-81EBC8E8AF53}"/>
              </a:ext>
            </a:extLst>
          </p:cNvPr>
          <p:cNvSpPr>
            <a:spLocks noGrp="1"/>
          </p:cNvSpPr>
          <p:nvPr>
            <p:ph type="title"/>
          </p:nvPr>
        </p:nvSpPr>
        <p:spPr>
          <a:xfrm>
            <a:off x="838200" y="365125"/>
            <a:ext cx="10515600" cy="1325563"/>
          </a:xfrm>
        </p:spPr>
        <p:txBody>
          <a:bodyPr>
            <a:normAutofit/>
          </a:bodyPr>
          <a:lstStyle/>
          <a:p>
            <a:r>
              <a:rPr lang="en-GB" sz="3600" b="1" dirty="0">
                <a:latin typeface="+mn-lt"/>
              </a:rPr>
              <a:t>Birmingham and Nottingham’s Section 114s attracted international publicity but this didn’t</a:t>
            </a:r>
          </a:p>
        </p:txBody>
      </p:sp>
      <p:sp>
        <p:nvSpPr>
          <p:cNvPr id="23"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Table 9">
            <a:extLst>
              <a:ext uri="{FF2B5EF4-FFF2-40B4-BE49-F238E27FC236}">
                <a16:creationId xmlns:a16="http://schemas.microsoft.com/office/drawing/2014/main" id="{9463B550-0FE9-B776-FD5E-06FBA7D4D5DC}"/>
              </a:ext>
            </a:extLst>
          </p:cNvPr>
          <p:cNvGraphicFramePr>
            <a:graphicFrameLocks noGrp="1"/>
          </p:cNvGraphicFramePr>
          <p:nvPr>
            <p:ph idx="1"/>
            <p:extLst>
              <p:ext uri="{D42A27DB-BD31-4B8C-83A1-F6EECF244321}">
                <p14:modId xmlns:p14="http://schemas.microsoft.com/office/powerpoint/2010/main" val="3098339846"/>
              </p:ext>
            </p:extLst>
          </p:nvPr>
        </p:nvGraphicFramePr>
        <p:xfrm>
          <a:off x="838201" y="2228087"/>
          <a:ext cx="10444662" cy="3948878"/>
        </p:xfrm>
        <a:graphic>
          <a:graphicData uri="http://schemas.openxmlformats.org/drawingml/2006/table">
            <a:tbl>
              <a:tblPr firstRow="1" bandRow="1">
                <a:tableStyleId>{5C22544A-7EE6-4342-B048-85BDC9FD1C3A}</a:tableStyleId>
              </a:tblPr>
              <a:tblGrid>
                <a:gridCol w="1032932">
                  <a:extLst>
                    <a:ext uri="{9D8B030D-6E8A-4147-A177-3AD203B41FA5}">
                      <a16:colId xmlns:a16="http://schemas.microsoft.com/office/drawing/2014/main" val="2815229388"/>
                    </a:ext>
                  </a:extLst>
                </a:gridCol>
                <a:gridCol w="517540">
                  <a:extLst>
                    <a:ext uri="{9D8B030D-6E8A-4147-A177-3AD203B41FA5}">
                      <a16:colId xmlns:a16="http://schemas.microsoft.com/office/drawing/2014/main" val="3366217422"/>
                    </a:ext>
                  </a:extLst>
                </a:gridCol>
                <a:gridCol w="1476229">
                  <a:extLst>
                    <a:ext uri="{9D8B030D-6E8A-4147-A177-3AD203B41FA5}">
                      <a16:colId xmlns:a16="http://schemas.microsoft.com/office/drawing/2014/main" val="553410020"/>
                    </a:ext>
                  </a:extLst>
                </a:gridCol>
                <a:gridCol w="7417961">
                  <a:extLst>
                    <a:ext uri="{9D8B030D-6E8A-4147-A177-3AD203B41FA5}">
                      <a16:colId xmlns:a16="http://schemas.microsoft.com/office/drawing/2014/main" val="3169802044"/>
                    </a:ext>
                  </a:extLst>
                </a:gridCol>
              </a:tblGrid>
              <a:tr h="824877">
                <a:tc gridSpan="4">
                  <a:txBody>
                    <a:bodyPr/>
                    <a:lstStyle/>
                    <a:p>
                      <a:pPr algn="ctr"/>
                      <a:r>
                        <a:rPr lang="en-GB" sz="2300"/>
                        <a:t>Exceptional financial support for local authorities</a:t>
                      </a:r>
                    </a:p>
                    <a:p>
                      <a:pPr algn="ctr"/>
                      <a:r>
                        <a:rPr lang="en-GB" sz="2300"/>
                        <a:t>(Capitalisations)</a:t>
                      </a:r>
                    </a:p>
                  </a:txBody>
                  <a:tcPr marL="87753" marR="87753" marT="43876" marB="43876"/>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808592111"/>
                  </a:ext>
                </a:extLst>
              </a:tr>
              <a:tr h="649371">
                <a:tc>
                  <a:txBody>
                    <a:bodyPr/>
                    <a:lstStyle/>
                    <a:p>
                      <a:r>
                        <a:rPr lang="en-GB" sz="1700" b="1"/>
                        <a:t>2020-21</a:t>
                      </a:r>
                    </a:p>
                  </a:txBody>
                  <a:tcPr marL="87753" marR="87753" marT="43876" marB="43876"/>
                </a:tc>
                <a:tc>
                  <a:txBody>
                    <a:bodyPr/>
                    <a:lstStyle/>
                    <a:p>
                      <a:r>
                        <a:rPr lang="en-GB" sz="1700" b="1"/>
                        <a:t>9</a:t>
                      </a:r>
                    </a:p>
                  </a:txBody>
                  <a:tcPr marL="87753" marR="87753" marT="43876" marB="43876"/>
                </a:tc>
                <a:tc>
                  <a:txBody>
                    <a:bodyPr/>
                    <a:lstStyle/>
                    <a:p>
                      <a:r>
                        <a:rPr lang="en-GB" sz="1700" b="1"/>
                        <a:t>£78.2m</a:t>
                      </a:r>
                    </a:p>
                  </a:txBody>
                  <a:tcPr marL="87753" marR="87753" marT="43876" marB="43876"/>
                </a:tc>
                <a:tc>
                  <a:txBody>
                    <a:bodyPr/>
                    <a:lstStyle/>
                    <a:p>
                      <a:r>
                        <a:rPr lang="en-GB" sz="1700"/>
                        <a:t>Bexley, Croydon, Eastbourne, Lambeth (100m in 2017/18), Luton, Nottingham, Peterborough, Redcar &amp; Cleveland, Wirral</a:t>
                      </a:r>
                    </a:p>
                  </a:txBody>
                  <a:tcPr marL="87753" marR="87753" marT="43876" marB="43876"/>
                </a:tc>
                <a:extLst>
                  <a:ext uri="{0D108BD9-81ED-4DB2-BD59-A6C34878D82A}">
                    <a16:rowId xmlns:a16="http://schemas.microsoft.com/office/drawing/2014/main" val="192434053"/>
                  </a:ext>
                </a:extLst>
              </a:tr>
              <a:tr h="649371">
                <a:tc>
                  <a:txBody>
                    <a:bodyPr/>
                    <a:lstStyle/>
                    <a:p>
                      <a:r>
                        <a:rPr lang="en-GB" sz="1700" b="1"/>
                        <a:t>2021-22</a:t>
                      </a:r>
                    </a:p>
                  </a:txBody>
                  <a:tcPr marL="87753" marR="87753" marT="43876" marB="43876"/>
                </a:tc>
                <a:tc>
                  <a:txBody>
                    <a:bodyPr/>
                    <a:lstStyle/>
                    <a:p>
                      <a:r>
                        <a:rPr lang="en-GB" sz="1700" b="1"/>
                        <a:t>4</a:t>
                      </a:r>
                    </a:p>
                  </a:txBody>
                  <a:tcPr marL="87753" marR="87753" marT="43876" marB="43876"/>
                </a:tc>
                <a:tc>
                  <a:txBody>
                    <a:bodyPr/>
                    <a:lstStyle/>
                    <a:p>
                      <a:r>
                        <a:rPr lang="en-GB" sz="1700" b="1"/>
                        <a:t>£63.3m</a:t>
                      </a:r>
                    </a:p>
                  </a:txBody>
                  <a:tcPr marL="87753" marR="87753" marT="43876" marB="43876"/>
                </a:tc>
                <a:tc>
                  <a:txBody>
                    <a:bodyPr/>
                    <a:lstStyle/>
                    <a:p>
                      <a:r>
                        <a:rPr lang="en-GB" sz="1700"/>
                        <a:t>Copeland, Croydon, Eastbourne, (Bexley, Luton, Nottingham and Peterborough “withdrew requests”)</a:t>
                      </a:r>
                    </a:p>
                  </a:txBody>
                  <a:tcPr marL="87753" marR="87753" marT="43876" marB="43876"/>
                </a:tc>
                <a:extLst>
                  <a:ext uri="{0D108BD9-81ED-4DB2-BD59-A6C34878D82A}">
                    <a16:rowId xmlns:a16="http://schemas.microsoft.com/office/drawing/2014/main" val="3267747934"/>
                  </a:ext>
                </a:extLst>
              </a:tr>
              <a:tr h="649371">
                <a:tc>
                  <a:txBody>
                    <a:bodyPr/>
                    <a:lstStyle/>
                    <a:p>
                      <a:r>
                        <a:rPr lang="en-GB" sz="1700" b="1"/>
                        <a:t>2022-23</a:t>
                      </a:r>
                    </a:p>
                  </a:txBody>
                  <a:tcPr marL="87753" marR="87753" marT="43876" marB="43876"/>
                </a:tc>
                <a:tc>
                  <a:txBody>
                    <a:bodyPr/>
                    <a:lstStyle/>
                    <a:p>
                      <a:r>
                        <a:rPr lang="en-GB" sz="1700" b="1"/>
                        <a:t>4</a:t>
                      </a:r>
                    </a:p>
                  </a:txBody>
                  <a:tcPr marL="87753" marR="87753" marT="43876" marB="43876"/>
                </a:tc>
                <a:tc>
                  <a:txBody>
                    <a:bodyPr/>
                    <a:lstStyle/>
                    <a:p>
                      <a:r>
                        <a:rPr lang="en-GB" sz="1700" b="1"/>
                        <a:t>£356.5m</a:t>
                      </a:r>
                    </a:p>
                  </a:txBody>
                  <a:tcPr marL="87753" marR="87753" marT="43876" marB="43876"/>
                </a:tc>
                <a:tc>
                  <a:txBody>
                    <a:bodyPr/>
                    <a:lstStyle/>
                    <a:p>
                      <a:r>
                        <a:rPr lang="en-GB" sz="1700"/>
                        <a:t>Copeland, Croydon, Kensington &amp; Chelsea, Slough (2018-23) (Bournemouth “withdrew request”)</a:t>
                      </a:r>
                    </a:p>
                  </a:txBody>
                  <a:tcPr marL="87753" marR="87753" marT="43876" marB="43876"/>
                </a:tc>
                <a:extLst>
                  <a:ext uri="{0D108BD9-81ED-4DB2-BD59-A6C34878D82A}">
                    <a16:rowId xmlns:a16="http://schemas.microsoft.com/office/drawing/2014/main" val="590710672"/>
                  </a:ext>
                </a:extLst>
              </a:tr>
              <a:tr h="1175888">
                <a:tc>
                  <a:txBody>
                    <a:bodyPr/>
                    <a:lstStyle/>
                    <a:p>
                      <a:r>
                        <a:rPr lang="en-GB" sz="1700" b="1"/>
                        <a:t>2023-24</a:t>
                      </a:r>
                    </a:p>
                  </a:txBody>
                  <a:tcPr marL="87753" marR="87753" marT="43876" marB="43876"/>
                </a:tc>
                <a:tc>
                  <a:txBody>
                    <a:bodyPr/>
                    <a:lstStyle/>
                    <a:p>
                      <a:r>
                        <a:rPr lang="en-GB" sz="1700" b="1"/>
                        <a:t>19</a:t>
                      </a:r>
                    </a:p>
                  </a:txBody>
                  <a:tcPr marL="87753" marR="87753" marT="43876" marB="43876"/>
                </a:tc>
                <a:tc>
                  <a:txBody>
                    <a:bodyPr/>
                    <a:lstStyle/>
                    <a:p>
                      <a:r>
                        <a:rPr lang="en-GB" sz="1700" b="1" dirty="0"/>
                        <a:t>£,3051.bn</a:t>
                      </a:r>
                    </a:p>
                  </a:txBody>
                  <a:tcPr marL="87753" marR="87753" marT="43876" marB="43876"/>
                </a:tc>
                <a:tc>
                  <a:txBody>
                    <a:bodyPr/>
                    <a:lstStyle/>
                    <a:p>
                      <a:r>
                        <a:rPr lang="en-GB" sz="1700" dirty="0"/>
                        <a:t>Birmingham (2020-24) Bradford (2022-24) Cheshire (East 2022-24) Croydon, Cumberland, Eastbourne (2022-24), Havering, Medway, Middlesborough, N Northants, Nottingham, Plymouth, Slough, Somerset, Southampton, Stoke-on-Trent, Thurrock, W Northants, Woking. </a:t>
                      </a:r>
                    </a:p>
                  </a:txBody>
                  <a:tcPr marL="87753" marR="87753" marT="43876" marB="43876"/>
                </a:tc>
                <a:extLst>
                  <a:ext uri="{0D108BD9-81ED-4DB2-BD59-A6C34878D82A}">
                    <a16:rowId xmlns:a16="http://schemas.microsoft.com/office/drawing/2014/main" val="714437779"/>
                  </a:ext>
                </a:extLst>
              </a:tr>
            </a:tbl>
          </a:graphicData>
        </a:graphic>
      </p:graphicFrame>
    </p:spTree>
    <p:extLst>
      <p:ext uri="{BB962C8B-B14F-4D97-AF65-F5344CB8AC3E}">
        <p14:creationId xmlns:p14="http://schemas.microsoft.com/office/powerpoint/2010/main" val="1354986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7A7708-8139-A0FA-3C6F-FB4E8D761574}"/>
              </a:ext>
            </a:extLst>
          </p:cNvPr>
          <p:cNvSpPr>
            <a:spLocks noGrp="1"/>
          </p:cNvSpPr>
          <p:nvPr>
            <p:ph type="title"/>
          </p:nvPr>
        </p:nvSpPr>
        <p:spPr>
          <a:xfrm>
            <a:off x="630936" y="639520"/>
            <a:ext cx="3429000" cy="1719072"/>
          </a:xfrm>
        </p:spPr>
        <p:txBody>
          <a:bodyPr anchor="b">
            <a:noAutofit/>
          </a:bodyPr>
          <a:lstStyle/>
          <a:p>
            <a:r>
              <a:rPr lang="en-GB" sz="2800" b="1" dirty="0">
                <a:latin typeface="+mn-lt"/>
              </a:rPr>
              <a:t>Putting local government financial failure in context – national bankruptcies</a:t>
            </a:r>
          </a:p>
        </p:txBody>
      </p:sp>
      <p:sp>
        <p:nvSpPr>
          <p:cNvPr id="12"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6D7986A-913F-8A7F-B63D-4F49BD1C3F26}"/>
              </a:ext>
            </a:extLst>
          </p:cNvPr>
          <p:cNvSpPr>
            <a:spLocks noGrp="1"/>
          </p:cNvSpPr>
          <p:nvPr>
            <p:ph idx="1"/>
          </p:nvPr>
        </p:nvSpPr>
        <p:spPr>
          <a:xfrm>
            <a:off x="630936" y="2807208"/>
            <a:ext cx="3429000" cy="3070807"/>
          </a:xfrm>
        </p:spPr>
        <p:txBody>
          <a:bodyPr anchor="t">
            <a:normAutofit fontScale="25000" lnSpcReduction="20000"/>
          </a:bodyPr>
          <a:lstStyle/>
          <a:p>
            <a:endParaRPr lang="en-GB" sz="1000" dirty="0"/>
          </a:p>
          <a:p>
            <a:r>
              <a:rPr lang="en-GB" sz="6400" b="1" dirty="0"/>
              <a:t>Legal Context: Local Public Entities in Distress (Coordes, Marique &amp; </a:t>
            </a:r>
            <a:r>
              <a:rPr lang="en-GB" sz="6400" b="1" dirty="0" err="1"/>
              <a:t>Vacarri</a:t>
            </a:r>
            <a:r>
              <a:rPr lang="en-GB" sz="6400" b="1" dirty="0"/>
              <a:t>,  INSOL 2022) </a:t>
            </a:r>
          </a:p>
          <a:p>
            <a:endParaRPr lang="en-GB" sz="2500" dirty="0"/>
          </a:p>
          <a:p>
            <a:r>
              <a:rPr lang="en-GB" sz="6400" b="1" dirty="0"/>
              <a:t>Portugal Ireland Greece and Spain in 2009 (Troika interventions)</a:t>
            </a:r>
          </a:p>
          <a:p>
            <a:endParaRPr lang="en-GB" sz="2500" dirty="0"/>
          </a:p>
          <a:p>
            <a:r>
              <a:rPr lang="en-GB" sz="6400" b="1" dirty="0"/>
              <a:t>EY Porto Rica Case Study 2017-2022 </a:t>
            </a:r>
            <a:r>
              <a:rPr lang="en-GB" sz="6400" b="1" u="sng" dirty="0">
                <a:solidFill>
                  <a:srgbClr val="0563C1"/>
                </a:solidFill>
                <a:effectLst/>
                <a:latin typeface="Calibri" panose="020F0502020204030204" pitchFamily="34" charset="0"/>
                <a:ea typeface="DengXian" panose="02010600030101010101" pitchFamily="2" charset="-122"/>
                <a:cs typeface="Arial" panose="020B0604020202020204" pitchFamily="34" charset="0"/>
                <a:hlinkClick r:id="rId2"/>
              </a:rPr>
              <a:t>Puerto Rico Financial Turnaround</a:t>
            </a:r>
            <a:endParaRPr lang="en-GB" sz="6400" b="1" dirty="0"/>
          </a:p>
          <a:p>
            <a:endParaRPr lang="en-GB" sz="1000" dirty="0"/>
          </a:p>
          <a:p>
            <a:endParaRPr lang="en-GB" sz="1000" dirty="0"/>
          </a:p>
          <a:p>
            <a:pPr marL="0" indent="0">
              <a:buNone/>
            </a:pPr>
            <a:r>
              <a:rPr lang="en-GB" sz="4800" dirty="0"/>
              <a:t>By </a:t>
            </a:r>
            <a:r>
              <a:rPr lang="en-GB" sz="4800" dirty="0" err="1"/>
              <a:t>Rannpháirtí</a:t>
            </a:r>
            <a:r>
              <a:rPr lang="en-GB" sz="4800" dirty="0"/>
              <a:t> </a:t>
            </a:r>
            <a:r>
              <a:rPr lang="en-GB" sz="4800" dirty="0" err="1"/>
              <a:t>anaithnid</a:t>
            </a:r>
            <a:r>
              <a:rPr lang="en-GB" sz="4800" dirty="0"/>
              <a:t> - Own work, CC BY-SA 3.0, https://commons.wikimedia.org/w/index.php?curid=10200348Portugal, Ireland Greece Spain (PIGS) intervention </a:t>
            </a:r>
          </a:p>
        </p:txBody>
      </p:sp>
      <p:pic>
        <p:nvPicPr>
          <p:cNvPr id="5" name="Picture 4">
            <a:extLst>
              <a:ext uri="{FF2B5EF4-FFF2-40B4-BE49-F238E27FC236}">
                <a16:creationId xmlns:a16="http://schemas.microsoft.com/office/drawing/2014/main" id="{B6C59A13-B717-C342-94D5-41A04BDC9AF5}"/>
              </a:ext>
            </a:extLst>
          </p:cNvPr>
          <p:cNvPicPr>
            <a:picLocks noChangeAspect="1"/>
          </p:cNvPicPr>
          <p:nvPr/>
        </p:nvPicPr>
        <p:blipFill>
          <a:blip r:embed="rId3"/>
          <a:stretch>
            <a:fillRect/>
          </a:stretch>
        </p:blipFill>
        <p:spPr>
          <a:xfrm>
            <a:off x="4654296" y="900512"/>
            <a:ext cx="6903720" cy="5056975"/>
          </a:xfrm>
          <a:prstGeom prst="rect">
            <a:avLst/>
          </a:prstGeom>
        </p:spPr>
      </p:pic>
    </p:spTree>
    <p:extLst>
      <p:ext uri="{BB962C8B-B14F-4D97-AF65-F5344CB8AC3E}">
        <p14:creationId xmlns:p14="http://schemas.microsoft.com/office/powerpoint/2010/main" val="3247552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AD87E7-A1F5-8957-CDA7-7D7B26905D41}"/>
              </a:ext>
            </a:extLst>
          </p:cNvPr>
          <p:cNvSpPr>
            <a:spLocks noGrp="1"/>
          </p:cNvSpPr>
          <p:nvPr>
            <p:ph type="title"/>
          </p:nvPr>
        </p:nvSpPr>
        <p:spPr>
          <a:xfrm>
            <a:off x="686834" y="1153572"/>
            <a:ext cx="3200400" cy="4461163"/>
          </a:xfrm>
        </p:spPr>
        <p:txBody>
          <a:bodyPr>
            <a:normAutofit/>
          </a:bodyPr>
          <a:lstStyle/>
          <a:p>
            <a:r>
              <a:rPr lang="en-GB" sz="3700" b="1" dirty="0">
                <a:solidFill>
                  <a:srgbClr val="FFFFFF"/>
                </a:solidFill>
                <a:latin typeface="+mn-lt"/>
              </a:rPr>
              <a:t>What happened to Improvement, Support and Infrastructure?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DEDDA03-8AB3-AC34-FD9E-D0BF7427E79B}"/>
              </a:ext>
            </a:extLst>
          </p:cNvPr>
          <p:cNvSpPr>
            <a:spLocks noGrp="1"/>
          </p:cNvSpPr>
          <p:nvPr>
            <p:ph idx="1"/>
          </p:nvPr>
        </p:nvSpPr>
        <p:spPr>
          <a:xfrm>
            <a:off x="4167272" y="591344"/>
            <a:ext cx="7337894" cy="5585619"/>
          </a:xfrm>
        </p:spPr>
        <p:txBody>
          <a:bodyPr anchor="ctr">
            <a:normAutofit lnSpcReduction="10000"/>
          </a:bodyPr>
          <a:lstStyle/>
          <a:p>
            <a:r>
              <a:rPr lang="en-GB" sz="2400" dirty="0"/>
              <a:t>Audit Commission run down and </a:t>
            </a:r>
            <a:r>
              <a:rPr lang="en-GB" sz="2400" b="1" dirty="0"/>
              <a:t>abolished</a:t>
            </a:r>
            <a:r>
              <a:rPr lang="en-GB" sz="2400" dirty="0"/>
              <a:t> 2010-2015</a:t>
            </a:r>
          </a:p>
          <a:p>
            <a:endParaRPr lang="en-GB" sz="800" dirty="0"/>
          </a:p>
          <a:p>
            <a:r>
              <a:rPr lang="en-GB" sz="2400" dirty="0"/>
              <a:t>Improvement and Development Agency </a:t>
            </a:r>
            <a:r>
              <a:rPr lang="en-GB" sz="2400" b="1" dirty="0"/>
              <a:t>closed</a:t>
            </a:r>
            <a:r>
              <a:rPr lang="en-GB" sz="2400" dirty="0"/>
              <a:t> 2010</a:t>
            </a:r>
          </a:p>
          <a:p>
            <a:endParaRPr lang="en-GB" sz="800" dirty="0"/>
          </a:p>
          <a:p>
            <a:r>
              <a:rPr lang="en-GB" sz="2400" dirty="0"/>
              <a:t>Government Regional Offices </a:t>
            </a:r>
            <a:r>
              <a:rPr lang="en-GB" sz="2400" b="1" dirty="0"/>
              <a:t>closed</a:t>
            </a:r>
            <a:r>
              <a:rPr lang="en-GB" sz="2400" dirty="0"/>
              <a:t> April 2011.</a:t>
            </a:r>
          </a:p>
          <a:p>
            <a:endParaRPr lang="en-GB" sz="800" dirty="0"/>
          </a:p>
          <a:p>
            <a:r>
              <a:rPr lang="en-GB" sz="2400" dirty="0"/>
              <a:t>Local Audit regime </a:t>
            </a:r>
            <a:r>
              <a:rPr lang="en-GB" sz="2400" b="1" dirty="0"/>
              <a:t>privatised and weakened </a:t>
            </a:r>
            <a:r>
              <a:rPr lang="en-GB" sz="2400" dirty="0"/>
              <a:t>by Local Audit and Accountability Act 2014</a:t>
            </a:r>
          </a:p>
          <a:p>
            <a:endParaRPr lang="en-GB" sz="800" dirty="0"/>
          </a:p>
          <a:p>
            <a:r>
              <a:rPr lang="en-GB" sz="2400" dirty="0"/>
              <a:t>Distributional model of LG funding </a:t>
            </a:r>
            <a:r>
              <a:rPr lang="en-GB" sz="2400" b="1" dirty="0"/>
              <a:t>support frozen</a:t>
            </a:r>
          </a:p>
          <a:p>
            <a:endParaRPr lang="en-GB" sz="800" b="1" dirty="0"/>
          </a:p>
          <a:p>
            <a:r>
              <a:rPr lang="en-GB" sz="2400" dirty="0"/>
              <a:t>Financial support 2010-2023 </a:t>
            </a:r>
            <a:r>
              <a:rPr lang="en-GB" sz="2400" b="1" dirty="0"/>
              <a:t>reduced</a:t>
            </a:r>
            <a:r>
              <a:rPr lang="en-GB" sz="2400" dirty="0"/>
              <a:t> by 30%-40%  in real terms by successive Spending Reviews.</a:t>
            </a:r>
          </a:p>
          <a:p>
            <a:endParaRPr lang="en-GB" sz="900" dirty="0"/>
          </a:p>
          <a:p>
            <a:r>
              <a:rPr lang="en-GB" sz="2400" dirty="0"/>
              <a:t>Dec 2022 announcement that funding review and reset of business rates retention </a:t>
            </a:r>
            <a:r>
              <a:rPr lang="en-GB" sz="2400" b="1" dirty="0"/>
              <a:t>will not take place </a:t>
            </a:r>
            <a:r>
              <a:rPr lang="en-GB" sz="2400" dirty="0"/>
              <a:t>for at least two years.</a:t>
            </a:r>
          </a:p>
        </p:txBody>
      </p:sp>
    </p:spTree>
    <p:extLst>
      <p:ext uri="{BB962C8B-B14F-4D97-AF65-F5344CB8AC3E}">
        <p14:creationId xmlns:p14="http://schemas.microsoft.com/office/powerpoint/2010/main" val="1272062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A6D37EE4-EA1B-46EE-A54B-5233C63C9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841427-594D-616B-EFB6-366E0F80DD23}"/>
              </a:ext>
            </a:extLst>
          </p:cNvPr>
          <p:cNvSpPr>
            <a:spLocks noGrp="1"/>
          </p:cNvSpPr>
          <p:nvPr>
            <p:ph type="title"/>
          </p:nvPr>
        </p:nvSpPr>
        <p:spPr>
          <a:xfrm>
            <a:off x="572493" y="238539"/>
            <a:ext cx="11047013" cy="1434415"/>
          </a:xfrm>
        </p:spPr>
        <p:txBody>
          <a:bodyPr anchor="b">
            <a:normAutofit/>
          </a:bodyPr>
          <a:lstStyle/>
          <a:p>
            <a:r>
              <a:rPr lang="en-GB" sz="5400" b="1">
                <a:latin typeface="+mn-lt"/>
              </a:rPr>
              <a:t>Some interesting aspects</a:t>
            </a:r>
          </a:p>
        </p:txBody>
      </p:sp>
      <p:sp>
        <p:nvSpPr>
          <p:cNvPr id="25" name="sketch line">
            <a:extLst>
              <a:ext uri="{FF2B5EF4-FFF2-40B4-BE49-F238E27FC236}">
                <a16:creationId xmlns:a16="http://schemas.microsoft.com/office/drawing/2014/main" id="{927D5270-6648-4CC1-8F78-48BE299CA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767709"/>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4" descr="Graph on document with pen">
            <a:extLst>
              <a:ext uri="{FF2B5EF4-FFF2-40B4-BE49-F238E27FC236}">
                <a16:creationId xmlns:a16="http://schemas.microsoft.com/office/drawing/2014/main" id="{1A5DB8D7-69AA-3E39-8EDD-15D840CB4E52}"/>
              </a:ext>
            </a:extLst>
          </p:cNvPr>
          <p:cNvPicPr>
            <a:picLocks noChangeAspect="1"/>
          </p:cNvPicPr>
          <p:nvPr/>
        </p:nvPicPr>
        <p:blipFill rotWithShape="1">
          <a:blip r:embed="rId2"/>
          <a:srcRect l="25317" r="11766" b="2"/>
          <a:stretch/>
        </p:blipFill>
        <p:spPr>
          <a:xfrm>
            <a:off x="572492" y="2002056"/>
            <a:ext cx="3636093" cy="4184060"/>
          </a:xfrm>
          <a:custGeom>
            <a:avLst/>
            <a:gdLst/>
            <a:ahLst/>
            <a:cxnLst/>
            <a:rect l="l" t="t" r="r" b="b"/>
            <a:pathLst>
              <a:path w="3807743" h="6307845">
                <a:moveTo>
                  <a:pt x="723201" y="386"/>
                </a:moveTo>
                <a:cubicBezTo>
                  <a:pt x="853884" y="-4204"/>
                  <a:pt x="1013493" y="33912"/>
                  <a:pt x="1176100" y="22622"/>
                </a:cubicBezTo>
                <a:cubicBezTo>
                  <a:pt x="1230302" y="18859"/>
                  <a:pt x="1281736" y="20622"/>
                  <a:pt x="1331852" y="24473"/>
                </a:cubicBezTo>
                <a:lnTo>
                  <a:pt x="1439547" y="34944"/>
                </a:lnTo>
                <a:lnTo>
                  <a:pt x="1484197" y="36226"/>
                </a:lnTo>
                <a:cubicBezTo>
                  <a:pt x="1535166" y="35421"/>
                  <a:pt x="1586369" y="31625"/>
                  <a:pt x="1636625" y="22622"/>
                </a:cubicBezTo>
                <a:cubicBezTo>
                  <a:pt x="1686882" y="13619"/>
                  <a:pt x="1729837" y="10653"/>
                  <a:pt x="1768740" y="10885"/>
                </a:cubicBezTo>
                <a:lnTo>
                  <a:pt x="1829538" y="15086"/>
                </a:lnTo>
                <a:lnTo>
                  <a:pt x="1869968" y="7996"/>
                </a:lnTo>
                <a:cubicBezTo>
                  <a:pt x="1953577" y="-31"/>
                  <a:pt x="2036989" y="9808"/>
                  <a:pt x="2112925" y="20118"/>
                </a:cubicBezTo>
                <a:lnTo>
                  <a:pt x="2119331" y="20977"/>
                </a:lnTo>
                <a:lnTo>
                  <a:pt x="2221855" y="13374"/>
                </a:lnTo>
                <a:cubicBezTo>
                  <a:pt x="2261207" y="12845"/>
                  <a:pt x="2298379" y="14359"/>
                  <a:pt x="2333484" y="16393"/>
                </a:cubicBezTo>
                <a:lnTo>
                  <a:pt x="2372613" y="18812"/>
                </a:lnTo>
                <a:lnTo>
                  <a:pt x="2404945" y="9387"/>
                </a:lnTo>
                <a:cubicBezTo>
                  <a:pt x="2452532" y="1754"/>
                  <a:pt x="2506192" y="9333"/>
                  <a:pt x="2561622" y="17814"/>
                </a:cubicBezTo>
                <a:lnTo>
                  <a:pt x="2583950" y="20591"/>
                </a:lnTo>
                <a:lnTo>
                  <a:pt x="2643527" y="20319"/>
                </a:lnTo>
                <a:cubicBezTo>
                  <a:pt x="2669677" y="20426"/>
                  <a:pt x="2697963" y="20717"/>
                  <a:pt x="2727392" y="21103"/>
                </a:cubicBezTo>
                <a:lnTo>
                  <a:pt x="2786908" y="21989"/>
                </a:lnTo>
                <a:lnTo>
                  <a:pt x="2846459" y="13267"/>
                </a:lnTo>
                <a:cubicBezTo>
                  <a:pt x="2896401" y="10176"/>
                  <a:pt x="2960607" y="12733"/>
                  <a:pt x="3036361" y="17072"/>
                </a:cubicBezTo>
                <a:lnTo>
                  <a:pt x="3129100" y="22671"/>
                </a:lnTo>
                <a:lnTo>
                  <a:pt x="3130653" y="22622"/>
                </a:lnTo>
                <a:cubicBezTo>
                  <a:pt x="3178874" y="19804"/>
                  <a:pt x="3260845" y="26231"/>
                  <a:pt x="3352422" y="32691"/>
                </a:cubicBezTo>
                <a:lnTo>
                  <a:pt x="3362608" y="33356"/>
                </a:lnTo>
                <a:lnTo>
                  <a:pt x="3446036" y="35579"/>
                </a:lnTo>
                <a:cubicBezTo>
                  <a:pt x="3550323" y="36566"/>
                  <a:pt x="3662083" y="33535"/>
                  <a:pt x="3778601" y="22622"/>
                </a:cubicBezTo>
                <a:cubicBezTo>
                  <a:pt x="3793981" y="243672"/>
                  <a:pt x="3764152" y="318695"/>
                  <a:pt x="3778601" y="467157"/>
                </a:cubicBezTo>
                <a:cubicBezTo>
                  <a:pt x="3790077" y="557563"/>
                  <a:pt x="3783697" y="684218"/>
                  <a:pt x="3777639" y="811856"/>
                </a:cubicBezTo>
                <a:lnTo>
                  <a:pt x="3773760" y="922625"/>
                </a:lnTo>
                <a:lnTo>
                  <a:pt x="3778601" y="974384"/>
                </a:lnTo>
                <a:cubicBezTo>
                  <a:pt x="3785784" y="1003717"/>
                  <a:pt x="3785160" y="1041120"/>
                  <a:pt x="3781239" y="1085904"/>
                </a:cubicBezTo>
                <a:lnTo>
                  <a:pt x="3776107" y="1132519"/>
                </a:lnTo>
                <a:lnTo>
                  <a:pt x="3778601" y="1162456"/>
                </a:lnTo>
                <a:cubicBezTo>
                  <a:pt x="3791360" y="1256797"/>
                  <a:pt x="3774958" y="1367020"/>
                  <a:pt x="3763568" y="1469787"/>
                </a:cubicBezTo>
                <a:lnTo>
                  <a:pt x="3758806" y="1520515"/>
                </a:lnTo>
                <a:lnTo>
                  <a:pt x="3760417" y="1549437"/>
                </a:lnTo>
                <a:cubicBezTo>
                  <a:pt x="3764298" y="1588133"/>
                  <a:pt x="3770171" y="1628243"/>
                  <a:pt x="3778601" y="1669683"/>
                </a:cubicBezTo>
                <a:cubicBezTo>
                  <a:pt x="3846039" y="2001203"/>
                  <a:pt x="3774784" y="2142285"/>
                  <a:pt x="3778601" y="2364982"/>
                </a:cubicBezTo>
                <a:lnTo>
                  <a:pt x="3776565" y="2406088"/>
                </a:lnTo>
                <a:lnTo>
                  <a:pt x="3778601" y="2427673"/>
                </a:lnTo>
                <a:cubicBezTo>
                  <a:pt x="3821357" y="2695960"/>
                  <a:pt x="3735684" y="2699438"/>
                  <a:pt x="3778601" y="2809517"/>
                </a:cubicBezTo>
                <a:cubicBezTo>
                  <a:pt x="3789330" y="2837037"/>
                  <a:pt x="3791666" y="2872927"/>
                  <a:pt x="3789892" y="2914654"/>
                </a:cubicBezTo>
                <a:lnTo>
                  <a:pt x="3784971" y="2966248"/>
                </a:lnTo>
                <a:lnTo>
                  <a:pt x="3796722" y="3024078"/>
                </a:lnTo>
                <a:cubicBezTo>
                  <a:pt x="3809238" y="3115139"/>
                  <a:pt x="3806232" y="3210898"/>
                  <a:pt x="3799338" y="3302850"/>
                </a:cubicBezTo>
                <a:lnTo>
                  <a:pt x="3787405" y="3438354"/>
                </a:lnTo>
                <a:lnTo>
                  <a:pt x="3790719" y="3460532"/>
                </a:lnTo>
                <a:cubicBezTo>
                  <a:pt x="3797323" y="3541872"/>
                  <a:pt x="3789007" y="3624193"/>
                  <a:pt x="3780361" y="3709762"/>
                </a:cubicBezTo>
                <a:lnTo>
                  <a:pt x="3780169" y="3712283"/>
                </a:lnTo>
                <a:lnTo>
                  <a:pt x="3781239" y="3768266"/>
                </a:lnTo>
                <a:cubicBezTo>
                  <a:pt x="3780994" y="3815588"/>
                  <a:pt x="3779902" y="3863939"/>
                  <a:pt x="3778794" y="3912511"/>
                </a:cubicBezTo>
                <a:lnTo>
                  <a:pt x="3776324" y="4054010"/>
                </a:lnTo>
                <a:lnTo>
                  <a:pt x="3778601" y="4074733"/>
                </a:lnTo>
                <a:cubicBezTo>
                  <a:pt x="3822365" y="4336760"/>
                  <a:pt x="3765189" y="4482586"/>
                  <a:pt x="3778601" y="4644650"/>
                </a:cubicBezTo>
                <a:cubicBezTo>
                  <a:pt x="3781954" y="4685166"/>
                  <a:pt x="3782850" y="4718916"/>
                  <a:pt x="3782504" y="4749344"/>
                </a:cubicBezTo>
                <a:lnTo>
                  <a:pt x="3780512" y="4796832"/>
                </a:lnTo>
                <a:lnTo>
                  <a:pt x="3786260" y="4877451"/>
                </a:lnTo>
                <a:cubicBezTo>
                  <a:pt x="3786165" y="4918212"/>
                  <a:pt x="3784020" y="4964155"/>
                  <a:pt x="3781623" y="5015963"/>
                </a:cubicBezTo>
                <a:lnTo>
                  <a:pt x="3779076" y="5087925"/>
                </a:lnTo>
                <a:lnTo>
                  <a:pt x="3779599" y="5155456"/>
                </a:lnTo>
                <a:lnTo>
                  <a:pt x="3775907" y="5219073"/>
                </a:lnTo>
                <a:lnTo>
                  <a:pt x="3778601" y="5402640"/>
                </a:lnTo>
                <a:cubicBezTo>
                  <a:pt x="3780494" y="5441637"/>
                  <a:pt x="3781680" y="5475146"/>
                  <a:pt x="3782335" y="5504141"/>
                </a:cubicBezTo>
                <a:lnTo>
                  <a:pt x="3782798" y="5566951"/>
                </a:lnTo>
                <a:lnTo>
                  <a:pt x="3786885" y="5599303"/>
                </a:lnTo>
                <a:cubicBezTo>
                  <a:pt x="3799534" y="5776838"/>
                  <a:pt x="3769350" y="6111156"/>
                  <a:pt x="3778601" y="6291711"/>
                </a:cubicBezTo>
                <a:cubicBezTo>
                  <a:pt x="3687392" y="6306733"/>
                  <a:pt x="3632350" y="6304889"/>
                  <a:pt x="3574752" y="6300212"/>
                </a:cubicBezTo>
                <a:lnTo>
                  <a:pt x="3545837" y="6297718"/>
                </a:lnTo>
                <a:lnTo>
                  <a:pt x="3527963" y="6296834"/>
                </a:lnTo>
                <a:cubicBezTo>
                  <a:pt x="3482151" y="6294419"/>
                  <a:pt x="3430025" y="6291672"/>
                  <a:pt x="3355561" y="6291711"/>
                </a:cubicBezTo>
                <a:cubicBezTo>
                  <a:pt x="3304843" y="6293555"/>
                  <a:pt x="3262749" y="6292377"/>
                  <a:pt x="3225711" y="6290098"/>
                </a:cubicBezTo>
                <a:lnTo>
                  <a:pt x="3218247" y="6289525"/>
                </a:lnTo>
                <a:lnTo>
                  <a:pt x="3198550" y="6289212"/>
                </a:lnTo>
                <a:cubicBezTo>
                  <a:pt x="3144315" y="6287803"/>
                  <a:pt x="3088976" y="6286105"/>
                  <a:pt x="3034921" y="6284968"/>
                </a:cubicBezTo>
                <a:lnTo>
                  <a:pt x="2973802" y="6284626"/>
                </a:lnTo>
                <a:lnTo>
                  <a:pt x="2932520" y="6291711"/>
                </a:lnTo>
                <a:cubicBezTo>
                  <a:pt x="2893699" y="6300111"/>
                  <a:pt x="2847670" y="6301992"/>
                  <a:pt x="2797581" y="6300669"/>
                </a:cubicBezTo>
                <a:lnTo>
                  <a:pt x="2672392" y="6292599"/>
                </a:lnTo>
                <a:lnTo>
                  <a:pt x="2629726" y="6293120"/>
                </a:lnTo>
                <a:lnTo>
                  <a:pt x="2540544" y="6284698"/>
                </a:lnTo>
                <a:lnTo>
                  <a:pt x="2473475" y="6280786"/>
                </a:lnTo>
                <a:cubicBezTo>
                  <a:pt x="2419724" y="6279900"/>
                  <a:pt x="2368202" y="6282437"/>
                  <a:pt x="2322057" y="6291711"/>
                </a:cubicBezTo>
                <a:cubicBezTo>
                  <a:pt x="2275912" y="6300985"/>
                  <a:pt x="2236301" y="6305003"/>
                  <a:pt x="2199195" y="6305968"/>
                </a:cubicBezTo>
                <a:lnTo>
                  <a:pt x="2094190" y="6302012"/>
                </a:lnTo>
                <a:lnTo>
                  <a:pt x="2029724" y="6307766"/>
                </a:lnTo>
                <a:cubicBezTo>
                  <a:pt x="1971866" y="6308389"/>
                  <a:pt x="1916420" y="6305265"/>
                  <a:pt x="1864312" y="6301339"/>
                </a:cubicBezTo>
                <a:lnTo>
                  <a:pt x="1761307" y="6293375"/>
                </a:lnTo>
                <a:lnTo>
                  <a:pt x="1745972" y="6293782"/>
                </a:lnTo>
                <a:cubicBezTo>
                  <a:pt x="1699734" y="6294177"/>
                  <a:pt x="1664143" y="6292827"/>
                  <a:pt x="1633352" y="6291083"/>
                </a:cubicBezTo>
                <a:lnTo>
                  <a:pt x="1621369" y="6290324"/>
                </a:lnTo>
                <a:lnTo>
                  <a:pt x="1599140" y="6291711"/>
                </a:lnTo>
                <a:cubicBezTo>
                  <a:pt x="1564093" y="6296354"/>
                  <a:pt x="1527169" y="6296254"/>
                  <a:pt x="1488567" y="6294097"/>
                </a:cubicBezTo>
                <a:lnTo>
                  <a:pt x="1429716" y="6289243"/>
                </a:lnTo>
                <a:lnTo>
                  <a:pt x="1401008" y="6291711"/>
                </a:lnTo>
                <a:cubicBezTo>
                  <a:pt x="1314301" y="6301163"/>
                  <a:pt x="1222976" y="6299856"/>
                  <a:pt x="1127367" y="6296839"/>
                </a:cubicBezTo>
                <a:lnTo>
                  <a:pt x="1062601" y="6295730"/>
                </a:lnTo>
                <a:lnTo>
                  <a:pt x="964991" y="6305909"/>
                </a:lnTo>
                <a:cubicBezTo>
                  <a:pt x="833250" y="6307778"/>
                  <a:pt x="714190" y="6280255"/>
                  <a:pt x="603122" y="6291711"/>
                </a:cubicBezTo>
                <a:cubicBezTo>
                  <a:pt x="455032" y="6306986"/>
                  <a:pt x="261206" y="6260346"/>
                  <a:pt x="30143" y="6291711"/>
                </a:cubicBezTo>
                <a:cubicBezTo>
                  <a:pt x="-1198" y="6167281"/>
                  <a:pt x="7291" y="6044138"/>
                  <a:pt x="19371" y="5934598"/>
                </a:cubicBezTo>
                <a:lnTo>
                  <a:pt x="33559" y="5801663"/>
                </a:lnTo>
                <a:lnTo>
                  <a:pt x="30143" y="5784485"/>
                </a:lnTo>
                <a:cubicBezTo>
                  <a:pt x="7257" y="5691455"/>
                  <a:pt x="7506" y="5585492"/>
                  <a:pt x="13352" y="5476692"/>
                </a:cubicBezTo>
                <a:lnTo>
                  <a:pt x="21882" y="5346809"/>
                </a:lnTo>
                <a:lnTo>
                  <a:pt x="22064" y="5339439"/>
                </a:lnTo>
                <a:lnTo>
                  <a:pt x="29601" y="5166357"/>
                </a:lnTo>
                <a:lnTo>
                  <a:pt x="30143" y="5151877"/>
                </a:lnTo>
                <a:cubicBezTo>
                  <a:pt x="30018" y="5125783"/>
                  <a:pt x="30111" y="5102484"/>
                  <a:pt x="30346" y="5081409"/>
                </a:cubicBezTo>
                <a:lnTo>
                  <a:pt x="30433" y="5076663"/>
                </a:lnTo>
                <a:lnTo>
                  <a:pt x="30143" y="4963804"/>
                </a:lnTo>
                <a:cubicBezTo>
                  <a:pt x="27040" y="4910138"/>
                  <a:pt x="27067" y="4856021"/>
                  <a:pt x="28459" y="4800989"/>
                </a:cubicBezTo>
                <a:lnTo>
                  <a:pt x="30399" y="4750796"/>
                </a:lnTo>
                <a:lnTo>
                  <a:pt x="31514" y="4666872"/>
                </a:lnTo>
                <a:lnTo>
                  <a:pt x="34697" y="4639551"/>
                </a:lnTo>
                <a:lnTo>
                  <a:pt x="34963" y="4632686"/>
                </a:lnTo>
                <a:cubicBezTo>
                  <a:pt x="37318" y="4575362"/>
                  <a:pt x="39271" y="4516661"/>
                  <a:pt x="39056" y="4456118"/>
                </a:cubicBezTo>
                <a:lnTo>
                  <a:pt x="36996" y="4412759"/>
                </a:lnTo>
                <a:lnTo>
                  <a:pt x="30143" y="4388188"/>
                </a:lnTo>
                <a:cubicBezTo>
                  <a:pt x="7389" y="4328002"/>
                  <a:pt x="11492" y="4256950"/>
                  <a:pt x="19232" y="4188739"/>
                </a:cubicBezTo>
                <a:lnTo>
                  <a:pt x="23985" y="4147809"/>
                </a:lnTo>
                <a:lnTo>
                  <a:pt x="23690" y="4087290"/>
                </a:lnTo>
                <a:lnTo>
                  <a:pt x="29097" y="3984687"/>
                </a:lnTo>
                <a:lnTo>
                  <a:pt x="28035" y="3962690"/>
                </a:lnTo>
                <a:cubicBezTo>
                  <a:pt x="28525" y="3945828"/>
                  <a:pt x="30052" y="3926691"/>
                  <a:pt x="32148" y="3905387"/>
                </a:cubicBezTo>
                <a:lnTo>
                  <a:pt x="34754" y="3881032"/>
                </a:lnTo>
                <a:lnTo>
                  <a:pt x="39206" y="3802233"/>
                </a:lnTo>
                <a:cubicBezTo>
                  <a:pt x="39778" y="3763353"/>
                  <a:pt x="37619" y="3728800"/>
                  <a:pt x="30143" y="3698588"/>
                </a:cubicBezTo>
                <a:cubicBezTo>
                  <a:pt x="7714" y="3607954"/>
                  <a:pt x="33117" y="3482508"/>
                  <a:pt x="36579" y="3365983"/>
                </a:cubicBezTo>
                <a:lnTo>
                  <a:pt x="36510" y="3356621"/>
                </a:lnTo>
                <a:lnTo>
                  <a:pt x="30143" y="3311044"/>
                </a:lnTo>
                <a:cubicBezTo>
                  <a:pt x="14271" y="3224157"/>
                  <a:pt x="11445" y="3149243"/>
                  <a:pt x="14856" y="3082749"/>
                </a:cubicBezTo>
                <a:lnTo>
                  <a:pt x="22229" y="3005366"/>
                </a:lnTo>
                <a:lnTo>
                  <a:pt x="27244" y="2895198"/>
                </a:lnTo>
                <a:cubicBezTo>
                  <a:pt x="29143" y="2848776"/>
                  <a:pt x="30527" y="2799531"/>
                  <a:pt x="30143" y="2746826"/>
                </a:cubicBezTo>
                <a:lnTo>
                  <a:pt x="36784" y="2638240"/>
                </a:lnTo>
                <a:lnTo>
                  <a:pt x="30143" y="2615745"/>
                </a:lnTo>
                <a:cubicBezTo>
                  <a:pt x="-20952" y="2495890"/>
                  <a:pt x="17898" y="2340273"/>
                  <a:pt x="37923" y="2201958"/>
                </a:cubicBezTo>
                <a:lnTo>
                  <a:pt x="42734" y="2158379"/>
                </a:lnTo>
                <a:lnTo>
                  <a:pt x="30143" y="2114218"/>
                </a:lnTo>
                <a:cubicBezTo>
                  <a:pt x="2269" y="2040950"/>
                  <a:pt x="-2735" y="1972014"/>
                  <a:pt x="1162" y="1906697"/>
                </a:cubicBezTo>
                <a:lnTo>
                  <a:pt x="6289" y="1854885"/>
                </a:lnTo>
                <a:lnTo>
                  <a:pt x="8053" y="1809168"/>
                </a:lnTo>
                <a:cubicBezTo>
                  <a:pt x="9832" y="1790244"/>
                  <a:pt x="12470" y="1771472"/>
                  <a:pt x="15415" y="1752867"/>
                </a:cubicBezTo>
                <a:lnTo>
                  <a:pt x="30925" y="1652561"/>
                </a:lnTo>
                <a:lnTo>
                  <a:pt x="30143" y="1606992"/>
                </a:lnTo>
                <a:cubicBezTo>
                  <a:pt x="28397" y="1588584"/>
                  <a:pt x="27931" y="1568665"/>
                  <a:pt x="28348" y="1547550"/>
                </a:cubicBezTo>
                <a:lnTo>
                  <a:pt x="29206" y="1531212"/>
                </a:lnTo>
                <a:lnTo>
                  <a:pt x="23637" y="1487282"/>
                </a:lnTo>
                <a:cubicBezTo>
                  <a:pt x="16479" y="1367166"/>
                  <a:pt x="59638" y="1246041"/>
                  <a:pt x="30143" y="1156757"/>
                </a:cubicBezTo>
                <a:cubicBezTo>
                  <a:pt x="21716" y="1131248"/>
                  <a:pt x="18318" y="1090735"/>
                  <a:pt x="17757" y="1041370"/>
                </a:cubicBezTo>
                <a:lnTo>
                  <a:pt x="18463" y="985697"/>
                </a:lnTo>
                <a:lnTo>
                  <a:pt x="16239" y="975915"/>
                </a:lnTo>
                <a:cubicBezTo>
                  <a:pt x="13541" y="957312"/>
                  <a:pt x="12597" y="940330"/>
                  <a:pt x="12862" y="924477"/>
                </a:cubicBezTo>
                <a:lnTo>
                  <a:pt x="23640" y="845857"/>
                </a:lnTo>
                <a:lnTo>
                  <a:pt x="30907" y="688163"/>
                </a:lnTo>
                <a:lnTo>
                  <a:pt x="31375" y="662715"/>
                </a:lnTo>
                <a:lnTo>
                  <a:pt x="30143" y="655230"/>
                </a:lnTo>
                <a:cubicBezTo>
                  <a:pt x="20345" y="615334"/>
                  <a:pt x="17924" y="569960"/>
                  <a:pt x="19185" y="520814"/>
                </a:cubicBezTo>
                <a:lnTo>
                  <a:pt x="26662" y="415314"/>
                </a:lnTo>
                <a:lnTo>
                  <a:pt x="25635" y="383217"/>
                </a:lnTo>
                <a:cubicBezTo>
                  <a:pt x="25461" y="243905"/>
                  <a:pt x="35455" y="113017"/>
                  <a:pt x="30143" y="22622"/>
                </a:cubicBezTo>
                <a:cubicBezTo>
                  <a:pt x="90096" y="13526"/>
                  <a:pt x="146841" y="12585"/>
                  <a:pt x="200495" y="15390"/>
                </a:cubicBezTo>
                <a:lnTo>
                  <a:pt x="324102" y="27794"/>
                </a:lnTo>
                <a:lnTo>
                  <a:pt x="329634" y="27979"/>
                </a:lnTo>
                <a:cubicBezTo>
                  <a:pt x="398332" y="30204"/>
                  <a:pt x="468106" y="31425"/>
                  <a:pt x="551798" y="27886"/>
                </a:cubicBezTo>
                <a:lnTo>
                  <a:pt x="592464" y="25476"/>
                </a:lnTo>
                <a:lnTo>
                  <a:pt x="603122" y="22622"/>
                </a:lnTo>
                <a:cubicBezTo>
                  <a:pt x="639294" y="8191"/>
                  <a:pt x="679641" y="1916"/>
                  <a:pt x="723201" y="386"/>
                </a:cubicBezTo>
                <a:close/>
              </a:path>
            </a:pathLst>
          </a:custGeom>
        </p:spPr>
      </p:pic>
      <p:sp>
        <p:nvSpPr>
          <p:cNvPr id="3" name="Content Placeholder 2">
            <a:extLst>
              <a:ext uri="{FF2B5EF4-FFF2-40B4-BE49-F238E27FC236}">
                <a16:creationId xmlns:a16="http://schemas.microsoft.com/office/drawing/2014/main" id="{BDB29F92-FE67-3336-8FE5-9B1CE3676D87}"/>
              </a:ext>
            </a:extLst>
          </p:cNvPr>
          <p:cNvSpPr>
            <a:spLocks noGrp="1"/>
          </p:cNvSpPr>
          <p:nvPr>
            <p:ph idx="1"/>
          </p:nvPr>
        </p:nvSpPr>
        <p:spPr>
          <a:xfrm>
            <a:off x="4314093" y="1929781"/>
            <a:ext cx="7305414" cy="4585319"/>
          </a:xfrm>
        </p:spPr>
        <p:txBody>
          <a:bodyPr anchor="t">
            <a:normAutofit fontScale="92500"/>
          </a:bodyPr>
          <a:lstStyle/>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effectLst/>
                <a:uLnTx/>
                <a:uFillTx/>
                <a:latin typeface="Calibri" panose="020F0502020204030204"/>
                <a:ea typeface="+mn-ea"/>
                <a:cs typeface="+mn-cs"/>
              </a:rPr>
              <a:t>Austerity has applied to all LAs in the UK </a:t>
            </a:r>
            <a:r>
              <a:rPr lang="en-GB" sz="2200" dirty="0">
                <a:latin typeface="Calibri" panose="020F0502020204030204"/>
              </a:rPr>
              <a:t>but</a:t>
            </a:r>
            <a:r>
              <a:rPr kumimoji="0" lang="en-GB" sz="2200" b="0" i="0" u="none" strike="noStrike" kern="1200" cap="none" spc="0" normalizeH="0" baseline="0" noProof="0" dirty="0">
                <a:ln>
                  <a:noFill/>
                </a:ln>
                <a:effectLst/>
                <a:uLnTx/>
                <a:uFillTx/>
                <a:latin typeface="Calibri" panose="020F0502020204030204"/>
                <a:ea typeface="+mn-ea"/>
                <a:cs typeface="+mn-cs"/>
              </a:rPr>
              <a:t> there have been </a:t>
            </a:r>
            <a:r>
              <a:rPr kumimoji="0" lang="en-GB" sz="2200" b="1" i="0" u="none" strike="noStrike" kern="1200" cap="none" spc="0" normalizeH="0" baseline="0" noProof="0" dirty="0">
                <a:ln>
                  <a:noFill/>
                </a:ln>
                <a:effectLst/>
                <a:uLnTx/>
                <a:uFillTx/>
                <a:latin typeface="Calibri" panose="020F0502020204030204"/>
                <a:ea typeface="+mn-ea"/>
                <a:cs typeface="+mn-cs"/>
              </a:rPr>
              <a:t>no section 114 notices in Scotland, Wales or Northern Ireland </a:t>
            </a:r>
            <a:r>
              <a:rPr kumimoji="0" lang="en-GB" sz="2200" b="0" i="0" u="none" strike="noStrike" kern="1200" cap="none" spc="0" normalizeH="0" baseline="0" noProof="0" dirty="0">
                <a:ln>
                  <a:noFill/>
                </a:ln>
                <a:effectLst/>
                <a:uLnTx/>
                <a:uFillTx/>
                <a:latin typeface="Calibri" panose="020F0502020204030204"/>
                <a:ea typeface="+mn-ea"/>
                <a:cs typeface="+mn-cs"/>
              </a:rPr>
              <a:t>(yet!)</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endParaRPr kumimoji="0" lang="en-GB" sz="800" b="0" i="0" u="none" strike="noStrike" kern="1200" cap="none" spc="0" normalizeH="0" baseline="0" noProof="0" dirty="0">
              <a:ln>
                <a:noFill/>
              </a:ln>
              <a:effectLst/>
              <a:uLnTx/>
              <a:uFillTx/>
              <a:latin typeface="Calibri" panose="020F0502020204030204"/>
              <a:ea typeface="+mn-ea"/>
              <a:cs typeface="+mn-cs"/>
            </a:endParaRPr>
          </a:p>
          <a:p>
            <a:r>
              <a:rPr lang="en-GB" sz="2200" dirty="0"/>
              <a:t>The first step in any improvement journey is to cease </a:t>
            </a:r>
            <a:r>
              <a:rPr lang="en-GB" sz="2200" b="1" dirty="0"/>
              <a:t>‘denial’ </a:t>
            </a:r>
            <a:r>
              <a:rPr lang="en-GB" sz="2200" dirty="0"/>
              <a:t>of the problem/causes</a:t>
            </a:r>
            <a:r>
              <a:rPr lang="en-GB" sz="2200" b="1" dirty="0"/>
              <a:t> </a:t>
            </a:r>
            <a:r>
              <a:rPr lang="en-GB" sz="2200" dirty="0"/>
              <a:t>and work with the intervention board. </a:t>
            </a:r>
          </a:p>
          <a:p>
            <a:endParaRPr lang="en-GB" sz="800" dirty="0"/>
          </a:p>
          <a:p>
            <a:r>
              <a:rPr lang="en-GB" sz="2200" dirty="0"/>
              <a:t>In Birmingham there is </a:t>
            </a:r>
            <a:r>
              <a:rPr lang="en-GB" sz="2200" b="1" dirty="0"/>
              <a:t>unlikely to be a local government re-organisation</a:t>
            </a:r>
            <a:r>
              <a:rPr lang="en-GB" sz="2200" dirty="0"/>
              <a:t> (as in Northamptonshire or Cumbria). </a:t>
            </a:r>
          </a:p>
          <a:p>
            <a:pPr marL="0" indent="0">
              <a:buNone/>
            </a:pPr>
            <a:endParaRPr lang="en-GB" sz="800" dirty="0"/>
          </a:p>
          <a:p>
            <a:r>
              <a:rPr lang="en-GB" sz="2200" dirty="0"/>
              <a:t>July 2023, the </a:t>
            </a:r>
            <a:r>
              <a:rPr lang="en-GB" sz="2200" b="1" dirty="0"/>
              <a:t>Office for Local Government </a:t>
            </a:r>
            <a:r>
              <a:rPr lang="en-GB" sz="2200" dirty="0"/>
              <a:t>(</a:t>
            </a:r>
            <a:r>
              <a:rPr lang="en-GB" sz="2200" dirty="0" err="1"/>
              <a:t>Oflog</a:t>
            </a:r>
            <a:r>
              <a:rPr lang="en-GB" sz="2200" dirty="0"/>
              <a:t>), a new local government information and performance body for England was announced </a:t>
            </a:r>
            <a:r>
              <a:rPr lang="en-GB" sz="2200" i="1" dirty="0"/>
              <a:t>inter alia. </a:t>
            </a:r>
            <a:r>
              <a:rPr lang="en-GB" sz="2200" dirty="0"/>
              <a:t>to improve the performance statistics.</a:t>
            </a:r>
          </a:p>
          <a:p>
            <a:endParaRPr lang="en-GB" sz="900" dirty="0"/>
          </a:p>
          <a:p>
            <a:r>
              <a:rPr lang="en-GB" sz="2200" dirty="0"/>
              <a:t>As a result of recent cases Sector-led improvement is likely to be </a:t>
            </a:r>
            <a:r>
              <a:rPr lang="en-GB" sz="2200" b="1" dirty="0"/>
              <a:t>toughened </a:t>
            </a:r>
            <a:r>
              <a:rPr lang="en-GB" sz="2200" dirty="0"/>
              <a:t>but should be  </a:t>
            </a:r>
            <a:r>
              <a:rPr lang="en-GB" sz="2200" b="1" dirty="0"/>
              <a:t>replaced.</a:t>
            </a:r>
          </a:p>
        </p:txBody>
      </p:sp>
    </p:spTree>
    <p:extLst>
      <p:ext uri="{BB962C8B-B14F-4D97-AF65-F5344CB8AC3E}">
        <p14:creationId xmlns:p14="http://schemas.microsoft.com/office/powerpoint/2010/main" val="3219483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03C437F-383F-3365-80D3-5DBC79E2C34F}"/>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4600" b="1" dirty="0">
                <a:solidFill>
                  <a:schemeClr val="bg1">
                    <a:lumMod val="95000"/>
                    <a:lumOff val="5000"/>
                  </a:schemeClr>
                </a:solidFill>
                <a:latin typeface="+mn-lt"/>
              </a:rPr>
              <a:t>Questions?</a:t>
            </a:r>
            <a:br>
              <a:rPr lang="en-US" sz="4600" b="1" dirty="0">
                <a:solidFill>
                  <a:schemeClr val="bg1">
                    <a:lumMod val="95000"/>
                    <a:lumOff val="5000"/>
                  </a:schemeClr>
                </a:solidFill>
              </a:rPr>
            </a:br>
            <a:br>
              <a:rPr lang="en-US" sz="4600" b="1" dirty="0">
                <a:solidFill>
                  <a:schemeClr val="bg1">
                    <a:lumMod val="95000"/>
                    <a:lumOff val="5000"/>
                  </a:schemeClr>
                </a:solidFill>
              </a:rPr>
            </a:br>
            <a:br>
              <a:rPr lang="en-US" sz="4600" b="1" dirty="0">
                <a:solidFill>
                  <a:schemeClr val="bg1">
                    <a:lumMod val="95000"/>
                    <a:lumOff val="5000"/>
                  </a:schemeClr>
                </a:solidFill>
              </a:rPr>
            </a:br>
            <a:r>
              <a:rPr lang="en-US" sz="4600" b="1" dirty="0">
                <a:solidFill>
                  <a:schemeClr val="bg1">
                    <a:lumMod val="95000"/>
                    <a:lumOff val="5000"/>
                  </a:schemeClr>
                </a:solidFill>
                <a:latin typeface="+mn-lt"/>
              </a:rPr>
              <a:t>Contact: </a:t>
            </a:r>
            <a:r>
              <a:rPr lang="en-US" sz="4600" b="1" dirty="0">
                <a:solidFill>
                  <a:schemeClr val="bg1">
                    <a:lumMod val="95000"/>
                    <a:lumOff val="5000"/>
                  </a:schemeClr>
                </a:solidFill>
                <a:latin typeface="+mn-lt"/>
                <a:hlinkClick r:id="rId2"/>
              </a:rPr>
              <a:t>peter.murphy@ntu.ac.uk</a:t>
            </a:r>
            <a:r>
              <a:rPr lang="en-US" sz="4600" b="1" dirty="0">
                <a:solidFill>
                  <a:schemeClr val="bg1">
                    <a:lumMod val="95000"/>
                    <a:lumOff val="5000"/>
                  </a:schemeClr>
                </a:solidFill>
                <a:latin typeface="+mn-lt"/>
              </a:rPr>
              <a:t> </a:t>
            </a:r>
          </a:p>
        </p:txBody>
      </p:sp>
    </p:spTree>
    <p:extLst>
      <p:ext uri="{BB962C8B-B14F-4D97-AF65-F5344CB8AC3E}">
        <p14:creationId xmlns:p14="http://schemas.microsoft.com/office/powerpoint/2010/main" val="38921978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CF76C-1F75-5759-C0B8-9A96D056265D}"/>
              </a:ext>
            </a:extLst>
          </p:cNvPr>
          <p:cNvSpPr>
            <a:spLocks noGrp="1"/>
          </p:cNvSpPr>
          <p:nvPr>
            <p:ph type="title"/>
          </p:nvPr>
        </p:nvSpPr>
        <p:spPr>
          <a:xfrm>
            <a:off x="5500674" y="1138036"/>
            <a:ext cx="6179573" cy="588287"/>
          </a:xfrm>
        </p:spPr>
        <p:txBody>
          <a:bodyPr anchor="t">
            <a:normAutofit/>
          </a:bodyPr>
          <a:lstStyle/>
          <a:p>
            <a:r>
              <a:rPr lang="en-GB" sz="3600" b="1" dirty="0">
                <a:latin typeface="+mn-lt"/>
              </a:rPr>
              <a:t>UK Historical Antecedents  </a:t>
            </a:r>
          </a:p>
        </p:txBody>
      </p:sp>
      <p:pic>
        <p:nvPicPr>
          <p:cNvPr id="5" name="Picture 4" descr="Magnifying glass showing decling performance">
            <a:extLst>
              <a:ext uri="{FF2B5EF4-FFF2-40B4-BE49-F238E27FC236}">
                <a16:creationId xmlns:a16="http://schemas.microsoft.com/office/drawing/2014/main" id="{E4DB17E4-2450-756F-25CD-76D289672348}"/>
              </a:ext>
            </a:extLst>
          </p:cNvPr>
          <p:cNvPicPr>
            <a:picLocks noChangeAspect="1"/>
          </p:cNvPicPr>
          <p:nvPr/>
        </p:nvPicPr>
        <p:blipFill rotWithShape="1">
          <a:blip r:embed="rId2"/>
          <a:srcRect l="9649" r="40213" b="-1"/>
          <a:stretch/>
        </p:blipFill>
        <p:spPr>
          <a:xfrm>
            <a:off x="-1" y="10"/>
            <a:ext cx="5151179" cy="6857990"/>
          </a:xfrm>
          <a:prstGeom prst="rect">
            <a:avLst/>
          </a:prstGeom>
        </p:spPr>
      </p:pic>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712A405-8364-B5BC-2268-CCCB194C2083}"/>
              </a:ext>
            </a:extLst>
          </p:cNvPr>
          <p:cNvSpPr>
            <a:spLocks noGrp="1"/>
          </p:cNvSpPr>
          <p:nvPr>
            <p:ph idx="1"/>
          </p:nvPr>
        </p:nvSpPr>
        <p:spPr>
          <a:xfrm>
            <a:off x="5604387" y="1666568"/>
            <a:ext cx="6179574" cy="4940709"/>
          </a:xfrm>
        </p:spPr>
        <p:txBody>
          <a:bodyPr>
            <a:normAutofit lnSpcReduction="10000"/>
          </a:bodyPr>
          <a:lstStyle/>
          <a:p>
            <a:endParaRPr lang="en-GB" sz="2000" b="1" dirty="0"/>
          </a:p>
          <a:p>
            <a:pPr algn="just"/>
            <a:r>
              <a:rPr lang="en-GB" sz="2000" b="1" dirty="0"/>
              <a:t>Financial Irregularities </a:t>
            </a:r>
            <a:r>
              <a:rPr lang="en-GB" sz="2000" dirty="0"/>
              <a:t>– Internal and External Audit, (Independent Auditors and District Audit established in </a:t>
            </a:r>
            <a:r>
              <a:rPr lang="en-GB" sz="2000" b="1" dirty="0"/>
              <a:t>1868</a:t>
            </a:r>
            <a:r>
              <a:rPr lang="en-GB" sz="2000" dirty="0"/>
              <a:t>), Audit Commission in 1983. Public Interest Reports (PIRs), Corporate Failures and near misses e.g., </a:t>
            </a:r>
          </a:p>
          <a:p>
            <a:pPr lvl="1"/>
            <a:r>
              <a:rPr lang="en-GB" sz="2000" dirty="0"/>
              <a:t>Rate capping rebellion in 1985  </a:t>
            </a:r>
          </a:p>
          <a:p>
            <a:pPr lvl="1"/>
            <a:r>
              <a:rPr lang="en-GB" sz="2000" dirty="0"/>
              <a:t>LB Hammersmith and Fulham 1982 (Ultra-Vires speculating on stock market) </a:t>
            </a:r>
          </a:p>
          <a:p>
            <a:pPr lvl="1"/>
            <a:r>
              <a:rPr lang="en-GB" sz="2000" dirty="0"/>
              <a:t>Islandic Banks (108 Local Authorities lost £1billion in 2008)</a:t>
            </a:r>
          </a:p>
          <a:p>
            <a:pPr lvl="1"/>
            <a:endParaRPr lang="en-GB" sz="2000" dirty="0"/>
          </a:p>
          <a:p>
            <a:pPr algn="just"/>
            <a:r>
              <a:rPr lang="en-GB" sz="2000" b="1" dirty="0"/>
              <a:t>Service Scandals and Corporate Failures </a:t>
            </a:r>
            <a:r>
              <a:rPr lang="en-GB" sz="2000" dirty="0"/>
              <a:t>–, External Service Inspections (HMI Schools 1839, HMI Constabulary 1856,) </a:t>
            </a:r>
            <a:r>
              <a:rPr lang="fr-FR" sz="2000" dirty="0"/>
              <a:t>Performance Audit (Audit Commission 1983) </a:t>
            </a:r>
            <a:r>
              <a:rPr lang="en-GB" sz="2000" dirty="0"/>
              <a:t>and Improvement and Development Agency Peer reviews (1998). </a:t>
            </a:r>
          </a:p>
          <a:p>
            <a:endParaRPr lang="en-GB" sz="1600" dirty="0"/>
          </a:p>
          <a:p>
            <a:pPr marL="0" indent="0">
              <a:buNone/>
            </a:pPr>
            <a:endParaRPr lang="en-GB" sz="1600" dirty="0"/>
          </a:p>
        </p:txBody>
      </p:sp>
    </p:spTree>
    <p:extLst>
      <p:ext uri="{BB962C8B-B14F-4D97-AF65-F5344CB8AC3E}">
        <p14:creationId xmlns:p14="http://schemas.microsoft.com/office/powerpoint/2010/main" val="3320307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3A318C-1644-4FF4-07A3-50627C77F88C}"/>
              </a:ext>
            </a:extLst>
          </p:cNvPr>
          <p:cNvSpPr>
            <a:spLocks noGrp="1"/>
          </p:cNvSpPr>
          <p:nvPr>
            <p:ph type="title"/>
          </p:nvPr>
        </p:nvSpPr>
        <p:spPr>
          <a:xfrm>
            <a:off x="838200" y="365125"/>
            <a:ext cx="10515600" cy="1325563"/>
          </a:xfrm>
        </p:spPr>
        <p:txBody>
          <a:bodyPr>
            <a:normAutofit/>
          </a:bodyPr>
          <a:lstStyle/>
          <a:p>
            <a:r>
              <a:rPr lang="en-GB" b="1" dirty="0">
                <a:latin typeface="+mn-lt"/>
              </a:rPr>
              <a:t>UK Legislative basis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342A475-FA14-75E6-EB7A-9D01E2A3C2F9}"/>
              </a:ext>
            </a:extLst>
          </p:cNvPr>
          <p:cNvSpPr>
            <a:spLocks noGrp="1"/>
          </p:cNvSpPr>
          <p:nvPr>
            <p:ph idx="1"/>
          </p:nvPr>
        </p:nvSpPr>
        <p:spPr>
          <a:xfrm>
            <a:off x="669036" y="1783080"/>
            <a:ext cx="10853928" cy="5056632"/>
          </a:xfrm>
        </p:spPr>
        <p:txBody>
          <a:bodyPr>
            <a:normAutofit/>
          </a:bodyPr>
          <a:lstStyle/>
          <a:p>
            <a:r>
              <a:rPr lang="en-GB" sz="2400" dirty="0"/>
              <a:t>The </a:t>
            </a:r>
            <a:r>
              <a:rPr lang="en-GB" sz="2400" b="1" dirty="0"/>
              <a:t>Local Government Act 1999 </a:t>
            </a:r>
            <a:r>
              <a:rPr lang="en-GB" sz="2400" dirty="0"/>
              <a:t>introduced </a:t>
            </a:r>
          </a:p>
          <a:p>
            <a:pPr lvl="1"/>
            <a:r>
              <a:rPr lang="en-GB" sz="2000" dirty="0"/>
              <a:t>The duty to achieve </a:t>
            </a:r>
            <a:r>
              <a:rPr lang="en-GB" sz="2000" b="1" dirty="0"/>
              <a:t>‘Best Value’ </a:t>
            </a:r>
          </a:p>
          <a:p>
            <a:pPr lvl="1"/>
            <a:r>
              <a:rPr lang="en-GB" sz="2000" dirty="0"/>
              <a:t>A new requirement to facilitate the </a:t>
            </a:r>
            <a:r>
              <a:rPr lang="en-GB" sz="2000" b="1" dirty="0"/>
              <a:t>continuous improvement</a:t>
            </a:r>
            <a:r>
              <a:rPr lang="en-GB" sz="2000" dirty="0"/>
              <a:t> of all services and activities. </a:t>
            </a:r>
          </a:p>
          <a:p>
            <a:pPr lvl="1"/>
            <a:r>
              <a:rPr lang="en-GB" sz="2000" dirty="0"/>
              <a:t>External Best Value </a:t>
            </a:r>
            <a:r>
              <a:rPr lang="en-GB" sz="2000" b="1" dirty="0"/>
              <a:t>Inspections</a:t>
            </a:r>
          </a:p>
          <a:p>
            <a:pPr lvl="1"/>
            <a:r>
              <a:rPr lang="en-GB" sz="2000" b="1" dirty="0"/>
              <a:t>Interventions</a:t>
            </a:r>
            <a:r>
              <a:rPr lang="en-GB" sz="2000" dirty="0"/>
              <a:t> (following service and corporate failings) were piloted in 2002, a number were challenged under Judicial Review, but all challenges failed.</a:t>
            </a:r>
          </a:p>
          <a:p>
            <a:pPr lvl="1"/>
            <a:endParaRPr lang="en-GB" sz="800" dirty="0"/>
          </a:p>
          <a:p>
            <a:r>
              <a:rPr lang="en-GB" sz="2400" b="1" dirty="0"/>
              <a:t>Local Government Act 2003 </a:t>
            </a:r>
            <a:r>
              <a:rPr lang="en-GB" sz="2400" dirty="0"/>
              <a:t>(Part 8 sections 99 and 100) clarified both performance categories and the exercise of powers in relation to performance.</a:t>
            </a:r>
          </a:p>
          <a:p>
            <a:pPr marL="0" indent="0">
              <a:buNone/>
            </a:pPr>
            <a:endParaRPr lang="en-GB" sz="800" dirty="0"/>
          </a:p>
          <a:p>
            <a:r>
              <a:rPr lang="en-GB" sz="2400" dirty="0"/>
              <a:t>All subsequent interventions have been based on a </a:t>
            </a:r>
            <a:r>
              <a:rPr lang="en-GB" sz="2400" b="1" dirty="0"/>
              <a:t>failure to achieve or be achieving Best Value. </a:t>
            </a:r>
          </a:p>
          <a:p>
            <a:endParaRPr lang="en-GB" sz="800" b="1" dirty="0"/>
          </a:p>
          <a:p>
            <a:r>
              <a:rPr lang="en-GB" sz="2400" dirty="0"/>
              <a:t>In </a:t>
            </a:r>
            <a:r>
              <a:rPr lang="en-GB" sz="2400" b="1" dirty="0"/>
              <a:t>July 2023  </a:t>
            </a:r>
            <a:r>
              <a:rPr lang="en-GB" sz="2400" dirty="0"/>
              <a:t>the government issued a </a:t>
            </a:r>
            <a:r>
              <a:rPr lang="en-GB" sz="2400" b="1" dirty="0"/>
              <a:t>consultation</a:t>
            </a:r>
            <a:r>
              <a:rPr lang="en-GB" sz="2400" dirty="0"/>
              <a:t> on </a:t>
            </a:r>
            <a:r>
              <a:rPr lang="en-GB" sz="2400" i="1" dirty="0"/>
              <a:t>“Best Value, Standards and Intervention” – </a:t>
            </a:r>
            <a:r>
              <a:rPr lang="en-GB" sz="2400" dirty="0"/>
              <a:t>really an ex-post facto tidying up exercise. </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2503132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3A318C-1644-4FF4-07A3-50627C77F88C}"/>
              </a:ext>
            </a:extLst>
          </p:cNvPr>
          <p:cNvSpPr>
            <a:spLocks noGrp="1"/>
          </p:cNvSpPr>
          <p:nvPr>
            <p:ph type="title"/>
          </p:nvPr>
        </p:nvSpPr>
        <p:spPr>
          <a:xfrm>
            <a:off x="838200" y="365125"/>
            <a:ext cx="10515600" cy="1325563"/>
          </a:xfrm>
        </p:spPr>
        <p:txBody>
          <a:bodyPr>
            <a:normAutofit/>
          </a:bodyPr>
          <a:lstStyle/>
          <a:p>
            <a:r>
              <a:rPr lang="en-GB" sz="3600" b="1" dirty="0">
                <a:latin typeface="+mn-lt"/>
              </a:rPr>
              <a:t>4 previous distinguishable regimes/periods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342A475-FA14-75E6-EB7A-9D01E2A3C2F9}"/>
              </a:ext>
            </a:extLst>
          </p:cNvPr>
          <p:cNvSpPr>
            <a:spLocks noGrp="1"/>
          </p:cNvSpPr>
          <p:nvPr>
            <p:ph idx="1"/>
          </p:nvPr>
        </p:nvSpPr>
        <p:spPr>
          <a:xfrm>
            <a:off x="669036" y="1929384"/>
            <a:ext cx="10853928" cy="4910328"/>
          </a:xfrm>
        </p:spPr>
        <p:txBody>
          <a:bodyPr>
            <a:normAutofit fontScale="92500" lnSpcReduction="10000"/>
          </a:bodyPr>
          <a:lstStyle/>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2600" b="1" i="0" u="none" strike="noStrike" kern="1200" cap="none" spc="0" normalizeH="0" baseline="0" noProof="0" dirty="0">
                <a:ln>
                  <a:noFill/>
                </a:ln>
                <a:effectLst/>
                <a:uLnTx/>
                <a:uFillTx/>
                <a:latin typeface="Calibri" panose="020F0502020204030204"/>
                <a:ea typeface="+mn-ea"/>
                <a:cs typeface="+mn-cs"/>
              </a:rPr>
              <a:t>Pre-199</a:t>
            </a:r>
            <a:r>
              <a:rPr lang="en-GB" sz="2600" b="1" dirty="0">
                <a:latin typeface="Calibri" panose="020F0502020204030204"/>
              </a:rPr>
              <a:t>7</a:t>
            </a:r>
            <a:r>
              <a:rPr kumimoji="0" lang="en-GB" sz="2200" b="1" i="0" u="none" strike="noStrike" kern="1200" cap="none" spc="0" normalizeH="0" baseline="0" noProof="0" dirty="0">
                <a:ln>
                  <a:noFill/>
                </a:ln>
                <a:effectLst/>
                <a:uLnTx/>
                <a:uFillTx/>
                <a:latin typeface="Calibri" panose="020F0502020204030204"/>
                <a:ea typeface="+mn-ea"/>
                <a:cs typeface="+mn-cs"/>
              </a:rPr>
              <a:t> - </a:t>
            </a:r>
            <a:r>
              <a:rPr kumimoji="0" lang="en-GB" sz="2200" i="0" u="none" strike="noStrike" kern="1200" cap="none" spc="0" normalizeH="0" baseline="0" noProof="0" dirty="0">
                <a:ln>
                  <a:noFill/>
                </a:ln>
                <a:effectLst/>
                <a:uLnTx/>
                <a:uFillTx/>
                <a:latin typeface="Calibri" panose="020F0502020204030204"/>
                <a:ea typeface="+mn-ea"/>
                <a:cs typeface="+mn-cs"/>
              </a:rPr>
              <a:t>External Audit, Public Interest Reports and External service inspections of some LA services </a:t>
            </a:r>
            <a:r>
              <a:rPr kumimoji="0" lang="en-GB" sz="2200" b="0" i="0" u="none" strike="noStrike" kern="1200" cap="none" spc="0" normalizeH="0" baseline="0" noProof="0" dirty="0">
                <a:ln>
                  <a:noFill/>
                </a:ln>
                <a:effectLst/>
                <a:uLnTx/>
                <a:uFillTx/>
                <a:latin typeface="Calibri" panose="020F0502020204030204"/>
                <a:ea typeface="+mn-ea"/>
                <a:cs typeface="+mn-cs"/>
              </a:rPr>
              <a:t>(Schools, Police and Social Services – </a:t>
            </a:r>
            <a:r>
              <a:rPr kumimoji="0" lang="en-GB" sz="2200" b="1" i="0" u="none" strike="noStrike" kern="1200" cap="none" spc="0" normalizeH="0" baseline="0" noProof="0" dirty="0">
                <a:ln>
                  <a:noFill/>
                </a:ln>
                <a:effectLst/>
                <a:uLnTx/>
                <a:uFillTx/>
                <a:latin typeface="Calibri" panose="020F0502020204030204"/>
                <a:ea typeface="+mn-ea"/>
                <a:cs typeface="+mn-cs"/>
              </a:rPr>
              <a:t>partial coverage with weak intervention powers. </a:t>
            </a:r>
          </a:p>
          <a:p>
            <a:pPr marL="0" marR="0" lvl="0" indent="0" defTabSz="914400" rtl="0" eaLnBrk="1" fontAlgn="auto" latinLnBrk="0" hangingPunct="1">
              <a:spcBef>
                <a:spcPts val="1000"/>
              </a:spcBef>
              <a:spcAft>
                <a:spcPts val="0"/>
              </a:spcAft>
              <a:buClrTx/>
              <a:buSzTx/>
              <a:buNone/>
              <a:tabLst/>
              <a:defRPr/>
            </a:pPr>
            <a:endParaRPr kumimoji="0" lang="en-GB" sz="900" b="0" i="0" u="none" strike="noStrike" kern="1200" cap="none" spc="0" normalizeH="0" baseline="0" noProof="0" dirty="0">
              <a:ln>
                <a:noFill/>
              </a:ln>
              <a:effectLst/>
              <a:uLnTx/>
              <a:uFillTx/>
              <a:latin typeface="Calibri" panose="020F0502020204030204"/>
              <a:ea typeface="+mn-ea"/>
              <a:cs typeface="+mn-cs"/>
            </a:endParaRP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2600" b="1" i="0" u="none" strike="noStrike" kern="1200" cap="none" spc="0" normalizeH="0" baseline="0" noProof="0" dirty="0">
                <a:ln>
                  <a:noFill/>
                </a:ln>
                <a:effectLst/>
                <a:highlight>
                  <a:srgbClr val="FFFF00"/>
                </a:highlight>
                <a:uLnTx/>
                <a:uFillTx/>
                <a:latin typeface="Calibri" panose="020F0502020204030204"/>
                <a:ea typeface="+mn-ea"/>
                <a:cs typeface="+mn-cs"/>
              </a:rPr>
              <a:t>1997-2010</a:t>
            </a:r>
            <a:r>
              <a:rPr kumimoji="0" lang="en-GB" sz="2200" b="0" i="0" u="none" strike="noStrike" kern="1200" cap="none" spc="0" normalizeH="0" baseline="0" noProof="0" dirty="0">
                <a:ln>
                  <a:noFill/>
                </a:ln>
                <a:effectLst/>
                <a:highlight>
                  <a:srgbClr val="FFFF00"/>
                </a:highlight>
                <a:uLnTx/>
                <a:uFillTx/>
                <a:latin typeface="Calibri" panose="020F0502020204030204"/>
                <a:ea typeface="+mn-ea"/>
                <a:cs typeface="+mn-cs"/>
              </a:rPr>
              <a:t>. Best Value, Comprehensive Performance Assessments. Co-ordinated by Audit Commission. </a:t>
            </a:r>
            <a:r>
              <a:rPr kumimoji="0" lang="en-GB" sz="2200" b="1" i="0" u="none" strike="noStrike" kern="1200" cap="none" spc="0" normalizeH="0" baseline="0" noProof="0" dirty="0">
                <a:ln>
                  <a:noFill/>
                </a:ln>
                <a:effectLst/>
                <a:highlight>
                  <a:srgbClr val="FFFF00"/>
                </a:highlight>
                <a:uLnTx/>
                <a:uFillTx/>
                <a:latin typeface="Calibri" panose="020F0502020204030204"/>
                <a:ea typeface="+mn-ea"/>
                <a:cs typeface="+mn-cs"/>
              </a:rPr>
              <a:t>Inspection covered all services and activities </a:t>
            </a:r>
            <a:r>
              <a:rPr kumimoji="0" lang="en-GB" sz="2200" b="0" i="0" u="none" strike="noStrike" kern="1200" cap="none" spc="0" normalizeH="0" baseline="0" noProof="0" dirty="0">
                <a:ln>
                  <a:noFill/>
                </a:ln>
                <a:effectLst/>
                <a:highlight>
                  <a:srgbClr val="FFFF00"/>
                </a:highlight>
                <a:uLnTx/>
                <a:uFillTx/>
                <a:latin typeface="Calibri" panose="020F0502020204030204"/>
                <a:ea typeface="+mn-ea"/>
                <a:cs typeface="+mn-cs"/>
              </a:rPr>
              <a:t>3 pilots, and the first CPA results led to </a:t>
            </a:r>
            <a:r>
              <a:rPr kumimoji="0" lang="en-GB" sz="2200" b="1" i="0" u="none" strike="noStrike" kern="1200" cap="none" spc="0" normalizeH="0" baseline="0" noProof="0" dirty="0">
                <a:ln>
                  <a:noFill/>
                </a:ln>
                <a:effectLst/>
                <a:highlight>
                  <a:srgbClr val="FFFF00"/>
                </a:highlight>
                <a:uLnTx/>
                <a:uFillTx/>
                <a:latin typeface="Calibri" panose="020F0502020204030204"/>
                <a:ea typeface="+mn-ea"/>
                <a:cs typeface="+mn-cs"/>
              </a:rPr>
              <a:t>13 new cases of intervention </a:t>
            </a:r>
            <a:r>
              <a:rPr kumimoji="0" lang="en-GB" sz="2200" i="0" u="none" strike="noStrike" kern="1200" cap="none" spc="0" normalizeH="0" baseline="0" noProof="0" dirty="0">
                <a:ln>
                  <a:noFill/>
                </a:ln>
                <a:effectLst/>
                <a:highlight>
                  <a:srgbClr val="FFFF00"/>
                </a:highlight>
                <a:uLnTx/>
                <a:uFillTx/>
                <a:latin typeface="Calibri" panose="020F0502020204030204"/>
                <a:ea typeface="+mn-ea"/>
                <a:cs typeface="+mn-cs"/>
              </a:rPr>
              <a:t>(in addition to the 3 pilots).</a:t>
            </a:r>
          </a:p>
          <a:p>
            <a:pPr marL="0" marR="0" lvl="0" indent="0" defTabSz="914400" rtl="0" eaLnBrk="1" fontAlgn="auto" latinLnBrk="0" hangingPunct="1">
              <a:spcBef>
                <a:spcPts val="1000"/>
              </a:spcBef>
              <a:spcAft>
                <a:spcPts val="0"/>
              </a:spcAft>
              <a:buClrTx/>
              <a:buSzTx/>
              <a:buNone/>
              <a:tabLst/>
              <a:defRPr/>
            </a:pPr>
            <a:endParaRPr kumimoji="0" lang="en-GB" sz="900" b="0" i="0" u="none" strike="noStrike" kern="1200" cap="none" spc="0" normalizeH="0" baseline="0" noProof="0" dirty="0">
              <a:ln>
                <a:noFill/>
              </a:ln>
              <a:effectLst/>
              <a:uLnTx/>
              <a:uFillTx/>
              <a:latin typeface="Calibri" panose="020F0502020204030204"/>
              <a:ea typeface="+mn-ea"/>
              <a:cs typeface="+mn-cs"/>
            </a:endParaRP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2600" b="1" i="0" u="none" strike="noStrike" kern="1200" cap="none" spc="0" normalizeH="0" baseline="0" noProof="0" dirty="0">
                <a:ln>
                  <a:noFill/>
                </a:ln>
                <a:effectLst/>
                <a:uLnTx/>
                <a:uFillTx/>
                <a:latin typeface="Calibri" panose="020F0502020204030204"/>
                <a:ea typeface="+mn-ea"/>
                <a:cs typeface="+mn-cs"/>
              </a:rPr>
              <a:t>2010-2018</a:t>
            </a:r>
            <a:r>
              <a:rPr lang="en-GB" sz="2000" dirty="0">
                <a:latin typeface="Calibri" panose="020F0502020204030204"/>
              </a:rPr>
              <a:t>. </a:t>
            </a:r>
            <a:r>
              <a:rPr kumimoji="0" lang="en-GB" sz="2200" b="1" i="0" u="none" strike="noStrike" kern="1200" cap="none" spc="0" normalizeH="0" baseline="0" noProof="0" dirty="0">
                <a:ln>
                  <a:noFill/>
                </a:ln>
                <a:effectLst/>
                <a:uLnTx/>
                <a:uFillTx/>
                <a:latin typeface="Calibri" panose="020F0502020204030204"/>
                <a:ea typeface="+mn-ea"/>
                <a:cs typeface="+mn-cs"/>
              </a:rPr>
              <a:t>Audit Commission abolished</a:t>
            </a:r>
            <a:r>
              <a:rPr kumimoji="0" lang="en-GB" sz="2200" b="0" i="0" u="none" strike="noStrike" kern="1200" cap="none" spc="0" normalizeH="0" baseline="0" noProof="0" dirty="0">
                <a:ln>
                  <a:noFill/>
                </a:ln>
                <a:effectLst/>
                <a:uLnTx/>
                <a:uFillTx/>
                <a:latin typeface="Calibri" panose="020F0502020204030204"/>
                <a:ea typeface="+mn-ea"/>
                <a:cs typeface="+mn-cs"/>
              </a:rPr>
              <a:t>, sector led improvement meant inspections were limited, despite strong intervention powers they were triggered by </a:t>
            </a:r>
            <a:r>
              <a:rPr kumimoji="0" lang="en-GB" sz="2200" b="1" i="0" u="none" strike="noStrike" kern="1200" cap="none" spc="0" normalizeH="0" baseline="0" noProof="0" dirty="0">
                <a:ln>
                  <a:noFill/>
                </a:ln>
                <a:effectLst/>
                <a:uLnTx/>
                <a:uFillTx/>
                <a:latin typeface="Calibri" panose="020F0502020204030204"/>
                <a:ea typeface="+mn-ea"/>
                <a:cs typeface="+mn-cs"/>
              </a:rPr>
              <a:t>service scandals </a:t>
            </a:r>
            <a:r>
              <a:rPr kumimoji="0" lang="en-GB" sz="2200" b="0" i="0" u="none" strike="noStrike" kern="1200" cap="none" spc="0" normalizeH="0" baseline="0" noProof="0" dirty="0">
                <a:ln>
                  <a:noFill/>
                </a:ln>
                <a:effectLst/>
                <a:uLnTx/>
                <a:uFillTx/>
                <a:latin typeface="Calibri" panose="020F0502020204030204"/>
                <a:ea typeface="+mn-ea"/>
                <a:cs typeface="+mn-cs"/>
              </a:rPr>
              <a:t>(Doncaster 2010, Rochdale 2011, Birmingham 2014, Rotherham 2014, Tower, Kensington &amp; Chelsea 2017).</a:t>
            </a: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endParaRPr kumimoji="0" lang="en-GB" sz="900" b="0" i="0" u="none" strike="noStrike" kern="1200" cap="none" spc="0" normalizeH="0" baseline="0" noProof="0" dirty="0">
              <a:ln>
                <a:noFill/>
              </a:ln>
              <a:effectLst/>
              <a:uLnTx/>
              <a:uFillTx/>
              <a:latin typeface="Calibri" panose="020F0502020204030204"/>
              <a:ea typeface="+mn-ea"/>
              <a:cs typeface="+mn-cs"/>
            </a:endParaRPr>
          </a:p>
          <a:p>
            <a:pPr marL="228600" marR="0" lvl="0" indent="-228600" defTabSz="914400" rtl="0" eaLnBrk="1" fontAlgn="auto" latinLnBrk="0" hangingPunct="1">
              <a:spcBef>
                <a:spcPts val="1000"/>
              </a:spcBef>
              <a:spcAft>
                <a:spcPts val="0"/>
              </a:spcAft>
              <a:buClrTx/>
              <a:buSzTx/>
              <a:buFont typeface="Arial" panose="020B0604020202020204" pitchFamily="34" charset="0"/>
              <a:buChar char="•"/>
              <a:tabLst/>
              <a:defRPr/>
            </a:pPr>
            <a:r>
              <a:rPr kumimoji="0" lang="en-GB" sz="2600" b="1" i="0" u="none" strike="noStrike" kern="1200" cap="none" spc="0" normalizeH="0" baseline="0" noProof="0" dirty="0">
                <a:ln>
                  <a:noFill/>
                </a:ln>
                <a:effectLst/>
                <a:highlight>
                  <a:srgbClr val="FFFF00"/>
                </a:highlight>
                <a:uLnTx/>
                <a:uFillTx/>
                <a:latin typeface="Calibri" panose="020F0502020204030204"/>
                <a:ea typeface="+mn-ea"/>
                <a:cs typeface="+mn-cs"/>
              </a:rPr>
              <a:t>2018-2023</a:t>
            </a:r>
            <a:r>
              <a:rPr kumimoji="0" lang="en-GB" sz="2200" b="0" i="0" u="none" strike="noStrike" kern="1200" cap="none" spc="0" normalizeH="0" baseline="0" noProof="0" dirty="0">
                <a:ln>
                  <a:noFill/>
                </a:ln>
                <a:effectLst/>
                <a:highlight>
                  <a:srgbClr val="FFFF00"/>
                </a:highlight>
                <a:uLnTx/>
                <a:uFillTx/>
                <a:latin typeface="Calibri" panose="020F0502020204030204"/>
                <a:ea typeface="+mn-ea"/>
                <a:cs typeface="+mn-cs"/>
              </a:rPr>
              <a:t>. Limited inspections, strong intervention powers but used </a:t>
            </a:r>
            <a:r>
              <a:rPr kumimoji="0" lang="en-GB" sz="2200" b="1" i="0" u="none" strike="noStrike" kern="1200" cap="none" spc="0" normalizeH="0" baseline="0" noProof="0" dirty="0">
                <a:ln>
                  <a:noFill/>
                </a:ln>
                <a:effectLst/>
                <a:highlight>
                  <a:srgbClr val="FFFF00"/>
                </a:highlight>
                <a:uLnTx/>
                <a:uFillTx/>
                <a:latin typeface="Calibri" panose="020F0502020204030204"/>
                <a:ea typeface="+mn-ea"/>
                <a:cs typeface="+mn-cs"/>
              </a:rPr>
              <a:t>almost entirely for financial issues.</a:t>
            </a:r>
            <a:r>
              <a:rPr kumimoji="0" lang="en-GB" sz="2200" b="0" i="0" u="none" strike="noStrike" kern="1200" cap="none" spc="0" normalizeH="0" baseline="0" noProof="0" dirty="0">
                <a:ln>
                  <a:noFill/>
                </a:ln>
                <a:effectLst/>
                <a:highlight>
                  <a:srgbClr val="FFFF00"/>
                </a:highlight>
                <a:uLnTx/>
                <a:uFillTx/>
                <a:latin typeface="Calibri" panose="020F0502020204030204"/>
                <a:ea typeface="+mn-ea"/>
                <a:cs typeface="+mn-cs"/>
              </a:rPr>
              <a:t> </a:t>
            </a:r>
            <a:r>
              <a:rPr lang="en-GB" sz="2200" dirty="0">
                <a:highlight>
                  <a:srgbClr val="FFFF00"/>
                </a:highlight>
                <a:latin typeface="Calibri" panose="020F0502020204030204"/>
              </a:rPr>
              <a:t>N</a:t>
            </a:r>
            <a:r>
              <a:rPr kumimoji="0" lang="en-GB" sz="2200" b="0" i="0" u="none" strike="noStrike" kern="1200" cap="none" spc="0" normalizeH="0" baseline="0" noProof="0" dirty="0">
                <a:ln>
                  <a:noFill/>
                </a:ln>
                <a:effectLst/>
                <a:highlight>
                  <a:srgbClr val="FFFF00"/>
                </a:highlight>
                <a:uLnTx/>
                <a:uFillTx/>
                <a:latin typeface="Calibri" panose="020F0502020204030204"/>
                <a:ea typeface="+mn-ea"/>
                <a:cs typeface="+mn-cs"/>
              </a:rPr>
              <a:t>ow only a partial and weak evidence base for service or non-financial intervention and 144 notices.  Northamptonshire, Nottingham, Croydon, Slough, Thurrock, Woking, Northumberland, Birmingham with others reported to be considering 114s e.g., Middlesborough, Coventry, Somerset, Hasting). DLUHC Select Committee reported a “systemic” financial problem   </a:t>
            </a:r>
          </a:p>
        </p:txBody>
      </p:sp>
    </p:spTree>
    <p:extLst>
      <p:ext uri="{BB962C8B-B14F-4D97-AF65-F5344CB8AC3E}">
        <p14:creationId xmlns:p14="http://schemas.microsoft.com/office/powerpoint/2010/main" val="2815754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AB1C37-477A-AF6C-754B-0FABCF4159A1}"/>
              </a:ext>
            </a:extLst>
          </p:cNvPr>
          <p:cNvSpPr>
            <a:spLocks noGrp="1"/>
          </p:cNvSpPr>
          <p:nvPr>
            <p:ph type="title"/>
          </p:nvPr>
        </p:nvSpPr>
        <p:spPr>
          <a:xfrm>
            <a:off x="778329" y="365125"/>
            <a:ext cx="10744635" cy="1325563"/>
          </a:xfrm>
        </p:spPr>
        <p:txBody>
          <a:bodyPr>
            <a:normAutofit/>
          </a:bodyPr>
          <a:lstStyle/>
          <a:p>
            <a:r>
              <a:rPr lang="en-GB" b="1" dirty="0">
                <a:latin typeface="+mn-lt"/>
              </a:rPr>
              <a:t>Intervention approach under Best Value/CPA.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C8D0278-A278-E205-E2CB-DB5F2EFEEBDD}"/>
              </a:ext>
            </a:extLst>
          </p:cNvPr>
          <p:cNvSpPr>
            <a:spLocks noGrp="1"/>
          </p:cNvSpPr>
          <p:nvPr>
            <p:ph idx="1"/>
          </p:nvPr>
        </p:nvSpPr>
        <p:spPr>
          <a:xfrm>
            <a:off x="838200" y="1929384"/>
            <a:ext cx="10515600" cy="4251960"/>
          </a:xfrm>
        </p:spPr>
        <p:txBody>
          <a:bodyPr>
            <a:normAutofit fontScale="92500" lnSpcReduction="10000"/>
          </a:bodyPr>
          <a:lstStyle/>
          <a:p>
            <a:pPr algn="just"/>
            <a:r>
              <a:rPr lang="en-GB" sz="2400" dirty="0"/>
              <a:t>The </a:t>
            </a:r>
            <a:r>
              <a:rPr lang="en-GB" sz="2400" b="1" dirty="0"/>
              <a:t>nature and philosophy </a:t>
            </a:r>
            <a:r>
              <a:rPr lang="en-GB" sz="2400" dirty="0"/>
              <a:t>behind the government’s response – </a:t>
            </a:r>
            <a:r>
              <a:rPr lang="en-GB" sz="2400" b="1" dirty="0"/>
              <a:t>strategic turnaround and recovery</a:t>
            </a:r>
            <a:r>
              <a:rPr lang="en-GB" sz="2400" dirty="0"/>
              <a:t> “we will not reward failure, but we will support progress and success”.</a:t>
            </a:r>
          </a:p>
          <a:p>
            <a:pPr marL="0" indent="0" algn="just">
              <a:buNone/>
            </a:pPr>
            <a:endParaRPr lang="en-GB" sz="800" dirty="0"/>
          </a:p>
          <a:p>
            <a:pPr algn="just"/>
            <a:r>
              <a:rPr lang="en-GB" sz="2400" dirty="0"/>
              <a:t>It dealt with both </a:t>
            </a:r>
            <a:r>
              <a:rPr lang="en-GB" sz="2400" b="1" dirty="0"/>
              <a:t>corporate and service </a:t>
            </a:r>
            <a:r>
              <a:rPr lang="en-GB" sz="2400" dirty="0"/>
              <a:t>performance as well as </a:t>
            </a:r>
            <a:r>
              <a:rPr lang="en-GB" sz="2400" b="1" dirty="0"/>
              <a:t>governance</a:t>
            </a:r>
            <a:r>
              <a:rPr lang="en-GB" sz="2400" dirty="0"/>
              <a:t>, </a:t>
            </a:r>
            <a:r>
              <a:rPr lang="en-GB" sz="2400" b="1" dirty="0"/>
              <a:t>managerial and community leadership inadequacies</a:t>
            </a:r>
            <a:r>
              <a:rPr lang="en-GB" sz="2400" dirty="0"/>
              <a:t> with all-party support and party-political involvement (a collaborative approach).</a:t>
            </a:r>
          </a:p>
          <a:p>
            <a:pPr algn="just"/>
            <a:endParaRPr lang="en-GB" sz="800" dirty="0"/>
          </a:p>
          <a:p>
            <a:pPr algn="just"/>
            <a:r>
              <a:rPr lang="en-GB" sz="2400" dirty="0"/>
              <a:t>Included </a:t>
            </a:r>
            <a:r>
              <a:rPr lang="en-GB" sz="2400" b="1" dirty="0"/>
              <a:t>formal intervention </a:t>
            </a:r>
            <a:r>
              <a:rPr lang="en-GB" sz="2400" dirty="0"/>
              <a:t>and more </a:t>
            </a:r>
            <a:r>
              <a:rPr lang="en-GB" sz="2400" b="1" dirty="0"/>
              <a:t>informal monitoring </a:t>
            </a:r>
            <a:r>
              <a:rPr lang="en-GB" sz="2400" dirty="0"/>
              <a:t>with an excellent and improving evidence base (147 National reports and 7000+ inspections) which also became an effective ‘early warning’ system for.</a:t>
            </a:r>
          </a:p>
          <a:p>
            <a:pPr algn="just"/>
            <a:endParaRPr lang="en-GB" sz="800" dirty="0"/>
          </a:p>
          <a:p>
            <a:pPr algn="just"/>
            <a:r>
              <a:rPr lang="en-GB" sz="2400" b="1" dirty="0"/>
              <a:t>Criteria for coming out of intervention </a:t>
            </a:r>
            <a:r>
              <a:rPr lang="en-GB" sz="2400" dirty="0"/>
              <a:t>– clear bespoke benchmarks for individual cases and robust positive </a:t>
            </a:r>
            <a:r>
              <a:rPr lang="en-GB" sz="2400" b="1" dirty="0"/>
              <a:t>trajectory of improvement, </a:t>
            </a:r>
            <a:r>
              <a:rPr lang="en-GB" sz="2400" dirty="0"/>
              <a:t>validated though performance indicators and inspection reports.</a:t>
            </a:r>
          </a:p>
          <a:p>
            <a:endParaRPr lang="en-GB" sz="2000" dirty="0"/>
          </a:p>
        </p:txBody>
      </p:sp>
    </p:spTree>
    <p:extLst>
      <p:ext uri="{BB962C8B-B14F-4D97-AF65-F5344CB8AC3E}">
        <p14:creationId xmlns:p14="http://schemas.microsoft.com/office/powerpoint/2010/main" val="4043118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06EAD3CE-E15A-7B99-681A-CB7B2E0CB729}"/>
              </a:ext>
            </a:extLst>
          </p:cNvPr>
          <p:cNvPicPr>
            <a:picLocks noGrp="1" noChangeAspect="1"/>
          </p:cNvPicPr>
          <p:nvPr>
            <p:ph idx="4294967295"/>
          </p:nvPr>
        </p:nvPicPr>
        <p:blipFill>
          <a:blip r:embed="rId2"/>
          <a:stretch>
            <a:fillRect/>
          </a:stretch>
        </p:blipFill>
        <p:spPr>
          <a:xfrm>
            <a:off x="1899138" y="152125"/>
            <a:ext cx="8030308" cy="6705875"/>
          </a:xfrm>
          <a:prstGeom prst="rect">
            <a:avLst/>
          </a:prstGeom>
        </p:spPr>
      </p:pic>
    </p:spTree>
    <p:extLst>
      <p:ext uri="{BB962C8B-B14F-4D97-AF65-F5344CB8AC3E}">
        <p14:creationId xmlns:p14="http://schemas.microsoft.com/office/powerpoint/2010/main" val="334932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AB1C37-477A-AF6C-754B-0FABCF4159A1}"/>
              </a:ext>
            </a:extLst>
          </p:cNvPr>
          <p:cNvSpPr>
            <a:spLocks noGrp="1"/>
          </p:cNvSpPr>
          <p:nvPr>
            <p:ph type="title"/>
          </p:nvPr>
        </p:nvSpPr>
        <p:spPr>
          <a:xfrm>
            <a:off x="838200" y="365125"/>
            <a:ext cx="10515600" cy="1325563"/>
          </a:xfrm>
        </p:spPr>
        <p:txBody>
          <a:bodyPr>
            <a:normAutofit/>
          </a:bodyPr>
          <a:lstStyle/>
          <a:p>
            <a:r>
              <a:rPr lang="en-GB" b="1" dirty="0">
                <a:latin typeface="+mn-lt"/>
              </a:rPr>
              <a:t>After 2010 a sea change in policy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C8D0278-A278-E205-E2CB-DB5F2EFEEBDD}"/>
              </a:ext>
            </a:extLst>
          </p:cNvPr>
          <p:cNvSpPr>
            <a:spLocks noGrp="1"/>
          </p:cNvSpPr>
          <p:nvPr>
            <p:ph idx="1"/>
          </p:nvPr>
        </p:nvSpPr>
        <p:spPr>
          <a:xfrm>
            <a:off x="838200" y="1929384"/>
            <a:ext cx="10515600" cy="4417186"/>
          </a:xfrm>
        </p:spPr>
        <p:txBody>
          <a:bodyPr>
            <a:normAutofit fontScale="92500" lnSpcReduction="10000"/>
          </a:bodyPr>
          <a:lstStyle/>
          <a:p>
            <a:pPr marL="0" indent="0">
              <a:buNone/>
            </a:pPr>
            <a:endParaRPr lang="en-GB" sz="800" dirty="0"/>
          </a:p>
          <a:p>
            <a:r>
              <a:rPr lang="en-GB" sz="2400" dirty="0"/>
              <a:t>The UK government and England reverted to </a:t>
            </a:r>
            <a:r>
              <a:rPr lang="en-GB" sz="2400" b="1" dirty="0"/>
              <a:t>New Public Management </a:t>
            </a:r>
            <a:r>
              <a:rPr lang="en-GB" sz="2400" dirty="0"/>
              <a:t>and</a:t>
            </a:r>
            <a:r>
              <a:rPr lang="en-GB" sz="2400" b="1" dirty="0"/>
              <a:t> policies aiming to ‘Reduce the (local) state and particularly </a:t>
            </a:r>
            <a:r>
              <a:rPr lang="en-GB" sz="2400" b="1" dirty="0" err="1"/>
              <a:t>thelocal</a:t>
            </a:r>
            <a:r>
              <a:rPr lang="en-GB" sz="2400" b="1" dirty="0"/>
              <a:t> state’ </a:t>
            </a:r>
            <a:r>
              <a:rPr lang="en-GB" sz="2400" dirty="0"/>
              <a:t> </a:t>
            </a:r>
          </a:p>
          <a:p>
            <a:endParaRPr lang="en-GB" sz="900" dirty="0"/>
          </a:p>
          <a:p>
            <a:r>
              <a:rPr lang="en-GB" sz="2400" dirty="0"/>
              <a:t>The Coalition government in England </a:t>
            </a:r>
            <a:r>
              <a:rPr lang="en-GB" sz="2400" b="1" dirty="0"/>
              <a:t>abolished the Audit Commission</a:t>
            </a:r>
            <a:r>
              <a:rPr lang="en-GB" sz="2400" dirty="0"/>
              <a:t>, abandoned external assessments and inspections, (replaced with sector-led improvement), and significantly reduced the data information and evidence base available.</a:t>
            </a:r>
          </a:p>
          <a:p>
            <a:endParaRPr lang="en-GB" sz="900" dirty="0"/>
          </a:p>
          <a:p>
            <a:r>
              <a:rPr lang="en-GB" sz="2400" b="1" dirty="0"/>
              <a:t>Local Audit and Accountability Act 2014 </a:t>
            </a:r>
            <a:r>
              <a:rPr lang="en-GB" sz="2400" dirty="0"/>
              <a:t>– outsourced Local Public Audit, changed the audit regime, reduced the scope of audit and reporting requirements  for Local Public Audit. (Short-term purely financial reports).</a:t>
            </a:r>
          </a:p>
          <a:p>
            <a:endParaRPr lang="en-GB" sz="900" dirty="0"/>
          </a:p>
          <a:p>
            <a:r>
              <a:rPr lang="en-GB" sz="2400" dirty="0"/>
              <a:t>The devolved administrations in </a:t>
            </a:r>
            <a:r>
              <a:rPr lang="en-GB" sz="2400" b="1" dirty="0"/>
              <a:t>Scotland</a:t>
            </a:r>
            <a:r>
              <a:rPr lang="en-GB" sz="2400" dirty="0"/>
              <a:t> and </a:t>
            </a:r>
            <a:r>
              <a:rPr lang="en-GB" sz="2400" b="1" dirty="0"/>
              <a:t>Wales</a:t>
            </a:r>
            <a:r>
              <a:rPr lang="en-GB" sz="2400" dirty="0"/>
              <a:t> continued developing their response based upon the principles of Public Value and New Public Governance but were subject to UK wide austerity policies</a:t>
            </a:r>
          </a:p>
          <a:p>
            <a:endParaRPr lang="en-GB" sz="2400" dirty="0"/>
          </a:p>
          <a:p>
            <a:endParaRPr lang="en-GB" sz="2400" dirty="0"/>
          </a:p>
          <a:p>
            <a:endParaRPr lang="en-GB" sz="2400" dirty="0"/>
          </a:p>
        </p:txBody>
      </p:sp>
    </p:spTree>
    <p:extLst>
      <p:ext uri="{BB962C8B-B14F-4D97-AF65-F5344CB8AC3E}">
        <p14:creationId xmlns:p14="http://schemas.microsoft.com/office/powerpoint/2010/main" val="1694549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0F5DE8-C2C0-950F-07DB-7A426F9786E2}"/>
              </a:ext>
            </a:extLst>
          </p:cNvPr>
          <p:cNvSpPr>
            <a:spLocks noGrp="1"/>
          </p:cNvSpPr>
          <p:nvPr>
            <p:ph type="title"/>
          </p:nvPr>
        </p:nvSpPr>
        <p:spPr>
          <a:xfrm>
            <a:off x="838200" y="365125"/>
            <a:ext cx="10515600" cy="1325563"/>
          </a:xfrm>
        </p:spPr>
        <p:txBody>
          <a:bodyPr>
            <a:normAutofit/>
          </a:bodyPr>
          <a:lstStyle/>
          <a:p>
            <a:r>
              <a:rPr lang="en-GB" sz="3600" b="1" dirty="0">
                <a:latin typeface="+mn-lt"/>
              </a:rPr>
              <a:t>This created long term structural issues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37E8752-3A9C-FFD3-EC8D-E8765EA83ABC}"/>
              </a:ext>
            </a:extLst>
          </p:cNvPr>
          <p:cNvSpPr>
            <a:spLocks noGrp="1"/>
          </p:cNvSpPr>
          <p:nvPr>
            <p:ph idx="1"/>
          </p:nvPr>
        </p:nvSpPr>
        <p:spPr>
          <a:xfrm>
            <a:off x="838200" y="1929383"/>
            <a:ext cx="10515600" cy="4563491"/>
          </a:xfrm>
        </p:spPr>
        <p:txBody>
          <a:bodyPr>
            <a:normAutofit/>
          </a:bodyPr>
          <a:lstStyle/>
          <a:p>
            <a:r>
              <a:rPr lang="en-GB" sz="2400" dirty="0"/>
              <a:t>Long-term reductions in central government support </a:t>
            </a:r>
            <a:r>
              <a:rPr lang="en-GB" sz="2400" b="1" dirty="0"/>
              <a:t>funding</a:t>
            </a:r>
            <a:r>
              <a:rPr lang="en-GB" sz="2400" dirty="0"/>
              <a:t> and caps on LAs raising council tax</a:t>
            </a:r>
          </a:p>
          <a:p>
            <a:endParaRPr lang="en-GB" sz="800" dirty="0"/>
          </a:p>
          <a:p>
            <a:r>
              <a:rPr lang="en-GB" sz="2400" dirty="0"/>
              <a:t>Increasing </a:t>
            </a:r>
            <a:r>
              <a:rPr lang="en-GB" sz="2400" b="1" dirty="0"/>
              <a:t>demand</a:t>
            </a:r>
            <a:r>
              <a:rPr lang="en-GB" sz="2400" dirty="0"/>
              <a:t> for social care, housing and welfare services (Dom 2023) because of austerity-localism, demographic changes, and increasing inequalities.</a:t>
            </a:r>
          </a:p>
          <a:p>
            <a:endParaRPr lang="en-GB" sz="900" dirty="0"/>
          </a:p>
          <a:p>
            <a:r>
              <a:rPr lang="en-GB" sz="2400" dirty="0"/>
              <a:t>Reductions in strength, quality and quantity of </a:t>
            </a:r>
            <a:r>
              <a:rPr lang="en-GB" sz="2400" b="1" dirty="0"/>
              <a:t>scrutiny </a:t>
            </a:r>
            <a:r>
              <a:rPr lang="en-GB" sz="2400" dirty="0"/>
              <a:t> e.g., only 9% of Local Public Audits signed formally off on time by September 2023 (for 40 years it was 100%)</a:t>
            </a:r>
          </a:p>
          <a:p>
            <a:endParaRPr lang="en-GB" sz="900" dirty="0"/>
          </a:p>
          <a:p>
            <a:r>
              <a:rPr lang="en-GB" sz="2400" dirty="0"/>
              <a:t>CIPFA </a:t>
            </a:r>
            <a:r>
              <a:rPr lang="en-GB" sz="2400" b="1" dirty="0"/>
              <a:t>Financial Resilience Index</a:t>
            </a:r>
            <a:r>
              <a:rPr lang="en-GB" sz="2400" dirty="0"/>
              <a:t>, and EY Section 151 Confidence  Barometer, (“72% of LAs are reducing funding in areas that are long term priorities, to meet short term budget pressures”. EY 2023)</a:t>
            </a:r>
          </a:p>
          <a:p>
            <a:endParaRPr lang="en-GB" sz="900" dirty="0"/>
          </a:p>
        </p:txBody>
      </p:sp>
    </p:spTree>
    <p:extLst>
      <p:ext uri="{BB962C8B-B14F-4D97-AF65-F5344CB8AC3E}">
        <p14:creationId xmlns:p14="http://schemas.microsoft.com/office/powerpoint/2010/main" val="3920489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2254</Words>
  <Application>Microsoft Office PowerPoint</Application>
  <PresentationFormat>Widescreen</PresentationFormat>
  <Paragraphs>191</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IRSPM  Intervention or Monitoring:   How the government responds to financial, service and corporate failings in local authorities in the UK  </vt:lpstr>
      <vt:lpstr>Putting local government financial failure in context – national bankruptcies</vt:lpstr>
      <vt:lpstr>UK Historical Antecedents  </vt:lpstr>
      <vt:lpstr>UK Legislative basis</vt:lpstr>
      <vt:lpstr>4 previous distinguishable regimes/periods</vt:lpstr>
      <vt:lpstr>Intervention approach under Best Value/CPA. </vt:lpstr>
      <vt:lpstr>PowerPoint Presentation</vt:lpstr>
      <vt:lpstr>After 2010 a sea change in policy </vt:lpstr>
      <vt:lpstr>This created long term structural issues</vt:lpstr>
      <vt:lpstr>By 2018 it is clear .. more section 114 notices! </vt:lpstr>
      <vt:lpstr>What are Section 114 Notices</vt:lpstr>
      <vt:lpstr> Birmingham City Council S114 Report (5th Sept) (International News)</vt:lpstr>
      <vt:lpstr>Birmingham City Council   The background and the ‘trigger’</vt:lpstr>
      <vt:lpstr>On 15th Sept gov’t appoints external commissioners</vt:lpstr>
      <vt:lpstr>Nottingham City Council   The background and the ‘trigger’</vt:lpstr>
      <vt:lpstr>Comparison cases under the two systems and responses</vt:lpstr>
      <vt:lpstr>Two barriers to success? </vt:lpstr>
      <vt:lpstr>Moody’s (2023) Top 20 councils’ debt.</vt:lpstr>
      <vt:lpstr>Birmingham and Nottingham’s Section 114s attracted international publicity but this didn’t</vt:lpstr>
      <vt:lpstr>What happened to Improvement, Support and Infrastructure?</vt:lpstr>
      <vt:lpstr>Some interesting aspects</vt:lpstr>
      <vt:lpstr>Questions?   Contact: peter.murphy@ntu.ac.uk </vt:lpstr>
    </vt:vector>
  </TitlesOfParts>
  <Company>Nottingham Trent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Intervention or Monitoring   How does Whitehall respond to Financial and Service Failings in Local Authorities</dc:title>
  <dc:creator>Murphy, Peter</dc:creator>
  <cp:lastModifiedBy>Gallacher, Jonathan</cp:lastModifiedBy>
  <cp:revision>56</cp:revision>
  <dcterms:created xsi:type="dcterms:W3CDTF">2023-10-09T13:30:13Z</dcterms:created>
  <dcterms:modified xsi:type="dcterms:W3CDTF">2024-04-25T08:09:40Z</dcterms:modified>
</cp:coreProperties>
</file>