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  <p:sldMasterId id="2147483725" r:id="rId3"/>
  </p:sldMasterIdLst>
  <p:notesMasterIdLst>
    <p:notesMasterId r:id="rId19"/>
  </p:notesMasterIdLst>
  <p:sldIdLst>
    <p:sldId id="425" r:id="rId4"/>
    <p:sldId id="431" r:id="rId5"/>
    <p:sldId id="427" r:id="rId6"/>
    <p:sldId id="430" r:id="rId7"/>
    <p:sldId id="354" r:id="rId8"/>
    <p:sldId id="428" r:id="rId9"/>
    <p:sldId id="417" r:id="rId10"/>
    <p:sldId id="382" r:id="rId11"/>
    <p:sldId id="433" r:id="rId12"/>
    <p:sldId id="419" r:id="rId13"/>
    <p:sldId id="432" r:id="rId14"/>
    <p:sldId id="279" r:id="rId15"/>
    <p:sldId id="273" r:id="rId16"/>
    <p:sldId id="275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BC94BC-F3EF-DA84-3D64-987E28BC20B9}" name="Murphy, Peter" initials="MP" userId="S::peter.murphy@ntu.ac.uk::9c21c5f4-afff-4b3f-86ee-d635b91ccc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71DD9-1C19-40AD-8262-B8C84A292B47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05FC02-B434-48D2-83BD-4CB694A5947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0" dirty="0">
              <a:solidFill>
                <a:schemeClr val="tx1"/>
              </a:solidFill>
            </a:rPr>
            <a:t>The organisation, configuration and delivery of F&amp;R Services in England and the level of public assurance that citizens have the right to expect had all (collectively) significantly deteriorated.</a:t>
          </a:r>
        </a:p>
      </dgm:t>
    </dgm:pt>
    <dgm:pt modelId="{1EE58CAE-E3ED-4941-8100-4F82E8433146}" type="parTrans" cxnId="{E4A3DEDD-D2B7-48D7-8C2F-987D3C57E134}">
      <dgm:prSet/>
      <dgm:spPr/>
      <dgm:t>
        <a:bodyPr/>
        <a:lstStyle/>
        <a:p>
          <a:endParaRPr lang="en-US"/>
        </a:p>
      </dgm:t>
    </dgm:pt>
    <dgm:pt modelId="{A191B907-5386-491A-9A93-21166242A36A}" type="sibTrans" cxnId="{E4A3DEDD-D2B7-48D7-8C2F-987D3C57E134}">
      <dgm:prSet/>
      <dgm:spPr/>
      <dgm:t>
        <a:bodyPr/>
        <a:lstStyle/>
        <a:p>
          <a:endParaRPr lang="en-US"/>
        </a:p>
      </dgm:t>
    </dgm:pt>
    <dgm:pt modelId="{7C94F1AF-6D4A-4229-9908-F027B79A48E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2015 commissioned by the National Audit Office to assess the improvement progress of 4 public sectors (LAs, Health, Police and F&amp;R services and then another report specifically  on F&amp;R Services  </a:t>
          </a:r>
        </a:p>
      </dgm:t>
    </dgm:pt>
    <dgm:pt modelId="{1B8FF574-70FB-4F29-B523-FF48C473248C}" type="parTrans" cxnId="{AD0741AA-4FF0-490D-BC61-38127275548F}">
      <dgm:prSet/>
      <dgm:spPr/>
      <dgm:t>
        <a:bodyPr/>
        <a:lstStyle/>
        <a:p>
          <a:endParaRPr lang="en-US"/>
        </a:p>
      </dgm:t>
    </dgm:pt>
    <dgm:pt modelId="{0026834A-22E4-4576-A092-2D3CF1748132}" type="sibTrans" cxnId="{AD0741AA-4FF0-490D-BC61-38127275548F}">
      <dgm:prSet/>
      <dgm:spPr/>
      <dgm:t>
        <a:bodyPr/>
        <a:lstStyle/>
        <a:p>
          <a:endParaRPr lang="en-US"/>
        </a:p>
      </dgm:t>
    </dgm:pt>
    <dgm:pt modelId="{ECD46D51-7D2D-426F-870E-A01020790EE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700" b="0" dirty="0">
              <a:solidFill>
                <a:schemeClr val="tx1"/>
              </a:solidFill>
            </a:rPr>
            <a:t>This led to chapters 2-4 of the 2017 Police and Crime Act            A new national Framework for Fire and Rescue Services,            A new external inspectorate  (</a:t>
          </a:r>
          <a:r>
            <a:rPr lang="en-GB" sz="1700" b="0" dirty="0">
              <a:solidFill>
                <a:schemeClr val="tx1"/>
              </a:solidFill>
            </a:rPr>
            <a:t>HMICFRS)</a:t>
          </a:r>
          <a:r>
            <a:rPr lang="en-US" sz="1700" b="0" dirty="0">
              <a:solidFill>
                <a:schemeClr val="tx1"/>
              </a:solidFill>
            </a:rPr>
            <a:t> all based on NBS work</a:t>
          </a:r>
        </a:p>
      </dgm:t>
    </dgm:pt>
    <dgm:pt modelId="{F4F13036-6110-49C9-92E6-B5C6EF76A1BF}" type="parTrans" cxnId="{DBE829E2-E66A-420A-A18A-88AAD0C7BEBC}">
      <dgm:prSet/>
      <dgm:spPr/>
      <dgm:t>
        <a:bodyPr/>
        <a:lstStyle/>
        <a:p>
          <a:endParaRPr lang="en-US"/>
        </a:p>
      </dgm:t>
    </dgm:pt>
    <dgm:pt modelId="{B45A41BF-795D-4609-A253-D86DE93C12B3}" type="sibTrans" cxnId="{DBE829E2-E66A-420A-A18A-88AAD0C7BEBC}">
      <dgm:prSet/>
      <dgm:spPr/>
      <dgm:t>
        <a:bodyPr/>
        <a:lstStyle/>
        <a:p>
          <a:endParaRPr lang="en-US"/>
        </a:p>
      </dgm:t>
    </dgm:pt>
    <dgm:pt modelId="{0F4AC851-5F04-4397-874B-FD0ED919D807}" type="pres">
      <dgm:prSet presAssocID="{25071DD9-1C19-40AD-8262-B8C84A292B47}" presName="outerComposite" presStyleCnt="0">
        <dgm:presLayoutVars>
          <dgm:chMax val="5"/>
          <dgm:dir/>
          <dgm:resizeHandles val="exact"/>
        </dgm:presLayoutVars>
      </dgm:prSet>
      <dgm:spPr/>
    </dgm:pt>
    <dgm:pt modelId="{C362088A-889D-406B-A5ED-C901997069B3}" type="pres">
      <dgm:prSet presAssocID="{25071DD9-1C19-40AD-8262-B8C84A292B47}" presName="dummyMaxCanvas" presStyleCnt="0">
        <dgm:presLayoutVars/>
      </dgm:prSet>
      <dgm:spPr/>
    </dgm:pt>
    <dgm:pt modelId="{ACD3B2B9-65D5-401D-BD2B-DD564C576903}" type="pres">
      <dgm:prSet presAssocID="{25071DD9-1C19-40AD-8262-B8C84A292B47}" presName="ThreeNodes_1" presStyleLbl="node1" presStyleIdx="0" presStyleCnt="3" custScaleX="106475">
        <dgm:presLayoutVars>
          <dgm:bulletEnabled val="1"/>
        </dgm:presLayoutVars>
      </dgm:prSet>
      <dgm:spPr/>
    </dgm:pt>
    <dgm:pt modelId="{1E9BF143-3B5E-4DEF-81BC-B3C0DA8B8015}" type="pres">
      <dgm:prSet presAssocID="{25071DD9-1C19-40AD-8262-B8C84A292B47}" presName="ThreeNodes_2" presStyleLbl="node1" presStyleIdx="1" presStyleCnt="3" custScaleX="108196">
        <dgm:presLayoutVars>
          <dgm:bulletEnabled val="1"/>
        </dgm:presLayoutVars>
      </dgm:prSet>
      <dgm:spPr/>
    </dgm:pt>
    <dgm:pt modelId="{F8C25926-3FF2-4A08-894F-7DF19AFF76BE}" type="pres">
      <dgm:prSet presAssocID="{25071DD9-1C19-40AD-8262-B8C84A292B47}" presName="ThreeNodes_3" presStyleLbl="node1" presStyleIdx="2" presStyleCnt="3" custScaleX="116262">
        <dgm:presLayoutVars>
          <dgm:bulletEnabled val="1"/>
        </dgm:presLayoutVars>
      </dgm:prSet>
      <dgm:spPr/>
    </dgm:pt>
    <dgm:pt modelId="{53E3C043-2950-4B09-82FB-3CB3B803F21D}" type="pres">
      <dgm:prSet presAssocID="{25071DD9-1C19-40AD-8262-B8C84A292B47}" presName="ThreeConn_1-2" presStyleLbl="fgAccFollowNode1" presStyleIdx="0" presStyleCnt="2">
        <dgm:presLayoutVars>
          <dgm:bulletEnabled val="1"/>
        </dgm:presLayoutVars>
      </dgm:prSet>
      <dgm:spPr/>
    </dgm:pt>
    <dgm:pt modelId="{2F61376F-4861-46F2-A274-4DCFD2FC76E9}" type="pres">
      <dgm:prSet presAssocID="{25071DD9-1C19-40AD-8262-B8C84A292B47}" presName="ThreeConn_2-3" presStyleLbl="fgAccFollowNode1" presStyleIdx="1" presStyleCnt="2">
        <dgm:presLayoutVars>
          <dgm:bulletEnabled val="1"/>
        </dgm:presLayoutVars>
      </dgm:prSet>
      <dgm:spPr/>
    </dgm:pt>
    <dgm:pt modelId="{0149F2CA-D0B3-4163-88D0-6A570610FE89}" type="pres">
      <dgm:prSet presAssocID="{25071DD9-1C19-40AD-8262-B8C84A292B47}" presName="ThreeNodes_1_text" presStyleLbl="node1" presStyleIdx="2" presStyleCnt="3">
        <dgm:presLayoutVars>
          <dgm:bulletEnabled val="1"/>
        </dgm:presLayoutVars>
      </dgm:prSet>
      <dgm:spPr/>
    </dgm:pt>
    <dgm:pt modelId="{24B664CB-EE1F-4C4F-B721-6FFD6F2006A9}" type="pres">
      <dgm:prSet presAssocID="{25071DD9-1C19-40AD-8262-B8C84A292B47}" presName="ThreeNodes_2_text" presStyleLbl="node1" presStyleIdx="2" presStyleCnt="3">
        <dgm:presLayoutVars>
          <dgm:bulletEnabled val="1"/>
        </dgm:presLayoutVars>
      </dgm:prSet>
      <dgm:spPr/>
    </dgm:pt>
    <dgm:pt modelId="{3A6941F5-7198-40D8-8CB7-F7B0A4BF97A4}" type="pres">
      <dgm:prSet presAssocID="{25071DD9-1C19-40AD-8262-B8C84A292B4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B477621-0BF9-4F1E-9F2F-B854A00AD791}" type="presOf" srcId="{ECD46D51-7D2D-426F-870E-A01020790EE5}" destId="{F8C25926-3FF2-4A08-894F-7DF19AFF76BE}" srcOrd="0" destOrd="0" presId="urn:microsoft.com/office/officeart/2005/8/layout/vProcess5"/>
    <dgm:cxn modelId="{8B5DFA2A-7A12-4803-B534-0CAEB9164B02}" type="presOf" srcId="{7C94F1AF-6D4A-4229-9908-F027B79A48E0}" destId="{24B664CB-EE1F-4C4F-B721-6FFD6F2006A9}" srcOrd="1" destOrd="0" presId="urn:microsoft.com/office/officeart/2005/8/layout/vProcess5"/>
    <dgm:cxn modelId="{B006C32C-F770-4EDA-A459-815DFAE8B7AC}" type="presOf" srcId="{A191B907-5386-491A-9A93-21166242A36A}" destId="{53E3C043-2950-4B09-82FB-3CB3B803F21D}" srcOrd="0" destOrd="0" presId="urn:microsoft.com/office/officeart/2005/8/layout/vProcess5"/>
    <dgm:cxn modelId="{3EB2802D-508C-4C11-A34A-1068DF3EE159}" type="presOf" srcId="{1305FC02-B434-48D2-83BD-4CB694A59476}" destId="{ACD3B2B9-65D5-401D-BD2B-DD564C576903}" srcOrd="0" destOrd="0" presId="urn:microsoft.com/office/officeart/2005/8/layout/vProcess5"/>
    <dgm:cxn modelId="{EAD4DC84-6EEE-414D-8D6E-3D1BB1BBBB23}" type="presOf" srcId="{7C94F1AF-6D4A-4229-9908-F027B79A48E0}" destId="{1E9BF143-3B5E-4DEF-81BC-B3C0DA8B8015}" srcOrd="0" destOrd="0" presId="urn:microsoft.com/office/officeart/2005/8/layout/vProcess5"/>
    <dgm:cxn modelId="{E5CA29A2-2114-474D-AE7B-FCDD4A49DADD}" type="presOf" srcId="{25071DD9-1C19-40AD-8262-B8C84A292B47}" destId="{0F4AC851-5F04-4397-874B-FD0ED919D807}" srcOrd="0" destOrd="0" presId="urn:microsoft.com/office/officeart/2005/8/layout/vProcess5"/>
    <dgm:cxn modelId="{6600DAA6-4219-4586-B45E-657CEED81E59}" type="presOf" srcId="{ECD46D51-7D2D-426F-870E-A01020790EE5}" destId="{3A6941F5-7198-40D8-8CB7-F7B0A4BF97A4}" srcOrd="1" destOrd="0" presId="urn:microsoft.com/office/officeart/2005/8/layout/vProcess5"/>
    <dgm:cxn modelId="{C5D61FA9-B68F-4A94-8C73-447FED841B41}" type="presOf" srcId="{1305FC02-B434-48D2-83BD-4CB694A59476}" destId="{0149F2CA-D0B3-4163-88D0-6A570610FE89}" srcOrd="1" destOrd="0" presId="urn:microsoft.com/office/officeart/2005/8/layout/vProcess5"/>
    <dgm:cxn modelId="{AD0741AA-4FF0-490D-BC61-38127275548F}" srcId="{25071DD9-1C19-40AD-8262-B8C84A292B47}" destId="{7C94F1AF-6D4A-4229-9908-F027B79A48E0}" srcOrd="1" destOrd="0" parTransId="{1B8FF574-70FB-4F29-B523-FF48C473248C}" sibTransId="{0026834A-22E4-4576-A092-2D3CF1748132}"/>
    <dgm:cxn modelId="{A72DE8B7-164B-401D-95F2-FFF56D1A477A}" type="presOf" srcId="{0026834A-22E4-4576-A092-2D3CF1748132}" destId="{2F61376F-4861-46F2-A274-4DCFD2FC76E9}" srcOrd="0" destOrd="0" presId="urn:microsoft.com/office/officeart/2005/8/layout/vProcess5"/>
    <dgm:cxn modelId="{E4A3DEDD-D2B7-48D7-8C2F-987D3C57E134}" srcId="{25071DD9-1C19-40AD-8262-B8C84A292B47}" destId="{1305FC02-B434-48D2-83BD-4CB694A59476}" srcOrd="0" destOrd="0" parTransId="{1EE58CAE-E3ED-4941-8100-4F82E8433146}" sibTransId="{A191B907-5386-491A-9A93-21166242A36A}"/>
    <dgm:cxn modelId="{DBE829E2-E66A-420A-A18A-88AAD0C7BEBC}" srcId="{25071DD9-1C19-40AD-8262-B8C84A292B47}" destId="{ECD46D51-7D2D-426F-870E-A01020790EE5}" srcOrd="2" destOrd="0" parTransId="{F4F13036-6110-49C9-92E6-B5C6EF76A1BF}" sibTransId="{B45A41BF-795D-4609-A253-D86DE93C12B3}"/>
    <dgm:cxn modelId="{4EE64FA4-D6AF-4E7C-A283-BEDA2F5FCC4D}" type="presParOf" srcId="{0F4AC851-5F04-4397-874B-FD0ED919D807}" destId="{C362088A-889D-406B-A5ED-C901997069B3}" srcOrd="0" destOrd="0" presId="urn:microsoft.com/office/officeart/2005/8/layout/vProcess5"/>
    <dgm:cxn modelId="{F770F812-99DF-4873-9E46-224C95531A01}" type="presParOf" srcId="{0F4AC851-5F04-4397-874B-FD0ED919D807}" destId="{ACD3B2B9-65D5-401D-BD2B-DD564C576903}" srcOrd="1" destOrd="0" presId="urn:microsoft.com/office/officeart/2005/8/layout/vProcess5"/>
    <dgm:cxn modelId="{19EE1AFD-0DA3-42FB-9CA0-8D6F789D234E}" type="presParOf" srcId="{0F4AC851-5F04-4397-874B-FD0ED919D807}" destId="{1E9BF143-3B5E-4DEF-81BC-B3C0DA8B8015}" srcOrd="2" destOrd="0" presId="urn:microsoft.com/office/officeart/2005/8/layout/vProcess5"/>
    <dgm:cxn modelId="{88BC1256-F28C-4C02-9600-FA95B6295DDC}" type="presParOf" srcId="{0F4AC851-5F04-4397-874B-FD0ED919D807}" destId="{F8C25926-3FF2-4A08-894F-7DF19AFF76BE}" srcOrd="3" destOrd="0" presId="urn:microsoft.com/office/officeart/2005/8/layout/vProcess5"/>
    <dgm:cxn modelId="{A282891D-FA01-4A25-8BF8-415A264B46CB}" type="presParOf" srcId="{0F4AC851-5F04-4397-874B-FD0ED919D807}" destId="{53E3C043-2950-4B09-82FB-3CB3B803F21D}" srcOrd="4" destOrd="0" presId="urn:microsoft.com/office/officeart/2005/8/layout/vProcess5"/>
    <dgm:cxn modelId="{747DBAC9-6299-476F-A1D5-9887F95387B6}" type="presParOf" srcId="{0F4AC851-5F04-4397-874B-FD0ED919D807}" destId="{2F61376F-4861-46F2-A274-4DCFD2FC76E9}" srcOrd="5" destOrd="0" presId="urn:microsoft.com/office/officeart/2005/8/layout/vProcess5"/>
    <dgm:cxn modelId="{0E2DBF0B-8474-4808-9FF7-7F0F94D0754C}" type="presParOf" srcId="{0F4AC851-5F04-4397-874B-FD0ED919D807}" destId="{0149F2CA-D0B3-4163-88D0-6A570610FE89}" srcOrd="6" destOrd="0" presId="urn:microsoft.com/office/officeart/2005/8/layout/vProcess5"/>
    <dgm:cxn modelId="{C8C8BB15-B483-43E0-8A66-50E82FD1D20F}" type="presParOf" srcId="{0F4AC851-5F04-4397-874B-FD0ED919D807}" destId="{24B664CB-EE1F-4C4F-B721-6FFD6F2006A9}" srcOrd="7" destOrd="0" presId="urn:microsoft.com/office/officeart/2005/8/layout/vProcess5"/>
    <dgm:cxn modelId="{49FFF38E-105C-435E-B474-96BAAF61B110}" type="presParOf" srcId="{0F4AC851-5F04-4397-874B-FD0ED919D807}" destId="{3A6941F5-7198-40D8-8CB7-F7B0A4BF97A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F9862-A3DC-4A38-96C4-0A04E1C6B5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B06FB-31BD-4A45-90D7-77A674CBA984}">
      <dgm:prSet/>
      <dgm:spPr/>
      <dgm:t>
        <a:bodyPr/>
        <a:lstStyle/>
        <a:p>
          <a:r>
            <a:rPr lang="en-GB" b="1" dirty="0"/>
            <a:t>On-going research projects include </a:t>
          </a:r>
          <a:endParaRPr lang="en-US" b="1" dirty="0"/>
        </a:p>
      </dgm:t>
    </dgm:pt>
    <dgm:pt modelId="{C1747824-E7FD-4C32-8412-456FA2B24811}" type="parTrans" cxnId="{521D2FC2-88B4-41A6-B89A-300C5E16E270}">
      <dgm:prSet/>
      <dgm:spPr/>
      <dgm:t>
        <a:bodyPr/>
        <a:lstStyle/>
        <a:p>
          <a:endParaRPr lang="en-US"/>
        </a:p>
      </dgm:t>
    </dgm:pt>
    <dgm:pt modelId="{926D6820-342E-49EB-8D7E-9DFBDD33018D}" type="sibTrans" cxnId="{521D2FC2-88B4-41A6-B89A-300C5E16E270}">
      <dgm:prSet/>
      <dgm:spPr/>
      <dgm:t>
        <a:bodyPr/>
        <a:lstStyle/>
        <a:p>
          <a:endParaRPr lang="en-US"/>
        </a:p>
      </dgm:t>
    </dgm:pt>
    <dgm:pt modelId="{85775A53-8AF4-460D-AE4D-92A20096DEBB}">
      <dgm:prSet/>
      <dgm:spPr/>
      <dgm:t>
        <a:bodyPr/>
        <a:lstStyle/>
        <a:p>
          <a:r>
            <a:rPr lang="en-GB" b="0" dirty="0"/>
            <a:t>•   The economic and social value of UK fire and rescue services.</a:t>
          </a:r>
        </a:p>
      </dgm:t>
    </dgm:pt>
    <dgm:pt modelId="{48DB081F-C57A-4978-8BBD-C5AB7D0309EA}" type="parTrans" cxnId="{4A344FF8-207C-48E9-8B94-00B59A18AD70}">
      <dgm:prSet/>
      <dgm:spPr/>
      <dgm:t>
        <a:bodyPr/>
        <a:lstStyle/>
        <a:p>
          <a:endParaRPr lang="en-US"/>
        </a:p>
      </dgm:t>
    </dgm:pt>
    <dgm:pt modelId="{884DBD23-C545-4071-B08E-964DA4AB0561}" type="sibTrans" cxnId="{4A344FF8-207C-48E9-8B94-00B59A18AD70}">
      <dgm:prSet/>
      <dgm:spPr/>
      <dgm:t>
        <a:bodyPr/>
        <a:lstStyle/>
        <a:p>
          <a:endParaRPr lang="en-US"/>
        </a:p>
      </dgm:t>
    </dgm:pt>
    <dgm:pt modelId="{81BA62B0-1B77-457F-AA0F-B202027F1235}">
      <dgm:prSet/>
      <dgm:spPr/>
      <dgm:t>
        <a:bodyPr/>
        <a:lstStyle/>
        <a:p>
          <a:r>
            <a:rPr lang="en-GB" b="0" dirty="0"/>
            <a:t>•   Recent and proposed changes to governance, leadership, and accountability of FRS </a:t>
          </a:r>
          <a:endParaRPr lang="en-US" dirty="0"/>
        </a:p>
      </dgm:t>
    </dgm:pt>
    <dgm:pt modelId="{9816E131-3634-4EDE-B058-213C77330E72}" type="parTrans" cxnId="{F62E3511-1D78-4D81-88FD-A779BE393364}">
      <dgm:prSet/>
      <dgm:spPr/>
      <dgm:t>
        <a:bodyPr/>
        <a:lstStyle/>
        <a:p>
          <a:endParaRPr lang="en-US"/>
        </a:p>
      </dgm:t>
    </dgm:pt>
    <dgm:pt modelId="{055E959A-C1A2-4103-9D8D-6804BD04016F}" type="sibTrans" cxnId="{F62E3511-1D78-4D81-88FD-A779BE393364}">
      <dgm:prSet/>
      <dgm:spPr/>
      <dgm:t>
        <a:bodyPr/>
        <a:lstStyle/>
        <a:p>
          <a:endParaRPr lang="en-US"/>
        </a:p>
      </dgm:t>
    </dgm:pt>
    <dgm:pt modelId="{EB1A5F3E-4F88-42FE-98C9-E7E6548D5F3C}">
      <dgm:prSet/>
      <dgm:spPr/>
      <dgm:t>
        <a:bodyPr/>
        <a:lstStyle/>
        <a:p>
          <a:r>
            <a:rPr lang="en-GB" b="0" dirty="0"/>
            <a:t>•   Scrutiny and evaluation of the governments (post-2021) ‘Fire Reform’ agenda, </a:t>
          </a:r>
        </a:p>
      </dgm:t>
    </dgm:pt>
    <dgm:pt modelId="{C53A5A7D-5CDD-4E82-8B75-0F8AA96ED047}" type="parTrans" cxnId="{22CDF53D-5046-41DA-B1D3-9854B10A1B8E}">
      <dgm:prSet/>
      <dgm:spPr/>
      <dgm:t>
        <a:bodyPr/>
        <a:lstStyle/>
        <a:p>
          <a:endParaRPr lang="en-US"/>
        </a:p>
      </dgm:t>
    </dgm:pt>
    <dgm:pt modelId="{202AD6FA-C091-4256-AF87-A883E6D58A9F}" type="sibTrans" cxnId="{22CDF53D-5046-41DA-B1D3-9854B10A1B8E}">
      <dgm:prSet/>
      <dgm:spPr/>
      <dgm:t>
        <a:bodyPr/>
        <a:lstStyle/>
        <a:p>
          <a:endParaRPr lang="en-US"/>
        </a:p>
      </dgm:t>
    </dgm:pt>
    <dgm:pt modelId="{DEEA89F8-280A-48C2-93F6-4994C384B398}">
      <dgm:prSet/>
      <dgm:spPr/>
      <dgm:t>
        <a:bodyPr/>
        <a:lstStyle/>
        <a:p>
          <a:r>
            <a:rPr lang="en-GB" b="0" dirty="0"/>
            <a:t>•   The local public audit and assurance system (“no longer fit for purpose”).  </a:t>
          </a:r>
          <a:endParaRPr lang="en-US" dirty="0"/>
        </a:p>
      </dgm:t>
    </dgm:pt>
    <dgm:pt modelId="{1D98EE84-D845-47BA-9523-26181465D08B}" type="parTrans" cxnId="{DEA6D255-E845-4CE3-BEFA-D39306B7C906}">
      <dgm:prSet/>
      <dgm:spPr/>
      <dgm:t>
        <a:bodyPr/>
        <a:lstStyle/>
        <a:p>
          <a:endParaRPr lang="en-US"/>
        </a:p>
      </dgm:t>
    </dgm:pt>
    <dgm:pt modelId="{0CD67489-570F-4D88-B9A9-41CE779CCB0F}" type="sibTrans" cxnId="{DEA6D255-E845-4CE3-BEFA-D39306B7C906}">
      <dgm:prSet/>
      <dgm:spPr/>
      <dgm:t>
        <a:bodyPr/>
        <a:lstStyle/>
        <a:p>
          <a:endParaRPr lang="en-US"/>
        </a:p>
      </dgm:t>
    </dgm:pt>
    <dgm:pt modelId="{E863A1B3-4E7B-4893-BB10-7592D9343D67}" type="pres">
      <dgm:prSet presAssocID="{083F9862-A3DC-4A38-96C4-0A04E1C6B5A9}" presName="vert0" presStyleCnt="0">
        <dgm:presLayoutVars>
          <dgm:dir/>
          <dgm:animOne val="branch"/>
          <dgm:animLvl val="lvl"/>
        </dgm:presLayoutVars>
      </dgm:prSet>
      <dgm:spPr/>
    </dgm:pt>
    <dgm:pt modelId="{1BBEC318-80E0-4A84-AA7E-A868C4B35CDF}" type="pres">
      <dgm:prSet presAssocID="{F90B06FB-31BD-4A45-90D7-77A674CBA984}" presName="thickLine" presStyleLbl="alignNode1" presStyleIdx="0" presStyleCnt="5"/>
      <dgm:spPr/>
    </dgm:pt>
    <dgm:pt modelId="{6A0FEDAF-0740-45A6-B978-5C1C64DA957C}" type="pres">
      <dgm:prSet presAssocID="{F90B06FB-31BD-4A45-90D7-77A674CBA984}" presName="horz1" presStyleCnt="0"/>
      <dgm:spPr/>
    </dgm:pt>
    <dgm:pt modelId="{64D18025-01C0-452E-93DF-D796A7CF25B4}" type="pres">
      <dgm:prSet presAssocID="{F90B06FB-31BD-4A45-90D7-77A674CBA984}" presName="tx1" presStyleLbl="revTx" presStyleIdx="0" presStyleCnt="5"/>
      <dgm:spPr/>
    </dgm:pt>
    <dgm:pt modelId="{A1AC0A09-BCEF-4798-9D99-BC97E00AF38C}" type="pres">
      <dgm:prSet presAssocID="{F90B06FB-31BD-4A45-90D7-77A674CBA984}" presName="vert1" presStyleCnt="0"/>
      <dgm:spPr/>
    </dgm:pt>
    <dgm:pt modelId="{B92B4D9F-7DDC-442C-BCF7-3121F1756BC9}" type="pres">
      <dgm:prSet presAssocID="{85775A53-8AF4-460D-AE4D-92A20096DEBB}" presName="thickLine" presStyleLbl="alignNode1" presStyleIdx="1" presStyleCnt="5"/>
      <dgm:spPr/>
    </dgm:pt>
    <dgm:pt modelId="{9B2AA676-874A-4E4C-B576-091449994C08}" type="pres">
      <dgm:prSet presAssocID="{85775A53-8AF4-460D-AE4D-92A20096DEBB}" presName="horz1" presStyleCnt="0"/>
      <dgm:spPr/>
    </dgm:pt>
    <dgm:pt modelId="{5B1843AD-29F1-4735-AAB6-01A3118889BE}" type="pres">
      <dgm:prSet presAssocID="{85775A53-8AF4-460D-AE4D-92A20096DEBB}" presName="tx1" presStyleLbl="revTx" presStyleIdx="1" presStyleCnt="5"/>
      <dgm:spPr/>
    </dgm:pt>
    <dgm:pt modelId="{95E460BE-757F-4018-8490-A79DCA7C1E82}" type="pres">
      <dgm:prSet presAssocID="{85775A53-8AF4-460D-AE4D-92A20096DEBB}" presName="vert1" presStyleCnt="0"/>
      <dgm:spPr/>
    </dgm:pt>
    <dgm:pt modelId="{CD68358C-C5F9-48BE-ADFC-AF5F669D4916}" type="pres">
      <dgm:prSet presAssocID="{81BA62B0-1B77-457F-AA0F-B202027F1235}" presName="thickLine" presStyleLbl="alignNode1" presStyleIdx="2" presStyleCnt="5"/>
      <dgm:spPr/>
    </dgm:pt>
    <dgm:pt modelId="{79F082E4-7A38-4521-94C6-5964AD987E6E}" type="pres">
      <dgm:prSet presAssocID="{81BA62B0-1B77-457F-AA0F-B202027F1235}" presName="horz1" presStyleCnt="0"/>
      <dgm:spPr/>
    </dgm:pt>
    <dgm:pt modelId="{F1DDCEB6-8939-4D05-8341-59493FFD2EB7}" type="pres">
      <dgm:prSet presAssocID="{81BA62B0-1B77-457F-AA0F-B202027F1235}" presName="tx1" presStyleLbl="revTx" presStyleIdx="2" presStyleCnt="5"/>
      <dgm:spPr/>
    </dgm:pt>
    <dgm:pt modelId="{176E9BC7-C7F6-48C7-A51D-1A4B92BE40E0}" type="pres">
      <dgm:prSet presAssocID="{81BA62B0-1B77-457F-AA0F-B202027F1235}" presName="vert1" presStyleCnt="0"/>
      <dgm:spPr/>
    </dgm:pt>
    <dgm:pt modelId="{CA421E85-DDA3-4A79-9C5D-2F9065A5C328}" type="pres">
      <dgm:prSet presAssocID="{EB1A5F3E-4F88-42FE-98C9-E7E6548D5F3C}" presName="thickLine" presStyleLbl="alignNode1" presStyleIdx="3" presStyleCnt="5"/>
      <dgm:spPr/>
    </dgm:pt>
    <dgm:pt modelId="{55C64CD4-0052-4566-BAA1-B3CACF5D3A94}" type="pres">
      <dgm:prSet presAssocID="{EB1A5F3E-4F88-42FE-98C9-E7E6548D5F3C}" presName="horz1" presStyleCnt="0"/>
      <dgm:spPr/>
    </dgm:pt>
    <dgm:pt modelId="{7BD0DBD0-A850-4C56-8057-A9087DD4E41C}" type="pres">
      <dgm:prSet presAssocID="{EB1A5F3E-4F88-42FE-98C9-E7E6548D5F3C}" presName="tx1" presStyleLbl="revTx" presStyleIdx="3" presStyleCnt="5"/>
      <dgm:spPr/>
    </dgm:pt>
    <dgm:pt modelId="{5B315FBA-A589-435B-B31D-6909662075A8}" type="pres">
      <dgm:prSet presAssocID="{EB1A5F3E-4F88-42FE-98C9-E7E6548D5F3C}" presName="vert1" presStyleCnt="0"/>
      <dgm:spPr/>
    </dgm:pt>
    <dgm:pt modelId="{01B7C148-99C5-4386-BCE7-073AFFFC2B57}" type="pres">
      <dgm:prSet presAssocID="{DEEA89F8-280A-48C2-93F6-4994C384B398}" presName="thickLine" presStyleLbl="alignNode1" presStyleIdx="4" presStyleCnt="5"/>
      <dgm:spPr/>
    </dgm:pt>
    <dgm:pt modelId="{F99BBED6-CB48-4B42-BD83-FE204B29FBBE}" type="pres">
      <dgm:prSet presAssocID="{DEEA89F8-280A-48C2-93F6-4994C384B398}" presName="horz1" presStyleCnt="0"/>
      <dgm:spPr/>
    </dgm:pt>
    <dgm:pt modelId="{8BC28737-E291-4003-A90C-AACDDCB03A97}" type="pres">
      <dgm:prSet presAssocID="{DEEA89F8-280A-48C2-93F6-4994C384B398}" presName="tx1" presStyleLbl="revTx" presStyleIdx="4" presStyleCnt="5"/>
      <dgm:spPr/>
    </dgm:pt>
    <dgm:pt modelId="{A2BA4BF4-8185-404D-B2D8-CDFC12CFF885}" type="pres">
      <dgm:prSet presAssocID="{DEEA89F8-280A-48C2-93F6-4994C384B398}" presName="vert1" presStyleCnt="0"/>
      <dgm:spPr/>
    </dgm:pt>
  </dgm:ptLst>
  <dgm:cxnLst>
    <dgm:cxn modelId="{F62E3511-1D78-4D81-88FD-A779BE393364}" srcId="{083F9862-A3DC-4A38-96C4-0A04E1C6B5A9}" destId="{81BA62B0-1B77-457F-AA0F-B202027F1235}" srcOrd="2" destOrd="0" parTransId="{9816E131-3634-4EDE-B058-213C77330E72}" sibTransId="{055E959A-C1A2-4103-9D8D-6804BD04016F}"/>
    <dgm:cxn modelId="{22CDF53D-5046-41DA-B1D3-9854B10A1B8E}" srcId="{083F9862-A3DC-4A38-96C4-0A04E1C6B5A9}" destId="{EB1A5F3E-4F88-42FE-98C9-E7E6548D5F3C}" srcOrd="3" destOrd="0" parTransId="{C53A5A7D-5CDD-4E82-8B75-0F8AA96ED047}" sibTransId="{202AD6FA-C091-4256-AF87-A883E6D58A9F}"/>
    <dgm:cxn modelId="{C4907141-0D9F-456E-9BAA-168354B9293D}" type="presOf" srcId="{F90B06FB-31BD-4A45-90D7-77A674CBA984}" destId="{64D18025-01C0-452E-93DF-D796A7CF25B4}" srcOrd="0" destOrd="0" presId="urn:microsoft.com/office/officeart/2008/layout/LinedList"/>
    <dgm:cxn modelId="{6939EE48-5566-4CA7-B3EB-6A2B2D2611A4}" type="presOf" srcId="{083F9862-A3DC-4A38-96C4-0A04E1C6B5A9}" destId="{E863A1B3-4E7B-4893-BB10-7592D9343D67}" srcOrd="0" destOrd="0" presId="urn:microsoft.com/office/officeart/2008/layout/LinedList"/>
    <dgm:cxn modelId="{5ADC5B74-012E-4751-B653-0208552A6A70}" type="presOf" srcId="{EB1A5F3E-4F88-42FE-98C9-E7E6548D5F3C}" destId="{7BD0DBD0-A850-4C56-8057-A9087DD4E41C}" srcOrd="0" destOrd="0" presId="urn:microsoft.com/office/officeart/2008/layout/LinedList"/>
    <dgm:cxn modelId="{DEA6D255-E845-4CE3-BEFA-D39306B7C906}" srcId="{083F9862-A3DC-4A38-96C4-0A04E1C6B5A9}" destId="{DEEA89F8-280A-48C2-93F6-4994C384B398}" srcOrd="4" destOrd="0" parTransId="{1D98EE84-D845-47BA-9523-26181465D08B}" sibTransId="{0CD67489-570F-4D88-B9A9-41CE779CCB0F}"/>
    <dgm:cxn modelId="{E251029C-7E0F-4BD1-A1D0-A5476FA0109A}" type="presOf" srcId="{DEEA89F8-280A-48C2-93F6-4994C384B398}" destId="{8BC28737-E291-4003-A90C-AACDDCB03A97}" srcOrd="0" destOrd="0" presId="urn:microsoft.com/office/officeart/2008/layout/LinedList"/>
    <dgm:cxn modelId="{521D2FC2-88B4-41A6-B89A-300C5E16E270}" srcId="{083F9862-A3DC-4A38-96C4-0A04E1C6B5A9}" destId="{F90B06FB-31BD-4A45-90D7-77A674CBA984}" srcOrd="0" destOrd="0" parTransId="{C1747824-E7FD-4C32-8412-456FA2B24811}" sibTransId="{926D6820-342E-49EB-8D7E-9DFBDD33018D}"/>
    <dgm:cxn modelId="{5FC730C9-71F1-4FD7-BB9A-F930EF0E5D76}" type="presOf" srcId="{81BA62B0-1B77-457F-AA0F-B202027F1235}" destId="{F1DDCEB6-8939-4D05-8341-59493FFD2EB7}" srcOrd="0" destOrd="0" presId="urn:microsoft.com/office/officeart/2008/layout/LinedList"/>
    <dgm:cxn modelId="{3FCC1EE6-A928-482D-A1F4-5B83A61510DB}" type="presOf" srcId="{85775A53-8AF4-460D-AE4D-92A20096DEBB}" destId="{5B1843AD-29F1-4735-AAB6-01A3118889BE}" srcOrd="0" destOrd="0" presId="urn:microsoft.com/office/officeart/2008/layout/LinedList"/>
    <dgm:cxn modelId="{4A344FF8-207C-48E9-8B94-00B59A18AD70}" srcId="{083F9862-A3DC-4A38-96C4-0A04E1C6B5A9}" destId="{85775A53-8AF4-460D-AE4D-92A20096DEBB}" srcOrd="1" destOrd="0" parTransId="{48DB081F-C57A-4978-8BBD-C5AB7D0309EA}" sibTransId="{884DBD23-C545-4071-B08E-964DA4AB0561}"/>
    <dgm:cxn modelId="{8E17482E-D677-4682-B071-B7BE1ABF95FC}" type="presParOf" srcId="{E863A1B3-4E7B-4893-BB10-7592D9343D67}" destId="{1BBEC318-80E0-4A84-AA7E-A868C4B35CDF}" srcOrd="0" destOrd="0" presId="urn:microsoft.com/office/officeart/2008/layout/LinedList"/>
    <dgm:cxn modelId="{18E090D9-86C5-42E5-AAC0-D58BB2A7AC10}" type="presParOf" srcId="{E863A1B3-4E7B-4893-BB10-7592D9343D67}" destId="{6A0FEDAF-0740-45A6-B978-5C1C64DA957C}" srcOrd="1" destOrd="0" presId="urn:microsoft.com/office/officeart/2008/layout/LinedList"/>
    <dgm:cxn modelId="{1B5BA97C-FEC6-42E9-A700-C9E609E9F335}" type="presParOf" srcId="{6A0FEDAF-0740-45A6-B978-5C1C64DA957C}" destId="{64D18025-01C0-452E-93DF-D796A7CF25B4}" srcOrd="0" destOrd="0" presId="urn:microsoft.com/office/officeart/2008/layout/LinedList"/>
    <dgm:cxn modelId="{3DD163F3-16C3-412B-80F1-0524D3AD34F2}" type="presParOf" srcId="{6A0FEDAF-0740-45A6-B978-5C1C64DA957C}" destId="{A1AC0A09-BCEF-4798-9D99-BC97E00AF38C}" srcOrd="1" destOrd="0" presId="urn:microsoft.com/office/officeart/2008/layout/LinedList"/>
    <dgm:cxn modelId="{B8CC4F51-F856-4777-A7C6-1032B8C8C693}" type="presParOf" srcId="{E863A1B3-4E7B-4893-BB10-7592D9343D67}" destId="{B92B4D9F-7DDC-442C-BCF7-3121F1756BC9}" srcOrd="2" destOrd="0" presId="urn:microsoft.com/office/officeart/2008/layout/LinedList"/>
    <dgm:cxn modelId="{D2E43978-B0E9-4929-B2B4-08A05F6C5D62}" type="presParOf" srcId="{E863A1B3-4E7B-4893-BB10-7592D9343D67}" destId="{9B2AA676-874A-4E4C-B576-091449994C08}" srcOrd="3" destOrd="0" presId="urn:microsoft.com/office/officeart/2008/layout/LinedList"/>
    <dgm:cxn modelId="{4C3F326D-809E-4EE5-B3CD-F861849B22B3}" type="presParOf" srcId="{9B2AA676-874A-4E4C-B576-091449994C08}" destId="{5B1843AD-29F1-4735-AAB6-01A3118889BE}" srcOrd="0" destOrd="0" presId="urn:microsoft.com/office/officeart/2008/layout/LinedList"/>
    <dgm:cxn modelId="{61F48DF3-24BE-4705-99AE-DA051CA17402}" type="presParOf" srcId="{9B2AA676-874A-4E4C-B576-091449994C08}" destId="{95E460BE-757F-4018-8490-A79DCA7C1E82}" srcOrd="1" destOrd="0" presId="urn:microsoft.com/office/officeart/2008/layout/LinedList"/>
    <dgm:cxn modelId="{72767241-BADC-43BB-8CDE-D49B8090B028}" type="presParOf" srcId="{E863A1B3-4E7B-4893-BB10-7592D9343D67}" destId="{CD68358C-C5F9-48BE-ADFC-AF5F669D4916}" srcOrd="4" destOrd="0" presId="urn:microsoft.com/office/officeart/2008/layout/LinedList"/>
    <dgm:cxn modelId="{A32CC009-4A51-4BD0-8B15-FD268A5E3A3A}" type="presParOf" srcId="{E863A1B3-4E7B-4893-BB10-7592D9343D67}" destId="{79F082E4-7A38-4521-94C6-5964AD987E6E}" srcOrd="5" destOrd="0" presId="urn:microsoft.com/office/officeart/2008/layout/LinedList"/>
    <dgm:cxn modelId="{41287627-80B6-4DF9-9D20-A9613DCEAE79}" type="presParOf" srcId="{79F082E4-7A38-4521-94C6-5964AD987E6E}" destId="{F1DDCEB6-8939-4D05-8341-59493FFD2EB7}" srcOrd="0" destOrd="0" presId="urn:microsoft.com/office/officeart/2008/layout/LinedList"/>
    <dgm:cxn modelId="{1063794A-B882-4075-BDF9-759D421033C9}" type="presParOf" srcId="{79F082E4-7A38-4521-94C6-5964AD987E6E}" destId="{176E9BC7-C7F6-48C7-A51D-1A4B92BE40E0}" srcOrd="1" destOrd="0" presId="urn:microsoft.com/office/officeart/2008/layout/LinedList"/>
    <dgm:cxn modelId="{CE1ACF19-64D7-47CA-9EAB-4D1D05BFEDE1}" type="presParOf" srcId="{E863A1B3-4E7B-4893-BB10-7592D9343D67}" destId="{CA421E85-DDA3-4A79-9C5D-2F9065A5C328}" srcOrd="6" destOrd="0" presId="urn:microsoft.com/office/officeart/2008/layout/LinedList"/>
    <dgm:cxn modelId="{254C473B-C6DE-4ADC-BD04-AEF9EEC0100A}" type="presParOf" srcId="{E863A1B3-4E7B-4893-BB10-7592D9343D67}" destId="{55C64CD4-0052-4566-BAA1-B3CACF5D3A94}" srcOrd="7" destOrd="0" presId="urn:microsoft.com/office/officeart/2008/layout/LinedList"/>
    <dgm:cxn modelId="{A84D6569-890F-4767-A8E6-821AD30DBE85}" type="presParOf" srcId="{55C64CD4-0052-4566-BAA1-B3CACF5D3A94}" destId="{7BD0DBD0-A850-4C56-8057-A9087DD4E41C}" srcOrd="0" destOrd="0" presId="urn:microsoft.com/office/officeart/2008/layout/LinedList"/>
    <dgm:cxn modelId="{6EA0C7BC-4B40-466C-9071-16A15210134B}" type="presParOf" srcId="{55C64CD4-0052-4566-BAA1-B3CACF5D3A94}" destId="{5B315FBA-A589-435B-B31D-6909662075A8}" srcOrd="1" destOrd="0" presId="urn:microsoft.com/office/officeart/2008/layout/LinedList"/>
    <dgm:cxn modelId="{35ADD2F1-E1FB-44C4-843A-133F6F10D0CC}" type="presParOf" srcId="{E863A1B3-4E7B-4893-BB10-7592D9343D67}" destId="{01B7C148-99C5-4386-BCE7-073AFFFC2B57}" srcOrd="8" destOrd="0" presId="urn:microsoft.com/office/officeart/2008/layout/LinedList"/>
    <dgm:cxn modelId="{B00811D8-CC12-41C6-B4E9-D1FF1F4D8C88}" type="presParOf" srcId="{E863A1B3-4E7B-4893-BB10-7592D9343D67}" destId="{F99BBED6-CB48-4B42-BD83-FE204B29FBBE}" srcOrd="9" destOrd="0" presId="urn:microsoft.com/office/officeart/2008/layout/LinedList"/>
    <dgm:cxn modelId="{DAE03360-3B25-418E-845A-472A3FB0678C}" type="presParOf" srcId="{F99BBED6-CB48-4B42-BD83-FE204B29FBBE}" destId="{8BC28737-E291-4003-A90C-AACDDCB03A97}" srcOrd="0" destOrd="0" presId="urn:microsoft.com/office/officeart/2008/layout/LinedList"/>
    <dgm:cxn modelId="{2124EACB-5196-417A-997F-0E339DF5D11E}" type="presParOf" srcId="{F99BBED6-CB48-4B42-BD83-FE204B29FBBE}" destId="{A2BA4BF4-8185-404D-B2D8-CDFC12CFF8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3B2B9-65D5-401D-BD2B-DD564C576903}">
      <dsp:nvSpPr>
        <dsp:cNvPr id="0" name=""/>
        <dsp:cNvSpPr/>
      </dsp:nvSpPr>
      <dsp:spPr>
        <a:xfrm>
          <a:off x="-333119" y="0"/>
          <a:ext cx="6239849" cy="11775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tx1"/>
              </a:solidFill>
            </a:rPr>
            <a:t>The organisation, configuration and delivery of F&amp;R Services in England and the level of public assurance that citizens have the right to expect had all (collectively) significantly deteriorated.</a:t>
          </a:r>
        </a:p>
      </dsp:txBody>
      <dsp:txXfrm>
        <a:off x="-298628" y="34491"/>
        <a:ext cx="4891319" cy="1108612"/>
      </dsp:txXfrm>
    </dsp:sp>
    <dsp:sp modelId="{1E9BF143-3B5E-4DEF-81BC-B3C0DA8B8015}">
      <dsp:nvSpPr>
        <dsp:cNvPr id="0" name=""/>
        <dsp:cNvSpPr/>
      </dsp:nvSpPr>
      <dsp:spPr>
        <a:xfrm>
          <a:off x="133545" y="1373860"/>
          <a:ext cx="6340707" cy="11775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</a:rPr>
            <a:t>2015 commissioned by the National Audit Office to assess the improvement progress of 4 public sectors (LAs, Health, Police and F&amp;R services and then another report specifically  on F&amp;R Services  </a:t>
          </a:r>
        </a:p>
      </dsp:txBody>
      <dsp:txXfrm>
        <a:off x="168036" y="1408351"/>
        <a:ext cx="4884079" cy="1108612"/>
      </dsp:txXfrm>
    </dsp:sp>
    <dsp:sp modelId="{F8C25926-3FF2-4A08-894F-7DF19AFF76BE}">
      <dsp:nvSpPr>
        <dsp:cNvPr id="0" name=""/>
        <dsp:cNvSpPr/>
      </dsp:nvSpPr>
      <dsp:spPr>
        <a:xfrm>
          <a:off x="414289" y="2747721"/>
          <a:ext cx="6813406" cy="11775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tx1"/>
              </a:solidFill>
            </a:rPr>
            <a:t>This led to chapters 2-4 of the 2017 Police and Crime Act            A new national Framework for Fire and Rescue Services,            A new external inspectorate  (</a:t>
          </a:r>
          <a:r>
            <a:rPr lang="en-GB" sz="1700" b="0" kern="1200" dirty="0">
              <a:solidFill>
                <a:schemeClr val="tx1"/>
              </a:solidFill>
            </a:rPr>
            <a:t>HMICFRS)</a:t>
          </a:r>
          <a:r>
            <a:rPr lang="en-US" sz="1700" b="0" kern="1200" dirty="0">
              <a:solidFill>
                <a:schemeClr val="tx1"/>
              </a:solidFill>
            </a:rPr>
            <a:t> all based on NBS work</a:t>
          </a:r>
        </a:p>
      </dsp:txBody>
      <dsp:txXfrm>
        <a:off x="448780" y="2782212"/>
        <a:ext cx="5253329" cy="1108612"/>
      </dsp:txXfrm>
    </dsp:sp>
    <dsp:sp modelId="{53E3C043-2950-4B09-82FB-3CB3B803F21D}">
      <dsp:nvSpPr>
        <dsp:cNvPr id="0" name=""/>
        <dsp:cNvSpPr/>
      </dsp:nvSpPr>
      <dsp:spPr>
        <a:xfrm>
          <a:off x="4951563" y="893009"/>
          <a:ext cx="765436" cy="765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123786" y="893009"/>
        <a:ext cx="420990" cy="575991"/>
      </dsp:txXfrm>
    </dsp:sp>
    <dsp:sp modelId="{2F61376F-4861-46F2-A274-4DCFD2FC76E9}">
      <dsp:nvSpPr>
        <dsp:cNvPr id="0" name=""/>
        <dsp:cNvSpPr/>
      </dsp:nvSpPr>
      <dsp:spPr>
        <a:xfrm>
          <a:off x="5468657" y="2259019"/>
          <a:ext cx="765436" cy="765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640880" y="2259019"/>
        <a:ext cx="420990" cy="575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EC318-80E0-4A84-AA7E-A868C4B35CDF}">
      <dsp:nvSpPr>
        <dsp:cNvPr id="0" name=""/>
        <dsp:cNvSpPr/>
      </dsp:nvSpPr>
      <dsp:spPr>
        <a:xfrm>
          <a:off x="0" y="452"/>
          <a:ext cx="11306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18025-01C0-452E-93DF-D796A7CF25B4}">
      <dsp:nvSpPr>
        <dsp:cNvPr id="0" name=""/>
        <dsp:cNvSpPr/>
      </dsp:nvSpPr>
      <dsp:spPr>
        <a:xfrm>
          <a:off x="0" y="452"/>
          <a:ext cx="11306174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On-going research projects include </a:t>
          </a:r>
          <a:endParaRPr lang="en-US" sz="2500" b="1" kern="1200" dirty="0"/>
        </a:p>
      </dsp:txBody>
      <dsp:txXfrm>
        <a:off x="0" y="452"/>
        <a:ext cx="11306174" cy="741498"/>
      </dsp:txXfrm>
    </dsp:sp>
    <dsp:sp modelId="{B92B4D9F-7DDC-442C-BCF7-3121F1756BC9}">
      <dsp:nvSpPr>
        <dsp:cNvPr id="0" name=""/>
        <dsp:cNvSpPr/>
      </dsp:nvSpPr>
      <dsp:spPr>
        <a:xfrm>
          <a:off x="0" y="741951"/>
          <a:ext cx="11306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843AD-29F1-4735-AAB6-01A3118889BE}">
      <dsp:nvSpPr>
        <dsp:cNvPr id="0" name=""/>
        <dsp:cNvSpPr/>
      </dsp:nvSpPr>
      <dsp:spPr>
        <a:xfrm>
          <a:off x="0" y="741951"/>
          <a:ext cx="11306174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•   The economic and social value of UK fire and rescue services.</a:t>
          </a:r>
        </a:p>
      </dsp:txBody>
      <dsp:txXfrm>
        <a:off x="0" y="741951"/>
        <a:ext cx="11306174" cy="741498"/>
      </dsp:txXfrm>
    </dsp:sp>
    <dsp:sp modelId="{CD68358C-C5F9-48BE-ADFC-AF5F669D4916}">
      <dsp:nvSpPr>
        <dsp:cNvPr id="0" name=""/>
        <dsp:cNvSpPr/>
      </dsp:nvSpPr>
      <dsp:spPr>
        <a:xfrm>
          <a:off x="0" y="1483450"/>
          <a:ext cx="11306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CEB6-8939-4D05-8341-59493FFD2EB7}">
      <dsp:nvSpPr>
        <dsp:cNvPr id="0" name=""/>
        <dsp:cNvSpPr/>
      </dsp:nvSpPr>
      <dsp:spPr>
        <a:xfrm>
          <a:off x="0" y="1483450"/>
          <a:ext cx="11306174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•   Recent and proposed changes to governance, leadership, and accountability of FRS </a:t>
          </a:r>
          <a:endParaRPr lang="en-US" sz="2500" kern="1200" dirty="0"/>
        </a:p>
      </dsp:txBody>
      <dsp:txXfrm>
        <a:off x="0" y="1483450"/>
        <a:ext cx="11306174" cy="741498"/>
      </dsp:txXfrm>
    </dsp:sp>
    <dsp:sp modelId="{CA421E85-DDA3-4A79-9C5D-2F9065A5C328}">
      <dsp:nvSpPr>
        <dsp:cNvPr id="0" name=""/>
        <dsp:cNvSpPr/>
      </dsp:nvSpPr>
      <dsp:spPr>
        <a:xfrm>
          <a:off x="0" y="2224949"/>
          <a:ext cx="11306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0DBD0-A850-4C56-8057-A9087DD4E41C}">
      <dsp:nvSpPr>
        <dsp:cNvPr id="0" name=""/>
        <dsp:cNvSpPr/>
      </dsp:nvSpPr>
      <dsp:spPr>
        <a:xfrm>
          <a:off x="0" y="2224949"/>
          <a:ext cx="11306174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•   Scrutiny and evaluation of the governments (post-2021) ‘Fire Reform’ agenda, </a:t>
          </a:r>
        </a:p>
      </dsp:txBody>
      <dsp:txXfrm>
        <a:off x="0" y="2224949"/>
        <a:ext cx="11306174" cy="741498"/>
      </dsp:txXfrm>
    </dsp:sp>
    <dsp:sp modelId="{01B7C148-99C5-4386-BCE7-073AFFFC2B57}">
      <dsp:nvSpPr>
        <dsp:cNvPr id="0" name=""/>
        <dsp:cNvSpPr/>
      </dsp:nvSpPr>
      <dsp:spPr>
        <a:xfrm>
          <a:off x="0" y="2966448"/>
          <a:ext cx="113061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28737-E291-4003-A90C-AACDDCB03A97}">
      <dsp:nvSpPr>
        <dsp:cNvPr id="0" name=""/>
        <dsp:cNvSpPr/>
      </dsp:nvSpPr>
      <dsp:spPr>
        <a:xfrm>
          <a:off x="0" y="2966448"/>
          <a:ext cx="11306174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•   The local public audit and assurance system (“no longer fit for purpose”).  </a:t>
          </a:r>
          <a:endParaRPr lang="en-US" sz="2500" kern="1200" dirty="0"/>
        </a:p>
      </dsp:txBody>
      <dsp:txXfrm>
        <a:off x="0" y="2966448"/>
        <a:ext cx="11306174" cy="741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01A1C-67AF-4DD9-B282-A288A4D5EEB7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7F99-0261-4546-A365-3CAABF2B6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2FFBF-7D00-4C0A-A425-377F71E8D3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96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5867-CCE9-2360-3FB1-B0A936948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0ADCB-C9FF-EE26-2A30-6229B8C05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A3C3D-BD40-C71B-1F76-A88108E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82D5A-BEAB-0EAA-6E2F-9D4B5144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C07E3-5F8C-89B9-55A4-33C46E92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6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6842-E9B4-AEB0-3BE8-F03B31C2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6BE0F-EE98-4708-71D9-65CC58F01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D209-F9DB-1B09-A31D-46E6146D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2D587-D91D-353A-A640-BF81ADA3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DC99-EF0B-C6CE-CA9C-478470F6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7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14272C-A297-F4EA-036D-BCAADA675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B749C-C94C-E13C-C804-D78C091D1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7759-9E99-1FFE-E909-87550ABA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B811-8235-373E-6EF1-14EF6E4B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4D900-A1C9-0D6C-FD77-1FD8200D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8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938E-86E1-524D-B56D-5D04E8553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D98BF-CEBB-D14E-8547-92BAC7405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B5631-6825-EE47-9DE3-35505A84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1DA3-6F58-A842-81B1-42843F0A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4CEF-6E52-2E4C-A8E2-0391545D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BC0A-F809-B54D-A6F1-FD27D2FB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CA408-C697-FB48-8393-43C31AF6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B72D7-A230-2B49-9E91-F85DC519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052A8-DEA1-F745-BE64-109CDE6A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ABA83-733A-F74F-81CA-B5F27B03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6D5C-A3F5-334F-B474-E06C8D19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BD793-7ACE-4440-AF9F-9476DEF4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197FD-FDE6-DE44-8377-640DC89B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9FD1F-4D74-B34B-88C7-3801150A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826A2-07BC-5A42-8A78-67893411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65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CA0E-A6D4-4D42-972F-5FB267D2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3E22-1B9F-AF48-8E20-125DC2489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76B27-A305-A544-8C45-B9946B4AC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EC27-68D0-AF4F-903A-66ECB75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3C41F-1166-2D4D-A51E-24F06023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2938F-FDD6-A947-A94F-1CFEE0DB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0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8685-9642-ED4B-8AA4-4EB8334A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38F2-4C08-7045-B296-33A1C312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BDD8F-53B8-7547-B8DE-8610C801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0E6C-9E97-7041-AB45-E366C7C55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3E25F-B635-5D40-83F2-25FA3AC40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04A64-C742-FE49-B82C-7F7B49FD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DB0C3-079A-554F-AABC-0492ADA8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EBB73-3F18-7F4A-9056-1AF4924D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7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55B6-334C-4047-9D3E-336E63C7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D1E2A-58EC-584E-9084-66AE939D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CD04E-D413-7A45-B54A-DA6C3689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55B4F-8C25-C34A-827E-4843B327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8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9B08B-8185-6F4D-860A-708F6673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3DFD9-2BFA-4E47-97C5-7A59CA94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8EFC-0F03-494A-8665-ECE0BA9C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7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841E-98E0-5442-859A-ADE2F2B3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C0AC-FF52-D44E-8A1B-59258623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7FA59-56C2-FA49-B9D7-0985C5B50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2672F-5E1A-B14A-A2B5-D1832A87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02F73-67ED-CE46-AAAD-12E1F194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79735-2C17-0341-B7F9-2DBAE6CF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46E3-5901-5593-2200-86086567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AA779-4D8E-03FE-3129-BE79198C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10FA0-61D1-3837-DF30-BF880C95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CEAB-B86B-033F-13D3-662EBB5F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CC5EE-E3EB-C561-5451-55306B67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28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B544-6232-1E41-93DD-742C6D88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A9EC0-DDFB-5340-B0E7-0FBC99DAD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DA20E-F7A4-D247-8665-7513C84F3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0ABC3-4D2E-5E4D-B7E9-D459938B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FD98A-9A2E-2B44-8AA5-FDCAA811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20C0F-D5F5-0E44-AA7C-FDAAA47C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10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DEAF-350A-BA4A-94E9-FD08B6A4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69BE-714B-6E48-A7A2-830064AE3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F2EA3-9CB5-4F47-BF38-F4632D23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0189-7219-024E-8CB4-3B333481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92F4-872C-8F41-9EBB-B9771A54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79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CBA03-BCEA-5C48-A8AC-5183E410D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D8E40-0408-4847-9017-9673C54DD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3DA9F-C73D-CF40-999D-5D8A48FD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8C12-1B51-47F8-8BCC-68E27FF2E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AD290-C14E-5B4D-87C8-FEC77EE2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95C2-0487-C241-ACDC-61213D14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3905-15A1-4C4F-9248-1DAC2B8D4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62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91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23/07/2024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15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23/07/2024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33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7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5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8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155D-D63A-F2FF-5E0B-69993274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9F816-90FC-C9FB-133C-8D2EF91FB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A11FD-D4CC-CF9A-A9C6-348E76DD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6578D-0B53-F92D-C8A9-81FD9C48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C9B3D-6B9C-2D8B-3C42-6BD43C76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42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2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72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1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5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81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05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623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485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0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8AD1-F643-ADCB-7B6C-2C2060FA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3AF9-B4D9-89F1-D8FC-7A8829772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D7BD2-1277-41C2-03C1-8292E7C78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1327F-B675-2B4C-0E91-94D48928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4CEE8-21D2-C8A4-6E97-07E396A8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70DBA-CBD3-CB18-6335-6013A136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2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353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593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401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659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648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108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00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69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49141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99966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6187-B15A-E588-F127-DA28EB61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48288-CA7F-DCD0-E064-7D477E02A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08179-031B-3FD4-0570-C4D9F3ED2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DB3A6-3169-8969-A318-4A5874D43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6EA0C-612F-BF99-2DB0-1AC0EB1DA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41018-5633-9799-F33F-4F027682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F577A-DF44-A119-7808-7F97C889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298AB-611B-7F1F-2256-5A6FD6FC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7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3021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36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77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5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05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21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94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07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45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8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2BE0-E35A-29A7-34D0-736285F8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BE77A-EA2B-3445-19FC-EB1CA19E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BD3AA-F5B8-06E2-47BC-C7E48DF7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338E9-DC18-8DCA-9143-65B46E82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697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55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3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A92DC-3A21-7022-4265-4DDF6278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BDBA1-5AC7-BAE6-A45E-405D42BD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41437-508C-BBB5-1203-2E857929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2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7067-6A9E-70CC-26B9-B697F468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64D45-88D6-F8DA-28CF-8E27281EF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AA75-8D14-2C5A-F85F-0DD8D5EA2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A4FAC-33D6-FD49-0E32-B530C89C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1C22-CDA0-435E-A382-9E925430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98412-D7F2-746A-1FB1-60DA0AC8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7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DF36-A489-8A6E-2B17-6EC5FB40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6310C-1FBF-0F55-CF26-75D78CEF5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D5552-861F-143E-9A94-BEE8526EE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E4DDA-1C17-DCCE-52D9-0FF2AFAF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FC470-3C54-C2A8-DF5F-E16BF9F0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4A4AC-B224-EEE6-2DCD-A8488A90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9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2E116-1389-05BB-94CE-A4FD502E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E9DE9-FC79-D41E-B7B8-6D66B3B1E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9A9DC-E0A6-9CB7-21F3-DE76407E8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F27C-23FD-4D48-BBAE-8761C73CAD33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22B8E-7515-C767-2EDC-782ED0BFF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CAE5-3603-8876-D076-EF8F4D16C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3EF1-0232-4DDA-A25E-5335B8447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4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5AD8B-641A-F24A-8144-08B397D7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9FADC-F857-6F46-81F4-631E45E9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B298F-C9D8-0D4B-B5B5-A26DB20F7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07D6-ED97-7C45-9DB4-3291040C7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1129A-C1FD-C841-91BF-86903F96A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38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1F1B-EFA6-4BC1-A445-238218952066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F0B3-DBB4-43E7-81A7-2922A9C06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2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murphy@ntu.ac.uk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0D944-C0EE-577C-0A5B-53DE0270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738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9B613D-90E3-EF9D-0E11-137EDE74B87F}"/>
              </a:ext>
            </a:extLst>
          </p:cNvPr>
          <p:cNvSpPr txBox="1"/>
          <p:nvPr/>
        </p:nvSpPr>
        <p:spPr>
          <a:xfrm>
            <a:off x="642551" y="2323070"/>
            <a:ext cx="109233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Long-term knowledge exchange </a:t>
            </a:r>
          </a:p>
          <a:p>
            <a:pPr algn="ctr"/>
            <a:r>
              <a:rPr lang="en-GB" sz="3600" b="1" dirty="0"/>
              <a:t>NBS with the Fire and Rescue Services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Institute for Knowledge Exchange </a:t>
            </a:r>
          </a:p>
          <a:p>
            <a:pPr algn="ctr"/>
            <a:r>
              <a:rPr lang="en-GB" sz="2400" b="1" dirty="0"/>
              <a:t>Practice Conference 2024 – Programme V1</a:t>
            </a:r>
          </a:p>
          <a:p>
            <a:pPr algn="ctr"/>
            <a:endParaRPr lang="en-GB" sz="2400" b="1" dirty="0"/>
          </a:p>
          <a:p>
            <a:endParaRPr lang="en-GB" b="1" dirty="0"/>
          </a:p>
          <a:p>
            <a:r>
              <a:rPr lang="en-GB" dirty="0"/>
              <a:t>Peter Murphy and Florian Biermann</a:t>
            </a:r>
          </a:p>
          <a:p>
            <a:endParaRPr lang="en-GB" dirty="0"/>
          </a:p>
          <a:p>
            <a:r>
              <a:rPr lang="en-GB" dirty="0"/>
              <a:t>The Emergency Services Unit of the Centre for Economics Public Policy and Management </a:t>
            </a:r>
          </a:p>
          <a:p>
            <a:r>
              <a:rPr lang="en-GB" dirty="0"/>
              <a:t>Nottingham Business School.</a:t>
            </a:r>
          </a:p>
        </p:txBody>
      </p:sp>
    </p:spTree>
    <p:extLst>
      <p:ext uri="{BB962C8B-B14F-4D97-AF65-F5344CB8AC3E}">
        <p14:creationId xmlns:p14="http://schemas.microsoft.com/office/powerpoint/2010/main" val="47770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C3039EF-B5FF-8D8E-BBD2-6F3EF61A09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9357167"/>
              </p:ext>
            </p:extLst>
          </p:nvPr>
        </p:nvGraphicFramePr>
        <p:xfrm>
          <a:off x="442913" y="1989138"/>
          <a:ext cx="11306175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B69C881-D2CC-2162-5405-254AEA91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REF2029: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 Service Reform in England 2021-2024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D8CAA-2FCC-E167-5648-36A3AC6BC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 descr="A group of people in orange and yellow uniforms walking next to a van&#10;&#10;Description automatically generated">
            <a:extLst>
              <a:ext uri="{FF2B5EF4-FFF2-40B4-BE49-F238E27FC236}">
                <a16:creationId xmlns:a16="http://schemas.microsoft.com/office/drawing/2014/main" id="{6E79A817-7C54-6CC1-0169-3C000F4E0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29" y="431212"/>
            <a:ext cx="3031671" cy="23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E9D157-71EE-BDA2-41DA-4835F78D3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692876"/>
            <a:ext cx="11306174" cy="4004662"/>
          </a:xfrm>
        </p:spPr>
        <p:txBody>
          <a:bodyPr/>
          <a:lstStyle/>
          <a:p>
            <a:r>
              <a:rPr lang="en-GB" dirty="0"/>
              <a:t>Two/Three slides from Florian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3DD64-93E2-7923-C6B4-3FB5520C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economic and social value of fire and rescue services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46028-144A-12C3-477F-E479A50AA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0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E07B38-B968-4A4A-A06F-13DAE48F43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8392759"/>
              </p:ext>
            </p:extLst>
          </p:nvPr>
        </p:nvGraphicFramePr>
        <p:xfrm>
          <a:off x="442913" y="1556285"/>
          <a:ext cx="11306173" cy="501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247">
                  <a:extLst>
                    <a:ext uri="{9D8B030D-6E8A-4147-A177-3AD203B41FA5}">
                      <a16:colId xmlns:a16="http://schemas.microsoft.com/office/drawing/2014/main" val="2819463057"/>
                    </a:ext>
                  </a:extLst>
                </a:gridCol>
                <a:gridCol w="1232209">
                  <a:extLst>
                    <a:ext uri="{9D8B030D-6E8A-4147-A177-3AD203B41FA5}">
                      <a16:colId xmlns:a16="http://schemas.microsoft.com/office/drawing/2014/main" val="734820781"/>
                    </a:ext>
                  </a:extLst>
                </a:gridCol>
                <a:gridCol w="1166666">
                  <a:extLst>
                    <a:ext uri="{9D8B030D-6E8A-4147-A177-3AD203B41FA5}">
                      <a16:colId xmlns:a16="http://schemas.microsoft.com/office/drawing/2014/main" val="3312367639"/>
                    </a:ext>
                  </a:extLst>
                </a:gridCol>
                <a:gridCol w="1183051">
                  <a:extLst>
                    <a:ext uri="{9D8B030D-6E8A-4147-A177-3AD203B41FA5}">
                      <a16:colId xmlns:a16="http://schemas.microsoft.com/office/drawing/2014/main" val="2866659901"/>
                    </a:ext>
                  </a:extLst>
                </a:gridCol>
              </a:tblGrid>
              <a:tr h="501477">
                <a:tc>
                  <a:txBody>
                    <a:bodyPr/>
                    <a:lstStyle/>
                    <a:p>
                      <a:r>
                        <a:rPr lang="en-GB" sz="2000" dirty="0"/>
                        <a:t>Change or issue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Yes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Partial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69787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Role clarifications and operational Independence for CFO.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308757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Joined up working and inter-agency collaboration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03068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Revisiting Building Regulations and Enforcement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022515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Improved Data, Information, and Standards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969076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Restructuring of Financial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84394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New local public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60267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Corporate or Governance Inspection added to inspection regime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53425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National negotiating machinery reform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35238"/>
                  </a:ext>
                </a:extLst>
              </a:tr>
              <a:tr h="501477">
                <a:tc>
                  <a:txBody>
                    <a:bodyPr/>
                    <a:lstStyle/>
                    <a:p>
                      <a:r>
                        <a:rPr lang="en-GB" dirty="0"/>
                        <a:t>Mandatory PFCCs and Boundary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6041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E4FDEC-62E6-41A3-A290-2FEF4EE4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5" cy="756184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NBS predictions for reform in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854D3-F600-07A7-B77C-22A59FFD6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EC5EA1-3FB4-4A04-9608-1D0FF0D0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310" y="2056952"/>
            <a:ext cx="695459" cy="434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69AF2-0077-470E-AB24-197E40854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310" y="2538329"/>
            <a:ext cx="695004" cy="516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48A5E-4B04-464E-AF67-1530A8F01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024" y="3067075"/>
            <a:ext cx="695004" cy="432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FD7AD-F735-4B6A-B4A1-BE065AC1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518" y="3580630"/>
            <a:ext cx="695004" cy="432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F6F02-FBA0-41BE-81B8-94C38933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81" y="4084407"/>
            <a:ext cx="647447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CB900-C59E-463F-9D0E-2C253240E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326" y="4559214"/>
            <a:ext cx="695004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C1FEE6-5EDA-4E0D-8FF6-7A1618016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25" y="5119043"/>
            <a:ext cx="695004" cy="432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0C041-F724-4407-A1EC-68074A22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326" y="5492735"/>
            <a:ext cx="695004" cy="5110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A200E1-FAA9-419A-BA33-95CAFD3E3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326" y="6020873"/>
            <a:ext cx="695004" cy="5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E07B38-B968-4A4A-A06F-13DAE48F43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2653476"/>
              </p:ext>
            </p:extLst>
          </p:nvPr>
        </p:nvGraphicFramePr>
        <p:xfrm>
          <a:off x="442913" y="1540043"/>
          <a:ext cx="11306173" cy="5158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24247">
                  <a:extLst>
                    <a:ext uri="{9D8B030D-6E8A-4147-A177-3AD203B41FA5}">
                      <a16:colId xmlns:a16="http://schemas.microsoft.com/office/drawing/2014/main" val="2819463057"/>
                    </a:ext>
                  </a:extLst>
                </a:gridCol>
                <a:gridCol w="1232209">
                  <a:extLst>
                    <a:ext uri="{9D8B030D-6E8A-4147-A177-3AD203B41FA5}">
                      <a16:colId xmlns:a16="http://schemas.microsoft.com/office/drawing/2014/main" val="734820781"/>
                    </a:ext>
                  </a:extLst>
                </a:gridCol>
                <a:gridCol w="1166666">
                  <a:extLst>
                    <a:ext uri="{9D8B030D-6E8A-4147-A177-3AD203B41FA5}">
                      <a16:colId xmlns:a16="http://schemas.microsoft.com/office/drawing/2014/main" val="3312367639"/>
                    </a:ext>
                  </a:extLst>
                </a:gridCol>
                <a:gridCol w="1183051">
                  <a:extLst>
                    <a:ext uri="{9D8B030D-6E8A-4147-A177-3AD203B41FA5}">
                      <a16:colId xmlns:a16="http://schemas.microsoft.com/office/drawing/2014/main" val="2866659901"/>
                    </a:ext>
                  </a:extLst>
                </a:gridCol>
              </a:tblGrid>
              <a:tr h="453106">
                <a:tc>
                  <a:txBody>
                    <a:bodyPr/>
                    <a:lstStyle/>
                    <a:p>
                      <a:r>
                        <a:rPr lang="en-GB" b="1" dirty="0"/>
                        <a:t>Change or issue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Yes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Partial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469787"/>
                  </a:ext>
                </a:extLst>
              </a:tr>
              <a:tr h="678402">
                <a:tc>
                  <a:txBody>
                    <a:bodyPr/>
                    <a:lstStyle/>
                    <a:p>
                      <a:r>
                        <a:rPr lang="en-GB" dirty="0"/>
                        <a:t>Role clarifications/operational independence for CFO/clarify strategic and operational boundaries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308757"/>
                  </a:ext>
                </a:extLst>
              </a:tr>
              <a:tr h="453106">
                <a:tc>
                  <a:txBody>
                    <a:bodyPr/>
                    <a:lstStyle/>
                    <a:p>
                      <a:r>
                        <a:rPr lang="en-GB" dirty="0"/>
                        <a:t>Joined up working and inter-agency collaboration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03068"/>
                  </a:ext>
                </a:extLst>
              </a:tr>
              <a:tr h="629710">
                <a:tc>
                  <a:txBody>
                    <a:bodyPr/>
                    <a:lstStyle/>
                    <a:p>
                      <a:r>
                        <a:rPr lang="en-GB" dirty="0"/>
                        <a:t>Revisiting Building Regulations, Fire Safety Order and Fire Enforcement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022515"/>
                  </a:ext>
                </a:extLst>
              </a:tr>
              <a:tr h="453106">
                <a:tc>
                  <a:txBody>
                    <a:bodyPr/>
                    <a:lstStyle/>
                    <a:p>
                      <a:r>
                        <a:rPr lang="en-GB" dirty="0"/>
                        <a:t>Improved Data, Information, and Standards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969076"/>
                  </a:ext>
                </a:extLst>
              </a:tr>
              <a:tr h="453106">
                <a:tc>
                  <a:txBody>
                    <a:bodyPr/>
                    <a:lstStyle/>
                    <a:p>
                      <a:r>
                        <a:rPr lang="en-GB" dirty="0"/>
                        <a:t>Restructuring of Financial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84394"/>
                  </a:ext>
                </a:extLst>
              </a:tr>
              <a:tr h="453106">
                <a:tc>
                  <a:txBody>
                    <a:bodyPr/>
                    <a:lstStyle/>
                    <a:p>
                      <a:r>
                        <a:rPr lang="en-GB" dirty="0"/>
                        <a:t>New local public audit arrangements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60267"/>
                  </a:ext>
                </a:extLst>
              </a:tr>
              <a:tr h="453106">
                <a:tc>
                  <a:txBody>
                    <a:bodyPr/>
                    <a:lstStyle/>
                    <a:p>
                      <a:r>
                        <a:rPr lang="en-GB" dirty="0"/>
                        <a:t>Corporate or Governance Inspection added to inspection regime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53425"/>
                  </a:ext>
                </a:extLst>
              </a:tr>
              <a:tr h="453106">
                <a:tc>
                  <a:txBody>
                    <a:bodyPr/>
                    <a:lstStyle/>
                    <a:p>
                      <a:r>
                        <a:rPr lang="en-GB" dirty="0"/>
                        <a:t>National negotiating machinery reform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35238"/>
                  </a:ext>
                </a:extLst>
              </a:tr>
              <a:tr h="678402">
                <a:tc>
                  <a:txBody>
                    <a:bodyPr/>
                    <a:lstStyle/>
                    <a:p>
                      <a:r>
                        <a:rPr lang="en-GB" dirty="0"/>
                        <a:t>Discretionary rather than mandatory PFCCs but an increase in boundary changes (with more Combined Authority Mayors)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6041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E4FDEC-62E6-41A3-A290-2FEF4EE4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751041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Predictions changed by 2023.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60163C-DB2F-915D-6CA4-C8D3791E4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9545" y="6057900"/>
            <a:ext cx="1139542" cy="3688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EC5EA1-3FB4-4A04-9608-1D0FF0D06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777" y="2095191"/>
            <a:ext cx="695459" cy="434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D69AF2-0077-470E-AB24-197E40854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32" y="2659221"/>
            <a:ext cx="695004" cy="516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48A5E-4B04-464E-AF67-1530A8F01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518" y="3189798"/>
            <a:ext cx="695004" cy="432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FD7AD-F735-4B6A-B4A1-BE065AC1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518" y="3757446"/>
            <a:ext cx="695004" cy="432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F6F02-FBA0-41BE-81B8-94C38933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81" y="4242914"/>
            <a:ext cx="695004" cy="4405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CB900-C59E-463F-9D0E-2C253240E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170" y="4607459"/>
            <a:ext cx="695004" cy="516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C1FEE6-5EDA-4E0D-8FF6-7A1618016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581" y="5079188"/>
            <a:ext cx="695004" cy="432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0C041-F724-4407-A1EC-68074A22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097" y="5490251"/>
            <a:ext cx="695004" cy="524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A200E1-FAA9-419A-BA33-95CAFD3E3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32" y="6057900"/>
            <a:ext cx="695004" cy="5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FDC86-A56A-17EF-CA03-66620040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 dirty="0">
                <a:solidFill>
                  <a:srgbClr val="FFFFFF"/>
                </a:solidFill>
                <a:latin typeface="+mn-lt"/>
              </a:rPr>
              <a:t>Strategic</a:t>
            </a:r>
            <a:br>
              <a:rPr lang="en-GB" sz="4000" b="1" dirty="0">
                <a:solidFill>
                  <a:srgbClr val="FFFFFF"/>
                </a:solidFill>
                <a:latin typeface="+mn-lt"/>
              </a:rPr>
            </a:br>
            <a:r>
              <a:rPr lang="en-GB" sz="4000" b="1" dirty="0">
                <a:solidFill>
                  <a:srgbClr val="FFFFFF"/>
                </a:solidFill>
                <a:latin typeface="+mn-lt"/>
              </a:rPr>
              <a:t>Omissions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1E03-BD4B-55E9-40A7-999A6F5D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649480"/>
            <a:ext cx="7094552" cy="5546047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Funding and Resourcing: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Financial Support from HMG in short, medium and long-term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Concepts of  financial sustainability and resilience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r>
              <a:rPr lang="en-GB" sz="2400" b="1" dirty="0"/>
              <a:t>Review of organisational landscape responsibilities and inter-relationships.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National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Local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/>
          </a:p>
          <a:p>
            <a:r>
              <a:rPr lang="en-GB" sz="2400" b="1" dirty="0"/>
              <a:t>Improvements to internal and external scrutiny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Improved internal scrutiny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Government Intervention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External Inspection  </a:t>
            </a:r>
          </a:p>
        </p:txBody>
      </p:sp>
    </p:spTree>
    <p:extLst>
      <p:ext uri="{BB962C8B-B14F-4D97-AF65-F5344CB8AC3E}">
        <p14:creationId xmlns:p14="http://schemas.microsoft.com/office/powerpoint/2010/main" val="225937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B2C3BC-F233-4716-9533-1DA60B7348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950" r="12938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3051E0-0EFA-42DD-92AA-45944B9E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+mj-cs"/>
              </a:rPr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1051B-4DE7-487C-95D3-5F04C7D5A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8557" y="3429000"/>
            <a:ext cx="5444382" cy="271338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+mn-cs"/>
              </a:rPr>
              <a:t>Contact </a:t>
            </a: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rgbClr val="6B9F25"/>
              </a:solidFill>
              <a:latin typeface="+mn-lt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Peter.murphy@ntu.ac.uk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34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D7E27-7FCA-C7F1-EC11-08C70CAD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D9154D"/>
                </a:solidFill>
                <a:latin typeface="+mn-lt"/>
              </a:rPr>
              <a:t>Our </a:t>
            </a:r>
            <a:r>
              <a:rPr lang="en-GB" sz="4000" b="1" i="1" dirty="0">
                <a:solidFill>
                  <a:srgbClr val="D9154D"/>
                </a:solidFill>
                <a:latin typeface="+mn-lt"/>
              </a:rPr>
              <a:t>Modus </a:t>
            </a:r>
            <a:r>
              <a:rPr lang="en-GB" sz="4000" b="1" i="1" dirty="0" err="1">
                <a:solidFill>
                  <a:srgbClr val="D9154D"/>
                </a:solidFill>
                <a:latin typeface="+mn-lt"/>
              </a:rPr>
              <a:t>Operendi</a:t>
            </a:r>
            <a:r>
              <a:rPr lang="en-GB" sz="4000" b="1" i="1" dirty="0">
                <a:solidFill>
                  <a:srgbClr val="D9154D"/>
                </a:solidFill>
                <a:latin typeface="+mn-lt"/>
              </a:rPr>
              <a:t>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186E-C2C2-E7D6-8B8F-02C57F18D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873336" cy="4119172"/>
          </a:xfrm>
        </p:spPr>
        <p:txBody>
          <a:bodyPr anchor="t">
            <a:noAutofit/>
          </a:bodyPr>
          <a:lstStyle/>
          <a:p>
            <a:r>
              <a:rPr lang="en-GB" sz="1800" dirty="0"/>
              <a:t>We relate everything to the </a:t>
            </a:r>
            <a:r>
              <a:rPr lang="en-GB" sz="1800" b="1" dirty="0"/>
              <a:t>3 research areas</a:t>
            </a:r>
            <a:r>
              <a:rPr lang="en-GB" sz="1800" dirty="0"/>
              <a:t>, (A basket of on-going projects at different stages of development), while being open to new collaborators </a:t>
            </a:r>
          </a:p>
          <a:p>
            <a:r>
              <a:rPr lang="en-GB" sz="1800" dirty="0"/>
              <a:t>We constantly scan the landscape but focus on </a:t>
            </a:r>
            <a:r>
              <a:rPr lang="en-GB" sz="1800" b="1" dirty="0"/>
              <a:t>significant, contemporary and practical problems </a:t>
            </a:r>
            <a:r>
              <a:rPr lang="en-GB" sz="1800" dirty="0"/>
              <a:t>or issues,  and strategic pathways to impact </a:t>
            </a:r>
          </a:p>
          <a:p>
            <a:r>
              <a:rPr lang="en-GB" sz="1800" dirty="0"/>
              <a:t>We actively identify, network and cooperate with </a:t>
            </a:r>
            <a:r>
              <a:rPr lang="en-GB" sz="1800" b="1" dirty="0"/>
              <a:t>key stakeholders </a:t>
            </a:r>
            <a:r>
              <a:rPr lang="en-GB" sz="1800" dirty="0"/>
              <a:t>in our policy, delivery and assurance areas and escalate local outputs to national/international stage.</a:t>
            </a:r>
          </a:p>
          <a:p>
            <a:r>
              <a:rPr lang="en-GB" sz="1800" dirty="0"/>
              <a:t>We ensure we attend </a:t>
            </a:r>
            <a:r>
              <a:rPr lang="en-GB" sz="1800" b="1" dirty="0"/>
              <a:t>practice as well as academic </a:t>
            </a:r>
            <a:r>
              <a:rPr lang="en-GB" sz="1800" dirty="0"/>
              <a:t>conferences, write in professional and media outlets as well as journals.</a:t>
            </a:r>
          </a:p>
          <a:p>
            <a:r>
              <a:rPr lang="en-GB" sz="1800" dirty="0"/>
              <a:t>Small grants, KTPs (fantastic for impact), short and long research consultancies, </a:t>
            </a:r>
            <a:r>
              <a:rPr lang="en-GB" sz="1800" b="1" dirty="0"/>
              <a:t>regular collaborators </a:t>
            </a:r>
            <a:r>
              <a:rPr lang="en-GB" sz="1800" dirty="0"/>
              <a:t>from practice</a:t>
            </a:r>
          </a:p>
          <a:p>
            <a:r>
              <a:rPr lang="en-GB" sz="1800" dirty="0"/>
              <a:t>Choose what goes into the Impact Case Studies late in the REF cycle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DF6FA-0907-B465-B740-074F6BEF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C070-A91B-C43A-2047-9D91365EC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802083"/>
            <a:ext cx="11306174" cy="4255817"/>
          </a:xfrm>
        </p:spPr>
        <p:txBody>
          <a:bodyPr>
            <a:normAutofit fontScale="77500" lnSpcReduction="20000"/>
          </a:bodyPr>
          <a:lstStyle/>
          <a:p>
            <a:r>
              <a:rPr lang="en-GB" sz="2900" dirty="0"/>
              <a:t>NFRS engaged with NTU (primarily traditional PG and short course attendance) in 3 areas</a:t>
            </a:r>
            <a:r>
              <a:rPr lang="en-GB" sz="2900" b="1" dirty="0"/>
              <a:t> Fire Engineering; Psychology, and Business and Management </a:t>
            </a:r>
            <a:r>
              <a:rPr lang="en-GB" sz="2900" dirty="0"/>
              <a:t>since NBS was established 45 years ago. </a:t>
            </a:r>
          </a:p>
          <a:p>
            <a:endParaRPr lang="en-GB" sz="1300" dirty="0"/>
          </a:p>
          <a:p>
            <a:r>
              <a:rPr lang="en-GB" sz="2900" dirty="0"/>
              <a:t>In 2009 it started a </a:t>
            </a:r>
            <a:r>
              <a:rPr lang="en-GB" sz="2900" b="1" dirty="0"/>
              <a:t>KTP</a:t>
            </a:r>
            <a:r>
              <a:rPr lang="en-GB" sz="2900" dirty="0"/>
              <a:t> with Social Sciences/NBS on </a:t>
            </a:r>
            <a:r>
              <a:rPr lang="en-GB" sz="2900" b="1" dirty="0"/>
              <a:t>data and evaluation</a:t>
            </a:r>
            <a:r>
              <a:rPr lang="en-GB" sz="2900" dirty="0"/>
              <a:t>. </a:t>
            </a:r>
          </a:p>
          <a:p>
            <a:endParaRPr lang="en-GB" sz="1100" dirty="0"/>
          </a:p>
          <a:p>
            <a:r>
              <a:rPr lang="en-GB" sz="2900" dirty="0"/>
              <a:t>The 2010 general election ushered in </a:t>
            </a:r>
            <a:r>
              <a:rPr lang="en-GB" sz="2900" b="1" dirty="0"/>
              <a:t>austerity localism </a:t>
            </a:r>
            <a:r>
              <a:rPr lang="en-GB" sz="2900" dirty="0"/>
              <a:t>and in June 2010 the announcement of by a “</a:t>
            </a:r>
            <a:r>
              <a:rPr lang="en-GB" sz="2900" b="1" dirty="0"/>
              <a:t>Strategic Review of Fire and Rescue Services”.  </a:t>
            </a:r>
          </a:p>
          <a:p>
            <a:endParaRPr lang="en-GB" sz="1100" dirty="0"/>
          </a:p>
          <a:p>
            <a:r>
              <a:rPr lang="en-GB" sz="2900" dirty="0"/>
              <a:t>The 2004 Fire and Rescue Services Act required all FRS to produce a </a:t>
            </a:r>
            <a:r>
              <a:rPr lang="en-GB" sz="2900" b="1" dirty="0"/>
              <a:t>new risk assessment </a:t>
            </a:r>
            <a:r>
              <a:rPr lang="en-GB" sz="2900" dirty="0"/>
              <a:t>for their Integrated Risk Management Plans based upon a comprehensive assessment of all risks in their areas.  </a:t>
            </a:r>
          </a:p>
          <a:p>
            <a:endParaRPr lang="en-GB" sz="1100" dirty="0"/>
          </a:p>
          <a:p>
            <a:r>
              <a:rPr lang="en-GB" sz="2900" dirty="0"/>
              <a:t>The NFRS Chief Fire Officer (an alumni) approached NBS as, by that time, </a:t>
            </a:r>
            <a:r>
              <a:rPr lang="en-GB" sz="2900" b="1" dirty="0"/>
              <a:t>no service had been able to produce the new assessment for its whole  administrative area.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80628-3C13-49B2-3076-3B3525A2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Background and context in 2010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6213E-2718-E989-F528-4F6E3E8F5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99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3718A-97CF-5C94-1AB3-50043B8D5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approach to risk management NBS advocated was based on the </a:t>
            </a:r>
            <a:r>
              <a:rPr lang="en-GB" b="1" dirty="0"/>
              <a:t>twin principles </a:t>
            </a:r>
            <a:r>
              <a:rPr lang="en-GB" dirty="0"/>
              <a:t>of being </a:t>
            </a:r>
            <a:r>
              <a:rPr lang="en-GB" b="1" dirty="0"/>
              <a:t>‘people-centred</a:t>
            </a:r>
            <a:r>
              <a:rPr lang="en-GB" dirty="0"/>
              <a:t>’ (i.e. assessing risk to life rather than being focused on risk to property or assets as in the past)………with strategy and delivery being </a:t>
            </a:r>
            <a:r>
              <a:rPr lang="en-GB" b="1" dirty="0"/>
              <a:t>‘evidence-led’ </a:t>
            </a:r>
            <a:r>
              <a:rPr lang="en-GB" dirty="0"/>
              <a:t>(i.e. resting on robust, transparent, quality-assured, performance data that was systematically investigated and situational appropriate)</a:t>
            </a:r>
          </a:p>
          <a:p>
            <a:endParaRPr lang="en-GB" sz="900" dirty="0"/>
          </a:p>
          <a:p>
            <a:r>
              <a:rPr lang="en-GB" dirty="0"/>
              <a:t>Commissioned to investigate the </a:t>
            </a:r>
            <a:r>
              <a:rPr lang="en-GB" b="1" dirty="0"/>
              <a:t>practical implications of implementing a people-centred evidence-led regime, establish good practice and make recommendations </a:t>
            </a:r>
            <a:r>
              <a:rPr lang="en-GB" dirty="0"/>
              <a:t>for improving policy and practice at both national and local levels</a:t>
            </a:r>
          </a:p>
          <a:p>
            <a:endParaRPr lang="en-GB" sz="1000" dirty="0"/>
          </a:p>
          <a:p>
            <a:r>
              <a:rPr lang="en-GB" dirty="0"/>
              <a:t>Published by NFRS as the “Fire Cover Review” it found the service </a:t>
            </a:r>
            <a:r>
              <a:rPr lang="en-GB" b="1" dirty="0"/>
              <a:t>facing different risks </a:t>
            </a:r>
            <a:r>
              <a:rPr lang="en-GB" dirty="0"/>
              <a:t>from those identified in the past, and requiring a </a:t>
            </a:r>
            <a:r>
              <a:rPr lang="en-GB" b="1" dirty="0"/>
              <a:t>significant reconfiguration of its services </a:t>
            </a:r>
            <a:r>
              <a:rPr lang="en-GB" dirty="0"/>
              <a:t>(Murphy, Greenhalgh and Parkin 2012)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0F81320-A0F4-AD75-A73A-23B5F042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Risk Management and Service Reconfiguration (REF 2014)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7F49E-FEA1-CA4D-D8F4-552D8F39F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2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E5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428016"/>
            <a:ext cx="6594189" cy="1964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b="1" dirty="0">
                <a:solidFill>
                  <a:srgbClr val="FFFFFF"/>
                </a:solidFill>
                <a:latin typeface="+mn-lt"/>
              </a:rPr>
              <a:t>REF 2014 Case Study : From Buildings to People </a:t>
            </a:r>
            <a:br>
              <a:rPr lang="en-US" sz="2100" dirty="0">
                <a:solidFill>
                  <a:srgbClr val="FFFFFF"/>
                </a:solidFill>
              </a:rPr>
            </a:br>
            <a:br>
              <a:rPr lang="en-US" sz="2100" b="1" dirty="0">
                <a:solidFill>
                  <a:srgbClr val="FFFFFF"/>
                </a:solidFill>
                <a:latin typeface="+mn-lt"/>
              </a:rPr>
            </a:br>
            <a:r>
              <a:rPr lang="en-US" sz="2100" b="1" dirty="0">
                <a:solidFill>
                  <a:srgbClr val="FFFFFF"/>
                </a:solidFill>
                <a:latin typeface="+mn-lt"/>
              </a:rPr>
              <a:t>Designing, implementing and disseminating a new risk assessment for the performance management framework for Fire and Rescue Services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2394D14-8612-4DAB-A2C0-CC27F68EFC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727" r="1" b="9767"/>
          <a:stretch/>
        </p:blipFill>
        <p:spPr>
          <a:xfrm>
            <a:off x="327547" y="321733"/>
            <a:ext cx="7058306" cy="41062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C590BAF-3841-4D93-B26D-EE7C2DE8A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562" y="469900"/>
            <a:ext cx="4085181" cy="592238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200" b="1" dirty="0">
                <a:solidFill>
                  <a:srgbClr val="FFFFFF"/>
                </a:solidFill>
              </a:rPr>
              <a:t>Service configuration in FRS is based upon the assessment of risk – traditionally based on buildings and premises but the 2004 Act said they also had to assess risks to people and communities</a:t>
            </a:r>
          </a:p>
          <a:p>
            <a:endParaRPr lang="en-US" sz="900" b="1" dirty="0">
              <a:solidFill>
                <a:srgbClr val="FFFFFF"/>
              </a:solidFill>
            </a:endParaRPr>
          </a:p>
          <a:p>
            <a:r>
              <a:rPr lang="en-GB" sz="2200" b="1" dirty="0">
                <a:solidFill>
                  <a:srgbClr val="FFFFFF"/>
                </a:solidFill>
              </a:rPr>
              <a:t>In 2011, NFRS formally commissioned NTU to assist the re-configuration of its ‘fire cover’ based on the new approach.</a:t>
            </a:r>
          </a:p>
          <a:p>
            <a:endParaRPr lang="en-US" sz="900" b="1" dirty="0">
              <a:solidFill>
                <a:srgbClr val="FFFFFF"/>
              </a:solidFill>
            </a:endParaRPr>
          </a:p>
          <a:p>
            <a:r>
              <a:rPr lang="en-US" sz="2200" b="1" dirty="0">
                <a:solidFill>
                  <a:srgbClr val="FFFFFF"/>
                </a:solidFill>
              </a:rPr>
              <a:t>We demonstrated the benefits of the new people-centered approach to risk assessment</a:t>
            </a:r>
          </a:p>
          <a:p>
            <a:endParaRPr lang="en-US" sz="900" b="1" dirty="0">
              <a:solidFill>
                <a:srgbClr val="FFFFFF"/>
              </a:solidFill>
            </a:endParaRPr>
          </a:p>
          <a:p>
            <a:r>
              <a:rPr lang="en-US" sz="2200" b="1" dirty="0">
                <a:solidFill>
                  <a:srgbClr val="FFFFFF"/>
                </a:solidFill>
              </a:rPr>
              <a:t>New approach implemented in England,  Scotland, Wales, Ireland – other countries (Europe, N America, Australia) followed. </a:t>
            </a:r>
          </a:p>
        </p:txBody>
      </p:sp>
    </p:spTree>
    <p:extLst>
      <p:ext uri="{BB962C8B-B14F-4D97-AF65-F5344CB8AC3E}">
        <p14:creationId xmlns:p14="http://schemas.microsoft.com/office/powerpoint/2010/main" val="341113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building with fire station&#10;&#10;Description automatically generated">
            <a:extLst>
              <a:ext uri="{FF2B5EF4-FFF2-40B4-BE49-F238E27FC236}">
                <a16:creationId xmlns:a16="http://schemas.microsoft.com/office/drawing/2014/main" id="{8EF0B250-4F0D-481D-806C-82BCE155FE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1" r="-1" b="20720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BA219-A34B-0206-6B59-5C5EAD42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203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Local Evidence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4E71D-EF4B-0373-859F-1A512C51C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3650" y="5486400"/>
            <a:ext cx="5505814" cy="79918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Central Fire Station and London Road Fire Station in Nottingham</a:t>
            </a:r>
          </a:p>
        </p:txBody>
      </p:sp>
      <p:pic>
        <p:nvPicPr>
          <p:cNvPr id="21" name="Content Placeholder 20" descr="A building under construction with a road and cars&#10;&#10;Description automatically generated">
            <a:extLst>
              <a:ext uri="{FF2B5EF4-FFF2-40B4-BE49-F238E27FC236}">
                <a16:creationId xmlns:a16="http://schemas.microsoft.com/office/drawing/2014/main" id="{88270703-536E-40DE-631D-FA4F35C71D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66"/>
          <a:stretch/>
        </p:blipFill>
        <p:spPr>
          <a:xfrm>
            <a:off x="0" y="0"/>
            <a:ext cx="7534275" cy="4197350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25" name="Content Placeholder 24" descr="A building with a fire station&#10;&#10;Description automatically generated">
            <a:extLst>
              <a:ext uri="{FF2B5EF4-FFF2-40B4-BE49-F238E27FC236}">
                <a16:creationId xmlns:a16="http://schemas.microsoft.com/office/drawing/2014/main" id="{69BFE81A-455C-98AB-1918-DA76CBB008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 r="-1" b="-1"/>
          <a:stretch/>
        </p:blipFill>
        <p:spPr>
          <a:xfrm>
            <a:off x="7653338" y="0"/>
            <a:ext cx="4538662" cy="387667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631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E1D7B-24C9-4983-B3E8-03711521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13992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GB" sz="28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REF 2021: Improving policy, delivery and assurance in Fire and Rescue Services.</a:t>
            </a:r>
            <a:br>
              <a:rPr lang="en-GB" sz="28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br>
              <a:rPr lang="en-GB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GB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Deteriorating Policy and Delivery of 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 and Rescue Services 2010- 2015 “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" y="2310834"/>
            <a:ext cx="12212665" cy="43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4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437" y="329184"/>
            <a:ext cx="7525265" cy="1783080"/>
          </a:xfrm>
        </p:spPr>
        <p:txBody>
          <a:bodyPr anchor="b">
            <a:normAutofit/>
          </a:bodyPr>
          <a:lstStyle/>
          <a:p>
            <a:r>
              <a:rPr lang="en-GB" sz="2800" b="1" dirty="0">
                <a:latin typeface="+mn-lt"/>
              </a:rPr>
              <a:t>Deteriorating policy and delivery of Fire and Rescue Services (compromising the safety of the public) continued to 2020.</a:t>
            </a:r>
          </a:p>
        </p:txBody>
      </p:sp>
      <p:pic>
        <p:nvPicPr>
          <p:cNvPr id="4" name="Picture 3" descr="A fire truck on the street&#10;&#10;Description automatically generated">
            <a:extLst>
              <a:ext uri="{FF2B5EF4-FFF2-40B4-BE49-F238E27FC236}">
                <a16:creationId xmlns:a16="http://schemas.microsoft.com/office/drawing/2014/main" id="{EDAD4D5A-E11F-CC22-081E-A12A0A0AC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r="25788"/>
          <a:stretch/>
        </p:blipFill>
        <p:spPr>
          <a:xfrm>
            <a:off x="19" y="1"/>
            <a:ext cx="4243589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9E58D1-5D69-4557-9722-FEAC7E778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238625"/>
              </p:ext>
            </p:extLst>
          </p:nvPr>
        </p:nvGraphicFramePr>
        <p:xfrm>
          <a:off x="4654296" y="2603500"/>
          <a:ext cx="6894576" cy="392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586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A1FA3-60FA-4455-7154-2C0002F00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2217106"/>
            <a:ext cx="11306174" cy="36200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organisation, configuration and delivery of F&amp;R Services had been significantly changed by NTU research since 2010 with direct changes in </a:t>
            </a:r>
          </a:p>
          <a:p>
            <a:endParaRPr lang="en-GB" dirty="0"/>
          </a:p>
          <a:p>
            <a:pPr lvl="1"/>
            <a:r>
              <a:rPr lang="en-GB" dirty="0"/>
              <a:t>Primary and secondary legislation; central and local public policy and government guidance explicitly (but not limited to) Chapters 2-4 of the Policing and Crime Act 2017 which relate to Fire Services.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Public assurance, accountability and transparency arrangements within the sector, including (but not limited to) the creation of new national institutions, and a new national delivery framework.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996AA0-298A-56B6-A871-42E4FE58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latin typeface="+mn-lt"/>
              </a:rPr>
              <a:t>REF 2021</a:t>
            </a:r>
            <a:br>
              <a:rPr lang="en-GB" dirty="0"/>
            </a:br>
            <a:r>
              <a:rPr lang="en-GB" sz="3100" dirty="0"/>
              <a:t>(“</a:t>
            </a:r>
            <a:r>
              <a:rPr lang="en-GB" sz="3100" b="1" dirty="0">
                <a:latin typeface="+mn-lt"/>
              </a:rPr>
              <a:t>Improving policy, delivery and assurance in Fire and Rescue Services”)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4ACE8-9E32-D43F-425A-7966AA69F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55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Microsoft Office PowerPoint</Application>
  <PresentationFormat>Widescreen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5_Office Theme</vt:lpstr>
      <vt:lpstr>2_Office Theme</vt:lpstr>
      <vt:lpstr>PowerPoint Presentation</vt:lpstr>
      <vt:lpstr>Our Modus Operendi </vt:lpstr>
      <vt:lpstr>Background and context in 2010</vt:lpstr>
      <vt:lpstr>Risk Management and Service Reconfiguration (REF 2014)</vt:lpstr>
      <vt:lpstr>REF 2014 Case Study : From Buildings to People   Designing, implementing and disseminating a new risk assessment for the performance management framework for Fire and Rescue Services </vt:lpstr>
      <vt:lpstr>Local Evidence </vt:lpstr>
      <vt:lpstr>REF 2021: Improving policy, delivery and assurance in Fire and Rescue Services.  “Deteriorating Policy and Delivery of Fire and Rescue Services 2010- 2015 “</vt:lpstr>
      <vt:lpstr>Deteriorating policy and delivery of Fire and Rescue Services (compromising the safety of the public) continued to 2020.</vt:lpstr>
      <vt:lpstr>REF 2021 (“Improving policy, delivery and assurance in Fire and Rescue Services”)</vt:lpstr>
      <vt:lpstr>REF2029: Fire Service Reform in England 2021-2024</vt:lpstr>
      <vt:lpstr>The economic and social value of fire and rescue services </vt:lpstr>
      <vt:lpstr>NBS predictions for reform in 2022</vt:lpstr>
      <vt:lpstr>Predictions changed by 2023. </vt:lpstr>
      <vt:lpstr>Strategic Omissions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Knowledge Exchange Practice   Leading in Practice,  The leadership/progression programme”</dc:title>
  <dc:creator>Murphy, Peter</dc:creator>
  <cp:lastModifiedBy>Gallacher, Jonathan</cp:lastModifiedBy>
  <cp:revision>26</cp:revision>
  <dcterms:created xsi:type="dcterms:W3CDTF">2024-01-04T14:59:59Z</dcterms:created>
  <dcterms:modified xsi:type="dcterms:W3CDTF">2024-07-23T13:16:55Z</dcterms:modified>
</cp:coreProperties>
</file>