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8"/>
  </p:notesMasterIdLst>
  <p:sldIdLst>
    <p:sldId id="256" r:id="rId2"/>
    <p:sldId id="276" r:id="rId3"/>
    <p:sldId id="265" r:id="rId4"/>
    <p:sldId id="271" r:id="rId5"/>
    <p:sldId id="272" r:id="rId6"/>
    <p:sldId id="273" r:id="rId7"/>
    <p:sldId id="274" r:id="rId8"/>
    <p:sldId id="259" r:id="rId9"/>
    <p:sldId id="266" r:id="rId10"/>
    <p:sldId id="260" r:id="rId11"/>
    <p:sldId id="261" r:id="rId12"/>
    <p:sldId id="268" r:id="rId13"/>
    <p:sldId id="262" r:id="rId14"/>
    <p:sldId id="270" r:id="rId15"/>
    <p:sldId id="280" r:id="rId16"/>
    <p:sldId id="275" r:id="rId17"/>
  </p:sldIdLst>
  <p:sldSz cx="12192000" cy="6858000"/>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D3B6BD-31C9-4DF2-9B12-1C1BC99372E8}" v="645" dt="2023-12-08T11:20:03.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67" autoAdjust="0"/>
    <p:restoredTop sz="78770" autoAdjust="0"/>
  </p:normalViewPr>
  <p:slideViewPr>
    <p:cSldViewPr snapToGrid="0">
      <p:cViewPr varScale="1">
        <p:scale>
          <a:sx n="84" d="100"/>
          <a:sy n="84" d="100"/>
        </p:scale>
        <p:origin x="5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F867CB-F614-453E-AAD0-B6C14714C86D}"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GB"/>
        </a:p>
      </dgm:t>
    </dgm:pt>
    <dgm:pt modelId="{A9D261E1-4E7F-48A2-9856-5CB2DAA05F77}">
      <dgm:prSet phldrT="[Text]"/>
      <dgm:spPr/>
      <dgm:t>
        <a:bodyPr/>
        <a:lstStyle/>
        <a:p>
          <a:r>
            <a:rPr lang="en-GB" dirty="0"/>
            <a:t>Traditional Public Administration</a:t>
          </a:r>
        </a:p>
      </dgm:t>
    </dgm:pt>
    <dgm:pt modelId="{CE42B259-C1A3-4B80-82EF-F5F4BFDFBA76}" type="parTrans" cxnId="{E9F41F06-C3FC-4C74-86B7-EEDF56444374}">
      <dgm:prSet/>
      <dgm:spPr/>
      <dgm:t>
        <a:bodyPr/>
        <a:lstStyle/>
        <a:p>
          <a:endParaRPr lang="en-GB"/>
        </a:p>
      </dgm:t>
    </dgm:pt>
    <dgm:pt modelId="{D543703E-4CE6-40C9-901C-B475F1501A82}" type="sibTrans" cxnId="{E9F41F06-C3FC-4C74-86B7-EEDF56444374}">
      <dgm:prSet/>
      <dgm:spPr/>
      <dgm:t>
        <a:bodyPr/>
        <a:lstStyle/>
        <a:p>
          <a:endParaRPr lang="en-GB"/>
        </a:p>
      </dgm:t>
    </dgm:pt>
    <dgm:pt modelId="{80BEF3D3-884F-4D5A-B71F-1ABD31D7C67F}">
      <dgm:prSet phldrT="[Text]"/>
      <dgm:spPr/>
      <dgm:t>
        <a:bodyPr/>
        <a:lstStyle/>
        <a:p>
          <a:r>
            <a:rPr lang="en-GB" dirty="0"/>
            <a:t>Hierarchical model of bureaucracy (Wilson, 1887)</a:t>
          </a:r>
        </a:p>
      </dgm:t>
    </dgm:pt>
    <dgm:pt modelId="{AB8A7761-E547-4994-A451-0B98D2B22599}" type="parTrans" cxnId="{0E4FE59A-6501-499F-BCBB-482F421B413D}">
      <dgm:prSet/>
      <dgm:spPr/>
      <dgm:t>
        <a:bodyPr/>
        <a:lstStyle/>
        <a:p>
          <a:endParaRPr lang="en-GB"/>
        </a:p>
      </dgm:t>
    </dgm:pt>
    <dgm:pt modelId="{1D8EDDD5-8956-41CD-98E5-4D3F6287579B}" type="sibTrans" cxnId="{0E4FE59A-6501-499F-BCBB-482F421B413D}">
      <dgm:prSet/>
      <dgm:spPr/>
      <dgm:t>
        <a:bodyPr/>
        <a:lstStyle/>
        <a:p>
          <a:endParaRPr lang="en-GB"/>
        </a:p>
      </dgm:t>
    </dgm:pt>
    <dgm:pt modelId="{FA6E6986-F037-4C98-BA14-7EC5ECE0CF88}">
      <dgm:prSet phldrT="[Text]"/>
      <dgm:spPr/>
      <dgm:t>
        <a:bodyPr/>
        <a:lstStyle/>
        <a:p>
          <a:r>
            <a:rPr lang="en-GB" dirty="0"/>
            <a:t>NPM</a:t>
          </a:r>
        </a:p>
      </dgm:t>
    </dgm:pt>
    <dgm:pt modelId="{916AFF3C-05E5-487C-869A-856F2D89DA59}" type="parTrans" cxnId="{C3E3BC54-606B-46D3-A389-60E51051AAF6}">
      <dgm:prSet/>
      <dgm:spPr/>
      <dgm:t>
        <a:bodyPr/>
        <a:lstStyle/>
        <a:p>
          <a:endParaRPr lang="en-GB"/>
        </a:p>
      </dgm:t>
    </dgm:pt>
    <dgm:pt modelId="{5FA6D5B4-09AA-464F-9870-0EB4DD613881}" type="sibTrans" cxnId="{C3E3BC54-606B-46D3-A389-60E51051AAF6}">
      <dgm:prSet/>
      <dgm:spPr/>
      <dgm:t>
        <a:bodyPr/>
        <a:lstStyle/>
        <a:p>
          <a:endParaRPr lang="en-GB"/>
        </a:p>
      </dgm:t>
    </dgm:pt>
    <dgm:pt modelId="{E7550B15-691A-4838-8C8D-9CC9D386685C}">
      <dgm:prSet phldrT="[Text]"/>
      <dgm:spPr/>
      <dgm:t>
        <a:bodyPr/>
        <a:lstStyle/>
        <a:p>
          <a:r>
            <a:rPr lang="en-GB" dirty="0"/>
            <a:t>Performance through target setting and measurement (Dunleavy and Hood, 1994)</a:t>
          </a:r>
        </a:p>
      </dgm:t>
    </dgm:pt>
    <dgm:pt modelId="{751837FE-81C8-4B50-835E-B7CAEEAB821E}" type="parTrans" cxnId="{4B61AA3E-2F83-43AD-ABC2-E3D5EDD423BE}">
      <dgm:prSet/>
      <dgm:spPr/>
      <dgm:t>
        <a:bodyPr/>
        <a:lstStyle/>
        <a:p>
          <a:endParaRPr lang="en-GB"/>
        </a:p>
      </dgm:t>
    </dgm:pt>
    <dgm:pt modelId="{136D9FC6-2EEF-4B54-BD3D-BC6DDB7BCAFE}" type="sibTrans" cxnId="{4B61AA3E-2F83-43AD-ABC2-E3D5EDD423BE}">
      <dgm:prSet/>
      <dgm:spPr/>
      <dgm:t>
        <a:bodyPr/>
        <a:lstStyle/>
        <a:p>
          <a:endParaRPr lang="en-GB"/>
        </a:p>
      </dgm:t>
    </dgm:pt>
    <dgm:pt modelId="{7723BC25-26CC-43BE-9601-CD4246718D0D}">
      <dgm:prSet phldrT="[Text]"/>
      <dgm:spPr/>
      <dgm:t>
        <a:bodyPr/>
        <a:lstStyle/>
        <a:p>
          <a:r>
            <a:rPr lang="en-GB" dirty="0"/>
            <a:t>NPG</a:t>
          </a:r>
        </a:p>
      </dgm:t>
    </dgm:pt>
    <dgm:pt modelId="{7D3DEE82-3338-4BAC-9C77-E5973B4E468E}" type="parTrans" cxnId="{7B12BE8F-D464-4C8A-9B30-E0455D97919C}">
      <dgm:prSet/>
      <dgm:spPr/>
      <dgm:t>
        <a:bodyPr/>
        <a:lstStyle/>
        <a:p>
          <a:endParaRPr lang="en-GB"/>
        </a:p>
      </dgm:t>
    </dgm:pt>
    <dgm:pt modelId="{EE487F4D-BF96-4C67-82C0-5914D614931D}" type="sibTrans" cxnId="{7B12BE8F-D464-4C8A-9B30-E0455D97919C}">
      <dgm:prSet/>
      <dgm:spPr/>
      <dgm:t>
        <a:bodyPr/>
        <a:lstStyle/>
        <a:p>
          <a:endParaRPr lang="en-GB"/>
        </a:p>
      </dgm:t>
    </dgm:pt>
    <dgm:pt modelId="{4E3CB825-E100-416A-B527-6FA33C80BAE0}">
      <dgm:prSet phldrT="[Text]"/>
      <dgm:spPr/>
      <dgm:t>
        <a:bodyPr/>
        <a:lstStyle/>
        <a:p>
          <a:r>
            <a:rPr lang="en-GB" dirty="0"/>
            <a:t>Working with wide-ranging stakeholders to create value (Osborne, 2006)</a:t>
          </a:r>
        </a:p>
      </dgm:t>
    </dgm:pt>
    <dgm:pt modelId="{E241C0C1-B15A-4B82-A540-9330C7CFC9F9}" type="parTrans" cxnId="{0258D08D-DF4F-4334-ABC4-50D452070806}">
      <dgm:prSet/>
      <dgm:spPr/>
      <dgm:t>
        <a:bodyPr/>
        <a:lstStyle/>
        <a:p>
          <a:endParaRPr lang="en-GB"/>
        </a:p>
      </dgm:t>
    </dgm:pt>
    <dgm:pt modelId="{6F4F0958-262A-4CCF-9A88-8A89EFA5A451}" type="sibTrans" cxnId="{0258D08D-DF4F-4334-ABC4-50D452070806}">
      <dgm:prSet/>
      <dgm:spPr/>
      <dgm:t>
        <a:bodyPr/>
        <a:lstStyle/>
        <a:p>
          <a:endParaRPr lang="en-GB"/>
        </a:p>
      </dgm:t>
    </dgm:pt>
    <dgm:pt modelId="{DDDA98A8-095B-483C-B1DD-B36DC7B4944E}" type="pres">
      <dgm:prSet presAssocID="{CAF867CB-F614-453E-AAD0-B6C14714C86D}" presName="Name0" presStyleCnt="0">
        <dgm:presLayoutVars>
          <dgm:chMax val="5"/>
          <dgm:chPref val="5"/>
          <dgm:dir/>
          <dgm:animLvl val="lvl"/>
        </dgm:presLayoutVars>
      </dgm:prSet>
      <dgm:spPr/>
    </dgm:pt>
    <dgm:pt modelId="{AC9F7ACC-A79F-44FD-BA0D-78B9FDF4F057}" type="pres">
      <dgm:prSet presAssocID="{A9D261E1-4E7F-48A2-9856-5CB2DAA05F77}" presName="parentText1" presStyleLbl="node1" presStyleIdx="0" presStyleCnt="3">
        <dgm:presLayoutVars>
          <dgm:chMax/>
          <dgm:chPref val="3"/>
          <dgm:bulletEnabled val="1"/>
        </dgm:presLayoutVars>
      </dgm:prSet>
      <dgm:spPr/>
    </dgm:pt>
    <dgm:pt modelId="{2F9DB7F1-E0F9-4B50-9ABA-2C0CDB43E7C0}" type="pres">
      <dgm:prSet presAssocID="{A9D261E1-4E7F-48A2-9856-5CB2DAA05F77}" presName="childText1" presStyleLbl="solidAlignAcc1" presStyleIdx="0" presStyleCnt="3">
        <dgm:presLayoutVars>
          <dgm:chMax val="0"/>
          <dgm:chPref val="0"/>
          <dgm:bulletEnabled val="1"/>
        </dgm:presLayoutVars>
      </dgm:prSet>
      <dgm:spPr/>
    </dgm:pt>
    <dgm:pt modelId="{D8C653EC-7C20-4185-9CB2-B56678A71BF5}" type="pres">
      <dgm:prSet presAssocID="{FA6E6986-F037-4C98-BA14-7EC5ECE0CF88}" presName="parentText2" presStyleLbl="node1" presStyleIdx="1" presStyleCnt="3">
        <dgm:presLayoutVars>
          <dgm:chMax/>
          <dgm:chPref val="3"/>
          <dgm:bulletEnabled val="1"/>
        </dgm:presLayoutVars>
      </dgm:prSet>
      <dgm:spPr/>
    </dgm:pt>
    <dgm:pt modelId="{A6A076CC-3545-4E4A-A674-9567229E405E}" type="pres">
      <dgm:prSet presAssocID="{FA6E6986-F037-4C98-BA14-7EC5ECE0CF88}" presName="childText2" presStyleLbl="solidAlignAcc1" presStyleIdx="1" presStyleCnt="3">
        <dgm:presLayoutVars>
          <dgm:chMax val="0"/>
          <dgm:chPref val="0"/>
          <dgm:bulletEnabled val="1"/>
        </dgm:presLayoutVars>
      </dgm:prSet>
      <dgm:spPr/>
    </dgm:pt>
    <dgm:pt modelId="{1D315817-9E71-4396-B540-E7CB242E88B8}" type="pres">
      <dgm:prSet presAssocID="{7723BC25-26CC-43BE-9601-CD4246718D0D}" presName="parentText3" presStyleLbl="node1" presStyleIdx="2" presStyleCnt="3">
        <dgm:presLayoutVars>
          <dgm:chMax/>
          <dgm:chPref val="3"/>
          <dgm:bulletEnabled val="1"/>
        </dgm:presLayoutVars>
      </dgm:prSet>
      <dgm:spPr/>
    </dgm:pt>
    <dgm:pt modelId="{2F03E289-6DE7-4A02-814E-C5B0A73B6D9E}" type="pres">
      <dgm:prSet presAssocID="{7723BC25-26CC-43BE-9601-CD4246718D0D}" presName="childText3" presStyleLbl="solidAlignAcc1" presStyleIdx="2" presStyleCnt="3">
        <dgm:presLayoutVars>
          <dgm:chMax val="0"/>
          <dgm:chPref val="0"/>
          <dgm:bulletEnabled val="1"/>
        </dgm:presLayoutVars>
      </dgm:prSet>
      <dgm:spPr/>
    </dgm:pt>
  </dgm:ptLst>
  <dgm:cxnLst>
    <dgm:cxn modelId="{E9F41F06-C3FC-4C74-86B7-EEDF56444374}" srcId="{CAF867CB-F614-453E-AAD0-B6C14714C86D}" destId="{A9D261E1-4E7F-48A2-9856-5CB2DAA05F77}" srcOrd="0" destOrd="0" parTransId="{CE42B259-C1A3-4B80-82EF-F5F4BFDFBA76}" sibTransId="{D543703E-4CE6-40C9-901C-B475F1501A82}"/>
    <dgm:cxn modelId="{8C931A15-71E2-4BE9-BA55-9258A68F62BF}" type="presOf" srcId="{80BEF3D3-884F-4D5A-B71F-1ABD31D7C67F}" destId="{2F9DB7F1-E0F9-4B50-9ABA-2C0CDB43E7C0}" srcOrd="0" destOrd="0" presId="urn:microsoft.com/office/officeart/2009/3/layout/IncreasingArrowsProcess"/>
    <dgm:cxn modelId="{DCBB6D1E-5B70-4D81-9508-B023B9D1C42B}" type="presOf" srcId="{FA6E6986-F037-4C98-BA14-7EC5ECE0CF88}" destId="{D8C653EC-7C20-4185-9CB2-B56678A71BF5}" srcOrd="0" destOrd="0" presId="urn:microsoft.com/office/officeart/2009/3/layout/IncreasingArrowsProcess"/>
    <dgm:cxn modelId="{4B61AA3E-2F83-43AD-ABC2-E3D5EDD423BE}" srcId="{FA6E6986-F037-4C98-BA14-7EC5ECE0CF88}" destId="{E7550B15-691A-4838-8C8D-9CC9D386685C}" srcOrd="0" destOrd="0" parTransId="{751837FE-81C8-4B50-835E-B7CAEEAB821E}" sibTransId="{136D9FC6-2EEF-4B54-BD3D-BC6DDB7BCAFE}"/>
    <dgm:cxn modelId="{C3E3BC54-606B-46D3-A389-60E51051AAF6}" srcId="{CAF867CB-F614-453E-AAD0-B6C14714C86D}" destId="{FA6E6986-F037-4C98-BA14-7EC5ECE0CF88}" srcOrd="1" destOrd="0" parTransId="{916AFF3C-05E5-487C-869A-856F2D89DA59}" sibTransId="{5FA6D5B4-09AA-464F-9870-0EB4DD613881}"/>
    <dgm:cxn modelId="{338E6C79-2A73-4273-9F6E-F8783D0186D2}" type="presOf" srcId="{A9D261E1-4E7F-48A2-9856-5CB2DAA05F77}" destId="{AC9F7ACC-A79F-44FD-BA0D-78B9FDF4F057}" srcOrd="0" destOrd="0" presId="urn:microsoft.com/office/officeart/2009/3/layout/IncreasingArrowsProcess"/>
    <dgm:cxn modelId="{0258D08D-DF4F-4334-ABC4-50D452070806}" srcId="{7723BC25-26CC-43BE-9601-CD4246718D0D}" destId="{4E3CB825-E100-416A-B527-6FA33C80BAE0}" srcOrd="0" destOrd="0" parTransId="{E241C0C1-B15A-4B82-A540-9330C7CFC9F9}" sibTransId="{6F4F0958-262A-4CCF-9A88-8A89EFA5A451}"/>
    <dgm:cxn modelId="{7B12BE8F-D464-4C8A-9B30-E0455D97919C}" srcId="{CAF867CB-F614-453E-AAD0-B6C14714C86D}" destId="{7723BC25-26CC-43BE-9601-CD4246718D0D}" srcOrd="2" destOrd="0" parTransId="{7D3DEE82-3338-4BAC-9C77-E5973B4E468E}" sibTransId="{EE487F4D-BF96-4C67-82C0-5914D614931D}"/>
    <dgm:cxn modelId="{0E4FE59A-6501-499F-BCBB-482F421B413D}" srcId="{A9D261E1-4E7F-48A2-9856-5CB2DAA05F77}" destId="{80BEF3D3-884F-4D5A-B71F-1ABD31D7C67F}" srcOrd="0" destOrd="0" parTransId="{AB8A7761-E547-4994-A451-0B98D2B22599}" sibTransId="{1D8EDDD5-8956-41CD-98E5-4D3F6287579B}"/>
    <dgm:cxn modelId="{9940AEA0-8072-46F5-8543-965C754EA0A0}" type="presOf" srcId="{CAF867CB-F614-453E-AAD0-B6C14714C86D}" destId="{DDDA98A8-095B-483C-B1DD-B36DC7B4944E}" srcOrd="0" destOrd="0" presId="urn:microsoft.com/office/officeart/2009/3/layout/IncreasingArrowsProcess"/>
    <dgm:cxn modelId="{D595EAC0-8C32-4A66-94AE-BC0EC77AA857}" type="presOf" srcId="{7723BC25-26CC-43BE-9601-CD4246718D0D}" destId="{1D315817-9E71-4396-B540-E7CB242E88B8}" srcOrd="0" destOrd="0" presId="urn:microsoft.com/office/officeart/2009/3/layout/IncreasingArrowsProcess"/>
    <dgm:cxn modelId="{61A4AAE0-59D6-4677-A35F-A11C61698EEE}" type="presOf" srcId="{E7550B15-691A-4838-8C8D-9CC9D386685C}" destId="{A6A076CC-3545-4E4A-A674-9567229E405E}" srcOrd="0" destOrd="0" presId="urn:microsoft.com/office/officeart/2009/3/layout/IncreasingArrowsProcess"/>
    <dgm:cxn modelId="{5B25A7F1-8220-40A9-AA20-5AC7C18F7C04}" type="presOf" srcId="{4E3CB825-E100-416A-B527-6FA33C80BAE0}" destId="{2F03E289-6DE7-4A02-814E-C5B0A73B6D9E}" srcOrd="0" destOrd="0" presId="urn:microsoft.com/office/officeart/2009/3/layout/IncreasingArrowsProcess"/>
    <dgm:cxn modelId="{DAB2A3F9-ECAC-449B-9F0A-4B57B0B613E3}" type="presParOf" srcId="{DDDA98A8-095B-483C-B1DD-B36DC7B4944E}" destId="{AC9F7ACC-A79F-44FD-BA0D-78B9FDF4F057}" srcOrd="0" destOrd="0" presId="urn:microsoft.com/office/officeart/2009/3/layout/IncreasingArrowsProcess"/>
    <dgm:cxn modelId="{B9CF27A2-81E9-4150-97B5-42984047274C}" type="presParOf" srcId="{DDDA98A8-095B-483C-B1DD-B36DC7B4944E}" destId="{2F9DB7F1-E0F9-4B50-9ABA-2C0CDB43E7C0}" srcOrd="1" destOrd="0" presId="urn:microsoft.com/office/officeart/2009/3/layout/IncreasingArrowsProcess"/>
    <dgm:cxn modelId="{CFE820F4-2BA4-49E7-BFF8-659F4190CABF}" type="presParOf" srcId="{DDDA98A8-095B-483C-B1DD-B36DC7B4944E}" destId="{D8C653EC-7C20-4185-9CB2-B56678A71BF5}" srcOrd="2" destOrd="0" presId="urn:microsoft.com/office/officeart/2009/3/layout/IncreasingArrowsProcess"/>
    <dgm:cxn modelId="{53952C16-9149-41A9-8255-24C4B45BA09F}" type="presParOf" srcId="{DDDA98A8-095B-483C-B1DD-B36DC7B4944E}" destId="{A6A076CC-3545-4E4A-A674-9567229E405E}" srcOrd="3" destOrd="0" presId="urn:microsoft.com/office/officeart/2009/3/layout/IncreasingArrowsProcess"/>
    <dgm:cxn modelId="{C5C30973-EA2C-4FAE-8C82-595AADE590C5}" type="presParOf" srcId="{DDDA98A8-095B-483C-B1DD-B36DC7B4944E}" destId="{1D315817-9E71-4396-B540-E7CB242E88B8}" srcOrd="4" destOrd="0" presId="urn:microsoft.com/office/officeart/2009/3/layout/IncreasingArrowsProcess"/>
    <dgm:cxn modelId="{8ECFF28F-228D-4CFC-A56D-B8F807044D49}" type="presParOf" srcId="{DDDA98A8-095B-483C-B1DD-B36DC7B4944E}" destId="{2F03E289-6DE7-4A02-814E-C5B0A73B6D9E}" srcOrd="5"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F867CB-F614-453E-AAD0-B6C14714C86D}"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GB"/>
        </a:p>
      </dgm:t>
    </dgm:pt>
    <dgm:pt modelId="{A9D261E1-4E7F-48A2-9856-5CB2DAA05F77}">
      <dgm:prSet phldrT="[Text]"/>
      <dgm:spPr/>
      <dgm:t>
        <a:bodyPr/>
        <a:lstStyle/>
        <a:p>
          <a:r>
            <a:rPr lang="en-GB" dirty="0"/>
            <a:t>Traditional Public Administration</a:t>
          </a:r>
        </a:p>
      </dgm:t>
    </dgm:pt>
    <dgm:pt modelId="{CE42B259-C1A3-4B80-82EF-F5F4BFDFBA76}" type="parTrans" cxnId="{E9F41F06-C3FC-4C74-86B7-EEDF56444374}">
      <dgm:prSet/>
      <dgm:spPr/>
      <dgm:t>
        <a:bodyPr/>
        <a:lstStyle/>
        <a:p>
          <a:endParaRPr lang="en-GB"/>
        </a:p>
      </dgm:t>
    </dgm:pt>
    <dgm:pt modelId="{D543703E-4CE6-40C9-901C-B475F1501A82}" type="sibTrans" cxnId="{E9F41F06-C3FC-4C74-86B7-EEDF56444374}">
      <dgm:prSet/>
      <dgm:spPr/>
      <dgm:t>
        <a:bodyPr/>
        <a:lstStyle/>
        <a:p>
          <a:endParaRPr lang="en-GB"/>
        </a:p>
      </dgm:t>
    </dgm:pt>
    <dgm:pt modelId="{80BEF3D3-884F-4D5A-B71F-1ABD31D7C67F}">
      <dgm:prSet phldrT="[Text]"/>
      <dgm:spPr>
        <a:noFill/>
        <a:ln>
          <a:solidFill>
            <a:schemeClr val="accent1">
              <a:hueOff val="0"/>
              <a:satOff val="0"/>
              <a:lumOff val="0"/>
            </a:schemeClr>
          </a:solidFill>
        </a:ln>
      </dgm:spPr>
      <dgm:t>
        <a:bodyPr/>
        <a:lstStyle/>
        <a:p>
          <a:r>
            <a:rPr lang="en-GB" dirty="0"/>
            <a:t>Hierarchical model of bureaucracy (Wilson, 1887)</a:t>
          </a:r>
        </a:p>
      </dgm:t>
    </dgm:pt>
    <dgm:pt modelId="{AB8A7761-E547-4994-A451-0B98D2B22599}" type="parTrans" cxnId="{0E4FE59A-6501-499F-BCBB-482F421B413D}">
      <dgm:prSet/>
      <dgm:spPr/>
      <dgm:t>
        <a:bodyPr/>
        <a:lstStyle/>
        <a:p>
          <a:endParaRPr lang="en-GB"/>
        </a:p>
      </dgm:t>
    </dgm:pt>
    <dgm:pt modelId="{1D8EDDD5-8956-41CD-98E5-4D3F6287579B}" type="sibTrans" cxnId="{0E4FE59A-6501-499F-BCBB-482F421B413D}">
      <dgm:prSet/>
      <dgm:spPr/>
      <dgm:t>
        <a:bodyPr/>
        <a:lstStyle/>
        <a:p>
          <a:endParaRPr lang="en-GB"/>
        </a:p>
      </dgm:t>
    </dgm:pt>
    <dgm:pt modelId="{FA6E6986-F037-4C98-BA14-7EC5ECE0CF88}">
      <dgm:prSet phldrT="[Text]"/>
      <dgm:spPr/>
      <dgm:t>
        <a:bodyPr/>
        <a:lstStyle/>
        <a:p>
          <a:r>
            <a:rPr lang="en-GB" dirty="0"/>
            <a:t>NPM</a:t>
          </a:r>
        </a:p>
      </dgm:t>
    </dgm:pt>
    <dgm:pt modelId="{916AFF3C-05E5-487C-869A-856F2D89DA59}" type="parTrans" cxnId="{C3E3BC54-606B-46D3-A389-60E51051AAF6}">
      <dgm:prSet/>
      <dgm:spPr/>
      <dgm:t>
        <a:bodyPr/>
        <a:lstStyle/>
        <a:p>
          <a:endParaRPr lang="en-GB"/>
        </a:p>
      </dgm:t>
    </dgm:pt>
    <dgm:pt modelId="{5FA6D5B4-09AA-464F-9870-0EB4DD613881}" type="sibTrans" cxnId="{C3E3BC54-606B-46D3-A389-60E51051AAF6}">
      <dgm:prSet/>
      <dgm:spPr/>
      <dgm:t>
        <a:bodyPr/>
        <a:lstStyle/>
        <a:p>
          <a:endParaRPr lang="en-GB"/>
        </a:p>
      </dgm:t>
    </dgm:pt>
    <dgm:pt modelId="{E7550B15-691A-4838-8C8D-9CC9D386685C}">
      <dgm:prSet phldrT="[Text]"/>
      <dgm:spPr/>
      <dgm:t>
        <a:bodyPr/>
        <a:lstStyle/>
        <a:p>
          <a:r>
            <a:rPr lang="en-GB" dirty="0"/>
            <a:t>Performance through target setting and measurement (Dunleavy and Hood, 1994)</a:t>
          </a:r>
        </a:p>
      </dgm:t>
    </dgm:pt>
    <dgm:pt modelId="{751837FE-81C8-4B50-835E-B7CAEEAB821E}" type="parTrans" cxnId="{4B61AA3E-2F83-43AD-ABC2-E3D5EDD423BE}">
      <dgm:prSet/>
      <dgm:spPr/>
      <dgm:t>
        <a:bodyPr/>
        <a:lstStyle/>
        <a:p>
          <a:endParaRPr lang="en-GB"/>
        </a:p>
      </dgm:t>
    </dgm:pt>
    <dgm:pt modelId="{136D9FC6-2EEF-4B54-BD3D-BC6DDB7BCAFE}" type="sibTrans" cxnId="{4B61AA3E-2F83-43AD-ABC2-E3D5EDD423BE}">
      <dgm:prSet/>
      <dgm:spPr/>
      <dgm:t>
        <a:bodyPr/>
        <a:lstStyle/>
        <a:p>
          <a:endParaRPr lang="en-GB"/>
        </a:p>
      </dgm:t>
    </dgm:pt>
    <dgm:pt modelId="{7723BC25-26CC-43BE-9601-CD4246718D0D}">
      <dgm:prSet phldrT="[Text]"/>
      <dgm:spPr/>
      <dgm:t>
        <a:bodyPr/>
        <a:lstStyle/>
        <a:p>
          <a:r>
            <a:rPr lang="en-GB" dirty="0"/>
            <a:t>NPG</a:t>
          </a:r>
        </a:p>
      </dgm:t>
    </dgm:pt>
    <dgm:pt modelId="{7D3DEE82-3338-4BAC-9C77-E5973B4E468E}" type="parTrans" cxnId="{7B12BE8F-D464-4C8A-9B30-E0455D97919C}">
      <dgm:prSet/>
      <dgm:spPr/>
      <dgm:t>
        <a:bodyPr/>
        <a:lstStyle/>
        <a:p>
          <a:endParaRPr lang="en-GB"/>
        </a:p>
      </dgm:t>
    </dgm:pt>
    <dgm:pt modelId="{EE487F4D-BF96-4C67-82C0-5914D614931D}" type="sibTrans" cxnId="{7B12BE8F-D464-4C8A-9B30-E0455D97919C}">
      <dgm:prSet/>
      <dgm:spPr/>
      <dgm:t>
        <a:bodyPr/>
        <a:lstStyle/>
        <a:p>
          <a:endParaRPr lang="en-GB"/>
        </a:p>
      </dgm:t>
    </dgm:pt>
    <dgm:pt modelId="{4E3CB825-E100-416A-B527-6FA33C80BAE0}">
      <dgm:prSet phldrT="[Text]"/>
      <dgm:spPr/>
      <dgm:t>
        <a:bodyPr/>
        <a:lstStyle/>
        <a:p>
          <a:r>
            <a:rPr lang="en-GB" dirty="0"/>
            <a:t>Working with wide-ranging stakeholders to create value (Osborne, 2006)</a:t>
          </a:r>
        </a:p>
      </dgm:t>
    </dgm:pt>
    <dgm:pt modelId="{E241C0C1-B15A-4B82-A540-9330C7CFC9F9}" type="parTrans" cxnId="{0258D08D-DF4F-4334-ABC4-50D452070806}">
      <dgm:prSet/>
      <dgm:spPr/>
      <dgm:t>
        <a:bodyPr/>
        <a:lstStyle/>
        <a:p>
          <a:endParaRPr lang="en-GB"/>
        </a:p>
      </dgm:t>
    </dgm:pt>
    <dgm:pt modelId="{6F4F0958-262A-4CCF-9A88-8A89EFA5A451}" type="sibTrans" cxnId="{0258D08D-DF4F-4334-ABC4-50D452070806}">
      <dgm:prSet/>
      <dgm:spPr/>
      <dgm:t>
        <a:bodyPr/>
        <a:lstStyle/>
        <a:p>
          <a:endParaRPr lang="en-GB"/>
        </a:p>
      </dgm:t>
    </dgm:pt>
    <dgm:pt modelId="{129BB911-32EF-4A25-AC93-87650F867ED8}">
      <dgm:prSet/>
      <dgm:spPr/>
      <dgm:t>
        <a:bodyPr/>
        <a:lstStyle/>
        <a:p>
          <a:endParaRPr lang="en-GB" dirty="0"/>
        </a:p>
      </dgm:t>
    </dgm:pt>
    <dgm:pt modelId="{780AA356-7574-40E9-BD46-AC1E0C85EBE9}" type="parTrans" cxnId="{3EA39DFF-2F9D-4406-AACC-B437A11EC107}">
      <dgm:prSet/>
      <dgm:spPr/>
      <dgm:t>
        <a:bodyPr/>
        <a:lstStyle/>
        <a:p>
          <a:endParaRPr lang="en-GB"/>
        </a:p>
      </dgm:t>
    </dgm:pt>
    <dgm:pt modelId="{D38B195B-5383-4CC2-83CE-CFDC3A3AA864}" type="sibTrans" cxnId="{3EA39DFF-2F9D-4406-AACC-B437A11EC107}">
      <dgm:prSet/>
      <dgm:spPr/>
      <dgm:t>
        <a:bodyPr/>
        <a:lstStyle/>
        <a:p>
          <a:endParaRPr lang="en-GB"/>
        </a:p>
      </dgm:t>
    </dgm:pt>
    <dgm:pt modelId="{C28C393D-D404-4A11-B8EC-9D8873D5D73C}">
      <dgm:prSet/>
      <dgm:spPr/>
      <dgm:t>
        <a:bodyPr/>
        <a:lstStyle/>
        <a:p>
          <a:endParaRPr lang="en-GB" dirty="0"/>
        </a:p>
      </dgm:t>
    </dgm:pt>
    <dgm:pt modelId="{B456C146-8217-4BB6-A8AF-9934A329F235}" type="parTrans" cxnId="{5EA66084-9BBD-4866-8E3D-27EE8DB068B2}">
      <dgm:prSet/>
      <dgm:spPr/>
      <dgm:t>
        <a:bodyPr/>
        <a:lstStyle/>
        <a:p>
          <a:endParaRPr lang="en-GB"/>
        </a:p>
      </dgm:t>
    </dgm:pt>
    <dgm:pt modelId="{B45EF8E7-AFED-48D2-B6C0-8E7DD4DE9CA6}" type="sibTrans" cxnId="{5EA66084-9BBD-4866-8E3D-27EE8DB068B2}">
      <dgm:prSet/>
      <dgm:spPr/>
      <dgm:t>
        <a:bodyPr/>
        <a:lstStyle/>
        <a:p>
          <a:endParaRPr lang="en-GB"/>
        </a:p>
      </dgm:t>
    </dgm:pt>
    <dgm:pt modelId="{DDDA98A8-095B-483C-B1DD-B36DC7B4944E}" type="pres">
      <dgm:prSet presAssocID="{CAF867CB-F614-453E-AAD0-B6C14714C86D}" presName="Name0" presStyleCnt="0">
        <dgm:presLayoutVars>
          <dgm:chMax val="5"/>
          <dgm:chPref val="5"/>
          <dgm:dir/>
          <dgm:animLvl val="lvl"/>
        </dgm:presLayoutVars>
      </dgm:prSet>
      <dgm:spPr/>
    </dgm:pt>
    <dgm:pt modelId="{AC9F7ACC-A79F-44FD-BA0D-78B9FDF4F057}" type="pres">
      <dgm:prSet presAssocID="{A9D261E1-4E7F-48A2-9856-5CB2DAA05F77}" presName="parentText1" presStyleLbl="node1" presStyleIdx="0" presStyleCnt="3">
        <dgm:presLayoutVars>
          <dgm:chMax/>
          <dgm:chPref val="3"/>
          <dgm:bulletEnabled val="1"/>
        </dgm:presLayoutVars>
      </dgm:prSet>
      <dgm:spPr/>
    </dgm:pt>
    <dgm:pt modelId="{2F9DB7F1-E0F9-4B50-9ABA-2C0CDB43E7C0}" type="pres">
      <dgm:prSet presAssocID="{A9D261E1-4E7F-48A2-9856-5CB2DAA05F77}" presName="childText1" presStyleLbl="solidAlignAcc1" presStyleIdx="0" presStyleCnt="3">
        <dgm:presLayoutVars>
          <dgm:chMax val="0"/>
          <dgm:chPref val="0"/>
          <dgm:bulletEnabled val="1"/>
        </dgm:presLayoutVars>
      </dgm:prSet>
      <dgm:spPr/>
    </dgm:pt>
    <dgm:pt modelId="{D8C653EC-7C20-4185-9CB2-B56678A71BF5}" type="pres">
      <dgm:prSet presAssocID="{FA6E6986-F037-4C98-BA14-7EC5ECE0CF88}" presName="parentText2" presStyleLbl="node1" presStyleIdx="1" presStyleCnt="3">
        <dgm:presLayoutVars>
          <dgm:chMax/>
          <dgm:chPref val="3"/>
          <dgm:bulletEnabled val="1"/>
        </dgm:presLayoutVars>
      </dgm:prSet>
      <dgm:spPr/>
    </dgm:pt>
    <dgm:pt modelId="{A6A076CC-3545-4E4A-A674-9567229E405E}" type="pres">
      <dgm:prSet presAssocID="{FA6E6986-F037-4C98-BA14-7EC5ECE0CF88}" presName="childText2" presStyleLbl="solidAlignAcc1" presStyleIdx="1" presStyleCnt="3">
        <dgm:presLayoutVars>
          <dgm:chMax val="0"/>
          <dgm:chPref val="0"/>
          <dgm:bulletEnabled val="1"/>
        </dgm:presLayoutVars>
      </dgm:prSet>
      <dgm:spPr/>
    </dgm:pt>
    <dgm:pt modelId="{1D315817-9E71-4396-B540-E7CB242E88B8}" type="pres">
      <dgm:prSet presAssocID="{7723BC25-26CC-43BE-9601-CD4246718D0D}" presName="parentText3" presStyleLbl="node1" presStyleIdx="2" presStyleCnt="3">
        <dgm:presLayoutVars>
          <dgm:chMax/>
          <dgm:chPref val="3"/>
          <dgm:bulletEnabled val="1"/>
        </dgm:presLayoutVars>
      </dgm:prSet>
      <dgm:spPr/>
    </dgm:pt>
    <dgm:pt modelId="{2F03E289-6DE7-4A02-814E-C5B0A73B6D9E}" type="pres">
      <dgm:prSet presAssocID="{7723BC25-26CC-43BE-9601-CD4246718D0D}" presName="childText3" presStyleLbl="solidAlignAcc1" presStyleIdx="2" presStyleCnt="3">
        <dgm:presLayoutVars>
          <dgm:chMax val="0"/>
          <dgm:chPref val="0"/>
          <dgm:bulletEnabled val="1"/>
        </dgm:presLayoutVars>
      </dgm:prSet>
      <dgm:spPr/>
    </dgm:pt>
  </dgm:ptLst>
  <dgm:cxnLst>
    <dgm:cxn modelId="{E9F41F06-C3FC-4C74-86B7-EEDF56444374}" srcId="{CAF867CB-F614-453E-AAD0-B6C14714C86D}" destId="{A9D261E1-4E7F-48A2-9856-5CB2DAA05F77}" srcOrd="0" destOrd="0" parTransId="{CE42B259-C1A3-4B80-82EF-F5F4BFDFBA76}" sibTransId="{D543703E-4CE6-40C9-901C-B475F1501A82}"/>
    <dgm:cxn modelId="{8C931A15-71E2-4BE9-BA55-9258A68F62BF}" type="presOf" srcId="{80BEF3D3-884F-4D5A-B71F-1ABD31D7C67F}" destId="{2F9DB7F1-E0F9-4B50-9ABA-2C0CDB43E7C0}" srcOrd="0" destOrd="0" presId="urn:microsoft.com/office/officeart/2009/3/layout/IncreasingArrowsProcess"/>
    <dgm:cxn modelId="{DCBB6D1E-5B70-4D81-9508-B023B9D1C42B}" type="presOf" srcId="{FA6E6986-F037-4C98-BA14-7EC5ECE0CF88}" destId="{D8C653EC-7C20-4185-9CB2-B56678A71BF5}" srcOrd="0" destOrd="0" presId="urn:microsoft.com/office/officeart/2009/3/layout/IncreasingArrowsProcess"/>
    <dgm:cxn modelId="{4069AE2E-5FD1-4C8F-85AB-C2849C82A37D}" type="presOf" srcId="{129BB911-32EF-4A25-AC93-87650F867ED8}" destId="{2F03E289-6DE7-4A02-814E-C5B0A73B6D9E}" srcOrd="0" destOrd="1" presId="urn:microsoft.com/office/officeart/2009/3/layout/IncreasingArrowsProcess"/>
    <dgm:cxn modelId="{4B61AA3E-2F83-43AD-ABC2-E3D5EDD423BE}" srcId="{FA6E6986-F037-4C98-BA14-7EC5ECE0CF88}" destId="{E7550B15-691A-4838-8C8D-9CC9D386685C}" srcOrd="0" destOrd="0" parTransId="{751837FE-81C8-4B50-835E-B7CAEEAB821E}" sibTransId="{136D9FC6-2EEF-4B54-BD3D-BC6DDB7BCAFE}"/>
    <dgm:cxn modelId="{C3E3BC54-606B-46D3-A389-60E51051AAF6}" srcId="{CAF867CB-F614-453E-AAD0-B6C14714C86D}" destId="{FA6E6986-F037-4C98-BA14-7EC5ECE0CF88}" srcOrd="1" destOrd="0" parTransId="{916AFF3C-05E5-487C-869A-856F2D89DA59}" sibTransId="{5FA6D5B4-09AA-464F-9870-0EB4DD613881}"/>
    <dgm:cxn modelId="{338E6C79-2A73-4273-9F6E-F8783D0186D2}" type="presOf" srcId="{A9D261E1-4E7F-48A2-9856-5CB2DAA05F77}" destId="{AC9F7ACC-A79F-44FD-BA0D-78B9FDF4F057}" srcOrd="0" destOrd="0" presId="urn:microsoft.com/office/officeart/2009/3/layout/IncreasingArrowsProcess"/>
    <dgm:cxn modelId="{BC212F7C-57B5-4293-B574-2097F5EDEFBC}" type="presOf" srcId="{C28C393D-D404-4A11-B8EC-9D8873D5D73C}" destId="{2F9DB7F1-E0F9-4B50-9ABA-2C0CDB43E7C0}" srcOrd="0" destOrd="1" presId="urn:microsoft.com/office/officeart/2009/3/layout/IncreasingArrowsProcess"/>
    <dgm:cxn modelId="{5EA66084-9BBD-4866-8E3D-27EE8DB068B2}" srcId="{A9D261E1-4E7F-48A2-9856-5CB2DAA05F77}" destId="{C28C393D-D404-4A11-B8EC-9D8873D5D73C}" srcOrd="1" destOrd="0" parTransId="{B456C146-8217-4BB6-A8AF-9934A329F235}" sibTransId="{B45EF8E7-AFED-48D2-B6C0-8E7DD4DE9CA6}"/>
    <dgm:cxn modelId="{0258D08D-DF4F-4334-ABC4-50D452070806}" srcId="{7723BC25-26CC-43BE-9601-CD4246718D0D}" destId="{4E3CB825-E100-416A-B527-6FA33C80BAE0}" srcOrd="0" destOrd="0" parTransId="{E241C0C1-B15A-4B82-A540-9330C7CFC9F9}" sibTransId="{6F4F0958-262A-4CCF-9A88-8A89EFA5A451}"/>
    <dgm:cxn modelId="{7B12BE8F-D464-4C8A-9B30-E0455D97919C}" srcId="{CAF867CB-F614-453E-AAD0-B6C14714C86D}" destId="{7723BC25-26CC-43BE-9601-CD4246718D0D}" srcOrd="2" destOrd="0" parTransId="{7D3DEE82-3338-4BAC-9C77-E5973B4E468E}" sibTransId="{EE487F4D-BF96-4C67-82C0-5914D614931D}"/>
    <dgm:cxn modelId="{0E4FE59A-6501-499F-BCBB-482F421B413D}" srcId="{A9D261E1-4E7F-48A2-9856-5CB2DAA05F77}" destId="{80BEF3D3-884F-4D5A-B71F-1ABD31D7C67F}" srcOrd="0" destOrd="0" parTransId="{AB8A7761-E547-4994-A451-0B98D2B22599}" sibTransId="{1D8EDDD5-8956-41CD-98E5-4D3F6287579B}"/>
    <dgm:cxn modelId="{9940AEA0-8072-46F5-8543-965C754EA0A0}" type="presOf" srcId="{CAF867CB-F614-453E-AAD0-B6C14714C86D}" destId="{DDDA98A8-095B-483C-B1DD-B36DC7B4944E}" srcOrd="0" destOrd="0" presId="urn:microsoft.com/office/officeart/2009/3/layout/IncreasingArrowsProcess"/>
    <dgm:cxn modelId="{D595EAC0-8C32-4A66-94AE-BC0EC77AA857}" type="presOf" srcId="{7723BC25-26CC-43BE-9601-CD4246718D0D}" destId="{1D315817-9E71-4396-B540-E7CB242E88B8}" srcOrd="0" destOrd="0" presId="urn:microsoft.com/office/officeart/2009/3/layout/IncreasingArrowsProcess"/>
    <dgm:cxn modelId="{61A4AAE0-59D6-4677-A35F-A11C61698EEE}" type="presOf" srcId="{E7550B15-691A-4838-8C8D-9CC9D386685C}" destId="{A6A076CC-3545-4E4A-A674-9567229E405E}" srcOrd="0" destOrd="0" presId="urn:microsoft.com/office/officeart/2009/3/layout/IncreasingArrowsProcess"/>
    <dgm:cxn modelId="{5B25A7F1-8220-40A9-AA20-5AC7C18F7C04}" type="presOf" srcId="{4E3CB825-E100-416A-B527-6FA33C80BAE0}" destId="{2F03E289-6DE7-4A02-814E-C5B0A73B6D9E}" srcOrd="0" destOrd="0" presId="urn:microsoft.com/office/officeart/2009/3/layout/IncreasingArrowsProcess"/>
    <dgm:cxn modelId="{3EA39DFF-2F9D-4406-AACC-B437A11EC107}" srcId="{7723BC25-26CC-43BE-9601-CD4246718D0D}" destId="{129BB911-32EF-4A25-AC93-87650F867ED8}" srcOrd="1" destOrd="0" parTransId="{780AA356-7574-40E9-BD46-AC1E0C85EBE9}" sibTransId="{D38B195B-5383-4CC2-83CE-CFDC3A3AA864}"/>
    <dgm:cxn modelId="{DAB2A3F9-ECAC-449B-9F0A-4B57B0B613E3}" type="presParOf" srcId="{DDDA98A8-095B-483C-B1DD-B36DC7B4944E}" destId="{AC9F7ACC-A79F-44FD-BA0D-78B9FDF4F057}" srcOrd="0" destOrd="0" presId="urn:microsoft.com/office/officeart/2009/3/layout/IncreasingArrowsProcess"/>
    <dgm:cxn modelId="{B9CF27A2-81E9-4150-97B5-42984047274C}" type="presParOf" srcId="{DDDA98A8-095B-483C-B1DD-B36DC7B4944E}" destId="{2F9DB7F1-E0F9-4B50-9ABA-2C0CDB43E7C0}" srcOrd="1" destOrd="0" presId="urn:microsoft.com/office/officeart/2009/3/layout/IncreasingArrowsProcess"/>
    <dgm:cxn modelId="{CFE820F4-2BA4-49E7-BFF8-659F4190CABF}" type="presParOf" srcId="{DDDA98A8-095B-483C-B1DD-B36DC7B4944E}" destId="{D8C653EC-7C20-4185-9CB2-B56678A71BF5}" srcOrd="2" destOrd="0" presId="urn:microsoft.com/office/officeart/2009/3/layout/IncreasingArrowsProcess"/>
    <dgm:cxn modelId="{53952C16-9149-41A9-8255-24C4B45BA09F}" type="presParOf" srcId="{DDDA98A8-095B-483C-B1DD-B36DC7B4944E}" destId="{A6A076CC-3545-4E4A-A674-9567229E405E}" srcOrd="3" destOrd="0" presId="urn:microsoft.com/office/officeart/2009/3/layout/IncreasingArrowsProcess"/>
    <dgm:cxn modelId="{C5C30973-EA2C-4FAE-8C82-595AADE590C5}" type="presParOf" srcId="{DDDA98A8-095B-483C-B1DD-B36DC7B4944E}" destId="{1D315817-9E71-4396-B540-E7CB242E88B8}" srcOrd="4" destOrd="0" presId="urn:microsoft.com/office/officeart/2009/3/layout/IncreasingArrowsProcess"/>
    <dgm:cxn modelId="{8ECFF28F-228D-4CFC-A56D-B8F807044D49}" type="presParOf" srcId="{DDDA98A8-095B-483C-B1DD-B36DC7B4944E}" destId="{2F03E289-6DE7-4A02-814E-C5B0A73B6D9E}" srcOrd="5"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9F7ACC-A79F-44FD-BA0D-78B9FDF4F057}">
      <dsp:nvSpPr>
        <dsp:cNvPr id="0" name=""/>
        <dsp:cNvSpPr/>
      </dsp:nvSpPr>
      <dsp:spPr>
        <a:xfrm>
          <a:off x="0" y="87654"/>
          <a:ext cx="8595360" cy="1251811"/>
        </a:xfrm>
        <a:prstGeom prst="rightArrow">
          <a:avLst>
            <a:gd name="adj1" fmla="val 50000"/>
            <a:gd name="adj2" fmla="val 5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8725" numCol="1" spcCol="1270" anchor="ctr" anchorCtr="0">
          <a:noAutofit/>
        </a:bodyPr>
        <a:lstStyle/>
        <a:p>
          <a:pPr marL="0" lvl="0" indent="0" algn="l" defTabSz="1066800">
            <a:lnSpc>
              <a:spcPct val="90000"/>
            </a:lnSpc>
            <a:spcBef>
              <a:spcPct val="0"/>
            </a:spcBef>
            <a:spcAft>
              <a:spcPct val="35000"/>
            </a:spcAft>
            <a:buNone/>
          </a:pPr>
          <a:r>
            <a:rPr lang="en-GB" sz="2400" kern="1200" dirty="0"/>
            <a:t>Traditional Public Administration</a:t>
          </a:r>
        </a:p>
      </dsp:txBody>
      <dsp:txXfrm>
        <a:off x="0" y="400607"/>
        <a:ext cx="8282407" cy="625905"/>
      </dsp:txXfrm>
    </dsp:sp>
    <dsp:sp modelId="{2F9DB7F1-E0F9-4B50-9ABA-2C0CDB43E7C0}">
      <dsp:nvSpPr>
        <dsp:cNvPr id="0" name=""/>
        <dsp:cNvSpPr/>
      </dsp:nvSpPr>
      <dsp:spPr>
        <a:xfrm>
          <a:off x="0" y="1052982"/>
          <a:ext cx="2647370" cy="2411450"/>
        </a:xfrm>
        <a:prstGeom prst="rect">
          <a:avLst/>
        </a:prstGeom>
        <a:solidFill>
          <a:schemeClr val="l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t>Hierarchical model of bureaucracy (Wilson, 1887)</a:t>
          </a:r>
        </a:p>
      </dsp:txBody>
      <dsp:txXfrm>
        <a:off x="0" y="1052982"/>
        <a:ext cx="2647370" cy="2411450"/>
      </dsp:txXfrm>
    </dsp:sp>
    <dsp:sp modelId="{D8C653EC-7C20-4185-9CB2-B56678A71BF5}">
      <dsp:nvSpPr>
        <dsp:cNvPr id="0" name=""/>
        <dsp:cNvSpPr/>
      </dsp:nvSpPr>
      <dsp:spPr>
        <a:xfrm>
          <a:off x="2647370" y="504925"/>
          <a:ext cx="5947989" cy="1251811"/>
        </a:xfrm>
        <a:prstGeom prst="rightArrow">
          <a:avLst>
            <a:gd name="adj1" fmla="val 50000"/>
            <a:gd name="adj2" fmla="val 5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8725" numCol="1" spcCol="1270" anchor="ctr" anchorCtr="0">
          <a:noAutofit/>
        </a:bodyPr>
        <a:lstStyle/>
        <a:p>
          <a:pPr marL="0" lvl="0" indent="0" algn="l" defTabSz="1066800">
            <a:lnSpc>
              <a:spcPct val="90000"/>
            </a:lnSpc>
            <a:spcBef>
              <a:spcPct val="0"/>
            </a:spcBef>
            <a:spcAft>
              <a:spcPct val="35000"/>
            </a:spcAft>
            <a:buNone/>
          </a:pPr>
          <a:r>
            <a:rPr lang="en-GB" sz="2400" kern="1200" dirty="0"/>
            <a:t>NPM</a:t>
          </a:r>
        </a:p>
      </dsp:txBody>
      <dsp:txXfrm>
        <a:off x="2647370" y="817878"/>
        <a:ext cx="5635036" cy="625905"/>
      </dsp:txXfrm>
    </dsp:sp>
    <dsp:sp modelId="{A6A076CC-3545-4E4A-A674-9567229E405E}">
      <dsp:nvSpPr>
        <dsp:cNvPr id="0" name=""/>
        <dsp:cNvSpPr/>
      </dsp:nvSpPr>
      <dsp:spPr>
        <a:xfrm>
          <a:off x="2647370" y="1470252"/>
          <a:ext cx="2647370" cy="2411450"/>
        </a:xfrm>
        <a:prstGeom prst="rect">
          <a:avLst/>
        </a:prstGeom>
        <a:solidFill>
          <a:schemeClr val="l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t>Performance through target setting and measurement (Dunleavy and Hood, 1994)</a:t>
          </a:r>
        </a:p>
      </dsp:txBody>
      <dsp:txXfrm>
        <a:off x="2647370" y="1470252"/>
        <a:ext cx="2647370" cy="2411450"/>
      </dsp:txXfrm>
    </dsp:sp>
    <dsp:sp modelId="{1D315817-9E71-4396-B540-E7CB242E88B8}">
      <dsp:nvSpPr>
        <dsp:cNvPr id="0" name=""/>
        <dsp:cNvSpPr/>
      </dsp:nvSpPr>
      <dsp:spPr>
        <a:xfrm>
          <a:off x="5294741" y="922195"/>
          <a:ext cx="3300618" cy="1251811"/>
        </a:xfrm>
        <a:prstGeom prst="rightArrow">
          <a:avLst>
            <a:gd name="adj1" fmla="val 50000"/>
            <a:gd name="adj2" fmla="val 5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8725" numCol="1" spcCol="1270" anchor="ctr" anchorCtr="0">
          <a:noAutofit/>
        </a:bodyPr>
        <a:lstStyle/>
        <a:p>
          <a:pPr marL="0" lvl="0" indent="0" algn="l" defTabSz="1066800">
            <a:lnSpc>
              <a:spcPct val="90000"/>
            </a:lnSpc>
            <a:spcBef>
              <a:spcPct val="0"/>
            </a:spcBef>
            <a:spcAft>
              <a:spcPct val="35000"/>
            </a:spcAft>
            <a:buNone/>
          </a:pPr>
          <a:r>
            <a:rPr lang="en-GB" sz="2400" kern="1200" dirty="0"/>
            <a:t>NPG</a:t>
          </a:r>
        </a:p>
      </dsp:txBody>
      <dsp:txXfrm>
        <a:off x="5294741" y="1235148"/>
        <a:ext cx="2987665" cy="625905"/>
      </dsp:txXfrm>
    </dsp:sp>
    <dsp:sp modelId="{2F03E289-6DE7-4A02-814E-C5B0A73B6D9E}">
      <dsp:nvSpPr>
        <dsp:cNvPr id="0" name=""/>
        <dsp:cNvSpPr/>
      </dsp:nvSpPr>
      <dsp:spPr>
        <a:xfrm>
          <a:off x="5294741" y="1887523"/>
          <a:ext cx="2647370" cy="2376159"/>
        </a:xfrm>
        <a:prstGeom prst="rect">
          <a:avLst/>
        </a:prstGeom>
        <a:solidFill>
          <a:schemeClr val="l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t>Working with wide-ranging stakeholders to create value (Osborne, 2006)</a:t>
          </a:r>
        </a:p>
      </dsp:txBody>
      <dsp:txXfrm>
        <a:off x="5294741" y="1887523"/>
        <a:ext cx="2647370" cy="2376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9F7ACC-A79F-44FD-BA0D-78B9FDF4F057}">
      <dsp:nvSpPr>
        <dsp:cNvPr id="0" name=""/>
        <dsp:cNvSpPr/>
      </dsp:nvSpPr>
      <dsp:spPr>
        <a:xfrm>
          <a:off x="0" y="87654"/>
          <a:ext cx="8595360" cy="1251811"/>
        </a:xfrm>
        <a:prstGeom prst="rightArrow">
          <a:avLst>
            <a:gd name="adj1" fmla="val 50000"/>
            <a:gd name="adj2" fmla="val 5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8725" numCol="1" spcCol="1270" anchor="ctr" anchorCtr="0">
          <a:noAutofit/>
        </a:bodyPr>
        <a:lstStyle/>
        <a:p>
          <a:pPr marL="0" lvl="0" indent="0" algn="l" defTabSz="1066800">
            <a:lnSpc>
              <a:spcPct val="90000"/>
            </a:lnSpc>
            <a:spcBef>
              <a:spcPct val="0"/>
            </a:spcBef>
            <a:spcAft>
              <a:spcPct val="35000"/>
            </a:spcAft>
            <a:buNone/>
          </a:pPr>
          <a:r>
            <a:rPr lang="en-GB" sz="2400" kern="1200" dirty="0"/>
            <a:t>Traditional Public Administration</a:t>
          </a:r>
        </a:p>
      </dsp:txBody>
      <dsp:txXfrm>
        <a:off x="0" y="400607"/>
        <a:ext cx="8282407" cy="625905"/>
      </dsp:txXfrm>
    </dsp:sp>
    <dsp:sp modelId="{2F9DB7F1-E0F9-4B50-9ABA-2C0CDB43E7C0}">
      <dsp:nvSpPr>
        <dsp:cNvPr id="0" name=""/>
        <dsp:cNvSpPr/>
      </dsp:nvSpPr>
      <dsp:spPr>
        <a:xfrm>
          <a:off x="0" y="1052982"/>
          <a:ext cx="2647370" cy="2411450"/>
        </a:xfrm>
        <a:prstGeom prst="rect">
          <a:avLst/>
        </a:prstGeom>
        <a:noFill/>
        <a:ln w="13970" cap="flat" cmpd="sng" algn="ctr">
          <a:solidFill>
            <a:schemeClr val="accent1">
              <a:hueOff val="0"/>
              <a:satOff val="0"/>
              <a:lum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t>Hierarchical model of bureaucracy (Wilson, 1887)</a:t>
          </a:r>
        </a:p>
        <a:p>
          <a:pPr marL="0" lvl="0" indent="0" algn="l" defTabSz="1066800">
            <a:lnSpc>
              <a:spcPct val="90000"/>
            </a:lnSpc>
            <a:spcBef>
              <a:spcPct val="0"/>
            </a:spcBef>
            <a:spcAft>
              <a:spcPct val="35000"/>
            </a:spcAft>
            <a:buNone/>
          </a:pPr>
          <a:endParaRPr lang="en-GB" sz="2400" kern="1200" dirty="0"/>
        </a:p>
      </dsp:txBody>
      <dsp:txXfrm>
        <a:off x="0" y="1052982"/>
        <a:ext cx="2647370" cy="2411450"/>
      </dsp:txXfrm>
    </dsp:sp>
    <dsp:sp modelId="{D8C653EC-7C20-4185-9CB2-B56678A71BF5}">
      <dsp:nvSpPr>
        <dsp:cNvPr id="0" name=""/>
        <dsp:cNvSpPr/>
      </dsp:nvSpPr>
      <dsp:spPr>
        <a:xfrm>
          <a:off x="2647370" y="504925"/>
          <a:ext cx="5947989" cy="1251811"/>
        </a:xfrm>
        <a:prstGeom prst="rightArrow">
          <a:avLst>
            <a:gd name="adj1" fmla="val 50000"/>
            <a:gd name="adj2" fmla="val 5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8725" numCol="1" spcCol="1270" anchor="ctr" anchorCtr="0">
          <a:noAutofit/>
        </a:bodyPr>
        <a:lstStyle/>
        <a:p>
          <a:pPr marL="0" lvl="0" indent="0" algn="l" defTabSz="1066800">
            <a:lnSpc>
              <a:spcPct val="90000"/>
            </a:lnSpc>
            <a:spcBef>
              <a:spcPct val="0"/>
            </a:spcBef>
            <a:spcAft>
              <a:spcPct val="35000"/>
            </a:spcAft>
            <a:buNone/>
          </a:pPr>
          <a:r>
            <a:rPr lang="en-GB" sz="2400" kern="1200" dirty="0"/>
            <a:t>NPM</a:t>
          </a:r>
        </a:p>
      </dsp:txBody>
      <dsp:txXfrm>
        <a:off x="2647370" y="817878"/>
        <a:ext cx="5635036" cy="625905"/>
      </dsp:txXfrm>
    </dsp:sp>
    <dsp:sp modelId="{A6A076CC-3545-4E4A-A674-9567229E405E}">
      <dsp:nvSpPr>
        <dsp:cNvPr id="0" name=""/>
        <dsp:cNvSpPr/>
      </dsp:nvSpPr>
      <dsp:spPr>
        <a:xfrm>
          <a:off x="2647370" y="1470252"/>
          <a:ext cx="2647370" cy="2411450"/>
        </a:xfrm>
        <a:prstGeom prst="rect">
          <a:avLst/>
        </a:prstGeom>
        <a:solidFill>
          <a:schemeClr val="l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t>Performance through target setting and measurement (Dunleavy and Hood, 1994)</a:t>
          </a:r>
        </a:p>
      </dsp:txBody>
      <dsp:txXfrm>
        <a:off x="2647370" y="1470252"/>
        <a:ext cx="2647370" cy="2411450"/>
      </dsp:txXfrm>
    </dsp:sp>
    <dsp:sp modelId="{1D315817-9E71-4396-B540-E7CB242E88B8}">
      <dsp:nvSpPr>
        <dsp:cNvPr id="0" name=""/>
        <dsp:cNvSpPr/>
      </dsp:nvSpPr>
      <dsp:spPr>
        <a:xfrm>
          <a:off x="5294741" y="922195"/>
          <a:ext cx="3300618" cy="1251811"/>
        </a:xfrm>
        <a:prstGeom prst="rightArrow">
          <a:avLst>
            <a:gd name="adj1" fmla="val 50000"/>
            <a:gd name="adj2" fmla="val 50000"/>
          </a:avLst>
        </a:prstGeom>
        <a:solidFill>
          <a:schemeClr val="accent1">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8725" numCol="1" spcCol="1270" anchor="ctr" anchorCtr="0">
          <a:noAutofit/>
        </a:bodyPr>
        <a:lstStyle/>
        <a:p>
          <a:pPr marL="0" lvl="0" indent="0" algn="l" defTabSz="1066800">
            <a:lnSpc>
              <a:spcPct val="90000"/>
            </a:lnSpc>
            <a:spcBef>
              <a:spcPct val="0"/>
            </a:spcBef>
            <a:spcAft>
              <a:spcPct val="35000"/>
            </a:spcAft>
            <a:buNone/>
          </a:pPr>
          <a:r>
            <a:rPr lang="en-GB" sz="2400" kern="1200" dirty="0"/>
            <a:t>NPG</a:t>
          </a:r>
        </a:p>
      </dsp:txBody>
      <dsp:txXfrm>
        <a:off x="5294741" y="1235148"/>
        <a:ext cx="2987665" cy="625905"/>
      </dsp:txXfrm>
    </dsp:sp>
    <dsp:sp modelId="{2F03E289-6DE7-4A02-814E-C5B0A73B6D9E}">
      <dsp:nvSpPr>
        <dsp:cNvPr id="0" name=""/>
        <dsp:cNvSpPr/>
      </dsp:nvSpPr>
      <dsp:spPr>
        <a:xfrm>
          <a:off x="5294741" y="1887523"/>
          <a:ext cx="2647370" cy="2376159"/>
        </a:xfrm>
        <a:prstGeom prst="rect">
          <a:avLst/>
        </a:prstGeom>
        <a:solidFill>
          <a:schemeClr val="l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t>Working with wide-ranging stakeholders to create value (Osborne, 2006)</a:t>
          </a:r>
        </a:p>
        <a:p>
          <a:pPr marL="0" lvl="0" indent="0" algn="l" defTabSz="1066800">
            <a:lnSpc>
              <a:spcPct val="90000"/>
            </a:lnSpc>
            <a:spcBef>
              <a:spcPct val="0"/>
            </a:spcBef>
            <a:spcAft>
              <a:spcPct val="35000"/>
            </a:spcAft>
            <a:buNone/>
          </a:pPr>
          <a:endParaRPr lang="en-GB" sz="2400" kern="1200" dirty="0"/>
        </a:p>
      </dsp:txBody>
      <dsp:txXfrm>
        <a:off x="5294741" y="1887523"/>
        <a:ext cx="2647370" cy="2376159"/>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542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5428"/>
          </a:xfrm>
          <a:prstGeom prst="rect">
            <a:avLst/>
          </a:prstGeom>
        </p:spPr>
        <p:txBody>
          <a:bodyPr vert="horz" lIns="91440" tIns="45720" rIns="91440" bIns="45720" rtlCol="0"/>
          <a:lstStyle>
            <a:lvl1pPr algn="r">
              <a:defRPr sz="1200"/>
            </a:lvl1pPr>
          </a:lstStyle>
          <a:p>
            <a:fld id="{1FACCA51-E6EC-4653-B98F-BB68FF97E281}" type="datetimeFigureOut">
              <a:rPr lang="en-GB" smtClean="0"/>
              <a:t>09/09/2024</a:t>
            </a:fld>
            <a:endParaRPr lang="en-GB"/>
          </a:p>
        </p:txBody>
      </p:sp>
      <p:sp>
        <p:nvSpPr>
          <p:cNvPr id="4" name="Slide Image Placeholder 3"/>
          <p:cNvSpPr>
            <a:spLocks noGrp="1" noRot="1" noChangeAspect="1"/>
          </p:cNvSpPr>
          <p:nvPr>
            <p:ph type="sldImg" idx="2"/>
          </p:nvPr>
        </p:nvSpPr>
        <p:spPr>
          <a:xfrm>
            <a:off x="465138" y="1233488"/>
            <a:ext cx="5927725" cy="3333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51983"/>
            <a:ext cx="5486400" cy="388798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5"/>
            <a:ext cx="2971800" cy="49542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378825"/>
            <a:ext cx="2971800" cy="495427"/>
          </a:xfrm>
          <a:prstGeom prst="rect">
            <a:avLst/>
          </a:prstGeom>
        </p:spPr>
        <p:txBody>
          <a:bodyPr vert="horz" lIns="91440" tIns="45720" rIns="91440" bIns="45720" rtlCol="0" anchor="b"/>
          <a:lstStyle>
            <a:lvl1pPr algn="r">
              <a:defRPr sz="1200"/>
            </a:lvl1pPr>
          </a:lstStyle>
          <a:p>
            <a:fld id="{0C8760E5-53D1-4A26-81E5-593F85CDB8D5}" type="slidenum">
              <a:rPr lang="en-GB" smtClean="0"/>
              <a:t>‹#›</a:t>
            </a:fld>
            <a:endParaRPr lang="en-GB"/>
          </a:p>
        </p:txBody>
      </p:sp>
    </p:spTree>
    <p:extLst>
      <p:ext uri="{BB962C8B-B14F-4D97-AF65-F5344CB8AC3E}">
        <p14:creationId xmlns:p14="http://schemas.microsoft.com/office/powerpoint/2010/main" val="3607999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8760E5-53D1-4A26-81E5-593F85CDB8D5}" type="slidenum">
              <a:rPr lang="en-GB" smtClean="0"/>
              <a:t>1</a:t>
            </a:fld>
            <a:endParaRPr lang="en-GB"/>
          </a:p>
        </p:txBody>
      </p:sp>
    </p:spTree>
    <p:extLst>
      <p:ext uri="{BB962C8B-B14F-4D97-AF65-F5344CB8AC3E}">
        <p14:creationId xmlns:p14="http://schemas.microsoft.com/office/powerpoint/2010/main" val="1930135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Internal and Independent External Audit and a balance between financial conformance and operational performance is essential for public sector governance and accountability (Ferry et al., 2015).</a:t>
            </a:r>
          </a:p>
          <a:p>
            <a:endParaRPr lang="en-GB" dirty="0"/>
          </a:p>
          <a:p>
            <a:r>
              <a:rPr lang="en-GB" dirty="0"/>
              <a:t>From 1983, the Audit Commission appointed all external auditors to local authorities, from 1990 health service bodies, and from 2004 all Fire and Rescue Services (Campbell-Smith, 2009).</a:t>
            </a:r>
          </a:p>
          <a:p>
            <a:endParaRPr lang="en-GB" dirty="0"/>
          </a:p>
          <a:p>
            <a:r>
              <a:rPr lang="en-GB" dirty="0"/>
              <a:t>Fire and Rescue Services were, at that time, all part of local authorities which were designated Best Value authorities. </a:t>
            </a:r>
          </a:p>
          <a:p>
            <a:endParaRPr lang="en-GB" dirty="0"/>
          </a:p>
          <a:p>
            <a:r>
              <a:rPr lang="en-GB" dirty="0"/>
              <a:t>an annual ‘Use of Resources’ Assessment was developed for assessing how authorities managed their financial, human, physical and other assets to facilitate achieving best value and the continuous improvement of their services and activities as measured by their economy, efficiency, and effectiveness . </a:t>
            </a:r>
          </a:p>
          <a:p>
            <a:endParaRPr lang="en-GB" dirty="0"/>
          </a:p>
          <a:p>
            <a:r>
              <a:rPr lang="en-GB" dirty="0"/>
              <a:t>CPA- collaborative and co-productive approach of the time</a:t>
            </a:r>
          </a:p>
          <a:p>
            <a:endParaRPr lang="en-GB" dirty="0"/>
          </a:p>
          <a:p>
            <a:r>
              <a:rPr lang="en-GB" dirty="0"/>
              <a:t>From 2005, Fire and Rescue Authorities were assessed under CPA and were required to produce their own? annual use of resources assessments. </a:t>
            </a:r>
          </a:p>
          <a:p>
            <a:endParaRPr lang="en-GB" dirty="0"/>
          </a:p>
          <a:p>
            <a:r>
              <a:rPr lang="en-GB" dirty="0"/>
              <a:t>the Audit Commission published the overall review of CPA between 2002-2008 (Audit Commission, 2008), it was clear the commission, the government and the sector had achieved their collective objective of stimulating service improvement and achieving greater economy, efficiency and effectiveness in delivery Fire and Rescue Services (Murphy &amp; Greenhalgh, 2018). </a:t>
            </a:r>
          </a:p>
        </p:txBody>
      </p:sp>
      <p:sp>
        <p:nvSpPr>
          <p:cNvPr id="4" name="Slide Number Placeholder 3"/>
          <p:cNvSpPr>
            <a:spLocks noGrp="1"/>
          </p:cNvSpPr>
          <p:nvPr>
            <p:ph type="sldNum" sz="quarter" idx="5"/>
          </p:nvPr>
        </p:nvSpPr>
        <p:spPr/>
        <p:txBody>
          <a:bodyPr/>
          <a:lstStyle/>
          <a:p>
            <a:fld id="{0C8760E5-53D1-4A26-81E5-593F85CDB8D5}" type="slidenum">
              <a:rPr lang="en-GB" smtClean="0"/>
              <a:t>10</a:t>
            </a:fld>
            <a:endParaRPr lang="en-GB"/>
          </a:p>
        </p:txBody>
      </p:sp>
    </p:spTree>
    <p:extLst>
      <p:ext uri="{BB962C8B-B14F-4D97-AF65-F5344CB8AC3E}">
        <p14:creationId xmlns:p14="http://schemas.microsoft.com/office/powerpoint/2010/main" val="1269583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2010 UK general election resulted in a new Conservative-led coalition government and a radical change in public policy for locally delivered public services based on austerity localism (Lowndes &amp; Pratchett, 2011) and sector-led improvement (LGA, 2011), which clearly included the Fire and Rescue sector (LGA, 2014; Murphy &amp; Ferry, 2018). Fire and Rescue Services had to determine their local standards, response times, and other performance indicators under the policy of austerity localism as the principal responsibility for accountability moved from central government to fire authorities, by giving fire authorities more flexibility and freedom in how they delivered services.</a:t>
            </a:r>
          </a:p>
          <a:p>
            <a:endParaRPr lang="en-GB" dirty="0"/>
          </a:p>
          <a:p>
            <a:r>
              <a:rPr lang="en-GB" dirty="0"/>
              <a:t>Audit Commission abolition, LAA CAA (collaboration, networks, joined up policy/delivery, data and evidence base deterioration)</a:t>
            </a:r>
          </a:p>
          <a:p>
            <a:endParaRPr lang="en-GB" dirty="0"/>
          </a:p>
          <a:p>
            <a:r>
              <a:rPr lang="en-GB" dirty="0"/>
              <a:t>The devolved administrations have been prepared to consider alternative approaches based on ideas more characteristic of NPG, and somewhat ironically the policy and delivery direction of the previous Westminster government (see for example Murphy et al., 2019a). The Welsh government continued to have a much more inclusive, collaborative, and co-productive approach with the 44 Welsh public bodies, including its three Fire and Rescue Services (Taylor-Collins &amp; Downe, 2022). This was collectively built on the strategic long-term approach enshrined in the Well-being of Future Generations (Wales) Act 2015 (Welsh Government, 2022). In Scotland, the new government established the Christie Commission (2011) to focus on public service outcomes and embraced the notion of public value</a:t>
            </a:r>
          </a:p>
          <a:p>
            <a:endParaRPr lang="en-GB" dirty="0"/>
          </a:p>
          <a:p>
            <a:r>
              <a:rPr lang="en-GB" sz="1200" dirty="0">
                <a:effectLst/>
                <a:latin typeface="Calibri" panose="020F0502020204030204" pitchFamily="34" charset="0"/>
                <a:ea typeface="Yu Mincho" panose="02020400000000000000" pitchFamily="18" charset="-128"/>
                <a:cs typeface="Arial" panose="020B0604020202020204" pitchFamily="34" charset="0"/>
              </a:rPr>
              <a:t>The government produced a new national framework based on NPM principles for Fire and Rescue Services that now applied to England only (DCLG, 2012). Competition, commercialisation and marketisation were prominently encouraged.</a:t>
            </a:r>
          </a:p>
          <a:p>
            <a:endParaRPr lang="en-GB" sz="1200" dirty="0">
              <a:effectLst/>
              <a:latin typeface="Calibri" panose="020F0502020204030204" pitchFamily="34" charset="0"/>
              <a:ea typeface="Yu Mincho" panose="02020400000000000000" pitchFamily="18" charset="-128"/>
              <a:cs typeface="Arial" panose="020B0604020202020204" pitchFamily="34" charset="0"/>
            </a:endParaRPr>
          </a:p>
          <a:p>
            <a:r>
              <a:rPr lang="en-GB" sz="1200" dirty="0">
                <a:effectLst/>
                <a:latin typeface="Calibri" panose="020F0502020204030204" pitchFamily="34" charset="0"/>
                <a:ea typeface="Yu Mincho" panose="02020400000000000000" pitchFamily="18" charset="-128"/>
                <a:cs typeface="Arial" panose="020B0604020202020204" pitchFamily="34" charset="0"/>
              </a:rPr>
              <a:t>The 2012 National Framework differentiated between Fire and Rescue Authorities and Fire and Rescue Services for the first time, adopting a commissioner/provider split with fire authorities having strategic and governance responsibilities, and fire services being responsible for (most but not all) operations. Outsourcing and externalisation of services were encouraged, and service configuration was to be in response to demand rather than risk.</a:t>
            </a:r>
            <a:endParaRPr lang="en-GB" dirty="0"/>
          </a:p>
          <a:p>
            <a:endParaRPr lang="en-GB" dirty="0"/>
          </a:p>
        </p:txBody>
      </p:sp>
      <p:sp>
        <p:nvSpPr>
          <p:cNvPr id="4" name="Slide Number Placeholder 3"/>
          <p:cNvSpPr>
            <a:spLocks noGrp="1"/>
          </p:cNvSpPr>
          <p:nvPr>
            <p:ph type="sldNum" sz="quarter" idx="5"/>
          </p:nvPr>
        </p:nvSpPr>
        <p:spPr/>
        <p:txBody>
          <a:bodyPr/>
          <a:lstStyle/>
          <a:p>
            <a:fld id="{0C8760E5-53D1-4A26-81E5-593F85CDB8D5}" type="slidenum">
              <a:rPr lang="en-GB" smtClean="0"/>
              <a:t>11</a:t>
            </a:fld>
            <a:endParaRPr lang="en-GB"/>
          </a:p>
        </p:txBody>
      </p:sp>
    </p:spTree>
    <p:extLst>
      <p:ext uri="{BB962C8B-B14F-4D97-AF65-F5344CB8AC3E}">
        <p14:creationId xmlns:p14="http://schemas.microsoft.com/office/powerpoint/2010/main" val="977180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government’s response in the Policing and Crime Act 2017 and the 2018 National Framework was desperately needed, but soon explicitly (Murphy et al., 2020) and implicitly acknowledged to be both partial and inadequate. The introduction of PFCCs aimed to restore local accountability between Fire and Rescue Services and the communities they serve. In practice, the idea of having a politician overseeing both police and fire faced significant local opposition and resulted in only a small number of Fire and Rescue Services transferring to the PFCC governance model (Eckersley and Lakoma 2022). External inspections were re-established as service inspection rather than a mixture of service, corporate and community leadership inspections. Inter-agency collaboration was encouraged with ambulance and police services to achieve greater efficiency or effectiveness of services rather than wider local public service partnerships. The Home Office (2020, 2022) ultimately announced further reforms of professionalism, performance, and governance, which implicitly assumed the need for to service configuration to be based upon assessment of risk rather than demand</a:t>
            </a:r>
          </a:p>
          <a:p>
            <a:endParaRPr lang="en-GB" dirty="0"/>
          </a:p>
          <a:p>
            <a:r>
              <a:rPr lang="en-GB" dirty="0"/>
              <a:t>The government’s response was to publish a white paper and consultation exercise on fire reform in May 2022 (Home Office, 2022), which was intended to drive change and improvement. The subtitle “building professionalism, boosting performance and strengthening governance” revealed the focus of its priorities. In essence, building professionalism was to reflect initiatives in the police professionalism agenda, including establishing an equivalent to the College of Policing. Boosting performance was to be based on the HMICFRS recommendations, and providing strong and effective governance by the extension of the PFCC model of governance.  In effect, the proposals in the  White Paper represented a ‘doubling down’ on their previous approach and initiatives rather than looking afresh at the issues. </a:t>
            </a:r>
          </a:p>
        </p:txBody>
      </p:sp>
      <p:sp>
        <p:nvSpPr>
          <p:cNvPr id="4" name="Slide Number Placeholder 3"/>
          <p:cNvSpPr>
            <a:spLocks noGrp="1"/>
          </p:cNvSpPr>
          <p:nvPr>
            <p:ph type="sldNum" sz="quarter" idx="5"/>
          </p:nvPr>
        </p:nvSpPr>
        <p:spPr/>
        <p:txBody>
          <a:bodyPr/>
          <a:lstStyle/>
          <a:p>
            <a:fld id="{0C8760E5-53D1-4A26-81E5-593F85CDB8D5}" type="slidenum">
              <a:rPr lang="en-GB" smtClean="0"/>
              <a:t>12</a:t>
            </a:fld>
            <a:endParaRPr lang="en-GB"/>
          </a:p>
        </p:txBody>
      </p:sp>
    </p:spTree>
    <p:extLst>
      <p:ext uri="{BB962C8B-B14F-4D97-AF65-F5344CB8AC3E}">
        <p14:creationId xmlns:p14="http://schemas.microsoft.com/office/powerpoint/2010/main" val="2933845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2014 Act replaced the Use of Resources financial management regime with a short-term financial reporting regime and transformed local audit through the NPM mechanisms of outsourcing, fragmentation and reduced levels of public oversight and knowledge of risks (Ferry &amp; Eckersley, 2022; Murphy et al., 2023). It moved away from reporting to central government and towards establishing new arrangements under the policy of austerity-localism (Lowndes &amp; Pratchett, 2011)</a:t>
            </a:r>
          </a:p>
          <a:p>
            <a:endParaRPr lang="en-GB" dirty="0"/>
          </a:p>
          <a:p>
            <a:r>
              <a:rPr lang="en-GB" dirty="0"/>
              <a:t>SLI: FRS responsible for their own performance; accountable locally, not nationally; the role of the LGA is to provide tools and support. </a:t>
            </a:r>
          </a:p>
          <a:p>
            <a:endParaRPr lang="en-GB" dirty="0"/>
          </a:p>
          <a:p>
            <a:r>
              <a:rPr lang="en-GB" dirty="0"/>
              <a:t>Under the policy of austerity-localism, the changes to auditing responsibilities introduced by the Local Audit and Accountability Act 2014 were intended to strengthen accountability and transparency. Local authority audits were overseen by the NAO, focused solely on financial management, and did not include performance assessment (Ellwood, 2014). However, the fragmentation of local audit actually weakened both accountability and transparency, as local authorities’ audits were increasingly delayed, were less comprehensive, were undertaken by private companies using lower graded and/or less experienced staff and showed signs of increasing financial vulnerability (Ferry &amp; Murphy, 2018; Watson, 2019; Bradley et al., 2022; Murphy et al., 2023).</a:t>
            </a:r>
          </a:p>
          <a:p>
            <a:endParaRPr lang="en-GB" dirty="0"/>
          </a:p>
          <a:p>
            <a:r>
              <a:rPr lang="en-GB" dirty="0"/>
              <a:t>Following multiple critical reviews (Ferry, 2019; ICEAW, 2018; 2021; RAND Europe, 2018), the government established an Independent Review of Local Authority Financial Reporting and External Audit (Redmond, 2019, 2020).  Although it is anticipated that the new regime will incorporate the emerging concepts of financial resilience, financial sustainability, and financial vulnerability, the government has yet to bring forward the required legislation. </a:t>
            </a:r>
          </a:p>
          <a:p>
            <a:endParaRPr lang="en-GB" dirty="0"/>
          </a:p>
          <a:p>
            <a:r>
              <a:rPr lang="en-GB" dirty="0"/>
              <a:t>Finally, long acknowledged inadequacies in the financial support system and the local public audit remained outstanding, not because the government does not know what to do (Redmond and the DCLG select committee have spelt them out) but rather because of their political unacceptability.</a:t>
            </a:r>
          </a:p>
          <a:p>
            <a:endParaRPr lang="en-GB" dirty="0"/>
          </a:p>
        </p:txBody>
      </p:sp>
      <p:sp>
        <p:nvSpPr>
          <p:cNvPr id="4" name="Slide Number Placeholder 3"/>
          <p:cNvSpPr>
            <a:spLocks noGrp="1"/>
          </p:cNvSpPr>
          <p:nvPr>
            <p:ph type="sldNum" sz="quarter" idx="5"/>
          </p:nvPr>
        </p:nvSpPr>
        <p:spPr/>
        <p:txBody>
          <a:bodyPr/>
          <a:lstStyle/>
          <a:p>
            <a:fld id="{0C8760E5-53D1-4A26-81E5-593F85CDB8D5}" type="slidenum">
              <a:rPr lang="en-GB" smtClean="0"/>
              <a:t>13</a:t>
            </a:fld>
            <a:endParaRPr lang="en-GB"/>
          </a:p>
        </p:txBody>
      </p:sp>
    </p:spTree>
    <p:extLst>
      <p:ext uri="{BB962C8B-B14F-4D97-AF65-F5344CB8AC3E}">
        <p14:creationId xmlns:p14="http://schemas.microsoft.com/office/powerpoint/2010/main" val="2376687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shows that both sets of administrations initially attempted to adopt and impose NPM based reforms onto the service, but a gradual accumulation of evidence and circumstances dictated that successive governments in both periods gradually adopted approaches, tools, and techniques more associated with NPG. However, they differed in that Labour administrations were relative enthusiastic adopters of NPG based reforms, while the Conservative administrations were more reluctant, if not explicitly resistant to NPG initiatives.</a:t>
            </a:r>
          </a:p>
          <a:p>
            <a:endParaRPr lang="en-GB" dirty="0"/>
          </a:p>
          <a:p>
            <a:r>
              <a:rPr lang="en-GB" dirty="0"/>
              <a:t>The New Labour government of Tony Blair came in at a time when NPM ideas were rapidly displacing traditional public administration, and before the pioneering work by Moore (1995) on public value had been developed and disseminated. Nevertheless, in the UK, the original ‘modernisation’ agenda soon transformed into the ‘improvement agenda’ with increasing accretions and refinements that incorporated new tools, techniques, policies, and structures more associated with NPG than NPM. Thus, to promote joined up government, spending reviews became increasingly aligned to multi department public service agreements. Co-production and collaborative initiatives with local authorities meant Local Public Service Agreements were succeeded by Local Area Agreements, and then Multi Area Agreements (and Single Area Agreements in Scotland after 2010). Evidence based policy making increased, as the quantity and quality of performance and financial information accumulated and improved, and the use of ‘new’ technologies allowed the capture of information in real time publicly accessible web-based repositories. These repositories also contained the tools and techniques to interrogate the data, compare performance between areas, services and over time and allowed mutual learning across sectors (Murphy &amp; Greenhalgh, 2013, 2018).</a:t>
            </a:r>
          </a:p>
          <a:p>
            <a:endParaRPr lang="en-GB" dirty="0"/>
          </a:p>
          <a:p>
            <a:r>
              <a:rPr lang="en-GB" dirty="0"/>
              <a:t>. As result of these NPM-based initiatives, accountability and transparency deteriorated, along with the weakened evidence base upon which policy was predicated and new reporting arrangements to the public established (DCLG, 2015; PAC, 2016; Murphy et al., 2019). By 2015, the governance and accountability of Fire and Rescue Services were displaying many of the characteristics of a wicked policy issue (Head 2022). Issues “ill-defined” and “never solved” (</a:t>
            </a:r>
            <a:r>
              <a:rPr lang="en-GB" dirty="0" err="1"/>
              <a:t>Rittel</a:t>
            </a:r>
            <a:r>
              <a:rPr lang="en-GB" dirty="0"/>
              <a:t> &amp;Webber, 1973), “complex, unpredictable, open ended, or intractable” </a:t>
            </a:r>
          </a:p>
          <a:p>
            <a:endParaRPr lang="en-GB" dirty="0"/>
          </a:p>
          <a:p>
            <a:r>
              <a:rPr lang="en-GB" dirty="0"/>
              <a:t>From this time, governance and accountability issues in Fire and Rescue Services became increasingly like a wicked issue to a government fixated on a reform agenda based upon NPM. This situation has ultimately led to a reluctance to introduce legislation to change the local audit and financial arrangements or the performance management arrangements applicable to the Fire and Rescue sector</a:t>
            </a:r>
          </a:p>
          <a:p>
            <a:endParaRPr lang="en-GB" dirty="0"/>
          </a:p>
          <a:p>
            <a:endParaRPr lang="en-GB" dirty="0"/>
          </a:p>
        </p:txBody>
      </p:sp>
      <p:sp>
        <p:nvSpPr>
          <p:cNvPr id="4" name="Slide Number Placeholder 3"/>
          <p:cNvSpPr>
            <a:spLocks noGrp="1"/>
          </p:cNvSpPr>
          <p:nvPr>
            <p:ph type="sldNum" sz="quarter" idx="5"/>
          </p:nvPr>
        </p:nvSpPr>
        <p:spPr/>
        <p:txBody>
          <a:bodyPr/>
          <a:lstStyle/>
          <a:p>
            <a:fld id="{0C8760E5-53D1-4A26-81E5-593F85CDB8D5}" type="slidenum">
              <a:rPr lang="en-GB" smtClean="0"/>
              <a:t>14</a:t>
            </a:fld>
            <a:endParaRPr lang="en-GB"/>
          </a:p>
        </p:txBody>
      </p:sp>
    </p:spTree>
    <p:extLst>
      <p:ext uri="{BB962C8B-B14F-4D97-AF65-F5344CB8AC3E}">
        <p14:creationId xmlns:p14="http://schemas.microsoft.com/office/powerpoint/2010/main" val="1316351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8760E5-53D1-4A26-81E5-593F85CDB8D5}" type="slidenum">
              <a:rPr lang="en-GB" smtClean="0"/>
              <a:t>16</a:t>
            </a:fld>
            <a:endParaRPr lang="en-GB"/>
          </a:p>
        </p:txBody>
      </p:sp>
    </p:spTree>
    <p:extLst>
      <p:ext uri="{BB962C8B-B14F-4D97-AF65-F5344CB8AC3E}">
        <p14:creationId xmlns:p14="http://schemas.microsoft.com/office/powerpoint/2010/main" val="2055840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8760E5-53D1-4A26-81E5-593F85CDB8D5}" type="slidenum">
              <a:rPr lang="en-GB" smtClean="0"/>
              <a:t>2</a:t>
            </a:fld>
            <a:endParaRPr lang="en-GB"/>
          </a:p>
        </p:txBody>
      </p:sp>
    </p:spTree>
    <p:extLst>
      <p:ext uri="{BB962C8B-B14F-4D97-AF65-F5344CB8AC3E}">
        <p14:creationId xmlns:p14="http://schemas.microsoft.com/office/powerpoint/2010/main" val="222507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Previous research has demonstrated that instead of solving a problem, they tend to result in unforeseen outcomes. Over time, an extensive literature has developed on various attempts to tackle wicked issues, including climate change (Levin et al., 2012), health care (Ferlie et al., 2013), humanitarian crisis (Reinecke &amp; Ansari, 2016) and forced migration (</a:t>
            </a:r>
            <a:r>
              <a:rPr lang="en-GB" dirty="0" err="1"/>
              <a:t>Geuijen</a:t>
            </a:r>
            <a:r>
              <a:rPr lang="en-GB" dirty="0"/>
              <a:t> et al., 2017). What they all have in common are multiple stakeholders involved in tackling the problem, institutional complexity, and scientific uncertainty (Head &amp; Alford, 2015). </a:t>
            </a:r>
          </a:p>
          <a:p>
            <a:endParaRPr lang="en-GB" dirty="0"/>
          </a:p>
          <a:p>
            <a:r>
              <a:rPr lang="en-GB" dirty="0"/>
              <a:t>Both traditional hierarchical forms of public administration and the adoption of New Public Management (NPM) approaches have significantly failed to effectively address a wide range of wicked problems, not least because these problems are inherently complex, are often dependent on contextual circumstances and are inevitably politically contentious (Head &amp; Alford, 2015; Head, 2022). In response, governments and local authorities across the world have been increasingly looking to post-New Public Management (post-NPM) reforms as a possible basis to address or at least mitigate these problems (Liddle, 2018). </a:t>
            </a:r>
          </a:p>
        </p:txBody>
      </p:sp>
      <p:sp>
        <p:nvSpPr>
          <p:cNvPr id="4" name="Slide Number Placeholder 3"/>
          <p:cNvSpPr>
            <a:spLocks noGrp="1"/>
          </p:cNvSpPr>
          <p:nvPr>
            <p:ph type="sldNum" sz="quarter" idx="5"/>
          </p:nvPr>
        </p:nvSpPr>
        <p:spPr/>
        <p:txBody>
          <a:bodyPr/>
          <a:lstStyle/>
          <a:p>
            <a:fld id="{0C8760E5-53D1-4A26-81E5-593F85CDB8D5}" type="slidenum">
              <a:rPr lang="en-GB" smtClean="0"/>
              <a:t>3</a:t>
            </a:fld>
            <a:endParaRPr lang="en-GB"/>
          </a:p>
        </p:txBody>
      </p:sp>
    </p:spTree>
    <p:extLst>
      <p:ext uri="{BB962C8B-B14F-4D97-AF65-F5344CB8AC3E}">
        <p14:creationId xmlns:p14="http://schemas.microsoft.com/office/powerpoint/2010/main" val="2113315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Over recent decades, public services have experienced a stream of public management reforms. The delivery of public services has developed from a traditional public administration approach, through New Public Management (NPM) reforms, to more recent New Public Governance (NPG) paradigm. </a:t>
            </a:r>
          </a:p>
          <a:p>
            <a:endParaRPr lang="en-GB" dirty="0"/>
          </a:p>
          <a:p>
            <a:r>
              <a:rPr lang="en-GB" dirty="0"/>
              <a:t>Public management has developed over time and </a:t>
            </a:r>
            <a:r>
              <a:rPr lang="en-GB" b="1" dirty="0"/>
              <a:t>each new approach to managing public services seems to overlap rather than directly replace the previous one </a:t>
            </a:r>
            <a:r>
              <a:rPr lang="en-GB" dirty="0"/>
              <a:t>(Hyndman &amp; Lapsley, 2016). Reforms often intend to be solutions to already existing problems and include various ‘promises’ in terms of accountability (</a:t>
            </a:r>
            <a:r>
              <a:rPr lang="en-GB" dirty="0" err="1"/>
              <a:t>Dubnick</a:t>
            </a:r>
            <a:r>
              <a:rPr lang="en-GB" dirty="0"/>
              <a:t> &amp; Yang 2011</a:t>
            </a:r>
            <a:r>
              <a:rPr lang="en-GB" b="1" dirty="0"/>
              <a:t>). As we have seen from Kasia’s presentation - Accountability in the public sector is extremely complex (Sinclair 1995, Koppell 2005) and context specific, as public organisations are increasingly held accountable by multiple institutions and standards.</a:t>
            </a:r>
          </a:p>
        </p:txBody>
      </p:sp>
      <p:sp>
        <p:nvSpPr>
          <p:cNvPr id="4" name="Slide Number Placeholder 3"/>
          <p:cNvSpPr>
            <a:spLocks noGrp="1"/>
          </p:cNvSpPr>
          <p:nvPr>
            <p:ph type="sldNum" sz="quarter" idx="5"/>
          </p:nvPr>
        </p:nvSpPr>
        <p:spPr/>
        <p:txBody>
          <a:bodyPr/>
          <a:lstStyle/>
          <a:p>
            <a:fld id="{0C8760E5-53D1-4A26-81E5-593F85CDB8D5}" type="slidenum">
              <a:rPr lang="en-GB" smtClean="0"/>
              <a:t>4</a:t>
            </a:fld>
            <a:endParaRPr lang="en-GB"/>
          </a:p>
        </p:txBody>
      </p:sp>
    </p:spTree>
    <p:extLst>
      <p:ext uri="{BB962C8B-B14F-4D97-AF65-F5344CB8AC3E}">
        <p14:creationId xmlns:p14="http://schemas.microsoft.com/office/powerpoint/2010/main" val="1719996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Both traditional hierarchical forms of public administration and the adoption of </a:t>
            </a:r>
            <a:r>
              <a:rPr lang="en-GB" b="1" dirty="0"/>
              <a:t>New Public Management (NPM) approaches have significantly failed to effectively address a wide range of wicked problems because of their complexity. </a:t>
            </a:r>
          </a:p>
          <a:p>
            <a:endParaRPr lang="en-GB" dirty="0"/>
          </a:p>
          <a:p>
            <a:r>
              <a:rPr lang="en-GB" dirty="0"/>
              <a:t>NPM has failed to </a:t>
            </a:r>
            <a:r>
              <a:rPr lang="en-GB" b="1" dirty="0"/>
              <a:t>deliver the promised levels of efficiency and effectiveness in public services </a:t>
            </a:r>
            <a:r>
              <a:rPr lang="en-GB" dirty="0"/>
              <a:t>and has </a:t>
            </a:r>
            <a:r>
              <a:rPr lang="en-GB" b="1" dirty="0"/>
              <a:t>adverse side effects such as weakened accountability </a:t>
            </a:r>
            <a:r>
              <a:rPr lang="en-GB" dirty="0"/>
              <a:t>(Dunleavy &amp; Hood, 1994), unresolved and insignificant impacts on ‘wicked problems’ (Bovaird &amp; </a:t>
            </a:r>
            <a:r>
              <a:rPr lang="en-GB" dirty="0" err="1"/>
              <a:t>Löffler</a:t>
            </a:r>
            <a:r>
              <a:rPr lang="en-GB" dirty="0"/>
              <a:t>, 2003), and higher cost of running public services (Hood &amp; Dixon, 2015).</a:t>
            </a:r>
          </a:p>
          <a:p>
            <a:endParaRPr lang="en-GB" dirty="0"/>
          </a:p>
          <a:p>
            <a:r>
              <a:rPr lang="en-GB" dirty="0"/>
              <a:t>In response, governments and local authorities across the world have been increasingly looking to post-New Public Management (post-NPM) reforms as a possible basis to address or at least mitigate these problems (Liddle, 2018). </a:t>
            </a:r>
          </a:p>
          <a:p>
            <a:endParaRPr lang="en-GB" dirty="0"/>
          </a:p>
          <a:p>
            <a:r>
              <a:rPr lang="en-GB" dirty="0"/>
              <a:t>Many believe that post-NPM has combined the strengths of both traditional public administration and NPM by recognising inter-organisational processes of traditional public administration and the outputs of NPM (Christensen, 2012; Osborne, 2006). NPG has been the most debated paradigm of the post-NPM reforms. NPG has been influenced by governance network theory, which addresses complexities, interdependencies, and reciprocity in public service delivery (Klijn &amp; </a:t>
            </a:r>
            <a:r>
              <a:rPr lang="en-GB" dirty="0" err="1"/>
              <a:t>Koppenjan</a:t>
            </a:r>
            <a:r>
              <a:rPr lang="en-GB" dirty="0"/>
              <a:t>, 2012). NPG facilitates working with wide-ranging stakeholders across organizational boundaries to create value, which contrasts with the disintegration and ‘silo working’ driven by NPM (Christensen &amp; </a:t>
            </a:r>
            <a:r>
              <a:rPr lang="en-GB" dirty="0" err="1"/>
              <a:t>Lægreid</a:t>
            </a:r>
            <a:r>
              <a:rPr lang="en-GB" dirty="0"/>
              <a:t>, 2007). It embraces the larger common good based on values such as citizenship, democracy, trust, and loyalty, which are prominent in the Social or Public Value approach (</a:t>
            </a:r>
            <a:r>
              <a:rPr lang="en-GB" dirty="0" err="1"/>
              <a:t>Lindgreen</a:t>
            </a:r>
            <a:r>
              <a:rPr lang="en-GB" dirty="0"/>
              <a:t> et al., 2019). </a:t>
            </a:r>
          </a:p>
          <a:p>
            <a:endParaRPr lang="en-GB" dirty="0"/>
          </a:p>
          <a:p>
            <a:r>
              <a:rPr lang="en-GB" dirty="0"/>
              <a:t>NPG has been seen as a reaction to both the fragmentation of the public sector and the pervasiveness of wicked problems that require addressing through cross-cutting collaboration in networks of a wide range of actors at different levels.</a:t>
            </a:r>
          </a:p>
        </p:txBody>
      </p:sp>
      <p:sp>
        <p:nvSpPr>
          <p:cNvPr id="4" name="Slide Number Placeholder 3"/>
          <p:cNvSpPr>
            <a:spLocks noGrp="1"/>
          </p:cNvSpPr>
          <p:nvPr>
            <p:ph type="sldNum" sz="quarter" idx="5"/>
          </p:nvPr>
        </p:nvSpPr>
        <p:spPr/>
        <p:txBody>
          <a:bodyPr/>
          <a:lstStyle/>
          <a:p>
            <a:fld id="{0C8760E5-53D1-4A26-81E5-593F85CDB8D5}" type="slidenum">
              <a:rPr lang="en-GB" smtClean="0"/>
              <a:t>5</a:t>
            </a:fld>
            <a:endParaRPr lang="en-GB"/>
          </a:p>
        </p:txBody>
      </p:sp>
    </p:spTree>
    <p:extLst>
      <p:ext uri="{BB962C8B-B14F-4D97-AF65-F5344CB8AC3E}">
        <p14:creationId xmlns:p14="http://schemas.microsoft.com/office/powerpoint/2010/main" val="4088358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8760E5-53D1-4A26-81E5-593F85CDB8D5}" type="slidenum">
              <a:rPr lang="en-GB" smtClean="0"/>
              <a:t>6</a:t>
            </a:fld>
            <a:endParaRPr lang="en-GB"/>
          </a:p>
        </p:txBody>
      </p:sp>
    </p:spTree>
    <p:extLst>
      <p:ext uri="{BB962C8B-B14F-4D97-AF65-F5344CB8AC3E}">
        <p14:creationId xmlns:p14="http://schemas.microsoft.com/office/powerpoint/2010/main" val="753872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8760E5-53D1-4A26-81E5-593F85CDB8D5}" type="slidenum">
              <a:rPr lang="en-GB" smtClean="0"/>
              <a:t>7</a:t>
            </a:fld>
            <a:endParaRPr lang="en-GB"/>
          </a:p>
        </p:txBody>
      </p:sp>
    </p:spTree>
    <p:extLst>
      <p:ext uri="{BB962C8B-B14F-4D97-AF65-F5344CB8AC3E}">
        <p14:creationId xmlns:p14="http://schemas.microsoft.com/office/powerpoint/2010/main" val="376313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Audit Commission, an independent non-departmental public body, pulled them together and published them to ensure transparency of public services as part of the Citizens Charter (Audit Commission, 1995). </a:t>
            </a:r>
            <a:r>
              <a:rPr lang="en-GB" b="1" dirty="0"/>
              <a:t>From 1995, performance indicators were published annually, became more sophisticated and were incorporated into the Best Value and subsequent performance management regimes for Local Authorities (Morphet, 2008). </a:t>
            </a:r>
          </a:p>
          <a:p>
            <a:r>
              <a:rPr lang="en-GB" dirty="0"/>
              <a:t>It produced national reports on FRS and national KPIs from mid-1995 (Audit Commission inspecting and assessing services but service inspections were conducted in silos). KPI</a:t>
            </a:r>
            <a:endParaRPr lang="en-GB" dirty="0">
              <a:cs typeface="Calibri"/>
            </a:endParaRPr>
          </a:p>
          <a:p>
            <a:endParaRPr lang="en-GB" dirty="0"/>
          </a:p>
          <a:p>
            <a:r>
              <a:rPr lang="en-GB" b="1" dirty="0"/>
              <a:t>Although local govt modernisation has generally been portrayed in academia as an exercise in introducing NPM reforms, it was much more complex and wide ranging than this and actually focused on NPG initiatives</a:t>
            </a:r>
          </a:p>
          <a:p>
            <a:endParaRPr lang="en-GB" b="1" dirty="0"/>
          </a:p>
          <a:p>
            <a:r>
              <a:rPr lang="en-GB" dirty="0"/>
              <a:t>CPA assessed the performance of every local authority and the services that they provide for local people. performance management regimes that apply rewards and sanctions to local service providers.</a:t>
            </a:r>
          </a:p>
          <a:p>
            <a:r>
              <a:rPr lang="en-GB" dirty="0"/>
              <a:t>The FRS were late to become involved in CPA.</a:t>
            </a:r>
          </a:p>
          <a:p>
            <a:r>
              <a:rPr lang="en-GB" b="1" dirty="0"/>
              <a:t>The revised CPA methodology looked at how council was performing as a corporate and service delivery organisation but also as community leaders and collaborative partners to other services. </a:t>
            </a:r>
          </a:p>
          <a:p>
            <a:endParaRPr lang="en-GB" dirty="0"/>
          </a:p>
          <a:p>
            <a:r>
              <a:rPr lang="en-GB" dirty="0"/>
              <a:t>CAA is very different from CPA in that it focuses on outcomes for local people (particularly through the Area Assessment) rather than on processes. CAA will also consider how well local public bodies work with each other, the private and third sectors  other organisations working locally, including town and parish councils, and their local communities. </a:t>
            </a:r>
          </a:p>
          <a:p>
            <a:endParaRPr lang="en-GB" dirty="0"/>
          </a:p>
          <a:p>
            <a:r>
              <a:rPr lang="en-GB" dirty="0"/>
              <a:t>CAA were carried out only once and </a:t>
            </a:r>
            <a:r>
              <a:rPr lang="en-GB" dirty="0" err="1"/>
              <a:t>and</a:t>
            </a:r>
            <a:r>
              <a:rPr lang="en-GB" dirty="0"/>
              <a:t> were intended to assess the performance and impact of local public services on local </a:t>
            </a:r>
            <a:r>
              <a:rPr lang="en-GB" dirty="0" err="1"/>
              <a:t>coommunities</a:t>
            </a:r>
            <a:r>
              <a:rPr lang="en-GB" dirty="0"/>
              <a:t>.</a:t>
            </a:r>
          </a:p>
          <a:p>
            <a:endParaRPr lang="en-GB" dirty="0"/>
          </a:p>
          <a:p>
            <a:r>
              <a:rPr lang="en-GB" dirty="0"/>
              <a:t>FRS were part of Local Area Agreements between the central and local govt, which aimed to achieve agreed performance targets on national and local level. They led to more effective joining up , co-ordination of local public services and improved outcomes for local communities. </a:t>
            </a:r>
          </a:p>
          <a:p>
            <a:endParaRPr lang="en-GB" dirty="0"/>
          </a:p>
          <a:p>
            <a:r>
              <a:rPr lang="en-GB" dirty="0"/>
              <a:t>Mult Area Agreements aimed to encourage cross boundary partnership working on a bigger scale than LAAs, at a regional or sub-regional level.</a:t>
            </a:r>
          </a:p>
        </p:txBody>
      </p:sp>
      <p:sp>
        <p:nvSpPr>
          <p:cNvPr id="4" name="Slide Number Placeholder 3"/>
          <p:cNvSpPr>
            <a:spLocks noGrp="1"/>
          </p:cNvSpPr>
          <p:nvPr>
            <p:ph type="sldNum" sz="quarter" idx="5"/>
          </p:nvPr>
        </p:nvSpPr>
        <p:spPr/>
        <p:txBody>
          <a:bodyPr/>
          <a:lstStyle/>
          <a:p>
            <a:fld id="{0C8760E5-53D1-4A26-81E5-593F85CDB8D5}" type="slidenum">
              <a:rPr lang="en-GB" smtClean="0"/>
              <a:t>8</a:t>
            </a:fld>
            <a:endParaRPr lang="en-GB"/>
          </a:p>
        </p:txBody>
      </p:sp>
    </p:spTree>
    <p:extLst>
      <p:ext uri="{BB962C8B-B14F-4D97-AF65-F5344CB8AC3E}">
        <p14:creationId xmlns:p14="http://schemas.microsoft.com/office/powerpoint/2010/main" val="1749120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2005, the fire sector had a bespoke performance assessment regime for the sector (Audit Commission 2004, 2008, 2009b) which was then embedded in a series of </a:t>
            </a:r>
            <a:r>
              <a:rPr lang="en-GB" b="1" dirty="0"/>
              <a:t>National Frameworks for policy and delivery (ODPM, 2004a, 2004b, 2006; DCLG, 2008). </a:t>
            </a:r>
          </a:p>
          <a:p>
            <a:endParaRPr lang="en-GB" dirty="0"/>
          </a:p>
          <a:p>
            <a:r>
              <a:rPr lang="en-GB" dirty="0"/>
              <a:t>This was an era of central and local govt collaboration and collaborating between public and voluntary services within local communities. </a:t>
            </a:r>
          </a:p>
          <a:p>
            <a:endParaRPr lang="en-GB" dirty="0"/>
          </a:p>
          <a:p>
            <a:r>
              <a:rPr lang="en-GB" dirty="0"/>
              <a:t>LAAs are a new way of working that seeks to build a more flexible and responsive relationship between central government and a locality on the outcomes that need to be achieved at a local level</a:t>
            </a:r>
          </a:p>
          <a:p>
            <a:endParaRPr lang="en-GB" dirty="0"/>
          </a:p>
          <a:p>
            <a:r>
              <a:rPr lang="en-GB" dirty="0"/>
              <a:t>By 2010, the emphasis was firmly on co-production, innovation, and improvement, creating public and social value, and involving multiple collaborations, partnerships, networks and other key traits of Public Value Management and NPG (Morphet, 2008; Murphy, 2014; Liddle, 2018; </a:t>
            </a:r>
            <a:r>
              <a:rPr lang="en-GB" dirty="0" err="1"/>
              <a:t>Lindgreen</a:t>
            </a:r>
            <a:r>
              <a:rPr lang="en-GB" dirty="0"/>
              <a:t> et al., 2019). </a:t>
            </a:r>
          </a:p>
        </p:txBody>
      </p:sp>
      <p:sp>
        <p:nvSpPr>
          <p:cNvPr id="4" name="Slide Number Placeholder 3"/>
          <p:cNvSpPr>
            <a:spLocks noGrp="1"/>
          </p:cNvSpPr>
          <p:nvPr>
            <p:ph type="sldNum" sz="quarter" idx="5"/>
          </p:nvPr>
        </p:nvSpPr>
        <p:spPr/>
        <p:txBody>
          <a:bodyPr/>
          <a:lstStyle/>
          <a:p>
            <a:fld id="{0C8760E5-53D1-4A26-81E5-593F85CDB8D5}" type="slidenum">
              <a:rPr lang="en-GB" smtClean="0"/>
              <a:t>9</a:t>
            </a:fld>
            <a:endParaRPr lang="en-GB"/>
          </a:p>
        </p:txBody>
      </p:sp>
    </p:spTree>
    <p:extLst>
      <p:ext uri="{BB962C8B-B14F-4D97-AF65-F5344CB8AC3E}">
        <p14:creationId xmlns:p14="http://schemas.microsoft.com/office/powerpoint/2010/main" val="3813025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E726D6B9-DC1A-4BDA-A4E3-CFCEDAFE308B}" type="datetimeFigureOut">
              <a:rPr lang="en-GB" smtClean="0"/>
              <a:t>09/09/2024</a:t>
            </a:fld>
            <a:endParaRPr lang="en-GB"/>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FEEB19E2-E029-4ACE-B4A5-FA0234FBBF94}" type="slidenum">
              <a:rPr lang="en-GB" smtClean="0"/>
              <a:t>‹#›</a:t>
            </a:fld>
            <a:endParaRPr lang="en-GB"/>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65058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26D6B9-DC1A-4BDA-A4E3-CFCEDAFE308B}"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28885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26D6B9-DC1A-4BDA-A4E3-CFCEDAFE308B}"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82173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26D6B9-DC1A-4BDA-A4E3-CFCEDAFE308B}"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3901246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26D6B9-DC1A-4BDA-A4E3-CFCEDAFE308B}" type="datetimeFigureOut">
              <a:rPr lang="en-GB" smtClean="0"/>
              <a:t>09/09/2024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EB19E2-E029-4ACE-B4A5-FA0234FBBF94}" type="slidenum">
              <a:rPr lang="en-GB" smtClean="0"/>
              <a:t>‹#›</a:t>
            </a:fld>
            <a:endParaRPr lang="en-GB"/>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0375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26D6B9-DC1A-4BDA-A4E3-CFCEDAFE308B}" type="datetimeFigureOut">
              <a:rPr lang="en-GB" smtClean="0"/>
              <a:t>09/09/2024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4197788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26D6B9-DC1A-4BDA-A4E3-CFCEDAFE308B}" type="datetimeFigureOut">
              <a:rPr lang="en-GB" smtClean="0"/>
              <a:t>09/09/2024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374617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26D6B9-DC1A-4BDA-A4E3-CFCEDAFE308B}" type="datetimeFigureOut">
              <a:rPr lang="en-GB" smtClean="0"/>
              <a:t>09/09/2024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287752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6D6B9-DC1A-4BDA-A4E3-CFCEDAFE308B}" type="datetimeFigureOut">
              <a:rPr lang="en-GB" smtClean="0"/>
              <a:t>09/09/2024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247337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26D6B9-DC1A-4BDA-A4E3-CFCEDAFE308B}" type="datetimeFigureOut">
              <a:rPr lang="en-GB" smtClean="0"/>
              <a:t>09/09/2024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161429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26D6B9-DC1A-4BDA-A4E3-CFCEDAFE308B}" type="datetimeFigureOut">
              <a:rPr lang="en-GB" smtClean="0"/>
              <a:t>09/09/2024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EB19E2-E029-4ACE-B4A5-FA0234FBBF94}" type="slidenum">
              <a:rPr lang="en-GB" smtClean="0"/>
              <a:t>‹#›</a:t>
            </a:fld>
            <a:endParaRPr lang="en-GB"/>
          </a:p>
        </p:txBody>
      </p:sp>
    </p:spTree>
    <p:extLst>
      <p:ext uri="{BB962C8B-B14F-4D97-AF65-F5344CB8AC3E}">
        <p14:creationId xmlns:p14="http://schemas.microsoft.com/office/powerpoint/2010/main" val="232537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r>
              <a:rPr lang="en-US"/>
              <a:t>20XX</a:t>
            </a:r>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CONFERENCE PRESENTATION</a:t>
            </a:r>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11022493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0" name="Rectangle 109">
            <a:extLst>
              <a:ext uri="{FF2B5EF4-FFF2-40B4-BE49-F238E27FC236}">
                <a16:creationId xmlns:a16="http://schemas.microsoft.com/office/drawing/2014/main" id="{EFB0C39A-F8CA-4A79-AFFC-E9780FB199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3411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6" name="Picture 105" descr="Fire engine parked inside a fire station">
            <a:extLst>
              <a:ext uri="{FF2B5EF4-FFF2-40B4-BE49-F238E27FC236}">
                <a16:creationId xmlns:a16="http://schemas.microsoft.com/office/drawing/2014/main" id="{45386F3A-B1C9-E59E-B52C-630B773983F1}"/>
              </a:ext>
            </a:extLst>
          </p:cNvPr>
          <p:cNvPicPr>
            <a:picLocks noChangeAspect="1"/>
          </p:cNvPicPr>
          <p:nvPr/>
        </p:nvPicPr>
        <p:blipFill rotWithShape="1">
          <a:blip r:embed="rId3">
            <a:alphaModFix amt="35000"/>
          </a:blip>
          <a:srcRect r="1" b="9409"/>
          <a:stretch/>
        </p:blipFill>
        <p:spPr>
          <a:xfrm>
            <a:off x="20" y="-2"/>
            <a:ext cx="11341080" cy="6858000"/>
          </a:xfrm>
          <a:prstGeom prst="rect">
            <a:avLst/>
          </a:prstGeom>
        </p:spPr>
      </p:pic>
      <p:sp>
        <p:nvSpPr>
          <p:cNvPr id="46" name="Title 45">
            <a:extLst>
              <a:ext uri="{FF2B5EF4-FFF2-40B4-BE49-F238E27FC236}">
                <a16:creationId xmlns:a16="http://schemas.microsoft.com/office/drawing/2014/main" id="{70F6BB83-FE06-42C6-8C19-9F085DD9A9BF}"/>
              </a:ext>
            </a:extLst>
          </p:cNvPr>
          <p:cNvSpPr>
            <a:spLocks noGrp="1"/>
          </p:cNvSpPr>
          <p:nvPr>
            <p:ph type="ctrTitle"/>
          </p:nvPr>
        </p:nvSpPr>
        <p:spPr>
          <a:xfrm>
            <a:off x="1261871" y="1734152"/>
            <a:ext cx="9931645" cy="3878371"/>
          </a:xfrm>
        </p:spPr>
        <p:txBody>
          <a:bodyPr>
            <a:normAutofit fontScale="90000"/>
          </a:bodyPr>
          <a:lstStyle/>
          <a:p>
            <a:r>
              <a:rPr lang="en-GB" sz="5000" dirty="0">
                <a:latin typeface="Calisto MT" panose="02040603050505030304" pitchFamily="18" charset="0"/>
              </a:rPr>
              <a:t>Governance and accountability in English Fire and Rescue Services just keeps getting more complex and confusing and looks like getting worse.</a:t>
            </a:r>
            <a:br>
              <a:rPr lang="en-GB" sz="5000" dirty="0">
                <a:latin typeface="Calisto MT" panose="02040603050505030304" pitchFamily="18" charset="0"/>
              </a:rPr>
            </a:br>
            <a:endParaRPr lang="en-US" sz="5000" dirty="0">
              <a:latin typeface="Calisto MT" panose="02040603050505030304" pitchFamily="18" charset="0"/>
            </a:endParaRPr>
          </a:p>
        </p:txBody>
      </p:sp>
      <p:sp>
        <p:nvSpPr>
          <p:cNvPr id="99" name="Subtitle 98">
            <a:extLst>
              <a:ext uri="{FF2B5EF4-FFF2-40B4-BE49-F238E27FC236}">
                <a16:creationId xmlns:a16="http://schemas.microsoft.com/office/drawing/2014/main" id="{3E1C2516-A9DD-4DE3-A1B1-CDA13607697C}"/>
              </a:ext>
            </a:extLst>
          </p:cNvPr>
          <p:cNvSpPr>
            <a:spLocks noGrp="1"/>
          </p:cNvSpPr>
          <p:nvPr>
            <p:ph type="subTitle" idx="1"/>
          </p:nvPr>
        </p:nvSpPr>
        <p:spPr>
          <a:xfrm>
            <a:off x="1261872" y="5481078"/>
            <a:ext cx="9418320" cy="1011162"/>
          </a:xfrm>
        </p:spPr>
        <p:txBody>
          <a:bodyPr>
            <a:normAutofit fontScale="85000" lnSpcReduction="20000"/>
          </a:bodyPr>
          <a:lstStyle/>
          <a:p>
            <a:endParaRPr lang="en-US" sz="1700" dirty="0">
              <a:solidFill>
                <a:schemeClr val="tx1"/>
              </a:solidFill>
              <a:latin typeface="Calisto MT" panose="02040603050505030304" pitchFamily="18" charset="0"/>
            </a:endParaRPr>
          </a:p>
          <a:p>
            <a:r>
              <a:rPr lang="en-US" sz="1800" dirty="0">
                <a:solidFill>
                  <a:schemeClr val="tx1"/>
                </a:solidFill>
                <a:latin typeface="Calisto MT" panose="02040603050505030304" pitchFamily="18" charset="0"/>
              </a:rPr>
              <a:t>Pete Murphy &amp; Katarzyna Lakoma, </a:t>
            </a:r>
          </a:p>
          <a:p>
            <a:r>
              <a:rPr lang="en-US" sz="1800" dirty="0">
                <a:solidFill>
                  <a:schemeClr val="tx1"/>
                </a:solidFill>
                <a:latin typeface="Calisto MT" panose="02040603050505030304" pitchFamily="18" charset="0"/>
              </a:rPr>
              <a:t>Nottingham Trent University.</a:t>
            </a:r>
          </a:p>
        </p:txBody>
      </p:sp>
      <p:sp>
        <p:nvSpPr>
          <p:cNvPr id="112" name="Rectangle 111">
            <a:extLst>
              <a:ext uri="{FF2B5EF4-FFF2-40B4-BE49-F238E27FC236}">
                <a16:creationId xmlns:a16="http://schemas.microsoft.com/office/drawing/2014/main" id="{948C6639-F651-4D15-A695-E9D03BB2A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1" y="0"/>
            <a:ext cx="457200" cy="6858000"/>
          </a:xfrm>
          <a:prstGeom prst="rect">
            <a:avLst/>
          </a:prstGeom>
          <a:solidFill>
            <a:srgbClr val="30303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extBox 1">
            <a:extLst>
              <a:ext uri="{FF2B5EF4-FFF2-40B4-BE49-F238E27FC236}">
                <a16:creationId xmlns:a16="http://schemas.microsoft.com/office/drawing/2014/main" id="{9D171298-61A8-73D8-8D27-0C658B61EDFF}"/>
              </a:ext>
            </a:extLst>
          </p:cNvPr>
          <p:cNvSpPr txBox="1"/>
          <p:nvPr/>
        </p:nvSpPr>
        <p:spPr>
          <a:xfrm>
            <a:off x="1511808" y="1087821"/>
            <a:ext cx="9502675" cy="738664"/>
          </a:xfrm>
          <a:prstGeom prst="rect">
            <a:avLst/>
          </a:prstGeom>
          <a:noFill/>
        </p:spPr>
        <p:txBody>
          <a:bodyPr wrap="square" rtlCol="0">
            <a:spAutoFit/>
          </a:bodyPr>
          <a:lstStyle/>
          <a:p>
            <a:pPr algn="ctr"/>
            <a:r>
              <a:rPr lang="en-GB" sz="2400" dirty="0"/>
              <a:t>British Academy of Management Conference. </a:t>
            </a:r>
          </a:p>
          <a:p>
            <a:pPr algn="ctr"/>
            <a:r>
              <a:rPr lang="en-GB" dirty="0"/>
              <a:t>4th – 6th September 2024.</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2E6DE-0A10-192F-3687-25166C7F58C4}"/>
              </a:ext>
            </a:extLst>
          </p:cNvPr>
          <p:cNvSpPr>
            <a:spLocks noGrp="1"/>
          </p:cNvSpPr>
          <p:nvPr>
            <p:ph type="title"/>
          </p:nvPr>
        </p:nvSpPr>
        <p:spPr/>
        <p:txBody>
          <a:bodyPr>
            <a:normAutofit/>
          </a:bodyPr>
          <a:lstStyle/>
          <a:p>
            <a:r>
              <a:rPr lang="en-GB" sz="3600" b="1" dirty="0">
                <a:latin typeface="+mn-lt"/>
              </a:rPr>
              <a:t>The Financial Management Regime (1997-2010)</a:t>
            </a:r>
          </a:p>
        </p:txBody>
      </p:sp>
      <p:sp>
        <p:nvSpPr>
          <p:cNvPr id="3" name="Content Placeholder 2">
            <a:extLst>
              <a:ext uri="{FF2B5EF4-FFF2-40B4-BE49-F238E27FC236}">
                <a16:creationId xmlns:a16="http://schemas.microsoft.com/office/drawing/2014/main" id="{776B0DB2-E9F6-EE34-7999-2753BF6D1B0B}"/>
              </a:ext>
            </a:extLst>
          </p:cNvPr>
          <p:cNvSpPr>
            <a:spLocks noGrp="1"/>
          </p:cNvSpPr>
          <p:nvPr>
            <p:ph idx="1"/>
          </p:nvPr>
        </p:nvSpPr>
        <p:spPr>
          <a:xfrm>
            <a:off x="1261872" y="1828800"/>
            <a:ext cx="8595360" cy="4546948"/>
          </a:xfrm>
        </p:spPr>
        <p:txBody>
          <a:bodyPr>
            <a:normAutofit fontScale="77500" lnSpcReduction="20000"/>
          </a:bodyPr>
          <a:lstStyle/>
          <a:p>
            <a:endParaRPr lang="en-GB" sz="900" dirty="0"/>
          </a:p>
          <a:p>
            <a:r>
              <a:rPr lang="en-GB" sz="2800" b="1" dirty="0"/>
              <a:t>Financial compliance and management was overseen by the Audit Commission</a:t>
            </a:r>
            <a:r>
              <a:rPr lang="en-GB" sz="2800" dirty="0"/>
              <a:t>. It produced national KPIs from mid-1995.</a:t>
            </a:r>
          </a:p>
          <a:p>
            <a:endParaRPr lang="en-GB" sz="900" dirty="0"/>
          </a:p>
          <a:p>
            <a:r>
              <a:rPr lang="en-GB" sz="2600" dirty="0"/>
              <a:t>In 2002, CPA built on KPIs and produced annual </a:t>
            </a:r>
            <a:r>
              <a:rPr lang="en-GB" sz="2600" b="1" dirty="0"/>
              <a:t>“Use of Resources” </a:t>
            </a:r>
            <a:r>
              <a:rPr lang="en-GB" sz="2600" dirty="0"/>
              <a:t>Assessments about how LAs managed their assets to facilitate achieving best value and continuous improvement as measured by their economy, efficiency, and effectiveness</a:t>
            </a:r>
          </a:p>
          <a:p>
            <a:endParaRPr lang="en-GB" sz="900" dirty="0"/>
          </a:p>
          <a:p>
            <a:r>
              <a:rPr lang="en-GB" sz="2600" dirty="0"/>
              <a:t>The </a:t>
            </a:r>
            <a:r>
              <a:rPr lang="en-GB" sz="2600" b="1" dirty="0"/>
              <a:t>Use of Resource assessments</a:t>
            </a:r>
            <a:r>
              <a:rPr lang="en-GB" sz="2600" dirty="0"/>
              <a:t>, consisted of five assessments (Financial Reporting, Financial Management, Financial Standing, Internal Control and Value for Money) and measured </a:t>
            </a:r>
            <a:r>
              <a:rPr lang="en-GB" sz="2600" b="1" dirty="0"/>
              <a:t>short, medium and long-term performance, both retrospective and prospective </a:t>
            </a:r>
            <a:r>
              <a:rPr lang="en-GB" sz="2600" dirty="0"/>
              <a:t>(financial resilience).</a:t>
            </a:r>
          </a:p>
          <a:p>
            <a:endParaRPr lang="en-GB" sz="2400" dirty="0"/>
          </a:p>
        </p:txBody>
      </p:sp>
      <p:sp>
        <p:nvSpPr>
          <p:cNvPr id="4" name="Slide Number Placeholder 5">
            <a:extLst>
              <a:ext uri="{FF2B5EF4-FFF2-40B4-BE49-F238E27FC236}">
                <a16:creationId xmlns:a16="http://schemas.microsoft.com/office/drawing/2014/main" id="{E41676ED-3D4B-87CD-4324-055D89ED46D1}"/>
              </a:ext>
            </a:extLst>
          </p:cNvPr>
          <p:cNvSpPr>
            <a:spLocks noGrp="1"/>
          </p:cNvSpPr>
          <p:nvPr>
            <p:ph type="sldNum" sz="quarter" idx="12"/>
          </p:nvPr>
        </p:nvSpPr>
        <p:spPr>
          <a:xfrm>
            <a:off x="11292840" y="6172200"/>
            <a:ext cx="914400" cy="593725"/>
          </a:xfrm>
        </p:spPr>
        <p:txBody>
          <a:bodyPr>
            <a:normAutofit lnSpcReduction="10000"/>
          </a:bodyPr>
          <a:lstStyle/>
          <a:p>
            <a:r>
              <a:rPr lang="en-GB" dirty="0"/>
              <a:t>11</a:t>
            </a:r>
          </a:p>
        </p:txBody>
      </p:sp>
    </p:spTree>
    <p:extLst>
      <p:ext uri="{BB962C8B-B14F-4D97-AF65-F5344CB8AC3E}">
        <p14:creationId xmlns:p14="http://schemas.microsoft.com/office/powerpoint/2010/main" val="377928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F8500-74AF-EC71-F1F2-C25F756A915E}"/>
              </a:ext>
            </a:extLst>
          </p:cNvPr>
          <p:cNvSpPr>
            <a:spLocks noGrp="1"/>
          </p:cNvSpPr>
          <p:nvPr>
            <p:ph type="title"/>
          </p:nvPr>
        </p:nvSpPr>
        <p:spPr/>
        <p:txBody>
          <a:bodyPr>
            <a:noAutofit/>
          </a:bodyPr>
          <a:lstStyle/>
          <a:p>
            <a:r>
              <a:rPr lang="en-GB" sz="3600" b="1" dirty="0">
                <a:latin typeface="+mn-lt"/>
              </a:rPr>
              <a:t>The 2010 to 2016 regime.</a:t>
            </a:r>
            <a:br>
              <a:rPr lang="en-GB" sz="3600" b="1" dirty="0">
                <a:latin typeface="+mn-lt"/>
              </a:rPr>
            </a:br>
            <a:endParaRPr lang="en-GB" sz="3600" b="1" dirty="0">
              <a:latin typeface="+mn-lt"/>
            </a:endParaRPr>
          </a:p>
        </p:txBody>
      </p:sp>
      <p:sp>
        <p:nvSpPr>
          <p:cNvPr id="3" name="Content Placeholder 2">
            <a:extLst>
              <a:ext uri="{FF2B5EF4-FFF2-40B4-BE49-F238E27FC236}">
                <a16:creationId xmlns:a16="http://schemas.microsoft.com/office/drawing/2014/main" id="{730725D8-8766-FE67-BF58-C70C00AA6EBD}"/>
              </a:ext>
            </a:extLst>
          </p:cNvPr>
          <p:cNvSpPr>
            <a:spLocks noGrp="1"/>
          </p:cNvSpPr>
          <p:nvPr>
            <p:ph idx="1"/>
          </p:nvPr>
        </p:nvSpPr>
        <p:spPr>
          <a:xfrm>
            <a:off x="1261871" y="1703298"/>
            <a:ext cx="9692639" cy="4249268"/>
          </a:xfrm>
        </p:spPr>
        <p:txBody>
          <a:bodyPr>
            <a:noAutofit/>
          </a:bodyPr>
          <a:lstStyle/>
          <a:p>
            <a:r>
              <a:rPr lang="en-GB" sz="2300" dirty="0"/>
              <a:t>A radical change in public policy based on </a:t>
            </a:r>
            <a:r>
              <a:rPr lang="en-GB" sz="2300" b="1" dirty="0"/>
              <a:t>austerity localism </a:t>
            </a:r>
            <a:r>
              <a:rPr lang="en-GB" sz="2300" dirty="0"/>
              <a:t>(Lowndes &amp; Pratchett, 2011) and </a:t>
            </a:r>
            <a:r>
              <a:rPr lang="en-GB" sz="2300" b="1" dirty="0"/>
              <a:t>sector-led improvement </a:t>
            </a:r>
            <a:r>
              <a:rPr lang="en-GB" sz="2300" dirty="0"/>
              <a:t>(LGA, 2011)</a:t>
            </a:r>
          </a:p>
          <a:p>
            <a:r>
              <a:rPr lang="en-GB" sz="2300" dirty="0"/>
              <a:t>A new National Framework for England in 2012 </a:t>
            </a:r>
            <a:r>
              <a:rPr lang="en-GB" sz="2300" b="1" dirty="0"/>
              <a:t>re-embraced NPM</a:t>
            </a:r>
            <a:r>
              <a:rPr lang="en-GB" sz="2300" dirty="0"/>
              <a:t>– service configuration based on demand rather than risk, marketisation, outsourcing (Cabinet Office 2011, 2012) and an enforced commissioner/provider split (FRA/FRS). </a:t>
            </a:r>
          </a:p>
          <a:p>
            <a:r>
              <a:rPr lang="en-GB" sz="2300" dirty="0"/>
              <a:t>Independent external inspections were abandoned between 2010 until 2017 (NAO 2015, PAC 2016, May 2016). Accountability, transparency, and service delivery deteriorated between 2010-2015</a:t>
            </a:r>
          </a:p>
          <a:p>
            <a:r>
              <a:rPr lang="en-GB" sz="2300" dirty="0"/>
              <a:t>Devolution allowed Scotland and Wales to continue with co-production, innovation, multiple collaborations, partnerships, networks and improvement (NPG).</a:t>
            </a:r>
          </a:p>
          <a:p>
            <a:endParaRPr lang="en-GB" sz="2300" dirty="0"/>
          </a:p>
        </p:txBody>
      </p:sp>
      <p:sp>
        <p:nvSpPr>
          <p:cNvPr id="4" name="Slide Number Placeholder 5">
            <a:extLst>
              <a:ext uri="{FF2B5EF4-FFF2-40B4-BE49-F238E27FC236}">
                <a16:creationId xmlns:a16="http://schemas.microsoft.com/office/drawing/2014/main" id="{1A8EE708-FA95-C10D-05A0-44EBEA1FB362}"/>
              </a:ext>
            </a:extLst>
          </p:cNvPr>
          <p:cNvSpPr>
            <a:spLocks noGrp="1"/>
          </p:cNvSpPr>
          <p:nvPr>
            <p:ph type="sldNum" sz="quarter" idx="12"/>
          </p:nvPr>
        </p:nvSpPr>
        <p:spPr>
          <a:xfrm>
            <a:off x="11292840" y="6172200"/>
            <a:ext cx="914400" cy="593725"/>
          </a:xfrm>
        </p:spPr>
        <p:txBody>
          <a:bodyPr>
            <a:normAutofit lnSpcReduction="10000"/>
          </a:bodyPr>
          <a:lstStyle/>
          <a:p>
            <a:r>
              <a:rPr lang="en-GB" dirty="0"/>
              <a:t>9</a:t>
            </a:r>
          </a:p>
        </p:txBody>
      </p:sp>
    </p:spTree>
    <p:extLst>
      <p:ext uri="{BB962C8B-B14F-4D97-AF65-F5344CB8AC3E}">
        <p14:creationId xmlns:p14="http://schemas.microsoft.com/office/powerpoint/2010/main" val="3949372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5B709-04B3-E6D4-099A-F82DAF442E59}"/>
              </a:ext>
            </a:extLst>
          </p:cNvPr>
          <p:cNvSpPr>
            <a:spLocks noGrp="1"/>
          </p:cNvSpPr>
          <p:nvPr>
            <p:ph type="title"/>
          </p:nvPr>
        </p:nvSpPr>
        <p:spPr>
          <a:xfrm>
            <a:off x="1261872" y="537216"/>
            <a:ext cx="9692640" cy="1325562"/>
          </a:xfrm>
        </p:spPr>
        <p:txBody>
          <a:bodyPr>
            <a:noAutofit/>
          </a:bodyPr>
          <a:lstStyle/>
          <a:p>
            <a:r>
              <a:rPr lang="en-GB" sz="3600" b="1" dirty="0">
                <a:latin typeface="+mn-lt"/>
              </a:rPr>
              <a:t>Governance and performance management regime in Fire Sector      (2016 to 2024)</a:t>
            </a:r>
          </a:p>
        </p:txBody>
      </p:sp>
      <p:sp>
        <p:nvSpPr>
          <p:cNvPr id="3" name="Content Placeholder 2">
            <a:extLst>
              <a:ext uri="{FF2B5EF4-FFF2-40B4-BE49-F238E27FC236}">
                <a16:creationId xmlns:a16="http://schemas.microsoft.com/office/drawing/2014/main" id="{2F9952C5-1116-1D51-BE01-D62DCCC7A52A}"/>
              </a:ext>
            </a:extLst>
          </p:cNvPr>
          <p:cNvSpPr>
            <a:spLocks noGrp="1"/>
          </p:cNvSpPr>
          <p:nvPr>
            <p:ph idx="1"/>
          </p:nvPr>
        </p:nvSpPr>
        <p:spPr>
          <a:xfrm>
            <a:off x="1261871" y="1914529"/>
            <a:ext cx="9692639" cy="4214812"/>
          </a:xfrm>
        </p:spPr>
        <p:txBody>
          <a:bodyPr>
            <a:noAutofit/>
          </a:bodyPr>
          <a:lstStyle/>
          <a:p>
            <a:r>
              <a:rPr lang="en-GB" sz="2400" dirty="0"/>
              <a:t>A new directly elected governance model, based on the PCCs, to “improve accountability, transparency and governance”.</a:t>
            </a:r>
          </a:p>
          <a:p>
            <a:r>
              <a:rPr lang="en-GB" sz="2400" dirty="0"/>
              <a:t>The re-creation of an external inspectorate (HMICFRS) and a Standards Board, together with calls for a better evidence base and a statutory requirement for greater collaboration</a:t>
            </a:r>
            <a:endParaRPr lang="en-GB" sz="400" dirty="0"/>
          </a:p>
          <a:p>
            <a:r>
              <a:rPr lang="en-GB" sz="2400" dirty="0"/>
              <a:t>HMICFRS ‘values’ include </a:t>
            </a:r>
            <a:r>
              <a:rPr lang="en-GB" sz="2400" b="1" dirty="0"/>
              <a:t>a commitment to creating Public Value</a:t>
            </a:r>
            <a:r>
              <a:rPr lang="en-GB" sz="2400" dirty="0"/>
              <a:t> and a return to primacy of the assessment of risk.</a:t>
            </a:r>
          </a:p>
          <a:p>
            <a:r>
              <a:rPr lang="en-GB" sz="2400" dirty="0"/>
              <a:t>However, repeated attempts at further NPM reforms of FRS at both national and local levels (Home Office 2022, 2023)</a:t>
            </a:r>
          </a:p>
          <a:p>
            <a:pPr marL="0" indent="0">
              <a:buNone/>
            </a:pPr>
            <a:endParaRPr lang="en-GB" sz="2400" dirty="0"/>
          </a:p>
        </p:txBody>
      </p:sp>
      <p:sp>
        <p:nvSpPr>
          <p:cNvPr id="4" name="Slide Number Placeholder 5">
            <a:extLst>
              <a:ext uri="{FF2B5EF4-FFF2-40B4-BE49-F238E27FC236}">
                <a16:creationId xmlns:a16="http://schemas.microsoft.com/office/drawing/2014/main" id="{5611FA99-3A46-8ABA-D83F-276F1CE10F13}"/>
              </a:ext>
            </a:extLst>
          </p:cNvPr>
          <p:cNvSpPr>
            <a:spLocks noGrp="1"/>
          </p:cNvSpPr>
          <p:nvPr>
            <p:ph type="sldNum" sz="quarter" idx="12"/>
          </p:nvPr>
        </p:nvSpPr>
        <p:spPr>
          <a:xfrm>
            <a:off x="11292840" y="6172200"/>
            <a:ext cx="914400" cy="593725"/>
          </a:xfrm>
        </p:spPr>
        <p:txBody>
          <a:bodyPr>
            <a:normAutofit lnSpcReduction="10000"/>
          </a:bodyPr>
          <a:lstStyle/>
          <a:p>
            <a:r>
              <a:rPr lang="en-GB" dirty="0"/>
              <a:t>10</a:t>
            </a:r>
          </a:p>
        </p:txBody>
      </p:sp>
    </p:spTree>
    <p:extLst>
      <p:ext uri="{BB962C8B-B14F-4D97-AF65-F5344CB8AC3E}">
        <p14:creationId xmlns:p14="http://schemas.microsoft.com/office/powerpoint/2010/main" val="829703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8C449-96CE-9716-40AD-A14CF41BAD37}"/>
              </a:ext>
            </a:extLst>
          </p:cNvPr>
          <p:cNvSpPr>
            <a:spLocks noGrp="1"/>
          </p:cNvSpPr>
          <p:nvPr>
            <p:ph type="title"/>
          </p:nvPr>
        </p:nvSpPr>
        <p:spPr/>
        <p:txBody>
          <a:bodyPr>
            <a:normAutofit/>
          </a:bodyPr>
          <a:lstStyle/>
          <a:p>
            <a:r>
              <a:rPr lang="en-GB" sz="3600" b="1" dirty="0">
                <a:latin typeface="+mn-lt"/>
              </a:rPr>
              <a:t>The Financial Management Regime (2010-2024)</a:t>
            </a:r>
            <a:endParaRPr lang="en-GB" sz="3600" b="1" dirty="0"/>
          </a:p>
        </p:txBody>
      </p:sp>
      <p:sp>
        <p:nvSpPr>
          <p:cNvPr id="3" name="Content Placeholder 2">
            <a:extLst>
              <a:ext uri="{FF2B5EF4-FFF2-40B4-BE49-F238E27FC236}">
                <a16:creationId xmlns:a16="http://schemas.microsoft.com/office/drawing/2014/main" id="{63B27838-F409-FB29-CB03-E8BB4D455B36}"/>
              </a:ext>
            </a:extLst>
          </p:cNvPr>
          <p:cNvSpPr>
            <a:spLocks noGrp="1"/>
          </p:cNvSpPr>
          <p:nvPr>
            <p:ph idx="1"/>
          </p:nvPr>
        </p:nvSpPr>
        <p:spPr/>
        <p:txBody>
          <a:bodyPr>
            <a:normAutofit fontScale="92500" lnSpcReduction="20000"/>
          </a:bodyPr>
          <a:lstStyle/>
          <a:p>
            <a:r>
              <a:rPr lang="en-GB" sz="2400" dirty="0"/>
              <a:t>The Audit Commission was abolished, and local public audit was transferred to private audit firms</a:t>
            </a:r>
          </a:p>
          <a:p>
            <a:r>
              <a:rPr lang="en-GB" sz="2400" dirty="0"/>
              <a:t>Local audit was ‘transformed’ through the NPM mechanisms of outsourcing, fragmentation and with reduced levels of public oversight/knowledge of risks (Ferry &amp; Eckersley, 2022)</a:t>
            </a:r>
          </a:p>
          <a:p>
            <a:r>
              <a:rPr lang="en-GB" sz="2400" dirty="0"/>
              <a:t>A system of sector-led </a:t>
            </a:r>
            <a:r>
              <a:rPr lang="en-GB" sz="2400" i="1" dirty="0"/>
              <a:t>improvement</a:t>
            </a:r>
            <a:r>
              <a:rPr lang="en-GB" sz="2400" dirty="0"/>
              <a:t> (sic) for financial management </a:t>
            </a:r>
          </a:p>
          <a:p>
            <a:r>
              <a:rPr lang="en-GB" sz="2400" dirty="0"/>
              <a:t>NAO scathing report to central government on the value for money and financial (un) sustainability of Fire and Rescue Services (NAO, 2015).</a:t>
            </a:r>
          </a:p>
          <a:p>
            <a:r>
              <a:rPr lang="en-GB" sz="2400" dirty="0"/>
              <a:t>Independent Redmond Review (2019, 2020) – following the Local Audit and Accountability Act 2014local public audit and the financial system is no longer ‘fit for purpose’</a:t>
            </a:r>
          </a:p>
          <a:p>
            <a:endParaRPr lang="en-GB" sz="2400" dirty="0"/>
          </a:p>
          <a:p>
            <a:pPr marL="0" indent="0">
              <a:buNone/>
            </a:pPr>
            <a:endParaRPr lang="en-GB" sz="2400" dirty="0"/>
          </a:p>
          <a:p>
            <a:endParaRPr lang="en-GB" dirty="0"/>
          </a:p>
        </p:txBody>
      </p:sp>
      <p:sp>
        <p:nvSpPr>
          <p:cNvPr id="4" name="Slide Number Placeholder 5">
            <a:extLst>
              <a:ext uri="{FF2B5EF4-FFF2-40B4-BE49-F238E27FC236}">
                <a16:creationId xmlns:a16="http://schemas.microsoft.com/office/drawing/2014/main" id="{4341310C-3DF8-1C5A-C49F-35DBD8A413A3}"/>
              </a:ext>
            </a:extLst>
          </p:cNvPr>
          <p:cNvSpPr>
            <a:spLocks noGrp="1"/>
          </p:cNvSpPr>
          <p:nvPr>
            <p:ph type="sldNum" sz="quarter" idx="12"/>
          </p:nvPr>
        </p:nvSpPr>
        <p:spPr>
          <a:xfrm>
            <a:off x="11292840" y="6172200"/>
            <a:ext cx="914400" cy="593725"/>
          </a:xfrm>
        </p:spPr>
        <p:txBody>
          <a:bodyPr>
            <a:normAutofit lnSpcReduction="10000"/>
          </a:bodyPr>
          <a:lstStyle/>
          <a:p>
            <a:r>
              <a:rPr lang="en-GB" dirty="0"/>
              <a:t>12</a:t>
            </a:r>
          </a:p>
        </p:txBody>
      </p:sp>
    </p:spTree>
    <p:extLst>
      <p:ext uri="{BB962C8B-B14F-4D97-AF65-F5344CB8AC3E}">
        <p14:creationId xmlns:p14="http://schemas.microsoft.com/office/powerpoint/2010/main" val="1299138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DCB99-A74B-0C86-F681-FDB9F3A39B23}"/>
              </a:ext>
            </a:extLst>
          </p:cNvPr>
          <p:cNvSpPr>
            <a:spLocks noGrp="1"/>
          </p:cNvSpPr>
          <p:nvPr>
            <p:ph type="title"/>
          </p:nvPr>
        </p:nvSpPr>
        <p:spPr/>
        <p:txBody>
          <a:bodyPr>
            <a:normAutofit/>
          </a:bodyPr>
          <a:lstStyle/>
          <a:p>
            <a:r>
              <a:rPr lang="en-GB" b="1" dirty="0">
                <a:latin typeface="+mn-lt"/>
              </a:rPr>
              <a:t>Discussion and Conclusions </a:t>
            </a:r>
          </a:p>
        </p:txBody>
      </p:sp>
      <p:sp>
        <p:nvSpPr>
          <p:cNvPr id="3" name="Content Placeholder 2">
            <a:extLst>
              <a:ext uri="{FF2B5EF4-FFF2-40B4-BE49-F238E27FC236}">
                <a16:creationId xmlns:a16="http://schemas.microsoft.com/office/drawing/2014/main" id="{75B773F0-2F14-BF15-9039-F13BC3A6D712}"/>
              </a:ext>
            </a:extLst>
          </p:cNvPr>
          <p:cNvSpPr>
            <a:spLocks noGrp="1"/>
          </p:cNvSpPr>
          <p:nvPr>
            <p:ph idx="1"/>
          </p:nvPr>
        </p:nvSpPr>
        <p:spPr/>
        <p:txBody>
          <a:bodyPr>
            <a:normAutofit/>
          </a:bodyPr>
          <a:lstStyle/>
          <a:p>
            <a:r>
              <a:rPr lang="en-GB" dirty="0"/>
              <a:t>Is governance and accountability in becoming an increasingly wicked issue for the government or was it just a political blind spot for the previous administrations?</a:t>
            </a:r>
          </a:p>
          <a:p>
            <a:endParaRPr lang="en-GB" sz="800" dirty="0"/>
          </a:p>
          <a:p>
            <a:r>
              <a:rPr lang="en-GB" dirty="0"/>
              <a:t>Investigating FRS under the Labour administrations (1997 to 2010) and the Conservative-Led administrations (2010 to 2023)  shows that </a:t>
            </a:r>
            <a:r>
              <a:rPr lang="en-GB" b="1" dirty="0"/>
              <a:t>both administrations initially attempted to adopt and impose NPM reforms</a:t>
            </a:r>
            <a:r>
              <a:rPr lang="en-GB" dirty="0"/>
              <a:t>, but these ultimately proved </a:t>
            </a:r>
            <a:r>
              <a:rPr lang="en-GB" b="1" dirty="0"/>
              <a:t>inadequate in both eras.</a:t>
            </a:r>
          </a:p>
          <a:p>
            <a:endParaRPr lang="en-GB" sz="800" b="1" dirty="0"/>
          </a:p>
          <a:p>
            <a:r>
              <a:rPr lang="en-GB" dirty="0"/>
              <a:t>An accumulation of evidence and changing circumstances meant that successive governments in </a:t>
            </a:r>
            <a:r>
              <a:rPr lang="en-GB" b="1" dirty="0"/>
              <a:t>both periods gradually acknowledged approaches, tools, and techniques more associated with NPG, </a:t>
            </a:r>
            <a:r>
              <a:rPr lang="en-GB" dirty="0"/>
              <a:t>the former enthusiastically the latter extremely grudgingly with the speed of  implementation being ‘glacial’.</a:t>
            </a:r>
          </a:p>
          <a:p>
            <a:pPr marL="0" indent="0">
              <a:buNone/>
            </a:pPr>
            <a:endParaRPr lang="en-GB" dirty="0"/>
          </a:p>
          <a:p>
            <a:endParaRPr lang="en-GB" dirty="0"/>
          </a:p>
          <a:p>
            <a:endParaRPr lang="en-GB" dirty="0"/>
          </a:p>
        </p:txBody>
      </p:sp>
      <p:sp>
        <p:nvSpPr>
          <p:cNvPr id="4" name="Slide Number Placeholder 5">
            <a:extLst>
              <a:ext uri="{FF2B5EF4-FFF2-40B4-BE49-F238E27FC236}">
                <a16:creationId xmlns:a16="http://schemas.microsoft.com/office/drawing/2014/main" id="{8CF7E321-54BA-0242-D7D1-DCC6297A9396}"/>
              </a:ext>
            </a:extLst>
          </p:cNvPr>
          <p:cNvSpPr>
            <a:spLocks noGrp="1"/>
          </p:cNvSpPr>
          <p:nvPr>
            <p:ph type="sldNum" sz="quarter" idx="12"/>
          </p:nvPr>
        </p:nvSpPr>
        <p:spPr>
          <a:xfrm>
            <a:off x="11292840" y="6172200"/>
            <a:ext cx="914400" cy="593725"/>
          </a:xfrm>
        </p:spPr>
        <p:txBody>
          <a:bodyPr>
            <a:normAutofit lnSpcReduction="10000"/>
          </a:bodyPr>
          <a:lstStyle/>
          <a:p>
            <a:r>
              <a:rPr lang="en-GB" dirty="0"/>
              <a:t>13</a:t>
            </a:r>
          </a:p>
        </p:txBody>
      </p:sp>
    </p:spTree>
    <p:extLst>
      <p:ext uri="{BB962C8B-B14F-4D97-AF65-F5344CB8AC3E}">
        <p14:creationId xmlns:p14="http://schemas.microsoft.com/office/powerpoint/2010/main" val="3820821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BD5F2-7478-0A4E-54BD-64B01E78ED48}"/>
              </a:ext>
            </a:extLst>
          </p:cNvPr>
          <p:cNvSpPr>
            <a:spLocks noGrp="1"/>
          </p:cNvSpPr>
          <p:nvPr>
            <p:ph type="title"/>
          </p:nvPr>
        </p:nvSpPr>
        <p:spPr/>
        <p:txBody>
          <a:bodyPr/>
          <a:lstStyle/>
          <a:p>
            <a:r>
              <a:rPr lang="en-GB" dirty="0"/>
              <a:t>Discussion and Conclusions </a:t>
            </a:r>
          </a:p>
        </p:txBody>
      </p:sp>
      <p:sp>
        <p:nvSpPr>
          <p:cNvPr id="3" name="Content Placeholder 2">
            <a:extLst>
              <a:ext uri="{FF2B5EF4-FFF2-40B4-BE49-F238E27FC236}">
                <a16:creationId xmlns:a16="http://schemas.microsoft.com/office/drawing/2014/main" id="{1328B66A-B9B7-66CA-88CF-9BF25748D9DD}"/>
              </a:ext>
            </a:extLst>
          </p:cNvPr>
          <p:cNvSpPr>
            <a:spLocks noGrp="1"/>
          </p:cNvSpPr>
          <p:nvPr>
            <p:ph idx="1"/>
          </p:nvPr>
        </p:nvSpPr>
        <p:spPr/>
        <p:txBody>
          <a:bodyPr/>
          <a:lstStyle/>
          <a:p>
            <a:r>
              <a:rPr lang="en-GB" dirty="0"/>
              <a:t>In 2010, the new Coalition Government radically changed back to a NPM approach, while the devolved administrations effectively maintained the previous Westminster Governments’ direction of travel towards NPG</a:t>
            </a:r>
          </a:p>
          <a:p>
            <a:r>
              <a:rPr lang="en-GB" dirty="0"/>
              <a:t>By 2015, the governance and accountability of English Fire and Rescue Services were displaying many of the characteristics of a wicked policy issue (Head 2022).</a:t>
            </a:r>
          </a:p>
          <a:p>
            <a:r>
              <a:rPr lang="en-GB" dirty="0"/>
              <a:t>However, the governance and accountability of English (and international) Fire and Rescue Services is not a wicked issue, it was just a political ‘blind spot’ for a government that had lost its way, besotted by NPM and a neo-liberalist approaches to the economy and to public services..</a:t>
            </a:r>
          </a:p>
          <a:p>
            <a:r>
              <a:rPr lang="en-GB" dirty="0"/>
              <a:t>We suggest that governance and accountability issues in Fire and Rescue Services need to be addressed through initiatives previously articulated and discussed in the NPG and wicked issues literature. </a:t>
            </a:r>
          </a:p>
          <a:p>
            <a:endParaRPr lang="en-GB" dirty="0"/>
          </a:p>
        </p:txBody>
      </p:sp>
      <p:sp>
        <p:nvSpPr>
          <p:cNvPr id="4" name="Date Placeholder 3">
            <a:extLst>
              <a:ext uri="{FF2B5EF4-FFF2-40B4-BE49-F238E27FC236}">
                <a16:creationId xmlns:a16="http://schemas.microsoft.com/office/drawing/2014/main" id="{1EE0514B-830D-881F-773E-3CB1FBFFEBE1}"/>
              </a:ext>
            </a:extLst>
          </p:cNvPr>
          <p:cNvSpPr>
            <a:spLocks noGrp="1"/>
          </p:cNvSpPr>
          <p:nvPr>
            <p:ph type="dt" sz="half" idx="10"/>
          </p:nvPr>
        </p:nvSpPr>
        <p:spPr/>
        <p:txBody>
          <a:bodyPr/>
          <a:lstStyle/>
          <a:p>
            <a:fld id="{A1A9B6C3-A3DB-498F-BF61-827848124FE1}" type="datetime1">
              <a:rPr lang="en-GB" smtClean="0"/>
              <a:t>09/09/2024</a:t>
            </a:fld>
            <a:endParaRPr lang="en-GB"/>
          </a:p>
        </p:txBody>
      </p:sp>
      <p:sp>
        <p:nvSpPr>
          <p:cNvPr id="5" name="Footer Placeholder 4">
            <a:extLst>
              <a:ext uri="{FF2B5EF4-FFF2-40B4-BE49-F238E27FC236}">
                <a16:creationId xmlns:a16="http://schemas.microsoft.com/office/drawing/2014/main" id="{B4AC1C14-B62A-8028-BAD1-31148EA887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47C8DA-0812-ACE1-B5FE-022F70EC5E19}"/>
              </a:ext>
            </a:extLst>
          </p:cNvPr>
          <p:cNvSpPr>
            <a:spLocks noGrp="1"/>
          </p:cNvSpPr>
          <p:nvPr>
            <p:ph type="sldNum" sz="quarter" idx="12"/>
          </p:nvPr>
        </p:nvSpPr>
        <p:spPr/>
        <p:txBody>
          <a:bodyPr/>
          <a:lstStyle/>
          <a:p>
            <a:fld id="{FEEB19E2-E029-4ACE-B4A5-FA0234FBBF94}" type="slidenum">
              <a:rPr lang="en-GB" smtClean="0"/>
              <a:t>15</a:t>
            </a:fld>
            <a:endParaRPr lang="en-GB"/>
          </a:p>
        </p:txBody>
      </p:sp>
    </p:spTree>
    <p:extLst>
      <p:ext uri="{BB962C8B-B14F-4D97-AF65-F5344CB8AC3E}">
        <p14:creationId xmlns:p14="http://schemas.microsoft.com/office/powerpoint/2010/main" val="45575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163F7F-E73F-5307-5DE5-CE68F02A1690}"/>
              </a:ext>
            </a:extLst>
          </p:cNvPr>
          <p:cNvSpPr>
            <a:spLocks noGrp="1"/>
          </p:cNvSpPr>
          <p:nvPr>
            <p:ph idx="1"/>
          </p:nvPr>
        </p:nvSpPr>
        <p:spPr/>
        <p:txBody>
          <a:bodyPr>
            <a:normAutofit/>
          </a:bodyPr>
          <a:lstStyle/>
          <a:p>
            <a:pPr marL="0" indent="0" algn="ctr">
              <a:buNone/>
            </a:pPr>
            <a:r>
              <a:rPr lang="en-GB" sz="4800" b="1" dirty="0"/>
              <a:t>Thank you</a:t>
            </a:r>
          </a:p>
          <a:p>
            <a:pPr algn="ctr"/>
            <a:endParaRPr lang="en-GB" sz="4800" b="1" dirty="0"/>
          </a:p>
          <a:p>
            <a:pPr marL="0" indent="0" algn="ctr">
              <a:buNone/>
            </a:pPr>
            <a:r>
              <a:rPr lang="en-GB" sz="4800" b="1" dirty="0"/>
              <a:t>Questions?</a:t>
            </a:r>
          </a:p>
        </p:txBody>
      </p:sp>
      <p:sp>
        <p:nvSpPr>
          <p:cNvPr id="6" name="Slide Number Placeholder 5">
            <a:extLst>
              <a:ext uri="{FF2B5EF4-FFF2-40B4-BE49-F238E27FC236}">
                <a16:creationId xmlns:a16="http://schemas.microsoft.com/office/drawing/2014/main" id="{C5EFD2E8-7377-74D6-751A-8BCC634EB418}"/>
              </a:ext>
            </a:extLst>
          </p:cNvPr>
          <p:cNvSpPr>
            <a:spLocks noGrp="1"/>
          </p:cNvSpPr>
          <p:nvPr>
            <p:ph type="sldNum" sz="quarter" idx="12"/>
          </p:nvPr>
        </p:nvSpPr>
        <p:spPr/>
        <p:txBody>
          <a:bodyPr>
            <a:normAutofit lnSpcReduction="10000"/>
          </a:bodyPr>
          <a:lstStyle/>
          <a:p>
            <a:r>
              <a:rPr lang="en-GB" dirty="0"/>
              <a:t>15</a:t>
            </a:r>
          </a:p>
        </p:txBody>
      </p:sp>
    </p:spTree>
    <p:extLst>
      <p:ext uri="{BB962C8B-B14F-4D97-AF65-F5344CB8AC3E}">
        <p14:creationId xmlns:p14="http://schemas.microsoft.com/office/powerpoint/2010/main" val="80459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19612-FB83-FE89-B758-5BAB0B6461BA}"/>
              </a:ext>
            </a:extLst>
          </p:cNvPr>
          <p:cNvSpPr>
            <a:spLocks noGrp="1"/>
          </p:cNvSpPr>
          <p:nvPr>
            <p:ph type="title"/>
          </p:nvPr>
        </p:nvSpPr>
        <p:spPr/>
        <p:txBody>
          <a:bodyPr/>
          <a:lstStyle/>
          <a:p>
            <a:r>
              <a:rPr lang="en-GB" b="1" dirty="0"/>
              <a:t>Research Problem and Approach </a:t>
            </a:r>
          </a:p>
        </p:txBody>
      </p:sp>
      <p:sp>
        <p:nvSpPr>
          <p:cNvPr id="3" name="Content Placeholder 2">
            <a:extLst>
              <a:ext uri="{FF2B5EF4-FFF2-40B4-BE49-F238E27FC236}">
                <a16:creationId xmlns:a16="http://schemas.microsoft.com/office/drawing/2014/main" id="{1937C270-0409-2223-A839-BE77F8E77CCF}"/>
              </a:ext>
            </a:extLst>
          </p:cNvPr>
          <p:cNvSpPr>
            <a:spLocks noGrp="1"/>
          </p:cNvSpPr>
          <p:nvPr>
            <p:ph idx="1"/>
          </p:nvPr>
        </p:nvSpPr>
        <p:spPr/>
        <p:txBody>
          <a:bodyPr>
            <a:normAutofit fontScale="92500" lnSpcReduction="10000"/>
          </a:bodyPr>
          <a:lstStyle/>
          <a:p>
            <a:r>
              <a:rPr lang="en-GB" sz="2400" dirty="0"/>
              <a:t>Fire and Rescue Services’ governance, accountability and assurance issues became almost a wicked issue for the previous government which was fixated on reforms based upon NPM principles that have repeatedly proven to be ineffective. </a:t>
            </a:r>
          </a:p>
          <a:p>
            <a:endParaRPr lang="en-GB" dirty="0"/>
          </a:p>
          <a:p>
            <a:r>
              <a:rPr lang="en-GB" sz="2400" dirty="0"/>
              <a:t>We have been suggesting that governance and accountability issues in the Fire and Rescue Services need to be addressed through an approach based upon New Public Governance principles (NPG)</a:t>
            </a:r>
          </a:p>
          <a:p>
            <a:endParaRPr lang="en-GB" dirty="0"/>
          </a:p>
          <a:p>
            <a:r>
              <a:rPr lang="en-GB" sz="2400" dirty="0"/>
              <a:t>This research is essentially exploratory using publicly available information, archival sources and data.</a:t>
            </a:r>
          </a:p>
          <a:p>
            <a:endParaRPr lang="en-GB" dirty="0"/>
          </a:p>
        </p:txBody>
      </p:sp>
      <p:sp>
        <p:nvSpPr>
          <p:cNvPr id="4" name="Date Placeholder 3">
            <a:extLst>
              <a:ext uri="{FF2B5EF4-FFF2-40B4-BE49-F238E27FC236}">
                <a16:creationId xmlns:a16="http://schemas.microsoft.com/office/drawing/2014/main" id="{5CD2A572-12E9-90B5-3999-F158A93AA783}"/>
              </a:ext>
            </a:extLst>
          </p:cNvPr>
          <p:cNvSpPr>
            <a:spLocks noGrp="1"/>
          </p:cNvSpPr>
          <p:nvPr>
            <p:ph type="dt" sz="half" idx="10"/>
          </p:nvPr>
        </p:nvSpPr>
        <p:spPr/>
        <p:txBody>
          <a:bodyPr/>
          <a:lstStyle/>
          <a:p>
            <a:fld id="{7F64F32D-24F2-482D-A81A-86728BA06895}" type="datetime1">
              <a:rPr lang="en-GB" smtClean="0"/>
              <a:t>09/09/2024</a:t>
            </a:fld>
            <a:endParaRPr lang="en-GB"/>
          </a:p>
        </p:txBody>
      </p:sp>
      <p:sp>
        <p:nvSpPr>
          <p:cNvPr id="5" name="Footer Placeholder 4">
            <a:extLst>
              <a:ext uri="{FF2B5EF4-FFF2-40B4-BE49-F238E27FC236}">
                <a16:creationId xmlns:a16="http://schemas.microsoft.com/office/drawing/2014/main" id="{36E945C9-90B9-D160-FAD1-A466AFCFC7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1BF2C-9BBF-8906-89CC-D52FDB5EA67E}"/>
              </a:ext>
            </a:extLst>
          </p:cNvPr>
          <p:cNvSpPr>
            <a:spLocks noGrp="1"/>
          </p:cNvSpPr>
          <p:nvPr>
            <p:ph type="sldNum" sz="quarter" idx="12"/>
          </p:nvPr>
        </p:nvSpPr>
        <p:spPr/>
        <p:txBody>
          <a:bodyPr>
            <a:normAutofit lnSpcReduction="10000"/>
          </a:bodyPr>
          <a:lstStyle/>
          <a:p>
            <a:fld id="{FEEB19E2-E029-4ACE-B4A5-FA0234FBBF94}" type="slidenum">
              <a:rPr lang="en-GB" smtClean="0"/>
              <a:t>2</a:t>
            </a:fld>
            <a:endParaRPr lang="en-GB"/>
          </a:p>
        </p:txBody>
      </p:sp>
    </p:spTree>
    <p:extLst>
      <p:ext uri="{BB962C8B-B14F-4D97-AF65-F5344CB8AC3E}">
        <p14:creationId xmlns:p14="http://schemas.microsoft.com/office/powerpoint/2010/main" val="381190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B589C-C942-1008-A092-E89C9FE08569}"/>
              </a:ext>
            </a:extLst>
          </p:cNvPr>
          <p:cNvSpPr>
            <a:spLocks noGrp="1"/>
          </p:cNvSpPr>
          <p:nvPr>
            <p:ph type="title"/>
          </p:nvPr>
        </p:nvSpPr>
        <p:spPr/>
        <p:txBody>
          <a:bodyPr>
            <a:normAutofit/>
          </a:bodyPr>
          <a:lstStyle/>
          <a:p>
            <a:br>
              <a:rPr lang="en-GB" dirty="0">
                <a:latin typeface="+mn-lt"/>
              </a:rPr>
            </a:br>
            <a:r>
              <a:rPr lang="en-GB" b="1" dirty="0">
                <a:latin typeface="+mn-lt"/>
              </a:rPr>
              <a:t>Is it really a ‘Wicked’ issue? </a:t>
            </a:r>
          </a:p>
        </p:txBody>
      </p:sp>
      <p:sp>
        <p:nvSpPr>
          <p:cNvPr id="3" name="Content Placeholder 2">
            <a:extLst>
              <a:ext uri="{FF2B5EF4-FFF2-40B4-BE49-F238E27FC236}">
                <a16:creationId xmlns:a16="http://schemas.microsoft.com/office/drawing/2014/main" id="{C056D67D-8E72-1AA7-842E-CC463D41103B}"/>
              </a:ext>
            </a:extLst>
          </p:cNvPr>
          <p:cNvSpPr>
            <a:spLocks noGrp="1"/>
          </p:cNvSpPr>
          <p:nvPr>
            <p:ph idx="1"/>
          </p:nvPr>
        </p:nvSpPr>
        <p:spPr/>
        <p:txBody>
          <a:bodyPr>
            <a:normAutofit fontScale="85000" lnSpcReduction="20000"/>
          </a:bodyPr>
          <a:lstStyle/>
          <a:p>
            <a:r>
              <a:rPr lang="en-GB" sz="2400" dirty="0"/>
              <a:t>Issues </a:t>
            </a:r>
            <a:r>
              <a:rPr lang="en-GB" sz="2400" b="1" dirty="0"/>
              <a:t>“ill-defined” </a:t>
            </a:r>
            <a:r>
              <a:rPr lang="en-GB" sz="2400" dirty="0"/>
              <a:t>and </a:t>
            </a:r>
            <a:r>
              <a:rPr lang="en-GB" sz="2400" b="1" dirty="0"/>
              <a:t>“never solved” </a:t>
            </a:r>
            <a:r>
              <a:rPr lang="en-GB" sz="2400" dirty="0"/>
              <a:t>(</a:t>
            </a:r>
            <a:r>
              <a:rPr lang="en-GB" sz="2400" dirty="0" err="1"/>
              <a:t>Rittel</a:t>
            </a:r>
            <a:r>
              <a:rPr lang="en-GB" sz="2400" dirty="0"/>
              <a:t> &amp;Webber, 1973), </a:t>
            </a:r>
            <a:r>
              <a:rPr lang="en-GB" sz="2400" dirty="0">
                <a:effectLst/>
                <a:ea typeface="Yu Mincho" panose="02020400000000000000" pitchFamily="18" charset="-128"/>
                <a:cs typeface="Arial" panose="020B0604020202020204" pitchFamily="34" charset="0"/>
              </a:rPr>
              <a:t>“</a:t>
            </a:r>
            <a:r>
              <a:rPr lang="en-GB" sz="2400" b="1" dirty="0">
                <a:effectLst/>
                <a:ea typeface="Yu Mincho" panose="02020400000000000000" pitchFamily="18" charset="-128"/>
                <a:cs typeface="Arial" panose="020B0604020202020204" pitchFamily="34" charset="0"/>
              </a:rPr>
              <a:t>complex, unpredictable, open ended, or intractable</a:t>
            </a:r>
            <a:r>
              <a:rPr lang="en-GB" sz="2400" dirty="0">
                <a:effectLst/>
                <a:ea typeface="Yu Mincho" panose="02020400000000000000" pitchFamily="18" charset="-128"/>
                <a:cs typeface="Arial" panose="020B0604020202020204" pitchFamily="34" charset="0"/>
              </a:rPr>
              <a:t>” (Head &amp; Alford, 2015, Head 2022), which arise from deep-rooted policy debates on tackling significant problems, which appear resistant to various solutions.</a:t>
            </a:r>
          </a:p>
          <a:p>
            <a:endParaRPr lang="en-GB" sz="900" dirty="0">
              <a:effectLst/>
              <a:ea typeface="Yu Mincho" panose="02020400000000000000" pitchFamily="18" charset="-128"/>
              <a:cs typeface="Arial" panose="020B0604020202020204" pitchFamily="34" charset="0"/>
            </a:endParaRPr>
          </a:p>
          <a:p>
            <a:r>
              <a:rPr lang="en-GB" sz="2400" dirty="0">
                <a:ea typeface="Yu Mincho" panose="02020400000000000000" pitchFamily="18" charset="-128"/>
                <a:cs typeface="Arial" panose="020B0604020202020204" pitchFamily="34" charset="0"/>
              </a:rPr>
              <a:t>P</a:t>
            </a:r>
            <a:r>
              <a:rPr lang="en-GB" sz="2400" dirty="0">
                <a:effectLst/>
                <a:ea typeface="Yu Mincho" panose="02020400000000000000" pitchFamily="18" charset="-128"/>
                <a:cs typeface="Arial" panose="020B0604020202020204" pitchFamily="34" charset="0"/>
              </a:rPr>
              <a:t>roposed strategies (internationally) generally tend to focus on </a:t>
            </a:r>
            <a:r>
              <a:rPr lang="en-GB" sz="2400" b="1" dirty="0">
                <a:effectLst/>
                <a:ea typeface="Yu Mincho" panose="02020400000000000000" pitchFamily="18" charset="-128"/>
                <a:cs typeface="Arial" panose="020B0604020202020204" pitchFamily="34" charset="0"/>
              </a:rPr>
              <a:t>deliberation and problem solving </a:t>
            </a:r>
            <a:r>
              <a:rPr lang="en-GB" sz="2400" dirty="0">
                <a:effectLst/>
                <a:ea typeface="Yu Mincho" panose="02020400000000000000" pitchFamily="18" charset="-128"/>
                <a:cs typeface="Arial" panose="020B0604020202020204" pitchFamily="34" charset="0"/>
              </a:rPr>
              <a:t>among a </a:t>
            </a:r>
            <a:r>
              <a:rPr lang="en-GB" sz="2400" b="1" dirty="0">
                <a:effectLst/>
                <a:ea typeface="Yu Mincho" panose="02020400000000000000" pitchFamily="18" charset="-128"/>
                <a:cs typeface="Arial" panose="020B0604020202020204" pitchFamily="34" charset="0"/>
              </a:rPr>
              <a:t>group of stakeholders at multiple levels</a:t>
            </a:r>
            <a:r>
              <a:rPr lang="en-GB" sz="2400" dirty="0">
                <a:effectLst/>
                <a:ea typeface="Yu Mincho" panose="02020400000000000000" pitchFamily="18" charset="-128"/>
                <a:cs typeface="Arial" panose="020B0604020202020204" pitchFamily="34" charset="0"/>
              </a:rPr>
              <a:t> (Head &amp; Alford, 2015, Head 2022).</a:t>
            </a:r>
          </a:p>
          <a:p>
            <a:endParaRPr lang="en-GB" sz="900" dirty="0">
              <a:effectLst/>
              <a:ea typeface="Yu Mincho" panose="02020400000000000000" pitchFamily="18" charset="-128"/>
              <a:cs typeface="Arial" panose="020B0604020202020204" pitchFamily="34" charset="0"/>
            </a:endParaRPr>
          </a:p>
          <a:p>
            <a:r>
              <a:rPr lang="en-GB" sz="2400" dirty="0">
                <a:effectLst/>
                <a:ea typeface="Yu Mincho" panose="02020400000000000000" pitchFamily="18" charset="-128"/>
                <a:cs typeface="Arial" panose="020B0604020202020204" pitchFamily="34" charset="0"/>
              </a:rPr>
              <a:t> </a:t>
            </a:r>
            <a:r>
              <a:rPr lang="en-GB" sz="2400" dirty="0">
                <a:ea typeface="Yu Mincho" panose="02020400000000000000" pitchFamily="18" charset="-128"/>
                <a:cs typeface="Arial" panose="020B0604020202020204" pitchFamily="34" charset="0"/>
              </a:rPr>
              <a:t>Since 2010 c</a:t>
            </a:r>
            <a:r>
              <a:rPr lang="en-GB" sz="2400" b="1" dirty="0">
                <a:effectLst/>
                <a:ea typeface="Yu Mincho" panose="02020400000000000000" pitchFamily="18" charset="-128"/>
                <a:cs typeface="Arial" panose="020B0604020202020204" pitchFamily="34" charset="0"/>
              </a:rPr>
              <a:t>hanging public sector management and governance structures in England </a:t>
            </a:r>
            <a:r>
              <a:rPr lang="en-GB" sz="2400" dirty="0">
                <a:effectLst/>
                <a:ea typeface="Yu Mincho" panose="02020400000000000000" pitchFamily="18" charset="-128"/>
                <a:cs typeface="Arial" panose="020B0604020202020204" pitchFamily="34" charset="0"/>
              </a:rPr>
              <a:t>have been adding to the difficulty of tackling already complex issues. Elsewhere internationally governments and local authorities have been increasingly looking to post-NPM reforms. </a:t>
            </a:r>
            <a:endParaRPr lang="en-GB" sz="2400" dirty="0"/>
          </a:p>
        </p:txBody>
      </p:sp>
      <p:sp>
        <p:nvSpPr>
          <p:cNvPr id="4" name="Slide Number Placeholder 5">
            <a:extLst>
              <a:ext uri="{FF2B5EF4-FFF2-40B4-BE49-F238E27FC236}">
                <a16:creationId xmlns:a16="http://schemas.microsoft.com/office/drawing/2014/main" id="{771B0E09-1F6A-0C11-2745-4BFA947D4978}"/>
              </a:ext>
            </a:extLst>
          </p:cNvPr>
          <p:cNvSpPr>
            <a:spLocks noGrp="1"/>
          </p:cNvSpPr>
          <p:nvPr>
            <p:ph type="sldNum" sz="quarter" idx="12"/>
          </p:nvPr>
        </p:nvSpPr>
        <p:spPr>
          <a:xfrm>
            <a:off x="11292840" y="6172200"/>
            <a:ext cx="914400" cy="593725"/>
          </a:xfrm>
        </p:spPr>
        <p:txBody>
          <a:bodyPr>
            <a:normAutofit lnSpcReduction="10000"/>
          </a:bodyPr>
          <a:lstStyle/>
          <a:p>
            <a:r>
              <a:rPr lang="en-GB" dirty="0"/>
              <a:t>2</a:t>
            </a:r>
          </a:p>
        </p:txBody>
      </p:sp>
    </p:spTree>
    <p:extLst>
      <p:ext uri="{BB962C8B-B14F-4D97-AF65-F5344CB8AC3E}">
        <p14:creationId xmlns:p14="http://schemas.microsoft.com/office/powerpoint/2010/main" val="419163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50B91-319C-4E05-4C34-D1F11FAA8F65}"/>
              </a:ext>
            </a:extLst>
          </p:cNvPr>
          <p:cNvSpPr>
            <a:spLocks noGrp="1"/>
          </p:cNvSpPr>
          <p:nvPr>
            <p:ph type="title"/>
          </p:nvPr>
        </p:nvSpPr>
        <p:spPr/>
        <p:txBody>
          <a:bodyPr/>
          <a:lstStyle/>
          <a:p>
            <a:r>
              <a:rPr lang="en-GB" b="1" dirty="0"/>
              <a:t>Public management reforms</a:t>
            </a:r>
          </a:p>
        </p:txBody>
      </p:sp>
      <p:graphicFrame>
        <p:nvGraphicFramePr>
          <p:cNvPr id="7" name="Content Placeholder 6">
            <a:extLst>
              <a:ext uri="{FF2B5EF4-FFF2-40B4-BE49-F238E27FC236}">
                <a16:creationId xmlns:a16="http://schemas.microsoft.com/office/drawing/2014/main" id="{D7C2A3A6-73A5-AECE-999C-56D452808576}"/>
              </a:ext>
            </a:extLst>
          </p:cNvPr>
          <p:cNvGraphicFramePr>
            <a:graphicFrameLocks noGrp="1"/>
          </p:cNvGraphicFramePr>
          <p:nvPr>
            <p:ph idx="1"/>
            <p:extLst>
              <p:ext uri="{D42A27DB-BD31-4B8C-83A1-F6EECF244321}">
                <p14:modId xmlns:p14="http://schemas.microsoft.com/office/powerpoint/2010/main" val="899169887"/>
              </p:ext>
            </p:extLst>
          </p:nvPr>
        </p:nvGraphicFramePr>
        <p:xfrm>
          <a:off x="1261872" y="1828800"/>
          <a:ext cx="859536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AC5517D8-2739-2884-00E0-987D54A215CB}"/>
              </a:ext>
            </a:extLst>
          </p:cNvPr>
          <p:cNvSpPr>
            <a:spLocks noGrp="1"/>
          </p:cNvSpPr>
          <p:nvPr>
            <p:ph type="sldNum" sz="quarter" idx="12"/>
          </p:nvPr>
        </p:nvSpPr>
        <p:spPr/>
        <p:txBody>
          <a:bodyPr>
            <a:normAutofit lnSpcReduction="10000"/>
          </a:bodyPr>
          <a:lstStyle/>
          <a:p>
            <a:fld id="{FEEB19E2-E029-4ACE-B4A5-FA0234FBBF94}" type="slidenum">
              <a:rPr lang="en-GB" smtClean="0"/>
              <a:t>4</a:t>
            </a:fld>
            <a:endParaRPr lang="en-GB"/>
          </a:p>
        </p:txBody>
      </p:sp>
    </p:spTree>
    <p:extLst>
      <p:ext uri="{BB962C8B-B14F-4D97-AF65-F5344CB8AC3E}">
        <p14:creationId xmlns:p14="http://schemas.microsoft.com/office/powerpoint/2010/main" val="577245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50B91-319C-4E05-4C34-D1F11FAA8F65}"/>
              </a:ext>
            </a:extLst>
          </p:cNvPr>
          <p:cNvSpPr>
            <a:spLocks noGrp="1"/>
          </p:cNvSpPr>
          <p:nvPr>
            <p:ph type="title"/>
          </p:nvPr>
        </p:nvSpPr>
        <p:spPr/>
        <p:txBody>
          <a:bodyPr/>
          <a:lstStyle/>
          <a:p>
            <a:r>
              <a:rPr lang="en-GB" b="1" dirty="0"/>
              <a:t>Public management reforms and wicked issues</a:t>
            </a:r>
          </a:p>
        </p:txBody>
      </p:sp>
      <p:graphicFrame>
        <p:nvGraphicFramePr>
          <p:cNvPr id="7" name="Content Placeholder 6">
            <a:extLst>
              <a:ext uri="{FF2B5EF4-FFF2-40B4-BE49-F238E27FC236}">
                <a16:creationId xmlns:a16="http://schemas.microsoft.com/office/drawing/2014/main" id="{D7C2A3A6-73A5-AECE-999C-56D452808576}"/>
              </a:ext>
            </a:extLst>
          </p:cNvPr>
          <p:cNvGraphicFramePr>
            <a:graphicFrameLocks noGrp="1"/>
          </p:cNvGraphicFramePr>
          <p:nvPr>
            <p:ph idx="1"/>
            <p:extLst>
              <p:ext uri="{D42A27DB-BD31-4B8C-83A1-F6EECF244321}">
                <p14:modId xmlns:p14="http://schemas.microsoft.com/office/powerpoint/2010/main" val="1541109290"/>
              </p:ext>
            </p:extLst>
          </p:nvPr>
        </p:nvGraphicFramePr>
        <p:xfrm>
          <a:off x="1261872" y="1828800"/>
          <a:ext cx="859536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AC5517D8-2739-2884-00E0-987D54A215CB}"/>
              </a:ext>
            </a:extLst>
          </p:cNvPr>
          <p:cNvSpPr>
            <a:spLocks noGrp="1"/>
          </p:cNvSpPr>
          <p:nvPr>
            <p:ph type="sldNum" sz="quarter" idx="12"/>
          </p:nvPr>
        </p:nvSpPr>
        <p:spPr/>
        <p:txBody>
          <a:bodyPr>
            <a:normAutofit lnSpcReduction="10000"/>
          </a:bodyPr>
          <a:lstStyle/>
          <a:p>
            <a:fld id="{FEEB19E2-E029-4ACE-B4A5-FA0234FBBF94}" type="slidenum">
              <a:rPr lang="en-GB" smtClean="0"/>
              <a:t>5</a:t>
            </a:fld>
            <a:endParaRPr lang="en-GB"/>
          </a:p>
        </p:txBody>
      </p:sp>
      <p:cxnSp>
        <p:nvCxnSpPr>
          <p:cNvPr id="4" name="Straight Connector 3">
            <a:extLst>
              <a:ext uri="{FF2B5EF4-FFF2-40B4-BE49-F238E27FC236}">
                <a16:creationId xmlns:a16="http://schemas.microsoft.com/office/drawing/2014/main" id="{3B188CED-687D-B4D8-1677-A79DADFD7E54}"/>
              </a:ext>
            </a:extLst>
          </p:cNvPr>
          <p:cNvCxnSpPr/>
          <p:nvPr/>
        </p:nvCxnSpPr>
        <p:spPr>
          <a:xfrm>
            <a:off x="1261872" y="2882900"/>
            <a:ext cx="2611628" cy="24003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07430779-AEE1-0A33-D75E-9BD79C153D2A}"/>
              </a:ext>
            </a:extLst>
          </p:cNvPr>
          <p:cNvCxnSpPr>
            <a:cxnSpLocks/>
          </p:cNvCxnSpPr>
          <p:nvPr/>
        </p:nvCxnSpPr>
        <p:spPr>
          <a:xfrm flipH="1">
            <a:off x="1261872" y="2882900"/>
            <a:ext cx="2611628" cy="24003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0B076A0-87B7-51CC-C44A-6E0AA9797A5F}"/>
              </a:ext>
            </a:extLst>
          </p:cNvPr>
          <p:cNvCxnSpPr>
            <a:cxnSpLocks/>
          </p:cNvCxnSpPr>
          <p:nvPr/>
        </p:nvCxnSpPr>
        <p:spPr>
          <a:xfrm flipH="1">
            <a:off x="3873500" y="3327400"/>
            <a:ext cx="2679700" cy="23876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424BF19-6F43-91D6-F7C9-0E8F30DE2C82}"/>
              </a:ext>
            </a:extLst>
          </p:cNvPr>
          <p:cNvCxnSpPr/>
          <p:nvPr/>
        </p:nvCxnSpPr>
        <p:spPr>
          <a:xfrm>
            <a:off x="3941572" y="3314700"/>
            <a:ext cx="2611628" cy="24003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637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8C50-BB08-E4EE-17B7-BCD39BE9016C}"/>
              </a:ext>
            </a:extLst>
          </p:cNvPr>
          <p:cNvSpPr>
            <a:spLocks noGrp="1"/>
          </p:cNvSpPr>
          <p:nvPr>
            <p:ph type="title"/>
          </p:nvPr>
        </p:nvSpPr>
        <p:spPr/>
        <p:txBody>
          <a:bodyPr/>
          <a:lstStyle/>
          <a:p>
            <a:r>
              <a:rPr lang="en-GB" b="1" dirty="0"/>
              <a:t>Research context</a:t>
            </a:r>
          </a:p>
        </p:txBody>
      </p:sp>
      <p:sp>
        <p:nvSpPr>
          <p:cNvPr id="3" name="Content Placeholder 2">
            <a:extLst>
              <a:ext uri="{FF2B5EF4-FFF2-40B4-BE49-F238E27FC236}">
                <a16:creationId xmlns:a16="http://schemas.microsoft.com/office/drawing/2014/main" id="{BC705006-5902-28E0-40EF-B59D728459B3}"/>
              </a:ext>
            </a:extLst>
          </p:cNvPr>
          <p:cNvSpPr>
            <a:spLocks noGrp="1"/>
          </p:cNvSpPr>
          <p:nvPr>
            <p:ph idx="1"/>
          </p:nvPr>
        </p:nvSpPr>
        <p:spPr/>
        <p:txBody>
          <a:bodyPr>
            <a:normAutofit lnSpcReduction="10000"/>
          </a:bodyPr>
          <a:lstStyle/>
          <a:p>
            <a:pPr algn="just"/>
            <a:r>
              <a:rPr lang="en-GB" sz="2400" dirty="0"/>
              <a:t>Since the beginning of the 21st century, </a:t>
            </a:r>
            <a:r>
              <a:rPr lang="en-GB" sz="2400" b="1" dirty="0"/>
              <a:t>English Fire and Rescue Services have experienced reforms </a:t>
            </a:r>
            <a:r>
              <a:rPr lang="en-GB" sz="2400" dirty="0"/>
              <a:t>of the governance and accountability arrangements, which have been </a:t>
            </a:r>
            <a:r>
              <a:rPr lang="en-GB" sz="2400" b="1" dirty="0"/>
              <a:t>repeatedly criticized as being inadequate </a:t>
            </a:r>
            <a:r>
              <a:rPr lang="en-GB" sz="2400" dirty="0"/>
              <a:t>(Audit Commission, 2008, NAO 2015, PAC 2016, Home Office 2022). </a:t>
            </a:r>
          </a:p>
          <a:p>
            <a:pPr algn="just"/>
            <a:endParaRPr lang="en-GB" sz="800" dirty="0"/>
          </a:p>
          <a:p>
            <a:pPr algn="just"/>
            <a:r>
              <a:rPr lang="en-GB" sz="2400" dirty="0"/>
              <a:t>For the past 15 years, Fire and Rescue Services in the UK have operated under separate </a:t>
            </a:r>
            <a:r>
              <a:rPr lang="en-GB" sz="2400" b="1" dirty="0"/>
              <a:t>legislative and administrative arrangements in England, Wales, Scotland, and Northern Ireland</a:t>
            </a:r>
            <a:r>
              <a:rPr lang="en-GB" sz="2400" dirty="0"/>
              <a:t>, although all have been subject to long-term austerity policies.</a:t>
            </a:r>
          </a:p>
        </p:txBody>
      </p:sp>
      <p:sp>
        <p:nvSpPr>
          <p:cNvPr id="6" name="Slide Number Placeholder 5">
            <a:extLst>
              <a:ext uri="{FF2B5EF4-FFF2-40B4-BE49-F238E27FC236}">
                <a16:creationId xmlns:a16="http://schemas.microsoft.com/office/drawing/2014/main" id="{80A92681-3E01-7851-2A11-2F2DB1C2F066}"/>
              </a:ext>
            </a:extLst>
          </p:cNvPr>
          <p:cNvSpPr>
            <a:spLocks noGrp="1"/>
          </p:cNvSpPr>
          <p:nvPr>
            <p:ph type="sldNum" sz="quarter" idx="12"/>
          </p:nvPr>
        </p:nvSpPr>
        <p:spPr/>
        <p:txBody>
          <a:bodyPr>
            <a:normAutofit lnSpcReduction="10000"/>
          </a:bodyPr>
          <a:lstStyle/>
          <a:p>
            <a:fld id="{FEEB19E2-E029-4ACE-B4A5-FA0234FBBF94}" type="slidenum">
              <a:rPr lang="en-GB" smtClean="0"/>
              <a:t>6</a:t>
            </a:fld>
            <a:endParaRPr lang="en-GB"/>
          </a:p>
        </p:txBody>
      </p:sp>
    </p:spTree>
    <p:extLst>
      <p:ext uri="{BB962C8B-B14F-4D97-AF65-F5344CB8AC3E}">
        <p14:creationId xmlns:p14="http://schemas.microsoft.com/office/powerpoint/2010/main" val="1122682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F5E29-3496-3FC5-4EFE-03668EBA33F0}"/>
              </a:ext>
            </a:extLst>
          </p:cNvPr>
          <p:cNvSpPr>
            <a:spLocks noGrp="1"/>
          </p:cNvSpPr>
          <p:nvPr>
            <p:ph type="title"/>
          </p:nvPr>
        </p:nvSpPr>
        <p:spPr/>
        <p:txBody>
          <a:bodyPr/>
          <a:lstStyle/>
          <a:p>
            <a:r>
              <a:rPr lang="en-GB" b="1" dirty="0"/>
              <a:t>Research focus and methods</a:t>
            </a:r>
          </a:p>
        </p:txBody>
      </p:sp>
      <p:sp>
        <p:nvSpPr>
          <p:cNvPr id="3" name="Content Placeholder 2">
            <a:extLst>
              <a:ext uri="{FF2B5EF4-FFF2-40B4-BE49-F238E27FC236}">
                <a16:creationId xmlns:a16="http://schemas.microsoft.com/office/drawing/2014/main" id="{29F71E3E-3EFE-0123-066E-796716E41BF7}"/>
              </a:ext>
            </a:extLst>
          </p:cNvPr>
          <p:cNvSpPr>
            <a:spLocks noGrp="1"/>
          </p:cNvSpPr>
          <p:nvPr>
            <p:ph idx="1"/>
          </p:nvPr>
        </p:nvSpPr>
        <p:spPr/>
        <p:txBody>
          <a:bodyPr>
            <a:normAutofit fontScale="92500"/>
          </a:bodyPr>
          <a:lstStyle/>
          <a:p>
            <a:pPr algn="just"/>
            <a:r>
              <a:rPr lang="en-GB" sz="2400" dirty="0"/>
              <a:t>We examine the UK government reforms and in particular </a:t>
            </a:r>
            <a:r>
              <a:rPr lang="en-GB" sz="2400" b="1" dirty="0"/>
              <a:t>the performance and financial management regime </a:t>
            </a:r>
            <a:r>
              <a:rPr lang="en-GB" sz="2400" dirty="0"/>
              <a:t>for English Fire and Rescue Services between </a:t>
            </a:r>
            <a:r>
              <a:rPr lang="en-GB" sz="2400" b="1" dirty="0"/>
              <a:t>1997-2010 </a:t>
            </a:r>
            <a:r>
              <a:rPr lang="en-GB" sz="2400" dirty="0"/>
              <a:t>(Labour governments)</a:t>
            </a:r>
            <a:r>
              <a:rPr lang="en-GB" sz="2400" b="1" dirty="0"/>
              <a:t> </a:t>
            </a:r>
            <a:r>
              <a:rPr lang="en-GB" sz="2400" dirty="0"/>
              <a:t>and</a:t>
            </a:r>
            <a:r>
              <a:rPr lang="en-GB" sz="2400" b="1" dirty="0"/>
              <a:t> 2010-2023 </a:t>
            </a:r>
            <a:r>
              <a:rPr lang="en-GB" sz="2400" dirty="0"/>
              <a:t>(Conservative-led governments)</a:t>
            </a:r>
          </a:p>
          <a:p>
            <a:pPr algn="just"/>
            <a:endParaRPr lang="en-GB" sz="900" b="1" dirty="0"/>
          </a:p>
          <a:p>
            <a:pPr algn="just"/>
            <a:r>
              <a:rPr lang="en-GB" sz="2400" dirty="0"/>
              <a:t>We draw upon </a:t>
            </a:r>
            <a:r>
              <a:rPr lang="en-GB" sz="2400" b="1" dirty="0"/>
              <a:t>UK government legislation, ministerial statements, parliamentary committee reports, audit inspection reports, and other publicly available documents</a:t>
            </a:r>
            <a:r>
              <a:rPr lang="en-GB" sz="2400" dirty="0"/>
              <a:t> to determine which type of public management reforms best addresses the governance and accountability issues within English Fire and Rescue Services. </a:t>
            </a:r>
          </a:p>
          <a:p>
            <a:endParaRPr lang="en-GB" dirty="0"/>
          </a:p>
        </p:txBody>
      </p:sp>
      <p:sp>
        <p:nvSpPr>
          <p:cNvPr id="6" name="Slide Number Placeholder 5">
            <a:extLst>
              <a:ext uri="{FF2B5EF4-FFF2-40B4-BE49-F238E27FC236}">
                <a16:creationId xmlns:a16="http://schemas.microsoft.com/office/drawing/2014/main" id="{D589A553-74B1-373B-C2FB-94235EF76886}"/>
              </a:ext>
            </a:extLst>
          </p:cNvPr>
          <p:cNvSpPr>
            <a:spLocks noGrp="1"/>
          </p:cNvSpPr>
          <p:nvPr>
            <p:ph type="sldNum" sz="quarter" idx="12"/>
          </p:nvPr>
        </p:nvSpPr>
        <p:spPr/>
        <p:txBody>
          <a:bodyPr>
            <a:normAutofit lnSpcReduction="10000"/>
          </a:bodyPr>
          <a:lstStyle/>
          <a:p>
            <a:fld id="{FEEB19E2-E029-4ACE-B4A5-FA0234FBBF94}" type="slidenum">
              <a:rPr lang="en-GB" smtClean="0"/>
              <a:t>7</a:t>
            </a:fld>
            <a:endParaRPr lang="en-GB"/>
          </a:p>
        </p:txBody>
      </p:sp>
    </p:spTree>
    <p:extLst>
      <p:ext uri="{BB962C8B-B14F-4D97-AF65-F5344CB8AC3E}">
        <p14:creationId xmlns:p14="http://schemas.microsoft.com/office/powerpoint/2010/main" val="2639054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F8500-74AF-EC71-F1F2-C25F756A915E}"/>
              </a:ext>
            </a:extLst>
          </p:cNvPr>
          <p:cNvSpPr>
            <a:spLocks noGrp="1"/>
          </p:cNvSpPr>
          <p:nvPr>
            <p:ph type="title"/>
          </p:nvPr>
        </p:nvSpPr>
        <p:spPr/>
        <p:txBody>
          <a:bodyPr>
            <a:normAutofit/>
          </a:bodyPr>
          <a:lstStyle/>
          <a:p>
            <a:r>
              <a:rPr lang="en-GB" sz="3600" b="1" dirty="0">
                <a:latin typeface="+mn-lt"/>
              </a:rPr>
              <a:t>The governance and performance management regime (1997 to 2010)</a:t>
            </a:r>
          </a:p>
        </p:txBody>
      </p:sp>
      <p:sp>
        <p:nvSpPr>
          <p:cNvPr id="3" name="Content Placeholder 2">
            <a:extLst>
              <a:ext uri="{FF2B5EF4-FFF2-40B4-BE49-F238E27FC236}">
                <a16:creationId xmlns:a16="http://schemas.microsoft.com/office/drawing/2014/main" id="{730725D8-8766-FE67-BF58-C70C00AA6EBD}"/>
              </a:ext>
            </a:extLst>
          </p:cNvPr>
          <p:cNvSpPr>
            <a:spLocks noGrp="1"/>
          </p:cNvSpPr>
          <p:nvPr>
            <p:ph idx="1"/>
          </p:nvPr>
        </p:nvSpPr>
        <p:spPr>
          <a:xfrm>
            <a:off x="1261872" y="1828800"/>
            <a:ext cx="8595360" cy="4772416"/>
          </a:xfrm>
        </p:spPr>
        <p:txBody>
          <a:bodyPr>
            <a:normAutofit fontScale="92500" lnSpcReduction="10000"/>
          </a:bodyPr>
          <a:lstStyle/>
          <a:p>
            <a:endParaRPr lang="en-GB" sz="2400" dirty="0"/>
          </a:p>
          <a:p>
            <a:r>
              <a:rPr lang="en-GB" sz="2400" dirty="0"/>
              <a:t>Key performance indicators published annually by the Audit Commission from mid-1995. External Audit, Inspection and improvement support was expanded and innovated</a:t>
            </a:r>
          </a:p>
          <a:p>
            <a:r>
              <a:rPr lang="en-GB" sz="2400" dirty="0"/>
              <a:t>Local government was subjected to ‘modernisation’ and then ‘improvement’ agendas (Best Value, co-creation, joined up working, community strategies, Local Strategic Partnerships).</a:t>
            </a:r>
          </a:p>
          <a:p>
            <a:r>
              <a:rPr lang="en-GB" sz="2400" dirty="0"/>
              <a:t>From 2005, performance management regimes </a:t>
            </a:r>
            <a:r>
              <a:rPr lang="en-GB" sz="2400" b="1" dirty="0"/>
              <a:t>embraced NPG and Public Value </a:t>
            </a:r>
            <a:r>
              <a:rPr lang="en-GB" sz="2400" dirty="0"/>
              <a:t>in revised Public Service Agreements, Comprehensive Performance Assessments (followed by Local Area Agreements (2007) Comprehensive Area Assessments (2009); and Multiple Area Agreements (2009).</a:t>
            </a:r>
          </a:p>
          <a:p>
            <a:endParaRPr lang="en-GB" sz="2400" dirty="0"/>
          </a:p>
          <a:p>
            <a:endParaRPr lang="en-GB" sz="2400" dirty="0"/>
          </a:p>
          <a:p>
            <a:endParaRPr lang="en-GB" sz="900" dirty="0"/>
          </a:p>
        </p:txBody>
      </p:sp>
      <p:sp>
        <p:nvSpPr>
          <p:cNvPr id="4" name="Slide Number Placeholder 5">
            <a:extLst>
              <a:ext uri="{FF2B5EF4-FFF2-40B4-BE49-F238E27FC236}">
                <a16:creationId xmlns:a16="http://schemas.microsoft.com/office/drawing/2014/main" id="{9C9BB4FF-FD74-D567-84E4-C1FEA2E3549A}"/>
              </a:ext>
            </a:extLst>
          </p:cNvPr>
          <p:cNvSpPr>
            <a:spLocks noGrp="1"/>
          </p:cNvSpPr>
          <p:nvPr>
            <p:ph type="sldNum" sz="quarter" idx="12"/>
          </p:nvPr>
        </p:nvSpPr>
        <p:spPr>
          <a:xfrm>
            <a:off x="11292840" y="6172200"/>
            <a:ext cx="914400" cy="593725"/>
          </a:xfrm>
        </p:spPr>
        <p:txBody>
          <a:bodyPr>
            <a:normAutofit lnSpcReduction="10000"/>
          </a:bodyPr>
          <a:lstStyle/>
          <a:p>
            <a:r>
              <a:rPr lang="en-GB" dirty="0"/>
              <a:t>7</a:t>
            </a:r>
          </a:p>
        </p:txBody>
      </p:sp>
    </p:spTree>
    <p:extLst>
      <p:ext uri="{BB962C8B-B14F-4D97-AF65-F5344CB8AC3E}">
        <p14:creationId xmlns:p14="http://schemas.microsoft.com/office/powerpoint/2010/main" val="2721159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F8500-74AF-EC71-F1F2-C25F756A915E}"/>
              </a:ext>
            </a:extLst>
          </p:cNvPr>
          <p:cNvSpPr>
            <a:spLocks noGrp="1"/>
          </p:cNvSpPr>
          <p:nvPr>
            <p:ph type="title"/>
          </p:nvPr>
        </p:nvSpPr>
        <p:spPr/>
        <p:txBody>
          <a:bodyPr>
            <a:noAutofit/>
          </a:bodyPr>
          <a:lstStyle/>
          <a:p>
            <a:r>
              <a:rPr lang="en-GB" sz="3600" b="1" dirty="0">
                <a:latin typeface="+mn-lt"/>
              </a:rPr>
              <a:t>The regime in the Fire Sector             (1997 to 2010) </a:t>
            </a:r>
          </a:p>
        </p:txBody>
      </p:sp>
      <p:sp>
        <p:nvSpPr>
          <p:cNvPr id="3" name="Content Placeholder 2">
            <a:extLst>
              <a:ext uri="{FF2B5EF4-FFF2-40B4-BE49-F238E27FC236}">
                <a16:creationId xmlns:a16="http://schemas.microsoft.com/office/drawing/2014/main" id="{730725D8-8766-FE67-BF58-C70C00AA6EBD}"/>
              </a:ext>
            </a:extLst>
          </p:cNvPr>
          <p:cNvSpPr>
            <a:spLocks noGrp="1"/>
          </p:cNvSpPr>
          <p:nvPr>
            <p:ph idx="1"/>
          </p:nvPr>
        </p:nvSpPr>
        <p:spPr>
          <a:xfrm>
            <a:off x="1261872" y="1828801"/>
            <a:ext cx="9298552" cy="4338918"/>
          </a:xfrm>
        </p:spPr>
        <p:txBody>
          <a:bodyPr>
            <a:normAutofit lnSpcReduction="10000"/>
          </a:bodyPr>
          <a:lstStyle/>
          <a:p>
            <a:r>
              <a:rPr lang="en-GB" sz="2400" dirty="0"/>
              <a:t>Fire Sector had a bespoke performance assessment regime and a series of </a:t>
            </a:r>
            <a:r>
              <a:rPr lang="en-GB" sz="2400" b="1" dirty="0">
                <a:effectLst/>
                <a:ea typeface="Yu Mincho" panose="02020400000000000000" pitchFamily="18" charset="-128"/>
                <a:cs typeface="Arial" panose="020B0604020202020204" pitchFamily="34" charset="0"/>
              </a:rPr>
              <a:t>National Frameworks </a:t>
            </a:r>
            <a:r>
              <a:rPr lang="en-GB" sz="2400" dirty="0">
                <a:effectLst/>
                <a:ea typeface="Yu Mincho" panose="02020400000000000000" pitchFamily="18" charset="-128"/>
                <a:cs typeface="Arial" panose="020B0604020202020204" pitchFamily="34" charset="0"/>
              </a:rPr>
              <a:t>for policy, delivery and public assurance (</a:t>
            </a:r>
            <a:r>
              <a:rPr lang="pt-BR" sz="2400" dirty="0">
                <a:effectLst/>
                <a:ea typeface="Yu Mincho" panose="02020400000000000000" pitchFamily="18" charset="-128"/>
                <a:cs typeface="Arial" panose="020B0604020202020204" pitchFamily="34" charset="0"/>
              </a:rPr>
              <a:t>2004a, 2004b, 2006; 2008). </a:t>
            </a:r>
          </a:p>
          <a:p>
            <a:endParaRPr lang="pt-BR" sz="800" dirty="0">
              <a:effectLst/>
              <a:ea typeface="Yu Mincho" panose="02020400000000000000" pitchFamily="18" charset="-128"/>
              <a:cs typeface="Arial" panose="020B0604020202020204" pitchFamily="34" charset="0"/>
            </a:endParaRPr>
          </a:p>
          <a:p>
            <a:r>
              <a:rPr lang="pt-BR" sz="2400" dirty="0">
                <a:effectLst/>
                <a:ea typeface="Yu Mincho" panose="02020400000000000000" pitchFamily="18" charset="-128"/>
                <a:cs typeface="Arial" panose="020B0604020202020204" pitchFamily="34" charset="0"/>
              </a:rPr>
              <a:t>It was based upon assessment of risk to people and communities, as well as risks to buildings and premisses</a:t>
            </a:r>
            <a:r>
              <a:rPr lang="pt-BR" sz="2400" dirty="0">
                <a:ea typeface="Yu Mincho" panose="02020400000000000000" pitchFamily="18" charset="-128"/>
                <a:cs typeface="Arial" panose="020B0604020202020204" pitchFamily="34" charset="0"/>
              </a:rPr>
              <a:t>.</a:t>
            </a:r>
          </a:p>
          <a:p>
            <a:endParaRPr lang="pt-BR" sz="900" dirty="0">
              <a:ea typeface="Yu Mincho" panose="02020400000000000000" pitchFamily="18" charset="-128"/>
              <a:cs typeface="Arial" panose="020B0604020202020204" pitchFamily="34" charset="0"/>
            </a:endParaRPr>
          </a:p>
          <a:p>
            <a:r>
              <a:rPr lang="en-GB" sz="2400" dirty="0"/>
              <a:t>By 2009/10, the emphasis was firmly on co-production, innovation, improvement, creating public/social value, involving multiple collaborations, partnerships, networks and other NPG and Public Value traits (Morphet, 2008; Murphy, 2014). </a:t>
            </a:r>
          </a:p>
        </p:txBody>
      </p:sp>
      <p:sp>
        <p:nvSpPr>
          <p:cNvPr id="4" name="Slide Number Placeholder 5">
            <a:extLst>
              <a:ext uri="{FF2B5EF4-FFF2-40B4-BE49-F238E27FC236}">
                <a16:creationId xmlns:a16="http://schemas.microsoft.com/office/drawing/2014/main" id="{5BBEB819-7FF8-3BDF-CBEA-C62CDDBAB572}"/>
              </a:ext>
            </a:extLst>
          </p:cNvPr>
          <p:cNvSpPr>
            <a:spLocks noGrp="1"/>
          </p:cNvSpPr>
          <p:nvPr>
            <p:ph type="sldNum" sz="quarter" idx="12"/>
          </p:nvPr>
        </p:nvSpPr>
        <p:spPr>
          <a:xfrm>
            <a:off x="11292840" y="6172200"/>
            <a:ext cx="914400" cy="593725"/>
          </a:xfrm>
        </p:spPr>
        <p:txBody>
          <a:bodyPr>
            <a:normAutofit lnSpcReduction="10000"/>
          </a:bodyPr>
          <a:lstStyle/>
          <a:p>
            <a:r>
              <a:rPr lang="en-GB" dirty="0"/>
              <a:t>8</a:t>
            </a:r>
          </a:p>
        </p:txBody>
      </p:sp>
    </p:spTree>
    <p:extLst>
      <p:ext uri="{BB962C8B-B14F-4D97-AF65-F5344CB8AC3E}">
        <p14:creationId xmlns:p14="http://schemas.microsoft.com/office/powerpoint/2010/main" val="543725928"/>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4421</Words>
  <Application>Microsoft Office PowerPoint</Application>
  <PresentationFormat>Widescreen</PresentationFormat>
  <Paragraphs>202</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Yu Mincho</vt:lpstr>
      <vt:lpstr>Arial</vt:lpstr>
      <vt:lpstr>Calibri</vt:lpstr>
      <vt:lpstr>Calisto MT</vt:lpstr>
      <vt:lpstr>Century Schoolbook</vt:lpstr>
      <vt:lpstr>Wingdings 2</vt:lpstr>
      <vt:lpstr>View</vt:lpstr>
      <vt:lpstr>Governance and accountability in English Fire and Rescue Services just keeps getting more complex and confusing and looks like getting worse. </vt:lpstr>
      <vt:lpstr>Research Problem and Approach </vt:lpstr>
      <vt:lpstr> Is it really a ‘Wicked’ issue? </vt:lpstr>
      <vt:lpstr>Public management reforms</vt:lpstr>
      <vt:lpstr>Public management reforms and wicked issues</vt:lpstr>
      <vt:lpstr>Research context</vt:lpstr>
      <vt:lpstr>Research focus and methods</vt:lpstr>
      <vt:lpstr>The governance and performance management regime (1997 to 2010)</vt:lpstr>
      <vt:lpstr>The regime in the Fire Sector             (1997 to 2010) </vt:lpstr>
      <vt:lpstr>The Financial Management Regime (1997-2010)</vt:lpstr>
      <vt:lpstr>The 2010 to 2016 regime. </vt:lpstr>
      <vt:lpstr>Governance and performance management regime in Fire Sector      (2016 to 2024)</vt:lpstr>
      <vt:lpstr>The Financial Management Regime (2010-2024)</vt:lpstr>
      <vt:lpstr>Discussion and Conclusions </vt:lpstr>
      <vt:lpstr>Discussion and Conclusions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Centre of Public Accountability (ICOPA) Workshop  Durham University   11th – 12th December 2023</dc:title>
  <dc:creator>Murphy, Peter</dc:creator>
  <cp:lastModifiedBy>Gallacher, Jonathan</cp:lastModifiedBy>
  <cp:revision>24</cp:revision>
  <cp:lastPrinted>2024-04-12T09:29:33Z</cp:lastPrinted>
  <dcterms:created xsi:type="dcterms:W3CDTF">2023-12-05T11:23:32Z</dcterms:created>
  <dcterms:modified xsi:type="dcterms:W3CDTF">2024-09-09T12:31:15Z</dcterms:modified>
</cp:coreProperties>
</file>