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73" r:id="rId5"/>
    <p:sldId id="259" r:id="rId6"/>
    <p:sldId id="260" r:id="rId7"/>
    <p:sldId id="262" r:id="rId8"/>
    <p:sldId id="274" r:id="rId9"/>
    <p:sldId id="275" r:id="rId10"/>
    <p:sldId id="276" r:id="rId11"/>
    <p:sldId id="261" r:id="rId12"/>
    <p:sldId id="265" r:id="rId13"/>
    <p:sldId id="263" r:id="rId14"/>
    <p:sldId id="266" r:id="rId15"/>
    <p:sldId id="267" r:id="rId16"/>
    <p:sldId id="277" r:id="rId17"/>
    <p:sldId id="268" r:id="rId18"/>
    <p:sldId id="278" r:id="rId19"/>
    <p:sldId id="279" r:id="rId20"/>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phy, Peter" initials="MP" lastIdx="1" clrIdx="0">
    <p:extLst>
      <p:ext uri="{19B8F6BF-5375-455C-9EA6-DF929625EA0E}">
        <p15:presenceInfo xmlns:p15="http://schemas.microsoft.com/office/powerpoint/2012/main" userId="S::peter.murphy@ntu.ac.uk::9c21c5f4-afff-4b3f-86ee-d635b91ccc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6C0"/>
    <a:srgbClr val="176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B5B9A-55B1-4563-9E59-AC31E0F18C15}" v="4" dt="2024-08-27T13:05:50.57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7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EF0E-8E75-4EF7-A61D-F2BDAE949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48C073-5205-49B9-AE09-6864F7EDF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377259-B605-4CD2-AFC9-C17DBB0BA829}"/>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5" name="Footer Placeholder 4">
            <a:extLst>
              <a:ext uri="{FF2B5EF4-FFF2-40B4-BE49-F238E27FC236}">
                <a16:creationId xmlns:a16="http://schemas.microsoft.com/office/drawing/2014/main" id="{02F99AD5-4A5D-454E-8B31-A375747701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AF9C7F-2D06-4870-B8BA-F7D049682FFB}"/>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196534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3E57-9725-4D1D-BCF8-03F85557C1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99D1CD-1289-4EB3-80F6-F1CF3F27F2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F0927-66F2-4AB0-80DD-3643B878AE3E}"/>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5" name="Footer Placeholder 4">
            <a:extLst>
              <a:ext uri="{FF2B5EF4-FFF2-40B4-BE49-F238E27FC236}">
                <a16:creationId xmlns:a16="http://schemas.microsoft.com/office/drawing/2014/main" id="{3616A0C8-722A-478A-A091-58E3CFC115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01D91-4904-4830-9CB0-786F997A60F0}"/>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388966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788BD-6C70-490B-AA00-DA37FBE72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DF25BC-7BDF-46EE-A2A4-B0906C775E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923594-646A-48A7-806E-C69789F5A325}"/>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5" name="Footer Placeholder 4">
            <a:extLst>
              <a:ext uri="{FF2B5EF4-FFF2-40B4-BE49-F238E27FC236}">
                <a16:creationId xmlns:a16="http://schemas.microsoft.com/office/drawing/2014/main" id="{B77055D1-537D-4E8A-8B4A-4D81422041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1C962F-9874-4B65-9192-8BA4CC983C04}"/>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245084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9E8E-348D-4772-B8BF-677F118F6A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338F76-5B97-4967-AA2D-16BAF5609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5BB137-A61B-4EA8-9385-AA5D5DB4E914}"/>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5" name="Footer Placeholder 4">
            <a:extLst>
              <a:ext uri="{FF2B5EF4-FFF2-40B4-BE49-F238E27FC236}">
                <a16:creationId xmlns:a16="http://schemas.microsoft.com/office/drawing/2014/main" id="{75D3A17C-612A-4CA9-BD94-A8B06E71A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1F77E8-1D0B-464F-AB03-E48E1A80FDE6}"/>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314022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9F89-CFEF-4138-92F0-5ED16EBD8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DFB335-5A9A-4B6E-86ED-0143BB1EF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1F7110-3F68-4C57-8FE9-8F78B924405B}"/>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5" name="Footer Placeholder 4">
            <a:extLst>
              <a:ext uri="{FF2B5EF4-FFF2-40B4-BE49-F238E27FC236}">
                <a16:creationId xmlns:a16="http://schemas.microsoft.com/office/drawing/2014/main" id="{A893D230-4550-453C-81EA-3B1423361D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660408-74DF-42F8-958B-3C851B606820}"/>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207704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EBB8-A593-4CF3-BF09-09D3087883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0A260-FF4F-48C7-AA37-C17C59D7A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9E6A97-FC3F-429F-8F2B-3E4CE2F51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14E42C-D834-4AB6-944E-A5CF227B6149}"/>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6" name="Footer Placeholder 5">
            <a:extLst>
              <a:ext uri="{FF2B5EF4-FFF2-40B4-BE49-F238E27FC236}">
                <a16:creationId xmlns:a16="http://schemas.microsoft.com/office/drawing/2014/main" id="{83A9CA63-67B6-4932-BAD4-30EAB9B082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E7A17-044E-4590-8B0E-75FB0DBBB9F3}"/>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35730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8582-E8EE-4B21-AA0C-3536C2D244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2CE43A-8423-4D82-BB97-8C77CC949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296F6-2CDB-4878-AD73-5A36F67E14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A4A675-1A59-4CF3-BAD0-807CAFFCC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D4AA0-A1E1-4B31-9D5E-B35D33D0F5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078EA1-0865-4592-A6B0-476762D8801C}"/>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8" name="Footer Placeholder 7">
            <a:extLst>
              <a:ext uri="{FF2B5EF4-FFF2-40B4-BE49-F238E27FC236}">
                <a16:creationId xmlns:a16="http://schemas.microsoft.com/office/drawing/2014/main" id="{5BB5906B-A327-4968-9FD8-577915C979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167836-3E72-4DC1-92E4-1842E750E08B}"/>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286913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C650-0289-4094-8AAC-80629B6C9C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798135-6F73-48E8-AEB8-6A93219109AB}"/>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4" name="Footer Placeholder 3">
            <a:extLst>
              <a:ext uri="{FF2B5EF4-FFF2-40B4-BE49-F238E27FC236}">
                <a16:creationId xmlns:a16="http://schemas.microsoft.com/office/drawing/2014/main" id="{F6DAF7BD-472C-4705-8E43-686D2CDC4C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648E32-F54F-4FEB-A135-BA794D84F3F6}"/>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219950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51981-9982-42D9-8167-0ADAB123A389}"/>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3" name="Footer Placeholder 2">
            <a:extLst>
              <a:ext uri="{FF2B5EF4-FFF2-40B4-BE49-F238E27FC236}">
                <a16:creationId xmlns:a16="http://schemas.microsoft.com/office/drawing/2014/main" id="{6B4D9A04-D94C-4CFB-B9D0-7DBE690B6D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7B407C-A7C9-4643-9895-507A7B87792D}"/>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280114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0B28-A6D9-4F50-BF09-5EDD13494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0406A8-89A5-4CED-80CF-EB664A6F6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9241D4-D600-438E-8824-39308B5B1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AB33B6-3469-4D71-930B-E449C13AEB77}"/>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6" name="Footer Placeholder 5">
            <a:extLst>
              <a:ext uri="{FF2B5EF4-FFF2-40B4-BE49-F238E27FC236}">
                <a16:creationId xmlns:a16="http://schemas.microsoft.com/office/drawing/2014/main" id="{F45A818D-D455-487D-97F3-FA40D6EBE0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D1664E-9341-464B-8B4F-A1AD10F19F22}"/>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279426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C9BA-A9B3-4590-AEAF-BB80C5206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F60BBB-72CA-4528-9D00-FAB483F72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35FEDB-2318-4F74-938E-A9036FAF1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D84A7-33E5-4E9C-8BD1-D66B670B26AF}"/>
              </a:ext>
            </a:extLst>
          </p:cNvPr>
          <p:cNvSpPr>
            <a:spLocks noGrp="1"/>
          </p:cNvSpPr>
          <p:nvPr>
            <p:ph type="dt" sz="half" idx="10"/>
          </p:nvPr>
        </p:nvSpPr>
        <p:spPr/>
        <p:txBody>
          <a:bodyPr/>
          <a:lstStyle/>
          <a:p>
            <a:fld id="{AC3CB357-39D3-4994-9720-CD8D216DC9A7}" type="datetimeFigureOut">
              <a:rPr lang="en-GB" smtClean="0"/>
              <a:t>17/09/2024</a:t>
            </a:fld>
            <a:endParaRPr lang="en-GB"/>
          </a:p>
        </p:txBody>
      </p:sp>
      <p:sp>
        <p:nvSpPr>
          <p:cNvPr id="6" name="Footer Placeholder 5">
            <a:extLst>
              <a:ext uri="{FF2B5EF4-FFF2-40B4-BE49-F238E27FC236}">
                <a16:creationId xmlns:a16="http://schemas.microsoft.com/office/drawing/2014/main" id="{931D11EC-8176-4805-8485-E756E6ED8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678617-6FA3-47CD-9374-4E6CBE742B5E}"/>
              </a:ext>
            </a:extLst>
          </p:cNvPr>
          <p:cNvSpPr>
            <a:spLocks noGrp="1"/>
          </p:cNvSpPr>
          <p:nvPr>
            <p:ph type="sldNum" sz="quarter" idx="12"/>
          </p:nvPr>
        </p:nvSpPr>
        <p:spPr/>
        <p:txBody>
          <a:bodyPr/>
          <a:lstStyle/>
          <a:p>
            <a:fld id="{65CF7005-08C5-4CE3-9FC6-6C2FA414B233}" type="slidenum">
              <a:rPr lang="en-GB" smtClean="0"/>
              <a:t>‹#›</a:t>
            </a:fld>
            <a:endParaRPr lang="en-GB"/>
          </a:p>
        </p:txBody>
      </p:sp>
    </p:spTree>
    <p:extLst>
      <p:ext uri="{BB962C8B-B14F-4D97-AF65-F5344CB8AC3E}">
        <p14:creationId xmlns:p14="http://schemas.microsoft.com/office/powerpoint/2010/main" val="429034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450F9A-9B9B-4A45-8C09-72AE03BFE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2519F2-203C-4EE0-8899-59756FA08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9E9DFF-4573-4529-86E2-870F4984D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CB357-39D3-4994-9720-CD8D216DC9A7}" type="datetimeFigureOut">
              <a:rPr lang="en-GB" smtClean="0"/>
              <a:t>17/09/2024</a:t>
            </a:fld>
            <a:endParaRPr lang="en-GB"/>
          </a:p>
        </p:txBody>
      </p:sp>
      <p:sp>
        <p:nvSpPr>
          <p:cNvPr id="5" name="Footer Placeholder 4">
            <a:extLst>
              <a:ext uri="{FF2B5EF4-FFF2-40B4-BE49-F238E27FC236}">
                <a16:creationId xmlns:a16="http://schemas.microsoft.com/office/drawing/2014/main" id="{BA4F3CB7-29B7-44AE-8EE6-450D1A803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25533B-4175-4AAE-BE60-7BACD21A9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F7005-08C5-4CE3-9FC6-6C2FA414B233}" type="slidenum">
              <a:rPr lang="en-GB" smtClean="0"/>
              <a:t>‹#›</a:t>
            </a:fld>
            <a:endParaRPr lang="en-GB"/>
          </a:p>
        </p:txBody>
      </p:sp>
    </p:spTree>
    <p:extLst>
      <p:ext uri="{BB962C8B-B14F-4D97-AF65-F5344CB8AC3E}">
        <p14:creationId xmlns:p14="http://schemas.microsoft.com/office/powerpoint/2010/main" val="74143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Arc 29">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771A587-3622-1C74-49D5-8C368B926030}"/>
              </a:ext>
            </a:extLst>
          </p:cNvPr>
          <p:cNvPicPr>
            <a:picLocks noChangeAspect="1"/>
          </p:cNvPicPr>
          <p:nvPr/>
        </p:nvPicPr>
        <p:blipFill>
          <a:blip r:embed="rId2"/>
          <a:stretch>
            <a:fillRect/>
          </a:stretch>
        </p:blipFill>
        <p:spPr>
          <a:xfrm>
            <a:off x="669446" y="704504"/>
            <a:ext cx="10853107"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Subtitle 2">
            <a:extLst>
              <a:ext uri="{FF2B5EF4-FFF2-40B4-BE49-F238E27FC236}">
                <a16:creationId xmlns:a16="http://schemas.microsoft.com/office/drawing/2014/main" id="{60100DB6-5093-4602-ACBC-D78A3C0D56F2}"/>
              </a:ext>
            </a:extLst>
          </p:cNvPr>
          <p:cNvSpPr>
            <a:spLocks noGrp="1"/>
          </p:cNvSpPr>
          <p:nvPr>
            <p:ph type="subTitle" idx="1"/>
          </p:nvPr>
        </p:nvSpPr>
        <p:spPr>
          <a:xfrm>
            <a:off x="852616" y="3998019"/>
            <a:ext cx="10669937" cy="2216512"/>
          </a:xfrm>
        </p:spPr>
        <p:txBody>
          <a:bodyPr vert="horz" lIns="91440" tIns="45720" rIns="91440" bIns="45720" rtlCol="0">
            <a:normAutofit/>
          </a:bodyPr>
          <a:lstStyle/>
          <a:p>
            <a:r>
              <a:rPr lang="en-GB" sz="3600" b="1" dirty="0"/>
              <a:t>Professionalism in the English Fire and Rescue Services</a:t>
            </a:r>
          </a:p>
          <a:p>
            <a:endParaRPr lang="en-US" dirty="0"/>
          </a:p>
          <a:p>
            <a:r>
              <a:rPr lang="en-US" sz="1900" dirty="0"/>
              <a:t>Pete Murphy, and Katarzyna Lakoma</a:t>
            </a:r>
          </a:p>
          <a:p>
            <a:r>
              <a:rPr lang="en-US" sz="1900" dirty="0"/>
              <a:t>Nottingham Business School</a:t>
            </a:r>
          </a:p>
          <a:p>
            <a:r>
              <a:rPr lang="en-US" sz="1900" dirty="0"/>
              <a:t>Nottingham Trent University  </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89348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189E9F-0243-7BA6-ECBD-B6517A8FA472}"/>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2800" b="1">
                <a:solidFill>
                  <a:srgbClr val="FFFFFF"/>
                </a:solidFill>
                <a:latin typeface="+mn-lt"/>
              </a:rPr>
              <a:t>Empirical findings: </a:t>
            </a:r>
            <a:br>
              <a:rPr lang="en-US" sz="2800" b="1">
                <a:solidFill>
                  <a:srgbClr val="FFFFFF"/>
                </a:solidFill>
                <a:latin typeface="+mn-lt"/>
              </a:rPr>
            </a:br>
            <a:r>
              <a:rPr lang="en-US" sz="2800" b="1">
                <a:solidFill>
                  <a:srgbClr val="FFFFFF"/>
                </a:solidFill>
                <a:latin typeface="+mn-lt"/>
              </a:rPr>
              <a:t>Professional accountability before and after the 2017 Act</a:t>
            </a:r>
          </a:p>
        </p:txBody>
      </p:sp>
      <p:pic>
        <p:nvPicPr>
          <p:cNvPr id="4" name="Content Placeholder 3" descr="A black and white screen with white rectangles&#10;&#10;Description automatically generated">
            <a:extLst>
              <a:ext uri="{FF2B5EF4-FFF2-40B4-BE49-F238E27FC236}">
                <a16:creationId xmlns:a16="http://schemas.microsoft.com/office/drawing/2014/main" id="{90CB5544-6AA3-56AF-E5BE-160270B3F720}"/>
              </a:ext>
            </a:extLst>
          </p:cNvPr>
          <p:cNvPicPr>
            <a:picLocks noChangeAspect="1"/>
          </p:cNvPicPr>
          <p:nvPr/>
        </p:nvPicPr>
        <p:blipFill>
          <a:blip r:embed="rId2"/>
          <a:stretch>
            <a:fillRect/>
          </a:stretch>
        </p:blipFill>
        <p:spPr>
          <a:xfrm>
            <a:off x="644056" y="2451479"/>
            <a:ext cx="5254909" cy="2029128"/>
          </a:xfrm>
          <a:prstGeom prst="rect">
            <a:avLst/>
          </a:prstGeom>
        </p:spPr>
      </p:pic>
      <p:sp>
        <p:nvSpPr>
          <p:cNvPr id="7" name="TextBox 6">
            <a:extLst>
              <a:ext uri="{FF2B5EF4-FFF2-40B4-BE49-F238E27FC236}">
                <a16:creationId xmlns:a16="http://schemas.microsoft.com/office/drawing/2014/main" id="{CB4755B5-34BC-7104-A4B8-BBC5B5B84E23}"/>
              </a:ext>
            </a:extLst>
          </p:cNvPr>
          <p:cNvSpPr txBox="1"/>
          <p:nvPr/>
        </p:nvSpPr>
        <p:spPr>
          <a:xfrm>
            <a:off x="644056" y="4916817"/>
            <a:ext cx="5380986" cy="1095172"/>
          </a:xfrm>
          <a:prstGeom prst="rect">
            <a:avLst/>
          </a:prstGeom>
          <a:noFill/>
        </p:spPr>
        <p:txBody>
          <a:bodyPr wrap="square">
            <a:spAutoFit/>
          </a:bodyPr>
          <a:lstStyle/>
          <a:p>
            <a:pPr defTabSz="859536">
              <a:spcAft>
                <a:spcPts val="600"/>
              </a:spcAft>
              <a:defRPr/>
            </a:pPr>
            <a:r>
              <a:rPr lang="en-GB" sz="1504" b="1" kern="1200">
                <a:solidFill>
                  <a:prstClr val="black"/>
                </a:solidFill>
                <a:latin typeface="Calibri" panose="020F0502020204030204"/>
                <a:ea typeface="+mn-ea"/>
                <a:cs typeface="+mn-cs"/>
              </a:rPr>
              <a:t>Figure 1: </a:t>
            </a:r>
            <a:r>
              <a:rPr lang="en-GB" sz="1504" kern="1200">
                <a:solidFill>
                  <a:prstClr val="black"/>
                </a:solidFill>
                <a:latin typeface="Calibri" panose="020F0502020204030204"/>
                <a:ea typeface="+mn-ea"/>
                <a:cs typeface="+mn-cs"/>
              </a:rPr>
              <a:t>Fire and Rescue Services’ understandings of professional accountability relationships before the introduction of the Policing and Crime Act 2017</a:t>
            </a:r>
          </a:p>
          <a:p>
            <a:pPr defTabSz="859536">
              <a:spcAft>
                <a:spcPts val="600"/>
              </a:spcAft>
              <a:defRPr/>
            </a:pPr>
            <a:r>
              <a:rPr lang="en-GB" sz="1504" kern="1200">
                <a:solidFill>
                  <a:prstClr val="black"/>
                </a:solidFill>
                <a:latin typeface="Calibri" panose="020F0502020204030204"/>
                <a:ea typeface="+mn-ea"/>
                <a:cs typeface="+mn-cs"/>
              </a:rPr>
              <a:t>Source: Authors’ interpretation</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02D335A-E072-84F8-0DF6-DED10C9E745B}"/>
              </a:ext>
            </a:extLst>
          </p:cNvPr>
          <p:cNvSpPr txBox="1"/>
          <p:nvPr/>
        </p:nvSpPr>
        <p:spPr>
          <a:xfrm>
            <a:off x="6190899" y="4916817"/>
            <a:ext cx="5380986" cy="1095172"/>
          </a:xfrm>
          <a:prstGeom prst="rect">
            <a:avLst/>
          </a:prstGeom>
          <a:noFill/>
        </p:spPr>
        <p:txBody>
          <a:bodyPr wrap="square">
            <a:spAutoFit/>
          </a:bodyPr>
          <a:lstStyle/>
          <a:p>
            <a:pPr defTabSz="859536">
              <a:spcAft>
                <a:spcPts val="600"/>
              </a:spcAft>
              <a:defRPr/>
            </a:pPr>
            <a:r>
              <a:rPr lang="en-GB" sz="1504" b="1" kern="1200">
                <a:solidFill>
                  <a:prstClr val="black"/>
                </a:solidFill>
                <a:latin typeface="Calibri" panose="020F0502020204030204"/>
                <a:ea typeface="+mn-ea"/>
                <a:cs typeface="+mn-cs"/>
              </a:rPr>
              <a:t>Figure 2: </a:t>
            </a:r>
            <a:r>
              <a:rPr lang="en-GB" sz="1504" kern="1200">
                <a:solidFill>
                  <a:prstClr val="black"/>
                </a:solidFill>
                <a:latin typeface="Calibri" panose="020F0502020204030204"/>
                <a:ea typeface="+mn-ea"/>
                <a:cs typeface="+mn-cs"/>
              </a:rPr>
              <a:t>Fire and Rescue Services’ understandings of professional accountability relationships after the introduction of the Policing and Crime Act 2017</a:t>
            </a:r>
          </a:p>
          <a:p>
            <a:pPr defTabSz="859536">
              <a:spcAft>
                <a:spcPts val="600"/>
              </a:spcAft>
              <a:defRPr/>
            </a:pPr>
            <a:r>
              <a:rPr lang="en-GB" sz="1504" kern="1200">
                <a:solidFill>
                  <a:prstClr val="black"/>
                </a:solidFill>
                <a:latin typeface="Calibri" panose="020F0502020204030204"/>
                <a:ea typeface="+mn-ea"/>
                <a:cs typeface="+mn-cs"/>
              </a:rPr>
              <a:t>Source: Authors’ interpretation</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41BA85F-27F7-CE32-01F1-DD93AB9AB4E5}"/>
              </a:ext>
            </a:extLst>
          </p:cNvPr>
          <p:cNvPicPr>
            <a:picLocks noChangeAspect="1"/>
          </p:cNvPicPr>
          <p:nvPr/>
        </p:nvPicPr>
        <p:blipFill>
          <a:blip r:embed="rId3"/>
          <a:stretch>
            <a:fillRect/>
          </a:stretch>
        </p:blipFill>
        <p:spPr>
          <a:xfrm>
            <a:off x="6190899" y="2451479"/>
            <a:ext cx="4873491" cy="2029235"/>
          </a:xfrm>
          <a:prstGeom prst="rect">
            <a:avLst/>
          </a:prstGeom>
        </p:spPr>
      </p:pic>
    </p:spTree>
    <p:extLst>
      <p:ext uri="{BB962C8B-B14F-4D97-AF65-F5344CB8AC3E}">
        <p14:creationId xmlns:p14="http://schemas.microsoft.com/office/powerpoint/2010/main" val="265704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3C746-19CD-CDAB-6426-6E7406D38F74}"/>
              </a:ext>
            </a:extLst>
          </p:cNvPr>
          <p:cNvSpPr>
            <a:spLocks noGrp="1"/>
          </p:cNvSpPr>
          <p:nvPr>
            <p:ph type="title"/>
          </p:nvPr>
        </p:nvSpPr>
        <p:spPr>
          <a:xfrm>
            <a:off x="296214" y="586855"/>
            <a:ext cx="3371874" cy="3387497"/>
          </a:xfrm>
        </p:spPr>
        <p:txBody>
          <a:bodyPr anchor="b">
            <a:normAutofit/>
          </a:bodyPr>
          <a:lstStyle/>
          <a:p>
            <a:pPr algn="r"/>
            <a:r>
              <a:rPr lang="en-GB" sz="3400" b="1" dirty="0">
                <a:solidFill>
                  <a:srgbClr val="FFFFFF"/>
                </a:solidFill>
                <a:latin typeface="+mn-lt"/>
              </a:rPr>
              <a:t>Professionalism is thrust onto </a:t>
            </a:r>
            <a:br>
              <a:rPr lang="en-GB" sz="3400" b="1" dirty="0">
                <a:solidFill>
                  <a:srgbClr val="FFFFFF"/>
                </a:solidFill>
                <a:latin typeface="+mn-lt"/>
              </a:rPr>
            </a:br>
            <a:r>
              <a:rPr lang="en-GB" sz="3400" b="1" dirty="0">
                <a:solidFill>
                  <a:srgbClr val="FFFFFF"/>
                </a:solidFill>
                <a:latin typeface="+mn-lt"/>
              </a:rPr>
              <a:t>the government’s agenda </a:t>
            </a:r>
          </a:p>
        </p:txBody>
      </p:sp>
      <p:sp>
        <p:nvSpPr>
          <p:cNvPr id="3" name="Content Placeholder 2">
            <a:extLst>
              <a:ext uri="{FF2B5EF4-FFF2-40B4-BE49-F238E27FC236}">
                <a16:creationId xmlns:a16="http://schemas.microsoft.com/office/drawing/2014/main" id="{70076BC2-2685-BD15-E0D3-5A40A37941E6}"/>
              </a:ext>
            </a:extLst>
          </p:cNvPr>
          <p:cNvSpPr>
            <a:spLocks noGrp="1"/>
          </p:cNvSpPr>
          <p:nvPr>
            <p:ph idx="1"/>
          </p:nvPr>
        </p:nvSpPr>
        <p:spPr>
          <a:xfrm>
            <a:off x="4456091" y="412124"/>
            <a:ext cx="7160654" cy="6065949"/>
          </a:xfrm>
        </p:spPr>
        <p:txBody>
          <a:bodyPr anchor="ctr">
            <a:normAutofit/>
          </a:bodyPr>
          <a:lstStyle/>
          <a:p>
            <a:r>
              <a:rPr lang="en-GB" sz="2200" dirty="0"/>
              <a:t>London Fire Brigade</a:t>
            </a:r>
            <a:r>
              <a:rPr lang="en-GB" sz="2200" b="1" dirty="0"/>
              <a:t> “institutionally misogynist and racist” </a:t>
            </a:r>
            <a:r>
              <a:rPr lang="en-GB" sz="2200" dirty="0"/>
              <a:t>(Afzal 2022) followed by South Wales FRS (Morris 2024)</a:t>
            </a:r>
          </a:p>
          <a:p>
            <a:endParaRPr lang="en-GB" sz="2000" dirty="0"/>
          </a:p>
          <a:p>
            <a:r>
              <a:rPr lang="en-GB" sz="2200" dirty="0"/>
              <a:t>The Home Office issued </a:t>
            </a:r>
            <a:r>
              <a:rPr lang="en-GB" sz="2200" b="1" dirty="0"/>
              <a:t>two policy papers </a:t>
            </a:r>
            <a:r>
              <a:rPr lang="en-GB" sz="2200" dirty="0"/>
              <a:t>for public consultation which sought to </a:t>
            </a:r>
          </a:p>
          <a:p>
            <a:pPr lvl="1"/>
            <a:r>
              <a:rPr lang="en-GB" sz="2000" dirty="0"/>
              <a:t>“Drive change and improvement in three key areas:  People, </a:t>
            </a:r>
            <a:r>
              <a:rPr lang="en-GB" sz="2000" b="1" dirty="0"/>
              <a:t>Professionalism</a:t>
            </a:r>
            <a:r>
              <a:rPr lang="en-GB" sz="2000" dirty="0"/>
              <a:t> and Governance”. (Home Office 2022 p2)</a:t>
            </a:r>
          </a:p>
          <a:p>
            <a:pPr lvl="1"/>
            <a:r>
              <a:rPr lang="en-GB" sz="2000" dirty="0"/>
              <a:t>“A </a:t>
            </a:r>
            <a:r>
              <a:rPr lang="en-GB" sz="2000" b="1" dirty="0"/>
              <a:t>profession</a:t>
            </a:r>
            <a:r>
              <a:rPr lang="en-GB" sz="2000" dirty="0"/>
              <a:t> we can all be proud of”. (Home Office 2023)</a:t>
            </a:r>
          </a:p>
          <a:p>
            <a:pPr lvl="1"/>
            <a:endParaRPr lang="en-GB" sz="2200" dirty="0"/>
          </a:p>
          <a:p>
            <a:r>
              <a:rPr lang="en-GB" sz="2200" dirty="0"/>
              <a:t>HMICFRS commissioned to undertake a thematic review </a:t>
            </a:r>
            <a:r>
              <a:rPr lang="en-GB" sz="2200" b="1" dirty="0"/>
              <a:t>“Values and Culture in FRS” </a:t>
            </a:r>
            <a:r>
              <a:rPr lang="en-GB" sz="2200" dirty="0"/>
              <a:t>(HMICFRS 2023) and subsequently commissioned a detailed review of the </a:t>
            </a:r>
            <a:r>
              <a:rPr lang="en-GB" sz="2200" b="1" dirty="0"/>
              <a:t>handling of misconduct </a:t>
            </a:r>
            <a:r>
              <a:rPr lang="en-GB" sz="2200" dirty="0"/>
              <a:t>in 10 FRS (HMICFRS 2024).  </a:t>
            </a:r>
          </a:p>
        </p:txBody>
      </p:sp>
    </p:spTree>
    <p:extLst>
      <p:ext uri="{BB962C8B-B14F-4D97-AF65-F5344CB8AC3E}">
        <p14:creationId xmlns:p14="http://schemas.microsoft.com/office/powerpoint/2010/main" val="46579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E809B-8E27-867C-97A1-30FFF996F544}"/>
              </a:ext>
            </a:extLst>
          </p:cNvPr>
          <p:cNvSpPr>
            <a:spLocks noGrp="1"/>
          </p:cNvSpPr>
          <p:nvPr>
            <p:ph type="title"/>
          </p:nvPr>
        </p:nvSpPr>
        <p:spPr>
          <a:xfrm>
            <a:off x="206062" y="586854"/>
            <a:ext cx="3462026" cy="5423527"/>
          </a:xfrm>
        </p:spPr>
        <p:txBody>
          <a:bodyPr anchor="b">
            <a:normAutofit fontScale="90000"/>
          </a:bodyPr>
          <a:lstStyle/>
          <a:p>
            <a:pPr algn="r"/>
            <a:r>
              <a:rPr lang="en-GB" sz="3600" b="1" dirty="0">
                <a:solidFill>
                  <a:srgbClr val="FFFFFF"/>
                </a:solidFill>
                <a:latin typeface="+mn-lt"/>
              </a:rPr>
              <a:t>Home Office Proposals (Conservative)</a:t>
            </a:r>
            <a:br>
              <a:rPr lang="en-GB" sz="2500" b="1" dirty="0">
                <a:solidFill>
                  <a:srgbClr val="FFFFFF"/>
                </a:solidFill>
                <a:latin typeface="+mn-lt"/>
              </a:rPr>
            </a:br>
            <a:br>
              <a:rPr lang="en-GB" sz="2500" b="1" dirty="0">
                <a:solidFill>
                  <a:srgbClr val="FFFFFF"/>
                </a:solidFill>
                <a:latin typeface="+mn-lt"/>
              </a:rPr>
            </a:br>
            <a:br>
              <a:rPr lang="en-GB" sz="2500" b="1" dirty="0">
                <a:solidFill>
                  <a:srgbClr val="FFFFFF"/>
                </a:solidFill>
                <a:latin typeface="+mn-lt"/>
              </a:rPr>
            </a:br>
            <a:br>
              <a:rPr lang="en-GB" sz="2500" b="1" dirty="0">
                <a:solidFill>
                  <a:srgbClr val="FFFFFF"/>
                </a:solidFill>
                <a:latin typeface="+mn-lt"/>
              </a:rPr>
            </a:br>
            <a:br>
              <a:rPr lang="en-GB" sz="2500" b="1" dirty="0">
                <a:solidFill>
                  <a:srgbClr val="FFFFFF"/>
                </a:solidFill>
                <a:latin typeface="+mn-lt"/>
              </a:rPr>
            </a:br>
            <a:r>
              <a:rPr lang="en-GB" sz="2500" b="1" dirty="0">
                <a:solidFill>
                  <a:srgbClr val="FFFFFF"/>
                </a:solidFill>
                <a:latin typeface="+mn-lt"/>
              </a:rPr>
              <a:t>White paper </a:t>
            </a:r>
            <a:br>
              <a:rPr lang="en-GB" sz="2500" b="1" dirty="0">
                <a:solidFill>
                  <a:srgbClr val="FFFFFF"/>
                </a:solidFill>
                <a:latin typeface="+mn-lt"/>
              </a:rPr>
            </a:br>
            <a:r>
              <a:rPr lang="en-GB" sz="2500" b="1" dirty="0">
                <a:solidFill>
                  <a:srgbClr val="FFFFFF"/>
                </a:solidFill>
                <a:latin typeface="+mn-lt"/>
              </a:rPr>
              <a:t>consultation (2022) </a:t>
            </a:r>
            <a:br>
              <a:rPr lang="en-GB" sz="2500" b="1" dirty="0">
                <a:solidFill>
                  <a:srgbClr val="FFFFFF"/>
                </a:solidFill>
                <a:latin typeface="+mn-lt"/>
              </a:rPr>
            </a:br>
            <a:br>
              <a:rPr lang="en-GB" sz="2500" b="1" dirty="0">
                <a:solidFill>
                  <a:srgbClr val="FFFFFF"/>
                </a:solidFill>
                <a:latin typeface="+mn-lt"/>
              </a:rPr>
            </a:br>
            <a:r>
              <a:rPr lang="en-GB" sz="2500" b="1" dirty="0">
                <a:solidFill>
                  <a:srgbClr val="FFFFFF"/>
                </a:solidFill>
                <a:latin typeface="+mn-lt"/>
              </a:rPr>
              <a:t>and</a:t>
            </a:r>
            <a:br>
              <a:rPr lang="en-GB" sz="2500" b="1" dirty="0">
                <a:solidFill>
                  <a:srgbClr val="FFFFFF"/>
                </a:solidFill>
                <a:latin typeface="+mn-lt"/>
              </a:rPr>
            </a:br>
            <a:r>
              <a:rPr lang="en-GB" sz="2500" b="1" dirty="0">
                <a:solidFill>
                  <a:srgbClr val="FFFFFF"/>
                </a:solidFill>
                <a:latin typeface="+mn-lt"/>
              </a:rPr>
              <a:t> </a:t>
            </a:r>
            <a:br>
              <a:rPr lang="en-GB" sz="2500" b="1" dirty="0">
                <a:solidFill>
                  <a:srgbClr val="FFFFFF"/>
                </a:solidFill>
                <a:latin typeface="+mn-lt"/>
              </a:rPr>
            </a:br>
            <a:r>
              <a:rPr lang="en-GB" sz="2500" b="1" dirty="0">
                <a:solidFill>
                  <a:srgbClr val="FFFFFF"/>
                </a:solidFill>
                <a:latin typeface="+mn-lt"/>
              </a:rPr>
              <a:t>subsequent </a:t>
            </a:r>
            <a:br>
              <a:rPr lang="en-GB" sz="2500" b="1" dirty="0">
                <a:solidFill>
                  <a:srgbClr val="FFFFFF"/>
                </a:solidFill>
                <a:latin typeface="+mn-lt"/>
              </a:rPr>
            </a:br>
            <a:r>
              <a:rPr lang="en-GB" sz="2500" b="1" dirty="0">
                <a:solidFill>
                  <a:srgbClr val="FFFFFF"/>
                </a:solidFill>
                <a:latin typeface="+mn-lt"/>
              </a:rPr>
              <a:t>government statement on the responses (2023</a:t>
            </a:r>
            <a:r>
              <a:rPr lang="en-GB" sz="2500" dirty="0">
                <a:solidFill>
                  <a:srgbClr val="FFFFFF"/>
                </a:solidFill>
                <a:latin typeface="+mn-lt"/>
              </a:rPr>
              <a:t>)  </a:t>
            </a:r>
          </a:p>
        </p:txBody>
      </p:sp>
      <p:sp>
        <p:nvSpPr>
          <p:cNvPr id="3" name="Content Placeholder 2">
            <a:extLst>
              <a:ext uri="{FF2B5EF4-FFF2-40B4-BE49-F238E27FC236}">
                <a16:creationId xmlns:a16="http://schemas.microsoft.com/office/drawing/2014/main" id="{8EA8FD2D-E80E-3A4D-13F9-68615C19C2EC}"/>
              </a:ext>
            </a:extLst>
          </p:cNvPr>
          <p:cNvSpPr>
            <a:spLocks noGrp="1"/>
          </p:cNvSpPr>
          <p:nvPr>
            <p:ph idx="1"/>
          </p:nvPr>
        </p:nvSpPr>
        <p:spPr>
          <a:xfrm>
            <a:off x="4378817" y="649480"/>
            <a:ext cx="7199290" cy="5674047"/>
          </a:xfrm>
        </p:spPr>
        <p:txBody>
          <a:bodyPr anchor="ctr">
            <a:normAutofit lnSpcReduction="10000"/>
          </a:bodyPr>
          <a:lstStyle/>
          <a:p>
            <a:r>
              <a:rPr lang="en-GB" sz="2000" b="1" dirty="0">
                <a:solidFill>
                  <a:schemeClr val="accent6">
                    <a:lumMod val="75000"/>
                  </a:schemeClr>
                </a:solidFill>
              </a:rPr>
              <a:t>A “21</a:t>
            </a:r>
            <a:r>
              <a:rPr lang="en-GB" sz="2000" b="1" baseline="30000" dirty="0">
                <a:solidFill>
                  <a:schemeClr val="accent6">
                    <a:lumMod val="75000"/>
                  </a:schemeClr>
                </a:solidFill>
              </a:rPr>
              <a:t>st</a:t>
            </a:r>
            <a:r>
              <a:rPr lang="en-GB" sz="2000" b="1" dirty="0">
                <a:solidFill>
                  <a:schemeClr val="accent6">
                    <a:lumMod val="75000"/>
                  </a:schemeClr>
                </a:solidFill>
              </a:rPr>
              <a:t> Century leadership programme for senior officers</a:t>
            </a:r>
            <a:r>
              <a:rPr lang="en-GB" sz="2000" b="1" dirty="0"/>
              <a:t>” </a:t>
            </a:r>
            <a:r>
              <a:rPr lang="en-GB" sz="2000" b="1" dirty="0">
                <a:solidFill>
                  <a:srgbClr val="FF0000"/>
                </a:solidFill>
              </a:rPr>
              <a:t>– should it be mandatory?</a:t>
            </a:r>
          </a:p>
          <a:p>
            <a:endParaRPr lang="en-GB" sz="800" b="1" dirty="0"/>
          </a:p>
          <a:p>
            <a:r>
              <a:rPr lang="en-GB" sz="2000" b="1" dirty="0">
                <a:solidFill>
                  <a:schemeClr val="accent6">
                    <a:lumMod val="75000"/>
                  </a:schemeClr>
                </a:solidFill>
              </a:rPr>
              <a:t>5 Priority areas for improving use and quality of data (analytical capacity/training/ consistent data structuring/data governance/data sharing</a:t>
            </a:r>
            <a:r>
              <a:rPr lang="en-GB" sz="2000" b="1" dirty="0"/>
              <a:t>) ? – Any other ideas?</a:t>
            </a:r>
          </a:p>
          <a:p>
            <a:endParaRPr lang="en-GB" sz="800" b="1" dirty="0"/>
          </a:p>
          <a:p>
            <a:r>
              <a:rPr lang="en-GB" sz="2000" b="1" dirty="0">
                <a:solidFill>
                  <a:schemeClr val="accent6">
                    <a:lumMod val="75000"/>
                  </a:schemeClr>
                </a:solidFill>
              </a:rPr>
              <a:t>Priority areas for improving research (collaborating/commissioning/conducting/collating) </a:t>
            </a:r>
          </a:p>
          <a:p>
            <a:endParaRPr lang="en-GB" sz="800" b="1" dirty="0">
              <a:solidFill>
                <a:schemeClr val="accent6">
                  <a:lumMod val="75000"/>
                </a:schemeClr>
              </a:solidFill>
            </a:endParaRPr>
          </a:p>
          <a:p>
            <a:r>
              <a:rPr lang="en-GB" sz="2000" b="1" i="1" dirty="0">
                <a:solidFill>
                  <a:srgbClr val="176324"/>
                </a:solidFill>
              </a:rPr>
              <a:t>Statutory</a:t>
            </a:r>
            <a:r>
              <a:rPr lang="en-GB" sz="2000" b="1" dirty="0">
                <a:solidFill>
                  <a:srgbClr val="176324"/>
                </a:solidFill>
              </a:rPr>
              <a:t> code of ethics/CFOs to enforce</a:t>
            </a:r>
            <a:r>
              <a:rPr lang="en-GB" sz="2000" b="1" dirty="0"/>
              <a:t>/</a:t>
            </a:r>
            <a:r>
              <a:rPr lang="en-GB" sz="2000" b="1" dirty="0">
                <a:solidFill>
                  <a:srgbClr val="7030A0"/>
                </a:solidFill>
              </a:rPr>
              <a:t>an employment matter</a:t>
            </a:r>
            <a:r>
              <a:rPr lang="en-GB" sz="2000" b="1" dirty="0"/>
              <a:t>/</a:t>
            </a:r>
            <a:r>
              <a:rPr lang="en-GB" sz="2000" b="1" dirty="0">
                <a:solidFill>
                  <a:srgbClr val="FF0000"/>
                </a:solidFill>
              </a:rPr>
              <a:t>mandatory oath. </a:t>
            </a:r>
          </a:p>
          <a:p>
            <a:endParaRPr lang="en-GB" sz="800" b="1" dirty="0"/>
          </a:p>
          <a:p>
            <a:r>
              <a:rPr lang="en-GB" sz="2000" b="1" dirty="0">
                <a:solidFill>
                  <a:srgbClr val="176324"/>
                </a:solidFill>
              </a:rPr>
              <a:t>5 priorities for professionalising FRS - leadership/data/research/ethics/clear expectations</a:t>
            </a:r>
          </a:p>
          <a:p>
            <a:endParaRPr lang="en-GB" sz="800" dirty="0">
              <a:solidFill>
                <a:srgbClr val="176324"/>
              </a:solidFill>
            </a:endParaRPr>
          </a:p>
          <a:p>
            <a:r>
              <a:rPr lang="en-GB" sz="2000" b="1" dirty="0">
                <a:solidFill>
                  <a:srgbClr val="176324"/>
                </a:solidFill>
              </a:rPr>
              <a:t>Create an Independent College of Fire and Rescue/set standards on leadership</a:t>
            </a:r>
          </a:p>
          <a:p>
            <a:endParaRPr lang="en-GB" sz="800" b="1" dirty="0"/>
          </a:p>
          <a:p>
            <a:r>
              <a:rPr lang="en-GB" sz="2000" b="1" dirty="0">
                <a:solidFill>
                  <a:srgbClr val="7030A0"/>
                </a:solidFill>
              </a:rPr>
              <a:t>PFCCs and Mayors (easier process) </a:t>
            </a:r>
            <a:r>
              <a:rPr lang="en-GB" sz="2000" b="1" dirty="0"/>
              <a:t>– </a:t>
            </a:r>
            <a:r>
              <a:rPr lang="en-GB" sz="2000" b="1" dirty="0">
                <a:solidFill>
                  <a:srgbClr val="FF0000"/>
                </a:solidFill>
              </a:rPr>
              <a:t>should it be mandatory?</a:t>
            </a:r>
            <a:endParaRPr lang="en-GB" sz="2000" dirty="0">
              <a:solidFill>
                <a:srgbClr val="FF0000"/>
              </a:solidFill>
            </a:endParaRPr>
          </a:p>
          <a:p>
            <a:endParaRPr lang="en-GB" sz="1400" dirty="0"/>
          </a:p>
        </p:txBody>
      </p:sp>
    </p:spTree>
    <p:extLst>
      <p:ext uri="{BB962C8B-B14F-4D97-AF65-F5344CB8AC3E}">
        <p14:creationId xmlns:p14="http://schemas.microsoft.com/office/powerpoint/2010/main" val="414635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2C8F0-98B8-D910-53CB-4BA0E3EF7D44}"/>
              </a:ext>
            </a:extLst>
          </p:cNvPr>
          <p:cNvSpPr>
            <a:spLocks noGrp="1"/>
          </p:cNvSpPr>
          <p:nvPr>
            <p:ph type="title"/>
          </p:nvPr>
        </p:nvSpPr>
        <p:spPr>
          <a:xfrm>
            <a:off x="466722" y="586855"/>
            <a:ext cx="3201366" cy="4873787"/>
          </a:xfrm>
        </p:spPr>
        <p:txBody>
          <a:bodyPr anchor="b">
            <a:normAutofit/>
          </a:bodyPr>
          <a:lstStyle/>
          <a:p>
            <a:pPr algn="r"/>
            <a:r>
              <a:rPr lang="en-GB" sz="3200" b="1" dirty="0">
                <a:solidFill>
                  <a:srgbClr val="FFFFFF"/>
                </a:solidFill>
                <a:latin typeface="+mn-lt"/>
              </a:rPr>
              <a:t>Home Affairs Select Committee Inquiry</a:t>
            </a:r>
            <a:br>
              <a:rPr lang="en-GB" sz="3100" b="1" dirty="0">
                <a:solidFill>
                  <a:srgbClr val="FFFFFF"/>
                </a:solidFill>
                <a:latin typeface="+mn-lt"/>
              </a:rPr>
            </a:br>
            <a:br>
              <a:rPr lang="en-GB" sz="3100" b="1" dirty="0">
                <a:solidFill>
                  <a:srgbClr val="FFFFFF"/>
                </a:solidFill>
                <a:latin typeface="+mn-lt"/>
              </a:rPr>
            </a:br>
            <a:br>
              <a:rPr lang="en-GB" sz="3100" b="1" dirty="0">
                <a:solidFill>
                  <a:srgbClr val="FFFFFF"/>
                </a:solidFill>
                <a:latin typeface="+mn-lt"/>
              </a:rPr>
            </a:br>
            <a:br>
              <a:rPr lang="en-GB" sz="3100" b="1" dirty="0">
                <a:solidFill>
                  <a:srgbClr val="FFFFFF"/>
                </a:solidFill>
                <a:latin typeface="+mn-lt"/>
              </a:rPr>
            </a:br>
            <a:r>
              <a:rPr lang="en-GB" sz="3200" dirty="0">
                <a:solidFill>
                  <a:srgbClr val="FFFFFF"/>
                </a:solidFill>
                <a:latin typeface="+mn-lt"/>
              </a:rPr>
              <a:t>(Chaired by Dame Diana Johnson a Labour MP)</a:t>
            </a:r>
            <a:endParaRPr lang="en-GB" sz="3200" b="1" dirty="0">
              <a:solidFill>
                <a:srgbClr val="FFFFFF"/>
              </a:solidFill>
              <a:latin typeface="+mn-lt"/>
            </a:endParaRPr>
          </a:p>
        </p:txBody>
      </p:sp>
      <p:sp>
        <p:nvSpPr>
          <p:cNvPr id="3" name="Content Placeholder 2">
            <a:extLst>
              <a:ext uri="{FF2B5EF4-FFF2-40B4-BE49-F238E27FC236}">
                <a16:creationId xmlns:a16="http://schemas.microsoft.com/office/drawing/2014/main" id="{3505225C-A287-CF39-6568-94333721A669}"/>
              </a:ext>
            </a:extLst>
          </p:cNvPr>
          <p:cNvSpPr>
            <a:spLocks noGrp="1"/>
          </p:cNvSpPr>
          <p:nvPr>
            <p:ph idx="1"/>
          </p:nvPr>
        </p:nvSpPr>
        <p:spPr>
          <a:xfrm>
            <a:off x="4504549" y="649480"/>
            <a:ext cx="6861058" cy="5546047"/>
          </a:xfrm>
        </p:spPr>
        <p:txBody>
          <a:bodyPr anchor="ctr">
            <a:normAutofit/>
          </a:bodyPr>
          <a:lstStyle/>
          <a:p>
            <a:r>
              <a:rPr lang="en-GB" sz="2400" dirty="0"/>
              <a:t>Started in Feb 2024 into “the </a:t>
            </a:r>
            <a:r>
              <a:rPr lang="en-GB" sz="2400" b="1" dirty="0"/>
              <a:t>cultural failings </a:t>
            </a:r>
            <a:r>
              <a:rPr lang="en-GB" sz="2400" dirty="0"/>
              <a:t>in Fire and Rescue Services”. </a:t>
            </a:r>
          </a:p>
          <a:p>
            <a:endParaRPr lang="en-GB" sz="2000" dirty="0"/>
          </a:p>
          <a:p>
            <a:r>
              <a:rPr lang="en-GB" sz="2400" dirty="0"/>
              <a:t>When </a:t>
            </a:r>
            <a:r>
              <a:rPr lang="en-GB" sz="2400" b="1" dirty="0"/>
              <a:t>general election </a:t>
            </a:r>
            <a:r>
              <a:rPr lang="en-GB" sz="2400" dirty="0"/>
              <a:t>is announced all select committees work is terminated until new committees are established under the next administration </a:t>
            </a:r>
          </a:p>
          <a:p>
            <a:endParaRPr lang="en-GB" sz="2000" dirty="0"/>
          </a:p>
          <a:p>
            <a:r>
              <a:rPr lang="en-GB" sz="2400" dirty="0"/>
              <a:t>23/5/2024 Chair sent </a:t>
            </a:r>
            <a:r>
              <a:rPr lang="en-GB" sz="2400" b="1" dirty="0"/>
              <a:t>letter to the Home Secretary </a:t>
            </a:r>
            <a:r>
              <a:rPr lang="en-GB" sz="2400" dirty="0"/>
              <a:t>about what they would have recommended.</a:t>
            </a:r>
          </a:p>
          <a:p>
            <a:endParaRPr lang="en-GB" sz="2000" dirty="0"/>
          </a:p>
          <a:p>
            <a:r>
              <a:rPr lang="en-GB" sz="2400" dirty="0"/>
              <a:t>In July 2024 Dame Diana Johnson MP became </a:t>
            </a:r>
            <a:r>
              <a:rPr lang="en-GB" sz="2400" b="1" dirty="0"/>
              <a:t>Minister of State for Policing, Fire and Crime Prevention</a:t>
            </a:r>
          </a:p>
          <a:p>
            <a:endParaRPr lang="en-GB" sz="2000" dirty="0"/>
          </a:p>
        </p:txBody>
      </p:sp>
    </p:spTree>
    <p:extLst>
      <p:ext uri="{BB962C8B-B14F-4D97-AF65-F5344CB8AC3E}">
        <p14:creationId xmlns:p14="http://schemas.microsoft.com/office/powerpoint/2010/main" val="1764607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72839-2437-4C0D-2758-83647E7B7FFD}"/>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mn-lt"/>
              </a:rPr>
              <a:t>Home Affairs Select  Committee - Proposals</a:t>
            </a:r>
          </a:p>
        </p:txBody>
      </p:sp>
      <p:sp>
        <p:nvSpPr>
          <p:cNvPr id="3" name="Content Placeholder 2">
            <a:extLst>
              <a:ext uri="{FF2B5EF4-FFF2-40B4-BE49-F238E27FC236}">
                <a16:creationId xmlns:a16="http://schemas.microsoft.com/office/drawing/2014/main" id="{4F85D793-CC8E-0ADB-92A7-504B0B5F85E4}"/>
              </a:ext>
            </a:extLst>
          </p:cNvPr>
          <p:cNvSpPr>
            <a:spLocks noGrp="1"/>
          </p:cNvSpPr>
          <p:nvPr>
            <p:ph idx="1"/>
          </p:nvPr>
        </p:nvSpPr>
        <p:spPr>
          <a:xfrm>
            <a:off x="4504549" y="649480"/>
            <a:ext cx="6861058" cy="5751320"/>
          </a:xfrm>
        </p:spPr>
        <p:txBody>
          <a:bodyPr anchor="ctr">
            <a:normAutofit/>
          </a:bodyPr>
          <a:lstStyle/>
          <a:p>
            <a:endParaRPr lang="en-GB" sz="2000" dirty="0"/>
          </a:p>
          <a:p>
            <a:r>
              <a:rPr lang="en-GB" sz="2400" b="1" dirty="0"/>
              <a:t>Leadership</a:t>
            </a:r>
            <a:r>
              <a:rPr lang="en-GB" sz="2400" dirty="0"/>
              <a:t>, at all levels are the key to changing the toxic culture – review to put process in place to deal with poor leadership with </a:t>
            </a:r>
            <a:r>
              <a:rPr lang="en-GB" sz="2400" b="1" dirty="0"/>
              <a:t>enforceable set standards</a:t>
            </a:r>
            <a:r>
              <a:rPr lang="en-GB" sz="2400" dirty="0"/>
              <a:t>, a statutory Core Code of ethics and no non-disclosure agreements</a:t>
            </a:r>
          </a:p>
          <a:p>
            <a:endParaRPr lang="en-GB" sz="2000" dirty="0"/>
          </a:p>
          <a:p>
            <a:r>
              <a:rPr lang="en-GB" sz="2400" dirty="0"/>
              <a:t>Give HMICFRS </a:t>
            </a:r>
            <a:r>
              <a:rPr lang="en-GB" sz="2400" b="1" dirty="0"/>
              <a:t>enforcement powers </a:t>
            </a:r>
            <a:r>
              <a:rPr lang="en-GB" sz="2400" dirty="0"/>
              <a:t>so that cultural change can happen at speed.</a:t>
            </a:r>
          </a:p>
          <a:p>
            <a:endParaRPr lang="en-GB" sz="2000" dirty="0"/>
          </a:p>
          <a:p>
            <a:r>
              <a:rPr lang="en-GB" sz="2000" dirty="0"/>
              <a:t> </a:t>
            </a:r>
            <a:r>
              <a:rPr lang="en-GB" sz="2400" dirty="0"/>
              <a:t>F&amp;R authorities in England need to improve </a:t>
            </a:r>
            <a:r>
              <a:rPr lang="en-GB" sz="2400" b="1" dirty="0"/>
              <a:t>scrutiny</a:t>
            </a:r>
            <a:r>
              <a:rPr lang="en-GB" sz="2400" dirty="0"/>
              <a:t> of senior leaders</a:t>
            </a:r>
          </a:p>
          <a:p>
            <a:endParaRPr lang="en-GB" sz="2000" dirty="0"/>
          </a:p>
          <a:p>
            <a:r>
              <a:rPr lang="en-GB" sz="2400" b="1" dirty="0"/>
              <a:t>Update</a:t>
            </a:r>
            <a:r>
              <a:rPr lang="en-GB" sz="2400" dirty="0"/>
              <a:t> the 2018 Fire and Rescue National Framework for England</a:t>
            </a:r>
          </a:p>
        </p:txBody>
      </p:sp>
    </p:spTree>
    <p:extLst>
      <p:ext uri="{BB962C8B-B14F-4D97-AF65-F5344CB8AC3E}">
        <p14:creationId xmlns:p14="http://schemas.microsoft.com/office/powerpoint/2010/main" val="293675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36C00-6D2C-CC5C-8FC8-FE964A6A7191}"/>
              </a:ext>
            </a:extLst>
          </p:cNvPr>
          <p:cNvSpPr>
            <a:spLocks noGrp="1"/>
          </p:cNvSpPr>
          <p:nvPr>
            <p:ph type="title"/>
          </p:nvPr>
        </p:nvSpPr>
        <p:spPr>
          <a:xfrm>
            <a:off x="686834" y="1153572"/>
            <a:ext cx="3200400" cy="4461163"/>
          </a:xfrm>
        </p:spPr>
        <p:txBody>
          <a:bodyPr>
            <a:normAutofit/>
          </a:bodyPr>
          <a:lstStyle/>
          <a:p>
            <a:r>
              <a:rPr lang="en-GB" sz="3600" b="1" dirty="0">
                <a:solidFill>
                  <a:srgbClr val="FFFFFF"/>
                </a:solidFill>
                <a:latin typeface="+mn-lt"/>
              </a:rPr>
              <a:t>Conclusions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5A79C74-C02B-072B-DD68-5C435C44C923}"/>
              </a:ext>
            </a:extLst>
          </p:cNvPr>
          <p:cNvSpPr>
            <a:spLocks noGrp="1"/>
          </p:cNvSpPr>
          <p:nvPr>
            <p:ph idx="1"/>
          </p:nvPr>
        </p:nvSpPr>
        <p:spPr>
          <a:xfrm>
            <a:off x="4447308" y="591344"/>
            <a:ext cx="6906491" cy="5585619"/>
          </a:xfrm>
        </p:spPr>
        <p:txBody>
          <a:bodyPr anchor="ctr">
            <a:normAutofit/>
          </a:bodyPr>
          <a:lstStyle/>
          <a:p>
            <a:r>
              <a:rPr lang="en-GB" sz="2400" dirty="0"/>
              <a:t>Some of the characteristic ‘traits’ are </a:t>
            </a:r>
            <a:r>
              <a:rPr lang="en-GB" sz="2400" b="1" dirty="0"/>
              <a:t>already characteristics</a:t>
            </a:r>
            <a:r>
              <a:rPr lang="en-GB" sz="2400" dirty="0"/>
              <a:t> of the Fire and Rescue Sector.</a:t>
            </a:r>
          </a:p>
          <a:p>
            <a:endParaRPr lang="en-GB" sz="800" dirty="0"/>
          </a:p>
          <a:p>
            <a:r>
              <a:rPr lang="en-GB" sz="2400" dirty="0"/>
              <a:t>In terms of professionalisation </a:t>
            </a:r>
            <a:r>
              <a:rPr lang="en-GB" sz="2400" b="1" dirty="0"/>
              <a:t>all the (former government’s) initiatives in green on slide 9 </a:t>
            </a:r>
            <a:r>
              <a:rPr lang="en-GB" sz="2400" dirty="0"/>
              <a:t>would have been made the responsibility of the new ‘Independent’ College of Fire and Rescue, based on the College of Policing.</a:t>
            </a:r>
          </a:p>
          <a:p>
            <a:endParaRPr lang="en-GB" sz="2200" dirty="0"/>
          </a:p>
          <a:p>
            <a:r>
              <a:rPr lang="en-GB" sz="2400" dirty="0"/>
              <a:t>The select committee calls for the government, HMICFRS, FRA  and the unions to undertake various changes.</a:t>
            </a:r>
          </a:p>
          <a:p>
            <a:endParaRPr lang="en-GB" sz="2200" dirty="0"/>
          </a:p>
          <a:p>
            <a:r>
              <a:rPr lang="en-GB" sz="2400" dirty="0"/>
              <a:t>The NFCC, is already acting through its </a:t>
            </a:r>
            <a:r>
              <a:rPr lang="en-GB" sz="2400" b="1" dirty="0"/>
              <a:t>Culture Action Plan and Cultural Conferences  </a:t>
            </a:r>
          </a:p>
          <a:p>
            <a:endParaRPr lang="en-GB" sz="2200" dirty="0"/>
          </a:p>
        </p:txBody>
      </p:sp>
    </p:spTree>
    <p:extLst>
      <p:ext uri="{BB962C8B-B14F-4D97-AF65-F5344CB8AC3E}">
        <p14:creationId xmlns:p14="http://schemas.microsoft.com/office/powerpoint/2010/main" val="119366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90951-A612-8407-ED74-EC6B0F852CAF}"/>
              </a:ext>
            </a:extLst>
          </p:cNvPr>
          <p:cNvSpPr>
            <a:spLocks noGrp="1"/>
          </p:cNvSpPr>
          <p:nvPr>
            <p:ph type="title"/>
          </p:nvPr>
        </p:nvSpPr>
        <p:spPr>
          <a:xfrm>
            <a:off x="124178" y="1153572"/>
            <a:ext cx="3763056" cy="4461163"/>
          </a:xfrm>
        </p:spPr>
        <p:txBody>
          <a:bodyPr>
            <a:normAutofit/>
          </a:bodyPr>
          <a:lstStyle/>
          <a:p>
            <a:r>
              <a:rPr lang="en-GB" sz="3600" b="1" dirty="0">
                <a:solidFill>
                  <a:srgbClr val="FFFFFF"/>
                </a:solidFill>
                <a:latin typeface="+mn-lt"/>
              </a:rPr>
              <a:t>Recommendations</a:t>
            </a:r>
            <a:r>
              <a:rPr lang="en-GB" sz="2800" b="1" dirty="0">
                <a:solidFill>
                  <a:srgbClr val="FFFFFF"/>
                </a:solidFill>
                <a:latin typeface="+mn-lt"/>
              </a:rPr>
              <a:t> </a:t>
            </a:r>
            <a:br>
              <a:rPr lang="en-GB" sz="2800" b="1" dirty="0">
                <a:solidFill>
                  <a:srgbClr val="FFFFFF"/>
                </a:solidFill>
                <a:latin typeface="+mn-lt"/>
              </a:rPr>
            </a:br>
            <a:br>
              <a:rPr lang="en-GB" sz="2800" b="1" dirty="0">
                <a:solidFill>
                  <a:srgbClr val="FFFFFF"/>
                </a:solidFill>
                <a:latin typeface="+mn-lt"/>
              </a:rPr>
            </a:br>
            <a:r>
              <a:rPr lang="en-GB" sz="3600" b="1" dirty="0">
                <a:solidFill>
                  <a:srgbClr val="FFFFFF"/>
                </a:solidFill>
                <a:latin typeface="+mn-lt"/>
              </a:rPr>
              <a:t>Strategic issues</a:t>
            </a:r>
            <a:br>
              <a:rPr lang="en-GB" sz="2800" b="1" dirty="0">
                <a:solidFill>
                  <a:srgbClr val="FFFFFF"/>
                </a:solidFill>
                <a:latin typeface="+mn-lt"/>
              </a:rPr>
            </a:br>
            <a:endParaRPr lang="en-GB" sz="2800" b="1"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17E43A-A7F3-5216-BF87-33563B14561A}"/>
              </a:ext>
            </a:extLst>
          </p:cNvPr>
          <p:cNvSpPr>
            <a:spLocks noGrp="1"/>
          </p:cNvSpPr>
          <p:nvPr>
            <p:ph idx="1"/>
          </p:nvPr>
        </p:nvSpPr>
        <p:spPr>
          <a:xfrm>
            <a:off x="4447308" y="591344"/>
            <a:ext cx="6906491" cy="5585619"/>
          </a:xfrm>
        </p:spPr>
        <p:txBody>
          <a:bodyPr anchor="ctr">
            <a:normAutofit lnSpcReduction="10000"/>
          </a:bodyPr>
          <a:lstStyle/>
          <a:p>
            <a:r>
              <a:rPr lang="en-GB" sz="1900" dirty="0"/>
              <a:t>Improved</a:t>
            </a:r>
            <a:r>
              <a:rPr lang="en-GB" sz="1900" b="1" dirty="0"/>
              <a:t> scrutiny </a:t>
            </a:r>
            <a:r>
              <a:rPr lang="en-GB" sz="1900" dirty="0"/>
              <a:t>arrangements (internal and external) need to be implemented in all FRAs and subject to regular inspections.</a:t>
            </a:r>
          </a:p>
          <a:p>
            <a:endParaRPr lang="en-GB" sz="800" dirty="0"/>
          </a:p>
          <a:p>
            <a:r>
              <a:rPr lang="en-GB" sz="1800" dirty="0"/>
              <a:t>Inspections should be </a:t>
            </a:r>
            <a:r>
              <a:rPr lang="en-GB" sz="1800" b="1" dirty="0"/>
              <a:t>Corporate/Comprehensive </a:t>
            </a:r>
            <a:r>
              <a:rPr lang="en-GB" sz="1800" dirty="0"/>
              <a:t>(covering political and operational leadership, organisational culture and financial arrangements) to replace the current service inspections.</a:t>
            </a:r>
          </a:p>
          <a:p>
            <a:endParaRPr lang="en-GB" sz="800" dirty="0"/>
          </a:p>
          <a:p>
            <a:r>
              <a:rPr lang="en-GB" sz="2000" dirty="0"/>
              <a:t>Contrary to the Select Committee’s view </a:t>
            </a:r>
            <a:r>
              <a:rPr lang="en-GB" sz="2000" b="1" dirty="0"/>
              <a:t>enforcement powers do exist </a:t>
            </a:r>
            <a:r>
              <a:rPr lang="en-GB" sz="2000" dirty="0"/>
              <a:t>developed under Best Value and are currently being used in Local Authorities (</a:t>
            </a:r>
            <a:r>
              <a:rPr lang="en-GB" sz="2000" b="1" dirty="0"/>
              <a:t>See</a:t>
            </a:r>
            <a:r>
              <a:rPr lang="en-GB" sz="2000" dirty="0"/>
              <a:t> </a:t>
            </a:r>
            <a:r>
              <a:rPr lang="en-GB" sz="2000" b="1" dirty="0"/>
              <a:t>Section 7 and Annex D of 2018 National Framework</a:t>
            </a:r>
            <a:r>
              <a:rPr lang="en-GB" sz="2000" dirty="0"/>
              <a:t>). HMICFRS play a leading role in identifying any fire and rescue authority that is failing or is likely to fail. It is the government who have the powers to intervene.</a:t>
            </a:r>
          </a:p>
          <a:p>
            <a:endParaRPr lang="en-GB" sz="800" dirty="0"/>
          </a:p>
          <a:p>
            <a:r>
              <a:rPr lang="en-GB" sz="1800" dirty="0"/>
              <a:t>The National Framework 2018 should be replaced by a framework that is fit for future purpose</a:t>
            </a:r>
          </a:p>
          <a:p>
            <a:endParaRPr lang="en-GB" sz="800" dirty="0"/>
          </a:p>
          <a:p>
            <a:r>
              <a:rPr lang="en-GB" sz="1800" b="1" dirty="0"/>
              <a:t>HMICFRS should be split </a:t>
            </a:r>
            <a:r>
              <a:rPr lang="en-GB" sz="1800" dirty="0"/>
              <a:t>into two specialist inspectorates and report at least annually  to the appropriate select committee not to the Home Office.</a:t>
            </a:r>
          </a:p>
        </p:txBody>
      </p:sp>
    </p:spTree>
    <p:extLst>
      <p:ext uri="{BB962C8B-B14F-4D97-AF65-F5344CB8AC3E}">
        <p14:creationId xmlns:p14="http://schemas.microsoft.com/office/powerpoint/2010/main" val="235006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515F-CF4C-34F8-79BA-A458AFBD3B78}"/>
              </a:ext>
            </a:extLst>
          </p:cNvPr>
          <p:cNvSpPr>
            <a:spLocks noGrp="1"/>
          </p:cNvSpPr>
          <p:nvPr>
            <p:ph type="title"/>
          </p:nvPr>
        </p:nvSpPr>
        <p:spPr>
          <a:xfrm>
            <a:off x="0" y="1153572"/>
            <a:ext cx="3887234" cy="4461163"/>
          </a:xfrm>
        </p:spPr>
        <p:txBody>
          <a:bodyPr>
            <a:normAutofit/>
          </a:bodyPr>
          <a:lstStyle/>
          <a:p>
            <a:r>
              <a:rPr lang="en-GB" sz="3600" b="1" dirty="0">
                <a:solidFill>
                  <a:srgbClr val="FFFFFF"/>
                </a:solidFill>
                <a:latin typeface="+mn-lt"/>
              </a:rPr>
              <a:t>Recommendations: </a:t>
            </a:r>
            <a:br>
              <a:rPr lang="en-GB" sz="3600" b="1" dirty="0">
                <a:solidFill>
                  <a:srgbClr val="FFFFFF"/>
                </a:solidFill>
                <a:latin typeface="+mn-lt"/>
              </a:rPr>
            </a:br>
            <a:br>
              <a:rPr lang="en-GB" sz="3600" b="1" dirty="0">
                <a:solidFill>
                  <a:srgbClr val="FFFFFF"/>
                </a:solidFill>
                <a:latin typeface="+mn-lt"/>
              </a:rPr>
            </a:br>
            <a:r>
              <a:rPr lang="en-GB" sz="3600" b="1" dirty="0">
                <a:solidFill>
                  <a:srgbClr val="FFFFFF"/>
                </a:solidFill>
                <a:latin typeface="+mn-lt"/>
              </a:rPr>
              <a:t>Specific to promoting professionalism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0D0FFB-EF83-A8F1-A7C3-FF307B63EEEB}"/>
              </a:ext>
            </a:extLst>
          </p:cNvPr>
          <p:cNvSpPr>
            <a:spLocks noGrp="1"/>
          </p:cNvSpPr>
          <p:nvPr>
            <p:ph idx="1"/>
          </p:nvPr>
        </p:nvSpPr>
        <p:spPr>
          <a:xfrm>
            <a:off x="4262907" y="591344"/>
            <a:ext cx="7370927" cy="6266656"/>
          </a:xfrm>
        </p:spPr>
        <p:txBody>
          <a:bodyPr anchor="ctr">
            <a:normAutofit/>
          </a:bodyPr>
          <a:lstStyle/>
          <a:p>
            <a:r>
              <a:rPr lang="en-GB" sz="1800" b="1" dirty="0"/>
              <a:t>We support the creation of an ‘Independent’ College of Fire and Rescue </a:t>
            </a:r>
            <a:r>
              <a:rPr lang="en-GB" sz="1800" dirty="0"/>
              <a:t>but not that it should be heavily influenced or directly modelled on the College of Policing. </a:t>
            </a:r>
          </a:p>
          <a:p>
            <a:endParaRPr lang="en-GB" sz="800" dirty="0"/>
          </a:p>
          <a:p>
            <a:r>
              <a:rPr lang="en-GB" sz="1800" dirty="0"/>
              <a:t>It should be based upon and complement the </a:t>
            </a:r>
            <a:r>
              <a:rPr lang="en-GB" sz="1800" b="1" dirty="0"/>
              <a:t>Scottish FRS National Training Centre</a:t>
            </a:r>
            <a:r>
              <a:rPr lang="en-GB" sz="1800" dirty="0"/>
              <a:t> and liaise with NFCC, </a:t>
            </a:r>
            <a:r>
              <a:rPr lang="en-GB" sz="1800" dirty="0" err="1"/>
              <a:t>Oflog</a:t>
            </a:r>
            <a:r>
              <a:rPr lang="en-GB" sz="1800" dirty="0"/>
              <a:t>, CIPFA, LGA, the Colleges of Policing and Paramedics and other key stakeholders.</a:t>
            </a:r>
          </a:p>
          <a:p>
            <a:endParaRPr lang="en-GB" sz="1500" dirty="0"/>
          </a:p>
          <a:p>
            <a:r>
              <a:rPr lang="en-GB" sz="1800" dirty="0"/>
              <a:t>We also agree with it </a:t>
            </a:r>
            <a:r>
              <a:rPr lang="en-GB" sz="1800" b="1" dirty="0"/>
              <a:t>driving professionalisation</a:t>
            </a:r>
            <a:r>
              <a:rPr lang="en-GB" sz="1800" dirty="0"/>
              <a:t>, absorbing the Standards Board and be responsible for a statutory code of ethics and conduct and that it is overseen by a body of representatives from within the sector.</a:t>
            </a:r>
          </a:p>
          <a:p>
            <a:endParaRPr lang="en-GB" sz="1500" dirty="0"/>
          </a:p>
          <a:p>
            <a:r>
              <a:rPr lang="en-GB" sz="1800" dirty="0"/>
              <a:t>We agree with it developing, commissioning and accrediting </a:t>
            </a:r>
            <a:r>
              <a:rPr lang="en-GB" sz="1800" b="1" dirty="0"/>
              <a:t>leadership</a:t>
            </a:r>
            <a:r>
              <a:rPr lang="en-GB" sz="1800" dirty="0"/>
              <a:t> courses, (although not as an exclusive provider) being the centre for research, data collection and dissemination and it should be required to develop a real-time remote-access institutional repository.</a:t>
            </a:r>
          </a:p>
          <a:p>
            <a:endParaRPr lang="en-GB" sz="1500" dirty="0"/>
          </a:p>
          <a:p>
            <a:r>
              <a:rPr lang="en-GB" sz="1800" dirty="0"/>
              <a:t>As far as we know – there has been no budget provision made for the college!</a:t>
            </a:r>
          </a:p>
          <a:p>
            <a:endParaRPr lang="en-GB" sz="1500" dirty="0"/>
          </a:p>
          <a:p>
            <a:endParaRPr lang="en-GB" sz="1500" dirty="0"/>
          </a:p>
        </p:txBody>
      </p:sp>
    </p:spTree>
    <p:extLst>
      <p:ext uri="{BB962C8B-B14F-4D97-AF65-F5344CB8AC3E}">
        <p14:creationId xmlns:p14="http://schemas.microsoft.com/office/powerpoint/2010/main" val="61147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0E79-8A8D-31BC-6BE3-DF32CFE4A83A}"/>
              </a:ext>
            </a:extLst>
          </p:cNvPr>
          <p:cNvSpPr>
            <a:spLocks noGrp="1"/>
          </p:cNvSpPr>
          <p:nvPr>
            <p:ph type="title"/>
          </p:nvPr>
        </p:nvSpPr>
        <p:spPr/>
        <p:txBody>
          <a:bodyPr>
            <a:normAutofit/>
          </a:bodyPr>
          <a:lstStyle/>
          <a:p>
            <a:r>
              <a:rPr lang="en-GB" sz="3600" b="1" dirty="0">
                <a:latin typeface="+mn-lt"/>
              </a:rPr>
              <a:t>Assessing against the ‘traits’ of professionalism </a:t>
            </a:r>
          </a:p>
        </p:txBody>
      </p:sp>
      <p:graphicFrame>
        <p:nvGraphicFramePr>
          <p:cNvPr id="4" name="Content Placeholder 3">
            <a:extLst>
              <a:ext uri="{FF2B5EF4-FFF2-40B4-BE49-F238E27FC236}">
                <a16:creationId xmlns:a16="http://schemas.microsoft.com/office/drawing/2014/main" id="{33257380-EC42-62A0-C77B-4A7DDD4A8D84}"/>
              </a:ext>
            </a:extLst>
          </p:cNvPr>
          <p:cNvGraphicFramePr>
            <a:graphicFrameLocks noGrp="1"/>
          </p:cNvGraphicFramePr>
          <p:nvPr>
            <p:ph idx="1"/>
            <p:extLst>
              <p:ext uri="{D42A27DB-BD31-4B8C-83A1-F6EECF244321}">
                <p14:modId xmlns:p14="http://schemas.microsoft.com/office/powerpoint/2010/main" val="4008668650"/>
              </p:ext>
            </p:extLst>
          </p:nvPr>
        </p:nvGraphicFramePr>
        <p:xfrm>
          <a:off x="671146" y="1541219"/>
          <a:ext cx="11163300" cy="4746271"/>
        </p:xfrm>
        <a:graphic>
          <a:graphicData uri="http://schemas.openxmlformats.org/drawingml/2006/table">
            <a:tbl>
              <a:tblPr firstRow="1" bandRow="1">
                <a:tableStyleId>{21E4AEA4-8DFA-4A89-87EB-49C32662AFE0}</a:tableStyleId>
              </a:tblPr>
              <a:tblGrid>
                <a:gridCol w="8101379">
                  <a:extLst>
                    <a:ext uri="{9D8B030D-6E8A-4147-A177-3AD203B41FA5}">
                      <a16:colId xmlns:a16="http://schemas.microsoft.com/office/drawing/2014/main" val="694702917"/>
                    </a:ext>
                  </a:extLst>
                </a:gridCol>
                <a:gridCol w="1028700">
                  <a:extLst>
                    <a:ext uri="{9D8B030D-6E8A-4147-A177-3AD203B41FA5}">
                      <a16:colId xmlns:a16="http://schemas.microsoft.com/office/drawing/2014/main" val="3076608586"/>
                    </a:ext>
                  </a:extLst>
                </a:gridCol>
                <a:gridCol w="969352">
                  <a:extLst>
                    <a:ext uri="{9D8B030D-6E8A-4147-A177-3AD203B41FA5}">
                      <a16:colId xmlns:a16="http://schemas.microsoft.com/office/drawing/2014/main" val="3803389875"/>
                    </a:ext>
                  </a:extLst>
                </a:gridCol>
                <a:gridCol w="1063869">
                  <a:extLst>
                    <a:ext uri="{9D8B030D-6E8A-4147-A177-3AD203B41FA5}">
                      <a16:colId xmlns:a16="http://schemas.microsoft.com/office/drawing/2014/main" val="1165775496"/>
                    </a:ext>
                  </a:extLst>
                </a:gridCol>
              </a:tblGrid>
              <a:tr h="905791">
                <a:tc>
                  <a:txBody>
                    <a:bodyPr/>
                    <a:lstStyle/>
                    <a:p>
                      <a:pPr algn="ctr"/>
                      <a:r>
                        <a:rPr lang="en-GB" sz="2000" dirty="0"/>
                        <a:t>Traits</a:t>
                      </a:r>
                    </a:p>
                  </a:txBody>
                  <a:tcPr anchor="ctr"/>
                </a:tc>
                <a:tc>
                  <a:txBody>
                    <a:bodyPr/>
                    <a:lstStyle/>
                    <a:p>
                      <a:pPr algn="ctr"/>
                      <a:r>
                        <a:rPr lang="en-GB" sz="2000" dirty="0"/>
                        <a:t>Until 2017</a:t>
                      </a:r>
                    </a:p>
                  </a:txBody>
                  <a:tcPr anchor="ctr"/>
                </a:tc>
                <a:tc>
                  <a:txBody>
                    <a:bodyPr/>
                    <a:lstStyle/>
                    <a:p>
                      <a:pPr algn="ctr"/>
                      <a:r>
                        <a:rPr lang="en-GB" sz="2000" dirty="0"/>
                        <a:t>Now</a:t>
                      </a:r>
                    </a:p>
                  </a:txBody>
                  <a:tcPr anchor="ctr"/>
                </a:tc>
                <a:tc>
                  <a:txBody>
                    <a:bodyPr/>
                    <a:lstStyle/>
                    <a:p>
                      <a:pPr algn="ctr"/>
                      <a:r>
                        <a:rPr lang="en-GB" sz="2000" dirty="0"/>
                        <a:t>With changes</a:t>
                      </a:r>
                    </a:p>
                  </a:txBody>
                  <a:tcPr anchor="ctr"/>
                </a:tc>
                <a:extLst>
                  <a:ext uri="{0D108BD9-81ED-4DB2-BD59-A6C34878D82A}">
                    <a16:rowId xmlns:a16="http://schemas.microsoft.com/office/drawing/2014/main" val="3204966570"/>
                  </a:ext>
                </a:extLst>
              </a:tr>
              <a:tr h="634054">
                <a:tc>
                  <a:txBody>
                    <a:bodyPr/>
                    <a:lstStyle/>
                    <a:p>
                      <a:r>
                        <a:rPr lang="en-GB" b="1" dirty="0"/>
                        <a:t>an extensive theoretical knowledge base</a:t>
                      </a:r>
                    </a:p>
                  </a:txBody>
                  <a:tcPr/>
                </a:tc>
                <a:tc>
                  <a:txBody>
                    <a:bodyPr/>
                    <a:lstStyle/>
                    <a:p>
                      <a:r>
                        <a:rPr lang="en-GB"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r>
                        <a:rPr lang="en-GB" dirty="0"/>
                        <a:t>Yes</a:t>
                      </a:r>
                    </a:p>
                  </a:txBody>
                  <a:tcPr/>
                </a:tc>
                <a:extLst>
                  <a:ext uri="{0D108BD9-81ED-4DB2-BD59-A6C34878D82A}">
                    <a16:rowId xmlns:a16="http://schemas.microsoft.com/office/drawing/2014/main" val="516960059"/>
                  </a:ext>
                </a:extLst>
              </a:tr>
              <a:tr h="634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 legitimate expertise in a specialized field</a:t>
                      </a:r>
                    </a:p>
                  </a:txBody>
                  <a:tcPr/>
                </a:tc>
                <a:tc>
                  <a:txBody>
                    <a:bodyPr/>
                    <a:lstStyle/>
                    <a:p>
                      <a:r>
                        <a:rPr lang="en-GB"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extLst>
                  <a:ext uri="{0D108BD9-81ED-4DB2-BD59-A6C34878D82A}">
                    <a16:rowId xmlns:a16="http://schemas.microsoft.com/office/drawing/2014/main" val="181026297"/>
                  </a:ext>
                </a:extLst>
              </a:tr>
              <a:tr h="634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 altruistic commitment to service</a:t>
                      </a:r>
                    </a:p>
                  </a:txBody>
                  <a:tcPr/>
                </a:tc>
                <a:tc>
                  <a:txBody>
                    <a:bodyPr/>
                    <a:lstStyle/>
                    <a:p>
                      <a:r>
                        <a:rPr lang="en-GB"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extLst>
                  <a:ext uri="{0D108BD9-81ED-4DB2-BD59-A6C34878D82A}">
                    <a16:rowId xmlns:a16="http://schemas.microsoft.com/office/drawing/2014/main" val="174710403"/>
                  </a:ext>
                </a:extLst>
              </a:tr>
              <a:tr h="634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 unusual degree of autonomy in work</a:t>
                      </a:r>
                    </a:p>
                  </a:txBody>
                  <a:tcPr/>
                </a:tc>
                <a:tc>
                  <a:txBody>
                    <a:bodyPr/>
                    <a:lstStyle/>
                    <a:p>
                      <a:r>
                        <a:rPr lang="en-GB"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extLst>
                  <a:ext uri="{0D108BD9-81ED-4DB2-BD59-A6C34878D82A}">
                    <a16:rowId xmlns:a16="http://schemas.microsoft.com/office/drawing/2014/main" val="440410881"/>
                  </a:ext>
                </a:extLst>
              </a:tr>
              <a:tr h="634054">
                <a:tc>
                  <a:txBody>
                    <a:bodyPr/>
                    <a:lstStyle/>
                    <a:p>
                      <a:r>
                        <a:rPr lang="en-GB" b="1" dirty="0"/>
                        <a:t>a code of ethics and conduct overseen by a body of representatives from within the field itself</a:t>
                      </a:r>
                    </a:p>
                  </a:txBody>
                  <a:tcPr/>
                </a:tc>
                <a:tc>
                  <a:txBody>
                    <a:bodyPr/>
                    <a:lstStyle/>
                    <a:p>
                      <a:r>
                        <a:rPr lang="en-GB" dirty="0"/>
                        <a:t>No</a:t>
                      </a:r>
                    </a:p>
                  </a:txBody>
                  <a:tcPr/>
                </a:tc>
                <a:tc>
                  <a:txBody>
                    <a:bodyPr/>
                    <a:lstStyle/>
                    <a:p>
                      <a:r>
                        <a:rPr lang="en-GB"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extLst>
                  <a:ext uri="{0D108BD9-81ED-4DB2-BD59-A6C34878D82A}">
                    <a16:rowId xmlns:a16="http://schemas.microsoft.com/office/drawing/2014/main" val="1966847534"/>
                  </a:ext>
                </a:extLst>
              </a:tr>
              <a:tr h="634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 personal identity that stems from the professional’s occupation</a:t>
                      </a:r>
                    </a:p>
                  </a:txBody>
                  <a:tcPr/>
                </a:tc>
                <a:tc>
                  <a:txBody>
                    <a:bodyPr/>
                    <a:lstStyle/>
                    <a:p>
                      <a:r>
                        <a:rPr lang="en-GB"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a:t>
                      </a:r>
                    </a:p>
                    <a:p>
                      <a:endParaRPr lang="en-GB" dirty="0"/>
                    </a:p>
                  </a:txBody>
                  <a:tcPr/>
                </a:tc>
                <a:extLst>
                  <a:ext uri="{0D108BD9-81ED-4DB2-BD59-A6C34878D82A}">
                    <a16:rowId xmlns:a16="http://schemas.microsoft.com/office/drawing/2014/main" val="3515378341"/>
                  </a:ext>
                </a:extLst>
              </a:tr>
            </a:tbl>
          </a:graphicData>
        </a:graphic>
      </p:graphicFrame>
    </p:spTree>
    <p:extLst>
      <p:ext uri="{BB962C8B-B14F-4D97-AF65-F5344CB8AC3E}">
        <p14:creationId xmlns:p14="http://schemas.microsoft.com/office/powerpoint/2010/main" val="276860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35C7D69-69C5-75BB-B4B1-D6183E2B7ABA}"/>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sz="6000" kern="1200" dirty="0">
                <a:solidFill>
                  <a:schemeClr val="tx1"/>
                </a:solidFill>
                <a:latin typeface="+mn-lt"/>
                <a:ea typeface="+mj-ea"/>
                <a:cs typeface="+mj-cs"/>
              </a:rPr>
              <a:t>Questions?</a:t>
            </a:r>
          </a:p>
        </p:txBody>
      </p:sp>
      <p:sp>
        <p:nvSpPr>
          <p:cNvPr id="34" name="Freeform: Shape 3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Graphic 26" descr="Help">
            <a:extLst>
              <a:ext uri="{FF2B5EF4-FFF2-40B4-BE49-F238E27FC236}">
                <a16:creationId xmlns:a16="http://schemas.microsoft.com/office/drawing/2014/main" id="{789BD5FA-6F25-C1CF-FCEF-6BC940DA69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8" name="Freeform: Shape 3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2061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B52B2-C772-58C7-21CC-0F5F21D0176D}"/>
              </a:ext>
            </a:extLst>
          </p:cNvPr>
          <p:cNvSpPr>
            <a:spLocks noGrp="1"/>
          </p:cNvSpPr>
          <p:nvPr>
            <p:ph type="title"/>
          </p:nvPr>
        </p:nvSpPr>
        <p:spPr>
          <a:xfrm>
            <a:off x="466722" y="586855"/>
            <a:ext cx="3201366" cy="3387497"/>
          </a:xfrm>
        </p:spPr>
        <p:txBody>
          <a:bodyPr anchor="b">
            <a:normAutofit/>
          </a:bodyPr>
          <a:lstStyle/>
          <a:p>
            <a:pPr algn="r"/>
            <a:r>
              <a:rPr lang="en-GB" sz="3600" b="1">
                <a:solidFill>
                  <a:srgbClr val="FFFFFF"/>
                </a:solidFill>
                <a:latin typeface="+mn-lt"/>
              </a:rPr>
              <a:t>Structure</a:t>
            </a:r>
            <a:br>
              <a:rPr lang="en-GB" sz="3600" b="1">
                <a:solidFill>
                  <a:srgbClr val="FFFFFF"/>
                </a:solidFill>
                <a:latin typeface="+mn-lt"/>
              </a:rPr>
            </a:br>
            <a:r>
              <a:rPr lang="en-GB" sz="3600" b="1">
                <a:solidFill>
                  <a:srgbClr val="FFFFFF"/>
                </a:solidFill>
                <a:latin typeface="+mn-lt"/>
              </a:rPr>
              <a:t> of presentation</a:t>
            </a:r>
            <a:endParaRPr lang="en-GB" sz="3600" b="1" dirty="0">
              <a:solidFill>
                <a:srgbClr val="FFFFFF"/>
              </a:solidFill>
              <a:latin typeface="+mn-lt"/>
            </a:endParaRPr>
          </a:p>
        </p:txBody>
      </p:sp>
      <p:sp>
        <p:nvSpPr>
          <p:cNvPr id="3" name="Content Placeholder 2">
            <a:extLst>
              <a:ext uri="{FF2B5EF4-FFF2-40B4-BE49-F238E27FC236}">
                <a16:creationId xmlns:a16="http://schemas.microsoft.com/office/drawing/2014/main" id="{7A8C67A3-4DA6-89E7-E470-6741DD6A79C8}"/>
              </a:ext>
            </a:extLst>
          </p:cNvPr>
          <p:cNvSpPr>
            <a:spLocks noGrp="1"/>
          </p:cNvSpPr>
          <p:nvPr>
            <p:ph idx="1"/>
          </p:nvPr>
        </p:nvSpPr>
        <p:spPr>
          <a:xfrm>
            <a:off x="4367695" y="649480"/>
            <a:ext cx="7506626" cy="5546047"/>
          </a:xfrm>
        </p:spPr>
        <p:txBody>
          <a:bodyPr anchor="ctr">
            <a:normAutofit fontScale="92500" lnSpcReduction="10000"/>
          </a:bodyPr>
          <a:lstStyle/>
          <a:p>
            <a:r>
              <a:rPr lang="en-GB" sz="2400" dirty="0"/>
              <a:t>Introduction, background and purpose of the paper</a:t>
            </a:r>
          </a:p>
          <a:p>
            <a:endParaRPr lang="en-GB" sz="800" dirty="0"/>
          </a:p>
          <a:p>
            <a:r>
              <a:rPr lang="en-GB" sz="2400" dirty="0"/>
              <a:t>Theory: the ‘traits’ approach to professionalism and professional bodies</a:t>
            </a:r>
          </a:p>
          <a:p>
            <a:pPr marL="0" indent="0">
              <a:buNone/>
            </a:pPr>
            <a:endParaRPr lang="en-GB" sz="800" dirty="0"/>
          </a:p>
          <a:p>
            <a:r>
              <a:rPr lang="en-GB" sz="2400" dirty="0"/>
              <a:t>Methods</a:t>
            </a:r>
          </a:p>
          <a:p>
            <a:endParaRPr lang="en-GB" sz="800" dirty="0"/>
          </a:p>
          <a:p>
            <a:r>
              <a:rPr lang="en-GB" sz="2400" dirty="0"/>
              <a:t>Recent history and antecedents of professionalism in FRS</a:t>
            </a:r>
          </a:p>
          <a:p>
            <a:endParaRPr lang="en-GB" sz="800" dirty="0"/>
          </a:p>
          <a:p>
            <a:r>
              <a:rPr lang="en-GB" sz="2400" dirty="0"/>
              <a:t>Empirical findings on professionalism</a:t>
            </a:r>
          </a:p>
          <a:p>
            <a:endParaRPr lang="en-GB" sz="800" dirty="0"/>
          </a:p>
          <a:p>
            <a:r>
              <a:rPr lang="en-GB" sz="2400" dirty="0"/>
              <a:t>Discussion of the recommendations of the previous Conservative  Government</a:t>
            </a:r>
          </a:p>
          <a:p>
            <a:endParaRPr lang="en-GB" sz="900" dirty="0"/>
          </a:p>
          <a:p>
            <a:r>
              <a:rPr lang="en-GB" sz="2400" dirty="0"/>
              <a:t>The recommendations of the former Home Affairs Select committee</a:t>
            </a:r>
          </a:p>
          <a:p>
            <a:endParaRPr lang="en-GB" sz="900" dirty="0"/>
          </a:p>
          <a:p>
            <a:r>
              <a:rPr lang="en-GB" sz="2400" dirty="0"/>
              <a:t>Conclusions and recommendations </a:t>
            </a:r>
          </a:p>
          <a:p>
            <a:endParaRPr lang="en-GB" sz="2000" dirty="0"/>
          </a:p>
        </p:txBody>
      </p:sp>
    </p:spTree>
    <p:extLst>
      <p:ext uri="{BB962C8B-B14F-4D97-AF65-F5344CB8AC3E}">
        <p14:creationId xmlns:p14="http://schemas.microsoft.com/office/powerpoint/2010/main" val="402223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C0E79-8A8D-31BC-6BE3-DF32CFE4A83A}"/>
              </a:ext>
            </a:extLst>
          </p:cNvPr>
          <p:cNvSpPr>
            <a:spLocks noGrp="1"/>
          </p:cNvSpPr>
          <p:nvPr>
            <p:ph type="title"/>
          </p:nvPr>
        </p:nvSpPr>
        <p:spPr>
          <a:xfrm>
            <a:off x="542860" y="762001"/>
            <a:ext cx="6553400" cy="1315437"/>
          </a:xfrm>
        </p:spPr>
        <p:txBody>
          <a:bodyPr anchor="ctr">
            <a:normAutofit/>
          </a:bodyPr>
          <a:lstStyle/>
          <a:p>
            <a:r>
              <a:rPr lang="en-GB" sz="3700" b="1" dirty="0">
                <a:latin typeface="+mn-lt"/>
              </a:rPr>
              <a:t>Literature: professionalism and the ‘traits’ approach </a:t>
            </a:r>
          </a:p>
        </p:txBody>
      </p:sp>
      <p:sp>
        <p:nvSpPr>
          <p:cNvPr id="3" name="Content Placeholder 2">
            <a:extLst>
              <a:ext uri="{FF2B5EF4-FFF2-40B4-BE49-F238E27FC236}">
                <a16:creationId xmlns:a16="http://schemas.microsoft.com/office/drawing/2014/main" id="{17FA6FC2-41F7-9E8F-98B8-800AE06E7F11}"/>
              </a:ext>
            </a:extLst>
          </p:cNvPr>
          <p:cNvSpPr>
            <a:spLocks noGrp="1"/>
          </p:cNvSpPr>
          <p:nvPr>
            <p:ph idx="1"/>
          </p:nvPr>
        </p:nvSpPr>
        <p:spPr>
          <a:xfrm>
            <a:off x="542859" y="2318197"/>
            <a:ext cx="6643552" cy="4146997"/>
          </a:xfrm>
        </p:spPr>
        <p:txBody>
          <a:bodyPr anchor="ctr">
            <a:normAutofit/>
          </a:bodyPr>
          <a:lstStyle/>
          <a:p>
            <a:r>
              <a:rPr lang="en-GB" sz="2600" dirty="0"/>
              <a:t>an extensive theoretical knowledge base, </a:t>
            </a:r>
          </a:p>
          <a:p>
            <a:r>
              <a:rPr lang="en-GB" sz="2600" dirty="0"/>
              <a:t>a legitimate expertise in a specialized field,</a:t>
            </a:r>
          </a:p>
          <a:p>
            <a:r>
              <a:rPr lang="en-GB" sz="2600" dirty="0"/>
              <a:t>an altruistic commitment to service, </a:t>
            </a:r>
          </a:p>
          <a:p>
            <a:r>
              <a:rPr lang="en-GB" sz="2600" dirty="0"/>
              <a:t>an unusual degree of autonomy in work,</a:t>
            </a:r>
          </a:p>
          <a:p>
            <a:r>
              <a:rPr lang="en-GB" sz="2600" dirty="0"/>
              <a:t>a code of ethics and conduct overseen by a body of representatives from within the field itself, and </a:t>
            </a:r>
          </a:p>
          <a:p>
            <a:r>
              <a:rPr lang="en-GB" sz="2600" dirty="0"/>
              <a:t>a personal identity that stems from the professional’s occupation.</a:t>
            </a:r>
          </a:p>
          <a:p>
            <a:endParaRPr lang="en-GB" sz="2000" dirty="0"/>
          </a:p>
        </p:txBody>
      </p:sp>
      <p:pic>
        <p:nvPicPr>
          <p:cNvPr id="5" name="Picture 4" descr="Cluster of books">
            <a:extLst>
              <a:ext uri="{FF2B5EF4-FFF2-40B4-BE49-F238E27FC236}">
                <a16:creationId xmlns:a16="http://schemas.microsoft.com/office/drawing/2014/main" id="{29704DCD-5814-1608-A933-1ABEA117970D}"/>
              </a:ext>
            </a:extLst>
          </p:cNvPr>
          <p:cNvPicPr>
            <a:picLocks noChangeAspect="1"/>
          </p:cNvPicPr>
          <p:nvPr/>
        </p:nvPicPr>
        <p:blipFill>
          <a:blip r:embed="rId2"/>
          <a:srcRect l="27366" r="23709" b="-2"/>
          <a:stretch/>
        </p:blipFill>
        <p:spPr>
          <a:xfrm>
            <a:off x="7753081" y="-10886"/>
            <a:ext cx="4438919"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3042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D274A-3588-2242-DC6F-985D4DD8D4B2}"/>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b="1" kern="1200">
                <a:latin typeface="+mn-lt"/>
                <a:ea typeface="+mj-ea"/>
                <a:cs typeface="+mj-cs"/>
              </a:rPr>
              <a:t>Research questions and methods</a:t>
            </a:r>
          </a:p>
        </p:txBody>
      </p:sp>
      <p:sp>
        <p:nvSpPr>
          <p:cNvPr id="2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4">
            <a:extLst>
              <a:ext uri="{FF2B5EF4-FFF2-40B4-BE49-F238E27FC236}">
                <a16:creationId xmlns:a16="http://schemas.microsoft.com/office/drawing/2014/main" id="{B7845C9C-9779-7D30-A991-26E2BBEF2638}"/>
              </a:ext>
            </a:extLst>
          </p:cNvPr>
          <p:cNvGraphicFramePr>
            <a:graphicFrameLocks/>
          </p:cNvGraphicFramePr>
          <p:nvPr>
            <p:extLst>
              <p:ext uri="{D42A27DB-BD31-4B8C-83A1-F6EECF244321}">
                <p14:modId xmlns:p14="http://schemas.microsoft.com/office/powerpoint/2010/main" val="1369443127"/>
              </p:ext>
            </p:extLst>
          </p:nvPr>
        </p:nvGraphicFramePr>
        <p:xfrm>
          <a:off x="659884" y="3293014"/>
          <a:ext cx="10872229" cy="3221720"/>
        </p:xfrm>
        <a:graphic>
          <a:graphicData uri="http://schemas.openxmlformats.org/drawingml/2006/table">
            <a:tbl>
              <a:tblPr firstRow="1" bandRow="1">
                <a:tableStyleId>{5940675A-B579-460E-94D1-54222C63F5DA}</a:tableStyleId>
              </a:tblPr>
              <a:tblGrid>
                <a:gridCol w="3573382">
                  <a:extLst>
                    <a:ext uri="{9D8B030D-6E8A-4147-A177-3AD203B41FA5}">
                      <a16:colId xmlns:a16="http://schemas.microsoft.com/office/drawing/2014/main" val="2999120559"/>
                    </a:ext>
                  </a:extLst>
                </a:gridCol>
                <a:gridCol w="7298847">
                  <a:extLst>
                    <a:ext uri="{9D8B030D-6E8A-4147-A177-3AD203B41FA5}">
                      <a16:colId xmlns:a16="http://schemas.microsoft.com/office/drawing/2014/main" val="1838562657"/>
                    </a:ext>
                  </a:extLst>
                </a:gridCol>
              </a:tblGrid>
              <a:tr h="2137359">
                <a:tc>
                  <a:txBody>
                    <a:bodyPr/>
                    <a:lstStyle>
                      <a:lvl1pPr marL="0" algn="l" defTabSz="914400" rtl="0" eaLnBrk="1" latinLnBrk="0" hangingPunct="1">
                        <a:defRPr sz="1800" kern="1200">
                          <a:solidFill>
                            <a:schemeClr val="tx1"/>
                          </a:solidFill>
                          <a:latin typeface="Univers Condensed Light"/>
                        </a:defRPr>
                      </a:lvl1pPr>
                      <a:lvl2pPr marL="457200" algn="l" defTabSz="914400" rtl="0" eaLnBrk="1" latinLnBrk="0" hangingPunct="1">
                        <a:defRPr sz="1800" kern="1200">
                          <a:solidFill>
                            <a:schemeClr val="tx1"/>
                          </a:solidFill>
                          <a:latin typeface="Univers Condensed Light"/>
                        </a:defRPr>
                      </a:lvl2pPr>
                      <a:lvl3pPr marL="914400" algn="l" defTabSz="914400" rtl="0" eaLnBrk="1" latinLnBrk="0" hangingPunct="1">
                        <a:defRPr sz="1800" kern="1200">
                          <a:solidFill>
                            <a:schemeClr val="tx1"/>
                          </a:solidFill>
                          <a:latin typeface="Univers Condensed Light"/>
                        </a:defRPr>
                      </a:lvl3pPr>
                      <a:lvl4pPr marL="1371600" algn="l" defTabSz="914400" rtl="0" eaLnBrk="1" latinLnBrk="0" hangingPunct="1">
                        <a:defRPr sz="1800" kern="1200">
                          <a:solidFill>
                            <a:schemeClr val="tx1"/>
                          </a:solidFill>
                          <a:latin typeface="Univers Condensed Light"/>
                        </a:defRPr>
                      </a:lvl4pPr>
                      <a:lvl5pPr marL="1828800" algn="l" defTabSz="914400" rtl="0" eaLnBrk="1" latinLnBrk="0" hangingPunct="1">
                        <a:defRPr sz="1800" kern="1200">
                          <a:solidFill>
                            <a:schemeClr val="tx1"/>
                          </a:solidFill>
                          <a:latin typeface="Univers Condensed Light"/>
                        </a:defRPr>
                      </a:lvl5pPr>
                      <a:lvl6pPr marL="2286000" algn="l" defTabSz="914400" rtl="0" eaLnBrk="1" latinLnBrk="0" hangingPunct="1">
                        <a:defRPr sz="1800" kern="1200">
                          <a:solidFill>
                            <a:schemeClr val="tx1"/>
                          </a:solidFill>
                          <a:latin typeface="Univers Condensed Light"/>
                        </a:defRPr>
                      </a:lvl6pPr>
                      <a:lvl7pPr marL="2743200" algn="l" defTabSz="914400" rtl="0" eaLnBrk="1" latinLnBrk="0" hangingPunct="1">
                        <a:defRPr sz="1800" kern="1200">
                          <a:solidFill>
                            <a:schemeClr val="tx1"/>
                          </a:solidFill>
                          <a:latin typeface="Univers Condensed Light"/>
                        </a:defRPr>
                      </a:lvl7pPr>
                      <a:lvl8pPr marL="3200400" algn="l" defTabSz="914400" rtl="0" eaLnBrk="1" latinLnBrk="0" hangingPunct="1">
                        <a:defRPr sz="1800" kern="1200">
                          <a:solidFill>
                            <a:schemeClr val="tx1"/>
                          </a:solidFill>
                          <a:latin typeface="Univers Condensed Light"/>
                        </a:defRPr>
                      </a:lvl8pPr>
                      <a:lvl9pPr marL="3657600" algn="l" defTabSz="914400" rtl="0" eaLnBrk="1" latinLnBrk="0" hangingPunct="1">
                        <a:defRPr sz="1800" kern="1200">
                          <a:solidFill>
                            <a:schemeClr val="tx1"/>
                          </a:solidFill>
                          <a:latin typeface="Univers Condensed Light"/>
                        </a:defRPr>
                      </a:lvl9pPr>
                    </a:lstStyle>
                    <a:p>
                      <a:r>
                        <a:rPr lang="en-GB" sz="1800" b="1" cap="none" spc="0" dirty="0">
                          <a:solidFill>
                            <a:schemeClr val="bg1"/>
                          </a:solidFill>
                          <a:latin typeface="+mn-lt"/>
                        </a:rPr>
                        <a:t>Primary data collection</a:t>
                      </a:r>
                      <a:r>
                        <a:rPr lang="en-GB" sz="1800" b="0" cap="none" spc="0" dirty="0">
                          <a:solidFill>
                            <a:schemeClr val="bg1"/>
                          </a:solidFill>
                          <a:latin typeface="+mn-lt"/>
                        </a:rPr>
                        <a:t> </a:t>
                      </a:r>
                    </a:p>
                    <a:p>
                      <a:r>
                        <a:rPr lang="en-GB" sz="1600" b="0" cap="none" spc="0" dirty="0">
                          <a:solidFill>
                            <a:schemeClr val="bg1"/>
                          </a:solidFill>
                          <a:latin typeface="+mn-lt"/>
                        </a:rPr>
                        <a:t>(March 2020 to June 2021)</a:t>
                      </a:r>
                    </a:p>
                  </a:txBody>
                  <a:tcPr marL="65263" marR="124716" marT="18647" marB="139849" anchor="ctr">
                    <a:solidFill>
                      <a:srgbClr val="58B6C0"/>
                    </a:solidFill>
                  </a:tcPr>
                </a:tc>
                <a:tc>
                  <a:txBody>
                    <a:bodyPr/>
                    <a:lstStyle>
                      <a:lvl1pPr marL="0" algn="l" defTabSz="914400" rtl="0" eaLnBrk="1" latinLnBrk="0" hangingPunct="1">
                        <a:defRPr sz="1800" kern="1200">
                          <a:solidFill>
                            <a:schemeClr val="tx1"/>
                          </a:solidFill>
                          <a:latin typeface="Univers Condensed Light"/>
                        </a:defRPr>
                      </a:lvl1pPr>
                      <a:lvl2pPr marL="457200" algn="l" defTabSz="914400" rtl="0" eaLnBrk="1" latinLnBrk="0" hangingPunct="1">
                        <a:defRPr sz="1800" kern="1200">
                          <a:solidFill>
                            <a:schemeClr val="tx1"/>
                          </a:solidFill>
                          <a:latin typeface="Univers Condensed Light"/>
                        </a:defRPr>
                      </a:lvl2pPr>
                      <a:lvl3pPr marL="914400" algn="l" defTabSz="914400" rtl="0" eaLnBrk="1" latinLnBrk="0" hangingPunct="1">
                        <a:defRPr sz="1800" kern="1200">
                          <a:solidFill>
                            <a:schemeClr val="tx1"/>
                          </a:solidFill>
                          <a:latin typeface="Univers Condensed Light"/>
                        </a:defRPr>
                      </a:lvl3pPr>
                      <a:lvl4pPr marL="1371600" algn="l" defTabSz="914400" rtl="0" eaLnBrk="1" latinLnBrk="0" hangingPunct="1">
                        <a:defRPr sz="1800" kern="1200">
                          <a:solidFill>
                            <a:schemeClr val="tx1"/>
                          </a:solidFill>
                          <a:latin typeface="Univers Condensed Light"/>
                        </a:defRPr>
                      </a:lvl4pPr>
                      <a:lvl5pPr marL="1828800" algn="l" defTabSz="914400" rtl="0" eaLnBrk="1" latinLnBrk="0" hangingPunct="1">
                        <a:defRPr sz="1800" kern="1200">
                          <a:solidFill>
                            <a:schemeClr val="tx1"/>
                          </a:solidFill>
                          <a:latin typeface="Univers Condensed Light"/>
                        </a:defRPr>
                      </a:lvl5pPr>
                      <a:lvl6pPr marL="2286000" algn="l" defTabSz="914400" rtl="0" eaLnBrk="1" latinLnBrk="0" hangingPunct="1">
                        <a:defRPr sz="1800" kern="1200">
                          <a:solidFill>
                            <a:schemeClr val="tx1"/>
                          </a:solidFill>
                          <a:latin typeface="Univers Condensed Light"/>
                        </a:defRPr>
                      </a:lvl6pPr>
                      <a:lvl7pPr marL="2743200" algn="l" defTabSz="914400" rtl="0" eaLnBrk="1" latinLnBrk="0" hangingPunct="1">
                        <a:defRPr sz="1800" kern="1200">
                          <a:solidFill>
                            <a:schemeClr val="tx1"/>
                          </a:solidFill>
                          <a:latin typeface="Univers Condensed Light"/>
                        </a:defRPr>
                      </a:lvl7pPr>
                      <a:lvl8pPr marL="3200400" algn="l" defTabSz="914400" rtl="0" eaLnBrk="1" latinLnBrk="0" hangingPunct="1">
                        <a:defRPr sz="1800" kern="1200">
                          <a:solidFill>
                            <a:schemeClr val="tx1"/>
                          </a:solidFill>
                          <a:latin typeface="Univers Condensed Light"/>
                        </a:defRPr>
                      </a:lvl8pPr>
                      <a:lvl9pPr marL="3657600" algn="l" defTabSz="914400" rtl="0" eaLnBrk="1" latinLnBrk="0" hangingPunct="1">
                        <a:defRPr sz="1800" kern="1200">
                          <a:solidFill>
                            <a:schemeClr val="tx1"/>
                          </a:solidFill>
                          <a:latin typeface="Univers Condensed Light"/>
                        </a:defRPr>
                      </a:lvl9pPr>
                    </a:lstStyle>
                    <a:p>
                      <a:r>
                        <a:rPr lang="en-GB" sz="1600" b="1" cap="none" spc="0" dirty="0">
                          <a:solidFill>
                            <a:schemeClr val="tx1"/>
                          </a:solidFill>
                          <a:latin typeface="+mn-lt"/>
                        </a:rPr>
                        <a:t>Fire and Rescue Services’ understandings of professional accountability:</a:t>
                      </a:r>
                    </a:p>
                    <a:p>
                      <a:r>
                        <a:rPr lang="en-GB" sz="1600" b="1" cap="none" spc="0" dirty="0">
                          <a:solidFill>
                            <a:schemeClr val="tx1"/>
                          </a:solidFill>
                          <a:latin typeface="+mn-lt"/>
                        </a:rPr>
                        <a:t>6</a:t>
                      </a:r>
                      <a:r>
                        <a:rPr lang="en-GB" sz="1600" b="0" cap="none" spc="0" dirty="0">
                          <a:solidFill>
                            <a:schemeClr val="tx1"/>
                          </a:solidFill>
                          <a:latin typeface="+mn-lt"/>
                        </a:rPr>
                        <a:t> out of </a:t>
                      </a:r>
                      <a:r>
                        <a:rPr lang="en-GB" sz="1600" b="1" cap="none" spc="0" dirty="0">
                          <a:solidFill>
                            <a:schemeClr val="tx1"/>
                          </a:solidFill>
                          <a:latin typeface="+mn-lt"/>
                        </a:rPr>
                        <a:t>44</a:t>
                      </a:r>
                      <a:r>
                        <a:rPr lang="en-GB" sz="1600" b="0" cap="none" spc="0" dirty="0">
                          <a:solidFill>
                            <a:schemeClr val="tx1"/>
                          </a:solidFill>
                          <a:latin typeface="+mn-lt"/>
                        </a:rPr>
                        <a:t> services in England</a:t>
                      </a:r>
                    </a:p>
                    <a:p>
                      <a:endParaRPr lang="en-GB" sz="1600" b="0" cap="none" spc="0" dirty="0">
                        <a:solidFill>
                          <a:schemeClr val="tx1"/>
                        </a:solidFill>
                        <a:latin typeface="+mn-lt"/>
                      </a:endParaRPr>
                    </a:p>
                    <a:p>
                      <a:r>
                        <a:rPr lang="en-GB" sz="1600" b="1" cap="none" spc="0" dirty="0">
                          <a:solidFill>
                            <a:schemeClr val="tx1"/>
                          </a:solidFill>
                          <a:latin typeface="+mn-lt"/>
                        </a:rPr>
                        <a:t>Methods:</a:t>
                      </a:r>
                    </a:p>
                    <a:p>
                      <a:r>
                        <a:rPr lang="en-GB" sz="1600" b="1" cap="none" spc="0" dirty="0">
                          <a:solidFill>
                            <a:schemeClr val="tx1"/>
                          </a:solidFill>
                          <a:latin typeface="+mn-lt"/>
                        </a:rPr>
                        <a:t>- 35 semi-structured interviews with senior management </a:t>
                      </a:r>
                      <a:r>
                        <a:rPr lang="en-GB" sz="1600" cap="none" spc="0" dirty="0">
                          <a:solidFill>
                            <a:schemeClr val="tx1"/>
                          </a:solidFill>
                          <a:latin typeface="+mn-lt"/>
                        </a:rPr>
                        <a:t>(CFOs, deputy CFOs, Assistant CFOs, Directors of Assurance, Directors of Finance, Directors of Prevention and Protection)</a:t>
                      </a:r>
                    </a:p>
                    <a:p>
                      <a:r>
                        <a:rPr lang="en-GB" sz="1600" b="1" cap="none" spc="0" dirty="0">
                          <a:solidFill>
                            <a:schemeClr val="tx1"/>
                          </a:solidFill>
                          <a:latin typeface="+mn-lt"/>
                        </a:rPr>
                        <a:t>- 3 interviews and 5 focus groups with firefighters </a:t>
                      </a:r>
                      <a:r>
                        <a:rPr lang="en-GB" sz="1600" cap="none" spc="0" dirty="0">
                          <a:solidFill>
                            <a:schemeClr val="tx1"/>
                          </a:solidFill>
                          <a:latin typeface="+mn-lt"/>
                        </a:rPr>
                        <a:t>(3-5 participants), </a:t>
                      </a:r>
                    </a:p>
                  </a:txBody>
                  <a:tcPr marL="65263" marR="124716" marT="18647" marB="139849"/>
                </a:tc>
                <a:extLst>
                  <a:ext uri="{0D108BD9-81ED-4DB2-BD59-A6C34878D82A}">
                    <a16:rowId xmlns:a16="http://schemas.microsoft.com/office/drawing/2014/main" val="866503088"/>
                  </a:ext>
                </a:extLst>
              </a:tr>
              <a:tr h="654798">
                <a:tc>
                  <a:txBody>
                    <a:bodyPr/>
                    <a:lstStyle>
                      <a:lvl1pPr marL="0" algn="l" defTabSz="914400" rtl="0" eaLnBrk="1" latinLnBrk="0" hangingPunct="1">
                        <a:defRPr sz="1800" kern="1200">
                          <a:solidFill>
                            <a:schemeClr val="tx1"/>
                          </a:solidFill>
                          <a:latin typeface="Univers Condensed Light"/>
                        </a:defRPr>
                      </a:lvl1pPr>
                      <a:lvl2pPr marL="457200" algn="l" defTabSz="914400" rtl="0" eaLnBrk="1" latinLnBrk="0" hangingPunct="1">
                        <a:defRPr sz="1800" kern="1200">
                          <a:solidFill>
                            <a:schemeClr val="tx1"/>
                          </a:solidFill>
                          <a:latin typeface="Univers Condensed Light"/>
                        </a:defRPr>
                      </a:lvl2pPr>
                      <a:lvl3pPr marL="914400" algn="l" defTabSz="914400" rtl="0" eaLnBrk="1" latinLnBrk="0" hangingPunct="1">
                        <a:defRPr sz="1800" kern="1200">
                          <a:solidFill>
                            <a:schemeClr val="tx1"/>
                          </a:solidFill>
                          <a:latin typeface="Univers Condensed Light"/>
                        </a:defRPr>
                      </a:lvl3pPr>
                      <a:lvl4pPr marL="1371600" algn="l" defTabSz="914400" rtl="0" eaLnBrk="1" latinLnBrk="0" hangingPunct="1">
                        <a:defRPr sz="1800" kern="1200">
                          <a:solidFill>
                            <a:schemeClr val="tx1"/>
                          </a:solidFill>
                          <a:latin typeface="Univers Condensed Light"/>
                        </a:defRPr>
                      </a:lvl4pPr>
                      <a:lvl5pPr marL="1828800" algn="l" defTabSz="914400" rtl="0" eaLnBrk="1" latinLnBrk="0" hangingPunct="1">
                        <a:defRPr sz="1800" kern="1200">
                          <a:solidFill>
                            <a:schemeClr val="tx1"/>
                          </a:solidFill>
                          <a:latin typeface="Univers Condensed Light"/>
                        </a:defRPr>
                      </a:lvl5pPr>
                      <a:lvl6pPr marL="2286000" algn="l" defTabSz="914400" rtl="0" eaLnBrk="1" latinLnBrk="0" hangingPunct="1">
                        <a:defRPr sz="1800" kern="1200">
                          <a:solidFill>
                            <a:schemeClr val="tx1"/>
                          </a:solidFill>
                          <a:latin typeface="Univers Condensed Light"/>
                        </a:defRPr>
                      </a:lvl6pPr>
                      <a:lvl7pPr marL="2743200" algn="l" defTabSz="914400" rtl="0" eaLnBrk="1" latinLnBrk="0" hangingPunct="1">
                        <a:defRPr sz="1800" kern="1200">
                          <a:solidFill>
                            <a:schemeClr val="tx1"/>
                          </a:solidFill>
                          <a:latin typeface="Univers Condensed Light"/>
                        </a:defRPr>
                      </a:lvl7pPr>
                      <a:lvl8pPr marL="3200400" algn="l" defTabSz="914400" rtl="0" eaLnBrk="1" latinLnBrk="0" hangingPunct="1">
                        <a:defRPr sz="1800" kern="1200">
                          <a:solidFill>
                            <a:schemeClr val="tx1"/>
                          </a:solidFill>
                          <a:latin typeface="Univers Condensed Light"/>
                        </a:defRPr>
                      </a:lvl8pPr>
                      <a:lvl9pPr marL="3657600" algn="l" defTabSz="914400" rtl="0" eaLnBrk="1" latinLnBrk="0" hangingPunct="1">
                        <a:defRPr sz="1800" kern="1200">
                          <a:solidFill>
                            <a:schemeClr val="tx1"/>
                          </a:solidFill>
                          <a:latin typeface="Univers Condensed Light"/>
                        </a:defRPr>
                      </a:lvl9pPr>
                    </a:lstStyle>
                    <a:p>
                      <a:r>
                        <a:rPr lang="en-GB" sz="1800" b="1" cap="none" spc="0" dirty="0">
                          <a:solidFill>
                            <a:schemeClr val="bg1"/>
                          </a:solidFill>
                          <a:latin typeface="+mn-lt"/>
                        </a:rPr>
                        <a:t>Secondary data collection           </a:t>
                      </a:r>
                      <a:r>
                        <a:rPr lang="en-GB" sz="1600" b="0" cap="none" spc="0" dirty="0">
                          <a:solidFill>
                            <a:schemeClr val="bg1"/>
                          </a:solidFill>
                          <a:latin typeface="+mn-lt"/>
                        </a:rPr>
                        <a:t>(2010 -2024)</a:t>
                      </a:r>
                    </a:p>
                  </a:txBody>
                  <a:tcPr marL="65263" marR="124716" marT="18647" marB="139849" anchor="ctr">
                    <a:solidFill>
                      <a:srgbClr val="58B6C0"/>
                    </a:solidFill>
                  </a:tcPr>
                </a:tc>
                <a:tc>
                  <a:txBody>
                    <a:bodyPr/>
                    <a:lstStyle>
                      <a:lvl1pPr marL="0" algn="l" defTabSz="914400" rtl="0" eaLnBrk="1" latinLnBrk="0" hangingPunct="1">
                        <a:defRPr sz="1800" kern="1200">
                          <a:solidFill>
                            <a:schemeClr val="tx1"/>
                          </a:solidFill>
                          <a:latin typeface="Univers Condensed Light"/>
                        </a:defRPr>
                      </a:lvl1pPr>
                      <a:lvl2pPr marL="457200" algn="l" defTabSz="914400" rtl="0" eaLnBrk="1" latinLnBrk="0" hangingPunct="1">
                        <a:defRPr sz="1800" kern="1200">
                          <a:solidFill>
                            <a:schemeClr val="tx1"/>
                          </a:solidFill>
                          <a:latin typeface="Univers Condensed Light"/>
                        </a:defRPr>
                      </a:lvl2pPr>
                      <a:lvl3pPr marL="914400" algn="l" defTabSz="914400" rtl="0" eaLnBrk="1" latinLnBrk="0" hangingPunct="1">
                        <a:defRPr sz="1800" kern="1200">
                          <a:solidFill>
                            <a:schemeClr val="tx1"/>
                          </a:solidFill>
                          <a:latin typeface="Univers Condensed Light"/>
                        </a:defRPr>
                      </a:lvl3pPr>
                      <a:lvl4pPr marL="1371600" algn="l" defTabSz="914400" rtl="0" eaLnBrk="1" latinLnBrk="0" hangingPunct="1">
                        <a:defRPr sz="1800" kern="1200">
                          <a:solidFill>
                            <a:schemeClr val="tx1"/>
                          </a:solidFill>
                          <a:latin typeface="Univers Condensed Light"/>
                        </a:defRPr>
                      </a:lvl4pPr>
                      <a:lvl5pPr marL="1828800" algn="l" defTabSz="914400" rtl="0" eaLnBrk="1" latinLnBrk="0" hangingPunct="1">
                        <a:defRPr sz="1800" kern="1200">
                          <a:solidFill>
                            <a:schemeClr val="tx1"/>
                          </a:solidFill>
                          <a:latin typeface="Univers Condensed Light"/>
                        </a:defRPr>
                      </a:lvl5pPr>
                      <a:lvl6pPr marL="2286000" algn="l" defTabSz="914400" rtl="0" eaLnBrk="1" latinLnBrk="0" hangingPunct="1">
                        <a:defRPr sz="1800" kern="1200">
                          <a:solidFill>
                            <a:schemeClr val="tx1"/>
                          </a:solidFill>
                          <a:latin typeface="Univers Condensed Light"/>
                        </a:defRPr>
                      </a:lvl6pPr>
                      <a:lvl7pPr marL="2743200" algn="l" defTabSz="914400" rtl="0" eaLnBrk="1" latinLnBrk="0" hangingPunct="1">
                        <a:defRPr sz="1800" kern="1200">
                          <a:solidFill>
                            <a:schemeClr val="tx1"/>
                          </a:solidFill>
                          <a:latin typeface="Univers Condensed Light"/>
                        </a:defRPr>
                      </a:lvl7pPr>
                      <a:lvl8pPr marL="3200400" algn="l" defTabSz="914400" rtl="0" eaLnBrk="1" latinLnBrk="0" hangingPunct="1">
                        <a:defRPr sz="1800" kern="1200">
                          <a:solidFill>
                            <a:schemeClr val="tx1"/>
                          </a:solidFill>
                          <a:latin typeface="Univers Condensed Light"/>
                        </a:defRPr>
                      </a:lvl8pPr>
                      <a:lvl9pPr marL="3657600" algn="l" defTabSz="914400" rtl="0" eaLnBrk="1" latinLnBrk="0" hangingPunct="1">
                        <a:defRPr sz="1800" kern="1200">
                          <a:solidFill>
                            <a:schemeClr val="tx1"/>
                          </a:solidFill>
                          <a:latin typeface="Univers Condensed Light"/>
                        </a:defRPr>
                      </a:lvl9pPr>
                    </a:lstStyle>
                    <a:p>
                      <a:r>
                        <a:rPr lang="en-GB" sz="1600" b="1" cap="none" spc="0" dirty="0">
                          <a:solidFill>
                            <a:schemeClr val="tx1"/>
                          </a:solidFill>
                          <a:latin typeface="+mn-lt"/>
                        </a:rPr>
                        <a:t>UK legislation, consultations, guidance and ministerial speeches.</a:t>
                      </a:r>
                    </a:p>
                    <a:p>
                      <a:r>
                        <a:rPr lang="en-GB" sz="1600" b="1" cap="none" spc="0" dirty="0">
                          <a:solidFill>
                            <a:schemeClr val="tx1"/>
                          </a:solidFill>
                          <a:latin typeface="+mn-lt"/>
                        </a:rPr>
                        <a:t>Official and formal national reports (e.g. HMICFRS reports)  </a:t>
                      </a:r>
                    </a:p>
                  </a:txBody>
                  <a:tcPr marL="65263" marR="124716" marT="18647" marB="139849"/>
                </a:tc>
                <a:extLst>
                  <a:ext uri="{0D108BD9-81ED-4DB2-BD59-A6C34878D82A}">
                    <a16:rowId xmlns:a16="http://schemas.microsoft.com/office/drawing/2014/main" val="1606975929"/>
                  </a:ext>
                </a:extLst>
              </a:tr>
              <a:tr h="407705">
                <a:tc>
                  <a:txBody>
                    <a:bodyPr/>
                    <a:lstStyle>
                      <a:lvl1pPr marL="0" algn="l" defTabSz="914400" rtl="0" eaLnBrk="1" latinLnBrk="0" hangingPunct="1">
                        <a:defRPr sz="1800" kern="1200">
                          <a:solidFill>
                            <a:schemeClr val="tx1"/>
                          </a:solidFill>
                          <a:latin typeface="Univers Condensed Light"/>
                        </a:defRPr>
                      </a:lvl1pPr>
                      <a:lvl2pPr marL="457200" algn="l" defTabSz="914400" rtl="0" eaLnBrk="1" latinLnBrk="0" hangingPunct="1">
                        <a:defRPr sz="1800" kern="1200">
                          <a:solidFill>
                            <a:schemeClr val="tx1"/>
                          </a:solidFill>
                          <a:latin typeface="Univers Condensed Light"/>
                        </a:defRPr>
                      </a:lvl2pPr>
                      <a:lvl3pPr marL="914400" algn="l" defTabSz="914400" rtl="0" eaLnBrk="1" latinLnBrk="0" hangingPunct="1">
                        <a:defRPr sz="1800" kern="1200">
                          <a:solidFill>
                            <a:schemeClr val="tx1"/>
                          </a:solidFill>
                          <a:latin typeface="Univers Condensed Light"/>
                        </a:defRPr>
                      </a:lvl3pPr>
                      <a:lvl4pPr marL="1371600" algn="l" defTabSz="914400" rtl="0" eaLnBrk="1" latinLnBrk="0" hangingPunct="1">
                        <a:defRPr sz="1800" kern="1200">
                          <a:solidFill>
                            <a:schemeClr val="tx1"/>
                          </a:solidFill>
                          <a:latin typeface="Univers Condensed Light"/>
                        </a:defRPr>
                      </a:lvl4pPr>
                      <a:lvl5pPr marL="1828800" algn="l" defTabSz="914400" rtl="0" eaLnBrk="1" latinLnBrk="0" hangingPunct="1">
                        <a:defRPr sz="1800" kern="1200">
                          <a:solidFill>
                            <a:schemeClr val="tx1"/>
                          </a:solidFill>
                          <a:latin typeface="Univers Condensed Light"/>
                        </a:defRPr>
                      </a:lvl5pPr>
                      <a:lvl6pPr marL="2286000" algn="l" defTabSz="914400" rtl="0" eaLnBrk="1" latinLnBrk="0" hangingPunct="1">
                        <a:defRPr sz="1800" kern="1200">
                          <a:solidFill>
                            <a:schemeClr val="tx1"/>
                          </a:solidFill>
                          <a:latin typeface="Univers Condensed Light"/>
                        </a:defRPr>
                      </a:lvl6pPr>
                      <a:lvl7pPr marL="2743200" algn="l" defTabSz="914400" rtl="0" eaLnBrk="1" latinLnBrk="0" hangingPunct="1">
                        <a:defRPr sz="1800" kern="1200">
                          <a:solidFill>
                            <a:schemeClr val="tx1"/>
                          </a:solidFill>
                          <a:latin typeface="Univers Condensed Light"/>
                        </a:defRPr>
                      </a:lvl7pPr>
                      <a:lvl8pPr marL="3200400" algn="l" defTabSz="914400" rtl="0" eaLnBrk="1" latinLnBrk="0" hangingPunct="1">
                        <a:defRPr sz="1800" kern="1200">
                          <a:solidFill>
                            <a:schemeClr val="tx1"/>
                          </a:solidFill>
                          <a:latin typeface="Univers Condensed Light"/>
                        </a:defRPr>
                      </a:lvl8pPr>
                      <a:lvl9pPr marL="3657600" algn="l" defTabSz="914400" rtl="0" eaLnBrk="1" latinLnBrk="0" hangingPunct="1">
                        <a:defRPr sz="1800" kern="1200">
                          <a:solidFill>
                            <a:schemeClr val="tx1"/>
                          </a:solidFill>
                          <a:latin typeface="Univers Condensed Light"/>
                        </a:defRPr>
                      </a:lvl9pPr>
                    </a:lstStyle>
                    <a:p>
                      <a:r>
                        <a:rPr lang="en-GB" sz="1600" b="1" cap="none" spc="0" dirty="0">
                          <a:solidFill>
                            <a:schemeClr val="bg1"/>
                          </a:solidFill>
                          <a:latin typeface="+mn-lt"/>
                        </a:rPr>
                        <a:t>Data analysis</a:t>
                      </a:r>
                    </a:p>
                  </a:txBody>
                  <a:tcPr marL="65263" marR="124716" marT="18647" marB="139849" anchor="ctr">
                    <a:solidFill>
                      <a:srgbClr val="58B6C0"/>
                    </a:solidFill>
                  </a:tcPr>
                </a:tc>
                <a:tc>
                  <a:txBody>
                    <a:bodyPr/>
                    <a:lstStyle>
                      <a:lvl1pPr marL="0" algn="l" defTabSz="914400" rtl="0" eaLnBrk="1" latinLnBrk="0" hangingPunct="1">
                        <a:defRPr sz="1800" kern="1200">
                          <a:solidFill>
                            <a:schemeClr val="tx1"/>
                          </a:solidFill>
                          <a:latin typeface="Univers Condensed Light"/>
                        </a:defRPr>
                      </a:lvl1pPr>
                      <a:lvl2pPr marL="457200" algn="l" defTabSz="914400" rtl="0" eaLnBrk="1" latinLnBrk="0" hangingPunct="1">
                        <a:defRPr sz="1800" kern="1200">
                          <a:solidFill>
                            <a:schemeClr val="tx1"/>
                          </a:solidFill>
                          <a:latin typeface="Univers Condensed Light"/>
                        </a:defRPr>
                      </a:lvl2pPr>
                      <a:lvl3pPr marL="914400" algn="l" defTabSz="914400" rtl="0" eaLnBrk="1" latinLnBrk="0" hangingPunct="1">
                        <a:defRPr sz="1800" kern="1200">
                          <a:solidFill>
                            <a:schemeClr val="tx1"/>
                          </a:solidFill>
                          <a:latin typeface="Univers Condensed Light"/>
                        </a:defRPr>
                      </a:lvl3pPr>
                      <a:lvl4pPr marL="1371600" algn="l" defTabSz="914400" rtl="0" eaLnBrk="1" latinLnBrk="0" hangingPunct="1">
                        <a:defRPr sz="1800" kern="1200">
                          <a:solidFill>
                            <a:schemeClr val="tx1"/>
                          </a:solidFill>
                          <a:latin typeface="Univers Condensed Light"/>
                        </a:defRPr>
                      </a:lvl4pPr>
                      <a:lvl5pPr marL="1828800" algn="l" defTabSz="914400" rtl="0" eaLnBrk="1" latinLnBrk="0" hangingPunct="1">
                        <a:defRPr sz="1800" kern="1200">
                          <a:solidFill>
                            <a:schemeClr val="tx1"/>
                          </a:solidFill>
                          <a:latin typeface="Univers Condensed Light"/>
                        </a:defRPr>
                      </a:lvl5pPr>
                      <a:lvl6pPr marL="2286000" algn="l" defTabSz="914400" rtl="0" eaLnBrk="1" latinLnBrk="0" hangingPunct="1">
                        <a:defRPr sz="1800" kern="1200">
                          <a:solidFill>
                            <a:schemeClr val="tx1"/>
                          </a:solidFill>
                          <a:latin typeface="Univers Condensed Light"/>
                        </a:defRPr>
                      </a:lvl6pPr>
                      <a:lvl7pPr marL="2743200" algn="l" defTabSz="914400" rtl="0" eaLnBrk="1" latinLnBrk="0" hangingPunct="1">
                        <a:defRPr sz="1800" kern="1200">
                          <a:solidFill>
                            <a:schemeClr val="tx1"/>
                          </a:solidFill>
                          <a:latin typeface="Univers Condensed Light"/>
                        </a:defRPr>
                      </a:lvl7pPr>
                      <a:lvl8pPr marL="3200400" algn="l" defTabSz="914400" rtl="0" eaLnBrk="1" latinLnBrk="0" hangingPunct="1">
                        <a:defRPr sz="1800" kern="1200">
                          <a:solidFill>
                            <a:schemeClr val="tx1"/>
                          </a:solidFill>
                          <a:latin typeface="Univers Condensed Light"/>
                        </a:defRPr>
                      </a:lvl8pPr>
                      <a:lvl9pPr marL="3657600" algn="l" defTabSz="914400" rtl="0" eaLnBrk="1" latinLnBrk="0" hangingPunct="1">
                        <a:defRPr sz="1800" kern="1200">
                          <a:solidFill>
                            <a:schemeClr val="tx1"/>
                          </a:solidFill>
                          <a:latin typeface="Univers Condensed Light"/>
                        </a:defRPr>
                      </a:lvl9pPr>
                    </a:lstStyle>
                    <a:p>
                      <a:r>
                        <a:rPr lang="en-GB" sz="1600" b="1" cap="none" spc="0" dirty="0">
                          <a:solidFill>
                            <a:schemeClr val="tx1"/>
                          </a:solidFill>
                          <a:latin typeface="+mn-lt"/>
                        </a:rPr>
                        <a:t>Thematic coding. </a:t>
                      </a:r>
                    </a:p>
                  </a:txBody>
                  <a:tcPr marL="65263" marR="124716" marT="18647" marB="139849"/>
                </a:tc>
                <a:extLst>
                  <a:ext uri="{0D108BD9-81ED-4DB2-BD59-A6C34878D82A}">
                    <a16:rowId xmlns:a16="http://schemas.microsoft.com/office/drawing/2014/main" val="935213056"/>
                  </a:ext>
                </a:extLst>
              </a:tr>
            </a:tbl>
          </a:graphicData>
        </a:graphic>
      </p:graphicFrame>
      <p:sp>
        <p:nvSpPr>
          <p:cNvPr id="11" name="TextBox 10">
            <a:extLst>
              <a:ext uri="{FF2B5EF4-FFF2-40B4-BE49-F238E27FC236}">
                <a16:creationId xmlns:a16="http://schemas.microsoft.com/office/drawing/2014/main" id="{5E6F4BBF-61B5-0F40-5B7B-A6275D1E28AB}"/>
              </a:ext>
            </a:extLst>
          </p:cNvPr>
          <p:cNvSpPr txBox="1"/>
          <p:nvPr/>
        </p:nvSpPr>
        <p:spPr>
          <a:xfrm>
            <a:off x="659885" y="2668648"/>
            <a:ext cx="9409804" cy="400110"/>
          </a:xfrm>
          <a:prstGeom prst="rect">
            <a:avLst/>
          </a:prstGeom>
          <a:noFill/>
        </p:spPr>
        <p:txBody>
          <a:bodyPr wrap="square">
            <a:spAutoFit/>
          </a:bodyPr>
          <a:lstStyle/>
          <a:p>
            <a:pPr defTabSz="713232">
              <a:spcAft>
                <a:spcPts val="600"/>
              </a:spcAft>
              <a:defRPr/>
            </a:pPr>
            <a:r>
              <a:rPr lang="en-GB" sz="2000" b="1" kern="1200" dirty="0">
                <a:solidFill>
                  <a:prstClr val="black"/>
                </a:solidFill>
                <a:latin typeface="Calibri" panose="020F0502020204030204"/>
                <a:ea typeface="+mn-ea"/>
                <a:cs typeface="+mn-cs"/>
              </a:rPr>
              <a:t>RQ2</a:t>
            </a:r>
            <a:r>
              <a:rPr lang="en-GB" sz="2000" kern="1200" dirty="0">
                <a:solidFill>
                  <a:prstClr val="black"/>
                </a:solidFill>
                <a:latin typeface="Calibri" panose="020F0502020204030204"/>
                <a:ea typeface="+mn-ea"/>
                <a:cs typeface="+mn-cs"/>
              </a:rPr>
              <a:t>: How did FRS in England understand professional accountability in the fire sector?</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FAD1385-55D9-E5EC-5063-79DD461CDA29}"/>
              </a:ext>
            </a:extLst>
          </p:cNvPr>
          <p:cNvSpPr txBox="1"/>
          <p:nvPr/>
        </p:nvSpPr>
        <p:spPr>
          <a:xfrm>
            <a:off x="659885" y="2044283"/>
            <a:ext cx="10872229" cy="400110"/>
          </a:xfrm>
          <a:prstGeom prst="rect">
            <a:avLst/>
          </a:prstGeom>
          <a:noFill/>
        </p:spPr>
        <p:txBody>
          <a:bodyPr wrap="square">
            <a:spAutoFit/>
          </a:bodyPr>
          <a:lstStyle/>
          <a:p>
            <a:pPr defTabSz="713232">
              <a:spcAft>
                <a:spcPts val="600"/>
              </a:spcAft>
              <a:defRPr/>
            </a:pPr>
            <a:r>
              <a:rPr lang="en-GB" sz="2000" b="1" kern="1200" dirty="0">
                <a:solidFill>
                  <a:prstClr val="black"/>
                </a:solidFill>
                <a:latin typeface="Calibri" panose="020F0502020204030204"/>
                <a:ea typeface="+mn-ea"/>
                <a:cs typeface="+mn-cs"/>
              </a:rPr>
              <a:t>RQ1</a:t>
            </a:r>
            <a:r>
              <a:rPr lang="en-GB" sz="2000" kern="1200" dirty="0">
                <a:solidFill>
                  <a:prstClr val="black"/>
                </a:solidFill>
                <a:latin typeface="Calibri" panose="020F0502020204030204"/>
                <a:ea typeface="+mn-ea"/>
                <a:cs typeface="+mn-cs"/>
              </a:rPr>
              <a:t>: How professionalism of FRS has been conceptualised by the UK government since 2010?</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97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F2A8E-36A3-D232-77B8-15E34254BA84}"/>
              </a:ext>
            </a:extLst>
          </p:cNvPr>
          <p:cNvSpPr>
            <a:spLocks noGrp="1"/>
          </p:cNvSpPr>
          <p:nvPr>
            <p:ph type="title"/>
          </p:nvPr>
        </p:nvSpPr>
        <p:spPr>
          <a:xfrm>
            <a:off x="686834" y="1153572"/>
            <a:ext cx="3200400" cy="4461163"/>
          </a:xfrm>
        </p:spPr>
        <p:txBody>
          <a:bodyPr>
            <a:normAutofit/>
          </a:bodyPr>
          <a:lstStyle/>
          <a:p>
            <a:r>
              <a:rPr lang="en-GB" sz="3600" b="1" dirty="0">
                <a:solidFill>
                  <a:srgbClr val="FFFFFF"/>
                </a:solidFill>
                <a:latin typeface="+mn-lt"/>
              </a:rPr>
              <a:t>Recent history: Professionalism since 2010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B178C6-B635-3C90-54E4-F97FC0F787F1}"/>
              </a:ext>
            </a:extLst>
          </p:cNvPr>
          <p:cNvSpPr>
            <a:spLocks noGrp="1"/>
          </p:cNvSpPr>
          <p:nvPr>
            <p:ph idx="1"/>
          </p:nvPr>
        </p:nvSpPr>
        <p:spPr>
          <a:xfrm>
            <a:off x="4447308" y="591344"/>
            <a:ext cx="6906491" cy="5585619"/>
          </a:xfrm>
        </p:spPr>
        <p:txBody>
          <a:bodyPr anchor="ctr">
            <a:normAutofit/>
          </a:bodyPr>
          <a:lstStyle/>
          <a:p>
            <a:endParaRPr lang="en-GB" sz="2600" dirty="0"/>
          </a:p>
          <a:p>
            <a:r>
              <a:rPr lang="en-GB" sz="2600" dirty="0"/>
              <a:t>Centralised top-down performance management arrangements under CPA/CAA had been replaced by much </a:t>
            </a:r>
            <a:r>
              <a:rPr lang="en-GB" sz="2600" b="1" dirty="0"/>
              <a:t>weaker accountability and transparency</a:t>
            </a:r>
            <a:r>
              <a:rPr lang="en-GB" sz="2600" dirty="0"/>
              <a:t> arrangements under ‘austerity-localism’ and ‘sector-led’ performance management policies.</a:t>
            </a:r>
          </a:p>
          <a:p>
            <a:endParaRPr lang="en-GB" sz="2600" dirty="0"/>
          </a:p>
          <a:p>
            <a:r>
              <a:rPr lang="en-GB" sz="2600" dirty="0"/>
              <a:t>These arrangements in practice reduced legal and bureaucratic accountability of local public services and shifted the spotlight onto </a:t>
            </a:r>
            <a:r>
              <a:rPr lang="en-GB" sz="2600" i="1" dirty="0"/>
              <a:t>local</a:t>
            </a:r>
            <a:r>
              <a:rPr lang="en-GB" sz="2600" dirty="0"/>
              <a:t> political accountability and </a:t>
            </a:r>
            <a:r>
              <a:rPr lang="en-GB" sz="2600" b="1" dirty="0"/>
              <a:t>professional accountability</a:t>
            </a:r>
            <a:r>
              <a:rPr lang="en-GB" sz="2600" dirty="0"/>
              <a:t>.</a:t>
            </a:r>
          </a:p>
          <a:p>
            <a:endParaRPr lang="en-GB" sz="2600" dirty="0"/>
          </a:p>
          <a:p>
            <a:endParaRPr lang="en-GB" sz="2600" dirty="0"/>
          </a:p>
        </p:txBody>
      </p:sp>
    </p:spTree>
    <p:extLst>
      <p:ext uri="{BB962C8B-B14F-4D97-AF65-F5344CB8AC3E}">
        <p14:creationId xmlns:p14="http://schemas.microsoft.com/office/powerpoint/2010/main" val="142716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137E-457F-38A7-2C84-8ADCA4E216E8}"/>
              </a:ext>
            </a:extLst>
          </p:cNvPr>
          <p:cNvSpPr>
            <a:spLocks noGrp="1"/>
          </p:cNvSpPr>
          <p:nvPr>
            <p:ph type="title"/>
          </p:nvPr>
        </p:nvSpPr>
        <p:spPr>
          <a:xfrm>
            <a:off x="876692" y="349505"/>
            <a:ext cx="5479719" cy="1616203"/>
          </a:xfrm>
        </p:spPr>
        <p:txBody>
          <a:bodyPr anchor="b">
            <a:normAutofit/>
          </a:bodyPr>
          <a:lstStyle/>
          <a:p>
            <a:r>
              <a:rPr lang="en-GB" sz="3200" b="1">
                <a:latin typeface="+mn-lt"/>
              </a:rPr>
              <a:t>Responsibility transferred to </a:t>
            </a:r>
            <a:br>
              <a:rPr lang="en-GB" sz="3200" b="1">
                <a:latin typeface="+mn-lt"/>
              </a:rPr>
            </a:br>
            <a:r>
              <a:rPr lang="en-GB" sz="3200" b="1">
                <a:latin typeface="+mn-lt"/>
              </a:rPr>
              <a:t>Home Office in 2016</a:t>
            </a:r>
            <a:endParaRPr lang="en-GB" sz="3200" b="1" dirty="0">
              <a:latin typeface="+mn-lt"/>
            </a:endParaRPr>
          </a:p>
        </p:txBody>
      </p:sp>
      <p:sp>
        <p:nvSpPr>
          <p:cNvPr id="3" name="Content Placeholder 2">
            <a:extLst>
              <a:ext uri="{FF2B5EF4-FFF2-40B4-BE49-F238E27FC236}">
                <a16:creationId xmlns:a16="http://schemas.microsoft.com/office/drawing/2014/main" id="{88D31DEA-33E7-1D5F-3614-96F3FA2DE4C1}"/>
              </a:ext>
            </a:extLst>
          </p:cNvPr>
          <p:cNvSpPr>
            <a:spLocks noGrp="1"/>
          </p:cNvSpPr>
          <p:nvPr>
            <p:ph idx="1"/>
          </p:nvPr>
        </p:nvSpPr>
        <p:spPr>
          <a:xfrm>
            <a:off x="717035" y="2214161"/>
            <a:ext cx="6394119" cy="4767211"/>
          </a:xfrm>
        </p:spPr>
        <p:txBody>
          <a:bodyPr anchor="t">
            <a:normAutofit/>
          </a:bodyPr>
          <a:lstStyle/>
          <a:p>
            <a:r>
              <a:rPr lang="en-GB" sz="1800" dirty="0"/>
              <a:t>Between 2010-2016 the quality and the consistency of the application of </a:t>
            </a:r>
            <a:r>
              <a:rPr lang="en-GB" sz="1800" b="1" dirty="0"/>
              <a:t>standards deteriorated </a:t>
            </a:r>
            <a:r>
              <a:rPr lang="en-GB" sz="1800" dirty="0"/>
              <a:t>and in 2017 it was agreed by both government and the sector that the service needed an </a:t>
            </a:r>
            <a:r>
              <a:rPr lang="en-GB" sz="1800" b="1" dirty="0"/>
              <a:t>Independent Standards Board </a:t>
            </a:r>
            <a:endParaRPr lang="en-GB" sz="1800" dirty="0"/>
          </a:p>
          <a:p>
            <a:r>
              <a:rPr lang="en-GB" sz="1800" dirty="0"/>
              <a:t>Professional standards criticised in the </a:t>
            </a:r>
            <a:r>
              <a:rPr lang="en-GB" sz="1800" b="1" dirty="0"/>
              <a:t>Grenfell Tower </a:t>
            </a:r>
            <a:r>
              <a:rPr lang="en-GB" sz="1800" dirty="0"/>
              <a:t>and the </a:t>
            </a:r>
            <a:r>
              <a:rPr lang="en-GB" sz="1800" b="1" dirty="0"/>
              <a:t>Manchester Arena</a:t>
            </a:r>
            <a:r>
              <a:rPr lang="en-GB" sz="1800" dirty="0"/>
              <a:t> </a:t>
            </a:r>
            <a:r>
              <a:rPr lang="en-GB" sz="1800" b="1" dirty="0"/>
              <a:t>Terrorist Attack </a:t>
            </a:r>
            <a:r>
              <a:rPr lang="en-GB" sz="1800" dirty="0"/>
              <a:t>inquiry reports (</a:t>
            </a:r>
            <a:r>
              <a:rPr lang="en-GB" sz="1800" dirty="0" err="1"/>
              <a:t>Kerslake</a:t>
            </a:r>
            <a:r>
              <a:rPr lang="en-GB" sz="1800" dirty="0"/>
              <a:t> 2018, Moore-</a:t>
            </a:r>
            <a:r>
              <a:rPr lang="en-GB" sz="1800" dirty="0" err="1"/>
              <a:t>Blick</a:t>
            </a:r>
            <a:r>
              <a:rPr lang="en-GB" sz="1800" dirty="0"/>
              <a:t> 2019). </a:t>
            </a:r>
          </a:p>
          <a:p>
            <a:r>
              <a:rPr lang="en-GB" sz="1800" dirty="0"/>
              <a:t>Increasing interest in greater professionalism in the Police and Ambulance Services (particularly Ambulance Services).</a:t>
            </a:r>
          </a:p>
          <a:p>
            <a:r>
              <a:rPr lang="en-GB" sz="1800" dirty="0"/>
              <a:t>Increasing interest and new professionalisation initiatives internationally particularly in Australia, New Zealand, USA, and Canada</a:t>
            </a:r>
          </a:p>
          <a:p>
            <a:endParaRPr lang="en-GB" sz="1800" dirty="0"/>
          </a:p>
        </p:txBody>
      </p:sp>
      <p:pic>
        <p:nvPicPr>
          <p:cNvPr id="5" name="Picture 4" descr="Blue glass building">
            <a:extLst>
              <a:ext uri="{FF2B5EF4-FFF2-40B4-BE49-F238E27FC236}">
                <a16:creationId xmlns:a16="http://schemas.microsoft.com/office/drawing/2014/main" id="{FE2D1B56-6345-0FA9-7FA1-10420ED74DB4}"/>
              </a:ext>
            </a:extLst>
          </p:cNvPr>
          <p:cNvPicPr>
            <a:picLocks noChangeAspect="1"/>
          </p:cNvPicPr>
          <p:nvPr/>
        </p:nvPicPr>
        <p:blipFill>
          <a:blip r:embed="rId2"/>
          <a:srcRect l="52102" r="-1" b="-1"/>
          <a:stretch/>
        </p:blipFill>
        <p:spPr>
          <a:xfrm>
            <a:off x="7270812" y="10"/>
            <a:ext cx="4921187" cy="6857990"/>
          </a:xfrm>
          <a:prstGeom prst="rect">
            <a:avLst/>
          </a:prstGeom>
        </p:spPr>
      </p:pic>
      <p:grpSp>
        <p:nvGrpSpPr>
          <p:cNvPr id="16" name="Group 1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291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A725F-96E3-372B-6A59-9F0547CD2658}"/>
              </a:ext>
            </a:extLst>
          </p:cNvPr>
          <p:cNvSpPr>
            <a:spLocks noGrp="1"/>
          </p:cNvSpPr>
          <p:nvPr>
            <p:ph type="title"/>
          </p:nvPr>
        </p:nvSpPr>
        <p:spPr>
          <a:xfrm>
            <a:off x="450761" y="325370"/>
            <a:ext cx="8912180" cy="1597192"/>
          </a:xfrm>
        </p:spPr>
        <p:txBody>
          <a:bodyPr anchor="b">
            <a:normAutofit/>
          </a:bodyPr>
          <a:lstStyle/>
          <a:p>
            <a:r>
              <a:rPr lang="en-GB" sz="2600" b="1" dirty="0">
                <a:latin typeface="+mn-lt"/>
              </a:rPr>
              <a:t>Since 2016 and Theresa May’s government</a:t>
            </a:r>
            <a:br>
              <a:rPr lang="en-GB" sz="2600" dirty="0">
                <a:latin typeface="+mn-lt"/>
              </a:rPr>
            </a:br>
            <a:r>
              <a:rPr lang="en-GB" sz="2600" dirty="0">
                <a:latin typeface="+mn-lt"/>
              </a:rPr>
              <a:t> </a:t>
            </a:r>
            <a:br>
              <a:rPr lang="en-GB" sz="2600" b="1" dirty="0">
                <a:latin typeface="+mn-lt"/>
              </a:rPr>
            </a:br>
            <a:r>
              <a:rPr lang="en-GB" sz="3200" b="1" dirty="0">
                <a:latin typeface="+mn-lt"/>
              </a:rPr>
              <a:t>Replicating the police model and policing policies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F22DDB-A3C0-BD15-725B-10A0291151BF}"/>
              </a:ext>
            </a:extLst>
          </p:cNvPr>
          <p:cNvSpPr>
            <a:spLocks noGrp="1"/>
          </p:cNvSpPr>
          <p:nvPr>
            <p:ph idx="1"/>
          </p:nvPr>
        </p:nvSpPr>
        <p:spPr>
          <a:xfrm>
            <a:off x="640080" y="2872898"/>
            <a:ext cx="7653914" cy="3659732"/>
          </a:xfrm>
        </p:spPr>
        <p:txBody>
          <a:bodyPr>
            <a:normAutofit fontScale="92500"/>
          </a:bodyPr>
          <a:lstStyle/>
          <a:p>
            <a:r>
              <a:rPr lang="en-GB" sz="2400" dirty="0"/>
              <a:t>Governance: From Police and Crime Commissioners to </a:t>
            </a:r>
            <a:r>
              <a:rPr lang="en-GB" sz="2400" b="1" dirty="0"/>
              <a:t>Police, Fire and Crime Commissioners</a:t>
            </a:r>
            <a:r>
              <a:rPr lang="en-GB" sz="1500" b="1" dirty="0"/>
              <a:t>.</a:t>
            </a:r>
          </a:p>
          <a:p>
            <a:endParaRPr lang="en-GB" sz="1500" dirty="0"/>
          </a:p>
          <a:p>
            <a:r>
              <a:rPr lang="en-GB" sz="2400" dirty="0"/>
              <a:t>External Assurance: Reintroducing of External </a:t>
            </a:r>
            <a:r>
              <a:rPr lang="en-GB" sz="2400" i="1" dirty="0"/>
              <a:t>Service and Operational </a:t>
            </a:r>
            <a:r>
              <a:rPr lang="en-GB" sz="2400" dirty="0"/>
              <a:t> Inspection (rather than corporate, financial or organisational wide inspection) via reconstituted </a:t>
            </a:r>
            <a:r>
              <a:rPr lang="en-GB" sz="2400" b="1" dirty="0"/>
              <a:t>HMICFRS</a:t>
            </a:r>
            <a:r>
              <a:rPr lang="en-GB" sz="2400" dirty="0"/>
              <a:t>.</a:t>
            </a:r>
          </a:p>
          <a:p>
            <a:endParaRPr lang="en-GB" sz="1500" dirty="0"/>
          </a:p>
          <a:p>
            <a:r>
              <a:rPr lang="en-GB" sz="2400" dirty="0"/>
              <a:t>Data information and evidence had deteriorated: the response was </a:t>
            </a:r>
            <a:r>
              <a:rPr lang="en-GB" sz="2400" b="1" dirty="0"/>
              <a:t>national database</a:t>
            </a:r>
            <a:r>
              <a:rPr lang="en-GB" sz="2400" dirty="0"/>
              <a:t>, a </a:t>
            </a:r>
            <a:r>
              <a:rPr lang="en-GB" sz="2400" b="1" dirty="0"/>
              <a:t>central repository</a:t>
            </a:r>
            <a:r>
              <a:rPr lang="en-GB" sz="2400" dirty="0"/>
              <a:t>, on a new website and </a:t>
            </a:r>
            <a:r>
              <a:rPr lang="en-GB" sz="2400" b="1" dirty="0"/>
              <a:t>improved fire standards </a:t>
            </a:r>
            <a:r>
              <a:rPr lang="en-GB" sz="2400" dirty="0"/>
              <a:t>all based on Police equivalents    </a:t>
            </a:r>
          </a:p>
        </p:txBody>
      </p:sp>
      <p:pic>
        <p:nvPicPr>
          <p:cNvPr id="5" name="Picture 4" descr="Outdoor warehouse">
            <a:extLst>
              <a:ext uri="{FF2B5EF4-FFF2-40B4-BE49-F238E27FC236}">
                <a16:creationId xmlns:a16="http://schemas.microsoft.com/office/drawing/2014/main" id="{26711AF3-6E11-C894-CFE1-AA8DFA9C659A}"/>
              </a:ext>
            </a:extLst>
          </p:cNvPr>
          <p:cNvPicPr>
            <a:picLocks noChangeAspect="1"/>
          </p:cNvPicPr>
          <p:nvPr/>
        </p:nvPicPr>
        <p:blipFill>
          <a:blip r:embed="rId2"/>
          <a:srcRect l="11077" r="22222"/>
          <a:stretch/>
        </p:blipFill>
        <p:spPr>
          <a:xfrm>
            <a:off x="8715757" y="10"/>
            <a:ext cx="347472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3712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66607-135D-CBD6-419E-4F0C177170EE}"/>
              </a:ext>
            </a:extLst>
          </p:cNvPr>
          <p:cNvSpPr>
            <a:spLocks noGrp="1"/>
          </p:cNvSpPr>
          <p:nvPr>
            <p:ph type="title"/>
          </p:nvPr>
        </p:nvSpPr>
        <p:spPr>
          <a:xfrm>
            <a:off x="592429" y="502020"/>
            <a:ext cx="7073704" cy="695715"/>
          </a:xfrm>
        </p:spPr>
        <p:txBody>
          <a:bodyPr anchor="b">
            <a:normAutofit/>
          </a:bodyPr>
          <a:lstStyle/>
          <a:p>
            <a:r>
              <a:rPr lang="en-GB" sz="2800" b="1" dirty="0">
                <a:latin typeface="+mn-lt"/>
              </a:rPr>
              <a:t>Empirical findings: FRS Professionalism</a:t>
            </a:r>
          </a:p>
        </p:txBody>
      </p:sp>
      <p:sp>
        <p:nvSpPr>
          <p:cNvPr id="3" name="Content Placeholder 2">
            <a:extLst>
              <a:ext uri="{FF2B5EF4-FFF2-40B4-BE49-F238E27FC236}">
                <a16:creationId xmlns:a16="http://schemas.microsoft.com/office/drawing/2014/main" id="{33959725-42A4-624C-9859-3E051FD88D03}"/>
              </a:ext>
            </a:extLst>
          </p:cNvPr>
          <p:cNvSpPr>
            <a:spLocks noGrp="1"/>
          </p:cNvSpPr>
          <p:nvPr>
            <p:ph idx="1"/>
          </p:nvPr>
        </p:nvSpPr>
        <p:spPr>
          <a:xfrm>
            <a:off x="202728" y="1699755"/>
            <a:ext cx="7463405" cy="4546499"/>
          </a:xfrm>
        </p:spPr>
        <p:txBody>
          <a:bodyPr anchor="t">
            <a:normAutofit fontScale="92500" lnSpcReduction="20000"/>
          </a:bodyPr>
          <a:lstStyle/>
          <a:p>
            <a:r>
              <a:rPr lang="en-GB" sz="2000" dirty="0"/>
              <a:t>Firefighters act as </a:t>
            </a:r>
            <a:r>
              <a:rPr lang="en-GB" sz="2000" b="1" dirty="0"/>
              <a:t>skilled and expert employees </a:t>
            </a:r>
            <a:r>
              <a:rPr lang="en-GB" sz="2000" dirty="0"/>
              <a:t>who fight and prevent fires and protect their communities by utilising their </a:t>
            </a:r>
            <a:r>
              <a:rPr lang="en-GB" sz="2000" b="1" dirty="0"/>
              <a:t>professional knowledge and experience</a:t>
            </a:r>
            <a:r>
              <a:rPr lang="en-GB" sz="2000" dirty="0"/>
              <a:t>. </a:t>
            </a:r>
          </a:p>
          <a:p>
            <a:endParaRPr lang="en-GB" sz="1100" dirty="0"/>
          </a:p>
          <a:p>
            <a:r>
              <a:rPr lang="en-GB" sz="2000" dirty="0"/>
              <a:t>They have </a:t>
            </a:r>
            <a:r>
              <a:rPr lang="en-GB" sz="2000" b="1" dirty="0"/>
              <a:t>professional pride in carrying out their job</a:t>
            </a:r>
            <a:r>
              <a:rPr lang="en-GB" sz="2000" dirty="0"/>
              <a:t>, and at the same time they </a:t>
            </a:r>
            <a:r>
              <a:rPr lang="en-GB" sz="2000" b="1" dirty="0"/>
              <a:t>uphold the Nolan Principles</a:t>
            </a:r>
            <a:r>
              <a:rPr lang="en-GB" sz="2000" dirty="0"/>
              <a:t>. </a:t>
            </a:r>
          </a:p>
          <a:p>
            <a:endParaRPr lang="en-GB" sz="1100" dirty="0"/>
          </a:p>
          <a:p>
            <a:r>
              <a:rPr lang="en-GB" sz="2000" dirty="0"/>
              <a:t>This in turn </a:t>
            </a:r>
            <a:r>
              <a:rPr lang="en-GB" sz="2000" b="1" dirty="0"/>
              <a:t>earns respect from colleagues/public/stakeholders</a:t>
            </a:r>
            <a:r>
              <a:rPr lang="en-GB" sz="2000" dirty="0"/>
              <a:t>, who call them to account based on how the </a:t>
            </a:r>
            <a:r>
              <a:rPr lang="en-GB" sz="2000" b="1" dirty="0"/>
              <a:t>professional standards are operationalised in practice</a:t>
            </a:r>
            <a:r>
              <a:rPr lang="en-GB" sz="2000" dirty="0"/>
              <a:t>. However, as professionals, they are able </a:t>
            </a:r>
            <a:r>
              <a:rPr lang="en-GB" sz="2000" b="1" dirty="0"/>
              <a:t>to deviate from standard protocols, if necessary</a:t>
            </a:r>
            <a:r>
              <a:rPr lang="en-GB" sz="2000" dirty="0"/>
              <a:t>, depending upon the nature of the emergency they were responding to.</a:t>
            </a:r>
          </a:p>
          <a:p>
            <a:pPr lvl="1"/>
            <a:r>
              <a:rPr lang="en-GB" sz="2000" dirty="0"/>
              <a:t>“You know if I make a decision operationally, I’ve made a decision based on what I can see, information I receive … what I know in my gut, prior experience.”</a:t>
            </a:r>
          </a:p>
          <a:p>
            <a:pPr lvl="1"/>
            <a:endParaRPr lang="en-GB" sz="1100" dirty="0"/>
          </a:p>
          <a:p>
            <a:r>
              <a:rPr lang="en-GB" sz="2200" dirty="0"/>
              <a:t>Professionalism does not only apply to firefighters, but also to other </a:t>
            </a:r>
            <a:r>
              <a:rPr lang="en-GB" sz="2200" b="1" dirty="0"/>
              <a:t>professionals who work in management and in the ‘back office</a:t>
            </a:r>
            <a:r>
              <a:rPr lang="en-GB" sz="2200" dirty="0"/>
              <a:t>’. </a:t>
            </a:r>
          </a:p>
        </p:txBody>
      </p:sp>
      <p:sp>
        <p:nvSpPr>
          <p:cNvPr id="34" name="Rectangle 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bulb on yellow background with sketched light beams and cord">
            <a:extLst>
              <a:ext uri="{FF2B5EF4-FFF2-40B4-BE49-F238E27FC236}">
                <a16:creationId xmlns:a16="http://schemas.microsoft.com/office/drawing/2014/main" id="{62EDD801-05CF-53B8-52A3-664CCC996F6A}"/>
              </a:ext>
            </a:extLst>
          </p:cNvPr>
          <p:cNvPicPr>
            <a:picLocks noChangeAspect="1"/>
          </p:cNvPicPr>
          <p:nvPr/>
        </p:nvPicPr>
        <p:blipFill>
          <a:blip r:embed="rId2"/>
          <a:srcRect l="50360" r="5509"/>
          <a:stretch/>
        </p:blipFill>
        <p:spPr>
          <a:xfrm>
            <a:off x="8525814" y="1481070"/>
            <a:ext cx="3208986" cy="3940936"/>
          </a:xfrm>
          <a:prstGeom prst="rect">
            <a:avLst/>
          </a:prstGeom>
        </p:spPr>
      </p:pic>
    </p:spTree>
    <p:extLst>
      <p:ext uri="{BB962C8B-B14F-4D97-AF65-F5344CB8AC3E}">
        <p14:creationId xmlns:p14="http://schemas.microsoft.com/office/powerpoint/2010/main" val="105629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65C92-7025-B6F2-B215-CA9F2168834F}"/>
              </a:ext>
            </a:extLst>
          </p:cNvPr>
          <p:cNvSpPr>
            <a:spLocks noGrp="1"/>
          </p:cNvSpPr>
          <p:nvPr>
            <p:ph type="title"/>
          </p:nvPr>
        </p:nvSpPr>
        <p:spPr>
          <a:xfrm>
            <a:off x="457201" y="502019"/>
            <a:ext cx="6002912" cy="1726026"/>
          </a:xfrm>
        </p:spPr>
        <p:txBody>
          <a:bodyPr anchor="b">
            <a:normAutofit/>
          </a:bodyPr>
          <a:lstStyle/>
          <a:p>
            <a:r>
              <a:rPr lang="en-GB" sz="2800" b="1" dirty="0">
                <a:latin typeface="+mn-lt"/>
              </a:rPr>
              <a:t>Empirical findings:  Significant changes to professionalism</a:t>
            </a:r>
            <a:br>
              <a:rPr lang="en-GB" sz="2800" b="1" dirty="0">
                <a:latin typeface="+mn-lt"/>
              </a:rPr>
            </a:br>
            <a:br>
              <a:rPr lang="en-GB" sz="2800" b="1" dirty="0">
                <a:latin typeface="+mn-lt"/>
              </a:rPr>
            </a:br>
            <a:endParaRPr lang="en-GB" sz="2800" b="1" dirty="0">
              <a:latin typeface="+mn-lt"/>
            </a:endParaRPr>
          </a:p>
        </p:txBody>
      </p:sp>
      <p:sp>
        <p:nvSpPr>
          <p:cNvPr id="3" name="Content Placeholder 2">
            <a:extLst>
              <a:ext uri="{FF2B5EF4-FFF2-40B4-BE49-F238E27FC236}">
                <a16:creationId xmlns:a16="http://schemas.microsoft.com/office/drawing/2014/main" id="{34348AB3-3845-9028-AC66-39F998BF96AD}"/>
              </a:ext>
            </a:extLst>
          </p:cNvPr>
          <p:cNvSpPr>
            <a:spLocks noGrp="1"/>
          </p:cNvSpPr>
          <p:nvPr>
            <p:ph idx="1"/>
          </p:nvPr>
        </p:nvSpPr>
        <p:spPr>
          <a:xfrm>
            <a:off x="457201" y="1815922"/>
            <a:ext cx="7347396" cy="4881092"/>
          </a:xfrm>
        </p:spPr>
        <p:txBody>
          <a:bodyPr anchor="t">
            <a:normAutofit fontScale="92500" lnSpcReduction="10000"/>
          </a:bodyPr>
          <a:lstStyle/>
          <a:p>
            <a:r>
              <a:rPr lang="en-GB" sz="1800" b="1" dirty="0"/>
              <a:t>From Sector-Led Improvement to an external inspectorate HMICFRS</a:t>
            </a:r>
          </a:p>
          <a:p>
            <a:pPr lvl="1"/>
            <a:r>
              <a:rPr lang="en-GB" sz="1800" dirty="0"/>
              <a:t>“There are no consistent standards in terms of training and performance.  HMICFRS bringing that in and feeding back via the state of the fire report is a real welcome one for me. So, </a:t>
            </a:r>
            <a:r>
              <a:rPr lang="en-GB" sz="1800" b="1" dirty="0"/>
              <a:t>if we can professionalise the service, transform it and bring it into what it needs for the future, all the better.”</a:t>
            </a:r>
          </a:p>
          <a:p>
            <a:pPr lvl="1"/>
            <a:endParaRPr lang="en-GB" sz="1300" dirty="0"/>
          </a:p>
          <a:p>
            <a:r>
              <a:rPr lang="en-GB" sz="1800" b="1" dirty="0"/>
              <a:t>The introduction of Professional standards (Fire Standards Board) and National Operational Guidance (NFCC)</a:t>
            </a:r>
          </a:p>
          <a:p>
            <a:pPr lvl="1"/>
            <a:r>
              <a:rPr lang="en-GB" sz="1800" dirty="0"/>
              <a:t>“I think with the fire standards coming in, that will be the measure…like the police, there needs to be that </a:t>
            </a:r>
            <a:r>
              <a:rPr lang="en-GB" sz="1800" b="1" dirty="0"/>
              <a:t>national direction and standards for us to be measured against.”</a:t>
            </a:r>
          </a:p>
          <a:p>
            <a:pPr lvl="1"/>
            <a:endParaRPr lang="en-GB" sz="1300" b="1" dirty="0"/>
          </a:p>
          <a:p>
            <a:r>
              <a:rPr lang="en-GB" sz="1800" b="1" dirty="0"/>
              <a:t>Collaboration with other emergency services</a:t>
            </a:r>
          </a:p>
          <a:p>
            <a:pPr lvl="1"/>
            <a:r>
              <a:rPr lang="en-GB" sz="1800" dirty="0"/>
              <a:t>“We are highly trained up to almost paramedic technician level, all our firefighters are, we carry a lot of first line first aid equipment, and we go to car crashes and significant incidents and give first aid trauma management, we can respond to cardiac arrests, strokes, things like that, and bring people back to life, </a:t>
            </a:r>
            <a:r>
              <a:rPr lang="en-GB" sz="1800" b="1" dirty="0"/>
              <a:t>lots of capacity that we could use to support the ambulance service, who are really struggling with their demands</a:t>
            </a:r>
            <a:r>
              <a:rPr lang="en-GB" sz="1800" dirty="0"/>
              <a:t>.”</a:t>
            </a:r>
          </a:p>
        </p:txBody>
      </p:sp>
      <p:sp>
        <p:nvSpPr>
          <p:cNvPr id="54" name="Rectangle 5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Light bulb on yellow background with sketched light beams and cord">
            <a:extLst>
              <a:ext uri="{FF2B5EF4-FFF2-40B4-BE49-F238E27FC236}">
                <a16:creationId xmlns:a16="http://schemas.microsoft.com/office/drawing/2014/main" id="{388BE2EB-E58D-AE9E-00FD-DF0FF71D4C58}"/>
              </a:ext>
            </a:extLst>
          </p:cNvPr>
          <p:cNvPicPr>
            <a:picLocks noChangeAspect="1"/>
          </p:cNvPicPr>
          <p:nvPr/>
        </p:nvPicPr>
        <p:blipFill>
          <a:blip r:embed="rId2"/>
          <a:srcRect l="44827" r="569"/>
          <a:stretch/>
        </p:blipFill>
        <p:spPr>
          <a:xfrm>
            <a:off x="8580532" y="1648495"/>
            <a:ext cx="3154268" cy="3953815"/>
          </a:xfrm>
          <a:prstGeom prst="rect">
            <a:avLst/>
          </a:prstGeom>
        </p:spPr>
      </p:pic>
    </p:spTree>
    <p:extLst>
      <p:ext uri="{BB962C8B-B14F-4D97-AF65-F5344CB8AC3E}">
        <p14:creationId xmlns:p14="http://schemas.microsoft.com/office/powerpoint/2010/main" val="318807433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1935</Words>
  <Application>Microsoft Office PowerPoint</Application>
  <PresentationFormat>Widescreen</PresentationFormat>
  <Paragraphs>180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Structure  of presentation</vt:lpstr>
      <vt:lpstr>Literature: professionalism and the ‘traits’ approach </vt:lpstr>
      <vt:lpstr>Research questions and methods</vt:lpstr>
      <vt:lpstr>Recent history: Professionalism since 2010 </vt:lpstr>
      <vt:lpstr>Responsibility transferred to  Home Office in 2016</vt:lpstr>
      <vt:lpstr>Since 2016 and Theresa May’s government   Replicating the police model and policing policies</vt:lpstr>
      <vt:lpstr>Empirical findings: FRS Professionalism</vt:lpstr>
      <vt:lpstr>Empirical findings:  Significant changes to professionalism  </vt:lpstr>
      <vt:lpstr>Empirical findings:  Professional accountability before and after the 2017 Act</vt:lpstr>
      <vt:lpstr>Professionalism is thrust onto  the government’s agenda </vt:lpstr>
      <vt:lpstr>Home Office Proposals (Conservative)     White paper  consultation (2022)   and   subsequent  government statement on the responses (2023)  </vt:lpstr>
      <vt:lpstr>Home Affairs Select Committee Inquiry    (Chaired by Dame Diana Johnson a Labour MP)</vt:lpstr>
      <vt:lpstr>Home Affairs Select  Committee - Proposals</vt:lpstr>
      <vt:lpstr>Conclusions</vt:lpstr>
      <vt:lpstr>Recommendations   Strategic issues </vt:lpstr>
      <vt:lpstr>Recommendations:   Specific to promoting professionalism</vt:lpstr>
      <vt:lpstr>Assessing against the ‘traits’ of professionalism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JUC PAC Annual Conference 2021  How Place Matters?  Leadership, Governance and Public Administration  De Montfort University Leicester  7th-8th September 2021</dc:title>
  <dc:creator>Murphy, Peter</dc:creator>
  <cp:lastModifiedBy>Gallacher, Jonathan</cp:lastModifiedBy>
  <cp:revision>69</cp:revision>
  <cp:lastPrinted>2021-09-06T18:54:14Z</cp:lastPrinted>
  <dcterms:created xsi:type="dcterms:W3CDTF">2021-08-06T12:48:35Z</dcterms:created>
  <dcterms:modified xsi:type="dcterms:W3CDTF">2024-09-17T14:06:50Z</dcterms:modified>
</cp:coreProperties>
</file>