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sldIdLst>
    <p:sldId id="910" r:id="rId5"/>
    <p:sldId id="911" r:id="rId6"/>
    <p:sldId id="913" r:id="rId7"/>
    <p:sldId id="912" r:id="rId8"/>
    <p:sldId id="914" r:id="rId9"/>
    <p:sldId id="256" r:id="rId10"/>
    <p:sldId id="848" r:id="rId11"/>
    <p:sldId id="901" r:id="rId12"/>
    <p:sldId id="897" r:id="rId13"/>
    <p:sldId id="898" r:id="rId14"/>
    <p:sldId id="865" r:id="rId15"/>
    <p:sldId id="896" r:id="rId16"/>
    <p:sldId id="867" r:id="rId17"/>
    <p:sldId id="868" r:id="rId18"/>
    <p:sldId id="852" r:id="rId19"/>
    <p:sldId id="906" r:id="rId20"/>
    <p:sldId id="915" r:id="rId21"/>
    <p:sldId id="903" r:id="rId22"/>
    <p:sldId id="916" r:id="rId23"/>
    <p:sldId id="917" r:id="rId24"/>
    <p:sldId id="870" r:id="rId25"/>
    <p:sldId id="909" r:id="rId26"/>
    <p:sldId id="918" r:id="rId27"/>
    <p:sldId id="919" r:id="rId28"/>
    <p:sldId id="920" r:id="rId29"/>
    <p:sldId id="882" r:id="rId30"/>
    <p:sldId id="908" r:id="rId31"/>
    <p:sldId id="8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edios, Richard" initials="RR" lastIdx="1" clrIdx="0">
    <p:extLst>
      <p:ext uri="{19B8F6BF-5375-455C-9EA6-DF929625EA0E}">
        <p15:presenceInfo xmlns:p15="http://schemas.microsoft.com/office/powerpoint/2012/main" userId="S::richard.remedios@ntu.ac.uk::f80637aa-092d-42ec-8a35-e1e68204c0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86"/>
    <a:srgbClr val="E6005B"/>
    <a:srgbClr val="6F6258"/>
    <a:srgbClr val="BB3F07"/>
    <a:srgbClr val="B5B0AC"/>
    <a:srgbClr val="E5E5E5"/>
    <a:srgbClr val="9E043D"/>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94711"/>
  </p:normalViewPr>
  <p:slideViewPr>
    <p:cSldViewPr snapToGrid="0" snapToObjects="1">
      <p:cViewPr varScale="1">
        <p:scale>
          <a:sx n="102" d="100"/>
          <a:sy n="102" d="100"/>
        </p:scale>
        <p:origin x="654" y="96"/>
      </p:cViewPr>
      <p:guideLst/>
    </p:cSldViewPr>
  </p:slideViewPr>
  <p:notesTextViewPr>
    <p:cViewPr>
      <p:scale>
        <a:sx n="1" d="1"/>
        <a:sy n="1" d="1"/>
      </p:scale>
      <p:origin x="0" y="0"/>
    </p:cViewPr>
  </p:notesTextViewPr>
  <p:sorterViewPr>
    <p:cViewPr>
      <p:scale>
        <a:sx n="70" d="100"/>
        <a:sy n="70" d="100"/>
      </p:scale>
      <p:origin x="0" y="-1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5C66673-3569-44E5-9851-7D7130AE81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a:extLst>
              <a:ext uri="{FF2B5EF4-FFF2-40B4-BE49-F238E27FC236}">
                <a16:creationId xmlns:a16="http://schemas.microsoft.com/office/drawing/2014/main" id="{D93C0EF2-E6A2-4F96-B69B-5EE85126CDA2}"/>
              </a:ext>
            </a:extLst>
          </p:cNvPr>
          <p:cNvSpPr>
            <a:spLocks noGrp="1" noChangeArrowheads="1"/>
          </p:cNvSpPr>
          <p:nvPr>
            <p:ph type="sldNum" sz="quarter" idx="11"/>
          </p:nvPr>
        </p:nvSpPr>
        <p:spPr>
          <a:ln/>
        </p:spPr>
        <p:txBody>
          <a:bodyPr/>
          <a:lstStyle>
            <a:lvl1pPr>
              <a:defRPr/>
            </a:lvl1pPr>
          </a:lstStyle>
          <a:p>
            <a:pPr>
              <a:defRPr/>
            </a:pPr>
            <a:fld id="{E2066901-F08C-43B2-B5C0-336B13630C95}" type="slidenum">
              <a:rPr lang="en-GB" altLang="en-US"/>
              <a:pPr>
                <a:defRPr/>
              </a:pPr>
              <a:t>‹#›</a:t>
            </a:fld>
            <a:endParaRPr lang="en-GB" altLang="en-US"/>
          </a:p>
        </p:txBody>
      </p:sp>
    </p:spTree>
    <p:extLst>
      <p:ext uri="{BB962C8B-B14F-4D97-AF65-F5344CB8AC3E}">
        <p14:creationId xmlns:p14="http://schemas.microsoft.com/office/powerpoint/2010/main" val="95950149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 id="2147483690" r:id="rId29"/>
  </p:sldLayoutIdLst>
  <p:hf hdr="0" dt="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Autofit/>
          </a:bodyPr>
          <a:lstStyle/>
          <a:p>
            <a:pPr>
              <a:lnSpc>
                <a:spcPct val="107000"/>
              </a:lnSpc>
              <a:spcAft>
                <a:spcPts val="800"/>
              </a:spcAft>
            </a:pPr>
            <a:r>
              <a:rPr lang="en-GB" sz="4000" dirty="0">
                <a:effectLst/>
                <a:latin typeface="Calibri" panose="020F0502020204030204" pitchFamily="34" charset="0"/>
                <a:ea typeface="PMingLiU" panose="02020500000000000000" pitchFamily="18" charset="-120"/>
                <a:cs typeface="Arial" panose="020B0604020202020204" pitchFamily="34" charset="0"/>
              </a:rPr>
              <a:t>Under pressure: Individual differences in student motivation and engagement across four contexts. </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015577"/>
            <a:ext cx="8531404" cy="1963421"/>
          </a:xfrm>
        </p:spPr>
        <p:txBody>
          <a:bodyPr>
            <a:normAutofit fontScale="77500" lnSpcReduction="20000"/>
          </a:bodyPr>
          <a:lstStyle/>
          <a:p>
            <a:r>
              <a:rPr lang="en-US" dirty="0"/>
              <a:t>The Education, Motivation and Learning Research Group (EDMAL)</a:t>
            </a:r>
          </a:p>
          <a:p>
            <a:r>
              <a:rPr lang="en-US" dirty="0"/>
              <a:t>Twitter</a:t>
            </a:r>
            <a:r>
              <a:rPr lang="en-US"/>
              <a:t>: @rremediosva, @</a:t>
            </a:r>
            <a:r>
              <a:rPr lang="en-US" dirty="0"/>
              <a:t>EDMAL_NTU</a:t>
            </a:r>
          </a:p>
          <a:p>
            <a:r>
              <a:rPr lang="en-US" dirty="0"/>
              <a:t>Nottingham Trent University</a:t>
            </a:r>
          </a:p>
          <a:p>
            <a:r>
              <a:rPr lang="en-US" dirty="0"/>
              <a:t>Wednesday, 14</a:t>
            </a:r>
            <a:r>
              <a:rPr lang="en-US" baseline="30000" dirty="0"/>
              <a:t>th</a:t>
            </a:r>
            <a:r>
              <a:rPr lang="en-US" dirty="0"/>
              <a:t> September, 2022</a:t>
            </a:r>
          </a:p>
        </p:txBody>
      </p:sp>
      <p:pic>
        <p:nvPicPr>
          <p:cNvPr id="5" name="Picture 4">
            <a:extLst>
              <a:ext uri="{FF2B5EF4-FFF2-40B4-BE49-F238E27FC236}">
                <a16:creationId xmlns:a16="http://schemas.microsoft.com/office/drawing/2014/main" id="{D75BD26F-9549-41CC-96E2-9914B94BBC1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3700" y="4015578"/>
            <a:ext cx="1963420" cy="1963420"/>
          </a:xfrm>
          <a:prstGeom prst="rect">
            <a:avLst/>
          </a:prstGeom>
          <a:noFill/>
          <a:ln>
            <a:noFill/>
          </a:ln>
        </p:spPr>
      </p:pic>
    </p:spTree>
    <p:extLst>
      <p:ext uri="{BB962C8B-B14F-4D97-AF65-F5344CB8AC3E}">
        <p14:creationId xmlns:p14="http://schemas.microsoft.com/office/powerpoint/2010/main" val="42820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427988"/>
            <a:ext cx="10294070" cy="707886"/>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4000" dirty="0">
                <a:solidFill>
                  <a:srgbClr val="FFFFFF"/>
                </a:solidFill>
              </a:rPr>
              <a:t>Parents Motivational Messages</a:t>
            </a:r>
          </a:p>
        </p:txBody>
      </p:sp>
      <p:pic>
        <p:nvPicPr>
          <p:cNvPr id="8" name="Picture 7">
            <a:extLst>
              <a:ext uri="{FF2B5EF4-FFF2-40B4-BE49-F238E27FC236}">
                <a16:creationId xmlns:a16="http://schemas.microsoft.com/office/drawing/2014/main" id="{B31CA08E-E848-4576-8287-123B265CFA49}"/>
              </a:ext>
            </a:extLst>
          </p:cNvPr>
          <p:cNvPicPr>
            <a:picLocks noChangeAspect="1"/>
          </p:cNvPicPr>
          <p:nvPr/>
        </p:nvPicPr>
        <p:blipFill>
          <a:blip r:embed="rId2"/>
          <a:stretch>
            <a:fillRect/>
          </a:stretch>
        </p:blipFill>
        <p:spPr>
          <a:xfrm>
            <a:off x="3318859" y="1662112"/>
            <a:ext cx="4410075" cy="3533775"/>
          </a:xfrm>
          <a:prstGeom prst="rect">
            <a:avLst/>
          </a:prstGeom>
        </p:spPr>
      </p:pic>
      <p:sp>
        <p:nvSpPr>
          <p:cNvPr id="9" name="Rounded Rectangular Callout 6">
            <a:extLst>
              <a:ext uri="{FF2B5EF4-FFF2-40B4-BE49-F238E27FC236}">
                <a16:creationId xmlns:a16="http://schemas.microsoft.com/office/drawing/2014/main" id="{F0A39132-1F1E-45F8-A7DC-3DAAE65AD8F7}"/>
              </a:ext>
            </a:extLst>
          </p:cNvPr>
          <p:cNvSpPr>
            <a:spLocks noChangeArrowheads="1"/>
          </p:cNvSpPr>
          <p:nvPr/>
        </p:nvSpPr>
        <p:spPr bwMode="auto">
          <a:xfrm>
            <a:off x="8272146" y="3007361"/>
            <a:ext cx="2663825" cy="1655763"/>
          </a:xfrm>
          <a:prstGeom prst="wedgeRoundRectCallout">
            <a:avLst>
              <a:gd name="adj1" fmla="val -128968"/>
              <a:gd name="adj2" fmla="val -53568"/>
              <a:gd name="adj3" fmla="val 16667"/>
            </a:avLst>
          </a:prstGeom>
          <a:solidFill>
            <a:schemeClr val="accent1">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400">
                <a:solidFill>
                  <a:srgbClr val="000000"/>
                </a:solidFill>
              </a:rPr>
              <a:t>If you </a:t>
            </a:r>
            <a:r>
              <a:rPr lang="en-US" altLang="en-US" sz="2400" b="1">
                <a:solidFill>
                  <a:srgbClr val="FF0000"/>
                </a:solidFill>
              </a:rPr>
              <a:t>don’t </a:t>
            </a:r>
            <a:r>
              <a:rPr lang="en-US" altLang="en-US" sz="2400">
                <a:solidFill>
                  <a:srgbClr val="000000"/>
                </a:solidFill>
              </a:rPr>
              <a:t>work hard, you </a:t>
            </a:r>
            <a:r>
              <a:rPr lang="en-US" altLang="en-US" sz="2400" b="1">
                <a:solidFill>
                  <a:srgbClr val="FF0000"/>
                </a:solidFill>
              </a:rPr>
              <a:t>won’t </a:t>
            </a:r>
            <a:r>
              <a:rPr lang="en-US" altLang="en-US" sz="2400">
                <a:solidFill>
                  <a:srgbClr val="000000"/>
                </a:solidFill>
              </a:rPr>
              <a:t>get into college</a:t>
            </a:r>
          </a:p>
        </p:txBody>
      </p:sp>
    </p:spTree>
    <p:extLst>
      <p:ext uri="{BB962C8B-B14F-4D97-AF65-F5344CB8AC3E}">
        <p14:creationId xmlns:p14="http://schemas.microsoft.com/office/powerpoint/2010/main" val="420986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lstStyle/>
          <a:p>
            <a:r>
              <a:rPr lang="en-GB" dirty="0"/>
              <a:t>Methods</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8320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p:txBody>
          <a:bodyPr>
            <a:normAutofit/>
          </a:bodyPr>
          <a:lstStyle/>
          <a:p>
            <a:r>
              <a:rPr lang="en-GB" dirty="0"/>
              <a:t>Design:		Cross-sectional correlational study</a:t>
            </a:r>
          </a:p>
          <a:p>
            <a:r>
              <a:rPr lang="en-GB" dirty="0"/>
              <a:t>Participants:	N=1157, Females 874, Males 228, Non-binary = 39, prefer not to say = 16,  Mean Age 17.07 (SD 0.73)</a:t>
            </a:r>
          </a:p>
          <a:p>
            <a:r>
              <a:rPr lang="en-GB" dirty="0"/>
              <a:t>Materials: 		Parental Motivational Messages Scale </a:t>
            </a:r>
            <a:r>
              <a:rPr lang="en-GB" sz="1500" dirty="0"/>
              <a:t>(Remedios &amp; Putwain, </a:t>
            </a:r>
            <a:r>
              <a:rPr lang="en-GB" sz="1500" i="1" dirty="0"/>
              <a:t>in prep.</a:t>
            </a:r>
            <a:r>
              <a:rPr lang="en-GB" dirty="0"/>
              <a:t>), Self-efficacy (3 items), Test Anxiety (4 items), Mastery (6 items) (</a:t>
            </a:r>
            <a:r>
              <a:rPr lang="en-GB" sz="1400" dirty="0"/>
              <a:t>taken from Motivational Strategies of Learning questionnaire, </a:t>
            </a:r>
            <a:r>
              <a:rPr lang="en-GB" sz="1500" dirty="0" err="1"/>
              <a:t>Pintrich</a:t>
            </a:r>
            <a:r>
              <a:rPr lang="en-GB" sz="1500" dirty="0"/>
              <a:t> &amp; </a:t>
            </a:r>
            <a:r>
              <a:rPr lang="en-GB" sz="1500" dirty="0" err="1"/>
              <a:t>Degroot</a:t>
            </a:r>
            <a:r>
              <a:rPr lang="en-GB" sz="1500" dirty="0"/>
              <a:t>, 1990</a:t>
            </a:r>
            <a:r>
              <a:rPr lang="en-GB" dirty="0"/>
              <a:t>). </a:t>
            </a:r>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lstStyle/>
          <a:p>
            <a:r>
              <a:rPr lang="en-GB" dirty="0"/>
              <a:t>Study Methods </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25294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622300" y="1802083"/>
            <a:ext cx="11306174" cy="3708400"/>
          </a:xfrm>
        </p:spPr>
        <p:txBody>
          <a:bodyPr>
            <a:normAutofit fontScale="92500" lnSpcReduction="10000"/>
          </a:bodyPr>
          <a:lstStyle/>
          <a:p>
            <a:pPr marL="0" indent="0" algn="ctr">
              <a:buNone/>
            </a:pPr>
            <a:r>
              <a:rPr lang="en-GB" sz="2200" i="1" dirty="0"/>
              <a:t>Please think about what your parent(s) or carer(s) tell you about your A-levels and circle the number that indicates your opinion. (5-point scale; Never = 1, Most of the time = 5)</a:t>
            </a:r>
          </a:p>
          <a:p>
            <a:r>
              <a:rPr lang="en-GB" dirty="0">
                <a:solidFill>
                  <a:srgbClr val="FF0000"/>
                </a:solidFill>
              </a:rPr>
              <a:t>Consequence:</a:t>
            </a:r>
            <a:r>
              <a:rPr lang="en-GB" dirty="0"/>
              <a:t>	How often did your parents tell you that you need good A-level results help to be able have a good life in the future?</a:t>
            </a:r>
          </a:p>
          <a:p>
            <a:r>
              <a:rPr lang="en-GB" dirty="0">
                <a:solidFill>
                  <a:srgbClr val="FF0000"/>
                </a:solidFill>
              </a:rPr>
              <a:t>Reassurance:</a:t>
            </a:r>
            <a:r>
              <a:rPr lang="en-GB" dirty="0"/>
              <a:t>	How often did your parents tell you that A-level results are not the be all and end all?</a:t>
            </a:r>
          </a:p>
          <a:p>
            <a:r>
              <a:rPr lang="en-GB" dirty="0">
                <a:solidFill>
                  <a:srgbClr val="FF0000"/>
                </a:solidFill>
              </a:rPr>
              <a:t>Pride:</a:t>
            </a:r>
            <a:r>
              <a:rPr lang="en-GB" dirty="0"/>
              <a:t>		Did you want to try hard to do well in your A-level so your whole family will be pleased with you?</a:t>
            </a:r>
          </a:p>
          <a:p>
            <a:r>
              <a:rPr lang="en-GB" dirty="0">
                <a:solidFill>
                  <a:srgbClr val="FF0000"/>
                </a:solidFill>
              </a:rPr>
              <a:t>Changing Behaviour:</a:t>
            </a:r>
            <a:r>
              <a:rPr lang="en-GB" dirty="0"/>
              <a:t>	When your parents reminded you to revise for upcoming A-levels, did it make you want to stop doing your schoolwork?</a:t>
            </a:r>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Parental Motivational Messages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357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2071172"/>
            <a:ext cx="11306174" cy="3708400"/>
          </a:xfrm>
        </p:spPr>
        <p:txBody>
          <a:bodyPr>
            <a:normAutofit lnSpcReduction="10000"/>
          </a:bodyPr>
          <a:lstStyle/>
          <a:p>
            <a:pPr marL="0" indent="0" algn="ctr">
              <a:buNone/>
            </a:pPr>
            <a:r>
              <a:rPr lang="en-GB" i="1" dirty="0"/>
              <a:t>The following questions are about how your experiences studying for your A-levels. They apply to your experiences across all your A-levels in general. (5-point scale; Strongly Disagree = 1, Strongly Agree = 5)</a:t>
            </a:r>
          </a:p>
          <a:p>
            <a:r>
              <a:rPr lang="en-GB" dirty="0">
                <a:solidFill>
                  <a:srgbClr val="FF0000"/>
                </a:solidFill>
              </a:rPr>
              <a:t>Self Efficacy (3 items): </a:t>
            </a:r>
            <a:r>
              <a:rPr lang="en-GB" dirty="0"/>
              <a:t>e.g., Compared with other students doing their A-levels I expect to do well.</a:t>
            </a:r>
          </a:p>
          <a:p>
            <a:r>
              <a:rPr lang="en-GB" dirty="0">
                <a:solidFill>
                  <a:srgbClr val="FF0000"/>
                </a:solidFill>
              </a:rPr>
              <a:t>Test Anxiety (5 items): </a:t>
            </a:r>
            <a:r>
              <a:rPr lang="en-GB" dirty="0"/>
              <a:t>e.g., When I take a test I think about how poorly I am doing</a:t>
            </a:r>
          </a:p>
          <a:p>
            <a:r>
              <a:rPr lang="en-GB" dirty="0">
                <a:solidFill>
                  <a:srgbClr val="FF0000"/>
                </a:solidFill>
              </a:rPr>
              <a:t>Mastery (6 items): </a:t>
            </a:r>
            <a:r>
              <a:rPr lang="en-GB" dirty="0"/>
              <a:t>e.g., I think that what I am learning in my A- levels is useful for me to know.</a:t>
            </a:r>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fontScale="90000"/>
          </a:bodyPr>
          <a:lstStyle/>
          <a:p>
            <a:pPr algn="ctr"/>
            <a:r>
              <a:rPr lang="en-GB" dirty="0"/>
              <a:t>Self-Efficacy, Test Anxiety, </a:t>
            </a:r>
            <a:br>
              <a:rPr lang="en-GB" dirty="0"/>
            </a:br>
            <a:r>
              <a:rPr lang="en-GB" dirty="0"/>
              <a:t>Mastery (Intrinsic motivation)</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5292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3" y="1989138"/>
            <a:ext cx="11306174" cy="508965"/>
          </a:xfrm>
        </p:spPr>
        <p:txBody>
          <a:bodyPr>
            <a:normAutofit/>
          </a:bodyPr>
          <a:lstStyle/>
          <a:p>
            <a:r>
              <a:rPr lang="en-GB" dirty="0"/>
              <a:t>Recruitment via two sources</a:t>
            </a:r>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lstStyle/>
          <a:p>
            <a:r>
              <a:rPr lang="en-GB" dirty="0"/>
              <a:t>Procedure – Qualtrics Survey</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FB31FB7F-DE82-4CFE-8440-AB258DD9B005}"/>
              </a:ext>
            </a:extLst>
          </p:cNvPr>
          <p:cNvPicPr>
            <a:picLocks noChangeAspect="1"/>
          </p:cNvPicPr>
          <p:nvPr/>
        </p:nvPicPr>
        <p:blipFill>
          <a:blip r:embed="rId2"/>
          <a:stretch>
            <a:fillRect/>
          </a:stretch>
        </p:blipFill>
        <p:spPr>
          <a:xfrm>
            <a:off x="813588" y="2685158"/>
            <a:ext cx="1477658" cy="1477658"/>
          </a:xfrm>
          <a:prstGeom prst="rect">
            <a:avLst/>
          </a:prstGeom>
        </p:spPr>
      </p:pic>
      <p:sp>
        <p:nvSpPr>
          <p:cNvPr id="7" name="Subtitle 2">
            <a:extLst>
              <a:ext uri="{FF2B5EF4-FFF2-40B4-BE49-F238E27FC236}">
                <a16:creationId xmlns:a16="http://schemas.microsoft.com/office/drawing/2014/main" id="{2D16C618-8326-40CD-81D6-1C1694E62195}"/>
              </a:ext>
            </a:extLst>
          </p:cNvPr>
          <p:cNvSpPr txBox="1">
            <a:spLocks/>
          </p:cNvSpPr>
          <p:nvPr/>
        </p:nvSpPr>
        <p:spPr>
          <a:xfrm>
            <a:off x="442913" y="4364905"/>
            <a:ext cx="2219008" cy="556921"/>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Beccie Davis-Yates </a:t>
            </a:r>
          </a:p>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Co-PI – Schools Outreach</a:t>
            </a:r>
          </a:p>
        </p:txBody>
      </p:sp>
      <p:pic>
        <p:nvPicPr>
          <p:cNvPr id="8" name="Picture 7">
            <a:extLst>
              <a:ext uri="{FF2B5EF4-FFF2-40B4-BE49-F238E27FC236}">
                <a16:creationId xmlns:a16="http://schemas.microsoft.com/office/drawing/2014/main" id="{44331308-81A0-4B0F-9354-85D88D4EBE58}"/>
              </a:ext>
            </a:extLst>
          </p:cNvPr>
          <p:cNvPicPr>
            <a:picLocks noChangeAspect="1"/>
          </p:cNvPicPr>
          <p:nvPr/>
        </p:nvPicPr>
        <p:blipFill>
          <a:blip r:embed="rId3"/>
          <a:stretch>
            <a:fillRect/>
          </a:stretch>
        </p:blipFill>
        <p:spPr>
          <a:xfrm>
            <a:off x="3082218" y="2617338"/>
            <a:ext cx="2219136" cy="2304488"/>
          </a:xfrm>
          <a:prstGeom prst="rect">
            <a:avLst/>
          </a:prstGeom>
        </p:spPr>
      </p:pic>
      <p:pic>
        <p:nvPicPr>
          <p:cNvPr id="9" name="Picture 8">
            <a:extLst>
              <a:ext uri="{FF2B5EF4-FFF2-40B4-BE49-F238E27FC236}">
                <a16:creationId xmlns:a16="http://schemas.microsoft.com/office/drawing/2014/main" id="{EDD4D294-DF78-4D04-A894-218B9414BB1C}"/>
              </a:ext>
            </a:extLst>
          </p:cNvPr>
          <p:cNvPicPr>
            <a:picLocks noChangeAspect="1"/>
          </p:cNvPicPr>
          <p:nvPr/>
        </p:nvPicPr>
        <p:blipFill>
          <a:blip r:embed="rId4"/>
          <a:stretch>
            <a:fillRect/>
          </a:stretch>
        </p:blipFill>
        <p:spPr>
          <a:xfrm>
            <a:off x="7827998" y="2553350"/>
            <a:ext cx="2368476" cy="2368476"/>
          </a:xfrm>
          <a:prstGeom prst="rect">
            <a:avLst/>
          </a:prstGeom>
        </p:spPr>
      </p:pic>
    </p:spTree>
    <p:extLst>
      <p:ext uri="{BB962C8B-B14F-4D97-AF65-F5344CB8AC3E}">
        <p14:creationId xmlns:p14="http://schemas.microsoft.com/office/powerpoint/2010/main" val="331709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04214"/>
            <a:ext cx="11306174" cy="3510519"/>
          </a:xfrm>
        </p:spPr>
        <p:txBody>
          <a:bodyPr>
            <a:normAutofit/>
          </a:bodyPr>
          <a:lstStyle/>
          <a:p>
            <a:r>
              <a:rPr lang="en-GB" dirty="0"/>
              <a:t>How do PMM relate to self-efficacy, anxiety and mastery? </a:t>
            </a:r>
          </a:p>
          <a:p>
            <a:r>
              <a:rPr lang="en-GB" dirty="0"/>
              <a:t>Are there differences in personality and experiences by gender and postcode?</a:t>
            </a:r>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Types of research questions addressed</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4500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a:xfrm>
            <a:off x="339218" y="2375637"/>
            <a:ext cx="11306175" cy="1848949"/>
          </a:xfrm>
        </p:spPr>
        <p:txBody>
          <a:bodyPr>
            <a:noAutofit/>
          </a:bodyPr>
          <a:lstStyle/>
          <a:p>
            <a:r>
              <a:rPr lang="en-GB" sz="4400" b="0" dirty="0"/>
              <a:t>How do PMM relate to self-efficacy, anxiety and mastery? </a:t>
            </a:r>
          </a:p>
        </p:txBody>
      </p:sp>
    </p:spTree>
    <p:extLst>
      <p:ext uri="{BB962C8B-B14F-4D97-AF65-F5344CB8AC3E}">
        <p14:creationId xmlns:p14="http://schemas.microsoft.com/office/powerpoint/2010/main" val="3142709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ACD2B4-6388-484B-AEAF-1C8B33F58891}"/>
              </a:ext>
            </a:extLst>
          </p:cNvPr>
          <p:cNvSpPr>
            <a:spLocks noGrp="1"/>
          </p:cNvSpPr>
          <p:nvPr>
            <p:ph type="title"/>
          </p:nvPr>
        </p:nvSpPr>
        <p:spPr>
          <a:xfrm>
            <a:off x="336478" y="521671"/>
            <a:ext cx="11306175" cy="1001983"/>
          </a:xfrm>
        </p:spPr>
        <p:txBody>
          <a:bodyPr>
            <a:normAutofit/>
          </a:bodyPr>
          <a:lstStyle/>
          <a:p>
            <a:r>
              <a:rPr lang="en-GB" dirty="0"/>
              <a:t>Curious case of Pride</a:t>
            </a:r>
          </a:p>
        </p:txBody>
      </p:sp>
      <p:sp>
        <p:nvSpPr>
          <p:cNvPr id="2" name="Content Placeholder 1">
            <a:extLst>
              <a:ext uri="{FF2B5EF4-FFF2-40B4-BE49-F238E27FC236}">
                <a16:creationId xmlns:a16="http://schemas.microsoft.com/office/drawing/2014/main" id="{B0A52BA5-65BC-432C-B0C1-1DF65AF12618}"/>
              </a:ext>
            </a:extLst>
          </p:cNvPr>
          <p:cNvSpPr>
            <a:spLocks noGrp="1"/>
          </p:cNvSpPr>
          <p:nvPr>
            <p:ph idx="1"/>
          </p:nvPr>
        </p:nvSpPr>
        <p:spPr>
          <a:xfrm>
            <a:off x="8401924" y="1319643"/>
            <a:ext cx="3529013" cy="2941382"/>
          </a:xfrm>
        </p:spPr>
        <p:txBody>
          <a:bodyPr>
            <a:normAutofit fontScale="92500"/>
          </a:bodyPr>
          <a:lstStyle/>
          <a:p>
            <a:r>
              <a:rPr lang="en-GB" sz="2400" dirty="0"/>
              <a:t>Pride was negatively related to Reassurance.  </a:t>
            </a:r>
          </a:p>
          <a:p>
            <a:r>
              <a:rPr lang="en-GB" sz="2400" dirty="0"/>
              <a:t>In other words, the LESS you experience Reassurance from your parents </a:t>
            </a:r>
            <a:r>
              <a:rPr lang="en-GB" sz="2400" dirty="0">
                <a:sym typeface="Wingdings" panose="05000000000000000000" pitchFamily="2" charset="2"/>
              </a:rPr>
              <a:t> the MORE this makes you want to make them proud.</a:t>
            </a:r>
            <a:endParaRPr lang="en-GB" sz="2400" dirty="0"/>
          </a:p>
          <a:p>
            <a:pPr marL="0" indent="0">
              <a:buNone/>
            </a:pPr>
            <a:endParaRPr lang="en-GB" dirty="0"/>
          </a:p>
          <a:p>
            <a:pPr marL="0" indent="0">
              <a:buNone/>
            </a:pPr>
            <a:endParaRPr lang="en-GB" dirty="0"/>
          </a:p>
        </p:txBody>
      </p:sp>
      <p:graphicFrame>
        <p:nvGraphicFramePr>
          <p:cNvPr id="9" name="Table 8">
            <a:extLst>
              <a:ext uri="{FF2B5EF4-FFF2-40B4-BE49-F238E27FC236}">
                <a16:creationId xmlns:a16="http://schemas.microsoft.com/office/drawing/2014/main" id="{21D2CA6B-312B-43C3-9E84-98CC03A23FE6}"/>
              </a:ext>
            </a:extLst>
          </p:cNvPr>
          <p:cNvGraphicFramePr>
            <a:graphicFrameLocks noGrp="1"/>
          </p:cNvGraphicFramePr>
          <p:nvPr>
            <p:extLst>
              <p:ext uri="{D42A27DB-BD31-4B8C-83A1-F6EECF244321}">
                <p14:modId xmlns:p14="http://schemas.microsoft.com/office/powerpoint/2010/main" val="2235202237"/>
              </p:ext>
            </p:extLst>
          </p:nvPr>
        </p:nvGraphicFramePr>
        <p:xfrm>
          <a:off x="442911" y="1936325"/>
          <a:ext cx="7505581" cy="3618352"/>
        </p:xfrm>
        <a:graphic>
          <a:graphicData uri="http://schemas.openxmlformats.org/drawingml/2006/table">
            <a:tbl>
              <a:tblPr firstRow="1" firstCol="1" bandRow="1"/>
              <a:tblGrid>
                <a:gridCol w="2097381">
                  <a:extLst>
                    <a:ext uri="{9D8B030D-6E8A-4147-A177-3AD203B41FA5}">
                      <a16:colId xmlns:a16="http://schemas.microsoft.com/office/drawing/2014/main" val="3620588358"/>
                    </a:ext>
                  </a:extLst>
                </a:gridCol>
                <a:gridCol w="675647">
                  <a:extLst>
                    <a:ext uri="{9D8B030D-6E8A-4147-A177-3AD203B41FA5}">
                      <a16:colId xmlns:a16="http://schemas.microsoft.com/office/drawing/2014/main" val="3208921237"/>
                    </a:ext>
                  </a:extLst>
                </a:gridCol>
                <a:gridCol w="675647">
                  <a:extLst>
                    <a:ext uri="{9D8B030D-6E8A-4147-A177-3AD203B41FA5}">
                      <a16:colId xmlns:a16="http://schemas.microsoft.com/office/drawing/2014/main" val="4197158856"/>
                    </a:ext>
                  </a:extLst>
                </a:gridCol>
                <a:gridCol w="676403">
                  <a:extLst>
                    <a:ext uri="{9D8B030D-6E8A-4147-A177-3AD203B41FA5}">
                      <a16:colId xmlns:a16="http://schemas.microsoft.com/office/drawing/2014/main" val="1964963926"/>
                    </a:ext>
                  </a:extLst>
                </a:gridCol>
                <a:gridCol w="675647">
                  <a:extLst>
                    <a:ext uri="{9D8B030D-6E8A-4147-A177-3AD203B41FA5}">
                      <a16:colId xmlns:a16="http://schemas.microsoft.com/office/drawing/2014/main" val="1319026305"/>
                    </a:ext>
                  </a:extLst>
                </a:gridCol>
                <a:gridCol w="676403">
                  <a:extLst>
                    <a:ext uri="{9D8B030D-6E8A-4147-A177-3AD203B41FA5}">
                      <a16:colId xmlns:a16="http://schemas.microsoft.com/office/drawing/2014/main" val="2990914287"/>
                    </a:ext>
                  </a:extLst>
                </a:gridCol>
                <a:gridCol w="675647">
                  <a:extLst>
                    <a:ext uri="{9D8B030D-6E8A-4147-A177-3AD203B41FA5}">
                      <a16:colId xmlns:a16="http://schemas.microsoft.com/office/drawing/2014/main" val="1490656657"/>
                    </a:ext>
                  </a:extLst>
                </a:gridCol>
                <a:gridCol w="781159">
                  <a:extLst>
                    <a:ext uri="{9D8B030D-6E8A-4147-A177-3AD203B41FA5}">
                      <a16:colId xmlns:a16="http://schemas.microsoft.com/office/drawing/2014/main" val="2079921694"/>
                    </a:ext>
                  </a:extLst>
                </a:gridCol>
                <a:gridCol w="571647">
                  <a:extLst>
                    <a:ext uri="{9D8B030D-6E8A-4147-A177-3AD203B41FA5}">
                      <a16:colId xmlns:a16="http://schemas.microsoft.com/office/drawing/2014/main" val="1787923622"/>
                    </a:ext>
                  </a:extLst>
                </a:gridCol>
              </a:tblGrid>
              <a:tr h="243991">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Variables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Pride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Reass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Behav.</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Cons.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Self-E.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Calibri" panose="020F0502020204030204" pitchFamily="34" charset="0"/>
                          <a:ea typeface="PMingLiU" panose="02020500000000000000" pitchFamily="18" charset="-120"/>
                          <a:cs typeface="Arial" panose="020B0604020202020204" pitchFamily="34" charset="0"/>
                        </a:rPr>
                        <a:t>Anxiety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Mastery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Exp.G.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68211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1. Pride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3597188"/>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2. Reassurance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92034519"/>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3. Changing Behaviour</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29527325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4. Consequence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.42**</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87828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5. Self-efficacy (3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10144109"/>
                  </a:ext>
                </a:extLst>
              </a:tr>
              <a:tr h="243991">
                <a:tc>
                  <a:txBody>
                    <a:bodyPr/>
                    <a:lstStyle/>
                    <a:p>
                      <a:pPr>
                        <a:lnSpc>
                          <a:spcPct val="107000"/>
                        </a:lnSpc>
                        <a:spcAft>
                          <a:spcPts val="800"/>
                        </a:spcAft>
                      </a:pPr>
                      <a:r>
                        <a:rPr lang="en-GB"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6. Anxiety (4 items)</a:t>
                      </a: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.09**</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40299336"/>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7. Mastery (6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1754706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8. Expected Grade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-.18**</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.52**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6909"/>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Mean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6255663"/>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Standard Deviation</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1.07</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1.06</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0.57</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864675983"/>
                  </a:ext>
                </a:extLst>
              </a:tr>
              <a:tr h="243991">
                <a:tc>
                  <a:txBody>
                    <a:bodyPr/>
                    <a:lstStyle/>
                    <a:p>
                      <a:pP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Cronbach’s α</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.71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.84</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.89</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.80</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70388014"/>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10453805"/>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173887"/>
                  </a:ext>
                </a:extLst>
              </a:tr>
            </a:tbl>
          </a:graphicData>
        </a:graphic>
      </p:graphicFrame>
      <p:sp>
        <p:nvSpPr>
          <p:cNvPr id="14" name="TextBox 13">
            <a:extLst>
              <a:ext uri="{FF2B5EF4-FFF2-40B4-BE49-F238E27FC236}">
                <a16:creationId xmlns:a16="http://schemas.microsoft.com/office/drawing/2014/main" id="{D3AC6EEC-EAE2-4508-871D-D4E2AFD4829D}"/>
              </a:ext>
            </a:extLst>
          </p:cNvPr>
          <p:cNvSpPr txBox="1"/>
          <p:nvPr/>
        </p:nvSpPr>
        <p:spPr>
          <a:xfrm>
            <a:off x="442911" y="5558338"/>
            <a:ext cx="6304627" cy="276999"/>
          </a:xfrm>
          <a:prstGeom prst="rect">
            <a:avLst/>
          </a:prstGeom>
          <a:noFill/>
        </p:spPr>
        <p:txBody>
          <a:bodyPr wrap="square">
            <a:spAutoFit/>
          </a:bodyPr>
          <a:lstStyle/>
          <a:p>
            <a:r>
              <a:rPr lang="en-GB" sz="1200" dirty="0"/>
              <a:t>* p &lt; .05, ** p &lt; .01	Means out of 5 except for Expected grade which was out of 7</a:t>
            </a:r>
          </a:p>
        </p:txBody>
      </p:sp>
      <p:sp>
        <p:nvSpPr>
          <p:cNvPr id="17" name="TextBox 16">
            <a:extLst>
              <a:ext uri="{FF2B5EF4-FFF2-40B4-BE49-F238E27FC236}">
                <a16:creationId xmlns:a16="http://schemas.microsoft.com/office/drawing/2014/main" id="{76B147E0-DAC4-460D-93B3-951959A0A32E}"/>
              </a:ext>
            </a:extLst>
          </p:cNvPr>
          <p:cNvSpPr txBox="1"/>
          <p:nvPr/>
        </p:nvSpPr>
        <p:spPr>
          <a:xfrm>
            <a:off x="336478" y="1601863"/>
            <a:ext cx="7612014" cy="344069"/>
          </a:xfrm>
          <a:prstGeom prst="rect">
            <a:avLst/>
          </a:prstGeom>
          <a:noFill/>
        </p:spPr>
        <p:txBody>
          <a:bodyPr wrap="square">
            <a:spAutoFit/>
          </a:bodyPr>
          <a:lstStyle/>
          <a:p>
            <a:pPr>
              <a:lnSpc>
                <a:spcPct val="107000"/>
              </a:lnSpc>
              <a:spcAft>
                <a:spcPts val="800"/>
              </a:spcAft>
            </a:pPr>
            <a:r>
              <a:rPr lang="en-GB" sz="1600" i="1" dirty="0">
                <a:effectLst/>
                <a:latin typeface="Calibri" panose="020F0502020204030204" pitchFamily="34" charset="0"/>
                <a:ea typeface="PMingLiU" panose="02020500000000000000" pitchFamily="18" charset="-120"/>
                <a:cs typeface="Arial" panose="020B0604020202020204" pitchFamily="34" charset="0"/>
              </a:rPr>
              <a:t>Descriptive statistics, bivariate correlations, and internal reliabilities. (all n’s &gt; 1300)</a:t>
            </a:r>
            <a:endParaRPr lang="en-GB" sz="1600" dirty="0">
              <a:effectLst/>
              <a:latin typeface="Calibri" panose="020F0502020204030204" pitchFamily="34" charset="0"/>
              <a:ea typeface="PMingLiU" panose="02020500000000000000" pitchFamily="18" charset="-120"/>
              <a:cs typeface="Arial" panose="020B0604020202020204" pitchFamily="34" charset="0"/>
            </a:endParaRPr>
          </a:p>
        </p:txBody>
      </p:sp>
      <p:cxnSp>
        <p:nvCxnSpPr>
          <p:cNvPr id="6" name="Straight Arrow Connector 5">
            <a:extLst>
              <a:ext uri="{FF2B5EF4-FFF2-40B4-BE49-F238E27FC236}">
                <a16:creationId xmlns:a16="http://schemas.microsoft.com/office/drawing/2014/main" id="{0757DADE-15B0-47F2-B5B4-3CBB25B77D89}"/>
              </a:ext>
            </a:extLst>
          </p:cNvPr>
          <p:cNvCxnSpPr>
            <a:cxnSpLocks/>
            <a:stCxn id="2" idx="1"/>
          </p:cNvCxnSpPr>
          <p:nvPr/>
        </p:nvCxnSpPr>
        <p:spPr>
          <a:xfrm flipH="1">
            <a:off x="3186260" y="2790334"/>
            <a:ext cx="52156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79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ACD2B4-6388-484B-AEAF-1C8B33F58891}"/>
              </a:ext>
            </a:extLst>
          </p:cNvPr>
          <p:cNvSpPr>
            <a:spLocks noGrp="1"/>
          </p:cNvSpPr>
          <p:nvPr>
            <p:ph type="title"/>
          </p:nvPr>
        </p:nvSpPr>
        <p:spPr>
          <a:xfrm>
            <a:off x="336478" y="521671"/>
            <a:ext cx="11306175" cy="1001983"/>
          </a:xfrm>
        </p:spPr>
        <p:txBody>
          <a:bodyPr>
            <a:normAutofit/>
          </a:bodyPr>
          <a:lstStyle/>
          <a:p>
            <a:r>
              <a:rPr lang="en-GB" dirty="0"/>
              <a:t>Pride and Consequence</a:t>
            </a:r>
          </a:p>
        </p:txBody>
      </p:sp>
      <p:graphicFrame>
        <p:nvGraphicFramePr>
          <p:cNvPr id="9" name="Table 8">
            <a:extLst>
              <a:ext uri="{FF2B5EF4-FFF2-40B4-BE49-F238E27FC236}">
                <a16:creationId xmlns:a16="http://schemas.microsoft.com/office/drawing/2014/main" id="{21D2CA6B-312B-43C3-9E84-98CC03A23FE6}"/>
              </a:ext>
            </a:extLst>
          </p:cNvPr>
          <p:cNvGraphicFramePr>
            <a:graphicFrameLocks noGrp="1"/>
          </p:cNvGraphicFramePr>
          <p:nvPr/>
        </p:nvGraphicFramePr>
        <p:xfrm>
          <a:off x="442911" y="1936325"/>
          <a:ext cx="7505581" cy="3618352"/>
        </p:xfrm>
        <a:graphic>
          <a:graphicData uri="http://schemas.openxmlformats.org/drawingml/2006/table">
            <a:tbl>
              <a:tblPr firstRow="1" firstCol="1" bandRow="1"/>
              <a:tblGrid>
                <a:gridCol w="2097381">
                  <a:extLst>
                    <a:ext uri="{9D8B030D-6E8A-4147-A177-3AD203B41FA5}">
                      <a16:colId xmlns:a16="http://schemas.microsoft.com/office/drawing/2014/main" val="3620588358"/>
                    </a:ext>
                  </a:extLst>
                </a:gridCol>
                <a:gridCol w="675647">
                  <a:extLst>
                    <a:ext uri="{9D8B030D-6E8A-4147-A177-3AD203B41FA5}">
                      <a16:colId xmlns:a16="http://schemas.microsoft.com/office/drawing/2014/main" val="3208921237"/>
                    </a:ext>
                  </a:extLst>
                </a:gridCol>
                <a:gridCol w="675647">
                  <a:extLst>
                    <a:ext uri="{9D8B030D-6E8A-4147-A177-3AD203B41FA5}">
                      <a16:colId xmlns:a16="http://schemas.microsoft.com/office/drawing/2014/main" val="4197158856"/>
                    </a:ext>
                  </a:extLst>
                </a:gridCol>
                <a:gridCol w="676403">
                  <a:extLst>
                    <a:ext uri="{9D8B030D-6E8A-4147-A177-3AD203B41FA5}">
                      <a16:colId xmlns:a16="http://schemas.microsoft.com/office/drawing/2014/main" val="1964963926"/>
                    </a:ext>
                  </a:extLst>
                </a:gridCol>
                <a:gridCol w="675647">
                  <a:extLst>
                    <a:ext uri="{9D8B030D-6E8A-4147-A177-3AD203B41FA5}">
                      <a16:colId xmlns:a16="http://schemas.microsoft.com/office/drawing/2014/main" val="1319026305"/>
                    </a:ext>
                  </a:extLst>
                </a:gridCol>
                <a:gridCol w="676403">
                  <a:extLst>
                    <a:ext uri="{9D8B030D-6E8A-4147-A177-3AD203B41FA5}">
                      <a16:colId xmlns:a16="http://schemas.microsoft.com/office/drawing/2014/main" val="2990914287"/>
                    </a:ext>
                  </a:extLst>
                </a:gridCol>
                <a:gridCol w="675647">
                  <a:extLst>
                    <a:ext uri="{9D8B030D-6E8A-4147-A177-3AD203B41FA5}">
                      <a16:colId xmlns:a16="http://schemas.microsoft.com/office/drawing/2014/main" val="1490656657"/>
                    </a:ext>
                  </a:extLst>
                </a:gridCol>
                <a:gridCol w="781159">
                  <a:extLst>
                    <a:ext uri="{9D8B030D-6E8A-4147-A177-3AD203B41FA5}">
                      <a16:colId xmlns:a16="http://schemas.microsoft.com/office/drawing/2014/main" val="2079921694"/>
                    </a:ext>
                  </a:extLst>
                </a:gridCol>
                <a:gridCol w="571647">
                  <a:extLst>
                    <a:ext uri="{9D8B030D-6E8A-4147-A177-3AD203B41FA5}">
                      <a16:colId xmlns:a16="http://schemas.microsoft.com/office/drawing/2014/main" val="1787923622"/>
                    </a:ext>
                  </a:extLst>
                </a:gridCol>
              </a:tblGrid>
              <a:tr h="243991">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Variables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Pride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Reass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Behav.</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Cons.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Self-E.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Calibri" panose="020F0502020204030204" pitchFamily="34" charset="0"/>
                          <a:ea typeface="PMingLiU" panose="02020500000000000000" pitchFamily="18" charset="-120"/>
                          <a:cs typeface="Arial" panose="020B0604020202020204" pitchFamily="34" charset="0"/>
                        </a:rPr>
                        <a:t>Anxiety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Mastery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Exp.G.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68211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1. Pride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3597188"/>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2. Reassurance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92034519"/>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3. Changing Behaviour</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29527325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4. Consequence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.42**</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87828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5. Self-efficacy (3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10144109"/>
                  </a:ext>
                </a:extLst>
              </a:tr>
              <a:tr h="243991">
                <a:tc>
                  <a:txBody>
                    <a:bodyPr/>
                    <a:lstStyle/>
                    <a:p>
                      <a:pPr>
                        <a:lnSpc>
                          <a:spcPct val="107000"/>
                        </a:lnSpc>
                        <a:spcAft>
                          <a:spcPts val="800"/>
                        </a:spcAft>
                      </a:pPr>
                      <a:r>
                        <a:rPr lang="en-GB"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6. Anxiety (4 items)</a:t>
                      </a: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.09**</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40299336"/>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7. Mastery (6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1754706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8. Expected Grade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-.18**</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.52**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6909"/>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Mean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6255663"/>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Standard Deviation</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1.07</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1.06</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0.57</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864675983"/>
                  </a:ext>
                </a:extLst>
              </a:tr>
              <a:tr h="243991">
                <a:tc>
                  <a:txBody>
                    <a:bodyPr/>
                    <a:lstStyle/>
                    <a:p>
                      <a:pP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Cronbach’s α</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.71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.84</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.89</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.80</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70388014"/>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10453805"/>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173887"/>
                  </a:ext>
                </a:extLst>
              </a:tr>
            </a:tbl>
          </a:graphicData>
        </a:graphic>
      </p:graphicFrame>
      <p:sp>
        <p:nvSpPr>
          <p:cNvPr id="14" name="TextBox 13">
            <a:extLst>
              <a:ext uri="{FF2B5EF4-FFF2-40B4-BE49-F238E27FC236}">
                <a16:creationId xmlns:a16="http://schemas.microsoft.com/office/drawing/2014/main" id="{D3AC6EEC-EAE2-4508-871D-D4E2AFD4829D}"/>
              </a:ext>
            </a:extLst>
          </p:cNvPr>
          <p:cNvSpPr txBox="1"/>
          <p:nvPr/>
        </p:nvSpPr>
        <p:spPr>
          <a:xfrm>
            <a:off x="442911" y="5558338"/>
            <a:ext cx="6304627" cy="276999"/>
          </a:xfrm>
          <a:prstGeom prst="rect">
            <a:avLst/>
          </a:prstGeom>
          <a:noFill/>
        </p:spPr>
        <p:txBody>
          <a:bodyPr wrap="square">
            <a:spAutoFit/>
          </a:bodyPr>
          <a:lstStyle/>
          <a:p>
            <a:r>
              <a:rPr lang="en-GB" sz="1200" dirty="0"/>
              <a:t>* p &lt; .05, ** p &lt; .01	Means out of 5 except for Expected grade which was out of 7</a:t>
            </a:r>
          </a:p>
        </p:txBody>
      </p:sp>
      <p:sp>
        <p:nvSpPr>
          <p:cNvPr id="17" name="TextBox 16">
            <a:extLst>
              <a:ext uri="{FF2B5EF4-FFF2-40B4-BE49-F238E27FC236}">
                <a16:creationId xmlns:a16="http://schemas.microsoft.com/office/drawing/2014/main" id="{76B147E0-DAC4-460D-93B3-951959A0A32E}"/>
              </a:ext>
            </a:extLst>
          </p:cNvPr>
          <p:cNvSpPr txBox="1"/>
          <p:nvPr/>
        </p:nvSpPr>
        <p:spPr>
          <a:xfrm>
            <a:off x="336478" y="1601863"/>
            <a:ext cx="7612014" cy="344069"/>
          </a:xfrm>
          <a:prstGeom prst="rect">
            <a:avLst/>
          </a:prstGeom>
          <a:noFill/>
        </p:spPr>
        <p:txBody>
          <a:bodyPr wrap="square">
            <a:spAutoFit/>
          </a:bodyPr>
          <a:lstStyle/>
          <a:p>
            <a:pPr>
              <a:lnSpc>
                <a:spcPct val="107000"/>
              </a:lnSpc>
              <a:spcAft>
                <a:spcPts val="800"/>
              </a:spcAft>
            </a:pPr>
            <a:r>
              <a:rPr lang="en-GB" sz="1600" i="1" dirty="0">
                <a:effectLst/>
                <a:latin typeface="Calibri" panose="020F0502020204030204" pitchFamily="34" charset="0"/>
                <a:ea typeface="PMingLiU" panose="02020500000000000000" pitchFamily="18" charset="-120"/>
                <a:cs typeface="Arial" panose="020B0604020202020204" pitchFamily="34" charset="0"/>
              </a:rPr>
              <a:t>Descriptive statistics, bivariate correlations, and internal reliabilities. (all n’s &gt; 1300)</a:t>
            </a:r>
            <a:endParaRPr lang="en-GB" sz="1600" dirty="0">
              <a:effectLst/>
              <a:latin typeface="Calibri" panose="020F0502020204030204" pitchFamily="34" charset="0"/>
              <a:ea typeface="PMingLiU" panose="02020500000000000000" pitchFamily="18" charset="-120"/>
              <a:cs typeface="Arial" panose="020B0604020202020204" pitchFamily="34" charset="0"/>
            </a:endParaRPr>
          </a:p>
        </p:txBody>
      </p:sp>
      <p:sp>
        <p:nvSpPr>
          <p:cNvPr id="11" name="Content Placeholder 1">
            <a:extLst>
              <a:ext uri="{FF2B5EF4-FFF2-40B4-BE49-F238E27FC236}">
                <a16:creationId xmlns:a16="http://schemas.microsoft.com/office/drawing/2014/main" id="{2C13E259-C9D8-495D-BDB0-5E8AB1A3F03A}"/>
              </a:ext>
            </a:extLst>
          </p:cNvPr>
          <p:cNvSpPr txBox="1">
            <a:spLocks/>
          </p:cNvSpPr>
          <p:nvPr/>
        </p:nvSpPr>
        <p:spPr>
          <a:xfrm>
            <a:off x="8361479" y="2127104"/>
            <a:ext cx="3529013" cy="2279372"/>
          </a:xfrm>
          <a:prstGeom prst="rect">
            <a:avLst/>
          </a:prstGeom>
        </p:spPr>
        <p:txBody>
          <a:bodyPr vert="horz" lIns="0" tIns="45720" rIns="91440" bIns="45720" rtlCol="0">
            <a:normAutofit fontScale="92500"/>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Pride positively related to Consequence. </a:t>
            </a:r>
          </a:p>
          <a:p>
            <a:r>
              <a:rPr lang="en-GB" sz="2400" dirty="0"/>
              <a:t>We think of consequence as pressurizing; Pride is acting in the same way(?)</a:t>
            </a:r>
          </a:p>
          <a:p>
            <a:pPr marL="0" indent="0">
              <a:buFont typeface="Wingdings" pitchFamily="2" charset="2"/>
              <a:buNone/>
            </a:pPr>
            <a:endParaRPr lang="en-GB" dirty="0"/>
          </a:p>
          <a:p>
            <a:pPr marL="0" indent="0">
              <a:buFont typeface="Wingdings" pitchFamily="2" charset="2"/>
              <a:buNone/>
            </a:pPr>
            <a:endParaRPr lang="en-GB" dirty="0"/>
          </a:p>
        </p:txBody>
      </p:sp>
      <p:cxnSp>
        <p:nvCxnSpPr>
          <p:cNvPr id="12" name="Straight Arrow Connector 11">
            <a:extLst>
              <a:ext uri="{FF2B5EF4-FFF2-40B4-BE49-F238E27FC236}">
                <a16:creationId xmlns:a16="http://schemas.microsoft.com/office/drawing/2014/main" id="{E912932C-A98B-4EC2-94D1-AB60B51667C5}"/>
              </a:ext>
            </a:extLst>
          </p:cNvPr>
          <p:cNvCxnSpPr>
            <a:cxnSpLocks/>
            <a:stCxn id="11" idx="1"/>
          </p:cNvCxnSpPr>
          <p:nvPr/>
        </p:nvCxnSpPr>
        <p:spPr>
          <a:xfrm flipH="1">
            <a:off x="3242821" y="3266790"/>
            <a:ext cx="511865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96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957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person and a child looking at a book&#10;&#10;Description automatically generated with low confidence">
            <a:extLst>
              <a:ext uri="{FF2B5EF4-FFF2-40B4-BE49-F238E27FC236}">
                <a16:creationId xmlns:a16="http://schemas.microsoft.com/office/drawing/2014/main" id="{0F545260-5597-490F-894F-BB7E11DE7E51}"/>
              </a:ext>
            </a:extLst>
          </p:cNvPr>
          <p:cNvPicPr>
            <a:picLocks noChangeAspect="1"/>
          </p:cNvPicPr>
          <p:nvPr/>
        </p:nvPicPr>
        <p:blipFill>
          <a:blip r:embed="rId2"/>
          <a:stretch>
            <a:fillRect/>
          </a:stretch>
        </p:blipFill>
        <p:spPr>
          <a:xfrm>
            <a:off x="4051300" y="1165225"/>
            <a:ext cx="3090863" cy="2465388"/>
          </a:xfrm>
          <a:prstGeom prst="rect">
            <a:avLst/>
          </a:prstGeom>
        </p:spPr>
      </p:pic>
      <p:pic>
        <p:nvPicPr>
          <p:cNvPr id="4" name="Picture 3">
            <a:extLst>
              <a:ext uri="{FF2B5EF4-FFF2-40B4-BE49-F238E27FC236}">
                <a16:creationId xmlns:a16="http://schemas.microsoft.com/office/drawing/2014/main" id="{5278D975-1BBD-4D5A-9023-F17ECBE2F43B}"/>
              </a:ext>
            </a:extLst>
          </p:cNvPr>
          <p:cNvPicPr>
            <a:picLocks noChangeAspect="1"/>
          </p:cNvPicPr>
          <p:nvPr/>
        </p:nvPicPr>
        <p:blipFill>
          <a:blip r:embed="rId3"/>
          <a:stretch>
            <a:fillRect/>
          </a:stretch>
        </p:blipFill>
        <p:spPr>
          <a:xfrm>
            <a:off x="7197725" y="1165225"/>
            <a:ext cx="4144963" cy="2465388"/>
          </a:xfrm>
          <a:prstGeom prst="rect">
            <a:avLst/>
          </a:prstGeom>
        </p:spPr>
      </p:pic>
      <p:pic>
        <p:nvPicPr>
          <p:cNvPr id="19" name="Picture 18" descr="Digital Skills as a way of accessing learning opportunities… the position  of the EPALE community! | EPALE">
            <a:extLst>
              <a:ext uri="{FF2B5EF4-FFF2-40B4-BE49-F238E27FC236}">
                <a16:creationId xmlns:a16="http://schemas.microsoft.com/office/drawing/2014/main" id="{07AE0A27-F485-4012-9D77-B7AF402512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1300" y="3686175"/>
            <a:ext cx="3862388" cy="2003425"/>
          </a:xfrm>
          <a:prstGeom prst="rect">
            <a:avLst/>
          </a:prstGeom>
        </p:spPr>
      </p:pic>
      <p:pic>
        <p:nvPicPr>
          <p:cNvPr id="5" name="Picture 4">
            <a:extLst>
              <a:ext uri="{FF2B5EF4-FFF2-40B4-BE49-F238E27FC236}">
                <a16:creationId xmlns:a16="http://schemas.microsoft.com/office/drawing/2014/main" id="{5C2C14CC-F1EF-49BD-93CF-2C21EF5E576F}"/>
              </a:ext>
            </a:extLst>
          </p:cNvPr>
          <p:cNvPicPr>
            <a:picLocks noChangeAspect="1"/>
          </p:cNvPicPr>
          <p:nvPr/>
        </p:nvPicPr>
        <p:blipFill>
          <a:blip r:embed="rId5"/>
          <a:stretch>
            <a:fillRect/>
          </a:stretch>
        </p:blipFill>
        <p:spPr>
          <a:xfrm>
            <a:off x="7969250" y="3686175"/>
            <a:ext cx="3371850" cy="2003425"/>
          </a:xfrm>
          <a:prstGeom prst="rect">
            <a:avLst/>
          </a:prstGeom>
        </p:spPr>
      </p:pic>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pPr>
            <a:r>
              <a:rPr lang="en-US" sz="2600" kern="1200">
                <a:solidFill>
                  <a:srgbClr val="FFFFFF"/>
                </a:solidFill>
                <a:latin typeface="+mj-lt"/>
                <a:ea typeface="+mj-ea"/>
                <a:cs typeface="+mj-cs"/>
              </a:rPr>
              <a:t>Four contexts</a:t>
            </a:r>
          </a:p>
        </p:txBody>
      </p:sp>
    </p:spTree>
    <p:extLst>
      <p:ext uri="{BB962C8B-B14F-4D97-AF65-F5344CB8AC3E}">
        <p14:creationId xmlns:p14="http://schemas.microsoft.com/office/powerpoint/2010/main" val="3429084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ACD2B4-6388-484B-AEAF-1C8B33F58891}"/>
              </a:ext>
            </a:extLst>
          </p:cNvPr>
          <p:cNvSpPr>
            <a:spLocks noGrp="1"/>
          </p:cNvSpPr>
          <p:nvPr>
            <p:ph type="title"/>
          </p:nvPr>
        </p:nvSpPr>
        <p:spPr>
          <a:xfrm>
            <a:off x="336478" y="521671"/>
            <a:ext cx="11306175" cy="1001983"/>
          </a:xfrm>
        </p:spPr>
        <p:txBody>
          <a:bodyPr>
            <a:normAutofit/>
          </a:bodyPr>
          <a:lstStyle/>
          <a:p>
            <a:r>
              <a:rPr lang="en-GB" dirty="0"/>
              <a:t>Pride and Anxiety</a:t>
            </a:r>
          </a:p>
        </p:txBody>
      </p:sp>
      <p:graphicFrame>
        <p:nvGraphicFramePr>
          <p:cNvPr id="9" name="Table 8">
            <a:extLst>
              <a:ext uri="{FF2B5EF4-FFF2-40B4-BE49-F238E27FC236}">
                <a16:creationId xmlns:a16="http://schemas.microsoft.com/office/drawing/2014/main" id="{21D2CA6B-312B-43C3-9E84-98CC03A23FE6}"/>
              </a:ext>
            </a:extLst>
          </p:cNvPr>
          <p:cNvGraphicFramePr>
            <a:graphicFrameLocks noGrp="1"/>
          </p:cNvGraphicFramePr>
          <p:nvPr/>
        </p:nvGraphicFramePr>
        <p:xfrm>
          <a:off x="442911" y="1936325"/>
          <a:ext cx="7505581" cy="3618352"/>
        </p:xfrm>
        <a:graphic>
          <a:graphicData uri="http://schemas.openxmlformats.org/drawingml/2006/table">
            <a:tbl>
              <a:tblPr firstRow="1" firstCol="1" bandRow="1"/>
              <a:tblGrid>
                <a:gridCol w="2097381">
                  <a:extLst>
                    <a:ext uri="{9D8B030D-6E8A-4147-A177-3AD203B41FA5}">
                      <a16:colId xmlns:a16="http://schemas.microsoft.com/office/drawing/2014/main" val="3620588358"/>
                    </a:ext>
                  </a:extLst>
                </a:gridCol>
                <a:gridCol w="675647">
                  <a:extLst>
                    <a:ext uri="{9D8B030D-6E8A-4147-A177-3AD203B41FA5}">
                      <a16:colId xmlns:a16="http://schemas.microsoft.com/office/drawing/2014/main" val="3208921237"/>
                    </a:ext>
                  </a:extLst>
                </a:gridCol>
                <a:gridCol w="675647">
                  <a:extLst>
                    <a:ext uri="{9D8B030D-6E8A-4147-A177-3AD203B41FA5}">
                      <a16:colId xmlns:a16="http://schemas.microsoft.com/office/drawing/2014/main" val="4197158856"/>
                    </a:ext>
                  </a:extLst>
                </a:gridCol>
                <a:gridCol w="676403">
                  <a:extLst>
                    <a:ext uri="{9D8B030D-6E8A-4147-A177-3AD203B41FA5}">
                      <a16:colId xmlns:a16="http://schemas.microsoft.com/office/drawing/2014/main" val="1964963926"/>
                    </a:ext>
                  </a:extLst>
                </a:gridCol>
                <a:gridCol w="675647">
                  <a:extLst>
                    <a:ext uri="{9D8B030D-6E8A-4147-A177-3AD203B41FA5}">
                      <a16:colId xmlns:a16="http://schemas.microsoft.com/office/drawing/2014/main" val="1319026305"/>
                    </a:ext>
                  </a:extLst>
                </a:gridCol>
                <a:gridCol w="676403">
                  <a:extLst>
                    <a:ext uri="{9D8B030D-6E8A-4147-A177-3AD203B41FA5}">
                      <a16:colId xmlns:a16="http://schemas.microsoft.com/office/drawing/2014/main" val="2990914287"/>
                    </a:ext>
                  </a:extLst>
                </a:gridCol>
                <a:gridCol w="675647">
                  <a:extLst>
                    <a:ext uri="{9D8B030D-6E8A-4147-A177-3AD203B41FA5}">
                      <a16:colId xmlns:a16="http://schemas.microsoft.com/office/drawing/2014/main" val="1490656657"/>
                    </a:ext>
                  </a:extLst>
                </a:gridCol>
                <a:gridCol w="781159">
                  <a:extLst>
                    <a:ext uri="{9D8B030D-6E8A-4147-A177-3AD203B41FA5}">
                      <a16:colId xmlns:a16="http://schemas.microsoft.com/office/drawing/2014/main" val="2079921694"/>
                    </a:ext>
                  </a:extLst>
                </a:gridCol>
                <a:gridCol w="571647">
                  <a:extLst>
                    <a:ext uri="{9D8B030D-6E8A-4147-A177-3AD203B41FA5}">
                      <a16:colId xmlns:a16="http://schemas.microsoft.com/office/drawing/2014/main" val="1787923622"/>
                    </a:ext>
                  </a:extLst>
                </a:gridCol>
              </a:tblGrid>
              <a:tr h="243991">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Variables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Pride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Reass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Behav.</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Cons.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Self-E.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dirty="0">
                          <a:effectLst/>
                          <a:latin typeface="Calibri" panose="020F0502020204030204" pitchFamily="34" charset="0"/>
                          <a:ea typeface="PMingLiU" panose="02020500000000000000" pitchFamily="18" charset="-120"/>
                          <a:cs typeface="Arial" panose="020B0604020202020204" pitchFamily="34" charset="0"/>
                        </a:rPr>
                        <a:t>Anxiety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Mastery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Exp.G.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68211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1. Pride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3597188"/>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2. Reassurance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92034519"/>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3. Changing Behaviour</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295273254"/>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4. Consequence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FBE4D5"/>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.42**</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87828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5. Self-efficacy (3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.03</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010144109"/>
                  </a:ext>
                </a:extLst>
              </a:tr>
              <a:tr h="243991">
                <a:tc>
                  <a:txBody>
                    <a:bodyPr/>
                    <a:lstStyle/>
                    <a:p>
                      <a:pPr>
                        <a:lnSpc>
                          <a:spcPct val="107000"/>
                        </a:lnSpc>
                        <a:spcAft>
                          <a:spcPts val="800"/>
                        </a:spcAft>
                      </a:pPr>
                      <a:r>
                        <a:rPr lang="en-GB" sz="1400" dirty="0">
                          <a:solidFill>
                            <a:srgbClr val="000000"/>
                          </a:solidFill>
                          <a:effectLst/>
                          <a:latin typeface="Calibri" panose="020F0502020204030204" pitchFamily="34" charset="0"/>
                          <a:ea typeface="PMingLiU" panose="02020500000000000000" pitchFamily="18" charset="-120"/>
                          <a:cs typeface="Arial" panose="020B0604020202020204" pitchFamily="34" charset="0"/>
                        </a:rPr>
                        <a:t>6. Anxiety (4 items)</a:t>
                      </a: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solidFill>
                            <a:schemeClr val="bg1"/>
                          </a:solidFill>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a:noFill/>
                    </a:lnB>
                    <a:solidFill>
                      <a:schemeClr val="accent3">
                        <a:lumMod val="75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.09**</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-.28**</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-.34**</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40299336"/>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7. Mastery (6 items)</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solidFill>
                      <a:srgbClr val="D9E2F3"/>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a:t>
                      </a:r>
                    </a:p>
                  </a:txBody>
                  <a:tcPr marL="68580" marR="68580" marT="0" marB="0">
                    <a:lnL>
                      <a:noFill/>
                    </a:lnL>
                    <a:lnR>
                      <a:noFill/>
                    </a:lnR>
                    <a:lnT>
                      <a:noFill/>
                    </a:lnT>
                    <a:lnB>
                      <a:noFill/>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-.26**</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.47**</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a:t>
                      </a:r>
                    </a:p>
                  </a:txBody>
                  <a:tcPr marL="68580" marR="68580" marT="0" marB="0">
                    <a:lnL>
                      <a:noFill/>
                    </a:lnL>
                    <a:lnR>
                      <a:noFill/>
                    </a:lnR>
                    <a:lnT>
                      <a:noFill/>
                    </a:lnT>
                    <a:lnB>
                      <a:noFill/>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a:noFill/>
                    </a:lnB>
                    <a:noFill/>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17547061"/>
                  </a:ext>
                </a:extLst>
              </a:tr>
              <a:tr h="243991">
                <a:tc>
                  <a:txBody>
                    <a:bodyPr/>
                    <a:lstStyle/>
                    <a:p>
                      <a:pPr>
                        <a:lnSpc>
                          <a:spcPct val="107000"/>
                        </a:lnSpc>
                        <a:spcAft>
                          <a:spcPts val="800"/>
                        </a:spcAft>
                      </a:pPr>
                      <a:r>
                        <a:rPr lang="en-GB" sz="1400">
                          <a:solidFill>
                            <a:srgbClr val="000000"/>
                          </a:solidFill>
                          <a:effectLst/>
                          <a:latin typeface="Calibri" panose="020F0502020204030204" pitchFamily="34" charset="0"/>
                          <a:ea typeface="PMingLiU" panose="02020500000000000000" pitchFamily="18" charset="-120"/>
                          <a:cs typeface="Arial" panose="020B0604020202020204" pitchFamily="34" charset="0"/>
                        </a:rPr>
                        <a:t>8. Expected Grade</a:t>
                      </a: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.17**</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-.18**</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.52**</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-19**</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a:t>
                      </a: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6909"/>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Mean</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2.48</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2.56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3.72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4.00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6255663"/>
                  </a:ext>
                </a:extLst>
              </a:tr>
              <a:tr h="243991">
                <a:tc>
                  <a:txBody>
                    <a:bodyPr/>
                    <a:lstStyle/>
                    <a:p>
                      <a:pPr>
                        <a:lnSpc>
                          <a:spcPct val="107000"/>
                        </a:lnSpc>
                        <a:spcAft>
                          <a:spcPts val="800"/>
                        </a:spcAft>
                      </a:pPr>
                      <a:r>
                        <a:rPr lang="en-GB" sz="1400">
                          <a:effectLst/>
                          <a:latin typeface="Calibri" panose="020F0502020204030204" pitchFamily="34" charset="0"/>
                          <a:ea typeface="PMingLiU" panose="02020500000000000000" pitchFamily="18" charset="-120"/>
                          <a:cs typeface="Arial" panose="020B0604020202020204" pitchFamily="34" charset="0"/>
                        </a:rPr>
                        <a:t>Standard Deviation</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1.07</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1.23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1.13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1.06</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0.57</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864675983"/>
                  </a:ext>
                </a:extLst>
              </a:tr>
              <a:tr h="243991">
                <a:tc>
                  <a:txBody>
                    <a:bodyPr/>
                    <a:lstStyle/>
                    <a:p>
                      <a:pP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Cronbach’s α</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.82</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.71</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.83</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.84</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.89</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.85</a:t>
                      </a:r>
                    </a:p>
                  </a:txBody>
                  <a:tcPr marL="68580" marR="68580" marT="0" marB="0">
                    <a:lnL>
                      <a:noFill/>
                    </a:lnL>
                    <a:lnR>
                      <a:noFill/>
                    </a:lnR>
                    <a:lnT>
                      <a:noFill/>
                    </a:lnT>
                    <a:lnB>
                      <a:noFill/>
                    </a:lnB>
                  </a:tcPr>
                </a:tc>
                <a:tc>
                  <a:txBody>
                    <a:bodyPr/>
                    <a:lstStyle/>
                    <a:p>
                      <a:pPr algn="ctr">
                        <a:lnSpc>
                          <a:spcPct val="107000"/>
                        </a:lnSpc>
                        <a:spcAft>
                          <a:spcPts val="800"/>
                        </a:spcAft>
                      </a:pPr>
                      <a:r>
                        <a:rPr lang="en-GB" sz="1400" dirty="0">
                          <a:effectLst/>
                          <a:latin typeface="Calibri" panose="020F0502020204030204" pitchFamily="34" charset="0"/>
                          <a:ea typeface="PMingLiU" panose="02020500000000000000" pitchFamily="18" charset="-120"/>
                          <a:cs typeface="Arial" panose="020B0604020202020204" pitchFamily="34" charset="0"/>
                        </a:rPr>
                        <a:t>.80</a:t>
                      </a:r>
                    </a:p>
                  </a:txBody>
                  <a:tcPr marL="68580" marR="68580" marT="0" marB="0">
                    <a:lnL>
                      <a:noFill/>
                    </a:lnL>
                    <a:lnR>
                      <a:noFill/>
                    </a:lnR>
                    <a:lnT>
                      <a:noFill/>
                    </a:lnT>
                    <a:lnB>
                      <a:noFill/>
                    </a:lnB>
                  </a:tcPr>
                </a:tc>
                <a:tc>
                  <a:txBody>
                    <a:bodyPr/>
                    <a:lstStyle/>
                    <a:p>
                      <a:pPr algn="ctr">
                        <a:lnSpc>
                          <a:spcPct val="107000"/>
                        </a:lnSpc>
                        <a:spcAft>
                          <a:spcPts val="800"/>
                        </a:spcAft>
                      </a:pPr>
                      <a:endParaRPr lang="en-GB" sz="140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70388014"/>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410453805"/>
                  </a:ext>
                </a:extLst>
              </a:tr>
              <a:tr h="243991">
                <a:tc>
                  <a:txBody>
                    <a:bodyPr/>
                    <a:lstStyle/>
                    <a:p>
                      <a:pP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Calibri" panose="020F0502020204030204" pitchFamily="34" charset="0"/>
                        <a:ea typeface="PMingLiU" panose="02020500000000000000" pitchFamily="18" charset="-12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173887"/>
                  </a:ext>
                </a:extLst>
              </a:tr>
            </a:tbl>
          </a:graphicData>
        </a:graphic>
      </p:graphicFrame>
      <p:sp>
        <p:nvSpPr>
          <p:cNvPr id="14" name="TextBox 13">
            <a:extLst>
              <a:ext uri="{FF2B5EF4-FFF2-40B4-BE49-F238E27FC236}">
                <a16:creationId xmlns:a16="http://schemas.microsoft.com/office/drawing/2014/main" id="{D3AC6EEC-EAE2-4508-871D-D4E2AFD4829D}"/>
              </a:ext>
            </a:extLst>
          </p:cNvPr>
          <p:cNvSpPr txBox="1"/>
          <p:nvPr/>
        </p:nvSpPr>
        <p:spPr>
          <a:xfrm>
            <a:off x="442911" y="5558338"/>
            <a:ext cx="6304627" cy="276999"/>
          </a:xfrm>
          <a:prstGeom prst="rect">
            <a:avLst/>
          </a:prstGeom>
          <a:noFill/>
        </p:spPr>
        <p:txBody>
          <a:bodyPr wrap="square">
            <a:spAutoFit/>
          </a:bodyPr>
          <a:lstStyle/>
          <a:p>
            <a:r>
              <a:rPr lang="en-GB" sz="1200" dirty="0"/>
              <a:t>* p &lt; .05, ** p &lt; .01	Means out of 5 except for Expected grade which was out of 7</a:t>
            </a:r>
          </a:p>
        </p:txBody>
      </p:sp>
      <p:sp>
        <p:nvSpPr>
          <p:cNvPr id="17" name="TextBox 16">
            <a:extLst>
              <a:ext uri="{FF2B5EF4-FFF2-40B4-BE49-F238E27FC236}">
                <a16:creationId xmlns:a16="http://schemas.microsoft.com/office/drawing/2014/main" id="{76B147E0-DAC4-460D-93B3-951959A0A32E}"/>
              </a:ext>
            </a:extLst>
          </p:cNvPr>
          <p:cNvSpPr txBox="1"/>
          <p:nvPr/>
        </p:nvSpPr>
        <p:spPr>
          <a:xfrm>
            <a:off x="336478" y="1601863"/>
            <a:ext cx="7612014" cy="344069"/>
          </a:xfrm>
          <a:prstGeom prst="rect">
            <a:avLst/>
          </a:prstGeom>
          <a:noFill/>
        </p:spPr>
        <p:txBody>
          <a:bodyPr wrap="square">
            <a:spAutoFit/>
          </a:bodyPr>
          <a:lstStyle/>
          <a:p>
            <a:pPr>
              <a:lnSpc>
                <a:spcPct val="107000"/>
              </a:lnSpc>
              <a:spcAft>
                <a:spcPts val="800"/>
              </a:spcAft>
            </a:pPr>
            <a:r>
              <a:rPr lang="en-GB" sz="1600" i="1" dirty="0">
                <a:effectLst/>
                <a:latin typeface="Calibri" panose="020F0502020204030204" pitchFamily="34" charset="0"/>
                <a:ea typeface="PMingLiU" panose="02020500000000000000" pitchFamily="18" charset="-120"/>
                <a:cs typeface="Arial" panose="020B0604020202020204" pitchFamily="34" charset="0"/>
              </a:rPr>
              <a:t>Descriptive statistics, bivariate correlations, and internal reliabilities. (all n’s &gt; 1300)</a:t>
            </a:r>
            <a:endParaRPr lang="en-GB" sz="1600" dirty="0">
              <a:effectLst/>
              <a:latin typeface="Calibri" panose="020F0502020204030204" pitchFamily="34" charset="0"/>
              <a:ea typeface="PMingLiU" panose="02020500000000000000" pitchFamily="18" charset="-120"/>
              <a:cs typeface="Arial" panose="020B0604020202020204" pitchFamily="34" charset="0"/>
            </a:endParaRPr>
          </a:p>
        </p:txBody>
      </p:sp>
      <p:sp>
        <p:nvSpPr>
          <p:cNvPr id="11" name="Content Placeholder 1">
            <a:extLst>
              <a:ext uri="{FF2B5EF4-FFF2-40B4-BE49-F238E27FC236}">
                <a16:creationId xmlns:a16="http://schemas.microsoft.com/office/drawing/2014/main" id="{2C13E259-C9D8-495D-BDB0-5E8AB1A3F03A}"/>
              </a:ext>
            </a:extLst>
          </p:cNvPr>
          <p:cNvSpPr txBox="1">
            <a:spLocks/>
          </p:cNvSpPr>
          <p:nvPr/>
        </p:nvSpPr>
        <p:spPr>
          <a:xfrm>
            <a:off x="8345915" y="2964991"/>
            <a:ext cx="3529013" cy="1561019"/>
          </a:xfrm>
          <a:prstGeom prst="rect">
            <a:avLst/>
          </a:prstGeom>
        </p:spPr>
        <p:txBody>
          <a:bodyPr vert="horz" lIns="0" tIns="45720" rIns="91440" bIns="45720" rtlCol="0">
            <a:normAutofit fontScale="92500"/>
          </a:bodyPr>
          <a:lst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And now the third  item highlighted makes more sense - Pride positively related to Anxiety.</a:t>
            </a:r>
          </a:p>
          <a:p>
            <a:pPr marL="0" indent="0">
              <a:buFont typeface="Wingdings" pitchFamily="2" charset="2"/>
              <a:buNone/>
            </a:pPr>
            <a:endParaRPr lang="en-GB" dirty="0"/>
          </a:p>
          <a:p>
            <a:pPr marL="0" indent="0">
              <a:buFont typeface="Wingdings" pitchFamily="2" charset="2"/>
              <a:buNone/>
            </a:pPr>
            <a:endParaRPr lang="en-GB" dirty="0"/>
          </a:p>
        </p:txBody>
      </p:sp>
      <p:sp>
        <p:nvSpPr>
          <p:cNvPr id="4" name="Content Placeholder 3">
            <a:extLst>
              <a:ext uri="{FF2B5EF4-FFF2-40B4-BE49-F238E27FC236}">
                <a16:creationId xmlns:a16="http://schemas.microsoft.com/office/drawing/2014/main" id="{1D449B55-113C-445F-890F-54298DC00EA8}"/>
              </a:ext>
            </a:extLst>
          </p:cNvPr>
          <p:cNvSpPr>
            <a:spLocks noGrp="1"/>
          </p:cNvSpPr>
          <p:nvPr>
            <p:ph idx="1"/>
          </p:nvPr>
        </p:nvSpPr>
        <p:spPr/>
        <p:txBody>
          <a:bodyPr/>
          <a:lstStyle/>
          <a:p>
            <a:endParaRPr lang="en-GB"/>
          </a:p>
        </p:txBody>
      </p:sp>
      <p:cxnSp>
        <p:nvCxnSpPr>
          <p:cNvPr id="12" name="Straight Arrow Connector 11">
            <a:extLst>
              <a:ext uri="{FF2B5EF4-FFF2-40B4-BE49-F238E27FC236}">
                <a16:creationId xmlns:a16="http://schemas.microsoft.com/office/drawing/2014/main" id="{9061A19F-8986-48D7-9580-A62160E5C696}"/>
              </a:ext>
            </a:extLst>
          </p:cNvPr>
          <p:cNvCxnSpPr>
            <a:cxnSpLocks/>
            <a:stCxn id="11" idx="1"/>
          </p:cNvCxnSpPr>
          <p:nvPr/>
        </p:nvCxnSpPr>
        <p:spPr>
          <a:xfrm flipH="1" flipV="1">
            <a:off x="3203062" y="3742442"/>
            <a:ext cx="5142853" cy="30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02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normAutofit fontScale="90000"/>
          </a:bodyPr>
          <a:lstStyle/>
          <a:p>
            <a:r>
              <a:rPr lang="en-GB" dirty="0"/>
              <a:t>Question: Is it good to want to make your parents proud?</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solidFill>
                <a:schemeClr val="bg1"/>
              </a:solidFill>
            </a:endParaRPr>
          </a:p>
        </p:txBody>
      </p:sp>
    </p:spTree>
    <p:extLst>
      <p:ext uri="{BB962C8B-B14F-4D97-AF65-F5344CB8AC3E}">
        <p14:creationId xmlns:p14="http://schemas.microsoft.com/office/powerpoint/2010/main" val="282463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427988"/>
            <a:ext cx="10609082" cy="646331"/>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3600" dirty="0">
                <a:solidFill>
                  <a:srgbClr val="FFFFFF"/>
                </a:solidFill>
              </a:rPr>
              <a:t>Bi-directional relationship</a:t>
            </a:r>
          </a:p>
        </p:txBody>
      </p:sp>
      <p:pic>
        <p:nvPicPr>
          <p:cNvPr id="8" name="Picture 7">
            <a:extLst>
              <a:ext uri="{FF2B5EF4-FFF2-40B4-BE49-F238E27FC236}">
                <a16:creationId xmlns:a16="http://schemas.microsoft.com/office/drawing/2014/main" id="{B31CA08E-E848-4576-8287-123B265CFA49}"/>
              </a:ext>
            </a:extLst>
          </p:cNvPr>
          <p:cNvPicPr>
            <a:picLocks noChangeAspect="1"/>
          </p:cNvPicPr>
          <p:nvPr/>
        </p:nvPicPr>
        <p:blipFill>
          <a:blip r:embed="rId2"/>
          <a:stretch>
            <a:fillRect/>
          </a:stretch>
        </p:blipFill>
        <p:spPr>
          <a:xfrm>
            <a:off x="3318859" y="2151970"/>
            <a:ext cx="4410075" cy="3533775"/>
          </a:xfrm>
          <a:prstGeom prst="rect">
            <a:avLst/>
          </a:prstGeom>
        </p:spPr>
      </p:pic>
      <p:sp>
        <p:nvSpPr>
          <p:cNvPr id="9" name="Rounded Rectangular Callout 6">
            <a:extLst>
              <a:ext uri="{FF2B5EF4-FFF2-40B4-BE49-F238E27FC236}">
                <a16:creationId xmlns:a16="http://schemas.microsoft.com/office/drawing/2014/main" id="{F0A39132-1F1E-45F8-A7DC-3DAAE65AD8F7}"/>
              </a:ext>
            </a:extLst>
          </p:cNvPr>
          <p:cNvSpPr>
            <a:spLocks noChangeArrowheads="1"/>
          </p:cNvSpPr>
          <p:nvPr/>
        </p:nvSpPr>
        <p:spPr bwMode="auto">
          <a:xfrm>
            <a:off x="8272146" y="3540761"/>
            <a:ext cx="2663825" cy="1655763"/>
          </a:xfrm>
          <a:prstGeom prst="wedgeRoundRectCallout">
            <a:avLst>
              <a:gd name="adj1" fmla="val -128968"/>
              <a:gd name="adj2" fmla="val -53568"/>
              <a:gd name="adj3" fmla="val 16667"/>
            </a:avLst>
          </a:prstGeom>
          <a:solidFill>
            <a:schemeClr val="accent1">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400">
                <a:solidFill>
                  <a:srgbClr val="000000"/>
                </a:solidFill>
              </a:rPr>
              <a:t>If you </a:t>
            </a:r>
            <a:r>
              <a:rPr lang="en-US" altLang="en-US" sz="2400" b="1">
                <a:solidFill>
                  <a:srgbClr val="FF0000"/>
                </a:solidFill>
              </a:rPr>
              <a:t>don’t </a:t>
            </a:r>
            <a:r>
              <a:rPr lang="en-US" altLang="en-US" sz="2400">
                <a:solidFill>
                  <a:srgbClr val="000000"/>
                </a:solidFill>
              </a:rPr>
              <a:t>work hard, you </a:t>
            </a:r>
            <a:r>
              <a:rPr lang="en-US" altLang="en-US" sz="2400" b="1">
                <a:solidFill>
                  <a:srgbClr val="FF0000"/>
                </a:solidFill>
              </a:rPr>
              <a:t>won’t </a:t>
            </a:r>
            <a:r>
              <a:rPr lang="en-US" altLang="en-US" sz="2400">
                <a:solidFill>
                  <a:srgbClr val="000000"/>
                </a:solidFill>
              </a:rPr>
              <a:t>get into college</a:t>
            </a:r>
          </a:p>
        </p:txBody>
      </p:sp>
      <p:sp>
        <p:nvSpPr>
          <p:cNvPr id="5" name="Thought Bubble: Cloud 4">
            <a:extLst>
              <a:ext uri="{FF2B5EF4-FFF2-40B4-BE49-F238E27FC236}">
                <a16:creationId xmlns:a16="http://schemas.microsoft.com/office/drawing/2014/main" id="{5E1D6135-4361-4AC2-881F-AB6C2CAB0A3C}"/>
              </a:ext>
            </a:extLst>
          </p:cNvPr>
          <p:cNvSpPr/>
          <p:nvPr/>
        </p:nvSpPr>
        <p:spPr bwMode="auto">
          <a:xfrm>
            <a:off x="511443" y="2133102"/>
            <a:ext cx="2535810" cy="1492127"/>
          </a:xfrm>
          <a:prstGeom prst="cloudCallout">
            <a:avLst>
              <a:gd name="adj1" fmla="val 102747"/>
              <a:gd name="adj2" fmla="val 48576"/>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a:ln>
                  <a:noFill/>
                </a:ln>
                <a:solidFill>
                  <a:srgbClr val="004D75"/>
                </a:solidFill>
                <a:effectLst/>
                <a:latin typeface="Verdana" pitchFamily="34" charset="0"/>
                <a:cs typeface="Arial" charset="0"/>
              </a:rPr>
              <a:t>I really want to make my parents proud</a:t>
            </a:r>
          </a:p>
        </p:txBody>
      </p:sp>
      <p:cxnSp>
        <p:nvCxnSpPr>
          <p:cNvPr id="7" name="Connector: Elbow 6">
            <a:extLst>
              <a:ext uri="{FF2B5EF4-FFF2-40B4-BE49-F238E27FC236}">
                <a16:creationId xmlns:a16="http://schemas.microsoft.com/office/drawing/2014/main" id="{B90C8660-511D-4213-B126-4B1ADF393A2D}"/>
              </a:ext>
            </a:extLst>
          </p:cNvPr>
          <p:cNvCxnSpPr>
            <a:stCxn id="5" idx="1"/>
            <a:endCxn id="9" idx="2"/>
          </p:cNvCxnSpPr>
          <p:nvPr/>
        </p:nvCxnSpPr>
        <p:spPr>
          <a:xfrm rot="16200000" flipH="1">
            <a:off x="4905261" y="497726"/>
            <a:ext cx="1572884" cy="7824711"/>
          </a:xfrm>
          <a:prstGeom prst="bentConnector3">
            <a:avLst>
              <a:gd name="adj1" fmla="val 163672"/>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62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56A6B-3B83-40D1-A12D-D55E2AB6ADDE}"/>
              </a:ext>
            </a:extLst>
          </p:cNvPr>
          <p:cNvSpPr>
            <a:spLocks noGrp="1"/>
          </p:cNvSpPr>
          <p:nvPr>
            <p:ph sz="half" idx="1"/>
          </p:nvPr>
        </p:nvSpPr>
        <p:spPr>
          <a:xfrm>
            <a:off x="442913" y="1989139"/>
            <a:ext cx="11306174" cy="3431274"/>
          </a:xfrm>
        </p:spPr>
        <p:txBody>
          <a:bodyPr>
            <a:normAutofit fontScale="92500"/>
          </a:bodyPr>
          <a:lstStyle/>
          <a:p>
            <a:r>
              <a:rPr lang="en-GB" dirty="0"/>
              <a:t>Females significantly MORE anxious than males and significantly higher in pride. </a:t>
            </a:r>
            <a:r>
              <a:rPr lang="en-GB" sz="1200" dirty="0"/>
              <a:t>[Method below].</a:t>
            </a:r>
          </a:p>
          <a:p>
            <a:r>
              <a:rPr lang="en-GB" dirty="0"/>
              <a:t>No differences for any PMM construct based on postcode analysis (n=319).</a:t>
            </a:r>
          </a:p>
          <a:p>
            <a:r>
              <a:rPr lang="en-GB" dirty="0"/>
              <a:t>Anxiety positively predicted Consequence and (surprisingly) Reassurance*.</a:t>
            </a:r>
          </a:p>
          <a:p>
            <a:r>
              <a:rPr lang="en-GB" dirty="0"/>
              <a:t>Self-efficacy and Mastery negatively predicted Behaviour; test anxiety positive predictor of behaviour.*</a:t>
            </a:r>
          </a:p>
          <a:p>
            <a:r>
              <a:rPr lang="en-GB" dirty="0"/>
              <a:t>Mastery and Anxiety positive predictors of Pride.*</a:t>
            </a:r>
          </a:p>
          <a:p>
            <a:pPr marL="0" indent="0">
              <a:buNone/>
            </a:pPr>
            <a:r>
              <a:rPr lang="en-GB" dirty="0"/>
              <a:t>* Controlling for Gender</a:t>
            </a:r>
          </a:p>
        </p:txBody>
      </p:sp>
      <p:sp>
        <p:nvSpPr>
          <p:cNvPr id="3" name="Title 2">
            <a:extLst>
              <a:ext uri="{FF2B5EF4-FFF2-40B4-BE49-F238E27FC236}">
                <a16:creationId xmlns:a16="http://schemas.microsoft.com/office/drawing/2014/main" id="{B0EF90DD-C3BE-44A1-9914-BE3C8D5946BA}"/>
              </a:ext>
            </a:extLst>
          </p:cNvPr>
          <p:cNvSpPr>
            <a:spLocks noGrp="1"/>
          </p:cNvSpPr>
          <p:nvPr>
            <p:ph type="title"/>
          </p:nvPr>
        </p:nvSpPr>
        <p:spPr/>
        <p:txBody>
          <a:bodyPr/>
          <a:lstStyle/>
          <a:p>
            <a:r>
              <a:rPr lang="en-GB" dirty="0"/>
              <a:t>Other findings briefly</a:t>
            </a:r>
          </a:p>
        </p:txBody>
      </p:sp>
      <p:sp>
        <p:nvSpPr>
          <p:cNvPr id="6" name="TextBox 5">
            <a:extLst>
              <a:ext uri="{FF2B5EF4-FFF2-40B4-BE49-F238E27FC236}">
                <a16:creationId xmlns:a16="http://schemas.microsoft.com/office/drawing/2014/main" id="{360F96D5-D44C-4F70-BF5A-F066322B016A}"/>
              </a:ext>
            </a:extLst>
          </p:cNvPr>
          <p:cNvSpPr txBox="1"/>
          <p:nvPr/>
        </p:nvSpPr>
        <p:spPr>
          <a:xfrm>
            <a:off x="1442154" y="5688568"/>
            <a:ext cx="10454473" cy="738664"/>
          </a:xfrm>
          <a:prstGeom prst="rect">
            <a:avLst/>
          </a:prstGeom>
          <a:noFill/>
        </p:spPr>
        <p:txBody>
          <a:bodyPr wrap="square">
            <a:spAutoFit/>
          </a:bodyPr>
          <a:lstStyle/>
          <a:p>
            <a:r>
              <a:rPr lang="en-GB" sz="1400" b="1" dirty="0"/>
              <a:t>Method: </a:t>
            </a:r>
            <a:r>
              <a:rPr lang="en-GB" sz="1400" dirty="0"/>
              <a:t>Multilevel linear model to understand if there were differences in scale scores by gender. Scale scores were entered as the outcome variable with the scale name, gender and their interaction included as predictors. A random intercept of participant was included to account for multiple responses from individuals.</a:t>
            </a:r>
          </a:p>
        </p:txBody>
      </p:sp>
    </p:spTree>
    <p:extLst>
      <p:ext uri="{BB962C8B-B14F-4D97-AF65-F5344CB8AC3E}">
        <p14:creationId xmlns:p14="http://schemas.microsoft.com/office/powerpoint/2010/main" val="329602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normAutofit/>
          </a:bodyPr>
          <a:lstStyle/>
          <a:p>
            <a:r>
              <a:rPr lang="en-GB" dirty="0"/>
              <a:t>Conclusions</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5633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23068"/>
            <a:ext cx="11306174" cy="3510519"/>
          </a:xfrm>
        </p:spPr>
        <p:txBody>
          <a:bodyPr>
            <a:normAutofit/>
          </a:bodyPr>
          <a:lstStyle/>
          <a:p>
            <a:r>
              <a:rPr lang="en-GB" dirty="0"/>
              <a:t>PMM operate in a similar way to teacher motivational messages.</a:t>
            </a:r>
          </a:p>
          <a:p>
            <a:r>
              <a:rPr lang="en-GB" dirty="0"/>
              <a:t>Pride is a particularly complex construct, strongly related to anxiety.  The construct needs a lot more research and theoretical examination.</a:t>
            </a:r>
          </a:p>
          <a:p>
            <a:r>
              <a:rPr lang="en-GB" dirty="0"/>
              <a:t>More work is needed on the Reassurance construct.</a:t>
            </a:r>
          </a:p>
          <a:p>
            <a:r>
              <a:rPr lang="en-GB" dirty="0"/>
              <a:t>We are not finding differences in messages by social class measure of postcode. Compare this to Caroline’s findings later.</a:t>
            </a:r>
          </a:p>
          <a:p>
            <a:pPr marL="0" indent="0">
              <a:buNone/>
            </a:pPr>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Conclusions</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72849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normAutofit/>
          </a:bodyPr>
          <a:lstStyle/>
          <a:p>
            <a:r>
              <a:rPr lang="en-GB" dirty="0"/>
              <a:t>Further research</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033131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95AC59-7629-44A8-B595-A4A10A05E42F}"/>
              </a:ext>
            </a:extLst>
          </p:cNvPr>
          <p:cNvSpPr>
            <a:spLocks noGrp="1"/>
          </p:cNvSpPr>
          <p:nvPr>
            <p:ph sz="half" idx="1"/>
          </p:nvPr>
        </p:nvSpPr>
        <p:spPr>
          <a:xfrm>
            <a:off x="442912" y="1923068"/>
            <a:ext cx="11306174" cy="3510519"/>
          </a:xfrm>
        </p:spPr>
        <p:txBody>
          <a:bodyPr>
            <a:normAutofit fontScale="92500"/>
          </a:bodyPr>
          <a:lstStyle/>
          <a:p>
            <a:r>
              <a:rPr lang="en-GB" dirty="0"/>
              <a:t>More international studies, </a:t>
            </a:r>
            <a:r>
              <a:rPr lang="en-GB" i="1" dirty="0">
                <a:highlight>
                  <a:srgbClr val="FFFF00"/>
                </a:highlight>
              </a:rPr>
              <a:t>especially in contexts where there is evidence of specific types of parenting practices.</a:t>
            </a:r>
          </a:p>
          <a:p>
            <a:r>
              <a:rPr lang="en-GB" dirty="0"/>
              <a:t>More international studies, especially in contexts where there is evidence of specific types of EDUCATIONAL practices e.g., more and less high-stakes testing.</a:t>
            </a:r>
          </a:p>
          <a:p>
            <a:r>
              <a:rPr lang="en-GB" dirty="0"/>
              <a:t>More studies with students in higher education.</a:t>
            </a:r>
          </a:p>
          <a:p>
            <a:r>
              <a:rPr lang="en-GB" dirty="0"/>
              <a:t>More QUALITATIVE studies e.g., to understand more about the experience of pride.</a:t>
            </a:r>
          </a:p>
          <a:p>
            <a:r>
              <a:rPr lang="en-GB" dirty="0"/>
              <a:t>Studies with parents e.g., how do they monitor the effects of their motivational messages?</a:t>
            </a:r>
          </a:p>
          <a:p>
            <a:endParaRPr lang="en-GB" dirty="0"/>
          </a:p>
          <a:p>
            <a:pPr marL="0" indent="0">
              <a:buNone/>
            </a:pPr>
            <a:endParaRPr lang="en-GB" dirty="0"/>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Studies keen to do</a:t>
            </a:r>
          </a:p>
        </p:txBody>
      </p:sp>
      <p:sp>
        <p:nvSpPr>
          <p:cNvPr id="4" name="Text Placeholder 3">
            <a:extLst>
              <a:ext uri="{FF2B5EF4-FFF2-40B4-BE49-F238E27FC236}">
                <a16:creationId xmlns:a16="http://schemas.microsoft.com/office/drawing/2014/main" id="{67551B69-57BA-43C4-9E85-265F640E7EB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96585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22FC2-5893-48D0-BB53-824699BBA543}"/>
              </a:ext>
            </a:extLst>
          </p:cNvPr>
          <p:cNvPicPr>
            <a:picLocks noChangeAspect="1"/>
          </p:cNvPicPr>
          <p:nvPr/>
        </p:nvPicPr>
        <p:blipFill>
          <a:blip r:embed="rId2"/>
          <a:stretch>
            <a:fillRect/>
          </a:stretch>
        </p:blipFill>
        <p:spPr>
          <a:xfrm>
            <a:off x="643467" y="783167"/>
            <a:ext cx="5291666" cy="5291666"/>
          </a:xfrm>
          <a:prstGeom prst="rect">
            <a:avLst/>
          </a:prstGeom>
        </p:spPr>
      </p:pic>
      <p:pic>
        <p:nvPicPr>
          <p:cNvPr id="5" name="Picture 4">
            <a:extLst>
              <a:ext uri="{FF2B5EF4-FFF2-40B4-BE49-F238E27FC236}">
                <a16:creationId xmlns:a16="http://schemas.microsoft.com/office/drawing/2014/main" id="{CFC5ECEE-95F6-4821-8CC9-B2F45BE4F839}"/>
              </a:ext>
            </a:extLst>
          </p:cNvPr>
          <p:cNvPicPr>
            <a:picLocks noChangeAspect="1"/>
          </p:cNvPicPr>
          <p:nvPr/>
        </p:nvPicPr>
        <p:blipFill>
          <a:blip r:embed="rId3"/>
          <a:stretch>
            <a:fillRect/>
          </a:stretch>
        </p:blipFill>
        <p:spPr>
          <a:xfrm>
            <a:off x="6256865" y="1662906"/>
            <a:ext cx="5291667" cy="3532188"/>
          </a:xfrm>
          <a:prstGeom prst="rect">
            <a:avLst/>
          </a:prstGeom>
        </p:spPr>
      </p:pic>
      <p:sp>
        <p:nvSpPr>
          <p:cNvPr id="4" name="Slide Number Placeholder 3">
            <a:extLst>
              <a:ext uri="{FF2B5EF4-FFF2-40B4-BE49-F238E27FC236}">
                <a16:creationId xmlns:a16="http://schemas.microsoft.com/office/drawing/2014/main" id="{D30D39DA-72AE-4541-8B14-03DF8F33464E}"/>
              </a:ext>
            </a:extLst>
          </p:cNvPr>
          <p:cNvSpPr>
            <a:spLocks noGrp="1"/>
          </p:cNvSpPr>
          <p:nvPr>
            <p:ph type="sldNum" sz="quarter" idx="11"/>
          </p:nvPr>
        </p:nvSpPr>
        <p:spPr/>
        <p:txBody>
          <a:bodyPr/>
          <a:lstStyle/>
          <a:p>
            <a:pPr>
              <a:spcAft>
                <a:spcPts val="600"/>
              </a:spcAft>
              <a:defRPr/>
            </a:pPr>
            <a:fld id="{E2066901-F08C-43B2-B5C0-336B13630C95}" type="slidenum">
              <a:rPr lang="en-GB" altLang="en-US" smtClean="0"/>
              <a:pPr>
                <a:spcAft>
                  <a:spcPts val="600"/>
                </a:spcAft>
                <a:defRPr/>
              </a:pPr>
              <a:t>28</a:t>
            </a:fld>
            <a:endParaRPr lang="en-GB" altLang="en-US"/>
          </a:p>
        </p:txBody>
      </p:sp>
    </p:spTree>
    <p:extLst>
      <p:ext uri="{BB962C8B-B14F-4D97-AF65-F5344CB8AC3E}">
        <p14:creationId xmlns:p14="http://schemas.microsoft.com/office/powerpoint/2010/main" val="28164373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Symposium structure</a:t>
            </a:r>
          </a:p>
        </p:txBody>
      </p:sp>
      <p:pic>
        <p:nvPicPr>
          <p:cNvPr id="10" name="Picture 9" descr="Qr code&#10;&#10;Description automatically generated">
            <a:extLst>
              <a:ext uri="{FF2B5EF4-FFF2-40B4-BE49-F238E27FC236}">
                <a16:creationId xmlns:a16="http://schemas.microsoft.com/office/drawing/2014/main" id="{EA7B517F-729A-49BF-BCDB-1961EAD2C6A1}"/>
              </a:ext>
            </a:extLst>
          </p:cNvPr>
          <p:cNvPicPr>
            <a:picLocks noChangeAspect="1"/>
          </p:cNvPicPr>
          <p:nvPr/>
        </p:nvPicPr>
        <p:blipFill>
          <a:blip r:embed="rId2"/>
          <a:stretch>
            <a:fillRect/>
          </a:stretch>
        </p:blipFill>
        <p:spPr>
          <a:xfrm>
            <a:off x="7036452" y="1869440"/>
            <a:ext cx="3761457" cy="3761457"/>
          </a:xfrm>
          <a:prstGeom prst="rect">
            <a:avLst/>
          </a:prstGeom>
        </p:spPr>
      </p:pic>
      <p:pic>
        <p:nvPicPr>
          <p:cNvPr id="11" name="Picture 10">
            <a:extLst>
              <a:ext uri="{FF2B5EF4-FFF2-40B4-BE49-F238E27FC236}">
                <a16:creationId xmlns:a16="http://schemas.microsoft.com/office/drawing/2014/main" id="{AD317463-D5E2-490B-8D71-4E5B82226F76}"/>
              </a:ext>
            </a:extLst>
          </p:cNvPr>
          <p:cNvPicPr>
            <a:picLocks noChangeAspect="1"/>
          </p:cNvPicPr>
          <p:nvPr/>
        </p:nvPicPr>
        <p:blipFill>
          <a:blip r:embed="rId3"/>
          <a:stretch>
            <a:fillRect/>
          </a:stretch>
        </p:blipFill>
        <p:spPr>
          <a:xfrm>
            <a:off x="1022032" y="2447147"/>
            <a:ext cx="3884800" cy="2608771"/>
          </a:xfrm>
          <a:prstGeom prst="rect">
            <a:avLst/>
          </a:prstGeom>
        </p:spPr>
      </p:pic>
      <p:sp>
        <p:nvSpPr>
          <p:cNvPr id="13" name="Subtitle 2">
            <a:extLst>
              <a:ext uri="{FF2B5EF4-FFF2-40B4-BE49-F238E27FC236}">
                <a16:creationId xmlns:a16="http://schemas.microsoft.com/office/drawing/2014/main" id="{66266E6D-C36F-4F65-98BE-D6301892A45D}"/>
              </a:ext>
            </a:extLst>
          </p:cNvPr>
          <p:cNvSpPr txBox="1">
            <a:spLocks/>
          </p:cNvSpPr>
          <p:nvPr/>
        </p:nvSpPr>
        <p:spPr>
          <a:xfrm>
            <a:off x="1022032" y="5188889"/>
            <a:ext cx="3884800" cy="374650"/>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Talk (15 minutes)</a:t>
            </a:r>
          </a:p>
        </p:txBody>
      </p:sp>
      <p:cxnSp>
        <p:nvCxnSpPr>
          <p:cNvPr id="14" name="Straight Arrow Connector 13">
            <a:extLst>
              <a:ext uri="{FF2B5EF4-FFF2-40B4-BE49-F238E27FC236}">
                <a16:creationId xmlns:a16="http://schemas.microsoft.com/office/drawing/2014/main" id="{BEAE518B-6EFD-4900-B033-8790313D1845}"/>
              </a:ext>
            </a:extLst>
          </p:cNvPr>
          <p:cNvCxnSpPr>
            <a:cxnSpLocks/>
            <a:stCxn id="11" idx="3"/>
            <a:endCxn id="10" idx="1"/>
          </p:cNvCxnSpPr>
          <p:nvPr/>
        </p:nvCxnSpPr>
        <p:spPr>
          <a:xfrm flipV="1">
            <a:off x="4906832" y="3750169"/>
            <a:ext cx="2129620" cy="1364"/>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388DE679-7AFC-49D8-AAE3-5641F463CEFC}"/>
              </a:ext>
            </a:extLst>
          </p:cNvPr>
          <p:cNvSpPr txBox="1">
            <a:spLocks/>
          </p:cNvSpPr>
          <p:nvPr/>
        </p:nvSpPr>
        <p:spPr>
          <a:xfrm>
            <a:off x="8093846" y="5704852"/>
            <a:ext cx="1900293" cy="706095"/>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6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Post your questions via this </a:t>
            </a:r>
            <a:r>
              <a:rPr kumimoji="0" lang="en-US" sz="1600" b="0" i="0" u="none" strike="noStrike" kern="1200" cap="none" spc="0" normalizeH="0" baseline="0" noProof="0" dirty="0" err="1">
                <a:ln>
                  <a:noFill/>
                </a:ln>
                <a:solidFill>
                  <a:srgbClr val="9E043D"/>
                </a:solidFill>
                <a:effectLst/>
                <a:uLnTx/>
                <a:uFillTx/>
                <a:latin typeface="Arial" panose="020B0604020202020204" pitchFamily="34" charset="0"/>
                <a:ea typeface="+mn-ea"/>
                <a:cs typeface="Arial" panose="020B0604020202020204" pitchFamily="34" charset="0"/>
              </a:rPr>
              <a:t>padlet</a:t>
            </a:r>
            <a:endParaRPr kumimoji="0" lang="en-US" sz="16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940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Our Discussant</a:t>
            </a:r>
          </a:p>
        </p:txBody>
      </p:sp>
      <p:pic>
        <p:nvPicPr>
          <p:cNvPr id="10" name="Picture 9" descr="Qr code&#10;&#10;Description automatically generated">
            <a:extLst>
              <a:ext uri="{FF2B5EF4-FFF2-40B4-BE49-F238E27FC236}">
                <a16:creationId xmlns:a16="http://schemas.microsoft.com/office/drawing/2014/main" id="{EA7B517F-729A-49BF-BCDB-1961EAD2C6A1}"/>
              </a:ext>
            </a:extLst>
          </p:cNvPr>
          <p:cNvPicPr>
            <a:picLocks noChangeAspect="1"/>
          </p:cNvPicPr>
          <p:nvPr/>
        </p:nvPicPr>
        <p:blipFill>
          <a:blip r:embed="rId2"/>
          <a:stretch>
            <a:fillRect/>
          </a:stretch>
        </p:blipFill>
        <p:spPr>
          <a:xfrm>
            <a:off x="676667" y="2199502"/>
            <a:ext cx="3303342" cy="3303342"/>
          </a:xfrm>
          <a:prstGeom prst="rect">
            <a:avLst/>
          </a:prstGeom>
        </p:spPr>
      </p:pic>
      <p:pic>
        <p:nvPicPr>
          <p:cNvPr id="1026" name="Picture 2" descr="LAURA NICHOLSON — Edge Hill University">
            <a:extLst>
              <a:ext uri="{FF2B5EF4-FFF2-40B4-BE49-F238E27FC236}">
                <a16:creationId xmlns:a16="http://schemas.microsoft.com/office/drawing/2014/main" id="{7B3EDC80-5811-4989-99D7-F5CB3A03D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099" y="2671681"/>
            <a:ext cx="3537931" cy="2358984"/>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3954CDA2-C0F7-411A-A4F7-7599E5AFD552}"/>
              </a:ext>
            </a:extLst>
          </p:cNvPr>
          <p:cNvSpPr txBox="1">
            <a:spLocks/>
          </p:cNvSpPr>
          <p:nvPr/>
        </p:nvSpPr>
        <p:spPr>
          <a:xfrm>
            <a:off x="5610353" y="1883834"/>
            <a:ext cx="5579421" cy="706095"/>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6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Discussant: Laura Nicholson (Edge Hill University) will address as many issues as she can in 5 minutes </a:t>
            </a:r>
          </a:p>
        </p:txBody>
      </p:sp>
      <p:cxnSp>
        <p:nvCxnSpPr>
          <p:cNvPr id="18" name="Straight Arrow Connector 17">
            <a:extLst>
              <a:ext uri="{FF2B5EF4-FFF2-40B4-BE49-F238E27FC236}">
                <a16:creationId xmlns:a16="http://schemas.microsoft.com/office/drawing/2014/main" id="{63F168C3-3605-46DB-95E6-C2F7C0A0D661}"/>
              </a:ext>
            </a:extLst>
          </p:cNvPr>
          <p:cNvCxnSpPr>
            <a:cxnSpLocks/>
            <a:stCxn id="10" idx="3"/>
            <a:endCxn id="1026" idx="1"/>
          </p:cNvCxnSpPr>
          <p:nvPr/>
        </p:nvCxnSpPr>
        <p:spPr>
          <a:xfrm>
            <a:off x="3980009" y="3851173"/>
            <a:ext cx="265109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22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normAutofit/>
          </a:bodyPr>
          <a:lstStyle/>
          <a:p>
            <a:r>
              <a:rPr lang="en-GB" dirty="0"/>
              <a:t>After the symposium</a:t>
            </a:r>
          </a:p>
        </p:txBody>
      </p:sp>
      <p:pic>
        <p:nvPicPr>
          <p:cNvPr id="10" name="Picture 9" descr="Qr code&#10;&#10;Description automatically generated">
            <a:extLst>
              <a:ext uri="{FF2B5EF4-FFF2-40B4-BE49-F238E27FC236}">
                <a16:creationId xmlns:a16="http://schemas.microsoft.com/office/drawing/2014/main" id="{EA7B517F-729A-49BF-BCDB-1961EAD2C6A1}"/>
              </a:ext>
            </a:extLst>
          </p:cNvPr>
          <p:cNvPicPr>
            <a:picLocks noChangeAspect="1"/>
          </p:cNvPicPr>
          <p:nvPr/>
        </p:nvPicPr>
        <p:blipFill>
          <a:blip r:embed="rId2"/>
          <a:stretch>
            <a:fillRect/>
          </a:stretch>
        </p:blipFill>
        <p:spPr>
          <a:xfrm>
            <a:off x="753531" y="2707389"/>
            <a:ext cx="1934558" cy="1934558"/>
          </a:xfrm>
          <a:prstGeom prst="rect">
            <a:avLst/>
          </a:prstGeom>
        </p:spPr>
      </p:pic>
      <p:pic>
        <p:nvPicPr>
          <p:cNvPr id="7" name="Picture 6">
            <a:extLst>
              <a:ext uri="{FF2B5EF4-FFF2-40B4-BE49-F238E27FC236}">
                <a16:creationId xmlns:a16="http://schemas.microsoft.com/office/drawing/2014/main" id="{C35D0E2D-FD04-41B1-AF1C-4A85B9D97CBE}"/>
              </a:ext>
            </a:extLst>
          </p:cNvPr>
          <p:cNvPicPr>
            <a:picLocks noChangeAspect="1"/>
          </p:cNvPicPr>
          <p:nvPr/>
        </p:nvPicPr>
        <p:blipFill>
          <a:blip r:embed="rId3"/>
          <a:stretch>
            <a:fillRect/>
          </a:stretch>
        </p:blipFill>
        <p:spPr>
          <a:xfrm>
            <a:off x="3616472" y="2678029"/>
            <a:ext cx="2723211" cy="1993278"/>
          </a:xfrm>
          <a:prstGeom prst="rect">
            <a:avLst/>
          </a:prstGeom>
        </p:spPr>
      </p:pic>
      <p:pic>
        <p:nvPicPr>
          <p:cNvPr id="8" name="Picture 7">
            <a:extLst>
              <a:ext uri="{FF2B5EF4-FFF2-40B4-BE49-F238E27FC236}">
                <a16:creationId xmlns:a16="http://schemas.microsoft.com/office/drawing/2014/main" id="{52687A55-3559-4C3C-84C8-52FE06E9A6A0}"/>
              </a:ext>
            </a:extLst>
          </p:cNvPr>
          <p:cNvPicPr>
            <a:picLocks noChangeAspect="1"/>
          </p:cNvPicPr>
          <p:nvPr/>
        </p:nvPicPr>
        <p:blipFill>
          <a:blip r:embed="rId4"/>
          <a:stretch>
            <a:fillRect/>
          </a:stretch>
        </p:blipFill>
        <p:spPr>
          <a:xfrm>
            <a:off x="7584521" y="2065917"/>
            <a:ext cx="3288579" cy="3288579"/>
          </a:xfrm>
          <a:prstGeom prst="rect">
            <a:avLst/>
          </a:prstGeom>
        </p:spPr>
      </p:pic>
      <p:cxnSp>
        <p:nvCxnSpPr>
          <p:cNvPr id="22" name="Straight Arrow Connector 21">
            <a:extLst>
              <a:ext uri="{FF2B5EF4-FFF2-40B4-BE49-F238E27FC236}">
                <a16:creationId xmlns:a16="http://schemas.microsoft.com/office/drawing/2014/main" id="{9A5E2F6C-ADAC-4BE3-B757-306E327F7E75}"/>
              </a:ext>
            </a:extLst>
          </p:cNvPr>
          <p:cNvCxnSpPr>
            <a:cxnSpLocks/>
            <a:stCxn id="7" idx="3"/>
            <a:endCxn id="8" idx="1"/>
          </p:cNvCxnSpPr>
          <p:nvPr/>
        </p:nvCxnSpPr>
        <p:spPr>
          <a:xfrm>
            <a:off x="6339683" y="3674668"/>
            <a:ext cx="1244838" cy="3553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2E4BB67-45C1-40D7-967C-7EDE78E33671}"/>
              </a:ext>
            </a:extLst>
          </p:cNvPr>
          <p:cNvCxnSpPr>
            <a:cxnSpLocks/>
            <a:stCxn id="10" idx="3"/>
            <a:endCxn id="7" idx="1"/>
          </p:cNvCxnSpPr>
          <p:nvPr/>
        </p:nvCxnSpPr>
        <p:spPr>
          <a:xfrm>
            <a:off x="2688089" y="3674668"/>
            <a:ext cx="928383"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98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p:txBody>
          <a:bodyPr>
            <a:noAutofit/>
          </a:bodyPr>
          <a:lstStyle/>
          <a:p>
            <a:r>
              <a:rPr lang="en-US" sz="4000" dirty="0"/>
              <a:t>Worrying or Motivating?  Students’ experiences of their parents’ motivational messages</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p:txBody>
          <a:bodyPr>
            <a:normAutofit/>
          </a:bodyPr>
          <a:lstStyle/>
          <a:p>
            <a:r>
              <a:rPr lang="en-US" dirty="0"/>
              <a:t>Richard Remedios, Assistant Professor in Student Motivation and Engagement</a:t>
            </a:r>
          </a:p>
        </p:txBody>
      </p:sp>
    </p:spTree>
    <p:extLst>
      <p:ext uri="{BB962C8B-B14F-4D97-AF65-F5344CB8AC3E}">
        <p14:creationId xmlns:p14="http://schemas.microsoft.com/office/powerpoint/2010/main" val="238349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45567B-498E-4808-A3E2-E017527D2441}"/>
              </a:ext>
            </a:extLst>
          </p:cNvPr>
          <p:cNvSpPr>
            <a:spLocks noGrp="1"/>
          </p:cNvSpPr>
          <p:nvPr>
            <p:ph type="title"/>
          </p:nvPr>
        </p:nvSpPr>
        <p:spPr/>
        <p:txBody>
          <a:bodyPr/>
          <a:lstStyle/>
          <a:p>
            <a:r>
              <a:rPr lang="en-GB" dirty="0"/>
              <a:t>Research Team</a:t>
            </a:r>
          </a:p>
        </p:txBody>
      </p:sp>
      <p:pic>
        <p:nvPicPr>
          <p:cNvPr id="7" name="Picture 6">
            <a:extLst>
              <a:ext uri="{FF2B5EF4-FFF2-40B4-BE49-F238E27FC236}">
                <a16:creationId xmlns:a16="http://schemas.microsoft.com/office/drawing/2014/main" id="{1ECC4A48-63F7-4625-AD0C-6FC1F99138CE}"/>
              </a:ext>
            </a:extLst>
          </p:cNvPr>
          <p:cNvPicPr>
            <a:picLocks noChangeAspect="1"/>
          </p:cNvPicPr>
          <p:nvPr/>
        </p:nvPicPr>
        <p:blipFill>
          <a:blip r:embed="rId2"/>
          <a:stretch>
            <a:fillRect/>
          </a:stretch>
        </p:blipFill>
        <p:spPr>
          <a:xfrm>
            <a:off x="412799" y="2035620"/>
            <a:ext cx="2219008" cy="1477658"/>
          </a:xfrm>
          <a:prstGeom prst="rect">
            <a:avLst/>
          </a:prstGeom>
        </p:spPr>
      </p:pic>
      <p:pic>
        <p:nvPicPr>
          <p:cNvPr id="8" name="Picture 7">
            <a:extLst>
              <a:ext uri="{FF2B5EF4-FFF2-40B4-BE49-F238E27FC236}">
                <a16:creationId xmlns:a16="http://schemas.microsoft.com/office/drawing/2014/main" id="{51CDCB7E-C419-43E9-BF47-B9C0D2DEBADC}"/>
              </a:ext>
            </a:extLst>
          </p:cNvPr>
          <p:cNvPicPr>
            <a:picLocks noChangeAspect="1"/>
          </p:cNvPicPr>
          <p:nvPr/>
        </p:nvPicPr>
        <p:blipFill>
          <a:blip r:embed="rId3"/>
          <a:stretch>
            <a:fillRect/>
          </a:stretch>
        </p:blipFill>
        <p:spPr>
          <a:xfrm>
            <a:off x="3546084" y="2062661"/>
            <a:ext cx="1477658" cy="1477658"/>
          </a:xfrm>
          <a:prstGeom prst="rect">
            <a:avLst/>
          </a:prstGeom>
        </p:spPr>
      </p:pic>
      <p:pic>
        <p:nvPicPr>
          <p:cNvPr id="9" name="Picture 8">
            <a:extLst>
              <a:ext uri="{FF2B5EF4-FFF2-40B4-BE49-F238E27FC236}">
                <a16:creationId xmlns:a16="http://schemas.microsoft.com/office/drawing/2014/main" id="{4060308B-8FF5-491E-9B6E-0A71361CC918}"/>
              </a:ext>
            </a:extLst>
          </p:cNvPr>
          <p:cNvPicPr>
            <a:picLocks noChangeAspect="1"/>
          </p:cNvPicPr>
          <p:nvPr/>
        </p:nvPicPr>
        <p:blipFill>
          <a:blip r:embed="rId4"/>
          <a:stretch>
            <a:fillRect/>
          </a:stretch>
        </p:blipFill>
        <p:spPr>
          <a:xfrm>
            <a:off x="9024226" y="2035620"/>
            <a:ext cx="1571813" cy="1558085"/>
          </a:xfrm>
          <a:prstGeom prst="rect">
            <a:avLst/>
          </a:prstGeom>
        </p:spPr>
      </p:pic>
      <p:pic>
        <p:nvPicPr>
          <p:cNvPr id="10" name="Picture 9">
            <a:extLst>
              <a:ext uri="{FF2B5EF4-FFF2-40B4-BE49-F238E27FC236}">
                <a16:creationId xmlns:a16="http://schemas.microsoft.com/office/drawing/2014/main" id="{21F58161-5EDD-48E9-9888-238B23A200F4}"/>
              </a:ext>
            </a:extLst>
          </p:cNvPr>
          <p:cNvPicPr>
            <a:picLocks noChangeAspect="1"/>
          </p:cNvPicPr>
          <p:nvPr/>
        </p:nvPicPr>
        <p:blipFill>
          <a:blip r:embed="rId5"/>
          <a:stretch>
            <a:fillRect/>
          </a:stretch>
        </p:blipFill>
        <p:spPr>
          <a:xfrm>
            <a:off x="6294708" y="2021634"/>
            <a:ext cx="1505629" cy="1505629"/>
          </a:xfrm>
          <a:prstGeom prst="rect">
            <a:avLst/>
          </a:prstGeom>
        </p:spPr>
      </p:pic>
      <p:sp>
        <p:nvSpPr>
          <p:cNvPr id="11" name="Subtitle 2">
            <a:extLst>
              <a:ext uri="{FF2B5EF4-FFF2-40B4-BE49-F238E27FC236}">
                <a16:creationId xmlns:a16="http://schemas.microsoft.com/office/drawing/2014/main" id="{D351E1A4-5ABC-4FC2-BDD3-22224CEEB58A}"/>
              </a:ext>
            </a:extLst>
          </p:cNvPr>
          <p:cNvSpPr txBox="1">
            <a:spLocks/>
          </p:cNvSpPr>
          <p:nvPr/>
        </p:nvSpPr>
        <p:spPr>
          <a:xfrm>
            <a:off x="412799" y="3742408"/>
            <a:ext cx="2219008" cy="374650"/>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Richard Remedios (PI)</a:t>
            </a:r>
          </a:p>
        </p:txBody>
      </p:sp>
      <p:sp>
        <p:nvSpPr>
          <p:cNvPr id="13" name="Subtitle 2">
            <a:extLst>
              <a:ext uri="{FF2B5EF4-FFF2-40B4-BE49-F238E27FC236}">
                <a16:creationId xmlns:a16="http://schemas.microsoft.com/office/drawing/2014/main" id="{688839D7-7EA5-4880-BBD2-2C5E8681090A}"/>
              </a:ext>
            </a:extLst>
          </p:cNvPr>
          <p:cNvSpPr txBox="1">
            <a:spLocks/>
          </p:cNvSpPr>
          <p:nvPr/>
        </p:nvSpPr>
        <p:spPr>
          <a:xfrm>
            <a:off x="3175409" y="3742408"/>
            <a:ext cx="2219008" cy="556921"/>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Beccie Davis-Yates </a:t>
            </a:r>
          </a:p>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Co-PI – Schools Outreach</a:t>
            </a:r>
          </a:p>
        </p:txBody>
      </p:sp>
      <p:sp>
        <p:nvSpPr>
          <p:cNvPr id="14" name="Subtitle 2">
            <a:extLst>
              <a:ext uri="{FF2B5EF4-FFF2-40B4-BE49-F238E27FC236}">
                <a16:creationId xmlns:a16="http://schemas.microsoft.com/office/drawing/2014/main" id="{F89636FF-BD22-43C9-83CA-14CD6A55B956}"/>
              </a:ext>
            </a:extLst>
          </p:cNvPr>
          <p:cNvSpPr txBox="1">
            <a:spLocks/>
          </p:cNvSpPr>
          <p:nvPr/>
        </p:nvSpPr>
        <p:spPr>
          <a:xfrm>
            <a:off x="8700629" y="3716710"/>
            <a:ext cx="2219008" cy="556921"/>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Lucy Justice</a:t>
            </a:r>
          </a:p>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lang="en-US" sz="1400" b="0" dirty="0"/>
              <a:t>Co-PI – Statistics</a:t>
            </a:r>
            <a:endPar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sp>
        <p:nvSpPr>
          <p:cNvPr id="15" name="Subtitle 2">
            <a:extLst>
              <a:ext uri="{FF2B5EF4-FFF2-40B4-BE49-F238E27FC236}">
                <a16:creationId xmlns:a16="http://schemas.microsoft.com/office/drawing/2014/main" id="{4B9FAD13-43B5-4E07-B1E4-25A1F932088E}"/>
              </a:ext>
            </a:extLst>
          </p:cNvPr>
          <p:cNvSpPr txBox="1">
            <a:spLocks/>
          </p:cNvSpPr>
          <p:nvPr/>
        </p:nvSpPr>
        <p:spPr>
          <a:xfrm>
            <a:off x="5938019" y="3716711"/>
            <a:ext cx="2219008" cy="556920"/>
          </a:xfrm>
          <a:prstGeom prst="rect">
            <a:avLst/>
          </a:prstGeom>
          <a:solidFill>
            <a:srgbClr val="FFFFFF">
              <a:lumMod val="95000"/>
            </a:srgbClr>
          </a:solidFill>
        </p:spPr>
        <p:txBody>
          <a:bodyPr lIns="0"/>
          <a:lstStyle>
            <a:lvl1pPr marL="0" indent="0" algn="l" defTabSz="914400" rtl="0" eaLnBrk="1" latinLnBrk="0" hangingPunct="1">
              <a:lnSpc>
                <a:spcPct val="100000"/>
              </a:lnSpc>
              <a:spcBef>
                <a:spcPts val="1000"/>
              </a:spcBef>
              <a:buClr>
                <a:srgbClr val="E6005B"/>
              </a:buClr>
              <a:buFont typeface="Wingdings" pitchFamily="2" charset="2"/>
              <a:buNone/>
              <a:defRPr sz="3000" b="1" kern="1200">
                <a:solidFill>
                  <a:srgbClr val="9E043D"/>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rgbClr val="E6005B"/>
              </a:buClr>
              <a:buFont typeface="Wingdings" pitchFamily="2" charset="2"/>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00000"/>
              </a:lnSpc>
              <a:spcBef>
                <a:spcPts val="500"/>
              </a:spcBef>
              <a:buClr>
                <a:srgbClr val="E6005B"/>
              </a:buClr>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00000"/>
              </a:lnSpc>
              <a:spcBef>
                <a:spcPts val="500"/>
              </a:spcBef>
              <a:buClr>
                <a:srgbClr val="E6005B"/>
              </a:buClr>
              <a:buFont typeface="Wingdings" pitchFamily="2" charset="2"/>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rPr>
              <a:t>Michelle Cunliffe</a:t>
            </a:r>
          </a:p>
          <a:p>
            <a:pPr marL="0" marR="0" lvl="0" indent="0" algn="ctr" defTabSz="914400" rtl="0" eaLnBrk="1" fontAlgn="base" latinLnBrk="0" hangingPunct="1">
              <a:lnSpc>
                <a:spcPct val="100000"/>
              </a:lnSpc>
              <a:spcBef>
                <a:spcPts val="0"/>
              </a:spcBef>
              <a:spcAft>
                <a:spcPct val="0"/>
              </a:spcAft>
              <a:buClr>
                <a:srgbClr val="E6005B"/>
              </a:buClr>
              <a:buSzTx/>
              <a:buFont typeface="Wingdings" pitchFamily="2" charset="2"/>
              <a:buNone/>
              <a:tabLst/>
              <a:defRPr/>
            </a:pPr>
            <a:r>
              <a:rPr lang="en-US" sz="1400" b="0" dirty="0"/>
              <a:t>RA – Schools Outreach</a:t>
            </a:r>
            <a:endParaRPr kumimoji="0" lang="en-US" sz="1400" b="0" i="0" u="none" strike="noStrike" kern="1200" cap="none" spc="0" normalizeH="0" baseline="0" noProof="0" dirty="0">
              <a:ln>
                <a:noFill/>
              </a:ln>
              <a:solidFill>
                <a:srgbClr val="9E043D"/>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CD56B7A5-D4EC-4DF8-994B-E5CD1B68C77F}"/>
              </a:ext>
            </a:extLst>
          </p:cNvPr>
          <p:cNvPicPr>
            <a:picLocks noChangeAspect="1"/>
          </p:cNvPicPr>
          <p:nvPr/>
        </p:nvPicPr>
        <p:blipFill>
          <a:blip r:embed="rId6"/>
          <a:stretch>
            <a:fillRect/>
          </a:stretch>
        </p:blipFill>
        <p:spPr>
          <a:xfrm>
            <a:off x="4694931" y="4617444"/>
            <a:ext cx="1430644" cy="1430644"/>
          </a:xfrm>
          <a:prstGeom prst="rect">
            <a:avLst/>
          </a:prstGeom>
        </p:spPr>
      </p:pic>
      <p:pic>
        <p:nvPicPr>
          <p:cNvPr id="17" name="Picture 16">
            <a:extLst>
              <a:ext uri="{FF2B5EF4-FFF2-40B4-BE49-F238E27FC236}">
                <a16:creationId xmlns:a16="http://schemas.microsoft.com/office/drawing/2014/main" id="{056259AD-81C0-4859-8261-C697146DB2DB}"/>
              </a:ext>
            </a:extLst>
          </p:cNvPr>
          <p:cNvPicPr>
            <a:picLocks noChangeAspect="1"/>
          </p:cNvPicPr>
          <p:nvPr/>
        </p:nvPicPr>
        <p:blipFill>
          <a:blip r:embed="rId7"/>
          <a:stretch>
            <a:fillRect/>
          </a:stretch>
        </p:blipFill>
        <p:spPr>
          <a:xfrm>
            <a:off x="7421688" y="4696670"/>
            <a:ext cx="1272192" cy="1272192"/>
          </a:xfrm>
          <a:prstGeom prst="rect">
            <a:avLst/>
          </a:prstGeom>
        </p:spPr>
      </p:pic>
      <p:sp>
        <p:nvSpPr>
          <p:cNvPr id="18" name="Title 2">
            <a:extLst>
              <a:ext uri="{FF2B5EF4-FFF2-40B4-BE49-F238E27FC236}">
                <a16:creationId xmlns:a16="http://schemas.microsoft.com/office/drawing/2014/main" id="{B6264BD6-6BC2-421F-9541-870BE745B154}"/>
              </a:ext>
            </a:extLst>
          </p:cNvPr>
          <p:cNvSpPr txBox="1">
            <a:spLocks/>
          </p:cNvSpPr>
          <p:nvPr/>
        </p:nvSpPr>
        <p:spPr>
          <a:xfrm>
            <a:off x="1434331" y="4952611"/>
            <a:ext cx="2781056" cy="1001983"/>
          </a:xfrm>
          <a:prstGeom prst="rect">
            <a:avLst/>
          </a:prstGeom>
        </p:spPr>
        <p:txBody>
          <a:bodyPr vert="horz" lIns="0" tIns="45720" rIns="91440" bIns="45720" rtlCol="0" anchor="ctr">
            <a:normAutofit fontScale="85000" lnSpcReduction="2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Our partners</a:t>
            </a:r>
          </a:p>
        </p:txBody>
      </p:sp>
    </p:spTree>
    <p:extLst>
      <p:ext uri="{BB962C8B-B14F-4D97-AF65-F5344CB8AC3E}">
        <p14:creationId xmlns:p14="http://schemas.microsoft.com/office/powerpoint/2010/main" val="327278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1D56-E137-497E-82D4-EC4DCF0EEF89}"/>
              </a:ext>
            </a:extLst>
          </p:cNvPr>
          <p:cNvSpPr>
            <a:spLocks noGrp="1"/>
          </p:cNvSpPr>
          <p:nvPr>
            <p:ph type="ctrTitle"/>
          </p:nvPr>
        </p:nvSpPr>
        <p:spPr/>
        <p:txBody>
          <a:bodyPr/>
          <a:lstStyle/>
          <a:p>
            <a:r>
              <a:rPr lang="en-GB" dirty="0"/>
              <a:t>Background</a:t>
            </a:r>
          </a:p>
        </p:txBody>
      </p:sp>
      <p:sp>
        <p:nvSpPr>
          <p:cNvPr id="3" name="Subtitle 2">
            <a:extLst>
              <a:ext uri="{FF2B5EF4-FFF2-40B4-BE49-F238E27FC236}">
                <a16:creationId xmlns:a16="http://schemas.microsoft.com/office/drawing/2014/main" id="{56F6176B-1793-4949-9DBD-1C10E45230D1}"/>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3252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F77E37A1-C1EA-45DF-9CFA-5B57823CFDDC}"/>
              </a:ext>
            </a:extLst>
          </p:cNvPr>
          <p:cNvPicPr>
            <a:picLocks noGrp="1" noChangeAspect="1"/>
          </p:cNvPicPr>
          <p:nvPr>
            <p:ph type="pic" sz="quarter" idx="12"/>
          </p:nvPr>
        </p:nvPicPr>
        <p:blipFill>
          <a:blip r:embed="rId2"/>
          <a:srcRect t="8967" b="8967"/>
          <a:stretch>
            <a:fillRect/>
          </a:stretch>
        </p:blipFill>
        <p:spPr>
          <a:xfrm>
            <a:off x="1618060" y="1451345"/>
            <a:ext cx="5079999" cy="2760927"/>
          </a:xfrm>
          <a:prstGeom prst="rect">
            <a:avLst/>
          </a:prstGeom>
        </p:spPr>
      </p:pic>
      <p:sp>
        <p:nvSpPr>
          <p:cNvPr id="4" name="TextBox 3">
            <a:extLst>
              <a:ext uri="{FF2B5EF4-FFF2-40B4-BE49-F238E27FC236}">
                <a16:creationId xmlns:a16="http://schemas.microsoft.com/office/drawing/2014/main" id="{6C689C40-30D1-4C4A-814E-5353801D2388}"/>
              </a:ext>
            </a:extLst>
          </p:cNvPr>
          <p:cNvSpPr txBox="1">
            <a:spLocks noChangeArrowheads="1"/>
          </p:cNvSpPr>
          <p:nvPr/>
        </p:nvSpPr>
        <p:spPr bwMode="auto">
          <a:xfrm>
            <a:off x="744718" y="427988"/>
            <a:ext cx="10294070" cy="954107"/>
          </a:xfrm>
          <a:prstGeom prst="rect">
            <a:avLst/>
          </a:prstGeom>
          <a:solidFill>
            <a:schemeClr val="accent1"/>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dirty="0">
                <a:solidFill>
                  <a:srgbClr val="FFFFFF"/>
                </a:solidFill>
              </a:rPr>
              <a:t>Fear Appeals in Education during times of high-stakes testing e.g., GCSEs, A levels.</a:t>
            </a:r>
          </a:p>
        </p:txBody>
      </p:sp>
      <p:sp>
        <p:nvSpPr>
          <p:cNvPr id="5" name="Rounded Rectangular Callout 6">
            <a:extLst>
              <a:ext uri="{FF2B5EF4-FFF2-40B4-BE49-F238E27FC236}">
                <a16:creationId xmlns:a16="http://schemas.microsoft.com/office/drawing/2014/main" id="{4930F70E-00BF-4E1E-A9D3-DEA065A5CCEC}"/>
              </a:ext>
            </a:extLst>
          </p:cNvPr>
          <p:cNvSpPr>
            <a:spLocks noChangeArrowheads="1"/>
          </p:cNvSpPr>
          <p:nvPr/>
        </p:nvSpPr>
        <p:spPr bwMode="auto">
          <a:xfrm>
            <a:off x="7358752" y="2280764"/>
            <a:ext cx="2663825" cy="1655763"/>
          </a:xfrm>
          <a:prstGeom prst="wedgeRoundRectCallout">
            <a:avLst>
              <a:gd name="adj1" fmla="val -193312"/>
              <a:gd name="adj2" fmla="val -58824"/>
              <a:gd name="adj3" fmla="val 16667"/>
            </a:avLst>
          </a:prstGeom>
          <a:solidFill>
            <a:schemeClr val="accent1">
              <a:lumMod val="20000"/>
              <a:lumOff val="80000"/>
            </a:schemeClr>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eaLnBrk="0" fontAlgn="base" hangingPunct="0">
              <a:spcBef>
                <a:spcPct val="0"/>
              </a:spcBef>
              <a:spcAft>
                <a:spcPct val="0"/>
              </a:spcAft>
            </a:pPr>
            <a:r>
              <a:rPr lang="en-US" altLang="en-US" sz="2400">
                <a:solidFill>
                  <a:srgbClr val="000000"/>
                </a:solidFill>
              </a:rPr>
              <a:t>If you </a:t>
            </a:r>
            <a:r>
              <a:rPr lang="en-US" altLang="en-US" sz="2400" b="1">
                <a:solidFill>
                  <a:srgbClr val="FF0000"/>
                </a:solidFill>
              </a:rPr>
              <a:t>don’t </a:t>
            </a:r>
            <a:r>
              <a:rPr lang="en-US" altLang="en-US" sz="2400">
                <a:solidFill>
                  <a:srgbClr val="000000"/>
                </a:solidFill>
              </a:rPr>
              <a:t>work hard, you </a:t>
            </a:r>
            <a:r>
              <a:rPr lang="en-US" altLang="en-US" sz="2400" b="1">
                <a:solidFill>
                  <a:srgbClr val="FF0000"/>
                </a:solidFill>
              </a:rPr>
              <a:t>won’t </a:t>
            </a:r>
            <a:r>
              <a:rPr lang="en-US" altLang="en-US" sz="2400">
                <a:solidFill>
                  <a:srgbClr val="000000"/>
                </a:solidFill>
              </a:rPr>
              <a:t>get into college</a:t>
            </a:r>
          </a:p>
        </p:txBody>
      </p:sp>
      <p:sp>
        <p:nvSpPr>
          <p:cNvPr id="6" name="Rectangle 1">
            <a:extLst>
              <a:ext uri="{FF2B5EF4-FFF2-40B4-BE49-F238E27FC236}">
                <a16:creationId xmlns:a16="http://schemas.microsoft.com/office/drawing/2014/main" id="{51A3E047-6E67-40F7-9822-D3550CFAFA4C}"/>
              </a:ext>
            </a:extLst>
          </p:cNvPr>
          <p:cNvSpPr>
            <a:spLocks noChangeArrowheads="1"/>
          </p:cNvSpPr>
          <p:nvPr/>
        </p:nvSpPr>
        <p:spPr bwMode="auto">
          <a:xfrm>
            <a:off x="744718" y="4649842"/>
            <a:ext cx="10294070" cy="1200329"/>
          </a:xfrm>
          <a:prstGeom prst="rect">
            <a:avLst/>
          </a:prstGeom>
          <a:solidFill>
            <a:schemeClr val="accent1">
              <a:lumMod val="20000"/>
              <a:lumOff val="80000"/>
            </a:schemeClr>
          </a:solidFill>
          <a:ln>
            <a:noFill/>
          </a:ln>
        </p:spPr>
        <p:txBody>
          <a:bodyPr wrap="square">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eaLnBrk="0" fontAlgn="base" hangingPunct="0">
              <a:spcBef>
                <a:spcPct val="0"/>
              </a:spcBef>
              <a:spcAft>
                <a:spcPct val="0"/>
              </a:spcAft>
              <a:defRPr/>
            </a:pPr>
            <a:r>
              <a:rPr lang="en-GB" altLang="en-US" sz="1800" dirty="0">
                <a:solidFill>
                  <a:srgbClr val="000000"/>
                </a:solidFill>
                <a:latin typeface="Verdana"/>
              </a:rPr>
              <a:t>Putwain, D. W., Symes, W., Laura J. Nicholson, L. J., and </a:t>
            </a:r>
            <a:r>
              <a:rPr lang="en-GB" altLang="en-US" sz="1800" dirty="0">
                <a:solidFill>
                  <a:srgbClr val="FF0000"/>
                </a:solidFill>
                <a:latin typeface="Verdana"/>
              </a:rPr>
              <a:t>Remedios, R. </a:t>
            </a:r>
            <a:r>
              <a:rPr lang="en-GB" altLang="en-US" sz="1800" dirty="0">
                <a:solidFill>
                  <a:srgbClr val="000000"/>
                </a:solidFill>
                <a:latin typeface="Verdana"/>
              </a:rPr>
              <a:t>(2020). Teacher motivational messages used prior to examinations: What are they, how are they evaluated, and what are their educational outcomes? </a:t>
            </a:r>
            <a:r>
              <a:rPr lang="en-GB" altLang="en-US" sz="1800" i="1" dirty="0">
                <a:solidFill>
                  <a:srgbClr val="000000"/>
                </a:solidFill>
                <a:latin typeface="Verdana"/>
              </a:rPr>
              <a:t>Advances in Motivation Science, Elsevier. </a:t>
            </a:r>
            <a:r>
              <a:rPr lang="en-GB" altLang="en-US" sz="1800" dirty="0">
                <a:solidFill>
                  <a:srgbClr val="000000"/>
                </a:solidFill>
                <a:latin typeface="Verdana"/>
              </a:rPr>
              <a:t>https://doi.org/10.1016/bs.adms.2020.01.001.</a:t>
            </a:r>
          </a:p>
        </p:txBody>
      </p:sp>
    </p:spTree>
    <p:extLst>
      <p:ext uri="{BB962C8B-B14F-4D97-AF65-F5344CB8AC3E}">
        <p14:creationId xmlns:p14="http://schemas.microsoft.com/office/powerpoint/2010/main" val="1251161995"/>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1712</Words>
  <Application>Microsoft Office PowerPoint</Application>
  <PresentationFormat>Widescreen</PresentationFormat>
  <Paragraphs>354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Verdana</vt:lpstr>
      <vt:lpstr>Wingdings</vt:lpstr>
      <vt:lpstr>Office Theme</vt:lpstr>
      <vt:lpstr>Under pressure: Individual differences in student motivation and engagement across four contexts. </vt:lpstr>
      <vt:lpstr>Four contexts</vt:lpstr>
      <vt:lpstr>Symposium structure</vt:lpstr>
      <vt:lpstr>Our Discussant</vt:lpstr>
      <vt:lpstr>After the symposium</vt:lpstr>
      <vt:lpstr>Worrying or Motivating?  Students’ experiences of their parents’ motivational messages</vt:lpstr>
      <vt:lpstr>Research Team</vt:lpstr>
      <vt:lpstr>Background</vt:lpstr>
      <vt:lpstr>PowerPoint Presentation</vt:lpstr>
      <vt:lpstr>PowerPoint Presentation</vt:lpstr>
      <vt:lpstr>Methods</vt:lpstr>
      <vt:lpstr>Study Methods </vt:lpstr>
      <vt:lpstr>Parental Motivational Messages</vt:lpstr>
      <vt:lpstr>Self-Efficacy, Test Anxiety,  Mastery (Intrinsic motivation)</vt:lpstr>
      <vt:lpstr>Procedure – Qualtrics Survey</vt:lpstr>
      <vt:lpstr>Types of research questions addressed</vt:lpstr>
      <vt:lpstr>How do PMM relate to self-efficacy, anxiety and mastery? </vt:lpstr>
      <vt:lpstr>Curious case of Pride</vt:lpstr>
      <vt:lpstr>Pride and Consequence</vt:lpstr>
      <vt:lpstr>Pride and Anxiety</vt:lpstr>
      <vt:lpstr>Question: Is it good to want to make your parents proud?</vt:lpstr>
      <vt:lpstr>PowerPoint Presentation</vt:lpstr>
      <vt:lpstr>Other findings briefly</vt:lpstr>
      <vt:lpstr>Conclusions</vt:lpstr>
      <vt:lpstr>Conclusions</vt:lpstr>
      <vt:lpstr>Further research</vt:lpstr>
      <vt:lpstr>Studies keen to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Cornwell, Melissa</cp:lastModifiedBy>
  <cp:revision>83</cp:revision>
  <dcterms:created xsi:type="dcterms:W3CDTF">2020-08-07T10:40:47Z</dcterms:created>
  <dcterms:modified xsi:type="dcterms:W3CDTF">2024-10-14T08:41:16Z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