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 id="2147483703" r:id="rId5"/>
  </p:sldMasterIdLst>
  <p:notesMasterIdLst>
    <p:notesMasterId r:id="rId40"/>
  </p:notesMasterIdLst>
  <p:handoutMasterIdLst>
    <p:handoutMasterId r:id="rId41"/>
  </p:handoutMasterIdLst>
  <p:sldIdLst>
    <p:sldId id="283" r:id="rId6"/>
    <p:sldId id="427" r:id="rId7"/>
    <p:sldId id="428" r:id="rId8"/>
    <p:sldId id="401" r:id="rId9"/>
    <p:sldId id="425" r:id="rId10"/>
    <p:sldId id="429" r:id="rId11"/>
    <p:sldId id="430" r:id="rId12"/>
    <p:sldId id="411" r:id="rId13"/>
    <p:sldId id="408" r:id="rId14"/>
    <p:sldId id="373" r:id="rId15"/>
    <p:sldId id="402" r:id="rId16"/>
    <p:sldId id="394" r:id="rId17"/>
    <p:sldId id="431" r:id="rId18"/>
    <p:sldId id="406" r:id="rId19"/>
    <p:sldId id="417" r:id="rId20"/>
    <p:sldId id="422" r:id="rId21"/>
    <p:sldId id="433" r:id="rId22"/>
    <p:sldId id="434" r:id="rId23"/>
    <p:sldId id="432" r:id="rId24"/>
    <p:sldId id="412" r:id="rId25"/>
    <p:sldId id="423" r:id="rId26"/>
    <p:sldId id="405" r:id="rId27"/>
    <p:sldId id="418" r:id="rId28"/>
    <p:sldId id="426" r:id="rId29"/>
    <p:sldId id="435" r:id="rId30"/>
    <p:sldId id="439" r:id="rId31"/>
    <p:sldId id="436" r:id="rId32"/>
    <p:sldId id="438" r:id="rId33"/>
    <p:sldId id="374" r:id="rId34"/>
    <p:sldId id="376" r:id="rId35"/>
    <p:sldId id="372" r:id="rId36"/>
    <p:sldId id="410" r:id="rId37"/>
    <p:sldId id="419" r:id="rId38"/>
    <p:sldId id="42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1E7"/>
    <a:srgbClr val="4D4D4C"/>
    <a:srgbClr val="323232"/>
    <a:srgbClr val="35B0E6"/>
    <a:srgbClr val="424242"/>
    <a:srgbClr val="FF00E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5626F-9BA8-4D07-AC8F-B85515AF021E}" v="309" dt="2024-09-05T17:59:42.039"/>
  </p1510:revLst>
</p1510:revInfo>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6"/>
    <p:restoredTop sz="95677" autoAdjust="0"/>
  </p:normalViewPr>
  <p:slideViewPr>
    <p:cSldViewPr snapToGrid="0" snapToObjects="1" showGuides="1">
      <p:cViewPr varScale="1">
        <p:scale>
          <a:sx n="105" d="100"/>
          <a:sy n="105" d="100"/>
        </p:scale>
        <p:origin x="78" y="108"/>
      </p:cViewPr>
      <p:guideLst>
        <p:guide pos="325"/>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93" d="100"/>
          <a:sy n="193" d="100"/>
        </p:scale>
        <p:origin x="9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uonstaff-my.sharepoint.com/personal/ejs162_newcastle_edu_au/Documents/RESEARCH/Learning%20Beliefs%20Survey/2024%20SONA%20Survey/Charts%20for%20S1%202024%20SONA%20LBS%20clust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a:t>Mean scores  n.228-247</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'PMMS Profile'!$B$2</c:f>
              <c:strCache>
                <c:ptCount val="1"/>
                <c:pt idx="0">
                  <c:v>Mean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'PMMS Profile'!$A$3:$A$7</c:f>
              <c:strCache>
                <c:ptCount val="5"/>
                <c:pt idx="0">
                  <c:v>Pride</c:v>
                </c:pt>
                <c:pt idx="1">
                  <c:v>Trust</c:v>
                </c:pt>
                <c:pt idx="2">
                  <c:v>Resassurance</c:v>
                </c:pt>
                <c:pt idx="3">
                  <c:v>Consequence</c:v>
                </c:pt>
                <c:pt idx="4">
                  <c:v>Behaviour</c:v>
                </c:pt>
              </c:strCache>
            </c:strRef>
          </c:cat>
          <c:val>
            <c:numRef>
              <c:f>'PMMS Profile'!$B$3:$B$7</c:f>
              <c:numCache>
                <c:formatCode>0.0</c:formatCode>
                <c:ptCount val="5"/>
                <c:pt idx="0">
                  <c:v>3.7439271255060742</c:v>
                </c:pt>
                <c:pt idx="1">
                  <c:v>2.9934497816593901</c:v>
                </c:pt>
                <c:pt idx="2">
                  <c:v>2.9641304347826107</c:v>
                </c:pt>
                <c:pt idx="3">
                  <c:v>2.481601731601732</c:v>
                </c:pt>
                <c:pt idx="4">
                  <c:v>2.3300438596491202</c:v>
                </c:pt>
              </c:numCache>
            </c:numRef>
          </c:val>
          <c:extLst>
            <c:ext xmlns:c16="http://schemas.microsoft.com/office/drawing/2014/chart" uri="{C3380CC4-5D6E-409C-BE32-E72D297353CC}">
              <c16:uniqueId val="{00000000-F12C-4072-A0D9-3428C2210041}"/>
            </c:ext>
          </c:extLst>
        </c:ser>
        <c:dLbls>
          <c:showLegendKey val="0"/>
          <c:showVal val="0"/>
          <c:showCatName val="0"/>
          <c:showSerName val="0"/>
          <c:showPercent val="0"/>
          <c:showBubbleSize val="0"/>
        </c:dLbls>
        <c:gapWidth val="219"/>
        <c:overlap val="-27"/>
        <c:axId val="164217167"/>
        <c:axId val="164199407"/>
      </c:barChart>
      <c:catAx>
        <c:axId val="164217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4199407"/>
        <c:crosses val="autoZero"/>
        <c:auto val="1"/>
        <c:lblAlgn val="ctr"/>
        <c:lblOffset val="100"/>
        <c:noMultiLvlLbl val="0"/>
      </c:catAx>
      <c:valAx>
        <c:axId val="164199407"/>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4217167"/>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E57B4-81A8-4931-A87E-E8284B8E9C86}" type="doc">
      <dgm:prSet loTypeId="urn:microsoft.com/office/officeart/2005/8/layout/hProcess9" loCatId="process" qsTypeId="urn:microsoft.com/office/officeart/2005/8/quickstyle/simple1" qsCatId="simple" csTypeId="urn:microsoft.com/office/officeart/2005/8/colors/accent1_2" csCatId="accent1" phldr="1"/>
      <dgm:spPr/>
    </dgm:pt>
    <dgm:pt modelId="{4CC9DD5B-538B-4C62-AB32-3F9CA6717459}">
      <dgm:prSet phldrT="[Text]"/>
      <dgm:spPr/>
      <dgm:t>
        <a:bodyPr/>
        <a:lstStyle/>
        <a:p>
          <a:pPr algn="l"/>
          <a:r>
            <a:rPr lang="en-US" dirty="0">
              <a:effectLst/>
              <a:latin typeface="Calibri" panose="020F0502020204030204" pitchFamily="34" charset="0"/>
              <a:ea typeface="PMingLiU" panose="020B0604030504040204" pitchFamily="18" charset="-120"/>
              <a:cs typeface="Calibri" panose="020F0502020204030204" pitchFamily="34" charset="0"/>
            </a:rPr>
            <a:t>How often do your parents tell you that you need to get good grades </a:t>
          </a:r>
          <a:r>
            <a:rPr lang="en-US" i="1" u="none" dirty="0">
              <a:effectLst/>
              <a:latin typeface="Calibri" panose="020F0502020204030204" pitchFamily="34" charset="0"/>
              <a:ea typeface="PMingLiU" panose="020B0604030504040204" pitchFamily="18" charset="-120"/>
              <a:cs typeface="Calibri" panose="020F0502020204030204" pitchFamily="34" charset="0"/>
            </a:rPr>
            <a:t>in your GCSEs </a:t>
          </a:r>
          <a:r>
            <a:rPr lang="en-US" dirty="0">
              <a:effectLst/>
              <a:latin typeface="Calibri" panose="020F0502020204030204" pitchFamily="34" charset="0"/>
              <a:ea typeface="PMingLiU" panose="020B0604030504040204" pitchFamily="18" charset="-120"/>
              <a:cs typeface="Calibri" panose="020F0502020204030204" pitchFamily="34" charset="0"/>
            </a:rPr>
            <a:t>to go </a:t>
          </a:r>
          <a:r>
            <a:rPr lang="en-US" i="1" dirty="0">
              <a:effectLst/>
              <a:latin typeface="Calibri" panose="020F0502020204030204" pitchFamily="34" charset="0"/>
              <a:ea typeface="PMingLiU" panose="020B0604030504040204" pitchFamily="18" charset="-120"/>
              <a:cs typeface="Calibri" panose="020F0502020204030204" pitchFamily="34" charset="0"/>
            </a:rPr>
            <a:t>to college or 6th form or get an apprenticeship</a:t>
          </a:r>
          <a:r>
            <a:rPr lang="en-US" dirty="0">
              <a:effectLst/>
              <a:latin typeface="Calibri" panose="020F0502020204030204" pitchFamily="34" charset="0"/>
              <a:ea typeface="PMingLiU" panose="020B0604030504040204" pitchFamily="18" charset="-120"/>
              <a:cs typeface="Calibri" panose="020F0502020204030204" pitchFamily="34" charset="0"/>
            </a:rPr>
            <a:t>?</a:t>
          </a:r>
          <a:endParaRPr lang="en-AU" dirty="0"/>
        </a:p>
      </dgm:t>
    </dgm:pt>
    <dgm:pt modelId="{8125E8F5-60F5-455E-836B-48416D5ED752}" type="parTrans" cxnId="{04EB2566-E6FD-486C-938F-EB9EC97A2BE9}">
      <dgm:prSet/>
      <dgm:spPr/>
      <dgm:t>
        <a:bodyPr/>
        <a:lstStyle/>
        <a:p>
          <a:endParaRPr lang="en-AU"/>
        </a:p>
      </dgm:t>
    </dgm:pt>
    <dgm:pt modelId="{A4BD7C66-D936-43BF-AAA3-119065ED57DB}" type="sibTrans" cxnId="{04EB2566-E6FD-486C-938F-EB9EC97A2BE9}">
      <dgm:prSet/>
      <dgm:spPr/>
      <dgm:t>
        <a:bodyPr/>
        <a:lstStyle/>
        <a:p>
          <a:endParaRPr lang="en-AU"/>
        </a:p>
      </dgm:t>
    </dgm:pt>
    <dgm:pt modelId="{B8FD218C-3753-4D73-9D37-6A79C760F3DF}">
      <dgm:prSet phldrT="[Text]"/>
      <dgm:spPr/>
      <dgm:t>
        <a:bodyPr/>
        <a:lstStyle/>
        <a:p>
          <a:pPr algn="l"/>
          <a:r>
            <a:rPr lang="en-US" dirty="0">
              <a:effectLst/>
              <a:latin typeface="Calibri" panose="020F0502020204030204" pitchFamily="34" charset="0"/>
              <a:ea typeface="PMingLiU" panose="02020500000000000000" pitchFamily="18" charset="-120"/>
              <a:cs typeface="Calibri" panose="020F0502020204030204" pitchFamily="34" charset="0"/>
            </a:rPr>
            <a:t>How often do your parents tell you that you need to get good grades </a:t>
          </a:r>
          <a:r>
            <a:rPr lang="en-US" i="1" dirty="0">
              <a:effectLst/>
              <a:latin typeface="Calibri" panose="020F0502020204030204" pitchFamily="34" charset="0"/>
              <a:ea typeface="PMingLiU" panose="02020500000000000000" pitchFamily="18" charset="-120"/>
              <a:cs typeface="Calibri" panose="020F0502020204030204" pitchFamily="34" charset="0"/>
            </a:rPr>
            <a:t>at university </a:t>
          </a:r>
          <a:r>
            <a:rPr lang="en-US" dirty="0">
              <a:effectLst/>
              <a:latin typeface="Calibri" panose="020F0502020204030204" pitchFamily="34" charset="0"/>
              <a:ea typeface="PMingLiU" panose="02020500000000000000" pitchFamily="18" charset="-120"/>
              <a:cs typeface="Calibri" panose="020F0502020204030204" pitchFamily="34" charset="0"/>
            </a:rPr>
            <a:t>to go </a:t>
          </a:r>
          <a:r>
            <a:rPr lang="en-US" i="1" dirty="0">
              <a:effectLst/>
              <a:latin typeface="Calibri" panose="020F0502020204030204" pitchFamily="34" charset="0"/>
              <a:ea typeface="PMingLiU" panose="02020500000000000000" pitchFamily="18" charset="-120"/>
              <a:cs typeface="Calibri" panose="020F0502020204030204" pitchFamily="34" charset="0"/>
            </a:rPr>
            <a:t>on to a successful career</a:t>
          </a:r>
          <a:r>
            <a:rPr lang="en-US" dirty="0">
              <a:effectLst/>
              <a:latin typeface="Calibri" panose="020F0502020204030204" pitchFamily="34" charset="0"/>
              <a:ea typeface="PMingLiU" panose="02020500000000000000" pitchFamily="18" charset="-120"/>
              <a:cs typeface="Calibri" panose="020F0502020204030204" pitchFamily="34" charset="0"/>
            </a:rPr>
            <a:t>?</a:t>
          </a:r>
          <a:endParaRPr lang="en-AU" dirty="0"/>
        </a:p>
      </dgm:t>
    </dgm:pt>
    <dgm:pt modelId="{0D443132-2A0F-430D-9953-121052FD9E2D}" type="parTrans" cxnId="{EB6DA852-A0E4-44F8-8E5D-FEF21BCCC429}">
      <dgm:prSet/>
      <dgm:spPr/>
      <dgm:t>
        <a:bodyPr/>
        <a:lstStyle/>
        <a:p>
          <a:endParaRPr lang="en-AU"/>
        </a:p>
      </dgm:t>
    </dgm:pt>
    <dgm:pt modelId="{A6522A70-9642-4BC8-BDE0-98FB82C5C2F5}" type="sibTrans" cxnId="{EB6DA852-A0E4-44F8-8E5D-FEF21BCCC429}">
      <dgm:prSet/>
      <dgm:spPr/>
      <dgm:t>
        <a:bodyPr/>
        <a:lstStyle/>
        <a:p>
          <a:endParaRPr lang="en-AU"/>
        </a:p>
      </dgm:t>
    </dgm:pt>
    <dgm:pt modelId="{F5CD5F0A-41B2-4C8D-A9EB-3F5FDF06921B}" type="pres">
      <dgm:prSet presAssocID="{76DE57B4-81A8-4931-A87E-E8284B8E9C86}" presName="CompostProcess" presStyleCnt="0">
        <dgm:presLayoutVars>
          <dgm:dir/>
          <dgm:resizeHandles val="exact"/>
        </dgm:presLayoutVars>
      </dgm:prSet>
      <dgm:spPr/>
    </dgm:pt>
    <dgm:pt modelId="{6DC16EC6-C31F-4616-953D-52A8BCE58246}" type="pres">
      <dgm:prSet presAssocID="{76DE57B4-81A8-4931-A87E-E8284B8E9C86}" presName="arrow" presStyleLbl="bgShp" presStyleIdx="0" presStyleCnt="1"/>
      <dgm:spPr/>
    </dgm:pt>
    <dgm:pt modelId="{3BFD41A2-2C04-4995-B492-C6CE482259D0}" type="pres">
      <dgm:prSet presAssocID="{76DE57B4-81A8-4931-A87E-E8284B8E9C86}" presName="linearProcess" presStyleCnt="0"/>
      <dgm:spPr/>
    </dgm:pt>
    <dgm:pt modelId="{B0F84B2D-7347-40D8-BF83-BD45131C3E31}" type="pres">
      <dgm:prSet presAssocID="{4CC9DD5B-538B-4C62-AB32-3F9CA6717459}" presName="textNode" presStyleLbl="node1" presStyleIdx="0" presStyleCnt="2">
        <dgm:presLayoutVars>
          <dgm:bulletEnabled val="1"/>
        </dgm:presLayoutVars>
      </dgm:prSet>
      <dgm:spPr/>
    </dgm:pt>
    <dgm:pt modelId="{C491DF86-FC1F-4E4E-8209-C38546173EAD}" type="pres">
      <dgm:prSet presAssocID="{A4BD7C66-D936-43BF-AAA3-119065ED57DB}" presName="sibTrans" presStyleCnt="0"/>
      <dgm:spPr/>
    </dgm:pt>
    <dgm:pt modelId="{C6C32138-D81A-45A1-AC44-7DF8453DE930}" type="pres">
      <dgm:prSet presAssocID="{B8FD218C-3753-4D73-9D37-6A79C760F3DF}" presName="textNode" presStyleLbl="node1" presStyleIdx="1" presStyleCnt="2">
        <dgm:presLayoutVars>
          <dgm:bulletEnabled val="1"/>
        </dgm:presLayoutVars>
      </dgm:prSet>
      <dgm:spPr/>
    </dgm:pt>
  </dgm:ptLst>
  <dgm:cxnLst>
    <dgm:cxn modelId="{DC09A527-3E11-4B7E-A985-4CE18C4EEA38}" type="presOf" srcId="{B8FD218C-3753-4D73-9D37-6A79C760F3DF}" destId="{C6C32138-D81A-45A1-AC44-7DF8453DE930}" srcOrd="0" destOrd="0" presId="urn:microsoft.com/office/officeart/2005/8/layout/hProcess9"/>
    <dgm:cxn modelId="{95B49B5F-E1A6-4642-B90A-4ABBBEF230E7}" type="presOf" srcId="{76DE57B4-81A8-4931-A87E-E8284B8E9C86}" destId="{F5CD5F0A-41B2-4C8D-A9EB-3F5FDF06921B}" srcOrd="0" destOrd="0" presId="urn:microsoft.com/office/officeart/2005/8/layout/hProcess9"/>
    <dgm:cxn modelId="{04EB2566-E6FD-486C-938F-EB9EC97A2BE9}" srcId="{76DE57B4-81A8-4931-A87E-E8284B8E9C86}" destId="{4CC9DD5B-538B-4C62-AB32-3F9CA6717459}" srcOrd="0" destOrd="0" parTransId="{8125E8F5-60F5-455E-836B-48416D5ED752}" sibTransId="{A4BD7C66-D936-43BF-AAA3-119065ED57DB}"/>
    <dgm:cxn modelId="{EB6DA852-A0E4-44F8-8E5D-FEF21BCCC429}" srcId="{76DE57B4-81A8-4931-A87E-E8284B8E9C86}" destId="{B8FD218C-3753-4D73-9D37-6A79C760F3DF}" srcOrd="1" destOrd="0" parTransId="{0D443132-2A0F-430D-9953-121052FD9E2D}" sibTransId="{A6522A70-9642-4BC8-BDE0-98FB82C5C2F5}"/>
    <dgm:cxn modelId="{FC0A60FB-492A-4D70-BC0F-35AD969B3E39}" type="presOf" srcId="{4CC9DD5B-538B-4C62-AB32-3F9CA6717459}" destId="{B0F84B2D-7347-40D8-BF83-BD45131C3E31}" srcOrd="0" destOrd="0" presId="urn:microsoft.com/office/officeart/2005/8/layout/hProcess9"/>
    <dgm:cxn modelId="{77121E73-C7CD-4E42-BDB6-9992897A6498}" type="presParOf" srcId="{F5CD5F0A-41B2-4C8D-A9EB-3F5FDF06921B}" destId="{6DC16EC6-C31F-4616-953D-52A8BCE58246}" srcOrd="0" destOrd="0" presId="urn:microsoft.com/office/officeart/2005/8/layout/hProcess9"/>
    <dgm:cxn modelId="{91F7C9C7-9344-4E44-A4A9-828FF2C543C2}" type="presParOf" srcId="{F5CD5F0A-41B2-4C8D-A9EB-3F5FDF06921B}" destId="{3BFD41A2-2C04-4995-B492-C6CE482259D0}" srcOrd="1" destOrd="0" presId="urn:microsoft.com/office/officeart/2005/8/layout/hProcess9"/>
    <dgm:cxn modelId="{4DC336E6-7D9D-426B-BAB7-B3E6D4359EEB}" type="presParOf" srcId="{3BFD41A2-2C04-4995-B492-C6CE482259D0}" destId="{B0F84B2D-7347-40D8-BF83-BD45131C3E31}" srcOrd="0" destOrd="0" presId="urn:microsoft.com/office/officeart/2005/8/layout/hProcess9"/>
    <dgm:cxn modelId="{9828EEA8-56C9-4DBA-B27F-8DACEA576D77}" type="presParOf" srcId="{3BFD41A2-2C04-4995-B492-C6CE482259D0}" destId="{C491DF86-FC1F-4E4E-8209-C38546173EAD}" srcOrd="1" destOrd="0" presId="urn:microsoft.com/office/officeart/2005/8/layout/hProcess9"/>
    <dgm:cxn modelId="{7B92DB77-E803-4356-B600-20ED75A4F789}" type="presParOf" srcId="{3BFD41A2-2C04-4995-B492-C6CE482259D0}" destId="{C6C32138-D81A-45A1-AC44-7DF8453DE930}"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accent1">
            <a:lumMod val="75000"/>
          </a:schemeClr>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r>
            <a:rPr lang="en-AU" dirty="0"/>
            <a:t>Reliability</a:t>
          </a:r>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accent1">
            <a:lumMod val="75000"/>
          </a:schemeClr>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solidFill>
      <a:schemeClr val="accent1">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r>
            <a:rPr lang="en-AU" dirty="0"/>
            <a:t>Reliability</a:t>
          </a:r>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accent1">
            <a:lumMod val="75000"/>
          </a:schemeClr>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endParaRPr lang="en-AU" b="1" dirty="0"/>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r>
            <a:rPr lang="en-AU" dirty="0"/>
            <a:t>Validity</a:t>
          </a:r>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bg1"/>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D547590B-E060-4B5E-8335-C12D84B272D2}">
      <dgm:prSet phldrT="[Text]"/>
      <dgm:spPr/>
      <dgm:t>
        <a:bodyPr/>
        <a:lstStyle/>
        <a:p>
          <a:r>
            <a:rPr lang="en-AU" b="1" dirty="0"/>
            <a:t>Reliability</a:t>
          </a:r>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ADE064D3-5D16-4B00-8A80-3018BBAC14E2}">
      <dgm:prSet phldrT="[Text]"/>
      <dgm:spPr/>
      <dgm:t>
        <a:bodyPr/>
        <a:lstStyle/>
        <a:p>
          <a:r>
            <a:rPr lang="en-AU" b="1" dirty="0"/>
            <a:t>Validity</a:t>
          </a:r>
        </a:p>
      </dgm:t>
    </dgm:pt>
    <dgm:pt modelId="{BD422924-2528-432B-9E2B-88C76E8C718D}" type="sibTrans" cxnId="{04A0D5A7-0D4D-466E-B178-92615E73496E}">
      <dgm:prSet/>
      <dgm:spPr/>
      <dgm:t>
        <a:bodyPr/>
        <a:lstStyle/>
        <a:p>
          <a:endParaRPr lang="en-AU"/>
        </a:p>
      </dgm:t>
    </dgm:pt>
    <dgm:pt modelId="{C923DDBB-AE27-47E4-A0D2-43704B0F3DFB}" type="parTrans" cxnId="{04A0D5A7-0D4D-466E-B178-92615E73496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accent1">
            <a:lumMod val="75000"/>
          </a:schemeClr>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accent1">
            <a:lumMod val="75000"/>
          </a:schemeClr>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BF15A57-D53A-44C0-9D13-05E0C67AFC3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C527C59-FBBD-4284-A52C-4EC5CFAF6EE4}">
      <dgm:prSet/>
      <dgm:spPr/>
      <dgm:t>
        <a:bodyPr/>
        <a:lstStyle/>
        <a:p>
          <a:r>
            <a:rPr lang="en-US" dirty="0"/>
            <a:t>54% both my parents</a:t>
          </a:r>
        </a:p>
      </dgm:t>
    </dgm:pt>
    <dgm:pt modelId="{660A3ED5-CC81-47DF-90FB-F62F280ABA0D}" type="parTrans" cxnId="{562C2E2A-3558-46C9-BAF3-21F364157A79}">
      <dgm:prSet/>
      <dgm:spPr/>
      <dgm:t>
        <a:bodyPr/>
        <a:lstStyle/>
        <a:p>
          <a:endParaRPr lang="en-US"/>
        </a:p>
      </dgm:t>
    </dgm:pt>
    <dgm:pt modelId="{2E14EE2B-722A-414C-9689-A3614E3840A1}" type="sibTrans" cxnId="{562C2E2A-3558-46C9-BAF3-21F364157A79}">
      <dgm:prSet/>
      <dgm:spPr/>
      <dgm:t>
        <a:bodyPr/>
        <a:lstStyle/>
        <a:p>
          <a:endParaRPr lang="en-US"/>
        </a:p>
      </dgm:t>
    </dgm:pt>
    <dgm:pt modelId="{443D31FE-9F1B-4551-B5B4-7A1D587023F6}">
      <dgm:prSet/>
      <dgm:spPr/>
      <dgm:t>
        <a:bodyPr/>
        <a:lstStyle/>
        <a:p>
          <a:r>
            <a:rPr lang="en-US"/>
            <a:t>27% mother</a:t>
          </a:r>
        </a:p>
      </dgm:t>
    </dgm:pt>
    <dgm:pt modelId="{493F4C11-5BE8-4B52-8AD6-23098C768045}" type="parTrans" cxnId="{60E0A60E-0D11-4328-9032-8B4AA9BF94AA}">
      <dgm:prSet/>
      <dgm:spPr/>
      <dgm:t>
        <a:bodyPr/>
        <a:lstStyle/>
        <a:p>
          <a:endParaRPr lang="en-US"/>
        </a:p>
      </dgm:t>
    </dgm:pt>
    <dgm:pt modelId="{4E93D80F-C222-4D75-B4A5-167578D52703}" type="sibTrans" cxnId="{60E0A60E-0D11-4328-9032-8B4AA9BF94AA}">
      <dgm:prSet/>
      <dgm:spPr/>
      <dgm:t>
        <a:bodyPr/>
        <a:lstStyle/>
        <a:p>
          <a:endParaRPr lang="en-US"/>
        </a:p>
      </dgm:t>
    </dgm:pt>
    <dgm:pt modelId="{8DBE9F0E-9174-4270-A2C7-FDFF1D50C4A2}">
      <dgm:prSet/>
      <dgm:spPr/>
      <dgm:t>
        <a:bodyPr/>
        <a:lstStyle/>
        <a:p>
          <a:r>
            <a:rPr lang="en-US"/>
            <a:t>8% father</a:t>
          </a:r>
        </a:p>
      </dgm:t>
    </dgm:pt>
    <dgm:pt modelId="{542C9D48-1E84-498F-8C5A-5C4F87B13B5D}" type="parTrans" cxnId="{CAD3701A-EF57-46AC-B1BD-A36A0800E191}">
      <dgm:prSet/>
      <dgm:spPr/>
      <dgm:t>
        <a:bodyPr/>
        <a:lstStyle/>
        <a:p>
          <a:endParaRPr lang="en-US"/>
        </a:p>
      </dgm:t>
    </dgm:pt>
    <dgm:pt modelId="{1DD9BDD5-55F5-4522-A848-58C05D1645E8}" type="sibTrans" cxnId="{CAD3701A-EF57-46AC-B1BD-A36A0800E191}">
      <dgm:prSet/>
      <dgm:spPr/>
      <dgm:t>
        <a:bodyPr/>
        <a:lstStyle/>
        <a:p>
          <a:endParaRPr lang="en-US"/>
        </a:p>
      </dgm:t>
    </dgm:pt>
    <dgm:pt modelId="{F07378F6-CD92-4A1D-A20E-4B016A2AFF5C}">
      <dgm:prSet/>
      <dgm:spPr/>
      <dgm:t>
        <a:bodyPr/>
        <a:lstStyle/>
        <a:p>
          <a:r>
            <a:rPr lang="en-US"/>
            <a:t>4% partner</a:t>
          </a:r>
        </a:p>
      </dgm:t>
    </dgm:pt>
    <dgm:pt modelId="{E7D0C841-7508-4EEE-A362-ECB48D6AE07F}" type="parTrans" cxnId="{EA4D8D21-45AD-409D-86B0-BD76758A82D2}">
      <dgm:prSet/>
      <dgm:spPr/>
      <dgm:t>
        <a:bodyPr/>
        <a:lstStyle/>
        <a:p>
          <a:endParaRPr lang="en-US"/>
        </a:p>
      </dgm:t>
    </dgm:pt>
    <dgm:pt modelId="{A90F05E6-92EA-4604-91B0-503D49B2CAC9}" type="sibTrans" cxnId="{EA4D8D21-45AD-409D-86B0-BD76758A82D2}">
      <dgm:prSet/>
      <dgm:spPr/>
      <dgm:t>
        <a:bodyPr/>
        <a:lstStyle/>
        <a:p>
          <a:endParaRPr lang="en-US"/>
        </a:p>
      </dgm:t>
    </dgm:pt>
    <dgm:pt modelId="{7B019093-9341-4709-9F3E-77F5002AF0F0}">
      <dgm:prSet/>
      <dgm:spPr/>
      <dgm:t>
        <a:bodyPr/>
        <a:lstStyle/>
        <a:p>
          <a:r>
            <a:rPr lang="en-US"/>
            <a:t>3% grandparents</a:t>
          </a:r>
        </a:p>
      </dgm:t>
    </dgm:pt>
    <dgm:pt modelId="{10719129-6B3D-48F1-8500-F2852DA3F0F0}" type="parTrans" cxnId="{8FD33EEC-DC86-4D0E-9BCD-9E78EAD84C7E}">
      <dgm:prSet/>
      <dgm:spPr/>
      <dgm:t>
        <a:bodyPr/>
        <a:lstStyle/>
        <a:p>
          <a:endParaRPr lang="en-US"/>
        </a:p>
      </dgm:t>
    </dgm:pt>
    <dgm:pt modelId="{437306C9-17A5-48CB-95E0-643AE0452355}" type="sibTrans" cxnId="{8FD33EEC-DC86-4D0E-9BCD-9E78EAD84C7E}">
      <dgm:prSet/>
      <dgm:spPr/>
      <dgm:t>
        <a:bodyPr/>
        <a:lstStyle/>
        <a:p>
          <a:endParaRPr lang="en-US"/>
        </a:p>
      </dgm:t>
    </dgm:pt>
    <dgm:pt modelId="{F1A191F6-7B1F-4ABF-A043-88D67B0F2E28}">
      <dgm:prSet/>
      <dgm:spPr/>
      <dgm:t>
        <a:bodyPr/>
        <a:lstStyle/>
        <a:p>
          <a:r>
            <a:rPr lang="en-US" dirty="0"/>
            <a:t>38% yes, went to university</a:t>
          </a:r>
        </a:p>
      </dgm:t>
    </dgm:pt>
    <dgm:pt modelId="{26021B8D-DD5F-48B0-B8FE-0AC50B89AC54}" type="parTrans" cxnId="{8E3D2469-F825-4A1B-9F37-3D20FAC531A4}">
      <dgm:prSet/>
      <dgm:spPr/>
      <dgm:t>
        <a:bodyPr/>
        <a:lstStyle/>
        <a:p>
          <a:endParaRPr lang="en-US"/>
        </a:p>
      </dgm:t>
    </dgm:pt>
    <dgm:pt modelId="{9431AD7B-AE38-487A-8202-B4EACD33C6EB}" type="sibTrans" cxnId="{8E3D2469-F825-4A1B-9F37-3D20FAC531A4}">
      <dgm:prSet/>
      <dgm:spPr/>
      <dgm:t>
        <a:bodyPr/>
        <a:lstStyle/>
        <a:p>
          <a:endParaRPr lang="en-US"/>
        </a:p>
      </dgm:t>
    </dgm:pt>
    <dgm:pt modelId="{9746907B-E3C7-4EB1-A473-1F5D00E17F6A}">
      <dgm:prSet/>
      <dgm:spPr/>
      <dgm:t>
        <a:bodyPr/>
        <a:lstStyle/>
        <a:p>
          <a:r>
            <a:rPr lang="en-US"/>
            <a:t>3.6% currently at university</a:t>
          </a:r>
        </a:p>
      </dgm:t>
    </dgm:pt>
    <dgm:pt modelId="{E13397CB-48B5-408D-88C3-DE4A89AD29CB}" type="parTrans" cxnId="{680EEAA3-EAB2-44AD-9C03-6D82E918A592}">
      <dgm:prSet/>
      <dgm:spPr/>
      <dgm:t>
        <a:bodyPr/>
        <a:lstStyle/>
        <a:p>
          <a:endParaRPr lang="en-US"/>
        </a:p>
      </dgm:t>
    </dgm:pt>
    <dgm:pt modelId="{B6D1254E-DBD9-4D33-8284-862A6BF71BA6}" type="sibTrans" cxnId="{680EEAA3-EAB2-44AD-9C03-6D82E918A592}">
      <dgm:prSet/>
      <dgm:spPr/>
      <dgm:t>
        <a:bodyPr/>
        <a:lstStyle/>
        <a:p>
          <a:endParaRPr lang="en-US"/>
        </a:p>
      </dgm:t>
    </dgm:pt>
    <dgm:pt modelId="{095AA441-EBC6-450A-BBD1-B9470FDF7C5D}">
      <dgm:prSet/>
      <dgm:spPr/>
      <dgm:t>
        <a:bodyPr/>
        <a:lstStyle/>
        <a:p>
          <a:r>
            <a:rPr lang="en-US"/>
            <a:t>40% no, has not been to university</a:t>
          </a:r>
        </a:p>
      </dgm:t>
    </dgm:pt>
    <dgm:pt modelId="{31312FF4-66CE-4607-B84E-4C9334FF255D}" type="parTrans" cxnId="{D5CAA36A-982E-4766-AAEE-0036B2787A80}">
      <dgm:prSet/>
      <dgm:spPr/>
      <dgm:t>
        <a:bodyPr/>
        <a:lstStyle/>
        <a:p>
          <a:endParaRPr lang="en-US"/>
        </a:p>
      </dgm:t>
    </dgm:pt>
    <dgm:pt modelId="{FCB22976-8EE7-4468-9CA2-081A8DF667D9}" type="sibTrans" cxnId="{D5CAA36A-982E-4766-AAEE-0036B2787A80}">
      <dgm:prSet/>
      <dgm:spPr/>
      <dgm:t>
        <a:bodyPr/>
        <a:lstStyle/>
        <a:p>
          <a:endParaRPr lang="en-US"/>
        </a:p>
      </dgm:t>
    </dgm:pt>
    <dgm:pt modelId="{D5C21B1C-0FE9-4646-97DE-8C93FECA2CFC}" type="pres">
      <dgm:prSet presAssocID="{1BF15A57-D53A-44C0-9D13-05E0C67AFC3B}" presName="vert0" presStyleCnt="0">
        <dgm:presLayoutVars>
          <dgm:dir/>
          <dgm:animOne val="branch"/>
          <dgm:animLvl val="lvl"/>
        </dgm:presLayoutVars>
      </dgm:prSet>
      <dgm:spPr/>
    </dgm:pt>
    <dgm:pt modelId="{92009680-A633-4B81-91CF-E71514527D9B}" type="pres">
      <dgm:prSet presAssocID="{8C527C59-FBBD-4284-A52C-4EC5CFAF6EE4}" presName="thickLine" presStyleLbl="alignNode1" presStyleIdx="0" presStyleCnt="8"/>
      <dgm:spPr/>
    </dgm:pt>
    <dgm:pt modelId="{6411F0E9-D6DA-487F-A7D1-716438AD440F}" type="pres">
      <dgm:prSet presAssocID="{8C527C59-FBBD-4284-A52C-4EC5CFAF6EE4}" presName="horz1" presStyleCnt="0"/>
      <dgm:spPr/>
    </dgm:pt>
    <dgm:pt modelId="{F1A34F1E-13FF-4EF0-B73D-87E3E33C23D1}" type="pres">
      <dgm:prSet presAssocID="{8C527C59-FBBD-4284-A52C-4EC5CFAF6EE4}" presName="tx1" presStyleLbl="revTx" presStyleIdx="0" presStyleCnt="8"/>
      <dgm:spPr/>
    </dgm:pt>
    <dgm:pt modelId="{45E0D084-2E45-439D-9CE9-B6F570FD1E6D}" type="pres">
      <dgm:prSet presAssocID="{8C527C59-FBBD-4284-A52C-4EC5CFAF6EE4}" presName="vert1" presStyleCnt="0"/>
      <dgm:spPr/>
    </dgm:pt>
    <dgm:pt modelId="{C9DDC637-546F-4583-B59C-B4DBEBE070D2}" type="pres">
      <dgm:prSet presAssocID="{443D31FE-9F1B-4551-B5B4-7A1D587023F6}" presName="thickLine" presStyleLbl="alignNode1" presStyleIdx="1" presStyleCnt="8"/>
      <dgm:spPr/>
    </dgm:pt>
    <dgm:pt modelId="{3265C642-64CC-4FB3-9D09-C69EF9D6DB43}" type="pres">
      <dgm:prSet presAssocID="{443D31FE-9F1B-4551-B5B4-7A1D587023F6}" presName="horz1" presStyleCnt="0"/>
      <dgm:spPr/>
    </dgm:pt>
    <dgm:pt modelId="{FA9846A5-4D80-45EF-9CD4-F5C6EE7215AD}" type="pres">
      <dgm:prSet presAssocID="{443D31FE-9F1B-4551-B5B4-7A1D587023F6}" presName="tx1" presStyleLbl="revTx" presStyleIdx="1" presStyleCnt="8"/>
      <dgm:spPr/>
    </dgm:pt>
    <dgm:pt modelId="{E434ED1C-8ACE-4899-9A43-5AD0B47DB151}" type="pres">
      <dgm:prSet presAssocID="{443D31FE-9F1B-4551-B5B4-7A1D587023F6}" presName="vert1" presStyleCnt="0"/>
      <dgm:spPr/>
    </dgm:pt>
    <dgm:pt modelId="{0297EDF7-0BD3-4D86-90A5-6E002D52CE16}" type="pres">
      <dgm:prSet presAssocID="{8DBE9F0E-9174-4270-A2C7-FDFF1D50C4A2}" presName="thickLine" presStyleLbl="alignNode1" presStyleIdx="2" presStyleCnt="8"/>
      <dgm:spPr/>
    </dgm:pt>
    <dgm:pt modelId="{047E0C0A-1579-4D98-BD14-985D71821449}" type="pres">
      <dgm:prSet presAssocID="{8DBE9F0E-9174-4270-A2C7-FDFF1D50C4A2}" presName="horz1" presStyleCnt="0"/>
      <dgm:spPr/>
    </dgm:pt>
    <dgm:pt modelId="{573AA2E5-DB4A-40AC-A494-96829BD4A10B}" type="pres">
      <dgm:prSet presAssocID="{8DBE9F0E-9174-4270-A2C7-FDFF1D50C4A2}" presName="tx1" presStyleLbl="revTx" presStyleIdx="2" presStyleCnt="8"/>
      <dgm:spPr/>
    </dgm:pt>
    <dgm:pt modelId="{F8B52B33-5A2D-4DA8-8F76-0764CDE0A070}" type="pres">
      <dgm:prSet presAssocID="{8DBE9F0E-9174-4270-A2C7-FDFF1D50C4A2}" presName="vert1" presStyleCnt="0"/>
      <dgm:spPr/>
    </dgm:pt>
    <dgm:pt modelId="{8A7F2F06-F498-450A-A2F6-588C1D5AF650}" type="pres">
      <dgm:prSet presAssocID="{F07378F6-CD92-4A1D-A20E-4B016A2AFF5C}" presName="thickLine" presStyleLbl="alignNode1" presStyleIdx="3" presStyleCnt="8"/>
      <dgm:spPr/>
    </dgm:pt>
    <dgm:pt modelId="{2834E100-22E6-481D-9E5A-7506B5B00962}" type="pres">
      <dgm:prSet presAssocID="{F07378F6-CD92-4A1D-A20E-4B016A2AFF5C}" presName="horz1" presStyleCnt="0"/>
      <dgm:spPr/>
    </dgm:pt>
    <dgm:pt modelId="{AF49330B-1576-4A0B-8C4E-11B908DA3CE5}" type="pres">
      <dgm:prSet presAssocID="{F07378F6-CD92-4A1D-A20E-4B016A2AFF5C}" presName="tx1" presStyleLbl="revTx" presStyleIdx="3" presStyleCnt="8"/>
      <dgm:spPr/>
    </dgm:pt>
    <dgm:pt modelId="{C7BB3BD6-9BE6-42FD-B9FA-1A2F74040844}" type="pres">
      <dgm:prSet presAssocID="{F07378F6-CD92-4A1D-A20E-4B016A2AFF5C}" presName="vert1" presStyleCnt="0"/>
      <dgm:spPr/>
    </dgm:pt>
    <dgm:pt modelId="{42464B25-AE44-4C42-938B-D1CCFE4B5725}" type="pres">
      <dgm:prSet presAssocID="{7B019093-9341-4709-9F3E-77F5002AF0F0}" presName="thickLine" presStyleLbl="alignNode1" presStyleIdx="4" presStyleCnt="8"/>
      <dgm:spPr/>
    </dgm:pt>
    <dgm:pt modelId="{6CE342CC-B033-4C6D-8108-CC1241222E77}" type="pres">
      <dgm:prSet presAssocID="{7B019093-9341-4709-9F3E-77F5002AF0F0}" presName="horz1" presStyleCnt="0"/>
      <dgm:spPr/>
    </dgm:pt>
    <dgm:pt modelId="{0E1936C0-913F-42D6-B677-CC7AE79D24E1}" type="pres">
      <dgm:prSet presAssocID="{7B019093-9341-4709-9F3E-77F5002AF0F0}" presName="tx1" presStyleLbl="revTx" presStyleIdx="4" presStyleCnt="8"/>
      <dgm:spPr/>
    </dgm:pt>
    <dgm:pt modelId="{5ECA581E-DA1F-494D-ADE3-AD8B41403E33}" type="pres">
      <dgm:prSet presAssocID="{7B019093-9341-4709-9F3E-77F5002AF0F0}" presName="vert1" presStyleCnt="0"/>
      <dgm:spPr/>
    </dgm:pt>
    <dgm:pt modelId="{0D02E019-9AE9-49B5-B4EC-7401E3636B36}" type="pres">
      <dgm:prSet presAssocID="{F1A191F6-7B1F-4ABF-A043-88D67B0F2E28}" presName="thickLine" presStyleLbl="alignNode1" presStyleIdx="5" presStyleCnt="8"/>
      <dgm:spPr/>
    </dgm:pt>
    <dgm:pt modelId="{47B7930C-BE09-4140-A5EB-D5A3A7A29040}" type="pres">
      <dgm:prSet presAssocID="{F1A191F6-7B1F-4ABF-A043-88D67B0F2E28}" presName="horz1" presStyleCnt="0"/>
      <dgm:spPr/>
    </dgm:pt>
    <dgm:pt modelId="{36D7CC6C-3183-4212-AAD6-C8BFF5096005}" type="pres">
      <dgm:prSet presAssocID="{F1A191F6-7B1F-4ABF-A043-88D67B0F2E28}" presName="tx1" presStyleLbl="revTx" presStyleIdx="5" presStyleCnt="8"/>
      <dgm:spPr/>
    </dgm:pt>
    <dgm:pt modelId="{DC03C9FB-4D3C-4B1B-B3CF-07902A12D3E6}" type="pres">
      <dgm:prSet presAssocID="{F1A191F6-7B1F-4ABF-A043-88D67B0F2E28}" presName="vert1" presStyleCnt="0"/>
      <dgm:spPr/>
    </dgm:pt>
    <dgm:pt modelId="{5F0338DF-815E-4F98-BF57-ECBE59690A67}" type="pres">
      <dgm:prSet presAssocID="{9746907B-E3C7-4EB1-A473-1F5D00E17F6A}" presName="thickLine" presStyleLbl="alignNode1" presStyleIdx="6" presStyleCnt="8"/>
      <dgm:spPr/>
    </dgm:pt>
    <dgm:pt modelId="{1A1F5FC7-EA06-4683-A4FF-0D893079189F}" type="pres">
      <dgm:prSet presAssocID="{9746907B-E3C7-4EB1-A473-1F5D00E17F6A}" presName="horz1" presStyleCnt="0"/>
      <dgm:spPr/>
    </dgm:pt>
    <dgm:pt modelId="{77AB2CDF-1052-45C9-8CAE-1D38189CEC53}" type="pres">
      <dgm:prSet presAssocID="{9746907B-E3C7-4EB1-A473-1F5D00E17F6A}" presName="tx1" presStyleLbl="revTx" presStyleIdx="6" presStyleCnt="8"/>
      <dgm:spPr/>
    </dgm:pt>
    <dgm:pt modelId="{E29A7FD2-083C-49C7-8D60-D1C60E0A02C1}" type="pres">
      <dgm:prSet presAssocID="{9746907B-E3C7-4EB1-A473-1F5D00E17F6A}" presName="vert1" presStyleCnt="0"/>
      <dgm:spPr/>
    </dgm:pt>
    <dgm:pt modelId="{176BA514-C007-43A1-BE64-44FBEA984B55}" type="pres">
      <dgm:prSet presAssocID="{095AA441-EBC6-450A-BBD1-B9470FDF7C5D}" presName="thickLine" presStyleLbl="alignNode1" presStyleIdx="7" presStyleCnt="8"/>
      <dgm:spPr/>
    </dgm:pt>
    <dgm:pt modelId="{CB45DB57-F067-441B-9CA9-0859D16F2F03}" type="pres">
      <dgm:prSet presAssocID="{095AA441-EBC6-450A-BBD1-B9470FDF7C5D}" presName="horz1" presStyleCnt="0"/>
      <dgm:spPr/>
    </dgm:pt>
    <dgm:pt modelId="{C85576D9-87D7-4CBF-999F-E04CBC464D45}" type="pres">
      <dgm:prSet presAssocID="{095AA441-EBC6-450A-BBD1-B9470FDF7C5D}" presName="tx1" presStyleLbl="revTx" presStyleIdx="7" presStyleCnt="8"/>
      <dgm:spPr/>
    </dgm:pt>
    <dgm:pt modelId="{DF6FB4B2-19B6-4F5D-91BF-2A370F6B240C}" type="pres">
      <dgm:prSet presAssocID="{095AA441-EBC6-450A-BBD1-B9470FDF7C5D}" presName="vert1" presStyleCnt="0"/>
      <dgm:spPr/>
    </dgm:pt>
  </dgm:ptLst>
  <dgm:cxnLst>
    <dgm:cxn modelId="{F1AEEC02-F308-4EC5-82FF-548423274955}" type="presOf" srcId="{F1A191F6-7B1F-4ABF-A043-88D67B0F2E28}" destId="{36D7CC6C-3183-4212-AAD6-C8BFF5096005}" srcOrd="0" destOrd="0" presId="urn:microsoft.com/office/officeart/2008/layout/LinedList"/>
    <dgm:cxn modelId="{60E0A60E-0D11-4328-9032-8B4AA9BF94AA}" srcId="{1BF15A57-D53A-44C0-9D13-05E0C67AFC3B}" destId="{443D31FE-9F1B-4551-B5B4-7A1D587023F6}" srcOrd="1" destOrd="0" parTransId="{493F4C11-5BE8-4B52-8AD6-23098C768045}" sibTransId="{4E93D80F-C222-4D75-B4A5-167578D52703}"/>
    <dgm:cxn modelId="{FFB70E1A-44F7-43B5-B136-0D062C6C6864}" type="presOf" srcId="{7B019093-9341-4709-9F3E-77F5002AF0F0}" destId="{0E1936C0-913F-42D6-B677-CC7AE79D24E1}" srcOrd="0" destOrd="0" presId="urn:microsoft.com/office/officeart/2008/layout/LinedList"/>
    <dgm:cxn modelId="{CAD3701A-EF57-46AC-B1BD-A36A0800E191}" srcId="{1BF15A57-D53A-44C0-9D13-05E0C67AFC3B}" destId="{8DBE9F0E-9174-4270-A2C7-FDFF1D50C4A2}" srcOrd="2" destOrd="0" parTransId="{542C9D48-1E84-498F-8C5A-5C4F87B13B5D}" sibTransId="{1DD9BDD5-55F5-4522-A848-58C05D1645E8}"/>
    <dgm:cxn modelId="{109F1D20-2E81-4B60-BB0E-3788CE90CCEB}" type="presOf" srcId="{9746907B-E3C7-4EB1-A473-1F5D00E17F6A}" destId="{77AB2CDF-1052-45C9-8CAE-1D38189CEC53}" srcOrd="0" destOrd="0" presId="urn:microsoft.com/office/officeart/2008/layout/LinedList"/>
    <dgm:cxn modelId="{EA4D8D21-45AD-409D-86B0-BD76758A82D2}" srcId="{1BF15A57-D53A-44C0-9D13-05E0C67AFC3B}" destId="{F07378F6-CD92-4A1D-A20E-4B016A2AFF5C}" srcOrd="3" destOrd="0" parTransId="{E7D0C841-7508-4EEE-A362-ECB48D6AE07F}" sibTransId="{A90F05E6-92EA-4604-91B0-503D49B2CAC9}"/>
    <dgm:cxn modelId="{66B10D29-26EA-49A7-976D-1669829D6896}" type="presOf" srcId="{8C527C59-FBBD-4284-A52C-4EC5CFAF6EE4}" destId="{F1A34F1E-13FF-4EF0-B73D-87E3E33C23D1}" srcOrd="0" destOrd="0" presId="urn:microsoft.com/office/officeart/2008/layout/LinedList"/>
    <dgm:cxn modelId="{562C2E2A-3558-46C9-BAF3-21F364157A79}" srcId="{1BF15A57-D53A-44C0-9D13-05E0C67AFC3B}" destId="{8C527C59-FBBD-4284-A52C-4EC5CFAF6EE4}" srcOrd="0" destOrd="0" parTransId="{660A3ED5-CC81-47DF-90FB-F62F280ABA0D}" sibTransId="{2E14EE2B-722A-414C-9689-A3614E3840A1}"/>
    <dgm:cxn modelId="{75ED353D-1BF2-433F-BA97-3A6B0812C4E0}" type="presOf" srcId="{8DBE9F0E-9174-4270-A2C7-FDFF1D50C4A2}" destId="{573AA2E5-DB4A-40AC-A494-96829BD4A10B}" srcOrd="0" destOrd="0" presId="urn:microsoft.com/office/officeart/2008/layout/LinedList"/>
    <dgm:cxn modelId="{8E3D2469-F825-4A1B-9F37-3D20FAC531A4}" srcId="{1BF15A57-D53A-44C0-9D13-05E0C67AFC3B}" destId="{F1A191F6-7B1F-4ABF-A043-88D67B0F2E28}" srcOrd="5" destOrd="0" parTransId="{26021B8D-DD5F-48B0-B8FE-0AC50B89AC54}" sibTransId="{9431AD7B-AE38-487A-8202-B4EACD33C6EB}"/>
    <dgm:cxn modelId="{D5CAA36A-982E-4766-AAEE-0036B2787A80}" srcId="{1BF15A57-D53A-44C0-9D13-05E0C67AFC3B}" destId="{095AA441-EBC6-450A-BBD1-B9470FDF7C5D}" srcOrd="7" destOrd="0" parTransId="{31312FF4-66CE-4607-B84E-4C9334FF255D}" sibTransId="{FCB22976-8EE7-4468-9CA2-081A8DF667D9}"/>
    <dgm:cxn modelId="{DFD5948F-B780-45CC-B09D-42D870EE2289}" type="presOf" srcId="{F07378F6-CD92-4A1D-A20E-4B016A2AFF5C}" destId="{AF49330B-1576-4A0B-8C4E-11B908DA3CE5}" srcOrd="0" destOrd="0" presId="urn:microsoft.com/office/officeart/2008/layout/LinedList"/>
    <dgm:cxn modelId="{C46FA6A1-6CA5-4BB3-95B3-321C05DB98EE}" type="presOf" srcId="{1BF15A57-D53A-44C0-9D13-05E0C67AFC3B}" destId="{D5C21B1C-0FE9-4646-97DE-8C93FECA2CFC}" srcOrd="0" destOrd="0" presId="urn:microsoft.com/office/officeart/2008/layout/LinedList"/>
    <dgm:cxn modelId="{680EEAA3-EAB2-44AD-9C03-6D82E918A592}" srcId="{1BF15A57-D53A-44C0-9D13-05E0C67AFC3B}" destId="{9746907B-E3C7-4EB1-A473-1F5D00E17F6A}" srcOrd="6" destOrd="0" parTransId="{E13397CB-48B5-408D-88C3-DE4A89AD29CB}" sibTransId="{B6D1254E-DBD9-4D33-8284-862A6BF71BA6}"/>
    <dgm:cxn modelId="{55A735A8-8832-40AA-B5AB-21604C4D67C9}" type="presOf" srcId="{443D31FE-9F1B-4551-B5B4-7A1D587023F6}" destId="{FA9846A5-4D80-45EF-9CD4-F5C6EE7215AD}" srcOrd="0" destOrd="0" presId="urn:microsoft.com/office/officeart/2008/layout/LinedList"/>
    <dgm:cxn modelId="{43395EE9-DD2E-4B16-BD16-930AE27DB91C}" type="presOf" srcId="{095AA441-EBC6-450A-BBD1-B9470FDF7C5D}" destId="{C85576D9-87D7-4CBF-999F-E04CBC464D45}" srcOrd="0" destOrd="0" presId="urn:microsoft.com/office/officeart/2008/layout/LinedList"/>
    <dgm:cxn modelId="{8FD33EEC-DC86-4D0E-9BCD-9E78EAD84C7E}" srcId="{1BF15A57-D53A-44C0-9D13-05E0C67AFC3B}" destId="{7B019093-9341-4709-9F3E-77F5002AF0F0}" srcOrd="4" destOrd="0" parTransId="{10719129-6B3D-48F1-8500-F2852DA3F0F0}" sibTransId="{437306C9-17A5-48CB-95E0-643AE0452355}"/>
    <dgm:cxn modelId="{36F8DCB2-3D68-477D-BFD4-058D8AEC4FAD}" type="presParOf" srcId="{D5C21B1C-0FE9-4646-97DE-8C93FECA2CFC}" destId="{92009680-A633-4B81-91CF-E71514527D9B}" srcOrd="0" destOrd="0" presId="urn:microsoft.com/office/officeart/2008/layout/LinedList"/>
    <dgm:cxn modelId="{572C40CD-8065-4AE1-9B26-10DC9A423A88}" type="presParOf" srcId="{D5C21B1C-0FE9-4646-97DE-8C93FECA2CFC}" destId="{6411F0E9-D6DA-487F-A7D1-716438AD440F}" srcOrd="1" destOrd="0" presId="urn:microsoft.com/office/officeart/2008/layout/LinedList"/>
    <dgm:cxn modelId="{577274B9-6450-4458-9FFC-DC606A4BB231}" type="presParOf" srcId="{6411F0E9-D6DA-487F-A7D1-716438AD440F}" destId="{F1A34F1E-13FF-4EF0-B73D-87E3E33C23D1}" srcOrd="0" destOrd="0" presId="urn:microsoft.com/office/officeart/2008/layout/LinedList"/>
    <dgm:cxn modelId="{0B34146B-424F-42ED-8F22-6265B1BEFD79}" type="presParOf" srcId="{6411F0E9-D6DA-487F-A7D1-716438AD440F}" destId="{45E0D084-2E45-439D-9CE9-B6F570FD1E6D}" srcOrd="1" destOrd="0" presId="urn:microsoft.com/office/officeart/2008/layout/LinedList"/>
    <dgm:cxn modelId="{914A9E28-8F64-46A0-82C7-263840307D7A}" type="presParOf" srcId="{D5C21B1C-0FE9-4646-97DE-8C93FECA2CFC}" destId="{C9DDC637-546F-4583-B59C-B4DBEBE070D2}" srcOrd="2" destOrd="0" presId="urn:microsoft.com/office/officeart/2008/layout/LinedList"/>
    <dgm:cxn modelId="{B381065B-8519-4879-9396-D46914BD4E2C}" type="presParOf" srcId="{D5C21B1C-0FE9-4646-97DE-8C93FECA2CFC}" destId="{3265C642-64CC-4FB3-9D09-C69EF9D6DB43}" srcOrd="3" destOrd="0" presId="urn:microsoft.com/office/officeart/2008/layout/LinedList"/>
    <dgm:cxn modelId="{0737129F-4AC6-4BA8-B4B3-2EC5ABD47C27}" type="presParOf" srcId="{3265C642-64CC-4FB3-9D09-C69EF9D6DB43}" destId="{FA9846A5-4D80-45EF-9CD4-F5C6EE7215AD}" srcOrd="0" destOrd="0" presId="urn:microsoft.com/office/officeart/2008/layout/LinedList"/>
    <dgm:cxn modelId="{598C7403-A520-4114-B351-03BB399FFD60}" type="presParOf" srcId="{3265C642-64CC-4FB3-9D09-C69EF9D6DB43}" destId="{E434ED1C-8ACE-4899-9A43-5AD0B47DB151}" srcOrd="1" destOrd="0" presId="urn:microsoft.com/office/officeart/2008/layout/LinedList"/>
    <dgm:cxn modelId="{F2694B31-08C2-4AB0-A255-1BD0827CE688}" type="presParOf" srcId="{D5C21B1C-0FE9-4646-97DE-8C93FECA2CFC}" destId="{0297EDF7-0BD3-4D86-90A5-6E002D52CE16}" srcOrd="4" destOrd="0" presId="urn:microsoft.com/office/officeart/2008/layout/LinedList"/>
    <dgm:cxn modelId="{3E174EB5-E2AB-4B54-80DC-44B83A7C8374}" type="presParOf" srcId="{D5C21B1C-0FE9-4646-97DE-8C93FECA2CFC}" destId="{047E0C0A-1579-4D98-BD14-985D71821449}" srcOrd="5" destOrd="0" presId="urn:microsoft.com/office/officeart/2008/layout/LinedList"/>
    <dgm:cxn modelId="{C32569E8-7C6A-4A32-8554-5551D33EBFE6}" type="presParOf" srcId="{047E0C0A-1579-4D98-BD14-985D71821449}" destId="{573AA2E5-DB4A-40AC-A494-96829BD4A10B}" srcOrd="0" destOrd="0" presId="urn:microsoft.com/office/officeart/2008/layout/LinedList"/>
    <dgm:cxn modelId="{2B9DCA9F-1B61-4191-9F0E-A2624EB1F571}" type="presParOf" srcId="{047E0C0A-1579-4D98-BD14-985D71821449}" destId="{F8B52B33-5A2D-4DA8-8F76-0764CDE0A070}" srcOrd="1" destOrd="0" presId="urn:microsoft.com/office/officeart/2008/layout/LinedList"/>
    <dgm:cxn modelId="{FB3594B7-A4F2-46F0-8A80-1B8BC4EEE582}" type="presParOf" srcId="{D5C21B1C-0FE9-4646-97DE-8C93FECA2CFC}" destId="{8A7F2F06-F498-450A-A2F6-588C1D5AF650}" srcOrd="6" destOrd="0" presId="urn:microsoft.com/office/officeart/2008/layout/LinedList"/>
    <dgm:cxn modelId="{86F4F4D1-D3DE-4774-96FF-192A6B2CD14D}" type="presParOf" srcId="{D5C21B1C-0FE9-4646-97DE-8C93FECA2CFC}" destId="{2834E100-22E6-481D-9E5A-7506B5B00962}" srcOrd="7" destOrd="0" presId="urn:microsoft.com/office/officeart/2008/layout/LinedList"/>
    <dgm:cxn modelId="{09ACECB1-BC02-44D3-A7DD-403171000A31}" type="presParOf" srcId="{2834E100-22E6-481D-9E5A-7506B5B00962}" destId="{AF49330B-1576-4A0B-8C4E-11B908DA3CE5}" srcOrd="0" destOrd="0" presId="urn:microsoft.com/office/officeart/2008/layout/LinedList"/>
    <dgm:cxn modelId="{C164C312-FA9D-4A79-8754-CAF7DDF84108}" type="presParOf" srcId="{2834E100-22E6-481D-9E5A-7506B5B00962}" destId="{C7BB3BD6-9BE6-42FD-B9FA-1A2F74040844}" srcOrd="1" destOrd="0" presId="urn:microsoft.com/office/officeart/2008/layout/LinedList"/>
    <dgm:cxn modelId="{AD06EFEF-BD42-448B-969D-32C5C57985F0}" type="presParOf" srcId="{D5C21B1C-0FE9-4646-97DE-8C93FECA2CFC}" destId="{42464B25-AE44-4C42-938B-D1CCFE4B5725}" srcOrd="8" destOrd="0" presId="urn:microsoft.com/office/officeart/2008/layout/LinedList"/>
    <dgm:cxn modelId="{D34F2266-7D9F-44AB-85F5-6FA9AA364DDF}" type="presParOf" srcId="{D5C21B1C-0FE9-4646-97DE-8C93FECA2CFC}" destId="{6CE342CC-B033-4C6D-8108-CC1241222E77}" srcOrd="9" destOrd="0" presId="urn:microsoft.com/office/officeart/2008/layout/LinedList"/>
    <dgm:cxn modelId="{105FD5AF-5BDA-49D1-BB95-5D2366876988}" type="presParOf" srcId="{6CE342CC-B033-4C6D-8108-CC1241222E77}" destId="{0E1936C0-913F-42D6-B677-CC7AE79D24E1}" srcOrd="0" destOrd="0" presId="urn:microsoft.com/office/officeart/2008/layout/LinedList"/>
    <dgm:cxn modelId="{304AF9F4-5FC4-4433-B4C9-5BBCF35E9B75}" type="presParOf" srcId="{6CE342CC-B033-4C6D-8108-CC1241222E77}" destId="{5ECA581E-DA1F-494D-ADE3-AD8B41403E33}" srcOrd="1" destOrd="0" presId="urn:microsoft.com/office/officeart/2008/layout/LinedList"/>
    <dgm:cxn modelId="{1312D93E-BAE9-4741-9B70-1066AE65CED5}" type="presParOf" srcId="{D5C21B1C-0FE9-4646-97DE-8C93FECA2CFC}" destId="{0D02E019-9AE9-49B5-B4EC-7401E3636B36}" srcOrd="10" destOrd="0" presId="urn:microsoft.com/office/officeart/2008/layout/LinedList"/>
    <dgm:cxn modelId="{F991DDA9-51AE-46AD-8B85-B58A8BA65615}" type="presParOf" srcId="{D5C21B1C-0FE9-4646-97DE-8C93FECA2CFC}" destId="{47B7930C-BE09-4140-A5EB-D5A3A7A29040}" srcOrd="11" destOrd="0" presId="urn:microsoft.com/office/officeart/2008/layout/LinedList"/>
    <dgm:cxn modelId="{4FB0F596-1D10-4FDE-A7C0-CED718E80B54}" type="presParOf" srcId="{47B7930C-BE09-4140-A5EB-D5A3A7A29040}" destId="{36D7CC6C-3183-4212-AAD6-C8BFF5096005}" srcOrd="0" destOrd="0" presId="urn:microsoft.com/office/officeart/2008/layout/LinedList"/>
    <dgm:cxn modelId="{35FC267C-EEC1-45B2-8E50-355D5C6B628A}" type="presParOf" srcId="{47B7930C-BE09-4140-A5EB-D5A3A7A29040}" destId="{DC03C9FB-4D3C-4B1B-B3CF-07902A12D3E6}" srcOrd="1" destOrd="0" presId="urn:microsoft.com/office/officeart/2008/layout/LinedList"/>
    <dgm:cxn modelId="{05386370-A5E0-4124-81AF-90742451E855}" type="presParOf" srcId="{D5C21B1C-0FE9-4646-97DE-8C93FECA2CFC}" destId="{5F0338DF-815E-4F98-BF57-ECBE59690A67}" srcOrd="12" destOrd="0" presId="urn:microsoft.com/office/officeart/2008/layout/LinedList"/>
    <dgm:cxn modelId="{EB03B4E6-4EE6-44BC-9CF8-4246C7EEACBA}" type="presParOf" srcId="{D5C21B1C-0FE9-4646-97DE-8C93FECA2CFC}" destId="{1A1F5FC7-EA06-4683-A4FF-0D893079189F}" srcOrd="13" destOrd="0" presId="urn:microsoft.com/office/officeart/2008/layout/LinedList"/>
    <dgm:cxn modelId="{6D6CEBF0-A5DE-4CA0-B781-DCD0788D016C}" type="presParOf" srcId="{1A1F5FC7-EA06-4683-A4FF-0D893079189F}" destId="{77AB2CDF-1052-45C9-8CAE-1D38189CEC53}" srcOrd="0" destOrd="0" presId="urn:microsoft.com/office/officeart/2008/layout/LinedList"/>
    <dgm:cxn modelId="{13B43E90-0A47-4E58-B57E-9E32D18D30E4}" type="presParOf" srcId="{1A1F5FC7-EA06-4683-A4FF-0D893079189F}" destId="{E29A7FD2-083C-49C7-8D60-D1C60E0A02C1}" srcOrd="1" destOrd="0" presId="urn:microsoft.com/office/officeart/2008/layout/LinedList"/>
    <dgm:cxn modelId="{E8D0F4ED-9FF6-4E7A-BEE8-45D64D34D43A}" type="presParOf" srcId="{D5C21B1C-0FE9-4646-97DE-8C93FECA2CFC}" destId="{176BA514-C007-43A1-BE64-44FBEA984B55}" srcOrd="14" destOrd="0" presId="urn:microsoft.com/office/officeart/2008/layout/LinedList"/>
    <dgm:cxn modelId="{06A85EE4-D313-4B0C-B8DF-22C5ECE05D89}" type="presParOf" srcId="{D5C21B1C-0FE9-4646-97DE-8C93FECA2CFC}" destId="{CB45DB57-F067-441B-9CA9-0859D16F2F03}" srcOrd="15" destOrd="0" presId="urn:microsoft.com/office/officeart/2008/layout/LinedList"/>
    <dgm:cxn modelId="{2A142337-58CB-4669-ABBB-768FFECEA98E}" type="presParOf" srcId="{CB45DB57-F067-441B-9CA9-0859D16F2F03}" destId="{C85576D9-87D7-4CBF-999F-E04CBC464D45}" srcOrd="0" destOrd="0" presId="urn:microsoft.com/office/officeart/2008/layout/LinedList"/>
    <dgm:cxn modelId="{BCB1BDE0-0281-4F47-9BF1-A6D4930ADBD2}" type="presParOf" srcId="{CB45DB57-F067-441B-9CA9-0859D16F2F03}" destId="{DF6FB4B2-19B6-4F5D-91BF-2A370F6B240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ADE064D3-5D16-4B00-8A80-3018BBAC14E2}">
      <dgm:prSet phldrT="[Text]"/>
      <dgm:spPr/>
      <dgm:t>
        <a:bodyPr/>
        <a:lstStyle/>
        <a:p>
          <a:endParaRPr lang="en-AU" dirty="0"/>
        </a:p>
      </dgm:t>
    </dgm:pt>
    <dgm:pt modelId="{BD422924-2528-432B-9E2B-88C76E8C718D}" type="sibTrans" cxnId="{04A0D5A7-0D4D-466E-B178-92615E73496E}">
      <dgm:prSet/>
      <dgm:spPr/>
      <dgm:t>
        <a:bodyPr/>
        <a:lstStyle/>
        <a:p>
          <a:endParaRPr lang="en-AU"/>
        </a:p>
      </dgm:t>
    </dgm:pt>
    <dgm:pt modelId="{C923DDBB-AE27-47E4-A0D2-43704B0F3DFB}" type="parTrans" cxnId="{04A0D5A7-0D4D-466E-B178-92615E73496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ADE064D3-5D16-4B00-8A80-3018BBAC14E2}">
      <dgm:prSet phldrT="[Text]"/>
      <dgm:spPr/>
      <dgm:t>
        <a:bodyPr/>
        <a:lstStyle/>
        <a:p>
          <a:endParaRPr lang="en-AU" dirty="0"/>
        </a:p>
      </dgm:t>
    </dgm:pt>
    <dgm:pt modelId="{BD422924-2528-432B-9E2B-88C76E8C718D}" type="sibTrans" cxnId="{04A0D5A7-0D4D-466E-B178-92615E73496E}">
      <dgm:prSet/>
      <dgm:spPr/>
      <dgm:t>
        <a:bodyPr/>
        <a:lstStyle/>
        <a:p>
          <a:endParaRPr lang="en-AU"/>
        </a:p>
      </dgm:t>
    </dgm:pt>
    <dgm:pt modelId="{C923DDBB-AE27-47E4-A0D2-43704B0F3DFB}" type="parTrans" cxnId="{04A0D5A7-0D4D-466E-B178-92615E73496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9762B0-3CE9-4AF3-BCE2-ACC6DC201DF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AU"/>
        </a:p>
      </dgm:t>
    </dgm:pt>
    <dgm:pt modelId="{0BBA24B4-947C-42B5-B1D7-77475FDB1CA8}">
      <dgm:prSet phldrT="[Text]"/>
      <dgm:spPr/>
      <dgm:t>
        <a:bodyPr/>
        <a:lstStyle/>
        <a:p>
          <a:r>
            <a:rPr lang="en-AU" b="1" dirty="0"/>
            <a:t>Dimensionality</a:t>
          </a:r>
        </a:p>
      </dgm:t>
    </dgm:pt>
    <dgm:pt modelId="{78395ABD-F703-4F4D-8257-5039EF2936BF}" type="parTrans" cxnId="{61000319-D974-452F-8447-9F450BC24F27}">
      <dgm:prSet/>
      <dgm:spPr/>
      <dgm:t>
        <a:bodyPr/>
        <a:lstStyle/>
        <a:p>
          <a:endParaRPr lang="en-AU"/>
        </a:p>
      </dgm:t>
    </dgm:pt>
    <dgm:pt modelId="{82479451-FADE-4456-9336-C89F734B63D5}" type="sibTrans" cxnId="{61000319-D974-452F-8447-9F450BC24F27}">
      <dgm:prSet/>
      <dgm:spPr/>
      <dgm:t>
        <a:bodyPr/>
        <a:lstStyle/>
        <a:p>
          <a:endParaRPr lang="en-AU"/>
        </a:p>
      </dgm:t>
    </dgm:pt>
    <dgm:pt modelId="{ADE064D3-5D16-4B00-8A80-3018BBAC14E2}">
      <dgm:prSet phldrT="[Text]"/>
      <dgm:spPr/>
      <dgm:t>
        <a:bodyPr/>
        <a:lstStyle/>
        <a:p>
          <a:endParaRPr lang="en-AU" dirty="0"/>
        </a:p>
      </dgm:t>
    </dgm:pt>
    <dgm:pt modelId="{C923DDBB-AE27-47E4-A0D2-43704B0F3DFB}" type="parTrans" cxnId="{04A0D5A7-0D4D-466E-B178-92615E73496E}">
      <dgm:prSet/>
      <dgm:spPr/>
      <dgm:t>
        <a:bodyPr/>
        <a:lstStyle/>
        <a:p>
          <a:endParaRPr lang="en-AU"/>
        </a:p>
      </dgm:t>
    </dgm:pt>
    <dgm:pt modelId="{BD422924-2528-432B-9E2B-88C76E8C718D}" type="sibTrans" cxnId="{04A0D5A7-0D4D-466E-B178-92615E73496E}">
      <dgm:prSet/>
      <dgm:spPr/>
      <dgm:t>
        <a:bodyPr/>
        <a:lstStyle/>
        <a:p>
          <a:endParaRPr lang="en-AU"/>
        </a:p>
      </dgm:t>
    </dgm:pt>
    <dgm:pt modelId="{D547590B-E060-4B5E-8335-C12D84B272D2}">
      <dgm:prSet phldrT="[Text]"/>
      <dgm:spPr/>
      <dgm:t>
        <a:bodyPr/>
        <a:lstStyle/>
        <a:p>
          <a:endParaRPr lang="en-AU" dirty="0"/>
        </a:p>
      </dgm:t>
    </dgm:pt>
    <dgm:pt modelId="{B5996218-5614-491E-A49A-657C4F3B0CC5}" type="sibTrans" cxnId="{899C1439-A6BD-4F2F-A755-DF372F3B927E}">
      <dgm:prSet/>
      <dgm:spPr/>
      <dgm:t>
        <a:bodyPr/>
        <a:lstStyle/>
        <a:p>
          <a:endParaRPr lang="en-AU"/>
        </a:p>
      </dgm:t>
    </dgm:pt>
    <dgm:pt modelId="{67AE0954-47EC-4BF7-B736-4E0EC746D81B}" type="parTrans" cxnId="{899C1439-A6BD-4F2F-A755-DF372F3B927E}">
      <dgm:prSet/>
      <dgm:spPr/>
      <dgm:t>
        <a:bodyPr/>
        <a:lstStyle/>
        <a:p>
          <a:endParaRPr lang="en-AU"/>
        </a:p>
      </dgm:t>
    </dgm:pt>
    <dgm:pt modelId="{6530E377-5D65-4DB0-8353-FBC7545F0898}" type="pres">
      <dgm:prSet presAssocID="{409762B0-3CE9-4AF3-BCE2-ACC6DC201DFC}" presName="Name0" presStyleCnt="0">
        <dgm:presLayoutVars>
          <dgm:chMax val="7"/>
          <dgm:chPref val="7"/>
          <dgm:dir/>
          <dgm:animLvl val="lvl"/>
        </dgm:presLayoutVars>
      </dgm:prSet>
      <dgm:spPr/>
    </dgm:pt>
    <dgm:pt modelId="{D7965667-9061-4DD4-A676-BB58A42BF823}" type="pres">
      <dgm:prSet presAssocID="{0BBA24B4-947C-42B5-B1D7-77475FDB1CA8}" presName="Accent1" presStyleCnt="0"/>
      <dgm:spPr/>
    </dgm:pt>
    <dgm:pt modelId="{68A34440-C77B-4E7D-8D0E-DAAFBB5ADAE2}" type="pres">
      <dgm:prSet presAssocID="{0BBA24B4-947C-42B5-B1D7-77475FDB1CA8}" presName="Accent" presStyleLbl="node1" presStyleIdx="0" presStyleCnt="3"/>
      <dgm:spPr>
        <a:solidFill>
          <a:schemeClr val="accent1">
            <a:lumMod val="75000"/>
          </a:schemeClr>
        </a:solidFill>
      </dgm:spPr>
    </dgm:pt>
    <dgm:pt modelId="{C750D09A-881E-4254-8B3A-2D59C30B27EB}" type="pres">
      <dgm:prSet presAssocID="{0BBA24B4-947C-42B5-B1D7-77475FDB1CA8}" presName="Parent1" presStyleLbl="revTx" presStyleIdx="0" presStyleCnt="3">
        <dgm:presLayoutVars>
          <dgm:chMax val="1"/>
          <dgm:chPref val="1"/>
          <dgm:bulletEnabled val="1"/>
        </dgm:presLayoutVars>
      </dgm:prSet>
      <dgm:spPr/>
    </dgm:pt>
    <dgm:pt modelId="{F2AD3280-377E-4F41-8D32-B87C9466AAD5}" type="pres">
      <dgm:prSet presAssocID="{D547590B-E060-4B5E-8335-C12D84B272D2}" presName="Accent2" presStyleCnt="0"/>
      <dgm:spPr/>
    </dgm:pt>
    <dgm:pt modelId="{33581227-C6D1-4789-9F22-92D21F1B2952}" type="pres">
      <dgm:prSet presAssocID="{D547590B-E060-4B5E-8335-C12D84B272D2}" presName="Accent" presStyleLbl="node1" presStyleIdx="1" presStyleCnt="3"/>
      <dgm:spPr>
        <a:solidFill>
          <a:schemeClr val="bg1"/>
        </a:solidFill>
      </dgm:spPr>
    </dgm:pt>
    <dgm:pt modelId="{5BE05345-13DE-4F6A-810C-C88C942DF468}" type="pres">
      <dgm:prSet presAssocID="{D547590B-E060-4B5E-8335-C12D84B272D2}" presName="Parent2" presStyleLbl="revTx" presStyleIdx="1" presStyleCnt="3">
        <dgm:presLayoutVars>
          <dgm:chMax val="1"/>
          <dgm:chPref val="1"/>
          <dgm:bulletEnabled val="1"/>
        </dgm:presLayoutVars>
      </dgm:prSet>
      <dgm:spPr/>
    </dgm:pt>
    <dgm:pt modelId="{A9AAE1F5-625F-409C-8FBA-8689F9297EA1}" type="pres">
      <dgm:prSet presAssocID="{ADE064D3-5D16-4B00-8A80-3018BBAC14E2}" presName="Accent3" presStyleCnt="0"/>
      <dgm:spPr/>
    </dgm:pt>
    <dgm:pt modelId="{4D7A5BFD-F3E9-4306-A1C0-DC0E7E52C490}" type="pres">
      <dgm:prSet presAssocID="{ADE064D3-5D16-4B00-8A80-3018BBAC14E2}" presName="Accent" presStyleLbl="node1" presStyleIdx="2" presStyleCnt="3"/>
      <dgm:spPr>
        <a:solidFill>
          <a:schemeClr val="bg1"/>
        </a:solidFill>
      </dgm:spPr>
    </dgm:pt>
    <dgm:pt modelId="{31DE2411-9B1F-43AE-BEDC-C0500AD11ADE}" type="pres">
      <dgm:prSet presAssocID="{ADE064D3-5D16-4B00-8A80-3018BBAC14E2}" presName="Parent3" presStyleLbl="revTx" presStyleIdx="2" presStyleCnt="3">
        <dgm:presLayoutVars>
          <dgm:chMax val="1"/>
          <dgm:chPref val="1"/>
          <dgm:bulletEnabled val="1"/>
        </dgm:presLayoutVars>
      </dgm:prSet>
      <dgm:spPr/>
    </dgm:pt>
  </dgm:ptLst>
  <dgm:cxnLst>
    <dgm:cxn modelId="{61000319-D974-452F-8447-9F450BC24F27}" srcId="{409762B0-3CE9-4AF3-BCE2-ACC6DC201DFC}" destId="{0BBA24B4-947C-42B5-B1D7-77475FDB1CA8}" srcOrd="0" destOrd="0" parTransId="{78395ABD-F703-4F4D-8257-5039EF2936BF}" sibTransId="{82479451-FADE-4456-9336-C89F734B63D5}"/>
    <dgm:cxn modelId="{278FC81D-774B-4172-933E-36FD144439C7}" type="presOf" srcId="{D547590B-E060-4B5E-8335-C12D84B272D2}" destId="{5BE05345-13DE-4F6A-810C-C88C942DF468}" srcOrd="0" destOrd="0" presId="urn:microsoft.com/office/officeart/2009/layout/CircleArrowProcess"/>
    <dgm:cxn modelId="{899C1439-A6BD-4F2F-A755-DF372F3B927E}" srcId="{409762B0-3CE9-4AF3-BCE2-ACC6DC201DFC}" destId="{D547590B-E060-4B5E-8335-C12D84B272D2}" srcOrd="1" destOrd="0" parTransId="{67AE0954-47EC-4BF7-B736-4E0EC746D81B}" sibTransId="{B5996218-5614-491E-A49A-657C4F3B0CC5}"/>
    <dgm:cxn modelId="{E8D759A7-E962-4BDF-8E18-3EE5139E3EF5}" type="presOf" srcId="{409762B0-3CE9-4AF3-BCE2-ACC6DC201DFC}" destId="{6530E377-5D65-4DB0-8353-FBC7545F0898}" srcOrd="0" destOrd="0" presId="urn:microsoft.com/office/officeart/2009/layout/CircleArrowProcess"/>
    <dgm:cxn modelId="{04A0D5A7-0D4D-466E-B178-92615E73496E}" srcId="{409762B0-3CE9-4AF3-BCE2-ACC6DC201DFC}" destId="{ADE064D3-5D16-4B00-8A80-3018BBAC14E2}" srcOrd="2" destOrd="0" parTransId="{C923DDBB-AE27-47E4-A0D2-43704B0F3DFB}" sibTransId="{BD422924-2528-432B-9E2B-88C76E8C718D}"/>
    <dgm:cxn modelId="{B62B26DF-06AC-4D62-9065-38BE2F1208A8}" type="presOf" srcId="{ADE064D3-5D16-4B00-8A80-3018BBAC14E2}" destId="{31DE2411-9B1F-43AE-BEDC-C0500AD11ADE}" srcOrd="0" destOrd="0" presId="urn:microsoft.com/office/officeart/2009/layout/CircleArrowProcess"/>
    <dgm:cxn modelId="{D66E14E6-736D-4424-99D2-C36A2FB16C19}" type="presOf" srcId="{0BBA24B4-947C-42B5-B1D7-77475FDB1CA8}" destId="{C750D09A-881E-4254-8B3A-2D59C30B27EB}" srcOrd="0" destOrd="0" presId="urn:microsoft.com/office/officeart/2009/layout/CircleArrowProcess"/>
    <dgm:cxn modelId="{A2B10417-B901-4504-84BE-B091F36A59C2}" type="presParOf" srcId="{6530E377-5D65-4DB0-8353-FBC7545F0898}" destId="{D7965667-9061-4DD4-A676-BB58A42BF823}" srcOrd="0" destOrd="0" presId="urn:microsoft.com/office/officeart/2009/layout/CircleArrowProcess"/>
    <dgm:cxn modelId="{67A69429-8110-4695-ACF2-D8A82D9EF817}" type="presParOf" srcId="{D7965667-9061-4DD4-A676-BB58A42BF823}" destId="{68A34440-C77B-4E7D-8D0E-DAAFBB5ADAE2}" srcOrd="0" destOrd="0" presId="urn:microsoft.com/office/officeart/2009/layout/CircleArrowProcess"/>
    <dgm:cxn modelId="{71E875DF-5CED-457C-B23C-F0A6A76B45A6}" type="presParOf" srcId="{6530E377-5D65-4DB0-8353-FBC7545F0898}" destId="{C750D09A-881E-4254-8B3A-2D59C30B27EB}" srcOrd="1" destOrd="0" presId="urn:microsoft.com/office/officeart/2009/layout/CircleArrowProcess"/>
    <dgm:cxn modelId="{B943A7F0-335A-4A7A-87E1-138B881DC348}" type="presParOf" srcId="{6530E377-5D65-4DB0-8353-FBC7545F0898}" destId="{F2AD3280-377E-4F41-8D32-B87C9466AAD5}" srcOrd="2" destOrd="0" presId="urn:microsoft.com/office/officeart/2009/layout/CircleArrowProcess"/>
    <dgm:cxn modelId="{2FA13F28-92D1-4606-88B0-113C4C61DCC5}" type="presParOf" srcId="{F2AD3280-377E-4F41-8D32-B87C9466AAD5}" destId="{33581227-C6D1-4789-9F22-92D21F1B2952}" srcOrd="0" destOrd="0" presId="urn:microsoft.com/office/officeart/2009/layout/CircleArrowProcess"/>
    <dgm:cxn modelId="{3D058E30-ABB5-4848-80E5-91C1092BF740}" type="presParOf" srcId="{6530E377-5D65-4DB0-8353-FBC7545F0898}" destId="{5BE05345-13DE-4F6A-810C-C88C942DF468}" srcOrd="3" destOrd="0" presId="urn:microsoft.com/office/officeart/2009/layout/CircleArrowProcess"/>
    <dgm:cxn modelId="{05F71A15-CF85-4B73-B68B-6700CFB9E7CF}" type="presParOf" srcId="{6530E377-5D65-4DB0-8353-FBC7545F0898}" destId="{A9AAE1F5-625F-409C-8FBA-8689F9297EA1}" srcOrd="4" destOrd="0" presId="urn:microsoft.com/office/officeart/2009/layout/CircleArrowProcess"/>
    <dgm:cxn modelId="{D9AAD77B-DFED-44BA-ABF3-DD53F6A7D355}" type="presParOf" srcId="{A9AAE1F5-625F-409C-8FBA-8689F9297EA1}" destId="{4D7A5BFD-F3E9-4306-A1C0-DC0E7E52C490}" srcOrd="0" destOrd="0" presId="urn:microsoft.com/office/officeart/2009/layout/CircleArrowProcess"/>
    <dgm:cxn modelId="{0CB9CFC8-AEEB-4829-8D92-E700DE8CECE5}" type="presParOf" srcId="{6530E377-5D65-4DB0-8353-FBC7545F0898}" destId="{31DE2411-9B1F-43AE-BEDC-C0500AD11AD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16EC6-C31F-4616-953D-52A8BCE58246}">
      <dsp:nvSpPr>
        <dsp:cNvPr id="0" name=""/>
        <dsp:cNvSpPr/>
      </dsp:nvSpPr>
      <dsp:spPr>
        <a:xfrm>
          <a:off x="804739" y="0"/>
          <a:ext cx="9120379"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84B2D-7347-40D8-BF83-BD45131C3E31}">
      <dsp:nvSpPr>
        <dsp:cNvPr id="0" name=""/>
        <dsp:cNvSpPr/>
      </dsp:nvSpPr>
      <dsp:spPr>
        <a:xfrm>
          <a:off x="137397" y="1625600"/>
          <a:ext cx="5096682"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effectLst/>
              <a:latin typeface="Calibri" panose="020F0502020204030204" pitchFamily="34" charset="0"/>
              <a:ea typeface="PMingLiU" panose="020B0604030504040204" pitchFamily="18" charset="-120"/>
              <a:cs typeface="Calibri" panose="020F0502020204030204" pitchFamily="34" charset="0"/>
            </a:rPr>
            <a:t>How often do your parents tell you that you need to get good grades </a:t>
          </a:r>
          <a:r>
            <a:rPr lang="en-US" sz="2600" i="1" u="none" kern="1200" dirty="0">
              <a:effectLst/>
              <a:latin typeface="Calibri" panose="020F0502020204030204" pitchFamily="34" charset="0"/>
              <a:ea typeface="PMingLiU" panose="020B0604030504040204" pitchFamily="18" charset="-120"/>
              <a:cs typeface="Calibri" panose="020F0502020204030204" pitchFamily="34" charset="0"/>
            </a:rPr>
            <a:t>in your GCSEs </a:t>
          </a:r>
          <a:r>
            <a:rPr lang="en-US" sz="2600" kern="1200" dirty="0">
              <a:effectLst/>
              <a:latin typeface="Calibri" panose="020F0502020204030204" pitchFamily="34" charset="0"/>
              <a:ea typeface="PMingLiU" panose="020B0604030504040204" pitchFamily="18" charset="-120"/>
              <a:cs typeface="Calibri" panose="020F0502020204030204" pitchFamily="34" charset="0"/>
            </a:rPr>
            <a:t>to go </a:t>
          </a:r>
          <a:r>
            <a:rPr lang="en-US" sz="2600" i="1" kern="1200" dirty="0">
              <a:effectLst/>
              <a:latin typeface="Calibri" panose="020F0502020204030204" pitchFamily="34" charset="0"/>
              <a:ea typeface="PMingLiU" panose="020B0604030504040204" pitchFamily="18" charset="-120"/>
              <a:cs typeface="Calibri" panose="020F0502020204030204" pitchFamily="34" charset="0"/>
            </a:rPr>
            <a:t>to college or 6th form or get an apprenticeship</a:t>
          </a:r>
          <a:r>
            <a:rPr lang="en-US" sz="2600" kern="1200" dirty="0">
              <a:effectLst/>
              <a:latin typeface="Calibri" panose="020F0502020204030204" pitchFamily="34" charset="0"/>
              <a:ea typeface="PMingLiU" panose="020B0604030504040204" pitchFamily="18" charset="-120"/>
              <a:cs typeface="Calibri" panose="020F0502020204030204" pitchFamily="34" charset="0"/>
            </a:rPr>
            <a:t>?</a:t>
          </a:r>
          <a:endParaRPr lang="en-AU" sz="2600" kern="1200" dirty="0"/>
        </a:p>
      </dsp:txBody>
      <dsp:txXfrm>
        <a:off x="243204" y="1731407"/>
        <a:ext cx="4885068" cy="1955852"/>
      </dsp:txXfrm>
    </dsp:sp>
    <dsp:sp modelId="{C6C32138-D81A-45A1-AC44-7DF8453DE930}">
      <dsp:nvSpPr>
        <dsp:cNvPr id="0" name=""/>
        <dsp:cNvSpPr/>
      </dsp:nvSpPr>
      <dsp:spPr>
        <a:xfrm>
          <a:off x="5495777" y="1625600"/>
          <a:ext cx="5096682"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effectLst/>
              <a:latin typeface="Calibri" panose="020F0502020204030204" pitchFamily="34" charset="0"/>
              <a:ea typeface="PMingLiU" panose="02020500000000000000" pitchFamily="18" charset="-120"/>
              <a:cs typeface="Calibri" panose="020F0502020204030204" pitchFamily="34" charset="0"/>
            </a:rPr>
            <a:t>How often do your parents tell you that you need to get good grades </a:t>
          </a:r>
          <a:r>
            <a:rPr lang="en-US" sz="2600" i="1" kern="1200" dirty="0">
              <a:effectLst/>
              <a:latin typeface="Calibri" panose="020F0502020204030204" pitchFamily="34" charset="0"/>
              <a:ea typeface="PMingLiU" panose="02020500000000000000" pitchFamily="18" charset="-120"/>
              <a:cs typeface="Calibri" panose="020F0502020204030204" pitchFamily="34" charset="0"/>
            </a:rPr>
            <a:t>at university </a:t>
          </a:r>
          <a:r>
            <a:rPr lang="en-US" sz="2600" kern="1200" dirty="0">
              <a:effectLst/>
              <a:latin typeface="Calibri" panose="020F0502020204030204" pitchFamily="34" charset="0"/>
              <a:ea typeface="PMingLiU" panose="02020500000000000000" pitchFamily="18" charset="-120"/>
              <a:cs typeface="Calibri" panose="020F0502020204030204" pitchFamily="34" charset="0"/>
            </a:rPr>
            <a:t>to go </a:t>
          </a:r>
          <a:r>
            <a:rPr lang="en-US" sz="2600" i="1" kern="1200" dirty="0">
              <a:effectLst/>
              <a:latin typeface="Calibri" panose="020F0502020204030204" pitchFamily="34" charset="0"/>
              <a:ea typeface="PMingLiU" panose="02020500000000000000" pitchFamily="18" charset="-120"/>
              <a:cs typeface="Calibri" panose="020F0502020204030204" pitchFamily="34" charset="0"/>
            </a:rPr>
            <a:t>on to a successful career</a:t>
          </a:r>
          <a:r>
            <a:rPr lang="en-US" sz="2600" kern="1200" dirty="0">
              <a:effectLst/>
              <a:latin typeface="Calibri" panose="020F0502020204030204" pitchFamily="34" charset="0"/>
              <a:ea typeface="PMingLiU" panose="02020500000000000000" pitchFamily="18" charset="-120"/>
              <a:cs typeface="Calibri" panose="020F0502020204030204" pitchFamily="34" charset="0"/>
            </a:rPr>
            <a:t>?</a:t>
          </a:r>
          <a:endParaRPr lang="en-AU" sz="2600" kern="1200" dirty="0"/>
        </a:p>
      </dsp:txBody>
      <dsp:txXfrm>
        <a:off x="5601584" y="1731407"/>
        <a:ext cx="4885068" cy="19558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AU" sz="24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Reliability</a:t>
          </a:r>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AU" sz="2400" kern="1200" dirty="0"/>
        </a:p>
      </dsp:txBody>
      <dsp:txXfrm>
        <a:off x="1822713" y="4520304"/>
        <a:ext cx="1265761" cy="6327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AU" sz="24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t>Reliability</a:t>
          </a:r>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AU" sz="2400" kern="1200" dirty="0"/>
        </a:p>
      </dsp:txBody>
      <dsp:txXfrm>
        <a:off x="1822713" y="4520304"/>
        <a:ext cx="1265761" cy="6327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1062771"/>
          <a:ext cx="2277857" cy="2278204"/>
        </a:xfrm>
        <a:prstGeom prst="circularArrow">
          <a:avLst>
            <a:gd name="adj1" fmla="val 10980"/>
            <a:gd name="adj2" fmla="val 1142322"/>
            <a:gd name="adj3" fmla="val 4500000"/>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88527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b="1" kern="1200" dirty="0"/>
        </a:p>
      </dsp:txBody>
      <dsp:txXfrm>
        <a:off x="1819719" y="1885272"/>
        <a:ext cx="1265761" cy="632729"/>
      </dsp:txXfrm>
    </dsp:sp>
    <dsp:sp modelId="{33581227-C6D1-4789-9F22-92D21F1B2952}">
      <dsp:nvSpPr>
        <dsp:cNvPr id="0" name=""/>
        <dsp:cNvSpPr/>
      </dsp:nvSpPr>
      <dsp:spPr>
        <a:xfrm>
          <a:off x="683571" y="2371769"/>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3201842"/>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AU" sz="3200" kern="1200" dirty="0"/>
        </a:p>
      </dsp:txBody>
      <dsp:txXfrm>
        <a:off x="1189619" y="3201842"/>
        <a:ext cx="1265761" cy="632729"/>
      </dsp:txXfrm>
    </dsp:sp>
    <dsp:sp modelId="{4D7A5BFD-F3E9-4306-A1C0-DC0E7E52C490}">
      <dsp:nvSpPr>
        <dsp:cNvPr id="0" name=""/>
        <dsp:cNvSpPr/>
      </dsp:nvSpPr>
      <dsp:spPr>
        <a:xfrm>
          <a:off x="1478361" y="3837410"/>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4520304"/>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AU" sz="3200" kern="1200" dirty="0"/>
            <a:t>Validity</a:t>
          </a:r>
        </a:p>
      </dsp:txBody>
      <dsp:txXfrm>
        <a:off x="1822713" y="4520304"/>
        <a:ext cx="1265761" cy="6327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Reliability</a:t>
          </a:r>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Validity</a:t>
          </a:r>
        </a:p>
      </dsp:txBody>
      <dsp:txXfrm>
        <a:off x="1822713" y="3800637"/>
        <a:ext cx="1265761" cy="63272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09680-A633-4B81-91CF-E71514527D9B}">
      <dsp:nvSpPr>
        <dsp:cNvPr id="0" name=""/>
        <dsp:cNvSpPr/>
      </dsp:nvSpPr>
      <dsp:spPr>
        <a:xfrm>
          <a:off x="0" y="0"/>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34F1E-13FF-4EF0-B73D-87E3E33C23D1}">
      <dsp:nvSpPr>
        <dsp:cNvPr id="0" name=""/>
        <dsp:cNvSpPr/>
      </dsp:nvSpPr>
      <dsp:spPr>
        <a:xfrm>
          <a:off x="0" y="0"/>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54% both my parents</a:t>
          </a:r>
        </a:p>
      </dsp:txBody>
      <dsp:txXfrm>
        <a:off x="0" y="0"/>
        <a:ext cx="5303330" cy="626433"/>
      </dsp:txXfrm>
    </dsp:sp>
    <dsp:sp modelId="{C9DDC637-546F-4583-B59C-B4DBEBE070D2}">
      <dsp:nvSpPr>
        <dsp:cNvPr id="0" name=""/>
        <dsp:cNvSpPr/>
      </dsp:nvSpPr>
      <dsp:spPr>
        <a:xfrm>
          <a:off x="0" y="626433"/>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846A5-4D80-45EF-9CD4-F5C6EE7215AD}">
      <dsp:nvSpPr>
        <dsp:cNvPr id="0" name=""/>
        <dsp:cNvSpPr/>
      </dsp:nvSpPr>
      <dsp:spPr>
        <a:xfrm>
          <a:off x="0" y="626433"/>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27% mother</a:t>
          </a:r>
        </a:p>
      </dsp:txBody>
      <dsp:txXfrm>
        <a:off x="0" y="626433"/>
        <a:ext cx="5303330" cy="626433"/>
      </dsp:txXfrm>
    </dsp:sp>
    <dsp:sp modelId="{0297EDF7-0BD3-4D86-90A5-6E002D52CE16}">
      <dsp:nvSpPr>
        <dsp:cNvPr id="0" name=""/>
        <dsp:cNvSpPr/>
      </dsp:nvSpPr>
      <dsp:spPr>
        <a:xfrm>
          <a:off x="0" y="1252866"/>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AA2E5-DB4A-40AC-A494-96829BD4A10B}">
      <dsp:nvSpPr>
        <dsp:cNvPr id="0" name=""/>
        <dsp:cNvSpPr/>
      </dsp:nvSpPr>
      <dsp:spPr>
        <a:xfrm>
          <a:off x="0" y="1252866"/>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8% father</a:t>
          </a:r>
        </a:p>
      </dsp:txBody>
      <dsp:txXfrm>
        <a:off x="0" y="1252866"/>
        <a:ext cx="5303330" cy="626433"/>
      </dsp:txXfrm>
    </dsp:sp>
    <dsp:sp modelId="{8A7F2F06-F498-450A-A2F6-588C1D5AF650}">
      <dsp:nvSpPr>
        <dsp:cNvPr id="0" name=""/>
        <dsp:cNvSpPr/>
      </dsp:nvSpPr>
      <dsp:spPr>
        <a:xfrm>
          <a:off x="0" y="1879300"/>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9330B-1576-4A0B-8C4E-11B908DA3CE5}">
      <dsp:nvSpPr>
        <dsp:cNvPr id="0" name=""/>
        <dsp:cNvSpPr/>
      </dsp:nvSpPr>
      <dsp:spPr>
        <a:xfrm>
          <a:off x="0" y="1879300"/>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4% partner</a:t>
          </a:r>
        </a:p>
      </dsp:txBody>
      <dsp:txXfrm>
        <a:off x="0" y="1879300"/>
        <a:ext cx="5303330" cy="626433"/>
      </dsp:txXfrm>
    </dsp:sp>
    <dsp:sp modelId="{42464B25-AE44-4C42-938B-D1CCFE4B5725}">
      <dsp:nvSpPr>
        <dsp:cNvPr id="0" name=""/>
        <dsp:cNvSpPr/>
      </dsp:nvSpPr>
      <dsp:spPr>
        <a:xfrm>
          <a:off x="0" y="2505733"/>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936C0-913F-42D6-B677-CC7AE79D24E1}">
      <dsp:nvSpPr>
        <dsp:cNvPr id="0" name=""/>
        <dsp:cNvSpPr/>
      </dsp:nvSpPr>
      <dsp:spPr>
        <a:xfrm>
          <a:off x="0" y="2505733"/>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3% grandparents</a:t>
          </a:r>
        </a:p>
      </dsp:txBody>
      <dsp:txXfrm>
        <a:off x="0" y="2505733"/>
        <a:ext cx="5303330" cy="626433"/>
      </dsp:txXfrm>
    </dsp:sp>
    <dsp:sp modelId="{0D02E019-9AE9-49B5-B4EC-7401E3636B36}">
      <dsp:nvSpPr>
        <dsp:cNvPr id="0" name=""/>
        <dsp:cNvSpPr/>
      </dsp:nvSpPr>
      <dsp:spPr>
        <a:xfrm>
          <a:off x="0" y="3132166"/>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7CC6C-3183-4212-AAD6-C8BFF5096005}">
      <dsp:nvSpPr>
        <dsp:cNvPr id="0" name=""/>
        <dsp:cNvSpPr/>
      </dsp:nvSpPr>
      <dsp:spPr>
        <a:xfrm>
          <a:off x="0" y="3132166"/>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38% yes, went to university</a:t>
          </a:r>
        </a:p>
      </dsp:txBody>
      <dsp:txXfrm>
        <a:off x="0" y="3132166"/>
        <a:ext cx="5303330" cy="626433"/>
      </dsp:txXfrm>
    </dsp:sp>
    <dsp:sp modelId="{5F0338DF-815E-4F98-BF57-ECBE59690A67}">
      <dsp:nvSpPr>
        <dsp:cNvPr id="0" name=""/>
        <dsp:cNvSpPr/>
      </dsp:nvSpPr>
      <dsp:spPr>
        <a:xfrm>
          <a:off x="0" y="3758600"/>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B2CDF-1052-45C9-8CAE-1D38189CEC53}">
      <dsp:nvSpPr>
        <dsp:cNvPr id="0" name=""/>
        <dsp:cNvSpPr/>
      </dsp:nvSpPr>
      <dsp:spPr>
        <a:xfrm>
          <a:off x="0" y="3758600"/>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3.6% currently at university</a:t>
          </a:r>
        </a:p>
      </dsp:txBody>
      <dsp:txXfrm>
        <a:off x="0" y="3758600"/>
        <a:ext cx="5303330" cy="626433"/>
      </dsp:txXfrm>
    </dsp:sp>
    <dsp:sp modelId="{176BA514-C007-43A1-BE64-44FBEA984B55}">
      <dsp:nvSpPr>
        <dsp:cNvPr id="0" name=""/>
        <dsp:cNvSpPr/>
      </dsp:nvSpPr>
      <dsp:spPr>
        <a:xfrm>
          <a:off x="0" y="4385033"/>
          <a:ext cx="530333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576D9-87D7-4CBF-999F-E04CBC464D45}">
      <dsp:nvSpPr>
        <dsp:cNvPr id="0" name=""/>
        <dsp:cNvSpPr/>
      </dsp:nvSpPr>
      <dsp:spPr>
        <a:xfrm>
          <a:off x="0" y="4385033"/>
          <a:ext cx="5303330" cy="6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40% no, has not been to university</a:t>
          </a:r>
        </a:p>
      </dsp:txBody>
      <dsp:txXfrm>
        <a:off x="0" y="4385033"/>
        <a:ext cx="5303330" cy="62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34440-C77B-4E7D-8D0E-DAAFBB5ADAE2}">
      <dsp:nvSpPr>
        <dsp:cNvPr id="0" name=""/>
        <dsp:cNvSpPr/>
      </dsp:nvSpPr>
      <dsp:spPr>
        <a:xfrm>
          <a:off x="1316238" y="343105"/>
          <a:ext cx="2277857" cy="2278204"/>
        </a:xfrm>
        <a:prstGeom prst="circularArrow">
          <a:avLst>
            <a:gd name="adj1" fmla="val 10980"/>
            <a:gd name="adj2" fmla="val 1142322"/>
            <a:gd name="adj3" fmla="val 4500000"/>
            <a:gd name="adj4" fmla="val 10800000"/>
            <a:gd name="adj5" fmla="val 125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0D09A-881E-4254-8B3A-2D59C30B27EB}">
      <dsp:nvSpPr>
        <dsp:cNvPr id="0" name=""/>
        <dsp:cNvSpPr/>
      </dsp:nvSpPr>
      <dsp:spPr>
        <a:xfrm>
          <a:off x="1819719" y="1165606"/>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b="1" kern="1200" dirty="0"/>
            <a:t>Dimensionality</a:t>
          </a:r>
        </a:p>
      </dsp:txBody>
      <dsp:txXfrm>
        <a:off x="1819719" y="1165606"/>
        <a:ext cx="1265761" cy="632729"/>
      </dsp:txXfrm>
    </dsp:sp>
    <dsp:sp modelId="{33581227-C6D1-4789-9F22-92D21F1B2952}">
      <dsp:nvSpPr>
        <dsp:cNvPr id="0" name=""/>
        <dsp:cNvSpPr/>
      </dsp:nvSpPr>
      <dsp:spPr>
        <a:xfrm>
          <a:off x="683571" y="1652102"/>
          <a:ext cx="2277857" cy="2278204"/>
        </a:xfrm>
        <a:prstGeom prst="leftCircularArrow">
          <a:avLst>
            <a:gd name="adj1" fmla="val 10980"/>
            <a:gd name="adj2" fmla="val 1142322"/>
            <a:gd name="adj3" fmla="val 6300000"/>
            <a:gd name="adj4" fmla="val 189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05345-13DE-4F6A-810C-C88C942DF468}">
      <dsp:nvSpPr>
        <dsp:cNvPr id="0" name=""/>
        <dsp:cNvSpPr/>
      </dsp:nvSpPr>
      <dsp:spPr>
        <a:xfrm>
          <a:off x="1189619" y="2482175"/>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189619" y="2482175"/>
        <a:ext cx="1265761" cy="632729"/>
      </dsp:txXfrm>
    </dsp:sp>
    <dsp:sp modelId="{4D7A5BFD-F3E9-4306-A1C0-DC0E7E52C490}">
      <dsp:nvSpPr>
        <dsp:cNvPr id="0" name=""/>
        <dsp:cNvSpPr/>
      </dsp:nvSpPr>
      <dsp:spPr>
        <a:xfrm>
          <a:off x="1478361" y="3117744"/>
          <a:ext cx="1957032" cy="1957817"/>
        </a:xfrm>
        <a:prstGeom prst="blockArc">
          <a:avLst>
            <a:gd name="adj1" fmla="val 13500000"/>
            <a:gd name="adj2" fmla="val 108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2411-9B1F-43AE-BEDC-C0500AD11ADE}">
      <dsp:nvSpPr>
        <dsp:cNvPr id="0" name=""/>
        <dsp:cNvSpPr/>
      </dsp:nvSpPr>
      <dsp:spPr>
        <a:xfrm>
          <a:off x="1822713" y="3800637"/>
          <a:ext cx="1265761" cy="632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AU" sz="1500" kern="1200" dirty="0"/>
        </a:p>
      </dsp:txBody>
      <dsp:txXfrm>
        <a:off x="1822713" y="3800637"/>
        <a:ext cx="1265761" cy="63272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739C5B0C-F9EC-F344-AB0D-D7191F6B6936}" type="datetimeFigureOut">
              <a:rPr lang="en-US" smtClean="0">
                <a:latin typeface="Arial" charset="0"/>
              </a:rPr>
              <a:t>10/15/2024</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0B7ABC-EA36-E149-8FEA-71B72893E309}"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2121958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9AF26B29-EC09-B84B-A1A7-1A44B0A5E3CF}" type="datetimeFigureOut">
              <a:rPr lang="en-US" smtClean="0"/>
              <a:pPr/>
              <a:t>10/15/2024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AF21810E-B01B-0C4F-ACB1-45F22CEA44FB}" type="slidenum">
              <a:rPr lang="en-US" smtClean="0"/>
              <a:pPr/>
              <a:t>‹#›</a:t>
            </a:fld>
            <a:endParaRPr lang="en-US" dirty="0"/>
          </a:p>
        </p:txBody>
      </p:sp>
    </p:spTree>
    <p:extLst>
      <p:ext uri="{BB962C8B-B14F-4D97-AF65-F5344CB8AC3E}">
        <p14:creationId xmlns:p14="http://schemas.microsoft.com/office/powerpoint/2010/main" val="154005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tLang="en-US"/>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BA5209-7B6D-EF4F-8387-F748578E94D6}" type="slidenum">
              <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14823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19</a:t>
            </a:fld>
            <a:endParaRPr lang="en-US" dirty="0"/>
          </a:p>
        </p:txBody>
      </p:sp>
    </p:spTree>
    <p:extLst>
      <p:ext uri="{BB962C8B-B14F-4D97-AF65-F5344CB8AC3E}">
        <p14:creationId xmlns:p14="http://schemas.microsoft.com/office/powerpoint/2010/main" val="4224191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20</a:t>
            </a:fld>
            <a:endParaRPr lang="en-US" dirty="0"/>
          </a:p>
        </p:txBody>
      </p:sp>
    </p:spTree>
    <p:extLst>
      <p:ext uri="{BB962C8B-B14F-4D97-AF65-F5344CB8AC3E}">
        <p14:creationId xmlns:p14="http://schemas.microsoft.com/office/powerpoint/2010/main" val="2744583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22</a:t>
            </a:fld>
            <a:endParaRPr lang="en-US" dirty="0"/>
          </a:p>
        </p:txBody>
      </p:sp>
    </p:spTree>
    <p:extLst>
      <p:ext uri="{BB962C8B-B14F-4D97-AF65-F5344CB8AC3E}">
        <p14:creationId xmlns:p14="http://schemas.microsoft.com/office/powerpoint/2010/main" val="340245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23</a:t>
            </a:fld>
            <a:endParaRPr lang="en-US" dirty="0"/>
          </a:p>
        </p:txBody>
      </p:sp>
    </p:spTree>
    <p:extLst>
      <p:ext uri="{BB962C8B-B14F-4D97-AF65-F5344CB8AC3E}">
        <p14:creationId xmlns:p14="http://schemas.microsoft.com/office/powerpoint/2010/main" val="38280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24</a:t>
            </a:fld>
            <a:endParaRPr lang="en-US" dirty="0"/>
          </a:p>
        </p:txBody>
      </p:sp>
    </p:spTree>
    <p:extLst>
      <p:ext uri="{BB962C8B-B14F-4D97-AF65-F5344CB8AC3E}">
        <p14:creationId xmlns:p14="http://schemas.microsoft.com/office/powerpoint/2010/main" val="1373009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25</a:t>
            </a:fld>
            <a:endParaRPr lang="en-US" dirty="0"/>
          </a:p>
        </p:txBody>
      </p:sp>
    </p:spTree>
    <p:extLst>
      <p:ext uri="{BB962C8B-B14F-4D97-AF65-F5344CB8AC3E}">
        <p14:creationId xmlns:p14="http://schemas.microsoft.com/office/powerpoint/2010/main" val="1110122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26</a:t>
            </a:fld>
            <a:endParaRPr lang="en-US" dirty="0"/>
          </a:p>
        </p:txBody>
      </p:sp>
    </p:spTree>
    <p:extLst>
      <p:ext uri="{BB962C8B-B14F-4D97-AF65-F5344CB8AC3E}">
        <p14:creationId xmlns:p14="http://schemas.microsoft.com/office/powerpoint/2010/main" val="191783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27</a:t>
            </a:fld>
            <a:endParaRPr lang="en-US" dirty="0"/>
          </a:p>
        </p:txBody>
      </p:sp>
    </p:spTree>
    <p:extLst>
      <p:ext uri="{BB962C8B-B14F-4D97-AF65-F5344CB8AC3E}">
        <p14:creationId xmlns:p14="http://schemas.microsoft.com/office/powerpoint/2010/main" val="87760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28</a:t>
            </a:fld>
            <a:endParaRPr lang="en-US" dirty="0"/>
          </a:p>
        </p:txBody>
      </p:sp>
    </p:spTree>
    <p:extLst>
      <p:ext uri="{BB962C8B-B14F-4D97-AF65-F5344CB8AC3E}">
        <p14:creationId xmlns:p14="http://schemas.microsoft.com/office/powerpoint/2010/main" val="1784966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data analysis, inc. qualitative</a:t>
            </a:r>
          </a:p>
          <a:p>
            <a:r>
              <a:rPr lang="en-US" dirty="0"/>
              <a:t>collection, including qualitative </a:t>
            </a:r>
          </a:p>
        </p:txBody>
      </p:sp>
      <p:sp>
        <p:nvSpPr>
          <p:cNvPr id="4" name="Slide Number Placeholder 3"/>
          <p:cNvSpPr>
            <a:spLocks noGrp="1"/>
          </p:cNvSpPr>
          <p:nvPr>
            <p:ph type="sldNum" sz="quarter" idx="5"/>
          </p:nvPr>
        </p:nvSpPr>
        <p:spPr/>
        <p:txBody>
          <a:bodyPr/>
          <a:lstStyle/>
          <a:p>
            <a:fld id="{AF21810E-B01B-0C4F-ACB1-45F22CEA44FB}" type="slidenum">
              <a:rPr lang="en-US" smtClean="0"/>
              <a:pPr/>
              <a:t>29</a:t>
            </a:fld>
            <a:endParaRPr lang="en-US" dirty="0"/>
          </a:p>
        </p:txBody>
      </p:sp>
    </p:spTree>
    <p:extLst>
      <p:ext uri="{BB962C8B-B14F-4D97-AF65-F5344CB8AC3E}">
        <p14:creationId xmlns:p14="http://schemas.microsoft.com/office/powerpoint/2010/main" val="408905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11</a:t>
            </a:fld>
            <a:endParaRPr lang="en-US" dirty="0"/>
          </a:p>
        </p:txBody>
      </p:sp>
    </p:spTree>
    <p:extLst>
      <p:ext uri="{BB962C8B-B14F-4D97-AF65-F5344CB8AC3E}">
        <p14:creationId xmlns:p14="http://schemas.microsoft.com/office/powerpoint/2010/main" val="302198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data analysis, inc. qualitative</a:t>
            </a:r>
          </a:p>
          <a:p>
            <a:r>
              <a:rPr lang="en-US" dirty="0"/>
              <a:t>collection, including qualitative </a:t>
            </a:r>
          </a:p>
        </p:txBody>
      </p:sp>
      <p:sp>
        <p:nvSpPr>
          <p:cNvPr id="4" name="Slide Number Placeholder 3"/>
          <p:cNvSpPr>
            <a:spLocks noGrp="1"/>
          </p:cNvSpPr>
          <p:nvPr>
            <p:ph type="sldNum" sz="quarter" idx="5"/>
          </p:nvPr>
        </p:nvSpPr>
        <p:spPr/>
        <p:txBody>
          <a:bodyPr/>
          <a:lstStyle/>
          <a:p>
            <a:fld id="{AF21810E-B01B-0C4F-ACB1-45F22CEA44FB}" type="slidenum">
              <a:rPr lang="en-US" smtClean="0"/>
              <a:pPr/>
              <a:t>30</a:t>
            </a:fld>
            <a:endParaRPr lang="en-US" dirty="0"/>
          </a:p>
        </p:txBody>
      </p:sp>
    </p:spTree>
    <p:extLst>
      <p:ext uri="{BB962C8B-B14F-4D97-AF65-F5344CB8AC3E}">
        <p14:creationId xmlns:p14="http://schemas.microsoft.com/office/powerpoint/2010/main" val="24402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33</a:t>
            </a:fld>
            <a:endParaRPr lang="en-US" dirty="0"/>
          </a:p>
        </p:txBody>
      </p:sp>
    </p:spTree>
    <p:extLst>
      <p:ext uri="{BB962C8B-B14F-4D97-AF65-F5344CB8AC3E}">
        <p14:creationId xmlns:p14="http://schemas.microsoft.com/office/powerpoint/2010/main" val="145936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12</a:t>
            </a:fld>
            <a:endParaRPr lang="en-US" dirty="0"/>
          </a:p>
        </p:txBody>
      </p:sp>
    </p:spTree>
    <p:extLst>
      <p:ext uri="{BB962C8B-B14F-4D97-AF65-F5344CB8AC3E}">
        <p14:creationId xmlns:p14="http://schemas.microsoft.com/office/powerpoint/2010/main" val="287077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13</a:t>
            </a:fld>
            <a:endParaRPr lang="en-US" dirty="0"/>
          </a:p>
        </p:txBody>
      </p:sp>
    </p:spTree>
    <p:extLst>
      <p:ext uri="{BB962C8B-B14F-4D97-AF65-F5344CB8AC3E}">
        <p14:creationId xmlns:p14="http://schemas.microsoft.com/office/powerpoint/2010/main" val="190655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14</a:t>
            </a:fld>
            <a:endParaRPr lang="en-US" dirty="0"/>
          </a:p>
        </p:txBody>
      </p:sp>
    </p:spTree>
    <p:extLst>
      <p:ext uri="{BB962C8B-B14F-4D97-AF65-F5344CB8AC3E}">
        <p14:creationId xmlns:p14="http://schemas.microsoft.com/office/powerpoint/2010/main" val="417330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15</a:t>
            </a:fld>
            <a:endParaRPr lang="en-US" dirty="0"/>
          </a:p>
        </p:txBody>
      </p:sp>
    </p:spTree>
    <p:extLst>
      <p:ext uri="{BB962C8B-B14F-4D97-AF65-F5344CB8AC3E}">
        <p14:creationId xmlns:p14="http://schemas.microsoft.com/office/powerpoint/2010/main" val="123019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16</a:t>
            </a:fld>
            <a:endParaRPr lang="en-US" dirty="0"/>
          </a:p>
        </p:txBody>
      </p:sp>
    </p:spTree>
    <p:extLst>
      <p:ext uri="{BB962C8B-B14F-4D97-AF65-F5344CB8AC3E}">
        <p14:creationId xmlns:p14="http://schemas.microsoft.com/office/powerpoint/2010/main" val="228558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17</a:t>
            </a:fld>
            <a:endParaRPr lang="en-US" dirty="0"/>
          </a:p>
        </p:txBody>
      </p:sp>
    </p:spTree>
    <p:extLst>
      <p:ext uri="{BB962C8B-B14F-4D97-AF65-F5344CB8AC3E}">
        <p14:creationId xmlns:p14="http://schemas.microsoft.com/office/powerpoint/2010/main" val="271283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split this slide to show original scales and then those that were added to target epistemic emotions? </a:t>
            </a:r>
          </a:p>
          <a:p>
            <a:r>
              <a:rPr lang="en-US" dirty="0"/>
              <a:t>(too much text on here, plus the split would help tell the story of the research)</a:t>
            </a:r>
          </a:p>
        </p:txBody>
      </p:sp>
      <p:sp>
        <p:nvSpPr>
          <p:cNvPr id="4" name="Slide Number Placeholder 3"/>
          <p:cNvSpPr>
            <a:spLocks noGrp="1"/>
          </p:cNvSpPr>
          <p:nvPr>
            <p:ph type="sldNum" sz="quarter" idx="5"/>
          </p:nvPr>
        </p:nvSpPr>
        <p:spPr/>
        <p:txBody>
          <a:bodyPr/>
          <a:lstStyle/>
          <a:p>
            <a:fld id="{AF21810E-B01B-0C4F-ACB1-45F22CEA44FB}" type="slidenum">
              <a:rPr lang="en-US" smtClean="0"/>
              <a:pPr/>
              <a:t>18</a:t>
            </a:fld>
            <a:endParaRPr lang="en-US" dirty="0"/>
          </a:p>
        </p:txBody>
      </p:sp>
    </p:spTree>
    <p:extLst>
      <p:ext uri="{BB962C8B-B14F-4D97-AF65-F5344CB8AC3E}">
        <p14:creationId xmlns:p14="http://schemas.microsoft.com/office/powerpoint/2010/main" val="419116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 first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389"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cation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9893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facult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669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11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6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43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35B0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88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y">
    <p:bg>
      <p:bgPr>
        <a:solidFill>
          <a:srgbClr val="4D4D4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 world needs new">
    <p:bg>
      <p:bgPr>
        <a:solidFill>
          <a:srgbClr val="4D4D4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110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286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cation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5ED3C6FE-3D2B-7F4B-92A4-9311D3D9B5E7}" type="datetimeFigureOut">
              <a:rPr lang="en-US" smtClean="0"/>
              <a:pPr/>
              <a:t>10/15/2024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C71D1084-B97F-4A4B-A579-CE425D22665C}" type="slidenum">
              <a:rPr lang="en-US" smtClean="0"/>
              <a:pPr/>
              <a:t>‹#›</a:t>
            </a:fld>
            <a:endParaRPr lang="en-US" dirty="0"/>
          </a:p>
        </p:txBody>
      </p:sp>
    </p:spTree>
    <p:extLst>
      <p:ext uri="{BB962C8B-B14F-4D97-AF65-F5344CB8AC3E}">
        <p14:creationId xmlns:p14="http://schemas.microsoft.com/office/powerpoint/2010/main" val="509890148"/>
      </p:ext>
    </p:extLst>
  </p:cSld>
  <p:clrMap bg1="lt1" tx1="dk1" bg2="lt2" tx2="dk2" accent1="accent1" accent2="accent2" accent3="accent3" accent4="accent4" accent5="accent5" accent6="accent6" hlink="hlink" folHlink="folHlink"/>
  <p:sldLayoutIdLst>
    <p:sldLayoutId id="2147483698" r:id="rId1"/>
    <p:sldLayoutId id="2147483678" r:id="rId2"/>
    <p:sldLayoutId id="2147483697" r:id="rId3"/>
    <p:sldLayoutId id="2147483682" r:id="rId4"/>
    <p:sldLayoutId id="2147483685" r:id="rId5"/>
    <p:sldLayoutId id="2147483699" r:id="rId6"/>
    <p:sldLayoutId id="2147483701" r:id="rId7"/>
    <p:sldLayoutId id="2147483702" r:id="rId8"/>
    <p:sldLayoutId id="2147483677" r:id="rId9"/>
    <p:sldLayoutId id="2147483684" r:id="rId10"/>
    <p:sldLayoutId id="2147483680" r:id="rId11"/>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4895851" y="2962276"/>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en-US" altLang="en-US" sz="2400"/>
          </a:p>
        </p:txBody>
      </p:sp>
      <p:sp>
        <p:nvSpPr>
          <p:cNvPr id="1027" name="Text Box 4"/>
          <p:cNvSpPr txBox="1">
            <a:spLocks noChangeArrowheads="1"/>
          </p:cNvSpPr>
          <p:nvPr/>
        </p:nvSpPr>
        <p:spPr bwMode="auto">
          <a:xfrm>
            <a:off x="11279717" y="6505576"/>
            <a:ext cx="91228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fld id="{EAADC356-8750-0F4B-8A46-D78D94FB1015}" type="slidenum">
              <a:rPr lang="en-US" altLang="en-US" sz="1400">
                <a:solidFill>
                  <a:srgbClr val="4E2F8C"/>
                </a:solidFill>
                <a:latin typeface="Arial" charset="0"/>
              </a:rPr>
              <a:pPr algn="ctr" eaLnBrk="1" hangingPunct="1">
                <a:spcBef>
                  <a:spcPct val="50000"/>
                </a:spcBef>
              </a:pPr>
              <a:t>‹#›</a:t>
            </a:fld>
            <a:endParaRPr lang="en-US" altLang="en-US" sz="1400">
              <a:solidFill>
                <a:srgbClr val="4E2F8C"/>
              </a:solidFill>
              <a:latin typeface="Arial" charset="0"/>
            </a:endParaRPr>
          </a:p>
        </p:txBody>
      </p:sp>
    </p:spTree>
    <p:extLst>
      <p:ext uri="{BB962C8B-B14F-4D97-AF65-F5344CB8AC3E}">
        <p14:creationId xmlns:p14="http://schemas.microsoft.com/office/powerpoint/2010/main" val="4041944475"/>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emf"/><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doi.org/10.3389/fpubh.2018.00149" TargetMode="Externa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emf"/><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emf"/><Relationship Id="rId7" Type="http://schemas.openxmlformats.org/officeDocument/2006/relationships/diagramQuickStyle" Target="../diagrams/quickStyl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chart" Target="../charts/chart1.xml"/><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emf"/><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emf"/><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emf"/><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emf"/><Relationship Id="rId7" Type="http://schemas.openxmlformats.org/officeDocument/2006/relationships/diagramColors" Target="../diagrams/colors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emf"/><Relationship Id="rId7" Type="http://schemas.openxmlformats.org/officeDocument/2006/relationships/diagramColors" Target="../diagrams/colors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emf"/><Relationship Id="rId7" Type="http://schemas.openxmlformats.org/officeDocument/2006/relationships/diagramColors" Target="../diagrams/colors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emf"/><Relationship Id="rId7" Type="http://schemas.openxmlformats.org/officeDocument/2006/relationships/diagramColors" Target="../diagrams/colors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emf"/><Relationship Id="rId7" Type="http://schemas.openxmlformats.org/officeDocument/2006/relationships/diagramColors" Target="../diagrams/colors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emf"/><Relationship Id="rId7" Type="http://schemas.openxmlformats.org/officeDocument/2006/relationships/diagramColors" Target="../diagrams/colors1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emf"/><Relationship Id="rId7" Type="http://schemas.openxmlformats.org/officeDocument/2006/relationships/diagramColors" Target="../diagrams/colors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emf"/><Relationship Id="rId7" Type="http://schemas.openxmlformats.org/officeDocument/2006/relationships/diagramColors" Target="../diagrams/colors1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mailto:Erika.Spray@Newcastle.edu.au" TargetMode="External"/><Relationship Id="rId4" Type="http://schemas.openxmlformats.org/officeDocument/2006/relationships/image" Target="../media/image9.emf"/></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5195888" y="29622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2293" name="Subtitle 2"/>
          <p:cNvSpPr>
            <a:spLocks noGrp="1"/>
          </p:cNvSpPr>
          <p:nvPr>
            <p:ph type="subTitle" idx="4294967295"/>
          </p:nvPr>
        </p:nvSpPr>
        <p:spPr bwMode="auto">
          <a:xfrm>
            <a:off x="499888" y="1695782"/>
            <a:ext cx="6064197" cy="2532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sz="3600" dirty="0">
                <a:solidFill>
                  <a:srgbClr val="CF6029"/>
                </a:solidFill>
                <a:latin typeface="Times" pitchFamily="2" charset="0"/>
                <a:ea typeface="Arial" charset="0"/>
                <a:cs typeface="Arial" charset="0"/>
              </a:rPr>
              <a:t>The adaptation and validation of the Parents Motivational Messaging Scale (PMMS) in higher education</a:t>
            </a:r>
            <a:endParaRPr lang="en-US" altLang="en-US" sz="2200" dirty="0">
              <a:solidFill>
                <a:srgbClr val="32347D"/>
              </a:solidFill>
              <a:latin typeface="Arial" charset="0"/>
              <a:ea typeface="Arial" charset="0"/>
              <a:cs typeface="Arial" charset="0"/>
            </a:endParaRPr>
          </a:p>
          <a:p>
            <a:pPr marL="0" indent="0">
              <a:buNone/>
            </a:pPr>
            <a:endParaRPr lang="en-US" altLang="en-US" sz="2200" dirty="0">
              <a:solidFill>
                <a:srgbClr val="32347D"/>
              </a:solidFill>
              <a:latin typeface="Arial" charset="0"/>
              <a:ea typeface="Arial" charset="0"/>
              <a:cs typeface="Arial" charset="0"/>
            </a:endParaRPr>
          </a:p>
          <a:p>
            <a:pPr marL="0" indent="0">
              <a:buNone/>
            </a:pPr>
            <a:endParaRPr lang="en-US" altLang="en-US" sz="2200" dirty="0">
              <a:solidFill>
                <a:srgbClr val="32347D"/>
              </a:solidFill>
              <a:latin typeface="Arial" charset="0"/>
              <a:ea typeface="Arial" charset="0"/>
              <a:cs typeface="Arial" charset="0"/>
            </a:endParaRPr>
          </a:p>
          <a:p>
            <a:pPr marL="0" indent="0">
              <a:buNone/>
            </a:pPr>
            <a:r>
              <a:rPr lang="en-US" altLang="en-US" sz="2200" dirty="0">
                <a:solidFill>
                  <a:srgbClr val="32347D"/>
                </a:solidFill>
                <a:latin typeface="Arial" charset="0"/>
                <a:ea typeface="Arial" charset="0"/>
                <a:cs typeface="Arial" charset="0"/>
              </a:rPr>
              <a:t>Dr Erika Spray, University of Newcastle</a:t>
            </a:r>
          </a:p>
          <a:p>
            <a:pPr marL="0" indent="0">
              <a:buNone/>
            </a:pPr>
            <a:r>
              <a:rPr lang="en-US" altLang="en-US" sz="2200" dirty="0">
                <a:solidFill>
                  <a:srgbClr val="32347D"/>
                </a:solidFill>
                <a:latin typeface="Arial" charset="0"/>
                <a:ea typeface="Arial" charset="0"/>
                <a:cs typeface="Arial" charset="0"/>
              </a:rPr>
              <a:t>Prof Richard Remedios, Nottingham Trent Uni</a:t>
            </a:r>
          </a:p>
          <a:p>
            <a:pPr marL="0" indent="0">
              <a:buNone/>
            </a:pPr>
            <a:r>
              <a:rPr lang="en-US" altLang="en-US" sz="2200" dirty="0">
                <a:solidFill>
                  <a:srgbClr val="32347D"/>
                </a:solidFill>
                <a:latin typeface="Arial" charset="0"/>
                <a:ea typeface="Arial" charset="0"/>
                <a:cs typeface="Arial" charset="0"/>
              </a:rPr>
              <a:t>Dr Emily Freeman, University of Newcastle</a:t>
            </a:r>
          </a:p>
          <a:p>
            <a:pPr marL="0" indent="0">
              <a:buNone/>
            </a:pPr>
            <a:r>
              <a:rPr lang="en-US" altLang="en-US" sz="2200" dirty="0">
                <a:solidFill>
                  <a:srgbClr val="32347D"/>
                </a:solidFill>
                <a:latin typeface="Arial" charset="0"/>
                <a:ea typeface="Arial" charset="0"/>
                <a:cs typeface="Arial" charset="0"/>
              </a:rPr>
              <a:t>Dr Tegan Bradley, University of Newcastle</a:t>
            </a:r>
          </a:p>
          <a:p>
            <a:pPr marL="0" indent="0">
              <a:buNone/>
            </a:pPr>
            <a:endParaRPr lang="en-US" altLang="en-US" sz="2200" dirty="0">
              <a:solidFill>
                <a:srgbClr val="32347D"/>
              </a:solidFill>
              <a:latin typeface="Arial" charset="0"/>
              <a:ea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in a park">
            <a:extLst>
              <a:ext uri="{FF2B5EF4-FFF2-40B4-BE49-F238E27FC236}">
                <a16:creationId xmlns:a16="http://schemas.microsoft.com/office/drawing/2014/main" id="{4BDBE3A5-053C-C276-CD26-CD075B93FE02}"/>
              </a:ext>
            </a:extLst>
          </p:cNvPr>
          <p:cNvPicPr>
            <a:picLocks noChangeAspect="1"/>
          </p:cNvPicPr>
          <p:nvPr/>
        </p:nvPicPr>
        <p:blipFill rotWithShape="1">
          <a:blip r:embed="rId2"/>
          <a:srcRect t="6084" b="9673"/>
          <a:stretch/>
        </p:blipFill>
        <p:spPr>
          <a:xfrm>
            <a:off x="19" y="10"/>
            <a:ext cx="12215807" cy="6857980"/>
          </a:xfrm>
          <a:prstGeom prst="rect">
            <a:avLst/>
          </a:prstGeom>
        </p:spPr>
      </p:pic>
      <p:sp>
        <p:nvSpPr>
          <p:cNvPr id="3" name="TextBox 2">
            <a:extLst>
              <a:ext uri="{FF2B5EF4-FFF2-40B4-BE49-F238E27FC236}">
                <a16:creationId xmlns:a16="http://schemas.microsoft.com/office/drawing/2014/main" id="{B6AC4D19-5023-57DE-BA66-67BB46007429}"/>
              </a:ext>
            </a:extLst>
          </p:cNvPr>
          <p:cNvSpPr txBox="1"/>
          <p:nvPr/>
        </p:nvSpPr>
        <p:spPr>
          <a:xfrm>
            <a:off x="497042" y="-250199"/>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700" b="1" dirty="0">
              <a:latin typeface="+mj-lt"/>
              <a:ea typeface="+mj-ea"/>
              <a:cs typeface="+mj-cs"/>
            </a:endParaRPr>
          </a:p>
        </p:txBody>
      </p:sp>
      <p:pic>
        <p:nvPicPr>
          <p:cNvPr id="2" name="Picture 1">
            <a:extLst>
              <a:ext uri="{FF2B5EF4-FFF2-40B4-BE49-F238E27FC236}">
                <a16:creationId xmlns:a16="http://schemas.microsoft.com/office/drawing/2014/main" id="{460AFE64-697D-E61B-D916-BC4AFC2D4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6" name="TextBox 5">
            <a:extLst>
              <a:ext uri="{FF2B5EF4-FFF2-40B4-BE49-F238E27FC236}">
                <a16:creationId xmlns:a16="http://schemas.microsoft.com/office/drawing/2014/main" id="{818BA415-F2DF-7966-8E86-2510CB1375F7}"/>
              </a:ext>
            </a:extLst>
          </p:cNvPr>
          <p:cNvSpPr txBox="1"/>
          <p:nvPr/>
        </p:nvSpPr>
        <p:spPr>
          <a:xfrm>
            <a:off x="404905" y="584201"/>
            <a:ext cx="6580096" cy="3302000"/>
          </a:xfrm>
          <a:prstGeom prst="rect">
            <a:avLst/>
          </a:prstGeom>
          <a:solidFill>
            <a:schemeClr val="bg2">
              <a:alpha val="70000"/>
            </a:schemeClr>
          </a:solidFill>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prstClr val="black"/>
                </a:solidFill>
                <a:effectLst/>
                <a:uLnTx/>
                <a:uFillTx/>
                <a:latin typeface="Calibri Light" panose="020F0302020204030204"/>
                <a:ea typeface="+mn-ea"/>
                <a:cs typeface="+mn-cs"/>
              </a:rPr>
              <a:t>The Australian Sample</a:t>
            </a:r>
          </a:p>
          <a:p>
            <a:pPr>
              <a:lnSpc>
                <a:spcPct val="150000"/>
              </a:lnSpc>
            </a:pPr>
            <a:endParaRPr lang="en-US" sz="2400" dirty="0"/>
          </a:p>
          <a:p>
            <a:pPr marL="342900" indent="-342900">
              <a:lnSpc>
                <a:spcPct val="150000"/>
              </a:lnSpc>
              <a:buFont typeface="Arial" panose="020B0604020202020204" pitchFamily="34" charset="0"/>
              <a:buChar char="•"/>
            </a:pPr>
            <a:r>
              <a:rPr lang="en-US" sz="2400" dirty="0"/>
              <a:t>315 visits to the site, 250 responses retained</a:t>
            </a:r>
          </a:p>
          <a:p>
            <a:pPr marL="342900" indent="-342900">
              <a:lnSpc>
                <a:spcPct val="150000"/>
              </a:lnSpc>
              <a:buFont typeface="Arial" panose="020B0604020202020204" pitchFamily="34" charset="0"/>
              <a:buChar char="•"/>
            </a:pPr>
            <a:r>
              <a:rPr lang="en-US" sz="2400" dirty="0"/>
              <a:t>95% domestic, 86% first year, 83% female</a:t>
            </a:r>
          </a:p>
          <a:p>
            <a:pPr marL="342900" indent="-342900">
              <a:lnSpc>
                <a:spcPct val="150000"/>
              </a:lnSpc>
              <a:buFont typeface="Arial" panose="020B0604020202020204" pitchFamily="34" charset="0"/>
              <a:buChar char="•"/>
            </a:pPr>
            <a:r>
              <a:rPr lang="en-US" sz="2400" dirty="0"/>
              <a:t>81% aged 18-21, 13% aged 22-29 (6% older)</a:t>
            </a:r>
          </a:p>
          <a:p>
            <a:pPr marL="342900" indent="-342900">
              <a:lnSpc>
                <a:spcPct val="150000"/>
              </a:lnSpc>
              <a:buFont typeface="Arial" panose="020B0604020202020204" pitchFamily="34" charset="0"/>
              <a:buChar char="•"/>
            </a:pPr>
            <a:r>
              <a:rPr lang="en-US" sz="2400" dirty="0"/>
              <a:t>45% Psychology, 16% Humanities, 11% Law</a:t>
            </a:r>
          </a:p>
        </p:txBody>
      </p:sp>
    </p:spTree>
    <p:extLst>
      <p:ext uri="{BB962C8B-B14F-4D97-AF65-F5344CB8AC3E}">
        <p14:creationId xmlns:p14="http://schemas.microsoft.com/office/powerpoint/2010/main" val="361203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1639277" y="586442"/>
            <a:ext cx="8767046" cy="769441"/>
          </a:xfrm>
          <a:prstGeom prst="rect">
            <a:avLst/>
          </a:prstGeom>
          <a:noFill/>
        </p:spPr>
        <p:txBody>
          <a:bodyPr wrap="square">
            <a:spAutoFit/>
          </a:bodyPr>
          <a:lstStyle/>
          <a:p>
            <a:r>
              <a:rPr lang="en-US" sz="4400" dirty="0"/>
              <a:t>Best practice for scale validation</a:t>
            </a:r>
          </a:p>
        </p:txBody>
      </p:sp>
      <p:sp>
        <p:nvSpPr>
          <p:cNvPr id="4" name="TextBox 3">
            <a:extLst>
              <a:ext uri="{FF2B5EF4-FFF2-40B4-BE49-F238E27FC236}">
                <a16:creationId xmlns:a16="http://schemas.microsoft.com/office/drawing/2014/main" id="{ED57B852-070E-79B9-F027-D4FBE77A659F}"/>
              </a:ext>
            </a:extLst>
          </p:cNvPr>
          <p:cNvSpPr txBox="1"/>
          <p:nvPr/>
        </p:nvSpPr>
        <p:spPr>
          <a:xfrm>
            <a:off x="1639277" y="5766096"/>
            <a:ext cx="9577941" cy="971292"/>
          </a:xfrm>
          <a:prstGeom prst="rect">
            <a:avLst/>
          </a:prstGeom>
          <a:noFill/>
        </p:spPr>
        <p:txBody>
          <a:bodyPr wrap="square">
            <a:spAutoFit/>
          </a:bodyPr>
          <a:lstStyle/>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Boateng, G. O.,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Neilands</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T. B.,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Frongillo</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E. A.,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Melgar-Quiñonez</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 R., &amp; Young, S. L. (2018). Best Practices for Developing and Validating Scales for Health, Social, and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Behavioral</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Research: A Primer.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Frontiers in public health</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6</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149.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https://doi.org/10.3389/fpubh.2018.00149</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8107B435-01BF-583F-0969-64AFD9262591}"/>
              </a:ext>
            </a:extLst>
          </p:cNvPr>
          <p:cNvSpPr txBox="1"/>
          <p:nvPr/>
        </p:nvSpPr>
        <p:spPr>
          <a:xfrm>
            <a:off x="1639277" y="1743641"/>
            <a:ext cx="9060961" cy="1706108"/>
          </a:xfrm>
          <a:prstGeom prst="rect">
            <a:avLst/>
          </a:prstGeom>
          <a:noFill/>
        </p:spPr>
        <p:txBody>
          <a:bodyPr wrap="square">
            <a:spAutoFit/>
          </a:bodyPr>
          <a:lstStyle/>
          <a:p>
            <a:pPr>
              <a:lnSpc>
                <a:spcPct val="107000"/>
              </a:lnSpc>
              <a:spcAft>
                <a:spcPts val="800"/>
              </a:spcAf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Scale development:</a:t>
            </a:r>
          </a:p>
          <a:p>
            <a:pPr>
              <a:lnSpc>
                <a:spcPct val="107000"/>
              </a:lnSpc>
              <a:spcAft>
                <a:spcPts val="800"/>
              </a:spcAf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1) Item generation and assessment of validity</a:t>
            </a:r>
          </a:p>
          <a:p>
            <a:pPr>
              <a:lnSpc>
                <a:spcPct val="107000"/>
              </a:lnSpc>
              <a:spcAft>
                <a:spcPts val="800"/>
              </a:spcAf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2) Scale Construction – pretesting, piloting, reducing</a:t>
            </a:r>
          </a:p>
          <a:p>
            <a:pPr>
              <a:lnSpc>
                <a:spcPct val="107000"/>
              </a:lnSpc>
              <a:spcAft>
                <a:spcPts val="800"/>
              </a:spcAft>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3) Scale Evaluation – dimensionality, reliability, validity</a:t>
            </a:r>
          </a:p>
        </p:txBody>
      </p:sp>
      <p:graphicFrame>
        <p:nvGraphicFramePr>
          <p:cNvPr id="8" name="Diagram 7">
            <a:extLst>
              <a:ext uri="{FF2B5EF4-FFF2-40B4-BE49-F238E27FC236}">
                <a16:creationId xmlns:a16="http://schemas.microsoft.com/office/drawing/2014/main" id="{62999427-03A9-5FDA-2C86-BEB61E93F343}"/>
              </a:ext>
            </a:extLst>
          </p:cNvPr>
          <p:cNvGraphicFramePr/>
          <p:nvPr>
            <p:extLst>
              <p:ext uri="{D42A27DB-BD31-4B8C-83A1-F6EECF244321}">
                <p14:modId xmlns:p14="http://schemas.microsoft.com/office/powerpoint/2010/main" val="1061811929"/>
              </p:ext>
            </p:extLst>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8882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BF3B130-FFC9-BC2E-588C-720D3E4E33BD}"/>
              </a:ext>
            </a:extLst>
          </p:cNvPr>
          <p:cNvGraphicFramePr/>
          <p:nvPr>
            <p:extLst>
              <p:ext uri="{D42A27DB-BD31-4B8C-83A1-F6EECF244321}">
                <p14:modId xmlns:p14="http://schemas.microsoft.com/office/powerpoint/2010/main" val="1606424593"/>
              </p:ext>
            </p:extLst>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3A3BBB-3032-7BE3-78AC-6AB3A473C5FE}"/>
              </a:ext>
            </a:extLst>
          </p:cNvPr>
          <p:cNvSpPr txBox="1"/>
          <p:nvPr/>
        </p:nvSpPr>
        <p:spPr>
          <a:xfrm>
            <a:off x="1631216" y="458852"/>
            <a:ext cx="8767046" cy="769441"/>
          </a:xfrm>
          <a:prstGeom prst="rect">
            <a:avLst/>
          </a:prstGeom>
          <a:noFill/>
        </p:spPr>
        <p:txBody>
          <a:bodyPr wrap="square">
            <a:spAutoFit/>
          </a:bodyPr>
          <a:lstStyle/>
          <a:p>
            <a:r>
              <a:rPr lang="en-US" sz="4400" dirty="0">
                <a:solidFill>
                  <a:schemeClr val="accent5">
                    <a:lumMod val="50000"/>
                  </a:schemeClr>
                </a:solidFill>
              </a:rPr>
              <a:t>Dimensionality: Configural Invariance</a:t>
            </a:r>
          </a:p>
        </p:txBody>
      </p:sp>
    </p:spTree>
    <p:extLst>
      <p:ext uri="{BB962C8B-B14F-4D97-AF65-F5344CB8AC3E}">
        <p14:creationId xmlns:p14="http://schemas.microsoft.com/office/powerpoint/2010/main" val="372820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5D84277-12B3-475A-810E-26FB47380069}"/>
              </a:ext>
            </a:extLst>
          </p:cNvPr>
          <p:cNvGraphicFramePr>
            <a:graphicFrameLocks noGrp="1"/>
          </p:cNvGraphicFramePr>
          <p:nvPr>
            <p:extLst>
              <p:ext uri="{D42A27DB-BD31-4B8C-83A1-F6EECF244321}">
                <p14:modId xmlns:p14="http://schemas.microsoft.com/office/powerpoint/2010/main" val="1710075327"/>
              </p:ext>
            </p:extLst>
          </p:nvPr>
        </p:nvGraphicFramePr>
        <p:xfrm>
          <a:off x="813049" y="84159"/>
          <a:ext cx="8273404" cy="6690554"/>
        </p:xfrm>
        <a:graphic>
          <a:graphicData uri="http://schemas.openxmlformats.org/drawingml/2006/table">
            <a:tbl>
              <a:tblPr>
                <a:tableStyleId>{5C22544A-7EE6-4342-B048-85BDC9FD1C3A}</a:tableStyleId>
              </a:tblPr>
              <a:tblGrid>
                <a:gridCol w="4042730">
                  <a:extLst>
                    <a:ext uri="{9D8B030D-6E8A-4147-A177-3AD203B41FA5}">
                      <a16:colId xmlns:a16="http://schemas.microsoft.com/office/drawing/2014/main" val="3499142077"/>
                    </a:ext>
                  </a:extLst>
                </a:gridCol>
                <a:gridCol w="1002761">
                  <a:extLst>
                    <a:ext uri="{9D8B030D-6E8A-4147-A177-3AD203B41FA5}">
                      <a16:colId xmlns:a16="http://schemas.microsoft.com/office/drawing/2014/main" val="2760980655"/>
                    </a:ext>
                  </a:extLst>
                </a:gridCol>
                <a:gridCol w="893134">
                  <a:extLst>
                    <a:ext uri="{9D8B030D-6E8A-4147-A177-3AD203B41FA5}">
                      <a16:colId xmlns:a16="http://schemas.microsoft.com/office/drawing/2014/main" val="3584714445"/>
                    </a:ext>
                  </a:extLst>
                </a:gridCol>
                <a:gridCol w="684551">
                  <a:extLst>
                    <a:ext uri="{9D8B030D-6E8A-4147-A177-3AD203B41FA5}">
                      <a16:colId xmlns:a16="http://schemas.microsoft.com/office/drawing/2014/main" val="1113291071"/>
                    </a:ext>
                  </a:extLst>
                </a:gridCol>
                <a:gridCol w="825114">
                  <a:extLst>
                    <a:ext uri="{9D8B030D-6E8A-4147-A177-3AD203B41FA5}">
                      <a16:colId xmlns:a16="http://schemas.microsoft.com/office/drawing/2014/main" val="889088602"/>
                    </a:ext>
                  </a:extLst>
                </a:gridCol>
                <a:gridCol w="825114">
                  <a:extLst>
                    <a:ext uri="{9D8B030D-6E8A-4147-A177-3AD203B41FA5}">
                      <a16:colId xmlns:a16="http://schemas.microsoft.com/office/drawing/2014/main" val="2146315449"/>
                    </a:ext>
                  </a:extLst>
                </a:gridCol>
              </a:tblGrid>
              <a:tr h="290809">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000" kern="100" dirty="0">
                          <a:effectLst/>
                          <a:highlight>
                            <a:srgbClr val="FFFFFF"/>
                          </a:highlight>
                        </a:rPr>
                        <a:t>Rotated Component Matrix with loadings &lt;.3 suppressed</a:t>
                      </a:r>
                      <a:endParaRPr lang="en-AU" sz="105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0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200" b="1" kern="100" dirty="0">
                          <a:effectLst/>
                        </a:rPr>
                        <a:t> Consequence</a:t>
                      </a:r>
                      <a:endParaRPr lang="en-AU" sz="2400" b="1"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200" b="1" kern="100" dirty="0">
                          <a:effectLst/>
                        </a:rPr>
                        <a:t>Behaviour</a:t>
                      </a:r>
                      <a:endParaRPr lang="en-AU" sz="2400" b="1"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200" b="1" kern="100" dirty="0">
                          <a:effectLst/>
                        </a:rPr>
                        <a:t>Trust</a:t>
                      </a:r>
                      <a:endParaRPr lang="en-AU" sz="2400" b="1"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200" b="1" kern="100" dirty="0">
                          <a:effectLst/>
                        </a:rPr>
                        <a:t>Pride</a:t>
                      </a:r>
                      <a:endParaRPr lang="en-AU" sz="2400" b="1"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200" b="1" kern="100" dirty="0">
                          <a:effectLst/>
                        </a:rPr>
                        <a:t>Reassurance</a:t>
                      </a:r>
                      <a:endParaRPr lang="en-AU" sz="2400" b="1" dirty="0"/>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1485236"/>
                  </a:ext>
                </a:extLst>
              </a:tr>
              <a:tr h="354637">
                <a:tc>
                  <a:txBody>
                    <a:bodyPr/>
                    <a:lstStyle/>
                    <a:p>
                      <a:pPr>
                        <a:lnSpc>
                          <a:spcPct val="107000"/>
                        </a:lnSpc>
                        <a:spcAft>
                          <a:spcPts val="800"/>
                        </a:spcAft>
                      </a:pPr>
                      <a:r>
                        <a:rPr lang="en-AU" sz="900" kern="100" dirty="0">
                          <a:effectLst/>
                          <a:highlight>
                            <a:srgbClr val="84E290"/>
                          </a:highlight>
                        </a:rPr>
                        <a:t>Q37 - How often do your parents tell you that you need to get good grades at university to get a good job?</a:t>
                      </a:r>
                      <a:endParaRPr lang="en-AU" sz="10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84E290"/>
                          </a:highlight>
                        </a:rPr>
                        <a:t>.899</a:t>
                      </a:r>
                      <a:endParaRPr lang="en-AU" sz="14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402768724"/>
                  </a:ext>
                </a:extLst>
              </a:tr>
              <a:tr h="234965">
                <a:tc>
                  <a:txBody>
                    <a:bodyPr/>
                    <a:lstStyle/>
                    <a:p>
                      <a:pPr>
                        <a:lnSpc>
                          <a:spcPct val="107000"/>
                        </a:lnSpc>
                        <a:spcAft>
                          <a:spcPts val="800"/>
                        </a:spcAft>
                      </a:pPr>
                      <a:r>
                        <a:rPr lang="en-AU" sz="900" kern="100" dirty="0">
                          <a:effectLst/>
                          <a:highlight>
                            <a:srgbClr val="84E290"/>
                          </a:highlight>
                        </a:rPr>
                        <a:t>Q37 - How often do your parents tell you that your university results determine your future?</a:t>
                      </a:r>
                      <a:endParaRPr lang="en-AU" sz="10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84E290"/>
                          </a:highlight>
                        </a:rPr>
                        <a:t>.890</a:t>
                      </a:r>
                      <a:endParaRPr lang="en-AU" sz="14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56032444"/>
                  </a:ext>
                </a:extLst>
              </a:tr>
              <a:tr h="354637">
                <a:tc>
                  <a:txBody>
                    <a:bodyPr/>
                    <a:lstStyle/>
                    <a:p>
                      <a:pPr>
                        <a:lnSpc>
                          <a:spcPct val="107000"/>
                        </a:lnSpc>
                        <a:spcAft>
                          <a:spcPts val="800"/>
                        </a:spcAft>
                      </a:pPr>
                      <a:r>
                        <a:rPr lang="en-AU" sz="900" kern="100" dirty="0">
                          <a:effectLst/>
                          <a:highlight>
                            <a:srgbClr val="84E290"/>
                          </a:highlight>
                        </a:rPr>
                        <a:t>Q37 - How often do your parents tell you that you need to get good grades at university to go on to a successful career?</a:t>
                      </a:r>
                      <a:endParaRPr lang="en-AU" sz="10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84E290"/>
                          </a:highlight>
                        </a:rPr>
                        <a:t>.869</a:t>
                      </a:r>
                      <a:endParaRPr lang="en-AU" sz="14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168913502"/>
                  </a:ext>
                </a:extLst>
              </a:tr>
              <a:tr h="354637">
                <a:tc>
                  <a:txBody>
                    <a:bodyPr/>
                    <a:lstStyle/>
                    <a:p>
                      <a:pPr>
                        <a:lnSpc>
                          <a:spcPct val="107000"/>
                        </a:lnSpc>
                        <a:spcAft>
                          <a:spcPts val="800"/>
                        </a:spcAft>
                      </a:pPr>
                      <a:r>
                        <a:rPr lang="en-AU" sz="900" kern="100" dirty="0">
                          <a:effectLst/>
                          <a:highlight>
                            <a:srgbClr val="84E290"/>
                          </a:highlight>
                        </a:rPr>
                        <a:t>Q37 - How often do your parents tell you that you need good university results to have a good life in the future?</a:t>
                      </a:r>
                      <a:endParaRPr lang="en-AU" sz="10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84E290"/>
                          </a:highlight>
                        </a:rPr>
                        <a:t>.865</a:t>
                      </a:r>
                      <a:endParaRPr lang="en-AU" sz="1400" kern="100" dirty="0">
                        <a:effectLst/>
                        <a:highlight>
                          <a:srgbClr val="84E29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8033594"/>
                  </a:ext>
                </a:extLst>
              </a:tr>
              <a:tr h="354637">
                <a:tc>
                  <a:txBody>
                    <a:bodyPr/>
                    <a:lstStyle/>
                    <a:p>
                      <a:pPr>
                        <a:lnSpc>
                          <a:spcPct val="107000"/>
                        </a:lnSpc>
                        <a:spcAft>
                          <a:spcPts val="800"/>
                        </a:spcAft>
                      </a:pPr>
                      <a:r>
                        <a:rPr lang="en-AU" sz="900" kern="100" dirty="0">
                          <a:effectLst/>
                          <a:highlight>
                            <a:srgbClr val="F6C5AC"/>
                          </a:highlight>
                        </a:rPr>
                        <a:t>Q37 - When your parents remind you about revising for upcoming university exams, does it make you want to stop revising?</a:t>
                      </a:r>
                      <a:endParaRPr lang="en-AU" sz="10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6C5AC"/>
                          </a:highlight>
                        </a:rPr>
                        <a:t> </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6C5AC"/>
                          </a:highlight>
                        </a:rPr>
                        <a:t>.933</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594540971"/>
                  </a:ext>
                </a:extLst>
              </a:tr>
              <a:tr h="354637">
                <a:tc>
                  <a:txBody>
                    <a:bodyPr/>
                    <a:lstStyle/>
                    <a:p>
                      <a:pPr>
                        <a:lnSpc>
                          <a:spcPct val="107000"/>
                        </a:lnSpc>
                        <a:spcAft>
                          <a:spcPts val="800"/>
                        </a:spcAft>
                      </a:pPr>
                      <a:r>
                        <a:rPr lang="en-AU" sz="900" kern="100" dirty="0">
                          <a:effectLst/>
                          <a:highlight>
                            <a:srgbClr val="F6C5AC"/>
                          </a:highlight>
                        </a:rPr>
                        <a:t>Q37 - When your parents remind you to revise for upcoming university exams, does it make you want to stop doing your </a:t>
                      </a:r>
                      <a:r>
                        <a:rPr lang="en-AU" sz="900" kern="100" dirty="0" err="1">
                          <a:effectLst/>
                          <a:highlight>
                            <a:srgbClr val="F6C5AC"/>
                          </a:highlight>
                        </a:rPr>
                        <a:t>uni</a:t>
                      </a:r>
                      <a:endParaRPr lang="en-AU" sz="10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a:effectLst/>
                          <a:highlight>
                            <a:srgbClr val="F6C5AC"/>
                          </a:highlight>
                        </a:rPr>
                        <a:t> </a:t>
                      </a:r>
                      <a:endParaRPr lang="en-AU" sz="1400" kern="10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6C5AC"/>
                          </a:highlight>
                        </a:rPr>
                        <a:t>.890</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61756389"/>
                  </a:ext>
                </a:extLst>
              </a:tr>
              <a:tr h="354637">
                <a:tc>
                  <a:txBody>
                    <a:bodyPr/>
                    <a:lstStyle/>
                    <a:p>
                      <a:pPr>
                        <a:lnSpc>
                          <a:spcPct val="107000"/>
                        </a:lnSpc>
                        <a:spcAft>
                          <a:spcPts val="800"/>
                        </a:spcAft>
                      </a:pPr>
                      <a:r>
                        <a:rPr lang="en-AU" sz="900" kern="100" dirty="0">
                          <a:effectLst/>
                          <a:highlight>
                            <a:srgbClr val="F6C5AC"/>
                          </a:highlight>
                        </a:rPr>
                        <a:t>Q37 - When your parents remind you to study for upcoming university exams, does it make you want to give up?</a:t>
                      </a:r>
                      <a:endParaRPr lang="en-AU" sz="10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6C5AC"/>
                          </a:highlight>
                        </a:rPr>
                        <a:t> </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6C5AC"/>
                          </a:highlight>
                        </a:rPr>
                        <a:t>.878</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965810744"/>
                  </a:ext>
                </a:extLst>
              </a:tr>
              <a:tr h="354637">
                <a:tc>
                  <a:txBody>
                    <a:bodyPr/>
                    <a:lstStyle/>
                    <a:p>
                      <a:pPr>
                        <a:lnSpc>
                          <a:spcPct val="107000"/>
                        </a:lnSpc>
                        <a:spcAft>
                          <a:spcPts val="800"/>
                        </a:spcAft>
                      </a:pPr>
                      <a:r>
                        <a:rPr lang="en-AU" sz="900" kern="100" dirty="0">
                          <a:effectLst/>
                          <a:highlight>
                            <a:srgbClr val="F6C5AC"/>
                          </a:highlight>
                        </a:rPr>
                        <a:t>Q37 - When your parents remind you about upcoming university exams, do you stop listening to them?</a:t>
                      </a:r>
                      <a:endParaRPr lang="en-AU" sz="10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6C5AC"/>
                          </a:highlight>
                        </a:rPr>
                        <a:t> </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6C5AC"/>
                          </a:highlight>
                        </a:rPr>
                        <a:t>.873</a:t>
                      </a:r>
                      <a:endParaRPr lang="en-AU" sz="1400" kern="100" dirty="0">
                        <a:effectLst/>
                        <a:highlight>
                          <a:srgbClr val="F6C5AC"/>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3418090"/>
                  </a:ext>
                </a:extLst>
              </a:tr>
              <a:tr h="234965">
                <a:tc>
                  <a:txBody>
                    <a:bodyPr/>
                    <a:lstStyle/>
                    <a:p>
                      <a:pPr>
                        <a:lnSpc>
                          <a:spcPct val="107000"/>
                        </a:lnSpc>
                        <a:spcAft>
                          <a:spcPts val="800"/>
                        </a:spcAft>
                      </a:pPr>
                      <a:r>
                        <a:rPr lang="en-AU" sz="900" kern="100" dirty="0">
                          <a:effectLst/>
                          <a:highlight>
                            <a:srgbClr val="FFFF00"/>
                          </a:highlight>
                        </a:rPr>
                        <a:t>Q37 - How often would you say you trust your parent’s advice on university?</a:t>
                      </a:r>
                      <a:endParaRPr lang="en-AU" sz="1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FFF00"/>
                          </a:highlight>
                        </a:rPr>
                        <a:t>.898</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562294152"/>
                  </a:ext>
                </a:extLst>
              </a:tr>
              <a:tr h="354637">
                <a:tc>
                  <a:txBody>
                    <a:bodyPr/>
                    <a:lstStyle/>
                    <a:p>
                      <a:pPr>
                        <a:lnSpc>
                          <a:spcPct val="107000"/>
                        </a:lnSpc>
                        <a:spcAft>
                          <a:spcPts val="800"/>
                        </a:spcAft>
                      </a:pPr>
                      <a:r>
                        <a:rPr lang="en-AU" sz="900" kern="100" dirty="0">
                          <a:effectLst/>
                          <a:highlight>
                            <a:srgbClr val="FFFF00"/>
                          </a:highlight>
                        </a:rPr>
                        <a:t>Q37 - How often do you ask for help from your parent’s before making a decision that will affect your university study?</a:t>
                      </a:r>
                      <a:endParaRPr lang="en-AU" sz="1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FFF00"/>
                          </a:highlight>
                        </a:rPr>
                        <a:t>.880</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a:effectLst/>
                          <a:highlight>
                            <a:srgbClr val="F9F9FB"/>
                          </a:highlight>
                        </a:rPr>
                        <a:t> </a:t>
                      </a:r>
                      <a:endParaRPr lang="en-AU" sz="14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22667285"/>
                  </a:ext>
                </a:extLst>
              </a:tr>
              <a:tr h="234965">
                <a:tc>
                  <a:txBody>
                    <a:bodyPr/>
                    <a:lstStyle/>
                    <a:p>
                      <a:pPr>
                        <a:lnSpc>
                          <a:spcPct val="107000"/>
                        </a:lnSpc>
                        <a:spcAft>
                          <a:spcPts val="800"/>
                        </a:spcAft>
                      </a:pPr>
                      <a:r>
                        <a:rPr lang="en-AU" sz="900" kern="100" dirty="0">
                          <a:effectLst/>
                          <a:highlight>
                            <a:srgbClr val="FFFF00"/>
                          </a:highlight>
                        </a:rPr>
                        <a:t>Q37 - How often do you go to your parents for advice regarding university?</a:t>
                      </a:r>
                      <a:endParaRPr lang="en-AU" sz="1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FFF00"/>
                          </a:highlight>
                        </a:rPr>
                        <a:t>.865</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0116646"/>
                  </a:ext>
                </a:extLst>
              </a:tr>
              <a:tr h="234965">
                <a:tc>
                  <a:txBody>
                    <a:bodyPr/>
                    <a:lstStyle/>
                    <a:p>
                      <a:pPr>
                        <a:lnSpc>
                          <a:spcPct val="107000"/>
                        </a:lnSpc>
                        <a:spcAft>
                          <a:spcPts val="800"/>
                        </a:spcAft>
                      </a:pPr>
                      <a:r>
                        <a:rPr lang="en-AU" sz="900" kern="100" dirty="0">
                          <a:effectLst/>
                          <a:highlight>
                            <a:srgbClr val="FFFF00"/>
                          </a:highlight>
                        </a:rPr>
                        <a:t>Q37 - How often do you listen to your parent’s advice regarding university?</a:t>
                      </a:r>
                      <a:endParaRPr lang="en-AU" sz="1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a:effectLst/>
                          <a:highlight>
                            <a:srgbClr val="FFFF00"/>
                          </a:highlight>
                        </a:rPr>
                        <a:t> </a:t>
                      </a:r>
                      <a:endParaRPr lang="en-AU" sz="14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FFF00"/>
                          </a:highlight>
                        </a:rPr>
                        <a:t> </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FFF00"/>
                          </a:highlight>
                        </a:rPr>
                        <a:t>.793</a:t>
                      </a:r>
                      <a:endParaRPr lang="en-AU"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2763231"/>
                  </a:ext>
                </a:extLst>
              </a:tr>
              <a:tr h="234965">
                <a:tc>
                  <a:txBody>
                    <a:bodyPr/>
                    <a:lstStyle/>
                    <a:p>
                      <a:pPr>
                        <a:lnSpc>
                          <a:spcPct val="107000"/>
                        </a:lnSpc>
                        <a:spcAft>
                          <a:spcPts val="800"/>
                        </a:spcAft>
                      </a:pPr>
                      <a:r>
                        <a:rPr lang="en-AU" sz="900" kern="100" dirty="0">
                          <a:effectLst/>
                          <a:highlight>
                            <a:srgbClr val="C0C0C0"/>
                          </a:highlight>
                        </a:rPr>
                        <a:t>Q37 - Do you want to try hard to do well at university to make your parents proud?</a:t>
                      </a:r>
                      <a:endParaRPr lang="en-AU" sz="10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a:effectLst/>
                          <a:highlight>
                            <a:srgbClr val="C0C0C0"/>
                          </a:highlight>
                        </a:rPr>
                        <a:t> </a:t>
                      </a:r>
                      <a:endParaRPr lang="en-AU" sz="1400" kern="10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C0C0C0"/>
                          </a:highlight>
                        </a:rPr>
                        <a:t>.883</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117218667"/>
                  </a:ext>
                </a:extLst>
              </a:tr>
              <a:tr h="234965">
                <a:tc>
                  <a:txBody>
                    <a:bodyPr/>
                    <a:lstStyle/>
                    <a:p>
                      <a:pPr>
                        <a:lnSpc>
                          <a:spcPct val="107000"/>
                        </a:lnSpc>
                        <a:spcAft>
                          <a:spcPts val="800"/>
                        </a:spcAft>
                      </a:pPr>
                      <a:r>
                        <a:rPr lang="en-AU" sz="900" kern="100" dirty="0">
                          <a:effectLst/>
                          <a:highlight>
                            <a:srgbClr val="C0C0C0"/>
                          </a:highlight>
                        </a:rPr>
                        <a:t>Q37 - Do you want to try hard to do well at university to make your parents happy?</a:t>
                      </a:r>
                      <a:endParaRPr lang="en-AU" sz="10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.833</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996359662"/>
                  </a:ext>
                </a:extLst>
              </a:tr>
              <a:tr h="354637">
                <a:tc>
                  <a:txBody>
                    <a:bodyPr/>
                    <a:lstStyle/>
                    <a:p>
                      <a:pPr>
                        <a:lnSpc>
                          <a:spcPct val="107000"/>
                        </a:lnSpc>
                        <a:spcAft>
                          <a:spcPts val="800"/>
                        </a:spcAft>
                      </a:pPr>
                      <a:r>
                        <a:rPr lang="en-AU" sz="900" kern="100" dirty="0">
                          <a:effectLst/>
                          <a:highlight>
                            <a:srgbClr val="C0C0C0"/>
                          </a:highlight>
                        </a:rPr>
                        <a:t>Q37 - Do you want to try hard to do well at university so your whole family will be pleased with you?</a:t>
                      </a:r>
                      <a:endParaRPr lang="en-AU" sz="10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C0C0C0"/>
                          </a:highlight>
                        </a:rPr>
                        <a:t>.823</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5771156"/>
                  </a:ext>
                </a:extLst>
              </a:tr>
              <a:tr h="234965">
                <a:tc>
                  <a:txBody>
                    <a:bodyPr/>
                    <a:lstStyle/>
                    <a:p>
                      <a:pPr>
                        <a:lnSpc>
                          <a:spcPct val="107000"/>
                        </a:lnSpc>
                        <a:spcAft>
                          <a:spcPts val="800"/>
                        </a:spcAft>
                      </a:pPr>
                      <a:r>
                        <a:rPr lang="en-AU" sz="900" kern="100" dirty="0">
                          <a:effectLst/>
                          <a:highlight>
                            <a:srgbClr val="C0C0C0"/>
                          </a:highlight>
                        </a:rPr>
                        <a:t>Q37 - Do you feel you need to well at university so that you do not let your parents down?</a:t>
                      </a:r>
                      <a:endParaRPr lang="en-AU" sz="10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solidFill>
                            <a:schemeClr val="dk1"/>
                          </a:solidFill>
                          <a:effectLst/>
                          <a:highlight>
                            <a:srgbClr val="C0C0C0"/>
                          </a:highlight>
                          <a:latin typeface="+mn-lt"/>
                          <a:ea typeface="+mn-ea"/>
                          <a:cs typeface="+mn-cs"/>
                        </a:rPr>
                        <a:t>.399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C0C0C0"/>
                          </a:highlight>
                        </a:rPr>
                        <a:t> </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C0C0C0"/>
                          </a:highlight>
                        </a:rPr>
                        <a:t>.744</a:t>
                      </a:r>
                      <a:endParaRPr lang="en-AU" sz="1400" kern="100" dirty="0">
                        <a:effectLst/>
                        <a:highlight>
                          <a:srgbClr val="C0C0C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F9F9FB"/>
                          </a:highlight>
                        </a:rPr>
                        <a:t> </a:t>
                      </a:r>
                      <a:endParaRPr lang="en-AU" sz="14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9285724"/>
                  </a:ext>
                </a:extLst>
              </a:tr>
              <a:tr h="234965">
                <a:tc>
                  <a:txBody>
                    <a:bodyPr/>
                    <a:lstStyle/>
                    <a:p>
                      <a:pPr>
                        <a:lnSpc>
                          <a:spcPct val="107000"/>
                        </a:lnSpc>
                        <a:spcAft>
                          <a:spcPts val="800"/>
                        </a:spcAft>
                      </a:pPr>
                      <a:r>
                        <a:rPr lang="en-AU" sz="900" kern="100" dirty="0">
                          <a:effectLst/>
                          <a:highlight>
                            <a:srgbClr val="D9F2D0"/>
                          </a:highlight>
                        </a:rPr>
                        <a:t>Q37 - How often do your parents tell you that university results are not the be all and end all?</a:t>
                      </a:r>
                      <a:endParaRPr lang="en-AU" sz="10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800"/>
                        </a:spcAft>
                      </a:pPr>
                      <a:r>
                        <a:rPr lang="en-AU" sz="1200" kern="100" dirty="0">
                          <a:effectLst/>
                          <a:highlight>
                            <a:srgbClr val="D9F2D0"/>
                          </a:highlight>
                        </a:rPr>
                        <a:t>.837</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722132217"/>
                  </a:ext>
                </a:extLst>
              </a:tr>
              <a:tr h="354637">
                <a:tc>
                  <a:txBody>
                    <a:bodyPr/>
                    <a:lstStyle/>
                    <a:p>
                      <a:pPr>
                        <a:lnSpc>
                          <a:spcPct val="107000"/>
                        </a:lnSpc>
                        <a:spcAft>
                          <a:spcPts val="800"/>
                        </a:spcAft>
                      </a:pPr>
                      <a:r>
                        <a:rPr lang="en-AU" sz="900" kern="100" dirty="0">
                          <a:effectLst/>
                          <a:highlight>
                            <a:srgbClr val="D9F2D0"/>
                          </a:highlight>
                        </a:rPr>
                        <a:t>Q37 - How often do your parents tell you that there are other options if you don’t do so well at university?</a:t>
                      </a:r>
                      <a:endParaRPr lang="en-AU" sz="10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.834</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719168517"/>
                  </a:ext>
                </a:extLst>
              </a:tr>
              <a:tr h="234965">
                <a:tc>
                  <a:txBody>
                    <a:bodyPr/>
                    <a:lstStyle/>
                    <a:p>
                      <a:pPr>
                        <a:lnSpc>
                          <a:spcPct val="107000"/>
                        </a:lnSpc>
                        <a:spcAft>
                          <a:spcPts val="800"/>
                        </a:spcAft>
                      </a:pPr>
                      <a:r>
                        <a:rPr lang="en-AU" sz="900" kern="100" dirty="0">
                          <a:effectLst/>
                          <a:highlight>
                            <a:srgbClr val="D9F2D0"/>
                          </a:highlight>
                        </a:rPr>
                        <a:t>Q37 - How often do your parents tell you that you don’t need to worry over your university study?</a:t>
                      </a:r>
                      <a:endParaRPr lang="en-AU" sz="10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lnSpc>
                          <a:spcPct val="107000"/>
                        </a:lnSpc>
                        <a:spcAft>
                          <a:spcPts val="800"/>
                        </a:spcAft>
                      </a:pPr>
                      <a:r>
                        <a:rPr lang="en-AU" sz="1200" kern="100" dirty="0">
                          <a:effectLst/>
                          <a:highlight>
                            <a:srgbClr val="D9F2D0"/>
                          </a:highlight>
                        </a:rPr>
                        <a:t>.745</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54386943"/>
                  </a:ext>
                </a:extLst>
              </a:tr>
              <a:tr h="239457">
                <a:tc>
                  <a:txBody>
                    <a:bodyPr/>
                    <a:lstStyle/>
                    <a:p>
                      <a:pPr>
                        <a:lnSpc>
                          <a:spcPct val="107000"/>
                        </a:lnSpc>
                        <a:spcAft>
                          <a:spcPts val="800"/>
                        </a:spcAft>
                      </a:pPr>
                      <a:r>
                        <a:rPr lang="en-AU" sz="900" kern="100" dirty="0">
                          <a:effectLst/>
                          <a:highlight>
                            <a:srgbClr val="D9F2D0"/>
                          </a:highlight>
                        </a:rPr>
                        <a:t>Q37 - How often do your parents tell you they will always be there for you, no matter what your university grades are?</a:t>
                      </a:r>
                      <a:endParaRPr lang="en-AU" sz="10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180000" marR="18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D9F2D0"/>
                          </a:highlight>
                        </a:rPr>
                        <a:t>.402</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D9F2D0"/>
                          </a:highlight>
                        </a:rPr>
                        <a:t> </a:t>
                      </a:r>
                      <a:endParaRPr lang="en-AU" sz="1400" kern="100" dirty="0">
                        <a:effectLst/>
                        <a:highlight>
                          <a:srgbClr val="D9F2D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200" kern="100" dirty="0">
                          <a:effectLst/>
                          <a:highlight>
                            <a:srgbClr val="D9F2D0"/>
                          </a:highlight>
                        </a:rPr>
                        <a:t>.</a:t>
                      </a:r>
                      <a:r>
                        <a:rPr lang="en-AU" sz="1200" kern="100" dirty="0">
                          <a:solidFill>
                            <a:schemeClr val="dk1"/>
                          </a:solidFill>
                          <a:effectLst/>
                          <a:highlight>
                            <a:srgbClr val="D9F2D0"/>
                          </a:highlight>
                          <a:latin typeface="+mn-lt"/>
                          <a:ea typeface="+mn-ea"/>
                          <a:cs typeface="+mn-cs"/>
                        </a:rPr>
                        <a:t>639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7661430"/>
                  </a:ext>
                </a:extLst>
              </a:tr>
            </a:tbl>
          </a:graphicData>
        </a:graphic>
      </p:graphicFrame>
      <p:graphicFrame>
        <p:nvGraphicFramePr>
          <p:cNvPr id="8" name="Diagram 7">
            <a:extLst>
              <a:ext uri="{FF2B5EF4-FFF2-40B4-BE49-F238E27FC236}">
                <a16:creationId xmlns:a16="http://schemas.microsoft.com/office/drawing/2014/main" id="{4BF3B130-FFC9-BC2E-588C-720D3E4E33BD}"/>
              </a:ext>
            </a:extLst>
          </p:cNvPr>
          <p:cNvGraphicFramePr/>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201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B4B834-364D-E982-3612-691AAA2EEE62}"/>
              </a:ext>
            </a:extLst>
          </p:cNvPr>
          <p:cNvSpPr/>
          <p:nvPr/>
        </p:nvSpPr>
        <p:spPr>
          <a:xfrm>
            <a:off x="-63610" y="0"/>
            <a:ext cx="931097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012509" y="677065"/>
            <a:ext cx="7351021" cy="769441"/>
          </a:xfrm>
          <a:prstGeom prst="rect">
            <a:avLst/>
          </a:prstGeom>
          <a:noFill/>
        </p:spPr>
        <p:txBody>
          <a:bodyPr wrap="square">
            <a:spAutoFit/>
          </a:bodyPr>
          <a:lstStyle/>
          <a:p>
            <a:r>
              <a:rPr lang="en-US" sz="4400" dirty="0"/>
              <a:t>Confirmatory factor analysis</a:t>
            </a:r>
          </a:p>
        </p:txBody>
      </p:sp>
      <p:sp>
        <p:nvSpPr>
          <p:cNvPr id="6" name="TextBox 5">
            <a:extLst>
              <a:ext uri="{FF2B5EF4-FFF2-40B4-BE49-F238E27FC236}">
                <a16:creationId xmlns:a16="http://schemas.microsoft.com/office/drawing/2014/main" id="{B88325C5-39EF-173B-E2C7-3EA5D93DA715}"/>
              </a:ext>
            </a:extLst>
          </p:cNvPr>
          <p:cNvSpPr txBox="1"/>
          <p:nvPr/>
        </p:nvSpPr>
        <p:spPr>
          <a:xfrm>
            <a:off x="2012509" y="1952250"/>
            <a:ext cx="7688000" cy="410369"/>
          </a:xfrm>
          <a:prstGeom prst="rect">
            <a:avLst/>
          </a:prstGeom>
          <a:noFill/>
        </p:spPr>
        <p:txBody>
          <a:bodyPr wrap="square">
            <a:spAutoFit/>
          </a:bodyPr>
          <a:lstStyle/>
          <a:p>
            <a:pPr>
              <a:lnSpc>
                <a:spcPct val="107000"/>
              </a:lnSpc>
              <a:spcAft>
                <a:spcPts val="800"/>
              </a:spcAft>
            </a:pPr>
            <a:r>
              <a:rPr lang="en-AU" sz="2000" kern="100" dirty="0">
                <a:latin typeface="Aptos" panose="020B0004020202020204" pitchFamily="34" charset="0"/>
                <a:ea typeface="Aptos" panose="020B0004020202020204" pitchFamily="34" charset="0"/>
                <a:cs typeface="Times New Roman" panose="02020603050405020304" pitchFamily="18" charset="0"/>
              </a:rPr>
              <a:t>Loadings for all items on their intended scale: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5FF99D6-B74C-DB94-812E-441D8C6A3EA4}"/>
              </a:ext>
            </a:extLst>
          </p:cNvPr>
          <p:cNvGraphicFramePr>
            <a:graphicFrameLocks noGrp="1"/>
          </p:cNvGraphicFramePr>
          <p:nvPr>
            <p:extLst>
              <p:ext uri="{D42A27DB-BD31-4B8C-83A1-F6EECF244321}">
                <p14:modId xmlns:p14="http://schemas.microsoft.com/office/powerpoint/2010/main" val="3827034829"/>
              </p:ext>
            </p:extLst>
          </p:nvPr>
        </p:nvGraphicFramePr>
        <p:xfrm>
          <a:off x="2085975" y="2750326"/>
          <a:ext cx="6863537" cy="1854200"/>
        </p:xfrm>
        <a:graphic>
          <a:graphicData uri="http://schemas.openxmlformats.org/drawingml/2006/table">
            <a:tbl>
              <a:tblPr firstRow="1" bandRow="1">
                <a:tableStyleId>{5C22544A-7EE6-4342-B048-85BDC9FD1C3A}</a:tableStyleId>
              </a:tblPr>
              <a:tblGrid>
                <a:gridCol w="1249915">
                  <a:extLst>
                    <a:ext uri="{9D8B030D-6E8A-4147-A177-3AD203B41FA5}">
                      <a16:colId xmlns:a16="http://schemas.microsoft.com/office/drawing/2014/main" val="3954685656"/>
                    </a:ext>
                  </a:extLst>
                </a:gridCol>
                <a:gridCol w="1447137">
                  <a:extLst>
                    <a:ext uri="{9D8B030D-6E8A-4147-A177-3AD203B41FA5}">
                      <a16:colId xmlns:a16="http://schemas.microsoft.com/office/drawing/2014/main" val="3218757990"/>
                    </a:ext>
                  </a:extLst>
                </a:gridCol>
                <a:gridCol w="1335819">
                  <a:extLst>
                    <a:ext uri="{9D8B030D-6E8A-4147-A177-3AD203B41FA5}">
                      <a16:colId xmlns:a16="http://schemas.microsoft.com/office/drawing/2014/main" val="1667979728"/>
                    </a:ext>
                  </a:extLst>
                </a:gridCol>
                <a:gridCol w="1447138">
                  <a:extLst>
                    <a:ext uri="{9D8B030D-6E8A-4147-A177-3AD203B41FA5}">
                      <a16:colId xmlns:a16="http://schemas.microsoft.com/office/drawing/2014/main" val="175692710"/>
                    </a:ext>
                  </a:extLst>
                </a:gridCol>
                <a:gridCol w="1383528">
                  <a:extLst>
                    <a:ext uri="{9D8B030D-6E8A-4147-A177-3AD203B41FA5}">
                      <a16:colId xmlns:a16="http://schemas.microsoft.com/office/drawing/2014/main" val="2166023248"/>
                    </a:ext>
                  </a:extLst>
                </a:gridCol>
              </a:tblGrid>
              <a:tr h="370840">
                <a:tc>
                  <a:txBody>
                    <a:bodyPr/>
                    <a:lstStyle/>
                    <a:p>
                      <a:r>
                        <a:rPr lang="en-AU" dirty="0"/>
                        <a:t>Pride</a:t>
                      </a:r>
                    </a:p>
                  </a:txBody>
                  <a:tcPr/>
                </a:tc>
                <a:tc>
                  <a:txBody>
                    <a:bodyPr/>
                    <a:lstStyle/>
                    <a:p>
                      <a:r>
                        <a:rPr lang="en-AU" dirty="0"/>
                        <a:t>Consequence</a:t>
                      </a:r>
                    </a:p>
                  </a:txBody>
                  <a:tcPr/>
                </a:tc>
                <a:tc>
                  <a:txBody>
                    <a:bodyPr/>
                    <a:lstStyle/>
                    <a:p>
                      <a:r>
                        <a:rPr lang="en-AU" dirty="0"/>
                        <a:t>Behaviour</a:t>
                      </a:r>
                    </a:p>
                  </a:txBody>
                  <a:tcPr/>
                </a:tc>
                <a:tc>
                  <a:txBody>
                    <a:bodyPr/>
                    <a:lstStyle/>
                    <a:p>
                      <a:r>
                        <a:rPr lang="en-AU" dirty="0"/>
                        <a:t>Reassurance</a:t>
                      </a:r>
                    </a:p>
                  </a:txBody>
                  <a:tcPr/>
                </a:tc>
                <a:tc>
                  <a:txBody>
                    <a:bodyPr/>
                    <a:lstStyle/>
                    <a:p>
                      <a:r>
                        <a:rPr lang="en-AU" dirty="0"/>
                        <a:t>Trust</a:t>
                      </a:r>
                    </a:p>
                  </a:txBody>
                  <a:tcPr/>
                </a:tc>
                <a:extLst>
                  <a:ext uri="{0D108BD9-81ED-4DB2-BD59-A6C34878D82A}">
                    <a16:rowId xmlns:a16="http://schemas.microsoft.com/office/drawing/2014/main" val="2348829238"/>
                  </a:ext>
                </a:extLst>
              </a:tr>
              <a:tr h="370840">
                <a:tc>
                  <a:txBody>
                    <a:bodyPr/>
                    <a:lstStyle/>
                    <a:p>
                      <a:r>
                        <a:rPr lang="en-AU" dirty="0"/>
                        <a:t>.890</a:t>
                      </a:r>
                    </a:p>
                  </a:txBody>
                  <a:tcPr/>
                </a:tc>
                <a:tc>
                  <a:txBody>
                    <a:bodyPr/>
                    <a:lstStyle/>
                    <a:p>
                      <a:r>
                        <a:rPr lang="en-AU" dirty="0"/>
                        <a:t>.918</a:t>
                      </a:r>
                    </a:p>
                  </a:txBody>
                  <a:tcPr/>
                </a:tc>
                <a:tc>
                  <a:txBody>
                    <a:bodyPr/>
                    <a:lstStyle/>
                    <a:p>
                      <a:r>
                        <a:rPr lang="en-AU" dirty="0"/>
                        <a:t>.940</a:t>
                      </a:r>
                    </a:p>
                  </a:txBody>
                  <a:tcPr/>
                </a:tc>
                <a:tc>
                  <a:txBody>
                    <a:bodyPr/>
                    <a:lstStyle/>
                    <a:p>
                      <a:r>
                        <a:rPr lang="en-AU" dirty="0"/>
                        <a:t>.810</a:t>
                      </a:r>
                    </a:p>
                  </a:txBody>
                  <a:tcPr/>
                </a:tc>
                <a:tc>
                  <a:txBody>
                    <a:bodyPr/>
                    <a:lstStyle/>
                    <a:p>
                      <a:r>
                        <a:rPr lang="en-AU" dirty="0"/>
                        <a:t>.852</a:t>
                      </a:r>
                    </a:p>
                  </a:txBody>
                  <a:tcPr/>
                </a:tc>
                <a:extLst>
                  <a:ext uri="{0D108BD9-81ED-4DB2-BD59-A6C34878D82A}">
                    <a16:rowId xmlns:a16="http://schemas.microsoft.com/office/drawing/2014/main" val="1532486569"/>
                  </a:ext>
                </a:extLst>
              </a:tr>
              <a:tr h="370840">
                <a:tc>
                  <a:txBody>
                    <a:bodyPr/>
                    <a:lstStyle/>
                    <a:p>
                      <a:r>
                        <a:rPr lang="en-AU" dirty="0"/>
                        <a:t>.847</a:t>
                      </a:r>
                    </a:p>
                  </a:txBody>
                  <a:tcPr/>
                </a:tc>
                <a:tc>
                  <a:txBody>
                    <a:bodyPr/>
                    <a:lstStyle/>
                    <a:p>
                      <a:r>
                        <a:rPr lang="en-AU" dirty="0"/>
                        <a:t>.951</a:t>
                      </a:r>
                    </a:p>
                  </a:txBody>
                  <a:tcPr/>
                </a:tc>
                <a:tc>
                  <a:txBody>
                    <a:bodyPr/>
                    <a:lstStyle/>
                    <a:p>
                      <a:r>
                        <a:rPr lang="en-AU" dirty="0"/>
                        <a:t>.905</a:t>
                      </a:r>
                    </a:p>
                  </a:txBody>
                  <a:tcPr/>
                </a:tc>
                <a:tc>
                  <a:txBody>
                    <a:bodyPr/>
                    <a:lstStyle/>
                    <a:p>
                      <a:r>
                        <a:rPr lang="en-AU" dirty="0"/>
                        <a:t>.885</a:t>
                      </a:r>
                    </a:p>
                  </a:txBody>
                  <a:tcPr/>
                </a:tc>
                <a:tc>
                  <a:txBody>
                    <a:bodyPr/>
                    <a:lstStyle/>
                    <a:p>
                      <a:r>
                        <a:rPr lang="en-AU" dirty="0"/>
                        <a:t>.912</a:t>
                      </a:r>
                    </a:p>
                  </a:txBody>
                  <a:tcPr/>
                </a:tc>
                <a:extLst>
                  <a:ext uri="{0D108BD9-81ED-4DB2-BD59-A6C34878D82A}">
                    <a16:rowId xmlns:a16="http://schemas.microsoft.com/office/drawing/2014/main" val="1215677750"/>
                  </a:ext>
                </a:extLst>
              </a:tr>
              <a:tr h="370840">
                <a:tc>
                  <a:txBody>
                    <a:bodyPr/>
                    <a:lstStyle/>
                    <a:p>
                      <a:r>
                        <a:rPr lang="en-AU" dirty="0"/>
                        <a:t>.923</a:t>
                      </a:r>
                    </a:p>
                  </a:txBody>
                  <a:tcPr/>
                </a:tc>
                <a:tc>
                  <a:txBody>
                    <a:bodyPr/>
                    <a:lstStyle/>
                    <a:p>
                      <a:r>
                        <a:rPr lang="en-AU" dirty="0"/>
                        <a:t>.948</a:t>
                      </a:r>
                    </a:p>
                  </a:txBody>
                  <a:tcPr/>
                </a:tc>
                <a:tc>
                  <a:txBody>
                    <a:bodyPr/>
                    <a:lstStyle/>
                    <a:p>
                      <a:r>
                        <a:rPr lang="en-AU" dirty="0"/>
                        <a:t>.948</a:t>
                      </a:r>
                    </a:p>
                  </a:txBody>
                  <a:tcPr/>
                </a:tc>
                <a:tc>
                  <a:txBody>
                    <a:bodyPr/>
                    <a:lstStyle/>
                    <a:p>
                      <a:r>
                        <a:rPr lang="en-AU" dirty="0"/>
                        <a:t>.787</a:t>
                      </a:r>
                    </a:p>
                  </a:txBody>
                  <a:tcPr/>
                </a:tc>
                <a:tc>
                  <a:txBody>
                    <a:bodyPr/>
                    <a:lstStyle/>
                    <a:p>
                      <a:r>
                        <a:rPr lang="en-AU" dirty="0"/>
                        <a:t>.910</a:t>
                      </a:r>
                    </a:p>
                  </a:txBody>
                  <a:tcPr/>
                </a:tc>
                <a:extLst>
                  <a:ext uri="{0D108BD9-81ED-4DB2-BD59-A6C34878D82A}">
                    <a16:rowId xmlns:a16="http://schemas.microsoft.com/office/drawing/2014/main" val="3154860193"/>
                  </a:ext>
                </a:extLst>
              </a:tr>
              <a:tr h="370840">
                <a:tc>
                  <a:txBody>
                    <a:bodyPr/>
                    <a:lstStyle/>
                    <a:p>
                      <a:r>
                        <a:rPr lang="en-AU" dirty="0"/>
                        <a:t>.908</a:t>
                      </a:r>
                    </a:p>
                  </a:txBody>
                  <a:tcPr/>
                </a:tc>
                <a:tc>
                  <a:txBody>
                    <a:bodyPr/>
                    <a:lstStyle/>
                    <a:p>
                      <a:r>
                        <a:rPr lang="en-AU" dirty="0"/>
                        <a:t>.947</a:t>
                      </a:r>
                    </a:p>
                  </a:txBody>
                  <a:tcPr/>
                </a:tc>
                <a:tc>
                  <a:txBody>
                    <a:bodyPr/>
                    <a:lstStyle/>
                    <a:p>
                      <a:r>
                        <a:rPr lang="en-AU" dirty="0"/>
                        <a:t>.906</a:t>
                      </a:r>
                    </a:p>
                  </a:txBody>
                  <a:tcPr/>
                </a:tc>
                <a:tc>
                  <a:txBody>
                    <a:bodyPr/>
                    <a:lstStyle/>
                    <a:p>
                      <a:r>
                        <a:rPr lang="en-AU" dirty="0"/>
                        <a:t>.763</a:t>
                      </a:r>
                    </a:p>
                  </a:txBody>
                  <a:tcPr/>
                </a:tc>
                <a:tc>
                  <a:txBody>
                    <a:bodyPr/>
                    <a:lstStyle/>
                    <a:p>
                      <a:r>
                        <a:rPr lang="en-AU" dirty="0"/>
                        <a:t>.895</a:t>
                      </a:r>
                    </a:p>
                  </a:txBody>
                  <a:tcPr/>
                </a:tc>
                <a:extLst>
                  <a:ext uri="{0D108BD9-81ED-4DB2-BD59-A6C34878D82A}">
                    <a16:rowId xmlns:a16="http://schemas.microsoft.com/office/drawing/2014/main" val="3547568320"/>
                  </a:ext>
                </a:extLst>
              </a:tr>
            </a:tbl>
          </a:graphicData>
        </a:graphic>
      </p:graphicFrame>
      <p:graphicFrame>
        <p:nvGraphicFramePr>
          <p:cNvPr id="2" name="Diagram 1">
            <a:extLst>
              <a:ext uri="{FF2B5EF4-FFF2-40B4-BE49-F238E27FC236}">
                <a16:creationId xmlns:a16="http://schemas.microsoft.com/office/drawing/2014/main" id="{AFB8DABD-4C47-F96A-68A6-33D501E90409}"/>
              </a:ext>
            </a:extLst>
          </p:cNvPr>
          <p:cNvGraphicFramePr/>
          <p:nvPr>
            <p:extLst>
              <p:ext uri="{D42A27DB-BD31-4B8C-83A1-F6EECF244321}">
                <p14:modId xmlns:p14="http://schemas.microsoft.com/office/powerpoint/2010/main" val="4184647409"/>
              </p:ext>
            </p:extLst>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2CF8650D-2882-4556-140A-893EE415BBFF}"/>
              </a:ext>
            </a:extLst>
          </p:cNvPr>
          <p:cNvSpPr txBox="1"/>
          <p:nvPr/>
        </p:nvSpPr>
        <p:spPr>
          <a:xfrm>
            <a:off x="2085975" y="4969571"/>
            <a:ext cx="6311684" cy="674928"/>
          </a:xfrm>
          <a:prstGeom prst="rect">
            <a:avLst/>
          </a:prstGeom>
          <a:noFill/>
        </p:spPr>
        <p:txBody>
          <a:bodyPr wrap="square">
            <a:spAutoFit/>
          </a:bodyPr>
          <a:lstStyle/>
          <a:p>
            <a:pPr>
              <a:lnSpc>
                <a:spcPct val="107000"/>
              </a:lnSpc>
              <a:spcAft>
                <a:spcPts val="800"/>
              </a:spcAft>
            </a:pPr>
            <a:r>
              <a:rPr lang="en-AU" sz="1800" i="1" kern="100" dirty="0">
                <a:effectLst/>
                <a:latin typeface="Aptos" panose="020B0004020202020204" pitchFamily="34" charset="0"/>
                <a:ea typeface="Aptos" panose="020B0004020202020204" pitchFamily="34" charset="0"/>
                <a:cs typeface="Times New Roman" panose="02020603050405020304" pitchFamily="18" charset="0"/>
              </a:rPr>
              <a:t>KMO &amp; Bartlett’s test of sphericity were checked for each scale and indicated suitability of th</a:t>
            </a:r>
            <a:r>
              <a:rPr lang="en-AU" i="1" kern="100" dirty="0">
                <a:latin typeface="Aptos" panose="020B0004020202020204" pitchFamily="34" charset="0"/>
                <a:ea typeface="Aptos" panose="020B0004020202020204" pitchFamily="34" charset="0"/>
                <a:cs typeface="Times New Roman" panose="02020603050405020304" pitchFamily="18" charset="0"/>
              </a:rPr>
              <a:t>e data.</a:t>
            </a:r>
          </a:p>
        </p:txBody>
      </p:sp>
    </p:spTree>
    <p:extLst>
      <p:ext uri="{BB962C8B-B14F-4D97-AF65-F5344CB8AC3E}">
        <p14:creationId xmlns:p14="http://schemas.microsoft.com/office/powerpoint/2010/main" val="3892612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E43B4-87D0-7373-7CE1-8FAADA127F03}"/>
              </a:ext>
            </a:extLst>
          </p:cNvPr>
          <p:cNvSpPr/>
          <p:nvPr/>
        </p:nvSpPr>
        <p:spPr>
          <a:xfrm>
            <a:off x="0" y="0"/>
            <a:ext cx="9247367"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solidFill>
                  <a:schemeClr val="bg1"/>
                </a:solidFill>
              </a:rPr>
              <a:t>Confirmatory factor analysis</a:t>
            </a:r>
          </a:p>
        </p:txBody>
      </p:sp>
      <p:sp>
        <p:nvSpPr>
          <p:cNvPr id="6" name="TextBox 5">
            <a:extLst>
              <a:ext uri="{FF2B5EF4-FFF2-40B4-BE49-F238E27FC236}">
                <a16:creationId xmlns:a16="http://schemas.microsoft.com/office/drawing/2014/main" id="{B88325C5-39EF-173B-E2C7-3EA5D93DA715}"/>
              </a:ext>
            </a:extLst>
          </p:cNvPr>
          <p:cNvSpPr txBox="1"/>
          <p:nvPr/>
        </p:nvSpPr>
        <p:spPr>
          <a:xfrm>
            <a:off x="2418025" y="1484837"/>
            <a:ext cx="6296605" cy="1472839"/>
          </a:xfrm>
          <a:prstGeom prst="rect">
            <a:avLst/>
          </a:prstGeom>
          <a:noFill/>
        </p:spPr>
        <p:txBody>
          <a:bodyPr wrap="square">
            <a:spAutoFit/>
          </a:bodyPr>
          <a:lstStyle/>
          <a:p>
            <a:pPr>
              <a:lnSpc>
                <a:spcPct val="107000"/>
              </a:lnSpc>
              <a:spcAft>
                <a:spcPts val="800"/>
              </a:spcAft>
            </a:pPr>
            <a:r>
              <a:rPr lang="en-AU"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Following confirmation of factor structure and </a:t>
            </a:r>
            <a:r>
              <a:rPr lang="en-AU"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item loadings, scales means were </a:t>
            </a:r>
            <a:r>
              <a:rPr lang="en-AU"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calculated. </a:t>
            </a:r>
          </a:p>
          <a:p>
            <a:pPr>
              <a:lnSpc>
                <a:spcPct val="107000"/>
              </a:lnSpc>
              <a:spcAft>
                <a:spcPts val="800"/>
              </a:spcAft>
            </a:pPr>
            <a:endParaRPr lang="en-AU"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39BD917E-E415-F6C2-8D9E-9EAFF447049E}"/>
              </a:ext>
            </a:extLst>
          </p:cNvPr>
          <p:cNvGraphicFramePr/>
          <p:nvPr>
            <p:extLst>
              <p:ext uri="{D42A27DB-BD31-4B8C-83A1-F6EECF244321}">
                <p14:modId xmlns:p14="http://schemas.microsoft.com/office/powerpoint/2010/main" val="156651748"/>
              </p:ext>
            </p:extLst>
          </p:nvPr>
        </p:nvGraphicFramePr>
        <p:xfrm>
          <a:off x="2418025" y="2313834"/>
          <a:ext cx="6431777" cy="42427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5AE710F3-66C1-9606-2981-247EE7DF6BBE}"/>
              </a:ext>
            </a:extLst>
          </p:cNvPr>
          <p:cNvGraphicFramePr/>
          <p:nvPr>
            <p:extLst>
              <p:ext uri="{D42A27DB-BD31-4B8C-83A1-F6EECF244321}">
                <p14:modId xmlns:p14="http://schemas.microsoft.com/office/powerpoint/2010/main" val="1555405374"/>
              </p:ext>
            </p:extLst>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9034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E43B4-87D0-7373-7CE1-8FAADA127F03}"/>
              </a:ext>
            </a:extLst>
          </p:cNvPr>
          <p:cNvSpPr/>
          <p:nvPr/>
        </p:nvSpPr>
        <p:spPr>
          <a:xfrm>
            <a:off x="0" y="0"/>
            <a:ext cx="924736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solidFill>
                  <a:schemeClr val="bg1"/>
                </a:solidFill>
              </a:rPr>
              <a:t>Scale Correlations</a:t>
            </a:r>
          </a:p>
        </p:txBody>
      </p:sp>
      <p:graphicFrame>
        <p:nvGraphicFramePr>
          <p:cNvPr id="2" name="Table 1">
            <a:extLst>
              <a:ext uri="{FF2B5EF4-FFF2-40B4-BE49-F238E27FC236}">
                <a16:creationId xmlns:a16="http://schemas.microsoft.com/office/drawing/2014/main" id="{9EE4C7B1-FABC-303A-B813-9411ADF6F853}"/>
              </a:ext>
            </a:extLst>
          </p:cNvPr>
          <p:cNvGraphicFramePr>
            <a:graphicFrameLocks noGrp="1"/>
          </p:cNvGraphicFramePr>
          <p:nvPr>
            <p:extLst>
              <p:ext uri="{D42A27DB-BD31-4B8C-83A1-F6EECF244321}">
                <p14:modId xmlns:p14="http://schemas.microsoft.com/office/powerpoint/2010/main" val="2071164330"/>
              </p:ext>
            </p:extLst>
          </p:nvPr>
        </p:nvGraphicFramePr>
        <p:xfrm>
          <a:off x="2418025" y="1704769"/>
          <a:ext cx="6105774" cy="4338224"/>
        </p:xfrm>
        <a:graphic>
          <a:graphicData uri="http://schemas.openxmlformats.org/drawingml/2006/table">
            <a:tbl>
              <a:tblPr firstRow="1" firstCol="1" bandRow="1"/>
              <a:tblGrid>
                <a:gridCol w="1988547">
                  <a:extLst>
                    <a:ext uri="{9D8B030D-6E8A-4147-A177-3AD203B41FA5}">
                      <a16:colId xmlns:a16="http://schemas.microsoft.com/office/drawing/2014/main" val="1910178282"/>
                    </a:ext>
                  </a:extLst>
                </a:gridCol>
                <a:gridCol w="822683">
                  <a:extLst>
                    <a:ext uri="{9D8B030D-6E8A-4147-A177-3AD203B41FA5}">
                      <a16:colId xmlns:a16="http://schemas.microsoft.com/office/drawing/2014/main" val="3163161184"/>
                    </a:ext>
                  </a:extLst>
                </a:gridCol>
                <a:gridCol w="823636">
                  <a:extLst>
                    <a:ext uri="{9D8B030D-6E8A-4147-A177-3AD203B41FA5}">
                      <a16:colId xmlns:a16="http://schemas.microsoft.com/office/drawing/2014/main" val="3795949319"/>
                    </a:ext>
                  </a:extLst>
                </a:gridCol>
                <a:gridCol w="823636">
                  <a:extLst>
                    <a:ext uri="{9D8B030D-6E8A-4147-A177-3AD203B41FA5}">
                      <a16:colId xmlns:a16="http://schemas.microsoft.com/office/drawing/2014/main" val="3318402466"/>
                    </a:ext>
                  </a:extLst>
                </a:gridCol>
                <a:gridCol w="823636">
                  <a:extLst>
                    <a:ext uri="{9D8B030D-6E8A-4147-A177-3AD203B41FA5}">
                      <a16:colId xmlns:a16="http://schemas.microsoft.com/office/drawing/2014/main" val="1869833119"/>
                    </a:ext>
                  </a:extLst>
                </a:gridCol>
                <a:gridCol w="823636">
                  <a:extLst>
                    <a:ext uri="{9D8B030D-6E8A-4147-A177-3AD203B41FA5}">
                      <a16:colId xmlns:a16="http://schemas.microsoft.com/office/drawing/2014/main" val="842612226"/>
                    </a:ext>
                  </a:extLst>
                </a:gridCol>
              </a:tblGrid>
              <a:tr h="394384">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151686"/>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 Pride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757707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 Consequence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.486**</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1510823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 Behaviour</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.329**</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.457**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268525421"/>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 Reassurance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.224**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-.177**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.033</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48357195"/>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 Trust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.314**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.005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-.041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.490**</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309208"/>
                  </a:ext>
                </a:extLst>
              </a:tr>
              <a:tr h="394384">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Mean</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3.74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2.48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2.96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2.99</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280429002"/>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Standard deviation</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1.12</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1.25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1.06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302076711"/>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Skewness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-.75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.44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.51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-.06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66000848"/>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Kurtosis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-.97</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-.68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017158103"/>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Cronbach’s alpha</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.83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.92</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9654083"/>
                  </a:ext>
                </a:extLst>
              </a:tr>
            </a:tbl>
          </a:graphicData>
        </a:graphic>
      </p:graphicFrame>
      <p:graphicFrame>
        <p:nvGraphicFramePr>
          <p:cNvPr id="9" name="Diagram 8">
            <a:extLst>
              <a:ext uri="{FF2B5EF4-FFF2-40B4-BE49-F238E27FC236}">
                <a16:creationId xmlns:a16="http://schemas.microsoft.com/office/drawing/2014/main" id="{8BE67D58-C6C7-B06C-B12E-139D70307944}"/>
              </a:ext>
            </a:extLst>
          </p:cNvPr>
          <p:cNvGraphicFramePr/>
          <p:nvPr>
            <p:extLst>
              <p:ext uri="{D42A27DB-BD31-4B8C-83A1-F6EECF244321}">
                <p14:modId xmlns:p14="http://schemas.microsoft.com/office/powerpoint/2010/main" val="1983110793"/>
              </p:ext>
            </p:extLst>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Rounded Corners 11">
            <a:extLst>
              <a:ext uri="{FF2B5EF4-FFF2-40B4-BE49-F238E27FC236}">
                <a16:creationId xmlns:a16="http://schemas.microsoft.com/office/drawing/2014/main" id="{CCAA3B86-9CA7-2F76-7101-885823940A80}"/>
              </a:ext>
            </a:extLst>
          </p:cNvPr>
          <p:cNvSpPr/>
          <p:nvPr/>
        </p:nvSpPr>
        <p:spPr>
          <a:xfrm>
            <a:off x="4349363" y="2401294"/>
            <a:ext cx="811034" cy="1630017"/>
          </a:xfrm>
          <a:prstGeom prst="roundRect">
            <a:avLst/>
          </a:prstGeom>
          <a:solidFill>
            <a:schemeClr val="accent1">
              <a:lumMod val="20000"/>
              <a:lumOff val="80000"/>
              <a:alpha val="2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5228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E43B4-87D0-7373-7CE1-8FAADA127F03}"/>
              </a:ext>
            </a:extLst>
          </p:cNvPr>
          <p:cNvSpPr/>
          <p:nvPr/>
        </p:nvSpPr>
        <p:spPr>
          <a:xfrm>
            <a:off x="0" y="0"/>
            <a:ext cx="924736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solidFill>
                  <a:schemeClr val="bg1"/>
                </a:solidFill>
              </a:rPr>
              <a:t>Scale Correlations</a:t>
            </a:r>
          </a:p>
        </p:txBody>
      </p:sp>
      <p:graphicFrame>
        <p:nvGraphicFramePr>
          <p:cNvPr id="2" name="Table 1">
            <a:extLst>
              <a:ext uri="{FF2B5EF4-FFF2-40B4-BE49-F238E27FC236}">
                <a16:creationId xmlns:a16="http://schemas.microsoft.com/office/drawing/2014/main" id="{9EE4C7B1-FABC-303A-B813-9411ADF6F853}"/>
              </a:ext>
            </a:extLst>
          </p:cNvPr>
          <p:cNvGraphicFramePr>
            <a:graphicFrameLocks noGrp="1"/>
          </p:cNvGraphicFramePr>
          <p:nvPr/>
        </p:nvGraphicFramePr>
        <p:xfrm>
          <a:off x="2418025" y="1704769"/>
          <a:ext cx="6105774" cy="4338224"/>
        </p:xfrm>
        <a:graphic>
          <a:graphicData uri="http://schemas.openxmlformats.org/drawingml/2006/table">
            <a:tbl>
              <a:tblPr firstRow="1" firstCol="1" bandRow="1"/>
              <a:tblGrid>
                <a:gridCol w="1988547">
                  <a:extLst>
                    <a:ext uri="{9D8B030D-6E8A-4147-A177-3AD203B41FA5}">
                      <a16:colId xmlns:a16="http://schemas.microsoft.com/office/drawing/2014/main" val="1910178282"/>
                    </a:ext>
                  </a:extLst>
                </a:gridCol>
                <a:gridCol w="822683">
                  <a:extLst>
                    <a:ext uri="{9D8B030D-6E8A-4147-A177-3AD203B41FA5}">
                      <a16:colId xmlns:a16="http://schemas.microsoft.com/office/drawing/2014/main" val="3163161184"/>
                    </a:ext>
                  </a:extLst>
                </a:gridCol>
                <a:gridCol w="823636">
                  <a:extLst>
                    <a:ext uri="{9D8B030D-6E8A-4147-A177-3AD203B41FA5}">
                      <a16:colId xmlns:a16="http://schemas.microsoft.com/office/drawing/2014/main" val="3795949319"/>
                    </a:ext>
                  </a:extLst>
                </a:gridCol>
                <a:gridCol w="823636">
                  <a:extLst>
                    <a:ext uri="{9D8B030D-6E8A-4147-A177-3AD203B41FA5}">
                      <a16:colId xmlns:a16="http://schemas.microsoft.com/office/drawing/2014/main" val="3318402466"/>
                    </a:ext>
                  </a:extLst>
                </a:gridCol>
                <a:gridCol w="823636">
                  <a:extLst>
                    <a:ext uri="{9D8B030D-6E8A-4147-A177-3AD203B41FA5}">
                      <a16:colId xmlns:a16="http://schemas.microsoft.com/office/drawing/2014/main" val="1869833119"/>
                    </a:ext>
                  </a:extLst>
                </a:gridCol>
                <a:gridCol w="823636">
                  <a:extLst>
                    <a:ext uri="{9D8B030D-6E8A-4147-A177-3AD203B41FA5}">
                      <a16:colId xmlns:a16="http://schemas.microsoft.com/office/drawing/2014/main" val="842612226"/>
                    </a:ext>
                  </a:extLst>
                </a:gridCol>
              </a:tblGrid>
              <a:tr h="394384">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151686"/>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 Pride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757707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 Consequence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.486**</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1510823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 Behaviour</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.329**</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.457**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268525421"/>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 Reassurance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.224**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-.177**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.033</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48357195"/>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 Trust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.314**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.005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-.041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.490**</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309208"/>
                  </a:ext>
                </a:extLst>
              </a:tr>
              <a:tr h="394384">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Mean</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3.74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2.48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2.96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2.99</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280429002"/>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Standard deviation</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1.12</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1.25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1.06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302076711"/>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Skewness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-.75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.44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.51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-.06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66000848"/>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Kurtosis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-.97</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-.68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017158103"/>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Cronbach’s alpha</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.83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.92</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9654083"/>
                  </a:ext>
                </a:extLst>
              </a:tr>
            </a:tbl>
          </a:graphicData>
        </a:graphic>
      </p:graphicFrame>
      <p:graphicFrame>
        <p:nvGraphicFramePr>
          <p:cNvPr id="9" name="Diagram 8">
            <a:extLst>
              <a:ext uri="{FF2B5EF4-FFF2-40B4-BE49-F238E27FC236}">
                <a16:creationId xmlns:a16="http://schemas.microsoft.com/office/drawing/2014/main" id="{8BE67D58-C6C7-B06C-B12E-139D70307944}"/>
              </a:ext>
            </a:extLst>
          </p:cNvPr>
          <p:cNvGraphicFramePr/>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Rounded Corners 11">
            <a:extLst>
              <a:ext uri="{FF2B5EF4-FFF2-40B4-BE49-F238E27FC236}">
                <a16:creationId xmlns:a16="http://schemas.microsoft.com/office/drawing/2014/main" id="{CCAA3B86-9CA7-2F76-7101-885823940A80}"/>
              </a:ext>
            </a:extLst>
          </p:cNvPr>
          <p:cNvSpPr/>
          <p:nvPr/>
        </p:nvSpPr>
        <p:spPr>
          <a:xfrm>
            <a:off x="5160397" y="2805332"/>
            <a:ext cx="811034" cy="788474"/>
          </a:xfrm>
          <a:prstGeom prst="roundRect">
            <a:avLst/>
          </a:prstGeom>
          <a:solidFill>
            <a:schemeClr val="accent1">
              <a:lumMod val="20000"/>
              <a:lumOff val="80000"/>
              <a:alpha val="2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0054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E43B4-87D0-7373-7CE1-8FAADA127F03}"/>
              </a:ext>
            </a:extLst>
          </p:cNvPr>
          <p:cNvSpPr/>
          <p:nvPr/>
        </p:nvSpPr>
        <p:spPr>
          <a:xfrm>
            <a:off x="0" y="0"/>
            <a:ext cx="924736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solidFill>
                  <a:schemeClr val="bg1"/>
                </a:solidFill>
              </a:rPr>
              <a:t>Scale Correlations</a:t>
            </a:r>
          </a:p>
        </p:txBody>
      </p:sp>
      <p:graphicFrame>
        <p:nvGraphicFramePr>
          <p:cNvPr id="2" name="Table 1">
            <a:extLst>
              <a:ext uri="{FF2B5EF4-FFF2-40B4-BE49-F238E27FC236}">
                <a16:creationId xmlns:a16="http://schemas.microsoft.com/office/drawing/2014/main" id="{9EE4C7B1-FABC-303A-B813-9411ADF6F853}"/>
              </a:ext>
            </a:extLst>
          </p:cNvPr>
          <p:cNvGraphicFramePr>
            <a:graphicFrameLocks noGrp="1"/>
          </p:cNvGraphicFramePr>
          <p:nvPr/>
        </p:nvGraphicFramePr>
        <p:xfrm>
          <a:off x="2418025" y="1704769"/>
          <a:ext cx="6105774" cy="4338224"/>
        </p:xfrm>
        <a:graphic>
          <a:graphicData uri="http://schemas.openxmlformats.org/drawingml/2006/table">
            <a:tbl>
              <a:tblPr firstRow="1" firstCol="1" bandRow="1"/>
              <a:tblGrid>
                <a:gridCol w="1988547">
                  <a:extLst>
                    <a:ext uri="{9D8B030D-6E8A-4147-A177-3AD203B41FA5}">
                      <a16:colId xmlns:a16="http://schemas.microsoft.com/office/drawing/2014/main" val="1910178282"/>
                    </a:ext>
                  </a:extLst>
                </a:gridCol>
                <a:gridCol w="822683">
                  <a:extLst>
                    <a:ext uri="{9D8B030D-6E8A-4147-A177-3AD203B41FA5}">
                      <a16:colId xmlns:a16="http://schemas.microsoft.com/office/drawing/2014/main" val="3163161184"/>
                    </a:ext>
                  </a:extLst>
                </a:gridCol>
                <a:gridCol w="823636">
                  <a:extLst>
                    <a:ext uri="{9D8B030D-6E8A-4147-A177-3AD203B41FA5}">
                      <a16:colId xmlns:a16="http://schemas.microsoft.com/office/drawing/2014/main" val="3795949319"/>
                    </a:ext>
                  </a:extLst>
                </a:gridCol>
                <a:gridCol w="823636">
                  <a:extLst>
                    <a:ext uri="{9D8B030D-6E8A-4147-A177-3AD203B41FA5}">
                      <a16:colId xmlns:a16="http://schemas.microsoft.com/office/drawing/2014/main" val="3318402466"/>
                    </a:ext>
                  </a:extLst>
                </a:gridCol>
                <a:gridCol w="823636">
                  <a:extLst>
                    <a:ext uri="{9D8B030D-6E8A-4147-A177-3AD203B41FA5}">
                      <a16:colId xmlns:a16="http://schemas.microsoft.com/office/drawing/2014/main" val="1869833119"/>
                    </a:ext>
                  </a:extLst>
                </a:gridCol>
                <a:gridCol w="823636">
                  <a:extLst>
                    <a:ext uri="{9D8B030D-6E8A-4147-A177-3AD203B41FA5}">
                      <a16:colId xmlns:a16="http://schemas.microsoft.com/office/drawing/2014/main" val="842612226"/>
                    </a:ext>
                  </a:extLst>
                </a:gridCol>
              </a:tblGrid>
              <a:tr h="394384">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151686"/>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 Pride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757707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 Consequence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.486**</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1510823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 Behaviour</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.329**</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.457**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268525421"/>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 Reassurance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.224**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-.177**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.033</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48357195"/>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 Trust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.314**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.005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-.041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.490**</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309208"/>
                  </a:ext>
                </a:extLst>
              </a:tr>
              <a:tr h="394384">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Mean</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3.74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2.48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2.96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2.99</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280429002"/>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Standard deviation</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1.12</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1.25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1.06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302076711"/>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Skewness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-.75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.44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.51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-.06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66000848"/>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Kurtosis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-.97</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-.68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017158103"/>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Cronbach’s alpha</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.83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.92</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9654083"/>
                  </a:ext>
                </a:extLst>
              </a:tr>
            </a:tbl>
          </a:graphicData>
        </a:graphic>
      </p:graphicFrame>
      <p:graphicFrame>
        <p:nvGraphicFramePr>
          <p:cNvPr id="9" name="Diagram 8">
            <a:extLst>
              <a:ext uri="{FF2B5EF4-FFF2-40B4-BE49-F238E27FC236}">
                <a16:creationId xmlns:a16="http://schemas.microsoft.com/office/drawing/2014/main" id="{8BE67D58-C6C7-B06C-B12E-139D70307944}"/>
              </a:ext>
            </a:extLst>
          </p:cNvPr>
          <p:cNvGraphicFramePr/>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Rounded Corners 11">
            <a:extLst>
              <a:ext uri="{FF2B5EF4-FFF2-40B4-BE49-F238E27FC236}">
                <a16:creationId xmlns:a16="http://schemas.microsoft.com/office/drawing/2014/main" id="{CCAA3B86-9CA7-2F76-7101-885823940A80}"/>
              </a:ext>
            </a:extLst>
          </p:cNvPr>
          <p:cNvSpPr/>
          <p:nvPr/>
        </p:nvSpPr>
        <p:spPr>
          <a:xfrm>
            <a:off x="4349363" y="3593806"/>
            <a:ext cx="811034" cy="393406"/>
          </a:xfrm>
          <a:prstGeom prst="roundRect">
            <a:avLst/>
          </a:prstGeom>
          <a:solidFill>
            <a:schemeClr val="accent1">
              <a:lumMod val="20000"/>
              <a:lumOff val="80000"/>
              <a:alpha val="2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98A00AE0-C2A4-E494-DDE9-C5E73DDBBBBB}"/>
              </a:ext>
            </a:extLst>
          </p:cNvPr>
          <p:cNvSpPr/>
          <p:nvPr/>
        </p:nvSpPr>
        <p:spPr>
          <a:xfrm>
            <a:off x="6862191" y="3593806"/>
            <a:ext cx="811034" cy="393406"/>
          </a:xfrm>
          <a:prstGeom prst="roundRect">
            <a:avLst/>
          </a:prstGeom>
          <a:solidFill>
            <a:schemeClr val="accent1">
              <a:lumMod val="20000"/>
              <a:lumOff val="80000"/>
              <a:alpha val="2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8558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E43B4-87D0-7373-7CE1-8FAADA127F03}"/>
              </a:ext>
            </a:extLst>
          </p:cNvPr>
          <p:cNvSpPr/>
          <p:nvPr/>
        </p:nvSpPr>
        <p:spPr>
          <a:xfrm>
            <a:off x="0" y="0"/>
            <a:ext cx="924736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solidFill>
                  <a:schemeClr val="bg1"/>
                </a:solidFill>
              </a:rPr>
              <a:t>Scale Correlations</a:t>
            </a:r>
          </a:p>
        </p:txBody>
      </p:sp>
      <p:graphicFrame>
        <p:nvGraphicFramePr>
          <p:cNvPr id="2" name="Table 1">
            <a:extLst>
              <a:ext uri="{FF2B5EF4-FFF2-40B4-BE49-F238E27FC236}">
                <a16:creationId xmlns:a16="http://schemas.microsoft.com/office/drawing/2014/main" id="{9EE4C7B1-FABC-303A-B813-9411ADF6F853}"/>
              </a:ext>
            </a:extLst>
          </p:cNvPr>
          <p:cNvGraphicFramePr>
            <a:graphicFrameLocks noGrp="1"/>
          </p:cNvGraphicFramePr>
          <p:nvPr/>
        </p:nvGraphicFramePr>
        <p:xfrm>
          <a:off x="2418025" y="1704769"/>
          <a:ext cx="6105774" cy="4338224"/>
        </p:xfrm>
        <a:graphic>
          <a:graphicData uri="http://schemas.openxmlformats.org/drawingml/2006/table">
            <a:tbl>
              <a:tblPr firstRow="1" firstCol="1" bandRow="1"/>
              <a:tblGrid>
                <a:gridCol w="1988547">
                  <a:extLst>
                    <a:ext uri="{9D8B030D-6E8A-4147-A177-3AD203B41FA5}">
                      <a16:colId xmlns:a16="http://schemas.microsoft.com/office/drawing/2014/main" val="1910178282"/>
                    </a:ext>
                  </a:extLst>
                </a:gridCol>
                <a:gridCol w="822683">
                  <a:extLst>
                    <a:ext uri="{9D8B030D-6E8A-4147-A177-3AD203B41FA5}">
                      <a16:colId xmlns:a16="http://schemas.microsoft.com/office/drawing/2014/main" val="3163161184"/>
                    </a:ext>
                  </a:extLst>
                </a:gridCol>
                <a:gridCol w="823636">
                  <a:extLst>
                    <a:ext uri="{9D8B030D-6E8A-4147-A177-3AD203B41FA5}">
                      <a16:colId xmlns:a16="http://schemas.microsoft.com/office/drawing/2014/main" val="3795949319"/>
                    </a:ext>
                  </a:extLst>
                </a:gridCol>
                <a:gridCol w="823636">
                  <a:extLst>
                    <a:ext uri="{9D8B030D-6E8A-4147-A177-3AD203B41FA5}">
                      <a16:colId xmlns:a16="http://schemas.microsoft.com/office/drawing/2014/main" val="3318402466"/>
                    </a:ext>
                  </a:extLst>
                </a:gridCol>
                <a:gridCol w="823636">
                  <a:extLst>
                    <a:ext uri="{9D8B030D-6E8A-4147-A177-3AD203B41FA5}">
                      <a16:colId xmlns:a16="http://schemas.microsoft.com/office/drawing/2014/main" val="1869833119"/>
                    </a:ext>
                  </a:extLst>
                </a:gridCol>
                <a:gridCol w="823636">
                  <a:extLst>
                    <a:ext uri="{9D8B030D-6E8A-4147-A177-3AD203B41FA5}">
                      <a16:colId xmlns:a16="http://schemas.microsoft.com/office/drawing/2014/main" val="842612226"/>
                    </a:ext>
                  </a:extLst>
                </a:gridCol>
              </a:tblGrid>
              <a:tr h="394384">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151686"/>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 Pride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757707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 Consequence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.486**</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151082323"/>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 Behaviour</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.329**</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.457**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268525421"/>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 Reassurance</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.224**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-.177**</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.033</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48357195"/>
                  </a:ext>
                </a:extLst>
              </a:tr>
              <a:tr h="394384">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5. Trust</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.314**</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.005</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-.041</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.490**</a:t>
                      </a:r>
                      <a:endParaRPr lang="en-AU" sz="16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a:t>
                      </a:r>
                      <a:endParaRPr lang="en-AU"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309208"/>
                  </a:ext>
                </a:extLst>
              </a:tr>
              <a:tr h="394384">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Mean</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3.74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2.48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2.96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2.99</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280429002"/>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Standard deviation</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1.12</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1.25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1.06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302076711"/>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Skewness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-.75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.44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.51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-.06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66000848"/>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Kurtosis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-1.15</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-.97</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-.68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2017158103"/>
                  </a:ext>
                </a:extLst>
              </a:tr>
              <a:tr h="394384">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Cronbach’s alpha</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.91</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.96</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.94</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a:effectLst/>
                          <a:latin typeface="Aptos" panose="020B0004020202020204" pitchFamily="34" charset="0"/>
                          <a:ea typeface="Aptos" panose="020B0004020202020204" pitchFamily="34" charset="0"/>
                          <a:cs typeface="Times New Roman" panose="02020603050405020304" pitchFamily="18" charset="0"/>
                        </a:rPr>
                        <a:t>.83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.92</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9654083"/>
                  </a:ext>
                </a:extLst>
              </a:tr>
            </a:tbl>
          </a:graphicData>
        </a:graphic>
      </p:graphicFrame>
      <p:graphicFrame>
        <p:nvGraphicFramePr>
          <p:cNvPr id="9" name="Diagram 8">
            <a:extLst>
              <a:ext uri="{FF2B5EF4-FFF2-40B4-BE49-F238E27FC236}">
                <a16:creationId xmlns:a16="http://schemas.microsoft.com/office/drawing/2014/main" id="{8BE67D58-C6C7-B06C-B12E-139D70307944}"/>
              </a:ext>
            </a:extLst>
          </p:cNvPr>
          <p:cNvGraphicFramePr/>
          <p:nvPr/>
        </p:nvGraphicFramePr>
        <p:xfrm>
          <a:off x="8592944" y="753307"/>
          <a:ext cx="427766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EE570BA4-2CA9-4A8A-38E1-330CA4454F35}"/>
              </a:ext>
            </a:extLst>
          </p:cNvPr>
          <p:cNvSpPr txBox="1"/>
          <p:nvPr/>
        </p:nvSpPr>
        <p:spPr>
          <a:xfrm>
            <a:off x="9891423" y="3355450"/>
            <a:ext cx="975332" cy="600164"/>
          </a:xfrm>
          <a:prstGeom prst="rect">
            <a:avLst/>
          </a:prstGeom>
          <a:noFill/>
        </p:spPr>
        <p:txBody>
          <a:bodyPr wrap="none" rtlCol="0">
            <a:spAutoFit/>
          </a:bodyPr>
          <a:lstStyle/>
          <a:p>
            <a:r>
              <a:rPr lang="en-AU" sz="1500" b="1" dirty="0">
                <a:solidFill>
                  <a:prstClr val="black">
                    <a:hueOff val="0"/>
                    <a:satOff val="0"/>
                    <a:lumOff val="0"/>
                    <a:alphaOff val="0"/>
                  </a:prstClr>
                </a:solidFill>
                <a:latin typeface="Calibri" panose="020F0502020204030204"/>
              </a:rPr>
              <a:t>Reliability</a:t>
            </a:r>
          </a:p>
          <a:p>
            <a:endParaRPr lang="en-AU" dirty="0"/>
          </a:p>
        </p:txBody>
      </p:sp>
      <p:sp>
        <p:nvSpPr>
          <p:cNvPr id="12" name="Rectangle: Rounded Corners 11">
            <a:extLst>
              <a:ext uri="{FF2B5EF4-FFF2-40B4-BE49-F238E27FC236}">
                <a16:creationId xmlns:a16="http://schemas.microsoft.com/office/drawing/2014/main" id="{CCAA3B86-9CA7-2F76-7101-885823940A80}"/>
              </a:ext>
            </a:extLst>
          </p:cNvPr>
          <p:cNvSpPr/>
          <p:nvPr/>
        </p:nvSpPr>
        <p:spPr>
          <a:xfrm>
            <a:off x="4218165" y="5582093"/>
            <a:ext cx="4181555" cy="382772"/>
          </a:xfrm>
          <a:prstGeom prst="roundRect">
            <a:avLst/>
          </a:prstGeom>
          <a:solidFill>
            <a:schemeClr val="accent1">
              <a:lumMod val="20000"/>
              <a:lumOff val="80000"/>
              <a:alpha val="2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37582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DDFA5815-334A-6CFA-1B25-CBE2B4285005}"/>
              </a:ext>
            </a:extLst>
          </p:cNvPr>
          <p:cNvSpPr txBox="1"/>
          <p:nvPr/>
        </p:nvSpPr>
        <p:spPr>
          <a:xfrm>
            <a:off x="2094614" y="385028"/>
            <a:ext cx="7525393" cy="769441"/>
          </a:xfrm>
          <a:prstGeom prst="rect">
            <a:avLst/>
          </a:prstGeom>
          <a:noFill/>
        </p:spPr>
        <p:txBody>
          <a:bodyPr wrap="none" rtlCol="0">
            <a:spAutoFit/>
          </a:bodyPr>
          <a:lstStyle/>
          <a:p>
            <a:r>
              <a:rPr lang="en-US" sz="4400" dirty="0">
                <a:solidFill>
                  <a:schemeClr val="bg1"/>
                </a:solidFill>
              </a:rPr>
              <a:t>Teacher Motivational Messages </a:t>
            </a:r>
          </a:p>
        </p:txBody>
      </p:sp>
      <p:sp>
        <p:nvSpPr>
          <p:cNvPr id="4" name="TextBox 3">
            <a:extLst>
              <a:ext uri="{FF2B5EF4-FFF2-40B4-BE49-F238E27FC236}">
                <a16:creationId xmlns:a16="http://schemas.microsoft.com/office/drawing/2014/main" id="{EC7ACC7D-0931-EAA5-E71A-9850AAC4962D}"/>
              </a:ext>
            </a:extLst>
          </p:cNvPr>
          <p:cNvSpPr txBox="1"/>
          <p:nvPr/>
        </p:nvSpPr>
        <p:spPr>
          <a:xfrm>
            <a:off x="1780252" y="5549642"/>
            <a:ext cx="9316835" cy="738664"/>
          </a:xfrm>
          <a:prstGeom prst="rect">
            <a:avLst/>
          </a:prstGeom>
          <a:solidFill>
            <a:schemeClr val="accent4">
              <a:lumMod val="20000"/>
              <a:lumOff val="80000"/>
            </a:schemeClr>
          </a:solidFill>
        </p:spPr>
        <p:txBody>
          <a:bodyPr wrap="square" rtlCol="0">
            <a:spAutoFit/>
          </a:bodyPr>
          <a:lstStyle/>
          <a:p>
            <a:r>
              <a:rPr lang="en-GB" sz="1400" dirty="0"/>
              <a:t>Putwain, D. W., Symes, W., Laura J. Nicholson, L. J., &amp; Remedios, R. (2020). Teacher motivational messages used prior to examinations: What are they, how are they evaluated, and what are their educational outcomes? Advances in Motivation Science, Elsevier. https://doi.org/10.1016/bs.adms.2020.01.001.</a:t>
            </a:r>
            <a:endParaRPr lang="en-AU" sz="1400" dirty="0"/>
          </a:p>
        </p:txBody>
      </p:sp>
      <p:pic>
        <p:nvPicPr>
          <p:cNvPr id="2" name="Picture 1">
            <a:extLst>
              <a:ext uri="{FF2B5EF4-FFF2-40B4-BE49-F238E27FC236}">
                <a16:creationId xmlns:a16="http://schemas.microsoft.com/office/drawing/2014/main" id="{4119A898-982B-FB45-D77D-5E43DB2F38F7}"/>
              </a:ext>
            </a:extLst>
          </p:cNvPr>
          <p:cNvPicPr>
            <a:picLocks noChangeAspect="1"/>
          </p:cNvPicPr>
          <p:nvPr/>
        </p:nvPicPr>
        <p:blipFill>
          <a:blip r:embed="rId3"/>
          <a:stretch>
            <a:fillRect/>
          </a:stretch>
        </p:blipFill>
        <p:spPr>
          <a:xfrm>
            <a:off x="2094614" y="1730192"/>
            <a:ext cx="5084505" cy="2761727"/>
          </a:xfrm>
          <a:prstGeom prst="rect">
            <a:avLst/>
          </a:prstGeom>
        </p:spPr>
      </p:pic>
      <p:sp>
        <p:nvSpPr>
          <p:cNvPr id="6" name="Rounded Rectangular Callout 6">
            <a:extLst>
              <a:ext uri="{FF2B5EF4-FFF2-40B4-BE49-F238E27FC236}">
                <a16:creationId xmlns:a16="http://schemas.microsoft.com/office/drawing/2014/main" id="{0FF272AE-9214-27E7-5D5E-64CF34568D33}"/>
              </a:ext>
            </a:extLst>
          </p:cNvPr>
          <p:cNvSpPr>
            <a:spLocks noChangeArrowheads="1"/>
          </p:cNvSpPr>
          <p:nvPr/>
        </p:nvSpPr>
        <p:spPr bwMode="auto">
          <a:xfrm>
            <a:off x="7847024" y="2601118"/>
            <a:ext cx="2663825" cy="1655763"/>
          </a:xfrm>
          <a:prstGeom prst="wedgeRoundRectCallout">
            <a:avLst>
              <a:gd name="adj1" fmla="val -193312"/>
              <a:gd name="adj2" fmla="val -58824"/>
              <a:gd name="adj3" fmla="val 16667"/>
            </a:avLst>
          </a:prstGeom>
          <a:solidFill>
            <a:schemeClr val="accent1">
              <a:lumMod val="20000"/>
              <a:lumOff val="80000"/>
            </a:schemeClr>
          </a:solidFill>
          <a:ln w="9525" algn="ctr">
            <a:solidFill>
              <a:schemeClr val="tx1"/>
            </a:solidFill>
            <a:round/>
            <a:headEnd/>
            <a:tailEnd/>
          </a:ln>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2400">
                <a:solidFill>
                  <a:srgbClr val="000000"/>
                </a:solidFill>
              </a:rPr>
              <a:t>If you </a:t>
            </a:r>
            <a:r>
              <a:rPr lang="en-US" altLang="en-US" sz="2400" b="1">
                <a:solidFill>
                  <a:srgbClr val="FF0000"/>
                </a:solidFill>
              </a:rPr>
              <a:t>don’t </a:t>
            </a:r>
            <a:r>
              <a:rPr lang="en-US" altLang="en-US" sz="2400">
                <a:solidFill>
                  <a:srgbClr val="000000"/>
                </a:solidFill>
              </a:rPr>
              <a:t>work hard, you </a:t>
            </a:r>
            <a:r>
              <a:rPr lang="en-US" altLang="en-US" sz="2400" b="1">
                <a:solidFill>
                  <a:srgbClr val="FF0000"/>
                </a:solidFill>
              </a:rPr>
              <a:t>won’t </a:t>
            </a:r>
            <a:r>
              <a:rPr lang="en-US" altLang="en-US" sz="2400">
                <a:solidFill>
                  <a:srgbClr val="000000"/>
                </a:solidFill>
              </a:rPr>
              <a:t>get into college</a:t>
            </a:r>
          </a:p>
        </p:txBody>
      </p:sp>
    </p:spTree>
    <p:extLst>
      <p:ext uri="{BB962C8B-B14F-4D97-AF65-F5344CB8AC3E}">
        <p14:creationId xmlns:p14="http://schemas.microsoft.com/office/powerpoint/2010/main" val="360688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8767046" cy="769441"/>
          </a:xfrm>
          <a:prstGeom prst="rect">
            <a:avLst/>
          </a:prstGeom>
          <a:noFill/>
        </p:spPr>
        <p:txBody>
          <a:bodyPr wrap="square">
            <a:spAutoFit/>
          </a:bodyPr>
          <a:lstStyle/>
          <a:p>
            <a:r>
              <a:rPr lang="en-US" sz="4400" dirty="0">
                <a:solidFill>
                  <a:schemeClr val="accent5">
                    <a:lumMod val="50000"/>
                  </a:schemeClr>
                </a:solidFill>
              </a:rPr>
              <a:t>Best practice: Reliability</a:t>
            </a:r>
          </a:p>
        </p:txBody>
      </p:sp>
      <p:sp>
        <p:nvSpPr>
          <p:cNvPr id="7" name="TextBox 6">
            <a:extLst>
              <a:ext uri="{FF2B5EF4-FFF2-40B4-BE49-F238E27FC236}">
                <a16:creationId xmlns:a16="http://schemas.microsoft.com/office/drawing/2014/main" id="{2EDDCCFD-AFDA-587A-DF59-069091731405}"/>
              </a:ext>
            </a:extLst>
          </p:cNvPr>
          <p:cNvSpPr txBox="1"/>
          <p:nvPr/>
        </p:nvSpPr>
        <p:spPr>
          <a:xfrm>
            <a:off x="2418025" y="1799460"/>
            <a:ext cx="6096000" cy="3602781"/>
          </a:xfrm>
          <a:prstGeom prst="rect">
            <a:avLst/>
          </a:prstGeom>
          <a:noFill/>
        </p:spPr>
        <p:txBody>
          <a:bodyPr wrap="square">
            <a:spAutoFit/>
          </a:bodyPr>
          <a:lstStyle/>
          <a:p>
            <a:pPr marL="285750" indent="-285750">
              <a:lnSpc>
                <a:spcPct val="90000"/>
              </a:lnSpc>
              <a:spcAft>
                <a:spcPts val="600"/>
              </a:spcAft>
              <a:buFont typeface="Arial" panose="020B0604020202020204" pitchFamily="34" charset="0"/>
              <a:buChar char="•"/>
            </a:pPr>
            <a:r>
              <a:rPr lang="en-US" sz="2000" b="1" kern="100" dirty="0">
                <a:latin typeface="Aptos" panose="020B0004020202020204" pitchFamily="34" charset="0"/>
                <a:cs typeface="Times New Roman" panose="02020603050405020304" pitchFamily="18" charset="0"/>
              </a:rPr>
              <a:t>Scale reliabilities </a:t>
            </a:r>
            <a:r>
              <a:rPr lang="en-US" sz="2000" kern="100" dirty="0">
                <a:latin typeface="Aptos" panose="020B0004020202020204" pitchFamily="34" charset="0"/>
                <a:cs typeface="Times New Roman" panose="02020603050405020304" pitchFamily="18" charset="0"/>
              </a:rPr>
              <a:t>for repeat sample</a:t>
            </a:r>
          </a:p>
          <a:p>
            <a:pPr marL="273050">
              <a:lnSpc>
                <a:spcPct val="90000"/>
              </a:lnSpc>
              <a:spcAft>
                <a:spcPts val="600"/>
              </a:spcAft>
            </a:pPr>
            <a:r>
              <a:rPr lang="en-US" sz="2000" kern="100" dirty="0">
                <a:latin typeface="Aptos" panose="020B0004020202020204" pitchFamily="34" charset="0"/>
                <a:cs typeface="Times New Roman" panose="02020603050405020304" pitchFamily="18" charset="0"/>
              </a:rPr>
              <a:t>Cronbach’s alphas</a:t>
            </a:r>
          </a:p>
          <a:p>
            <a:pPr marL="273050">
              <a:lnSpc>
                <a:spcPct val="90000"/>
              </a:lnSpc>
              <a:spcAft>
                <a:spcPts val="600"/>
              </a:spcAft>
            </a:pPr>
            <a:r>
              <a:rPr lang="en-US" sz="2000" kern="100" dirty="0">
                <a:latin typeface="Aptos" panose="020B0004020202020204" pitchFamily="34" charset="0"/>
                <a:cs typeface="Times New Roman" panose="02020603050405020304" pitchFamily="18" charset="0"/>
              </a:rPr>
              <a:t> .911  .957  .944  .826  .915</a:t>
            </a:r>
          </a:p>
          <a:p>
            <a:pPr>
              <a:lnSpc>
                <a:spcPct val="90000"/>
              </a:lnSpc>
              <a:spcAft>
                <a:spcPts val="600"/>
              </a:spcAft>
            </a:pPr>
            <a:endParaRPr lang="en-US" sz="2000" kern="100" dirty="0">
              <a:latin typeface="Aptos" panose="020B0004020202020204" pitchFamily="34" charset="0"/>
              <a:cs typeface="Times New Roman" panose="02020603050405020304" pitchFamily="18" charset="0"/>
            </a:endParaRPr>
          </a:p>
          <a:p>
            <a:pPr marL="285750" indent="-285750">
              <a:lnSpc>
                <a:spcPct val="90000"/>
              </a:lnSpc>
              <a:spcAft>
                <a:spcPts val="600"/>
              </a:spcAft>
              <a:buFont typeface="Arial" panose="020B0604020202020204" pitchFamily="34" charset="0"/>
              <a:buChar char="•"/>
            </a:pPr>
            <a:r>
              <a:rPr lang="en-US" sz="2000" b="1" kern="100" dirty="0">
                <a:latin typeface="Aptos" panose="020B0004020202020204" pitchFamily="34" charset="0"/>
                <a:cs typeface="Times New Roman" panose="02020603050405020304" pitchFamily="18" charset="0"/>
              </a:rPr>
              <a:t>Test-retest</a:t>
            </a:r>
            <a:r>
              <a:rPr lang="en-US" sz="2000" kern="100" dirty="0">
                <a:latin typeface="Aptos" panose="020B0004020202020204" pitchFamily="34" charset="0"/>
                <a:cs typeface="Times New Roman" panose="02020603050405020304" pitchFamily="18" charset="0"/>
              </a:rPr>
              <a:t> – awaiting data – but may not be entirely consistent across time, could change with evolving circumstances.</a:t>
            </a:r>
          </a:p>
          <a:p>
            <a:pPr marL="285750" indent="-285750">
              <a:lnSpc>
                <a:spcPct val="90000"/>
              </a:lnSpc>
              <a:spcAft>
                <a:spcPts val="600"/>
              </a:spcAft>
              <a:buFont typeface="Arial" panose="020B0604020202020204" pitchFamily="34" charset="0"/>
              <a:buChar char="•"/>
            </a:pPr>
            <a:endParaRPr lang="en-US" sz="2000" kern="100" dirty="0">
              <a:latin typeface="Aptos" panose="020B0004020202020204" pitchFamily="34" charset="0"/>
              <a:cs typeface="Times New Roman" panose="02020603050405020304" pitchFamily="18" charset="0"/>
            </a:endParaRPr>
          </a:p>
          <a:p>
            <a:pPr marL="285750" indent="-285750">
              <a:lnSpc>
                <a:spcPct val="90000"/>
              </a:lnSpc>
              <a:spcAft>
                <a:spcPts val="600"/>
              </a:spcAft>
              <a:buFont typeface="Arial" panose="020B0604020202020204" pitchFamily="34" charset="0"/>
              <a:buChar char="•"/>
            </a:pPr>
            <a:r>
              <a:rPr lang="en-US" sz="2000" b="1" kern="100" dirty="0">
                <a:latin typeface="Aptos" panose="020B0004020202020204" pitchFamily="34" charset="0"/>
                <a:cs typeface="Times New Roman" panose="02020603050405020304" pitchFamily="18" charset="0"/>
              </a:rPr>
              <a:t>Split-test reliabilities</a:t>
            </a:r>
            <a:r>
              <a:rPr lang="en-US" sz="2000" kern="100" dirty="0">
                <a:latin typeface="Aptos" panose="020B0004020202020204" pitchFamily="34" charset="0"/>
                <a:cs typeface="Times New Roman" panose="02020603050405020304" pitchFamily="18" charset="0"/>
              </a:rPr>
              <a:t>: Calculate scores for odd and even items, then correlate. Split-half correlation &gt;.80 is acceptable.</a:t>
            </a:r>
          </a:p>
        </p:txBody>
      </p:sp>
      <p:graphicFrame>
        <p:nvGraphicFramePr>
          <p:cNvPr id="9" name="Diagram 8">
            <a:extLst>
              <a:ext uri="{FF2B5EF4-FFF2-40B4-BE49-F238E27FC236}">
                <a16:creationId xmlns:a16="http://schemas.microsoft.com/office/drawing/2014/main" id="{87B5CF6E-5673-E42F-B020-BABCE6A9F558}"/>
              </a:ext>
            </a:extLst>
          </p:cNvPr>
          <p:cNvGraphicFramePr/>
          <p:nvPr>
            <p:extLst>
              <p:ext uri="{D42A27DB-BD31-4B8C-83A1-F6EECF244321}">
                <p14:modId xmlns:p14="http://schemas.microsoft.com/office/powerpoint/2010/main" val="1866709223"/>
              </p:ext>
            </p:extLst>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a:extLst>
              <a:ext uri="{FF2B5EF4-FFF2-40B4-BE49-F238E27FC236}">
                <a16:creationId xmlns:a16="http://schemas.microsoft.com/office/drawing/2014/main" id="{CF2DA1E9-4629-F35A-C505-74CD372717D6}"/>
              </a:ext>
            </a:extLst>
          </p:cNvPr>
          <p:cNvSpPr/>
          <p:nvPr/>
        </p:nvSpPr>
        <p:spPr>
          <a:xfrm>
            <a:off x="8514025" y="0"/>
            <a:ext cx="440789"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827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75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897FCCC-722C-DA9F-030D-4BA4B0BDE7F8}"/>
              </a:ext>
            </a:extLst>
          </p:cNvPr>
          <p:cNvGraphicFramePr/>
          <p:nvPr>
            <p:extLst>
              <p:ext uri="{D42A27DB-BD31-4B8C-83A1-F6EECF244321}">
                <p14:modId xmlns:p14="http://schemas.microsoft.com/office/powerpoint/2010/main" val="1974730959"/>
              </p:ext>
            </p:extLst>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CBB2835-F39B-B79F-FE2C-EE5AF008665F}"/>
              </a:ext>
            </a:extLst>
          </p:cNvPr>
          <p:cNvSpPr txBox="1"/>
          <p:nvPr/>
        </p:nvSpPr>
        <p:spPr>
          <a:xfrm>
            <a:off x="557047" y="330106"/>
            <a:ext cx="7351021" cy="769441"/>
          </a:xfrm>
          <a:prstGeom prst="rect">
            <a:avLst/>
          </a:prstGeom>
          <a:noFill/>
        </p:spPr>
        <p:txBody>
          <a:bodyPr wrap="square">
            <a:spAutoFit/>
          </a:bodyPr>
          <a:lstStyle/>
          <a:p>
            <a:r>
              <a:rPr lang="en-US" sz="4400" dirty="0">
                <a:solidFill>
                  <a:schemeClr val="bg1"/>
                </a:solidFill>
              </a:rPr>
              <a:t>Split-Test Reliability (odd/even)</a:t>
            </a:r>
          </a:p>
        </p:txBody>
      </p:sp>
      <p:sp>
        <p:nvSpPr>
          <p:cNvPr id="4" name="TextBox 3">
            <a:extLst>
              <a:ext uri="{FF2B5EF4-FFF2-40B4-BE49-F238E27FC236}">
                <a16:creationId xmlns:a16="http://schemas.microsoft.com/office/drawing/2014/main" id="{88E9A0CC-0B46-BD6D-401C-C1BF0F27AE28}"/>
              </a:ext>
            </a:extLst>
          </p:cNvPr>
          <p:cNvSpPr txBox="1"/>
          <p:nvPr/>
        </p:nvSpPr>
        <p:spPr>
          <a:xfrm>
            <a:off x="698525" y="1370865"/>
            <a:ext cx="9070521" cy="923330"/>
          </a:xfrm>
          <a:prstGeom prst="rect">
            <a:avLst/>
          </a:prstGeom>
          <a:noFill/>
        </p:spPr>
        <p:txBody>
          <a:bodyPr wrap="square">
            <a:spAutoFit/>
          </a:bodyPr>
          <a:lstStyle/>
          <a:p>
            <a:endParaRPr lang="en-AU">
              <a:highlight>
                <a:srgbClr val="FFFF00"/>
              </a:highlight>
              <a:latin typeface="Aptos" panose="020B0004020202020204" pitchFamily="34" charset="0"/>
              <a:cs typeface="Times New Roman" panose="02020603050405020304" pitchFamily="18" charset="0"/>
            </a:endParaRPr>
          </a:p>
          <a:p>
            <a:endParaRPr lang="en-AU">
              <a:latin typeface="Aptos" panose="020B0004020202020204" pitchFamily="34" charset="0"/>
              <a:cs typeface="Times New Roman" panose="02020603050405020304" pitchFamily="18" charset="0"/>
            </a:endParaRPr>
          </a:p>
          <a:p>
            <a:endParaRPr lang="en-AU" dirty="0"/>
          </a:p>
        </p:txBody>
      </p:sp>
      <p:graphicFrame>
        <p:nvGraphicFramePr>
          <p:cNvPr id="5" name="Table 4">
            <a:extLst>
              <a:ext uri="{FF2B5EF4-FFF2-40B4-BE49-F238E27FC236}">
                <a16:creationId xmlns:a16="http://schemas.microsoft.com/office/drawing/2014/main" id="{15D7A0E9-4AE6-1DB8-D51E-8CDAE9D3F41F}"/>
              </a:ext>
            </a:extLst>
          </p:cNvPr>
          <p:cNvGraphicFramePr>
            <a:graphicFrameLocks noGrp="1"/>
          </p:cNvGraphicFramePr>
          <p:nvPr>
            <p:extLst>
              <p:ext uri="{D42A27DB-BD31-4B8C-83A1-F6EECF244321}">
                <p14:modId xmlns:p14="http://schemas.microsoft.com/office/powerpoint/2010/main" val="1480133493"/>
              </p:ext>
            </p:extLst>
          </p:nvPr>
        </p:nvGraphicFramePr>
        <p:xfrm>
          <a:off x="561887" y="1496443"/>
          <a:ext cx="7709751" cy="4632586"/>
        </p:xfrm>
        <a:graphic>
          <a:graphicData uri="http://schemas.openxmlformats.org/drawingml/2006/table">
            <a:tbl>
              <a:tblPr firstRow="1" firstCol="1" bandRow="1">
                <a:tableStyleId>{5C22544A-7EE6-4342-B048-85BDC9FD1C3A}</a:tableStyleId>
              </a:tblPr>
              <a:tblGrid>
                <a:gridCol w="1624261">
                  <a:extLst>
                    <a:ext uri="{9D8B030D-6E8A-4147-A177-3AD203B41FA5}">
                      <a16:colId xmlns:a16="http://schemas.microsoft.com/office/drawing/2014/main" val="3902504036"/>
                    </a:ext>
                  </a:extLst>
                </a:gridCol>
                <a:gridCol w="1217098">
                  <a:extLst>
                    <a:ext uri="{9D8B030D-6E8A-4147-A177-3AD203B41FA5}">
                      <a16:colId xmlns:a16="http://schemas.microsoft.com/office/drawing/2014/main" val="339084870"/>
                    </a:ext>
                  </a:extLst>
                </a:gridCol>
                <a:gridCol w="1217098">
                  <a:extLst>
                    <a:ext uri="{9D8B030D-6E8A-4147-A177-3AD203B41FA5}">
                      <a16:colId xmlns:a16="http://schemas.microsoft.com/office/drawing/2014/main" val="196855409"/>
                    </a:ext>
                  </a:extLst>
                </a:gridCol>
                <a:gridCol w="1217098">
                  <a:extLst>
                    <a:ext uri="{9D8B030D-6E8A-4147-A177-3AD203B41FA5}">
                      <a16:colId xmlns:a16="http://schemas.microsoft.com/office/drawing/2014/main" val="1540092839"/>
                    </a:ext>
                  </a:extLst>
                </a:gridCol>
                <a:gridCol w="1217098">
                  <a:extLst>
                    <a:ext uri="{9D8B030D-6E8A-4147-A177-3AD203B41FA5}">
                      <a16:colId xmlns:a16="http://schemas.microsoft.com/office/drawing/2014/main" val="1180907357"/>
                    </a:ext>
                  </a:extLst>
                </a:gridCol>
                <a:gridCol w="1217098">
                  <a:extLst>
                    <a:ext uri="{9D8B030D-6E8A-4147-A177-3AD203B41FA5}">
                      <a16:colId xmlns:a16="http://schemas.microsoft.com/office/drawing/2014/main" val="111461801"/>
                    </a:ext>
                  </a:extLst>
                </a:gridCol>
              </a:tblGrid>
              <a:tr h="707461">
                <a:tc>
                  <a:txBody>
                    <a:bodyPr/>
                    <a:lstStyle/>
                    <a:p>
                      <a:pPr algn="ctr">
                        <a:lnSpc>
                          <a:spcPct val="107000"/>
                        </a:lnSpc>
                        <a:spcAft>
                          <a:spcPts val="800"/>
                        </a:spcAft>
                      </a:pPr>
                      <a:r>
                        <a:rPr lang="en-AU" sz="1500" kern="100" dirty="0">
                          <a:solidFill>
                            <a:schemeClr val="tx1"/>
                          </a:solidFill>
                          <a:effectLst/>
                        </a:rPr>
                        <a:t> </a:t>
                      </a:r>
                      <a:endParaRPr lang="en-AU" sz="15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AU" sz="1500" kern="100" dirty="0">
                          <a:solidFill>
                            <a:schemeClr val="tx1"/>
                          </a:solidFill>
                          <a:effectLst/>
                        </a:rPr>
                        <a:t>Pride</a:t>
                      </a:r>
                    </a:p>
                  </a:txBody>
                  <a:tcPr marL="68580" marR="68580" marT="0" marB="0" anchor="ctr">
                    <a:solidFill>
                      <a:schemeClr val="bg1"/>
                    </a:solidFill>
                  </a:tcPr>
                </a:tc>
                <a:tc>
                  <a:txBody>
                    <a:bodyPr/>
                    <a:lstStyle/>
                    <a:p>
                      <a:pPr algn="ctr">
                        <a:lnSpc>
                          <a:spcPct val="107000"/>
                        </a:lnSpc>
                        <a:spcAft>
                          <a:spcPts val="0"/>
                        </a:spcAft>
                      </a:pPr>
                      <a:r>
                        <a:rPr lang="en-AU" sz="1500" kern="100" dirty="0">
                          <a:solidFill>
                            <a:schemeClr val="tx1"/>
                          </a:solidFill>
                          <a:effectLst/>
                        </a:rPr>
                        <a:t>Consequence</a:t>
                      </a:r>
                    </a:p>
                  </a:txBody>
                  <a:tcPr marL="68580" marR="68580" marT="0" marB="0" anchor="ctr">
                    <a:solidFill>
                      <a:schemeClr val="bg1"/>
                    </a:solidFill>
                  </a:tcPr>
                </a:tc>
                <a:tc>
                  <a:txBody>
                    <a:bodyPr/>
                    <a:lstStyle/>
                    <a:p>
                      <a:pPr algn="ctr">
                        <a:lnSpc>
                          <a:spcPct val="107000"/>
                        </a:lnSpc>
                        <a:spcAft>
                          <a:spcPts val="0"/>
                        </a:spcAft>
                      </a:pPr>
                      <a:r>
                        <a:rPr lang="en-AU" sz="1500" kern="100" dirty="0">
                          <a:solidFill>
                            <a:schemeClr val="tx1"/>
                          </a:solidFill>
                          <a:effectLst/>
                        </a:rPr>
                        <a:t>Behaviour</a:t>
                      </a:r>
                    </a:p>
                  </a:txBody>
                  <a:tcPr marL="68580" marR="68580" marT="0" marB="0" anchor="ctr">
                    <a:solidFill>
                      <a:schemeClr val="bg1"/>
                    </a:solidFill>
                  </a:tcPr>
                </a:tc>
                <a:tc>
                  <a:txBody>
                    <a:bodyPr/>
                    <a:lstStyle/>
                    <a:p>
                      <a:pPr algn="ctr">
                        <a:lnSpc>
                          <a:spcPct val="107000"/>
                        </a:lnSpc>
                        <a:spcAft>
                          <a:spcPts val="0"/>
                        </a:spcAft>
                      </a:pPr>
                      <a:r>
                        <a:rPr lang="en-AU" sz="1500" kern="100" dirty="0">
                          <a:solidFill>
                            <a:schemeClr val="tx1"/>
                          </a:solidFill>
                          <a:effectLst/>
                        </a:rPr>
                        <a:t>Reassurance</a:t>
                      </a:r>
                    </a:p>
                  </a:txBody>
                  <a:tcPr marL="68580" marR="68580" marT="0" marB="0" anchor="ctr">
                    <a:solidFill>
                      <a:schemeClr val="bg1"/>
                    </a:solidFill>
                  </a:tcPr>
                </a:tc>
                <a:tc>
                  <a:txBody>
                    <a:bodyPr/>
                    <a:lstStyle/>
                    <a:p>
                      <a:pPr algn="ctr">
                        <a:lnSpc>
                          <a:spcPct val="107000"/>
                        </a:lnSpc>
                        <a:spcAft>
                          <a:spcPts val="0"/>
                        </a:spcAft>
                      </a:pPr>
                      <a:r>
                        <a:rPr lang="en-AU" sz="1500" kern="100" dirty="0">
                          <a:solidFill>
                            <a:schemeClr val="tx1"/>
                          </a:solidFill>
                          <a:effectLst/>
                        </a:rPr>
                        <a:t>Trust</a:t>
                      </a:r>
                    </a:p>
                  </a:txBody>
                  <a:tcPr marL="68580" marR="68580" marT="0" marB="0" anchor="ctr">
                    <a:solidFill>
                      <a:schemeClr val="bg1"/>
                    </a:solidFill>
                  </a:tcPr>
                </a:tc>
                <a:extLst>
                  <a:ext uri="{0D108BD9-81ED-4DB2-BD59-A6C34878D82A}">
                    <a16:rowId xmlns:a16="http://schemas.microsoft.com/office/drawing/2014/main" val="1720242356"/>
                  </a:ext>
                </a:extLst>
              </a:tr>
              <a:tr h="792623">
                <a:tc>
                  <a:txBody>
                    <a:bodyPr/>
                    <a:lstStyle/>
                    <a:p>
                      <a:pPr algn="r">
                        <a:lnSpc>
                          <a:spcPct val="100000"/>
                        </a:lnSpc>
                        <a:spcAft>
                          <a:spcPts val="0"/>
                        </a:spcAft>
                      </a:pPr>
                      <a:r>
                        <a:rPr lang="en-AU" sz="1400" kern="100" dirty="0">
                          <a:solidFill>
                            <a:schemeClr val="tx1"/>
                          </a:solidFill>
                          <a:effectLst/>
                        </a:rPr>
                        <a:t>Cronbach’s alpha</a:t>
                      </a:r>
                    </a:p>
                    <a:p>
                      <a:pPr algn="r">
                        <a:lnSpc>
                          <a:spcPct val="100000"/>
                        </a:lnSpc>
                        <a:spcAft>
                          <a:spcPts val="0"/>
                        </a:spcAft>
                      </a:pPr>
                      <a:r>
                        <a:rPr lang="en-AU" sz="1400" kern="100" dirty="0">
                          <a:solidFill>
                            <a:schemeClr val="tx1"/>
                          </a:solidFill>
                          <a:effectLst/>
                        </a:rPr>
                        <a:t>(all 4 items)</a:t>
                      </a:r>
                      <a:endParaRPr lang="en-AU"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en-AU" sz="1400" kern="100" dirty="0">
                          <a:effectLst/>
                        </a:rPr>
                        <a:t>.911</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.957</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.944</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.826</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.915</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6587370"/>
                  </a:ext>
                </a:extLst>
              </a:tr>
              <a:tr h="568079">
                <a:tc>
                  <a:txBody>
                    <a:bodyPr/>
                    <a:lstStyle/>
                    <a:p>
                      <a:pPr algn="r">
                        <a:lnSpc>
                          <a:spcPct val="100000"/>
                        </a:lnSpc>
                        <a:spcAft>
                          <a:spcPts val="0"/>
                        </a:spcAft>
                      </a:pPr>
                      <a:r>
                        <a:rPr lang="en-AU" sz="1400" kern="100" dirty="0">
                          <a:solidFill>
                            <a:schemeClr val="tx1"/>
                          </a:solidFill>
                          <a:effectLst/>
                        </a:rPr>
                        <a:t>Part 1 odd </a:t>
                      </a:r>
                    </a:p>
                    <a:p>
                      <a:pPr algn="r">
                        <a:lnSpc>
                          <a:spcPct val="100000"/>
                        </a:lnSpc>
                        <a:spcAft>
                          <a:spcPts val="0"/>
                        </a:spcAft>
                      </a:pPr>
                      <a:r>
                        <a:rPr lang="en-AU" sz="1400" kern="100" dirty="0">
                          <a:solidFill>
                            <a:schemeClr val="tx1"/>
                          </a:solidFill>
                          <a:effectLst/>
                        </a:rPr>
                        <a:t>(2 items)</a:t>
                      </a:r>
                      <a:endParaRPr lang="en-AU"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en-AU" sz="1400" kern="100" dirty="0">
                          <a:effectLst/>
                        </a:rPr>
                        <a:t>.897</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.899</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a:effectLst/>
                        </a:rPr>
                        <a:t>.933</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.656</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.824</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0119881"/>
                  </a:ext>
                </a:extLst>
              </a:tr>
              <a:tr h="568079">
                <a:tc>
                  <a:txBody>
                    <a:bodyPr/>
                    <a:lstStyle/>
                    <a:p>
                      <a:pPr algn="r">
                        <a:lnSpc>
                          <a:spcPct val="100000"/>
                        </a:lnSpc>
                        <a:spcAft>
                          <a:spcPts val="0"/>
                        </a:spcAft>
                      </a:pPr>
                      <a:r>
                        <a:rPr lang="en-AU" sz="1400" kern="100" dirty="0">
                          <a:solidFill>
                            <a:schemeClr val="tx1"/>
                          </a:solidFill>
                          <a:effectLst/>
                        </a:rPr>
                        <a:t>Part 2 even</a:t>
                      </a:r>
                    </a:p>
                    <a:p>
                      <a:pPr algn="r">
                        <a:lnSpc>
                          <a:spcPct val="100000"/>
                        </a:lnSpc>
                        <a:spcAft>
                          <a:spcPts val="0"/>
                        </a:spcAft>
                      </a:pPr>
                      <a:r>
                        <a:rPr lang="en-AU" sz="1400" kern="100" dirty="0">
                          <a:solidFill>
                            <a:schemeClr val="tx1"/>
                          </a:solidFill>
                          <a:effectLst/>
                        </a:rPr>
                        <a:t>(2 items)</a:t>
                      </a:r>
                      <a:endParaRPr lang="en-AU"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en-AU" sz="1400" kern="100">
                          <a:effectLst/>
                        </a:rPr>
                        <a:t>.838</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a:effectLst/>
                        </a:rPr>
                        <a:t>.931</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.851</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.728</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a:effectLst/>
                        </a:rPr>
                        <a:t>.873</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0178271"/>
                  </a:ext>
                </a:extLst>
              </a:tr>
              <a:tr h="665448">
                <a:tc>
                  <a:txBody>
                    <a:bodyPr/>
                    <a:lstStyle/>
                    <a:p>
                      <a:pPr algn="r">
                        <a:lnSpc>
                          <a:spcPct val="100000"/>
                        </a:lnSpc>
                        <a:spcAft>
                          <a:spcPts val="0"/>
                        </a:spcAft>
                      </a:pPr>
                      <a:r>
                        <a:rPr lang="en-AU" sz="1400" kern="100" dirty="0">
                          <a:solidFill>
                            <a:schemeClr val="tx1"/>
                          </a:solidFill>
                          <a:effectLst/>
                        </a:rPr>
                        <a:t>Correlation between forms</a:t>
                      </a:r>
                      <a:endParaRPr lang="en-AU"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en-AU" sz="1400" kern="100">
                          <a:effectLst/>
                        </a:rPr>
                        <a:t>.799</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a:effectLst/>
                        </a:rPr>
                        <a:t>.922</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a:effectLst/>
                        </a:rPr>
                        <a:t>.892</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.718</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a:effectLst/>
                        </a:rPr>
                        <a:t>.833</a:t>
                      </a:r>
                      <a:endParaRPr lang="en-AU"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3733095"/>
                  </a:ext>
                </a:extLst>
              </a:tr>
              <a:tr h="665448">
                <a:tc>
                  <a:txBody>
                    <a:bodyPr/>
                    <a:lstStyle/>
                    <a:p>
                      <a:pPr algn="r">
                        <a:lnSpc>
                          <a:spcPct val="100000"/>
                        </a:lnSpc>
                        <a:spcAft>
                          <a:spcPts val="0"/>
                        </a:spcAft>
                      </a:pPr>
                      <a:r>
                        <a:rPr lang="en-AU" sz="1600" kern="100" dirty="0">
                          <a:solidFill>
                            <a:schemeClr val="tx1"/>
                          </a:solidFill>
                          <a:effectLst/>
                        </a:rPr>
                        <a:t>Spearman Brown Coefficient*</a:t>
                      </a:r>
                      <a:endParaRPr lang="en-AU"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07000"/>
                        </a:lnSpc>
                        <a:spcAft>
                          <a:spcPts val="800"/>
                        </a:spcAft>
                      </a:pPr>
                      <a:r>
                        <a:rPr lang="en-AU" sz="1600" kern="100">
                          <a:effectLst/>
                        </a:rPr>
                        <a:t>.888</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07000"/>
                        </a:lnSpc>
                        <a:spcAft>
                          <a:spcPts val="800"/>
                        </a:spcAft>
                      </a:pPr>
                      <a:r>
                        <a:rPr lang="en-AU" sz="1600" kern="100">
                          <a:effectLst/>
                        </a:rPr>
                        <a:t>.959</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07000"/>
                        </a:lnSpc>
                        <a:spcAft>
                          <a:spcPts val="800"/>
                        </a:spcAft>
                      </a:pPr>
                      <a:r>
                        <a:rPr lang="en-AU" sz="1600" kern="100">
                          <a:effectLst/>
                        </a:rPr>
                        <a:t>.943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07000"/>
                        </a:lnSpc>
                        <a:spcAft>
                          <a:spcPts val="800"/>
                        </a:spcAft>
                      </a:pPr>
                      <a:r>
                        <a:rPr lang="en-AU" sz="1600" kern="100" dirty="0">
                          <a:effectLst/>
                        </a:rPr>
                        <a:t>.836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07000"/>
                        </a:lnSpc>
                        <a:spcAft>
                          <a:spcPts val="800"/>
                        </a:spcAft>
                      </a:pPr>
                      <a:r>
                        <a:rPr lang="en-AU" sz="1600" kern="100" dirty="0">
                          <a:effectLst/>
                        </a:rPr>
                        <a:t>.909</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287918150"/>
                  </a:ext>
                </a:extLst>
              </a:tr>
              <a:tr h="665448">
                <a:tc>
                  <a:txBody>
                    <a:bodyPr/>
                    <a:lstStyle/>
                    <a:p>
                      <a:pPr algn="r">
                        <a:lnSpc>
                          <a:spcPct val="100000"/>
                        </a:lnSpc>
                        <a:spcAft>
                          <a:spcPts val="0"/>
                        </a:spcAft>
                      </a:pPr>
                      <a:r>
                        <a:rPr lang="en-AU" sz="1400" kern="100" dirty="0">
                          <a:effectLst/>
                        </a:rPr>
                        <a:t>Guttman Split-Half Coefficient</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.884</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.959</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.941</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.836</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400" kern="100" dirty="0">
                          <a:effectLst/>
                        </a:rPr>
                        <a:t>.906</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3336195"/>
                  </a:ext>
                </a:extLst>
              </a:tr>
            </a:tbl>
          </a:graphicData>
        </a:graphic>
      </p:graphicFrame>
      <p:sp>
        <p:nvSpPr>
          <p:cNvPr id="6" name="Rectangle 5">
            <a:extLst>
              <a:ext uri="{FF2B5EF4-FFF2-40B4-BE49-F238E27FC236}">
                <a16:creationId xmlns:a16="http://schemas.microsoft.com/office/drawing/2014/main" id="{54BFE373-BC6F-15AC-41AF-F3EB724F0151}"/>
              </a:ext>
            </a:extLst>
          </p:cNvPr>
          <p:cNvSpPr/>
          <p:nvPr/>
        </p:nvSpPr>
        <p:spPr>
          <a:xfrm>
            <a:off x="8592944" y="0"/>
            <a:ext cx="361870" cy="6858001"/>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7180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DF544F-9DBD-E387-369F-5E908AF63FA5}"/>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CCBB2835-F39B-B79F-FE2C-EE5AF008665F}"/>
              </a:ext>
            </a:extLst>
          </p:cNvPr>
          <p:cNvSpPr txBox="1"/>
          <p:nvPr/>
        </p:nvSpPr>
        <p:spPr>
          <a:xfrm>
            <a:off x="1145240" y="744097"/>
            <a:ext cx="7351021" cy="769441"/>
          </a:xfrm>
          <a:prstGeom prst="rect">
            <a:avLst/>
          </a:prstGeom>
          <a:noFill/>
        </p:spPr>
        <p:txBody>
          <a:bodyPr wrap="square">
            <a:spAutoFit/>
          </a:bodyPr>
          <a:lstStyle/>
          <a:p>
            <a:r>
              <a:rPr lang="en-US" sz="4400" dirty="0"/>
              <a:t>Validity</a:t>
            </a:r>
          </a:p>
        </p:txBody>
      </p:sp>
      <p:sp>
        <p:nvSpPr>
          <p:cNvPr id="2" name="TextBox 1">
            <a:extLst>
              <a:ext uri="{FF2B5EF4-FFF2-40B4-BE49-F238E27FC236}">
                <a16:creationId xmlns:a16="http://schemas.microsoft.com/office/drawing/2014/main" id="{B1A7A6A3-963C-1630-7E6E-2D6313B2E751}"/>
              </a:ext>
            </a:extLst>
          </p:cNvPr>
          <p:cNvSpPr txBox="1"/>
          <p:nvPr/>
        </p:nvSpPr>
        <p:spPr>
          <a:xfrm>
            <a:off x="1145240" y="1622753"/>
            <a:ext cx="7546815" cy="3170099"/>
          </a:xfrm>
          <a:prstGeom prst="rect">
            <a:avLst/>
          </a:prstGeom>
          <a:noFill/>
        </p:spPr>
        <p:txBody>
          <a:bodyPr wrap="square" rtlCol="0">
            <a:spAutoFit/>
          </a:bodyPr>
          <a:lstStyle/>
          <a:p>
            <a:r>
              <a:rPr lang="en-AU" sz="2000" b="1" dirty="0"/>
              <a:t>Face validity </a:t>
            </a:r>
            <a:r>
              <a:rPr lang="en-AU" sz="2000" dirty="0"/>
              <a:t>of items is good – they make sense in the context of university study, and participants clearly responded coherently </a:t>
            </a:r>
          </a:p>
          <a:p>
            <a:endParaRPr lang="en-AU" sz="2000" b="1" dirty="0"/>
          </a:p>
          <a:p>
            <a:r>
              <a:rPr lang="en-AU" sz="2000" b="1" dirty="0"/>
              <a:t>Predictive criterion validity </a:t>
            </a:r>
            <a:r>
              <a:rPr lang="en-AU" sz="2000" dirty="0"/>
              <a:t>– Significant negative correlations with GPA for Consequence (-.209**) and Behaviour (-.175*)</a:t>
            </a:r>
          </a:p>
          <a:p>
            <a:endParaRPr lang="en-AU" sz="2000" dirty="0"/>
          </a:p>
          <a:p>
            <a:r>
              <a:rPr lang="en-AU" sz="2000" b="1" dirty="0"/>
              <a:t>Concurrent validity </a:t>
            </a:r>
            <a:r>
              <a:rPr lang="en-AU" sz="2000" dirty="0"/>
              <a:t>– not possible because other survey scales measured other constructs. But can compare to the single item ‘overall, to what extent do you feel your parents influence the way you feel about your education?’ </a:t>
            </a:r>
          </a:p>
        </p:txBody>
      </p:sp>
      <p:graphicFrame>
        <p:nvGraphicFramePr>
          <p:cNvPr id="6" name="Diagram 5">
            <a:extLst>
              <a:ext uri="{FF2B5EF4-FFF2-40B4-BE49-F238E27FC236}">
                <a16:creationId xmlns:a16="http://schemas.microsoft.com/office/drawing/2014/main" id="{914C8BBF-DD98-ED39-D178-4A302BA9A576}"/>
              </a:ext>
            </a:extLst>
          </p:cNvPr>
          <p:cNvGraphicFramePr/>
          <p:nvPr>
            <p:extLst>
              <p:ext uri="{D42A27DB-BD31-4B8C-83A1-F6EECF244321}">
                <p14:modId xmlns:p14="http://schemas.microsoft.com/office/powerpoint/2010/main" val="2126286119"/>
              </p:ext>
            </p:extLst>
          </p:nvPr>
        </p:nvGraphicFramePr>
        <p:xfrm>
          <a:off x="8552444" y="31900"/>
          <a:ext cx="427766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able 8">
            <a:extLst>
              <a:ext uri="{FF2B5EF4-FFF2-40B4-BE49-F238E27FC236}">
                <a16:creationId xmlns:a16="http://schemas.microsoft.com/office/drawing/2014/main" id="{7C5C9B2C-224A-719C-FE9A-A7FBDA139B3F}"/>
              </a:ext>
            </a:extLst>
          </p:cNvPr>
          <p:cNvGraphicFramePr>
            <a:graphicFrameLocks noGrp="1"/>
          </p:cNvGraphicFramePr>
          <p:nvPr>
            <p:extLst>
              <p:ext uri="{D42A27DB-BD31-4B8C-83A1-F6EECF244321}">
                <p14:modId xmlns:p14="http://schemas.microsoft.com/office/powerpoint/2010/main" val="3769050167"/>
              </p:ext>
            </p:extLst>
          </p:nvPr>
        </p:nvGraphicFramePr>
        <p:xfrm>
          <a:off x="1170163" y="4926982"/>
          <a:ext cx="7326098" cy="1333686"/>
        </p:xfrm>
        <a:graphic>
          <a:graphicData uri="http://schemas.openxmlformats.org/drawingml/2006/table">
            <a:tbl>
              <a:tblPr firstRow="1" firstCol="1" bandRow="1">
                <a:tableStyleId>{5C22544A-7EE6-4342-B048-85BDC9FD1C3A}</a:tableStyleId>
              </a:tblPr>
              <a:tblGrid>
                <a:gridCol w="1025883">
                  <a:extLst>
                    <a:ext uri="{9D8B030D-6E8A-4147-A177-3AD203B41FA5}">
                      <a16:colId xmlns:a16="http://schemas.microsoft.com/office/drawing/2014/main" val="549927305"/>
                    </a:ext>
                  </a:extLst>
                </a:gridCol>
                <a:gridCol w="1260043">
                  <a:extLst>
                    <a:ext uri="{9D8B030D-6E8A-4147-A177-3AD203B41FA5}">
                      <a16:colId xmlns:a16="http://schemas.microsoft.com/office/drawing/2014/main" val="2949923842"/>
                    </a:ext>
                  </a:extLst>
                </a:gridCol>
                <a:gridCol w="1260043">
                  <a:extLst>
                    <a:ext uri="{9D8B030D-6E8A-4147-A177-3AD203B41FA5}">
                      <a16:colId xmlns:a16="http://schemas.microsoft.com/office/drawing/2014/main" val="1560892294"/>
                    </a:ext>
                  </a:extLst>
                </a:gridCol>
                <a:gridCol w="1260043">
                  <a:extLst>
                    <a:ext uri="{9D8B030D-6E8A-4147-A177-3AD203B41FA5}">
                      <a16:colId xmlns:a16="http://schemas.microsoft.com/office/drawing/2014/main" val="4122089718"/>
                    </a:ext>
                  </a:extLst>
                </a:gridCol>
                <a:gridCol w="1260043">
                  <a:extLst>
                    <a:ext uri="{9D8B030D-6E8A-4147-A177-3AD203B41FA5}">
                      <a16:colId xmlns:a16="http://schemas.microsoft.com/office/drawing/2014/main" val="2309066664"/>
                    </a:ext>
                  </a:extLst>
                </a:gridCol>
                <a:gridCol w="1260043">
                  <a:extLst>
                    <a:ext uri="{9D8B030D-6E8A-4147-A177-3AD203B41FA5}">
                      <a16:colId xmlns:a16="http://schemas.microsoft.com/office/drawing/2014/main" val="2739331201"/>
                    </a:ext>
                  </a:extLst>
                </a:gridCol>
              </a:tblGrid>
              <a:tr h="456217">
                <a:tc>
                  <a:txBody>
                    <a:bodyPr/>
                    <a:lstStyle/>
                    <a:p>
                      <a:pPr algn="ctr">
                        <a:lnSpc>
                          <a:spcPct val="107000"/>
                        </a:lnSpc>
                        <a:spcAft>
                          <a:spcPts val="800"/>
                        </a:spcAft>
                      </a:pPr>
                      <a:r>
                        <a:rPr lang="en-AU" sz="1500" kern="100" dirty="0">
                          <a:effectLst/>
                        </a:rPr>
                        <a:t> </a:t>
                      </a:r>
                      <a:endParaRPr lang="en-AU"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AU" sz="1500" kern="100" dirty="0">
                          <a:effectLst/>
                        </a:rPr>
                        <a:t>Pride</a:t>
                      </a:r>
                    </a:p>
                  </a:txBody>
                  <a:tcPr marL="68580" marR="68580" marT="0" marB="0" anchor="ctr"/>
                </a:tc>
                <a:tc>
                  <a:txBody>
                    <a:bodyPr/>
                    <a:lstStyle/>
                    <a:p>
                      <a:pPr algn="ctr">
                        <a:lnSpc>
                          <a:spcPct val="107000"/>
                        </a:lnSpc>
                        <a:spcAft>
                          <a:spcPts val="0"/>
                        </a:spcAft>
                      </a:pPr>
                      <a:r>
                        <a:rPr lang="en-AU" sz="1500" kern="100" dirty="0">
                          <a:effectLst/>
                        </a:rPr>
                        <a:t>Consequence</a:t>
                      </a:r>
                    </a:p>
                  </a:txBody>
                  <a:tcPr marL="68580" marR="68580" marT="0" marB="0" anchor="ctr"/>
                </a:tc>
                <a:tc>
                  <a:txBody>
                    <a:bodyPr/>
                    <a:lstStyle/>
                    <a:p>
                      <a:pPr algn="ctr">
                        <a:lnSpc>
                          <a:spcPct val="107000"/>
                        </a:lnSpc>
                        <a:spcAft>
                          <a:spcPts val="0"/>
                        </a:spcAft>
                      </a:pPr>
                      <a:r>
                        <a:rPr lang="en-AU" sz="1500" kern="100" dirty="0">
                          <a:effectLst/>
                        </a:rPr>
                        <a:t>Behaviour</a:t>
                      </a:r>
                    </a:p>
                  </a:txBody>
                  <a:tcPr marL="68580" marR="68580" marT="0" marB="0" anchor="ctr"/>
                </a:tc>
                <a:tc>
                  <a:txBody>
                    <a:bodyPr/>
                    <a:lstStyle/>
                    <a:p>
                      <a:pPr algn="ctr">
                        <a:lnSpc>
                          <a:spcPct val="107000"/>
                        </a:lnSpc>
                        <a:spcAft>
                          <a:spcPts val="0"/>
                        </a:spcAft>
                      </a:pPr>
                      <a:r>
                        <a:rPr lang="en-AU" sz="1500" kern="100" dirty="0">
                          <a:effectLst/>
                        </a:rPr>
                        <a:t>Reassurance</a:t>
                      </a:r>
                    </a:p>
                  </a:txBody>
                  <a:tcPr marL="68580" marR="68580" marT="0" marB="0" anchor="ctr"/>
                </a:tc>
                <a:tc>
                  <a:txBody>
                    <a:bodyPr/>
                    <a:lstStyle/>
                    <a:p>
                      <a:pPr algn="ctr">
                        <a:lnSpc>
                          <a:spcPct val="107000"/>
                        </a:lnSpc>
                        <a:spcAft>
                          <a:spcPts val="0"/>
                        </a:spcAft>
                      </a:pPr>
                      <a:r>
                        <a:rPr lang="en-AU" sz="1500" kern="100" dirty="0">
                          <a:effectLst/>
                        </a:rPr>
                        <a:t>Trust</a:t>
                      </a:r>
                    </a:p>
                  </a:txBody>
                  <a:tcPr marL="68580" marR="68580" marT="0" marB="0" anchor="ctr"/>
                </a:tc>
                <a:extLst>
                  <a:ext uri="{0D108BD9-81ED-4DB2-BD59-A6C34878D82A}">
                    <a16:rowId xmlns:a16="http://schemas.microsoft.com/office/drawing/2014/main" val="2023667408"/>
                  </a:ext>
                </a:extLst>
              </a:tr>
              <a:tr h="511135">
                <a:tc>
                  <a:txBody>
                    <a:bodyPr/>
                    <a:lstStyle/>
                    <a:p>
                      <a:pPr algn="r">
                        <a:lnSpc>
                          <a:spcPct val="100000"/>
                        </a:lnSpc>
                        <a:spcAft>
                          <a:spcPts val="0"/>
                        </a:spcAft>
                      </a:pPr>
                      <a:r>
                        <a:rPr lang="en-AU" sz="1400" kern="100" dirty="0">
                          <a:effectLst/>
                        </a:rPr>
                        <a:t>Pearson Correlation</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.911</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.957</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.944</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.826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.915</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5754545"/>
                  </a:ext>
                </a:extLst>
              </a:tr>
              <a:tr h="366334">
                <a:tc>
                  <a:txBody>
                    <a:bodyPr/>
                    <a:lstStyle/>
                    <a:p>
                      <a:pPr algn="r">
                        <a:lnSpc>
                          <a:spcPct val="100000"/>
                        </a:lnSpc>
                        <a:spcAft>
                          <a:spcPts val="0"/>
                        </a:spcAft>
                      </a:pPr>
                      <a:r>
                        <a:rPr lang="en-AU" sz="1400" kern="100" dirty="0">
                          <a:effectLst/>
                        </a:rPr>
                        <a:t>Sig. 2-tailed</a:t>
                      </a: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.897</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.899</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a:effectLst/>
                        </a:rPr>
                        <a:t>.933</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.656</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AU" sz="1600" kern="100" dirty="0">
                          <a:effectLst/>
                        </a:rPr>
                        <a:t>.824</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5647316"/>
                  </a:ext>
                </a:extLst>
              </a:tr>
            </a:tbl>
          </a:graphicData>
        </a:graphic>
      </p:graphicFrame>
    </p:spTree>
    <p:extLst>
      <p:ext uri="{BB962C8B-B14F-4D97-AF65-F5344CB8AC3E}">
        <p14:creationId xmlns:p14="http://schemas.microsoft.com/office/powerpoint/2010/main" val="342707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tint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00F2-8E4C-5307-702D-7BE6580C7181}"/>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t>Convergent Validity</a:t>
            </a:r>
          </a:p>
        </p:txBody>
      </p:sp>
      <p:sp>
        <p:nvSpPr>
          <p:cNvPr id="2" name="TextBox 1">
            <a:extLst>
              <a:ext uri="{FF2B5EF4-FFF2-40B4-BE49-F238E27FC236}">
                <a16:creationId xmlns:a16="http://schemas.microsoft.com/office/drawing/2014/main" id="{B1A7A6A3-963C-1630-7E6E-2D6313B2E751}"/>
              </a:ext>
            </a:extLst>
          </p:cNvPr>
          <p:cNvSpPr txBox="1"/>
          <p:nvPr/>
        </p:nvSpPr>
        <p:spPr>
          <a:xfrm>
            <a:off x="2418025" y="1639136"/>
            <a:ext cx="5496307" cy="739690"/>
          </a:xfrm>
          <a:prstGeom prst="rect">
            <a:avLst/>
          </a:prstGeom>
          <a:noFill/>
        </p:spPr>
        <p:txBody>
          <a:bodyPr wrap="square" rtlCol="0">
            <a:spAutoFit/>
          </a:bodyPr>
          <a:lstStyle/>
          <a:p>
            <a:pPr>
              <a:lnSpc>
                <a:spcPct val="107000"/>
              </a:lnSpc>
              <a:spcAft>
                <a:spcPts val="800"/>
              </a:spcAf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range of correlations with dispositional variables – see other paper! </a:t>
            </a:r>
            <a:endParaRPr lang="en-AU" sz="2000" kern="100" dirty="0">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5D75E0B2-4170-F196-A49B-81706060C3C2}"/>
              </a:ext>
            </a:extLst>
          </p:cNvPr>
          <p:cNvGraphicFramePr/>
          <p:nvPr>
            <p:extLst>
              <p:ext uri="{D42A27DB-BD31-4B8C-83A1-F6EECF244321}">
                <p14:modId xmlns:p14="http://schemas.microsoft.com/office/powerpoint/2010/main" val="3689901712"/>
              </p:ext>
            </p:extLst>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le 6">
            <a:extLst>
              <a:ext uri="{FF2B5EF4-FFF2-40B4-BE49-F238E27FC236}">
                <a16:creationId xmlns:a16="http://schemas.microsoft.com/office/drawing/2014/main" id="{CD055B9C-9D68-B8FB-A300-B900D3F181D4}"/>
              </a:ext>
            </a:extLst>
          </p:cNvPr>
          <p:cNvGraphicFramePr>
            <a:graphicFrameLocks noGrp="1"/>
          </p:cNvGraphicFramePr>
          <p:nvPr>
            <p:extLst>
              <p:ext uri="{D42A27DB-BD31-4B8C-83A1-F6EECF244321}">
                <p14:modId xmlns:p14="http://schemas.microsoft.com/office/powerpoint/2010/main" val="3751565605"/>
              </p:ext>
            </p:extLst>
          </p:nvPr>
        </p:nvGraphicFramePr>
        <p:xfrm>
          <a:off x="2456094" y="2662078"/>
          <a:ext cx="4572028" cy="3281522"/>
        </p:xfrm>
        <a:graphic>
          <a:graphicData uri="http://schemas.openxmlformats.org/drawingml/2006/table">
            <a:tbl>
              <a:tblPr firstRow="1" firstCol="1" bandRow="1">
                <a:tableStyleId>{5C22544A-7EE6-4342-B048-85BDC9FD1C3A}</a:tableStyleId>
              </a:tblPr>
              <a:tblGrid>
                <a:gridCol w="3232325">
                  <a:extLst>
                    <a:ext uri="{9D8B030D-6E8A-4147-A177-3AD203B41FA5}">
                      <a16:colId xmlns:a16="http://schemas.microsoft.com/office/drawing/2014/main" val="1379996574"/>
                    </a:ext>
                  </a:extLst>
                </a:gridCol>
                <a:gridCol w="1339703">
                  <a:extLst>
                    <a:ext uri="{9D8B030D-6E8A-4147-A177-3AD203B41FA5}">
                      <a16:colId xmlns:a16="http://schemas.microsoft.com/office/drawing/2014/main" val="940034077"/>
                    </a:ext>
                  </a:extLst>
                </a:gridCol>
              </a:tblGrid>
              <a:tr h="534860">
                <a:tc>
                  <a:txBody>
                    <a:bodyPr/>
                    <a:lstStyle/>
                    <a:p>
                      <a:pPr algn="ctr">
                        <a:lnSpc>
                          <a:spcPct val="107000"/>
                        </a:lnSpc>
                        <a:spcAft>
                          <a:spcPts val="800"/>
                        </a:spcAft>
                      </a:pPr>
                      <a:r>
                        <a:rPr lang="en-AU" sz="1500" kern="100" dirty="0">
                          <a:effectLst/>
                        </a:rPr>
                        <a:t> </a:t>
                      </a:r>
                      <a:endParaRPr lang="en-AU"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noFill/>
                      <a:prstDash val="solid"/>
                      <a:round/>
                      <a:headEnd type="none" w="med" len="med"/>
                      <a:tailEnd type="none" w="med" len="med"/>
                    </a:lnR>
                  </a:tcPr>
                </a:tc>
                <a:tc>
                  <a:txBody>
                    <a:bodyPr/>
                    <a:lstStyle/>
                    <a:p>
                      <a:pPr algn="ctr">
                        <a:lnSpc>
                          <a:spcPct val="107000"/>
                        </a:lnSpc>
                        <a:spcAft>
                          <a:spcPts val="0"/>
                        </a:spcAft>
                      </a:pPr>
                      <a:r>
                        <a:rPr lang="en-AU" sz="2000" kern="100" dirty="0">
                          <a:effectLst/>
                        </a:rPr>
                        <a:t>Pride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746346499"/>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Prospective anxiety</a:t>
                      </a:r>
                    </a:p>
                  </a:txBody>
                  <a:tcPr marL="68580" marR="68580" marT="0" marB="0" anchor="ctr"/>
                </a:tc>
                <a:tc>
                  <a:txBody>
                    <a:bodyPr/>
                    <a:lstStyle/>
                    <a:p>
                      <a:pPr algn="ctr">
                        <a:lnSpc>
                          <a:spcPct val="107000"/>
                        </a:lnSpc>
                        <a:spcAft>
                          <a:spcPts val="800"/>
                        </a:spcAft>
                      </a:pPr>
                      <a:r>
                        <a:rPr lang="en-AU" sz="1600" kern="100" dirty="0">
                          <a:effectLst/>
                        </a:rPr>
                        <a:t>.232**</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8803620"/>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Inhibitory anxiety</a:t>
                      </a:r>
                    </a:p>
                  </a:txBody>
                  <a:tcPr marL="68580" marR="68580" marT="0" marB="0" anchor="ctr"/>
                </a:tc>
                <a:tc>
                  <a:txBody>
                    <a:bodyPr/>
                    <a:lstStyle/>
                    <a:p>
                      <a:pPr algn="ctr">
                        <a:lnSpc>
                          <a:spcPct val="107000"/>
                        </a:lnSpc>
                        <a:spcAft>
                          <a:spcPts val="800"/>
                        </a:spcAft>
                      </a:pPr>
                      <a:r>
                        <a:rPr lang="en-AU" sz="1600" kern="100" dirty="0">
                          <a:effectLst/>
                        </a:rPr>
                        <a:t>.285**</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7573512"/>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Regulation of cognition</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.144*</a:t>
                      </a:r>
                    </a:p>
                  </a:txBody>
                  <a:tcPr marL="68580" marR="68580" marT="0" marB="0" anchor="ctr"/>
                </a:tc>
                <a:extLst>
                  <a:ext uri="{0D108BD9-81ED-4DB2-BD59-A6C34878D82A}">
                    <a16:rowId xmlns:a16="http://schemas.microsoft.com/office/drawing/2014/main" val="3350920854"/>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Negative epistemic emotions</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.260**</a:t>
                      </a:r>
                    </a:p>
                  </a:txBody>
                  <a:tcPr marL="68580" marR="68580" marT="0" marB="0" anchor="ctr"/>
                </a:tc>
                <a:extLst>
                  <a:ext uri="{0D108BD9-81ED-4DB2-BD59-A6C34878D82A}">
                    <a16:rowId xmlns:a16="http://schemas.microsoft.com/office/drawing/2014/main" val="3124075177"/>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Feelings of shame</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.310**</a:t>
                      </a:r>
                    </a:p>
                  </a:txBody>
                  <a:tcPr marL="68580" marR="68580" marT="0" marB="0" anchor="ctr"/>
                </a:tc>
                <a:extLst>
                  <a:ext uri="{0D108BD9-81ED-4DB2-BD59-A6C34878D82A}">
                    <a16:rowId xmlns:a16="http://schemas.microsoft.com/office/drawing/2014/main" val="1520222527"/>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Performance avoidance</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.302**</a:t>
                      </a:r>
                    </a:p>
                  </a:txBody>
                  <a:tcPr marL="68580" marR="68580" marT="0" marB="0" anchor="ctr"/>
                </a:tc>
                <a:extLst>
                  <a:ext uri="{0D108BD9-81ED-4DB2-BD59-A6C34878D82A}">
                    <a16:rowId xmlns:a16="http://schemas.microsoft.com/office/drawing/2014/main" val="3408549384"/>
                  </a:ext>
                </a:extLst>
              </a:tr>
            </a:tbl>
          </a:graphicData>
        </a:graphic>
      </p:graphicFrame>
    </p:spTree>
    <p:extLst>
      <p:ext uri="{BB962C8B-B14F-4D97-AF65-F5344CB8AC3E}">
        <p14:creationId xmlns:p14="http://schemas.microsoft.com/office/powerpoint/2010/main" val="2860358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tint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00F2-8E4C-5307-702D-7BE6580C7181}"/>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t>Convergent Validity</a:t>
            </a:r>
          </a:p>
        </p:txBody>
      </p:sp>
      <p:sp>
        <p:nvSpPr>
          <p:cNvPr id="2" name="TextBox 1">
            <a:extLst>
              <a:ext uri="{FF2B5EF4-FFF2-40B4-BE49-F238E27FC236}">
                <a16:creationId xmlns:a16="http://schemas.microsoft.com/office/drawing/2014/main" id="{B1A7A6A3-963C-1630-7E6E-2D6313B2E751}"/>
              </a:ext>
            </a:extLst>
          </p:cNvPr>
          <p:cNvSpPr txBox="1"/>
          <p:nvPr/>
        </p:nvSpPr>
        <p:spPr>
          <a:xfrm>
            <a:off x="2418025" y="1639136"/>
            <a:ext cx="5496307" cy="739690"/>
          </a:xfrm>
          <a:prstGeom prst="rect">
            <a:avLst/>
          </a:prstGeom>
          <a:noFill/>
        </p:spPr>
        <p:txBody>
          <a:bodyPr wrap="square" rtlCol="0">
            <a:spAutoFit/>
          </a:bodyPr>
          <a:lstStyle/>
          <a:p>
            <a:pPr>
              <a:lnSpc>
                <a:spcPct val="107000"/>
              </a:lnSpc>
              <a:spcAft>
                <a:spcPts val="800"/>
              </a:spcAft>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range of correlations with dispositional variables – see other paper! </a:t>
            </a:r>
            <a:endParaRPr lang="en-AU" sz="2000" kern="100" dirty="0">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5D75E0B2-4170-F196-A49B-81706060C3C2}"/>
              </a:ext>
            </a:extLst>
          </p:cNvPr>
          <p:cNvGraphicFramePr/>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le 6">
            <a:extLst>
              <a:ext uri="{FF2B5EF4-FFF2-40B4-BE49-F238E27FC236}">
                <a16:creationId xmlns:a16="http://schemas.microsoft.com/office/drawing/2014/main" id="{CD055B9C-9D68-B8FB-A300-B900D3F181D4}"/>
              </a:ext>
            </a:extLst>
          </p:cNvPr>
          <p:cNvGraphicFramePr>
            <a:graphicFrameLocks noGrp="1"/>
          </p:cNvGraphicFramePr>
          <p:nvPr>
            <p:extLst>
              <p:ext uri="{D42A27DB-BD31-4B8C-83A1-F6EECF244321}">
                <p14:modId xmlns:p14="http://schemas.microsoft.com/office/powerpoint/2010/main" val="306992914"/>
              </p:ext>
            </p:extLst>
          </p:nvPr>
        </p:nvGraphicFramePr>
        <p:xfrm>
          <a:off x="2456094" y="2662078"/>
          <a:ext cx="4572028" cy="3281522"/>
        </p:xfrm>
        <a:graphic>
          <a:graphicData uri="http://schemas.openxmlformats.org/drawingml/2006/table">
            <a:tbl>
              <a:tblPr firstRow="1" firstCol="1" bandRow="1">
                <a:tableStyleId>{5C22544A-7EE6-4342-B048-85BDC9FD1C3A}</a:tableStyleId>
              </a:tblPr>
              <a:tblGrid>
                <a:gridCol w="3232325">
                  <a:extLst>
                    <a:ext uri="{9D8B030D-6E8A-4147-A177-3AD203B41FA5}">
                      <a16:colId xmlns:a16="http://schemas.microsoft.com/office/drawing/2014/main" val="1379996574"/>
                    </a:ext>
                  </a:extLst>
                </a:gridCol>
                <a:gridCol w="1339703">
                  <a:extLst>
                    <a:ext uri="{9D8B030D-6E8A-4147-A177-3AD203B41FA5}">
                      <a16:colId xmlns:a16="http://schemas.microsoft.com/office/drawing/2014/main" val="940034077"/>
                    </a:ext>
                  </a:extLst>
                </a:gridCol>
              </a:tblGrid>
              <a:tr h="534860">
                <a:tc>
                  <a:txBody>
                    <a:bodyPr/>
                    <a:lstStyle/>
                    <a:p>
                      <a:pPr algn="ctr">
                        <a:lnSpc>
                          <a:spcPct val="107000"/>
                        </a:lnSpc>
                        <a:spcAft>
                          <a:spcPts val="800"/>
                        </a:spcAft>
                      </a:pPr>
                      <a:r>
                        <a:rPr lang="en-AU" sz="1500" kern="100" dirty="0">
                          <a:effectLst/>
                        </a:rPr>
                        <a:t> </a:t>
                      </a:r>
                      <a:endParaRPr lang="en-AU"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noFill/>
                      <a:prstDash val="solid"/>
                      <a:round/>
                      <a:headEnd type="none" w="med" len="med"/>
                      <a:tailEnd type="none" w="med" len="med"/>
                    </a:lnR>
                  </a:tcPr>
                </a:tc>
                <a:tc>
                  <a:txBody>
                    <a:bodyPr/>
                    <a:lstStyle/>
                    <a:p>
                      <a:pPr algn="ctr">
                        <a:lnSpc>
                          <a:spcPct val="107000"/>
                        </a:lnSpc>
                        <a:spcAft>
                          <a:spcPts val="0"/>
                        </a:spcAft>
                      </a:pPr>
                      <a:r>
                        <a:rPr lang="en-AU" sz="2000" kern="100" dirty="0">
                          <a:effectLst/>
                        </a:rPr>
                        <a:t>Behaviour</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746346499"/>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Self efficacy</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-.132</a:t>
                      </a:r>
                    </a:p>
                  </a:txBody>
                  <a:tcPr marL="68580" marR="68580" marT="0" marB="0" anchor="ctr"/>
                </a:tc>
                <a:extLst>
                  <a:ext uri="{0D108BD9-81ED-4DB2-BD59-A6C34878D82A}">
                    <a16:rowId xmlns:a16="http://schemas.microsoft.com/office/drawing/2014/main" val="798803620"/>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Need for cognition</a:t>
                      </a:r>
                    </a:p>
                  </a:txBody>
                  <a:tcPr marL="68580" marR="68580" marT="0" marB="0" anchor="ctr"/>
                </a:tc>
                <a:tc>
                  <a:txBody>
                    <a:bodyPr/>
                    <a:lstStyle/>
                    <a:p>
                      <a:pPr algn="ctr">
                        <a:lnSpc>
                          <a:spcPct val="107000"/>
                        </a:lnSpc>
                        <a:spcAft>
                          <a:spcPts val="800"/>
                        </a:spcAft>
                      </a:pPr>
                      <a:r>
                        <a:rPr lang="en-AU" sz="1600" kern="100" dirty="0">
                          <a:effectLst/>
                        </a:rPr>
                        <a:t>-.369**</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7573512"/>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Knowledge of cognition</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-.174*</a:t>
                      </a:r>
                    </a:p>
                  </a:txBody>
                  <a:tcPr marL="68580" marR="68580" marT="0" marB="0" anchor="ctr"/>
                </a:tc>
                <a:extLst>
                  <a:ext uri="{0D108BD9-81ED-4DB2-BD59-A6C34878D82A}">
                    <a16:rowId xmlns:a16="http://schemas.microsoft.com/office/drawing/2014/main" val="3350920854"/>
                  </a:ext>
                </a:extLst>
              </a:tr>
              <a:tr h="457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Regulation of cognition</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-.262**</a:t>
                      </a:r>
                    </a:p>
                  </a:txBody>
                  <a:tcPr marL="68580" marR="68580" marT="0" marB="0" anchor="ctr"/>
                </a:tc>
                <a:extLst>
                  <a:ext uri="{0D108BD9-81ED-4DB2-BD59-A6C34878D82A}">
                    <a16:rowId xmlns:a16="http://schemas.microsoft.com/office/drawing/2014/main" val="3124075177"/>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Structure of knowledge</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-.171*</a:t>
                      </a:r>
                    </a:p>
                  </a:txBody>
                  <a:tcPr marL="68580" marR="68580" marT="0" marB="0" anchor="ctr"/>
                </a:tc>
                <a:extLst>
                  <a:ext uri="{0D108BD9-81ED-4DB2-BD59-A6C34878D82A}">
                    <a16:rowId xmlns:a16="http://schemas.microsoft.com/office/drawing/2014/main" val="1520222527"/>
                  </a:ext>
                </a:extLst>
              </a:tr>
              <a:tr h="457777">
                <a:tc>
                  <a:txBody>
                    <a:bodyPr/>
                    <a:lstStyle/>
                    <a:p>
                      <a:pPr algn="l">
                        <a:lnSpc>
                          <a:spcPct val="100000"/>
                        </a:lnSpc>
                        <a:spcAft>
                          <a:spcPts val="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Acquisition of knowledge</a:t>
                      </a:r>
                    </a:p>
                  </a:txBody>
                  <a:tcPr marL="68580" marR="68580" marT="0" marB="0" anchor="ctr"/>
                </a:tc>
                <a:tc>
                  <a:txBody>
                    <a:bodyPr/>
                    <a:lstStyle/>
                    <a:p>
                      <a:pPr algn="ctr">
                        <a:lnSpc>
                          <a:spcPct val="107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-.215**</a:t>
                      </a:r>
                    </a:p>
                  </a:txBody>
                  <a:tcPr marL="68580" marR="68580" marT="0" marB="0" anchor="ctr"/>
                </a:tc>
                <a:extLst>
                  <a:ext uri="{0D108BD9-81ED-4DB2-BD59-A6C34878D82A}">
                    <a16:rowId xmlns:a16="http://schemas.microsoft.com/office/drawing/2014/main" val="3408549384"/>
                  </a:ext>
                </a:extLst>
              </a:tr>
            </a:tbl>
          </a:graphicData>
        </a:graphic>
      </p:graphicFrame>
    </p:spTree>
    <p:extLst>
      <p:ext uri="{BB962C8B-B14F-4D97-AF65-F5344CB8AC3E}">
        <p14:creationId xmlns:p14="http://schemas.microsoft.com/office/powerpoint/2010/main" val="465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00F2-8E4C-5307-702D-7BE6580C7181}"/>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t>Validity in qualitative data</a:t>
            </a:r>
          </a:p>
        </p:txBody>
      </p:sp>
      <p:sp>
        <p:nvSpPr>
          <p:cNvPr id="2" name="TextBox 1">
            <a:extLst>
              <a:ext uri="{FF2B5EF4-FFF2-40B4-BE49-F238E27FC236}">
                <a16:creationId xmlns:a16="http://schemas.microsoft.com/office/drawing/2014/main" id="{B1A7A6A3-963C-1630-7E6E-2D6313B2E751}"/>
              </a:ext>
            </a:extLst>
          </p:cNvPr>
          <p:cNvSpPr txBox="1"/>
          <p:nvPr/>
        </p:nvSpPr>
        <p:spPr>
          <a:xfrm>
            <a:off x="2418025" y="1639136"/>
            <a:ext cx="6566487" cy="3352713"/>
          </a:xfrm>
          <a:prstGeom prst="rect">
            <a:avLst/>
          </a:prstGeom>
          <a:noFill/>
        </p:spPr>
        <p:txBody>
          <a:bodyPr wrap="square" rtlCol="0">
            <a:spAutoFit/>
          </a:bodyPr>
          <a:lstStyle/>
          <a:p>
            <a:pPr>
              <a:lnSpc>
                <a:spcPct val="107000"/>
              </a:lnSpc>
              <a:spcAft>
                <a:spcPts val="800"/>
              </a:spcAft>
            </a:pPr>
            <a:r>
              <a:rPr lang="en-AU" sz="2000" i="1" dirty="0">
                <a:effectLst/>
                <a:latin typeface="Calibri" panose="020F0502020204030204" pitchFamily="34" charset="0"/>
                <a:ea typeface="Calibri" panose="020F0502020204030204" pitchFamily="34" charset="0"/>
                <a:cs typeface="Times New Roman" panose="02020603050405020304" pitchFamily="18" charset="0"/>
              </a:rPr>
              <a:t>What do you think may have contributed to your beliefs and/or feelings about learning? </a:t>
            </a:r>
          </a:p>
          <a:p>
            <a:pPr>
              <a:lnSpc>
                <a:spcPct val="107000"/>
              </a:lnSpc>
              <a:spcAft>
                <a:spcPts val="800"/>
              </a:spcAft>
            </a:pPr>
            <a:r>
              <a:rPr lang="en-AU" sz="2000" i="1" dirty="0">
                <a:effectLst/>
                <a:latin typeface="Calibri" panose="020F0502020204030204" pitchFamily="34" charset="0"/>
                <a:ea typeface="Calibri" panose="020F0502020204030204" pitchFamily="34" charset="0"/>
                <a:cs typeface="Times New Roman" panose="02020603050405020304" pitchFamily="18" charset="0"/>
              </a:rPr>
              <a:t>E.g. do you recall any influential events or people that may have impacted the way you think and feel about learning? If so, please briefly explain.</a:t>
            </a:r>
          </a:p>
          <a:p>
            <a:pPr>
              <a:lnSpc>
                <a:spcPct val="107000"/>
              </a:lnSpc>
              <a:spcAft>
                <a:spcPts val="800"/>
              </a:spcAft>
            </a:pPr>
            <a:endParaRPr lang="en-AU"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2000" kern="100" dirty="0">
                <a:latin typeface="Aptos" panose="020B0004020202020204" pitchFamily="34" charset="0"/>
                <a:ea typeface="Aptos" panose="020B0004020202020204" pitchFamily="34" charset="0"/>
                <a:cs typeface="Times New Roman" panose="02020603050405020304" pitchFamily="18" charset="0"/>
              </a:rPr>
              <a:t>Over half </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of </a:t>
            </a:r>
            <a:r>
              <a:rPr lang="en-AU" sz="2000" kern="100" dirty="0">
                <a:latin typeface="Aptos" panose="020B0004020202020204" pitchFamily="34" charset="0"/>
                <a:ea typeface="Aptos" panose="020B0004020202020204" pitchFamily="34" charset="0"/>
                <a:cs typeface="Times New Roman" panose="02020603050405020304" pitchFamily="18" charset="0"/>
              </a:rPr>
              <a:t>responses specified parents (32%) or </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family (21%) or as the main influence upon their beliefs and feelings about learning. </a:t>
            </a:r>
            <a:endParaRPr lang="en-AU" sz="2000" kern="100" dirty="0">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5D75E0B2-4170-F196-A49B-81706060C3C2}"/>
              </a:ext>
            </a:extLst>
          </p:cNvPr>
          <p:cNvGraphicFramePr/>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593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00F2-8E4C-5307-702D-7BE6580C7181}"/>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t>Validity in qualitative data</a:t>
            </a:r>
          </a:p>
        </p:txBody>
      </p:sp>
      <p:sp>
        <p:nvSpPr>
          <p:cNvPr id="2" name="TextBox 1">
            <a:extLst>
              <a:ext uri="{FF2B5EF4-FFF2-40B4-BE49-F238E27FC236}">
                <a16:creationId xmlns:a16="http://schemas.microsoft.com/office/drawing/2014/main" id="{B1A7A6A3-963C-1630-7E6E-2D6313B2E751}"/>
              </a:ext>
            </a:extLst>
          </p:cNvPr>
          <p:cNvSpPr txBox="1"/>
          <p:nvPr/>
        </p:nvSpPr>
        <p:spPr>
          <a:xfrm>
            <a:off x="2418025" y="1639136"/>
            <a:ext cx="6566487" cy="2262158"/>
          </a:xfrm>
          <a:prstGeom prst="rect">
            <a:avLst/>
          </a:prstGeom>
          <a:noFill/>
        </p:spPr>
        <p:txBody>
          <a:bodyPr wrap="square" rtlCol="0">
            <a:spAutoFit/>
          </a:bodyPr>
          <a:lstStyle/>
          <a:p>
            <a:pPr>
              <a:lnSpc>
                <a:spcPct val="107000"/>
              </a:lnSpc>
              <a:spcAft>
                <a:spcPts val="800"/>
              </a:spcAft>
            </a:pPr>
            <a:r>
              <a:rPr lang="en-AU" sz="2000" i="1" dirty="0">
                <a:effectLst/>
                <a:latin typeface="Calibri" panose="020F0502020204030204" pitchFamily="34" charset="0"/>
                <a:ea typeface="Calibri" panose="020F0502020204030204" pitchFamily="34" charset="0"/>
                <a:cs typeface="Times New Roman" panose="02020603050405020304" pitchFamily="18" charset="0"/>
              </a:rPr>
              <a:t>What do you think may have contributed to your beliefs and/or feelings about learning? </a:t>
            </a:r>
          </a:p>
          <a:p>
            <a:pPr>
              <a:lnSpc>
                <a:spcPct val="107000"/>
              </a:lnSpc>
              <a:spcAft>
                <a:spcPts val="800"/>
              </a:spcAft>
            </a:pPr>
            <a:r>
              <a:rPr lang="en-AU" sz="2000" i="1" dirty="0">
                <a:effectLst/>
                <a:latin typeface="Calibri" panose="020F0502020204030204" pitchFamily="34" charset="0"/>
                <a:ea typeface="Calibri" panose="020F0502020204030204" pitchFamily="34" charset="0"/>
                <a:cs typeface="Times New Roman" panose="02020603050405020304" pitchFamily="18" charset="0"/>
              </a:rPr>
              <a:t>E.g. do you recall any influential events or people that may have impacted the way you think and feel about learning? If so, please briefly explain.</a:t>
            </a:r>
          </a:p>
          <a:p>
            <a:pPr>
              <a:lnSpc>
                <a:spcPct val="107000"/>
              </a:lnSpc>
              <a:spcAft>
                <a:spcPts val="800"/>
              </a:spcAft>
            </a:pPr>
            <a:endParaRPr lang="en-AU" sz="2000" kern="100" dirty="0">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5D75E0B2-4170-F196-A49B-81706060C3C2}"/>
              </a:ext>
            </a:extLst>
          </p:cNvPr>
          <p:cNvGraphicFramePr/>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ADCA079-2E1C-0055-1010-7DD12B4A5428}"/>
              </a:ext>
            </a:extLst>
          </p:cNvPr>
          <p:cNvSpPr txBox="1"/>
          <p:nvPr/>
        </p:nvSpPr>
        <p:spPr>
          <a:xfrm>
            <a:off x="2418025" y="3949512"/>
            <a:ext cx="6963050" cy="1938992"/>
          </a:xfrm>
          <a:prstGeom prst="rect">
            <a:avLst/>
          </a:prstGeom>
          <a:noFill/>
        </p:spPr>
        <p:txBody>
          <a:bodyPr wrap="square">
            <a:spAutoFit/>
          </a:bodyPr>
          <a:lstStyle/>
          <a:p>
            <a:r>
              <a:rPr lang="en-AU" sz="2000" dirty="0"/>
              <a:t>“Definitely my upbringing and the people around me”</a:t>
            </a:r>
          </a:p>
          <a:p>
            <a:endParaRPr lang="en-AU" sz="2000" dirty="0"/>
          </a:p>
          <a:p>
            <a:r>
              <a:rPr lang="en-US" sz="2000" dirty="0"/>
              <a:t>“Strong pressures in early childhood … to perform well”</a:t>
            </a:r>
            <a:endParaRPr lang="en-AU" sz="2000" dirty="0"/>
          </a:p>
          <a:p>
            <a:endParaRPr lang="en-AU" sz="2000" dirty="0"/>
          </a:p>
          <a:p>
            <a:r>
              <a:rPr lang="en-US" sz="2000" dirty="0"/>
              <a:t>“my parents are very motivational”</a:t>
            </a:r>
            <a:endParaRPr lang="en-AU" sz="2000" dirty="0"/>
          </a:p>
          <a:p>
            <a:endParaRPr lang="en-US" sz="2000" dirty="0"/>
          </a:p>
        </p:txBody>
      </p:sp>
    </p:spTree>
    <p:extLst>
      <p:ext uri="{BB962C8B-B14F-4D97-AF65-F5344CB8AC3E}">
        <p14:creationId xmlns:p14="http://schemas.microsoft.com/office/powerpoint/2010/main" val="2043838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00F2-8E4C-5307-702D-7BE6580C7181}"/>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t>Validity in qualitative data</a:t>
            </a:r>
          </a:p>
        </p:txBody>
      </p:sp>
      <p:graphicFrame>
        <p:nvGraphicFramePr>
          <p:cNvPr id="4" name="Diagram 3">
            <a:extLst>
              <a:ext uri="{FF2B5EF4-FFF2-40B4-BE49-F238E27FC236}">
                <a16:creationId xmlns:a16="http://schemas.microsoft.com/office/drawing/2014/main" id="{5D75E0B2-4170-F196-A49B-81706060C3C2}"/>
              </a:ext>
            </a:extLst>
          </p:cNvPr>
          <p:cNvGraphicFramePr/>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Table 11">
            <a:extLst>
              <a:ext uri="{FF2B5EF4-FFF2-40B4-BE49-F238E27FC236}">
                <a16:creationId xmlns:a16="http://schemas.microsoft.com/office/drawing/2014/main" id="{265CB71F-9538-A783-CC6D-CF0BB304CEED}"/>
              </a:ext>
            </a:extLst>
          </p:cNvPr>
          <p:cNvGraphicFramePr>
            <a:graphicFrameLocks noGrp="1"/>
          </p:cNvGraphicFramePr>
          <p:nvPr>
            <p:extLst>
              <p:ext uri="{D42A27DB-BD31-4B8C-83A1-F6EECF244321}">
                <p14:modId xmlns:p14="http://schemas.microsoft.com/office/powerpoint/2010/main" val="2850936051"/>
              </p:ext>
            </p:extLst>
          </p:nvPr>
        </p:nvGraphicFramePr>
        <p:xfrm>
          <a:off x="1733942" y="1361440"/>
          <a:ext cx="7198242" cy="5491480"/>
        </p:xfrm>
        <a:graphic>
          <a:graphicData uri="http://schemas.openxmlformats.org/drawingml/2006/table">
            <a:tbl>
              <a:tblPr firstRow="1" bandRow="1">
                <a:tableStyleId>{5C22544A-7EE6-4342-B048-85BDC9FD1C3A}</a:tableStyleId>
              </a:tblPr>
              <a:tblGrid>
                <a:gridCol w="1499190">
                  <a:extLst>
                    <a:ext uri="{9D8B030D-6E8A-4147-A177-3AD203B41FA5}">
                      <a16:colId xmlns:a16="http://schemas.microsoft.com/office/drawing/2014/main" val="365903409"/>
                    </a:ext>
                  </a:extLst>
                </a:gridCol>
                <a:gridCol w="5699052">
                  <a:extLst>
                    <a:ext uri="{9D8B030D-6E8A-4147-A177-3AD203B41FA5}">
                      <a16:colId xmlns:a16="http://schemas.microsoft.com/office/drawing/2014/main" val="2086614082"/>
                    </a:ext>
                  </a:extLst>
                </a:gridCol>
              </a:tblGrid>
              <a:tr h="370840">
                <a:tc>
                  <a:txBody>
                    <a:bodyPr/>
                    <a:lstStyle/>
                    <a:p>
                      <a:r>
                        <a:rPr lang="en-AU" dirty="0">
                          <a:solidFill>
                            <a:schemeClr val="tx1"/>
                          </a:solidFill>
                        </a:rPr>
                        <a:t>Pride</a:t>
                      </a:r>
                    </a:p>
                  </a:txBody>
                  <a:tcPr>
                    <a:solidFill>
                      <a:schemeClr val="accent1">
                        <a:lumMod val="20000"/>
                        <a:lumOff val="80000"/>
                      </a:schemeClr>
                    </a:solidFill>
                  </a:tcPr>
                </a:tc>
                <a:tc>
                  <a:txBody>
                    <a:bodyPr/>
                    <a:lstStyle/>
                    <a:p>
                      <a:r>
                        <a:rPr lang="en-US" sz="1800" b="0" i="0" u="none" strike="noStrike" kern="1200" dirty="0">
                          <a:solidFill>
                            <a:srgbClr val="000000"/>
                          </a:solidFill>
                          <a:effectLst/>
                          <a:latin typeface="Aptos Narrow" panose="020B0004020202020204" pitchFamily="34" charset="0"/>
                          <a:ea typeface="+mn-ea"/>
                          <a:cs typeface="+mn-cs"/>
                        </a:rPr>
                        <a:t>I want to make my parents proud by being the first to go to university</a:t>
                      </a:r>
                    </a:p>
                    <a:p>
                      <a:endParaRPr lang="en-US" sz="1800" b="0" i="0" u="none" strike="noStrike" kern="1200" dirty="0">
                        <a:solidFill>
                          <a:srgbClr val="000000"/>
                        </a:solidFill>
                        <a:effectLst/>
                        <a:latin typeface="Aptos Narrow" panose="020B0004020202020204" pitchFamily="34" charset="0"/>
                        <a:ea typeface="+mn-ea"/>
                        <a:cs typeface="+mn-cs"/>
                      </a:endParaRPr>
                    </a:p>
                    <a:p>
                      <a:r>
                        <a:rPr lang="en-US" sz="1800" b="0" i="0" u="none" strike="noStrike" kern="1200" dirty="0">
                          <a:solidFill>
                            <a:srgbClr val="000000"/>
                          </a:solidFill>
                          <a:effectLst/>
                          <a:latin typeface="Aptos Narrow" panose="020B0004020202020204" pitchFamily="34" charset="0"/>
                          <a:ea typeface="+mn-ea"/>
                          <a:cs typeface="+mn-cs"/>
                        </a:rPr>
                        <a:t>My parents have always been supportive regarding learning, but I have always felt anxious about making them proud or impressing them.</a:t>
                      </a:r>
                    </a:p>
                    <a:p>
                      <a:endParaRPr lang="en-US" sz="1800" b="0" i="0" u="none" strike="noStrike" kern="1200" dirty="0">
                        <a:solidFill>
                          <a:srgbClr val="000000"/>
                        </a:solidFill>
                        <a:effectLst/>
                        <a:latin typeface="Aptos Narrow" panose="020B0004020202020204" pitchFamily="34" charset="0"/>
                        <a:ea typeface="+mn-ea"/>
                        <a:cs typeface="+mn-cs"/>
                      </a:endParaRPr>
                    </a:p>
                    <a:p>
                      <a:r>
                        <a:rPr lang="en-US" sz="1800" b="0" i="0" u="none" strike="noStrike" kern="1200" dirty="0">
                          <a:solidFill>
                            <a:srgbClr val="000000"/>
                          </a:solidFill>
                          <a:effectLst/>
                          <a:latin typeface="Aptos Narrow" panose="020B0004020202020204" pitchFamily="34" charset="0"/>
                          <a:ea typeface="+mn-ea"/>
                          <a:cs typeface="+mn-cs"/>
                        </a:rPr>
                        <a:t>my mother saying I would never be good enough or successful if I </a:t>
                      </a:r>
                      <a:r>
                        <a:rPr lang="en-US" sz="1800" b="0" i="0" u="none" strike="noStrike" kern="1200" dirty="0" err="1">
                          <a:solidFill>
                            <a:srgbClr val="000000"/>
                          </a:solidFill>
                          <a:effectLst/>
                          <a:latin typeface="Aptos Narrow" panose="020B0004020202020204" pitchFamily="34" charset="0"/>
                          <a:ea typeface="+mn-ea"/>
                          <a:cs typeface="+mn-cs"/>
                        </a:rPr>
                        <a:t>didnt</a:t>
                      </a:r>
                      <a:r>
                        <a:rPr lang="en-US" sz="1800" b="0" i="0" u="none" strike="noStrike" kern="1200" dirty="0">
                          <a:solidFill>
                            <a:srgbClr val="000000"/>
                          </a:solidFill>
                          <a:effectLst/>
                          <a:latin typeface="Aptos Narrow" panose="020B0004020202020204" pitchFamily="34" charset="0"/>
                          <a:ea typeface="+mn-ea"/>
                          <a:cs typeface="+mn-cs"/>
                        </a:rPr>
                        <a:t> get perfect scores for everything</a:t>
                      </a:r>
                      <a:endParaRPr lang="en-AU" sz="1800" b="0" i="0" u="none" strike="noStrike" kern="1200" dirty="0">
                        <a:solidFill>
                          <a:srgbClr val="000000"/>
                        </a:solidFill>
                        <a:effectLst/>
                        <a:latin typeface="Aptos Narrow" panose="020B0004020202020204" pitchFamily="34" charset="0"/>
                        <a:ea typeface="+mn-ea"/>
                        <a:cs typeface="+mn-cs"/>
                      </a:endParaRPr>
                    </a:p>
                  </a:txBody>
                  <a:tcPr>
                    <a:solidFill>
                      <a:schemeClr val="accent1">
                        <a:lumMod val="20000"/>
                        <a:lumOff val="80000"/>
                      </a:schemeClr>
                    </a:solidFill>
                  </a:tcPr>
                </a:tc>
                <a:extLst>
                  <a:ext uri="{0D108BD9-81ED-4DB2-BD59-A6C34878D82A}">
                    <a16:rowId xmlns:a16="http://schemas.microsoft.com/office/drawing/2014/main" val="1081136393"/>
                  </a:ext>
                </a:extLst>
              </a:tr>
              <a:tr h="370840">
                <a:tc>
                  <a:txBody>
                    <a:bodyPr/>
                    <a:lstStyle/>
                    <a:p>
                      <a:r>
                        <a:rPr lang="en-AU" b="1" dirty="0"/>
                        <a:t>Consequence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parents- they have been to university and say that it is the best option to acquire a high paying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My parents put the pressure on so I do not regret my grades or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My Parents have always put a lot of pressure on me to succeed which has led to high perfectionistic traits which provokes anxiety</a:t>
                      </a:r>
                    </a:p>
                  </a:txBody>
                  <a:tcPr/>
                </a:tc>
                <a:extLst>
                  <a:ext uri="{0D108BD9-81ED-4DB2-BD59-A6C34878D82A}">
                    <a16:rowId xmlns:a16="http://schemas.microsoft.com/office/drawing/2014/main" val="2181290220"/>
                  </a:ext>
                </a:extLst>
              </a:tr>
              <a:tr h="370840">
                <a:tc>
                  <a:txBody>
                    <a:bodyPr/>
                    <a:lstStyle/>
                    <a:p>
                      <a:r>
                        <a:rPr lang="en-AU" b="1" dirty="0"/>
                        <a:t>Behaviour</a:t>
                      </a:r>
                    </a:p>
                  </a:txBody>
                  <a:tcPr/>
                </a:tc>
                <a:tc>
                  <a:txBody>
                    <a:bodyPr/>
                    <a:lstStyle/>
                    <a:p>
                      <a:endParaRPr lang="en-AU" sz="1800" b="0" i="0" u="none" strike="noStrike" kern="1200" dirty="0">
                        <a:solidFill>
                          <a:srgbClr val="000000"/>
                        </a:solidFill>
                        <a:effectLst/>
                        <a:latin typeface="Aptos Narrow" panose="020B0004020202020204" pitchFamily="34" charset="0"/>
                        <a:ea typeface="+mn-ea"/>
                        <a:cs typeface="+mn-cs"/>
                      </a:endParaRPr>
                    </a:p>
                  </a:txBody>
                  <a:tcPr/>
                </a:tc>
                <a:extLst>
                  <a:ext uri="{0D108BD9-81ED-4DB2-BD59-A6C34878D82A}">
                    <a16:rowId xmlns:a16="http://schemas.microsoft.com/office/drawing/2014/main" val="2350833544"/>
                  </a:ext>
                </a:extLst>
              </a:tr>
            </a:tbl>
          </a:graphicData>
        </a:graphic>
      </p:graphicFrame>
    </p:spTree>
    <p:extLst>
      <p:ext uri="{BB962C8B-B14F-4D97-AF65-F5344CB8AC3E}">
        <p14:creationId xmlns:p14="http://schemas.microsoft.com/office/powerpoint/2010/main" val="47332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00F2-8E4C-5307-702D-7BE6580C7181}"/>
              </a:ext>
            </a:extLst>
          </p:cNvPr>
          <p:cNvSpPr/>
          <p:nvPr/>
        </p:nvSpPr>
        <p:spPr>
          <a:xfrm>
            <a:off x="9190558" y="1"/>
            <a:ext cx="3001441" cy="685799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7351021" cy="769441"/>
          </a:xfrm>
          <a:prstGeom prst="rect">
            <a:avLst/>
          </a:prstGeom>
          <a:noFill/>
        </p:spPr>
        <p:txBody>
          <a:bodyPr wrap="square">
            <a:spAutoFit/>
          </a:bodyPr>
          <a:lstStyle/>
          <a:p>
            <a:r>
              <a:rPr lang="en-US" sz="4400" dirty="0"/>
              <a:t>Validity in qualitative data</a:t>
            </a:r>
          </a:p>
        </p:txBody>
      </p:sp>
      <p:graphicFrame>
        <p:nvGraphicFramePr>
          <p:cNvPr id="4" name="Diagram 3">
            <a:extLst>
              <a:ext uri="{FF2B5EF4-FFF2-40B4-BE49-F238E27FC236}">
                <a16:creationId xmlns:a16="http://schemas.microsoft.com/office/drawing/2014/main" id="{5D75E0B2-4170-F196-A49B-81706060C3C2}"/>
              </a:ext>
            </a:extLst>
          </p:cNvPr>
          <p:cNvGraphicFramePr/>
          <p:nvPr/>
        </p:nvGraphicFramePr>
        <p:xfrm>
          <a:off x="8592944" y="1"/>
          <a:ext cx="4277667"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Table 11">
            <a:extLst>
              <a:ext uri="{FF2B5EF4-FFF2-40B4-BE49-F238E27FC236}">
                <a16:creationId xmlns:a16="http://schemas.microsoft.com/office/drawing/2014/main" id="{265CB71F-9538-A783-CC6D-CF0BB304CEED}"/>
              </a:ext>
            </a:extLst>
          </p:cNvPr>
          <p:cNvGraphicFramePr>
            <a:graphicFrameLocks noGrp="1"/>
          </p:cNvGraphicFramePr>
          <p:nvPr>
            <p:extLst>
              <p:ext uri="{D42A27DB-BD31-4B8C-83A1-F6EECF244321}">
                <p14:modId xmlns:p14="http://schemas.microsoft.com/office/powerpoint/2010/main" val="3717415282"/>
              </p:ext>
            </p:extLst>
          </p:nvPr>
        </p:nvGraphicFramePr>
        <p:xfrm>
          <a:off x="1733942" y="1361440"/>
          <a:ext cx="7198242" cy="4947920"/>
        </p:xfrm>
        <a:graphic>
          <a:graphicData uri="http://schemas.openxmlformats.org/drawingml/2006/table">
            <a:tbl>
              <a:tblPr firstRow="1" bandRow="1">
                <a:tableStyleId>{5C22544A-7EE6-4342-B048-85BDC9FD1C3A}</a:tableStyleId>
              </a:tblPr>
              <a:tblGrid>
                <a:gridCol w="1499190">
                  <a:extLst>
                    <a:ext uri="{9D8B030D-6E8A-4147-A177-3AD203B41FA5}">
                      <a16:colId xmlns:a16="http://schemas.microsoft.com/office/drawing/2014/main" val="365903409"/>
                    </a:ext>
                  </a:extLst>
                </a:gridCol>
                <a:gridCol w="5699052">
                  <a:extLst>
                    <a:ext uri="{9D8B030D-6E8A-4147-A177-3AD203B41FA5}">
                      <a16:colId xmlns:a16="http://schemas.microsoft.com/office/drawing/2014/main" val="2086614082"/>
                    </a:ext>
                  </a:extLst>
                </a:gridCol>
              </a:tblGrid>
              <a:tr h="370840">
                <a:tc>
                  <a:txBody>
                    <a:bodyPr/>
                    <a:lstStyle/>
                    <a:p>
                      <a:endParaRPr lang="en-AU" dirty="0"/>
                    </a:p>
                  </a:txBody>
                  <a:tcPr/>
                </a:tc>
                <a:tc>
                  <a:txBody>
                    <a:bodyPr/>
                    <a:lstStyle/>
                    <a:p>
                      <a:r>
                        <a:rPr lang="en-AU" dirty="0"/>
                        <a:t>Examples from open-text responses</a:t>
                      </a:r>
                    </a:p>
                  </a:txBody>
                  <a:tcPr/>
                </a:tc>
                <a:extLst>
                  <a:ext uri="{0D108BD9-81ED-4DB2-BD59-A6C34878D82A}">
                    <a16:rowId xmlns:a16="http://schemas.microsoft.com/office/drawing/2014/main" val="2403273707"/>
                  </a:ext>
                </a:extLst>
              </a:tr>
              <a:tr h="370840">
                <a:tc>
                  <a:txBody>
                    <a:bodyPr/>
                    <a:lstStyle/>
                    <a:p>
                      <a:r>
                        <a:rPr lang="en-AU" b="1" dirty="0"/>
                        <a:t>Reassurance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My mother never put pressure on me to go to uni. She was happy for me to do what made me happiest.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My parents have always ensured that I knew that finishing high school was a must, but attending university was not 100%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For majority of my life my parents have been supportive of whether or not </a:t>
                      </a:r>
                      <a:r>
                        <a:rPr lang="en-US" sz="1800" b="0" i="0" u="none" strike="noStrike" kern="1200" dirty="0" err="1">
                          <a:solidFill>
                            <a:srgbClr val="000000"/>
                          </a:solidFill>
                          <a:effectLst/>
                          <a:latin typeface="Aptos Narrow" panose="020B0004020202020204" pitchFamily="34" charset="0"/>
                          <a:ea typeface="+mn-ea"/>
                          <a:cs typeface="+mn-cs"/>
                        </a:rPr>
                        <a:t>i</a:t>
                      </a:r>
                      <a:r>
                        <a:rPr lang="en-US" sz="1800" b="0" i="0" u="none" strike="noStrike" kern="1200" dirty="0">
                          <a:solidFill>
                            <a:srgbClr val="000000"/>
                          </a:solidFill>
                          <a:effectLst/>
                          <a:latin typeface="Aptos Narrow" panose="020B0004020202020204" pitchFamily="34" charset="0"/>
                          <a:ea typeface="+mn-ea"/>
                          <a:cs typeface="+mn-cs"/>
                        </a:rPr>
                        <a:t> succeed in school or not, just that </a:t>
                      </a:r>
                      <a:r>
                        <a:rPr lang="en-US" sz="1800" b="0" i="0" u="none" strike="noStrike" kern="1200" dirty="0" err="1">
                          <a:solidFill>
                            <a:srgbClr val="000000"/>
                          </a:solidFill>
                          <a:effectLst/>
                          <a:latin typeface="Aptos Narrow" panose="020B0004020202020204" pitchFamily="34" charset="0"/>
                          <a:ea typeface="+mn-ea"/>
                          <a:cs typeface="+mn-cs"/>
                        </a:rPr>
                        <a:t>i</a:t>
                      </a:r>
                      <a:r>
                        <a:rPr lang="en-US" sz="1800" b="0" i="0" u="none" strike="noStrike" kern="1200" dirty="0">
                          <a:solidFill>
                            <a:srgbClr val="000000"/>
                          </a:solidFill>
                          <a:effectLst/>
                          <a:latin typeface="Aptos Narrow" panose="020B0004020202020204" pitchFamily="34" charset="0"/>
                          <a:ea typeface="+mn-ea"/>
                          <a:cs typeface="+mn-cs"/>
                        </a:rPr>
                        <a:t> tried my best. Therefore </a:t>
                      </a:r>
                      <a:r>
                        <a:rPr lang="en-US" sz="1800" b="0" i="0" u="none" strike="noStrike" kern="1200" dirty="0" err="1">
                          <a:solidFill>
                            <a:srgbClr val="000000"/>
                          </a:solidFill>
                          <a:effectLst/>
                          <a:latin typeface="Aptos Narrow" panose="020B0004020202020204" pitchFamily="34" charset="0"/>
                          <a:ea typeface="+mn-ea"/>
                          <a:cs typeface="+mn-cs"/>
                        </a:rPr>
                        <a:t>Im</a:t>
                      </a:r>
                      <a:r>
                        <a:rPr lang="en-US" sz="1800" b="0" i="0" u="none" strike="noStrike" kern="1200" dirty="0">
                          <a:solidFill>
                            <a:srgbClr val="000000"/>
                          </a:solidFill>
                          <a:effectLst/>
                          <a:latin typeface="Aptos Narrow" panose="020B0004020202020204" pitchFamily="34" charset="0"/>
                          <a:ea typeface="+mn-ea"/>
                          <a:cs typeface="+mn-cs"/>
                        </a:rPr>
                        <a:t> not so stressed about doing school so much as long as </a:t>
                      </a:r>
                      <a:r>
                        <a:rPr lang="en-US" sz="1800" b="0" i="0" u="none" strike="noStrike" kern="1200" dirty="0" err="1">
                          <a:solidFill>
                            <a:srgbClr val="000000"/>
                          </a:solidFill>
                          <a:effectLst/>
                          <a:latin typeface="Aptos Narrow" panose="020B0004020202020204" pitchFamily="34" charset="0"/>
                          <a:ea typeface="+mn-ea"/>
                          <a:cs typeface="+mn-cs"/>
                        </a:rPr>
                        <a:t>Ive</a:t>
                      </a:r>
                      <a:r>
                        <a:rPr lang="en-US" sz="1800" b="0" i="0" u="none" strike="noStrike" kern="1200" dirty="0">
                          <a:solidFill>
                            <a:srgbClr val="000000"/>
                          </a:solidFill>
                          <a:effectLst/>
                          <a:latin typeface="Aptos Narrow" panose="020B0004020202020204" pitchFamily="34" charset="0"/>
                          <a:ea typeface="+mn-ea"/>
                          <a:cs typeface="+mn-cs"/>
                        </a:rPr>
                        <a:t> tried my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Aptos Narrow" panose="020B0004020202020204" pitchFamily="34" charset="0"/>
                          <a:ea typeface="+mn-ea"/>
                          <a:cs typeface="+mn-cs"/>
                        </a:rPr>
                        <a:t>my parents have always been supportive through my education. they have not made me feel pressured to do well, I have just always tried my best.</a:t>
                      </a:r>
                    </a:p>
                  </a:txBody>
                  <a:tcPr/>
                </a:tc>
                <a:extLst>
                  <a:ext uri="{0D108BD9-81ED-4DB2-BD59-A6C34878D82A}">
                    <a16:rowId xmlns:a16="http://schemas.microsoft.com/office/drawing/2014/main" val="1081136393"/>
                  </a:ext>
                </a:extLst>
              </a:tr>
              <a:tr h="370840">
                <a:tc>
                  <a:txBody>
                    <a:bodyPr/>
                    <a:lstStyle/>
                    <a:p>
                      <a:r>
                        <a:rPr lang="en-AU" b="1" dirty="0"/>
                        <a:t>Trust</a:t>
                      </a:r>
                    </a:p>
                  </a:txBody>
                  <a:tcPr/>
                </a:tc>
                <a:tc>
                  <a:txBody>
                    <a:bodyPr/>
                    <a:lstStyle/>
                    <a:p>
                      <a:endParaRPr lang="en-AU" dirty="0"/>
                    </a:p>
                  </a:txBody>
                  <a:tcPr/>
                </a:tc>
                <a:extLst>
                  <a:ext uri="{0D108BD9-81ED-4DB2-BD59-A6C34878D82A}">
                    <a16:rowId xmlns:a16="http://schemas.microsoft.com/office/drawing/2014/main" val="2181290220"/>
                  </a:ext>
                </a:extLst>
              </a:tr>
            </a:tbl>
          </a:graphicData>
        </a:graphic>
      </p:graphicFrame>
    </p:spTree>
    <p:extLst>
      <p:ext uri="{BB962C8B-B14F-4D97-AF65-F5344CB8AC3E}">
        <p14:creationId xmlns:p14="http://schemas.microsoft.com/office/powerpoint/2010/main" val="2531740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C4D19-5023-57DE-BA66-67BB46007429}"/>
              </a:ext>
            </a:extLst>
          </p:cNvPr>
          <p:cNvSpPr txBox="1"/>
          <p:nvPr/>
        </p:nvSpPr>
        <p:spPr>
          <a:xfrm>
            <a:off x="1871502" y="-1"/>
            <a:ext cx="5304844"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dirty="0">
                <a:latin typeface="+mj-lt"/>
                <a:ea typeface="+mj-ea"/>
                <a:cs typeface="+mj-cs"/>
              </a:rPr>
              <a:t>Conclusions</a:t>
            </a:r>
          </a:p>
        </p:txBody>
      </p:sp>
      <p:sp>
        <p:nvSpPr>
          <p:cNvPr id="6" name="TextBox 5">
            <a:extLst>
              <a:ext uri="{FF2B5EF4-FFF2-40B4-BE49-F238E27FC236}">
                <a16:creationId xmlns:a16="http://schemas.microsoft.com/office/drawing/2014/main" id="{818BA415-F2DF-7966-8E86-2510CB1375F7}"/>
              </a:ext>
            </a:extLst>
          </p:cNvPr>
          <p:cNvSpPr txBox="1"/>
          <p:nvPr/>
        </p:nvSpPr>
        <p:spPr>
          <a:xfrm>
            <a:off x="1871501" y="1809131"/>
            <a:ext cx="5684927" cy="3785419"/>
          </a:xfrm>
          <a:prstGeom prst="rect">
            <a:avLst/>
          </a:prstGeom>
        </p:spPr>
        <p:txBody>
          <a:bodyPr vert="horz" lIns="91440" tIns="45720" rIns="91440" bIns="45720" rtlCol="0">
            <a:noAutofit/>
          </a:bodyPr>
          <a:lstStyle/>
          <a:p>
            <a:pPr marL="285750" indent="-285750">
              <a:buFont typeface="Wingdings" pitchFamily="2" charset="2"/>
              <a:buChar char="ü"/>
            </a:pPr>
            <a:r>
              <a:rPr lang="en-US" sz="2400" dirty="0"/>
              <a:t>Supports the PMMS as a valid instrument for use in Higher Education settings</a:t>
            </a:r>
          </a:p>
          <a:p>
            <a:pPr marL="285750" indent="-285750">
              <a:buFont typeface="Wingdings" pitchFamily="2" charset="2"/>
              <a:buChar char="ü"/>
            </a:pPr>
            <a:endParaRPr lang="en-US" sz="2400" dirty="0"/>
          </a:p>
          <a:p>
            <a:pPr marL="285750" indent="-285750">
              <a:buFont typeface="Wingdings" pitchFamily="2" charset="2"/>
              <a:buChar char="ü"/>
            </a:pPr>
            <a:r>
              <a:rPr lang="en-US" sz="2400" dirty="0"/>
              <a:t>Strong psychometrics both internally and in relation to other constructs</a:t>
            </a:r>
          </a:p>
          <a:p>
            <a:pPr marL="285750" indent="-285750">
              <a:buFont typeface="Wingdings" pitchFamily="2" charset="2"/>
              <a:buChar char="ü"/>
            </a:pPr>
            <a:endParaRPr lang="en-US" sz="2400" dirty="0"/>
          </a:p>
          <a:p>
            <a:pPr marL="285750" indent="-285750">
              <a:buFont typeface="Wingdings" pitchFamily="2" charset="2"/>
              <a:buChar char="ü"/>
            </a:pPr>
            <a:r>
              <a:rPr lang="en-US" sz="2400" dirty="0"/>
              <a:t>A worthwhile focus for student support</a:t>
            </a:r>
          </a:p>
        </p:txBody>
      </p:sp>
      <p:pic>
        <p:nvPicPr>
          <p:cNvPr id="2" name="Picture 1">
            <a:extLst>
              <a:ext uri="{FF2B5EF4-FFF2-40B4-BE49-F238E27FC236}">
                <a16:creationId xmlns:a16="http://schemas.microsoft.com/office/drawing/2014/main" id="{460AFE64-697D-E61B-D916-BC4AFC2D4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pic>
        <p:nvPicPr>
          <p:cNvPr id="4" name="Picture 3">
            <a:extLst>
              <a:ext uri="{FF2B5EF4-FFF2-40B4-BE49-F238E27FC236}">
                <a16:creationId xmlns:a16="http://schemas.microsoft.com/office/drawing/2014/main" id="{D0E6CCCE-64E5-DA51-CBB2-B9A0F1B950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5729"/>
          <a:stretch/>
        </p:blipFill>
        <p:spPr>
          <a:xfrm>
            <a:off x="8013700" y="-8899"/>
            <a:ext cx="4178300" cy="6858001"/>
          </a:xfrm>
          <a:prstGeom prst="rect">
            <a:avLst/>
          </a:prstGeom>
        </p:spPr>
      </p:pic>
    </p:spTree>
    <p:extLst>
      <p:ext uri="{BB962C8B-B14F-4D97-AF65-F5344CB8AC3E}">
        <p14:creationId xmlns:p14="http://schemas.microsoft.com/office/powerpoint/2010/main" val="1816820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DDFA5815-334A-6CFA-1B25-CBE2B4285005}"/>
              </a:ext>
            </a:extLst>
          </p:cNvPr>
          <p:cNvSpPr txBox="1"/>
          <p:nvPr/>
        </p:nvSpPr>
        <p:spPr>
          <a:xfrm>
            <a:off x="2094614" y="385028"/>
            <a:ext cx="918257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Parents' Motivational Messages (PMM)</a:t>
            </a:r>
          </a:p>
        </p:txBody>
      </p:sp>
      <p:sp>
        <p:nvSpPr>
          <p:cNvPr id="4" name="TextBox 3">
            <a:extLst>
              <a:ext uri="{FF2B5EF4-FFF2-40B4-BE49-F238E27FC236}">
                <a16:creationId xmlns:a16="http://schemas.microsoft.com/office/drawing/2014/main" id="{EC7ACC7D-0931-EAA5-E71A-9850AAC4962D}"/>
              </a:ext>
            </a:extLst>
          </p:cNvPr>
          <p:cNvSpPr txBox="1"/>
          <p:nvPr/>
        </p:nvSpPr>
        <p:spPr>
          <a:xfrm>
            <a:off x="2094614" y="5589226"/>
            <a:ext cx="9316835" cy="30777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Remedios, R., Putwain, D. W. &amp; Symes, W.  (</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in prep</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How do parents motivate their children?</a:t>
            </a:r>
            <a:endPar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E15374E-D485-27F8-CFA6-53B89B08858B}"/>
              </a:ext>
            </a:extLst>
          </p:cNvPr>
          <p:cNvPicPr>
            <a:picLocks noChangeAspect="1"/>
          </p:cNvPicPr>
          <p:nvPr/>
        </p:nvPicPr>
        <p:blipFill>
          <a:blip r:embed="rId3"/>
          <a:stretch>
            <a:fillRect/>
          </a:stretch>
        </p:blipFill>
        <p:spPr>
          <a:xfrm>
            <a:off x="2992411" y="1425891"/>
            <a:ext cx="4413887" cy="3529890"/>
          </a:xfrm>
          <a:prstGeom prst="rect">
            <a:avLst/>
          </a:prstGeom>
        </p:spPr>
      </p:pic>
      <p:sp>
        <p:nvSpPr>
          <p:cNvPr id="6" name="Rounded Rectangular Callout 6">
            <a:extLst>
              <a:ext uri="{FF2B5EF4-FFF2-40B4-BE49-F238E27FC236}">
                <a16:creationId xmlns:a16="http://schemas.microsoft.com/office/drawing/2014/main" id="{0FF272AE-9214-27E7-5D5E-64CF34568D33}"/>
              </a:ext>
            </a:extLst>
          </p:cNvPr>
          <p:cNvSpPr>
            <a:spLocks noChangeArrowheads="1"/>
          </p:cNvSpPr>
          <p:nvPr/>
        </p:nvSpPr>
        <p:spPr bwMode="auto">
          <a:xfrm>
            <a:off x="8006822" y="2706157"/>
            <a:ext cx="2663825" cy="1655763"/>
          </a:xfrm>
          <a:prstGeom prst="wedgeRoundRectCallout">
            <a:avLst>
              <a:gd name="adj1" fmla="val -132657"/>
              <a:gd name="adj2" fmla="val -49173"/>
              <a:gd name="adj3" fmla="val 16667"/>
            </a:avLst>
          </a:prstGeom>
          <a:solidFill>
            <a:schemeClr val="accent1">
              <a:lumMod val="20000"/>
              <a:lumOff val="80000"/>
            </a:schemeClr>
          </a:solidFill>
          <a:ln w="9525" algn="ctr">
            <a:solidFill>
              <a:schemeClr val="tx1"/>
            </a:solidFill>
            <a:round/>
            <a:headEnd/>
            <a:tailEnd/>
          </a:ln>
        </p:spPr>
        <p:txBody>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t>If you </a:t>
            </a:r>
            <a:r>
              <a:rPr kumimoji="0" lang="en-US" altLang="en-US" sz="2400" b="1"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don’t </a:t>
            </a:r>
            <a:r>
              <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t>work hard, you </a:t>
            </a:r>
            <a:r>
              <a:rPr kumimoji="0" lang="en-US" altLang="en-US" sz="2400" b="1"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won’t </a:t>
            </a:r>
            <a:r>
              <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t>get into college</a:t>
            </a:r>
          </a:p>
        </p:txBody>
      </p:sp>
    </p:spTree>
    <p:extLst>
      <p:ext uri="{BB962C8B-B14F-4D97-AF65-F5344CB8AC3E}">
        <p14:creationId xmlns:p14="http://schemas.microsoft.com/office/powerpoint/2010/main" val="2576262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DC01F6-DDFB-8BB0-6473-C8C62A22D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500"/>
          <a:stretch/>
        </p:blipFill>
        <p:spPr>
          <a:xfrm>
            <a:off x="0" y="-8899"/>
            <a:ext cx="4572000" cy="6858001"/>
          </a:xfrm>
          <a:prstGeom prst="rect">
            <a:avLst/>
          </a:prstGeom>
        </p:spPr>
      </p:pic>
      <p:sp>
        <p:nvSpPr>
          <p:cNvPr id="3" name="TextBox 2">
            <a:extLst>
              <a:ext uri="{FF2B5EF4-FFF2-40B4-BE49-F238E27FC236}">
                <a16:creationId xmlns:a16="http://schemas.microsoft.com/office/drawing/2014/main" id="{B6AC4D19-5023-57DE-BA66-67BB46007429}"/>
              </a:ext>
            </a:extLst>
          </p:cNvPr>
          <p:cNvSpPr txBox="1"/>
          <p:nvPr/>
        </p:nvSpPr>
        <p:spPr>
          <a:xfrm>
            <a:off x="4965430" y="629268"/>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dirty="0">
                <a:latin typeface="+mj-lt"/>
                <a:ea typeface="+mj-ea"/>
                <a:cs typeface="+mj-cs"/>
              </a:rPr>
              <a:t>Future directions</a:t>
            </a:r>
          </a:p>
        </p:txBody>
      </p:sp>
      <p:sp>
        <p:nvSpPr>
          <p:cNvPr id="6" name="TextBox 5">
            <a:extLst>
              <a:ext uri="{FF2B5EF4-FFF2-40B4-BE49-F238E27FC236}">
                <a16:creationId xmlns:a16="http://schemas.microsoft.com/office/drawing/2014/main" id="{818BA415-F2DF-7966-8E86-2510CB1375F7}"/>
              </a:ext>
            </a:extLst>
          </p:cNvPr>
          <p:cNvSpPr txBox="1"/>
          <p:nvPr/>
        </p:nvSpPr>
        <p:spPr>
          <a:xfrm>
            <a:off x="4965430" y="1940828"/>
            <a:ext cx="6826077" cy="3785419"/>
          </a:xfrm>
          <a:prstGeom prst="rect">
            <a:avLst/>
          </a:prstGeom>
        </p:spPr>
        <p:txBody>
          <a:bodyPr vert="horz" lIns="91440" tIns="45720" rIns="91440" bIns="45720" rtlCol="0">
            <a:normAutofit/>
          </a:bodyPr>
          <a:lstStyle/>
          <a:p>
            <a:pPr marL="493713" indent="-493713">
              <a:buFont typeface="Wingdings" pitchFamily="2" charset="2"/>
              <a:buChar char="Ø"/>
            </a:pPr>
            <a:endParaRPr lang="en-US" sz="2400" dirty="0"/>
          </a:p>
          <a:p>
            <a:pPr marL="493713" indent="-493713">
              <a:buFont typeface="Wingdings" pitchFamily="2" charset="2"/>
              <a:buChar char="Ø"/>
            </a:pPr>
            <a:r>
              <a:rPr lang="en-US" sz="2400" dirty="0"/>
              <a:t>Develop understanding of how PMMS scales relate to other dispositional constructs and student-teacher relationships </a:t>
            </a:r>
          </a:p>
          <a:p>
            <a:endParaRPr lang="en-US" sz="2400" dirty="0"/>
          </a:p>
          <a:p>
            <a:pPr marL="493713" indent="-493713">
              <a:buFont typeface="Wingdings" pitchFamily="2" charset="2"/>
              <a:buChar char="Ø"/>
            </a:pPr>
            <a:r>
              <a:rPr lang="en-US" sz="2400" dirty="0"/>
              <a:t>Early profiling to inform intervention</a:t>
            </a:r>
          </a:p>
          <a:p>
            <a:pPr marL="493713" indent="-493713">
              <a:buFont typeface="Wingdings" pitchFamily="2" charset="2"/>
              <a:buChar char="Ø"/>
            </a:pPr>
            <a:endParaRPr lang="en-US" sz="2400" dirty="0"/>
          </a:p>
          <a:p>
            <a:pPr marL="493713" indent="-493713">
              <a:buFont typeface="Wingdings" pitchFamily="2" charset="2"/>
              <a:buChar char="Ø"/>
            </a:pPr>
            <a:r>
              <a:rPr lang="en-US" sz="2400" dirty="0"/>
              <a:t>Trial interventional options – awareness, support messages, groups/discussion opportunities, direct contact with external support people?</a:t>
            </a:r>
          </a:p>
          <a:p>
            <a:pPr marL="493713" indent="-493713">
              <a:buFont typeface="Wingdings" pitchFamily="2" charset="2"/>
              <a:buChar char="Ø"/>
            </a:pPr>
            <a:endParaRPr lang="en-US" sz="2400" dirty="0"/>
          </a:p>
          <a:p>
            <a:endParaRPr lang="en-US" sz="2400" dirty="0"/>
          </a:p>
        </p:txBody>
      </p:sp>
      <p:pic>
        <p:nvPicPr>
          <p:cNvPr id="2" name="Picture 1">
            <a:extLst>
              <a:ext uri="{FF2B5EF4-FFF2-40B4-BE49-F238E27FC236}">
                <a16:creationId xmlns:a16="http://schemas.microsoft.com/office/drawing/2014/main" id="{460AFE64-697D-E61B-D916-BC4AFC2D47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Tree>
    <p:extLst>
      <p:ext uri="{BB962C8B-B14F-4D97-AF65-F5344CB8AC3E}">
        <p14:creationId xmlns:p14="http://schemas.microsoft.com/office/powerpoint/2010/main" val="3698865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1B9F7-8D37-9646-9B64-91B9284843F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58"/>
                    </a14:imgEffect>
                    <a14:imgEffect>
                      <a14:saturation sat="65000"/>
                    </a14:imgEffect>
                  </a14:imgLayer>
                </a14:imgProps>
              </a:ext>
            </a:extLst>
          </a:blip>
          <a:srcRect t="7912" r="5882" b="11509"/>
          <a:stretch/>
        </p:blipFill>
        <p:spPr>
          <a:xfrm>
            <a:off x="0" y="-1"/>
            <a:ext cx="12192000" cy="6858001"/>
          </a:xfrm>
          <a:prstGeom prst="rect">
            <a:avLst/>
          </a:prstGeom>
        </p:spPr>
      </p:pic>
      <p:pic>
        <p:nvPicPr>
          <p:cNvPr id="2" name="Picture 1">
            <a:extLst>
              <a:ext uri="{FF2B5EF4-FFF2-40B4-BE49-F238E27FC236}">
                <a16:creationId xmlns:a16="http://schemas.microsoft.com/office/drawing/2014/main" id="{1A2CF726-6080-64BC-7CE2-330B503F3B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5" name="TextBox 4">
            <a:extLst>
              <a:ext uri="{FF2B5EF4-FFF2-40B4-BE49-F238E27FC236}">
                <a16:creationId xmlns:a16="http://schemas.microsoft.com/office/drawing/2014/main" id="{ACE40781-A609-4B67-93D2-366496EB5CD2}"/>
              </a:ext>
            </a:extLst>
          </p:cNvPr>
          <p:cNvSpPr txBox="1"/>
          <p:nvPr/>
        </p:nvSpPr>
        <p:spPr>
          <a:xfrm>
            <a:off x="127102" y="114043"/>
            <a:ext cx="10346688" cy="2825710"/>
          </a:xfrm>
          <a:prstGeom prst="rect">
            <a:avLst/>
          </a:prstGeom>
          <a:noFill/>
        </p:spPr>
        <p:txBody>
          <a:bodyPr wrap="square" rtlCol="0">
            <a:spAutoFit/>
          </a:bodyPr>
          <a:lstStyle/>
          <a:p>
            <a:pPr>
              <a:lnSpc>
                <a:spcPct val="80000"/>
              </a:lnSpc>
            </a:pPr>
            <a:r>
              <a:rPr lang="en-US" sz="11500" b="1" i="0" spc="-300" dirty="0">
                <a:solidFill>
                  <a:srgbClr val="35B0E6"/>
                </a:solidFill>
                <a:latin typeface="Arial Black" charset="0"/>
                <a:ea typeface="Arial Black" charset="0"/>
                <a:cs typeface="Arial Black" charset="0"/>
              </a:rPr>
              <a:t>THANK </a:t>
            </a:r>
          </a:p>
          <a:p>
            <a:pPr>
              <a:lnSpc>
                <a:spcPct val="70000"/>
              </a:lnSpc>
            </a:pPr>
            <a:r>
              <a:rPr lang="en-US" sz="11500" b="1" spc="-300" dirty="0">
                <a:solidFill>
                  <a:schemeClr val="bg1"/>
                </a:solidFill>
                <a:latin typeface="Arial Black" charset="0"/>
                <a:ea typeface="Arial Black" charset="0"/>
                <a:cs typeface="Arial Black" charset="0"/>
              </a:rPr>
              <a:t>YOU</a:t>
            </a:r>
            <a:endParaRPr lang="en-US" sz="11500" b="1" i="0" spc="-300" dirty="0">
              <a:solidFill>
                <a:schemeClr val="bg1"/>
              </a:solidFill>
              <a:latin typeface="Arial Black" charset="0"/>
              <a:ea typeface="Arial Black" charset="0"/>
              <a:cs typeface="Arial Black" charset="0"/>
            </a:endParaRPr>
          </a:p>
        </p:txBody>
      </p:sp>
      <p:sp>
        <p:nvSpPr>
          <p:cNvPr id="7" name="TextBox 6">
            <a:extLst>
              <a:ext uri="{FF2B5EF4-FFF2-40B4-BE49-F238E27FC236}">
                <a16:creationId xmlns:a16="http://schemas.microsoft.com/office/drawing/2014/main" id="{2C0A8F42-C5FB-980E-A929-7CA724CD0892}"/>
              </a:ext>
            </a:extLst>
          </p:cNvPr>
          <p:cNvSpPr txBox="1"/>
          <p:nvPr/>
        </p:nvSpPr>
        <p:spPr>
          <a:xfrm>
            <a:off x="1745672" y="5455538"/>
            <a:ext cx="6633866" cy="1138773"/>
          </a:xfrm>
          <a:prstGeom prst="rect">
            <a:avLst/>
          </a:prstGeom>
          <a:noFill/>
        </p:spPr>
        <p:txBody>
          <a:bodyPr wrap="square">
            <a:spAutoFit/>
          </a:bodyPr>
          <a:lstStyle/>
          <a:p>
            <a:pPr>
              <a:lnSpc>
                <a:spcPct val="85000"/>
              </a:lnSpc>
            </a:pPr>
            <a:r>
              <a:rPr lang="en-US" sz="4000" spc="-300" dirty="0">
                <a:solidFill>
                  <a:schemeClr val="bg1"/>
                </a:solidFill>
                <a:latin typeface="Arial" panose="020B0604020202020204" pitchFamily="34" charset="0"/>
                <a:ea typeface="Arial Black" charset="0"/>
                <a:cs typeface="Arial" panose="020B0604020202020204" pitchFamily="34" charset="0"/>
              </a:rPr>
              <a:t>Dr Erika Spray</a:t>
            </a:r>
          </a:p>
          <a:p>
            <a:pPr>
              <a:lnSpc>
                <a:spcPct val="85000"/>
              </a:lnSpc>
            </a:pPr>
            <a:r>
              <a:rPr lang="en-US" sz="4000" spc="-3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Erika.Spray@Newcastle.edu.au</a:t>
            </a:r>
            <a:r>
              <a:rPr lang="en-US" sz="4000" spc="-300" dirty="0">
                <a:solidFill>
                  <a:schemeClr val="bg1"/>
                </a:solidFill>
                <a:latin typeface="Arial" panose="020B0604020202020204" pitchFamily="34" charset="0"/>
                <a:cs typeface="Arial" panose="020B0604020202020204" pitchFamily="34" charset="0"/>
              </a:rPr>
              <a:t> </a:t>
            </a:r>
            <a:endParaRPr lang="en-US" sz="4000" spc="-300" dirty="0">
              <a:solidFill>
                <a:schemeClr val="bg1"/>
              </a:solidFill>
              <a:latin typeface="Arial" panose="020B0604020202020204" pitchFamily="34" charset="0"/>
              <a:ea typeface="Arial Black" charset="0"/>
              <a:cs typeface="Arial" panose="020B0604020202020204" pitchFamily="34" charset="0"/>
            </a:endParaRPr>
          </a:p>
        </p:txBody>
      </p:sp>
      <p:pic>
        <p:nvPicPr>
          <p:cNvPr id="8" name="Picture 7">
            <a:extLst>
              <a:ext uri="{FF2B5EF4-FFF2-40B4-BE49-F238E27FC236}">
                <a16:creationId xmlns:a16="http://schemas.microsoft.com/office/drawing/2014/main" id="{0AAD06FF-23F9-0132-BBCE-7024C307A27A}"/>
              </a:ext>
            </a:extLst>
          </p:cNvPr>
          <p:cNvPicPr>
            <a:picLocks noChangeAspect="1"/>
          </p:cNvPicPr>
          <p:nvPr/>
        </p:nvPicPr>
        <p:blipFill>
          <a:blip r:embed="rId6"/>
          <a:stretch>
            <a:fillRect/>
          </a:stretch>
        </p:blipFill>
        <p:spPr>
          <a:xfrm>
            <a:off x="8379538" y="5354877"/>
            <a:ext cx="3918857" cy="1503123"/>
          </a:xfrm>
          <a:prstGeom prst="rect">
            <a:avLst/>
          </a:prstGeom>
        </p:spPr>
      </p:pic>
    </p:spTree>
    <p:extLst>
      <p:ext uri="{BB962C8B-B14F-4D97-AF65-F5344CB8AC3E}">
        <p14:creationId xmlns:p14="http://schemas.microsoft.com/office/powerpoint/2010/main" val="2168750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C4D19-5023-57DE-BA66-67BB46007429}"/>
              </a:ext>
            </a:extLst>
          </p:cNvPr>
          <p:cNvSpPr txBox="1"/>
          <p:nvPr/>
        </p:nvSpPr>
        <p:spPr>
          <a:xfrm>
            <a:off x="2136100" y="-8899"/>
            <a:ext cx="5005490"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dirty="0">
                <a:latin typeface="+mj-lt"/>
                <a:ea typeface="+mj-ea"/>
                <a:cs typeface="+mj-cs"/>
              </a:rPr>
              <a:t>Contextual items</a:t>
            </a:r>
          </a:p>
        </p:txBody>
      </p:sp>
      <p:sp>
        <p:nvSpPr>
          <p:cNvPr id="6" name="TextBox 5">
            <a:extLst>
              <a:ext uri="{FF2B5EF4-FFF2-40B4-BE49-F238E27FC236}">
                <a16:creationId xmlns:a16="http://schemas.microsoft.com/office/drawing/2014/main" id="{818BA415-F2DF-7966-8E86-2510CB1375F7}"/>
              </a:ext>
            </a:extLst>
          </p:cNvPr>
          <p:cNvSpPr txBox="1"/>
          <p:nvPr/>
        </p:nvSpPr>
        <p:spPr>
          <a:xfrm>
            <a:off x="2136100" y="2473569"/>
            <a:ext cx="4321871" cy="3202134"/>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sz="2900" dirty="0"/>
              <a:t>Who are you thinking of?</a:t>
            </a:r>
          </a:p>
          <a:p>
            <a:pPr>
              <a:lnSpc>
                <a:spcPct val="150000"/>
              </a:lnSpc>
            </a:pPr>
            <a:endParaRPr lang="en-US" sz="2900" dirty="0"/>
          </a:p>
          <a:p>
            <a:pPr>
              <a:lnSpc>
                <a:spcPct val="150000"/>
              </a:lnSpc>
            </a:pPr>
            <a:endParaRPr lang="en-US" sz="2900" dirty="0"/>
          </a:p>
          <a:p>
            <a:pPr marL="342900" indent="-342900">
              <a:lnSpc>
                <a:spcPct val="150000"/>
              </a:lnSpc>
              <a:buFont typeface="Arial" panose="020B0604020202020204" pitchFamily="34" charset="0"/>
              <a:buChar char="•"/>
            </a:pPr>
            <a:r>
              <a:rPr lang="en-US" sz="2900" dirty="0"/>
              <a:t>Did they go to university themselves?</a:t>
            </a:r>
          </a:p>
          <a:p>
            <a:pPr>
              <a:lnSpc>
                <a:spcPct val="150000"/>
              </a:lnSpc>
            </a:pPr>
            <a:endParaRPr lang="en-US" sz="2900" dirty="0"/>
          </a:p>
        </p:txBody>
      </p:sp>
      <p:pic>
        <p:nvPicPr>
          <p:cNvPr id="2" name="Picture 1">
            <a:extLst>
              <a:ext uri="{FF2B5EF4-FFF2-40B4-BE49-F238E27FC236}">
                <a16:creationId xmlns:a16="http://schemas.microsoft.com/office/drawing/2014/main" id="{460AFE64-697D-E61B-D916-BC4AFC2D47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graphicFrame>
        <p:nvGraphicFramePr>
          <p:cNvPr id="9" name="TextBox 3">
            <a:extLst>
              <a:ext uri="{FF2B5EF4-FFF2-40B4-BE49-F238E27FC236}">
                <a16:creationId xmlns:a16="http://schemas.microsoft.com/office/drawing/2014/main" id="{91000A49-92B6-517E-9689-8DB9F8E99561}"/>
              </a:ext>
            </a:extLst>
          </p:cNvPr>
          <p:cNvGraphicFramePr/>
          <p:nvPr/>
        </p:nvGraphicFramePr>
        <p:xfrm>
          <a:off x="6888670" y="1277261"/>
          <a:ext cx="5303330" cy="5011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A1C9D489-6CAE-CC93-EFC9-DBCC45B78E28}"/>
              </a:ext>
            </a:extLst>
          </p:cNvPr>
          <p:cNvCxnSpPr/>
          <p:nvPr/>
        </p:nvCxnSpPr>
        <p:spPr>
          <a:xfrm>
            <a:off x="2136100" y="4403827"/>
            <a:ext cx="10055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419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CCBB2835-F39B-B79F-FE2C-EE5AF008665F}"/>
              </a:ext>
            </a:extLst>
          </p:cNvPr>
          <p:cNvSpPr txBox="1"/>
          <p:nvPr/>
        </p:nvSpPr>
        <p:spPr>
          <a:xfrm>
            <a:off x="2418025" y="586442"/>
            <a:ext cx="8097575" cy="792012"/>
          </a:xfrm>
          <a:prstGeom prst="rect">
            <a:avLst/>
          </a:prstGeom>
          <a:noFill/>
        </p:spPr>
        <p:txBody>
          <a:bodyPr wrap="square">
            <a:spAutoFit/>
          </a:bodyPr>
          <a:lstStyle/>
          <a:p>
            <a:pPr>
              <a:lnSpc>
                <a:spcPct val="107000"/>
              </a:lnSpc>
              <a:spcAft>
                <a:spcPts val="800"/>
              </a:spcAft>
            </a:pPr>
            <a:r>
              <a:rPr lang="en-AU" sz="4400" kern="100" dirty="0">
                <a:effectLst/>
                <a:latin typeface="Aptos" panose="020B0004020202020204" pitchFamily="34" charset="0"/>
                <a:ea typeface="Aptos" panose="020B0004020202020204" pitchFamily="34" charset="0"/>
                <a:cs typeface="Times New Roman" panose="02020603050405020304" pitchFamily="18" charset="0"/>
              </a:rPr>
              <a:t>Differentiation between groups</a:t>
            </a:r>
          </a:p>
        </p:txBody>
      </p:sp>
      <p:sp>
        <p:nvSpPr>
          <p:cNvPr id="2" name="TextBox 1">
            <a:extLst>
              <a:ext uri="{FF2B5EF4-FFF2-40B4-BE49-F238E27FC236}">
                <a16:creationId xmlns:a16="http://schemas.microsoft.com/office/drawing/2014/main" id="{B1A7A6A3-963C-1630-7E6E-2D6313B2E751}"/>
              </a:ext>
            </a:extLst>
          </p:cNvPr>
          <p:cNvSpPr txBox="1"/>
          <p:nvPr/>
        </p:nvSpPr>
        <p:spPr>
          <a:xfrm>
            <a:off x="2418025" y="2346653"/>
            <a:ext cx="8183300" cy="2660472"/>
          </a:xfrm>
          <a:prstGeom prst="rect">
            <a:avLst/>
          </a:prstGeom>
          <a:noFill/>
        </p:spPr>
        <p:txBody>
          <a:bodyPr wrap="square" rtlCol="0">
            <a:spAutoFit/>
          </a:bodyPr>
          <a:lstStyle/>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The dispositional clusters identified vary significantly on Pride and Behaviour. </a:t>
            </a:r>
          </a:p>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Male and female vary on Pride and Trust.</a:t>
            </a:r>
          </a:p>
          <a:p>
            <a:pPr>
              <a:lnSpc>
                <a:spcPct val="107000"/>
              </a:lnSpc>
              <a:spcAft>
                <a:spcPts val="800"/>
              </a:spcAft>
            </a:pPr>
            <a:br>
              <a:rPr lang="en-AU" kern="100" dirty="0">
                <a:latin typeface="Aptos" panose="020B0004020202020204" pitchFamily="34" charset="0"/>
                <a:ea typeface="Aptos" panose="020B0004020202020204" pitchFamily="34" charset="0"/>
                <a:cs typeface="Times New Roman" panose="02020603050405020304" pitchFamily="18" charset="0"/>
              </a:rPr>
            </a:br>
            <a:r>
              <a:rPr lang="en-AU" kern="100" dirty="0">
                <a:latin typeface="Aptos" panose="020B0004020202020204" pitchFamily="34" charset="0"/>
                <a:ea typeface="Aptos" panose="020B0004020202020204" pitchFamily="34" charset="0"/>
                <a:cs typeface="Times New Roman" panose="02020603050405020304" pitchFamily="18" charset="0"/>
              </a:rPr>
              <a:t>Can create PMMS clusters that show different motivational profiles. </a:t>
            </a:r>
          </a:p>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These PMMS clusters differ in their GPA scores (ANOVA)</a:t>
            </a:r>
          </a:p>
          <a:p>
            <a:pPr>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7">
            <a:extLst>
              <a:ext uri="{FF2B5EF4-FFF2-40B4-BE49-F238E27FC236}">
                <a16:creationId xmlns:a16="http://schemas.microsoft.com/office/drawing/2014/main" id="{45D0BEE4-81D1-EE0E-9629-A89F2896BF25}"/>
              </a:ext>
            </a:extLst>
          </p:cNvPr>
          <p:cNvPicPr>
            <a:picLocks noChangeAspect="1"/>
          </p:cNvPicPr>
          <p:nvPr/>
        </p:nvPicPr>
        <p:blipFill>
          <a:blip r:embed="rId4"/>
          <a:stretch>
            <a:fillRect/>
          </a:stretch>
        </p:blipFill>
        <p:spPr>
          <a:xfrm>
            <a:off x="2495550" y="4292750"/>
            <a:ext cx="4838700" cy="1428750"/>
          </a:xfrm>
          <a:prstGeom prst="rect">
            <a:avLst/>
          </a:prstGeom>
        </p:spPr>
      </p:pic>
    </p:spTree>
    <p:extLst>
      <p:ext uri="{BB962C8B-B14F-4D97-AF65-F5344CB8AC3E}">
        <p14:creationId xmlns:p14="http://schemas.microsoft.com/office/powerpoint/2010/main" val="360589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7D3B07-3522-B7AD-777B-4B1AF32053DB}"/>
              </a:ext>
            </a:extLst>
          </p:cNvPr>
          <p:cNvSpPr txBox="1"/>
          <p:nvPr/>
        </p:nvSpPr>
        <p:spPr>
          <a:xfrm>
            <a:off x="2030731" y="515659"/>
            <a:ext cx="4343400" cy="1446550"/>
          </a:xfrm>
          <a:prstGeom prst="rect">
            <a:avLst/>
          </a:prstGeom>
          <a:noFill/>
        </p:spPr>
        <p:txBody>
          <a:bodyPr wrap="square">
            <a:spAutoFit/>
          </a:bodyPr>
          <a:lstStyle/>
          <a:p>
            <a:r>
              <a:rPr lang="en-US" sz="4400" dirty="0">
                <a:solidFill>
                  <a:schemeClr val="bg1"/>
                </a:solidFill>
              </a:rPr>
              <a:t>Motivational Factors?</a:t>
            </a:r>
          </a:p>
        </p:txBody>
      </p:sp>
      <p:graphicFrame>
        <p:nvGraphicFramePr>
          <p:cNvPr id="4" name="Table 3">
            <a:extLst>
              <a:ext uri="{FF2B5EF4-FFF2-40B4-BE49-F238E27FC236}">
                <a16:creationId xmlns:a16="http://schemas.microsoft.com/office/drawing/2014/main" id="{E80C8FCB-CC74-5B16-EC6E-9918E4EE4D95}"/>
              </a:ext>
            </a:extLst>
          </p:cNvPr>
          <p:cNvGraphicFramePr>
            <a:graphicFrameLocks noGrp="1"/>
          </p:cNvGraphicFramePr>
          <p:nvPr/>
        </p:nvGraphicFramePr>
        <p:xfrm>
          <a:off x="5907405" y="515659"/>
          <a:ext cx="4065270" cy="3105156"/>
        </p:xfrm>
        <a:graphic>
          <a:graphicData uri="http://schemas.openxmlformats.org/drawingml/2006/table">
            <a:tbl>
              <a:tblPr>
                <a:tableStyleId>{5C22544A-7EE6-4342-B048-85BDC9FD1C3A}</a:tableStyleId>
              </a:tblPr>
              <a:tblGrid>
                <a:gridCol w="2062898">
                  <a:extLst>
                    <a:ext uri="{9D8B030D-6E8A-4147-A177-3AD203B41FA5}">
                      <a16:colId xmlns:a16="http://schemas.microsoft.com/office/drawing/2014/main" val="2664326617"/>
                    </a:ext>
                  </a:extLst>
                </a:gridCol>
                <a:gridCol w="1001186">
                  <a:extLst>
                    <a:ext uri="{9D8B030D-6E8A-4147-A177-3AD203B41FA5}">
                      <a16:colId xmlns:a16="http://schemas.microsoft.com/office/drawing/2014/main" val="1232275596"/>
                    </a:ext>
                  </a:extLst>
                </a:gridCol>
                <a:gridCol w="1001186">
                  <a:extLst>
                    <a:ext uri="{9D8B030D-6E8A-4147-A177-3AD203B41FA5}">
                      <a16:colId xmlns:a16="http://schemas.microsoft.com/office/drawing/2014/main" val="4111765917"/>
                    </a:ext>
                  </a:extLst>
                </a:gridCol>
              </a:tblGrid>
              <a:tr h="210674">
                <a:tc gridSpan="3">
                  <a:txBody>
                    <a:bodyPr/>
                    <a:lstStyle/>
                    <a:p>
                      <a:pPr>
                        <a:lnSpc>
                          <a:spcPct val="107000"/>
                        </a:lnSpc>
                        <a:spcAft>
                          <a:spcPts val="800"/>
                        </a:spcAft>
                      </a:pPr>
                      <a:r>
                        <a:rPr lang="en-AU" sz="1100" kern="100">
                          <a:effectLst/>
                          <a:highlight>
                            <a:srgbClr val="FFFFFF"/>
                          </a:highlight>
                        </a:rPr>
                        <a:t>Rotated Component Matrix</a:t>
                      </a:r>
                      <a:r>
                        <a:rPr lang="en-AU" sz="1100" kern="100" baseline="30000">
                          <a:effectLst/>
                          <a:highlight>
                            <a:srgbClr val="FFFFFF"/>
                          </a:highlight>
                        </a:rPr>
                        <a:t>a</a:t>
                      </a:r>
                      <a:endParaRPr lang="en-AU"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684682004"/>
                  </a:ext>
                </a:extLst>
              </a:tr>
              <a:tr h="210674">
                <a:tc rowSpan="2">
                  <a:txBody>
                    <a:bodyPr/>
                    <a:lstStyle/>
                    <a:p>
                      <a:pPr>
                        <a:lnSpc>
                          <a:spcPct val="107000"/>
                        </a:lnSpc>
                        <a:spcAft>
                          <a:spcPts val="800"/>
                        </a:spcAft>
                      </a:pPr>
                      <a:r>
                        <a:rPr lang="en-AU" sz="1100" kern="100">
                          <a:effectLst/>
                          <a:highlight>
                            <a:srgbClr val="FFFFFF"/>
                          </a:highlight>
                        </a:rPr>
                        <a:t> </a:t>
                      </a:r>
                      <a:endParaRPr lang="en-AU"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gridSpan="2">
                  <a:txBody>
                    <a:bodyPr/>
                    <a:lstStyle/>
                    <a:p>
                      <a:pPr>
                        <a:lnSpc>
                          <a:spcPct val="107000"/>
                        </a:lnSpc>
                        <a:spcAft>
                          <a:spcPts val="800"/>
                        </a:spcAft>
                      </a:pPr>
                      <a:r>
                        <a:rPr lang="en-AU" sz="1100" kern="100">
                          <a:effectLst/>
                          <a:highlight>
                            <a:srgbClr val="FFFFFF"/>
                          </a:highlight>
                        </a:rPr>
                        <a:t>Component</a:t>
                      </a:r>
                      <a:endParaRPr lang="en-AU"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hMerge="1">
                  <a:txBody>
                    <a:bodyPr/>
                    <a:lstStyle/>
                    <a:p>
                      <a:endParaRPr lang="en-AU"/>
                    </a:p>
                  </a:txBody>
                  <a:tcPr/>
                </a:tc>
                <a:extLst>
                  <a:ext uri="{0D108BD9-81ED-4DB2-BD59-A6C34878D82A}">
                    <a16:rowId xmlns:a16="http://schemas.microsoft.com/office/drawing/2014/main" val="3889088627"/>
                  </a:ext>
                </a:extLst>
              </a:tr>
              <a:tr h="210674">
                <a:tc vMerge="1">
                  <a:txBody>
                    <a:bodyPr/>
                    <a:lstStyle/>
                    <a:p>
                      <a:endParaRPr lang="en-AU"/>
                    </a:p>
                  </a:txBody>
                  <a:tcPr/>
                </a:tc>
                <a:tc>
                  <a:txBody>
                    <a:bodyPr/>
                    <a:lstStyle/>
                    <a:p>
                      <a:pPr>
                        <a:lnSpc>
                          <a:spcPct val="107000"/>
                        </a:lnSpc>
                        <a:spcAft>
                          <a:spcPts val="800"/>
                        </a:spcAft>
                      </a:pPr>
                      <a:r>
                        <a:rPr lang="en-AU" sz="1100" kern="100" dirty="0">
                          <a:effectLst/>
                          <a:highlight>
                            <a:srgbClr val="FFFFFF"/>
                          </a:highlight>
                        </a:rPr>
                        <a:t>1</a:t>
                      </a:r>
                      <a:endParaRPr lang="en-AU"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tc>
                  <a:txBody>
                    <a:bodyPr/>
                    <a:lstStyle/>
                    <a:p>
                      <a:pPr>
                        <a:lnSpc>
                          <a:spcPct val="107000"/>
                        </a:lnSpc>
                        <a:spcAft>
                          <a:spcPts val="800"/>
                        </a:spcAft>
                      </a:pPr>
                      <a:r>
                        <a:rPr lang="en-AU" sz="1100" kern="100">
                          <a:effectLst/>
                          <a:highlight>
                            <a:srgbClr val="FFFFFF"/>
                          </a:highlight>
                        </a:rPr>
                        <a:t>2</a:t>
                      </a:r>
                      <a:endParaRPr lang="en-AU"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691877853"/>
                  </a:ext>
                </a:extLst>
              </a:tr>
              <a:tr h="429320">
                <a:tc>
                  <a:txBody>
                    <a:bodyPr/>
                    <a:lstStyle/>
                    <a:p>
                      <a:pPr>
                        <a:lnSpc>
                          <a:spcPct val="107000"/>
                        </a:lnSpc>
                        <a:spcAft>
                          <a:spcPts val="800"/>
                        </a:spcAft>
                      </a:pPr>
                      <a:r>
                        <a:rPr lang="en-AU" sz="1100" kern="100">
                          <a:effectLst/>
                          <a:highlight>
                            <a:srgbClr val="E0E0E0"/>
                          </a:highlight>
                        </a:rPr>
                        <a:t>PMMS2_Consequence</a:t>
                      </a:r>
                      <a:endParaRPr lang="en-AU" sz="1100" kern="100">
                        <a:effectLst/>
                        <a:highlight>
                          <a:srgbClr val="E0E0E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.866</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dirty="0">
                          <a:effectLst/>
                          <a:highlight>
                            <a:srgbClr val="F9F9FB"/>
                          </a:highlight>
                        </a:rPr>
                        <a:t> </a:t>
                      </a:r>
                      <a:endParaRPr lang="en-AU" sz="1100" kern="100" dirty="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532694099"/>
                  </a:ext>
                </a:extLst>
              </a:tr>
              <a:tr h="210674">
                <a:tc>
                  <a:txBody>
                    <a:bodyPr/>
                    <a:lstStyle/>
                    <a:p>
                      <a:pPr>
                        <a:lnSpc>
                          <a:spcPct val="107000"/>
                        </a:lnSpc>
                        <a:spcAft>
                          <a:spcPts val="800"/>
                        </a:spcAft>
                      </a:pPr>
                      <a:r>
                        <a:rPr lang="en-AU" sz="1100" kern="100">
                          <a:effectLst/>
                          <a:highlight>
                            <a:srgbClr val="E0E0E0"/>
                          </a:highlight>
                        </a:rPr>
                        <a:t>PMMS3_Behaviour</a:t>
                      </a:r>
                      <a:endParaRPr lang="en-AU" sz="1100" kern="100">
                        <a:effectLst/>
                        <a:highlight>
                          <a:srgbClr val="E0E0E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.752</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 </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5125813"/>
                  </a:ext>
                </a:extLst>
              </a:tr>
              <a:tr h="210674">
                <a:tc>
                  <a:txBody>
                    <a:bodyPr/>
                    <a:lstStyle/>
                    <a:p>
                      <a:pPr>
                        <a:lnSpc>
                          <a:spcPct val="107000"/>
                        </a:lnSpc>
                        <a:spcAft>
                          <a:spcPts val="800"/>
                        </a:spcAft>
                      </a:pPr>
                      <a:r>
                        <a:rPr lang="en-AU" sz="1100" kern="100">
                          <a:effectLst/>
                          <a:highlight>
                            <a:srgbClr val="E0E0E0"/>
                          </a:highlight>
                        </a:rPr>
                        <a:t>PMMS1_Pride</a:t>
                      </a:r>
                      <a:endParaRPr lang="en-AU" sz="1100" kern="100">
                        <a:effectLst/>
                        <a:highlight>
                          <a:srgbClr val="E0E0E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.719</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.442</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789903019"/>
                  </a:ext>
                </a:extLst>
              </a:tr>
              <a:tr h="210674">
                <a:tc>
                  <a:txBody>
                    <a:bodyPr/>
                    <a:lstStyle/>
                    <a:p>
                      <a:pPr>
                        <a:lnSpc>
                          <a:spcPct val="107000"/>
                        </a:lnSpc>
                        <a:spcAft>
                          <a:spcPts val="800"/>
                        </a:spcAft>
                      </a:pPr>
                      <a:r>
                        <a:rPr lang="en-AU" sz="1100" kern="100">
                          <a:effectLst/>
                          <a:highlight>
                            <a:srgbClr val="E0E0E0"/>
                          </a:highlight>
                        </a:rPr>
                        <a:t>PMMS4_Reassurance</a:t>
                      </a:r>
                      <a:endParaRPr lang="en-AU" sz="1100" kern="100">
                        <a:effectLst/>
                        <a:highlight>
                          <a:srgbClr val="E0E0E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 </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.850</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411211007"/>
                  </a:ext>
                </a:extLst>
              </a:tr>
              <a:tr h="210674">
                <a:tc>
                  <a:txBody>
                    <a:bodyPr/>
                    <a:lstStyle/>
                    <a:p>
                      <a:pPr>
                        <a:lnSpc>
                          <a:spcPct val="107000"/>
                        </a:lnSpc>
                        <a:spcAft>
                          <a:spcPts val="800"/>
                        </a:spcAft>
                      </a:pPr>
                      <a:r>
                        <a:rPr lang="en-AU" sz="1100" kern="100">
                          <a:effectLst/>
                          <a:highlight>
                            <a:srgbClr val="E0E0E0"/>
                          </a:highlight>
                        </a:rPr>
                        <a:t>PMMS5_Trust</a:t>
                      </a:r>
                      <a:endParaRPr lang="en-AU" sz="1100" kern="100">
                        <a:effectLst/>
                        <a:highlight>
                          <a:srgbClr val="E0E0E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 </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en-AU" sz="1100" kern="100">
                          <a:effectLst/>
                          <a:highlight>
                            <a:srgbClr val="F9F9FB"/>
                          </a:highlight>
                        </a:rPr>
                        <a:t>.845</a:t>
                      </a:r>
                      <a:endParaRPr lang="en-AU" sz="1100" kern="100">
                        <a:effectLst/>
                        <a:highlight>
                          <a:srgbClr val="F9F9FB"/>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220775291"/>
                  </a:ext>
                </a:extLst>
              </a:tr>
              <a:tr h="990444">
                <a:tc gridSpan="3">
                  <a:txBody>
                    <a:bodyPr/>
                    <a:lstStyle/>
                    <a:p>
                      <a:pPr>
                        <a:lnSpc>
                          <a:spcPct val="107000"/>
                        </a:lnSpc>
                        <a:spcAft>
                          <a:spcPts val="800"/>
                        </a:spcAft>
                      </a:pPr>
                      <a:r>
                        <a:rPr lang="en-AU" sz="1100" kern="100">
                          <a:effectLst/>
                          <a:highlight>
                            <a:srgbClr val="FFFFFF"/>
                          </a:highlight>
                        </a:rPr>
                        <a:t>Extraction Method: Principal Component Analysis. </a:t>
                      </a:r>
                    </a:p>
                    <a:p>
                      <a:pPr>
                        <a:lnSpc>
                          <a:spcPct val="107000"/>
                        </a:lnSpc>
                        <a:spcAft>
                          <a:spcPts val="800"/>
                        </a:spcAft>
                      </a:pPr>
                      <a:r>
                        <a:rPr lang="en-AU" sz="1100" kern="100">
                          <a:effectLst/>
                          <a:highlight>
                            <a:srgbClr val="FFFFFF"/>
                          </a:highlight>
                        </a:rPr>
                        <a:t> Rotation Method: Varimax with Kaiser Normalization.</a:t>
                      </a:r>
                      <a:endParaRPr lang="en-AU"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226786759"/>
                  </a:ext>
                </a:extLst>
              </a:tr>
              <a:tr h="210674">
                <a:tc gridSpan="3">
                  <a:txBody>
                    <a:bodyPr/>
                    <a:lstStyle/>
                    <a:p>
                      <a:pPr>
                        <a:lnSpc>
                          <a:spcPct val="107000"/>
                        </a:lnSpc>
                        <a:spcAft>
                          <a:spcPts val="800"/>
                        </a:spcAft>
                      </a:pPr>
                      <a:r>
                        <a:rPr lang="en-AU" sz="1100" kern="100" dirty="0">
                          <a:effectLst/>
                          <a:highlight>
                            <a:srgbClr val="FFFFFF"/>
                          </a:highlight>
                        </a:rPr>
                        <a:t>a. Rotation converged in 3 iterations.</a:t>
                      </a:r>
                      <a:endParaRPr lang="en-AU"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866394313"/>
                  </a:ext>
                </a:extLst>
              </a:tr>
            </a:tbl>
          </a:graphicData>
        </a:graphic>
      </p:graphicFrame>
      <p:sp>
        <p:nvSpPr>
          <p:cNvPr id="6" name="TextBox 5">
            <a:extLst>
              <a:ext uri="{FF2B5EF4-FFF2-40B4-BE49-F238E27FC236}">
                <a16:creationId xmlns:a16="http://schemas.microsoft.com/office/drawing/2014/main" id="{6DF7BDCB-E74E-F64D-D1B1-81F2937FA658}"/>
              </a:ext>
            </a:extLst>
          </p:cNvPr>
          <p:cNvSpPr txBox="1"/>
          <p:nvPr/>
        </p:nvSpPr>
        <p:spPr>
          <a:xfrm>
            <a:off x="2114549" y="3914305"/>
            <a:ext cx="7762875" cy="1769202"/>
          </a:xfrm>
          <a:prstGeom prst="rect">
            <a:avLst/>
          </a:prstGeom>
          <a:noFill/>
        </p:spPr>
        <p:txBody>
          <a:bodyPr wrap="square">
            <a:spAutoFit/>
          </a:bodyPr>
          <a:lstStyle/>
          <a:p>
            <a:pPr>
              <a:lnSpc>
                <a:spcPct val="107000"/>
              </a:lnSpc>
              <a:spcAft>
                <a:spcPts val="800"/>
              </a:spcAft>
            </a:pPr>
            <a:r>
              <a:rPr lang="en-AU"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Can get two factors out of these, which look roughly look like a negative, fear-framed, extrinsic motivational factor (I must do well because…)  and a positive intrinsic one (It’s ok if I don’t do well): </a:t>
            </a:r>
          </a:p>
          <a:p>
            <a:pPr>
              <a:lnSpc>
                <a:spcPct val="107000"/>
              </a:lnSpc>
              <a:spcAft>
                <a:spcPts val="800"/>
              </a:spcAft>
            </a:pPr>
            <a:r>
              <a:rPr lang="en-AU"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Is the positive one associated with buoyancy, because of family support?</a:t>
            </a:r>
          </a:p>
          <a:p>
            <a:pPr>
              <a:lnSpc>
                <a:spcPct val="107000"/>
              </a:lnSpc>
              <a:spcAft>
                <a:spcPts val="800"/>
              </a:spcAft>
            </a:pPr>
            <a:r>
              <a:rPr lang="en-AU"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4024571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DDFA5815-334A-6CFA-1B25-CBE2B4285005}"/>
              </a:ext>
            </a:extLst>
          </p:cNvPr>
          <p:cNvSpPr txBox="1"/>
          <p:nvPr/>
        </p:nvSpPr>
        <p:spPr>
          <a:xfrm>
            <a:off x="3808004" y="385028"/>
            <a:ext cx="3687356" cy="769441"/>
          </a:xfrm>
          <a:prstGeom prst="rect">
            <a:avLst/>
          </a:prstGeom>
          <a:noFill/>
        </p:spPr>
        <p:txBody>
          <a:bodyPr wrap="none" rtlCol="0">
            <a:spAutoFit/>
          </a:bodyPr>
          <a:lstStyle/>
          <a:p>
            <a:pPr algn="ctr"/>
            <a:r>
              <a:rPr lang="en-US" sz="4400" dirty="0">
                <a:solidFill>
                  <a:schemeClr val="bg1"/>
                </a:solidFill>
              </a:rPr>
              <a:t>The PMM scale</a:t>
            </a:r>
          </a:p>
        </p:txBody>
      </p:sp>
      <p:sp>
        <p:nvSpPr>
          <p:cNvPr id="2" name="Content Placeholder 1">
            <a:extLst>
              <a:ext uri="{FF2B5EF4-FFF2-40B4-BE49-F238E27FC236}">
                <a16:creationId xmlns:a16="http://schemas.microsoft.com/office/drawing/2014/main" id="{7743CB04-082C-FAC3-D6B4-9A3A13D9E5E1}"/>
              </a:ext>
            </a:extLst>
          </p:cNvPr>
          <p:cNvSpPr txBox="1">
            <a:spLocks/>
          </p:cNvSpPr>
          <p:nvPr/>
        </p:nvSpPr>
        <p:spPr>
          <a:xfrm>
            <a:off x="533523" y="1370614"/>
            <a:ext cx="11306174" cy="3708400"/>
          </a:xfrm>
          <a:prstGeom prst="rect">
            <a:avLst/>
          </a:prstGeom>
          <a:solidFill>
            <a:schemeClr val="accent2">
              <a:lumMod val="20000"/>
              <a:lumOff val="80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200" i="1" dirty="0"/>
              <a:t>Please think about what your parent(s) or carer(s) tell you about your A-levels and circle the number that indicates your opinion. (5-point scale; Never = 1, Most of the time = 5)</a:t>
            </a:r>
          </a:p>
          <a:p>
            <a:r>
              <a:rPr lang="en-GB" dirty="0">
                <a:solidFill>
                  <a:srgbClr val="FF0000"/>
                </a:solidFill>
              </a:rPr>
              <a:t>Consequence:</a:t>
            </a:r>
            <a:r>
              <a:rPr lang="en-GB" dirty="0"/>
              <a:t>	How often did your parents tell you that you need good A-level results help to be able have a good life in the future?</a:t>
            </a:r>
          </a:p>
          <a:p>
            <a:r>
              <a:rPr lang="en-GB" dirty="0">
                <a:solidFill>
                  <a:srgbClr val="FF0000"/>
                </a:solidFill>
              </a:rPr>
              <a:t>Reassurance:</a:t>
            </a:r>
            <a:r>
              <a:rPr lang="en-GB" dirty="0"/>
              <a:t>	How often did your parents tell you that A-level results are not the be all and end all?</a:t>
            </a:r>
          </a:p>
          <a:p>
            <a:r>
              <a:rPr lang="en-GB" dirty="0">
                <a:solidFill>
                  <a:srgbClr val="FF0000"/>
                </a:solidFill>
              </a:rPr>
              <a:t>Pride:</a:t>
            </a:r>
            <a:r>
              <a:rPr lang="en-GB" dirty="0"/>
              <a:t>		Did you want to try hard to do well in your A-level so your whole family will be pleased with you?</a:t>
            </a:r>
          </a:p>
          <a:p>
            <a:r>
              <a:rPr lang="en-GB" dirty="0">
                <a:solidFill>
                  <a:srgbClr val="FF0000"/>
                </a:solidFill>
              </a:rPr>
              <a:t>Changing Behaviour:</a:t>
            </a:r>
            <a:r>
              <a:rPr lang="en-GB" dirty="0"/>
              <a:t>	When your parents reminded you to revise for upcoming A-levels, did it make you want to stop doing your schoolwork?</a:t>
            </a:r>
          </a:p>
          <a:p>
            <a:endParaRPr lang="en-GB" dirty="0"/>
          </a:p>
          <a:p>
            <a:endParaRPr lang="en-GB" dirty="0"/>
          </a:p>
        </p:txBody>
      </p:sp>
    </p:spTree>
    <p:extLst>
      <p:ext uri="{BB962C8B-B14F-4D97-AF65-F5344CB8AC3E}">
        <p14:creationId xmlns:p14="http://schemas.microsoft.com/office/powerpoint/2010/main" val="382074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DDFA5815-334A-6CFA-1B25-CBE2B4285005}"/>
              </a:ext>
            </a:extLst>
          </p:cNvPr>
          <p:cNvSpPr txBox="1"/>
          <p:nvPr/>
        </p:nvSpPr>
        <p:spPr>
          <a:xfrm>
            <a:off x="1334805" y="385028"/>
            <a:ext cx="863377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Qualitative study with students in HE</a:t>
            </a:r>
          </a:p>
        </p:txBody>
      </p:sp>
      <p:sp>
        <p:nvSpPr>
          <p:cNvPr id="2" name="Content Placeholder 1">
            <a:extLst>
              <a:ext uri="{FF2B5EF4-FFF2-40B4-BE49-F238E27FC236}">
                <a16:creationId xmlns:a16="http://schemas.microsoft.com/office/drawing/2014/main" id="{7743CB04-082C-FAC3-D6B4-9A3A13D9E5E1}"/>
              </a:ext>
            </a:extLst>
          </p:cNvPr>
          <p:cNvSpPr txBox="1">
            <a:spLocks/>
          </p:cNvSpPr>
          <p:nvPr/>
        </p:nvSpPr>
        <p:spPr>
          <a:xfrm>
            <a:off x="533523" y="2722061"/>
            <a:ext cx="11306174" cy="3050090"/>
          </a:xfrm>
          <a:prstGeom prst="rect">
            <a:avLst/>
          </a:prstGeom>
          <a:solidFill>
            <a:schemeClr val="accent2">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i="1" dirty="0">
                <a:latin typeface="Arial"/>
                <a:cs typeface="Arial"/>
              </a:rPr>
              <a:t>“Psychology is a topic which he doesn't know anything about It's harder for him to do so. I think he doesn't instruct me as much anymore"</a:t>
            </a:r>
            <a:endParaRPr lang="en-GB" sz="2800" i="1" dirty="0"/>
          </a:p>
          <a:p>
            <a:pPr marL="0" indent="0">
              <a:buNone/>
            </a:pPr>
            <a:r>
              <a:rPr lang="en-GB" sz="2800" i="1" dirty="0">
                <a:latin typeface="Arial"/>
                <a:cs typeface="Arial"/>
              </a:rPr>
              <a:t>"they don't know what a degree is, I believe they don't know the true value of it and the effort that goes into attaining a degree, so I think they can’t, I think they don't have the knowledge and experience to tell me "</a:t>
            </a:r>
            <a:endParaRPr lang="en-GB" sz="2800" i="1" dirty="0"/>
          </a:p>
          <a:p>
            <a:pPr marL="0" indent="0">
              <a:buNone/>
            </a:pPr>
            <a:r>
              <a:rPr lang="en-GB" sz="2800" i="1" dirty="0">
                <a:latin typeface="Arial"/>
                <a:cs typeface="Calibri"/>
              </a:rPr>
              <a:t>" it's not like they would say something by themselves kind of like because they never went through University, they don't really know what it entails"</a:t>
            </a:r>
            <a:endParaRPr lang="en-GB" sz="2800" i="1" dirty="0">
              <a:latin typeface="Arial"/>
            </a:endParaRPr>
          </a:p>
        </p:txBody>
      </p:sp>
      <p:sp>
        <p:nvSpPr>
          <p:cNvPr id="4" name="Content Placeholder 1">
            <a:extLst>
              <a:ext uri="{FF2B5EF4-FFF2-40B4-BE49-F238E27FC236}">
                <a16:creationId xmlns:a16="http://schemas.microsoft.com/office/drawing/2014/main" id="{CD5D805C-047D-5109-58EA-106D8582F8E1}"/>
              </a:ext>
            </a:extLst>
          </p:cNvPr>
          <p:cNvSpPr txBox="1">
            <a:spLocks/>
          </p:cNvSpPr>
          <p:nvPr/>
        </p:nvSpPr>
        <p:spPr>
          <a:xfrm>
            <a:off x="533523" y="1400768"/>
            <a:ext cx="11306174" cy="960692"/>
          </a:xfrm>
          <a:prstGeom prst="rect">
            <a:avLst/>
          </a:prstGeom>
          <a:solidFill>
            <a:schemeClr val="accent4">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None/>
              <a:tabLst/>
              <a:defRPr/>
            </a:pP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Students less likely to be influenced by parents’ messages if parents did not go to university themselves</a:t>
            </a:r>
          </a:p>
        </p:txBody>
      </p:sp>
      <p:sp>
        <p:nvSpPr>
          <p:cNvPr id="6" name="TextBox 5">
            <a:extLst>
              <a:ext uri="{FF2B5EF4-FFF2-40B4-BE49-F238E27FC236}">
                <a16:creationId xmlns:a16="http://schemas.microsoft.com/office/drawing/2014/main" id="{3B978893-AAF5-6251-4C5F-9347C9B28836}"/>
              </a:ext>
            </a:extLst>
          </p:cNvPr>
          <p:cNvSpPr txBox="1"/>
          <p:nvPr/>
        </p:nvSpPr>
        <p:spPr>
          <a:xfrm>
            <a:off x="2522862" y="5918974"/>
            <a:ext cx="9316835" cy="738664"/>
          </a:xfrm>
          <a:prstGeom prst="rect">
            <a:avLst/>
          </a:prstGeom>
          <a:solidFill>
            <a:schemeClr val="accent4">
              <a:lumMod val="20000"/>
              <a:lumOff val="80000"/>
            </a:schemeClr>
          </a:solidFill>
        </p:spPr>
        <p:txBody>
          <a:bodyPr wrap="square" rtlCol="0">
            <a:spAutoFit/>
          </a:bodyPr>
          <a:lstStyle/>
          <a:p>
            <a:r>
              <a:rPr lang="en-GB" sz="1400" dirty="0"/>
              <a:t>Remedios, R., &amp; Baikousi, V. (2023). Out of sight, out of mind: Individual differences in students’ experiences of their parents’ motivational messages in higher education. Presentation at BPS psychology of Education Annual Conference, Oxford (September).</a:t>
            </a:r>
            <a:endParaRPr lang="en-AU" sz="1400" dirty="0"/>
          </a:p>
        </p:txBody>
      </p:sp>
    </p:spTree>
    <p:extLst>
      <p:ext uri="{BB962C8B-B14F-4D97-AF65-F5344CB8AC3E}">
        <p14:creationId xmlns:p14="http://schemas.microsoft.com/office/powerpoint/2010/main" val="92497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DDFA5815-334A-6CFA-1B25-CBE2B4285005}"/>
              </a:ext>
            </a:extLst>
          </p:cNvPr>
          <p:cNvSpPr txBox="1"/>
          <p:nvPr/>
        </p:nvSpPr>
        <p:spPr>
          <a:xfrm>
            <a:off x="2634513" y="385028"/>
            <a:ext cx="6034344"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Items for a new construct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Value of parents' advice</a:t>
            </a:r>
          </a:p>
        </p:txBody>
      </p:sp>
      <p:sp>
        <p:nvSpPr>
          <p:cNvPr id="2" name="Content Placeholder 1">
            <a:extLst>
              <a:ext uri="{FF2B5EF4-FFF2-40B4-BE49-F238E27FC236}">
                <a16:creationId xmlns:a16="http://schemas.microsoft.com/office/drawing/2014/main" id="{7743CB04-082C-FAC3-D6B4-9A3A13D9E5E1}"/>
              </a:ext>
            </a:extLst>
          </p:cNvPr>
          <p:cNvSpPr txBox="1">
            <a:spLocks/>
          </p:cNvSpPr>
          <p:nvPr/>
        </p:nvSpPr>
        <p:spPr>
          <a:xfrm>
            <a:off x="533523" y="2020792"/>
            <a:ext cx="11306174" cy="3005631"/>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How often do you listen to your parent’s advice regarding your education?</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How often do you go to your parents for advice regarding your higher education?</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How often would you say you trust your parent’s advice on your education?</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How often do you ask for help from your parent’s before making a decision that will affect your education?</a:t>
            </a:r>
            <a:endPar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803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B744-757F-F606-BADE-36F6A56333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
        <p:nvSpPr>
          <p:cNvPr id="3" name="TextBox 2">
            <a:extLst>
              <a:ext uri="{FF2B5EF4-FFF2-40B4-BE49-F238E27FC236}">
                <a16:creationId xmlns:a16="http://schemas.microsoft.com/office/drawing/2014/main" id="{DDFA5815-334A-6CFA-1B25-CBE2B4285005}"/>
              </a:ext>
            </a:extLst>
          </p:cNvPr>
          <p:cNvSpPr txBox="1"/>
          <p:nvPr/>
        </p:nvSpPr>
        <p:spPr>
          <a:xfrm>
            <a:off x="1509204" y="385028"/>
            <a:ext cx="85580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Further Research needed</a:t>
            </a:r>
          </a:p>
        </p:txBody>
      </p:sp>
      <p:sp>
        <p:nvSpPr>
          <p:cNvPr id="2" name="Content Placeholder 1">
            <a:extLst>
              <a:ext uri="{FF2B5EF4-FFF2-40B4-BE49-F238E27FC236}">
                <a16:creationId xmlns:a16="http://schemas.microsoft.com/office/drawing/2014/main" id="{7743CB04-082C-FAC3-D6B4-9A3A13D9E5E1}"/>
              </a:ext>
            </a:extLst>
          </p:cNvPr>
          <p:cNvSpPr txBox="1">
            <a:spLocks/>
          </p:cNvSpPr>
          <p:nvPr/>
        </p:nvSpPr>
        <p:spPr>
          <a:xfrm>
            <a:off x="533523" y="2020792"/>
            <a:ext cx="11306174" cy="3005631"/>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PMM has been successfully validated with students in high school in UK.</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lang="en-GB" sz="2500" dirty="0">
                <a:solidFill>
                  <a:srgbClr val="000000"/>
                </a:solidFill>
                <a:latin typeface="Arial" panose="020B0604020202020204" pitchFamily="34" charset="0"/>
                <a:cs typeface="Arial" panose="020B0604020202020204" pitchFamily="34" charset="0"/>
              </a:rPr>
              <a:t>Interviews with students in HE suggest a fifth construct i.e., the value of parent advice, might be a useful addition.</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lang="en-GB" sz="2500" dirty="0">
                <a:solidFill>
                  <a:srgbClr val="000000"/>
                </a:solidFill>
                <a:latin typeface="Arial" panose="020B0604020202020204" pitchFamily="34" charset="0"/>
                <a:cs typeface="Arial" panose="020B0604020202020204" pitchFamily="34" charset="0"/>
              </a:rPr>
              <a:t>Be useful to run a study in HE to assess scale appropriateness and add in the additional scale. </a:t>
            </a:r>
            <a:endPar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7007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C39A5-9642-2C51-EA5B-C355DB40C21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8899"/>
            <a:ext cx="12192000" cy="6858001"/>
          </a:xfrm>
          <a:prstGeom prst="rect">
            <a:avLst/>
          </a:prstGeom>
        </p:spPr>
      </p:pic>
      <p:sp>
        <p:nvSpPr>
          <p:cNvPr id="3" name="TextBox 2">
            <a:extLst>
              <a:ext uri="{FF2B5EF4-FFF2-40B4-BE49-F238E27FC236}">
                <a16:creationId xmlns:a16="http://schemas.microsoft.com/office/drawing/2014/main" id="{B6AC4D19-5023-57DE-BA66-67BB46007429}"/>
              </a:ext>
            </a:extLst>
          </p:cNvPr>
          <p:cNvSpPr txBox="1"/>
          <p:nvPr/>
        </p:nvSpPr>
        <p:spPr>
          <a:xfrm>
            <a:off x="382742" y="-17797"/>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dirty="0">
                <a:latin typeface="+mj-lt"/>
                <a:ea typeface="+mj-ea"/>
                <a:cs typeface="+mj-cs"/>
              </a:rPr>
              <a:t>2024 Validation in Australia</a:t>
            </a:r>
          </a:p>
        </p:txBody>
      </p:sp>
      <p:sp>
        <p:nvSpPr>
          <p:cNvPr id="6" name="TextBox 5">
            <a:extLst>
              <a:ext uri="{FF2B5EF4-FFF2-40B4-BE49-F238E27FC236}">
                <a16:creationId xmlns:a16="http://schemas.microsoft.com/office/drawing/2014/main" id="{818BA415-F2DF-7966-8E86-2510CB1375F7}"/>
              </a:ext>
            </a:extLst>
          </p:cNvPr>
          <p:cNvSpPr txBox="1"/>
          <p:nvPr/>
        </p:nvSpPr>
        <p:spPr>
          <a:xfrm>
            <a:off x="382742" y="1511300"/>
            <a:ext cx="6076215" cy="3263901"/>
          </a:xfrm>
          <a:prstGeom prst="rect">
            <a:avLst/>
          </a:prstGeom>
          <a:solidFill>
            <a:schemeClr val="accent1">
              <a:lumMod val="20000"/>
              <a:lumOff val="80000"/>
              <a:alpha val="50000"/>
            </a:schemeClr>
          </a:solidFill>
        </p:spPr>
        <p:txBody>
          <a:bodyPr vert="horz" lIns="91440" tIns="45720" rIns="91440" bIns="45720" rtlCol="0">
            <a:normAutofit/>
          </a:bodyPr>
          <a:lstStyle/>
          <a:p>
            <a:pPr marL="342900" indent="-342900">
              <a:lnSpc>
                <a:spcPct val="150000"/>
              </a:lnSpc>
              <a:buFont typeface="Arial" panose="020B0604020202020204" pitchFamily="34" charset="0"/>
              <a:buChar char="•"/>
            </a:pPr>
            <a:r>
              <a:rPr lang="en-US" sz="2400" dirty="0"/>
              <a:t>PMMS integrated into an existing dispositional survey</a:t>
            </a:r>
          </a:p>
          <a:p>
            <a:pPr marL="342900" indent="-342900">
              <a:lnSpc>
                <a:spcPct val="150000"/>
              </a:lnSpc>
              <a:buFont typeface="Arial" panose="020B0604020202020204" pitchFamily="34" charset="0"/>
              <a:buChar char="•"/>
            </a:pPr>
            <a:r>
              <a:rPr lang="en-US" sz="2400" dirty="0"/>
              <a:t>Online survey (SONA/</a:t>
            </a:r>
            <a:r>
              <a:rPr lang="en-US" sz="2400" dirty="0" err="1"/>
              <a:t>QuestionPro</a:t>
            </a:r>
            <a:r>
              <a:rPr lang="en-US" sz="2400" dirty="0"/>
              <a:t>)</a:t>
            </a:r>
          </a:p>
          <a:p>
            <a:pPr marL="342900" indent="-342900">
              <a:lnSpc>
                <a:spcPct val="150000"/>
              </a:lnSpc>
              <a:buFont typeface="Arial" panose="020B0604020202020204" pitchFamily="34" charset="0"/>
              <a:buChar char="•"/>
            </a:pPr>
            <a:r>
              <a:rPr lang="en-US" sz="2400" dirty="0"/>
              <a:t>2 credit points</a:t>
            </a:r>
          </a:p>
          <a:p>
            <a:pPr marL="342900" indent="-342900">
              <a:lnSpc>
                <a:spcPct val="150000"/>
              </a:lnSpc>
              <a:buFont typeface="Arial" panose="020B0604020202020204" pitchFamily="34" charset="0"/>
              <a:buChar char="•"/>
            </a:pPr>
            <a:r>
              <a:rPr lang="en-US" sz="2400" dirty="0"/>
              <a:t>Undergraduate psychology course</a:t>
            </a:r>
          </a:p>
        </p:txBody>
      </p:sp>
      <p:pic>
        <p:nvPicPr>
          <p:cNvPr id="7" name="Picture 6">
            <a:extLst>
              <a:ext uri="{FF2B5EF4-FFF2-40B4-BE49-F238E27FC236}">
                <a16:creationId xmlns:a16="http://schemas.microsoft.com/office/drawing/2014/main" id="{460AFE64-697D-E61B-D916-BC4AFC2D4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spTree>
    <p:extLst>
      <p:ext uri="{BB962C8B-B14F-4D97-AF65-F5344CB8AC3E}">
        <p14:creationId xmlns:p14="http://schemas.microsoft.com/office/powerpoint/2010/main" val="70980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C4D19-5023-57DE-BA66-67BB46007429}"/>
              </a:ext>
            </a:extLst>
          </p:cNvPr>
          <p:cNvSpPr txBox="1"/>
          <p:nvPr/>
        </p:nvSpPr>
        <p:spPr>
          <a:xfrm>
            <a:off x="555099" y="-8899"/>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dirty="0">
                <a:latin typeface="+mj-lt"/>
                <a:ea typeface="+mj-ea"/>
                <a:cs typeface="+mj-cs"/>
              </a:rPr>
              <a:t>Adaptation of items</a:t>
            </a:r>
          </a:p>
        </p:txBody>
      </p:sp>
      <p:sp>
        <p:nvSpPr>
          <p:cNvPr id="6" name="TextBox 5">
            <a:extLst>
              <a:ext uri="{FF2B5EF4-FFF2-40B4-BE49-F238E27FC236}">
                <a16:creationId xmlns:a16="http://schemas.microsoft.com/office/drawing/2014/main" id="{818BA415-F2DF-7966-8E86-2510CB1375F7}"/>
              </a:ext>
            </a:extLst>
          </p:cNvPr>
          <p:cNvSpPr txBox="1"/>
          <p:nvPr/>
        </p:nvSpPr>
        <p:spPr>
          <a:xfrm>
            <a:off x="319142" y="1536290"/>
            <a:ext cx="7058403" cy="3785419"/>
          </a:xfrm>
          <a:prstGeom prst="rect">
            <a:avLst/>
          </a:prstGeom>
        </p:spPr>
        <p:txBody>
          <a:bodyPr vert="horz" lIns="91440" tIns="45720" rIns="91440" bIns="45720" rtlCol="0">
            <a:normAutofit/>
          </a:bodyPr>
          <a:lstStyle/>
          <a:p>
            <a:pPr lvl="0">
              <a:lnSpc>
                <a:spcPct val="115000"/>
              </a:lnSpc>
              <a:spcAft>
                <a:spcPts val="1000"/>
              </a:spcAft>
            </a:pPr>
            <a:endParaRPr lang="en-AU" sz="1800" dirty="0">
              <a:effectLst/>
              <a:latin typeface="Calibri" panose="020F0502020204030204" pitchFamily="34" charset="0"/>
              <a:ea typeface="PMingLiU" panose="02020500000000000000" pitchFamily="18" charset="-120"/>
              <a:cs typeface="Arial" panose="020B0604020202020204" pitchFamily="34" charset="0"/>
            </a:endParaRPr>
          </a:p>
        </p:txBody>
      </p:sp>
      <p:pic>
        <p:nvPicPr>
          <p:cNvPr id="2" name="Picture 1">
            <a:extLst>
              <a:ext uri="{FF2B5EF4-FFF2-40B4-BE49-F238E27FC236}">
                <a16:creationId xmlns:a16="http://schemas.microsoft.com/office/drawing/2014/main" id="{460AFE64-697D-E61B-D916-BC4AFC2D47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1850"/>
            <a:ext cx="1639277" cy="1666150"/>
          </a:xfrm>
          <a:prstGeom prst="rect">
            <a:avLst/>
          </a:prstGeom>
        </p:spPr>
      </p:pic>
      <p:graphicFrame>
        <p:nvGraphicFramePr>
          <p:cNvPr id="4" name="Diagram 3">
            <a:extLst>
              <a:ext uri="{FF2B5EF4-FFF2-40B4-BE49-F238E27FC236}">
                <a16:creationId xmlns:a16="http://schemas.microsoft.com/office/drawing/2014/main" id="{D4CE0AB9-C612-4480-3FE8-0552FF0FD9E6}"/>
              </a:ext>
            </a:extLst>
          </p:cNvPr>
          <p:cNvGraphicFramePr/>
          <p:nvPr>
            <p:extLst>
              <p:ext uri="{D42A27DB-BD31-4B8C-83A1-F6EECF244321}">
                <p14:modId xmlns:p14="http://schemas.microsoft.com/office/powerpoint/2010/main" val="2230977687"/>
              </p:ext>
            </p:extLst>
          </p:nvPr>
        </p:nvGraphicFramePr>
        <p:xfrm>
          <a:off x="1143000" y="719666"/>
          <a:ext cx="1072985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07173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PS Powerpoint 2019 template" id="{041E8BBB-1EDB-2D45-B54C-3764B2F6DAB0}" vid="{046AC2F9-52C8-0B40-BFF7-7C56554C26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8DD928DCD8D349977469682F8BE354" ma:contentTypeVersion="17" ma:contentTypeDescription="Create a new document." ma:contentTypeScope="" ma:versionID="653f81902044350d6406267c2428a92d">
  <xsd:schema xmlns:xsd="http://www.w3.org/2001/XMLSchema" xmlns:xs="http://www.w3.org/2001/XMLSchema" xmlns:p="http://schemas.microsoft.com/office/2006/metadata/properties" xmlns:ns2="9e995e0c-dc92-48b3-bb88-40b3eb0b37b1" xmlns:ns3="faa8d74a-e7c7-4254-9865-17c580b2fbcb" xmlns:ns4="ae5394b7-e16c-4952-833f-5730ecb68a4d" targetNamespace="http://schemas.microsoft.com/office/2006/metadata/properties" ma:root="true" ma:fieldsID="74463a9dfdeee02b1f3378abff26546e" ns2:_="" ns3:_="" ns4:_="">
    <xsd:import namespace="9e995e0c-dc92-48b3-bb88-40b3eb0b37b1"/>
    <xsd:import namespace="faa8d74a-e7c7-4254-9865-17c580b2fbcb"/>
    <xsd:import namespace="ae5394b7-e16c-4952-833f-5730ecb68a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995e0c-dc92-48b3-bb88-40b3eb0b3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abdcd4-f995-4be8-8c9c-da1b1eb6b5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a8d74a-e7c7-4254-9865-17c580b2fbc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5394b7-e16c-4952-833f-5730ecb68a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8A9D113-AE56-41E8-8E1A-5D2730133E07}" ma:internalName="TaxCatchAll" ma:showField="CatchAllData" ma:web="{faa8d74a-e7c7-4254-9865-17c580b2f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aa8d74a-e7c7-4254-9865-17c580b2fbcb">
      <UserInfo>
        <DisplayName>Kristy Faulkner</DisplayName>
        <AccountId>810</AccountId>
        <AccountType/>
      </UserInfo>
    </SharedWithUsers>
    <lcf76f155ced4ddcb4097134ff3c332f xmlns="9e995e0c-dc92-48b3-bb88-40b3eb0b37b1">
      <Terms xmlns="http://schemas.microsoft.com/office/infopath/2007/PartnerControls"/>
    </lcf76f155ced4ddcb4097134ff3c332f>
    <TaxCatchAll xmlns="ae5394b7-e16c-4952-833f-5730ecb68a4d" xsi:nil="true"/>
  </documentManagement>
</p:properties>
</file>

<file path=customXml/itemProps1.xml><?xml version="1.0" encoding="utf-8"?>
<ds:datastoreItem xmlns:ds="http://schemas.openxmlformats.org/officeDocument/2006/customXml" ds:itemID="{02CEDC20-4929-41F5-ABDA-0B4BF1709C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995e0c-dc92-48b3-bb88-40b3eb0b37b1"/>
    <ds:schemaRef ds:uri="faa8d74a-e7c7-4254-9865-17c580b2fbcb"/>
    <ds:schemaRef ds:uri="ae5394b7-e16c-4952-833f-5730ecb68a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CAC5E4-E192-4B03-BDD3-5E6708BE4F8F}">
  <ds:schemaRefs>
    <ds:schemaRef ds:uri="http://schemas.microsoft.com/sharepoint/v3/contenttype/forms"/>
  </ds:schemaRefs>
</ds:datastoreItem>
</file>

<file path=customXml/itemProps3.xml><?xml version="1.0" encoding="utf-8"?>
<ds:datastoreItem xmlns:ds="http://schemas.openxmlformats.org/officeDocument/2006/customXml" ds:itemID="{26FC08C5-92FE-48BC-AA09-D79E71FA366D}">
  <ds:schemaRefs>
    <ds:schemaRef ds:uri="http://purl.org/dc/elements/1.1/"/>
    <ds:schemaRef ds:uri="9e995e0c-dc92-48b3-bb88-40b3eb0b37b1"/>
    <ds:schemaRef ds:uri="http://www.w3.org/XML/1998/namespace"/>
    <ds:schemaRef ds:uri="http://schemas.microsoft.com/office/infopath/2007/PartnerControls"/>
    <ds:schemaRef ds:uri="http://schemas.microsoft.com/office/2006/documentManagement/types"/>
    <ds:schemaRef ds:uri="ae5394b7-e16c-4952-833f-5730ecb68a4d"/>
    <ds:schemaRef ds:uri="http://purl.org/dc/terms/"/>
    <ds:schemaRef ds:uri="http://purl.org/dc/dcmitype/"/>
    <ds:schemaRef ds:uri="http://schemas.openxmlformats.org/package/2006/metadata/core-properties"/>
    <ds:schemaRef ds:uri="faa8d74a-e7c7-4254-9865-17c580b2fbc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{AFDDF01D-4374-AF42-8CBD-A93A4B657394}tf16401378</Template>
  <TotalTime>0</TotalTime>
  <Words>3823</Words>
  <Application>Microsoft Office PowerPoint</Application>
  <PresentationFormat>Widescreen</PresentationFormat>
  <Paragraphs>774</Paragraphs>
  <Slides>34</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Aptos</vt:lpstr>
      <vt:lpstr>Aptos Narrow</vt:lpstr>
      <vt:lpstr>Arial</vt:lpstr>
      <vt:lpstr>Arial Black</vt:lpstr>
      <vt:lpstr>Calibri</vt:lpstr>
      <vt:lpstr>Calibri Light</vt:lpstr>
      <vt:lpstr>Times</vt:lpstr>
      <vt:lpstr>Times New Roman</vt:lpstr>
      <vt:lpstr>Verdana</vt:lpstr>
      <vt:lpstr>Wingdings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Cornwell, Melissa</cp:lastModifiedBy>
  <cp:revision>208</cp:revision>
  <cp:lastPrinted>2023-08-31T05:02:32Z</cp:lastPrinted>
  <dcterms:created xsi:type="dcterms:W3CDTF">2016-11-14T03:37:43Z</dcterms:created>
  <dcterms:modified xsi:type="dcterms:W3CDTF">2024-10-15T09:50:19Z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0x010100BF8DD928DCD8D349977469682F8BE354</vt:lpwstr>
  </property>
</Properties>
</file>