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24"/>
  </p:notesMasterIdLst>
  <p:sldIdLst>
    <p:sldId id="448" r:id="rId3"/>
    <p:sldId id="266" r:id="rId4"/>
    <p:sldId id="437" r:id="rId5"/>
    <p:sldId id="436" r:id="rId6"/>
    <p:sldId id="444" r:id="rId7"/>
    <p:sldId id="447" r:id="rId8"/>
    <p:sldId id="450" r:id="rId9"/>
    <p:sldId id="451" r:id="rId10"/>
    <p:sldId id="452" r:id="rId11"/>
    <p:sldId id="460" r:id="rId12"/>
    <p:sldId id="453" r:id="rId13"/>
    <p:sldId id="423" r:id="rId14"/>
    <p:sldId id="440" r:id="rId15"/>
    <p:sldId id="454" r:id="rId16"/>
    <p:sldId id="455" r:id="rId17"/>
    <p:sldId id="456" r:id="rId18"/>
    <p:sldId id="457" r:id="rId19"/>
    <p:sldId id="461" r:id="rId20"/>
    <p:sldId id="458" r:id="rId21"/>
    <p:sldId id="462" r:id="rId22"/>
    <p:sldId id="45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8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55CEC4-22CE-400F-B8B3-ED55BCEBB36C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A8193C1-E6FF-4276-BC6D-91E7B4E82630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en-GB" sz="2400" dirty="0">
              <a:latin typeface="Arial"/>
              <a:cs typeface="Arial"/>
            </a:rPr>
            <a:t>Presented through the lens of a </a:t>
          </a:r>
          <a:r>
            <a:rPr lang="en-GB" sz="2400" b="1" dirty="0">
              <a:solidFill>
                <a:srgbClr val="FF0000"/>
              </a:solidFill>
              <a:latin typeface="Arial"/>
              <a:cs typeface="Arial"/>
            </a:rPr>
            <a:t>pracademic network </a:t>
          </a:r>
          <a:r>
            <a:rPr lang="en-GB" sz="2400" dirty="0">
              <a:latin typeface="Arial"/>
              <a:cs typeface="Arial"/>
            </a:rPr>
            <a:t>that has created the space </a:t>
          </a:r>
          <a:r>
            <a:rPr lang="en-GB" sz="2400" b="1" i="1" dirty="0">
              <a:latin typeface="Arial"/>
              <a:cs typeface="Arial"/>
            </a:rPr>
            <a:t>'for' </a:t>
          </a:r>
          <a:r>
            <a:rPr lang="en-GB" sz="2400" dirty="0">
              <a:latin typeface="Arial"/>
              <a:cs typeface="Arial"/>
            </a:rPr>
            <a:t>and </a:t>
          </a:r>
          <a:r>
            <a:rPr lang="en-GB" sz="2400" b="1" i="1" dirty="0">
              <a:latin typeface="Arial"/>
              <a:cs typeface="Arial"/>
            </a:rPr>
            <a:t>'of' </a:t>
          </a:r>
          <a:r>
            <a:rPr lang="en-GB" sz="2400" dirty="0">
              <a:latin typeface="Arial"/>
              <a:cs typeface="Arial"/>
            </a:rPr>
            <a:t>convergence, enabling opportunities to </a:t>
          </a:r>
          <a:r>
            <a:rPr lang="en-GB" sz="2400" b="1" dirty="0">
              <a:latin typeface="Arial"/>
              <a:cs typeface="Arial"/>
            </a:rPr>
            <a:t>reclaim the political</a:t>
          </a:r>
          <a:r>
            <a:rPr lang="en-GB" sz="2400" dirty="0">
              <a:latin typeface="Arial"/>
              <a:cs typeface="Arial"/>
            </a:rPr>
            <a:t>. </a:t>
          </a:r>
          <a:endParaRPr lang="en-US" sz="2400" dirty="0"/>
        </a:p>
      </dgm:t>
    </dgm:pt>
    <dgm:pt modelId="{34CCBEB8-1AD3-44E7-BD2C-EAFBE083E34A}" type="parTrans" cxnId="{A2B68FF9-8724-41CF-A695-6A6CDD10B50A}">
      <dgm:prSet/>
      <dgm:spPr/>
      <dgm:t>
        <a:bodyPr/>
        <a:lstStyle/>
        <a:p>
          <a:endParaRPr lang="en-US"/>
        </a:p>
      </dgm:t>
    </dgm:pt>
    <dgm:pt modelId="{C9B81C00-D478-42D5-ADB3-F7852FCE8F4E}" type="sibTrans" cxnId="{A2B68FF9-8724-41CF-A695-6A6CDD10B50A}">
      <dgm:prSet/>
      <dgm:spPr/>
      <dgm:t>
        <a:bodyPr/>
        <a:lstStyle/>
        <a:p>
          <a:endParaRPr lang="en-US"/>
        </a:p>
      </dgm:t>
    </dgm:pt>
    <dgm:pt modelId="{4CA10C31-5B1C-4CCC-B504-09BD8E7B1421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en-GB" sz="2400" dirty="0">
              <a:latin typeface="Arial"/>
              <a:cs typeface="Arial"/>
            </a:rPr>
            <a:t>Thus, enabling youth work educators' vehicles to continue as </a:t>
          </a:r>
          <a:r>
            <a:rPr lang="en-GB" sz="2400" b="1" dirty="0">
              <a:latin typeface="Arial"/>
              <a:cs typeface="Arial"/>
            </a:rPr>
            <a:t>agents of social change</a:t>
          </a:r>
          <a:r>
            <a:rPr lang="en-GB" sz="2400" dirty="0">
              <a:latin typeface="Arial"/>
              <a:cs typeface="Arial"/>
            </a:rPr>
            <a:t>. </a:t>
          </a:r>
          <a:endParaRPr lang="en-US" sz="2400" dirty="0">
            <a:latin typeface="Arial"/>
            <a:cs typeface="Arial"/>
          </a:endParaRPr>
        </a:p>
      </dgm:t>
    </dgm:pt>
    <dgm:pt modelId="{F8789F9A-DA67-4182-A135-A7337BD06883}" type="parTrans" cxnId="{6CA28E47-4225-4FB9-A734-BB21D6E6FDE5}">
      <dgm:prSet/>
      <dgm:spPr/>
      <dgm:t>
        <a:bodyPr/>
        <a:lstStyle/>
        <a:p>
          <a:endParaRPr lang="en-US"/>
        </a:p>
      </dgm:t>
    </dgm:pt>
    <dgm:pt modelId="{3E36AA92-7FA7-4564-B0C9-7A4C3DA8DDD7}" type="sibTrans" cxnId="{6CA28E47-4225-4FB9-A734-BB21D6E6FDE5}">
      <dgm:prSet/>
      <dgm:spPr/>
      <dgm:t>
        <a:bodyPr/>
        <a:lstStyle/>
        <a:p>
          <a:endParaRPr lang="en-US"/>
        </a:p>
      </dgm:t>
    </dgm:pt>
    <dgm:pt modelId="{414B49E9-D187-47DC-AD5F-E98C52F13D5E}" type="pres">
      <dgm:prSet presAssocID="{D155CEC4-22CE-400F-B8B3-ED55BCEBB36C}" presName="root" presStyleCnt="0">
        <dgm:presLayoutVars>
          <dgm:dir/>
          <dgm:resizeHandles val="exact"/>
        </dgm:presLayoutVars>
      </dgm:prSet>
      <dgm:spPr/>
    </dgm:pt>
    <dgm:pt modelId="{A1B7C77D-2ECD-4C62-98AF-8BA13825542C}" type="pres">
      <dgm:prSet presAssocID="{5A8193C1-E6FF-4276-BC6D-91E7B4E82630}" presName="compNode" presStyleCnt="0"/>
      <dgm:spPr/>
    </dgm:pt>
    <dgm:pt modelId="{9E9C976F-0CC6-4C57-A7F2-E002FF38AAE7}" type="pres">
      <dgm:prSet presAssocID="{5A8193C1-E6FF-4276-BC6D-91E7B4E8263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lescope"/>
        </a:ext>
      </dgm:extLst>
    </dgm:pt>
    <dgm:pt modelId="{AFA620BE-7D3E-41E0-8301-615EBB2DEF7A}" type="pres">
      <dgm:prSet presAssocID="{5A8193C1-E6FF-4276-BC6D-91E7B4E82630}" presName="spaceRect" presStyleCnt="0"/>
      <dgm:spPr/>
    </dgm:pt>
    <dgm:pt modelId="{0BC0A668-A3D3-41A5-81B9-4C93F86C54B6}" type="pres">
      <dgm:prSet presAssocID="{5A8193C1-E6FF-4276-BC6D-91E7B4E82630}" presName="textRect" presStyleLbl="revTx" presStyleIdx="0" presStyleCnt="2" custLinFactNeighborX="-113" custLinFactNeighborY="-23932">
        <dgm:presLayoutVars>
          <dgm:chMax val="1"/>
          <dgm:chPref val="1"/>
        </dgm:presLayoutVars>
      </dgm:prSet>
      <dgm:spPr/>
    </dgm:pt>
    <dgm:pt modelId="{BD53680E-C179-4B66-BFE7-94612F25F5EC}" type="pres">
      <dgm:prSet presAssocID="{C9B81C00-D478-42D5-ADB3-F7852FCE8F4E}" presName="sibTrans" presStyleCnt="0"/>
      <dgm:spPr/>
    </dgm:pt>
    <dgm:pt modelId="{BE94A735-B6D9-4809-BEAF-1EBB1FBFAB40}" type="pres">
      <dgm:prSet presAssocID="{4CA10C31-5B1C-4CCC-B504-09BD8E7B1421}" presName="compNode" presStyleCnt="0"/>
      <dgm:spPr/>
    </dgm:pt>
    <dgm:pt modelId="{6501F479-30D8-4EFD-9B91-C1E756A61865}" type="pres">
      <dgm:prSet presAssocID="{4CA10C31-5B1C-4CCC-B504-09BD8E7B142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lectric Car"/>
        </a:ext>
      </dgm:extLst>
    </dgm:pt>
    <dgm:pt modelId="{160109FC-D464-45C3-A47D-14D44E725903}" type="pres">
      <dgm:prSet presAssocID="{4CA10C31-5B1C-4CCC-B504-09BD8E7B1421}" presName="spaceRect" presStyleCnt="0"/>
      <dgm:spPr/>
    </dgm:pt>
    <dgm:pt modelId="{7C1C2624-8B7B-44F8-9E78-B8027C9BB278}" type="pres">
      <dgm:prSet presAssocID="{4CA10C31-5B1C-4CCC-B504-09BD8E7B1421}" presName="textRect" presStyleLbl="revTx" presStyleIdx="1" presStyleCnt="2" custLinFactNeighborX="-108" custLinFactNeighborY="-23029">
        <dgm:presLayoutVars>
          <dgm:chMax val="1"/>
          <dgm:chPref val="1"/>
        </dgm:presLayoutVars>
      </dgm:prSet>
      <dgm:spPr/>
    </dgm:pt>
  </dgm:ptLst>
  <dgm:cxnLst>
    <dgm:cxn modelId="{F7B3452A-C5A1-43B2-AE9D-95775F47598E}" type="presOf" srcId="{4CA10C31-5B1C-4CCC-B504-09BD8E7B1421}" destId="{7C1C2624-8B7B-44F8-9E78-B8027C9BB278}" srcOrd="0" destOrd="0" presId="urn:microsoft.com/office/officeart/2018/2/layout/IconLabelList"/>
    <dgm:cxn modelId="{6CA28E47-4225-4FB9-A734-BB21D6E6FDE5}" srcId="{D155CEC4-22CE-400F-B8B3-ED55BCEBB36C}" destId="{4CA10C31-5B1C-4CCC-B504-09BD8E7B1421}" srcOrd="1" destOrd="0" parTransId="{F8789F9A-DA67-4182-A135-A7337BD06883}" sibTransId="{3E36AA92-7FA7-4564-B0C9-7A4C3DA8DDD7}"/>
    <dgm:cxn modelId="{5CDF1FD9-0E67-46DB-8B42-E93450F150F6}" type="presOf" srcId="{5A8193C1-E6FF-4276-BC6D-91E7B4E82630}" destId="{0BC0A668-A3D3-41A5-81B9-4C93F86C54B6}" srcOrd="0" destOrd="0" presId="urn:microsoft.com/office/officeart/2018/2/layout/IconLabelList"/>
    <dgm:cxn modelId="{7A1959F0-FBF4-4D42-BE01-3F2B00970455}" type="presOf" srcId="{D155CEC4-22CE-400F-B8B3-ED55BCEBB36C}" destId="{414B49E9-D187-47DC-AD5F-E98C52F13D5E}" srcOrd="0" destOrd="0" presId="urn:microsoft.com/office/officeart/2018/2/layout/IconLabelList"/>
    <dgm:cxn modelId="{A2B68FF9-8724-41CF-A695-6A6CDD10B50A}" srcId="{D155CEC4-22CE-400F-B8B3-ED55BCEBB36C}" destId="{5A8193C1-E6FF-4276-BC6D-91E7B4E82630}" srcOrd="0" destOrd="0" parTransId="{34CCBEB8-1AD3-44E7-BD2C-EAFBE083E34A}" sibTransId="{C9B81C00-D478-42D5-ADB3-F7852FCE8F4E}"/>
    <dgm:cxn modelId="{38D8A2C2-065C-4F91-91E6-D1C8C281093F}" type="presParOf" srcId="{414B49E9-D187-47DC-AD5F-E98C52F13D5E}" destId="{A1B7C77D-2ECD-4C62-98AF-8BA13825542C}" srcOrd="0" destOrd="0" presId="urn:microsoft.com/office/officeart/2018/2/layout/IconLabelList"/>
    <dgm:cxn modelId="{73769A44-B266-4018-A1BE-6FCA927005F9}" type="presParOf" srcId="{A1B7C77D-2ECD-4C62-98AF-8BA13825542C}" destId="{9E9C976F-0CC6-4C57-A7F2-E002FF38AAE7}" srcOrd="0" destOrd="0" presId="urn:microsoft.com/office/officeart/2018/2/layout/IconLabelList"/>
    <dgm:cxn modelId="{35B16A16-0CD2-4EA3-9B2C-8B0200F6559B}" type="presParOf" srcId="{A1B7C77D-2ECD-4C62-98AF-8BA13825542C}" destId="{AFA620BE-7D3E-41E0-8301-615EBB2DEF7A}" srcOrd="1" destOrd="0" presId="urn:microsoft.com/office/officeart/2018/2/layout/IconLabelList"/>
    <dgm:cxn modelId="{16937FC6-7129-4BFF-8757-BCB6A8AD9368}" type="presParOf" srcId="{A1B7C77D-2ECD-4C62-98AF-8BA13825542C}" destId="{0BC0A668-A3D3-41A5-81B9-4C93F86C54B6}" srcOrd="2" destOrd="0" presId="urn:microsoft.com/office/officeart/2018/2/layout/IconLabelList"/>
    <dgm:cxn modelId="{C0902A2A-D108-4694-A80C-CF8A0641F89C}" type="presParOf" srcId="{414B49E9-D187-47DC-AD5F-E98C52F13D5E}" destId="{BD53680E-C179-4B66-BFE7-94612F25F5EC}" srcOrd="1" destOrd="0" presId="urn:microsoft.com/office/officeart/2018/2/layout/IconLabelList"/>
    <dgm:cxn modelId="{529CD83A-0CDC-401C-B184-C9A325F97DF3}" type="presParOf" srcId="{414B49E9-D187-47DC-AD5F-E98C52F13D5E}" destId="{BE94A735-B6D9-4809-BEAF-1EBB1FBFAB40}" srcOrd="2" destOrd="0" presId="urn:microsoft.com/office/officeart/2018/2/layout/IconLabelList"/>
    <dgm:cxn modelId="{DF110931-EF08-488F-B4B8-4F14FF674915}" type="presParOf" srcId="{BE94A735-B6D9-4809-BEAF-1EBB1FBFAB40}" destId="{6501F479-30D8-4EFD-9B91-C1E756A61865}" srcOrd="0" destOrd="0" presId="urn:microsoft.com/office/officeart/2018/2/layout/IconLabelList"/>
    <dgm:cxn modelId="{7D38C832-021B-4086-BE31-3A778BD22198}" type="presParOf" srcId="{BE94A735-B6D9-4809-BEAF-1EBB1FBFAB40}" destId="{160109FC-D464-45C3-A47D-14D44E725903}" srcOrd="1" destOrd="0" presId="urn:microsoft.com/office/officeart/2018/2/layout/IconLabelList"/>
    <dgm:cxn modelId="{246FE078-B20D-4392-901A-FCB9B1667686}" type="presParOf" srcId="{BE94A735-B6D9-4809-BEAF-1EBB1FBFAB40}" destId="{7C1C2624-8B7B-44F8-9E78-B8027C9BB27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905FF4-D1D0-4336-9CAA-5FAB28224E3C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4E63FA-79FD-4802-9339-3D4EC6AF995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dirty="0"/>
            <a:t>The vehicle and lens of the pracademic network is fostered in a ‘collegiate approach, </a:t>
          </a:r>
          <a:r>
            <a:rPr lang="en-GB" sz="1800" b="1" dirty="0"/>
            <a:t>interpreting community and partnership' in the wider sense </a:t>
          </a:r>
          <a:r>
            <a:rPr lang="en-GB" sz="1800" dirty="0"/>
            <a:t>as the bases for inclusive engagement between stakeholders. </a:t>
          </a:r>
          <a:endParaRPr lang="en-US" sz="1800" dirty="0"/>
        </a:p>
      </dgm:t>
    </dgm:pt>
    <dgm:pt modelId="{987A34F4-2C6E-491B-83A0-B574552F0CFB}" type="parTrans" cxnId="{FEB550F8-00D2-4554-BCAE-E92663DBE8E1}">
      <dgm:prSet/>
      <dgm:spPr/>
      <dgm:t>
        <a:bodyPr/>
        <a:lstStyle/>
        <a:p>
          <a:endParaRPr lang="en-US"/>
        </a:p>
      </dgm:t>
    </dgm:pt>
    <dgm:pt modelId="{7D814F5C-68EF-40DF-ACE9-B7590CE05159}" type="sibTrans" cxnId="{FEB550F8-00D2-4554-BCAE-E92663DBE8E1}">
      <dgm:prSet/>
      <dgm:spPr/>
      <dgm:t>
        <a:bodyPr/>
        <a:lstStyle/>
        <a:p>
          <a:endParaRPr lang="en-US"/>
        </a:p>
      </dgm:t>
    </dgm:pt>
    <dgm:pt modelId="{9A039166-C0DD-4150-AEE5-B71796F9AE9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dirty="0"/>
            <a:t>The </a:t>
          </a:r>
          <a:r>
            <a:rPr lang="en-GB" sz="1800" b="1" dirty="0"/>
            <a:t>value-based methodology </a:t>
          </a:r>
          <a:r>
            <a:rPr lang="en-GB" sz="1800" dirty="0"/>
            <a:t>of practice is embedded within the fabric of the network throughout. </a:t>
          </a:r>
          <a:endParaRPr lang="en-US" sz="1800" dirty="0"/>
        </a:p>
      </dgm:t>
    </dgm:pt>
    <dgm:pt modelId="{529E07F2-20D0-4B14-985B-A993BF4E16C1}" type="parTrans" cxnId="{8C923CBA-DF88-4BED-932B-C37D72F7FC9F}">
      <dgm:prSet/>
      <dgm:spPr/>
      <dgm:t>
        <a:bodyPr/>
        <a:lstStyle/>
        <a:p>
          <a:endParaRPr lang="en-US"/>
        </a:p>
      </dgm:t>
    </dgm:pt>
    <dgm:pt modelId="{D4F16426-CC13-426C-951F-A88BDB44BB6A}" type="sibTrans" cxnId="{8C923CBA-DF88-4BED-932B-C37D72F7FC9F}">
      <dgm:prSet/>
      <dgm:spPr/>
      <dgm:t>
        <a:bodyPr/>
        <a:lstStyle/>
        <a:p>
          <a:endParaRPr lang="en-US"/>
        </a:p>
      </dgm:t>
    </dgm:pt>
    <dgm:pt modelId="{0DD38E2D-3425-4C62-92B1-D87CD46ABAD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dirty="0"/>
            <a:t>This enables a </a:t>
          </a:r>
          <a:r>
            <a:rPr lang="en-GB" sz="1800" b="1" dirty="0"/>
            <a:t>horizontal-focused</a:t>
          </a:r>
          <a:r>
            <a:rPr lang="en-GB" sz="1800" dirty="0"/>
            <a:t> 'space and place' for academics and practitioners to explore challenges in a </a:t>
          </a:r>
          <a:r>
            <a:rPr lang="en-GB" sz="1800" b="1" dirty="0"/>
            <a:t>respectful, facilitative, 'support and challenge'</a:t>
          </a:r>
          <a:r>
            <a:rPr lang="en-GB" sz="1800" b="0" dirty="0"/>
            <a:t>;</a:t>
          </a:r>
          <a:r>
            <a:rPr lang="en-GB" sz="1800" b="1" dirty="0"/>
            <a:t> </a:t>
          </a:r>
          <a:r>
            <a:rPr lang="en-GB" sz="1800" dirty="0"/>
            <a:t>that creates an develops </a:t>
          </a:r>
          <a:r>
            <a:rPr lang="en-GB" sz="1800" b="1" dirty="0"/>
            <a:t>collective transformational change</a:t>
          </a:r>
          <a:r>
            <a:rPr lang="en-GB" sz="1800" dirty="0"/>
            <a:t>. </a:t>
          </a:r>
          <a:endParaRPr lang="en-US" sz="1800" dirty="0"/>
        </a:p>
      </dgm:t>
    </dgm:pt>
    <dgm:pt modelId="{9DBAE867-CFDD-41E9-84B4-86BB4090B8C0}" type="parTrans" cxnId="{6C5723B6-27A3-40DC-BFF2-70A322D686CC}">
      <dgm:prSet/>
      <dgm:spPr/>
      <dgm:t>
        <a:bodyPr/>
        <a:lstStyle/>
        <a:p>
          <a:endParaRPr lang="en-US"/>
        </a:p>
      </dgm:t>
    </dgm:pt>
    <dgm:pt modelId="{6C8E9276-3BC0-4CE2-8D69-A53A30C77A09}" type="sibTrans" cxnId="{6C5723B6-27A3-40DC-BFF2-70A322D686CC}">
      <dgm:prSet/>
      <dgm:spPr/>
      <dgm:t>
        <a:bodyPr/>
        <a:lstStyle/>
        <a:p>
          <a:endParaRPr lang="en-US"/>
        </a:p>
      </dgm:t>
    </dgm:pt>
    <dgm:pt modelId="{463D40F1-4C73-4741-886F-B92CF8B9CBE3}" type="pres">
      <dgm:prSet presAssocID="{25905FF4-D1D0-4336-9CAA-5FAB28224E3C}" presName="root" presStyleCnt="0">
        <dgm:presLayoutVars>
          <dgm:dir/>
          <dgm:resizeHandles val="exact"/>
        </dgm:presLayoutVars>
      </dgm:prSet>
      <dgm:spPr/>
    </dgm:pt>
    <dgm:pt modelId="{825BB525-10BE-42E0-9B44-64BF10E7030D}" type="pres">
      <dgm:prSet presAssocID="{3F4E63FA-79FD-4802-9339-3D4EC6AF9959}" presName="compNode" presStyleCnt="0"/>
      <dgm:spPr/>
    </dgm:pt>
    <dgm:pt modelId="{9984E329-83C7-43B5-8364-6C3A1D91D295}" type="pres">
      <dgm:prSet presAssocID="{3F4E63FA-79FD-4802-9339-3D4EC6AF995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3ABC9DB3-8DA4-4E24-AD6E-89D0F87001DA}" type="pres">
      <dgm:prSet presAssocID="{3F4E63FA-79FD-4802-9339-3D4EC6AF9959}" presName="spaceRect" presStyleCnt="0"/>
      <dgm:spPr/>
    </dgm:pt>
    <dgm:pt modelId="{4E37BB83-5018-43E8-BFD2-1C1240657B42}" type="pres">
      <dgm:prSet presAssocID="{3F4E63FA-79FD-4802-9339-3D4EC6AF9959}" presName="textRect" presStyleLbl="revTx" presStyleIdx="0" presStyleCnt="3" custScaleX="284416">
        <dgm:presLayoutVars>
          <dgm:chMax val="1"/>
          <dgm:chPref val="1"/>
        </dgm:presLayoutVars>
      </dgm:prSet>
      <dgm:spPr/>
    </dgm:pt>
    <dgm:pt modelId="{3D0A120E-7662-454C-87BB-DE4B73C4FD5D}" type="pres">
      <dgm:prSet presAssocID="{7D814F5C-68EF-40DF-ACE9-B7590CE05159}" presName="sibTrans" presStyleCnt="0"/>
      <dgm:spPr/>
    </dgm:pt>
    <dgm:pt modelId="{C0B5DED8-9B6B-4ECF-8917-01AF705A21FA}" type="pres">
      <dgm:prSet presAssocID="{9A039166-C0DD-4150-AEE5-B71796F9AE97}" presName="compNode" presStyleCnt="0"/>
      <dgm:spPr/>
    </dgm:pt>
    <dgm:pt modelId="{94359B26-8993-4949-9312-3F38F3E0CA3C}" type="pres">
      <dgm:prSet presAssocID="{9A039166-C0DD-4150-AEE5-B71796F9AE9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B7413D30-0661-4257-9DD0-3A3807C8C43F}" type="pres">
      <dgm:prSet presAssocID="{9A039166-C0DD-4150-AEE5-B71796F9AE97}" presName="spaceRect" presStyleCnt="0"/>
      <dgm:spPr/>
    </dgm:pt>
    <dgm:pt modelId="{025275FE-DDE5-4E0C-A885-597D41DC07D0}" type="pres">
      <dgm:prSet presAssocID="{9A039166-C0DD-4150-AEE5-B71796F9AE97}" presName="textRect" presStyleLbl="revTx" presStyleIdx="1" presStyleCnt="3" custScaleX="258037">
        <dgm:presLayoutVars>
          <dgm:chMax val="1"/>
          <dgm:chPref val="1"/>
        </dgm:presLayoutVars>
      </dgm:prSet>
      <dgm:spPr/>
    </dgm:pt>
    <dgm:pt modelId="{234BD181-D1AB-42D0-95AC-E0ECC07E42CD}" type="pres">
      <dgm:prSet presAssocID="{D4F16426-CC13-426C-951F-A88BDB44BB6A}" presName="sibTrans" presStyleCnt="0"/>
      <dgm:spPr/>
    </dgm:pt>
    <dgm:pt modelId="{3F5FAFDB-BBCB-47EE-9CDD-82E80F550FE1}" type="pres">
      <dgm:prSet presAssocID="{0DD38E2D-3425-4C62-92B1-D87CD46ABAD8}" presName="compNode" presStyleCnt="0"/>
      <dgm:spPr/>
    </dgm:pt>
    <dgm:pt modelId="{EBB30900-98D1-43BB-A6B4-DB65E3CEAE81}" type="pres">
      <dgm:prSet presAssocID="{0DD38E2D-3425-4C62-92B1-D87CD46ABAD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3E9FF70A-AB35-4134-9763-E78471794B6B}" type="pres">
      <dgm:prSet presAssocID="{0DD38E2D-3425-4C62-92B1-D87CD46ABAD8}" presName="spaceRect" presStyleCnt="0"/>
      <dgm:spPr/>
    </dgm:pt>
    <dgm:pt modelId="{04777187-0210-49F6-A438-34FA857612C9}" type="pres">
      <dgm:prSet presAssocID="{0DD38E2D-3425-4C62-92B1-D87CD46ABAD8}" presName="textRect" presStyleLbl="revTx" presStyleIdx="2" presStyleCnt="3" custScaleX="251553">
        <dgm:presLayoutVars>
          <dgm:chMax val="1"/>
          <dgm:chPref val="1"/>
        </dgm:presLayoutVars>
      </dgm:prSet>
      <dgm:spPr/>
    </dgm:pt>
  </dgm:ptLst>
  <dgm:cxnLst>
    <dgm:cxn modelId="{11261031-3B5C-42B4-9C9E-9975DACF660D}" type="presOf" srcId="{25905FF4-D1D0-4336-9CAA-5FAB28224E3C}" destId="{463D40F1-4C73-4741-886F-B92CF8B9CBE3}" srcOrd="0" destOrd="0" presId="urn:microsoft.com/office/officeart/2018/2/layout/IconLabelList"/>
    <dgm:cxn modelId="{82FF985B-C30F-4AB9-A40C-C3766981700D}" type="presOf" srcId="{3F4E63FA-79FD-4802-9339-3D4EC6AF9959}" destId="{4E37BB83-5018-43E8-BFD2-1C1240657B42}" srcOrd="0" destOrd="0" presId="urn:microsoft.com/office/officeart/2018/2/layout/IconLabelList"/>
    <dgm:cxn modelId="{56EB79A4-0968-442E-8B99-4D203C119179}" type="presOf" srcId="{0DD38E2D-3425-4C62-92B1-D87CD46ABAD8}" destId="{04777187-0210-49F6-A438-34FA857612C9}" srcOrd="0" destOrd="0" presId="urn:microsoft.com/office/officeart/2018/2/layout/IconLabelList"/>
    <dgm:cxn modelId="{6C5723B6-27A3-40DC-BFF2-70A322D686CC}" srcId="{25905FF4-D1D0-4336-9CAA-5FAB28224E3C}" destId="{0DD38E2D-3425-4C62-92B1-D87CD46ABAD8}" srcOrd="2" destOrd="0" parTransId="{9DBAE867-CFDD-41E9-84B4-86BB4090B8C0}" sibTransId="{6C8E9276-3BC0-4CE2-8D69-A53A30C77A09}"/>
    <dgm:cxn modelId="{8C923CBA-DF88-4BED-932B-C37D72F7FC9F}" srcId="{25905FF4-D1D0-4336-9CAA-5FAB28224E3C}" destId="{9A039166-C0DD-4150-AEE5-B71796F9AE97}" srcOrd="1" destOrd="0" parTransId="{529E07F2-20D0-4B14-985B-A993BF4E16C1}" sibTransId="{D4F16426-CC13-426C-951F-A88BDB44BB6A}"/>
    <dgm:cxn modelId="{4CD48FE4-1F34-4988-86AF-A4333C1A854F}" type="presOf" srcId="{9A039166-C0DD-4150-AEE5-B71796F9AE97}" destId="{025275FE-DDE5-4E0C-A885-597D41DC07D0}" srcOrd="0" destOrd="0" presId="urn:microsoft.com/office/officeart/2018/2/layout/IconLabelList"/>
    <dgm:cxn modelId="{FEB550F8-00D2-4554-BCAE-E92663DBE8E1}" srcId="{25905FF4-D1D0-4336-9CAA-5FAB28224E3C}" destId="{3F4E63FA-79FD-4802-9339-3D4EC6AF9959}" srcOrd="0" destOrd="0" parTransId="{987A34F4-2C6E-491B-83A0-B574552F0CFB}" sibTransId="{7D814F5C-68EF-40DF-ACE9-B7590CE05159}"/>
    <dgm:cxn modelId="{14043EAD-B594-41EE-9638-64DF00D3522B}" type="presParOf" srcId="{463D40F1-4C73-4741-886F-B92CF8B9CBE3}" destId="{825BB525-10BE-42E0-9B44-64BF10E7030D}" srcOrd="0" destOrd="0" presId="urn:microsoft.com/office/officeart/2018/2/layout/IconLabelList"/>
    <dgm:cxn modelId="{698A23C4-7F10-4E80-9DBB-2E522181BDA7}" type="presParOf" srcId="{825BB525-10BE-42E0-9B44-64BF10E7030D}" destId="{9984E329-83C7-43B5-8364-6C3A1D91D295}" srcOrd="0" destOrd="0" presId="urn:microsoft.com/office/officeart/2018/2/layout/IconLabelList"/>
    <dgm:cxn modelId="{D4BC9F97-560A-4C01-AA1E-456F5B171BA2}" type="presParOf" srcId="{825BB525-10BE-42E0-9B44-64BF10E7030D}" destId="{3ABC9DB3-8DA4-4E24-AD6E-89D0F87001DA}" srcOrd="1" destOrd="0" presId="urn:microsoft.com/office/officeart/2018/2/layout/IconLabelList"/>
    <dgm:cxn modelId="{379407B1-1940-407A-9B37-C81850241DB9}" type="presParOf" srcId="{825BB525-10BE-42E0-9B44-64BF10E7030D}" destId="{4E37BB83-5018-43E8-BFD2-1C1240657B42}" srcOrd="2" destOrd="0" presId="urn:microsoft.com/office/officeart/2018/2/layout/IconLabelList"/>
    <dgm:cxn modelId="{099C633F-361A-496E-9908-C4C20D0CE091}" type="presParOf" srcId="{463D40F1-4C73-4741-886F-B92CF8B9CBE3}" destId="{3D0A120E-7662-454C-87BB-DE4B73C4FD5D}" srcOrd="1" destOrd="0" presId="urn:microsoft.com/office/officeart/2018/2/layout/IconLabelList"/>
    <dgm:cxn modelId="{07325008-D8B7-4060-8146-6229CFD47380}" type="presParOf" srcId="{463D40F1-4C73-4741-886F-B92CF8B9CBE3}" destId="{C0B5DED8-9B6B-4ECF-8917-01AF705A21FA}" srcOrd="2" destOrd="0" presId="urn:microsoft.com/office/officeart/2018/2/layout/IconLabelList"/>
    <dgm:cxn modelId="{5E27ED90-D880-46D2-82D0-29298A0344E3}" type="presParOf" srcId="{C0B5DED8-9B6B-4ECF-8917-01AF705A21FA}" destId="{94359B26-8993-4949-9312-3F38F3E0CA3C}" srcOrd="0" destOrd="0" presId="urn:microsoft.com/office/officeart/2018/2/layout/IconLabelList"/>
    <dgm:cxn modelId="{DE53F591-5037-4F67-8018-ACC227B52B2E}" type="presParOf" srcId="{C0B5DED8-9B6B-4ECF-8917-01AF705A21FA}" destId="{B7413D30-0661-4257-9DD0-3A3807C8C43F}" srcOrd="1" destOrd="0" presId="urn:microsoft.com/office/officeart/2018/2/layout/IconLabelList"/>
    <dgm:cxn modelId="{7993BCF6-0706-4C5A-A1FF-9AE799E4F425}" type="presParOf" srcId="{C0B5DED8-9B6B-4ECF-8917-01AF705A21FA}" destId="{025275FE-DDE5-4E0C-A885-597D41DC07D0}" srcOrd="2" destOrd="0" presId="urn:microsoft.com/office/officeart/2018/2/layout/IconLabelList"/>
    <dgm:cxn modelId="{7227EC8F-A659-4A09-8E26-F50F0E5E9398}" type="presParOf" srcId="{463D40F1-4C73-4741-886F-B92CF8B9CBE3}" destId="{234BD181-D1AB-42D0-95AC-E0ECC07E42CD}" srcOrd="3" destOrd="0" presId="urn:microsoft.com/office/officeart/2018/2/layout/IconLabelList"/>
    <dgm:cxn modelId="{C2DA278E-506B-4B7C-BFA5-C61D21DA2EA3}" type="presParOf" srcId="{463D40F1-4C73-4741-886F-B92CF8B9CBE3}" destId="{3F5FAFDB-BBCB-47EE-9CDD-82E80F550FE1}" srcOrd="4" destOrd="0" presId="urn:microsoft.com/office/officeart/2018/2/layout/IconLabelList"/>
    <dgm:cxn modelId="{85D06A93-916D-4FB7-8E44-88286F4E13AA}" type="presParOf" srcId="{3F5FAFDB-BBCB-47EE-9CDD-82E80F550FE1}" destId="{EBB30900-98D1-43BB-A6B4-DB65E3CEAE81}" srcOrd="0" destOrd="0" presId="urn:microsoft.com/office/officeart/2018/2/layout/IconLabelList"/>
    <dgm:cxn modelId="{249A535D-9367-41F4-ABD8-A11E4A640E45}" type="presParOf" srcId="{3F5FAFDB-BBCB-47EE-9CDD-82E80F550FE1}" destId="{3E9FF70A-AB35-4134-9763-E78471794B6B}" srcOrd="1" destOrd="0" presId="urn:microsoft.com/office/officeart/2018/2/layout/IconLabelList"/>
    <dgm:cxn modelId="{6AC46ACF-FA38-4550-B114-6553D17CC0DE}" type="presParOf" srcId="{3F5FAFDB-BBCB-47EE-9CDD-82E80F550FE1}" destId="{04777187-0210-49F6-A438-34FA857612C9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986C6C-7773-4054-955A-C24EFC122ED3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DFAA28-DFDA-4B25-8FEA-FAD5ED8FD3E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400" b="1" dirty="0">
              <a:latin typeface="Arial"/>
              <a:cs typeface="Arial"/>
            </a:rPr>
            <a:t>Exploratory Presentation</a:t>
          </a:r>
          <a:endParaRPr lang="en-US" sz="2400" b="1" dirty="0">
            <a:latin typeface="Arial"/>
            <a:cs typeface="Arial"/>
          </a:endParaRPr>
        </a:p>
      </dgm:t>
    </dgm:pt>
    <dgm:pt modelId="{C4DFDF96-4F00-4669-91F0-6102CFA8057D}" type="parTrans" cxnId="{B605A550-A0B3-4C1D-B74D-AB190E43336E}">
      <dgm:prSet/>
      <dgm:spPr/>
      <dgm:t>
        <a:bodyPr/>
        <a:lstStyle/>
        <a:p>
          <a:endParaRPr lang="en-US"/>
        </a:p>
      </dgm:t>
    </dgm:pt>
    <dgm:pt modelId="{267D5B29-8DE5-4307-96D0-1EEA7C41479A}" type="sibTrans" cxnId="{B605A550-A0B3-4C1D-B74D-AB190E43336E}">
      <dgm:prSet/>
      <dgm:spPr/>
      <dgm:t>
        <a:bodyPr/>
        <a:lstStyle/>
        <a:p>
          <a:endParaRPr lang="en-US"/>
        </a:p>
      </dgm:t>
    </dgm:pt>
    <dgm:pt modelId="{1E132524-4645-4F4D-A780-4E0F6D66609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000" b="1" dirty="0">
              <a:latin typeface="Arial"/>
              <a:cs typeface="Arial"/>
            </a:rPr>
            <a:t>Participatory Exercise</a:t>
          </a:r>
          <a:r>
            <a:rPr lang="en-GB" sz="2000" dirty="0">
              <a:latin typeface="Arial"/>
              <a:cs typeface="Arial"/>
            </a:rPr>
            <a:t> (through the convergence of the P.E.S.T and S.W.O.T analysis tools to identity external and internal factors.)</a:t>
          </a:r>
          <a:endParaRPr lang="en-US" sz="2000" dirty="0">
            <a:latin typeface="Arial"/>
            <a:cs typeface="Arial"/>
          </a:endParaRPr>
        </a:p>
      </dgm:t>
    </dgm:pt>
    <dgm:pt modelId="{9217019F-4FC0-4D95-8D15-BC5E95DE7593}" type="parTrans" cxnId="{915136B3-3B59-4858-9A59-D7B69FE14D98}">
      <dgm:prSet/>
      <dgm:spPr/>
      <dgm:t>
        <a:bodyPr/>
        <a:lstStyle/>
        <a:p>
          <a:endParaRPr lang="en-US"/>
        </a:p>
      </dgm:t>
    </dgm:pt>
    <dgm:pt modelId="{74935E9E-B12C-45A4-A247-4F71532D402E}" type="sibTrans" cxnId="{915136B3-3B59-4858-9A59-D7B69FE14D98}">
      <dgm:prSet/>
      <dgm:spPr/>
      <dgm:t>
        <a:bodyPr/>
        <a:lstStyle/>
        <a:p>
          <a:endParaRPr lang="en-US"/>
        </a:p>
      </dgm:t>
    </dgm:pt>
    <dgm:pt modelId="{F3D2BAE9-01CE-4B14-AE9B-F933403460D5}" type="pres">
      <dgm:prSet presAssocID="{DA986C6C-7773-4054-955A-C24EFC122ED3}" presName="root" presStyleCnt="0">
        <dgm:presLayoutVars>
          <dgm:dir/>
          <dgm:resizeHandles val="exact"/>
        </dgm:presLayoutVars>
      </dgm:prSet>
      <dgm:spPr/>
    </dgm:pt>
    <dgm:pt modelId="{E48F693B-8184-466D-B3FC-726A08B06388}" type="pres">
      <dgm:prSet presAssocID="{99DFAA28-DFDA-4B25-8FEA-FAD5ED8FD3E7}" presName="compNode" presStyleCnt="0"/>
      <dgm:spPr/>
    </dgm:pt>
    <dgm:pt modelId="{E024D75D-053E-465D-BEEA-27D936220BC0}" type="pres">
      <dgm:prSet presAssocID="{99DFAA28-DFDA-4B25-8FEA-FAD5ED8FD3E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9835A773-5439-4FE2-8CD9-19157049FDAB}" type="pres">
      <dgm:prSet presAssocID="{99DFAA28-DFDA-4B25-8FEA-FAD5ED8FD3E7}" presName="spaceRect" presStyleCnt="0"/>
      <dgm:spPr/>
    </dgm:pt>
    <dgm:pt modelId="{F34BCEED-06FE-49A8-8264-A10DC80E0B25}" type="pres">
      <dgm:prSet presAssocID="{99DFAA28-DFDA-4B25-8FEA-FAD5ED8FD3E7}" presName="textRect" presStyleLbl="revTx" presStyleIdx="0" presStyleCnt="2">
        <dgm:presLayoutVars>
          <dgm:chMax val="1"/>
          <dgm:chPref val="1"/>
        </dgm:presLayoutVars>
      </dgm:prSet>
      <dgm:spPr/>
    </dgm:pt>
    <dgm:pt modelId="{81BD9B7B-0571-4F9C-A077-225EE82581B2}" type="pres">
      <dgm:prSet presAssocID="{267D5B29-8DE5-4307-96D0-1EEA7C41479A}" presName="sibTrans" presStyleCnt="0"/>
      <dgm:spPr/>
    </dgm:pt>
    <dgm:pt modelId="{8CF589CE-E4B8-49D0-B058-C238F8E6724A}" type="pres">
      <dgm:prSet presAssocID="{1E132524-4645-4F4D-A780-4E0F6D666094}" presName="compNode" presStyleCnt="0"/>
      <dgm:spPr/>
    </dgm:pt>
    <dgm:pt modelId="{CFC2FD10-66A4-4EBE-ABC2-2DD862AEDAA8}" type="pres">
      <dgm:prSet presAssocID="{1E132524-4645-4F4D-A780-4E0F6D66609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lowchart"/>
        </a:ext>
      </dgm:extLst>
    </dgm:pt>
    <dgm:pt modelId="{B571715D-7BBE-48B8-A195-8E350CCE5533}" type="pres">
      <dgm:prSet presAssocID="{1E132524-4645-4F4D-A780-4E0F6D666094}" presName="spaceRect" presStyleCnt="0"/>
      <dgm:spPr/>
    </dgm:pt>
    <dgm:pt modelId="{EAA0F691-1E5C-4DC6-B7B2-0655672B90F4}" type="pres">
      <dgm:prSet presAssocID="{1E132524-4645-4F4D-A780-4E0F6D666094}" presName="textRect" presStyleLbl="revTx" presStyleIdx="1" presStyleCnt="2" custScaleX="115820">
        <dgm:presLayoutVars>
          <dgm:chMax val="1"/>
          <dgm:chPref val="1"/>
        </dgm:presLayoutVars>
      </dgm:prSet>
      <dgm:spPr/>
    </dgm:pt>
  </dgm:ptLst>
  <dgm:cxnLst>
    <dgm:cxn modelId="{23A11740-B387-42F5-A135-74CB4A0FA44F}" type="presOf" srcId="{99DFAA28-DFDA-4B25-8FEA-FAD5ED8FD3E7}" destId="{F34BCEED-06FE-49A8-8264-A10DC80E0B25}" srcOrd="0" destOrd="0" presId="urn:microsoft.com/office/officeart/2018/2/layout/IconLabelList"/>
    <dgm:cxn modelId="{B605A550-A0B3-4C1D-B74D-AB190E43336E}" srcId="{DA986C6C-7773-4054-955A-C24EFC122ED3}" destId="{99DFAA28-DFDA-4B25-8FEA-FAD5ED8FD3E7}" srcOrd="0" destOrd="0" parTransId="{C4DFDF96-4F00-4669-91F0-6102CFA8057D}" sibTransId="{267D5B29-8DE5-4307-96D0-1EEA7C41479A}"/>
    <dgm:cxn modelId="{30721D8D-97C8-4D96-A93B-26BA341F5E62}" type="presOf" srcId="{DA986C6C-7773-4054-955A-C24EFC122ED3}" destId="{F3D2BAE9-01CE-4B14-AE9B-F933403460D5}" srcOrd="0" destOrd="0" presId="urn:microsoft.com/office/officeart/2018/2/layout/IconLabelList"/>
    <dgm:cxn modelId="{915136B3-3B59-4858-9A59-D7B69FE14D98}" srcId="{DA986C6C-7773-4054-955A-C24EFC122ED3}" destId="{1E132524-4645-4F4D-A780-4E0F6D666094}" srcOrd="1" destOrd="0" parTransId="{9217019F-4FC0-4D95-8D15-BC5E95DE7593}" sibTransId="{74935E9E-B12C-45A4-A247-4F71532D402E}"/>
    <dgm:cxn modelId="{D8B567ED-4058-428D-9815-0F88C48C9F3E}" type="presOf" srcId="{1E132524-4645-4F4D-A780-4E0F6D666094}" destId="{EAA0F691-1E5C-4DC6-B7B2-0655672B90F4}" srcOrd="0" destOrd="0" presId="urn:microsoft.com/office/officeart/2018/2/layout/IconLabelList"/>
    <dgm:cxn modelId="{C809AFCA-9A28-4400-8AA1-AE1F0543741E}" type="presParOf" srcId="{F3D2BAE9-01CE-4B14-AE9B-F933403460D5}" destId="{E48F693B-8184-466D-B3FC-726A08B06388}" srcOrd="0" destOrd="0" presId="urn:microsoft.com/office/officeart/2018/2/layout/IconLabelList"/>
    <dgm:cxn modelId="{67487EB6-4AAC-4E32-B8AD-7F2E1DC5C8F0}" type="presParOf" srcId="{E48F693B-8184-466D-B3FC-726A08B06388}" destId="{E024D75D-053E-465D-BEEA-27D936220BC0}" srcOrd="0" destOrd="0" presId="urn:microsoft.com/office/officeart/2018/2/layout/IconLabelList"/>
    <dgm:cxn modelId="{469CC3C2-2CC5-4C29-BE05-C3E4E297AA97}" type="presParOf" srcId="{E48F693B-8184-466D-B3FC-726A08B06388}" destId="{9835A773-5439-4FE2-8CD9-19157049FDAB}" srcOrd="1" destOrd="0" presId="urn:microsoft.com/office/officeart/2018/2/layout/IconLabelList"/>
    <dgm:cxn modelId="{F4FB2443-F6F6-4E05-BDD1-D7F4E7F8FF56}" type="presParOf" srcId="{E48F693B-8184-466D-B3FC-726A08B06388}" destId="{F34BCEED-06FE-49A8-8264-A10DC80E0B25}" srcOrd="2" destOrd="0" presId="urn:microsoft.com/office/officeart/2018/2/layout/IconLabelList"/>
    <dgm:cxn modelId="{90F2082A-9BB1-4DE5-99DD-3DEBDC0648FE}" type="presParOf" srcId="{F3D2BAE9-01CE-4B14-AE9B-F933403460D5}" destId="{81BD9B7B-0571-4F9C-A077-225EE82581B2}" srcOrd="1" destOrd="0" presId="urn:microsoft.com/office/officeart/2018/2/layout/IconLabelList"/>
    <dgm:cxn modelId="{DA624B26-5584-4863-BBB7-E4182794B7B5}" type="presParOf" srcId="{F3D2BAE9-01CE-4B14-AE9B-F933403460D5}" destId="{8CF589CE-E4B8-49D0-B058-C238F8E6724A}" srcOrd="2" destOrd="0" presId="urn:microsoft.com/office/officeart/2018/2/layout/IconLabelList"/>
    <dgm:cxn modelId="{3C9E4DAC-F07E-4ADE-8C8C-2D03CD3C6CE4}" type="presParOf" srcId="{8CF589CE-E4B8-49D0-B058-C238F8E6724A}" destId="{CFC2FD10-66A4-4EBE-ABC2-2DD862AEDAA8}" srcOrd="0" destOrd="0" presId="urn:microsoft.com/office/officeart/2018/2/layout/IconLabelList"/>
    <dgm:cxn modelId="{D42DB2AB-FE69-46DA-AF6F-D75677C8441F}" type="presParOf" srcId="{8CF589CE-E4B8-49D0-B058-C238F8E6724A}" destId="{B571715D-7BBE-48B8-A195-8E350CCE5533}" srcOrd="1" destOrd="0" presId="urn:microsoft.com/office/officeart/2018/2/layout/IconLabelList"/>
    <dgm:cxn modelId="{4AED31DE-2DBA-4D05-A311-38A6ED479EAE}" type="presParOf" srcId="{8CF589CE-E4B8-49D0-B058-C238F8E6724A}" destId="{EAA0F691-1E5C-4DC6-B7B2-0655672B90F4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9C976F-0CC6-4C57-A7F2-E002FF38AAE7}">
      <dsp:nvSpPr>
        <dsp:cNvPr id="0" name=""/>
        <dsp:cNvSpPr/>
      </dsp:nvSpPr>
      <dsp:spPr>
        <a:xfrm>
          <a:off x="1760198" y="250183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C0A668-A3D3-41A5-81B9-4C93F86C54B6}">
      <dsp:nvSpPr>
        <dsp:cNvPr id="0" name=""/>
        <dsp:cNvSpPr/>
      </dsp:nvSpPr>
      <dsp:spPr>
        <a:xfrm>
          <a:off x="567316" y="2401628"/>
          <a:ext cx="4320000" cy="21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Arial"/>
              <a:cs typeface="Arial"/>
            </a:rPr>
            <a:t>Presented through the lens of a </a:t>
          </a:r>
          <a:r>
            <a:rPr lang="en-GB" sz="2400" b="1" kern="1200" dirty="0">
              <a:solidFill>
                <a:srgbClr val="FF0000"/>
              </a:solidFill>
              <a:latin typeface="Arial"/>
              <a:cs typeface="Arial"/>
            </a:rPr>
            <a:t>pracademic network </a:t>
          </a:r>
          <a:r>
            <a:rPr lang="en-GB" sz="2400" kern="1200" dirty="0">
              <a:latin typeface="Arial"/>
              <a:cs typeface="Arial"/>
            </a:rPr>
            <a:t>that has created the space </a:t>
          </a:r>
          <a:r>
            <a:rPr lang="en-GB" sz="2400" b="1" i="1" kern="1200" dirty="0">
              <a:latin typeface="Arial"/>
              <a:cs typeface="Arial"/>
            </a:rPr>
            <a:t>'for' </a:t>
          </a:r>
          <a:r>
            <a:rPr lang="en-GB" sz="2400" kern="1200" dirty="0">
              <a:latin typeface="Arial"/>
              <a:cs typeface="Arial"/>
            </a:rPr>
            <a:t>and </a:t>
          </a:r>
          <a:r>
            <a:rPr lang="en-GB" sz="2400" b="1" i="1" kern="1200" dirty="0">
              <a:latin typeface="Arial"/>
              <a:cs typeface="Arial"/>
            </a:rPr>
            <a:t>'of' </a:t>
          </a:r>
          <a:r>
            <a:rPr lang="en-GB" sz="2400" kern="1200" dirty="0">
              <a:latin typeface="Arial"/>
              <a:cs typeface="Arial"/>
            </a:rPr>
            <a:t>convergence, enabling opportunities to </a:t>
          </a:r>
          <a:r>
            <a:rPr lang="en-GB" sz="2400" b="1" kern="1200" dirty="0">
              <a:latin typeface="Arial"/>
              <a:cs typeface="Arial"/>
            </a:rPr>
            <a:t>reclaim the political</a:t>
          </a:r>
          <a:r>
            <a:rPr lang="en-GB" sz="2400" kern="1200" dirty="0">
              <a:latin typeface="Arial"/>
              <a:cs typeface="Arial"/>
            </a:rPr>
            <a:t>. </a:t>
          </a:r>
          <a:endParaRPr lang="en-US" sz="2400" kern="1200" dirty="0"/>
        </a:p>
      </dsp:txBody>
      <dsp:txXfrm>
        <a:off x="567316" y="2401628"/>
        <a:ext cx="4320000" cy="2160000"/>
      </dsp:txXfrm>
    </dsp:sp>
    <dsp:sp modelId="{6501F479-30D8-4EFD-9B91-C1E756A61865}">
      <dsp:nvSpPr>
        <dsp:cNvPr id="0" name=""/>
        <dsp:cNvSpPr/>
      </dsp:nvSpPr>
      <dsp:spPr>
        <a:xfrm>
          <a:off x="6836198" y="250183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1C2624-8B7B-44F8-9E78-B8027C9BB278}">
      <dsp:nvSpPr>
        <dsp:cNvPr id="0" name=""/>
        <dsp:cNvSpPr/>
      </dsp:nvSpPr>
      <dsp:spPr>
        <a:xfrm>
          <a:off x="5643532" y="2421133"/>
          <a:ext cx="4320000" cy="216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Arial"/>
              <a:cs typeface="Arial"/>
            </a:rPr>
            <a:t>Thus, enabling youth work educators' vehicles to continue as </a:t>
          </a:r>
          <a:r>
            <a:rPr lang="en-GB" sz="2400" b="1" kern="1200" dirty="0">
              <a:latin typeface="Arial"/>
              <a:cs typeface="Arial"/>
            </a:rPr>
            <a:t>agents of social change</a:t>
          </a:r>
          <a:r>
            <a:rPr lang="en-GB" sz="2400" kern="1200" dirty="0">
              <a:latin typeface="Arial"/>
              <a:cs typeface="Arial"/>
            </a:rPr>
            <a:t>. </a:t>
          </a:r>
          <a:endParaRPr lang="en-US" sz="2400" kern="1200" dirty="0">
            <a:latin typeface="Arial"/>
            <a:cs typeface="Arial"/>
          </a:endParaRPr>
        </a:p>
      </dsp:txBody>
      <dsp:txXfrm>
        <a:off x="5643532" y="2421133"/>
        <a:ext cx="4320000" cy="216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84E329-83C7-43B5-8364-6C3A1D91D295}">
      <dsp:nvSpPr>
        <dsp:cNvPr id="0" name=""/>
        <dsp:cNvSpPr/>
      </dsp:nvSpPr>
      <dsp:spPr>
        <a:xfrm>
          <a:off x="1637081" y="1495882"/>
          <a:ext cx="613037" cy="6130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37BB83-5018-43E8-BFD2-1C1240657B42}">
      <dsp:nvSpPr>
        <dsp:cNvPr id="0" name=""/>
        <dsp:cNvSpPr/>
      </dsp:nvSpPr>
      <dsp:spPr>
        <a:xfrm>
          <a:off x="6294" y="2411952"/>
          <a:ext cx="3874612" cy="1103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The vehicle and lens of the pracademic network is fostered in a ‘collegiate approach, </a:t>
          </a:r>
          <a:r>
            <a:rPr lang="en-GB" sz="1800" b="1" kern="1200" dirty="0"/>
            <a:t>interpreting community and partnership' in the wider sense </a:t>
          </a:r>
          <a:r>
            <a:rPr lang="en-GB" sz="1800" kern="1200" dirty="0"/>
            <a:t>as the bases for inclusive engagement between stakeholders. </a:t>
          </a:r>
          <a:endParaRPr lang="en-US" sz="1800" kern="1200" dirty="0"/>
        </a:p>
      </dsp:txBody>
      <dsp:txXfrm>
        <a:off x="6294" y="2411952"/>
        <a:ext cx="3874612" cy="1103562"/>
      </dsp:txXfrm>
    </dsp:sp>
    <dsp:sp modelId="{94359B26-8993-4949-9312-3F38F3E0CA3C}">
      <dsp:nvSpPr>
        <dsp:cNvPr id="0" name=""/>
        <dsp:cNvSpPr/>
      </dsp:nvSpPr>
      <dsp:spPr>
        <a:xfrm>
          <a:off x="5570416" y="1495882"/>
          <a:ext cx="613037" cy="6130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5275FE-DDE5-4E0C-A885-597D41DC07D0}">
      <dsp:nvSpPr>
        <dsp:cNvPr id="0" name=""/>
        <dsp:cNvSpPr/>
      </dsp:nvSpPr>
      <dsp:spPr>
        <a:xfrm>
          <a:off x="4119310" y="2411952"/>
          <a:ext cx="3515250" cy="1103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The </a:t>
          </a:r>
          <a:r>
            <a:rPr lang="en-GB" sz="1800" b="1" kern="1200" dirty="0"/>
            <a:t>value-based methodology </a:t>
          </a:r>
          <a:r>
            <a:rPr lang="en-GB" sz="1800" kern="1200" dirty="0"/>
            <a:t>of practice is embedded within the fabric of the network throughout. </a:t>
          </a:r>
          <a:endParaRPr lang="en-US" sz="1800" kern="1200" dirty="0"/>
        </a:p>
      </dsp:txBody>
      <dsp:txXfrm>
        <a:off x="4119310" y="2411952"/>
        <a:ext cx="3515250" cy="1103562"/>
      </dsp:txXfrm>
    </dsp:sp>
    <dsp:sp modelId="{EBB30900-98D1-43BB-A6B4-DB65E3CEAE81}">
      <dsp:nvSpPr>
        <dsp:cNvPr id="0" name=""/>
        <dsp:cNvSpPr/>
      </dsp:nvSpPr>
      <dsp:spPr>
        <a:xfrm>
          <a:off x="9279904" y="1495882"/>
          <a:ext cx="613037" cy="6130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777187-0210-49F6-A438-34FA857612C9}">
      <dsp:nvSpPr>
        <dsp:cNvPr id="0" name=""/>
        <dsp:cNvSpPr/>
      </dsp:nvSpPr>
      <dsp:spPr>
        <a:xfrm>
          <a:off x="7872963" y="2411952"/>
          <a:ext cx="3426918" cy="1103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This enables a </a:t>
          </a:r>
          <a:r>
            <a:rPr lang="en-GB" sz="1800" b="1" kern="1200" dirty="0"/>
            <a:t>horizontal-focused</a:t>
          </a:r>
          <a:r>
            <a:rPr lang="en-GB" sz="1800" kern="1200" dirty="0"/>
            <a:t> 'space and place' for academics and practitioners to explore challenges in a </a:t>
          </a:r>
          <a:r>
            <a:rPr lang="en-GB" sz="1800" b="1" kern="1200" dirty="0"/>
            <a:t>respectful, facilitative, 'support and challenge'</a:t>
          </a:r>
          <a:r>
            <a:rPr lang="en-GB" sz="1800" b="0" kern="1200" dirty="0"/>
            <a:t>;</a:t>
          </a:r>
          <a:r>
            <a:rPr lang="en-GB" sz="1800" b="1" kern="1200" dirty="0"/>
            <a:t> </a:t>
          </a:r>
          <a:r>
            <a:rPr lang="en-GB" sz="1800" kern="1200" dirty="0"/>
            <a:t>that creates an develops </a:t>
          </a:r>
          <a:r>
            <a:rPr lang="en-GB" sz="1800" b="1" kern="1200" dirty="0"/>
            <a:t>collective transformational change</a:t>
          </a:r>
          <a:r>
            <a:rPr lang="en-GB" sz="1800" kern="1200" dirty="0"/>
            <a:t>. </a:t>
          </a:r>
          <a:endParaRPr lang="en-US" sz="1800" kern="1200" dirty="0"/>
        </a:p>
      </dsp:txBody>
      <dsp:txXfrm>
        <a:off x="7872963" y="2411952"/>
        <a:ext cx="3426918" cy="11035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24D75D-053E-465D-BEEA-27D936220BC0}">
      <dsp:nvSpPr>
        <dsp:cNvPr id="0" name=""/>
        <dsp:cNvSpPr/>
      </dsp:nvSpPr>
      <dsp:spPr>
        <a:xfrm>
          <a:off x="1606934" y="665017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4BCEED-06FE-49A8-8264-A10DC80E0B25}">
      <dsp:nvSpPr>
        <dsp:cNvPr id="0" name=""/>
        <dsp:cNvSpPr/>
      </dsp:nvSpPr>
      <dsp:spPr>
        <a:xfrm>
          <a:off x="418934" y="3158575"/>
          <a:ext cx="4320000" cy="117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Arial"/>
              <a:cs typeface="Arial"/>
            </a:rPr>
            <a:t>Exploratory Presentation</a:t>
          </a:r>
          <a:endParaRPr lang="en-US" sz="2400" b="1" kern="1200" dirty="0">
            <a:latin typeface="Arial"/>
            <a:cs typeface="Arial"/>
          </a:endParaRPr>
        </a:p>
      </dsp:txBody>
      <dsp:txXfrm>
        <a:off x="418934" y="3158575"/>
        <a:ext cx="4320000" cy="1170000"/>
      </dsp:txXfrm>
    </dsp:sp>
    <dsp:sp modelId="{CFC2FD10-66A4-4EBE-ABC2-2DD862AEDAA8}">
      <dsp:nvSpPr>
        <dsp:cNvPr id="0" name=""/>
        <dsp:cNvSpPr/>
      </dsp:nvSpPr>
      <dsp:spPr>
        <a:xfrm>
          <a:off x="7024646" y="665017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A0F691-1E5C-4DC6-B7B2-0655672B90F4}">
      <dsp:nvSpPr>
        <dsp:cNvPr id="0" name=""/>
        <dsp:cNvSpPr/>
      </dsp:nvSpPr>
      <dsp:spPr>
        <a:xfrm>
          <a:off x="5494934" y="3158575"/>
          <a:ext cx="5003423" cy="117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>
              <a:latin typeface="Arial"/>
              <a:cs typeface="Arial"/>
            </a:rPr>
            <a:t>Participatory Exercise</a:t>
          </a:r>
          <a:r>
            <a:rPr lang="en-GB" sz="2000" kern="1200" dirty="0">
              <a:latin typeface="Arial"/>
              <a:cs typeface="Arial"/>
            </a:rPr>
            <a:t> (through the convergence of the P.E.S.T and S.W.O.T analysis tools to identity external and internal factors.)</a:t>
          </a:r>
          <a:endParaRPr lang="en-US" sz="2000" kern="1200" dirty="0">
            <a:latin typeface="Arial"/>
            <a:cs typeface="Arial"/>
          </a:endParaRPr>
        </a:p>
      </dsp:txBody>
      <dsp:txXfrm>
        <a:off x="5494934" y="3158575"/>
        <a:ext cx="5003423" cy="117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7AAD6-52F2-4218-88B4-93293EA7F07D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B97B0-470E-48E8-BA4E-9582F61DB4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111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0336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02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0234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F88987-9C11-FC43-B2CE-3A9A6A2920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93194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F88987-9C11-FC43-B2CE-3A9A6A2920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50254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F88987-9C11-FC43-B2CE-3A9A6A2920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93722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F88987-9C11-FC43-B2CE-3A9A6A2920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2555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F88987-9C11-FC43-B2CE-3A9A6A2920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87673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F88987-9C11-FC43-B2CE-3A9A6A2920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98653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F88987-9C11-FC43-B2CE-3A9A6A2920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83228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F88987-9C11-FC43-B2CE-3A9A6A2920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028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520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F88987-9C11-FC43-B2CE-3A9A6A2920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4929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542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03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39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07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085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F88987-9C11-FC43-B2CE-3A9A6A29209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583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F88987-9C11-FC43-B2CE-3A9A6A2920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283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8D575-372E-46FC-A46F-8F381C680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F45076-3A8E-42C4-A71C-B592560336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EB048E-BB95-4C09-BE39-C54103615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7956-52BD-4766-9D53-CD402950F28C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609DC-BF55-4C34-A996-B3B513F72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7F1A5-52A8-4F12-8F82-42A345158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35D5-A918-4DD7-80E3-5D5D665F8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446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BE7D6-7C10-442B-BE7A-E1A11F026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F4AC3-6FF6-4C87-8E85-948777957E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7A988-FDB1-41A4-875A-4E1FD8772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7956-52BD-4766-9D53-CD402950F28C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9C014-41B2-4910-AF91-9B8830EF6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C730D-C86E-4743-81E7-1A14897D9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35D5-A918-4DD7-80E3-5D5D665F8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679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5C5110-1121-4FC4-97D9-DB99CA1639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0FA257-8CF1-4AC1-A0BE-4886D81293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3081F-A2E9-48BB-A249-CBDAD3788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7956-52BD-4766-9D53-CD402950F28C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A49C05-50DF-42FA-8117-82BC7445A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79547-D536-4FEA-9AD8-A65C573CC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35D5-A918-4DD7-80E3-5D5D665F8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542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DF23B6-683D-2B48-8B2D-8FF423A50C05}"/>
              </a:ext>
            </a:extLst>
          </p:cNvPr>
          <p:cNvSpPr/>
          <p:nvPr userDrawn="1"/>
        </p:nvSpPr>
        <p:spPr>
          <a:xfrm>
            <a:off x="0" y="441325"/>
            <a:ext cx="12191999" cy="630078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E7F3C-6AC2-084C-81DA-BE9E4A815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989138"/>
            <a:ext cx="11306175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rgbClr val="E6005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D8BCC-A8A8-F640-A027-5BF8353F7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4" y="4015578"/>
            <a:ext cx="11306174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9E043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B026E5-3198-8D4C-956B-0E8532CD57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B58F904-7080-FE43-A777-0CCCA7DE6B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5386" y="6057900"/>
            <a:ext cx="5473701" cy="358774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7342E9-89D0-D246-B0E5-635614E13D75}" type="datetime1">
              <a:rPr lang="en-GB" smtClean="0"/>
              <a:pPr/>
              <a:t>22/11/2024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024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 Unsymetr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9ECCE-CA94-5841-8835-15D01FC20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989138"/>
            <a:ext cx="3529013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2F0DD8-CD89-964C-A0BF-3C891A947F9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332288" y="1989138"/>
            <a:ext cx="7416800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D5397D-FD76-2E4F-8BFA-B5599B1CF4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07B00AC3-9B1E-2E4B-BC7B-406D8A38D1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B21EC89-DA5A-2B4B-B94A-FD5D13BA4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FEA125-D139-1A4D-A206-2BABBEE26DC4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64871E7-C776-E845-B38B-91971ED53532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530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DF23B6-683D-2B48-8B2D-8FF423A50C05}"/>
              </a:ext>
            </a:extLst>
          </p:cNvPr>
          <p:cNvSpPr/>
          <p:nvPr userDrawn="1"/>
        </p:nvSpPr>
        <p:spPr>
          <a:xfrm>
            <a:off x="0" y="441325"/>
            <a:ext cx="12191999" cy="630078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E7F3C-6AC2-084C-81DA-BE9E4A815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989138"/>
            <a:ext cx="11306175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rgbClr val="E6005B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D8BCC-A8A8-F640-A027-5BF8353F7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4" y="4015578"/>
            <a:ext cx="11306174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9E043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B026E5-3198-8D4C-956B-0E8532CD57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B58F904-7080-FE43-A777-0CCCA7DE6B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5386" y="6057900"/>
            <a:ext cx="5473701" cy="358774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7342E9-89D0-D246-B0E5-635614E13D75}" type="datetime1">
              <a:rPr lang="en-GB" smtClean="0"/>
              <a:pPr/>
              <a:t>22/11/2024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4866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DF23B6-683D-2B48-8B2D-8FF423A50C05}"/>
              </a:ext>
            </a:extLst>
          </p:cNvPr>
          <p:cNvSpPr/>
          <p:nvPr userDrawn="1"/>
        </p:nvSpPr>
        <p:spPr>
          <a:xfrm>
            <a:off x="0" y="441326"/>
            <a:ext cx="12191999" cy="6300786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6005B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E7F3C-6AC2-084C-81DA-BE9E4A815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989138"/>
            <a:ext cx="11306175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D8BCC-A8A8-F640-A027-5BF8353F7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2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9E043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19FAFA-C3E1-0844-82DB-27D43E467A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86CB3D1-E135-FD4F-A056-483535DECE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5386" y="6057899"/>
            <a:ext cx="5473701" cy="35877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rgbClr val="9E04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7342E9-89D0-D246-B0E5-635614E13D75}" type="datetime1">
              <a:rPr lang="en-GB" smtClean="0"/>
              <a:pPr/>
              <a:t>22/11/2024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0444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ADF23B6-683D-2B48-8B2D-8FF423A50C05}"/>
              </a:ext>
            </a:extLst>
          </p:cNvPr>
          <p:cNvSpPr/>
          <p:nvPr userDrawn="1"/>
        </p:nvSpPr>
        <p:spPr>
          <a:xfrm>
            <a:off x="0" y="441325"/>
            <a:ext cx="12191999" cy="6300787"/>
          </a:xfrm>
          <a:prstGeom prst="rect">
            <a:avLst/>
          </a:prstGeom>
          <a:solidFill>
            <a:srgbClr val="6F625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7E7F3C-6AC2-084C-81DA-BE9E4A815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2" y="1989138"/>
            <a:ext cx="11306175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D8BCC-A8A8-F640-A027-5BF8353F7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07DCF46-D938-064E-964C-1B90111009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5388" y="6057899"/>
            <a:ext cx="5473699" cy="358775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7342E9-89D0-D246-B0E5-635614E13D75}" type="datetime1">
              <a:rPr lang="en-GB" smtClean="0"/>
              <a:pPr/>
              <a:t>22/11/2024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BEE9E80-8FF0-8441-B362-4623AB9E8A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2464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1395D28-07F6-9F47-8128-50C443109906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ACF5D-95B4-ED49-9DD6-98E1235076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3" y="1989138"/>
            <a:ext cx="11306174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E523BD2-753E-0A47-B307-D80B3FF62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BB0FE4-66FF-0E42-841A-3EC5F7C7E6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D683437-A234-3E4E-8B92-A0C560819C16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CDF1BA5-471A-8044-BDBA-890115BBFF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71371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A204BD-F3EB-5842-9319-7B613DC25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8"/>
            <a:ext cx="11306176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B88EC-6B3F-324D-8A9A-A2200D031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4" y="2813048"/>
            <a:ext cx="11306174" cy="28844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C2A4D7D-88B2-6543-8F2D-B4616BB62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1"/>
            <a:ext cx="11306176" cy="1001982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8EB9E1-DFB3-5C47-B4B9-9B8765B864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AAEC381-AE42-7E44-9B48-79580631F9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F2C38B-13DA-064A-AF49-AA97B43EDAB3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1A03B6-F236-5D46-B133-E912BE6844F9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0393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ill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009F349-CC3D-6049-A88D-4E42B2F01C6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15887"/>
            <a:ext cx="12191999" cy="662622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CF8FDB-11E0-114D-9049-11851FC6CA6B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9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9F201-ED4A-40D8-A87E-6B7F15CC4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4212B-E26B-49AD-AD66-A20BAE061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E0AB4-8499-41AC-A907-7DE9B9080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7956-52BD-4766-9D53-CD402950F28C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B7C53-68A0-4705-8D78-155931643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A51DF1-3A16-463C-8B49-25EAE1EE2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35D5-A918-4DD7-80E3-5D5D665F8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3995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Fill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009F349-CC3D-6049-A88D-4E42B2F01C6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1999" cy="68579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7451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3C710-A668-F144-8CC5-039AD81D3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1"/>
            <a:ext cx="11306176" cy="1001982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9ECCE-CA94-5841-8835-15D01FC20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989138"/>
            <a:ext cx="5473701" cy="37083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2F0DD8-CD89-964C-A0BF-3C891A947F9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75388" y="1989138"/>
            <a:ext cx="5473700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5C41AB-1925-C846-A884-6B4D4880A2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E146BB0-D198-0847-B8BF-82032479A2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D38791-8F3B-A640-A6FC-8EC532732508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63AD13-8CBA-8648-88F4-6142126E9F9A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3955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B88EC-6B3F-324D-8A9A-A2200D031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0" y="2813047"/>
            <a:ext cx="5473701" cy="28479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32B247-F8B0-6A43-86FE-2923DBEF9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91894" y="2813047"/>
            <a:ext cx="5457193" cy="284797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C2A4D7D-88B2-6543-8F2D-B4616BB62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1"/>
            <a:ext cx="11306176" cy="1001982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C387D1-CCDB-AA42-911D-99DAFBC813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4B35524-0F00-1A4F-8D8A-436C881006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45CF166-1A2B-F24F-9192-1EE62922C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8"/>
            <a:ext cx="5473701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A1D5975-B545-F54E-B266-2A4DDDC8C4C9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291895" y="1989139"/>
            <a:ext cx="5457193" cy="63685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F691ED-EF65-C446-B3BD-FB970876AB4D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AC6DAE-40C2-FC4C-9C8A-8F55F3ECD49F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0667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Unsymetr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9ECCE-CA94-5841-8835-15D01FC20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989138"/>
            <a:ext cx="3529013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2F0DD8-CD89-964C-A0BF-3C891A947F9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332288" y="1989138"/>
            <a:ext cx="7416800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D5397D-FD76-2E4F-8BFA-B5599B1CF4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07B00AC3-9B1E-2E4B-BC7B-406D8A38D1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B21EC89-DA5A-2B4B-B94A-FD5D13BA4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FEA125-D139-1A4D-A206-2BABBEE26DC4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64871E7-C776-E845-B38B-91971ED53532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2779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Unsymetrical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B88EC-6B3F-324D-8A9A-A2200D031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3" y="2813048"/>
            <a:ext cx="3529012" cy="28844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32B247-F8B0-6A43-86FE-2923DBEF9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32288" y="1989138"/>
            <a:ext cx="7416800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5C663E-9DDC-5B49-A342-3EE5169707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B5743288-93C1-B747-B6D2-E62ECB66A2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2BBD38C-D5E6-E14C-82D7-CDA28865E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4952491-1CB4-104F-95DC-3C7A95C11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8"/>
            <a:ext cx="3529013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E6B900-0CAE-6B4C-B741-178AD460BD32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1A1B2DE-F07F-8147-AD48-234D917280D2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8019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9ECCE-CA94-5841-8835-15D01FC20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1989138"/>
            <a:ext cx="3529013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82F0DD8-CD89-964C-A0BF-3C891A947F9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332288" y="1989138"/>
            <a:ext cx="3529013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2572A3E-7061-AE46-B81E-7EEEF4B2F2A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21664" y="1989138"/>
            <a:ext cx="3527423" cy="3708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5E1427-DD3F-9240-BD4A-0CC21218D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DC3E782-E2DF-224A-8EC7-F432750D92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C9432BC-F7ED-AD44-955D-1B98B2278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18504C-E8A7-EA43-8DA0-0CE9310D674A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BB3217-4ECB-9C4E-B129-4CD1A7606E4D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651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Second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B88EC-6B3F-324D-8A9A-A2200D031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2" y="2813048"/>
            <a:ext cx="3529013" cy="28844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DD979E-7EEF-5D4A-8AC3-74C6CE8484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20075" y="1989138"/>
            <a:ext cx="3527425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32B247-F8B0-6A43-86FE-2923DBEF9C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32288" y="2813047"/>
            <a:ext cx="3527425" cy="28844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C43422A0-145A-7943-95AD-B9C948D26B2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20076" y="2813046"/>
            <a:ext cx="3529012" cy="28844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E2A91DF-79A7-914F-947D-CF72742487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EF264802-11B4-5941-991C-96BAD56284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AC1D1754-6A16-0A4B-9E06-5B285B135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98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760B23AA-B159-A04B-A49B-76835B6299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8"/>
            <a:ext cx="3529013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F568595-A127-5846-A037-D0819A0252E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332288" y="1989138"/>
            <a:ext cx="3527425" cy="63685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00" b="1">
                <a:solidFill>
                  <a:srgbClr val="9E043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AD682C8-053C-4942-93C0-CDCB02169B50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2EA856-078C-B74C-87C6-AC58462CB29C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879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1855C3A-3FE6-774C-8B42-DE78E4C581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2" y="5832092"/>
            <a:ext cx="568359" cy="676275"/>
          </a:xfrm>
          <a:prstGeom prst="rect">
            <a:avLst/>
          </a:prstGeom>
        </p:spPr>
      </p:pic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3EFCAB50-6370-994D-BF7A-C505E83CFC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E6005B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048F09A-B384-8C49-9343-9C78BE3724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6632" y="1989138"/>
            <a:ext cx="9378733" cy="2372252"/>
          </a:xfrm>
          <a:prstGeom prst="rect">
            <a:avLst/>
          </a:prstGeom>
        </p:spPr>
        <p:txBody>
          <a:bodyPr lIns="0" rIns="90000" anchor="ctr" anchorCtr="0">
            <a:normAutofit/>
          </a:bodyPr>
          <a:lstStyle>
            <a:lvl1pPr algn="l">
              <a:defRPr sz="4500" b="1">
                <a:solidFill>
                  <a:srgbClr val="E6005B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338F5E73-6BFD-7748-BFD6-93FCF46A77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6632" y="4542366"/>
            <a:ext cx="9378733" cy="1155172"/>
          </a:xfrm>
          <a:prstGeom prst="rect">
            <a:avLst/>
          </a:prstGeom>
        </p:spPr>
        <p:txBody>
          <a:bodyPr lIns="0" anchor="ctr" anchorCtr="0">
            <a:normAutofit/>
          </a:bodyPr>
          <a:lstStyle>
            <a:lvl1pPr marL="0" indent="0" algn="l">
              <a:buNone/>
              <a:defRPr sz="3000" b="1">
                <a:solidFill>
                  <a:srgbClr val="9E043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650F2B-C9D3-F54A-91EC-BEDF952B03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2913" y="1010601"/>
            <a:ext cx="963720" cy="79756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AAD6DD1-3573-E54F-8768-B0CFC8AFB6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10785366" y="4899977"/>
            <a:ext cx="963720" cy="79756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94A2B9C-4747-EB44-AD6F-788273471394}"/>
              </a:ext>
            </a:extLst>
          </p:cNvPr>
          <p:cNvSpPr/>
          <p:nvPr userDrawn="1"/>
        </p:nvSpPr>
        <p:spPr>
          <a:xfrm>
            <a:off x="1" y="0"/>
            <a:ext cx="12191999" cy="441325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E4C44A-5626-1B42-B24C-44A8F39FB460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9E0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4243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le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BD9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1989138"/>
            <a:ext cx="11306175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rgbClr val="F07D0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F07D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EC1597D-B745-8C47-9BCA-19CC45F980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03F878E-DE03-2942-B907-3CF8B4BF5BA7}"/>
              </a:ext>
            </a:extLst>
          </p:cNvPr>
          <p:cNvSpPr/>
          <p:nvPr userDrawn="1"/>
        </p:nvSpPr>
        <p:spPr>
          <a:xfrm>
            <a:off x="0" y="0"/>
            <a:ext cx="12192000" cy="441325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46D80A-BB91-1241-848B-6B912282049B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DB81DC7A-6B12-7D4A-B479-9DCA384957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F07D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53146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le Blu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BCE4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12688"/>
            <a:ext cx="11306173" cy="182539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rgbClr val="00A6E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00A6E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3F878E-DE03-2942-B907-3CF8B4BF5BA7}"/>
              </a:ext>
            </a:extLst>
          </p:cNvPr>
          <p:cNvSpPr/>
          <p:nvPr userDrawn="1"/>
        </p:nvSpPr>
        <p:spPr>
          <a:xfrm>
            <a:off x="0" y="0"/>
            <a:ext cx="12192000" cy="441325"/>
          </a:xfrm>
          <a:prstGeom prst="rect">
            <a:avLst/>
          </a:prstGeom>
          <a:solidFill>
            <a:srgbClr val="00A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5D9431-5C22-DF40-B12F-3B430B2D2A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97678BD-869E-C64D-BBB5-DB38A6A8CF00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00A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EFAD923B-E667-FD45-B41A-12791D221D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00A6E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7932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A907A-41DB-46EF-A709-0E3D12289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643802-261F-411D-8750-614175337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5358A-7B69-495D-8C84-B5C449B08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7956-52BD-4766-9D53-CD402950F28C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D9094-488B-41C0-83E4-81A34CCA0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26478-B509-4BA7-A75A-581C4F5EE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35D5-A918-4DD7-80E3-5D5D665F8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07413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al Blu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5B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00A6E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3F878E-DE03-2942-B907-3CF8B4BF5BA7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00A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B24E7D-7F6A-0541-9FC9-D284AAA243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1441CAE-3F74-A749-B92B-BA7301BD3CC4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00A6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3986C3D8-75F2-AF4D-852E-617DA34AB6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00A6E2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62613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al Purpl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821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C7017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69F709-E7C3-C149-A260-3C4BD44CD5DB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C7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9C6C068-799F-5647-86FD-975D93E27D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9635ED3-5E00-7F4E-9AE5-AF4B24A44CF5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C7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77A12D8D-2172-A24B-A568-26FC3B4B28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C7017F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29765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1989138"/>
            <a:ext cx="11306173" cy="1848949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5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F07D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D2627D-3696-4F4C-8BC6-79103D22C236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871FCE-6DA7-5549-92C6-554D5232A2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40039B7-FA62-F24C-BCFF-BA21679AD8B7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E8DC3CBE-2843-1642-BD7A-5C7A9BC16E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F07D00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22751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ld Purpl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C70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821E6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867788-B905-9E45-B992-B2C5D2894330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821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651983-37A2-2345-917B-4559D70F43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89B5E4C-2015-A748-95FB-CF22799B0CD6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821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946CC34B-1499-F541-84B4-B09C59E3E20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821E69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03302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ual Green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6D95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C7D5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3AFFF2-502D-054E-B5DC-66A77A6B8A6E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C7D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73C732-A419-E840-970E-326B7FDD46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4D91E44-21DE-A842-8B5E-6AD38E86E746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C7D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69BF5122-5B53-AF4A-BB6D-678ABD2D40E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C7D533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03754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ual Orang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8B09DB-0CE7-674F-8B4F-D3BDC1E1F580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07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A774C6-72B5-B54D-AFC5-BEDE6662B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2024063"/>
            <a:ext cx="11306173" cy="1814024"/>
          </a:xfrm>
          <a:prstGeom prst="rect">
            <a:avLst/>
          </a:prstGeom>
        </p:spPr>
        <p:txBody>
          <a:bodyPr lIns="0" rIns="90000"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8CD21CC-038F-084D-86A0-F56D478F11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4015578"/>
            <a:ext cx="11306173" cy="115517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3000" b="1">
                <a:solidFill>
                  <a:srgbClr val="BB3F0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898AC0-B7CB-074A-816A-237E0E868E59}"/>
              </a:ext>
            </a:extLst>
          </p:cNvPr>
          <p:cNvSpPr/>
          <p:nvPr userDrawn="1"/>
        </p:nvSpPr>
        <p:spPr>
          <a:xfrm>
            <a:off x="0" y="1"/>
            <a:ext cx="12192000" cy="4526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A60D5D-4AC5-424B-9227-98890EF54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5832091"/>
            <a:ext cx="568360" cy="67627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3636DE5-A460-F448-BC8B-A823C89548EA}"/>
              </a:ext>
            </a:extLst>
          </p:cNvPr>
          <p:cNvSpPr/>
          <p:nvPr userDrawn="1"/>
        </p:nvSpPr>
        <p:spPr>
          <a:xfrm>
            <a:off x="0" y="6742113"/>
            <a:ext cx="12191999" cy="125999"/>
          </a:xfrm>
          <a:prstGeom prst="rect">
            <a:avLst/>
          </a:prstGeom>
          <a:solidFill>
            <a:srgbClr val="BB3F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6E2"/>
              </a:solidFill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0E93626E-75D3-2946-9E24-B1657D8181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5387" y="6057900"/>
            <a:ext cx="5473699" cy="368888"/>
          </a:xfrm>
          <a:prstGeom prst="rect">
            <a:avLst/>
          </a:prstGeom>
        </p:spPr>
        <p:txBody>
          <a:bodyPr tIns="0" rIns="0" bIns="0" anchor="b" anchorCtr="0">
            <a:noAutofit/>
          </a:bodyPr>
          <a:lstStyle>
            <a:lvl1pPr marL="0" indent="0" algn="r">
              <a:buNone/>
              <a:defRPr sz="1800">
                <a:solidFill>
                  <a:srgbClr val="BB3F07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33065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6B90F54-2FD9-B744-B972-C1D92C843C23}"/>
              </a:ext>
            </a:extLst>
          </p:cNvPr>
          <p:cNvSpPr/>
          <p:nvPr userDrawn="1"/>
        </p:nvSpPr>
        <p:spPr>
          <a:xfrm>
            <a:off x="1" y="431386"/>
            <a:ext cx="12191999" cy="630078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4446B3-A205-CB44-8165-EDDF1073E3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96A658-0183-444F-91C4-2F380978AAE1}"/>
              </a:ext>
            </a:extLst>
          </p:cNvPr>
          <p:cNvSpPr txBox="1"/>
          <p:nvPr userDrawn="1"/>
        </p:nvSpPr>
        <p:spPr>
          <a:xfrm>
            <a:off x="442913" y="2024062"/>
            <a:ext cx="11306175" cy="1814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en-US" sz="6000" b="1" dirty="0">
                <a:solidFill>
                  <a:srgbClr val="E6005B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9157878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D73252D-FA87-8946-98E6-F10F7EFB191B}"/>
              </a:ext>
            </a:extLst>
          </p:cNvPr>
          <p:cNvSpPr/>
          <p:nvPr userDrawn="1"/>
        </p:nvSpPr>
        <p:spPr>
          <a:xfrm>
            <a:off x="0" y="441326"/>
            <a:ext cx="12191999" cy="6300786"/>
          </a:xfrm>
          <a:prstGeom prst="rect">
            <a:avLst/>
          </a:prstGeom>
          <a:solidFill>
            <a:srgbClr val="E6005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6005B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6BD13E-6F12-BA45-881A-F273DAED03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E1A0BD-8134-9B4A-AE3E-E7C0EECCD029}"/>
              </a:ext>
            </a:extLst>
          </p:cNvPr>
          <p:cNvSpPr txBox="1"/>
          <p:nvPr userDrawn="1"/>
        </p:nvSpPr>
        <p:spPr>
          <a:xfrm>
            <a:off x="442913" y="2024062"/>
            <a:ext cx="11306175" cy="1814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en-US" sz="6000" b="1" dirty="0">
                <a:solidFill>
                  <a:srgbClr val="9E043D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2600826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9818EEC-D27C-9844-8F9A-431793B5929C}"/>
              </a:ext>
            </a:extLst>
          </p:cNvPr>
          <p:cNvSpPr/>
          <p:nvPr userDrawn="1"/>
        </p:nvSpPr>
        <p:spPr>
          <a:xfrm>
            <a:off x="0" y="441325"/>
            <a:ext cx="12191999" cy="6300787"/>
          </a:xfrm>
          <a:prstGeom prst="rect">
            <a:avLst/>
          </a:prstGeom>
          <a:solidFill>
            <a:srgbClr val="6F6258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E3E8BC-7439-0742-A9FC-77BBB38EF7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2913" y="800100"/>
            <a:ext cx="3427412" cy="10099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E62ECB-71C5-2342-A1AF-B7DAA1E1B964}"/>
              </a:ext>
            </a:extLst>
          </p:cNvPr>
          <p:cNvSpPr txBox="1"/>
          <p:nvPr userDrawn="1"/>
        </p:nvSpPr>
        <p:spPr>
          <a:xfrm>
            <a:off x="442913" y="2024062"/>
            <a:ext cx="11306175" cy="1814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rmAutofit/>
          </a:bodyPr>
          <a:lstStyle/>
          <a:p>
            <a:pPr algn="l"/>
            <a:r>
              <a:rPr lang="en-US" sz="6000" b="1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07719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44F9E-EC85-4129-A0C0-D870D4F11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EC431-F2CC-4EE0-BF5F-1764CFB8B3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876E76-42EB-4404-BD7A-42516B9B17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81941A-DEF5-49E0-864F-21C8D38FA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7956-52BD-4766-9D53-CD402950F28C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DF989E-BCFF-4102-9BC7-E464A916F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5905FD-D7A4-4A86-B23B-7892E3321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35D5-A918-4DD7-80E3-5D5D665F8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677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D0E64-499C-427E-B565-C661B7D5F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CEAC79-5A7A-413D-A68E-3E23BD849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087CCF-6DD2-4250-9217-9313FE5642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1BF05E-1F27-47F8-9992-47FD118B93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12F278-A043-4994-97E4-D0EC7D26EC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A0389E-90D7-4634-975B-6B8320CB0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7956-52BD-4766-9D53-CD402950F28C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E32942-BF92-4CC4-9C49-AD835F400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3B5D11-01AE-4D3F-A61D-56036F117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35D5-A918-4DD7-80E3-5D5D665F8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655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A256B-BA92-41A9-B32B-59D0D10D4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B86262-2DE7-4810-BE3E-46E618018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7956-52BD-4766-9D53-CD402950F28C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42C37E-049B-42F2-885A-1BA679D41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502E75-B0EE-4F30-9917-706C07923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35D5-A918-4DD7-80E3-5D5D665F8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178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E693EB-F07F-401E-9418-553E84E8E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7956-52BD-4766-9D53-CD402950F28C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311C05-4074-44E6-B8BA-F7FB97223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C1627F-BCE0-4ECE-9AA3-3CED39F8A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35D5-A918-4DD7-80E3-5D5D665F8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17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3D266-5B98-4B37-A47B-177C8A81F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2F735-5E41-4B0B-BC91-274D94404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5C65C7-DA37-428E-B222-3238D0C5A9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7482E6-F6B1-45E5-B764-ED7A6A68C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7956-52BD-4766-9D53-CD402950F28C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39E3AF-FB65-4C09-BA2E-A057DA4A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88BC09-A97B-4E38-A253-5D96F9FF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35D5-A918-4DD7-80E3-5D5D665F8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292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33D1E-A6B5-4BDD-BECC-70EE7021A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35625E-03ED-456F-BB49-469C1E4C70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33EDFC-7538-42CE-A21B-AE3F16E66D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337A82-C992-41AA-A464-E068FC984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B7956-52BD-4766-9D53-CD402950F28C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5824DE-CE29-4BBD-AEF9-7CD635695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87817E-89C4-4B9B-A69B-C7510CFA3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35D5-A918-4DD7-80E3-5D5D665F8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778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C13417-68CF-4014-96E5-91BCC4EE7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1FD189-0B0B-489E-875E-49159A2BBB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2329B-BD7B-41DF-9E6C-E8C3A79228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B7956-52BD-4766-9D53-CD402950F28C}" type="datetimeFigureOut">
              <a:rPr lang="en-GB" smtClean="0"/>
              <a:t>22/11/2024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0ECC62-7A8D-4BF2-A928-58E457D373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F780A-5B1C-44F2-9DE0-89E21B8F2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735D5-A918-4DD7-80E3-5D5D665F81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672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8E3CDC0-E15C-3D43-A94A-65D5EBAC0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2" y="1989139"/>
            <a:ext cx="11306175" cy="406876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Title Placeholder 10">
            <a:extLst>
              <a:ext uri="{FF2B5EF4-FFF2-40B4-BE49-F238E27FC236}">
                <a16:creationId xmlns:a16="http://schemas.microsoft.com/office/drawing/2014/main" id="{CB133162-9D93-054D-BEB3-A08241D4C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306175" cy="1001714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372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rgbClr val="E6005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E6005B"/>
        </a:buClr>
        <a:buFont typeface="Wingdings" pitchFamily="2" charset="2"/>
        <a:buChar char="§"/>
        <a:defRPr sz="25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6005B"/>
        </a:buClr>
        <a:buFont typeface="Wingdings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6005B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6005B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E6005B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>
          <p15:clr>
            <a:srgbClr val="A4A3A4"/>
          </p15:clr>
        </p15:guide>
        <p15:guide id="2" orient="horz" pos="278">
          <p15:clr>
            <a:srgbClr val="A4A3A4"/>
          </p15:clr>
        </p15:guide>
        <p15:guide id="3" pos="2502">
          <p15:clr>
            <a:srgbClr val="A4A3A4"/>
          </p15:clr>
        </p15:guide>
        <p15:guide id="4" pos="2729">
          <p15:clr>
            <a:srgbClr val="A4A3A4"/>
          </p15:clr>
        </p15:guide>
        <p15:guide id="5" pos="4951">
          <p15:clr>
            <a:srgbClr val="A4A3A4"/>
          </p15:clr>
        </p15:guide>
        <p15:guide id="6" pos="5178">
          <p15:clr>
            <a:srgbClr val="A4A3A4"/>
          </p15:clr>
        </p15:guide>
        <p15:guide id="7" pos="7401">
          <p15:clr>
            <a:srgbClr val="A4A3A4"/>
          </p15:clr>
        </p15:guide>
        <p15:guide id="8" orient="horz" pos="504">
          <p15:clr>
            <a:srgbClr val="A4A3A4"/>
          </p15:clr>
        </p15:guide>
        <p15:guide id="9" orient="horz" pos="3816">
          <p15:clr>
            <a:srgbClr val="A4A3A4"/>
          </p15:clr>
        </p15:guide>
        <p15:guide id="10" orient="horz" pos="4042">
          <p15:clr>
            <a:srgbClr val="A4A3A4"/>
          </p15:clr>
        </p15:guide>
        <p15:guide id="11" pos="3727">
          <p15:clr>
            <a:srgbClr val="A4A3A4"/>
          </p15:clr>
        </p15:guide>
        <p15:guide id="12" pos="3953">
          <p15:clr>
            <a:srgbClr val="A4A3A4"/>
          </p15:clr>
        </p15:guide>
        <p15:guide id="13" orient="horz" pos="3589">
          <p15:clr>
            <a:srgbClr val="A4A3A4"/>
          </p15:clr>
        </p15:guide>
        <p15:guide id="14" orient="horz" pos="1139">
          <p15:clr>
            <a:srgbClr val="A4A3A4"/>
          </p15:clr>
        </p15:guide>
        <p15:guide id="15" orient="horz" pos="1253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philosophicaldisquisitions.blogspot.com/2017/06/understanding-ideologies-liberalism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tu.ac.uk/study-and-courses/academic-schools/social-sciences/social-work-care-community/youth-professional-practioner-network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www.socialjusticesolutions.org/2013/02/09/leadership-and-teamwork/working_together_teamwork_puzzle_concept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www.slideshare.net/stephendale/cop-conversations-to-collaboration-presentation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infed.org/mobi/paulo-freire-dialogue-praxis-and-education" TargetMode="External"/><Relationship Id="rId3" Type="http://schemas.openxmlformats.org/officeDocument/2006/relationships/hyperlink" Target="https://www.collinsdictionary.com/" TargetMode="External"/><Relationship Id="rId7" Type="http://schemas.openxmlformats.org/officeDocument/2006/relationships/hyperlink" Target="https://www.youthandpolicy.org/articles/youth-protest-social-change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doi.org/10.18666/JNEL-2018-V8-I1-8295" TargetMode="External"/><Relationship Id="rId11" Type="http://schemas.openxmlformats.org/officeDocument/2006/relationships/image" Target="../media/image34.jpg"/><Relationship Id="rId5" Type="http://schemas.openxmlformats.org/officeDocument/2006/relationships/hyperlink" Target="https://doi.org/10.3390/educsci12010037" TargetMode="External"/><Relationship Id="rId10" Type="http://schemas.openxmlformats.org/officeDocument/2006/relationships/hyperlink" Target="https://doi.org/10.2307/j.ctv3znwhn" TargetMode="External"/><Relationship Id="rId4" Type="http://schemas.openxmlformats.org/officeDocument/2006/relationships/hyperlink" Target="https://doi.org/10.1007/s43151-024-00128-z" TargetMode="External"/><Relationship Id="rId9" Type="http://schemas.openxmlformats.org/officeDocument/2006/relationships/hyperlink" Target="https://doi.org/10.1007/978-3-031-33746-8_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A0405-1E9D-B506-6061-446452FFE9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>
                <a:latin typeface="Arial"/>
                <a:ea typeface="+mj-lt"/>
                <a:cs typeface="Arial"/>
              </a:rPr>
              <a:t>Reclaiming the Political agenda: a call for action?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272A23-52EA-DDBE-C203-A1C01DF328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45720" rIns="91440" bIns="45720" rtlCol="0" anchor="t">
            <a:normAutofit/>
          </a:bodyPr>
          <a:lstStyle/>
          <a:p>
            <a:pPr algn="ctr"/>
            <a:r>
              <a:rPr lang="en-GB" dirty="0">
                <a:latin typeface="Arial"/>
                <a:cs typeface="Arial"/>
              </a:rPr>
              <a:t>Spatialisation, Political Action and Youth Work Methodology: </a:t>
            </a:r>
          </a:p>
          <a:p>
            <a:pPr algn="ctr"/>
            <a:r>
              <a:rPr lang="en-GB" dirty="0">
                <a:latin typeface="Arial"/>
                <a:cs typeface="Arial"/>
              </a:rPr>
              <a:t>Parallel or Nexus, is convergence possible? </a:t>
            </a:r>
          </a:p>
        </p:txBody>
      </p:sp>
      <p:pic>
        <p:nvPicPr>
          <p:cNvPr id="4" name="Picture 3" descr="A logo with text on it&#10;&#10;Description automatically generated">
            <a:extLst>
              <a:ext uri="{FF2B5EF4-FFF2-40B4-BE49-F238E27FC236}">
                <a16:creationId xmlns:a16="http://schemas.microsoft.com/office/drawing/2014/main" id="{A9575118-3BD0-70B1-9AC3-E00D695077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2034" y="561974"/>
            <a:ext cx="2232933" cy="142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163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F8A2C9-ABB0-F148-B06C-684146C61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073" y="662141"/>
            <a:ext cx="12072041" cy="1058718"/>
          </a:xfrm>
        </p:spPr>
        <p:txBody>
          <a:bodyPr vert="horz" lIns="0" tIns="45720" rIns="91440" bIns="45720" rtlCol="0" anchor="ctr" anchorCtr="0">
            <a:noAutofit/>
          </a:bodyPr>
          <a:lstStyle/>
          <a:p>
            <a:r>
              <a:rPr lang="en-US" i="1" dirty="0">
                <a:latin typeface="Arial"/>
                <a:cs typeface="Arial"/>
              </a:rPr>
              <a:t>Practice the Practice...Participatory Exercise</a:t>
            </a:r>
            <a:br>
              <a:rPr lang="en-US" i="1" dirty="0">
                <a:latin typeface="Arial"/>
                <a:cs typeface="Arial"/>
              </a:rPr>
            </a:br>
            <a:r>
              <a:rPr lang="en-US" i="1" dirty="0">
                <a:solidFill>
                  <a:srgbClr val="00B050"/>
                </a:solidFill>
                <a:latin typeface="Arial"/>
                <a:cs typeface="Arial"/>
              </a:rPr>
              <a:t>PART 1: P.E.S.T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1CBC61-2E0B-1846-97E8-2A122B0454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www.ntu.ac.uk</a:t>
            </a:r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D66C760-F0EF-0573-C55B-6687AE1AAE0C}"/>
              </a:ext>
            </a:extLst>
          </p:cNvPr>
          <p:cNvSpPr txBox="1">
            <a:spLocks/>
          </p:cNvSpPr>
          <p:nvPr/>
        </p:nvSpPr>
        <p:spPr>
          <a:xfrm>
            <a:off x="480792" y="1938469"/>
            <a:ext cx="3510842" cy="36558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E6005B"/>
              </a:buClr>
              <a:buFont typeface="Wingdings" pitchFamily="2" charset="2"/>
              <a:buNone/>
              <a:defRPr sz="2400" b="1" kern="1200">
                <a:solidFill>
                  <a:srgbClr val="9E04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6005B"/>
              </a:buClr>
              <a:buFont typeface="Wingdings" pitchFamily="2" charset="2"/>
              <a:buNone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6005B"/>
              </a:buClr>
              <a:buFont typeface="Wingdings" pitchFamily="2" charset="2"/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6005B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6005B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2" charset="2"/>
              <a:buChar char="•"/>
            </a:pPr>
            <a:r>
              <a:rPr lang="en-GB" sz="2800" b="0" dirty="0">
                <a:solidFill>
                  <a:schemeClr val="tx1"/>
                </a:solidFill>
                <a:latin typeface="Arial"/>
                <a:cs typeface="Arial"/>
              </a:rPr>
              <a:t>through the convergence of the P.E.S.T and S.W.O.T analysis tools to identity external and internal factors.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 descr="A colorful squares with white text&#10;&#10;Description automatically generated">
            <a:extLst>
              <a:ext uri="{FF2B5EF4-FFF2-40B4-BE49-F238E27FC236}">
                <a16:creationId xmlns:a16="http://schemas.microsoft.com/office/drawing/2014/main" id="{33A29085-53C2-78AE-CA18-84BD38AD7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4884" y="2324100"/>
            <a:ext cx="3457132" cy="2844800"/>
          </a:xfrm>
          <a:prstGeom prst="rect">
            <a:avLst/>
          </a:prstGeom>
        </p:spPr>
      </p:pic>
      <p:pic>
        <p:nvPicPr>
          <p:cNvPr id="3" name="Picture 2" descr="A screen shot of a diagram&#10;&#10;Description automatically generated">
            <a:extLst>
              <a:ext uri="{FF2B5EF4-FFF2-40B4-BE49-F238E27FC236}">
                <a16:creationId xmlns:a16="http://schemas.microsoft.com/office/drawing/2014/main" id="{4D1E67D6-A2DA-8579-47C0-48BA43B540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5780" y="1943100"/>
            <a:ext cx="354494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308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BD9B8AB-DCDA-9A49-80F0-E1BC4EACE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433568"/>
            <a:ext cx="11576368" cy="1001983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rgbClr val="E60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Parallel or Nexus, is convergence possible?</a:t>
            </a:r>
            <a:endParaRPr lang="en-US" sz="36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567BA93-D406-5B47-87BA-F1C29E20F1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ntu.ac.uk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2D3575F3-9C08-53D6-08B2-A17B9E5A9A60}"/>
              </a:ext>
            </a:extLst>
          </p:cNvPr>
          <p:cNvSpPr txBox="1">
            <a:spLocks/>
          </p:cNvSpPr>
          <p:nvPr/>
        </p:nvSpPr>
        <p:spPr>
          <a:xfrm>
            <a:off x="7666143" y="1934053"/>
            <a:ext cx="3920383" cy="39143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...an </a:t>
            </a:r>
            <a:r>
              <a:rPr lang="en-US" sz="2600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effective academic–practitioner relationship forged</a:t>
            </a:r>
            <a:r>
              <a:rPr lang="en-US" sz="2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 to foster and disseminate high-quality research and strengthen nonprofit management education, community service, voluntary action, and philanthropic studies.</a:t>
            </a:r>
            <a:endParaRPr lang="en-US" dirty="0"/>
          </a:p>
          <a:p>
            <a:pPr marL="0" indent="0" algn="ctr">
              <a:buNone/>
            </a:pPr>
            <a:r>
              <a:rPr lang="en-US" sz="26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(Powell et al, 2018, p. 65)</a:t>
            </a:r>
            <a:endParaRPr lang="en-GB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A488402-F931-6091-B866-767E95711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925" y="4664923"/>
            <a:ext cx="4107742" cy="13905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GB" sz="2000" dirty="0">
                <a:latin typeface="Arial"/>
                <a:cs typeface="Arial"/>
              </a:rPr>
              <a:t>...a </a:t>
            </a:r>
            <a:r>
              <a:rPr lang="en-GB" sz="2000" b="1" dirty="0">
                <a:latin typeface="Arial"/>
                <a:cs typeface="Arial"/>
              </a:rPr>
              <a:t>connection or series of connections</a:t>
            </a:r>
            <a:r>
              <a:rPr lang="en-GB" sz="2000" dirty="0">
                <a:latin typeface="Arial"/>
                <a:cs typeface="Arial"/>
              </a:rPr>
              <a:t> within a particular situation or system. </a:t>
            </a:r>
          </a:p>
          <a:p>
            <a:pPr marL="0" indent="0" algn="ctr">
              <a:buNone/>
            </a:pPr>
            <a:r>
              <a:rPr lang="en-GB" sz="2000" dirty="0">
                <a:latin typeface="Arial"/>
                <a:ea typeface="Calibri" panose="020F0502020204030204"/>
                <a:cs typeface="Arial"/>
              </a:rPr>
              <a:t>(Collins, 2024)</a:t>
            </a:r>
          </a:p>
        </p:txBody>
      </p:sp>
      <p:pic>
        <p:nvPicPr>
          <p:cNvPr id="4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41FC479D-664E-6BEA-FB0A-A2781415AF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680377" y="1865379"/>
            <a:ext cx="2818138" cy="4046425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B357F28-11D0-3AF4-C9DE-BA4052DD1643}"/>
              </a:ext>
            </a:extLst>
          </p:cNvPr>
          <p:cNvSpPr txBox="1">
            <a:spLocks/>
          </p:cNvSpPr>
          <p:nvPr/>
        </p:nvSpPr>
        <p:spPr>
          <a:xfrm>
            <a:off x="348539" y="1354564"/>
            <a:ext cx="4329590" cy="27409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dirty="0">
                <a:latin typeface="Arial"/>
                <a:cs typeface="Arial"/>
              </a:rPr>
              <a:t>...morality may be thought of as a set of normative constraints on attitudes and actions that stem from the fact that we inhabit a common world together with other agents...it may be thought of as a </a:t>
            </a:r>
            <a:r>
              <a:rPr lang="en-GB" sz="1800" b="1" dirty="0">
                <a:latin typeface="Arial"/>
                <a:cs typeface="Arial"/>
              </a:rPr>
              <a:t>normative nexus that links us individually with each of the persons who might potentially be affected by what we do</a:t>
            </a:r>
            <a:r>
              <a:rPr lang="en-GB" sz="1800" dirty="0">
                <a:latin typeface="Arial"/>
                <a:cs typeface="Arial"/>
              </a:rPr>
              <a:t>. </a:t>
            </a:r>
            <a:endParaRPr lang="en-US" sz="1800">
              <a:cs typeface="Calibri"/>
            </a:endParaRPr>
          </a:p>
          <a:p>
            <a:pPr marL="0" indent="0" algn="ctr">
              <a:buNone/>
            </a:pPr>
            <a:r>
              <a:rPr lang="en-GB" sz="1800" dirty="0">
                <a:latin typeface="Arial"/>
                <a:ea typeface="Calibri" panose="020F0502020204030204"/>
                <a:cs typeface="Arial"/>
              </a:rPr>
              <a:t>(Wallace, 2019, p. 1)</a:t>
            </a:r>
          </a:p>
        </p:txBody>
      </p:sp>
    </p:spTree>
    <p:extLst>
      <p:ext uri="{BB962C8B-B14F-4D97-AF65-F5344CB8AC3E}">
        <p14:creationId xmlns:p14="http://schemas.microsoft.com/office/powerpoint/2010/main" val="426690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BD9B8AB-DCDA-9A49-80F0-E1BC4EACE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E6005B"/>
                </a:solidFill>
                <a:latin typeface="Arial"/>
                <a:cs typeface="Arial"/>
              </a:rPr>
              <a:t>Pracademic Network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6005B"/>
                </a:solidFill>
                <a:effectLst/>
                <a:uLnTx/>
                <a:uFillTx/>
                <a:latin typeface="Arial"/>
                <a:cs typeface="Arial"/>
              </a:rPr>
              <a:t>…</a:t>
            </a:r>
            <a:r>
              <a:rPr lang="en-US" b="1" i="1" dirty="0">
                <a:solidFill>
                  <a:srgbClr val="E6005B"/>
                </a:solidFill>
                <a:latin typeface="Arial"/>
                <a:cs typeface="Arial"/>
              </a:rPr>
              <a:t>Nexus possibilities</a:t>
            </a:r>
            <a:endParaRPr lang="en-US" i="1" dirty="0">
              <a:latin typeface="Arial"/>
              <a:cs typeface="Arial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567BA93-D406-5B47-87BA-F1C29E20F1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ntu.ac.uk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F1DEF54-4D43-4CB2-9BC9-38FE894C5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2" y="2033311"/>
            <a:ext cx="7031503" cy="34985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latin typeface="Arial"/>
                <a:cs typeface="Arial"/>
              </a:rPr>
              <a:t>Increased sector voice (practice and teaching &amp; learning)</a:t>
            </a:r>
            <a:endParaRPr lang="en-GB">
              <a:latin typeface="Arial"/>
              <a:cs typeface="Arial"/>
            </a:endParaRPr>
          </a:p>
          <a:p>
            <a:r>
              <a:rPr lang="en-GB" dirty="0">
                <a:latin typeface="Arial"/>
                <a:cs typeface="Arial"/>
              </a:rPr>
              <a:t>Collective approach in supporting issues raised</a:t>
            </a:r>
            <a:endParaRPr lang="en-GB">
              <a:latin typeface="Arial"/>
              <a:cs typeface="Arial"/>
            </a:endParaRPr>
          </a:p>
          <a:p>
            <a:r>
              <a:rPr lang="en-GB" dirty="0">
                <a:latin typeface="Arial"/>
                <a:cs typeface="Arial"/>
              </a:rPr>
              <a:t>Increased pool of knowledge, skills and expertise</a:t>
            </a:r>
            <a:endParaRPr lang="en-GB">
              <a:latin typeface="Arial"/>
              <a:cs typeface="Arial"/>
            </a:endParaRPr>
          </a:p>
          <a:p>
            <a:r>
              <a:rPr lang="en-GB" dirty="0">
                <a:latin typeface="Arial"/>
                <a:cs typeface="Arial"/>
              </a:rPr>
              <a:t>Issues for young people (NTU, 2024)</a:t>
            </a:r>
            <a:endParaRPr lang="en-GB" dirty="0"/>
          </a:p>
          <a:p>
            <a:endParaRPr lang="en-GB" dirty="0">
              <a:solidFill>
                <a:srgbClr val="9E043D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66DA73-ED79-109C-A14B-681C38637824}"/>
              </a:ext>
            </a:extLst>
          </p:cNvPr>
          <p:cNvSpPr txBox="1"/>
          <p:nvPr/>
        </p:nvSpPr>
        <p:spPr>
          <a:xfrm>
            <a:off x="1201530" y="5861877"/>
            <a:ext cx="489667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2D43EB"/>
                </a:solidFill>
                <a:latin typeface="Arial"/>
                <a:cs typeface="Arial"/>
                <a:hlinkClick r:id="rId3" tooltip="https://www.ntu.ac.uk/study-and-courses/academic-schools/social-sciences/social-work-care-community/youth-professional-practioner-network"/>
              </a:rPr>
              <a:t>Youth Professional Practitioner Network</a:t>
            </a:r>
            <a:r>
              <a:rPr lang="en-US" sz="2000" dirty="0">
                <a:latin typeface="Arial"/>
                <a:cs typeface="Arial"/>
              </a:rPr>
              <a:t> </a:t>
            </a:r>
            <a:endParaRPr lang="en-US" sz="2000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3" name="Picture 2" descr="Youth Justice">
            <a:extLst>
              <a:ext uri="{FF2B5EF4-FFF2-40B4-BE49-F238E27FC236}">
                <a16:creationId xmlns:a16="http://schemas.microsoft.com/office/drawing/2014/main" id="{419BAD39-4851-9974-9CC3-EBDB47C1EC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5349" y="2036735"/>
            <a:ext cx="4099301" cy="305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867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C7944-B123-F344-94BE-3F43D978B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28033" y="1565933"/>
            <a:ext cx="8137820" cy="4478315"/>
          </a:xfrm>
        </p:spPr>
        <p:txBody>
          <a:bodyPr vert="horz" lIns="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GB" dirty="0">
                <a:latin typeface="Arial"/>
                <a:cs typeface="Arial"/>
              </a:rPr>
              <a:t>…the ability to be </a:t>
            </a:r>
            <a:r>
              <a:rPr lang="en-GB" b="1" dirty="0">
                <a:latin typeface="Arial"/>
                <a:cs typeface="Arial"/>
              </a:rPr>
              <a:t>‘problem-posing and solving’, solution focused, imaginative and creative, empathic and understanding, developing opportunities and possibilities, offering alternative suggestions, facilitating shared dialogue etc</a:t>
            </a:r>
            <a:r>
              <a:rPr lang="en-GB" dirty="0">
                <a:latin typeface="Arial"/>
                <a:cs typeface="Arial"/>
              </a:rPr>
              <a:t>…to </a:t>
            </a:r>
            <a:r>
              <a:rPr lang="en-GB" b="1" dirty="0">
                <a:solidFill>
                  <a:srgbClr val="FF0000"/>
                </a:solidFill>
                <a:latin typeface="Arial"/>
                <a:cs typeface="Arial"/>
              </a:rPr>
              <a:t>engage with</a:t>
            </a:r>
            <a:r>
              <a:rPr lang="en-GB" dirty="0">
                <a:latin typeface="Arial"/>
                <a:cs typeface="Arial"/>
              </a:rPr>
              <a:t> the prescribed challenges faced but creating solutions and practices within the constraining framework of the institution… the </a:t>
            </a:r>
            <a:r>
              <a:rPr lang="en-GB" b="1" dirty="0">
                <a:solidFill>
                  <a:srgbClr val="FF0000"/>
                </a:solidFill>
                <a:latin typeface="Arial"/>
                <a:cs typeface="Arial"/>
              </a:rPr>
              <a:t>willingness to challenge and critique</a:t>
            </a:r>
            <a:r>
              <a:rPr lang="en-GB" b="1" dirty="0">
                <a:latin typeface="Arial"/>
                <a:cs typeface="Arial"/>
              </a:rPr>
              <a:t> where there exists some form of injustice or ‘control and contain’ infrastructure exists</a:t>
            </a:r>
            <a:r>
              <a:rPr lang="en-GB" dirty="0">
                <a:latin typeface="Arial"/>
                <a:cs typeface="Arial"/>
              </a:rPr>
              <a:t>. </a:t>
            </a:r>
            <a:endParaRPr lang="en-US" dirty="0"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n-GB" dirty="0">
                <a:latin typeface="Arial"/>
                <a:cs typeface="Arial"/>
              </a:rPr>
              <a:t>(Jones, 2022, p. 3)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6F8A2C9-ABB0-F148-B06C-684146C61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83" y="544947"/>
            <a:ext cx="11438698" cy="720235"/>
          </a:xfrm>
        </p:spPr>
        <p:txBody>
          <a:bodyPr>
            <a:normAutofit fontScale="90000"/>
          </a:bodyPr>
          <a:lstStyle/>
          <a:p>
            <a:r>
              <a:rPr lang="en-US" sz="4900" dirty="0">
                <a:latin typeface="Arial"/>
                <a:cs typeface="Arial"/>
              </a:rPr>
              <a:t>Pracademic Network…</a:t>
            </a:r>
            <a:r>
              <a:rPr lang="en-US" sz="4900" i="1" dirty="0">
                <a:latin typeface="Arial"/>
                <a:cs typeface="Arial"/>
              </a:rPr>
              <a:t>Nexus convergence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1CBC61-2E0B-1846-97E8-2A122B0454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www.ntu.ac.uk</a:t>
            </a:r>
            <a:endParaRPr lang="en-US" dirty="0"/>
          </a:p>
        </p:txBody>
      </p:sp>
      <p:pic>
        <p:nvPicPr>
          <p:cNvPr id="2" name="Picture 1" descr="A group of people holding a puzzle&#10;&#10;Description automatically generated">
            <a:extLst>
              <a:ext uri="{FF2B5EF4-FFF2-40B4-BE49-F238E27FC236}">
                <a16:creationId xmlns:a16="http://schemas.microsoft.com/office/drawing/2014/main" id="{138E4966-7BD2-B9B0-A749-D723020DF6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76250" y="2052637"/>
            <a:ext cx="2870200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22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C7944-B123-F344-94BE-3F43D978B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6784" y="1865090"/>
            <a:ext cx="6840232" cy="3129375"/>
          </a:xfrm>
        </p:spPr>
        <p:txBody>
          <a:bodyPr vert="horz" lIns="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GB" sz="3500" dirty="0">
                <a:latin typeface="Arial"/>
                <a:cs typeface="Arial"/>
              </a:rPr>
              <a:t>...a possible </a:t>
            </a:r>
            <a:r>
              <a:rPr lang="en-GB" sz="3500" b="1" dirty="0">
                <a:solidFill>
                  <a:srgbClr val="FF0000"/>
                </a:solidFill>
                <a:latin typeface="Arial"/>
                <a:cs typeface="Arial"/>
              </a:rPr>
              <a:t>‘community of practice’</a:t>
            </a:r>
            <a:r>
              <a:rPr lang="en-GB" sz="3500" b="1" dirty="0">
                <a:latin typeface="Arial"/>
                <a:cs typeface="Arial"/>
              </a:rPr>
              <a:t> </a:t>
            </a:r>
            <a:r>
              <a:rPr lang="en-GB" sz="3500" dirty="0">
                <a:latin typeface="Arial"/>
                <a:cs typeface="Arial"/>
              </a:rPr>
              <a:t>can be considered to have been formed.</a:t>
            </a:r>
            <a:endParaRPr lang="en-GB" sz="3500"/>
          </a:p>
          <a:p>
            <a:pPr marL="0" indent="0" algn="ctr">
              <a:buNone/>
            </a:pPr>
            <a:r>
              <a:rPr lang="en-GB" sz="3500" dirty="0">
                <a:latin typeface="Arial"/>
                <a:cs typeface="Arial"/>
              </a:rPr>
              <a:t>“…learning is formed from a combination of </a:t>
            </a:r>
            <a:r>
              <a:rPr lang="en-GB" sz="3500" b="1" dirty="0">
                <a:solidFill>
                  <a:srgbClr val="FF0000"/>
                </a:solidFill>
                <a:latin typeface="Arial"/>
                <a:cs typeface="Arial"/>
              </a:rPr>
              <a:t>community, identity, meaning and practice</a:t>
            </a:r>
            <a:r>
              <a:rPr lang="en-GB" sz="3500" dirty="0">
                <a:latin typeface="Arial"/>
                <a:cs typeface="Arial"/>
              </a:rPr>
              <a:t>.” (Ord, 2016, p. 220) </a:t>
            </a:r>
            <a:endParaRPr lang="en-US" sz="35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6F8A2C9-ABB0-F148-B06C-684146C61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127" y="544947"/>
            <a:ext cx="11449741" cy="665018"/>
          </a:xfrm>
        </p:spPr>
        <p:txBody>
          <a:bodyPr>
            <a:normAutofit fontScale="90000"/>
          </a:bodyPr>
          <a:lstStyle/>
          <a:p>
            <a:r>
              <a:rPr lang="en-US" sz="4900" dirty="0">
                <a:latin typeface="Arial"/>
                <a:cs typeface="Arial"/>
              </a:rPr>
              <a:t>Pracademic Network…</a:t>
            </a:r>
            <a:r>
              <a:rPr lang="en-US" sz="4900" i="1" dirty="0">
                <a:latin typeface="Arial"/>
                <a:cs typeface="Arial"/>
              </a:rPr>
              <a:t>Nexus convergence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1CBC61-2E0B-1846-97E8-2A122B0454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www.ntu.ac.uk</a:t>
            </a:r>
            <a:endParaRPr lang="en-US" dirty="0"/>
          </a:p>
        </p:txBody>
      </p:sp>
      <p:pic>
        <p:nvPicPr>
          <p:cNvPr id="6" name="Picture 5" descr="A picture containing text, fruit, apple&#10;&#10;Description automatically generated">
            <a:extLst>
              <a:ext uri="{FF2B5EF4-FFF2-40B4-BE49-F238E27FC236}">
                <a16:creationId xmlns:a16="http://schemas.microsoft.com/office/drawing/2014/main" id="{0ABF6336-4BF2-4692-AD91-18D453D388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057574" y="2082655"/>
            <a:ext cx="3687618" cy="32825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1E9275-8F2D-49C0-9B1C-D8677FB1A0D9}"/>
              </a:ext>
            </a:extLst>
          </p:cNvPr>
          <p:cNvSpPr txBox="1"/>
          <p:nvPr/>
        </p:nvSpPr>
        <p:spPr>
          <a:xfrm>
            <a:off x="8451274" y="5569574"/>
            <a:ext cx="3106882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4" tooltip="http://www.slideshare.net/stephendale/cop-conversations-to-collaboration-presentation"/>
              </a:rPr>
              <a:t>This Photo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by Unknown Author is licensed under </a:t>
            </a: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5" tooltip="https://creativecommons.org/licenses/by-sa/3.0/"/>
              </a:rPr>
              <a:t>CC BY-SA</a:t>
            </a:r>
            <a:endParaRPr kumimoji="0" lang="en-GB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822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C7944-B123-F344-94BE-3F43D978B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78988" y="1909816"/>
            <a:ext cx="7373632" cy="3873153"/>
          </a:xfrm>
        </p:spPr>
        <p:txBody>
          <a:bodyPr vert="horz" lIns="0" tIns="45720" rIns="91440" bIns="45720" rtlCol="0" anchor="t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GB" sz="3600" dirty="0">
                <a:latin typeface="Arial"/>
                <a:cs typeface="Arial"/>
              </a:rPr>
              <a:t>…</a:t>
            </a:r>
            <a:r>
              <a:rPr lang="en-GB" sz="3600" i="1" dirty="0">
                <a:latin typeface="Arial"/>
                <a:cs typeface="Arial"/>
              </a:rPr>
              <a:t>[it is often]</a:t>
            </a:r>
            <a:r>
              <a:rPr lang="en-GB" sz="3600" dirty="0">
                <a:latin typeface="Arial"/>
                <a:cs typeface="Arial"/>
              </a:rPr>
              <a:t> </a:t>
            </a:r>
            <a:r>
              <a:rPr lang="en-GB" sz="3600" b="1" dirty="0">
                <a:solidFill>
                  <a:srgbClr val="0070C0"/>
                </a:solidFill>
                <a:latin typeface="Arial"/>
                <a:cs typeface="Arial"/>
              </a:rPr>
              <a:t>a spontaneous process of helping people to learn</a:t>
            </a:r>
            <a:r>
              <a:rPr lang="en-GB" sz="3600" dirty="0">
                <a:latin typeface="Arial"/>
                <a:cs typeface="Arial"/>
              </a:rPr>
              <a:t>. It works through </a:t>
            </a:r>
            <a:r>
              <a:rPr lang="en-GB" sz="3600" b="1" dirty="0">
                <a:solidFill>
                  <a:srgbClr val="00B050"/>
                </a:solidFill>
                <a:latin typeface="Arial"/>
                <a:cs typeface="Arial"/>
              </a:rPr>
              <a:t>conversation</a:t>
            </a:r>
            <a:r>
              <a:rPr lang="en-GB" sz="3600" dirty="0">
                <a:latin typeface="Arial"/>
                <a:cs typeface="Arial"/>
              </a:rPr>
              <a:t>, and the </a:t>
            </a:r>
            <a:r>
              <a:rPr lang="en-GB" sz="3600" b="1" dirty="0">
                <a:solidFill>
                  <a:srgbClr val="FF0000"/>
                </a:solidFill>
                <a:latin typeface="Arial"/>
                <a:cs typeface="Arial"/>
              </a:rPr>
              <a:t>exploration and enlargement of experience</a:t>
            </a:r>
            <a:r>
              <a:rPr lang="en-GB" sz="3600" dirty="0">
                <a:latin typeface="Arial"/>
                <a:cs typeface="Arial"/>
              </a:rPr>
              <a:t>. Its purpose, we suggest, is to cultivate communities, associations and relationships that make for human flourishing </a:t>
            </a:r>
            <a:endParaRPr lang="en-US" sz="3600" dirty="0"/>
          </a:p>
          <a:p>
            <a:pPr marL="0" indent="0" algn="ctr">
              <a:buNone/>
            </a:pPr>
            <a:r>
              <a:rPr lang="en-GB" sz="3600" dirty="0">
                <a:latin typeface="Arial"/>
                <a:cs typeface="Arial"/>
              </a:rPr>
              <a:t>(Jeffs and Smith; 1997, 2005, 2011) </a:t>
            </a:r>
            <a:endParaRPr lang="en-US" sz="3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6F8A2C9-ABB0-F148-B06C-684146C61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127" y="544947"/>
            <a:ext cx="11449741" cy="665018"/>
          </a:xfrm>
        </p:spPr>
        <p:txBody>
          <a:bodyPr>
            <a:normAutofit fontScale="90000"/>
          </a:bodyPr>
          <a:lstStyle/>
          <a:p>
            <a:r>
              <a:rPr lang="en-US" sz="4900" dirty="0">
                <a:latin typeface="Arial"/>
                <a:cs typeface="Arial"/>
              </a:rPr>
              <a:t>Pracademic Network…</a:t>
            </a:r>
            <a:r>
              <a:rPr lang="en-US" sz="4900" i="1" dirty="0">
                <a:latin typeface="Arial"/>
                <a:cs typeface="Arial"/>
              </a:rPr>
              <a:t>Nexus convergence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1CBC61-2E0B-1846-97E8-2A122B0454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www.ntu.ac.uk</a:t>
            </a:r>
            <a:endParaRPr lang="en-US" dirty="0"/>
          </a:p>
        </p:txBody>
      </p:sp>
      <p:pic>
        <p:nvPicPr>
          <p:cNvPr id="8" name="Picture 7" descr="A diagram of different colors&#10;&#10;Description automatically generated">
            <a:extLst>
              <a:ext uri="{FF2B5EF4-FFF2-40B4-BE49-F238E27FC236}">
                <a16:creationId xmlns:a16="http://schemas.microsoft.com/office/drawing/2014/main" id="{85BD79DD-7F30-7AF4-9327-E8F2D346B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695" y="2053133"/>
            <a:ext cx="3426103" cy="275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022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C7944-B123-F344-94BE-3F43D978B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4340" y="1842450"/>
            <a:ext cx="6294132" cy="3856772"/>
          </a:xfrm>
        </p:spPr>
        <p:txBody>
          <a:bodyPr vert="horz" lIns="0" tIns="45720" rIns="91440" bIns="45720" rtlCol="0" anchor="t">
            <a:normAutofit lnSpcReduction="10000"/>
          </a:bodyPr>
          <a:lstStyle/>
          <a:p>
            <a:pPr marL="0" indent="0" algn="ctr">
              <a:buNone/>
            </a:pPr>
            <a:r>
              <a:rPr lang="en-GB" sz="3200" dirty="0">
                <a:latin typeface="Arial"/>
                <a:cs typeface="Arial"/>
              </a:rPr>
              <a:t>…as posed by Freire, he notes that ‘informal education is a </a:t>
            </a:r>
            <a:r>
              <a:rPr lang="en-GB" sz="3200" b="1" dirty="0">
                <a:latin typeface="Arial"/>
                <a:cs typeface="Arial"/>
              </a:rPr>
              <a:t>dialogical (or conversational)</a:t>
            </a:r>
            <a:r>
              <a:rPr lang="en-GB" sz="3200" dirty="0">
                <a:latin typeface="Arial"/>
                <a:cs typeface="Arial"/>
              </a:rPr>
              <a:t> rather than a curricula form…’ and that such </a:t>
            </a:r>
            <a:r>
              <a:rPr lang="en-GB" sz="3200" b="1" dirty="0">
                <a:latin typeface="Arial"/>
                <a:cs typeface="Arial"/>
              </a:rPr>
              <a:t>‘</a:t>
            </a:r>
            <a:r>
              <a:rPr lang="en-GB" sz="3200" b="1" dirty="0">
                <a:solidFill>
                  <a:srgbClr val="FF0000"/>
                </a:solidFill>
                <a:latin typeface="Arial"/>
                <a:cs typeface="Arial"/>
              </a:rPr>
              <a:t>dialogue involves respect</a:t>
            </a:r>
            <a:r>
              <a:rPr lang="en-GB" sz="3200" b="1" dirty="0">
                <a:latin typeface="Arial"/>
                <a:cs typeface="Arial"/>
              </a:rPr>
              <a:t>’</a:t>
            </a:r>
            <a:r>
              <a:rPr lang="en-GB" sz="3200" dirty="0">
                <a:latin typeface="Arial"/>
                <a:cs typeface="Arial"/>
              </a:rPr>
              <a:t>… </a:t>
            </a:r>
            <a:br>
              <a:rPr lang="en-GB" sz="3200" dirty="0">
                <a:latin typeface="Arial"/>
                <a:cs typeface="Arial"/>
              </a:rPr>
            </a:br>
            <a:r>
              <a:rPr lang="en-GB" sz="3200" dirty="0">
                <a:latin typeface="Arial"/>
                <a:cs typeface="Arial"/>
              </a:rPr>
              <a:t>(Smith; 1997, 2002)</a:t>
            </a:r>
            <a:r>
              <a:rPr lang="en-GB" sz="3600" dirty="0">
                <a:latin typeface="Arial"/>
                <a:cs typeface="Arial"/>
              </a:rPr>
              <a:t> </a:t>
            </a:r>
            <a:endParaRPr lang="en-US" sz="3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6F8A2C9-ABB0-F148-B06C-684146C61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127" y="544947"/>
            <a:ext cx="11449741" cy="665018"/>
          </a:xfrm>
        </p:spPr>
        <p:txBody>
          <a:bodyPr>
            <a:normAutofit fontScale="90000"/>
          </a:bodyPr>
          <a:lstStyle/>
          <a:p>
            <a:r>
              <a:rPr lang="en-US" sz="4900" dirty="0">
                <a:latin typeface="Arial"/>
                <a:cs typeface="Arial"/>
              </a:rPr>
              <a:t>Pracademic Network…</a:t>
            </a:r>
            <a:r>
              <a:rPr lang="en-US" sz="4900" i="1" dirty="0">
                <a:latin typeface="Arial"/>
                <a:cs typeface="Arial"/>
              </a:rPr>
              <a:t>Nexus convergence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1CBC61-2E0B-1846-97E8-2A122B0454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www.ntu.ac.uk</a:t>
            </a:r>
            <a:endParaRPr lang="en-US" dirty="0"/>
          </a:p>
        </p:txBody>
      </p:sp>
      <p:pic>
        <p:nvPicPr>
          <p:cNvPr id="8" name="Picture 7" descr="A diagram of different colors&#10;&#10;Description automatically generated">
            <a:extLst>
              <a:ext uri="{FF2B5EF4-FFF2-40B4-BE49-F238E27FC236}">
                <a16:creationId xmlns:a16="http://schemas.microsoft.com/office/drawing/2014/main" id="{85BD79DD-7F30-7AF4-9327-E8F2D346B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604" y="2283941"/>
            <a:ext cx="3730903" cy="298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131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F8A2C9-ABB0-F148-B06C-684146C61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727" y="659247"/>
            <a:ext cx="11398941" cy="1058718"/>
          </a:xfrm>
        </p:spPr>
        <p:txBody>
          <a:bodyPr vert="horz" lIns="0" tIns="45720" rIns="91440" bIns="45720" rtlCol="0" anchor="ctr" anchorCtr="0">
            <a:noAutofit/>
          </a:bodyPr>
          <a:lstStyle/>
          <a:p>
            <a:r>
              <a:rPr lang="en-US" sz="4000" dirty="0">
                <a:latin typeface="Arial"/>
                <a:cs typeface="Arial"/>
              </a:rPr>
              <a:t>'</a:t>
            </a:r>
            <a:r>
              <a:rPr lang="en-US" sz="3600" dirty="0">
                <a:latin typeface="Arial"/>
                <a:cs typeface="Arial"/>
              </a:rPr>
              <a:t>Vehicles' to continue as agents of social change…</a:t>
            </a:r>
            <a:r>
              <a:rPr lang="en-US" sz="3600" i="1" dirty="0">
                <a:latin typeface="Arial"/>
                <a:cs typeface="Arial"/>
              </a:rPr>
              <a:t>Reclaim the Political</a:t>
            </a:r>
            <a:endParaRPr lang="en-US" sz="3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1CBC61-2E0B-1846-97E8-2A122B0454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www.ntu.ac.uk</a:t>
            </a:r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D66C760-F0EF-0573-C55B-6687AE1AAE0C}"/>
              </a:ext>
            </a:extLst>
          </p:cNvPr>
          <p:cNvSpPr txBox="1">
            <a:spLocks/>
          </p:cNvSpPr>
          <p:nvPr/>
        </p:nvSpPr>
        <p:spPr>
          <a:xfrm>
            <a:off x="4523021" y="1976569"/>
            <a:ext cx="7388876" cy="444509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E6005B"/>
              </a:buClr>
              <a:buFont typeface="Wingdings" pitchFamily="2" charset="2"/>
              <a:buNone/>
              <a:defRPr sz="2400" b="1" kern="1200">
                <a:solidFill>
                  <a:srgbClr val="9E04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6005B"/>
              </a:buClr>
              <a:buFont typeface="Wingdings" pitchFamily="2" charset="2"/>
              <a:buNone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6005B"/>
              </a:buClr>
              <a:buFont typeface="Wingdings" pitchFamily="2" charset="2"/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6005B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6005B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500" b="0" dirty="0">
                <a:solidFill>
                  <a:schemeClr val="tx1"/>
                </a:solidFill>
                <a:latin typeface="Arial"/>
                <a:cs typeface="Arial"/>
              </a:rPr>
              <a:t>In contrast to the unified, centralized movements of the past, Black Lives Matter and #EndSARS </a:t>
            </a:r>
            <a:r>
              <a:rPr lang="en-GB" sz="2500" dirty="0">
                <a:solidFill>
                  <a:schemeClr val="tx1"/>
                </a:solidFill>
                <a:latin typeface="Arial"/>
                <a:cs typeface="Arial"/>
              </a:rPr>
              <a:t>fight localized battles and have wide-ranging agendas.</a:t>
            </a:r>
            <a:r>
              <a:rPr lang="en-GB" sz="2500" b="0" dirty="0">
                <a:solidFill>
                  <a:schemeClr val="tx1"/>
                </a:solidFill>
                <a:latin typeface="Arial"/>
                <a:cs typeface="Arial"/>
              </a:rPr>
              <a:t> These require </a:t>
            </a:r>
            <a:r>
              <a:rPr lang="en-GB" sz="2500" dirty="0">
                <a:solidFill>
                  <a:schemeClr val="tx1"/>
                </a:solidFill>
                <a:latin typeface="Arial"/>
                <a:cs typeface="Arial"/>
              </a:rPr>
              <a:t>flexibility and democracy</a:t>
            </a:r>
            <a:r>
              <a:rPr lang="en-GB" sz="2500" b="0" dirty="0">
                <a:solidFill>
                  <a:schemeClr val="tx1"/>
                </a:solidFill>
                <a:latin typeface="Arial"/>
                <a:cs typeface="Arial"/>
              </a:rPr>
              <a:t> in mobilization that an overly rigid organizational structure would hamper. In other words, demonstrators are </a:t>
            </a:r>
            <a:r>
              <a:rPr lang="en-GB" sz="2500" dirty="0">
                <a:solidFill>
                  <a:srgbClr val="FF0000"/>
                </a:solidFill>
                <a:latin typeface="Arial"/>
                <a:cs typeface="Arial"/>
              </a:rPr>
              <a:t>connected by a common goal, but tailor demands to best fit their community’s needs and situations</a:t>
            </a:r>
            <a:r>
              <a:rPr lang="en-GB" sz="2500" b="0" dirty="0">
                <a:solidFill>
                  <a:schemeClr val="tx1"/>
                </a:solidFill>
                <a:latin typeface="Arial"/>
                <a:cs typeface="Arial"/>
              </a:rPr>
              <a:t> — and the movements are organized to do so.  </a:t>
            </a:r>
            <a:endParaRPr lang="en-US" sz="2500" dirty="0">
              <a:solidFill>
                <a:schemeClr val="tx1"/>
              </a:solidFill>
            </a:endParaRPr>
          </a:p>
          <a:p>
            <a:pPr algn="ctr"/>
            <a:r>
              <a:rPr lang="en-GB" sz="2500" b="0" dirty="0">
                <a:solidFill>
                  <a:schemeClr val="tx1"/>
                </a:solidFill>
                <a:latin typeface="Arial"/>
                <a:cs typeface="Arial"/>
              </a:rPr>
              <a:t>(Sharma, 2021)</a:t>
            </a:r>
            <a:endParaRPr lang="en-US" sz="2500" dirty="0">
              <a:solidFill>
                <a:schemeClr val="tx1"/>
              </a:solidFill>
            </a:endParaRPr>
          </a:p>
        </p:txBody>
      </p:sp>
      <p:pic>
        <p:nvPicPr>
          <p:cNvPr id="2" name="Picture 1" descr="My Generation will make the Change. | Santurce es Ley 3 | Molinary | Flickr">
            <a:extLst>
              <a:ext uri="{FF2B5EF4-FFF2-40B4-BE49-F238E27FC236}">
                <a16:creationId xmlns:a16="http://schemas.microsoft.com/office/drawing/2014/main" id="{F57E3F83-2137-31E0-2569-FACDE8D34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40" y="2407859"/>
            <a:ext cx="3675813" cy="290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027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F8A2C9-ABB0-F148-B06C-684146C61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073" y="662141"/>
            <a:ext cx="12072041" cy="1058718"/>
          </a:xfrm>
        </p:spPr>
        <p:txBody>
          <a:bodyPr vert="horz" lIns="0" tIns="45720" rIns="91440" bIns="45720" rtlCol="0" anchor="ctr" anchorCtr="0">
            <a:noAutofit/>
          </a:bodyPr>
          <a:lstStyle/>
          <a:p>
            <a:r>
              <a:rPr lang="en-US" i="1" dirty="0">
                <a:latin typeface="Arial"/>
                <a:cs typeface="Arial"/>
              </a:rPr>
              <a:t>Practice the Practice...Participatory Exercise</a:t>
            </a:r>
            <a:br>
              <a:rPr lang="en-US" i="1" dirty="0">
                <a:latin typeface="Arial"/>
                <a:cs typeface="Arial"/>
              </a:rPr>
            </a:br>
            <a:r>
              <a:rPr lang="en-US" i="1" dirty="0">
                <a:solidFill>
                  <a:srgbClr val="00B050"/>
                </a:solidFill>
                <a:latin typeface="Arial"/>
                <a:cs typeface="Arial"/>
              </a:rPr>
              <a:t>PART 2: S.W.O.T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1CBC61-2E0B-1846-97E8-2A122B0454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www.ntu.ac.uk</a:t>
            </a:r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D66C760-F0EF-0573-C55B-6687AE1AAE0C}"/>
              </a:ext>
            </a:extLst>
          </p:cNvPr>
          <p:cNvSpPr txBox="1">
            <a:spLocks/>
          </p:cNvSpPr>
          <p:nvPr/>
        </p:nvSpPr>
        <p:spPr>
          <a:xfrm>
            <a:off x="480792" y="1938469"/>
            <a:ext cx="3510842" cy="36558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E6005B"/>
              </a:buClr>
              <a:buFont typeface="Wingdings" pitchFamily="2" charset="2"/>
              <a:buNone/>
              <a:defRPr sz="2400" b="1" kern="1200">
                <a:solidFill>
                  <a:srgbClr val="9E04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6005B"/>
              </a:buClr>
              <a:buFont typeface="Wingdings" pitchFamily="2" charset="2"/>
              <a:buNone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6005B"/>
              </a:buClr>
              <a:buFont typeface="Wingdings" pitchFamily="2" charset="2"/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6005B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6005B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2" charset="2"/>
              <a:buChar char="•"/>
            </a:pPr>
            <a:r>
              <a:rPr lang="en-GB" sz="2800" b="0" dirty="0">
                <a:solidFill>
                  <a:schemeClr val="tx1"/>
                </a:solidFill>
                <a:latin typeface="Arial"/>
                <a:cs typeface="Arial"/>
              </a:rPr>
              <a:t>through the convergence of the P.E.S.T and S.W.O.T analysis tools to identity external and internal factors.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 descr="A colorful squares with white text&#10;&#10;Description automatically generated">
            <a:extLst>
              <a:ext uri="{FF2B5EF4-FFF2-40B4-BE49-F238E27FC236}">
                <a16:creationId xmlns:a16="http://schemas.microsoft.com/office/drawing/2014/main" id="{33A29085-53C2-78AE-CA18-84BD38AD7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4884" y="2324100"/>
            <a:ext cx="3457132" cy="2844800"/>
          </a:xfrm>
          <a:prstGeom prst="rect">
            <a:avLst/>
          </a:prstGeom>
        </p:spPr>
      </p:pic>
      <p:pic>
        <p:nvPicPr>
          <p:cNvPr id="3" name="Picture 2" descr="A screen shot of a diagram&#10;&#10;Description automatically generated">
            <a:extLst>
              <a:ext uri="{FF2B5EF4-FFF2-40B4-BE49-F238E27FC236}">
                <a16:creationId xmlns:a16="http://schemas.microsoft.com/office/drawing/2014/main" id="{4D1E67D6-A2DA-8579-47C0-48BA43B540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5780" y="1943100"/>
            <a:ext cx="354494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775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F8A2C9-ABB0-F148-B06C-684146C61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761" y="441533"/>
            <a:ext cx="11842636" cy="1049073"/>
          </a:xfrm>
        </p:spPr>
        <p:txBody>
          <a:bodyPr vert="horz" lIns="0" tIns="45720" rIns="91440" bIns="45720" rtlCol="0" anchor="ctr" anchorCtr="0">
            <a:noAutofit/>
          </a:bodyPr>
          <a:lstStyle/>
          <a:p>
            <a:r>
              <a:rPr lang="en-US" sz="3600" i="1" dirty="0">
                <a:latin typeface="Arial"/>
                <a:cs typeface="Arial"/>
              </a:rPr>
              <a:t>'Hit from both sides'…'Pracademic double-whammy'</a:t>
            </a:r>
            <a:endParaRPr lang="en-US" sz="4000" i="1" dirty="0">
              <a:highlight>
                <a:srgbClr val="FFFF00"/>
              </a:highlight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1CBC61-2E0B-1846-97E8-2A122B0454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www.ntu.ac.uk</a:t>
            </a:r>
            <a:endParaRPr lang="en-US" dirty="0"/>
          </a:p>
        </p:txBody>
      </p:sp>
      <p:pic>
        <p:nvPicPr>
          <p:cNvPr id="2" name="Picture 1" descr="How will the general election affect housing? | Mortgage News">
            <a:extLst>
              <a:ext uri="{FF2B5EF4-FFF2-40B4-BE49-F238E27FC236}">
                <a16:creationId xmlns:a16="http://schemas.microsoft.com/office/drawing/2014/main" id="{F57E3F83-2137-31E0-2569-FACDE8D34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556" y="3018241"/>
            <a:ext cx="4109863" cy="3043684"/>
          </a:xfrm>
          <a:prstGeom prst="rect">
            <a:avLst/>
          </a:prstGeom>
        </p:spPr>
      </p:pic>
      <p:pic>
        <p:nvPicPr>
          <p:cNvPr id="6" name="Picture 5" descr="Getting Hit From Both Sides Stock Photo | Royalty-Free | FreeImages">
            <a:extLst>
              <a:ext uri="{FF2B5EF4-FFF2-40B4-BE49-F238E27FC236}">
                <a16:creationId xmlns:a16="http://schemas.microsoft.com/office/drawing/2014/main" id="{AC071E1C-34DA-DFFF-B637-3639D9015F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3148" y="3000565"/>
            <a:ext cx="4588397" cy="3055716"/>
          </a:xfrm>
          <a:prstGeom prst="rect">
            <a:avLst/>
          </a:prstGeom>
        </p:spPr>
      </p:pic>
      <p:sp>
        <p:nvSpPr>
          <p:cNvPr id="7" name="Content Placeholder 135">
            <a:extLst>
              <a:ext uri="{FF2B5EF4-FFF2-40B4-BE49-F238E27FC236}">
                <a16:creationId xmlns:a16="http://schemas.microsoft.com/office/drawing/2014/main" id="{CA75B740-457D-5B6F-B035-5A4611E997BD}"/>
              </a:ext>
            </a:extLst>
          </p:cNvPr>
          <p:cNvSpPr txBox="1">
            <a:spLocks/>
          </p:cNvSpPr>
          <p:nvPr/>
        </p:nvSpPr>
        <p:spPr>
          <a:xfrm>
            <a:off x="734569" y="1318185"/>
            <a:ext cx="11000240" cy="13099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2400" b="1" dirty="0">
                <a:ea typeface="+mn-lt"/>
                <a:cs typeface="+mn-lt"/>
              </a:rPr>
              <a:t>Maintaining the 3 Metaphors for pracademic and </a:t>
            </a:r>
            <a:r>
              <a:rPr lang="en-US" sz="2400" b="1" err="1">
                <a:ea typeface="+mn-lt"/>
                <a:cs typeface="+mn-lt"/>
              </a:rPr>
              <a:t>pracademia</a:t>
            </a:r>
            <a:r>
              <a:rPr lang="en-US" sz="2400" b="1" dirty="0">
                <a:ea typeface="+mn-lt"/>
                <a:cs typeface="+mn-lt"/>
              </a:rPr>
              <a:t>...</a:t>
            </a:r>
            <a:endParaRPr lang="en-US" sz="2400" dirty="0">
              <a:cs typeface="Calibri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400" b="1" i="1" dirty="0">
                <a:ea typeface="+mn-lt"/>
                <a:cs typeface="+mn-lt"/>
              </a:rPr>
              <a:t>The Bridge, The Möbius Strip &amp; Dismantling the wheel</a:t>
            </a:r>
            <a:endParaRPr lang="en-US" sz="2400" i="1">
              <a:cs typeface="Arial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2400" dirty="0">
                <a:cs typeface="Calibri"/>
              </a:rPr>
              <a:t>(Holweck, Netolicky &amp; Campbell, 2022, p. 10</a:t>
            </a:r>
            <a:r>
              <a:rPr lang="en-US" dirty="0">
                <a:cs typeface="Calibri"/>
              </a:rPr>
              <a:t>)</a:t>
            </a:r>
          </a:p>
          <a:p>
            <a:pPr marL="0" indent="0" algn="ctr">
              <a:buNone/>
            </a:pPr>
            <a:endParaRPr lang="en-US" sz="3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9074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BD9B8AB-DCDA-9A49-80F0-E1BC4EACE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1" y="431212"/>
            <a:ext cx="11306175" cy="1001983"/>
          </a:xfrm>
        </p:spPr>
        <p:txBody>
          <a:bodyPr/>
          <a:lstStyle/>
          <a:p>
            <a:r>
              <a:rPr lang="en-US" b="1" dirty="0">
                <a:solidFill>
                  <a:srgbClr val="E60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What?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6005B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…Focus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567BA93-D406-5B47-87BA-F1C29E20F1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ntu.ac.uk</a:t>
            </a:r>
          </a:p>
        </p:txBody>
      </p:sp>
      <p:graphicFrame>
        <p:nvGraphicFramePr>
          <p:cNvPr id="29" name="Content Placeholder 3">
            <a:extLst>
              <a:ext uri="{FF2B5EF4-FFF2-40B4-BE49-F238E27FC236}">
                <a16:creationId xmlns:a16="http://schemas.microsoft.com/office/drawing/2014/main" id="{5CB603FB-D317-938C-1442-320E7F094B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5044050"/>
              </p:ext>
            </p:extLst>
          </p:nvPr>
        </p:nvGraphicFramePr>
        <p:xfrm>
          <a:off x="1005189" y="1433195"/>
          <a:ext cx="10540396" cy="5328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16979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F8A2C9-ABB0-F148-B06C-684146C61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073" y="662141"/>
            <a:ext cx="12072041" cy="1058718"/>
          </a:xfrm>
        </p:spPr>
        <p:txBody>
          <a:bodyPr vert="horz" lIns="0" tIns="45720" rIns="91440" bIns="45720" rtlCol="0" anchor="ctr" anchorCtr="0">
            <a:noAutofit/>
          </a:bodyPr>
          <a:lstStyle/>
          <a:p>
            <a:r>
              <a:rPr lang="en-US" i="1" dirty="0">
                <a:latin typeface="Arial"/>
                <a:cs typeface="Arial"/>
              </a:rPr>
              <a:t>Practice the Practice...Participatory Exercise</a:t>
            </a:r>
            <a:br>
              <a:rPr lang="en-US" i="1" dirty="0">
                <a:latin typeface="Arial"/>
                <a:cs typeface="Arial"/>
              </a:rPr>
            </a:br>
            <a:r>
              <a:rPr lang="en-US" i="1" dirty="0">
                <a:solidFill>
                  <a:srgbClr val="00B050"/>
                </a:solidFill>
                <a:latin typeface="Arial"/>
                <a:cs typeface="Arial"/>
              </a:rPr>
              <a:t>PART 3: NEXT STEPS – Call for Action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1CBC61-2E0B-1846-97E8-2A122B0454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www.ntu.ac.uk</a:t>
            </a:r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D66C760-F0EF-0573-C55B-6687AE1AAE0C}"/>
              </a:ext>
            </a:extLst>
          </p:cNvPr>
          <p:cNvSpPr txBox="1">
            <a:spLocks/>
          </p:cNvSpPr>
          <p:nvPr/>
        </p:nvSpPr>
        <p:spPr>
          <a:xfrm>
            <a:off x="480792" y="1938469"/>
            <a:ext cx="3510842" cy="36558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E6005B"/>
              </a:buClr>
              <a:buFont typeface="Wingdings" pitchFamily="2" charset="2"/>
              <a:buNone/>
              <a:defRPr sz="2400" b="1" kern="1200">
                <a:solidFill>
                  <a:srgbClr val="9E04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6005B"/>
              </a:buClr>
              <a:buFont typeface="Wingdings" pitchFamily="2" charset="2"/>
              <a:buNone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6005B"/>
              </a:buClr>
              <a:buFont typeface="Wingdings" pitchFamily="2" charset="2"/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6005B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6005B"/>
              </a:buClr>
              <a:buFont typeface="Wingdings" pitchFamily="2" charset="2"/>
              <a:buNone/>
              <a:defRPr sz="16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itchFamily="2" charset="2"/>
              <a:buChar char="•"/>
            </a:pPr>
            <a:r>
              <a:rPr lang="en-GB" sz="2800" b="0" dirty="0">
                <a:solidFill>
                  <a:schemeClr val="tx1"/>
                </a:solidFill>
                <a:latin typeface="Arial"/>
                <a:cs typeface="Arial"/>
              </a:rPr>
              <a:t>through the convergence of the P.E.S.T and S.W.O.T analysis tools to identity external and internal factors.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 descr="A colorful squares with white text&#10;&#10;Description automatically generated">
            <a:extLst>
              <a:ext uri="{FF2B5EF4-FFF2-40B4-BE49-F238E27FC236}">
                <a16:creationId xmlns:a16="http://schemas.microsoft.com/office/drawing/2014/main" id="{33A29085-53C2-78AE-CA18-84BD38AD7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4884" y="2324100"/>
            <a:ext cx="3457132" cy="2844800"/>
          </a:xfrm>
          <a:prstGeom prst="rect">
            <a:avLst/>
          </a:prstGeom>
        </p:spPr>
      </p:pic>
      <p:pic>
        <p:nvPicPr>
          <p:cNvPr id="3" name="Picture 2" descr="A screen shot of a diagram&#10;&#10;Description automatically generated">
            <a:extLst>
              <a:ext uri="{FF2B5EF4-FFF2-40B4-BE49-F238E27FC236}">
                <a16:creationId xmlns:a16="http://schemas.microsoft.com/office/drawing/2014/main" id="{4D1E67D6-A2DA-8579-47C0-48BA43B540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5780" y="1943100"/>
            <a:ext cx="354494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4618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97FCE-A935-0447-9B70-7505A2050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77" y="289583"/>
            <a:ext cx="11306176" cy="1001982"/>
          </a:xfrm>
        </p:spPr>
        <p:txBody>
          <a:bodyPr/>
          <a:lstStyle/>
          <a:p>
            <a:r>
              <a:rPr lang="en-US" dirty="0"/>
              <a:t>References…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DF457-6A19-B94C-ADFD-2D277C5F1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78" y="1099847"/>
            <a:ext cx="9401423" cy="4810904"/>
          </a:xfrm>
        </p:spPr>
        <p:txBody>
          <a:bodyPr vert="horz" lIns="0" tIns="45720" rIns="91440" bIns="45720" rtlCol="0" anchor="t">
            <a:normAutofit fontScale="70000" lnSpcReduction="20000"/>
          </a:bodyPr>
          <a:lstStyle/>
          <a:p>
            <a:pPr marL="0" indent="0">
              <a:buNone/>
            </a:pPr>
            <a:r>
              <a:rPr lang="en-GB" sz="1600" dirty="0">
                <a:solidFill>
                  <a:schemeClr val="accent2"/>
                </a:solidFill>
                <a:latin typeface="Arial"/>
                <a:cs typeface="Arial"/>
              </a:rPr>
              <a:t>Collins Dictionary (2024) </a:t>
            </a:r>
            <a:r>
              <a:rPr lang="en-GB" sz="1600" dirty="0">
                <a:solidFill>
                  <a:schemeClr val="accent2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https://www.collinsdictionary.com/</a:t>
            </a:r>
            <a:r>
              <a:rPr lang="en-GB" sz="1600" dirty="0">
                <a:solidFill>
                  <a:schemeClr val="accent2"/>
                </a:solidFill>
                <a:latin typeface="Arial"/>
                <a:cs typeface="Arial"/>
              </a:rPr>
              <a:t> </a:t>
            </a:r>
          </a:p>
          <a:p>
            <a:pPr marL="0" indent="0">
              <a:buNone/>
            </a:pPr>
            <a:r>
              <a:rPr lang="en-GB" sz="1600" dirty="0">
                <a:solidFill>
                  <a:schemeClr val="accent2"/>
                </a:solidFill>
                <a:latin typeface="Arial"/>
                <a:cs typeface="Arial"/>
              </a:rPr>
              <a:t>Douglas, H., </a:t>
            </a:r>
            <a:r>
              <a:rPr lang="en-GB" sz="1600" dirty="0" err="1">
                <a:solidFill>
                  <a:schemeClr val="accent2"/>
                </a:solidFill>
                <a:latin typeface="Arial"/>
                <a:cs typeface="Arial"/>
              </a:rPr>
              <a:t>Achilleos</a:t>
            </a:r>
            <a:r>
              <a:rPr lang="en-GB" sz="1600" dirty="0">
                <a:solidFill>
                  <a:schemeClr val="accent2"/>
                </a:solidFill>
                <a:latin typeface="Arial"/>
                <a:cs typeface="Arial"/>
              </a:rPr>
              <a:t>, J., </a:t>
            </a:r>
            <a:r>
              <a:rPr lang="en-GB" sz="1600" dirty="0" err="1">
                <a:solidFill>
                  <a:schemeClr val="accent2"/>
                </a:solidFill>
                <a:latin typeface="Arial"/>
                <a:cs typeface="Arial"/>
              </a:rPr>
              <a:t>Washbrook</a:t>
            </a:r>
            <a:r>
              <a:rPr lang="en-GB" sz="1600" dirty="0">
                <a:solidFill>
                  <a:schemeClr val="accent2"/>
                </a:solidFill>
                <a:latin typeface="Arial"/>
                <a:cs typeface="Arial"/>
              </a:rPr>
              <a:t>, Y. And Robbins, M. </a:t>
            </a:r>
            <a:r>
              <a:rPr lang="en-GB" sz="1600" dirty="0" err="1">
                <a:solidFill>
                  <a:schemeClr val="accent2"/>
                </a:solidFill>
                <a:latin typeface="Arial"/>
                <a:cs typeface="Arial"/>
              </a:rPr>
              <a:t>Pracademia</a:t>
            </a:r>
            <a:r>
              <a:rPr lang="en-GB" sz="1600" dirty="0">
                <a:solidFill>
                  <a:schemeClr val="accent2"/>
                </a:solidFill>
                <a:latin typeface="Arial"/>
                <a:cs typeface="Arial"/>
              </a:rPr>
              <a:t>—Role Modelling </a:t>
            </a:r>
            <a:r>
              <a:rPr lang="en-GB" sz="1600" dirty="0" err="1">
                <a:solidFill>
                  <a:schemeClr val="accent2"/>
                </a:solidFill>
                <a:latin typeface="Arial"/>
                <a:cs typeface="Arial"/>
              </a:rPr>
              <a:t>HyFlex</a:t>
            </a:r>
            <a:r>
              <a:rPr lang="en-GB" sz="1600" dirty="0">
                <a:solidFill>
                  <a:schemeClr val="accent2"/>
                </a:solidFill>
                <a:latin typeface="Arial"/>
                <a:cs typeface="Arial"/>
              </a:rPr>
              <a:t> Digital Pedagogies in Youth Work Education. </a:t>
            </a:r>
            <a:r>
              <a:rPr lang="en-GB" sz="1600" i="1" dirty="0">
                <a:solidFill>
                  <a:schemeClr val="accent2"/>
                </a:solidFill>
                <a:latin typeface="Arial"/>
                <a:cs typeface="Arial"/>
              </a:rPr>
              <a:t>JAYS </a:t>
            </a:r>
            <a:r>
              <a:rPr lang="en-GB" sz="1600" dirty="0">
                <a:solidFill>
                  <a:schemeClr val="accent2"/>
                </a:solidFill>
                <a:latin typeface="Arial"/>
                <a:cs typeface="Arial"/>
              </a:rPr>
              <a:t>(2024). </a:t>
            </a:r>
            <a:r>
              <a:rPr lang="en-GB" sz="1600" dirty="0">
                <a:solidFill>
                  <a:schemeClr val="accent2"/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https://doi.org/10.1007/s43151-024-00128-z</a:t>
            </a:r>
            <a:r>
              <a:rPr lang="en-GB" sz="1600" dirty="0">
                <a:solidFill>
                  <a:schemeClr val="accent2"/>
                </a:solidFill>
                <a:latin typeface="Arial"/>
                <a:cs typeface="Arial"/>
              </a:rPr>
              <a:t> </a:t>
            </a:r>
            <a:endParaRPr lang="en-GB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GB" sz="1600" dirty="0">
                <a:solidFill>
                  <a:schemeClr val="accent2"/>
                </a:solidFill>
                <a:latin typeface="Arial"/>
                <a:cs typeface="Arial"/>
              </a:rPr>
              <a:t>Freire, P. (1997) </a:t>
            </a:r>
            <a:r>
              <a:rPr lang="en-GB" sz="1600" i="1" dirty="0">
                <a:solidFill>
                  <a:schemeClr val="accent2"/>
                </a:solidFill>
                <a:latin typeface="Arial"/>
                <a:cs typeface="Arial"/>
              </a:rPr>
              <a:t>Pedagogy of the Oppressed</a:t>
            </a:r>
            <a:r>
              <a:rPr lang="en-GB" sz="1600" dirty="0">
                <a:solidFill>
                  <a:schemeClr val="accent2"/>
                </a:solidFill>
                <a:latin typeface="Arial"/>
                <a:cs typeface="Arial"/>
              </a:rPr>
              <a:t>. London: Penguin Books.</a:t>
            </a:r>
            <a:endParaRPr lang="en-US">
              <a:solidFill>
                <a:schemeClr val="accent2"/>
              </a:solidFill>
              <a:latin typeface="Arial"/>
              <a:cs typeface="Arial"/>
            </a:endParaRPr>
          </a:p>
          <a:p>
            <a:pPr marL="0" indent="0">
              <a:buNone/>
            </a:pPr>
            <a:r>
              <a:rPr lang="en-GB" sz="1600" err="1">
                <a:solidFill>
                  <a:schemeClr val="accent2"/>
                </a:solidFill>
                <a:latin typeface="Arial"/>
                <a:cs typeface="Arial"/>
              </a:rPr>
              <a:t>Hollweck</a:t>
            </a:r>
            <a:r>
              <a:rPr lang="en-GB" sz="1600" dirty="0">
                <a:solidFill>
                  <a:schemeClr val="accent2"/>
                </a:solidFill>
                <a:latin typeface="Arial"/>
                <a:cs typeface="Arial"/>
              </a:rPr>
              <a:t>, T., Netolicky, D.M. and Campbell, P. (2022), "Defining and exploring </a:t>
            </a:r>
            <a:r>
              <a:rPr lang="en-GB" sz="1600" err="1">
                <a:solidFill>
                  <a:schemeClr val="accent2"/>
                </a:solidFill>
                <a:latin typeface="Arial"/>
                <a:cs typeface="Arial"/>
              </a:rPr>
              <a:t>pracademia</a:t>
            </a:r>
            <a:r>
              <a:rPr lang="en-GB" sz="1600" dirty="0">
                <a:solidFill>
                  <a:schemeClr val="accent2"/>
                </a:solidFill>
                <a:latin typeface="Arial"/>
                <a:cs typeface="Arial"/>
              </a:rPr>
              <a:t>: identity, community, and engagement", </a:t>
            </a:r>
            <a:r>
              <a:rPr lang="en-GB" sz="1600" i="1" dirty="0">
                <a:solidFill>
                  <a:schemeClr val="accent2"/>
                </a:solidFill>
                <a:latin typeface="Arial"/>
                <a:cs typeface="Arial"/>
              </a:rPr>
              <a:t>Journal of Professional Capital and Community</a:t>
            </a:r>
            <a:r>
              <a:rPr lang="en-GB" sz="1600" dirty="0">
                <a:solidFill>
                  <a:schemeClr val="accent2"/>
                </a:solidFill>
                <a:latin typeface="Arial"/>
                <a:cs typeface="Arial"/>
              </a:rPr>
              <a:t>, Vol. 7 No. 1, pp. 6-25. https://doi.org/10.1108/JPCC-05-2021-0026</a:t>
            </a:r>
            <a:endParaRPr lang="en-GB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GB" sz="1600" dirty="0">
                <a:solidFill>
                  <a:schemeClr val="accent2"/>
                </a:solidFill>
              </a:rPr>
              <a:t>Jeffs, T. and Smith, M. (2005) </a:t>
            </a:r>
            <a:r>
              <a:rPr lang="en-GB" sz="1600" i="1" dirty="0">
                <a:solidFill>
                  <a:schemeClr val="accent2"/>
                </a:solidFill>
              </a:rPr>
              <a:t>Informal education: conversation, democracy and learning. </a:t>
            </a:r>
            <a:r>
              <a:rPr lang="en-GB" sz="1600" dirty="0">
                <a:solidFill>
                  <a:schemeClr val="accent2"/>
                </a:solidFill>
              </a:rPr>
              <a:t>Nottingham: Educational Heretics Press.</a:t>
            </a:r>
          </a:p>
          <a:p>
            <a:pPr marL="0" indent="0">
              <a:buNone/>
            </a:pPr>
            <a:r>
              <a:rPr lang="en-GB" sz="1600" dirty="0">
                <a:solidFill>
                  <a:schemeClr val="accent2"/>
                </a:solidFill>
              </a:rPr>
              <a:t>Jones, I.D,; Brady, G. (2022) Informal Education Pedagogy Transcendence from the ‘Academy’ to Society in the Current and Post COVID Environment. International Journal of Education Sciences. Special Issue, Educating Informal Educators, 12, 37. </a:t>
            </a:r>
            <a:r>
              <a:rPr lang="en-GB" sz="1600" dirty="0">
                <a:solidFill>
                  <a:schemeClr val="accent2"/>
                </a:solidFill>
                <a:hlinkClick r:id="rId5"/>
              </a:rPr>
              <a:t>https://doi.org/10.3390/educsci12010037</a:t>
            </a:r>
            <a:r>
              <a:rPr lang="en-GB" sz="1600" dirty="0">
                <a:solidFill>
                  <a:schemeClr val="accent2"/>
                </a:solidFill>
              </a:rPr>
              <a:t>    </a:t>
            </a:r>
          </a:p>
          <a:p>
            <a:pPr marL="0" indent="0">
              <a:buNone/>
            </a:pPr>
            <a:r>
              <a:rPr lang="en-GB" sz="1600" dirty="0">
                <a:solidFill>
                  <a:schemeClr val="accent2"/>
                </a:solidFill>
                <a:latin typeface="Arial"/>
                <a:cs typeface="Arial"/>
              </a:rPr>
              <a:t>Ord, J. (2016) </a:t>
            </a:r>
            <a:r>
              <a:rPr lang="en-GB" sz="1600" i="1" dirty="0">
                <a:solidFill>
                  <a:schemeClr val="accent2"/>
                </a:solidFill>
                <a:latin typeface="Arial"/>
                <a:cs typeface="Arial"/>
              </a:rPr>
              <a:t>Youth Work Process, Product and Practice: Creating an Authentic Curriculum in Working with Young People,</a:t>
            </a:r>
            <a:r>
              <a:rPr lang="en-GB" sz="1600" dirty="0">
                <a:solidFill>
                  <a:schemeClr val="accent2"/>
                </a:solidFill>
                <a:latin typeface="Arial"/>
                <a:cs typeface="Arial"/>
              </a:rPr>
              <a:t> 2nd ed. Oxon: Routledge.</a:t>
            </a:r>
          </a:p>
          <a:p>
            <a:pPr marL="0" indent="0">
              <a:buNone/>
            </a:pPr>
            <a:r>
              <a:rPr lang="en-GB" sz="1600" dirty="0">
                <a:solidFill>
                  <a:schemeClr val="accent2"/>
                </a:solidFill>
                <a:latin typeface="Arial"/>
                <a:cs typeface="Arial"/>
              </a:rPr>
              <a:t>Powell, E., Winfield, G., </a:t>
            </a:r>
            <a:r>
              <a:rPr lang="en-GB" sz="1600" err="1">
                <a:solidFill>
                  <a:schemeClr val="accent2"/>
                </a:solidFill>
                <a:latin typeface="Arial"/>
                <a:cs typeface="Arial"/>
              </a:rPr>
              <a:t>Schatteman</a:t>
            </a:r>
            <a:r>
              <a:rPr lang="en-GB" sz="1600" dirty="0">
                <a:solidFill>
                  <a:schemeClr val="accent2"/>
                </a:solidFill>
                <a:latin typeface="Arial"/>
                <a:cs typeface="Arial"/>
              </a:rPr>
              <a:t>, A.M. and Trusty, K., 2018. Collaboration Between Practitioners and Academics: Defining the Pracademic Experience. </a:t>
            </a:r>
            <a:r>
              <a:rPr lang="en-GB" sz="1600" i="1" dirty="0">
                <a:solidFill>
                  <a:schemeClr val="accent2"/>
                </a:solidFill>
                <a:latin typeface="Arial"/>
                <a:cs typeface="Arial"/>
              </a:rPr>
              <a:t>The Journal of Nonprofit Education and Leadership</a:t>
            </a:r>
            <a:r>
              <a:rPr lang="en-GB" sz="1600" dirty="0">
                <a:solidFill>
                  <a:schemeClr val="accent2"/>
                </a:solidFill>
                <a:latin typeface="Arial"/>
                <a:cs typeface="Arial"/>
              </a:rPr>
              <a:t>, 8(1),. </a:t>
            </a:r>
            <a:r>
              <a:rPr lang="en-GB" sz="1600" dirty="0">
                <a:solidFill>
                  <a:schemeClr val="accent2"/>
                </a:solidFill>
                <a:latin typeface="Arial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https://doi.org/10.18666/JNEL-2018-V8-I1-8295</a:t>
            </a:r>
            <a:r>
              <a:rPr lang="en-GB" sz="1600" dirty="0">
                <a:solidFill>
                  <a:schemeClr val="accent2"/>
                </a:solidFill>
                <a:latin typeface="Arial"/>
                <a:cs typeface="Arial"/>
              </a:rPr>
              <a:t>  </a:t>
            </a:r>
            <a:endParaRPr lang="en-GB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GB" sz="1600" dirty="0">
                <a:solidFill>
                  <a:schemeClr val="accent2"/>
                </a:solidFill>
                <a:latin typeface="Arial"/>
                <a:cs typeface="Arial"/>
              </a:rPr>
              <a:t>Sharma, M. (2021) Young People, Protest, and Policy: A 21st Century Model of Social Change. </a:t>
            </a:r>
            <a:r>
              <a:rPr lang="en-GB" sz="1600" i="1" dirty="0">
                <a:solidFill>
                  <a:schemeClr val="accent2"/>
                </a:solidFill>
                <a:latin typeface="Arial"/>
                <a:cs typeface="Arial"/>
              </a:rPr>
              <a:t>Youth &amp; Policy</a:t>
            </a:r>
            <a:r>
              <a:rPr lang="en-GB" sz="1600" dirty="0">
                <a:solidFill>
                  <a:schemeClr val="accent2"/>
                </a:solidFill>
                <a:latin typeface="Arial"/>
                <a:cs typeface="Arial"/>
              </a:rPr>
              <a:t>, </a:t>
            </a:r>
            <a:r>
              <a:rPr lang="en-GB" sz="1600" dirty="0">
                <a:solidFill>
                  <a:schemeClr val="accent2"/>
                </a:solidFill>
                <a:latin typeface="Arial"/>
                <a:cs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Young People, Protest, and Policy: A 21st Century Model of Social Change – Youth &amp; Policy (youthandpolicy.org)</a:t>
            </a:r>
            <a:r>
              <a:rPr lang="en-GB" sz="1600" dirty="0">
                <a:solidFill>
                  <a:schemeClr val="accent2"/>
                </a:solidFill>
                <a:latin typeface="Arial"/>
                <a:cs typeface="Arial"/>
              </a:rPr>
              <a:t> </a:t>
            </a:r>
            <a:endParaRPr lang="en-GB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GB" sz="1600" dirty="0">
                <a:solidFill>
                  <a:schemeClr val="accent2"/>
                </a:solidFill>
              </a:rPr>
              <a:t>Smith, M.K. (1997/2002) </a:t>
            </a:r>
            <a:r>
              <a:rPr lang="en-GB" sz="1600" i="1" dirty="0">
                <a:solidFill>
                  <a:schemeClr val="accent2"/>
                </a:solidFill>
              </a:rPr>
              <a:t>Paulo Freire and Informal Education. </a:t>
            </a:r>
            <a:r>
              <a:rPr lang="en-GB" sz="1600" dirty="0">
                <a:solidFill>
                  <a:schemeClr val="accent2"/>
                </a:solidFill>
              </a:rPr>
              <a:t>The Encyclopaedia of Pedagogy and Informal Education. Available online: </a:t>
            </a:r>
            <a:r>
              <a:rPr lang="en-GB" sz="1600" dirty="0">
                <a:solidFill>
                  <a:schemeClr val="accent2"/>
                </a:solidFill>
                <a:hlinkClick r:id="rId8"/>
              </a:rPr>
              <a:t>https://infed.org/mobi/paulo-freire-dialogue-praxis-and-education</a:t>
            </a:r>
            <a:r>
              <a:rPr lang="en-GB" sz="1600" dirty="0">
                <a:solidFill>
                  <a:schemeClr val="accent2"/>
                </a:solidFill>
              </a:rPr>
              <a:t> </a:t>
            </a:r>
          </a:p>
          <a:p>
            <a:pPr marL="0" indent="0">
              <a:buNone/>
            </a:pPr>
            <a:r>
              <a:rPr lang="en-GB" sz="1600" dirty="0">
                <a:solidFill>
                  <a:schemeClr val="accent2"/>
                </a:solidFill>
                <a:latin typeface="Arial"/>
                <a:cs typeface="Arial"/>
              </a:rPr>
              <a:t>Christian </a:t>
            </a:r>
            <a:r>
              <a:rPr lang="en-GB" sz="1600" dirty="0" err="1">
                <a:solidFill>
                  <a:schemeClr val="accent2"/>
                </a:solidFill>
                <a:latin typeface="Arial"/>
                <a:cs typeface="Arial"/>
              </a:rPr>
              <a:t>Spatscheck</a:t>
            </a:r>
            <a:r>
              <a:rPr lang="en-GB" sz="1600" dirty="0">
                <a:solidFill>
                  <a:schemeClr val="accent2"/>
                </a:solidFill>
                <a:latin typeface="Arial"/>
                <a:cs typeface="Arial"/>
              </a:rPr>
              <a:t> (2019) Spatial approaches to social work – theoretical foundations and implications for practice and research, </a:t>
            </a:r>
            <a:r>
              <a:rPr lang="en-GB" sz="1600" i="1" dirty="0">
                <a:solidFill>
                  <a:schemeClr val="accent2"/>
                </a:solidFill>
                <a:latin typeface="Arial"/>
                <a:cs typeface="Arial"/>
              </a:rPr>
              <a:t>European Journal of Social Work</a:t>
            </a:r>
            <a:r>
              <a:rPr lang="en-GB" sz="1600" dirty="0">
                <a:solidFill>
                  <a:schemeClr val="accent2"/>
                </a:solidFill>
                <a:latin typeface="Arial"/>
                <a:cs typeface="Arial"/>
              </a:rPr>
              <a:t>, 22:5, 845-859, DOI: 10.1080/13691457.2018.1550387 </a:t>
            </a:r>
            <a:endParaRPr lang="en-GB"/>
          </a:p>
          <a:p>
            <a:pPr marL="0" indent="0">
              <a:buNone/>
            </a:pPr>
            <a:r>
              <a:rPr lang="en-GB" sz="1400" dirty="0">
                <a:solidFill>
                  <a:schemeClr val="accent2"/>
                </a:solidFill>
                <a:latin typeface="Arial"/>
                <a:cs typeface="Arial"/>
              </a:rPr>
              <a:t>Stirk, M. (2023). The Pracademic: Where Practice Meets Theory. The Value of Practitioner Experience when Teaching and Researching in a Higher Education Environment. In: Dickinson, J., Griffiths, TL. (eds)</a:t>
            </a:r>
            <a:r>
              <a:rPr lang="en-GB" sz="1400" i="1" dirty="0">
                <a:solidFill>
                  <a:schemeClr val="accent2"/>
                </a:solidFill>
                <a:latin typeface="Arial"/>
                <a:cs typeface="Arial"/>
              </a:rPr>
              <a:t> Professional Development for Practitioners in Academia. Knowledge Studies in Higher Education</a:t>
            </a:r>
            <a:r>
              <a:rPr lang="en-GB" sz="1400" dirty="0">
                <a:solidFill>
                  <a:schemeClr val="accent2"/>
                </a:solidFill>
                <a:latin typeface="Arial"/>
                <a:cs typeface="Arial"/>
              </a:rPr>
              <a:t>, vol 13. Springer, Cham.</a:t>
            </a:r>
            <a:r>
              <a:rPr lang="en-GB" sz="1400" dirty="0">
                <a:solidFill>
                  <a:srgbClr val="222222"/>
                </a:solidFill>
                <a:latin typeface="Arial"/>
                <a:cs typeface="Arial"/>
              </a:rPr>
              <a:t> </a:t>
            </a:r>
            <a:r>
              <a:rPr lang="en-GB" sz="1400" dirty="0">
                <a:solidFill>
                  <a:srgbClr val="222222"/>
                </a:solidFill>
                <a:latin typeface="Arial"/>
                <a:cs typeface="Arial"/>
                <a:hlinkClick r:id="rId9"/>
              </a:rPr>
              <a:t>https://doi.org/10.1007/978-3-031-33746-8_4</a:t>
            </a:r>
            <a:r>
              <a:rPr lang="en-GB" sz="1400" dirty="0">
                <a:solidFill>
                  <a:srgbClr val="222222"/>
                </a:solidFill>
                <a:latin typeface="Arial"/>
                <a:cs typeface="Arial"/>
              </a:rPr>
              <a:t> </a:t>
            </a:r>
            <a:endParaRPr lang="en-GB" sz="1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sz="1500" dirty="0">
                <a:solidFill>
                  <a:schemeClr val="accent2"/>
                </a:solidFill>
                <a:latin typeface="Arial"/>
                <a:cs typeface="Arial"/>
              </a:rPr>
              <a:t>Wallace, R. J. (2019). </a:t>
            </a:r>
            <a:r>
              <a:rPr lang="en-GB" sz="1500" i="1" dirty="0">
                <a:solidFill>
                  <a:schemeClr val="accent2"/>
                </a:solidFill>
                <a:latin typeface="Arial"/>
                <a:cs typeface="Arial"/>
              </a:rPr>
              <a:t>The Moral Nexus.</a:t>
            </a:r>
            <a:r>
              <a:rPr lang="en-GB" sz="1500" dirty="0">
                <a:solidFill>
                  <a:schemeClr val="accent2"/>
                </a:solidFill>
                <a:latin typeface="Arial"/>
                <a:cs typeface="Arial"/>
              </a:rPr>
              <a:t> Princeton University Press. </a:t>
            </a:r>
            <a:r>
              <a:rPr lang="en-GB" sz="1500" dirty="0">
                <a:solidFill>
                  <a:schemeClr val="accent2"/>
                </a:solidFill>
                <a:latin typeface="Arial"/>
                <a:cs typeface="Arial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https://doi.org/10.2307/j.ctv3znwhn</a:t>
            </a:r>
            <a:r>
              <a:rPr lang="en-GB" sz="1500" dirty="0">
                <a:solidFill>
                  <a:schemeClr val="accent2"/>
                </a:solidFill>
                <a:latin typeface="Arial"/>
                <a:cs typeface="Arial"/>
              </a:rPr>
              <a:t> </a:t>
            </a:r>
            <a:endParaRPr lang="en-GB" sz="15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123CED-11A6-E542-93C5-C3FBF66D4B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www.ntu.ac.uk</a:t>
            </a:r>
            <a:endParaRPr lang="en-US" dirty="0"/>
          </a:p>
        </p:txBody>
      </p:sp>
      <p:pic>
        <p:nvPicPr>
          <p:cNvPr id="10" name="Content Placeholder 9" descr="Three neatly stacked books">
            <a:extLst>
              <a:ext uri="{FF2B5EF4-FFF2-40B4-BE49-F238E27FC236}">
                <a16:creationId xmlns:a16="http://schemas.microsoft.com/office/drawing/2014/main" id="{E9C10F4A-8B57-4F74-BAD3-28CA016D1DD9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11"/>
          <a:stretch>
            <a:fillRect/>
          </a:stretch>
        </p:blipFill>
        <p:spPr>
          <a:xfrm>
            <a:off x="9968846" y="1606666"/>
            <a:ext cx="1896452" cy="3648242"/>
          </a:xfrm>
        </p:spPr>
      </p:pic>
    </p:spTree>
    <p:extLst>
      <p:ext uri="{BB962C8B-B14F-4D97-AF65-F5344CB8AC3E}">
        <p14:creationId xmlns:p14="http://schemas.microsoft.com/office/powerpoint/2010/main" val="400867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BD9B8AB-DCDA-9A49-80F0-E1BC4EACE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0" y="431212"/>
            <a:ext cx="11306175" cy="1001983"/>
          </a:xfrm>
        </p:spPr>
        <p:txBody>
          <a:bodyPr/>
          <a:lstStyle/>
          <a:p>
            <a:r>
              <a:rPr lang="en-US" b="1" dirty="0">
                <a:solidFill>
                  <a:srgbClr val="E60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Why?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6005B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…Rationale &amp; Purpose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567BA93-D406-5B47-87BA-F1C29E20F1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ntu.ac.uk</a:t>
            </a:r>
          </a:p>
        </p:txBody>
      </p:sp>
      <p:graphicFrame>
        <p:nvGraphicFramePr>
          <p:cNvPr id="12" name="Content Placeholder 3">
            <a:extLst>
              <a:ext uri="{FF2B5EF4-FFF2-40B4-BE49-F238E27FC236}">
                <a16:creationId xmlns:a16="http://schemas.microsoft.com/office/drawing/2014/main" id="{D4FF611D-7987-E302-C3D9-E68E6459B4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6571533"/>
              </p:ext>
            </p:extLst>
          </p:nvPr>
        </p:nvGraphicFramePr>
        <p:xfrm>
          <a:off x="442909" y="525802"/>
          <a:ext cx="11306176" cy="5011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79211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BD9B8AB-DCDA-9A49-80F0-E1BC4EACE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431212"/>
            <a:ext cx="11306175" cy="1001983"/>
          </a:xfrm>
        </p:spPr>
        <p:txBody>
          <a:bodyPr/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6005B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How?…Context for today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567BA93-D406-5B47-87BA-F1C29E20F1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ntu.ac.uk</a:t>
            </a:r>
          </a:p>
        </p:txBody>
      </p:sp>
      <p:graphicFrame>
        <p:nvGraphicFramePr>
          <p:cNvPr id="17" name="Content Placeholder 3">
            <a:extLst>
              <a:ext uri="{FF2B5EF4-FFF2-40B4-BE49-F238E27FC236}">
                <a16:creationId xmlns:a16="http://schemas.microsoft.com/office/drawing/2014/main" id="{CBFF6BEC-9D27-4D5F-CE58-7D98FA6B34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5352251"/>
              </p:ext>
            </p:extLst>
          </p:nvPr>
        </p:nvGraphicFramePr>
        <p:xfrm>
          <a:off x="442912" y="1248751"/>
          <a:ext cx="10917292" cy="4993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45886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BD9B8AB-DCDA-9A49-80F0-E1BC4EACE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431212"/>
            <a:ext cx="11306175" cy="1001983"/>
          </a:xfrm>
        </p:spPr>
        <p:txBody>
          <a:bodyPr/>
          <a:lstStyle/>
          <a:p>
            <a:r>
              <a:rPr lang="en-US" b="1" dirty="0">
                <a:solidFill>
                  <a:srgbClr val="E6005B"/>
                </a:solidFill>
                <a:latin typeface="Arial"/>
                <a:cs typeface="Arial"/>
              </a:rPr>
              <a:t>But First…Positionality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567BA93-D406-5B47-87BA-F1C29E20F1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ntu.ac.uk</a:t>
            </a:r>
          </a:p>
        </p:txBody>
      </p:sp>
      <p:sp>
        <p:nvSpPr>
          <p:cNvPr id="136" name="Content Placeholder 135">
            <a:extLst>
              <a:ext uri="{FF2B5EF4-FFF2-40B4-BE49-F238E27FC236}">
                <a16:creationId xmlns:a16="http://schemas.microsoft.com/office/drawing/2014/main" id="{D3FE15D4-415D-F97D-8742-A91BC4921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376" y="1893888"/>
            <a:ext cx="4209370" cy="660401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sz="4000" i="1" dirty="0">
                <a:latin typeface="Arial"/>
                <a:ea typeface="Calibri"/>
                <a:cs typeface="Calibri"/>
              </a:rPr>
              <a:t>"I'm a Pracademic"</a:t>
            </a:r>
          </a:p>
        </p:txBody>
      </p:sp>
      <p:sp>
        <p:nvSpPr>
          <p:cNvPr id="138" name="Content Placeholder 135">
            <a:extLst>
              <a:ext uri="{FF2B5EF4-FFF2-40B4-BE49-F238E27FC236}">
                <a16:creationId xmlns:a16="http://schemas.microsoft.com/office/drawing/2014/main" id="{97BDDFC9-BFC8-9A5B-F4E5-7EF701CE1032}"/>
              </a:ext>
            </a:extLst>
          </p:cNvPr>
          <p:cNvSpPr txBox="1">
            <a:spLocks/>
          </p:cNvSpPr>
          <p:nvPr/>
        </p:nvSpPr>
        <p:spPr>
          <a:xfrm>
            <a:off x="5020354" y="1918381"/>
            <a:ext cx="5669869" cy="43170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dirty="0">
                <a:latin typeface="Arial"/>
                <a:ea typeface="+mn-lt"/>
                <a:cs typeface="+mn-lt"/>
              </a:rPr>
              <a:t>Lecturers with first-hand practitioner experience, or pracademics (Panda, 2014), are widely considered to have </a:t>
            </a:r>
            <a:r>
              <a:rPr lang="en-US" sz="3000" b="1" dirty="0">
                <a:latin typeface="Arial"/>
                <a:ea typeface="+mn-lt"/>
                <a:cs typeface="+mn-lt"/>
              </a:rPr>
              <a:t>authority about their subject</a:t>
            </a:r>
            <a:r>
              <a:rPr lang="en-US" sz="3000" dirty="0">
                <a:latin typeface="Arial"/>
                <a:ea typeface="+mn-lt"/>
                <a:cs typeface="+mn-lt"/>
              </a:rPr>
              <a:t>, whether they realise it or not. They have invested a significant part of their working life into their career to date. </a:t>
            </a:r>
            <a:endParaRPr lang="en-US" sz="3000">
              <a:latin typeface="Arial"/>
              <a:ea typeface="+mn-lt"/>
              <a:cs typeface="Arial"/>
            </a:endParaRPr>
          </a:p>
          <a:p>
            <a:pPr marL="0" indent="0" algn="ctr">
              <a:buNone/>
            </a:pPr>
            <a:r>
              <a:rPr lang="en-US" sz="3000" dirty="0">
                <a:latin typeface="Arial"/>
                <a:ea typeface="+mn-lt"/>
                <a:cs typeface="+mn-lt"/>
              </a:rPr>
              <a:t>(Stirk, 2023, p. 40)</a:t>
            </a:r>
            <a:endParaRPr lang="en-US" sz="3000" dirty="0">
              <a:latin typeface="Arial"/>
              <a:cs typeface="Arial"/>
            </a:endParaRPr>
          </a:p>
        </p:txBody>
      </p:sp>
      <p:pic>
        <p:nvPicPr>
          <p:cNvPr id="2" name="Picture 1" descr="The Root Change “Pracademic” - What We’ve Learned from Bridging the ...">
            <a:extLst>
              <a:ext uri="{FF2B5EF4-FFF2-40B4-BE49-F238E27FC236}">
                <a16:creationId xmlns:a16="http://schemas.microsoft.com/office/drawing/2014/main" id="{5A1761A5-7F47-0625-A98A-FB472A182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5396" y="581025"/>
            <a:ext cx="2065565" cy="1627414"/>
          </a:xfrm>
          <a:prstGeom prst="rect">
            <a:avLst/>
          </a:prstGeom>
        </p:spPr>
      </p:pic>
      <p:pic>
        <p:nvPicPr>
          <p:cNvPr id="3" name="Picture 2" descr="Stream The Pracademic | Listen to podcast episodes online for free on ...">
            <a:extLst>
              <a:ext uri="{FF2B5EF4-FFF2-40B4-BE49-F238E27FC236}">
                <a16:creationId xmlns:a16="http://schemas.microsoft.com/office/drawing/2014/main" id="{2E24FA87-4997-F259-D36D-E0A6899F81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7607" y="2884715"/>
            <a:ext cx="3007179" cy="317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65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BD9B8AB-DCDA-9A49-80F0-E1BC4EACE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431212"/>
            <a:ext cx="11306175" cy="1001983"/>
          </a:xfrm>
        </p:spPr>
        <p:txBody>
          <a:bodyPr/>
          <a:lstStyle/>
          <a:p>
            <a:r>
              <a:rPr lang="en-US" b="1" dirty="0">
                <a:solidFill>
                  <a:srgbClr val="E6005B"/>
                </a:solidFill>
                <a:latin typeface="Arial"/>
                <a:cs typeface="Arial"/>
              </a:rPr>
              <a:t>Other definitions…Positionality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567BA93-D406-5B47-87BA-F1C29E20F1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ntu.ac.uk</a:t>
            </a:r>
          </a:p>
        </p:txBody>
      </p:sp>
      <p:sp>
        <p:nvSpPr>
          <p:cNvPr id="138" name="Content Placeholder 135">
            <a:extLst>
              <a:ext uri="{FF2B5EF4-FFF2-40B4-BE49-F238E27FC236}">
                <a16:creationId xmlns:a16="http://schemas.microsoft.com/office/drawing/2014/main" id="{97BDDFC9-BFC8-9A5B-F4E5-7EF701CE1032}"/>
              </a:ext>
            </a:extLst>
          </p:cNvPr>
          <p:cNvSpPr txBox="1">
            <a:spLocks/>
          </p:cNvSpPr>
          <p:nvPr/>
        </p:nvSpPr>
        <p:spPr>
          <a:xfrm>
            <a:off x="437771" y="1304548"/>
            <a:ext cx="3917269" cy="30089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dirty="0">
                <a:ea typeface="+mn-lt"/>
                <a:cs typeface="+mn-lt"/>
              </a:rPr>
              <a:t>...pracademic is </a:t>
            </a:r>
            <a:r>
              <a:rPr lang="en-US" sz="2200" b="1" dirty="0">
                <a:ea typeface="+mn-lt"/>
                <a:cs typeface="+mn-lt"/>
              </a:rPr>
              <a:t>collaborative</a:t>
            </a:r>
            <a:r>
              <a:rPr lang="en-US" sz="2200" dirty="0">
                <a:ea typeface="+mn-lt"/>
                <a:cs typeface="+mn-lt"/>
              </a:rPr>
              <a:t> and research-oriented characterizing relationships between academics who are </a:t>
            </a:r>
            <a:r>
              <a:rPr lang="en-US" sz="2200" b="1" dirty="0">
                <a:ea typeface="+mn-lt"/>
                <a:cs typeface="+mn-lt"/>
              </a:rPr>
              <a:t>interested in practice concerns</a:t>
            </a:r>
            <a:r>
              <a:rPr lang="en-US" sz="2200" dirty="0">
                <a:ea typeface="+mn-lt"/>
                <a:cs typeface="+mn-lt"/>
              </a:rPr>
              <a:t> and practitioners who are </a:t>
            </a:r>
            <a:r>
              <a:rPr lang="en-US" sz="2200" b="1" dirty="0">
                <a:ea typeface="+mn-lt"/>
                <a:cs typeface="+mn-lt"/>
              </a:rPr>
              <a:t>reflexive</a:t>
            </a:r>
            <a:r>
              <a:rPr lang="en-US" sz="2200" dirty="0">
                <a:ea typeface="+mn-lt"/>
                <a:cs typeface="+mn-lt"/>
              </a:rPr>
              <a:t> and seek to implement based on research.</a:t>
            </a:r>
          </a:p>
          <a:p>
            <a:pPr marL="0" indent="0" algn="ctr">
              <a:buNone/>
            </a:pPr>
            <a:r>
              <a:rPr lang="en-US" sz="2200" dirty="0">
                <a:cs typeface="Calibri"/>
              </a:rPr>
              <a:t>(Powell et al, 2018, p. 64)</a:t>
            </a:r>
          </a:p>
          <a:p>
            <a:pPr marL="0" indent="0" algn="ctr">
              <a:buNone/>
            </a:pPr>
            <a:endParaRPr lang="en-US" sz="3000" dirty="0">
              <a:cs typeface="Calibri"/>
            </a:endParaRPr>
          </a:p>
        </p:txBody>
      </p:sp>
      <p:pic>
        <p:nvPicPr>
          <p:cNvPr id="2" name="Picture 1" descr="The Root Change “Pracademic” - What We’ve Learned from Bridging the ...">
            <a:extLst>
              <a:ext uri="{FF2B5EF4-FFF2-40B4-BE49-F238E27FC236}">
                <a16:creationId xmlns:a16="http://schemas.microsoft.com/office/drawing/2014/main" id="{5A1761A5-7F47-0625-A98A-FB472A182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4480" y="581025"/>
            <a:ext cx="2626481" cy="2071914"/>
          </a:xfrm>
          <a:prstGeom prst="rect">
            <a:avLst/>
          </a:prstGeom>
        </p:spPr>
      </p:pic>
      <p:sp>
        <p:nvSpPr>
          <p:cNvPr id="8" name="Content Placeholder 135">
            <a:extLst>
              <a:ext uri="{FF2B5EF4-FFF2-40B4-BE49-F238E27FC236}">
                <a16:creationId xmlns:a16="http://schemas.microsoft.com/office/drawing/2014/main" id="{D15F0229-DA05-5852-5D11-BFD7CC478029}"/>
              </a:ext>
            </a:extLst>
          </p:cNvPr>
          <p:cNvSpPr txBox="1">
            <a:spLocks/>
          </p:cNvSpPr>
          <p:nvPr/>
        </p:nvSpPr>
        <p:spPr>
          <a:xfrm>
            <a:off x="4732486" y="2280331"/>
            <a:ext cx="3434669" cy="29835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dirty="0">
                <a:ea typeface="+mn-lt"/>
                <a:cs typeface="+mn-lt"/>
              </a:rPr>
              <a:t>...a single person who is engaged as a </a:t>
            </a:r>
            <a:r>
              <a:rPr lang="en-US" sz="2200" b="1" dirty="0">
                <a:ea typeface="+mn-lt"/>
                <a:cs typeface="+mn-lt"/>
              </a:rPr>
              <a:t>practitioner and a researcher</a:t>
            </a:r>
            <a:r>
              <a:rPr lang="en-US" sz="2200" dirty="0">
                <a:ea typeface="+mn-lt"/>
                <a:cs typeface="+mn-lt"/>
              </a:rPr>
              <a:t>. This pracademic approach to discovery and translation requires </a:t>
            </a:r>
            <a:r>
              <a:rPr lang="en-US" sz="2200" b="1" dirty="0">
                <a:ea typeface="+mn-lt"/>
                <a:cs typeface="+mn-lt"/>
              </a:rPr>
              <a:t>facilitators with unique professional characteristics</a:t>
            </a:r>
          </a:p>
          <a:p>
            <a:pPr marL="0" indent="0" algn="ctr">
              <a:buNone/>
            </a:pPr>
            <a:r>
              <a:rPr lang="en-US" sz="2200" dirty="0">
                <a:cs typeface="Calibri"/>
              </a:rPr>
              <a:t>(Powell et al, 2018, p. 64</a:t>
            </a:r>
            <a:r>
              <a:rPr lang="en-US" sz="2400" dirty="0">
                <a:cs typeface="Calibri"/>
              </a:rPr>
              <a:t>)</a:t>
            </a:r>
          </a:p>
          <a:p>
            <a:pPr marL="0" indent="0" algn="ctr">
              <a:buNone/>
            </a:pPr>
            <a:endParaRPr lang="en-US" sz="3000" dirty="0">
              <a:cs typeface="Calibri"/>
            </a:endParaRPr>
          </a:p>
        </p:txBody>
      </p:sp>
      <p:sp>
        <p:nvSpPr>
          <p:cNvPr id="9" name="Content Placeholder 135">
            <a:extLst>
              <a:ext uri="{FF2B5EF4-FFF2-40B4-BE49-F238E27FC236}">
                <a16:creationId xmlns:a16="http://schemas.microsoft.com/office/drawing/2014/main" id="{27FF8BAE-1BDF-FFEC-5CB4-A3BBCD2DF08E}"/>
              </a:ext>
            </a:extLst>
          </p:cNvPr>
          <p:cNvSpPr txBox="1">
            <a:spLocks/>
          </p:cNvSpPr>
          <p:nvPr/>
        </p:nvSpPr>
        <p:spPr>
          <a:xfrm>
            <a:off x="8521320" y="4013879"/>
            <a:ext cx="3409269" cy="15040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dirty="0">
                <a:ea typeface="+mn-lt"/>
                <a:cs typeface="+mn-lt"/>
              </a:rPr>
              <a:t>...the </a:t>
            </a:r>
            <a:r>
              <a:rPr lang="en-US" sz="2200" b="1" dirty="0">
                <a:ea typeface="+mn-lt"/>
                <a:cs typeface="+mn-lt"/>
              </a:rPr>
              <a:t>collaborator</a:t>
            </a:r>
            <a:r>
              <a:rPr lang="en-US" sz="2200" dirty="0">
                <a:ea typeface="+mn-lt"/>
                <a:cs typeface="+mn-lt"/>
              </a:rPr>
              <a:t> serving as a translator between the research community and the practitioner.</a:t>
            </a:r>
          </a:p>
          <a:p>
            <a:pPr marL="0" indent="0" algn="ctr">
              <a:buNone/>
            </a:pPr>
            <a:r>
              <a:rPr lang="en-US" sz="2200" dirty="0">
                <a:cs typeface="Calibri"/>
              </a:rPr>
              <a:t>(Powell et al, 2018, p. 65)</a:t>
            </a:r>
          </a:p>
          <a:p>
            <a:pPr marL="0" indent="0" algn="ctr">
              <a:buNone/>
            </a:pPr>
            <a:endParaRPr lang="en-US" sz="3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2503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BD9B8AB-DCDA-9A49-80F0-E1BC4EACE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431212"/>
            <a:ext cx="11306175" cy="1001983"/>
          </a:xfrm>
        </p:spPr>
        <p:txBody>
          <a:bodyPr/>
          <a:lstStyle/>
          <a:p>
            <a:r>
              <a:rPr lang="en-US" b="1" dirty="0">
                <a:solidFill>
                  <a:srgbClr val="E6005B"/>
                </a:solidFill>
                <a:latin typeface="Arial"/>
                <a:cs typeface="Arial"/>
              </a:rPr>
              <a:t>Other definitions…Positionality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567BA93-D406-5B47-87BA-F1C29E20F1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ntu.ac.uk</a:t>
            </a:r>
          </a:p>
        </p:txBody>
      </p:sp>
      <p:sp>
        <p:nvSpPr>
          <p:cNvPr id="138" name="Content Placeholder 135">
            <a:extLst>
              <a:ext uri="{FF2B5EF4-FFF2-40B4-BE49-F238E27FC236}">
                <a16:creationId xmlns:a16="http://schemas.microsoft.com/office/drawing/2014/main" id="{97BDDFC9-BFC8-9A5B-F4E5-7EF701CE1032}"/>
              </a:ext>
            </a:extLst>
          </p:cNvPr>
          <p:cNvSpPr txBox="1">
            <a:spLocks/>
          </p:cNvSpPr>
          <p:nvPr/>
        </p:nvSpPr>
        <p:spPr>
          <a:xfrm>
            <a:off x="293087" y="1436658"/>
            <a:ext cx="4377844" cy="26863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ea typeface="+mn-lt"/>
                <a:cs typeface="+mn-lt"/>
              </a:rPr>
              <a:t>...</a:t>
            </a:r>
            <a:r>
              <a:rPr lang="en-US" sz="2400" b="1" dirty="0" err="1">
                <a:ea typeface="+mn-lt"/>
                <a:cs typeface="+mn-lt"/>
              </a:rPr>
              <a:t>Pracademia</a:t>
            </a:r>
            <a:r>
              <a:rPr lang="en-US" sz="2400" dirty="0">
                <a:ea typeface="+mn-lt"/>
                <a:cs typeface="+mn-lt"/>
              </a:rPr>
              <a:t> allows </a:t>
            </a:r>
            <a:r>
              <a:rPr lang="en-US" sz="2400" b="1" dirty="0">
                <a:ea typeface="+mn-lt"/>
                <a:cs typeface="+mn-lt"/>
              </a:rPr>
              <a:t>theoretically enriched knowledge to positively impact on practice</a:t>
            </a:r>
            <a:r>
              <a:rPr lang="en-US" sz="2400" dirty="0">
                <a:ea typeface="+mn-lt"/>
                <a:cs typeface="+mn-lt"/>
              </a:rPr>
              <a:t> (</a:t>
            </a:r>
            <a:r>
              <a:rPr lang="en-US" sz="2400" dirty="0" err="1">
                <a:ea typeface="+mn-lt"/>
                <a:cs typeface="+mn-lt"/>
              </a:rPr>
              <a:t>Eacott</a:t>
            </a:r>
            <a:r>
              <a:rPr lang="en-US" sz="2400" dirty="0">
                <a:ea typeface="+mn-lt"/>
                <a:cs typeface="+mn-lt"/>
              </a:rPr>
              <a:t> 2022) and the </a:t>
            </a:r>
            <a:r>
              <a:rPr lang="en-US" sz="2400" b="1" dirty="0">
                <a:ea typeface="+mn-lt"/>
                <a:cs typeface="+mn-lt"/>
              </a:rPr>
              <a:t>conversion of theory into reality</a:t>
            </a:r>
            <a:r>
              <a:rPr lang="en-US" sz="2400" dirty="0">
                <a:ea typeface="+mn-lt"/>
                <a:cs typeface="+mn-lt"/>
              </a:rPr>
              <a:t> (Wilson 2015).</a:t>
            </a:r>
          </a:p>
          <a:p>
            <a:pPr marL="0" indent="0" algn="ctr">
              <a:buNone/>
            </a:pPr>
            <a:r>
              <a:rPr lang="en-US" sz="2400" dirty="0">
                <a:cs typeface="Calibri"/>
              </a:rPr>
              <a:t>(Douglas, </a:t>
            </a:r>
            <a:r>
              <a:rPr lang="en-US" sz="2400" err="1">
                <a:cs typeface="Calibri"/>
              </a:rPr>
              <a:t>Achilleos</a:t>
            </a:r>
            <a:r>
              <a:rPr lang="en-US" sz="2400" dirty="0">
                <a:cs typeface="Calibri"/>
              </a:rPr>
              <a:t>, </a:t>
            </a:r>
            <a:r>
              <a:rPr lang="en-US" sz="2400" err="1">
                <a:cs typeface="Calibri"/>
              </a:rPr>
              <a:t>Washbrook</a:t>
            </a:r>
            <a:r>
              <a:rPr lang="en-US" sz="2400" dirty="0">
                <a:cs typeface="Calibri"/>
              </a:rPr>
              <a:t> &amp; Robbins, 2023, p. 5)</a:t>
            </a:r>
          </a:p>
          <a:p>
            <a:pPr marL="0" indent="0" algn="ctr">
              <a:buNone/>
            </a:pPr>
            <a:endParaRPr lang="en-US" sz="3000" dirty="0">
              <a:cs typeface="Calibri"/>
            </a:endParaRPr>
          </a:p>
        </p:txBody>
      </p:sp>
      <p:pic>
        <p:nvPicPr>
          <p:cNvPr id="2" name="Picture 1" descr="The Root Change “Pracademic” - What We’ve Learned from Bridging the ...">
            <a:extLst>
              <a:ext uri="{FF2B5EF4-FFF2-40B4-BE49-F238E27FC236}">
                <a16:creationId xmlns:a16="http://schemas.microsoft.com/office/drawing/2014/main" id="{5A1761A5-7F47-0625-A98A-FB472A1822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939" y="4531575"/>
            <a:ext cx="2626481" cy="1636486"/>
          </a:xfrm>
          <a:prstGeom prst="rect">
            <a:avLst/>
          </a:prstGeom>
        </p:spPr>
      </p:pic>
      <p:sp>
        <p:nvSpPr>
          <p:cNvPr id="8" name="Content Placeholder 135">
            <a:extLst>
              <a:ext uri="{FF2B5EF4-FFF2-40B4-BE49-F238E27FC236}">
                <a16:creationId xmlns:a16="http://schemas.microsoft.com/office/drawing/2014/main" id="{D15F0229-DA05-5852-5D11-BFD7CC478029}"/>
              </a:ext>
            </a:extLst>
          </p:cNvPr>
          <p:cNvSpPr txBox="1">
            <a:spLocks/>
          </p:cNvSpPr>
          <p:nvPr/>
        </p:nvSpPr>
        <p:spPr>
          <a:xfrm>
            <a:off x="4816368" y="1711072"/>
            <a:ext cx="7267059" cy="41379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ea typeface="+mn-lt"/>
                <a:cs typeface="+mn-lt"/>
              </a:rPr>
              <a:t>'Metaphors for pracademic and </a:t>
            </a:r>
            <a:r>
              <a:rPr lang="en-US" b="1" dirty="0" err="1">
                <a:ea typeface="+mn-lt"/>
                <a:cs typeface="+mn-lt"/>
              </a:rPr>
              <a:t>pracademia</a:t>
            </a:r>
            <a:r>
              <a:rPr lang="en-US" b="1" dirty="0">
                <a:ea typeface="+mn-lt"/>
                <a:cs typeface="+mn-lt"/>
              </a:rPr>
              <a:t>...'</a:t>
            </a:r>
            <a:endParaRPr lang="en-US" dirty="0">
              <a:cs typeface="Calibri"/>
            </a:endParaRPr>
          </a:p>
          <a:p>
            <a:pPr marL="457200" indent="-457200">
              <a:buAutoNum type="arabicPeriod"/>
            </a:pPr>
            <a:r>
              <a:rPr lang="en-US" b="1" dirty="0">
                <a:ea typeface="+mn-lt"/>
                <a:cs typeface="+mn-lt"/>
              </a:rPr>
              <a:t>The bridge.</a:t>
            </a:r>
            <a:r>
              <a:rPr lang="en-US" dirty="0">
                <a:ea typeface="+mn-lt"/>
                <a:cs typeface="+mn-lt"/>
              </a:rPr>
              <a:t>..not just active in both domains, but in multiple spaces and memberships</a:t>
            </a:r>
            <a:endParaRPr lang="en-US">
              <a:cs typeface="Calibri" panose="020F0502020204030204"/>
            </a:endParaRPr>
          </a:p>
          <a:p>
            <a:pPr marL="457200" indent="-457200">
              <a:buAutoNum type="arabicPeriod"/>
            </a:pPr>
            <a:r>
              <a:rPr lang="en-US" b="1" dirty="0">
                <a:ea typeface="+mn-lt"/>
                <a:cs typeface="+mn-lt"/>
              </a:rPr>
              <a:t>The Möbius strip</a:t>
            </a:r>
            <a:r>
              <a:rPr lang="en-US" dirty="0">
                <a:ea typeface="+mn-lt"/>
                <a:cs typeface="+mn-lt"/>
              </a:rPr>
              <a:t>...connected identities informing both spaces</a:t>
            </a:r>
            <a:endParaRPr lang="en-US">
              <a:cs typeface="Calibri" panose="020F0502020204030204"/>
            </a:endParaRPr>
          </a:p>
          <a:p>
            <a:pPr marL="457200" indent="-457200">
              <a:buAutoNum type="arabicPeriod"/>
            </a:pPr>
            <a:r>
              <a:rPr lang="en-US" b="1" dirty="0">
                <a:ea typeface="+mn-lt"/>
                <a:cs typeface="+mn-lt"/>
              </a:rPr>
              <a:t>Dismantling the wheel</a:t>
            </a:r>
            <a:r>
              <a:rPr lang="en-US" dirty="0">
                <a:ea typeface="+mn-lt"/>
                <a:cs typeface="+mn-lt"/>
              </a:rPr>
              <a:t>...disassembling the traditional to 'co-create a collective space' .</a:t>
            </a:r>
            <a:endParaRPr lang="en-US">
              <a:cs typeface="Calibri" panose="020F0502020204030204"/>
            </a:endParaRPr>
          </a:p>
          <a:p>
            <a:pPr marL="0" indent="0" algn="ctr">
              <a:buNone/>
            </a:pPr>
            <a:r>
              <a:rPr lang="en-US" dirty="0">
                <a:cs typeface="Calibri"/>
              </a:rPr>
              <a:t>(Holweck, Netolicky &amp; Campbell, 2022, p. 10</a:t>
            </a:r>
            <a:r>
              <a:rPr lang="en-US" sz="3200" dirty="0">
                <a:cs typeface="Calibri"/>
              </a:rPr>
              <a:t>)</a:t>
            </a:r>
          </a:p>
          <a:p>
            <a:pPr marL="0" indent="0" algn="ctr">
              <a:buNone/>
            </a:pPr>
            <a:endParaRPr lang="en-US" sz="3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7484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BD9B8AB-DCDA-9A49-80F0-E1BC4EACE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576368" cy="1001983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rgbClr val="E6005B"/>
                </a:solidFill>
                <a:latin typeface="Arial"/>
                <a:cs typeface="Arial"/>
              </a:rPr>
              <a:t>S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E6005B"/>
                </a:solidFill>
                <a:effectLst/>
                <a:uLnTx/>
                <a:uFillTx/>
                <a:latin typeface="Arial"/>
                <a:cs typeface="Arial"/>
              </a:rPr>
              <a:t>patialisation notions of phenomena, processes and material things within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cs typeface="Arial"/>
              </a:rPr>
              <a:t>youth work practice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E6005B"/>
                </a:solidFill>
                <a:effectLst/>
                <a:uLnTx/>
                <a:uFillTx/>
                <a:latin typeface="Arial"/>
                <a:cs typeface="Arial"/>
              </a:rPr>
              <a:t> and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cs typeface="Arial"/>
              </a:rPr>
              <a:t>HEI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E6005B"/>
                </a:solidFill>
                <a:effectLst/>
                <a:uLnTx/>
                <a:uFillTx/>
                <a:latin typeface="Arial"/>
                <a:cs typeface="Arial"/>
              </a:rPr>
              <a:t> environments.</a:t>
            </a:r>
            <a:r>
              <a:rPr lang="en-GB" sz="3600" b="1" dirty="0">
                <a:solidFill>
                  <a:srgbClr val="E6005B"/>
                </a:solidFill>
                <a:latin typeface="Arial"/>
                <a:cs typeface="Arial"/>
              </a:rPr>
              <a:t> </a:t>
            </a:r>
            <a:endParaRPr lang="en-US" sz="36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567BA93-D406-5B47-87BA-F1C29E20F1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ntu.ac.uk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F7FBE89F-9429-4423-A300-BE2C95DE4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12" y="2171709"/>
            <a:ext cx="4878025" cy="14309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GB" sz="2000" dirty="0">
                <a:latin typeface="Arial"/>
                <a:ea typeface="+mn-lt"/>
                <a:cs typeface="Arial"/>
              </a:rPr>
              <a:t>...the process of causing something to </a:t>
            </a:r>
            <a:r>
              <a:rPr lang="en-GB" sz="2000" b="1" dirty="0">
                <a:latin typeface="Arial"/>
                <a:ea typeface="+mn-lt"/>
                <a:cs typeface="Arial"/>
              </a:rPr>
              <a:t>occupy space</a:t>
            </a:r>
            <a:r>
              <a:rPr lang="en-GB" sz="2000" dirty="0">
                <a:latin typeface="Arial"/>
                <a:ea typeface="+mn-lt"/>
                <a:cs typeface="Arial"/>
              </a:rPr>
              <a:t> or assume </a:t>
            </a:r>
            <a:r>
              <a:rPr lang="en-GB" sz="2000" b="1" dirty="0">
                <a:latin typeface="Arial"/>
                <a:ea typeface="+mn-lt"/>
                <a:cs typeface="Arial"/>
              </a:rPr>
              <a:t>some of the properties of space</a:t>
            </a:r>
            <a:r>
              <a:rPr lang="en-GB" sz="20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.</a:t>
            </a:r>
            <a:endParaRPr lang="en-GB" sz="2000">
              <a:solidFill>
                <a:srgbClr val="9E043D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0" indent="0" algn="ctr">
              <a:buNone/>
            </a:pPr>
            <a:r>
              <a:rPr lang="en-GB" sz="2000" dirty="0">
                <a:latin typeface="Arial"/>
                <a:ea typeface="Calibri" panose="020F0502020204030204"/>
                <a:cs typeface="Arial"/>
              </a:rPr>
              <a:t>(Collins, 2024) </a:t>
            </a:r>
            <a:endParaRPr lang="en-GB" sz="2000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2D3575F3-9C08-53D6-08B2-A17B9E5A9A60}"/>
              </a:ext>
            </a:extLst>
          </p:cNvPr>
          <p:cNvSpPr txBox="1">
            <a:spLocks/>
          </p:cNvSpPr>
          <p:nvPr/>
        </p:nvSpPr>
        <p:spPr>
          <a:xfrm>
            <a:off x="5410265" y="1975703"/>
            <a:ext cx="6611973" cy="444378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rgbClr val="7030A0"/>
                </a:solidFill>
                <a:latin typeface="Arial"/>
                <a:cs typeface="Arial"/>
              </a:rPr>
              <a:t>Agency, change, development…</a:t>
            </a:r>
          </a:p>
          <a:p>
            <a:r>
              <a:rPr lang="en-GB" sz="2400" dirty="0">
                <a:solidFill>
                  <a:srgbClr val="00B050"/>
                </a:solidFill>
                <a:latin typeface="Arial"/>
                <a:cs typeface="Arial"/>
              </a:rPr>
              <a:t>New knowledge, deeper learning, new perspectives…</a:t>
            </a:r>
          </a:p>
          <a:p>
            <a:pPr marL="0" indent="0">
              <a:buNone/>
            </a:pPr>
            <a:endParaRPr lang="en-GB" sz="2400" dirty="0">
              <a:solidFill>
                <a:srgbClr val="00B050"/>
              </a:solidFill>
              <a:latin typeface="Arial"/>
              <a:cs typeface="Arial"/>
            </a:endParaRPr>
          </a:p>
          <a:p>
            <a:r>
              <a:rPr lang="en-GB" sz="2400" dirty="0">
                <a:solidFill>
                  <a:srgbClr val="7030A0"/>
                </a:solidFill>
                <a:latin typeface="Arial"/>
                <a:cs typeface="Arial"/>
              </a:rPr>
              <a:t>Voluntary engagement, activity, AOP…</a:t>
            </a:r>
          </a:p>
          <a:p>
            <a:r>
              <a:rPr lang="en-GB" sz="2400" dirty="0">
                <a:solidFill>
                  <a:srgbClr val="00B050"/>
                </a:solidFill>
                <a:latin typeface="Arial"/>
                <a:cs typeface="Arial"/>
              </a:rPr>
              <a:t>Modular delivery, curriculum, assessments…</a:t>
            </a:r>
          </a:p>
          <a:p>
            <a:pPr marL="0" indent="0">
              <a:buNone/>
            </a:pPr>
            <a:endParaRPr lang="en-GB" sz="2400" dirty="0">
              <a:solidFill>
                <a:srgbClr val="00B050"/>
              </a:solidFill>
              <a:latin typeface="Arial"/>
              <a:cs typeface="Arial"/>
            </a:endParaRPr>
          </a:p>
          <a:p>
            <a:r>
              <a:rPr lang="en-GB" sz="2400" dirty="0">
                <a:solidFill>
                  <a:srgbClr val="7030A0"/>
                </a:solidFill>
                <a:latin typeface="Arial"/>
                <a:cs typeface="Arial"/>
              </a:rPr>
              <a:t>Places and spaces, trusted adults, resources…</a:t>
            </a:r>
          </a:p>
          <a:p>
            <a:r>
              <a:rPr lang="en-GB" sz="2400" dirty="0">
                <a:solidFill>
                  <a:srgbClr val="00B050"/>
                </a:solidFill>
                <a:latin typeface="Arial"/>
                <a:cs typeface="Arial"/>
              </a:rPr>
              <a:t>Learning spaces, knowledge experts, reading materials…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AFA12F-AA79-4F17-A8C6-2E4F8854B27B}"/>
              </a:ext>
            </a:extLst>
          </p:cNvPr>
          <p:cNvSpPr txBox="1">
            <a:spLocks/>
          </p:cNvSpPr>
          <p:nvPr/>
        </p:nvSpPr>
        <p:spPr>
          <a:xfrm>
            <a:off x="341983" y="3751654"/>
            <a:ext cx="4974480" cy="23087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>
                <a:latin typeface="Arial"/>
                <a:ea typeface="+mn-lt"/>
                <a:cs typeface="Arial"/>
              </a:rPr>
              <a:t>The concept of </a:t>
            </a:r>
            <a:r>
              <a:rPr lang="en-GB" sz="2400" b="1" dirty="0">
                <a:latin typeface="Arial"/>
                <a:ea typeface="+mn-lt"/>
                <a:cs typeface="Arial"/>
              </a:rPr>
              <a:t>socio-spatial</a:t>
            </a:r>
            <a:r>
              <a:rPr lang="en-GB" sz="2400" dirty="0">
                <a:latin typeface="Arial"/>
                <a:ea typeface="+mn-lt"/>
                <a:cs typeface="Arial"/>
              </a:rPr>
              <a:t> work leads to the general aim of </a:t>
            </a:r>
            <a:r>
              <a:rPr lang="en-GB" sz="2400" b="1" dirty="0">
                <a:latin typeface="Arial"/>
                <a:ea typeface="+mn-lt"/>
                <a:cs typeface="Arial"/>
              </a:rPr>
              <a:t>social development in spatial settings</a:t>
            </a:r>
            <a:r>
              <a:rPr lang="en-GB" sz="2400" dirty="0">
                <a:latin typeface="Arial"/>
                <a:ea typeface="+mn-lt"/>
                <a:cs typeface="Arial"/>
              </a:rPr>
              <a:t> (</a:t>
            </a:r>
            <a:r>
              <a:rPr lang="en-GB" sz="2400" dirty="0" err="1">
                <a:latin typeface="Arial"/>
                <a:ea typeface="+mn-lt"/>
                <a:cs typeface="Arial"/>
              </a:rPr>
              <a:t>Homfeldt</a:t>
            </a:r>
            <a:r>
              <a:rPr lang="en-GB" sz="2400" dirty="0">
                <a:latin typeface="Arial"/>
                <a:ea typeface="+mn-lt"/>
                <a:cs typeface="Arial"/>
              </a:rPr>
              <a:t> &amp; Reutlinger, 2009</a:t>
            </a:r>
            <a:r>
              <a:rPr lang="en-GB" sz="24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)</a:t>
            </a:r>
            <a:endParaRPr lang="en-US" dirty="0"/>
          </a:p>
          <a:p>
            <a:pPr marL="0" indent="0" algn="ctr">
              <a:buNone/>
            </a:pPr>
            <a:r>
              <a:rPr lang="en-GB" sz="2400" dirty="0">
                <a:latin typeface="Arial"/>
                <a:ea typeface="Calibri" panose="020F0502020204030204"/>
                <a:cs typeface="Arial"/>
              </a:rPr>
              <a:t>(</a:t>
            </a:r>
            <a:r>
              <a:rPr lang="en-GB" sz="2400" dirty="0" err="1">
                <a:latin typeface="Arial"/>
                <a:ea typeface="Calibri" panose="020F0502020204030204"/>
                <a:cs typeface="Arial"/>
              </a:rPr>
              <a:t>Spatscheck</a:t>
            </a:r>
            <a:r>
              <a:rPr lang="en-GB" sz="2400" dirty="0">
                <a:latin typeface="Arial"/>
                <a:ea typeface="Calibri" panose="020F0502020204030204"/>
                <a:cs typeface="Arial"/>
              </a:rPr>
              <a:t>, 2019, p. 12) </a:t>
            </a:r>
            <a:endParaRPr lang="en-GB" sz="2400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26829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BD9B8AB-DCDA-9A49-80F0-E1BC4EACE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800100"/>
            <a:ext cx="11576368" cy="1001983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rgbClr val="E600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Posits these currently exist in parallel within the neo-liberal context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E6005B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 </a:t>
            </a:r>
            <a:endParaRPr lang="en-US" sz="36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567BA93-D406-5B47-87BA-F1C29E20F1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ntu.ac.uk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2D3575F3-9C08-53D6-08B2-A17B9E5A9A60}"/>
              </a:ext>
            </a:extLst>
          </p:cNvPr>
          <p:cNvSpPr txBox="1">
            <a:spLocks/>
          </p:cNvSpPr>
          <p:nvPr/>
        </p:nvSpPr>
        <p:spPr>
          <a:xfrm>
            <a:off x="5506720" y="1802083"/>
            <a:ext cx="6380480" cy="433768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rgbClr val="FF0000"/>
                </a:solidFill>
                <a:latin typeface="Arial"/>
                <a:cs typeface="Arial"/>
              </a:rPr>
              <a:t>Deficit-focused, tokenistic, contain &amp; control…</a:t>
            </a:r>
          </a:p>
          <a:p>
            <a:r>
              <a:rPr lang="en-GB" sz="2400" dirty="0">
                <a:solidFill>
                  <a:srgbClr val="0070C0"/>
                </a:solidFill>
                <a:latin typeface="Arial"/>
                <a:cs typeface="Arial"/>
              </a:rPr>
              <a:t>Marketisation, ideology of knowledge, labour market driven…</a:t>
            </a:r>
          </a:p>
          <a:p>
            <a:pPr marL="0" indent="0">
              <a:buNone/>
            </a:pPr>
            <a:endParaRPr lang="en-GB" sz="2400" dirty="0">
              <a:solidFill>
                <a:srgbClr val="00B050"/>
              </a:solidFill>
              <a:latin typeface="Arial"/>
              <a:cs typeface="Arial"/>
            </a:endParaRPr>
          </a:p>
          <a:p>
            <a:r>
              <a:rPr lang="en-GB" sz="2400" dirty="0">
                <a:solidFill>
                  <a:srgbClr val="FF0000"/>
                </a:solidFill>
                <a:latin typeface="Arial"/>
                <a:cs typeface="Arial"/>
              </a:rPr>
              <a:t>Targeted intervention, limited/no resources, predetermined needs…</a:t>
            </a:r>
          </a:p>
          <a:p>
            <a:r>
              <a:rPr lang="en-GB" sz="2400" dirty="0">
                <a:solidFill>
                  <a:srgbClr val="0070C0"/>
                </a:solidFill>
                <a:latin typeface="Arial"/>
                <a:cs typeface="Arial"/>
              </a:rPr>
              <a:t>Consumerism, required assets, assessment driven…</a:t>
            </a:r>
          </a:p>
          <a:p>
            <a:pPr marL="0" indent="0">
              <a:buNone/>
            </a:pPr>
            <a:endParaRPr lang="en-GB" sz="2400" dirty="0">
              <a:solidFill>
                <a:srgbClr val="00B050"/>
              </a:solidFill>
              <a:latin typeface="Arial"/>
              <a:cs typeface="Arial"/>
            </a:endParaRPr>
          </a:p>
          <a:p>
            <a:r>
              <a:rPr lang="en-GB" sz="2400" dirty="0">
                <a:solidFill>
                  <a:srgbClr val="FF0000"/>
                </a:solidFill>
                <a:latin typeface="Arial"/>
                <a:cs typeface="Arial"/>
              </a:rPr>
              <a:t>Perceptions of young people, adults as state interveners, limited access…</a:t>
            </a:r>
          </a:p>
          <a:p>
            <a:r>
              <a:rPr lang="en-GB" sz="2400" dirty="0">
                <a:solidFill>
                  <a:srgbClr val="0070C0"/>
                </a:solidFill>
                <a:latin typeface="Arial"/>
                <a:cs typeface="Arial"/>
              </a:rPr>
              <a:t>Collecting rooms, topic producers, protected assets…</a:t>
            </a:r>
          </a:p>
        </p:txBody>
      </p:sp>
      <p:pic>
        <p:nvPicPr>
          <p:cNvPr id="3" name="Picture 2" descr="Driving on Dual Carriageways | Jardine News">
            <a:extLst>
              <a:ext uri="{FF2B5EF4-FFF2-40B4-BE49-F238E27FC236}">
                <a16:creationId xmlns:a16="http://schemas.microsoft.com/office/drawing/2014/main" id="{DF99531B-FE84-13A7-AA9B-C1EFF36A0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36" y="2163536"/>
            <a:ext cx="4680857" cy="336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145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NTU3">
      <a:dk1>
        <a:srgbClr val="000000"/>
      </a:dk1>
      <a:lt1>
        <a:srgbClr val="FFFFFF"/>
      </a:lt1>
      <a:dk2>
        <a:srgbClr val="000000"/>
      </a:dk2>
      <a:lt2>
        <a:srgbClr val="E5E5E5"/>
      </a:lt2>
      <a:accent1>
        <a:srgbClr val="E5005B"/>
      </a:accent1>
      <a:accent2>
        <a:srgbClr val="9D043D"/>
      </a:accent2>
      <a:accent3>
        <a:srgbClr val="6D951A"/>
      </a:accent3>
      <a:accent4>
        <a:srgbClr val="00A6E1"/>
      </a:accent4>
      <a:accent5>
        <a:srgbClr val="F07C00"/>
      </a:accent5>
      <a:accent6>
        <a:srgbClr val="C7007F"/>
      </a:accent6>
      <a:hlink>
        <a:srgbClr val="005B94"/>
      </a:hlink>
      <a:folHlink>
        <a:srgbClr val="821D6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 anchor="b" anchorCtr="0">
        <a:normAutofit/>
      </a:bodyPr>
      <a:lstStyle>
        <a:defPPr algn="r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2024</Words>
  <Application>Microsoft Office PowerPoint</Application>
  <PresentationFormat>Widescreen</PresentationFormat>
  <Paragraphs>146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Office Theme</vt:lpstr>
      <vt:lpstr>1_Office Theme</vt:lpstr>
      <vt:lpstr>Reclaiming the Political agenda: a call for action?</vt:lpstr>
      <vt:lpstr>What?…Focus</vt:lpstr>
      <vt:lpstr>Why?…Rationale &amp; Purpose</vt:lpstr>
      <vt:lpstr>How?…Context for today</vt:lpstr>
      <vt:lpstr>But First…Positionality</vt:lpstr>
      <vt:lpstr>Other definitions…Positionality</vt:lpstr>
      <vt:lpstr>Other definitions…Positionality</vt:lpstr>
      <vt:lpstr>Spatialisation notions of phenomena, processes and material things within youth work practice and HEI environments. </vt:lpstr>
      <vt:lpstr>Posits these currently exist in parallel within the neo-liberal context. </vt:lpstr>
      <vt:lpstr>Practice the Practice...Participatory Exercise PART 1: P.E.S.T</vt:lpstr>
      <vt:lpstr>Parallel or Nexus, is convergence possible?</vt:lpstr>
      <vt:lpstr>Pracademic Network…Nexus possibilities</vt:lpstr>
      <vt:lpstr>Pracademic Network…Nexus convergence</vt:lpstr>
      <vt:lpstr>Pracademic Network…Nexus convergence</vt:lpstr>
      <vt:lpstr>Pracademic Network…Nexus convergence</vt:lpstr>
      <vt:lpstr>Pracademic Network…Nexus convergence</vt:lpstr>
      <vt:lpstr>'Vehicles' to continue as agents of social change…Reclaim the Political</vt:lpstr>
      <vt:lpstr>Practice the Practice...Participatory Exercise PART 2: S.W.O.T</vt:lpstr>
      <vt:lpstr>'Hit from both sides'…'Pracademic double-whammy'</vt:lpstr>
      <vt:lpstr>Practice the Practice...Participatory Exercise PART 3: NEXT STEPS – Call for Action</vt:lpstr>
      <vt:lpstr>References…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Professional  Practitioners  Network  (PPN)</dc:title>
  <dc:creator>Jones, Ian</dc:creator>
  <cp:lastModifiedBy>Silvester, Jeremy</cp:lastModifiedBy>
  <cp:revision>574</cp:revision>
  <dcterms:created xsi:type="dcterms:W3CDTF">2022-01-05T10:52:41Z</dcterms:created>
  <dcterms:modified xsi:type="dcterms:W3CDTF">2024-11-22T10:07:38Z</dcterms:modified>
</cp:coreProperties>
</file>