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1"/>
  </p:notesMasterIdLst>
  <p:sldIdLst>
    <p:sldId id="427" r:id="rId3"/>
    <p:sldId id="266" r:id="rId4"/>
    <p:sldId id="437" r:id="rId5"/>
    <p:sldId id="436" r:id="rId6"/>
    <p:sldId id="444" r:id="rId7"/>
    <p:sldId id="447" r:id="rId8"/>
    <p:sldId id="450" r:id="rId9"/>
    <p:sldId id="422" r:id="rId10"/>
    <p:sldId id="438" r:id="rId11"/>
    <p:sldId id="439" r:id="rId12"/>
    <p:sldId id="423" r:id="rId13"/>
    <p:sldId id="440" r:id="rId14"/>
    <p:sldId id="441" r:id="rId15"/>
    <p:sldId id="442" r:id="rId16"/>
    <p:sldId id="443" r:id="rId17"/>
    <p:sldId id="445" r:id="rId18"/>
    <p:sldId id="449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A8A171-165A-298C-7295-8CF79833F915}" v="29" dt="2024-11-20T12:38:09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5CEC4-22CE-400F-B8B3-ED55BCEBB36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193C1-E6FF-4276-BC6D-91E7B4E8263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400" dirty="0">
              <a:latin typeface="Arial"/>
              <a:cs typeface="Arial"/>
            </a:rPr>
            <a:t>Presented through the lens of a pracademic network that has created the space </a:t>
          </a:r>
          <a:r>
            <a:rPr lang="en-GB" sz="2400" b="1" i="1" dirty="0">
              <a:latin typeface="Arial"/>
              <a:cs typeface="Arial"/>
            </a:rPr>
            <a:t>'for' </a:t>
          </a:r>
          <a:r>
            <a:rPr lang="en-GB" sz="2400" dirty="0">
              <a:latin typeface="Arial"/>
              <a:cs typeface="Arial"/>
            </a:rPr>
            <a:t>and </a:t>
          </a:r>
          <a:r>
            <a:rPr lang="en-GB" sz="2400" b="1" i="1" dirty="0">
              <a:latin typeface="Arial"/>
              <a:cs typeface="Arial"/>
            </a:rPr>
            <a:t>'of' </a:t>
          </a:r>
          <a:r>
            <a:rPr lang="en-GB" sz="2400" dirty="0">
              <a:latin typeface="Arial"/>
              <a:cs typeface="Arial"/>
            </a:rPr>
            <a:t>convergence, enabling opportunities to </a:t>
          </a:r>
          <a:r>
            <a:rPr lang="en-GB" sz="2400" b="1" dirty="0">
              <a:latin typeface="Arial"/>
              <a:cs typeface="Arial"/>
            </a:rPr>
            <a:t>reclaim the political</a:t>
          </a:r>
          <a:r>
            <a:rPr lang="en-GB" sz="2400" dirty="0">
              <a:latin typeface="Arial"/>
              <a:cs typeface="Arial"/>
            </a:rPr>
            <a:t>. </a:t>
          </a:r>
          <a:endParaRPr lang="en-US" sz="2400" dirty="0"/>
        </a:p>
      </dgm:t>
    </dgm:pt>
    <dgm:pt modelId="{34CCBEB8-1AD3-44E7-BD2C-EAFBE083E34A}" type="parTrans" cxnId="{A2B68FF9-8724-41CF-A695-6A6CDD10B50A}">
      <dgm:prSet/>
      <dgm:spPr/>
      <dgm:t>
        <a:bodyPr/>
        <a:lstStyle/>
        <a:p>
          <a:endParaRPr lang="en-US"/>
        </a:p>
      </dgm:t>
    </dgm:pt>
    <dgm:pt modelId="{C9B81C00-D478-42D5-ADB3-F7852FCE8F4E}" type="sibTrans" cxnId="{A2B68FF9-8724-41CF-A695-6A6CDD10B50A}">
      <dgm:prSet/>
      <dgm:spPr/>
      <dgm:t>
        <a:bodyPr/>
        <a:lstStyle/>
        <a:p>
          <a:endParaRPr lang="en-US"/>
        </a:p>
      </dgm:t>
    </dgm:pt>
    <dgm:pt modelId="{4CA10C31-5B1C-4CCC-B504-09BD8E7B142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400" dirty="0">
              <a:latin typeface="Arial"/>
              <a:cs typeface="Arial"/>
            </a:rPr>
            <a:t>Thus, enabling youth work educators' vehicles to continue as </a:t>
          </a:r>
          <a:r>
            <a:rPr lang="en-GB" sz="2400" b="1" dirty="0">
              <a:latin typeface="Arial"/>
              <a:cs typeface="Arial"/>
            </a:rPr>
            <a:t>agents of social change</a:t>
          </a:r>
          <a:r>
            <a:rPr lang="en-GB" sz="2400" dirty="0">
              <a:latin typeface="Arial"/>
              <a:cs typeface="Arial"/>
            </a:rPr>
            <a:t>. </a:t>
          </a:r>
          <a:endParaRPr lang="en-US" sz="2400" dirty="0">
            <a:latin typeface="Arial"/>
            <a:cs typeface="Arial"/>
          </a:endParaRPr>
        </a:p>
      </dgm:t>
    </dgm:pt>
    <dgm:pt modelId="{F8789F9A-DA67-4182-A135-A7337BD06883}" type="parTrans" cxnId="{6CA28E47-4225-4FB9-A734-BB21D6E6FDE5}">
      <dgm:prSet/>
      <dgm:spPr/>
      <dgm:t>
        <a:bodyPr/>
        <a:lstStyle/>
        <a:p>
          <a:endParaRPr lang="en-US"/>
        </a:p>
      </dgm:t>
    </dgm:pt>
    <dgm:pt modelId="{3E36AA92-7FA7-4564-B0C9-7A4C3DA8DDD7}" type="sibTrans" cxnId="{6CA28E47-4225-4FB9-A734-BB21D6E6FDE5}">
      <dgm:prSet/>
      <dgm:spPr/>
      <dgm:t>
        <a:bodyPr/>
        <a:lstStyle/>
        <a:p>
          <a:endParaRPr lang="en-US"/>
        </a:p>
      </dgm:t>
    </dgm:pt>
    <dgm:pt modelId="{414B49E9-D187-47DC-AD5F-E98C52F13D5E}" type="pres">
      <dgm:prSet presAssocID="{D155CEC4-22CE-400F-B8B3-ED55BCEBB36C}" presName="root" presStyleCnt="0">
        <dgm:presLayoutVars>
          <dgm:dir/>
          <dgm:resizeHandles val="exact"/>
        </dgm:presLayoutVars>
      </dgm:prSet>
      <dgm:spPr/>
    </dgm:pt>
    <dgm:pt modelId="{A1B7C77D-2ECD-4C62-98AF-8BA13825542C}" type="pres">
      <dgm:prSet presAssocID="{5A8193C1-E6FF-4276-BC6D-91E7B4E82630}" presName="compNode" presStyleCnt="0"/>
      <dgm:spPr/>
    </dgm:pt>
    <dgm:pt modelId="{9E9C976F-0CC6-4C57-A7F2-E002FF38AAE7}" type="pres">
      <dgm:prSet presAssocID="{5A8193C1-E6FF-4276-BC6D-91E7B4E8263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AFA620BE-7D3E-41E0-8301-615EBB2DEF7A}" type="pres">
      <dgm:prSet presAssocID="{5A8193C1-E6FF-4276-BC6D-91E7B4E82630}" presName="spaceRect" presStyleCnt="0"/>
      <dgm:spPr/>
    </dgm:pt>
    <dgm:pt modelId="{0BC0A668-A3D3-41A5-81B9-4C93F86C54B6}" type="pres">
      <dgm:prSet presAssocID="{5A8193C1-E6FF-4276-BC6D-91E7B4E82630}" presName="textRect" presStyleLbl="revTx" presStyleIdx="0" presStyleCnt="2" custLinFactNeighborX="-113" custLinFactNeighborY="-23932">
        <dgm:presLayoutVars>
          <dgm:chMax val="1"/>
          <dgm:chPref val="1"/>
        </dgm:presLayoutVars>
      </dgm:prSet>
      <dgm:spPr/>
    </dgm:pt>
    <dgm:pt modelId="{BD53680E-C179-4B66-BFE7-94612F25F5EC}" type="pres">
      <dgm:prSet presAssocID="{C9B81C00-D478-42D5-ADB3-F7852FCE8F4E}" presName="sibTrans" presStyleCnt="0"/>
      <dgm:spPr/>
    </dgm:pt>
    <dgm:pt modelId="{BE94A735-B6D9-4809-BEAF-1EBB1FBFAB40}" type="pres">
      <dgm:prSet presAssocID="{4CA10C31-5B1C-4CCC-B504-09BD8E7B1421}" presName="compNode" presStyleCnt="0"/>
      <dgm:spPr/>
    </dgm:pt>
    <dgm:pt modelId="{6501F479-30D8-4EFD-9B91-C1E756A61865}" type="pres">
      <dgm:prSet presAssocID="{4CA10C31-5B1C-4CCC-B504-09BD8E7B142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160109FC-D464-45C3-A47D-14D44E725903}" type="pres">
      <dgm:prSet presAssocID="{4CA10C31-5B1C-4CCC-B504-09BD8E7B1421}" presName="spaceRect" presStyleCnt="0"/>
      <dgm:spPr/>
    </dgm:pt>
    <dgm:pt modelId="{7C1C2624-8B7B-44F8-9E78-B8027C9BB278}" type="pres">
      <dgm:prSet presAssocID="{4CA10C31-5B1C-4CCC-B504-09BD8E7B1421}" presName="textRect" presStyleLbl="revTx" presStyleIdx="1" presStyleCnt="2" custLinFactNeighborX="-108" custLinFactNeighborY="-23029">
        <dgm:presLayoutVars>
          <dgm:chMax val="1"/>
          <dgm:chPref val="1"/>
        </dgm:presLayoutVars>
      </dgm:prSet>
      <dgm:spPr/>
    </dgm:pt>
  </dgm:ptLst>
  <dgm:cxnLst>
    <dgm:cxn modelId="{F7B3452A-C5A1-43B2-AE9D-95775F47598E}" type="presOf" srcId="{4CA10C31-5B1C-4CCC-B504-09BD8E7B1421}" destId="{7C1C2624-8B7B-44F8-9E78-B8027C9BB278}" srcOrd="0" destOrd="0" presId="urn:microsoft.com/office/officeart/2018/2/layout/IconLabelList"/>
    <dgm:cxn modelId="{6CA28E47-4225-4FB9-A734-BB21D6E6FDE5}" srcId="{D155CEC4-22CE-400F-B8B3-ED55BCEBB36C}" destId="{4CA10C31-5B1C-4CCC-B504-09BD8E7B1421}" srcOrd="1" destOrd="0" parTransId="{F8789F9A-DA67-4182-A135-A7337BD06883}" sibTransId="{3E36AA92-7FA7-4564-B0C9-7A4C3DA8DDD7}"/>
    <dgm:cxn modelId="{5CDF1FD9-0E67-46DB-8B42-E93450F150F6}" type="presOf" srcId="{5A8193C1-E6FF-4276-BC6D-91E7B4E82630}" destId="{0BC0A668-A3D3-41A5-81B9-4C93F86C54B6}" srcOrd="0" destOrd="0" presId="urn:microsoft.com/office/officeart/2018/2/layout/IconLabelList"/>
    <dgm:cxn modelId="{7A1959F0-FBF4-4D42-BE01-3F2B00970455}" type="presOf" srcId="{D155CEC4-22CE-400F-B8B3-ED55BCEBB36C}" destId="{414B49E9-D187-47DC-AD5F-E98C52F13D5E}" srcOrd="0" destOrd="0" presId="urn:microsoft.com/office/officeart/2018/2/layout/IconLabelList"/>
    <dgm:cxn modelId="{A2B68FF9-8724-41CF-A695-6A6CDD10B50A}" srcId="{D155CEC4-22CE-400F-B8B3-ED55BCEBB36C}" destId="{5A8193C1-E6FF-4276-BC6D-91E7B4E82630}" srcOrd="0" destOrd="0" parTransId="{34CCBEB8-1AD3-44E7-BD2C-EAFBE083E34A}" sibTransId="{C9B81C00-D478-42D5-ADB3-F7852FCE8F4E}"/>
    <dgm:cxn modelId="{38D8A2C2-065C-4F91-91E6-D1C8C281093F}" type="presParOf" srcId="{414B49E9-D187-47DC-AD5F-E98C52F13D5E}" destId="{A1B7C77D-2ECD-4C62-98AF-8BA13825542C}" srcOrd="0" destOrd="0" presId="urn:microsoft.com/office/officeart/2018/2/layout/IconLabelList"/>
    <dgm:cxn modelId="{73769A44-B266-4018-A1BE-6FCA927005F9}" type="presParOf" srcId="{A1B7C77D-2ECD-4C62-98AF-8BA13825542C}" destId="{9E9C976F-0CC6-4C57-A7F2-E002FF38AAE7}" srcOrd="0" destOrd="0" presId="urn:microsoft.com/office/officeart/2018/2/layout/IconLabelList"/>
    <dgm:cxn modelId="{35B16A16-0CD2-4EA3-9B2C-8B0200F6559B}" type="presParOf" srcId="{A1B7C77D-2ECD-4C62-98AF-8BA13825542C}" destId="{AFA620BE-7D3E-41E0-8301-615EBB2DEF7A}" srcOrd="1" destOrd="0" presId="urn:microsoft.com/office/officeart/2018/2/layout/IconLabelList"/>
    <dgm:cxn modelId="{16937FC6-7129-4BFF-8757-BCB6A8AD9368}" type="presParOf" srcId="{A1B7C77D-2ECD-4C62-98AF-8BA13825542C}" destId="{0BC0A668-A3D3-41A5-81B9-4C93F86C54B6}" srcOrd="2" destOrd="0" presId="urn:microsoft.com/office/officeart/2018/2/layout/IconLabelList"/>
    <dgm:cxn modelId="{C0902A2A-D108-4694-A80C-CF8A0641F89C}" type="presParOf" srcId="{414B49E9-D187-47DC-AD5F-E98C52F13D5E}" destId="{BD53680E-C179-4B66-BFE7-94612F25F5EC}" srcOrd="1" destOrd="0" presId="urn:microsoft.com/office/officeart/2018/2/layout/IconLabelList"/>
    <dgm:cxn modelId="{529CD83A-0CDC-401C-B184-C9A325F97DF3}" type="presParOf" srcId="{414B49E9-D187-47DC-AD5F-E98C52F13D5E}" destId="{BE94A735-B6D9-4809-BEAF-1EBB1FBFAB40}" srcOrd="2" destOrd="0" presId="urn:microsoft.com/office/officeart/2018/2/layout/IconLabelList"/>
    <dgm:cxn modelId="{DF110931-EF08-488F-B4B8-4F14FF674915}" type="presParOf" srcId="{BE94A735-B6D9-4809-BEAF-1EBB1FBFAB40}" destId="{6501F479-30D8-4EFD-9B91-C1E756A61865}" srcOrd="0" destOrd="0" presId="urn:microsoft.com/office/officeart/2018/2/layout/IconLabelList"/>
    <dgm:cxn modelId="{7D38C832-021B-4086-BE31-3A778BD22198}" type="presParOf" srcId="{BE94A735-B6D9-4809-BEAF-1EBB1FBFAB40}" destId="{160109FC-D464-45C3-A47D-14D44E725903}" srcOrd="1" destOrd="0" presId="urn:microsoft.com/office/officeart/2018/2/layout/IconLabelList"/>
    <dgm:cxn modelId="{246FE078-B20D-4392-901A-FCB9B1667686}" type="presParOf" srcId="{BE94A735-B6D9-4809-BEAF-1EBB1FBFAB40}" destId="{7C1C2624-8B7B-44F8-9E78-B8027C9BB27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05FF4-D1D0-4336-9CAA-5FAB28224E3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E63FA-79FD-4802-9339-3D4EC6AF99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The vehicle and lens of the pracademic network is fostered in a ‘collegiate approach, </a:t>
          </a:r>
          <a:r>
            <a:rPr lang="en-GB" sz="1800" b="1" dirty="0"/>
            <a:t>interpreting community and partnership' in the wider sense </a:t>
          </a:r>
          <a:r>
            <a:rPr lang="en-GB" sz="1800" dirty="0"/>
            <a:t>as the bases for inclusive engagement between stakeholders. </a:t>
          </a:r>
          <a:endParaRPr lang="en-US" sz="1800" dirty="0"/>
        </a:p>
      </dgm:t>
    </dgm:pt>
    <dgm:pt modelId="{987A34F4-2C6E-491B-83A0-B574552F0CFB}" type="parTrans" cxnId="{FEB550F8-00D2-4554-BCAE-E92663DBE8E1}">
      <dgm:prSet/>
      <dgm:spPr/>
      <dgm:t>
        <a:bodyPr/>
        <a:lstStyle/>
        <a:p>
          <a:endParaRPr lang="en-US"/>
        </a:p>
      </dgm:t>
    </dgm:pt>
    <dgm:pt modelId="{7D814F5C-68EF-40DF-ACE9-B7590CE05159}" type="sibTrans" cxnId="{FEB550F8-00D2-4554-BCAE-E92663DBE8E1}">
      <dgm:prSet/>
      <dgm:spPr/>
      <dgm:t>
        <a:bodyPr/>
        <a:lstStyle/>
        <a:p>
          <a:endParaRPr lang="en-US"/>
        </a:p>
      </dgm:t>
    </dgm:pt>
    <dgm:pt modelId="{9A039166-C0DD-4150-AEE5-B71796F9AE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The </a:t>
          </a:r>
          <a:r>
            <a:rPr lang="en-GB" sz="1800" b="1" dirty="0"/>
            <a:t>value-based methodology </a:t>
          </a:r>
          <a:r>
            <a:rPr lang="en-GB" sz="1800" dirty="0"/>
            <a:t>of practice is embedded within the fabric of the network throughout. </a:t>
          </a:r>
          <a:endParaRPr lang="en-US" sz="1800" dirty="0"/>
        </a:p>
      </dgm:t>
    </dgm:pt>
    <dgm:pt modelId="{529E07F2-20D0-4B14-985B-A993BF4E16C1}" type="parTrans" cxnId="{8C923CBA-DF88-4BED-932B-C37D72F7FC9F}">
      <dgm:prSet/>
      <dgm:spPr/>
      <dgm:t>
        <a:bodyPr/>
        <a:lstStyle/>
        <a:p>
          <a:endParaRPr lang="en-US"/>
        </a:p>
      </dgm:t>
    </dgm:pt>
    <dgm:pt modelId="{D4F16426-CC13-426C-951F-A88BDB44BB6A}" type="sibTrans" cxnId="{8C923CBA-DF88-4BED-932B-C37D72F7FC9F}">
      <dgm:prSet/>
      <dgm:spPr/>
      <dgm:t>
        <a:bodyPr/>
        <a:lstStyle/>
        <a:p>
          <a:endParaRPr lang="en-US"/>
        </a:p>
      </dgm:t>
    </dgm:pt>
    <dgm:pt modelId="{0DD38E2D-3425-4C62-92B1-D87CD46AB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This enables a </a:t>
          </a:r>
          <a:r>
            <a:rPr lang="en-GB" sz="1800" b="1" dirty="0"/>
            <a:t>horizontal-focused</a:t>
          </a:r>
          <a:r>
            <a:rPr lang="en-GB" sz="1800" dirty="0"/>
            <a:t> 'space and place' for academics and practitioners to explore challenges in a </a:t>
          </a:r>
          <a:r>
            <a:rPr lang="en-GB" sz="1800" b="1" dirty="0"/>
            <a:t>respectful, facilitative, 'support and challenge'</a:t>
          </a:r>
          <a:r>
            <a:rPr lang="en-GB" sz="1800" b="0" dirty="0"/>
            <a:t>;</a:t>
          </a:r>
          <a:r>
            <a:rPr lang="en-GB" sz="1800" b="1" dirty="0"/>
            <a:t> </a:t>
          </a:r>
          <a:r>
            <a:rPr lang="en-GB" sz="1800" dirty="0"/>
            <a:t>that creates an develops </a:t>
          </a:r>
          <a:r>
            <a:rPr lang="en-GB" sz="1800" b="1" dirty="0"/>
            <a:t>collective transformational change</a:t>
          </a:r>
          <a:r>
            <a:rPr lang="en-GB" sz="1800" dirty="0"/>
            <a:t>. </a:t>
          </a:r>
          <a:endParaRPr lang="en-US" sz="1800" dirty="0"/>
        </a:p>
      </dgm:t>
    </dgm:pt>
    <dgm:pt modelId="{9DBAE867-CFDD-41E9-84B4-86BB4090B8C0}" type="parTrans" cxnId="{6C5723B6-27A3-40DC-BFF2-70A322D686CC}">
      <dgm:prSet/>
      <dgm:spPr/>
      <dgm:t>
        <a:bodyPr/>
        <a:lstStyle/>
        <a:p>
          <a:endParaRPr lang="en-US"/>
        </a:p>
      </dgm:t>
    </dgm:pt>
    <dgm:pt modelId="{6C8E9276-3BC0-4CE2-8D69-A53A30C77A09}" type="sibTrans" cxnId="{6C5723B6-27A3-40DC-BFF2-70A322D686CC}">
      <dgm:prSet/>
      <dgm:spPr/>
      <dgm:t>
        <a:bodyPr/>
        <a:lstStyle/>
        <a:p>
          <a:endParaRPr lang="en-US"/>
        </a:p>
      </dgm:t>
    </dgm:pt>
    <dgm:pt modelId="{463D40F1-4C73-4741-886F-B92CF8B9CBE3}" type="pres">
      <dgm:prSet presAssocID="{25905FF4-D1D0-4336-9CAA-5FAB28224E3C}" presName="root" presStyleCnt="0">
        <dgm:presLayoutVars>
          <dgm:dir/>
          <dgm:resizeHandles val="exact"/>
        </dgm:presLayoutVars>
      </dgm:prSet>
      <dgm:spPr/>
    </dgm:pt>
    <dgm:pt modelId="{825BB525-10BE-42E0-9B44-64BF10E7030D}" type="pres">
      <dgm:prSet presAssocID="{3F4E63FA-79FD-4802-9339-3D4EC6AF9959}" presName="compNode" presStyleCnt="0"/>
      <dgm:spPr/>
    </dgm:pt>
    <dgm:pt modelId="{9984E329-83C7-43B5-8364-6C3A1D91D295}" type="pres">
      <dgm:prSet presAssocID="{3F4E63FA-79FD-4802-9339-3D4EC6AF99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ABC9DB3-8DA4-4E24-AD6E-89D0F87001DA}" type="pres">
      <dgm:prSet presAssocID="{3F4E63FA-79FD-4802-9339-3D4EC6AF9959}" presName="spaceRect" presStyleCnt="0"/>
      <dgm:spPr/>
    </dgm:pt>
    <dgm:pt modelId="{4E37BB83-5018-43E8-BFD2-1C1240657B42}" type="pres">
      <dgm:prSet presAssocID="{3F4E63FA-79FD-4802-9339-3D4EC6AF9959}" presName="textRect" presStyleLbl="revTx" presStyleIdx="0" presStyleCnt="3" custScaleX="284416">
        <dgm:presLayoutVars>
          <dgm:chMax val="1"/>
          <dgm:chPref val="1"/>
        </dgm:presLayoutVars>
      </dgm:prSet>
      <dgm:spPr/>
    </dgm:pt>
    <dgm:pt modelId="{3D0A120E-7662-454C-87BB-DE4B73C4FD5D}" type="pres">
      <dgm:prSet presAssocID="{7D814F5C-68EF-40DF-ACE9-B7590CE05159}" presName="sibTrans" presStyleCnt="0"/>
      <dgm:spPr/>
    </dgm:pt>
    <dgm:pt modelId="{C0B5DED8-9B6B-4ECF-8917-01AF705A21FA}" type="pres">
      <dgm:prSet presAssocID="{9A039166-C0DD-4150-AEE5-B71796F9AE97}" presName="compNode" presStyleCnt="0"/>
      <dgm:spPr/>
    </dgm:pt>
    <dgm:pt modelId="{94359B26-8993-4949-9312-3F38F3E0CA3C}" type="pres">
      <dgm:prSet presAssocID="{9A039166-C0DD-4150-AEE5-B71796F9AE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7413D30-0661-4257-9DD0-3A3807C8C43F}" type="pres">
      <dgm:prSet presAssocID="{9A039166-C0DD-4150-AEE5-B71796F9AE97}" presName="spaceRect" presStyleCnt="0"/>
      <dgm:spPr/>
    </dgm:pt>
    <dgm:pt modelId="{025275FE-DDE5-4E0C-A885-597D41DC07D0}" type="pres">
      <dgm:prSet presAssocID="{9A039166-C0DD-4150-AEE5-B71796F9AE97}" presName="textRect" presStyleLbl="revTx" presStyleIdx="1" presStyleCnt="3" custScaleX="258037">
        <dgm:presLayoutVars>
          <dgm:chMax val="1"/>
          <dgm:chPref val="1"/>
        </dgm:presLayoutVars>
      </dgm:prSet>
      <dgm:spPr/>
    </dgm:pt>
    <dgm:pt modelId="{234BD181-D1AB-42D0-95AC-E0ECC07E42CD}" type="pres">
      <dgm:prSet presAssocID="{D4F16426-CC13-426C-951F-A88BDB44BB6A}" presName="sibTrans" presStyleCnt="0"/>
      <dgm:spPr/>
    </dgm:pt>
    <dgm:pt modelId="{3F5FAFDB-BBCB-47EE-9CDD-82E80F550FE1}" type="pres">
      <dgm:prSet presAssocID="{0DD38E2D-3425-4C62-92B1-D87CD46ABAD8}" presName="compNode" presStyleCnt="0"/>
      <dgm:spPr/>
    </dgm:pt>
    <dgm:pt modelId="{EBB30900-98D1-43BB-A6B4-DB65E3CEAE81}" type="pres">
      <dgm:prSet presAssocID="{0DD38E2D-3425-4C62-92B1-D87CD46ABA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E9FF70A-AB35-4134-9763-E78471794B6B}" type="pres">
      <dgm:prSet presAssocID="{0DD38E2D-3425-4C62-92B1-D87CD46ABAD8}" presName="spaceRect" presStyleCnt="0"/>
      <dgm:spPr/>
    </dgm:pt>
    <dgm:pt modelId="{04777187-0210-49F6-A438-34FA857612C9}" type="pres">
      <dgm:prSet presAssocID="{0DD38E2D-3425-4C62-92B1-D87CD46ABAD8}" presName="textRect" presStyleLbl="revTx" presStyleIdx="2" presStyleCnt="3" custScaleX="251553">
        <dgm:presLayoutVars>
          <dgm:chMax val="1"/>
          <dgm:chPref val="1"/>
        </dgm:presLayoutVars>
      </dgm:prSet>
      <dgm:spPr/>
    </dgm:pt>
  </dgm:ptLst>
  <dgm:cxnLst>
    <dgm:cxn modelId="{11261031-3B5C-42B4-9C9E-9975DACF660D}" type="presOf" srcId="{25905FF4-D1D0-4336-9CAA-5FAB28224E3C}" destId="{463D40F1-4C73-4741-886F-B92CF8B9CBE3}" srcOrd="0" destOrd="0" presId="urn:microsoft.com/office/officeart/2018/2/layout/IconLabelList"/>
    <dgm:cxn modelId="{82FF985B-C30F-4AB9-A40C-C3766981700D}" type="presOf" srcId="{3F4E63FA-79FD-4802-9339-3D4EC6AF9959}" destId="{4E37BB83-5018-43E8-BFD2-1C1240657B42}" srcOrd="0" destOrd="0" presId="urn:microsoft.com/office/officeart/2018/2/layout/IconLabelList"/>
    <dgm:cxn modelId="{56EB79A4-0968-442E-8B99-4D203C119179}" type="presOf" srcId="{0DD38E2D-3425-4C62-92B1-D87CD46ABAD8}" destId="{04777187-0210-49F6-A438-34FA857612C9}" srcOrd="0" destOrd="0" presId="urn:microsoft.com/office/officeart/2018/2/layout/IconLabelList"/>
    <dgm:cxn modelId="{6C5723B6-27A3-40DC-BFF2-70A322D686CC}" srcId="{25905FF4-D1D0-4336-9CAA-5FAB28224E3C}" destId="{0DD38E2D-3425-4C62-92B1-D87CD46ABAD8}" srcOrd="2" destOrd="0" parTransId="{9DBAE867-CFDD-41E9-84B4-86BB4090B8C0}" sibTransId="{6C8E9276-3BC0-4CE2-8D69-A53A30C77A09}"/>
    <dgm:cxn modelId="{8C923CBA-DF88-4BED-932B-C37D72F7FC9F}" srcId="{25905FF4-D1D0-4336-9CAA-5FAB28224E3C}" destId="{9A039166-C0DD-4150-AEE5-B71796F9AE97}" srcOrd="1" destOrd="0" parTransId="{529E07F2-20D0-4B14-985B-A993BF4E16C1}" sibTransId="{D4F16426-CC13-426C-951F-A88BDB44BB6A}"/>
    <dgm:cxn modelId="{4CD48FE4-1F34-4988-86AF-A4333C1A854F}" type="presOf" srcId="{9A039166-C0DD-4150-AEE5-B71796F9AE97}" destId="{025275FE-DDE5-4E0C-A885-597D41DC07D0}" srcOrd="0" destOrd="0" presId="urn:microsoft.com/office/officeart/2018/2/layout/IconLabelList"/>
    <dgm:cxn modelId="{FEB550F8-00D2-4554-BCAE-E92663DBE8E1}" srcId="{25905FF4-D1D0-4336-9CAA-5FAB28224E3C}" destId="{3F4E63FA-79FD-4802-9339-3D4EC6AF9959}" srcOrd="0" destOrd="0" parTransId="{987A34F4-2C6E-491B-83A0-B574552F0CFB}" sibTransId="{7D814F5C-68EF-40DF-ACE9-B7590CE05159}"/>
    <dgm:cxn modelId="{14043EAD-B594-41EE-9638-64DF00D3522B}" type="presParOf" srcId="{463D40F1-4C73-4741-886F-B92CF8B9CBE3}" destId="{825BB525-10BE-42E0-9B44-64BF10E7030D}" srcOrd="0" destOrd="0" presId="urn:microsoft.com/office/officeart/2018/2/layout/IconLabelList"/>
    <dgm:cxn modelId="{698A23C4-7F10-4E80-9DBB-2E522181BDA7}" type="presParOf" srcId="{825BB525-10BE-42E0-9B44-64BF10E7030D}" destId="{9984E329-83C7-43B5-8364-6C3A1D91D295}" srcOrd="0" destOrd="0" presId="urn:microsoft.com/office/officeart/2018/2/layout/IconLabelList"/>
    <dgm:cxn modelId="{D4BC9F97-560A-4C01-AA1E-456F5B171BA2}" type="presParOf" srcId="{825BB525-10BE-42E0-9B44-64BF10E7030D}" destId="{3ABC9DB3-8DA4-4E24-AD6E-89D0F87001DA}" srcOrd="1" destOrd="0" presId="urn:microsoft.com/office/officeart/2018/2/layout/IconLabelList"/>
    <dgm:cxn modelId="{379407B1-1940-407A-9B37-C81850241DB9}" type="presParOf" srcId="{825BB525-10BE-42E0-9B44-64BF10E7030D}" destId="{4E37BB83-5018-43E8-BFD2-1C1240657B42}" srcOrd="2" destOrd="0" presId="urn:microsoft.com/office/officeart/2018/2/layout/IconLabelList"/>
    <dgm:cxn modelId="{099C633F-361A-496E-9908-C4C20D0CE091}" type="presParOf" srcId="{463D40F1-4C73-4741-886F-B92CF8B9CBE3}" destId="{3D0A120E-7662-454C-87BB-DE4B73C4FD5D}" srcOrd="1" destOrd="0" presId="urn:microsoft.com/office/officeart/2018/2/layout/IconLabelList"/>
    <dgm:cxn modelId="{07325008-D8B7-4060-8146-6229CFD47380}" type="presParOf" srcId="{463D40F1-4C73-4741-886F-B92CF8B9CBE3}" destId="{C0B5DED8-9B6B-4ECF-8917-01AF705A21FA}" srcOrd="2" destOrd="0" presId="urn:microsoft.com/office/officeart/2018/2/layout/IconLabelList"/>
    <dgm:cxn modelId="{5E27ED90-D880-46D2-82D0-29298A0344E3}" type="presParOf" srcId="{C0B5DED8-9B6B-4ECF-8917-01AF705A21FA}" destId="{94359B26-8993-4949-9312-3F38F3E0CA3C}" srcOrd="0" destOrd="0" presId="urn:microsoft.com/office/officeart/2018/2/layout/IconLabelList"/>
    <dgm:cxn modelId="{DE53F591-5037-4F67-8018-ACC227B52B2E}" type="presParOf" srcId="{C0B5DED8-9B6B-4ECF-8917-01AF705A21FA}" destId="{B7413D30-0661-4257-9DD0-3A3807C8C43F}" srcOrd="1" destOrd="0" presId="urn:microsoft.com/office/officeart/2018/2/layout/IconLabelList"/>
    <dgm:cxn modelId="{7993BCF6-0706-4C5A-A1FF-9AE799E4F425}" type="presParOf" srcId="{C0B5DED8-9B6B-4ECF-8917-01AF705A21FA}" destId="{025275FE-DDE5-4E0C-A885-597D41DC07D0}" srcOrd="2" destOrd="0" presId="urn:microsoft.com/office/officeart/2018/2/layout/IconLabelList"/>
    <dgm:cxn modelId="{7227EC8F-A659-4A09-8E26-F50F0E5E9398}" type="presParOf" srcId="{463D40F1-4C73-4741-886F-B92CF8B9CBE3}" destId="{234BD181-D1AB-42D0-95AC-E0ECC07E42CD}" srcOrd="3" destOrd="0" presId="urn:microsoft.com/office/officeart/2018/2/layout/IconLabelList"/>
    <dgm:cxn modelId="{C2DA278E-506B-4B7C-BFA5-C61D21DA2EA3}" type="presParOf" srcId="{463D40F1-4C73-4741-886F-B92CF8B9CBE3}" destId="{3F5FAFDB-BBCB-47EE-9CDD-82E80F550FE1}" srcOrd="4" destOrd="0" presId="urn:microsoft.com/office/officeart/2018/2/layout/IconLabelList"/>
    <dgm:cxn modelId="{85D06A93-916D-4FB7-8E44-88286F4E13AA}" type="presParOf" srcId="{3F5FAFDB-BBCB-47EE-9CDD-82E80F550FE1}" destId="{EBB30900-98D1-43BB-A6B4-DB65E3CEAE81}" srcOrd="0" destOrd="0" presId="urn:microsoft.com/office/officeart/2018/2/layout/IconLabelList"/>
    <dgm:cxn modelId="{249A535D-9367-41F4-ABD8-A11E4A640E45}" type="presParOf" srcId="{3F5FAFDB-BBCB-47EE-9CDD-82E80F550FE1}" destId="{3E9FF70A-AB35-4134-9763-E78471794B6B}" srcOrd="1" destOrd="0" presId="urn:microsoft.com/office/officeart/2018/2/layout/IconLabelList"/>
    <dgm:cxn modelId="{6AC46ACF-FA38-4550-B114-6553D17CC0DE}" type="presParOf" srcId="{3F5FAFDB-BBCB-47EE-9CDD-82E80F550FE1}" destId="{04777187-0210-49F6-A438-34FA857612C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86C6C-7773-4054-955A-C24EFC122ED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FAA28-DFDA-4B25-8FEA-FAD5ED8FD3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>
              <a:latin typeface="Arial"/>
              <a:cs typeface="Arial"/>
            </a:rPr>
            <a:t>Exploratory Presentation</a:t>
          </a:r>
          <a:endParaRPr lang="en-US" sz="2400" b="1" dirty="0">
            <a:latin typeface="Arial"/>
            <a:cs typeface="Arial"/>
          </a:endParaRPr>
        </a:p>
      </dgm:t>
    </dgm:pt>
    <dgm:pt modelId="{C4DFDF96-4F00-4669-91F0-6102CFA8057D}" type="parTrans" cxnId="{B605A550-A0B3-4C1D-B74D-AB190E43336E}">
      <dgm:prSet/>
      <dgm:spPr/>
      <dgm:t>
        <a:bodyPr/>
        <a:lstStyle/>
        <a:p>
          <a:endParaRPr lang="en-US"/>
        </a:p>
      </dgm:t>
    </dgm:pt>
    <dgm:pt modelId="{267D5B29-8DE5-4307-96D0-1EEA7C41479A}" type="sibTrans" cxnId="{B605A550-A0B3-4C1D-B74D-AB190E43336E}">
      <dgm:prSet/>
      <dgm:spPr/>
      <dgm:t>
        <a:bodyPr/>
        <a:lstStyle/>
        <a:p>
          <a:endParaRPr lang="en-US"/>
        </a:p>
      </dgm:t>
    </dgm:pt>
    <dgm:pt modelId="{1E132524-4645-4F4D-A780-4E0F6D6660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Participatory Exercise</a:t>
          </a:r>
          <a:r>
            <a:rPr lang="en-GB" sz="2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 (through the convergence of the P.E.S.T and S.W.O.T analysis tools to identity external and internal factors.)</a:t>
          </a:r>
          <a:endParaRPr lang="en-US" sz="2000" dirty="0">
            <a:solidFill>
              <a:schemeClr val="bg1">
                <a:lumMod val="65000"/>
              </a:schemeClr>
            </a:solidFill>
            <a:latin typeface="Arial"/>
            <a:cs typeface="Arial"/>
          </a:endParaRPr>
        </a:p>
      </dgm:t>
    </dgm:pt>
    <dgm:pt modelId="{9217019F-4FC0-4D95-8D15-BC5E95DE7593}" type="parTrans" cxnId="{915136B3-3B59-4858-9A59-D7B69FE14D98}">
      <dgm:prSet/>
      <dgm:spPr/>
      <dgm:t>
        <a:bodyPr/>
        <a:lstStyle/>
        <a:p>
          <a:endParaRPr lang="en-US"/>
        </a:p>
      </dgm:t>
    </dgm:pt>
    <dgm:pt modelId="{74935E9E-B12C-45A4-A247-4F71532D402E}" type="sibTrans" cxnId="{915136B3-3B59-4858-9A59-D7B69FE14D98}">
      <dgm:prSet/>
      <dgm:spPr/>
      <dgm:t>
        <a:bodyPr/>
        <a:lstStyle/>
        <a:p>
          <a:endParaRPr lang="en-US"/>
        </a:p>
      </dgm:t>
    </dgm:pt>
    <dgm:pt modelId="{F3D2BAE9-01CE-4B14-AE9B-F933403460D5}" type="pres">
      <dgm:prSet presAssocID="{DA986C6C-7773-4054-955A-C24EFC122ED3}" presName="root" presStyleCnt="0">
        <dgm:presLayoutVars>
          <dgm:dir/>
          <dgm:resizeHandles val="exact"/>
        </dgm:presLayoutVars>
      </dgm:prSet>
      <dgm:spPr/>
    </dgm:pt>
    <dgm:pt modelId="{E48F693B-8184-466D-B3FC-726A08B06388}" type="pres">
      <dgm:prSet presAssocID="{99DFAA28-DFDA-4B25-8FEA-FAD5ED8FD3E7}" presName="compNode" presStyleCnt="0"/>
      <dgm:spPr/>
    </dgm:pt>
    <dgm:pt modelId="{E024D75D-053E-465D-BEEA-27D936220BC0}" type="pres">
      <dgm:prSet presAssocID="{99DFAA28-DFDA-4B25-8FEA-FAD5ED8FD3E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835A773-5439-4FE2-8CD9-19157049FDAB}" type="pres">
      <dgm:prSet presAssocID="{99DFAA28-DFDA-4B25-8FEA-FAD5ED8FD3E7}" presName="spaceRect" presStyleCnt="0"/>
      <dgm:spPr/>
    </dgm:pt>
    <dgm:pt modelId="{F34BCEED-06FE-49A8-8264-A10DC80E0B25}" type="pres">
      <dgm:prSet presAssocID="{99DFAA28-DFDA-4B25-8FEA-FAD5ED8FD3E7}" presName="textRect" presStyleLbl="revTx" presStyleIdx="0" presStyleCnt="2">
        <dgm:presLayoutVars>
          <dgm:chMax val="1"/>
          <dgm:chPref val="1"/>
        </dgm:presLayoutVars>
      </dgm:prSet>
      <dgm:spPr/>
    </dgm:pt>
    <dgm:pt modelId="{81BD9B7B-0571-4F9C-A077-225EE82581B2}" type="pres">
      <dgm:prSet presAssocID="{267D5B29-8DE5-4307-96D0-1EEA7C41479A}" presName="sibTrans" presStyleCnt="0"/>
      <dgm:spPr/>
    </dgm:pt>
    <dgm:pt modelId="{8CF589CE-E4B8-49D0-B058-C238F8E6724A}" type="pres">
      <dgm:prSet presAssocID="{1E132524-4645-4F4D-A780-4E0F6D666094}" presName="compNode" presStyleCnt="0"/>
      <dgm:spPr/>
    </dgm:pt>
    <dgm:pt modelId="{CFC2FD10-66A4-4EBE-ABC2-2DD862AEDAA8}" type="pres">
      <dgm:prSet presAssocID="{1E132524-4645-4F4D-A780-4E0F6D6660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B571715D-7BBE-48B8-A195-8E350CCE5533}" type="pres">
      <dgm:prSet presAssocID="{1E132524-4645-4F4D-A780-4E0F6D666094}" presName="spaceRect" presStyleCnt="0"/>
      <dgm:spPr/>
    </dgm:pt>
    <dgm:pt modelId="{EAA0F691-1E5C-4DC6-B7B2-0655672B90F4}" type="pres">
      <dgm:prSet presAssocID="{1E132524-4645-4F4D-A780-4E0F6D666094}" presName="textRect" presStyleLbl="revTx" presStyleIdx="1" presStyleCnt="2" custScaleX="115820">
        <dgm:presLayoutVars>
          <dgm:chMax val="1"/>
          <dgm:chPref val="1"/>
        </dgm:presLayoutVars>
      </dgm:prSet>
      <dgm:spPr/>
    </dgm:pt>
  </dgm:ptLst>
  <dgm:cxnLst>
    <dgm:cxn modelId="{23A11740-B387-42F5-A135-74CB4A0FA44F}" type="presOf" srcId="{99DFAA28-DFDA-4B25-8FEA-FAD5ED8FD3E7}" destId="{F34BCEED-06FE-49A8-8264-A10DC80E0B25}" srcOrd="0" destOrd="0" presId="urn:microsoft.com/office/officeart/2018/2/layout/IconLabelList"/>
    <dgm:cxn modelId="{B605A550-A0B3-4C1D-B74D-AB190E43336E}" srcId="{DA986C6C-7773-4054-955A-C24EFC122ED3}" destId="{99DFAA28-DFDA-4B25-8FEA-FAD5ED8FD3E7}" srcOrd="0" destOrd="0" parTransId="{C4DFDF96-4F00-4669-91F0-6102CFA8057D}" sibTransId="{267D5B29-8DE5-4307-96D0-1EEA7C41479A}"/>
    <dgm:cxn modelId="{30721D8D-97C8-4D96-A93B-26BA341F5E62}" type="presOf" srcId="{DA986C6C-7773-4054-955A-C24EFC122ED3}" destId="{F3D2BAE9-01CE-4B14-AE9B-F933403460D5}" srcOrd="0" destOrd="0" presId="urn:microsoft.com/office/officeart/2018/2/layout/IconLabelList"/>
    <dgm:cxn modelId="{915136B3-3B59-4858-9A59-D7B69FE14D98}" srcId="{DA986C6C-7773-4054-955A-C24EFC122ED3}" destId="{1E132524-4645-4F4D-A780-4E0F6D666094}" srcOrd="1" destOrd="0" parTransId="{9217019F-4FC0-4D95-8D15-BC5E95DE7593}" sibTransId="{74935E9E-B12C-45A4-A247-4F71532D402E}"/>
    <dgm:cxn modelId="{D8B567ED-4058-428D-9815-0F88C48C9F3E}" type="presOf" srcId="{1E132524-4645-4F4D-A780-4E0F6D666094}" destId="{EAA0F691-1E5C-4DC6-B7B2-0655672B90F4}" srcOrd="0" destOrd="0" presId="urn:microsoft.com/office/officeart/2018/2/layout/IconLabelList"/>
    <dgm:cxn modelId="{C809AFCA-9A28-4400-8AA1-AE1F0543741E}" type="presParOf" srcId="{F3D2BAE9-01CE-4B14-AE9B-F933403460D5}" destId="{E48F693B-8184-466D-B3FC-726A08B06388}" srcOrd="0" destOrd="0" presId="urn:microsoft.com/office/officeart/2018/2/layout/IconLabelList"/>
    <dgm:cxn modelId="{67487EB6-4AAC-4E32-B8AD-7F2E1DC5C8F0}" type="presParOf" srcId="{E48F693B-8184-466D-B3FC-726A08B06388}" destId="{E024D75D-053E-465D-BEEA-27D936220BC0}" srcOrd="0" destOrd="0" presId="urn:microsoft.com/office/officeart/2018/2/layout/IconLabelList"/>
    <dgm:cxn modelId="{469CC3C2-2CC5-4C29-BE05-C3E4E297AA97}" type="presParOf" srcId="{E48F693B-8184-466D-B3FC-726A08B06388}" destId="{9835A773-5439-4FE2-8CD9-19157049FDAB}" srcOrd="1" destOrd="0" presId="urn:microsoft.com/office/officeart/2018/2/layout/IconLabelList"/>
    <dgm:cxn modelId="{F4FB2443-F6F6-4E05-BDD1-D7F4E7F8FF56}" type="presParOf" srcId="{E48F693B-8184-466D-B3FC-726A08B06388}" destId="{F34BCEED-06FE-49A8-8264-A10DC80E0B25}" srcOrd="2" destOrd="0" presId="urn:microsoft.com/office/officeart/2018/2/layout/IconLabelList"/>
    <dgm:cxn modelId="{90F2082A-9BB1-4DE5-99DD-3DEBDC0648FE}" type="presParOf" srcId="{F3D2BAE9-01CE-4B14-AE9B-F933403460D5}" destId="{81BD9B7B-0571-4F9C-A077-225EE82581B2}" srcOrd="1" destOrd="0" presId="urn:microsoft.com/office/officeart/2018/2/layout/IconLabelList"/>
    <dgm:cxn modelId="{DA624B26-5584-4863-BBB7-E4182794B7B5}" type="presParOf" srcId="{F3D2BAE9-01CE-4B14-AE9B-F933403460D5}" destId="{8CF589CE-E4B8-49D0-B058-C238F8E6724A}" srcOrd="2" destOrd="0" presId="urn:microsoft.com/office/officeart/2018/2/layout/IconLabelList"/>
    <dgm:cxn modelId="{3C9E4DAC-F07E-4ADE-8C8C-2D03CD3C6CE4}" type="presParOf" srcId="{8CF589CE-E4B8-49D0-B058-C238F8E6724A}" destId="{CFC2FD10-66A4-4EBE-ABC2-2DD862AEDAA8}" srcOrd="0" destOrd="0" presId="urn:microsoft.com/office/officeart/2018/2/layout/IconLabelList"/>
    <dgm:cxn modelId="{D42DB2AB-FE69-46DA-AF6F-D75677C8441F}" type="presParOf" srcId="{8CF589CE-E4B8-49D0-B058-C238F8E6724A}" destId="{B571715D-7BBE-48B8-A195-8E350CCE5533}" srcOrd="1" destOrd="0" presId="urn:microsoft.com/office/officeart/2018/2/layout/IconLabelList"/>
    <dgm:cxn modelId="{4AED31DE-2DBA-4D05-A311-38A6ED479EAE}" type="presParOf" srcId="{8CF589CE-E4B8-49D0-B058-C238F8E6724A}" destId="{EAA0F691-1E5C-4DC6-B7B2-0655672B90F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C976F-0CC6-4C57-A7F2-E002FF38AAE7}">
      <dsp:nvSpPr>
        <dsp:cNvPr id="0" name=""/>
        <dsp:cNvSpPr/>
      </dsp:nvSpPr>
      <dsp:spPr>
        <a:xfrm>
          <a:off x="1760198" y="25018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0A668-A3D3-41A5-81B9-4C93F86C54B6}">
      <dsp:nvSpPr>
        <dsp:cNvPr id="0" name=""/>
        <dsp:cNvSpPr/>
      </dsp:nvSpPr>
      <dsp:spPr>
        <a:xfrm>
          <a:off x="567316" y="2401628"/>
          <a:ext cx="432000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Presented through the lens of a pracademic network that has created the space </a:t>
          </a:r>
          <a:r>
            <a:rPr lang="en-GB" sz="2400" b="1" i="1" kern="1200" dirty="0">
              <a:latin typeface="Arial"/>
              <a:cs typeface="Arial"/>
            </a:rPr>
            <a:t>'for' </a:t>
          </a:r>
          <a:r>
            <a:rPr lang="en-GB" sz="2400" kern="1200" dirty="0">
              <a:latin typeface="Arial"/>
              <a:cs typeface="Arial"/>
            </a:rPr>
            <a:t>and </a:t>
          </a:r>
          <a:r>
            <a:rPr lang="en-GB" sz="2400" b="1" i="1" kern="1200" dirty="0">
              <a:latin typeface="Arial"/>
              <a:cs typeface="Arial"/>
            </a:rPr>
            <a:t>'of' </a:t>
          </a:r>
          <a:r>
            <a:rPr lang="en-GB" sz="2400" kern="1200" dirty="0">
              <a:latin typeface="Arial"/>
              <a:cs typeface="Arial"/>
            </a:rPr>
            <a:t>convergence, enabling opportunities to </a:t>
          </a:r>
          <a:r>
            <a:rPr lang="en-GB" sz="2400" b="1" kern="1200" dirty="0">
              <a:latin typeface="Arial"/>
              <a:cs typeface="Arial"/>
            </a:rPr>
            <a:t>reclaim the political</a:t>
          </a:r>
          <a:r>
            <a:rPr lang="en-GB" sz="2400" kern="1200" dirty="0">
              <a:latin typeface="Arial"/>
              <a:cs typeface="Arial"/>
            </a:rPr>
            <a:t>. </a:t>
          </a:r>
          <a:endParaRPr lang="en-US" sz="2400" kern="1200" dirty="0"/>
        </a:p>
      </dsp:txBody>
      <dsp:txXfrm>
        <a:off x="567316" y="2401628"/>
        <a:ext cx="4320000" cy="2160000"/>
      </dsp:txXfrm>
    </dsp:sp>
    <dsp:sp modelId="{6501F479-30D8-4EFD-9B91-C1E756A61865}">
      <dsp:nvSpPr>
        <dsp:cNvPr id="0" name=""/>
        <dsp:cNvSpPr/>
      </dsp:nvSpPr>
      <dsp:spPr>
        <a:xfrm>
          <a:off x="6836198" y="25018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C2624-8B7B-44F8-9E78-B8027C9BB278}">
      <dsp:nvSpPr>
        <dsp:cNvPr id="0" name=""/>
        <dsp:cNvSpPr/>
      </dsp:nvSpPr>
      <dsp:spPr>
        <a:xfrm>
          <a:off x="5643532" y="2421133"/>
          <a:ext cx="432000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Thus, enabling youth work educators' vehicles to continue as </a:t>
          </a:r>
          <a:r>
            <a:rPr lang="en-GB" sz="2400" b="1" kern="1200" dirty="0">
              <a:latin typeface="Arial"/>
              <a:cs typeface="Arial"/>
            </a:rPr>
            <a:t>agents of social change</a:t>
          </a:r>
          <a:r>
            <a:rPr lang="en-GB" sz="2400" kern="1200" dirty="0">
              <a:latin typeface="Arial"/>
              <a:cs typeface="Arial"/>
            </a:rPr>
            <a:t>. </a:t>
          </a:r>
          <a:endParaRPr lang="en-US" sz="2400" kern="1200" dirty="0">
            <a:latin typeface="Arial"/>
            <a:cs typeface="Arial"/>
          </a:endParaRPr>
        </a:p>
      </dsp:txBody>
      <dsp:txXfrm>
        <a:off x="5643532" y="2421133"/>
        <a:ext cx="4320000" cy="21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4E329-83C7-43B5-8364-6C3A1D91D295}">
      <dsp:nvSpPr>
        <dsp:cNvPr id="0" name=""/>
        <dsp:cNvSpPr/>
      </dsp:nvSpPr>
      <dsp:spPr>
        <a:xfrm>
          <a:off x="1637081" y="1495882"/>
          <a:ext cx="613037" cy="613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7BB83-5018-43E8-BFD2-1C1240657B42}">
      <dsp:nvSpPr>
        <dsp:cNvPr id="0" name=""/>
        <dsp:cNvSpPr/>
      </dsp:nvSpPr>
      <dsp:spPr>
        <a:xfrm>
          <a:off x="6294" y="2411952"/>
          <a:ext cx="3874612" cy="1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vehicle and lens of the pracademic network is fostered in a ‘collegiate approach, </a:t>
          </a:r>
          <a:r>
            <a:rPr lang="en-GB" sz="1800" b="1" kern="1200" dirty="0"/>
            <a:t>interpreting community and partnership' in the wider sense </a:t>
          </a:r>
          <a:r>
            <a:rPr lang="en-GB" sz="1800" kern="1200" dirty="0"/>
            <a:t>as the bases for inclusive engagement between stakeholders. </a:t>
          </a:r>
          <a:endParaRPr lang="en-US" sz="1800" kern="1200" dirty="0"/>
        </a:p>
      </dsp:txBody>
      <dsp:txXfrm>
        <a:off x="6294" y="2411952"/>
        <a:ext cx="3874612" cy="1103562"/>
      </dsp:txXfrm>
    </dsp:sp>
    <dsp:sp modelId="{94359B26-8993-4949-9312-3F38F3E0CA3C}">
      <dsp:nvSpPr>
        <dsp:cNvPr id="0" name=""/>
        <dsp:cNvSpPr/>
      </dsp:nvSpPr>
      <dsp:spPr>
        <a:xfrm>
          <a:off x="5570416" y="1495882"/>
          <a:ext cx="613037" cy="613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275FE-DDE5-4E0C-A885-597D41DC07D0}">
      <dsp:nvSpPr>
        <dsp:cNvPr id="0" name=""/>
        <dsp:cNvSpPr/>
      </dsp:nvSpPr>
      <dsp:spPr>
        <a:xfrm>
          <a:off x="4119310" y="2411952"/>
          <a:ext cx="3515250" cy="1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</a:t>
          </a:r>
          <a:r>
            <a:rPr lang="en-GB" sz="1800" b="1" kern="1200" dirty="0"/>
            <a:t>value-based methodology </a:t>
          </a:r>
          <a:r>
            <a:rPr lang="en-GB" sz="1800" kern="1200" dirty="0"/>
            <a:t>of practice is embedded within the fabric of the network throughout. </a:t>
          </a:r>
          <a:endParaRPr lang="en-US" sz="1800" kern="1200" dirty="0"/>
        </a:p>
      </dsp:txBody>
      <dsp:txXfrm>
        <a:off x="4119310" y="2411952"/>
        <a:ext cx="3515250" cy="1103562"/>
      </dsp:txXfrm>
    </dsp:sp>
    <dsp:sp modelId="{EBB30900-98D1-43BB-A6B4-DB65E3CEAE81}">
      <dsp:nvSpPr>
        <dsp:cNvPr id="0" name=""/>
        <dsp:cNvSpPr/>
      </dsp:nvSpPr>
      <dsp:spPr>
        <a:xfrm>
          <a:off x="9279904" y="1495882"/>
          <a:ext cx="613037" cy="613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77187-0210-49F6-A438-34FA857612C9}">
      <dsp:nvSpPr>
        <dsp:cNvPr id="0" name=""/>
        <dsp:cNvSpPr/>
      </dsp:nvSpPr>
      <dsp:spPr>
        <a:xfrm>
          <a:off x="7872963" y="2411952"/>
          <a:ext cx="3426918" cy="1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This enables a </a:t>
          </a:r>
          <a:r>
            <a:rPr lang="en-GB" sz="1800" b="1" kern="1200" dirty="0"/>
            <a:t>horizontal-focused</a:t>
          </a:r>
          <a:r>
            <a:rPr lang="en-GB" sz="1800" kern="1200" dirty="0"/>
            <a:t> 'space and place' for academics and practitioners to explore challenges in a </a:t>
          </a:r>
          <a:r>
            <a:rPr lang="en-GB" sz="1800" b="1" kern="1200" dirty="0"/>
            <a:t>respectful, facilitative, 'support and challenge'</a:t>
          </a:r>
          <a:r>
            <a:rPr lang="en-GB" sz="1800" b="0" kern="1200" dirty="0"/>
            <a:t>;</a:t>
          </a:r>
          <a:r>
            <a:rPr lang="en-GB" sz="1800" b="1" kern="1200" dirty="0"/>
            <a:t> </a:t>
          </a:r>
          <a:r>
            <a:rPr lang="en-GB" sz="1800" kern="1200" dirty="0"/>
            <a:t>that creates an develops </a:t>
          </a:r>
          <a:r>
            <a:rPr lang="en-GB" sz="1800" b="1" kern="1200" dirty="0"/>
            <a:t>collective transformational change</a:t>
          </a:r>
          <a:r>
            <a:rPr lang="en-GB" sz="1800" kern="1200" dirty="0"/>
            <a:t>. </a:t>
          </a:r>
          <a:endParaRPr lang="en-US" sz="1800" kern="1200" dirty="0"/>
        </a:p>
      </dsp:txBody>
      <dsp:txXfrm>
        <a:off x="7872963" y="2411952"/>
        <a:ext cx="3426918" cy="110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4D75D-053E-465D-BEEA-27D936220BC0}">
      <dsp:nvSpPr>
        <dsp:cNvPr id="0" name=""/>
        <dsp:cNvSpPr/>
      </dsp:nvSpPr>
      <dsp:spPr>
        <a:xfrm>
          <a:off x="1606934" y="66501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BCEED-06FE-49A8-8264-A10DC80E0B25}">
      <dsp:nvSpPr>
        <dsp:cNvPr id="0" name=""/>
        <dsp:cNvSpPr/>
      </dsp:nvSpPr>
      <dsp:spPr>
        <a:xfrm>
          <a:off x="418934" y="3158575"/>
          <a:ext cx="4320000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/>
              <a:cs typeface="Arial"/>
            </a:rPr>
            <a:t>Exploratory Presentation</a:t>
          </a:r>
          <a:endParaRPr lang="en-US" sz="2400" b="1" kern="1200" dirty="0">
            <a:latin typeface="Arial"/>
            <a:cs typeface="Arial"/>
          </a:endParaRPr>
        </a:p>
      </dsp:txBody>
      <dsp:txXfrm>
        <a:off x="418934" y="3158575"/>
        <a:ext cx="4320000" cy="1170000"/>
      </dsp:txXfrm>
    </dsp:sp>
    <dsp:sp modelId="{CFC2FD10-66A4-4EBE-ABC2-2DD862AEDAA8}">
      <dsp:nvSpPr>
        <dsp:cNvPr id="0" name=""/>
        <dsp:cNvSpPr/>
      </dsp:nvSpPr>
      <dsp:spPr>
        <a:xfrm>
          <a:off x="7024646" y="66501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0F691-1E5C-4DC6-B7B2-0655672B90F4}">
      <dsp:nvSpPr>
        <dsp:cNvPr id="0" name=""/>
        <dsp:cNvSpPr/>
      </dsp:nvSpPr>
      <dsp:spPr>
        <a:xfrm>
          <a:off x="5494934" y="3158575"/>
          <a:ext cx="5003423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Participatory Exercise</a:t>
          </a:r>
          <a:r>
            <a:rPr lang="en-GB" sz="2000" kern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rPr>
            <a:t> (through the convergence of the P.E.S.T and S.W.O.T analysis tools to identity external and internal factors.)</a:t>
          </a:r>
          <a:endParaRPr lang="en-US" sz="2000" kern="1200" dirty="0">
            <a:solidFill>
              <a:schemeClr val="bg1">
                <a:lumMod val="65000"/>
              </a:schemeClr>
            </a:solidFill>
            <a:latin typeface="Arial"/>
            <a:cs typeface="Arial"/>
          </a:endParaRPr>
        </a:p>
      </dsp:txBody>
      <dsp:txXfrm>
        <a:off x="5494934" y="3158575"/>
        <a:ext cx="5003423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7AAD6-52F2-4218-88B4-93293EA7F07D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B97B0-470E-48E8-BA4E-9582F61DB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1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3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2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31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2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72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255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67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22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92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4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0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3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0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D575-372E-46FC-A46F-8F381C680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45076-3A8E-42C4-A71C-B59256033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048E-BB95-4C09-BE39-C5410361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609DC-BF55-4C34-A996-B3B513F7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F1A5-52A8-4F12-8F82-42A3451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4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E7D6-7C10-442B-BE7A-E1A11F02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F4AC3-6FF6-4C87-8E85-948777957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A988-FDB1-41A4-875A-4E1FD877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C014-41B2-4910-AF91-9B8830EF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730D-C86E-4743-81E7-1A14897D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C5110-1121-4FC4-97D9-DB99CA163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FA257-8CF1-4AC1-A0BE-4886D8129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3081F-A2E9-48BB-A249-CBDAD378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49C05-50DF-42FA-8117-82BC7445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9547-D536-4FEA-9AD8-A65C573C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4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22/11/2024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2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3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22/11/2024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86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22/11/2024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44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22/11/2024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46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137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F201-ED4A-40D8-A87E-6B7F15CC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212B-E26B-49AD-AD66-A20BAE06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E0AB4-8499-41AC-A907-7DE9B908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7C53-68A0-4705-8D78-15593164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1DF1-3A16-463C-8B49-25EAE1EE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9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4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5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6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7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1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5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1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93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907A-41DB-46EF-A709-0E3D1228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43802-261F-411D-8750-614175337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5358A-7B69-495D-8C84-B5C449B0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9094-488B-41C0-83E4-81A34CCA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6478-B509-4BA7-A75A-581C4F5E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4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261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976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275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330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375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306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15787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0082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7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4F9E-EC85-4129-A0C0-D870D4F1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C431-F2CC-4EE0-BF5F-1764CFB8B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76E76-42EB-4404-BD7A-42516B9B1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1941A-DEF5-49E0-864F-21C8D38F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F989E-BCFF-4102-9BC7-E464A916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905FD-D7A4-4A86-B23B-7892E332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0E64-499C-427E-B565-C661B7D5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EAC79-5A7A-413D-A68E-3E23BD84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87CCF-6DD2-4250-9217-9313FE564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BF05E-1F27-47F8-9992-47FD118B9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2F278-A043-4994-97E4-D0EC7D26E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389E-90D7-4634-975B-6B8320CB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2942-BF92-4CC4-9C49-AD835F40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B5D11-01AE-4D3F-A61D-56036F11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256B-BA92-41A9-B32B-59D0D10D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86262-2DE7-4810-BE3E-46E61801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2C37E-049B-42F2-885A-1BA679D4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02E75-B0EE-4F30-9917-706C0792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7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693EB-F07F-401E-9418-553E84E8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11C05-4074-44E6-B8BA-F7FB9722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627F-BCE0-4ECE-9AA3-3CED39F8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D266-5B98-4B37-A47B-177C8A81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F735-5E41-4B0B-BC91-274D9440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C65C7-DA37-428E-B222-3238D0C5A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482E6-F6B1-45E5-B764-ED7A6A68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9E3AF-FB65-4C09-BA2E-A057DA4A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8BC09-A97B-4E38-A253-5D96F9FF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9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3D1E-A6B5-4BDD-BECC-70EE7021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5625E-03ED-456F-BB49-469C1E4C7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3EDFC-7538-42CE-A21B-AE3F16E66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37A82-C992-41AA-A464-E068FC98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824DE-CE29-4BBD-AEF9-7CD63569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7817E-89C4-4B9B-A69B-C7510CF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7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13417-68CF-4014-96E5-91BCC4EE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FD189-0B0B-489E-875E-49159A2B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329B-BD7B-41DF-9E6C-E8C3A7922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ECC62-7A8D-4BF2-A928-58E457D37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F780A-5B1C-44F2-9DE0-89E21B8F2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7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A4A3A4"/>
          </p15:clr>
        </p15:guide>
        <p15:guide id="2" orient="horz" pos="278">
          <p15:clr>
            <a:srgbClr val="A4A3A4"/>
          </p15:clr>
        </p15:guide>
        <p15:guide id="3" pos="2502">
          <p15:clr>
            <a:srgbClr val="A4A3A4"/>
          </p15:clr>
        </p15:guide>
        <p15:guide id="4" pos="2729">
          <p15:clr>
            <a:srgbClr val="A4A3A4"/>
          </p15:clr>
        </p15:guide>
        <p15:guide id="5" pos="4951">
          <p15:clr>
            <a:srgbClr val="A4A3A4"/>
          </p15:clr>
        </p15:guide>
        <p15:guide id="6" pos="5178">
          <p15:clr>
            <a:srgbClr val="A4A3A4"/>
          </p15:clr>
        </p15:guide>
        <p15:guide id="7" pos="7401">
          <p15:clr>
            <a:srgbClr val="A4A3A4"/>
          </p15:clr>
        </p15:guide>
        <p15:guide id="8" orient="horz" pos="504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orient="horz" pos="4042">
          <p15:clr>
            <a:srgbClr val="A4A3A4"/>
          </p15:clr>
        </p15:guide>
        <p15:guide id="11" pos="3727">
          <p15:clr>
            <a:srgbClr val="A4A3A4"/>
          </p15:clr>
        </p15:guide>
        <p15:guide id="12" pos="3953">
          <p15:clr>
            <a:srgbClr val="A4A3A4"/>
          </p15:clr>
        </p15:guide>
        <p15:guide id="13" orient="horz" pos="3589">
          <p15:clr>
            <a:srgbClr val="A4A3A4"/>
          </p15:clr>
        </p15:guide>
        <p15:guide id="14" orient="horz" pos="1139">
          <p15:clr>
            <a:srgbClr val="A4A3A4"/>
          </p15:clr>
        </p15:guide>
        <p15:guide id="15" orient="horz" pos="125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hilosophicaldisquisitions.blogspot.com/2017/06/understanding-ideologies-liberalism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u.ac.uk/study-and-courses/academic-schools/social-sciences/social-work-care-community/youth-professional-practioner-networ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ocialjusticesolutions.org/2013/02/09/leadership-and-teamwork/working_together_teamwork_puzzle_concep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slideshare.net/stephendale/cop-conversations-to-collaboration-present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nfed.org/mobi/paulo-freire-dialogue-praxis-and-education" TargetMode="External"/><Relationship Id="rId3" Type="http://schemas.openxmlformats.org/officeDocument/2006/relationships/hyperlink" Target="https://www.collinsdictionary.com/" TargetMode="External"/><Relationship Id="rId7" Type="http://schemas.openxmlformats.org/officeDocument/2006/relationships/hyperlink" Target="https://www.youthandpolicy.org/articles/youth-protest-social-chang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doi.org/10.18666/JNEL-2018-V8-I1-8295" TargetMode="External"/><Relationship Id="rId11" Type="http://schemas.openxmlformats.org/officeDocument/2006/relationships/image" Target="../media/image31.jpg"/><Relationship Id="rId5" Type="http://schemas.openxmlformats.org/officeDocument/2006/relationships/hyperlink" Target="https://doi.org/10.3390/educsci12010037" TargetMode="External"/><Relationship Id="rId10" Type="http://schemas.openxmlformats.org/officeDocument/2006/relationships/hyperlink" Target="https://doi.org/10.2307/j.ctv3znwhn" TargetMode="External"/><Relationship Id="rId4" Type="http://schemas.openxmlformats.org/officeDocument/2006/relationships/hyperlink" Target="https://doi.org/10.1007/s43151-024-00128-z" TargetMode="External"/><Relationship Id="rId9" Type="http://schemas.openxmlformats.org/officeDocument/2006/relationships/hyperlink" Target="https://doi.org/10.1007/978-3-031-33746-8_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0405-1E9D-B506-6061-446452FFE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/>
                <a:cs typeface="Arial"/>
              </a:rPr>
              <a:t>School Showcase 2024</a:t>
            </a:r>
            <a:br>
              <a:rPr lang="en-GB" dirty="0">
                <a:latin typeface="Arial"/>
              </a:rPr>
            </a:br>
            <a:r>
              <a:rPr lang="en-GB" dirty="0">
                <a:latin typeface="Arial"/>
                <a:cs typeface="Arial"/>
              </a:rPr>
              <a:t>‘Community and Partnership’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72A23-52EA-DDBE-C203-A1C01DF32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Spatialisation, Political Action and Youth Work Methodology: 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Parallel or Nexus, is convergence possible? </a:t>
            </a:r>
          </a:p>
        </p:txBody>
      </p:sp>
    </p:spTree>
    <p:extLst>
      <p:ext uri="{BB962C8B-B14F-4D97-AF65-F5344CB8AC3E}">
        <p14:creationId xmlns:p14="http://schemas.microsoft.com/office/powerpoint/2010/main" val="110652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3568"/>
            <a:ext cx="11576368" cy="100198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E6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or Nexus, is convergence possible?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ntu.ac.uk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3575F3-9C08-53D6-08B2-A17B9E5A9A60}"/>
              </a:ext>
            </a:extLst>
          </p:cNvPr>
          <p:cNvSpPr txBox="1">
            <a:spLocks/>
          </p:cNvSpPr>
          <p:nvPr/>
        </p:nvSpPr>
        <p:spPr>
          <a:xfrm>
            <a:off x="7666143" y="1934053"/>
            <a:ext cx="3920383" cy="39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...an 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effective academic–practitioner relationship forged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to foster and disseminate high-quality research and strengthen nonprofit management education, community service, voluntary action, and philanthropic studies.</a:t>
            </a:r>
            <a:endParaRPr lang="en-US" dirty="0"/>
          </a:p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(Powell et al, 2018, p. 65)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488402-F931-6091-B866-767E9571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25" y="4664923"/>
            <a:ext cx="4107742" cy="1390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Arial"/>
                <a:cs typeface="Arial"/>
              </a:rPr>
              <a:t>...a </a:t>
            </a:r>
            <a:r>
              <a:rPr lang="en-GB" sz="2000" b="1" dirty="0">
                <a:latin typeface="Arial"/>
                <a:cs typeface="Arial"/>
              </a:rPr>
              <a:t>connection or series of connections</a:t>
            </a:r>
            <a:r>
              <a:rPr lang="en-GB" sz="2000" dirty="0">
                <a:latin typeface="Arial"/>
                <a:cs typeface="Arial"/>
              </a:rPr>
              <a:t> within a particular situation or system. </a:t>
            </a:r>
          </a:p>
          <a:p>
            <a:pPr marL="0" indent="0" algn="ctr">
              <a:buNone/>
            </a:pPr>
            <a:r>
              <a:rPr lang="en-GB" sz="2000" dirty="0">
                <a:latin typeface="Arial"/>
                <a:ea typeface="Calibri" panose="020F0502020204030204"/>
                <a:cs typeface="Arial"/>
              </a:rPr>
              <a:t>(Collins, 2024)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FC479D-664E-6BEA-FB0A-A2781415A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0377" y="1865379"/>
            <a:ext cx="2818138" cy="404642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B357F28-11D0-3AF4-C9DE-BA4052DD1643}"/>
              </a:ext>
            </a:extLst>
          </p:cNvPr>
          <p:cNvSpPr txBox="1">
            <a:spLocks/>
          </p:cNvSpPr>
          <p:nvPr/>
        </p:nvSpPr>
        <p:spPr>
          <a:xfrm>
            <a:off x="348539" y="1354564"/>
            <a:ext cx="4329590" cy="2740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latin typeface="Arial"/>
                <a:cs typeface="Arial"/>
              </a:rPr>
              <a:t>...morality may be thought of as a set of normative constraints on attitudes and actions that stem from the fact that we inhabit a common world together with other agents...it may be thought of as a </a:t>
            </a:r>
            <a:r>
              <a:rPr lang="en-GB" sz="1800" b="1" dirty="0">
                <a:latin typeface="Arial"/>
                <a:cs typeface="Arial"/>
              </a:rPr>
              <a:t>normative nexus that links us individually with each of the persons who might potentially be affected by what we do</a:t>
            </a:r>
            <a:r>
              <a:rPr lang="en-GB" sz="1800" dirty="0">
                <a:latin typeface="Arial"/>
                <a:cs typeface="Arial"/>
              </a:rPr>
              <a:t>. </a:t>
            </a:r>
            <a:endParaRPr lang="en-US" sz="1800">
              <a:cs typeface="Calibri"/>
            </a:endParaRPr>
          </a:p>
          <a:p>
            <a:pPr marL="0" indent="0" algn="ctr">
              <a:buNone/>
            </a:pPr>
            <a:r>
              <a:rPr lang="en-GB" sz="1800" dirty="0">
                <a:latin typeface="Arial"/>
                <a:ea typeface="Calibri" panose="020F0502020204030204"/>
                <a:cs typeface="Arial"/>
              </a:rPr>
              <a:t>(Wallace, 2019, p. 1)</a:t>
            </a:r>
          </a:p>
        </p:txBody>
      </p:sp>
    </p:spTree>
    <p:extLst>
      <p:ext uri="{BB962C8B-B14F-4D97-AF65-F5344CB8AC3E}">
        <p14:creationId xmlns:p14="http://schemas.microsoft.com/office/powerpoint/2010/main" val="74639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Pracademic Network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…</a:t>
            </a:r>
            <a:r>
              <a:rPr lang="en-US" b="1" i="1" dirty="0">
                <a:solidFill>
                  <a:srgbClr val="00B050"/>
                </a:solidFill>
                <a:latin typeface="Arial"/>
                <a:cs typeface="Arial"/>
              </a:rPr>
              <a:t>Nexus possibilities</a:t>
            </a:r>
            <a:endParaRPr lang="en-US" i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F1DEF54-4D43-4CB2-9BC9-38FE894C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033311"/>
            <a:ext cx="7031503" cy="3498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Increased sector voice (practice and teaching &amp; learning)</a:t>
            </a:r>
            <a:endParaRPr lang="en-GB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Collective approach in supporting issues raised</a:t>
            </a:r>
            <a:endParaRPr lang="en-GB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Increased pool of knowledge, skills and expertise</a:t>
            </a:r>
            <a:endParaRPr lang="en-GB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Issues for young people (NTU, 2024)</a:t>
            </a:r>
            <a:endParaRPr lang="en-GB" dirty="0"/>
          </a:p>
          <a:p>
            <a:endParaRPr lang="en-GB" dirty="0">
              <a:solidFill>
                <a:srgbClr val="9E043D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6DA73-ED79-109C-A14B-681C38637824}"/>
              </a:ext>
            </a:extLst>
          </p:cNvPr>
          <p:cNvSpPr txBox="1"/>
          <p:nvPr/>
        </p:nvSpPr>
        <p:spPr>
          <a:xfrm>
            <a:off x="1201530" y="5861877"/>
            <a:ext cx="48966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D43EB"/>
                </a:solidFill>
                <a:latin typeface="Arial"/>
                <a:cs typeface="Arial"/>
                <a:hlinkClick r:id="rId3" tooltip="https://www.ntu.ac.uk/study-and-courses/academic-schools/social-sciences/social-work-care-community/youth-professional-practioner-network"/>
              </a:rPr>
              <a:t>Youth Professional Practitioner Network</a:t>
            </a:r>
            <a:r>
              <a:rPr lang="en-US" sz="2000" dirty="0">
                <a:latin typeface="Arial"/>
                <a:cs typeface="Arial"/>
              </a:rPr>
              <a:t>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Youth Justice">
            <a:extLst>
              <a:ext uri="{FF2B5EF4-FFF2-40B4-BE49-F238E27FC236}">
                <a16:creationId xmlns:a16="http://schemas.microsoft.com/office/drawing/2014/main" id="{419BAD39-4851-9974-9CC3-EBDB47C1E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349" y="2036735"/>
            <a:ext cx="4099301" cy="30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6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7944-B123-F344-94BE-3F43D978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033" y="1565933"/>
            <a:ext cx="8137820" cy="4478315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"/>
                <a:cs typeface="Arial"/>
              </a:rPr>
              <a:t>…the ability to be </a:t>
            </a:r>
            <a:r>
              <a:rPr lang="en-GB" b="1" dirty="0">
                <a:latin typeface="Arial"/>
                <a:cs typeface="Arial"/>
              </a:rPr>
              <a:t>‘problem-posing and solving’, solution focused, imaginative and creative, empathic and understanding, developing opportunities and possibilities, offering alternative suggestions, facilitating shared dialogue etc</a:t>
            </a:r>
            <a:r>
              <a:rPr lang="en-GB" dirty="0">
                <a:latin typeface="Arial"/>
                <a:cs typeface="Arial"/>
              </a:rPr>
              <a:t>…to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engage with</a:t>
            </a:r>
            <a:r>
              <a:rPr lang="en-GB" dirty="0">
                <a:latin typeface="Arial"/>
                <a:cs typeface="Arial"/>
              </a:rPr>
              <a:t> the prescribed challenges faced but creating solutions and practices within the constraining framework of the institution… the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willingness to challenge and critique</a:t>
            </a:r>
            <a:r>
              <a:rPr lang="en-GB" b="1" dirty="0">
                <a:latin typeface="Arial"/>
                <a:cs typeface="Arial"/>
              </a:rPr>
              <a:t> where there exists some form of injustice or ‘control and contain’ infrastructure exists</a:t>
            </a:r>
            <a:r>
              <a:rPr lang="en-GB" dirty="0">
                <a:latin typeface="Arial"/>
                <a:cs typeface="Arial"/>
              </a:rPr>
              <a:t>. 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dirty="0">
                <a:latin typeface="Arial"/>
                <a:cs typeface="Arial"/>
              </a:rPr>
              <a:t>(Jones, 2022, p. 3)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83" y="544947"/>
            <a:ext cx="11438698" cy="720235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/>
                <a:cs typeface="Arial"/>
              </a:rPr>
              <a:t>Pracademic Network…</a:t>
            </a:r>
            <a:r>
              <a:rPr lang="en-US" sz="4900" i="1" dirty="0">
                <a:latin typeface="Arial"/>
                <a:cs typeface="Arial"/>
              </a:rPr>
              <a:t>Nexus convergence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2" name="Picture 1" descr="A group of people holding a puzzle&#10;&#10;Description automatically generated">
            <a:extLst>
              <a:ext uri="{FF2B5EF4-FFF2-40B4-BE49-F238E27FC236}">
                <a16:creationId xmlns:a16="http://schemas.microsoft.com/office/drawing/2014/main" id="{138E4966-7BD2-B9B0-A749-D723020DF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250" y="2052637"/>
            <a:ext cx="28702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2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7944-B123-F344-94BE-3F43D978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784" y="1865090"/>
            <a:ext cx="6840232" cy="3129375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3500" dirty="0">
                <a:latin typeface="Arial"/>
                <a:cs typeface="Arial"/>
              </a:rPr>
              <a:t>...a possible </a:t>
            </a:r>
            <a:r>
              <a:rPr lang="en-GB" sz="3500" b="1" dirty="0">
                <a:solidFill>
                  <a:srgbClr val="FF0000"/>
                </a:solidFill>
                <a:latin typeface="Arial"/>
                <a:cs typeface="Arial"/>
              </a:rPr>
              <a:t>‘community of practice’</a:t>
            </a:r>
            <a:r>
              <a:rPr lang="en-GB" sz="3500" b="1" dirty="0">
                <a:latin typeface="Arial"/>
                <a:cs typeface="Arial"/>
              </a:rPr>
              <a:t> </a:t>
            </a:r>
            <a:r>
              <a:rPr lang="en-GB" sz="3500" dirty="0">
                <a:latin typeface="Arial"/>
                <a:cs typeface="Arial"/>
              </a:rPr>
              <a:t>can be considered to have been formed.</a:t>
            </a:r>
            <a:endParaRPr lang="en-GB" sz="3500"/>
          </a:p>
          <a:p>
            <a:pPr marL="0" indent="0" algn="ctr">
              <a:buNone/>
            </a:pPr>
            <a:r>
              <a:rPr lang="en-GB" sz="3500" dirty="0">
                <a:latin typeface="Arial"/>
                <a:cs typeface="Arial"/>
              </a:rPr>
              <a:t>“…learning is formed from a combination of </a:t>
            </a:r>
            <a:r>
              <a:rPr lang="en-GB" sz="3500" b="1" dirty="0">
                <a:solidFill>
                  <a:srgbClr val="FF0000"/>
                </a:solidFill>
                <a:latin typeface="Arial"/>
                <a:cs typeface="Arial"/>
              </a:rPr>
              <a:t>community, identity, meaning and practice</a:t>
            </a:r>
            <a:r>
              <a:rPr lang="en-GB" sz="3500" dirty="0">
                <a:latin typeface="Arial"/>
                <a:cs typeface="Arial"/>
              </a:rPr>
              <a:t>.” (Ord, 2016, p. 220) </a:t>
            </a:r>
            <a:endParaRPr lang="en-US" sz="3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27" y="544947"/>
            <a:ext cx="11449741" cy="66501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/>
                <a:cs typeface="Arial"/>
              </a:rPr>
              <a:t>Pracademic Network…</a:t>
            </a:r>
            <a:r>
              <a:rPr lang="en-US" sz="4900" i="1" dirty="0">
                <a:latin typeface="Arial"/>
                <a:cs typeface="Arial"/>
              </a:rPr>
              <a:t>Nexus convergence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6" name="Picture 5" descr="A picture containing text, fruit, apple&#10;&#10;Description automatically generated">
            <a:extLst>
              <a:ext uri="{FF2B5EF4-FFF2-40B4-BE49-F238E27FC236}">
                <a16:creationId xmlns:a16="http://schemas.microsoft.com/office/drawing/2014/main" id="{0ABF6336-4BF2-4692-AD91-18D453D3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57574" y="2082655"/>
            <a:ext cx="3687618" cy="3282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E9275-8F2D-49C0-9B1C-D8677FB1A0D9}"/>
              </a:ext>
            </a:extLst>
          </p:cNvPr>
          <p:cNvSpPr txBox="1"/>
          <p:nvPr/>
        </p:nvSpPr>
        <p:spPr>
          <a:xfrm>
            <a:off x="8451274" y="5569574"/>
            <a:ext cx="310688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 tooltip="http://www.slideshare.net/stephendale/cop-conversations-to-collaboration-presentation"/>
              </a:rPr>
              <a:t>This Photo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 tooltip="https://creativecommons.org/licenses/by-sa/3.0/"/>
              </a:rPr>
              <a:t>CC BY-SA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83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7944-B123-F344-94BE-3F43D978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8988" y="1909816"/>
            <a:ext cx="7373632" cy="3873153"/>
          </a:xfrm>
        </p:spPr>
        <p:txBody>
          <a:bodyPr vert="horz" lIns="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600" dirty="0">
                <a:latin typeface="Arial"/>
                <a:cs typeface="Arial"/>
              </a:rPr>
              <a:t>…</a:t>
            </a:r>
            <a:r>
              <a:rPr lang="en-GB" sz="3600" i="1" dirty="0">
                <a:latin typeface="Arial"/>
                <a:cs typeface="Arial"/>
              </a:rPr>
              <a:t>[it is often]</a:t>
            </a:r>
            <a:r>
              <a:rPr lang="en-GB" sz="3600" dirty="0">
                <a:latin typeface="Arial"/>
                <a:cs typeface="Arial"/>
              </a:rPr>
              <a:t> </a:t>
            </a:r>
            <a:r>
              <a:rPr lang="en-GB" sz="3600" b="1" dirty="0">
                <a:solidFill>
                  <a:srgbClr val="0070C0"/>
                </a:solidFill>
                <a:latin typeface="Arial"/>
                <a:cs typeface="Arial"/>
              </a:rPr>
              <a:t>a spontaneous process of helping people to learn</a:t>
            </a:r>
            <a:r>
              <a:rPr lang="en-GB" sz="3600" dirty="0">
                <a:latin typeface="Arial"/>
                <a:cs typeface="Arial"/>
              </a:rPr>
              <a:t>. It works through </a:t>
            </a:r>
            <a:r>
              <a:rPr lang="en-GB" sz="3600" b="1" dirty="0">
                <a:solidFill>
                  <a:srgbClr val="00B050"/>
                </a:solidFill>
                <a:latin typeface="Arial"/>
                <a:cs typeface="Arial"/>
              </a:rPr>
              <a:t>conversation</a:t>
            </a:r>
            <a:r>
              <a:rPr lang="en-GB" sz="3600" dirty="0">
                <a:latin typeface="Arial"/>
                <a:cs typeface="Arial"/>
              </a:rPr>
              <a:t>, and the </a:t>
            </a:r>
            <a:r>
              <a:rPr lang="en-GB" sz="3600" b="1" dirty="0">
                <a:solidFill>
                  <a:srgbClr val="FF0000"/>
                </a:solidFill>
                <a:latin typeface="Arial"/>
                <a:cs typeface="Arial"/>
              </a:rPr>
              <a:t>exploration and enlargement of experience</a:t>
            </a:r>
            <a:r>
              <a:rPr lang="en-GB" sz="3600" dirty="0">
                <a:latin typeface="Arial"/>
                <a:cs typeface="Arial"/>
              </a:rPr>
              <a:t>. Its purpose, we suggest, is to cultivate communities, associations and relationships that make for human flourishing </a:t>
            </a:r>
            <a:endParaRPr lang="en-US" sz="3600" dirty="0"/>
          </a:p>
          <a:p>
            <a:pPr marL="0" indent="0" algn="ctr">
              <a:buNone/>
            </a:pPr>
            <a:r>
              <a:rPr lang="en-GB" sz="3600" dirty="0">
                <a:latin typeface="Arial"/>
                <a:cs typeface="Arial"/>
              </a:rPr>
              <a:t>(Jeffs and Smith; 1997, 2005, 2011) </a:t>
            </a: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27" y="544947"/>
            <a:ext cx="11449741" cy="66501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/>
                <a:cs typeface="Arial"/>
              </a:rPr>
              <a:t>Pracademic Network…</a:t>
            </a:r>
            <a:r>
              <a:rPr lang="en-US" sz="4900" i="1" dirty="0">
                <a:latin typeface="Arial"/>
                <a:cs typeface="Arial"/>
              </a:rPr>
              <a:t>Nexus convergence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8" name="Picture 7" descr="A diagram of different colors&#10;&#10;Description automatically generated">
            <a:extLst>
              <a:ext uri="{FF2B5EF4-FFF2-40B4-BE49-F238E27FC236}">
                <a16:creationId xmlns:a16="http://schemas.microsoft.com/office/drawing/2014/main" id="{85BD79DD-7F30-7AF4-9327-E8F2D346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5" y="2053133"/>
            <a:ext cx="3426103" cy="27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2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7944-B123-F344-94BE-3F43D978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340" y="1842450"/>
            <a:ext cx="6294132" cy="3856772"/>
          </a:xfrm>
        </p:spPr>
        <p:txBody>
          <a:bodyPr vert="horz" lIns="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Arial"/>
                <a:cs typeface="Arial"/>
              </a:rPr>
              <a:t>…as posed by Freire, he notes that ‘informal education is a </a:t>
            </a:r>
            <a:r>
              <a:rPr lang="en-GB" sz="3200" b="1" dirty="0">
                <a:latin typeface="Arial"/>
                <a:cs typeface="Arial"/>
              </a:rPr>
              <a:t>dialogical (or conversational)</a:t>
            </a:r>
            <a:r>
              <a:rPr lang="en-GB" sz="3200" dirty="0">
                <a:latin typeface="Arial"/>
                <a:cs typeface="Arial"/>
              </a:rPr>
              <a:t> rather than a curricula form…’ and that such </a:t>
            </a:r>
            <a:r>
              <a:rPr lang="en-GB" sz="3200" b="1" dirty="0">
                <a:latin typeface="Arial"/>
                <a:cs typeface="Arial"/>
              </a:rPr>
              <a:t>‘</a:t>
            </a: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dialogue involves respect</a:t>
            </a:r>
            <a:r>
              <a:rPr lang="en-GB" sz="3200" b="1" dirty="0">
                <a:latin typeface="Arial"/>
                <a:cs typeface="Arial"/>
              </a:rPr>
              <a:t>’</a:t>
            </a:r>
            <a:r>
              <a:rPr lang="en-GB" sz="3200" dirty="0">
                <a:latin typeface="Arial"/>
                <a:cs typeface="Arial"/>
              </a:rPr>
              <a:t>… </a:t>
            </a:r>
            <a:br>
              <a:rPr lang="en-GB" sz="3200" dirty="0">
                <a:latin typeface="Arial"/>
                <a:cs typeface="Arial"/>
              </a:rPr>
            </a:br>
            <a:r>
              <a:rPr lang="en-GB" sz="3200" dirty="0">
                <a:latin typeface="Arial"/>
                <a:cs typeface="Arial"/>
              </a:rPr>
              <a:t>(Smith; 1997, 2002)</a:t>
            </a:r>
            <a:r>
              <a:rPr lang="en-GB" sz="3600" dirty="0">
                <a:latin typeface="Arial"/>
                <a:cs typeface="Arial"/>
              </a:rPr>
              <a:t> </a:t>
            </a: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27" y="544947"/>
            <a:ext cx="11449741" cy="66501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/>
                <a:cs typeface="Arial"/>
              </a:rPr>
              <a:t>Pracademic Network…</a:t>
            </a:r>
            <a:r>
              <a:rPr lang="en-US" sz="4900" i="1" dirty="0">
                <a:latin typeface="Arial"/>
                <a:cs typeface="Arial"/>
              </a:rPr>
              <a:t>Nexus convergence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8" name="Picture 7" descr="A diagram of different colors&#10;&#10;Description automatically generated">
            <a:extLst>
              <a:ext uri="{FF2B5EF4-FFF2-40B4-BE49-F238E27FC236}">
                <a16:creationId xmlns:a16="http://schemas.microsoft.com/office/drawing/2014/main" id="{85BD79DD-7F30-7AF4-9327-E8F2D346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604" y="2283941"/>
            <a:ext cx="3730903" cy="29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27" y="659247"/>
            <a:ext cx="11398941" cy="1058718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sz="4000" dirty="0">
                <a:latin typeface="Arial"/>
                <a:cs typeface="Arial"/>
              </a:rPr>
              <a:t>'</a:t>
            </a:r>
            <a:r>
              <a:rPr lang="en-US" sz="3600" dirty="0">
                <a:latin typeface="Arial"/>
                <a:cs typeface="Arial"/>
              </a:rPr>
              <a:t>Vehicles' to continue as agents of social change…</a:t>
            </a:r>
            <a:r>
              <a:rPr lang="en-US" sz="3600" i="1" dirty="0">
                <a:latin typeface="Arial"/>
                <a:cs typeface="Arial"/>
              </a:rPr>
              <a:t>Reclaim the Political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D66C760-F0EF-0573-C55B-6687AE1AAE0C}"/>
              </a:ext>
            </a:extLst>
          </p:cNvPr>
          <p:cNvSpPr txBox="1">
            <a:spLocks/>
          </p:cNvSpPr>
          <p:nvPr/>
        </p:nvSpPr>
        <p:spPr>
          <a:xfrm>
            <a:off x="4523021" y="1976569"/>
            <a:ext cx="7388876" cy="4445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None/>
              <a:defRPr sz="2400" b="1" kern="1200">
                <a:solidFill>
                  <a:srgbClr val="9E04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In contrast to the unified, centralized movements of the past, Black Lives Matter and #EndSARS </a:t>
            </a:r>
            <a:r>
              <a:rPr lang="en-GB" sz="2500" dirty="0">
                <a:solidFill>
                  <a:schemeClr val="tx1"/>
                </a:solidFill>
                <a:latin typeface="Arial"/>
                <a:cs typeface="Arial"/>
              </a:rPr>
              <a:t>fight localized battles and have wide-ranging agendas.</a:t>
            </a:r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 These require </a:t>
            </a:r>
            <a:r>
              <a:rPr lang="en-GB" sz="2500" dirty="0">
                <a:solidFill>
                  <a:schemeClr val="tx1"/>
                </a:solidFill>
                <a:latin typeface="Arial"/>
                <a:cs typeface="Arial"/>
              </a:rPr>
              <a:t>flexibility and democracy</a:t>
            </a:r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 in mobilization that an overly rigid organizational structure would hamper. In other words, demonstrators are </a:t>
            </a:r>
            <a:r>
              <a:rPr lang="en-GB" sz="2500" dirty="0">
                <a:solidFill>
                  <a:srgbClr val="FF0000"/>
                </a:solidFill>
                <a:latin typeface="Arial"/>
                <a:cs typeface="Arial"/>
              </a:rPr>
              <a:t>connected by a common goal, but tailor demands to best fit their community’s needs and situations</a:t>
            </a:r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 — and the movements are organized to do so.  </a:t>
            </a:r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(Sharma, 2021)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" name="Picture 1" descr="My Generation will make the Change. | Santurce es Ley 3 | Molinary | Flickr">
            <a:extLst>
              <a:ext uri="{FF2B5EF4-FFF2-40B4-BE49-F238E27FC236}">
                <a16:creationId xmlns:a16="http://schemas.microsoft.com/office/drawing/2014/main" id="{F57E3F83-2137-31E0-2569-FACDE8D3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0" y="2407859"/>
            <a:ext cx="3675813" cy="29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7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61" y="441533"/>
            <a:ext cx="11842636" cy="1049073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sz="3600" i="1" dirty="0">
                <a:latin typeface="Arial"/>
                <a:cs typeface="Arial"/>
              </a:rPr>
              <a:t>'Hit from both sides'…'Pracademic double-whammy'</a:t>
            </a:r>
            <a:endParaRPr lang="en-US" sz="4000" i="1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2" name="Picture 1" descr="How will the general election affect housing? | Mortgage News">
            <a:extLst>
              <a:ext uri="{FF2B5EF4-FFF2-40B4-BE49-F238E27FC236}">
                <a16:creationId xmlns:a16="http://schemas.microsoft.com/office/drawing/2014/main" id="{F57E3F83-2137-31E0-2569-FACDE8D3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556" y="3018241"/>
            <a:ext cx="4109863" cy="3043684"/>
          </a:xfrm>
          <a:prstGeom prst="rect">
            <a:avLst/>
          </a:prstGeom>
        </p:spPr>
      </p:pic>
      <p:pic>
        <p:nvPicPr>
          <p:cNvPr id="6" name="Picture 5" descr="Getting Hit From Both Sides Stock Photo | Royalty-Free | FreeImages">
            <a:extLst>
              <a:ext uri="{FF2B5EF4-FFF2-40B4-BE49-F238E27FC236}">
                <a16:creationId xmlns:a16="http://schemas.microsoft.com/office/drawing/2014/main" id="{AC071E1C-34DA-DFFF-B637-3639D901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148" y="3000565"/>
            <a:ext cx="4588397" cy="3055716"/>
          </a:xfrm>
          <a:prstGeom prst="rect">
            <a:avLst/>
          </a:prstGeom>
        </p:spPr>
      </p:pic>
      <p:sp>
        <p:nvSpPr>
          <p:cNvPr id="7" name="Content Placeholder 135">
            <a:extLst>
              <a:ext uri="{FF2B5EF4-FFF2-40B4-BE49-F238E27FC236}">
                <a16:creationId xmlns:a16="http://schemas.microsoft.com/office/drawing/2014/main" id="{CA75B740-457D-5B6F-B035-5A4611E997BD}"/>
              </a:ext>
            </a:extLst>
          </p:cNvPr>
          <p:cNvSpPr txBox="1">
            <a:spLocks/>
          </p:cNvSpPr>
          <p:nvPr/>
        </p:nvSpPr>
        <p:spPr>
          <a:xfrm>
            <a:off x="734569" y="1318185"/>
            <a:ext cx="11000240" cy="130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ea typeface="+mn-lt"/>
                <a:cs typeface="+mn-lt"/>
              </a:rPr>
              <a:t>Maintaining the 3 Metaphors for pracademic and </a:t>
            </a:r>
            <a:r>
              <a:rPr lang="en-US" sz="2400" b="1" err="1">
                <a:ea typeface="+mn-lt"/>
                <a:cs typeface="+mn-lt"/>
              </a:rPr>
              <a:t>pracademia</a:t>
            </a:r>
            <a:r>
              <a:rPr lang="en-US" sz="2400" b="1" dirty="0">
                <a:ea typeface="+mn-lt"/>
                <a:cs typeface="+mn-lt"/>
              </a:rPr>
              <a:t>...</a:t>
            </a:r>
            <a:endParaRPr lang="en-US" sz="2400" dirty="0"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i="1" dirty="0">
                <a:ea typeface="+mn-lt"/>
                <a:cs typeface="+mn-lt"/>
              </a:rPr>
              <a:t>The Bridge, The Möbius Strip &amp; Dismantling the wheel</a:t>
            </a:r>
            <a:endParaRPr lang="en-US" sz="2400" i="1">
              <a:cs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cs typeface="Calibri"/>
              </a:rPr>
              <a:t>(Holweck, Netolicky &amp; Campbell, 2022, p. 10</a:t>
            </a:r>
            <a:r>
              <a:rPr lang="en-US" dirty="0"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04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7" y="289583"/>
            <a:ext cx="11306176" cy="1001982"/>
          </a:xfrm>
        </p:spPr>
        <p:txBody>
          <a:bodyPr/>
          <a:lstStyle/>
          <a:p>
            <a:r>
              <a:rPr lang="en-US" dirty="0"/>
              <a:t>References…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F457-6A19-B94C-ADFD-2D277C5F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8" y="1099847"/>
            <a:ext cx="9401423" cy="4810904"/>
          </a:xfrm>
        </p:spPr>
        <p:txBody>
          <a:bodyPr vert="horz" lIns="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Collins Dictionary (2024) 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https://www.collinsdictionary.com/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Douglas, H., 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Achilleos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J., 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Washbrook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Y. And Robbins, M. 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Pracademia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—Role Modelling 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HyFlex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 Digital Pedagogies in Youth Work Education. 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JAYS 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(2024). 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https://doi.org/10.1007/s43151-024-00128-z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 </a:t>
            </a:r>
            <a:endParaRPr lang="en-GB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Freire, P. (1997) 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Pedagogy of the Oppressed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. London: Penguin Books.</a:t>
            </a:r>
            <a:endParaRPr lang="en-US">
              <a:solidFill>
                <a:schemeClr val="accent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 err="1">
                <a:solidFill>
                  <a:schemeClr val="accent2"/>
                </a:solidFill>
                <a:latin typeface="Arial"/>
                <a:cs typeface="Arial"/>
              </a:rPr>
              <a:t>Hollweck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T., Netolicky, D.M. and Campbell, P. (2022), "Defining and exploring </a:t>
            </a:r>
            <a:r>
              <a:rPr lang="en-GB" sz="1600" err="1">
                <a:solidFill>
                  <a:schemeClr val="accent2"/>
                </a:solidFill>
                <a:latin typeface="Arial"/>
                <a:cs typeface="Arial"/>
              </a:rPr>
              <a:t>pracademia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: identity, community, and engagement", 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Journal of Professional Capital and Community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Vol. 7 No. 1, pp. 6-25. https://doi.org/10.1108/JPCC-05-2021-0026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</a:rPr>
              <a:t>Jeffs, T. and Smith, M. (2005) </a:t>
            </a:r>
            <a:r>
              <a:rPr lang="en-GB" sz="1600" i="1" dirty="0">
                <a:solidFill>
                  <a:schemeClr val="accent2"/>
                </a:solidFill>
              </a:rPr>
              <a:t>Informal education: conversation, democracy and learning. </a:t>
            </a:r>
            <a:r>
              <a:rPr lang="en-GB" sz="1600" dirty="0">
                <a:solidFill>
                  <a:schemeClr val="accent2"/>
                </a:solidFill>
              </a:rPr>
              <a:t>Nottingham: Educational Heretics Press.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</a:rPr>
              <a:t>Jones, I.D,; Brady, G. (2022) Informal Education Pedagogy Transcendence from the ‘Academy’ to Society in the Current and Post COVID Environment. International Journal of Education Sciences. Special Issue, Educating Informal Educators, 12, 37. </a:t>
            </a:r>
            <a:r>
              <a:rPr lang="en-GB" sz="1600" dirty="0">
                <a:solidFill>
                  <a:schemeClr val="accent2"/>
                </a:solidFill>
                <a:hlinkClick r:id="rId5"/>
              </a:rPr>
              <a:t>https://doi.org/10.3390/educsci12010037</a:t>
            </a:r>
            <a:r>
              <a:rPr lang="en-GB" sz="1600" dirty="0">
                <a:solidFill>
                  <a:schemeClr val="accent2"/>
                </a:solidFill>
              </a:rPr>
              <a:t>   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Ord, J. (2016) 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Youth Work Process, Product and Practice: Creating an Authentic Curriculum in Working with Young People,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 2nd ed. Oxon: Routledge.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Powell, E., Winfield, G., </a:t>
            </a:r>
            <a:r>
              <a:rPr lang="en-GB" sz="1600" err="1">
                <a:solidFill>
                  <a:schemeClr val="accent2"/>
                </a:solidFill>
                <a:latin typeface="Arial"/>
                <a:cs typeface="Arial"/>
              </a:rPr>
              <a:t>Schatteman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A.M. and Trusty, K., 2018. Collaboration Between Practitioners and Academics: Defining the Pracademic Experience. 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The Journal of Nonprofit Education and Leadership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 8(1),. 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https://doi.org/10.18666/JNEL-2018-V8-I1-8295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  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Sharma, M. (2021) Young People, Protest, and Policy: A 21st Century Model of Social Change. 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Youth &amp; Policy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 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 People, Protest, and Policy: A 21st Century Model of Social Change – Youth &amp; Policy (youthandpolicy.org)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 </a:t>
            </a:r>
            <a:endParaRPr lang="en-GB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</a:rPr>
              <a:t>Smith, M.K. (1997/2002) </a:t>
            </a:r>
            <a:r>
              <a:rPr lang="en-GB" sz="1600" i="1" dirty="0">
                <a:solidFill>
                  <a:schemeClr val="accent2"/>
                </a:solidFill>
              </a:rPr>
              <a:t>Paulo Freire and Informal Education. </a:t>
            </a:r>
            <a:r>
              <a:rPr lang="en-GB" sz="1600" dirty="0">
                <a:solidFill>
                  <a:schemeClr val="accent2"/>
                </a:solidFill>
              </a:rPr>
              <a:t>The Encyclopaedia of Pedagogy and Informal Education. Available online: </a:t>
            </a:r>
            <a:r>
              <a:rPr lang="en-GB" sz="1600" dirty="0">
                <a:solidFill>
                  <a:schemeClr val="accent2"/>
                </a:solidFill>
                <a:hlinkClick r:id="rId8"/>
              </a:rPr>
              <a:t>https://infed.org/mobi/paulo-freire-dialogue-praxis-and-education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Christian 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Spatscheck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 (2019) Spatial approaches to social work – theoretical foundations and implications for practice and research, 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European Journal of Social Work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22:5, 845-859, DOI: 10.1080/13691457.2018.1550387 </a:t>
            </a:r>
            <a:endParaRPr lang="en-GB"/>
          </a:p>
          <a:p>
            <a:pPr marL="0" indent="0">
              <a:buNone/>
            </a:pP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Stirk, M. (2023). The Pracademic: Where Practice Meets Theory. The Value of Practitioner Experience when Teaching and Researching in a Higher Education Environment. In: Dickinson, J., Griffiths, TL. (eds)</a:t>
            </a:r>
            <a:r>
              <a:rPr lang="en-GB" sz="1400" i="1" dirty="0">
                <a:solidFill>
                  <a:schemeClr val="accent2"/>
                </a:solidFill>
                <a:latin typeface="Arial"/>
                <a:cs typeface="Arial"/>
              </a:rPr>
              <a:t> Professional Development for Practitioners in Academia. Knowledge Studies in Higher Education</a:t>
            </a: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, vol 13. Springer, Cham.</a:t>
            </a:r>
            <a:r>
              <a:rPr lang="en-GB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GB" sz="1400" dirty="0">
                <a:solidFill>
                  <a:srgbClr val="222222"/>
                </a:solidFill>
                <a:latin typeface="Arial"/>
                <a:cs typeface="Arial"/>
                <a:hlinkClick r:id="rId9"/>
              </a:rPr>
              <a:t>https://doi.org/10.1007/978-3-031-33746-8_4</a:t>
            </a:r>
            <a:r>
              <a:rPr lang="en-GB" sz="1400" dirty="0">
                <a:solidFill>
                  <a:srgbClr val="222222"/>
                </a:solidFill>
                <a:latin typeface="Arial"/>
                <a:cs typeface="Arial"/>
              </a:rPr>
              <a:t> 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chemeClr val="accent2"/>
                </a:solidFill>
                <a:latin typeface="Arial"/>
                <a:cs typeface="Arial"/>
              </a:rPr>
              <a:t>Wallace, R. J. (2019). </a:t>
            </a:r>
            <a:r>
              <a:rPr lang="en-GB" sz="1500" i="1" dirty="0">
                <a:solidFill>
                  <a:schemeClr val="accent2"/>
                </a:solidFill>
                <a:latin typeface="Arial"/>
                <a:cs typeface="Arial"/>
              </a:rPr>
              <a:t>The Moral Nexus.</a:t>
            </a:r>
            <a:r>
              <a:rPr lang="en-GB" sz="1500" dirty="0">
                <a:solidFill>
                  <a:schemeClr val="accent2"/>
                </a:solidFill>
                <a:latin typeface="Arial"/>
                <a:cs typeface="Arial"/>
              </a:rPr>
              <a:t> Princeton University Press. </a:t>
            </a:r>
            <a:r>
              <a:rPr lang="en-GB" sz="1500" dirty="0">
                <a:solidFill>
                  <a:schemeClr val="accent2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https://doi.org/10.2307/j.ctv3znwhn</a:t>
            </a:r>
            <a:r>
              <a:rPr lang="en-GB" sz="1500" dirty="0">
                <a:solidFill>
                  <a:schemeClr val="accent2"/>
                </a:solidFill>
                <a:latin typeface="Arial"/>
                <a:cs typeface="Arial"/>
              </a:rPr>
              <a:t> </a:t>
            </a:r>
            <a:endParaRPr lang="en-GB" sz="15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23CED-11A6-E542-93C5-C3FBF66D4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10" name="Content Placeholder 9" descr="Three neatly stacked books">
            <a:extLst>
              <a:ext uri="{FF2B5EF4-FFF2-40B4-BE49-F238E27FC236}">
                <a16:creationId xmlns:a16="http://schemas.microsoft.com/office/drawing/2014/main" id="{E9C10F4A-8B57-4F74-BAD3-28CA016D1DD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11"/>
          <a:stretch>
            <a:fillRect/>
          </a:stretch>
        </p:blipFill>
        <p:spPr>
          <a:xfrm>
            <a:off x="9968846" y="1606666"/>
            <a:ext cx="1896452" cy="3648242"/>
          </a:xfrm>
        </p:spPr>
      </p:pic>
    </p:spTree>
    <p:extLst>
      <p:ext uri="{BB962C8B-B14F-4D97-AF65-F5344CB8AC3E}">
        <p14:creationId xmlns:p14="http://schemas.microsoft.com/office/powerpoint/2010/main" val="305094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…Focus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5CB603FB-D317-938C-1442-320E7F094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044050"/>
              </p:ext>
            </p:extLst>
          </p:nvPr>
        </p:nvGraphicFramePr>
        <p:xfrm>
          <a:off x="1005189" y="1433195"/>
          <a:ext cx="10540396" cy="532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697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0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…Rationale &amp; Purpose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D4FF611D-7987-E302-C3D9-E68E6459B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571533"/>
              </p:ext>
            </p:extLst>
          </p:nvPr>
        </p:nvGraphicFramePr>
        <p:xfrm>
          <a:off x="442909" y="525802"/>
          <a:ext cx="11306176" cy="501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921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1212"/>
            <a:ext cx="11306175" cy="100198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How?…Context for today</a:t>
            </a:r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 (Presentation)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BFF6BEC-9D27-4D5F-CE58-7D98FA6B3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352251"/>
              </p:ext>
            </p:extLst>
          </p:nvPr>
        </p:nvGraphicFramePr>
        <p:xfrm>
          <a:off x="442912" y="1248751"/>
          <a:ext cx="10917292" cy="499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88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But First…Positionality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sp>
        <p:nvSpPr>
          <p:cNvPr id="136" name="Content Placeholder 135">
            <a:extLst>
              <a:ext uri="{FF2B5EF4-FFF2-40B4-BE49-F238E27FC236}">
                <a16:creationId xmlns:a16="http://schemas.microsoft.com/office/drawing/2014/main" id="{D3FE15D4-415D-F97D-8742-A91BC492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76" y="1893888"/>
            <a:ext cx="4209370" cy="6604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4000" i="1" dirty="0">
                <a:latin typeface="Arial"/>
                <a:ea typeface="Calibri"/>
                <a:cs typeface="Calibri"/>
              </a:rPr>
              <a:t>"I'm a Pracademic"</a:t>
            </a:r>
          </a:p>
        </p:txBody>
      </p:sp>
      <p:sp>
        <p:nvSpPr>
          <p:cNvPr id="138" name="Content Placeholder 135">
            <a:extLst>
              <a:ext uri="{FF2B5EF4-FFF2-40B4-BE49-F238E27FC236}">
                <a16:creationId xmlns:a16="http://schemas.microsoft.com/office/drawing/2014/main" id="{97BDDFC9-BFC8-9A5B-F4E5-7EF701CE1032}"/>
              </a:ext>
            </a:extLst>
          </p:cNvPr>
          <p:cNvSpPr txBox="1">
            <a:spLocks/>
          </p:cNvSpPr>
          <p:nvPr/>
        </p:nvSpPr>
        <p:spPr>
          <a:xfrm>
            <a:off x="5020354" y="1918381"/>
            <a:ext cx="5669869" cy="4317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Arial"/>
                <a:ea typeface="+mn-lt"/>
                <a:cs typeface="+mn-lt"/>
              </a:rPr>
              <a:t>Lecturers with first-hand practitioner experience, or pracademics (Panda, 2014), are widely considered to have </a:t>
            </a:r>
            <a:r>
              <a:rPr lang="en-US" sz="3000" b="1" dirty="0">
                <a:latin typeface="Arial"/>
                <a:ea typeface="+mn-lt"/>
                <a:cs typeface="+mn-lt"/>
              </a:rPr>
              <a:t>authority about their subject</a:t>
            </a:r>
            <a:r>
              <a:rPr lang="en-US" sz="3000" dirty="0">
                <a:latin typeface="Arial"/>
                <a:ea typeface="+mn-lt"/>
                <a:cs typeface="+mn-lt"/>
              </a:rPr>
              <a:t>, whether they realise it or not. They have invested a significant part of their working life into their career to date. </a:t>
            </a:r>
            <a:endParaRPr lang="en-US" sz="300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sz="3000" dirty="0">
                <a:latin typeface="Arial"/>
                <a:ea typeface="+mn-lt"/>
                <a:cs typeface="+mn-lt"/>
              </a:rPr>
              <a:t>(Stirk, 2023, p. 40)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2" name="Picture 1" descr="The Root Change “Pracademic” - What We’ve Learned from Bridging the ...">
            <a:extLst>
              <a:ext uri="{FF2B5EF4-FFF2-40B4-BE49-F238E27FC236}">
                <a16:creationId xmlns:a16="http://schemas.microsoft.com/office/drawing/2014/main" id="{5A1761A5-7F47-0625-A98A-FB472A18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96" y="581025"/>
            <a:ext cx="2065565" cy="1627414"/>
          </a:xfrm>
          <a:prstGeom prst="rect">
            <a:avLst/>
          </a:prstGeom>
        </p:spPr>
      </p:pic>
      <p:pic>
        <p:nvPicPr>
          <p:cNvPr id="3" name="Picture 2" descr="Stream The Pracademic | Listen to podcast episodes online for free on ...">
            <a:extLst>
              <a:ext uri="{FF2B5EF4-FFF2-40B4-BE49-F238E27FC236}">
                <a16:creationId xmlns:a16="http://schemas.microsoft.com/office/drawing/2014/main" id="{2E24FA87-4997-F259-D36D-E0A6899F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607" y="2884715"/>
            <a:ext cx="3007179" cy="31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Other definitions…Positionality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sp>
        <p:nvSpPr>
          <p:cNvPr id="138" name="Content Placeholder 135">
            <a:extLst>
              <a:ext uri="{FF2B5EF4-FFF2-40B4-BE49-F238E27FC236}">
                <a16:creationId xmlns:a16="http://schemas.microsoft.com/office/drawing/2014/main" id="{97BDDFC9-BFC8-9A5B-F4E5-7EF701CE1032}"/>
              </a:ext>
            </a:extLst>
          </p:cNvPr>
          <p:cNvSpPr txBox="1">
            <a:spLocks/>
          </p:cNvSpPr>
          <p:nvPr/>
        </p:nvSpPr>
        <p:spPr>
          <a:xfrm>
            <a:off x="437771" y="1304548"/>
            <a:ext cx="3917269" cy="300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ea typeface="+mn-lt"/>
                <a:cs typeface="+mn-lt"/>
              </a:rPr>
              <a:t>...pracademic is </a:t>
            </a:r>
            <a:r>
              <a:rPr lang="en-US" sz="2200" b="1" dirty="0">
                <a:ea typeface="+mn-lt"/>
                <a:cs typeface="+mn-lt"/>
              </a:rPr>
              <a:t>collaborative</a:t>
            </a:r>
            <a:r>
              <a:rPr lang="en-US" sz="2200" dirty="0">
                <a:ea typeface="+mn-lt"/>
                <a:cs typeface="+mn-lt"/>
              </a:rPr>
              <a:t> and research-oriented characterizing relationships between academics who are </a:t>
            </a:r>
            <a:r>
              <a:rPr lang="en-US" sz="2200" b="1" dirty="0">
                <a:ea typeface="+mn-lt"/>
                <a:cs typeface="+mn-lt"/>
              </a:rPr>
              <a:t>interested in practice concerns</a:t>
            </a:r>
            <a:r>
              <a:rPr lang="en-US" sz="2200" dirty="0">
                <a:ea typeface="+mn-lt"/>
                <a:cs typeface="+mn-lt"/>
              </a:rPr>
              <a:t> and practitioners who are </a:t>
            </a:r>
            <a:r>
              <a:rPr lang="en-US" sz="2200" b="1" dirty="0">
                <a:ea typeface="+mn-lt"/>
                <a:cs typeface="+mn-lt"/>
              </a:rPr>
              <a:t>reflexive</a:t>
            </a:r>
            <a:r>
              <a:rPr lang="en-US" sz="2200" dirty="0">
                <a:ea typeface="+mn-lt"/>
                <a:cs typeface="+mn-lt"/>
              </a:rPr>
              <a:t> and seek to implement based on research.</a:t>
            </a:r>
          </a:p>
          <a:p>
            <a:pPr marL="0" indent="0" algn="ctr">
              <a:buNone/>
            </a:pPr>
            <a:r>
              <a:rPr lang="en-US" sz="2200" dirty="0">
                <a:cs typeface="Calibri"/>
              </a:rPr>
              <a:t>(Powell et al, 2018, p. 64)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  <p:pic>
        <p:nvPicPr>
          <p:cNvPr id="2" name="Picture 1" descr="The Root Change “Pracademic” - What We’ve Learned from Bridging the ...">
            <a:extLst>
              <a:ext uri="{FF2B5EF4-FFF2-40B4-BE49-F238E27FC236}">
                <a16:creationId xmlns:a16="http://schemas.microsoft.com/office/drawing/2014/main" id="{5A1761A5-7F47-0625-A98A-FB472A18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480" y="581025"/>
            <a:ext cx="2626481" cy="2071914"/>
          </a:xfrm>
          <a:prstGeom prst="rect">
            <a:avLst/>
          </a:prstGeom>
        </p:spPr>
      </p:pic>
      <p:sp>
        <p:nvSpPr>
          <p:cNvPr id="8" name="Content Placeholder 135">
            <a:extLst>
              <a:ext uri="{FF2B5EF4-FFF2-40B4-BE49-F238E27FC236}">
                <a16:creationId xmlns:a16="http://schemas.microsoft.com/office/drawing/2014/main" id="{D15F0229-DA05-5852-5D11-BFD7CC478029}"/>
              </a:ext>
            </a:extLst>
          </p:cNvPr>
          <p:cNvSpPr txBox="1">
            <a:spLocks/>
          </p:cNvSpPr>
          <p:nvPr/>
        </p:nvSpPr>
        <p:spPr>
          <a:xfrm>
            <a:off x="4732486" y="2280331"/>
            <a:ext cx="3434669" cy="29835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ea typeface="+mn-lt"/>
                <a:cs typeface="+mn-lt"/>
              </a:rPr>
              <a:t>...a single person who is engaged as a </a:t>
            </a:r>
            <a:r>
              <a:rPr lang="en-US" sz="2200" b="1" dirty="0">
                <a:ea typeface="+mn-lt"/>
                <a:cs typeface="+mn-lt"/>
              </a:rPr>
              <a:t>practitioner and a researcher</a:t>
            </a:r>
            <a:r>
              <a:rPr lang="en-US" sz="2200" dirty="0">
                <a:ea typeface="+mn-lt"/>
                <a:cs typeface="+mn-lt"/>
              </a:rPr>
              <a:t>. This pracademic approach to discovery and translation requires </a:t>
            </a:r>
            <a:r>
              <a:rPr lang="en-US" sz="2200" b="1" dirty="0">
                <a:ea typeface="+mn-lt"/>
                <a:cs typeface="+mn-lt"/>
              </a:rPr>
              <a:t>facilitators with unique professional characteristics</a:t>
            </a:r>
          </a:p>
          <a:p>
            <a:pPr marL="0" indent="0" algn="ctr">
              <a:buNone/>
            </a:pPr>
            <a:r>
              <a:rPr lang="en-US" sz="2200" dirty="0">
                <a:cs typeface="Calibri"/>
              </a:rPr>
              <a:t>(Powell et al, 2018, p. 64</a:t>
            </a:r>
            <a:r>
              <a:rPr lang="en-US" sz="2400" dirty="0"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  <p:sp>
        <p:nvSpPr>
          <p:cNvPr id="9" name="Content Placeholder 135">
            <a:extLst>
              <a:ext uri="{FF2B5EF4-FFF2-40B4-BE49-F238E27FC236}">
                <a16:creationId xmlns:a16="http://schemas.microsoft.com/office/drawing/2014/main" id="{27FF8BAE-1BDF-FFEC-5CB4-A3BBCD2DF08E}"/>
              </a:ext>
            </a:extLst>
          </p:cNvPr>
          <p:cNvSpPr txBox="1">
            <a:spLocks/>
          </p:cNvSpPr>
          <p:nvPr/>
        </p:nvSpPr>
        <p:spPr>
          <a:xfrm>
            <a:off x="8521320" y="4013879"/>
            <a:ext cx="3409269" cy="1504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ea typeface="+mn-lt"/>
                <a:cs typeface="+mn-lt"/>
              </a:rPr>
              <a:t>...the </a:t>
            </a:r>
            <a:r>
              <a:rPr lang="en-US" sz="2200" b="1" dirty="0">
                <a:ea typeface="+mn-lt"/>
                <a:cs typeface="+mn-lt"/>
              </a:rPr>
              <a:t>collaborator</a:t>
            </a:r>
            <a:r>
              <a:rPr lang="en-US" sz="2200" dirty="0">
                <a:ea typeface="+mn-lt"/>
                <a:cs typeface="+mn-lt"/>
              </a:rPr>
              <a:t> serving as a translator between the research community and the practitioner.</a:t>
            </a:r>
          </a:p>
          <a:p>
            <a:pPr marL="0" indent="0" algn="ctr">
              <a:buNone/>
            </a:pPr>
            <a:r>
              <a:rPr lang="en-US" sz="2200" dirty="0">
                <a:cs typeface="Calibri"/>
              </a:rPr>
              <a:t>(Powell et al, 2018, p. 65)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50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Other definitions…Positionality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sp>
        <p:nvSpPr>
          <p:cNvPr id="138" name="Content Placeholder 135">
            <a:extLst>
              <a:ext uri="{FF2B5EF4-FFF2-40B4-BE49-F238E27FC236}">
                <a16:creationId xmlns:a16="http://schemas.microsoft.com/office/drawing/2014/main" id="{97BDDFC9-BFC8-9A5B-F4E5-7EF701CE1032}"/>
              </a:ext>
            </a:extLst>
          </p:cNvPr>
          <p:cNvSpPr txBox="1">
            <a:spLocks/>
          </p:cNvSpPr>
          <p:nvPr/>
        </p:nvSpPr>
        <p:spPr>
          <a:xfrm>
            <a:off x="293087" y="1436658"/>
            <a:ext cx="4377844" cy="26863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n-lt"/>
                <a:cs typeface="+mn-lt"/>
              </a:rPr>
              <a:t>...</a:t>
            </a:r>
            <a:r>
              <a:rPr lang="en-US" sz="2400" b="1" dirty="0" err="1">
                <a:ea typeface="+mn-lt"/>
                <a:cs typeface="+mn-lt"/>
              </a:rPr>
              <a:t>Pracademia</a:t>
            </a:r>
            <a:r>
              <a:rPr lang="en-US" sz="2400" dirty="0">
                <a:ea typeface="+mn-lt"/>
                <a:cs typeface="+mn-lt"/>
              </a:rPr>
              <a:t> allows </a:t>
            </a:r>
            <a:r>
              <a:rPr lang="en-US" sz="2400" b="1" dirty="0">
                <a:ea typeface="+mn-lt"/>
                <a:cs typeface="+mn-lt"/>
              </a:rPr>
              <a:t>theoretically enriched knowledge to positively impact on practice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Eacott</a:t>
            </a:r>
            <a:r>
              <a:rPr lang="en-US" sz="2400" dirty="0">
                <a:ea typeface="+mn-lt"/>
                <a:cs typeface="+mn-lt"/>
              </a:rPr>
              <a:t> 2022) and the </a:t>
            </a:r>
            <a:r>
              <a:rPr lang="en-US" sz="2400" b="1" dirty="0">
                <a:ea typeface="+mn-lt"/>
                <a:cs typeface="+mn-lt"/>
              </a:rPr>
              <a:t>conversion of theory into reality</a:t>
            </a:r>
            <a:r>
              <a:rPr lang="en-US" sz="2400" dirty="0">
                <a:ea typeface="+mn-lt"/>
                <a:cs typeface="+mn-lt"/>
              </a:rPr>
              <a:t> (Wilson 2015).</a:t>
            </a:r>
          </a:p>
          <a:p>
            <a:pPr marL="0" indent="0" algn="ctr">
              <a:buNone/>
            </a:pPr>
            <a:r>
              <a:rPr lang="en-US" sz="2400" dirty="0">
                <a:cs typeface="Calibri"/>
              </a:rPr>
              <a:t>(Douglas, </a:t>
            </a:r>
            <a:r>
              <a:rPr lang="en-US" sz="2400" err="1">
                <a:cs typeface="Calibri"/>
              </a:rPr>
              <a:t>Achilleos</a:t>
            </a:r>
            <a:r>
              <a:rPr lang="en-US" sz="2400" dirty="0">
                <a:cs typeface="Calibri"/>
              </a:rPr>
              <a:t>, </a:t>
            </a:r>
            <a:r>
              <a:rPr lang="en-US" sz="2400" err="1">
                <a:cs typeface="Calibri"/>
              </a:rPr>
              <a:t>Washbrook</a:t>
            </a:r>
            <a:r>
              <a:rPr lang="en-US" sz="2400" dirty="0">
                <a:cs typeface="Calibri"/>
              </a:rPr>
              <a:t> &amp; Robbins, 2023, p. 5)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  <p:pic>
        <p:nvPicPr>
          <p:cNvPr id="2" name="Picture 1" descr="The Root Change “Pracademic” - What We’ve Learned from Bridging the ...">
            <a:extLst>
              <a:ext uri="{FF2B5EF4-FFF2-40B4-BE49-F238E27FC236}">
                <a16:creationId xmlns:a16="http://schemas.microsoft.com/office/drawing/2014/main" id="{5A1761A5-7F47-0625-A98A-FB472A18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39" y="4531575"/>
            <a:ext cx="2626481" cy="1636486"/>
          </a:xfrm>
          <a:prstGeom prst="rect">
            <a:avLst/>
          </a:prstGeom>
        </p:spPr>
      </p:pic>
      <p:sp>
        <p:nvSpPr>
          <p:cNvPr id="8" name="Content Placeholder 135">
            <a:extLst>
              <a:ext uri="{FF2B5EF4-FFF2-40B4-BE49-F238E27FC236}">
                <a16:creationId xmlns:a16="http://schemas.microsoft.com/office/drawing/2014/main" id="{D15F0229-DA05-5852-5D11-BFD7CC478029}"/>
              </a:ext>
            </a:extLst>
          </p:cNvPr>
          <p:cNvSpPr txBox="1">
            <a:spLocks/>
          </p:cNvSpPr>
          <p:nvPr/>
        </p:nvSpPr>
        <p:spPr>
          <a:xfrm>
            <a:off x="4816368" y="1711072"/>
            <a:ext cx="7267059" cy="413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ea typeface="+mn-lt"/>
                <a:cs typeface="+mn-lt"/>
              </a:rPr>
              <a:t>'Metaphors for pracademic and </a:t>
            </a:r>
            <a:r>
              <a:rPr lang="en-US" b="1" dirty="0" err="1">
                <a:ea typeface="+mn-lt"/>
                <a:cs typeface="+mn-lt"/>
              </a:rPr>
              <a:t>pracademia</a:t>
            </a:r>
            <a:r>
              <a:rPr lang="en-US" b="1" dirty="0">
                <a:ea typeface="+mn-lt"/>
                <a:cs typeface="+mn-lt"/>
              </a:rPr>
              <a:t>...'</a:t>
            </a:r>
            <a:endParaRPr lang="en-US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en-US" b="1" dirty="0">
                <a:ea typeface="+mn-lt"/>
                <a:cs typeface="+mn-lt"/>
              </a:rPr>
              <a:t>The bridge.</a:t>
            </a:r>
            <a:r>
              <a:rPr lang="en-US" dirty="0">
                <a:ea typeface="+mn-lt"/>
                <a:cs typeface="+mn-lt"/>
              </a:rPr>
              <a:t>..not just active in both domains, but in multiple spaces and memberships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 b="1" dirty="0">
                <a:ea typeface="+mn-lt"/>
                <a:cs typeface="+mn-lt"/>
              </a:rPr>
              <a:t>The Möbius strip</a:t>
            </a:r>
            <a:r>
              <a:rPr lang="en-US" dirty="0">
                <a:ea typeface="+mn-lt"/>
                <a:cs typeface="+mn-lt"/>
              </a:rPr>
              <a:t>...connected identities informing both spaces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 b="1" dirty="0">
                <a:ea typeface="+mn-lt"/>
                <a:cs typeface="+mn-lt"/>
              </a:rPr>
              <a:t>Dismantling the wheel</a:t>
            </a:r>
            <a:r>
              <a:rPr lang="en-US" dirty="0">
                <a:ea typeface="+mn-lt"/>
                <a:cs typeface="+mn-lt"/>
              </a:rPr>
              <a:t>...disassembling the traditional to 'co-create a collective space' .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(Holweck, Netolicky &amp; Campbell, 2022, p. 10</a:t>
            </a:r>
            <a:r>
              <a:rPr lang="en-US" sz="3200" dirty="0"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48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576368" cy="100198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E6005B"/>
                </a:solidFill>
                <a:latin typeface="Arial"/>
                <a:cs typeface="Arial"/>
              </a:rPr>
              <a:t>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patialisation notions of phenomena, processes and material things within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</a:rPr>
              <a:t>youth work practice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 and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</a:rPr>
              <a:t>HEI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 environments.</a:t>
            </a:r>
            <a:r>
              <a:rPr lang="en-GB" sz="3600" b="1" dirty="0">
                <a:solidFill>
                  <a:srgbClr val="E6005B"/>
                </a:solidFill>
                <a:latin typeface="Arial"/>
                <a:cs typeface="Arial"/>
              </a:rPr>
              <a:t> 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ntu.ac.uk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FBE89F-9429-4423-A300-BE2C95DE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12" y="2171709"/>
            <a:ext cx="4878025" cy="1430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latin typeface="Arial"/>
                <a:ea typeface="+mn-lt"/>
                <a:cs typeface="Arial"/>
              </a:rPr>
              <a:t>...the process of causing something to </a:t>
            </a:r>
            <a:r>
              <a:rPr lang="en-GB" sz="2000" b="1" dirty="0">
                <a:latin typeface="Arial"/>
                <a:ea typeface="+mn-lt"/>
                <a:cs typeface="Arial"/>
              </a:rPr>
              <a:t>occupy space</a:t>
            </a:r>
            <a:r>
              <a:rPr lang="en-GB" sz="2000" dirty="0">
                <a:latin typeface="Arial"/>
                <a:ea typeface="+mn-lt"/>
                <a:cs typeface="Arial"/>
              </a:rPr>
              <a:t> or assume </a:t>
            </a:r>
            <a:r>
              <a:rPr lang="en-GB" sz="2000" b="1" dirty="0">
                <a:latin typeface="Arial"/>
                <a:ea typeface="+mn-lt"/>
                <a:cs typeface="Arial"/>
              </a:rPr>
              <a:t>some of the properties of space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en-GB" sz="2000">
              <a:solidFill>
                <a:srgbClr val="9E043D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sz="2000" dirty="0">
                <a:latin typeface="Arial"/>
                <a:ea typeface="Calibri" panose="020F0502020204030204"/>
                <a:cs typeface="Arial"/>
              </a:rPr>
              <a:t>(Collins, 2024) </a:t>
            </a:r>
            <a:endParaRPr lang="en-GB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3575F3-9C08-53D6-08B2-A17B9E5A9A60}"/>
              </a:ext>
            </a:extLst>
          </p:cNvPr>
          <p:cNvSpPr txBox="1">
            <a:spLocks/>
          </p:cNvSpPr>
          <p:nvPr/>
        </p:nvSpPr>
        <p:spPr>
          <a:xfrm>
            <a:off x="5410265" y="1975703"/>
            <a:ext cx="6611973" cy="44437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Arial"/>
                <a:cs typeface="Arial"/>
              </a:rPr>
              <a:t>Agency, change, development…</a:t>
            </a:r>
          </a:p>
          <a:p>
            <a:r>
              <a:rPr lang="en-GB" sz="2400" dirty="0">
                <a:solidFill>
                  <a:srgbClr val="00B050"/>
                </a:solidFill>
                <a:latin typeface="Arial"/>
                <a:cs typeface="Arial"/>
              </a:rPr>
              <a:t>New knowledge, deeper learning, new perspectives…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7030A0"/>
                </a:solidFill>
                <a:latin typeface="Arial"/>
                <a:cs typeface="Arial"/>
              </a:rPr>
              <a:t>Voluntary engagement, activity, AOP…</a:t>
            </a:r>
          </a:p>
          <a:p>
            <a:r>
              <a:rPr lang="en-GB" sz="2400" dirty="0">
                <a:solidFill>
                  <a:srgbClr val="00B050"/>
                </a:solidFill>
                <a:latin typeface="Arial"/>
                <a:cs typeface="Arial"/>
              </a:rPr>
              <a:t>Modular delivery, curriculum, assessments…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7030A0"/>
                </a:solidFill>
                <a:latin typeface="Arial"/>
                <a:cs typeface="Arial"/>
              </a:rPr>
              <a:t>Places and spaces, trusted adults, resources…</a:t>
            </a:r>
          </a:p>
          <a:p>
            <a:r>
              <a:rPr lang="en-GB" sz="2400" dirty="0">
                <a:solidFill>
                  <a:srgbClr val="00B050"/>
                </a:solidFill>
                <a:latin typeface="Arial"/>
                <a:cs typeface="Arial"/>
              </a:rPr>
              <a:t>Learning spaces, knowledge experts, reading materials…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FA12F-AA79-4F17-A8C6-2E4F8854B27B}"/>
              </a:ext>
            </a:extLst>
          </p:cNvPr>
          <p:cNvSpPr txBox="1">
            <a:spLocks/>
          </p:cNvSpPr>
          <p:nvPr/>
        </p:nvSpPr>
        <p:spPr>
          <a:xfrm>
            <a:off x="341983" y="3751654"/>
            <a:ext cx="4974480" cy="2308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Arial"/>
                <a:ea typeface="+mn-lt"/>
                <a:cs typeface="Arial"/>
              </a:rPr>
              <a:t>The concept of </a:t>
            </a:r>
            <a:r>
              <a:rPr lang="en-GB" sz="2400" b="1" dirty="0">
                <a:latin typeface="Arial"/>
                <a:ea typeface="+mn-lt"/>
                <a:cs typeface="Arial"/>
              </a:rPr>
              <a:t>socio-spatial</a:t>
            </a:r>
            <a:r>
              <a:rPr lang="en-GB" sz="2400" dirty="0">
                <a:latin typeface="Arial"/>
                <a:ea typeface="+mn-lt"/>
                <a:cs typeface="Arial"/>
              </a:rPr>
              <a:t> work leads to the general aim of </a:t>
            </a:r>
            <a:r>
              <a:rPr lang="en-GB" sz="2400" b="1" dirty="0">
                <a:latin typeface="Arial"/>
                <a:ea typeface="+mn-lt"/>
                <a:cs typeface="Arial"/>
              </a:rPr>
              <a:t>social development in spatial settings</a:t>
            </a:r>
            <a:r>
              <a:rPr lang="en-GB" sz="2400" dirty="0">
                <a:latin typeface="Arial"/>
                <a:ea typeface="+mn-lt"/>
                <a:cs typeface="Arial"/>
              </a:rPr>
              <a:t> (</a:t>
            </a:r>
            <a:r>
              <a:rPr lang="en-GB" sz="2400" dirty="0" err="1">
                <a:latin typeface="Arial"/>
                <a:ea typeface="+mn-lt"/>
                <a:cs typeface="Arial"/>
              </a:rPr>
              <a:t>Homfeldt</a:t>
            </a:r>
            <a:r>
              <a:rPr lang="en-GB" sz="2400" dirty="0">
                <a:latin typeface="Arial"/>
                <a:ea typeface="+mn-lt"/>
                <a:cs typeface="Arial"/>
              </a:rPr>
              <a:t> &amp; Reutlinger, 2009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)</a:t>
            </a:r>
            <a:endParaRPr lang="en-US" dirty="0"/>
          </a:p>
          <a:p>
            <a:pPr marL="0" indent="0" algn="ctr">
              <a:buNone/>
            </a:pPr>
            <a:r>
              <a:rPr lang="en-GB" sz="2400" dirty="0">
                <a:latin typeface="Arial"/>
                <a:ea typeface="Calibri" panose="020F0502020204030204"/>
                <a:cs typeface="Arial"/>
              </a:rPr>
              <a:t>(</a:t>
            </a:r>
            <a:r>
              <a:rPr lang="en-GB" sz="2400" dirty="0" err="1">
                <a:latin typeface="Arial"/>
                <a:ea typeface="Calibri" panose="020F0502020204030204"/>
                <a:cs typeface="Arial"/>
              </a:rPr>
              <a:t>Spatscheck</a:t>
            </a:r>
            <a:r>
              <a:rPr lang="en-GB" sz="2400" dirty="0">
                <a:latin typeface="Arial"/>
                <a:ea typeface="Calibri" panose="020F0502020204030204"/>
                <a:cs typeface="Arial"/>
              </a:rPr>
              <a:t>, 2019, p. 12) </a:t>
            </a:r>
            <a:endParaRPr lang="en-GB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947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576368" cy="100198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E6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Posits these currently exist in parallel within the neo-liberal context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ntu.ac.uk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3575F3-9C08-53D6-08B2-A17B9E5A9A60}"/>
              </a:ext>
            </a:extLst>
          </p:cNvPr>
          <p:cNvSpPr txBox="1">
            <a:spLocks/>
          </p:cNvSpPr>
          <p:nvPr/>
        </p:nvSpPr>
        <p:spPr>
          <a:xfrm>
            <a:off x="5506720" y="1802083"/>
            <a:ext cx="6380480" cy="43376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  <a:latin typeface="Arial"/>
                <a:cs typeface="Arial"/>
              </a:rPr>
              <a:t>Deficit-focused, tokenistic, contain &amp; control…</a:t>
            </a:r>
          </a:p>
          <a:p>
            <a:r>
              <a:rPr lang="en-GB" sz="2400" dirty="0">
                <a:solidFill>
                  <a:srgbClr val="0070C0"/>
                </a:solidFill>
                <a:latin typeface="Arial"/>
                <a:cs typeface="Arial"/>
              </a:rPr>
              <a:t>Marketisation, ideology of knowledge, labour market driven…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/>
                <a:cs typeface="Arial"/>
              </a:rPr>
              <a:t>Targeted intervention, limited/no resources, predetermined needs…</a:t>
            </a:r>
          </a:p>
          <a:p>
            <a:r>
              <a:rPr lang="en-GB" sz="2400" dirty="0">
                <a:solidFill>
                  <a:srgbClr val="0070C0"/>
                </a:solidFill>
                <a:latin typeface="Arial"/>
                <a:cs typeface="Arial"/>
              </a:rPr>
              <a:t>Consumerism, required assets, assessment driven…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/>
                <a:cs typeface="Arial"/>
              </a:rPr>
              <a:t>Perceptions of young people, adults as state interveners, limited access…</a:t>
            </a:r>
          </a:p>
          <a:p>
            <a:r>
              <a:rPr lang="en-GB" sz="2400" dirty="0">
                <a:solidFill>
                  <a:srgbClr val="0070C0"/>
                </a:solidFill>
                <a:latin typeface="Arial"/>
                <a:cs typeface="Arial"/>
              </a:rPr>
              <a:t>Collecting rooms, topic producers, protected assets…</a:t>
            </a:r>
          </a:p>
        </p:txBody>
      </p:sp>
      <p:pic>
        <p:nvPicPr>
          <p:cNvPr id="3" name="Picture 2" descr="Driving on Dual Carriageways | Jardine News">
            <a:extLst>
              <a:ext uri="{FF2B5EF4-FFF2-40B4-BE49-F238E27FC236}">
                <a16:creationId xmlns:a16="http://schemas.microsoft.com/office/drawing/2014/main" id="{DF99531B-FE84-13A7-AA9B-C1EFF36A0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6" y="2163536"/>
            <a:ext cx="4680857" cy="33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9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1865</Words>
  <Application>Microsoft Office PowerPoint</Application>
  <PresentationFormat>Widescreen</PresentationFormat>
  <Paragraphs>134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1_Office Theme</vt:lpstr>
      <vt:lpstr>School Showcase 2024 ‘Community and Partnership’</vt:lpstr>
      <vt:lpstr>What?…Focus</vt:lpstr>
      <vt:lpstr>Why?…Rationale &amp; Purpose</vt:lpstr>
      <vt:lpstr>How?…Context for today (Presentation)</vt:lpstr>
      <vt:lpstr>But First…Positionality</vt:lpstr>
      <vt:lpstr>Other definitions…Positionality</vt:lpstr>
      <vt:lpstr>Other definitions…Positionality</vt:lpstr>
      <vt:lpstr>Spatialisation notions of phenomena, processes and material things within youth work practice and HEI environments. </vt:lpstr>
      <vt:lpstr>Posits these currently exist in parallel within the neo-liberal context. </vt:lpstr>
      <vt:lpstr>Parallel or Nexus, is convergence possible?</vt:lpstr>
      <vt:lpstr>Pracademic Network…Nexus possibilities</vt:lpstr>
      <vt:lpstr>Pracademic Network…Nexus convergence</vt:lpstr>
      <vt:lpstr>Pracademic Network…Nexus convergence</vt:lpstr>
      <vt:lpstr>Pracademic Network…Nexus convergence</vt:lpstr>
      <vt:lpstr>Pracademic Network…Nexus convergence</vt:lpstr>
      <vt:lpstr>'Vehicles' to continue as agents of social change…Reclaim the Political</vt:lpstr>
      <vt:lpstr>'Hit from both sides'…'Pracademic double-whammy'</vt:lpstr>
      <vt:lpstr>References…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 Practitioners  Network  (PPN)</dc:title>
  <dc:creator>Jones, Ian</dc:creator>
  <cp:lastModifiedBy>Silvester, Jeremy</cp:lastModifiedBy>
  <cp:revision>830</cp:revision>
  <dcterms:created xsi:type="dcterms:W3CDTF">2022-01-05T10:52:41Z</dcterms:created>
  <dcterms:modified xsi:type="dcterms:W3CDTF">2024-11-22T10:39:45Z</dcterms:modified>
</cp:coreProperties>
</file>