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7" r:id="rId3"/>
    <p:sldId id="337" r:id="rId4"/>
    <p:sldId id="352" r:id="rId5"/>
    <p:sldId id="339" r:id="rId6"/>
    <p:sldId id="338" r:id="rId7"/>
    <p:sldId id="354" r:id="rId8"/>
    <p:sldId id="346" r:id="rId9"/>
    <p:sldId id="340" r:id="rId10"/>
    <p:sldId id="341" r:id="rId11"/>
    <p:sldId id="350" r:id="rId12"/>
    <p:sldId id="348" r:id="rId13"/>
    <p:sldId id="342" r:id="rId14"/>
    <p:sldId id="347" r:id="rId15"/>
    <p:sldId id="344" r:id="rId16"/>
    <p:sldId id="343" r:id="rId17"/>
    <p:sldId id="345" r:id="rId18"/>
    <p:sldId id="353" r:id="rId19"/>
    <p:sldId id="349" r:id="rId20"/>
    <p:sldId id="35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99FF"/>
    <a:srgbClr val="44BC75"/>
    <a:srgbClr val="FFFF66"/>
    <a:srgbClr val="4DB35E"/>
    <a:srgbClr val="FFCC00"/>
    <a:srgbClr val="540BB5"/>
    <a:srgbClr val="0000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69" autoAdjust="0"/>
    <p:restoredTop sz="94660"/>
  </p:normalViewPr>
  <p:slideViewPr>
    <p:cSldViewPr>
      <p:cViewPr>
        <p:scale>
          <a:sx n="66" d="100"/>
          <a:sy n="66" d="100"/>
        </p:scale>
        <p:origin x="-1440" y="-8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94AD3-BD0E-4B89-B45D-EC49E66830F0}" type="doc">
      <dgm:prSet loTypeId="urn:microsoft.com/office/officeart/2005/8/layout/venn1" loCatId="relationship" qsTypeId="urn:microsoft.com/office/officeart/2005/8/quickstyle/simple1" qsCatId="simple" csTypeId="urn:microsoft.com/office/officeart/2005/8/colors/accent1_2" csCatId="accent1" phldr="1"/>
      <dgm:spPr/>
    </dgm:pt>
    <dgm:pt modelId="{6FFC6D29-99B6-4DC1-B776-2D3EF4B04CA5}">
      <dgm:prSet phldrT="[Text]" custT="1"/>
      <dgm:spPr>
        <a:scene3d>
          <a:camera prst="orthographicFront"/>
          <a:lightRig rig="threePt" dir="t"/>
        </a:scene3d>
        <a:sp3d>
          <a:bevelT/>
        </a:sp3d>
      </dgm:spPr>
      <dgm:t>
        <a:bodyPr/>
        <a:lstStyle/>
        <a:p>
          <a:r>
            <a:rPr lang="en-GB" sz="1400" dirty="0" smtClean="0"/>
            <a:t>Policy and legislation</a:t>
          </a:r>
          <a:endParaRPr lang="en-GB" sz="1400" dirty="0"/>
        </a:p>
      </dgm:t>
    </dgm:pt>
    <dgm:pt modelId="{E4F5CCD1-5D27-4628-910E-1B8586BDC91B}" type="parTrans" cxnId="{4611DCB5-18A3-401A-B0C4-2DB67A2FC028}">
      <dgm:prSet/>
      <dgm:spPr/>
      <dgm:t>
        <a:bodyPr/>
        <a:lstStyle/>
        <a:p>
          <a:endParaRPr lang="en-GB"/>
        </a:p>
      </dgm:t>
    </dgm:pt>
    <dgm:pt modelId="{2E1C720B-565C-437A-B9EC-34235BA031AC}" type="sibTrans" cxnId="{4611DCB5-18A3-401A-B0C4-2DB67A2FC028}">
      <dgm:prSet/>
      <dgm:spPr/>
      <dgm:t>
        <a:bodyPr/>
        <a:lstStyle/>
        <a:p>
          <a:endParaRPr lang="en-GB"/>
        </a:p>
      </dgm:t>
    </dgm:pt>
    <dgm:pt modelId="{6EB5356D-BECF-4585-8D6B-5477CFAF1600}">
      <dgm:prSet phldrT="[Text]" custT="1"/>
      <dgm:spPr>
        <a:scene3d>
          <a:camera prst="orthographicFront"/>
          <a:lightRig rig="threePt" dir="t"/>
        </a:scene3d>
        <a:sp3d>
          <a:bevelT/>
        </a:sp3d>
      </dgm:spPr>
      <dgm:t>
        <a:bodyPr/>
        <a:lstStyle/>
        <a:p>
          <a:r>
            <a:rPr lang="en-GB" sz="1400" dirty="0" smtClean="0"/>
            <a:t>Turnaround and Recovery</a:t>
          </a:r>
          <a:endParaRPr lang="en-GB" sz="1400" dirty="0"/>
        </a:p>
      </dgm:t>
    </dgm:pt>
    <dgm:pt modelId="{05C286BE-2800-42C0-BFCE-D72DC227F7B9}" type="parTrans" cxnId="{DFF2E1ED-4B84-4BB5-A894-C58821BFF3E9}">
      <dgm:prSet/>
      <dgm:spPr/>
      <dgm:t>
        <a:bodyPr/>
        <a:lstStyle/>
        <a:p>
          <a:endParaRPr lang="en-GB"/>
        </a:p>
      </dgm:t>
    </dgm:pt>
    <dgm:pt modelId="{925BB25F-4CB0-4F89-977F-02F530A9C5AE}" type="sibTrans" cxnId="{DFF2E1ED-4B84-4BB5-A894-C58821BFF3E9}">
      <dgm:prSet/>
      <dgm:spPr/>
      <dgm:t>
        <a:bodyPr/>
        <a:lstStyle/>
        <a:p>
          <a:endParaRPr lang="en-GB"/>
        </a:p>
      </dgm:t>
    </dgm:pt>
    <dgm:pt modelId="{A7E68A24-D3E4-4034-B180-0CD1FFA81BB2}">
      <dgm:prSet phldrT="[Text]" custT="1"/>
      <dgm:spPr>
        <a:scene3d>
          <a:camera prst="orthographicFront"/>
          <a:lightRig rig="threePt" dir="t"/>
        </a:scene3d>
        <a:sp3d>
          <a:bevelT/>
        </a:sp3d>
      </dgm:spPr>
      <dgm:t>
        <a:bodyPr/>
        <a:lstStyle/>
        <a:p>
          <a:r>
            <a:rPr lang="en-GB" sz="1400" dirty="0" smtClean="0"/>
            <a:t>Government Intervention</a:t>
          </a:r>
          <a:endParaRPr lang="en-GB" sz="1400" dirty="0"/>
        </a:p>
      </dgm:t>
    </dgm:pt>
    <dgm:pt modelId="{F3F7F63B-9240-4181-BE97-8C81B12BE503}" type="parTrans" cxnId="{C40A48B7-AD8F-4225-9F17-32DB9235BF3D}">
      <dgm:prSet/>
      <dgm:spPr/>
      <dgm:t>
        <a:bodyPr/>
        <a:lstStyle/>
        <a:p>
          <a:endParaRPr lang="en-GB"/>
        </a:p>
      </dgm:t>
    </dgm:pt>
    <dgm:pt modelId="{5AD19D3D-CFDF-4140-875F-038184457B91}" type="sibTrans" cxnId="{C40A48B7-AD8F-4225-9F17-32DB9235BF3D}">
      <dgm:prSet/>
      <dgm:spPr/>
      <dgm:t>
        <a:bodyPr/>
        <a:lstStyle/>
        <a:p>
          <a:endParaRPr lang="en-GB"/>
        </a:p>
      </dgm:t>
    </dgm:pt>
    <dgm:pt modelId="{7B5323B2-CBCF-47EC-B832-5B0C58DDF902}">
      <dgm:prSet phldrT="[Text]" custT="1"/>
      <dgm:spPr>
        <a:scene3d>
          <a:camera prst="orthographicFront"/>
          <a:lightRig rig="threePt" dir="t"/>
        </a:scene3d>
        <a:sp3d>
          <a:bevelT/>
        </a:sp3d>
      </dgm:spPr>
      <dgm:t>
        <a:bodyPr/>
        <a:lstStyle/>
        <a:p>
          <a:r>
            <a:rPr lang="en-GB" sz="1400" dirty="0" smtClean="0"/>
            <a:t>Performance Measurement</a:t>
          </a:r>
          <a:endParaRPr lang="en-GB" sz="1400" dirty="0"/>
        </a:p>
      </dgm:t>
    </dgm:pt>
    <dgm:pt modelId="{31FC38A2-AC7A-41E4-85B1-C0E83BB40BD5}" type="parTrans" cxnId="{3E1ED4EC-BADF-42AB-9551-C19C1B48075A}">
      <dgm:prSet/>
      <dgm:spPr/>
      <dgm:t>
        <a:bodyPr/>
        <a:lstStyle/>
        <a:p>
          <a:endParaRPr lang="en-GB"/>
        </a:p>
      </dgm:t>
    </dgm:pt>
    <dgm:pt modelId="{A42B6280-0578-427D-B0AF-07B0DDAB548B}" type="sibTrans" cxnId="{3E1ED4EC-BADF-42AB-9551-C19C1B48075A}">
      <dgm:prSet/>
      <dgm:spPr/>
      <dgm:t>
        <a:bodyPr/>
        <a:lstStyle/>
        <a:p>
          <a:endParaRPr lang="en-GB"/>
        </a:p>
      </dgm:t>
    </dgm:pt>
    <dgm:pt modelId="{39506A71-66A3-4779-89DE-45F3358365F6}" type="pres">
      <dgm:prSet presAssocID="{B7A94AD3-BD0E-4B89-B45D-EC49E66830F0}" presName="compositeShape" presStyleCnt="0">
        <dgm:presLayoutVars>
          <dgm:chMax val="7"/>
          <dgm:dir/>
          <dgm:resizeHandles val="exact"/>
        </dgm:presLayoutVars>
      </dgm:prSet>
      <dgm:spPr/>
    </dgm:pt>
    <dgm:pt modelId="{BEF1AB3C-6F53-4729-B6FE-90028E2CF817}" type="pres">
      <dgm:prSet presAssocID="{6FFC6D29-99B6-4DC1-B776-2D3EF4B04CA5}" presName="circ1" presStyleLbl="vennNode1" presStyleIdx="0" presStyleCnt="4"/>
      <dgm:spPr/>
      <dgm:t>
        <a:bodyPr/>
        <a:lstStyle/>
        <a:p>
          <a:endParaRPr lang="en-GB"/>
        </a:p>
      </dgm:t>
    </dgm:pt>
    <dgm:pt modelId="{C4F1A223-1418-45D5-8530-18318F8167B4}" type="pres">
      <dgm:prSet presAssocID="{6FFC6D29-99B6-4DC1-B776-2D3EF4B04CA5}" presName="circ1Tx" presStyleLbl="revTx" presStyleIdx="0" presStyleCnt="0">
        <dgm:presLayoutVars>
          <dgm:chMax val="0"/>
          <dgm:chPref val="0"/>
          <dgm:bulletEnabled val="1"/>
        </dgm:presLayoutVars>
      </dgm:prSet>
      <dgm:spPr/>
      <dgm:t>
        <a:bodyPr/>
        <a:lstStyle/>
        <a:p>
          <a:endParaRPr lang="en-GB"/>
        </a:p>
      </dgm:t>
    </dgm:pt>
    <dgm:pt modelId="{160A0ED1-051F-41D8-8733-6C46FE296CC8}" type="pres">
      <dgm:prSet presAssocID="{6EB5356D-BECF-4585-8D6B-5477CFAF1600}" presName="circ2" presStyleLbl="vennNode1" presStyleIdx="1" presStyleCnt="4"/>
      <dgm:spPr/>
      <dgm:t>
        <a:bodyPr/>
        <a:lstStyle/>
        <a:p>
          <a:endParaRPr lang="en-GB"/>
        </a:p>
      </dgm:t>
    </dgm:pt>
    <dgm:pt modelId="{C2DA8CDF-EBE6-4AF1-A9BC-CBF2CC26CBA0}" type="pres">
      <dgm:prSet presAssocID="{6EB5356D-BECF-4585-8D6B-5477CFAF1600}" presName="circ2Tx" presStyleLbl="revTx" presStyleIdx="0" presStyleCnt="0">
        <dgm:presLayoutVars>
          <dgm:chMax val="0"/>
          <dgm:chPref val="0"/>
          <dgm:bulletEnabled val="1"/>
        </dgm:presLayoutVars>
      </dgm:prSet>
      <dgm:spPr/>
      <dgm:t>
        <a:bodyPr/>
        <a:lstStyle/>
        <a:p>
          <a:endParaRPr lang="en-GB"/>
        </a:p>
      </dgm:t>
    </dgm:pt>
    <dgm:pt modelId="{3AA60027-5566-4D8A-91A9-CB9B9BDBFF19}" type="pres">
      <dgm:prSet presAssocID="{A7E68A24-D3E4-4034-B180-0CD1FFA81BB2}" presName="circ3" presStyleLbl="vennNode1" presStyleIdx="2" presStyleCnt="4"/>
      <dgm:spPr/>
      <dgm:t>
        <a:bodyPr/>
        <a:lstStyle/>
        <a:p>
          <a:endParaRPr lang="en-GB"/>
        </a:p>
      </dgm:t>
    </dgm:pt>
    <dgm:pt modelId="{185EDD17-270E-4165-B524-C0DFA8D4D403}" type="pres">
      <dgm:prSet presAssocID="{A7E68A24-D3E4-4034-B180-0CD1FFA81BB2}" presName="circ3Tx" presStyleLbl="revTx" presStyleIdx="0" presStyleCnt="0">
        <dgm:presLayoutVars>
          <dgm:chMax val="0"/>
          <dgm:chPref val="0"/>
          <dgm:bulletEnabled val="1"/>
        </dgm:presLayoutVars>
      </dgm:prSet>
      <dgm:spPr/>
      <dgm:t>
        <a:bodyPr/>
        <a:lstStyle/>
        <a:p>
          <a:endParaRPr lang="en-GB"/>
        </a:p>
      </dgm:t>
    </dgm:pt>
    <dgm:pt modelId="{E0061E77-C81C-4C71-94D7-6C39D6478BCA}" type="pres">
      <dgm:prSet presAssocID="{7B5323B2-CBCF-47EC-B832-5B0C58DDF902}" presName="circ4" presStyleLbl="vennNode1" presStyleIdx="3" presStyleCnt="4"/>
      <dgm:spPr/>
    </dgm:pt>
    <dgm:pt modelId="{6FDB3FB8-C885-432B-A3BA-D9DA52933A3F}" type="pres">
      <dgm:prSet presAssocID="{7B5323B2-CBCF-47EC-B832-5B0C58DDF902}" presName="circ4Tx" presStyleLbl="revTx" presStyleIdx="0" presStyleCnt="0">
        <dgm:presLayoutVars>
          <dgm:chMax val="0"/>
          <dgm:chPref val="0"/>
          <dgm:bulletEnabled val="1"/>
        </dgm:presLayoutVars>
      </dgm:prSet>
      <dgm:spPr/>
    </dgm:pt>
  </dgm:ptLst>
  <dgm:cxnLst>
    <dgm:cxn modelId="{EC0DC149-A4A0-4298-A756-F21747C1CE9A}" type="presOf" srcId="{6EB5356D-BECF-4585-8D6B-5477CFAF1600}" destId="{160A0ED1-051F-41D8-8733-6C46FE296CC8}" srcOrd="0" destOrd="0" presId="urn:microsoft.com/office/officeart/2005/8/layout/venn1"/>
    <dgm:cxn modelId="{18FB32C1-9DF1-41A9-A88D-774FC1527AF1}" type="presOf" srcId="{7B5323B2-CBCF-47EC-B832-5B0C58DDF902}" destId="{E0061E77-C81C-4C71-94D7-6C39D6478BCA}" srcOrd="0" destOrd="0" presId="urn:microsoft.com/office/officeart/2005/8/layout/venn1"/>
    <dgm:cxn modelId="{DFF2E1ED-4B84-4BB5-A894-C58821BFF3E9}" srcId="{B7A94AD3-BD0E-4B89-B45D-EC49E66830F0}" destId="{6EB5356D-BECF-4585-8D6B-5477CFAF1600}" srcOrd="1" destOrd="0" parTransId="{05C286BE-2800-42C0-BFCE-D72DC227F7B9}" sibTransId="{925BB25F-4CB0-4F89-977F-02F530A9C5AE}"/>
    <dgm:cxn modelId="{8E4C4F0A-F779-403F-AE1A-05ADB0E3C20A}" type="presOf" srcId="{B7A94AD3-BD0E-4B89-B45D-EC49E66830F0}" destId="{39506A71-66A3-4779-89DE-45F3358365F6}" srcOrd="0" destOrd="0" presId="urn:microsoft.com/office/officeart/2005/8/layout/venn1"/>
    <dgm:cxn modelId="{E9D381D7-36E2-4773-B7A1-60EB5E7271C1}" type="presOf" srcId="{7B5323B2-CBCF-47EC-B832-5B0C58DDF902}" destId="{6FDB3FB8-C885-432B-A3BA-D9DA52933A3F}" srcOrd="1" destOrd="0" presId="urn:microsoft.com/office/officeart/2005/8/layout/venn1"/>
    <dgm:cxn modelId="{C40A48B7-AD8F-4225-9F17-32DB9235BF3D}" srcId="{B7A94AD3-BD0E-4B89-B45D-EC49E66830F0}" destId="{A7E68A24-D3E4-4034-B180-0CD1FFA81BB2}" srcOrd="2" destOrd="0" parTransId="{F3F7F63B-9240-4181-BE97-8C81B12BE503}" sibTransId="{5AD19D3D-CFDF-4140-875F-038184457B91}"/>
    <dgm:cxn modelId="{9BB966FA-8A53-4AEC-9C09-204DD269CFCA}" type="presOf" srcId="{6EB5356D-BECF-4585-8D6B-5477CFAF1600}" destId="{C2DA8CDF-EBE6-4AF1-A9BC-CBF2CC26CBA0}" srcOrd="1" destOrd="0" presId="urn:microsoft.com/office/officeart/2005/8/layout/venn1"/>
    <dgm:cxn modelId="{4611DCB5-18A3-401A-B0C4-2DB67A2FC028}" srcId="{B7A94AD3-BD0E-4B89-B45D-EC49E66830F0}" destId="{6FFC6D29-99B6-4DC1-B776-2D3EF4B04CA5}" srcOrd="0" destOrd="0" parTransId="{E4F5CCD1-5D27-4628-910E-1B8586BDC91B}" sibTransId="{2E1C720B-565C-437A-B9EC-34235BA031AC}"/>
    <dgm:cxn modelId="{37F4DE12-79B5-472E-AC2D-F1C2D60C6B7A}" type="presOf" srcId="{A7E68A24-D3E4-4034-B180-0CD1FFA81BB2}" destId="{185EDD17-270E-4165-B524-C0DFA8D4D403}" srcOrd="1" destOrd="0" presId="urn:microsoft.com/office/officeart/2005/8/layout/venn1"/>
    <dgm:cxn modelId="{0FEECCFE-A7BE-462B-81AC-D216C89819CE}" type="presOf" srcId="{6FFC6D29-99B6-4DC1-B776-2D3EF4B04CA5}" destId="{BEF1AB3C-6F53-4729-B6FE-90028E2CF817}" srcOrd="0" destOrd="0" presId="urn:microsoft.com/office/officeart/2005/8/layout/venn1"/>
    <dgm:cxn modelId="{3E1ED4EC-BADF-42AB-9551-C19C1B48075A}" srcId="{B7A94AD3-BD0E-4B89-B45D-EC49E66830F0}" destId="{7B5323B2-CBCF-47EC-B832-5B0C58DDF902}" srcOrd="3" destOrd="0" parTransId="{31FC38A2-AC7A-41E4-85B1-C0E83BB40BD5}" sibTransId="{A42B6280-0578-427D-B0AF-07B0DDAB548B}"/>
    <dgm:cxn modelId="{A7766115-A980-4E0C-94F7-FA88F72E28C4}" type="presOf" srcId="{A7E68A24-D3E4-4034-B180-0CD1FFA81BB2}" destId="{3AA60027-5566-4D8A-91A9-CB9B9BDBFF19}" srcOrd="0" destOrd="0" presId="urn:microsoft.com/office/officeart/2005/8/layout/venn1"/>
    <dgm:cxn modelId="{5946BC1D-F669-4E08-96A1-97C33665A2C9}" type="presOf" srcId="{6FFC6D29-99B6-4DC1-B776-2D3EF4B04CA5}" destId="{C4F1A223-1418-45D5-8530-18318F8167B4}" srcOrd="1" destOrd="0" presId="urn:microsoft.com/office/officeart/2005/8/layout/venn1"/>
    <dgm:cxn modelId="{D0A00429-DA3D-4F22-8B29-0B6E46698C3D}" type="presParOf" srcId="{39506A71-66A3-4779-89DE-45F3358365F6}" destId="{BEF1AB3C-6F53-4729-B6FE-90028E2CF817}" srcOrd="0" destOrd="0" presId="urn:microsoft.com/office/officeart/2005/8/layout/venn1"/>
    <dgm:cxn modelId="{A2D261FF-B3B9-4166-880B-37A996653C92}" type="presParOf" srcId="{39506A71-66A3-4779-89DE-45F3358365F6}" destId="{C4F1A223-1418-45D5-8530-18318F8167B4}" srcOrd="1" destOrd="0" presId="urn:microsoft.com/office/officeart/2005/8/layout/venn1"/>
    <dgm:cxn modelId="{D6CCE5C2-DE55-4456-A887-F5FA119470A9}" type="presParOf" srcId="{39506A71-66A3-4779-89DE-45F3358365F6}" destId="{160A0ED1-051F-41D8-8733-6C46FE296CC8}" srcOrd="2" destOrd="0" presId="urn:microsoft.com/office/officeart/2005/8/layout/venn1"/>
    <dgm:cxn modelId="{F19F72F8-88BC-45BA-9D61-E784F978DC2B}" type="presParOf" srcId="{39506A71-66A3-4779-89DE-45F3358365F6}" destId="{C2DA8CDF-EBE6-4AF1-A9BC-CBF2CC26CBA0}" srcOrd="3" destOrd="0" presId="urn:microsoft.com/office/officeart/2005/8/layout/venn1"/>
    <dgm:cxn modelId="{F1FBFADE-8DD5-4F7F-B997-A5BAC91928E6}" type="presParOf" srcId="{39506A71-66A3-4779-89DE-45F3358365F6}" destId="{3AA60027-5566-4D8A-91A9-CB9B9BDBFF19}" srcOrd="4" destOrd="0" presId="urn:microsoft.com/office/officeart/2005/8/layout/venn1"/>
    <dgm:cxn modelId="{1883622B-F47B-477E-A596-E5161A1AA600}" type="presParOf" srcId="{39506A71-66A3-4779-89DE-45F3358365F6}" destId="{185EDD17-270E-4165-B524-C0DFA8D4D403}" srcOrd="5" destOrd="0" presId="urn:microsoft.com/office/officeart/2005/8/layout/venn1"/>
    <dgm:cxn modelId="{E7384D7D-3155-4B7E-BC42-7904BC09CCA7}" type="presParOf" srcId="{39506A71-66A3-4779-89DE-45F3358365F6}" destId="{E0061E77-C81C-4C71-94D7-6C39D6478BCA}" srcOrd="6" destOrd="0" presId="urn:microsoft.com/office/officeart/2005/8/layout/venn1"/>
    <dgm:cxn modelId="{81CA7AD9-BC3E-464B-BD73-F035F7AFC778}" type="presParOf" srcId="{39506A71-66A3-4779-89DE-45F3358365F6}" destId="{6FDB3FB8-C885-432B-A3BA-D9DA52933A3F}" srcOrd="7" destOrd="0" presId="urn:microsoft.com/office/officeart/2005/8/layout/venn1"/>
  </dgm:cxnLst>
  <dgm:bg>
    <a:noFill/>
    <a:effectLst>
      <a:glow rad="228600">
        <a:schemeClr val="accent5">
          <a:satMod val="175000"/>
          <a:alpha val="40000"/>
        </a:schemeClr>
      </a:glow>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1AB3C-6F53-4729-B6FE-90028E2CF817}">
      <dsp:nvSpPr>
        <dsp:cNvPr id="0" name=""/>
        <dsp:cNvSpPr/>
      </dsp:nvSpPr>
      <dsp:spPr>
        <a:xfrm>
          <a:off x="2385616" y="51853"/>
          <a:ext cx="2696366" cy="269636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kern="1200" dirty="0" smtClean="0"/>
            <a:t>Policy and legislation</a:t>
          </a:r>
          <a:endParaRPr lang="en-GB" sz="1400" kern="1200" dirty="0"/>
        </a:p>
      </dsp:txBody>
      <dsp:txXfrm>
        <a:off x="2696736" y="414825"/>
        <a:ext cx="2074128" cy="855577"/>
      </dsp:txXfrm>
    </dsp:sp>
    <dsp:sp modelId="{160A0ED1-051F-41D8-8733-6C46FE296CC8}">
      <dsp:nvSpPr>
        <dsp:cNvPr id="0" name=""/>
        <dsp:cNvSpPr/>
      </dsp:nvSpPr>
      <dsp:spPr>
        <a:xfrm>
          <a:off x="3578240" y="1244476"/>
          <a:ext cx="2696366" cy="269636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kern="1200" dirty="0" smtClean="0"/>
            <a:t>Turnaround and Recovery</a:t>
          </a:r>
          <a:endParaRPr lang="en-GB" sz="1400" kern="1200" dirty="0"/>
        </a:p>
      </dsp:txBody>
      <dsp:txXfrm>
        <a:off x="5030130" y="1555596"/>
        <a:ext cx="1037064" cy="2074128"/>
      </dsp:txXfrm>
    </dsp:sp>
    <dsp:sp modelId="{3AA60027-5566-4D8A-91A9-CB9B9BDBFF19}">
      <dsp:nvSpPr>
        <dsp:cNvPr id="0" name=""/>
        <dsp:cNvSpPr/>
      </dsp:nvSpPr>
      <dsp:spPr>
        <a:xfrm>
          <a:off x="2385616" y="2437100"/>
          <a:ext cx="2696366" cy="269636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kern="1200" dirty="0" smtClean="0"/>
            <a:t>Government Intervention</a:t>
          </a:r>
          <a:endParaRPr lang="en-GB" sz="1400" kern="1200" dirty="0"/>
        </a:p>
      </dsp:txBody>
      <dsp:txXfrm>
        <a:off x="2696736" y="3914916"/>
        <a:ext cx="2074128" cy="855577"/>
      </dsp:txXfrm>
    </dsp:sp>
    <dsp:sp modelId="{E0061E77-C81C-4C71-94D7-6C39D6478BCA}">
      <dsp:nvSpPr>
        <dsp:cNvPr id="0" name=""/>
        <dsp:cNvSpPr/>
      </dsp:nvSpPr>
      <dsp:spPr>
        <a:xfrm>
          <a:off x="1192993" y="1244476"/>
          <a:ext cx="2696366" cy="269636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kern="1200" dirty="0" smtClean="0"/>
            <a:t>Performance Measurement</a:t>
          </a:r>
          <a:endParaRPr lang="en-GB" sz="1400" kern="1200" dirty="0"/>
        </a:p>
      </dsp:txBody>
      <dsp:txXfrm>
        <a:off x="1400405" y="1555596"/>
        <a:ext cx="1037064" cy="207412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335"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064" y="0"/>
            <a:ext cx="2972335" cy="457200"/>
          </a:xfrm>
          <a:prstGeom prst="rect">
            <a:avLst/>
          </a:prstGeom>
        </p:spPr>
        <p:txBody>
          <a:bodyPr vert="horz" lIns="91440" tIns="45720" rIns="91440" bIns="45720" rtlCol="0"/>
          <a:lstStyle>
            <a:lvl1pPr algn="r">
              <a:defRPr sz="1200"/>
            </a:lvl1pPr>
          </a:lstStyle>
          <a:p>
            <a:fld id="{87EAE2E8-DC83-4618-9AB8-77D6E0DE447F}" type="datetimeFigureOut">
              <a:rPr lang="en-GB" smtClean="0"/>
              <a:t>29/06/2012</a:t>
            </a:fld>
            <a:endParaRPr lang="en-GB"/>
          </a:p>
        </p:txBody>
      </p:sp>
      <p:sp>
        <p:nvSpPr>
          <p:cNvPr id="4" name="Footer Placeholder 3"/>
          <p:cNvSpPr>
            <a:spLocks noGrp="1"/>
          </p:cNvSpPr>
          <p:nvPr>
            <p:ph type="ftr" sz="quarter" idx="2"/>
          </p:nvPr>
        </p:nvSpPr>
        <p:spPr>
          <a:xfrm>
            <a:off x="0" y="8685335"/>
            <a:ext cx="2972335"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064" y="8685335"/>
            <a:ext cx="2972335" cy="457200"/>
          </a:xfrm>
          <a:prstGeom prst="rect">
            <a:avLst/>
          </a:prstGeom>
        </p:spPr>
        <p:txBody>
          <a:bodyPr vert="horz" lIns="91440" tIns="45720" rIns="91440" bIns="45720" rtlCol="0" anchor="b"/>
          <a:lstStyle>
            <a:lvl1pPr algn="r">
              <a:defRPr sz="1200"/>
            </a:lvl1pPr>
          </a:lstStyle>
          <a:p>
            <a:fld id="{3A2D4E09-A1E4-43CD-8E08-AE6575484639}" type="slidenum">
              <a:rPr lang="en-GB" smtClean="0"/>
              <a:t>‹#›</a:t>
            </a:fld>
            <a:endParaRPr lang="en-GB"/>
          </a:p>
        </p:txBody>
      </p:sp>
    </p:spTree>
    <p:extLst>
      <p:ext uri="{BB962C8B-B14F-4D97-AF65-F5344CB8AC3E}">
        <p14:creationId xmlns:p14="http://schemas.microsoft.com/office/powerpoint/2010/main" val="2586725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4" y="0"/>
            <a:ext cx="2971800" cy="457200"/>
          </a:xfrm>
          <a:prstGeom prst="rect">
            <a:avLst/>
          </a:prstGeom>
        </p:spPr>
        <p:txBody>
          <a:bodyPr vert="horz" lIns="91440" tIns="45720" rIns="91440" bIns="45720" rtlCol="0"/>
          <a:lstStyle>
            <a:lvl1pPr algn="r">
              <a:defRPr sz="1200"/>
            </a:lvl1pPr>
          </a:lstStyle>
          <a:p>
            <a:fld id="{79DA2437-550C-4770-9F9C-B81DF899C6E8}" type="datetimeFigureOut">
              <a:rPr lang="en-GB" smtClean="0"/>
              <a:pPr/>
              <a:t>29/06/2012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a:defRPr sz="1200"/>
            </a:lvl1pPr>
          </a:lstStyle>
          <a:p>
            <a:fld id="{010AADF7-48B5-4D1D-A0D4-70C9D2124124}" type="slidenum">
              <a:rPr lang="en-GB" smtClean="0"/>
              <a:pPr/>
              <a:t>‹#›</a:t>
            </a:fld>
            <a:endParaRPr lang="en-GB"/>
          </a:p>
        </p:txBody>
      </p:sp>
    </p:spTree>
    <p:extLst>
      <p:ext uri="{BB962C8B-B14F-4D97-AF65-F5344CB8AC3E}">
        <p14:creationId xmlns:p14="http://schemas.microsoft.com/office/powerpoint/2010/main" val="388303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0AADF7-48B5-4D1D-A0D4-70C9D2124124}" type="slidenum">
              <a:rPr lang="en-GB" smtClean="0"/>
              <a:pPr/>
              <a:t>2</a:t>
            </a:fld>
            <a:endParaRPr lang="en-GB"/>
          </a:p>
        </p:txBody>
      </p:sp>
    </p:spTree>
    <p:extLst>
      <p:ext uri="{BB962C8B-B14F-4D97-AF65-F5344CB8AC3E}">
        <p14:creationId xmlns:p14="http://schemas.microsoft.com/office/powerpoint/2010/main" val="121237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latin typeface="Calibri" pitchFamily="34" charset="0"/>
                <a:cs typeface="Calibri" pitchFamily="34" charset="0"/>
              </a:rPr>
              <a:t>Pete Murphy was Lead Official for one of the three local government interventions prior to CPA and was then appointed Lead Official and Chair of the Government “Monitoring” Boards in 11 intervention cases between 2002 and 2009.</a:t>
            </a:r>
          </a:p>
          <a:p>
            <a:pPr marL="0" indent="0">
              <a:buNone/>
            </a:pPr>
            <a:endParaRPr lang="en-GB" dirty="0" smtClean="0">
              <a:latin typeface="Calibri" pitchFamily="34" charset="0"/>
              <a:cs typeface="Calibri" pitchFamily="34" charset="0"/>
            </a:endParaRPr>
          </a:p>
          <a:p>
            <a:pPr marL="0" indent="0">
              <a:buNone/>
            </a:pPr>
            <a:r>
              <a:rPr lang="en-GB" dirty="0" smtClean="0">
                <a:latin typeface="Calibri" pitchFamily="34" charset="0"/>
                <a:cs typeface="Calibri" pitchFamily="34" charset="0"/>
              </a:rPr>
              <a:t>Pat Coleman led the Fire and Rescue Support Team that operated between 2005 and 2009 was Chair of the Improvement Board in 5 cases.</a:t>
            </a:r>
          </a:p>
          <a:p>
            <a:endParaRPr lang="en-GB" dirty="0"/>
          </a:p>
        </p:txBody>
      </p:sp>
      <p:sp>
        <p:nvSpPr>
          <p:cNvPr id="4" name="Slide Number Placeholder 3"/>
          <p:cNvSpPr>
            <a:spLocks noGrp="1"/>
          </p:cNvSpPr>
          <p:nvPr>
            <p:ph type="sldNum" sz="quarter" idx="10"/>
          </p:nvPr>
        </p:nvSpPr>
        <p:spPr/>
        <p:txBody>
          <a:bodyPr/>
          <a:lstStyle/>
          <a:p>
            <a:fld id="{010AADF7-48B5-4D1D-A0D4-70C9D2124124}" type="slidenum">
              <a:rPr lang="en-GB" smtClean="0"/>
              <a:pPr/>
              <a:t>3</a:t>
            </a:fld>
            <a:endParaRPr lang="en-GB"/>
          </a:p>
        </p:txBody>
      </p:sp>
    </p:spTree>
    <p:extLst>
      <p:ext uri="{BB962C8B-B14F-4D97-AF65-F5344CB8AC3E}">
        <p14:creationId xmlns:p14="http://schemas.microsoft.com/office/powerpoint/2010/main" val="376442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0AADF7-48B5-4D1D-A0D4-70C9D2124124}" type="slidenum">
              <a:rPr lang="en-GB" smtClean="0"/>
              <a:pPr/>
              <a:t>6</a:t>
            </a:fld>
            <a:endParaRPr lang="en-GB"/>
          </a:p>
        </p:txBody>
      </p:sp>
    </p:spTree>
    <p:extLst>
      <p:ext uri="{BB962C8B-B14F-4D97-AF65-F5344CB8AC3E}">
        <p14:creationId xmlns:p14="http://schemas.microsoft.com/office/powerpoint/2010/main" val="266170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CYNICAL REALIST</a:t>
            </a:r>
            <a:endParaRPr lang="en-GB" dirty="0"/>
          </a:p>
        </p:txBody>
      </p:sp>
      <p:sp>
        <p:nvSpPr>
          <p:cNvPr id="4" name="Slide Number Placeholder 3"/>
          <p:cNvSpPr>
            <a:spLocks noGrp="1"/>
          </p:cNvSpPr>
          <p:nvPr>
            <p:ph type="sldNum" sz="quarter" idx="10"/>
          </p:nvPr>
        </p:nvSpPr>
        <p:spPr/>
        <p:txBody>
          <a:bodyPr/>
          <a:lstStyle/>
          <a:p>
            <a:fld id="{010AADF7-48B5-4D1D-A0D4-70C9D2124124}" type="slidenum">
              <a:rPr lang="en-GB" smtClean="0"/>
              <a:pPr/>
              <a:t>12</a:t>
            </a:fld>
            <a:endParaRPr lang="en-GB"/>
          </a:p>
        </p:txBody>
      </p:sp>
    </p:spTree>
    <p:extLst>
      <p:ext uri="{BB962C8B-B14F-4D97-AF65-F5344CB8AC3E}">
        <p14:creationId xmlns:p14="http://schemas.microsoft.com/office/powerpoint/2010/main" val="395805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D8BD707-D9CF-40AE-B4C6-C98DA3205C09}" type="datetimeFigureOut">
              <a:rPr lang="en-US" smtClean="0"/>
              <a:pPr/>
              <a:t>6/29/2012</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1D8BD707-D9CF-40AE-B4C6-C98DA3205C09}" type="datetimeFigureOut">
              <a:rPr lang="en-US" smtClean="0"/>
              <a:pPr/>
              <a:t>6/29/2012</a:t>
            </a:fld>
            <a:endParaRPr lang="en-US"/>
          </a:p>
        </p:txBody>
      </p:sp>
      <p:sp>
        <p:nvSpPr>
          <p:cNvPr id="19" name="Slide Number Placeholder 18"/>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1D8BD707-D9CF-40AE-B4C6-C98DA3205C09}" type="datetimeFigureOut">
              <a:rPr lang="en-US" smtClean="0"/>
              <a:pPr/>
              <a:t>6/29/2012</a:t>
            </a:fld>
            <a:endParaRPr lang="en-US"/>
          </a:p>
        </p:txBody>
      </p:sp>
      <p:sp>
        <p:nvSpPr>
          <p:cNvPr id="20" name="Slide Number Placeholder 19"/>
          <p:cNvSpPr>
            <a:spLocks noGrp="1"/>
          </p:cNvSpPr>
          <p:nvPr>
            <p:ph type="sldNum" sz="quarter" idx="11"/>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1D8BD707-D9CF-40AE-B4C6-C98DA3205C09}" type="datetimeFigureOut">
              <a:rPr lang="en-US" smtClean="0"/>
              <a:pPr/>
              <a:t>6/29/2012</a:t>
            </a:fld>
            <a:endParaRPr lang="en-US"/>
          </a:p>
        </p:txBody>
      </p:sp>
      <p:sp>
        <p:nvSpPr>
          <p:cNvPr id="25" name="Slide Number Placeholder 24"/>
          <p:cNvSpPr>
            <a:spLocks noGrp="1"/>
          </p:cNvSpPr>
          <p:nvPr>
            <p:ph type="sldNum" sz="quarter" idx="16"/>
          </p:nvPr>
        </p:nvSpPr>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1D8BD707-D9CF-40AE-B4C6-C98DA3205C09}" type="datetimeFigureOut">
              <a:rPr lang="en-US" smtClean="0"/>
              <a:pPr/>
              <a:t>6/29/2012</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D8BD707-D9CF-40AE-B4C6-C98DA3205C09}" type="datetimeFigureOut">
              <a:rPr lang="en-US" smtClean="0"/>
              <a:pPr/>
              <a:t>6/29/2012</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6/29/2012</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1D8BD707-D9CF-40AE-B4C6-C98DA3205C09}" type="datetimeFigureOut">
              <a:rPr lang="en-US" smtClean="0"/>
              <a:pPr/>
              <a:t>6/29/2012</a:t>
            </a:fld>
            <a:endParaRPr lang="en-US"/>
          </a:p>
        </p:txBody>
      </p:sp>
      <p:sp>
        <p:nvSpPr>
          <p:cNvPr id="18" name="Slide Number Placeholder 17"/>
          <p:cNvSpPr>
            <a:spLocks noGrp="1"/>
          </p:cNvSpPr>
          <p:nvPr>
            <p:ph type="sldNum" sz="quarter" idx="16"/>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1D8BD707-D9CF-40AE-B4C6-C98DA3205C09}" type="datetimeFigureOut">
              <a:rPr lang="en-US" smtClean="0"/>
              <a:pPr/>
              <a:t>6/29/2012</a:t>
            </a:fld>
            <a:endParaRPr lang="en-US"/>
          </a:p>
        </p:txBody>
      </p:sp>
      <p:sp>
        <p:nvSpPr>
          <p:cNvPr id="20" name="Slide Number Placeholder 19"/>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D8BD707-D9CF-40AE-B4C6-C98DA3205C09}" type="datetimeFigureOut">
              <a:rPr lang="en-US" smtClean="0"/>
              <a:pPr/>
              <a:t>6/29/2012</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4724400"/>
            <a:ext cx="7620000" cy="1981200"/>
          </a:xfrm>
        </p:spPr>
        <p:txBody>
          <a:bodyPr>
            <a:normAutofit/>
          </a:bodyPr>
          <a:lstStyle/>
          <a:p>
            <a:endParaRPr lang="en-GB" sz="2000" b="1" dirty="0" smtClean="0">
              <a:solidFill>
                <a:schemeClr val="tx1"/>
              </a:solidFill>
              <a:latin typeface="Book Antiqua" pitchFamily="18" charset="0"/>
            </a:endParaRPr>
          </a:p>
          <a:p>
            <a:r>
              <a:rPr lang="en-GB" sz="2000" b="1" i="0" dirty="0" smtClean="0">
                <a:solidFill>
                  <a:schemeClr val="tx1"/>
                </a:solidFill>
                <a:latin typeface="Calibri" pitchFamily="34" charset="0"/>
                <a:cs typeface="Calibri" pitchFamily="34" charset="0"/>
              </a:rPr>
              <a:t>Pete Murphy, Kirsten Greenhalgh and </a:t>
            </a:r>
            <a:r>
              <a:rPr lang="en-GB" sz="2000" b="1" i="0" dirty="0">
                <a:solidFill>
                  <a:schemeClr val="tx1"/>
                </a:solidFill>
                <a:latin typeface="Calibri" pitchFamily="34" charset="0"/>
                <a:cs typeface="Calibri" pitchFamily="34" charset="0"/>
              </a:rPr>
              <a:t>P</a:t>
            </a:r>
            <a:r>
              <a:rPr lang="en-GB" sz="2000" b="1" i="0" dirty="0" smtClean="0">
                <a:solidFill>
                  <a:schemeClr val="tx1"/>
                </a:solidFill>
                <a:latin typeface="Calibri" pitchFamily="34" charset="0"/>
                <a:cs typeface="Calibri" pitchFamily="34" charset="0"/>
              </a:rPr>
              <a:t>atricia Coleman</a:t>
            </a:r>
          </a:p>
          <a:p>
            <a:r>
              <a:rPr lang="en-GB" sz="2000" b="1" i="0" dirty="0" smtClean="0">
                <a:solidFill>
                  <a:schemeClr val="tx1"/>
                </a:solidFill>
                <a:latin typeface="Calibri" pitchFamily="34" charset="0"/>
                <a:cs typeface="Calibri" pitchFamily="34" charset="0"/>
              </a:rPr>
              <a:t>Nottingham Business School</a:t>
            </a:r>
          </a:p>
          <a:p>
            <a:r>
              <a:rPr lang="en-GB" sz="2000" b="1" i="0" dirty="0" smtClean="0">
                <a:solidFill>
                  <a:schemeClr val="tx1"/>
                </a:solidFill>
                <a:latin typeface="Calibri" pitchFamily="34" charset="0"/>
                <a:cs typeface="Calibri" pitchFamily="34" charset="0"/>
              </a:rPr>
              <a:t>Nottingham Trent University</a:t>
            </a:r>
            <a:endParaRPr lang="en-GB" sz="2000" b="1" i="0" dirty="0">
              <a:solidFill>
                <a:schemeClr val="tx1"/>
              </a:solidFill>
              <a:latin typeface="Calibri" pitchFamily="34" charset="0"/>
              <a:cs typeface="Calibri" pitchFamily="34" charset="0"/>
            </a:endParaRPr>
          </a:p>
        </p:txBody>
      </p:sp>
      <p:sp>
        <p:nvSpPr>
          <p:cNvPr id="2" name="Title 1"/>
          <p:cNvSpPr>
            <a:spLocks noGrp="1"/>
          </p:cNvSpPr>
          <p:nvPr>
            <p:ph type="title"/>
          </p:nvPr>
        </p:nvSpPr>
        <p:spPr>
          <a:xfrm>
            <a:off x="685800" y="1447800"/>
            <a:ext cx="7772400" cy="2838450"/>
          </a:xfrm>
        </p:spPr>
        <p:txBody>
          <a:bodyPr>
            <a:normAutofit fontScale="90000"/>
          </a:bodyPr>
          <a:lstStyle/>
          <a:p>
            <a:pPr algn="ctr"/>
            <a:r>
              <a:rPr lang="en-GB" sz="3600" b="1" dirty="0" smtClean="0">
                <a:solidFill>
                  <a:prstClr val="black"/>
                </a:solidFill>
                <a:latin typeface="Calibri" pitchFamily="34" charset="0"/>
                <a:cs typeface="Calibri" pitchFamily="34" charset="0"/>
              </a:rPr>
              <a:t>Public Administration Committee</a:t>
            </a:r>
            <a:br>
              <a:rPr lang="en-GB" sz="3600" b="1" dirty="0" smtClean="0">
                <a:solidFill>
                  <a:prstClr val="black"/>
                </a:solidFill>
                <a:latin typeface="Calibri" pitchFamily="34" charset="0"/>
                <a:cs typeface="Calibri" pitchFamily="34" charset="0"/>
              </a:rPr>
            </a:br>
            <a:r>
              <a:rPr lang="en-GB" sz="3600" b="1" dirty="0" smtClean="0">
                <a:solidFill>
                  <a:prstClr val="black"/>
                </a:solidFill>
                <a:latin typeface="Calibri" pitchFamily="34" charset="0"/>
                <a:cs typeface="Calibri" pitchFamily="34" charset="0"/>
              </a:rPr>
              <a:t>Annual Conference 2012 </a:t>
            </a:r>
            <a:r>
              <a:rPr lang="en-GB" sz="3600" b="1" dirty="0" smtClean="0">
                <a:latin typeface="Calibri" pitchFamily="34" charset="0"/>
                <a:cs typeface="Calibri" pitchFamily="34" charset="0"/>
              </a:rPr>
              <a:t/>
            </a:r>
            <a:br>
              <a:rPr lang="en-GB" sz="3600" b="1" dirty="0" smtClean="0">
                <a:latin typeface="Calibri" pitchFamily="34" charset="0"/>
                <a:cs typeface="Calibri" pitchFamily="34" charset="0"/>
              </a:rPr>
            </a:br>
            <a:r>
              <a:rPr lang="en-GB" sz="3600" b="1" dirty="0" smtClean="0">
                <a:latin typeface="Calibri" pitchFamily="34" charset="0"/>
                <a:cs typeface="Calibri" pitchFamily="34" charset="0"/>
              </a:rPr>
              <a:t/>
            </a:r>
            <a:br>
              <a:rPr lang="en-GB" sz="3600" b="1" dirty="0" smtClean="0">
                <a:latin typeface="Calibri" pitchFamily="34" charset="0"/>
                <a:cs typeface="Calibri" pitchFamily="34" charset="0"/>
              </a:rPr>
            </a:br>
            <a:r>
              <a:rPr lang="en-GB" sz="3600" b="1" dirty="0" smtClean="0">
                <a:latin typeface="Calibri" pitchFamily="34" charset="0"/>
                <a:cs typeface="Calibri" pitchFamily="34" charset="0"/>
              </a:rPr>
              <a:t>The NBS Fire </a:t>
            </a:r>
            <a:r>
              <a:rPr lang="en-GB" sz="3600" b="1" dirty="0">
                <a:latin typeface="Calibri" pitchFamily="34" charset="0"/>
                <a:cs typeface="Calibri" pitchFamily="34" charset="0"/>
              </a:rPr>
              <a:t>and </a:t>
            </a:r>
            <a:r>
              <a:rPr lang="en-GB" sz="3600" b="1" dirty="0" smtClean="0">
                <a:latin typeface="Calibri" pitchFamily="34" charset="0"/>
                <a:cs typeface="Calibri" pitchFamily="34" charset="0"/>
              </a:rPr>
              <a:t>Rescue Services </a:t>
            </a:r>
            <a:br>
              <a:rPr lang="en-GB" sz="3600" b="1" dirty="0" smtClean="0">
                <a:latin typeface="Calibri" pitchFamily="34" charset="0"/>
                <a:cs typeface="Calibri" pitchFamily="34" charset="0"/>
              </a:rPr>
            </a:br>
            <a:r>
              <a:rPr lang="en-GB" sz="3600" b="1" dirty="0" smtClean="0">
                <a:latin typeface="Calibri" pitchFamily="34" charset="0"/>
                <a:cs typeface="Calibri" pitchFamily="34" charset="0"/>
              </a:rPr>
              <a:t>Research </a:t>
            </a:r>
            <a:r>
              <a:rPr lang="en-GB" sz="3600" b="1" dirty="0" smtClean="0">
                <a:latin typeface="Calibri" pitchFamily="34" charset="0"/>
                <a:cs typeface="Calibri" pitchFamily="34" charset="0"/>
              </a:rPr>
              <a:t>Programme</a:t>
            </a:r>
            <a:br>
              <a:rPr lang="en-GB" sz="3600" b="1" dirty="0" smtClean="0">
                <a:latin typeface="Calibri" pitchFamily="34" charset="0"/>
                <a:cs typeface="Calibri" pitchFamily="34" charset="0"/>
              </a:rPr>
            </a:br>
            <a:r>
              <a:rPr lang="en-GB" sz="3600" b="1" dirty="0" smtClean="0">
                <a:latin typeface="Calibri" pitchFamily="34" charset="0"/>
                <a:cs typeface="Calibri" pitchFamily="34" charset="0"/>
              </a:rPr>
              <a:t/>
            </a:r>
            <a:br>
              <a:rPr lang="en-GB" sz="3600" b="1" dirty="0" smtClean="0">
                <a:latin typeface="Calibri" pitchFamily="34" charset="0"/>
                <a:cs typeface="Calibri" pitchFamily="34" charset="0"/>
              </a:rPr>
            </a:br>
            <a:r>
              <a:rPr lang="en-GB" sz="3600" dirty="0" smtClean="0">
                <a:latin typeface="Calibri" pitchFamily="34" charset="0"/>
                <a:cs typeface="Calibri" pitchFamily="34" charset="0"/>
              </a:rPr>
              <a:t>Project 3 – Intervention, Support  and Recovery </a:t>
            </a:r>
            <a:endParaRPr lang="en-GB" sz="3600" b="1" dirty="0">
              <a:latin typeface="Calibri" pitchFamily="34" charset="0"/>
              <a:cs typeface="Calibri" pitchFamily="34" charset="0"/>
            </a:endParaRPr>
          </a:p>
        </p:txBody>
      </p:sp>
    </p:spTree>
    <p:extLst>
      <p:ext uri="{BB962C8B-B14F-4D97-AF65-F5344CB8AC3E}">
        <p14:creationId xmlns:p14="http://schemas.microsoft.com/office/powerpoint/2010/main" val="2896079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777388"/>
            <a:ext cx="8229600" cy="4525963"/>
          </a:xfrm>
        </p:spPr>
        <p:txBody>
          <a:bodyPr>
            <a:normAutofit fontScale="92500"/>
          </a:bodyPr>
          <a:lstStyle/>
          <a:p>
            <a:r>
              <a:rPr lang="en-GB" sz="2400" dirty="0" smtClean="0">
                <a:solidFill>
                  <a:prstClr val="black"/>
                </a:solidFill>
              </a:rPr>
              <a:t>The policy and legislative  parameters to Local Public Service Delivery under Labour between 1999 and 2009 (Policy)</a:t>
            </a:r>
          </a:p>
          <a:p>
            <a:endParaRPr lang="en-GB" sz="900" dirty="0" smtClean="0">
              <a:solidFill>
                <a:prstClr val="black"/>
              </a:solidFill>
            </a:endParaRPr>
          </a:p>
          <a:p>
            <a:pPr lvl="0"/>
            <a:r>
              <a:rPr lang="en-GB" sz="2400" dirty="0">
                <a:solidFill>
                  <a:prstClr val="black"/>
                </a:solidFill>
              </a:rPr>
              <a:t>Performance Management, Monitoring and </a:t>
            </a:r>
            <a:r>
              <a:rPr lang="en-GB" sz="2400" dirty="0" smtClean="0">
                <a:solidFill>
                  <a:prstClr val="black"/>
                </a:solidFill>
              </a:rPr>
              <a:t>Improvement (</a:t>
            </a:r>
            <a:r>
              <a:rPr lang="en-GB" sz="2400" dirty="0">
                <a:solidFill>
                  <a:prstClr val="black"/>
                </a:solidFill>
              </a:rPr>
              <a:t>P</a:t>
            </a:r>
            <a:r>
              <a:rPr lang="en-GB" sz="2400" dirty="0" smtClean="0">
                <a:solidFill>
                  <a:prstClr val="black"/>
                </a:solidFill>
              </a:rPr>
              <a:t>erformance Management)</a:t>
            </a:r>
          </a:p>
          <a:p>
            <a:pPr marL="0" lvl="0" indent="0">
              <a:buNone/>
            </a:pPr>
            <a:endParaRPr lang="en-GB" sz="800" dirty="0">
              <a:solidFill>
                <a:prstClr val="black"/>
              </a:solidFill>
            </a:endParaRPr>
          </a:p>
          <a:p>
            <a:pPr lvl="0"/>
            <a:r>
              <a:rPr lang="en-GB" sz="2400" dirty="0" smtClean="0">
                <a:solidFill>
                  <a:prstClr val="black"/>
                </a:solidFill>
              </a:rPr>
              <a:t>Service </a:t>
            </a:r>
            <a:r>
              <a:rPr lang="en-GB" sz="2400" dirty="0">
                <a:solidFill>
                  <a:prstClr val="black"/>
                </a:solidFill>
              </a:rPr>
              <a:t>and Corporate Turnaround and </a:t>
            </a:r>
            <a:r>
              <a:rPr lang="en-GB" sz="2400" dirty="0" smtClean="0">
                <a:solidFill>
                  <a:prstClr val="black"/>
                </a:solidFill>
              </a:rPr>
              <a:t>Recovery in the Public Sector (Organisational Recovery)</a:t>
            </a:r>
          </a:p>
          <a:p>
            <a:pPr lvl="0"/>
            <a:endParaRPr lang="en-GB" sz="800" dirty="0">
              <a:solidFill>
                <a:prstClr val="black"/>
              </a:solidFill>
            </a:endParaRPr>
          </a:p>
          <a:p>
            <a:pPr lvl="0"/>
            <a:r>
              <a:rPr lang="en-GB" sz="2400" dirty="0">
                <a:solidFill>
                  <a:prstClr val="black"/>
                </a:solidFill>
              </a:rPr>
              <a:t>Intervention, support and recovery arrangements within </a:t>
            </a:r>
            <a:r>
              <a:rPr lang="en-GB" sz="2400" dirty="0" smtClean="0">
                <a:solidFill>
                  <a:prstClr val="black"/>
                </a:solidFill>
              </a:rPr>
              <a:t>the public sector (Intervention and Recovery</a:t>
            </a:r>
            <a:r>
              <a:rPr lang="en-GB" sz="2400" dirty="0" smtClean="0">
                <a:solidFill>
                  <a:prstClr val="black"/>
                </a:solidFill>
              </a:rPr>
              <a:t>) –and in particular the </a:t>
            </a:r>
            <a:r>
              <a:rPr lang="en-GB" sz="2400" dirty="0" smtClean="0">
                <a:solidFill>
                  <a:prstClr val="black"/>
                </a:solidFill>
              </a:rPr>
              <a:t>Local Authority and Fire and Rescue Service Intervention </a:t>
            </a:r>
            <a:r>
              <a:rPr lang="en-GB" sz="2400" dirty="0" smtClean="0">
                <a:solidFill>
                  <a:prstClr val="black"/>
                </a:solidFill>
              </a:rPr>
              <a:t>programmes</a:t>
            </a:r>
            <a:endParaRPr lang="en-GB" sz="2400" dirty="0">
              <a:solidFill>
                <a:prstClr val="black"/>
              </a:solidFill>
            </a:endParaRPr>
          </a:p>
        </p:txBody>
      </p:sp>
      <p:sp>
        <p:nvSpPr>
          <p:cNvPr id="2" name="Title 1"/>
          <p:cNvSpPr>
            <a:spLocks noGrp="1"/>
          </p:cNvSpPr>
          <p:nvPr>
            <p:ph type="title"/>
          </p:nvPr>
        </p:nvSpPr>
        <p:spPr>
          <a:xfrm>
            <a:off x="2057400" y="228600"/>
            <a:ext cx="4876800" cy="1066800"/>
          </a:xfrm>
        </p:spPr>
        <p:txBody>
          <a:bodyPr>
            <a:normAutofit fontScale="90000"/>
          </a:bodyPr>
          <a:lstStyle/>
          <a:p>
            <a:r>
              <a:rPr lang="en-GB" sz="3600" b="1" dirty="0" smtClean="0"/>
              <a:t>Literature Review </a:t>
            </a:r>
            <a:br>
              <a:rPr lang="en-GB" sz="3600" b="1" dirty="0" smtClean="0"/>
            </a:br>
            <a:r>
              <a:rPr lang="en-GB" sz="3600" b="1" dirty="0" smtClean="0"/>
              <a:t>Main themes</a:t>
            </a:r>
            <a:endParaRPr lang="en-GB" sz="3600" b="1" dirty="0"/>
          </a:p>
        </p:txBody>
      </p:sp>
      <p:pic>
        <p:nvPicPr>
          <p:cNvPr id="81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267" y="143363"/>
            <a:ext cx="157798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43363"/>
            <a:ext cx="1749425" cy="160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576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GB" b="1" dirty="0" smtClean="0"/>
              <a:t>Literature review</a:t>
            </a:r>
            <a:endParaRPr lang="en-GB" b="1" dirty="0"/>
          </a:p>
        </p:txBody>
      </p:sp>
      <p:sp>
        <p:nvSpPr>
          <p:cNvPr id="5" name="Rectangle 4"/>
          <p:cNvSpPr/>
          <p:nvPr/>
        </p:nvSpPr>
        <p:spPr>
          <a:xfrm>
            <a:off x="1425222" y="6418552"/>
            <a:ext cx="7718778" cy="338554"/>
          </a:xfrm>
          <a:prstGeom prst="rect">
            <a:avLst/>
          </a:prstGeom>
        </p:spPr>
        <p:txBody>
          <a:bodyPr wrap="square">
            <a:spAutoFit/>
          </a:bodyPr>
          <a:lstStyle/>
          <a:p>
            <a:r>
              <a:rPr lang="en-GB" sz="1600" dirty="0" smtClean="0">
                <a:latin typeface="Verdana"/>
                <a:ea typeface="Times New Roman"/>
              </a:rPr>
              <a:t>“Failure </a:t>
            </a:r>
            <a:r>
              <a:rPr lang="en-GB" sz="1600" dirty="0">
                <a:latin typeface="Verdana"/>
                <a:ea typeface="Times New Roman"/>
              </a:rPr>
              <a:t>and </a:t>
            </a:r>
            <a:r>
              <a:rPr lang="en-GB" sz="1600" dirty="0" smtClean="0">
                <a:latin typeface="Verdana"/>
                <a:ea typeface="Times New Roman"/>
              </a:rPr>
              <a:t>Intervention ”  OR “Support and Recovery”</a:t>
            </a:r>
            <a:endParaRPr lang="en-GB" sz="1600" dirty="0"/>
          </a:p>
        </p:txBody>
      </p:sp>
      <p:graphicFrame>
        <p:nvGraphicFramePr>
          <p:cNvPr id="4" name="Diagram 3"/>
          <p:cNvGraphicFramePr/>
          <p:nvPr>
            <p:extLst>
              <p:ext uri="{D42A27DB-BD31-4B8C-83A1-F6EECF244321}">
                <p14:modId xmlns:p14="http://schemas.microsoft.com/office/powerpoint/2010/main" val="2584403939"/>
              </p:ext>
            </p:extLst>
          </p:nvPr>
        </p:nvGraphicFramePr>
        <p:xfrm>
          <a:off x="963789" y="1095346"/>
          <a:ext cx="7467600" cy="5185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quarter" idx="13"/>
          </p:nvPr>
        </p:nvSpPr>
        <p:spPr/>
        <p:txBody>
          <a:bodyPr/>
          <a:lstStyle/>
          <a:p>
            <a:endParaRPr lang="en-GB" dirty="0" smtClean="0"/>
          </a:p>
          <a:p>
            <a:endParaRPr lang="en-GB" dirty="0"/>
          </a:p>
        </p:txBody>
      </p:sp>
    </p:spTree>
    <p:extLst>
      <p:ext uri="{BB962C8B-B14F-4D97-AF65-F5344CB8AC3E}">
        <p14:creationId xmlns:p14="http://schemas.microsoft.com/office/powerpoint/2010/main" val="1345367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905000"/>
            <a:ext cx="8229600" cy="4343400"/>
          </a:xfrm>
        </p:spPr>
        <p:txBody>
          <a:bodyPr>
            <a:normAutofit/>
          </a:bodyPr>
          <a:lstStyle/>
          <a:p>
            <a:pPr>
              <a:buNone/>
            </a:pPr>
            <a:r>
              <a:rPr lang="en-GB" sz="2400" b="1" dirty="0" smtClean="0">
                <a:latin typeface="Calibri" pitchFamily="34" charset="0"/>
                <a:cs typeface="Calibri" pitchFamily="34" charset="0"/>
              </a:rPr>
              <a:t>Methodology </a:t>
            </a:r>
          </a:p>
          <a:p>
            <a:r>
              <a:rPr lang="en-GB" sz="2000" dirty="0" smtClean="0">
                <a:latin typeface="Calibri" pitchFamily="34" charset="0"/>
                <a:cs typeface="Calibri" pitchFamily="34" charset="0"/>
              </a:rPr>
              <a:t>Taking a critical realist perspective and adopting an actor centred approach </a:t>
            </a:r>
          </a:p>
          <a:p>
            <a:pPr marL="0" indent="0">
              <a:buNone/>
            </a:pPr>
            <a:endParaRPr lang="en-GB" sz="2000" dirty="0" smtClean="0">
              <a:latin typeface="Calibri" pitchFamily="34" charset="0"/>
              <a:cs typeface="Calibri" pitchFamily="34" charset="0"/>
            </a:endParaRPr>
          </a:p>
          <a:p>
            <a:pPr>
              <a:buNone/>
            </a:pPr>
            <a:r>
              <a:rPr lang="en-GB" sz="2400" b="1" dirty="0" smtClean="0">
                <a:latin typeface="Calibri" pitchFamily="34" charset="0"/>
                <a:cs typeface="Calibri" pitchFamily="34" charset="0"/>
              </a:rPr>
              <a:t>Methods</a:t>
            </a:r>
            <a:r>
              <a:rPr lang="en-GB" sz="2400" dirty="0" smtClean="0">
                <a:latin typeface="Calibri" pitchFamily="34" charset="0"/>
                <a:cs typeface="Calibri" pitchFamily="34" charset="0"/>
              </a:rPr>
              <a:t> </a:t>
            </a:r>
          </a:p>
          <a:p>
            <a:pPr marL="342900" indent="-342900">
              <a:buFont typeface="Arial" pitchFamily="34" charset="0"/>
              <a:buChar char="•"/>
            </a:pPr>
            <a:r>
              <a:rPr lang="en-GB" sz="2000" dirty="0" smtClean="0">
                <a:latin typeface="Calibri" pitchFamily="34" charset="0"/>
                <a:cs typeface="Calibri" pitchFamily="34" charset="0"/>
              </a:rPr>
              <a:t>Participant Observation</a:t>
            </a:r>
          </a:p>
          <a:p>
            <a:pPr marL="342900" indent="-342900">
              <a:buFont typeface="Arial" pitchFamily="34" charset="0"/>
              <a:buChar char="•"/>
            </a:pPr>
            <a:r>
              <a:rPr lang="en-GB" sz="2000" dirty="0" smtClean="0">
                <a:latin typeface="Calibri" pitchFamily="34" charset="0"/>
                <a:cs typeface="Calibri" pitchFamily="34" charset="0"/>
              </a:rPr>
              <a:t>Document </a:t>
            </a:r>
            <a:r>
              <a:rPr lang="en-GB" sz="2000" dirty="0">
                <a:latin typeface="Calibri" pitchFamily="34" charset="0"/>
                <a:cs typeface="Calibri" pitchFamily="34" charset="0"/>
              </a:rPr>
              <a:t>a</a:t>
            </a:r>
            <a:r>
              <a:rPr lang="en-GB" sz="2000" dirty="0" smtClean="0">
                <a:latin typeface="Calibri" pitchFamily="34" charset="0"/>
                <a:cs typeface="Calibri" pitchFamily="34" charset="0"/>
              </a:rPr>
              <a:t>nalysis of ‘official reports’ </a:t>
            </a:r>
          </a:p>
          <a:p>
            <a:pPr marL="342900" indent="-342900">
              <a:buFont typeface="Arial" pitchFamily="34" charset="0"/>
              <a:buChar char="•"/>
            </a:pPr>
            <a:r>
              <a:rPr lang="en-GB" sz="2000" dirty="0" smtClean="0">
                <a:latin typeface="Calibri" pitchFamily="34" charset="0"/>
                <a:cs typeface="Calibri" pitchFamily="34" charset="0"/>
              </a:rPr>
              <a:t>Series of Key informant /Elite Interviews </a:t>
            </a:r>
            <a:endParaRPr lang="en-GB" sz="2000" dirty="0" smtClean="0">
              <a:latin typeface="Calibri" pitchFamily="34" charset="0"/>
              <a:cs typeface="Calibri" pitchFamily="34" charset="0"/>
            </a:endParaRPr>
          </a:p>
          <a:p>
            <a:pPr marL="514350" lvl="1" indent="-342900"/>
            <a:r>
              <a:rPr lang="en-GB" dirty="0" smtClean="0">
                <a:latin typeface="Calibri" pitchFamily="34" charset="0"/>
                <a:cs typeface="Calibri" pitchFamily="34" charset="0"/>
              </a:rPr>
              <a:t>Ministers </a:t>
            </a:r>
            <a:r>
              <a:rPr lang="en-GB" dirty="0" smtClean="0">
                <a:latin typeface="Calibri" pitchFamily="34" charset="0"/>
                <a:cs typeface="Calibri" pitchFamily="34" charset="0"/>
              </a:rPr>
              <a:t>and Senior Civil Servants, Lead Officials, Senior Officers and Elected Members from Local Authorities, the Audit Commission the </a:t>
            </a:r>
            <a:r>
              <a:rPr lang="en-GB" dirty="0" err="1" smtClean="0">
                <a:latin typeface="Calibri" pitchFamily="34" charset="0"/>
                <a:cs typeface="Calibri" pitchFamily="34" charset="0"/>
              </a:rPr>
              <a:t>IDeA</a:t>
            </a:r>
            <a:r>
              <a:rPr lang="en-GB" dirty="0" smtClean="0">
                <a:latin typeface="Calibri" pitchFamily="34" charset="0"/>
                <a:cs typeface="Calibri" pitchFamily="34" charset="0"/>
              </a:rPr>
              <a:t>, and Government </a:t>
            </a:r>
            <a:r>
              <a:rPr lang="en-GB" dirty="0" smtClean="0">
                <a:latin typeface="Calibri" pitchFamily="34" charset="0"/>
                <a:cs typeface="Calibri" pitchFamily="34" charset="0"/>
              </a:rPr>
              <a:t>Offices</a:t>
            </a:r>
            <a:endParaRPr lang="en-GB" dirty="0" smtClean="0">
              <a:latin typeface="Calibri" pitchFamily="34" charset="0"/>
              <a:cs typeface="Calibri" pitchFamily="34" charset="0"/>
            </a:endParaRPr>
          </a:p>
          <a:p>
            <a:pPr marL="342900" indent="-342900">
              <a:buFont typeface="Arial" pitchFamily="34" charset="0"/>
              <a:buChar char="•"/>
            </a:pPr>
            <a:r>
              <a:rPr lang="en-GB" sz="2000" dirty="0" smtClean="0">
                <a:latin typeface="Calibri" pitchFamily="34" charset="0"/>
                <a:cs typeface="Calibri" pitchFamily="34" charset="0"/>
              </a:rPr>
              <a:t>Records from Government Monitoring and Improvement Boards</a:t>
            </a:r>
          </a:p>
          <a:p>
            <a:endParaRPr lang="en-GB" dirty="0"/>
          </a:p>
        </p:txBody>
      </p:sp>
      <p:sp>
        <p:nvSpPr>
          <p:cNvPr id="2" name="Title 1"/>
          <p:cNvSpPr>
            <a:spLocks noGrp="1"/>
          </p:cNvSpPr>
          <p:nvPr>
            <p:ph type="title"/>
          </p:nvPr>
        </p:nvSpPr>
        <p:spPr/>
        <p:txBody>
          <a:bodyPr/>
          <a:lstStyle/>
          <a:p>
            <a:r>
              <a:rPr lang="en-GB" dirty="0" smtClean="0">
                <a:solidFill>
                  <a:prstClr val="black"/>
                </a:solidFill>
              </a:rPr>
              <a:t>Methodology and Methods</a:t>
            </a:r>
            <a:endParaRPr lang="en-GB" dirty="0"/>
          </a:p>
        </p:txBody>
      </p:sp>
    </p:spTree>
    <p:extLst>
      <p:ext uri="{BB962C8B-B14F-4D97-AF65-F5344CB8AC3E}">
        <p14:creationId xmlns:p14="http://schemas.microsoft.com/office/powerpoint/2010/main" val="603784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8229600" cy="4754563"/>
          </a:xfrm>
        </p:spPr>
        <p:txBody>
          <a:bodyPr/>
          <a:lstStyle/>
          <a:p>
            <a:pPr marL="0" indent="0">
              <a:buNone/>
            </a:pPr>
            <a:endParaRPr lang="en-GB" sz="2800" dirty="0" smtClean="0"/>
          </a:p>
          <a:p>
            <a:pPr marL="0" indent="0">
              <a:buNone/>
            </a:pPr>
            <a:r>
              <a:rPr lang="en-GB" sz="2400" b="1" dirty="0" smtClean="0">
                <a:latin typeface="Calibri" pitchFamily="34" charset="0"/>
                <a:cs typeface="Calibri" pitchFamily="34" charset="0"/>
              </a:rPr>
              <a:t>Fire and Rescue Services</a:t>
            </a:r>
          </a:p>
          <a:p>
            <a:pPr lvl="0"/>
            <a:r>
              <a:rPr lang="en-GB" sz="2400" dirty="0" smtClean="0">
                <a:solidFill>
                  <a:prstClr val="black"/>
                </a:solidFill>
                <a:latin typeface="Calibri" pitchFamily="34" charset="0"/>
                <a:cs typeface="Calibri" pitchFamily="34" charset="0"/>
              </a:rPr>
              <a:t>2001 - 2011 there were 21 National Studies  and 54 Corporate Inspections reports (26 in 2005 and 8 in 2008/09)</a:t>
            </a:r>
          </a:p>
          <a:p>
            <a:pPr lvl="0"/>
            <a:endParaRPr lang="en-GB" sz="2400" dirty="0">
              <a:solidFill>
                <a:prstClr val="black"/>
              </a:solidFill>
              <a:latin typeface="Calibri" pitchFamily="34" charset="0"/>
              <a:cs typeface="Calibri" pitchFamily="34" charset="0"/>
            </a:endParaRPr>
          </a:p>
          <a:p>
            <a:pPr marL="0" indent="0">
              <a:buNone/>
            </a:pPr>
            <a:r>
              <a:rPr lang="en-GB" sz="2400" b="1" dirty="0" smtClean="0">
                <a:latin typeface="Calibri" pitchFamily="34" charset="0"/>
                <a:cs typeface="Calibri" pitchFamily="34" charset="0"/>
              </a:rPr>
              <a:t>Local Authorities</a:t>
            </a:r>
          </a:p>
          <a:p>
            <a:r>
              <a:rPr lang="en-GB" sz="2400" dirty="0" smtClean="0">
                <a:latin typeface="Calibri" pitchFamily="34" charset="0"/>
                <a:cs typeface="Calibri" pitchFamily="34" charset="0"/>
              </a:rPr>
              <a:t>2000 -2011 there were 128 National Reports and 2,014 Inspection Reports</a:t>
            </a:r>
            <a:endParaRPr lang="en-GB" sz="2400" dirty="0">
              <a:latin typeface="Calibri" pitchFamily="34" charset="0"/>
              <a:cs typeface="Calibri" pitchFamily="34" charset="0"/>
            </a:endParaRPr>
          </a:p>
        </p:txBody>
      </p:sp>
      <p:sp>
        <p:nvSpPr>
          <p:cNvPr id="2" name="Title 1"/>
          <p:cNvSpPr>
            <a:spLocks noGrp="1"/>
          </p:cNvSpPr>
          <p:nvPr>
            <p:ph type="title"/>
          </p:nvPr>
        </p:nvSpPr>
        <p:spPr>
          <a:xfrm>
            <a:off x="381000" y="457200"/>
            <a:ext cx="8029574" cy="1066800"/>
          </a:xfrm>
        </p:spPr>
        <p:txBody>
          <a:bodyPr>
            <a:noAutofit/>
          </a:bodyPr>
          <a:lstStyle/>
          <a:p>
            <a:r>
              <a:rPr lang="en-GB" sz="2700" b="1" dirty="0" smtClean="0"/>
              <a:t>Audit Commission </a:t>
            </a:r>
            <a:br>
              <a:rPr lang="en-GB" sz="2700" b="1" dirty="0" smtClean="0"/>
            </a:br>
            <a:r>
              <a:rPr lang="en-GB" sz="2700" b="1" dirty="0" smtClean="0"/>
              <a:t>Documentary Evidence from Reports and Inspections</a:t>
            </a:r>
            <a:endParaRPr lang="en-GB" sz="2700" b="1" dirty="0"/>
          </a:p>
        </p:txBody>
      </p:sp>
    </p:spTree>
    <p:extLst>
      <p:ext uri="{BB962C8B-B14F-4D97-AF65-F5344CB8AC3E}">
        <p14:creationId xmlns:p14="http://schemas.microsoft.com/office/powerpoint/2010/main" val="3123114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447800"/>
            <a:ext cx="8229600" cy="4449763"/>
          </a:xfrm>
        </p:spPr>
        <p:txBody>
          <a:bodyPr>
            <a:noAutofit/>
          </a:bodyPr>
          <a:lstStyle/>
          <a:p>
            <a:pPr marL="0" indent="0">
              <a:spcBef>
                <a:spcPts val="600"/>
              </a:spcBef>
              <a:buNone/>
            </a:pPr>
            <a:r>
              <a:rPr lang="en-GB" sz="2000" b="1" dirty="0" smtClean="0">
                <a:latin typeface="Calibri" pitchFamily="34" charset="0"/>
                <a:cs typeface="Calibri" pitchFamily="34" charset="0"/>
              </a:rPr>
              <a:t>Local Authorities </a:t>
            </a:r>
          </a:p>
          <a:p>
            <a:pPr>
              <a:spcBef>
                <a:spcPts val="600"/>
              </a:spcBef>
            </a:pPr>
            <a:r>
              <a:rPr lang="en-GB" sz="2000" dirty="0" smtClean="0">
                <a:latin typeface="Calibri" pitchFamily="34" charset="0"/>
                <a:cs typeface="Calibri" pitchFamily="34" charset="0"/>
              </a:rPr>
              <a:t>78 </a:t>
            </a:r>
            <a:r>
              <a:rPr lang="en-GB" sz="2000" dirty="0" smtClean="0">
                <a:latin typeface="Calibri" pitchFamily="34" charset="0"/>
                <a:cs typeface="Calibri" pitchFamily="34" charset="0"/>
              </a:rPr>
              <a:t>Cases in all (including the 3 pilots Hull, Walsall and Rossendale and one other pre-CPA case in Erewash)</a:t>
            </a:r>
            <a:endParaRPr lang="en-GB" sz="2000" b="1" dirty="0" smtClean="0">
              <a:latin typeface="Calibri" pitchFamily="34" charset="0"/>
              <a:cs typeface="Calibri" pitchFamily="34" charset="0"/>
            </a:endParaRPr>
          </a:p>
          <a:p>
            <a:pPr>
              <a:spcBef>
                <a:spcPts val="600"/>
              </a:spcBef>
            </a:pPr>
            <a:r>
              <a:rPr lang="en-GB" sz="2000" dirty="0" smtClean="0">
                <a:latin typeface="Calibri" pitchFamily="34" charset="0"/>
                <a:cs typeface="Calibri" pitchFamily="34" charset="0"/>
              </a:rPr>
              <a:t>Districts  - 38 out of 238 (9 Poor and 29 Weak)</a:t>
            </a:r>
          </a:p>
          <a:p>
            <a:pPr>
              <a:spcBef>
                <a:spcPts val="600"/>
              </a:spcBef>
            </a:pPr>
            <a:r>
              <a:rPr lang="en-GB" sz="2000" dirty="0" smtClean="0">
                <a:latin typeface="Calibri" pitchFamily="34" charset="0"/>
                <a:cs typeface="Calibri" pitchFamily="34" charset="0"/>
              </a:rPr>
              <a:t>Counties and Single Tier Authorities - 40 out of 150 (13 Poor, 21 Weak originals and  5 that moved down to Weak and 1 Fair - Lincolnshire CC)</a:t>
            </a:r>
          </a:p>
          <a:p>
            <a:pPr marL="0" indent="0">
              <a:spcBef>
                <a:spcPts val="600"/>
              </a:spcBef>
              <a:buNone/>
            </a:pPr>
            <a:endParaRPr lang="en-GB" sz="2000" dirty="0" smtClean="0">
              <a:latin typeface="Calibri" pitchFamily="34" charset="0"/>
              <a:cs typeface="Calibri" pitchFamily="34" charset="0"/>
            </a:endParaRPr>
          </a:p>
          <a:p>
            <a:pPr marL="0" indent="0">
              <a:spcBef>
                <a:spcPts val="600"/>
              </a:spcBef>
              <a:buNone/>
            </a:pPr>
            <a:r>
              <a:rPr lang="en-GB" sz="2000" b="1" dirty="0" smtClean="0">
                <a:latin typeface="Calibri" pitchFamily="34" charset="0"/>
                <a:cs typeface="Calibri" pitchFamily="34" charset="0"/>
              </a:rPr>
              <a:t>Fire and </a:t>
            </a:r>
            <a:r>
              <a:rPr lang="en-GB" sz="2000" b="1" dirty="0">
                <a:latin typeface="Calibri" pitchFamily="34" charset="0"/>
                <a:cs typeface="Calibri" pitchFamily="34" charset="0"/>
              </a:rPr>
              <a:t>R</a:t>
            </a:r>
            <a:r>
              <a:rPr lang="en-GB" sz="2000" b="1" dirty="0" smtClean="0">
                <a:latin typeface="Calibri" pitchFamily="34" charset="0"/>
                <a:cs typeface="Calibri" pitchFamily="34" charset="0"/>
              </a:rPr>
              <a:t>escue Services </a:t>
            </a:r>
            <a:r>
              <a:rPr lang="en-GB" sz="2000" dirty="0" smtClean="0">
                <a:latin typeface="Calibri" pitchFamily="34" charset="0"/>
                <a:cs typeface="Calibri" pitchFamily="34" charset="0"/>
              </a:rPr>
              <a:t>- 8 Cases in all, 7 originals plus Cornwall </a:t>
            </a:r>
          </a:p>
          <a:p>
            <a:pPr>
              <a:spcBef>
                <a:spcPts val="600"/>
              </a:spcBef>
            </a:pPr>
            <a:r>
              <a:rPr lang="en-GB" sz="2000" dirty="0" smtClean="0">
                <a:latin typeface="Calibri" pitchFamily="34" charset="0"/>
                <a:cs typeface="Calibri" pitchFamily="34" charset="0"/>
              </a:rPr>
              <a:t>County Council (4 out of 13) - </a:t>
            </a:r>
            <a:r>
              <a:rPr lang="en-GB" sz="2000" dirty="0" smtClean="0">
                <a:solidFill>
                  <a:prstClr val="black"/>
                </a:solidFill>
                <a:latin typeface="Calibri" pitchFamily="34" charset="0"/>
                <a:cs typeface="Calibri" pitchFamily="34" charset="0"/>
              </a:rPr>
              <a:t>Cornwall (Poor), </a:t>
            </a:r>
            <a:r>
              <a:rPr lang="en-GB" sz="2000" dirty="0" smtClean="0">
                <a:latin typeface="Calibri" pitchFamily="34" charset="0"/>
                <a:cs typeface="Calibri" pitchFamily="34" charset="0"/>
              </a:rPr>
              <a:t>Lincolnshire (Poor), Isle of Wight (Poor)  and Northamptonshire (Weak).</a:t>
            </a:r>
          </a:p>
          <a:p>
            <a:pPr>
              <a:spcBef>
                <a:spcPts val="600"/>
              </a:spcBef>
            </a:pPr>
            <a:r>
              <a:rPr lang="en-GB" sz="2000" dirty="0" smtClean="0">
                <a:latin typeface="Calibri" pitchFamily="34" charset="0"/>
                <a:cs typeface="Calibri" pitchFamily="34" charset="0"/>
              </a:rPr>
              <a:t>Combined – (3 out of 25) Bedfordshire &amp; Luton (Weak), Bucks &amp; Milton Keynes (Weak), Wiltshire &amp; Swindon (Weak).</a:t>
            </a:r>
          </a:p>
          <a:p>
            <a:pPr>
              <a:spcBef>
                <a:spcPts val="600"/>
              </a:spcBef>
            </a:pPr>
            <a:r>
              <a:rPr lang="en-GB" sz="2000" dirty="0" smtClean="0">
                <a:latin typeface="Calibri" pitchFamily="34" charset="0"/>
                <a:cs typeface="Calibri" pitchFamily="34" charset="0"/>
              </a:rPr>
              <a:t>Metropolitan  - ( 1 out of 7) South Yorkshire (Weak). </a:t>
            </a:r>
          </a:p>
          <a:p>
            <a:pPr>
              <a:spcBef>
                <a:spcPts val="600"/>
              </a:spcBef>
            </a:pPr>
            <a:r>
              <a:rPr lang="en-GB" sz="2000" dirty="0" smtClean="0">
                <a:latin typeface="Calibri" pitchFamily="34" charset="0"/>
                <a:cs typeface="Calibri" pitchFamily="34" charset="0"/>
              </a:rPr>
              <a:t>London - None</a:t>
            </a:r>
            <a:endParaRPr lang="en-GB" sz="2000" dirty="0">
              <a:latin typeface="Calibri" pitchFamily="34" charset="0"/>
              <a:cs typeface="Calibri" pitchFamily="34" charset="0"/>
            </a:endParaRPr>
          </a:p>
        </p:txBody>
      </p:sp>
      <p:sp>
        <p:nvSpPr>
          <p:cNvPr id="2" name="Title 1"/>
          <p:cNvSpPr>
            <a:spLocks noGrp="1"/>
          </p:cNvSpPr>
          <p:nvPr>
            <p:ph type="title"/>
          </p:nvPr>
        </p:nvSpPr>
        <p:spPr>
          <a:xfrm>
            <a:off x="381000" y="3629"/>
            <a:ext cx="8258174" cy="1066800"/>
          </a:xfrm>
        </p:spPr>
        <p:txBody>
          <a:bodyPr>
            <a:normAutofit/>
          </a:bodyPr>
          <a:lstStyle/>
          <a:p>
            <a:r>
              <a:rPr lang="en-GB" sz="2800" b="1" dirty="0">
                <a:latin typeface="Calibri" pitchFamily="34" charset="0"/>
                <a:cs typeface="Calibri" pitchFamily="34" charset="0"/>
              </a:rPr>
              <a:t>E</a:t>
            </a:r>
            <a:r>
              <a:rPr lang="en-GB" sz="2800" b="1" dirty="0" smtClean="0">
                <a:latin typeface="Calibri" pitchFamily="34" charset="0"/>
                <a:cs typeface="Calibri" pitchFamily="34" charset="0"/>
              </a:rPr>
              <a:t>xtent and scope of the  ‘intervention’ programmes</a:t>
            </a:r>
            <a:endParaRPr lang="en-GB" sz="2800" b="1" dirty="0">
              <a:latin typeface="Calibri" pitchFamily="34" charset="0"/>
              <a:cs typeface="Calibri" pitchFamily="34" charset="0"/>
            </a:endParaRPr>
          </a:p>
        </p:txBody>
      </p:sp>
    </p:spTree>
    <p:extLst>
      <p:ext uri="{BB962C8B-B14F-4D97-AF65-F5344CB8AC3E}">
        <p14:creationId xmlns:p14="http://schemas.microsoft.com/office/powerpoint/2010/main" val="236492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3">
                                            <p:txEl>
                                              <p:pRg st="0" end="0"/>
                                            </p:txEl>
                                          </p:spTgt>
                                        </p:tgtEl>
                                        <p:attrNameLst>
                                          <p:attrName>style.opacity</p:attrName>
                                        </p:attrNameLst>
                                      </p:cBhvr>
                                      <p:to>
                                        <p:strVal val="0.25"/>
                                      </p:to>
                                    </p:set>
                                    <p:animEffect filter="image" prLst="opacity: 0.25">
                                      <p:cBhvr rctx="IE">
                                        <p:cTn id="17" dur="indefinite"/>
                                        <p:tgtEl>
                                          <p:spTgt spid="3">
                                            <p:txEl>
                                              <p:pRg st="0" end="0"/>
                                            </p:txEl>
                                          </p:spTgt>
                                        </p:tgtEl>
                                      </p:cBhvr>
                                    </p:animEffec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25"/>
                                      </p:to>
                                    </p:set>
                                    <p:animEffect filter="image" prLst="opacity: 0.25">
                                      <p:cBhvr rctx="IE">
                                        <p:cTn id="20" dur="indefinite"/>
                                        <p:tgtEl>
                                          <p:spTgt spid="3">
                                            <p:txEl>
                                              <p:pRg st="1" end="1"/>
                                            </p:txEl>
                                          </p:spTgt>
                                        </p:tgtEl>
                                      </p:cBhvr>
                                    </p:animEffect>
                                  </p:childTnLst>
                                </p:cTn>
                              </p:par>
                              <p:par>
                                <p:cTn id="21" presetID="9" presetClass="emph" presetSubtype="0" nodeType="withEffect">
                                  <p:stCondLst>
                                    <p:cond delay="0"/>
                                  </p:stCondLst>
                                  <p:childTnLst>
                                    <p:set>
                                      <p:cBhvr rctx="PPT">
                                        <p:cTn id="22" dur="indefinite"/>
                                        <p:tgtEl>
                                          <p:spTgt spid="3">
                                            <p:txEl>
                                              <p:pRg st="2" end="2"/>
                                            </p:txEl>
                                          </p:spTgt>
                                        </p:tgtEl>
                                        <p:attrNameLst>
                                          <p:attrName>style.opacity</p:attrName>
                                        </p:attrNameLst>
                                      </p:cBhvr>
                                      <p:to>
                                        <p:strVal val="0.25"/>
                                      </p:to>
                                    </p:set>
                                    <p:animEffect filter="image" prLst="opacity: 0.25">
                                      <p:cBhvr rctx="IE">
                                        <p:cTn id="23" dur="indefinite"/>
                                        <p:tgtEl>
                                          <p:spTgt spid="3">
                                            <p:txEl>
                                              <p:pRg st="2" end="2"/>
                                            </p:txEl>
                                          </p:spTgt>
                                        </p:tgtEl>
                                      </p:cBhvr>
                                    </p:animEffect>
                                  </p:childTnLst>
                                </p:cTn>
                              </p:par>
                              <p:par>
                                <p:cTn id="24" presetID="9" presetClass="emph" presetSubtype="0" nodeType="withEffect">
                                  <p:stCondLst>
                                    <p:cond delay="0"/>
                                  </p:stCondLst>
                                  <p:childTnLst>
                                    <p:set>
                                      <p:cBhvr rctx="PPT">
                                        <p:cTn id="25" dur="indefinite"/>
                                        <p:tgtEl>
                                          <p:spTgt spid="3">
                                            <p:txEl>
                                              <p:pRg st="3" end="3"/>
                                            </p:txEl>
                                          </p:spTgt>
                                        </p:tgtEl>
                                        <p:attrNameLst>
                                          <p:attrName>style.opacity</p:attrName>
                                        </p:attrNameLst>
                                      </p:cBhvr>
                                      <p:to>
                                        <p:strVal val="0.25"/>
                                      </p:to>
                                    </p:set>
                                    <p:animEffect filter="image" prLst="opacity: 0.25">
                                      <p:cBhvr rctx="IE">
                                        <p:cTn id="26" dur="indefinite"/>
                                        <p:tgtEl>
                                          <p:spTgt spid="3">
                                            <p:txEl>
                                              <p:pRg st="3" end="3"/>
                                            </p:txEl>
                                          </p:spTgt>
                                        </p:tgtEl>
                                      </p:cBhvr>
                                    </p:animEffec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0456"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3"/>
          </p:nvPr>
        </p:nvSpPr>
        <p:spPr>
          <a:xfrm>
            <a:off x="352426" y="1828800"/>
            <a:ext cx="7680960" cy="4800600"/>
          </a:xfrm>
        </p:spPr>
        <p:txBody>
          <a:bodyPr>
            <a:normAutofit/>
          </a:bodyPr>
          <a:lstStyle/>
          <a:p>
            <a:pPr lvl="0"/>
            <a:r>
              <a:rPr lang="en-GB" sz="2000" dirty="0" smtClean="0">
                <a:latin typeface="Calibri" pitchFamily="34" charset="0"/>
                <a:cs typeface="Calibri" pitchFamily="34" charset="0"/>
              </a:rPr>
              <a:t>Both </a:t>
            </a:r>
            <a:r>
              <a:rPr lang="en-GB" sz="2000" dirty="0">
                <a:latin typeface="Calibri" pitchFamily="34" charset="0"/>
                <a:cs typeface="Calibri" pitchFamily="34" charset="0"/>
              </a:rPr>
              <a:t>predicated on </a:t>
            </a:r>
            <a:r>
              <a:rPr lang="en-GB" sz="2000" dirty="0" smtClean="0">
                <a:latin typeface="Calibri" pitchFamily="34" charset="0"/>
                <a:cs typeface="Calibri" pitchFamily="34" charset="0"/>
              </a:rPr>
              <a:t>Best Value </a:t>
            </a:r>
            <a:r>
              <a:rPr lang="en-GB" sz="2000" dirty="0">
                <a:latin typeface="Calibri" pitchFamily="34" charset="0"/>
                <a:cs typeface="Calibri" pitchFamily="34" charset="0"/>
              </a:rPr>
              <a:t>requirement to facilitate continuous improvement and </a:t>
            </a:r>
            <a:r>
              <a:rPr lang="en-GB" sz="2000" dirty="0" smtClean="0">
                <a:latin typeface="Calibri" pitchFamily="34" charset="0"/>
                <a:cs typeface="Calibri" pitchFamily="34" charset="0"/>
              </a:rPr>
              <a:t>the new </a:t>
            </a:r>
            <a:r>
              <a:rPr lang="en-GB" sz="2000" dirty="0">
                <a:latin typeface="Calibri" pitchFamily="34" charset="0"/>
                <a:cs typeface="Calibri" pitchFamily="34" charset="0"/>
              </a:rPr>
              <a:t>intervention </a:t>
            </a:r>
            <a:r>
              <a:rPr lang="en-GB" sz="2000" dirty="0" smtClean="0">
                <a:latin typeface="Calibri" pitchFamily="34" charset="0"/>
                <a:cs typeface="Calibri" pitchFamily="34" charset="0"/>
              </a:rPr>
              <a:t>powers</a:t>
            </a:r>
          </a:p>
          <a:p>
            <a:pPr lvl="0"/>
            <a:endParaRPr lang="en-GB" sz="900" dirty="0">
              <a:latin typeface="Calibri" pitchFamily="34" charset="0"/>
              <a:cs typeface="Calibri" pitchFamily="34" charset="0"/>
            </a:endParaRPr>
          </a:p>
          <a:p>
            <a:pPr lvl="0"/>
            <a:r>
              <a:rPr lang="en-GB" sz="2000" dirty="0">
                <a:latin typeface="Calibri" pitchFamily="34" charset="0"/>
                <a:cs typeface="Calibri" pitchFamily="34" charset="0"/>
              </a:rPr>
              <a:t>Both different from </a:t>
            </a:r>
            <a:r>
              <a:rPr lang="en-GB" sz="2000" dirty="0" smtClean="0">
                <a:latin typeface="Calibri" pitchFamily="34" charset="0"/>
                <a:cs typeface="Calibri" pitchFamily="34" charset="0"/>
              </a:rPr>
              <a:t>previous serviced </a:t>
            </a:r>
            <a:r>
              <a:rPr lang="en-GB" sz="2000" dirty="0">
                <a:latin typeface="Calibri" pitchFamily="34" charset="0"/>
                <a:cs typeface="Calibri" pitchFamily="34" charset="0"/>
              </a:rPr>
              <a:t>based interventions – education, social services, town and country planning, housing </a:t>
            </a:r>
            <a:r>
              <a:rPr lang="en-GB" sz="2000" dirty="0" smtClean="0">
                <a:latin typeface="Calibri" pitchFamily="34" charset="0"/>
                <a:cs typeface="Calibri" pitchFamily="34" charset="0"/>
              </a:rPr>
              <a:t>benefits</a:t>
            </a:r>
          </a:p>
          <a:p>
            <a:pPr lvl="0"/>
            <a:endParaRPr lang="en-GB" sz="800" dirty="0">
              <a:latin typeface="Calibri" pitchFamily="34" charset="0"/>
              <a:cs typeface="Calibri" pitchFamily="34" charset="0"/>
            </a:endParaRPr>
          </a:p>
          <a:p>
            <a:pPr lvl="0"/>
            <a:r>
              <a:rPr lang="en-GB" sz="2000" dirty="0" smtClean="0">
                <a:latin typeface="Calibri" pitchFamily="34" charset="0"/>
                <a:cs typeface="Calibri" pitchFamily="34" charset="0"/>
              </a:rPr>
              <a:t>They had similar roles for the  Government  Regional Offices</a:t>
            </a:r>
            <a:r>
              <a:rPr lang="en-GB" sz="2000" dirty="0">
                <a:latin typeface="Calibri" pitchFamily="34" charset="0"/>
                <a:cs typeface="Calibri" pitchFamily="34" charset="0"/>
              </a:rPr>
              <a:t>, </a:t>
            </a:r>
            <a:r>
              <a:rPr lang="en-GB" sz="2000" dirty="0" smtClean="0">
                <a:latin typeface="Calibri" pitchFamily="34" charset="0"/>
                <a:cs typeface="Calibri" pitchFamily="34" charset="0"/>
              </a:rPr>
              <a:t>for Audit </a:t>
            </a:r>
            <a:r>
              <a:rPr lang="en-GB" sz="2000" dirty="0">
                <a:latin typeface="Calibri" pitchFamily="34" charset="0"/>
                <a:cs typeface="Calibri" pitchFamily="34" charset="0"/>
              </a:rPr>
              <a:t>Commission </a:t>
            </a:r>
            <a:r>
              <a:rPr lang="en-GB" sz="2000" dirty="0" smtClean="0">
                <a:latin typeface="Calibri" pitchFamily="34" charset="0"/>
                <a:cs typeface="Calibri" pitchFamily="34" charset="0"/>
              </a:rPr>
              <a:t>and HMFI/CFRAU</a:t>
            </a:r>
            <a:r>
              <a:rPr lang="en-GB" sz="2000" dirty="0">
                <a:latin typeface="Calibri" pitchFamily="34" charset="0"/>
                <a:cs typeface="Calibri" pitchFamily="34" charset="0"/>
              </a:rPr>
              <a:t>, </a:t>
            </a:r>
            <a:r>
              <a:rPr lang="en-GB" sz="2000" dirty="0" smtClean="0">
                <a:latin typeface="Calibri" pitchFamily="34" charset="0"/>
                <a:cs typeface="Calibri" pitchFamily="34" charset="0"/>
              </a:rPr>
              <a:t>and </a:t>
            </a:r>
            <a:r>
              <a:rPr lang="en-GB" sz="2000" dirty="0" err="1" smtClean="0">
                <a:latin typeface="Calibri" pitchFamily="34" charset="0"/>
                <a:cs typeface="Calibri" pitchFamily="34" charset="0"/>
              </a:rPr>
              <a:t>IDeA</a:t>
            </a:r>
            <a:r>
              <a:rPr lang="en-GB" sz="2000" dirty="0" smtClean="0">
                <a:latin typeface="Calibri" pitchFamily="34" charset="0"/>
                <a:cs typeface="Calibri" pitchFamily="34" charset="0"/>
              </a:rPr>
              <a:t> </a:t>
            </a:r>
          </a:p>
          <a:p>
            <a:pPr lvl="0"/>
            <a:endParaRPr lang="en-GB" sz="800" dirty="0">
              <a:latin typeface="Calibri" pitchFamily="34" charset="0"/>
              <a:cs typeface="Calibri" pitchFamily="34" charset="0"/>
            </a:endParaRPr>
          </a:p>
          <a:p>
            <a:pPr lvl="0"/>
            <a:r>
              <a:rPr lang="en-GB" sz="2000" dirty="0" smtClean="0">
                <a:latin typeface="Calibri" pitchFamily="34" charset="0"/>
                <a:cs typeface="Calibri" pitchFamily="34" charset="0"/>
              </a:rPr>
              <a:t>Ministerial oversight with direct reporting to a designated minister</a:t>
            </a:r>
          </a:p>
          <a:p>
            <a:pPr lvl="0"/>
            <a:endParaRPr lang="en-GB" sz="800" dirty="0" smtClean="0">
              <a:latin typeface="Calibri" pitchFamily="34" charset="0"/>
              <a:cs typeface="Calibri" pitchFamily="34" charset="0"/>
            </a:endParaRPr>
          </a:p>
          <a:p>
            <a:pPr lvl="0"/>
            <a:r>
              <a:rPr lang="en-GB" sz="2000" dirty="0" smtClean="0">
                <a:latin typeface="Calibri" pitchFamily="34" charset="0"/>
                <a:cs typeface="Calibri" pitchFamily="34" charset="0"/>
              </a:rPr>
              <a:t>Monitoring, stock takes </a:t>
            </a:r>
            <a:r>
              <a:rPr lang="en-GB" sz="2000" dirty="0">
                <a:latin typeface="Calibri" pitchFamily="34" charset="0"/>
                <a:cs typeface="Calibri" pitchFamily="34" charset="0"/>
              </a:rPr>
              <a:t>and regular </a:t>
            </a:r>
            <a:r>
              <a:rPr lang="en-GB" sz="2000" dirty="0" smtClean="0">
                <a:latin typeface="Calibri" pitchFamily="34" charset="0"/>
                <a:cs typeface="Calibri" pitchFamily="34" charset="0"/>
              </a:rPr>
              <a:t>reporting</a:t>
            </a:r>
            <a:endParaRPr lang="en-GB" sz="2000" dirty="0">
              <a:latin typeface="Calibri" pitchFamily="34" charset="0"/>
              <a:cs typeface="Calibri" pitchFamily="34" charset="0"/>
            </a:endParaRPr>
          </a:p>
          <a:p>
            <a:endParaRPr lang="en-GB" dirty="0"/>
          </a:p>
        </p:txBody>
      </p:sp>
      <p:sp>
        <p:nvSpPr>
          <p:cNvPr id="2" name="Title 1"/>
          <p:cNvSpPr>
            <a:spLocks noGrp="1"/>
          </p:cNvSpPr>
          <p:nvPr>
            <p:ph type="title"/>
          </p:nvPr>
        </p:nvSpPr>
        <p:spPr>
          <a:xfrm>
            <a:off x="1416827" y="362857"/>
            <a:ext cx="7680960" cy="1066800"/>
          </a:xfrm>
        </p:spPr>
        <p:txBody>
          <a:bodyPr/>
          <a:lstStyle/>
          <a:p>
            <a:r>
              <a:rPr lang="en-GB" sz="3600" b="1" dirty="0" smtClean="0"/>
              <a:t>    </a:t>
            </a:r>
            <a:r>
              <a:rPr lang="en-GB" sz="3600" b="1" dirty="0" smtClean="0">
                <a:latin typeface="Calibri" pitchFamily="34" charset="0"/>
                <a:cs typeface="Calibri" pitchFamily="34" charset="0"/>
              </a:rPr>
              <a:t>Emerging features of commonality</a:t>
            </a:r>
            <a:endParaRPr lang="en-GB" sz="3600" dirty="0">
              <a:latin typeface="Calibri" pitchFamily="34" charset="0"/>
              <a:cs typeface="Calibri" pitchFamily="34"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231520"/>
            <a:ext cx="1447800" cy="163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35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8229600" cy="4800600"/>
          </a:xfrm>
        </p:spPr>
        <p:txBody>
          <a:bodyPr>
            <a:normAutofit/>
          </a:bodyPr>
          <a:lstStyle/>
          <a:p>
            <a:r>
              <a:rPr lang="en-GB" sz="2000" dirty="0" smtClean="0">
                <a:latin typeface="Calibri" pitchFamily="34" charset="0"/>
                <a:cs typeface="Calibri" pitchFamily="34" charset="0"/>
              </a:rPr>
              <a:t>External </a:t>
            </a:r>
            <a:r>
              <a:rPr lang="en-GB" sz="2000" dirty="0">
                <a:latin typeface="Calibri" pitchFamily="34" charset="0"/>
                <a:cs typeface="Calibri" pitchFamily="34" charset="0"/>
              </a:rPr>
              <a:t>contractors’ </a:t>
            </a:r>
            <a:r>
              <a:rPr lang="en-GB" sz="2000" dirty="0" smtClean="0">
                <a:latin typeface="Calibri" pitchFamily="34" charset="0"/>
                <a:cs typeface="Calibri" pitchFamily="34" charset="0"/>
              </a:rPr>
              <a:t>(F&amp;R) v former </a:t>
            </a:r>
            <a:r>
              <a:rPr lang="en-GB" sz="2000" dirty="0">
                <a:latin typeface="Calibri" pitchFamily="34" charset="0"/>
                <a:cs typeface="Calibri" pitchFamily="34" charset="0"/>
              </a:rPr>
              <a:t>practitioners and members of Senior Civil </a:t>
            </a:r>
            <a:r>
              <a:rPr lang="en-GB" sz="2000" dirty="0" smtClean="0">
                <a:latin typeface="Calibri" pitchFamily="34" charset="0"/>
                <a:cs typeface="Calibri" pitchFamily="34" charset="0"/>
              </a:rPr>
              <a:t>Service (LA</a:t>
            </a:r>
            <a:r>
              <a:rPr lang="en-GB" sz="2000" dirty="0" smtClean="0">
                <a:latin typeface="Calibri" pitchFamily="34" charset="0"/>
                <a:cs typeface="Calibri" pitchFamily="34" charset="0"/>
              </a:rPr>
              <a:t>)</a:t>
            </a:r>
            <a:endParaRPr lang="en-GB" sz="2000" dirty="0">
              <a:latin typeface="Calibri" pitchFamily="34" charset="0"/>
              <a:cs typeface="Calibri" pitchFamily="34" charset="0"/>
            </a:endParaRPr>
          </a:p>
          <a:p>
            <a:pPr lvl="0"/>
            <a:r>
              <a:rPr lang="en-GB" sz="2000" dirty="0">
                <a:latin typeface="Calibri" pitchFamily="34" charset="0"/>
                <a:cs typeface="Calibri" pitchFamily="34" charset="0"/>
              </a:rPr>
              <a:t>No fire experience v local government experience compulsory </a:t>
            </a:r>
          </a:p>
          <a:p>
            <a:pPr lvl="0"/>
            <a:r>
              <a:rPr lang="en-GB" sz="2000" dirty="0" smtClean="0">
                <a:latin typeface="Calibri" pitchFamily="34" charset="0"/>
                <a:cs typeface="Calibri" pitchFamily="34" charset="0"/>
              </a:rPr>
              <a:t>Less </a:t>
            </a:r>
            <a:r>
              <a:rPr lang="en-GB" sz="2000" dirty="0">
                <a:latin typeface="Calibri" pitchFamily="34" charset="0"/>
                <a:cs typeface="Calibri" pitchFamily="34" charset="0"/>
              </a:rPr>
              <a:t>intensive </a:t>
            </a:r>
            <a:r>
              <a:rPr lang="en-GB" sz="2000" dirty="0" smtClean="0">
                <a:latin typeface="Calibri" pitchFamily="34" charset="0"/>
                <a:cs typeface="Calibri" pitchFamily="34" charset="0"/>
              </a:rPr>
              <a:t>(F&amp;R) v </a:t>
            </a:r>
            <a:r>
              <a:rPr lang="en-GB" sz="2000" dirty="0">
                <a:latin typeface="Calibri" pitchFamily="34" charset="0"/>
                <a:cs typeface="Calibri" pitchFamily="34" charset="0"/>
              </a:rPr>
              <a:t>more </a:t>
            </a:r>
            <a:r>
              <a:rPr lang="en-GB" sz="2000" dirty="0" smtClean="0">
                <a:latin typeface="Calibri" pitchFamily="34" charset="0"/>
                <a:cs typeface="Calibri" pitchFamily="34" charset="0"/>
              </a:rPr>
              <a:t>intensive  (LA</a:t>
            </a:r>
            <a:r>
              <a:rPr lang="en-GB" sz="2000" dirty="0" smtClean="0">
                <a:latin typeface="Calibri" pitchFamily="34" charset="0"/>
                <a:cs typeface="Calibri" pitchFamily="34" charset="0"/>
              </a:rPr>
              <a:t>)</a:t>
            </a:r>
            <a:endParaRPr lang="en-GB" sz="2000" dirty="0">
              <a:latin typeface="Calibri" pitchFamily="34" charset="0"/>
              <a:cs typeface="Calibri" pitchFamily="34" charset="0"/>
            </a:endParaRPr>
          </a:p>
          <a:p>
            <a:pPr lvl="0"/>
            <a:r>
              <a:rPr lang="en-GB" sz="2000" dirty="0" smtClean="0">
                <a:solidFill>
                  <a:prstClr val="black"/>
                </a:solidFill>
                <a:latin typeface="Calibri" pitchFamily="34" charset="0"/>
                <a:cs typeface="Calibri" pitchFamily="34" charset="0"/>
              </a:rPr>
              <a:t>Independent </a:t>
            </a:r>
            <a:r>
              <a:rPr lang="en-GB" sz="2000" dirty="0" smtClean="0">
                <a:solidFill>
                  <a:prstClr val="black"/>
                </a:solidFill>
                <a:latin typeface="Calibri" pitchFamily="34" charset="0"/>
                <a:cs typeface="Calibri" pitchFamily="34" charset="0"/>
              </a:rPr>
              <a:t>views v</a:t>
            </a:r>
            <a:r>
              <a:rPr lang="en-GB" sz="2000" dirty="0" smtClean="0">
                <a:latin typeface="Calibri" pitchFamily="34" charset="0"/>
                <a:cs typeface="Calibri" pitchFamily="34" charset="0"/>
              </a:rPr>
              <a:t> explicit prior knowledge </a:t>
            </a:r>
            <a:r>
              <a:rPr lang="en-GB" sz="2000" dirty="0" smtClean="0">
                <a:latin typeface="Calibri" pitchFamily="34" charset="0"/>
                <a:cs typeface="Calibri" pitchFamily="34" charset="0"/>
              </a:rPr>
              <a:t>required </a:t>
            </a:r>
            <a:endParaRPr lang="en-GB" sz="2000" dirty="0">
              <a:latin typeface="Calibri" pitchFamily="34" charset="0"/>
              <a:cs typeface="Calibri" pitchFamily="34" charset="0"/>
            </a:endParaRPr>
          </a:p>
          <a:p>
            <a:pPr lvl="0"/>
            <a:r>
              <a:rPr lang="en-GB" sz="2000" dirty="0" smtClean="0">
                <a:latin typeface="Calibri" pitchFamily="34" charset="0"/>
                <a:cs typeface="Calibri" pitchFamily="34" charset="0"/>
              </a:rPr>
              <a:t>Engagement </a:t>
            </a:r>
            <a:r>
              <a:rPr lang="en-GB" sz="2000" dirty="0">
                <a:latin typeface="Calibri" pitchFamily="34" charset="0"/>
                <a:cs typeface="Calibri" pitchFamily="34" charset="0"/>
              </a:rPr>
              <a:t>starts prior to </a:t>
            </a:r>
            <a:r>
              <a:rPr lang="en-GB" sz="2000" dirty="0" smtClean="0">
                <a:latin typeface="Calibri" pitchFamily="34" charset="0"/>
                <a:cs typeface="Calibri" pitchFamily="34" charset="0"/>
              </a:rPr>
              <a:t>the CPA </a:t>
            </a:r>
            <a:r>
              <a:rPr lang="en-GB" sz="2000" dirty="0">
                <a:latin typeface="Calibri" pitchFamily="34" charset="0"/>
                <a:cs typeface="Calibri" pitchFamily="34" charset="0"/>
              </a:rPr>
              <a:t>final report </a:t>
            </a:r>
            <a:r>
              <a:rPr lang="en-GB" sz="2000" dirty="0" smtClean="0">
                <a:latin typeface="Calibri" pitchFamily="34" charset="0"/>
                <a:cs typeface="Calibri" pitchFamily="34" charset="0"/>
              </a:rPr>
              <a:t>(F&amp;R) v Intervention starts on </a:t>
            </a:r>
            <a:r>
              <a:rPr lang="en-GB" sz="2000" dirty="0" smtClean="0">
                <a:latin typeface="Calibri" pitchFamily="34" charset="0"/>
                <a:cs typeface="Calibri" pitchFamily="34" charset="0"/>
              </a:rPr>
              <a:t>publication </a:t>
            </a:r>
            <a:r>
              <a:rPr lang="en-GB" sz="2000" dirty="0" smtClean="0">
                <a:latin typeface="Calibri" pitchFamily="34" charset="0"/>
                <a:cs typeface="Calibri" pitchFamily="34" charset="0"/>
              </a:rPr>
              <a:t>of CPA report (LA</a:t>
            </a:r>
            <a:r>
              <a:rPr lang="en-GB" sz="2000" dirty="0" smtClean="0">
                <a:latin typeface="Calibri" pitchFamily="34" charset="0"/>
                <a:cs typeface="Calibri" pitchFamily="34" charset="0"/>
              </a:rPr>
              <a:t>).</a:t>
            </a:r>
            <a:endParaRPr lang="en-GB" sz="2000" dirty="0">
              <a:latin typeface="Calibri" pitchFamily="34" charset="0"/>
              <a:cs typeface="Calibri" pitchFamily="34" charset="0"/>
            </a:endParaRPr>
          </a:p>
          <a:p>
            <a:pPr lvl="0"/>
            <a:r>
              <a:rPr lang="en-GB" sz="2000" dirty="0">
                <a:latin typeface="Calibri" pitchFamily="34" charset="0"/>
                <a:cs typeface="Calibri" pitchFamily="34" charset="0"/>
              </a:rPr>
              <a:t>Unwilling last </a:t>
            </a:r>
            <a:r>
              <a:rPr lang="en-GB" sz="2000" dirty="0" smtClean="0">
                <a:latin typeface="Calibri" pitchFamily="34" charset="0"/>
                <a:cs typeface="Calibri" pitchFamily="34" charset="0"/>
              </a:rPr>
              <a:t>resort (F&amp;R) </a:t>
            </a:r>
            <a:r>
              <a:rPr lang="en-GB" sz="2000" dirty="0">
                <a:latin typeface="Calibri" pitchFamily="34" charset="0"/>
                <a:cs typeface="Calibri" pitchFamily="34" charset="0"/>
              </a:rPr>
              <a:t>v </a:t>
            </a:r>
            <a:r>
              <a:rPr lang="en-GB" sz="2000" dirty="0" smtClean="0">
                <a:latin typeface="Calibri" pitchFamily="34" charset="0"/>
                <a:cs typeface="Calibri" pitchFamily="34" charset="0"/>
              </a:rPr>
              <a:t>almost automatic triggers (LA</a:t>
            </a:r>
            <a:r>
              <a:rPr lang="en-GB" sz="2000" dirty="0" smtClean="0">
                <a:latin typeface="Calibri" pitchFamily="34" charset="0"/>
                <a:cs typeface="Calibri" pitchFamily="34" charset="0"/>
              </a:rPr>
              <a:t>)</a:t>
            </a:r>
            <a:endParaRPr lang="en-GB" sz="2000" dirty="0">
              <a:latin typeface="Calibri" pitchFamily="34" charset="0"/>
              <a:cs typeface="Calibri" pitchFamily="34" charset="0"/>
            </a:endParaRPr>
          </a:p>
          <a:p>
            <a:pPr lvl="0"/>
            <a:r>
              <a:rPr lang="en-GB" sz="2000" dirty="0" smtClean="0">
                <a:latin typeface="Calibri" pitchFamily="34" charset="0"/>
                <a:cs typeface="Calibri" pitchFamily="34" charset="0"/>
              </a:rPr>
              <a:t>All “poor” </a:t>
            </a:r>
            <a:r>
              <a:rPr lang="en-GB" sz="2000" dirty="0">
                <a:latin typeface="Calibri" pitchFamily="34" charset="0"/>
                <a:cs typeface="Calibri" pitchFamily="34" charset="0"/>
              </a:rPr>
              <a:t>and </a:t>
            </a:r>
            <a:r>
              <a:rPr lang="en-GB" sz="2000" dirty="0" smtClean="0">
                <a:latin typeface="Calibri" pitchFamily="34" charset="0"/>
                <a:cs typeface="Calibri" pitchFamily="34" charset="0"/>
              </a:rPr>
              <a:t>“week” </a:t>
            </a:r>
            <a:r>
              <a:rPr lang="en-GB" sz="2000" dirty="0">
                <a:latin typeface="Calibri" pitchFamily="34" charset="0"/>
                <a:cs typeface="Calibri" pitchFamily="34" charset="0"/>
              </a:rPr>
              <a:t>v mixture </a:t>
            </a:r>
            <a:r>
              <a:rPr lang="en-GB" sz="2000" dirty="0" smtClean="0">
                <a:latin typeface="Calibri" pitchFamily="34" charset="0"/>
                <a:cs typeface="Calibri" pitchFamily="34" charset="0"/>
              </a:rPr>
              <a:t>“poor” </a:t>
            </a:r>
            <a:r>
              <a:rPr lang="en-GB" sz="2000" dirty="0">
                <a:latin typeface="Calibri" pitchFamily="34" charset="0"/>
                <a:cs typeface="Calibri" pitchFamily="34" charset="0"/>
              </a:rPr>
              <a:t>and </a:t>
            </a:r>
            <a:r>
              <a:rPr lang="en-GB" sz="2000" dirty="0" smtClean="0">
                <a:latin typeface="Calibri" pitchFamily="34" charset="0"/>
                <a:cs typeface="Calibri" pitchFamily="34" charset="0"/>
              </a:rPr>
              <a:t>“week” </a:t>
            </a:r>
            <a:r>
              <a:rPr lang="en-GB" sz="2000" dirty="0">
                <a:latin typeface="Calibri" pitchFamily="34" charset="0"/>
                <a:cs typeface="Calibri" pitchFamily="34" charset="0"/>
              </a:rPr>
              <a:t>and </a:t>
            </a:r>
            <a:r>
              <a:rPr lang="en-GB" sz="2000" dirty="0" smtClean="0">
                <a:latin typeface="Calibri" pitchFamily="34" charset="0"/>
                <a:cs typeface="Calibri" pitchFamily="34" charset="0"/>
              </a:rPr>
              <a:t>“fair</a:t>
            </a:r>
            <a:r>
              <a:rPr lang="en-GB" sz="2000" dirty="0" smtClean="0">
                <a:latin typeface="Calibri" pitchFamily="34" charset="0"/>
                <a:cs typeface="Calibri" pitchFamily="34" charset="0"/>
              </a:rPr>
              <a:t>”.</a:t>
            </a:r>
            <a:endParaRPr lang="en-GB" sz="2000" dirty="0">
              <a:latin typeface="Calibri" pitchFamily="34" charset="0"/>
              <a:cs typeface="Calibri" pitchFamily="34" charset="0"/>
            </a:endParaRPr>
          </a:p>
          <a:p>
            <a:pPr lvl="0"/>
            <a:r>
              <a:rPr lang="en-GB" sz="2000" dirty="0">
                <a:latin typeface="Calibri" pitchFamily="34" charset="0"/>
                <a:cs typeface="Calibri" pitchFamily="34" charset="0"/>
              </a:rPr>
              <a:t>Improvement Board v Monitoring </a:t>
            </a:r>
            <a:r>
              <a:rPr lang="en-GB" sz="2000" dirty="0" smtClean="0">
                <a:latin typeface="Calibri" pitchFamily="34" charset="0"/>
                <a:cs typeface="Calibri" pitchFamily="34" charset="0"/>
              </a:rPr>
              <a:t>Board</a:t>
            </a:r>
          </a:p>
          <a:p>
            <a:endParaRPr lang="en-GB" dirty="0"/>
          </a:p>
        </p:txBody>
      </p:sp>
      <p:sp>
        <p:nvSpPr>
          <p:cNvPr id="2" name="Title 1"/>
          <p:cNvSpPr>
            <a:spLocks noGrp="1"/>
          </p:cNvSpPr>
          <p:nvPr>
            <p:ph type="title"/>
          </p:nvPr>
        </p:nvSpPr>
        <p:spPr>
          <a:xfrm>
            <a:off x="1676400" y="290494"/>
            <a:ext cx="7239000" cy="1066800"/>
          </a:xfrm>
        </p:spPr>
        <p:txBody>
          <a:bodyPr>
            <a:normAutofit fontScale="90000"/>
          </a:bodyPr>
          <a:lstStyle/>
          <a:p>
            <a:r>
              <a:rPr lang="en-GB" sz="3200" b="1" dirty="0" smtClean="0"/>
              <a:t/>
            </a:r>
            <a:br>
              <a:rPr lang="en-GB" sz="3200" b="1" dirty="0" smtClean="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latin typeface="Calibri" pitchFamily="34" charset="0"/>
                <a:cs typeface="Calibri" pitchFamily="34" charset="0"/>
              </a:rPr>
              <a:t/>
            </a:r>
            <a:br>
              <a:rPr lang="en-GB" sz="3200" b="1" dirty="0">
                <a:latin typeface="Calibri" pitchFamily="34" charset="0"/>
                <a:cs typeface="Calibri" pitchFamily="34" charset="0"/>
              </a:rPr>
            </a:br>
            <a:r>
              <a:rPr lang="en-GB" sz="3200" b="1" dirty="0" smtClean="0">
                <a:latin typeface="Calibri" pitchFamily="34" charset="0"/>
                <a:cs typeface="Calibri" pitchFamily="34" charset="0"/>
              </a:rPr>
              <a:t>What was different?</a:t>
            </a:r>
            <a:br>
              <a:rPr lang="en-GB" sz="3200" b="1" dirty="0" smtClean="0">
                <a:latin typeface="Calibri" pitchFamily="34" charset="0"/>
                <a:cs typeface="Calibri" pitchFamily="34" charset="0"/>
              </a:rPr>
            </a:br>
            <a:r>
              <a:rPr lang="en-GB" sz="3200" b="1" dirty="0" smtClean="0">
                <a:latin typeface="Calibri" pitchFamily="34" charset="0"/>
                <a:cs typeface="Calibri" pitchFamily="34" charset="0"/>
              </a:rPr>
              <a:t>Emerging differences and </a:t>
            </a:r>
            <a:r>
              <a:rPr lang="en-GB" sz="3200" b="1" dirty="0" smtClean="0">
                <a:latin typeface="Calibri" pitchFamily="34" charset="0"/>
                <a:cs typeface="Calibri" pitchFamily="34" charset="0"/>
              </a:rPr>
              <a:t>issues</a:t>
            </a:r>
            <a:endParaRPr lang="en-GB" dirty="0">
              <a:latin typeface="Calibri" pitchFamily="34" charset="0"/>
              <a:cs typeface="Calibri"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317625" cy="1342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7023" y="5413375"/>
            <a:ext cx="166370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99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3">
                                            <p:txEl>
                                              <p:pRg st="0" end="0"/>
                                            </p:txEl>
                                          </p:spTgt>
                                        </p:tgtEl>
                                        <p:attrNameLst>
                                          <p:attrName>style.opacity</p:attrName>
                                        </p:attrNameLst>
                                      </p:cBhvr>
                                      <p:to>
                                        <p:strVal val="0.25"/>
                                      </p:to>
                                    </p:set>
                                    <p:animEffect filter="image" prLst="opacity: 0.25">
                                      <p:cBhvr rctx="IE">
                                        <p:cTn id="11" dur="indefinite"/>
                                        <p:tgtEl>
                                          <p:spTgt spid="3">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3">
                                            <p:txEl>
                                              <p:pRg st="1" end="1"/>
                                            </p:txEl>
                                          </p:spTgt>
                                        </p:tgtEl>
                                        <p:attrNameLst>
                                          <p:attrName>style.opacity</p:attrName>
                                        </p:attrNameLst>
                                      </p:cBhvr>
                                      <p:to>
                                        <p:strVal val="0.25"/>
                                      </p:to>
                                    </p:set>
                                    <p:animEffect filter="image" prLst="opacity: 0.25">
                                      <p:cBhvr rctx="IE">
                                        <p:cTn id="18" dur="indefinite"/>
                                        <p:tgtEl>
                                          <p:spTgt spid="3">
                                            <p:txEl>
                                              <p:pRg st="1" end="1"/>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3">
                                            <p:txEl>
                                              <p:pRg st="2" end="2"/>
                                            </p:txEl>
                                          </p:spTgt>
                                        </p:tgtEl>
                                        <p:attrNameLst>
                                          <p:attrName>style.opacity</p:attrName>
                                        </p:attrNameLst>
                                      </p:cBhvr>
                                      <p:to>
                                        <p:strVal val="0.25"/>
                                      </p:to>
                                    </p:set>
                                    <p:animEffect filter="image" prLst="opacity: 0.25">
                                      <p:cBhvr rctx="IE">
                                        <p:cTn id="25" dur="indefinite"/>
                                        <p:tgtEl>
                                          <p:spTgt spid="3">
                                            <p:txEl>
                                              <p:pRg st="2" end="2"/>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rctx="PPT">
                                        <p:cTn id="31" dur="indefinite"/>
                                        <p:tgtEl>
                                          <p:spTgt spid="3">
                                            <p:txEl>
                                              <p:pRg st="3" end="3"/>
                                            </p:txEl>
                                          </p:spTgt>
                                        </p:tgtEl>
                                        <p:attrNameLst>
                                          <p:attrName>style.opacity</p:attrName>
                                        </p:attrNameLst>
                                      </p:cBhvr>
                                      <p:to>
                                        <p:strVal val="0.25"/>
                                      </p:to>
                                    </p:set>
                                    <p:animEffect filter="image" prLst="opacity: 0.25">
                                      <p:cBhvr rctx="IE">
                                        <p:cTn id="32" dur="indefinite"/>
                                        <p:tgtEl>
                                          <p:spTgt spid="3">
                                            <p:txEl>
                                              <p:pRg st="3" end="3"/>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3">
                                            <p:txEl>
                                              <p:pRg st="4" end="4"/>
                                            </p:txEl>
                                          </p:spTgt>
                                        </p:tgtEl>
                                        <p:attrNameLst>
                                          <p:attrName>style.opacity</p:attrName>
                                        </p:attrNameLst>
                                      </p:cBhvr>
                                      <p:to>
                                        <p:strVal val="0.25"/>
                                      </p:to>
                                    </p:set>
                                    <p:animEffect filter="image" prLst="opacity: 0.25">
                                      <p:cBhvr rctx="IE">
                                        <p:cTn id="39" dur="indefinite"/>
                                        <p:tgtEl>
                                          <p:spTgt spid="3">
                                            <p:txEl>
                                              <p:pRg st="4" end="4"/>
                                            </p:txEl>
                                          </p:spTgt>
                                        </p:tgtEl>
                                      </p:cBhvr>
                                    </p:animEffect>
                                  </p:childTnLst>
                                </p:cTn>
                              </p:par>
                              <p:par>
                                <p:cTn id="40" presetID="1"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9" presetClass="emph" presetSubtype="0" nodeType="clickEffect">
                                  <p:stCondLst>
                                    <p:cond delay="0"/>
                                  </p:stCondLst>
                                  <p:childTnLst>
                                    <p:set>
                                      <p:cBhvr rctx="PPT">
                                        <p:cTn id="45" dur="indefinite"/>
                                        <p:tgtEl>
                                          <p:spTgt spid="3">
                                            <p:txEl>
                                              <p:pRg st="5" end="5"/>
                                            </p:txEl>
                                          </p:spTgt>
                                        </p:tgtEl>
                                        <p:attrNameLst>
                                          <p:attrName>style.opacity</p:attrName>
                                        </p:attrNameLst>
                                      </p:cBhvr>
                                      <p:to>
                                        <p:strVal val="0.25"/>
                                      </p:to>
                                    </p:set>
                                    <p:animEffect filter="image" prLst="opacity: 0.25">
                                      <p:cBhvr rctx="IE">
                                        <p:cTn id="46" dur="indefinite"/>
                                        <p:tgtEl>
                                          <p:spTgt spid="3">
                                            <p:txEl>
                                              <p:pRg st="5" end="5"/>
                                            </p:txEl>
                                          </p:spTgt>
                                        </p:tgtEl>
                                      </p:cBhvr>
                                    </p:animEffect>
                                  </p:childTnLst>
                                </p:cTn>
                              </p:par>
                              <p:par>
                                <p:cTn id="47" presetID="1"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9" presetClass="emph" presetSubtype="0" nodeType="clickEffect">
                                  <p:stCondLst>
                                    <p:cond delay="0"/>
                                  </p:stCondLst>
                                  <p:childTnLst>
                                    <p:set>
                                      <p:cBhvr rctx="PPT">
                                        <p:cTn id="52" dur="indefinite"/>
                                        <p:tgtEl>
                                          <p:spTgt spid="3">
                                            <p:txEl>
                                              <p:pRg st="6" end="6"/>
                                            </p:txEl>
                                          </p:spTgt>
                                        </p:tgtEl>
                                        <p:attrNameLst>
                                          <p:attrName>style.opacity</p:attrName>
                                        </p:attrNameLst>
                                      </p:cBhvr>
                                      <p:to>
                                        <p:strVal val="0.25"/>
                                      </p:to>
                                    </p:set>
                                    <p:animEffect filter="image" prLst="opacity: 0.25">
                                      <p:cBhvr rctx="IE">
                                        <p:cTn id="53" dur="indefinite"/>
                                        <p:tgtEl>
                                          <p:spTgt spid="3">
                                            <p:txEl>
                                              <p:pRg st="6" end="6"/>
                                            </p:txEl>
                                          </p:spTgt>
                                        </p:tgtEl>
                                      </p:cBhvr>
                                    </p:animEffect>
                                  </p:childTnLst>
                                </p:cTn>
                              </p:par>
                              <p:par>
                                <p:cTn id="54" presetID="1" presetClass="entr" presetSubtype="0"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537664"/>
            <a:ext cx="1295400" cy="132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3"/>
          </p:nvPr>
        </p:nvSpPr>
        <p:spPr>
          <a:xfrm>
            <a:off x="381000" y="1625832"/>
            <a:ext cx="8229600" cy="4572000"/>
          </a:xfrm>
        </p:spPr>
        <p:txBody>
          <a:bodyPr>
            <a:normAutofit/>
          </a:bodyPr>
          <a:lstStyle/>
          <a:p>
            <a:r>
              <a:rPr lang="en-GB" sz="2400" dirty="0" smtClean="0">
                <a:latin typeface="Calibri" pitchFamily="34" charset="0"/>
                <a:cs typeface="Calibri" pitchFamily="34" charset="0"/>
              </a:rPr>
              <a:t>Ofsted (Nursery, Primary, Secondary, Specialist  Adult and LEAs)</a:t>
            </a:r>
          </a:p>
          <a:p>
            <a:endParaRPr lang="en-GB" sz="800" dirty="0" smtClean="0">
              <a:latin typeface="Calibri" pitchFamily="34" charset="0"/>
              <a:cs typeface="Calibri" pitchFamily="34" charset="0"/>
            </a:endParaRPr>
          </a:p>
          <a:p>
            <a:r>
              <a:rPr lang="en-GB" sz="2400" dirty="0" smtClean="0">
                <a:latin typeface="Calibri" pitchFamily="34" charset="0"/>
                <a:cs typeface="Calibri" pitchFamily="34" charset="0"/>
              </a:rPr>
              <a:t>Care Quality Commission Health and Social Care</a:t>
            </a:r>
          </a:p>
          <a:p>
            <a:endParaRPr lang="en-GB" sz="800" dirty="0" smtClean="0">
              <a:latin typeface="Calibri" pitchFamily="34" charset="0"/>
              <a:cs typeface="Calibri" pitchFamily="34" charset="0"/>
            </a:endParaRPr>
          </a:p>
          <a:p>
            <a:r>
              <a:rPr lang="en-GB" sz="2400" dirty="0" smtClean="0">
                <a:latin typeface="Calibri" pitchFamily="34" charset="0"/>
                <a:cs typeface="Calibri" pitchFamily="34" charset="0"/>
              </a:rPr>
              <a:t>Probation/Prisons/Courts/Police/CPS (particularly Community Safety Partnerships and Police Authorities)</a:t>
            </a:r>
          </a:p>
          <a:p>
            <a:endParaRPr lang="en-GB" sz="800" dirty="0" smtClean="0">
              <a:latin typeface="Calibri" pitchFamily="34" charset="0"/>
              <a:cs typeface="Calibri" pitchFamily="34" charset="0"/>
            </a:endParaRPr>
          </a:p>
          <a:p>
            <a:pPr>
              <a:lnSpc>
                <a:spcPct val="110000"/>
              </a:lnSpc>
              <a:spcBef>
                <a:spcPts val="0"/>
              </a:spcBef>
            </a:pPr>
            <a:r>
              <a:rPr lang="en-GB" sz="2400" dirty="0" smtClean="0">
                <a:latin typeface="Calibri" pitchFamily="34" charset="0"/>
                <a:cs typeface="Calibri" pitchFamily="34" charset="0"/>
              </a:rPr>
              <a:t>National Audit Office, Scotland, Wales</a:t>
            </a:r>
            <a:r>
              <a:rPr lang="en-GB" sz="2400" dirty="0" smtClean="0">
                <a:latin typeface="Calibri" pitchFamily="34" charset="0"/>
                <a:cs typeface="Calibri" pitchFamily="34" charset="0"/>
              </a:rPr>
              <a:t>, </a:t>
            </a:r>
            <a:endParaRPr lang="en-GB" sz="2400" dirty="0" smtClean="0">
              <a:latin typeface="Calibri" pitchFamily="34" charset="0"/>
              <a:cs typeface="Calibri" pitchFamily="34" charset="0"/>
            </a:endParaRPr>
          </a:p>
          <a:p>
            <a:pPr>
              <a:lnSpc>
                <a:spcPct val="110000"/>
              </a:lnSpc>
              <a:spcBef>
                <a:spcPts val="0"/>
              </a:spcBef>
            </a:pPr>
            <a:r>
              <a:rPr lang="en-GB" sz="2400" dirty="0" smtClean="0">
                <a:latin typeface="Calibri" pitchFamily="34" charset="0"/>
                <a:cs typeface="Calibri" pitchFamily="34" charset="0"/>
              </a:rPr>
              <a:t>Northern Ireland</a:t>
            </a:r>
            <a:endParaRPr lang="en-GB" sz="2400" dirty="0">
              <a:latin typeface="Calibri" pitchFamily="34" charset="0"/>
              <a:cs typeface="Calibri" pitchFamily="34" charset="0"/>
            </a:endParaRPr>
          </a:p>
        </p:txBody>
      </p:sp>
      <p:sp>
        <p:nvSpPr>
          <p:cNvPr id="2" name="Title 1"/>
          <p:cNvSpPr>
            <a:spLocks noGrp="1"/>
          </p:cNvSpPr>
          <p:nvPr>
            <p:ph type="title"/>
          </p:nvPr>
        </p:nvSpPr>
        <p:spPr/>
        <p:txBody>
          <a:bodyPr/>
          <a:lstStyle/>
          <a:p>
            <a:r>
              <a:rPr lang="en-GB" sz="2800" b="1" dirty="0" smtClean="0">
                <a:latin typeface="Calibri" pitchFamily="34" charset="0"/>
                <a:cs typeface="Calibri" pitchFamily="34" charset="0"/>
              </a:rPr>
              <a:t>What are the lessons from the Health Service, Education, and from Criminal Justice?  </a:t>
            </a:r>
            <a:endParaRPr lang="en-GB" sz="2800" b="1" dirty="0">
              <a:latin typeface="Calibri" pitchFamily="34" charset="0"/>
              <a:cs typeface="Calibri" pitchFamily="34"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204981"/>
            <a:ext cx="3055345" cy="26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576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8229600" cy="4068763"/>
          </a:xfrm>
        </p:spPr>
        <p:txBody>
          <a:bodyPr>
            <a:noAutofit/>
          </a:bodyPr>
          <a:lstStyle/>
          <a:p>
            <a:r>
              <a:rPr lang="en-GB" sz="2400" dirty="0" smtClean="0">
                <a:latin typeface="Calibri" pitchFamily="34" charset="0"/>
                <a:cs typeface="Calibri" pitchFamily="34" charset="0"/>
              </a:rPr>
              <a:t>Services with central inspection and investigation arrangements still in place or announced – CQC, Monitor, Health watch Ofsted, HMIC, HMIP etc.</a:t>
            </a:r>
          </a:p>
          <a:p>
            <a:pPr>
              <a:spcBef>
                <a:spcPts val="600"/>
              </a:spcBef>
            </a:pPr>
            <a:endParaRPr lang="en-GB" sz="800" dirty="0" smtClean="0">
              <a:latin typeface="Calibri" pitchFamily="34" charset="0"/>
              <a:cs typeface="Calibri" pitchFamily="34" charset="0"/>
            </a:endParaRPr>
          </a:p>
          <a:p>
            <a:pPr>
              <a:spcBef>
                <a:spcPts val="600"/>
              </a:spcBef>
            </a:pPr>
            <a:r>
              <a:rPr lang="en-GB" sz="2400" dirty="0" smtClean="0">
                <a:latin typeface="Calibri" pitchFamily="34" charset="0"/>
                <a:cs typeface="Calibri" pitchFamily="34" charset="0"/>
              </a:rPr>
              <a:t>Emerging Audit Commission /Centre for Public Scrutiny – Legacy project on Local Authorities (Statutory Services? Or corporate performance</a:t>
            </a:r>
            <a:r>
              <a:rPr lang="en-GB" sz="2400" dirty="0" smtClean="0">
                <a:latin typeface="Calibri" pitchFamily="34" charset="0"/>
                <a:cs typeface="Calibri" pitchFamily="34" charset="0"/>
              </a:rPr>
              <a:t>)</a:t>
            </a:r>
          </a:p>
          <a:p>
            <a:pPr>
              <a:spcBef>
                <a:spcPts val="600"/>
              </a:spcBef>
            </a:pPr>
            <a:endParaRPr lang="en-GB" sz="800" dirty="0" smtClean="0">
              <a:latin typeface="Calibri" pitchFamily="34" charset="0"/>
              <a:cs typeface="Calibri" pitchFamily="34" charset="0"/>
            </a:endParaRPr>
          </a:p>
          <a:p>
            <a:pPr>
              <a:spcBef>
                <a:spcPts val="600"/>
              </a:spcBef>
            </a:pPr>
            <a:r>
              <a:rPr lang="en-GB" sz="2400" dirty="0" smtClean="0">
                <a:latin typeface="Calibri" pitchFamily="34" charset="0"/>
                <a:cs typeface="Calibri" pitchFamily="34" charset="0"/>
              </a:rPr>
              <a:t>LA Discretionary services with self diagnostics and  frameworks developed by communities of interest – culture and leisure, regulatory services etc.</a:t>
            </a:r>
          </a:p>
          <a:p>
            <a:pPr>
              <a:spcBef>
                <a:spcPts val="600"/>
              </a:spcBef>
            </a:pPr>
            <a:endParaRPr lang="en-GB" sz="800" dirty="0">
              <a:latin typeface="Calibri" pitchFamily="34" charset="0"/>
              <a:cs typeface="Calibri" pitchFamily="34" charset="0"/>
            </a:endParaRPr>
          </a:p>
          <a:p>
            <a:pPr>
              <a:spcBef>
                <a:spcPts val="600"/>
              </a:spcBef>
            </a:pPr>
            <a:r>
              <a:rPr lang="en-GB" sz="2400" dirty="0" smtClean="0">
                <a:latin typeface="Calibri" pitchFamily="34" charset="0"/>
                <a:cs typeface="Calibri" pitchFamily="34" charset="0"/>
              </a:rPr>
              <a:t>Fire and Rescue Services – lessons from past and from Scotland Wales and N Ireland?</a:t>
            </a:r>
            <a:endParaRPr lang="en-GB" sz="2400" dirty="0">
              <a:latin typeface="Calibri" pitchFamily="34" charset="0"/>
              <a:cs typeface="Calibri" pitchFamily="34" charset="0"/>
            </a:endParaRPr>
          </a:p>
        </p:txBody>
      </p:sp>
      <p:sp>
        <p:nvSpPr>
          <p:cNvPr id="2" name="Title 1"/>
          <p:cNvSpPr>
            <a:spLocks noGrp="1"/>
          </p:cNvSpPr>
          <p:nvPr>
            <p:ph type="title"/>
          </p:nvPr>
        </p:nvSpPr>
        <p:spPr/>
        <p:txBody>
          <a:bodyPr>
            <a:noAutofit/>
          </a:bodyPr>
          <a:lstStyle/>
          <a:p>
            <a:r>
              <a:rPr lang="en-GB" sz="2400" b="1" dirty="0" smtClean="0">
                <a:latin typeface="Calibri" pitchFamily="34" charset="0"/>
                <a:cs typeface="Calibri" pitchFamily="34" charset="0"/>
              </a:rPr>
              <a:t>Other sectors and services’ arrangements</a:t>
            </a:r>
            <a:br>
              <a:rPr lang="en-GB" sz="2400" b="1" dirty="0" smtClean="0">
                <a:latin typeface="Calibri" pitchFamily="34" charset="0"/>
                <a:cs typeface="Calibri" pitchFamily="34" charset="0"/>
              </a:rPr>
            </a:br>
            <a:r>
              <a:rPr lang="en-GB" sz="2400" b="1" dirty="0" smtClean="0">
                <a:latin typeface="Calibri" pitchFamily="34" charset="0"/>
                <a:cs typeface="Calibri" pitchFamily="34" charset="0"/>
              </a:rPr>
              <a:t>Local Authorities, Health, Welfare, Environment, Police and Criminal Justice</a:t>
            </a:r>
            <a:endParaRPr lang="en-GB" sz="2400" b="1" dirty="0">
              <a:latin typeface="Calibri" pitchFamily="34" charset="0"/>
              <a:cs typeface="Calibri" pitchFamily="34" charset="0"/>
            </a:endParaRPr>
          </a:p>
        </p:txBody>
      </p:sp>
    </p:spTree>
    <p:extLst>
      <p:ext uri="{BB962C8B-B14F-4D97-AF65-F5344CB8AC3E}">
        <p14:creationId xmlns:p14="http://schemas.microsoft.com/office/powerpoint/2010/main" val="3056979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2209800"/>
            <a:ext cx="8229600" cy="4373563"/>
          </a:xfrm>
        </p:spPr>
        <p:txBody>
          <a:bodyPr>
            <a:normAutofit/>
          </a:bodyPr>
          <a:lstStyle/>
          <a:p>
            <a:r>
              <a:rPr lang="en-GB" sz="2400" dirty="0" smtClean="0">
                <a:latin typeface="Calibri" pitchFamily="34" charset="0"/>
                <a:cs typeface="Calibri" pitchFamily="34" charset="0"/>
              </a:rPr>
              <a:t>No co-ordinator for external Audit and Inspection for LAs (Ofsted, CQC, HMIC  </a:t>
            </a:r>
            <a:r>
              <a:rPr lang="en-GB" sz="2400" dirty="0" smtClean="0">
                <a:latin typeface="Calibri" pitchFamily="34" charset="0"/>
                <a:cs typeface="Calibri" pitchFamily="34" charset="0"/>
              </a:rPr>
              <a:t>etc</a:t>
            </a:r>
            <a:r>
              <a:rPr lang="en-GB" sz="2400" dirty="0">
                <a:latin typeface="Calibri" pitchFamily="34" charset="0"/>
                <a:cs typeface="Calibri" pitchFamily="34" charset="0"/>
              </a:rPr>
              <a:t>.</a:t>
            </a:r>
            <a:r>
              <a:rPr lang="en-GB" sz="2400" dirty="0" smtClean="0">
                <a:latin typeface="Calibri" pitchFamily="34" charset="0"/>
                <a:cs typeface="Calibri" pitchFamily="34" charset="0"/>
              </a:rPr>
              <a:t>)</a:t>
            </a:r>
            <a:endParaRPr lang="en-GB" sz="2400" dirty="0" smtClean="0">
              <a:latin typeface="Calibri" pitchFamily="34" charset="0"/>
              <a:cs typeface="Calibri" pitchFamily="34" charset="0"/>
            </a:endParaRPr>
          </a:p>
          <a:p>
            <a:r>
              <a:rPr lang="en-GB" sz="2400" dirty="0" smtClean="0">
                <a:latin typeface="Calibri" pitchFamily="34" charset="0"/>
                <a:cs typeface="Calibri" pitchFamily="34" charset="0"/>
              </a:rPr>
              <a:t>No Inspectorate for F&amp;R Services for first time since HMCFSI now subsumed in Chief Fire and Rescue Advisor (HMCFI retained in Scotland)</a:t>
            </a:r>
          </a:p>
          <a:p>
            <a:r>
              <a:rPr lang="en-GB" sz="2400" dirty="0" smtClean="0">
                <a:latin typeface="Calibri" pitchFamily="34" charset="0"/>
                <a:cs typeface="Calibri" pitchFamily="34" charset="0"/>
              </a:rPr>
              <a:t>No longer any inspectorates for Benefits, Environment, Housing, Transport,  Regulatory Services, Cultural or Leisure Services</a:t>
            </a:r>
            <a:endParaRPr lang="en-GB" sz="2400" dirty="0">
              <a:latin typeface="Calibri" pitchFamily="34" charset="0"/>
              <a:cs typeface="Calibri" pitchFamily="34" charset="0"/>
            </a:endParaRPr>
          </a:p>
        </p:txBody>
      </p:sp>
      <p:sp>
        <p:nvSpPr>
          <p:cNvPr id="2" name="Title 1"/>
          <p:cNvSpPr>
            <a:spLocks noGrp="1"/>
          </p:cNvSpPr>
          <p:nvPr>
            <p:ph type="title"/>
          </p:nvPr>
        </p:nvSpPr>
        <p:spPr>
          <a:xfrm>
            <a:off x="381000" y="381000"/>
            <a:ext cx="7680960" cy="1066800"/>
          </a:xfrm>
        </p:spPr>
        <p:txBody>
          <a:bodyPr>
            <a:normAutofit fontScale="90000"/>
          </a:bodyPr>
          <a:lstStyle/>
          <a:p>
            <a:pPr marL="342900" lvl="0" indent="-342900">
              <a:spcBef>
                <a:spcPct val="20000"/>
              </a:spcBef>
            </a:pPr>
            <a:r>
              <a:rPr lang="en-GB" sz="2800" dirty="0" smtClean="0"/>
              <a:t/>
            </a:r>
            <a:br>
              <a:rPr lang="en-GB" sz="2800" dirty="0" smtClean="0"/>
            </a:br>
            <a:r>
              <a:rPr lang="en-GB" sz="3100" b="1" dirty="0" smtClean="0">
                <a:latin typeface="Calibri" pitchFamily="34" charset="0"/>
                <a:cs typeface="Calibri" pitchFamily="34" charset="0"/>
              </a:rPr>
              <a:t>Some c</a:t>
            </a:r>
            <a:r>
              <a:rPr lang="en-GB" sz="3100" b="1" dirty="0" smtClean="0">
                <a:solidFill>
                  <a:prstClr val="black"/>
                </a:solidFill>
                <a:latin typeface="Calibri" pitchFamily="34" charset="0"/>
                <a:ea typeface="+mn-ea"/>
                <a:cs typeface="Calibri" pitchFamily="34" charset="0"/>
              </a:rPr>
              <a:t>onsequences </a:t>
            </a:r>
            <a:r>
              <a:rPr lang="en-GB" sz="3100" b="1" dirty="0">
                <a:solidFill>
                  <a:prstClr val="black"/>
                </a:solidFill>
                <a:latin typeface="Calibri" pitchFamily="34" charset="0"/>
                <a:ea typeface="+mn-ea"/>
                <a:cs typeface="Calibri" pitchFamily="34" charset="0"/>
              </a:rPr>
              <a:t>of </a:t>
            </a:r>
            <a:r>
              <a:rPr lang="en-GB" sz="3100" b="1" dirty="0" smtClean="0">
                <a:solidFill>
                  <a:prstClr val="black"/>
                </a:solidFill>
                <a:latin typeface="Calibri" pitchFamily="34" charset="0"/>
                <a:ea typeface="+mn-ea"/>
                <a:cs typeface="Calibri" pitchFamily="34" charset="0"/>
              </a:rPr>
              <a:t/>
            </a:r>
            <a:br>
              <a:rPr lang="en-GB" sz="3100" b="1" dirty="0" smtClean="0">
                <a:solidFill>
                  <a:prstClr val="black"/>
                </a:solidFill>
                <a:latin typeface="Calibri" pitchFamily="34" charset="0"/>
                <a:ea typeface="+mn-ea"/>
                <a:cs typeface="Calibri" pitchFamily="34" charset="0"/>
              </a:rPr>
            </a:br>
            <a:r>
              <a:rPr lang="en-GB" sz="3100" b="1" dirty="0" smtClean="0">
                <a:solidFill>
                  <a:prstClr val="black"/>
                </a:solidFill>
                <a:latin typeface="Calibri" pitchFamily="34" charset="0"/>
                <a:ea typeface="+mn-ea"/>
                <a:cs typeface="Calibri" pitchFamily="34" charset="0"/>
              </a:rPr>
              <a:t>Audit </a:t>
            </a:r>
            <a:r>
              <a:rPr lang="en-GB" sz="3100" b="1" dirty="0">
                <a:solidFill>
                  <a:prstClr val="black"/>
                </a:solidFill>
                <a:latin typeface="Calibri" pitchFamily="34" charset="0"/>
                <a:ea typeface="+mn-ea"/>
                <a:cs typeface="Calibri" pitchFamily="34" charset="0"/>
              </a:rPr>
              <a:t>Commission abolition </a:t>
            </a:r>
            <a:endParaRPr lang="en-GB" sz="3100" dirty="0">
              <a:latin typeface="Calibri" pitchFamily="34" charset="0"/>
              <a:cs typeface="Calibri" pitchFamily="34" charset="0"/>
            </a:endParaRPr>
          </a:p>
        </p:txBody>
      </p:sp>
      <p:pic>
        <p:nvPicPr>
          <p:cNvPr id="13314" name="Picture 2"/>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5638800" y="228600"/>
            <a:ext cx="335417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444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9" y="5486400"/>
            <a:ext cx="1759715" cy="124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3"/>
          </p:nvPr>
        </p:nvSpPr>
        <p:spPr>
          <a:xfrm>
            <a:off x="228600" y="1143000"/>
            <a:ext cx="8458200" cy="5105401"/>
          </a:xfrm>
        </p:spPr>
        <p:txBody>
          <a:bodyPr>
            <a:normAutofit fontScale="92500" lnSpcReduction="20000"/>
          </a:bodyPr>
          <a:lstStyle/>
          <a:p>
            <a:pPr marL="0" indent="0">
              <a:buNone/>
            </a:pPr>
            <a:endParaRPr lang="en-GB" sz="1800" dirty="0" smtClean="0">
              <a:latin typeface="Calibri" pitchFamily="34" charset="0"/>
              <a:cs typeface="Calibri" pitchFamily="34" charset="0"/>
            </a:endParaRPr>
          </a:p>
          <a:p>
            <a:pPr marL="0" indent="0">
              <a:buNone/>
            </a:pPr>
            <a:r>
              <a:rPr lang="en-GB" sz="2200" b="1" dirty="0" smtClean="0">
                <a:latin typeface="Calibri" pitchFamily="34" charset="0"/>
                <a:cs typeface="Calibri" pitchFamily="34" charset="0"/>
              </a:rPr>
              <a:t>Project </a:t>
            </a:r>
            <a:r>
              <a:rPr lang="en-GB" sz="2200" b="1" dirty="0">
                <a:latin typeface="Calibri" pitchFamily="34" charset="0"/>
                <a:cs typeface="Calibri" pitchFamily="34" charset="0"/>
              </a:rPr>
              <a:t>1 – The </a:t>
            </a:r>
            <a:r>
              <a:rPr lang="en-GB" sz="2200" b="1" dirty="0" smtClean="0">
                <a:latin typeface="Calibri" pitchFamily="34" charset="0"/>
                <a:cs typeface="Calibri" pitchFamily="34" charset="0"/>
              </a:rPr>
              <a:t>New </a:t>
            </a:r>
            <a:r>
              <a:rPr lang="en-GB" sz="2200" b="1" dirty="0">
                <a:latin typeface="Calibri" pitchFamily="34" charset="0"/>
                <a:cs typeface="Calibri" pitchFamily="34" charset="0"/>
              </a:rPr>
              <a:t>National Framework</a:t>
            </a:r>
            <a:endParaRPr lang="en-GB" sz="2200" dirty="0">
              <a:latin typeface="Calibri" pitchFamily="34" charset="0"/>
              <a:cs typeface="Calibri" pitchFamily="34" charset="0"/>
            </a:endParaRPr>
          </a:p>
          <a:p>
            <a:r>
              <a:rPr lang="en-GB" sz="2200" dirty="0" smtClean="0">
                <a:latin typeface="Calibri" pitchFamily="34" charset="0"/>
                <a:cs typeface="Calibri" pitchFamily="34" charset="0"/>
              </a:rPr>
              <a:t>Responding </a:t>
            </a:r>
            <a:r>
              <a:rPr lang="en-GB" sz="2200" dirty="0">
                <a:latin typeface="Calibri" pitchFamily="34" charset="0"/>
                <a:cs typeface="Calibri" pitchFamily="34" charset="0"/>
              </a:rPr>
              <a:t>to the </a:t>
            </a:r>
            <a:r>
              <a:rPr lang="en-GB" sz="2200" dirty="0" smtClean="0">
                <a:latin typeface="Calibri" pitchFamily="34" charset="0"/>
                <a:cs typeface="Calibri" pitchFamily="34" charset="0"/>
              </a:rPr>
              <a:t>new Coalition Governments Strategic </a:t>
            </a:r>
            <a:r>
              <a:rPr lang="en-GB" sz="2200" dirty="0">
                <a:latin typeface="Calibri" pitchFamily="34" charset="0"/>
                <a:cs typeface="Calibri" pitchFamily="34" charset="0"/>
              </a:rPr>
              <a:t>Review of the National Framework for Fire and Rescue Services </a:t>
            </a:r>
            <a:r>
              <a:rPr lang="en-GB" sz="2200" dirty="0" smtClean="0">
                <a:latin typeface="Calibri" pitchFamily="34" charset="0"/>
                <a:cs typeface="Calibri" pitchFamily="34" charset="0"/>
              </a:rPr>
              <a:t>2008-2011. (PM  &amp; KG PAC 2010)</a:t>
            </a:r>
          </a:p>
          <a:p>
            <a:pPr marL="0" indent="0">
              <a:buNone/>
            </a:pPr>
            <a:endParaRPr lang="en-GB" sz="900" b="1" dirty="0" smtClean="0">
              <a:latin typeface="Calibri" pitchFamily="34" charset="0"/>
              <a:cs typeface="Calibri" pitchFamily="34" charset="0"/>
            </a:endParaRPr>
          </a:p>
          <a:p>
            <a:pPr marL="0" indent="0">
              <a:buNone/>
            </a:pPr>
            <a:r>
              <a:rPr lang="en-GB" sz="2200" b="1" dirty="0" smtClean="0">
                <a:latin typeface="Calibri" pitchFamily="34" charset="0"/>
                <a:cs typeface="Calibri" pitchFamily="34" charset="0"/>
              </a:rPr>
              <a:t>Project </a:t>
            </a:r>
            <a:r>
              <a:rPr lang="en-GB" sz="2200" b="1" dirty="0">
                <a:latin typeface="Calibri" pitchFamily="34" charset="0"/>
                <a:cs typeface="Calibri" pitchFamily="34" charset="0"/>
              </a:rPr>
              <a:t>2 – The IRMP and Service Reconfiguration </a:t>
            </a:r>
            <a:r>
              <a:rPr lang="en-GB" sz="2200" b="1" dirty="0" smtClean="0">
                <a:latin typeface="Calibri" pitchFamily="34" charset="0"/>
                <a:cs typeface="Calibri" pitchFamily="34" charset="0"/>
              </a:rPr>
              <a:t>at local level   </a:t>
            </a:r>
            <a:endParaRPr lang="en-GB" sz="2200" dirty="0">
              <a:latin typeface="Calibri" pitchFamily="34" charset="0"/>
              <a:cs typeface="Calibri" pitchFamily="34" charset="0"/>
            </a:endParaRPr>
          </a:p>
          <a:p>
            <a:r>
              <a:rPr lang="en-GB" sz="2200" dirty="0" smtClean="0">
                <a:latin typeface="Calibri" pitchFamily="34" charset="0"/>
                <a:cs typeface="Calibri" pitchFamily="34" charset="0"/>
              </a:rPr>
              <a:t>The </a:t>
            </a:r>
            <a:r>
              <a:rPr lang="en-GB" sz="2200" dirty="0">
                <a:latin typeface="Calibri" pitchFamily="34" charset="0"/>
                <a:cs typeface="Calibri" pitchFamily="34" charset="0"/>
              </a:rPr>
              <a:t>implementation of Integrated Risk Management Planning Process in an Era of Austerity through a case study of the Fire Cover Review in Nottingham and </a:t>
            </a:r>
            <a:r>
              <a:rPr lang="en-GB" sz="2200" dirty="0" smtClean="0">
                <a:latin typeface="Calibri" pitchFamily="34" charset="0"/>
                <a:cs typeface="Calibri" pitchFamily="34" charset="0"/>
              </a:rPr>
              <a:t>Nottinghamshire. (PM, KG &amp; CP PAC 2011)</a:t>
            </a:r>
          </a:p>
          <a:p>
            <a:endParaRPr lang="en-GB" sz="900" dirty="0">
              <a:latin typeface="Calibri" pitchFamily="34" charset="0"/>
              <a:cs typeface="Calibri" pitchFamily="34" charset="0"/>
            </a:endParaRPr>
          </a:p>
          <a:p>
            <a:pPr marL="0" indent="0">
              <a:buNone/>
            </a:pPr>
            <a:r>
              <a:rPr lang="en-GB" sz="2200" b="1" dirty="0">
                <a:latin typeface="Calibri" pitchFamily="34" charset="0"/>
                <a:cs typeface="Calibri" pitchFamily="34" charset="0"/>
              </a:rPr>
              <a:t>Project 3 – Support and </a:t>
            </a:r>
            <a:r>
              <a:rPr lang="en-GB" sz="2200" b="1" dirty="0" smtClean="0">
                <a:latin typeface="Calibri" pitchFamily="34" charset="0"/>
                <a:cs typeface="Calibri" pitchFamily="34" charset="0"/>
              </a:rPr>
              <a:t>Recovery for FRSs </a:t>
            </a:r>
            <a:endParaRPr lang="en-GB" sz="2200" dirty="0">
              <a:latin typeface="Calibri" pitchFamily="34" charset="0"/>
              <a:cs typeface="Calibri" pitchFamily="34" charset="0"/>
            </a:endParaRPr>
          </a:p>
          <a:p>
            <a:r>
              <a:rPr lang="en-GB" sz="2200" dirty="0" smtClean="0">
                <a:latin typeface="Calibri" pitchFamily="34" charset="0"/>
                <a:cs typeface="Calibri" pitchFamily="34" charset="0"/>
              </a:rPr>
              <a:t>The </a:t>
            </a:r>
            <a:r>
              <a:rPr lang="en-GB" sz="2200" dirty="0">
                <a:latin typeface="Calibri" pitchFamily="34" charset="0"/>
                <a:cs typeface="Calibri" pitchFamily="34" charset="0"/>
              </a:rPr>
              <a:t>development of new engagement, intervention, support and recovery arrangements </a:t>
            </a:r>
            <a:r>
              <a:rPr lang="en-GB" sz="2200" dirty="0" smtClean="0">
                <a:latin typeface="Calibri" pitchFamily="34" charset="0"/>
                <a:cs typeface="Calibri" pitchFamily="34" charset="0"/>
              </a:rPr>
              <a:t>in </a:t>
            </a:r>
            <a:r>
              <a:rPr lang="en-GB" sz="2200" dirty="0">
                <a:latin typeface="Calibri" pitchFamily="34" charset="0"/>
                <a:cs typeface="Calibri" pitchFamily="34" charset="0"/>
              </a:rPr>
              <a:t>the new </a:t>
            </a:r>
            <a:r>
              <a:rPr lang="en-GB" sz="2200" dirty="0" smtClean="0">
                <a:latin typeface="Calibri" pitchFamily="34" charset="0"/>
                <a:cs typeface="Calibri" pitchFamily="34" charset="0"/>
              </a:rPr>
              <a:t>local delivery environment </a:t>
            </a:r>
            <a:r>
              <a:rPr lang="en-GB" sz="2200" dirty="0">
                <a:latin typeface="Calibri" pitchFamily="34" charset="0"/>
                <a:cs typeface="Calibri" pitchFamily="34" charset="0"/>
              </a:rPr>
              <a:t>of self-regulation and </a:t>
            </a:r>
            <a:r>
              <a:rPr lang="en-GB" sz="2200" dirty="0" smtClean="0">
                <a:latin typeface="Calibri" pitchFamily="34" charset="0"/>
                <a:cs typeface="Calibri" pitchFamily="34" charset="0"/>
              </a:rPr>
              <a:t>self-improvement. (PM, KG and </a:t>
            </a:r>
            <a:r>
              <a:rPr lang="en-GB" sz="2200" dirty="0" smtClean="0">
                <a:solidFill>
                  <a:prstClr val="black"/>
                </a:solidFill>
                <a:latin typeface="Calibri" pitchFamily="34" charset="0"/>
                <a:ea typeface="Times New Roman"/>
                <a:cs typeface="Calibri" pitchFamily="34" charset="0"/>
              </a:rPr>
              <a:t>PC PAC 2012).</a:t>
            </a:r>
            <a:endParaRPr lang="en-GB" sz="2200" dirty="0">
              <a:solidFill>
                <a:prstClr val="black"/>
              </a:solidFill>
              <a:latin typeface="Calibri" pitchFamily="34" charset="0"/>
              <a:ea typeface="Times New Roman"/>
              <a:cs typeface="Calibri" pitchFamily="34" charset="0"/>
            </a:endParaRPr>
          </a:p>
          <a:p>
            <a:pPr marL="0" indent="0">
              <a:buNone/>
            </a:pPr>
            <a:r>
              <a:rPr lang="en-GB" sz="1800" dirty="0" smtClean="0">
                <a:latin typeface="Book Antiqua" pitchFamily="18" charset="0"/>
              </a:rPr>
              <a:t> </a:t>
            </a:r>
            <a:endParaRPr lang="en-GB" sz="100" dirty="0" smtClean="0">
              <a:latin typeface="Book Antiqua" pitchFamily="18" charset="0"/>
            </a:endParaRPr>
          </a:p>
          <a:p>
            <a:pPr marL="0" indent="0">
              <a:buNone/>
            </a:pPr>
            <a:endParaRPr lang="en-GB" sz="1800" dirty="0">
              <a:latin typeface="Book Antiqua" pitchFamily="18" charset="0"/>
            </a:endParaRPr>
          </a:p>
        </p:txBody>
      </p:sp>
      <p:sp>
        <p:nvSpPr>
          <p:cNvPr id="2" name="Title 1"/>
          <p:cNvSpPr>
            <a:spLocks noGrp="1"/>
          </p:cNvSpPr>
          <p:nvPr>
            <p:ph type="title"/>
          </p:nvPr>
        </p:nvSpPr>
        <p:spPr>
          <a:xfrm>
            <a:off x="68943" y="0"/>
            <a:ext cx="8922514" cy="1066800"/>
          </a:xfrm>
        </p:spPr>
        <p:txBody>
          <a:bodyPr>
            <a:noAutofit/>
          </a:bodyPr>
          <a:lstStyle/>
          <a:p>
            <a:r>
              <a:rPr lang="en-GB" sz="3400" b="1" dirty="0">
                <a:solidFill>
                  <a:prstClr val="black"/>
                </a:solidFill>
                <a:latin typeface="Calibri" pitchFamily="34" charset="0"/>
                <a:cs typeface="Calibri" pitchFamily="34" charset="0"/>
              </a:rPr>
              <a:t>Fire and Rescue </a:t>
            </a:r>
            <a:r>
              <a:rPr lang="en-GB" sz="3400" b="1" dirty="0" smtClean="0">
                <a:solidFill>
                  <a:prstClr val="black"/>
                </a:solidFill>
                <a:latin typeface="Calibri" pitchFamily="34" charset="0"/>
                <a:cs typeface="Calibri" pitchFamily="34" charset="0"/>
              </a:rPr>
              <a:t>Services Research </a:t>
            </a:r>
            <a:r>
              <a:rPr lang="en-GB" sz="3400" b="1" dirty="0">
                <a:solidFill>
                  <a:prstClr val="black"/>
                </a:solidFill>
                <a:latin typeface="Calibri" pitchFamily="34" charset="0"/>
                <a:cs typeface="Calibri" pitchFamily="34" charset="0"/>
              </a:rPr>
              <a:t>P</a:t>
            </a:r>
            <a:r>
              <a:rPr lang="en-GB" sz="3400" b="1" dirty="0" smtClean="0">
                <a:solidFill>
                  <a:prstClr val="black"/>
                </a:solidFill>
                <a:latin typeface="Calibri" pitchFamily="34" charset="0"/>
                <a:cs typeface="Calibri" pitchFamily="34" charset="0"/>
              </a:rPr>
              <a:t>rogramme</a:t>
            </a:r>
            <a:r>
              <a:rPr lang="en-GB" sz="3400" dirty="0" smtClean="0">
                <a:latin typeface="Calibri" pitchFamily="34" charset="0"/>
                <a:cs typeface="Calibri" pitchFamily="34" charset="0"/>
              </a:rPr>
              <a:t> </a:t>
            </a:r>
            <a:endParaRPr lang="en-GB" sz="3400" b="1" dirty="0">
              <a:latin typeface="Calibri" pitchFamily="34" charset="0"/>
              <a:cs typeface="Calibri" pitchFamily="34" charset="0"/>
            </a:endParaRPr>
          </a:p>
        </p:txBody>
      </p:sp>
    </p:spTree>
    <p:extLst>
      <p:ext uri="{BB962C8B-B14F-4D97-AF65-F5344CB8AC3E}">
        <p14:creationId xmlns:p14="http://schemas.microsoft.com/office/powerpoint/2010/main" val="2843107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2643" y="3075057"/>
            <a:ext cx="2558714" cy="707886"/>
          </a:xfrm>
          <a:prstGeom prst="rect">
            <a:avLst/>
          </a:prstGeom>
        </p:spPr>
        <p:txBody>
          <a:bodyPr wrap="none">
            <a:spAutoFit/>
          </a:bodyPr>
          <a:lstStyle/>
          <a:p>
            <a:r>
              <a:rPr lang="en-GB" sz="4000" dirty="0">
                <a:solidFill>
                  <a:prstClr val="black"/>
                </a:solidFill>
                <a:ea typeface="+mj-ea"/>
                <a:cs typeface="Tunga" pitchFamily="2"/>
              </a:rPr>
              <a:t>Questions?</a:t>
            </a:r>
            <a:endParaRPr lang="en-GB" dirty="0"/>
          </a:p>
        </p:txBody>
      </p:sp>
    </p:spTree>
    <p:extLst>
      <p:ext uri="{BB962C8B-B14F-4D97-AF65-F5344CB8AC3E}">
        <p14:creationId xmlns:p14="http://schemas.microsoft.com/office/powerpoint/2010/main" val="2570725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981200"/>
            <a:ext cx="8229600" cy="4343400"/>
          </a:xfrm>
        </p:spPr>
        <p:txBody>
          <a:bodyPr>
            <a:normAutofit fontScale="92500" lnSpcReduction="20000"/>
          </a:bodyPr>
          <a:lstStyle/>
          <a:p>
            <a:pPr marL="66040" indent="0">
              <a:spcAft>
                <a:spcPts val="0"/>
              </a:spcAft>
              <a:buNone/>
            </a:pPr>
            <a:endParaRPr lang="en-GB" sz="2600" b="1" dirty="0" smtClean="0">
              <a:latin typeface="Calibri" pitchFamily="34" charset="0"/>
              <a:ea typeface="Times New Roman"/>
              <a:cs typeface="Calibri" pitchFamily="34" charset="0"/>
            </a:endParaRPr>
          </a:p>
          <a:p>
            <a:pPr marL="66040" indent="0">
              <a:spcAft>
                <a:spcPts val="0"/>
              </a:spcAft>
              <a:buNone/>
            </a:pPr>
            <a:r>
              <a:rPr lang="en-GB" sz="2600" dirty="0" smtClean="0">
                <a:latin typeface="Calibri" pitchFamily="34" charset="0"/>
                <a:ea typeface="Times New Roman"/>
                <a:cs typeface="Calibri" pitchFamily="34" charset="0"/>
              </a:rPr>
              <a:t>The </a:t>
            </a:r>
            <a:r>
              <a:rPr lang="en-GB" sz="2600" dirty="0">
                <a:latin typeface="Calibri" pitchFamily="34" charset="0"/>
                <a:ea typeface="Times New Roman"/>
                <a:cs typeface="Calibri" pitchFamily="34" charset="0"/>
              </a:rPr>
              <a:t>development of new “failure and </a:t>
            </a:r>
            <a:r>
              <a:rPr lang="en-GB" sz="2600" dirty="0" smtClean="0">
                <a:latin typeface="Calibri" pitchFamily="34" charset="0"/>
                <a:ea typeface="Times New Roman"/>
                <a:cs typeface="Calibri" pitchFamily="34" charset="0"/>
              </a:rPr>
              <a:t>intervention” arrangements </a:t>
            </a:r>
            <a:r>
              <a:rPr lang="en-GB" sz="2600" dirty="0">
                <a:latin typeface="Calibri" pitchFamily="34" charset="0"/>
                <a:ea typeface="Times New Roman"/>
                <a:cs typeface="Calibri" pitchFamily="34" charset="0"/>
              </a:rPr>
              <a:t>for Fire and Rescue </a:t>
            </a:r>
            <a:r>
              <a:rPr lang="en-GB" sz="2600" dirty="0" smtClean="0">
                <a:latin typeface="Calibri" pitchFamily="34" charset="0"/>
                <a:ea typeface="Times New Roman"/>
                <a:cs typeface="Calibri" pitchFamily="34" charset="0"/>
              </a:rPr>
              <a:t>Services.</a:t>
            </a:r>
          </a:p>
          <a:p>
            <a:pPr marL="66040" indent="0" algn="ctr">
              <a:spcAft>
                <a:spcPts val="0"/>
              </a:spcAft>
              <a:buNone/>
            </a:pPr>
            <a:r>
              <a:rPr lang="en-GB" sz="2600" dirty="0" smtClean="0">
                <a:latin typeface="Calibri" pitchFamily="34" charset="0"/>
                <a:ea typeface="Times New Roman"/>
                <a:cs typeface="Calibri" pitchFamily="34" charset="0"/>
              </a:rPr>
              <a:t>or</a:t>
            </a:r>
            <a:endParaRPr lang="en-GB" sz="2600" dirty="0">
              <a:latin typeface="Calibri" pitchFamily="34" charset="0"/>
              <a:ea typeface="Times New Roman"/>
              <a:cs typeface="Calibri" pitchFamily="34" charset="0"/>
            </a:endParaRPr>
          </a:p>
          <a:p>
            <a:pPr marL="66040" indent="0">
              <a:spcAft>
                <a:spcPts val="0"/>
              </a:spcAft>
              <a:buNone/>
            </a:pPr>
            <a:r>
              <a:rPr lang="en-GB" sz="2600" dirty="0" smtClean="0">
                <a:latin typeface="Calibri" pitchFamily="34" charset="0"/>
                <a:ea typeface="Times New Roman"/>
                <a:cs typeface="Calibri" pitchFamily="34" charset="0"/>
              </a:rPr>
              <a:t>The </a:t>
            </a:r>
            <a:r>
              <a:rPr lang="en-GB" sz="2600" dirty="0">
                <a:latin typeface="Calibri" pitchFamily="34" charset="0"/>
                <a:ea typeface="Times New Roman"/>
                <a:cs typeface="Calibri" pitchFamily="34" charset="0"/>
              </a:rPr>
              <a:t>development of new </a:t>
            </a:r>
            <a:r>
              <a:rPr lang="en-GB" sz="2600" dirty="0" smtClean="0">
                <a:latin typeface="Calibri" pitchFamily="34" charset="0"/>
                <a:ea typeface="Times New Roman"/>
                <a:cs typeface="Calibri" pitchFamily="34" charset="0"/>
              </a:rPr>
              <a:t>“support </a:t>
            </a:r>
            <a:r>
              <a:rPr lang="en-GB" sz="2600" dirty="0">
                <a:latin typeface="Calibri" pitchFamily="34" charset="0"/>
                <a:ea typeface="Times New Roman"/>
                <a:cs typeface="Calibri" pitchFamily="34" charset="0"/>
              </a:rPr>
              <a:t>and </a:t>
            </a:r>
            <a:r>
              <a:rPr lang="en-GB" sz="2600" dirty="0" smtClean="0">
                <a:latin typeface="Calibri" pitchFamily="34" charset="0"/>
                <a:ea typeface="Times New Roman"/>
                <a:cs typeface="Calibri" pitchFamily="34" charset="0"/>
              </a:rPr>
              <a:t>recovery” arrangements </a:t>
            </a:r>
            <a:r>
              <a:rPr lang="en-GB" sz="2600" dirty="0">
                <a:latin typeface="Calibri" pitchFamily="34" charset="0"/>
                <a:ea typeface="Times New Roman"/>
                <a:cs typeface="Calibri" pitchFamily="34" charset="0"/>
              </a:rPr>
              <a:t>for Fire and Rescue </a:t>
            </a:r>
            <a:r>
              <a:rPr lang="en-GB" sz="2600" dirty="0" smtClean="0">
                <a:latin typeface="Calibri" pitchFamily="34" charset="0"/>
                <a:ea typeface="Times New Roman"/>
                <a:cs typeface="Calibri" pitchFamily="34" charset="0"/>
              </a:rPr>
              <a:t>Services.</a:t>
            </a:r>
          </a:p>
          <a:p>
            <a:pPr marL="66040" indent="0">
              <a:spcAft>
                <a:spcPts val="0"/>
              </a:spcAft>
              <a:buNone/>
            </a:pPr>
            <a:endParaRPr lang="en-GB" sz="2600" dirty="0">
              <a:latin typeface="Calibri" pitchFamily="34" charset="0"/>
              <a:ea typeface="Times New Roman"/>
              <a:cs typeface="Calibri" pitchFamily="34" charset="0"/>
            </a:endParaRPr>
          </a:p>
          <a:p>
            <a:pPr marL="66040" indent="0">
              <a:spcAft>
                <a:spcPts val="0"/>
              </a:spcAft>
              <a:buNone/>
            </a:pPr>
            <a:r>
              <a:rPr lang="en-GB" sz="2600" dirty="0" smtClean="0">
                <a:latin typeface="Calibri" pitchFamily="34" charset="0"/>
                <a:ea typeface="Times New Roman"/>
                <a:cs typeface="Calibri" pitchFamily="34" charset="0"/>
              </a:rPr>
              <a:t>The private sector has takeover, administration, receivership, liquidation and bankruptcy models, only the first three equivalents are available for the public sector.</a:t>
            </a:r>
            <a:endParaRPr lang="en-GB" sz="2600" dirty="0">
              <a:latin typeface="Calibri" pitchFamily="34" charset="0"/>
              <a:ea typeface="Times New Roman"/>
              <a:cs typeface="Calibri" pitchFamily="34" charset="0"/>
            </a:endParaRPr>
          </a:p>
          <a:p>
            <a:pPr marL="0" indent="0">
              <a:buNone/>
            </a:pPr>
            <a:r>
              <a:rPr lang="en-GB" dirty="0" smtClean="0">
                <a:latin typeface="Calibri" pitchFamily="34" charset="0"/>
                <a:cs typeface="Calibri" pitchFamily="34" charset="0"/>
              </a:rPr>
              <a:t>   </a:t>
            </a:r>
          </a:p>
          <a:p>
            <a:pPr marL="0" indent="0">
              <a:buNone/>
            </a:pPr>
            <a:endParaRPr lang="en-GB" sz="2600" i="1" dirty="0" smtClean="0"/>
          </a:p>
          <a:p>
            <a:pPr marL="0" indent="0">
              <a:buNone/>
            </a:pPr>
            <a:endParaRPr lang="en-GB" dirty="0"/>
          </a:p>
        </p:txBody>
      </p:sp>
      <p:sp>
        <p:nvSpPr>
          <p:cNvPr id="2" name="Title 1"/>
          <p:cNvSpPr>
            <a:spLocks noGrp="1"/>
          </p:cNvSpPr>
          <p:nvPr>
            <p:ph type="title"/>
          </p:nvPr>
        </p:nvSpPr>
        <p:spPr>
          <a:xfrm>
            <a:off x="352426" y="533400"/>
            <a:ext cx="7680960" cy="1219200"/>
          </a:xfrm>
        </p:spPr>
        <p:txBody>
          <a:bodyPr>
            <a:normAutofit/>
          </a:bodyPr>
          <a:lstStyle/>
          <a:p>
            <a:r>
              <a:rPr lang="en-GB" sz="3600" b="1" dirty="0" smtClean="0">
                <a:latin typeface="Calibri" pitchFamily="34" charset="0"/>
                <a:cs typeface="Calibri" pitchFamily="34" charset="0"/>
              </a:rPr>
              <a:t>Project 3 – The Research </a:t>
            </a:r>
            <a:r>
              <a:rPr lang="en-GB" sz="3600" b="1" dirty="0" smtClean="0">
                <a:latin typeface="Calibri" pitchFamily="34" charset="0"/>
                <a:cs typeface="Calibri" pitchFamily="34" charset="0"/>
              </a:rPr>
              <a:t>Topic</a:t>
            </a:r>
            <a:br>
              <a:rPr lang="en-GB" sz="3600" b="1" dirty="0" smtClean="0">
                <a:latin typeface="Calibri" pitchFamily="34" charset="0"/>
                <a:cs typeface="Calibri" pitchFamily="34" charset="0"/>
              </a:rPr>
            </a:br>
            <a:r>
              <a:rPr lang="en-GB" sz="3600" b="1" dirty="0" smtClean="0">
                <a:latin typeface="Calibri" pitchFamily="34" charset="0"/>
                <a:cs typeface="Calibri" pitchFamily="34" charset="0"/>
              </a:rPr>
              <a:t>2 </a:t>
            </a:r>
            <a:r>
              <a:rPr lang="en-GB" sz="3600" b="1" dirty="0" smtClean="0">
                <a:latin typeface="Calibri" pitchFamily="34" charset="0"/>
                <a:cs typeface="Calibri" pitchFamily="34" charset="0"/>
              </a:rPr>
              <a:t>ways of looking at </a:t>
            </a:r>
            <a:r>
              <a:rPr lang="en-GB" sz="3600" b="1" dirty="0" smtClean="0">
                <a:latin typeface="Calibri" pitchFamily="34" charset="0"/>
                <a:cs typeface="Calibri" pitchFamily="34" charset="0"/>
              </a:rPr>
              <a:t>it… </a:t>
            </a:r>
            <a:endParaRPr lang="en-GB" sz="3600" b="1" dirty="0">
              <a:latin typeface="Calibri" pitchFamily="34" charset="0"/>
              <a:cs typeface="Calibri" pitchFamily="34" charset="0"/>
            </a:endParaRPr>
          </a:p>
        </p:txBody>
      </p:sp>
    </p:spTree>
    <p:extLst>
      <p:ext uri="{BB962C8B-B14F-4D97-AF65-F5344CB8AC3E}">
        <p14:creationId xmlns:p14="http://schemas.microsoft.com/office/powerpoint/2010/main" val="1973301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133600"/>
            <a:ext cx="8229600" cy="4267200"/>
          </a:xfrm>
        </p:spPr>
        <p:txBody>
          <a:bodyPr>
            <a:normAutofit/>
          </a:bodyPr>
          <a:lstStyle/>
          <a:p>
            <a:r>
              <a:rPr lang="en-GB" sz="2400" dirty="0"/>
              <a:t>The development of new engagement, intervention, support and recovery arrangements for Fire and Rescue Services in the new era of self-regulation and </a:t>
            </a:r>
            <a:r>
              <a:rPr lang="en-GB" sz="2400" dirty="0" smtClean="0"/>
              <a:t>self-improvement.</a:t>
            </a:r>
          </a:p>
          <a:p>
            <a:pPr marL="0" indent="0">
              <a:buNone/>
            </a:pPr>
            <a:endParaRPr lang="en-GB" sz="2400" dirty="0" smtClean="0"/>
          </a:p>
          <a:p>
            <a:r>
              <a:rPr lang="en-GB" sz="2400" dirty="0" smtClean="0"/>
              <a:t>This needs </a:t>
            </a:r>
            <a:r>
              <a:rPr lang="en-GB" sz="2400" dirty="0"/>
              <a:t>to align with other </a:t>
            </a:r>
            <a:r>
              <a:rPr lang="en-GB" sz="2400" dirty="0" smtClean="0"/>
              <a:t>support and recovery arrangements for other locally delivered public services such </a:t>
            </a:r>
            <a:r>
              <a:rPr lang="en-GB" sz="2400" dirty="0"/>
              <a:t>as those emerging for local government, criminal justice and </a:t>
            </a:r>
            <a:r>
              <a:rPr lang="en-GB" sz="2400" dirty="0" smtClean="0"/>
              <a:t>in the NHS.</a:t>
            </a:r>
          </a:p>
          <a:p>
            <a:endParaRPr lang="en-GB" sz="2400" dirty="0"/>
          </a:p>
        </p:txBody>
      </p:sp>
      <p:sp>
        <p:nvSpPr>
          <p:cNvPr id="2" name="Title 1"/>
          <p:cNvSpPr>
            <a:spLocks noGrp="1"/>
          </p:cNvSpPr>
          <p:nvPr>
            <p:ph type="title"/>
          </p:nvPr>
        </p:nvSpPr>
        <p:spPr>
          <a:xfrm>
            <a:off x="457200" y="274638"/>
            <a:ext cx="8229600" cy="1325562"/>
          </a:xfrm>
        </p:spPr>
        <p:txBody>
          <a:bodyPr>
            <a:normAutofit fontScale="90000"/>
          </a:bodyPr>
          <a:lstStyle/>
          <a:p>
            <a:r>
              <a:rPr lang="en-GB" sz="3600" b="1" dirty="0" smtClean="0"/>
              <a:t> </a:t>
            </a:r>
            <a:r>
              <a:rPr lang="en-GB" sz="3600" b="1" dirty="0" smtClean="0"/>
              <a:t>Intervention, Support </a:t>
            </a:r>
            <a:r>
              <a:rPr lang="en-GB" sz="3600" b="1" dirty="0"/>
              <a:t>and Recovery </a:t>
            </a:r>
            <a:r>
              <a:rPr lang="en-GB" sz="3600" b="1" dirty="0" smtClean="0"/>
              <a:t>for FRS’s </a:t>
            </a:r>
            <a:r>
              <a:rPr lang="en-GB" sz="2000" dirty="0"/>
              <a:t/>
            </a:r>
            <a:br>
              <a:rPr lang="en-GB" sz="2000" dirty="0"/>
            </a:br>
            <a:endParaRPr lang="en-GB" sz="2000" dirty="0"/>
          </a:p>
        </p:txBody>
      </p:sp>
    </p:spTree>
    <p:extLst>
      <p:ext uri="{BB962C8B-B14F-4D97-AF65-F5344CB8AC3E}">
        <p14:creationId xmlns:p14="http://schemas.microsoft.com/office/powerpoint/2010/main" val="88620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sz="quarter" idx="13"/>
          </p:nvPr>
        </p:nvSpPr>
        <p:spPr>
          <a:xfrm>
            <a:off x="457200" y="1752600"/>
            <a:ext cx="8229600" cy="5105400"/>
          </a:xfrm>
        </p:spPr>
        <p:txBody>
          <a:bodyPr rtlCol="0">
            <a:normAutofit fontScale="77500" lnSpcReduction="20000"/>
          </a:bodyPr>
          <a:lstStyle/>
          <a:p>
            <a:pPr marL="0" indent="0" eaLnBrk="1" fontAlgn="auto" hangingPunct="1">
              <a:spcAft>
                <a:spcPts val="0"/>
              </a:spcAft>
              <a:buFont typeface="Arial" pitchFamily="34" charset="0"/>
              <a:buNone/>
              <a:defRPr/>
            </a:pPr>
            <a:r>
              <a:rPr lang="en-GB" b="1" i="1" dirty="0" smtClean="0"/>
              <a:t>“</a:t>
            </a:r>
            <a:r>
              <a:rPr lang="en-GB" sz="2800" i="1" dirty="0" smtClean="0"/>
              <a:t>There has not been a proper examination of issues relating to performance management, inspection and how to drive improvement in local government. A </a:t>
            </a:r>
            <a:r>
              <a:rPr lang="en-GB" sz="2800" b="1" i="1" dirty="0" smtClean="0"/>
              <a:t>dispassionate review of public sector performance management regimes</a:t>
            </a:r>
            <a:r>
              <a:rPr lang="en-GB" sz="2800" i="1" dirty="0" smtClean="0"/>
              <a:t>, including targets, indicators, inspection methods and their alternatives </a:t>
            </a:r>
            <a:r>
              <a:rPr lang="en-GB" sz="2800" b="1" i="1" dirty="0" smtClean="0"/>
              <a:t>is long overdue”</a:t>
            </a:r>
          </a:p>
          <a:p>
            <a:pPr marL="0" indent="0" eaLnBrk="1" fontAlgn="auto" hangingPunct="1">
              <a:spcAft>
                <a:spcPts val="0"/>
              </a:spcAft>
              <a:buFontTx/>
              <a:buNone/>
              <a:defRPr/>
            </a:pPr>
            <a:r>
              <a:rPr lang="en-GB" sz="2800" b="1" dirty="0" smtClean="0"/>
              <a:t>Sector-led performance </a:t>
            </a:r>
            <a:r>
              <a:rPr lang="en-GB" sz="2800" b="1" dirty="0" smtClean="0"/>
              <a:t>management:- </a:t>
            </a:r>
            <a:r>
              <a:rPr lang="en-GB" sz="2800" dirty="0" smtClean="0"/>
              <a:t>“</a:t>
            </a:r>
            <a:r>
              <a:rPr lang="en-GB" sz="2800" i="1" dirty="0" smtClean="0"/>
              <a:t>We welcome the LGA's proposals for sector-led performance management. However, they suffer from the limitation that they are optional and there is </a:t>
            </a:r>
            <a:r>
              <a:rPr lang="en-GB" sz="2800" b="1" i="1" dirty="0" smtClean="0"/>
              <a:t>no formal mechanism to identify poorly performing local authorities,</a:t>
            </a:r>
            <a:r>
              <a:rPr lang="en-GB" sz="2800" i="1" dirty="0" smtClean="0"/>
              <a:t> who may choose not to participate. It remains to be seen how vigorously and effectively they are implemented</a:t>
            </a:r>
            <a:r>
              <a:rPr lang="en-GB" sz="2800" dirty="0" smtClean="0"/>
              <a:t>.”</a:t>
            </a:r>
          </a:p>
          <a:p>
            <a:pPr marL="0" indent="0" eaLnBrk="1" fontAlgn="auto" hangingPunct="1">
              <a:spcAft>
                <a:spcPts val="0"/>
              </a:spcAft>
              <a:buFontTx/>
              <a:buNone/>
              <a:defRPr/>
            </a:pPr>
            <a:r>
              <a:rPr lang="en-GB" sz="2800" b="1" dirty="0" smtClean="0"/>
              <a:t>Conclusions</a:t>
            </a:r>
            <a:r>
              <a:rPr lang="en-GB" sz="2800" dirty="0" smtClean="0"/>
              <a:t> </a:t>
            </a:r>
            <a:r>
              <a:rPr lang="en-GB" sz="2800" dirty="0" smtClean="0"/>
              <a:t>:- “</a:t>
            </a:r>
            <a:r>
              <a:rPr lang="en-GB" sz="2800" i="1" dirty="0" smtClean="0"/>
              <a:t>In implementing these changes, the Government must be mindful of the fact that that devolving power to local government and communities does not absolve it of the responsibility to </a:t>
            </a:r>
            <a:r>
              <a:rPr lang="en-GB" sz="2800" b="1" i="1" dirty="0" smtClean="0"/>
              <a:t>construct a system which continues to provide accountability for public money</a:t>
            </a:r>
            <a:r>
              <a:rPr lang="en-GB" sz="2800" i="1" dirty="0" smtClean="0"/>
              <a:t> and which results in better value for money”. </a:t>
            </a:r>
          </a:p>
          <a:p>
            <a:pPr marL="0" indent="0" eaLnBrk="1" fontAlgn="auto" hangingPunct="1">
              <a:spcAft>
                <a:spcPts val="0"/>
              </a:spcAft>
              <a:buFontTx/>
              <a:buNone/>
              <a:defRPr/>
            </a:pPr>
            <a:endParaRPr lang="en-GB" sz="2800" dirty="0" smtClean="0"/>
          </a:p>
        </p:txBody>
      </p:sp>
      <p:sp>
        <p:nvSpPr>
          <p:cNvPr id="4098" name="Title 1"/>
          <p:cNvSpPr>
            <a:spLocks noGrp="1"/>
          </p:cNvSpPr>
          <p:nvPr>
            <p:ph type="title"/>
          </p:nvPr>
        </p:nvSpPr>
        <p:spPr>
          <a:xfrm>
            <a:off x="381000" y="25400"/>
            <a:ext cx="8610600" cy="1295399"/>
          </a:xfrm>
        </p:spPr>
        <p:txBody>
          <a:bodyPr>
            <a:normAutofit fontScale="90000"/>
          </a:bodyPr>
          <a:lstStyle/>
          <a:p>
            <a:pPr eaLnBrk="1" hangingPunct="1"/>
            <a:r>
              <a:rPr lang="en-GB" sz="2800" b="1" dirty="0" smtClean="0"/>
              <a:t>House of Commons Communities and Local Government </a:t>
            </a:r>
            <a:br>
              <a:rPr lang="en-GB" sz="2800" b="1" dirty="0" smtClean="0"/>
            </a:br>
            <a:r>
              <a:rPr lang="en-GB" sz="2800" b="1" dirty="0" smtClean="0"/>
              <a:t>Select Committee 4</a:t>
            </a:r>
            <a:r>
              <a:rPr lang="en-GB" sz="2800" b="1" baseline="30000" dirty="0" smtClean="0"/>
              <a:t>th</a:t>
            </a:r>
            <a:r>
              <a:rPr lang="en-GB" sz="2800" b="1" dirty="0" smtClean="0"/>
              <a:t> Report July 2011</a:t>
            </a:r>
            <a:r>
              <a:rPr lang="en-GB" sz="2400" b="1" dirty="0" smtClean="0"/>
              <a:t/>
            </a:r>
            <a:br>
              <a:rPr lang="en-GB" sz="2400" b="1" dirty="0" smtClean="0"/>
            </a:br>
            <a:r>
              <a:rPr lang="en-GB" sz="2400" b="1" dirty="0" smtClean="0"/>
              <a:t>“</a:t>
            </a:r>
            <a:r>
              <a:rPr lang="en-GB" sz="2400" b="1" dirty="0" smtClean="0"/>
              <a:t>Audit and Inspection of Local Authorities” </a:t>
            </a:r>
            <a:endParaRPr lang="en-GB" sz="2400" dirty="0" smtClean="0"/>
          </a:p>
        </p:txBody>
      </p:sp>
    </p:spTree>
    <p:extLst>
      <p:ext uri="{BB962C8B-B14F-4D97-AF65-F5344CB8AC3E}">
        <p14:creationId xmlns:p14="http://schemas.microsoft.com/office/powerpoint/2010/main" val="244599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1" nodeType="clickEffect">
                                  <p:stCondLst>
                                    <p:cond delay="0"/>
                                  </p:stCondLst>
                                  <p:childTnLst>
                                    <p:set>
                                      <p:cBhvr rctx="PPT">
                                        <p:cTn id="10" dur="indefinite"/>
                                        <p:tgtEl>
                                          <p:spTgt spid="32771">
                                            <p:txEl>
                                              <p:pRg st="0" end="0"/>
                                            </p:txEl>
                                          </p:spTgt>
                                        </p:tgtEl>
                                        <p:attrNameLst>
                                          <p:attrName>style.opacity</p:attrName>
                                        </p:attrNameLst>
                                      </p:cBhvr>
                                      <p:to>
                                        <p:strVal val="0.15"/>
                                      </p:to>
                                    </p:set>
                                    <p:animEffect filter="image" prLst="opacity: 0.15">
                                      <p:cBhvr rctx="IE">
                                        <p:cTn id="11" dur="indefinite"/>
                                        <p:tgtEl>
                                          <p:spTgt spid="32771">
                                            <p:txEl>
                                              <p:pRg st="0" end="0"/>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childTnLst>
                                    <p:set>
                                      <p:cBhvr rctx="PPT">
                                        <p:cTn id="17" dur="indefinite"/>
                                        <p:tgtEl>
                                          <p:spTgt spid="32771">
                                            <p:txEl>
                                              <p:pRg st="1" end="1"/>
                                            </p:txEl>
                                          </p:spTgt>
                                        </p:tgtEl>
                                        <p:attrNameLst>
                                          <p:attrName>style.opacity</p:attrName>
                                        </p:attrNameLst>
                                      </p:cBhvr>
                                      <p:to>
                                        <p:strVal val="0.25"/>
                                      </p:to>
                                    </p:set>
                                    <p:animEffect filter="image" prLst="opacity: 0.25">
                                      <p:cBhvr rctx="IE">
                                        <p:cTn id="18" dur="indefinite"/>
                                        <p:tgtEl>
                                          <p:spTgt spid="32771">
                                            <p:txEl>
                                              <p:pRg st="1" end="1"/>
                                            </p:txEl>
                                          </p:spTgt>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P spid="32771"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sz="quarter" idx="13"/>
          </p:nvPr>
        </p:nvSpPr>
        <p:spPr>
          <a:xfrm>
            <a:off x="609600" y="1676400"/>
            <a:ext cx="7772400" cy="5105400"/>
          </a:xfrm>
        </p:spPr>
        <p:txBody>
          <a:bodyPr>
            <a:normAutofit/>
          </a:bodyPr>
          <a:lstStyle/>
          <a:p>
            <a:pPr marL="285750" indent="-285750" eaLnBrk="1" hangingPunct="1">
              <a:lnSpc>
                <a:spcPct val="90000"/>
              </a:lnSpc>
              <a:buFont typeface="Arial" pitchFamily="34" charset="0"/>
              <a:buChar char="•"/>
            </a:pPr>
            <a:r>
              <a:rPr lang="en-GB" sz="2400" dirty="0" smtClean="0"/>
              <a:t>The paper is based on research into corporate recovery and strategic turnaround in English local government and Fire and Rescue Authorities during the </a:t>
            </a:r>
            <a:r>
              <a:rPr lang="en-GB" sz="2400" b="1" dirty="0" smtClean="0"/>
              <a:t>CPA regime operating between 2002 and 2009</a:t>
            </a:r>
            <a:r>
              <a:rPr lang="en-GB" sz="2400" dirty="0"/>
              <a:t>.</a:t>
            </a:r>
            <a:r>
              <a:rPr lang="en-GB" sz="2400" dirty="0" smtClean="0"/>
              <a:t> </a:t>
            </a:r>
          </a:p>
          <a:p>
            <a:pPr marL="285750" indent="-285750" eaLnBrk="1" hangingPunct="1">
              <a:buFont typeface="Arial" pitchFamily="34" charset="0"/>
              <a:buChar char="•"/>
            </a:pPr>
            <a:endParaRPr lang="en-GB" sz="2400" dirty="0" smtClean="0">
              <a:solidFill>
                <a:srgbClr val="000000"/>
              </a:solidFill>
            </a:endParaRPr>
          </a:p>
          <a:p>
            <a:pPr marL="285750" indent="-285750" eaLnBrk="1" hangingPunct="1">
              <a:buFont typeface="Arial" pitchFamily="34" charset="0"/>
              <a:buChar char="•"/>
            </a:pPr>
            <a:r>
              <a:rPr lang="en-GB" sz="2400" dirty="0" smtClean="0">
                <a:solidFill>
                  <a:srgbClr val="000000"/>
                </a:solidFill>
              </a:rPr>
              <a:t>This </a:t>
            </a:r>
            <a:r>
              <a:rPr lang="en-GB" sz="2400" dirty="0" smtClean="0">
                <a:solidFill>
                  <a:srgbClr val="000000"/>
                </a:solidFill>
              </a:rPr>
              <a:t>1999 Act effectively </a:t>
            </a:r>
            <a:r>
              <a:rPr lang="en-GB" sz="2400" b="1" dirty="0" smtClean="0">
                <a:solidFill>
                  <a:srgbClr val="000000"/>
                </a:solidFill>
              </a:rPr>
              <a:t>changed the raison d’être of authorities and obliged “best value” authorities to continuously improve</a:t>
            </a:r>
            <a:r>
              <a:rPr lang="en-GB" sz="2400" dirty="0" smtClean="0">
                <a:solidFill>
                  <a:srgbClr val="000000"/>
                </a:solidFill>
              </a:rPr>
              <a:t> whatever services they were providing for their communities and not merely to carry out the statutory functions placed upon them by parliament or to act at the behest of their local politicians. </a:t>
            </a:r>
          </a:p>
          <a:p>
            <a:pPr eaLnBrk="1" hangingPunct="1">
              <a:lnSpc>
                <a:spcPct val="90000"/>
              </a:lnSpc>
            </a:pPr>
            <a:endParaRPr lang="en-GB" sz="800" dirty="0" smtClean="0"/>
          </a:p>
          <a:p>
            <a:pPr lvl="1" eaLnBrk="1" hangingPunct="1">
              <a:lnSpc>
                <a:spcPct val="90000"/>
              </a:lnSpc>
            </a:pPr>
            <a:endParaRPr lang="en-US" sz="1600" b="1" dirty="0" smtClean="0">
              <a:solidFill>
                <a:srgbClr val="000000"/>
              </a:solidFill>
            </a:endParaRPr>
          </a:p>
          <a:p>
            <a:pPr lvl="1" eaLnBrk="1" hangingPunct="1">
              <a:lnSpc>
                <a:spcPct val="90000"/>
              </a:lnSpc>
            </a:pPr>
            <a:endParaRPr lang="en-GB" sz="1600" dirty="0" smtClean="0">
              <a:solidFill>
                <a:srgbClr val="000000"/>
              </a:solidFill>
            </a:endParaRPr>
          </a:p>
          <a:p>
            <a:pPr eaLnBrk="1" hangingPunct="1">
              <a:lnSpc>
                <a:spcPct val="90000"/>
              </a:lnSpc>
            </a:pPr>
            <a:endParaRPr lang="en-GB" sz="1600" dirty="0" smtClean="0"/>
          </a:p>
        </p:txBody>
      </p:sp>
      <p:sp>
        <p:nvSpPr>
          <p:cNvPr id="3074" name="Rectangle 2"/>
          <p:cNvSpPr>
            <a:spLocks noGrp="1" noChangeArrowheads="1"/>
          </p:cNvSpPr>
          <p:nvPr>
            <p:ph type="title"/>
          </p:nvPr>
        </p:nvSpPr>
        <p:spPr>
          <a:xfrm>
            <a:off x="685800" y="228600"/>
            <a:ext cx="7772400" cy="1143000"/>
          </a:xfrm>
        </p:spPr>
        <p:txBody>
          <a:bodyPr/>
          <a:lstStyle/>
          <a:p>
            <a:pPr eaLnBrk="1" hangingPunct="1"/>
            <a:r>
              <a:rPr lang="en-GB" sz="2800" b="1" dirty="0" smtClean="0"/>
              <a:t>Background to Comprehensive Performance Assessments (CPA) and Government Intervention </a:t>
            </a:r>
          </a:p>
        </p:txBody>
      </p:sp>
    </p:spTree>
    <p:extLst>
      <p:ext uri="{BB962C8B-B14F-4D97-AF65-F5344CB8AC3E}">
        <p14:creationId xmlns:p14="http://schemas.microsoft.com/office/powerpoint/2010/main" val="2473477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752600"/>
            <a:ext cx="7680960" cy="4724400"/>
          </a:xfrm>
        </p:spPr>
        <p:txBody>
          <a:bodyPr>
            <a:normAutofit lnSpcReduction="10000"/>
          </a:bodyPr>
          <a:lstStyle/>
          <a:p>
            <a:pPr marL="285750" lvl="0" indent="-285750">
              <a:buClr>
                <a:srgbClr val="5AA2AE"/>
              </a:buClr>
              <a:buFont typeface="Arial" pitchFamily="34" charset="0"/>
              <a:buChar char="•"/>
            </a:pPr>
            <a:r>
              <a:rPr lang="en-GB" sz="2400" dirty="0">
                <a:solidFill>
                  <a:srgbClr val="000000"/>
                </a:solidFill>
              </a:rPr>
              <a:t>The 1999 Act</a:t>
            </a:r>
            <a:r>
              <a:rPr lang="en-GB" sz="2400" i="1" dirty="0">
                <a:solidFill>
                  <a:srgbClr val="000000"/>
                </a:solidFill>
              </a:rPr>
              <a:t> also </a:t>
            </a:r>
            <a:r>
              <a:rPr lang="en-GB" sz="2400" b="1" i="1" dirty="0">
                <a:solidFill>
                  <a:srgbClr val="000000"/>
                </a:solidFill>
              </a:rPr>
              <a:t>gave extensive and unprecedented </a:t>
            </a:r>
            <a:r>
              <a:rPr lang="en-GB" sz="2400" b="1" dirty="0">
                <a:solidFill>
                  <a:srgbClr val="000000"/>
                </a:solidFill>
              </a:rPr>
              <a:t>new powers to the Secretary of State to intervene in any best value authority that was considered to be failing</a:t>
            </a:r>
            <a:r>
              <a:rPr lang="en-GB" sz="2400" dirty="0">
                <a:solidFill>
                  <a:srgbClr val="000000"/>
                </a:solidFill>
              </a:rPr>
              <a:t> in their duties. </a:t>
            </a:r>
          </a:p>
          <a:p>
            <a:pPr marL="285750" lvl="0" indent="-285750">
              <a:buClr>
                <a:srgbClr val="5AA2AE"/>
              </a:buClr>
              <a:buFont typeface="Arial" pitchFamily="34" charset="0"/>
              <a:buChar char="•"/>
            </a:pPr>
            <a:endParaRPr lang="en-GB" sz="2400" dirty="0" smtClean="0">
              <a:solidFill>
                <a:srgbClr val="000000"/>
              </a:solidFill>
            </a:endParaRPr>
          </a:p>
          <a:p>
            <a:pPr marL="285750" lvl="0" indent="-285750">
              <a:buClr>
                <a:srgbClr val="5AA2AE"/>
              </a:buClr>
              <a:buFont typeface="Arial" pitchFamily="34" charset="0"/>
              <a:buChar char="•"/>
            </a:pPr>
            <a:r>
              <a:rPr lang="en-GB" sz="2400" dirty="0" smtClean="0">
                <a:solidFill>
                  <a:srgbClr val="000000"/>
                </a:solidFill>
              </a:rPr>
              <a:t>The </a:t>
            </a:r>
            <a:r>
              <a:rPr lang="en-GB" sz="2400" dirty="0">
                <a:solidFill>
                  <a:srgbClr val="000000"/>
                </a:solidFill>
              </a:rPr>
              <a:t>process was called  </a:t>
            </a:r>
            <a:r>
              <a:rPr lang="en-GB" sz="2400" b="1" dirty="0">
                <a:solidFill>
                  <a:srgbClr val="000000"/>
                </a:solidFill>
              </a:rPr>
              <a:t>‘Intervention and Engagement</a:t>
            </a:r>
            <a:r>
              <a:rPr lang="en-GB" sz="2400" dirty="0">
                <a:solidFill>
                  <a:srgbClr val="000000"/>
                </a:solidFill>
              </a:rPr>
              <a:t>’ in Local Authorities and ran from </a:t>
            </a:r>
            <a:r>
              <a:rPr lang="en-GB" sz="2400" b="1" dirty="0">
                <a:solidFill>
                  <a:srgbClr val="000000"/>
                </a:solidFill>
              </a:rPr>
              <a:t>July 2001 until April 2009 </a:t>
            </a:r>
            <a:endParaRPr lang="en-GB" sz="2400" dirty="0">
              <a:solidFill>
                <a:srgbClr val="000000"/>
              </a:solidFill>
            </a:endParaRPr>
          </a:p>
          <a:p>
            <a:pPr marL="285750" lvl="0" indent="-285750">
              <a:buClr>
                <a:srgbClr val="5AA2AE"/>
              </a:buClr>
              <a:buFont typeface="Arial" pitchFamily="34" charset="0"/>
              <a:buChar char="•"/>
            </a:pPr>
            <a:endParaRPr lang="en-GB" sz="2400" dirty="0" smtClean="0">
              <a:solidFill>
                <a:srgbClr val="000000"/>
              </a:solidFill>
            </a:endParaRPr>
          </a:p>
          <a:p>
            <a:pPr marL="285750" lvl="0" indent="-285750">
              <a:buClr>
                <a:srgbClr val="5AA2AE"/>
              </a:buClr>
              <a:buFont typeface="Arial" pitchFamily="34" charset="0"/>
              <a:buChar char="•"/>
            </a:pPr>
            <a:r>
              <a:rPr lang="en-GB" sz="2400" dirty="0" smtClean="0">
                <a:solidFill>
                  <a:srgbClr val="000000"/>
                </a:solidFill>
              </a:rPr>
              <a:t>It </a:t>
            </a:r>
            <a:r>
              <a:rPr lang="en-GB" sz="2400" dirty="0">
                <a:solidFill>
                  <a:srgbClr val="000000"/>
                </a:solidFill>
              </a:rPr>
              <a:t>was called “</a:t>
            </a:r>
            <a:r>
              <a:rPr lang="en-GB" sz="2400" b="1" dirty="0">
                <a:solidFill>
                  <a:srgbClr val="000000"/>
                </a:solidFill>
              </a:rPr>
              <a:t>Improvement and Support</a:t>
            </a:r>
            <a:r>
              <a:rPr lang="en-GB" sz="2400" dirty="0">
                <a:solidFill>
                  <a:srgbClr val="000000"/>
                </a:solidFill>
              </a:rPr>
              <a:t>” in Fire and Rescue Services and ran from </a:t>
            </a:r>
            <a:r>
              <a:rPr lang="en-GB" sz="2400" b="1" dirty="0">
                <a:solidFill>
                  <a:srgbClr val="000000"/>
                </a:solidFill>
              </a:rPr>
              <a:t>June 2005 until April 2009. </a:t>
            </a:r>
            <a:endParaRPr lang="en-GB" sz="2400" dirty="0">
              <a:solidFill>
                <a:srgbClr val="000000"/>
              </a:solidFill>
            </a:endParaRPr>
          </a:p>
          <a:p>
            <a:endParaRPr lang="en-GB" dirty="0"/>
          </a:p>
        </p:txBody>
      </p:sp>
      <p:sp>
        <p:nvSpPr>
          <p:cNvPr id="3" name="Title 2"/>
          <p:cNvSpPr>
            <a:spLocks noGrp="1"/>
          </p:cNvSpPr>
          <p:nvPr>
            <p:ph type="title"/>
          </p:nvPr>
        </p:nvSpPr>
        <p:spPr>
          <a:xfrm>
            <a:off x="352426" y="228600"/>
            <a:ext cx="8181974" cy="1066800"/>
          </a:xfrm>
        </p:spPr>
        <p:txBody>
          <a:bodyPr>
            <a:normAutofit fontScale="90000"/>
          </a:bodyPr>
          <a:lstStyle/>
          <a:p>
            <a:r>
              <a:rPr lang="en-GB" sz="2800" b="1" dirty="0">
                <a:solidFill>
                  <a:prstClr val="black"/>
                </a:solidFill>
              </a:rPr>
              <a:t>Background to Comprehensive Performance Assessments (CPA) and Government Intervention </a:t>
            </a:r>
            <a:r>
              <a:rPr lang="en-GB" sz="2800" b="1" dirty="0" smtClean="0">
                <a:solidFill>
                  <a:prstClr val="black"/>
                </a:solidFill>
              </a:rPr>
              <a:t>(cont.)</a:t>
            </a:r>
            <a:endParaRPr lang="en-GB" dirty="0"/>
          </a:p>
        </p:txBody>
      </p:sp>
    </p:spTree>
    <p:extLst>
      <p:ext uri="{BB962C8B-B14F-4D97-AF65-F5344CB8AC3E}">
        <p14:creationId xmlns:p14="http://schemas.microsoft.com/office/powerpoint/2010/main" val="850196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676400"/>
            <a:ext cx="7680960" cy="4724400"/>
          </a:xfrm>
        </p:spPr>
        <p:txBody>
          <a:bodyPr>
            <a:normAutofit/>
          </a:bodyPr>
          <a:lstStyle/>
          <a:p>
            <a:pPr lvl="1" eaLnBrk="1" hangingPunct="1">
              <a:lnSpc>
                <a:spcPct val="90000"/>
              </a:lnSpc>
              <a:buFont typeface="Arial" pitchFamily="34" charset="0"/>
              <a:buChar char="•"/>
            </a:pPr>
            <a:r>
              <a:rPr lang="en-US" sz="2400" dirty="0" smtClean="0">
                <a:solidFill>
                  <a:srgbClr val="000000"/>
                </a:solidFill>
              </a:rPr>
              <a:t>Compare </a:t>
            </a:r>
            <a:r>
              <a:rPr lang="en-US" sz="2400" dirty="0">
                <a:solidFill>
                  <a:srgbClr val="000000"/>
                </a:solidFill>
              </a:rPr>
              <a:t>and evaluate the models or approaches adopted for intervention in Local Authorities and Fire and Rescue Services during CPA</a:t>
            </a:r>
            <a:r>
              <a:rPr lang="en-US" sz="2400" dirty="0" smtClean="0">
                <a:solidFill>
                  <a:srgbClr val="000000"/>
                </a:solidFill>
              </a:rPr>
              <a:t>.</a:t>
            </a:r>
          </a:p>
          <a:p>
            <a:pPr lvl="1" eaLnBrk="1" hangingPunct="1">
              <a:lnSpc>
                <a:spcPct val="90000"/>
              </a:lnSpc>
              <a:buFont typeface="Arial" pitchFamily="34" charset="0"/>
              <a:buChar char="•"/>
            </a:pPr>
            <a:endParaRPr lang="en-US" sz="2400" dirty="0">
              <a:solidFill>
                <a:srgbClr val="000000"/>
              </a:solidFill>
            </a:endParaRPr>
          </a:p>
          <a:p>
            <a:pPr lvl="1" eaLnBrk="1" hangingPunct="1">
              <a:lnSpc>
                <a:spcPct val="90000"/>
              </a:lnSpc>
              <a:buFont typeface="Arial" pitchFamily="34" charset="0"/>
              <a:buChar char="•"/>
            </a:pPr>
            <a:r>
              <a:rPr lang="en-US" sz="2400" dirty="0">
                <a:solidFill>
                  <a:srgbClr val="000000"/>
                </a:solidFill>
              </a:rPr>
              <a:t>Draw  lessons from similar experiences in </a:t>
            </a:r>
            <a:r>
              <a:rPr lang="en-US" sz="2400" dirty="0" smtClean="0">
                <a:solidFill>
                  <a:srgbClr val="000000"/>
                </a:solidFill>
              </a:rPr>
              <a:t>Health, </a:t>
            </a:r>
            <a:r>
              <a:rPr lang="en-US" sz="2400" dirty="0">
                <a:solidFill>
                  <a:srgbClr val="000000"/>
                </a:solidFill>
              </a:rPr>
              <a:t>Criminal </a:t>
            </a:r>
            <a:r>
              <a:rPr lang="en-US" sz="2400" dirty="0" smtClean="0">
                <a:solidFill>
                  <a:srgbClr val="000000"/>
                </a:solidFill>
              </a:rPr>
              <a:t>Justice and other locally delivered services.</a:t>
            </a:r>
          </a:p>
          <a:p>
            <a:pPr lvl="1" eaLnBrk="1" hangingPunct="1">
              <a:lnSpc>
                <a:spcPct val="90000"/>
              </a:lnSpc>
              <a:buFont typeface="Arial" pitchFamily="34" charset="0"/>
              <a:buChar char="•"/>
            </a:pPr>
            <a:endParaRPr lang="en-US" sz="2400" dirty="0">
              <a:solidFill>
                <a:srgbClr val="000000"/>
              </a:solidFill>
            </a:endParaRPr>
          </a:p>
          <a:p>
            <a:pPr lvl="1" eaLnBrk="1" hangingPunct="1">
              <a:lnSpc>
                <a:spcPct val="90000"/>
              </a:lnSpc>
              <a:buFont typeface="Arial" pitchFamily="34" charset="0"/>
              <a:buChar char="•"/>
            </a:pPr>
            <a:r>
              <a:rPr lang="en-US" sz="2400" dirty="0">
                <a:solidFill>
                  <a:srgbClr val="000000"/>
                </a:solidFill>
              </a:rPr>
              <a:t>Make recommendations for </a:t>
            </a:r>
            <a:r>
              <a:rPr lang="en-US" sz="2400" dirty="0" smtClean="0">
                <a:solidFill>
                  <a:srgbClr val="000000"/>
                </a:solidFill>
              </a:rPr>
              <a:t>the new Fire and Rescue </a:t>
            </a:r>
            <a:r>
              <a:rPr lang="en-US" sz="2400" dirty="0">
                <a:solidFill>
                  <a:srgbClr val="000000"/>
                </a:solidFill>
              </a:rPr>
              <a:t>regime under the current </a:t>
            </a:r>
            <a:r>
              <a:rPr lang="en-US" sz="2400" dirty="0" smtClean="0">
                <a:solidFill>
                  <a:srgbClr val="000000"/>
                </a:solidFill>
              </a:rPr>
              <a:t>government’s self-regulation </a:t>
            </a:r>
            <a:r>
              <a:rPr lang="en-US" sz="2400" dirty="0">
                <a:solidFill>
                  <a:srgbClr val="000000"/>
                </a:solidFill>
              </a:rPr>
              <a:t>and </a:t>
            </a:r>
            <a:r>
              <a:rPr lang="en-US" sz="2400" dirty="0" smtClean="0">
                <a:solidFill>
                  <a:srgbClr val="000000"/>
                </a:solidFill>
              </a:rPr>
              <a:t>self-improvement  </a:t>
            </a:r>
            <a:r>
              <a:rPr lang="en-US" sz="2400" dirty="0">
                <a:solidFill>
                  <a:srgbClr val="000000"/>
                </a:solidFill>
              </a:rPr>
              <a:t>performance  management  regimes</a:t>
            </a:r>
            <a:r>
              <a:rPr lang="en-US" sz="2400" dirty="0" smtClean="0">
                <a:solidFill>
                  <a:srgbClr val="000000"/>
                </a:solidFill>
              </a:rPr>
              <a:t>.</a:t>
            </a:r>
            <a:endParaRPr lang="en-US" sz="2400" dirty="0">
              <a:solidFill>
                <a:srgbClr val="000000"/>
              </a:solidFill>
            </a:endParaRPr>
          </a:p>
        </p:txBody>
      </p:sp>
      <p:sp>
        <p:nvSpPr>
          <p:cNvPr id="2" name="Title 1"/>
          <p:cNvSpPr>
            <a:spLocks noGrp="1"/>
          </p:cNvSpPr>
          <p:nvPr>
            <p:ph type="title"/>
          </p:nvPr>
        </p:nvSpPr>
        <p:spPr/>
        <p:txBody>
          <a:bodyPr/>
          <a:lstStyle/>
          <a:p>
            <a:r>
              <a:rPr lang="en-GB" sz="3600" b="1" dirty="0">
                <a:solidFill>
                  <a:prstClr val="black"/>
                </a:solidFill>
              </a:rPr>
              <a:t>Objectives of the Research</a:t>
            </a:r>
            <a:endParaRPr lang="en-GB" sz="3600" dirty="0"/>
          </a:p>
        </p:txBody>
      </p:sp>
    </p:spTree>
    <p:extLst>
      <p:ext uri="{BB962C8B-B14F-4D97-AF65-F5344CB8AC3E}">
        <p14:creationId xmlns:p14="http://schemas.microsoft.com/office/powerpoint/2010/main" val="2712365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4"/>
          <p:cNvSpPr>
            <a:spLocks noGrp="1"/>
          </p:cNvSpPr>
          <p:nvPr>
            <p:ph sz="quarter" idx="13"/>
          </p:nvPr>
        </p:nvSpPr>
        <p:spPr>
          <a:xfrm>
            <a:off x="352426" y="381000"/>
            <a:ext cx="7680960" cy="6248400"/>
          </a:xfrm>
        </p:spPr>
        <p:txBody>
          <a:bodyPr>
            <a:normAutofit lnSpcReduction="10000"/>
          </a:bodyPr>
          <a:lstStyle/>
          <a:p>
            <a:pPr>
              <a:defRPr/>
            </a:pPr>
            <a:r>
              <a:rPr lang="en-GB" sz="2800" b="1" spc="0" dirty="0">
                <a:solidFill>
                  <a:prstClr val="black"/>
                </a:solidFill>
                <a:ea typeface="+mj-ea"/>
                <a:cs typeface="Tunga" pitchFamily="2"/>
              </a:rPr>
              <a:t>Interventions in Local Authorities prior to CPA </a:t>
            </a:r>
            <a:endParaRPr lang="en-GB" sz="2000" dirty="0" smtClean="0">
              <a:latin typeface="Calibri" pitchFamily="34" charset="0"/>
              <a:cs typeface="Calibri" pitchFamily="34" charset="0"/>
            </a:endParaRPr>
          </a:p>
          <a:p>
            <a:pPr eaLnBrk="1" hangingPunct="1">
              <a:defRPr/>
            </a:pPr>
            <a:r>
              <a:rPr lang="en-GB" sz="2000" dirty="0" smtClean="0">
                <a:latin typeface="Calibri" pitchFamily="34" charset="0"/>
                <a:cs typeface="Calibri" pitchFamily="34" charset="0"/>
              </a:rPr>
              <a:t>External </a:t>
            </a:r>
            <a:r>
              <a:rPr lang="en-GB" sz="2000" dirty="0" smtClean="0">
                <a:latin typeface="Calibri" pitchFamily="34" charset="0"/>
                <a:cs typeface="Calibri" pitchFamily="34" charset="0"/>
              </a:rPr>
              <a:t>Auditors - Annual Audit Reports and “Public Interest” Reports of financial impropriety or financial crises or authorities refusal to set a “rate”</a:t>
            </a:r>
          </a:p>
          <a:p>
            <a:pPr eaLnBrk="1" hangingPunct="1">
              <a:defRPr/>
            </a:pPr>
            <a:r>
              <a:rPr lang="en-GB" sz="2000" dirty="0" smtClean="0">
                <a:latin typeface="Calibri" pitchFamily="34" charset="0"/>
                <a:cs typeface="Calibri" pitchFamily="34" charset="0"/>
              </a:rPr>
              <a:t>External Service Inspections – Education and Social Services (previous but less wide ranging i</a:t>
            </a:r>
            <a:r>
              <a:rPr lang="en-GB" sz="2000" dirty="0" smtClean="0">
                <a:solidFill>
                  <a:prstClr val="black"/>
                </a:solidFill>
                <a:latin typeface="Calibri" pitchFamily="34" charset="0"/>
                <a:cs typeface="Calibri" pitchFamily="34" charset="0"/>
              </a:rPr>
              <a:t>ntervention </a:t>
            </a:r>
            <a:r>
              <a:rPr lang="en-GB" sz="2000" dirty="0">
                <a:solidFill>
                  <a:prstClr val="black"/>
                </a:solidFill>
                <a:latin typeface="Calibri" pitchFamily="34" charset="0"/>
                <a:cs typeface="Calibri" pitchFamily="34" charset="0"/>
              </a:rPr>
              <a:t>powers </a:t>
            </a:r>
            <a:r>
              <a:rPr lang="en-GB" sz="2000" dirty="0" smtClean="0">
                <a:solidFill>
                  <a:prstClr val="black"/>
                </a:solidFill>
                <a:latin typeface="Calibri" pitchFamily="34" charset="0"/>
                <a:cs typeface="Calibri" pitchFamily="34" charset="0"/>
              </a:rPr>
              <a:t>existed in </a:t>
            </a:r>
            <a:r>
              <a:rPr lang="en-GB" sz="2000" dirty="0">
                <a:solidFill>
                  <a:prstClr val="black"/>
                </a:solidFill>
                <a:latin typeface="Calibri" pitchFamily="34" charset="0"/>
                <a:cs typeface="Calibri" pitchFamily="34" charset="0"/>
              </a:rPr>
              <a:t>Education, Social Services and </a:t>
            </a:r>
            <a:r>
              <a:rPr lang="en-GB" sz="2000" dirty="0" smtClean="0">
                <a:solidFill>
                  <a:prstClr val="black"/>
                </a:solidFill>
                <a:latin typeface="Calibri" pitchFamily="34" charset="0"/>
                <a:cs typeface="Calibri" pitchFamily="34" charset="0"/>
              </a:rPr>
              <a:t>Benefits)</a:t>
            </a:r>
            <a:endParaRPr lang="en-GB" sz="2000" dirty="0">
              <a:solidFill>
                <a:prstClr val="black"/>
              </a:solidFill>
              <a:latin typeface="Calibri" pitchFamily="34" charset="0"/>
              <a:cs typeface="Calibri" pitchFamily="34" charset="0"/>
            </a:endParaRPr>
          </a:p>
          <a:p>
            <a:pPr eaLnBrk="1" hangingPunct="1">
              <a:defRPr/>
            </a:pPr>
            <a:r>
              <a:rPr lang="en-GB" sz="2000" dirty="0" smtClean="0">
                <a:latin typeface="Calibri" pitchFamily="34" charset="0"/>
                <a:cs typeface="Calibri" pitchFamily="34" charset="0"/>
              </a:rPr>
              <a:t>Scandals, moral panics, ombudsman and whistleblowing inquiries and reports </a:t>
            </a:r>
          </a:p>
          <a:p>
            <a:pPr marL="0" indent="0" eaLnBrk="1" hangingPunct="1">
              <a:buFont typeface="Arial" charset="0"/>
              <a:buNone/>
              <a:defRPr/>
            </a:pPr>
            <a:endParaRPr lang="en-GB" sz="2000" dirty="0" smtClean="0">
              <a:latin typeface="Calibri" pitchFamily="34" charset="0"/>
              <a:cs typeface="Calibri" pitchFamily="34" charset="0"/>
            </a:endParaRPr>
          </a:p>
          <a:p>
            <a:pPr marL="0" indent="0" eaLnBrk="1" hangingPunct="1">
              <a:buFont typeface="Arial" charset="0"/>
              <a:buNone/>
              <a:defRPr/>
            </a:pPr>
            <a:r>
              <a:rPr lang="en-GB" sz="2800" b="1" dirty="0">
                <a:solidFill>
                  <a:prstClr val="black"/>
                </a:solidFill>
                <a:latin typeface="Calibri" pitchFamily="34" charset="0"/>
                <a:ea typeface="+mj-ea"/>
                <a:cs typeface="Calibri" pitchFamily="34" charset="0"/>
              </a:rPr>
              <a:t>What was different about Intervention </a:t>
            </a:r>
            <a:r>
              <a:rPr lang="en-GB" sz="2800" b="1" dirty="0" smtClean="0">
                <a:solidFill>
                  <a:prstClr val="black"/>
                </a:solidFill>
                <a:latin typeface="Calibri" pitchFamily="34" charset="0"/>
                <a:ea typeface="+mj-ea"/>
                <a:cs typeface="Calibri" pitchFamily="34" charset="0"/>
              </a:rPr>
              <a:t>under CPA</a:t>
            </a:r>
          </a:p>
          <a:p>
            <a:pPr eaLnBrk="1" hangingPunct="1">
              <a:defRPr/>
            </a:pPr>
            <a:r>
              <a:rPr lang="en-GB" sz="2000" dirty="0" smtClean="0">
                <a:solidFill>
                  <a:prstClr val="black"/>
                </a:solidFill>
                <a:latin typeface="Calibri" pitchFamily="34" charset="0"/>
                <a:cs typeface="Calibri" pitchFamily="34" charset="0"/>
              </a:rPr>
              <a:t>It </a:t>
            </a:r>
            <a:r>
              <a:rPr lang="en-GB" sz="2000" dirty="0">
                <a:solidFill>
                  <a:prstClr val="black"/>
                </a:solidFill>
                <a:latin typeface="Calibri" pitchFamily="34" charset="0"/>
                <a:cs typeface="Calibri" pitchFamily="34" charset="0"/>
              </a:rPr>
              <a:t>looked at the performance of authorities as corporate organisations and not merely individual services</a:t>
            </a:r>
          </a:p>
          <a:p>
            <a:pPr eaLnBrk="1" hangingPunct="1">
              <a:defRPr/>
            </a:pPr>
            <a:r>
              <a:rPr lang="en-GB" sz="2000" dirty="0" smtClean="0">
                <a:solidFill>
                  <a:prstClr val="black"/>
                </a:solidFill>
                <a:latin typeface="Calibri" pitchFamily="34" charset="0"/>
                <a:cs typeface="Calibri" pitchFamily="34" charset="0"/>
              </a:rPr>
              <a:t>It </a:t>
            </a:r>
            <a:r>
              <a:rPr lang="en-GB" sz="2000" dirty="0">
                <a:solidFill>
                  <a:prstClr val="black"/>
                </a:solidFill>
                <a:latin typeface="Calibri" pitchFamily="34" charset="0"/>
                <a:cs typeface="Calibri" pitchFamily="34" charset="0"/>
              </a:rPr>
              <a:t>was predicated on independent external assessment of all authorities</a:t>
            </a:r>
          </a:p>
          <a:p>
            <a:pPr eaLnBrk="1" hangingPunct="1">
              <a:defRPr/>
            </a:pPr>
            <a:r>
              <a:rPr lang="en-GB" sz="2000" dirty="0" smtClean="0">
                <a:solidFill>
                  <a:prstClr val="black"/>
                </a:solidFill>
                <a:latin typeface="Calibri" pitchFamily="34" charset="0"/>
                <a:cs typeface="Calibri" pitchFamily="34" charset="0"/>
              </a:rPr>
              <a:t>It </a:t>
            </a:r>
            <a:r>
              <a:rPr lang="en-GB" sz="2000" dirty="0">
                <a:solidFill>
                  <a:prstClr val="black"/>
                </a:solidFill>
                <a:latin typeface="Calibri" pitchFamily="34" charset="0"/>
                <a:cs typeface="Calibri" pitchFamily="34" charset="0"/>
              </a:rPr>
              <a:t>used a national framework with universal standards and comparator benchmarks</a:t>
            </a:r>
          </a:p>
          <a:p>
            <a:pPr marL="0" indent="0" eaLnBrk="1" hangingPunct="1">
              <a:buFont typeface="Arial" charset="0"/>
              <a:buNone/>
              <a:defRPr/>
            </a:pPr>
            <a:endParaRPr lang="en-GB" sz="2800" b="1" dirty="0" smtClean="0">
              <a:solidFill>
                <a:prstClr val="black"/>
              </a:solidFill>
              <a:ea typeface="+mj-ea"/>
              <a:cs typeface="+mj-cs"/>
            </a:endParaRPr>
          </a:p>
          <a:p>
            <a:pPr marL="0" indent="0" eaLnBrk="1" hangingPunct="1">
              <a:buFont typeface="Arial" charset="0"/>
              <a:buNone/>
              <a:defRPr/>
            </a:pPr>
            <a:endParaRPr lang="en-GB" sz="2400" dirty="0" smtClean="0"/>
          </a:p>
        </p:txBody>
      </p:sp>
      <p:pic>
        <p:nvPicPr>
          <p:cNvPr id="7170"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381827" y="5372099"/>
            <a:ext cx="766763" cy="148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89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0" nodeType="clickEffect">
                                  <p:stCondLst>
                                    <p:cond delay="0"/>
                                  </p:stCondLst>
                                  <p:childTnLst>
                                    <p:set>
                                      <p:cBhvr rctx="PPT">
                                        <p:cTn id="16" dur="indefinite"/>
                                        <p:tgtEl>
                                          <p:spTgt spid="7171">
                                            <p:txEl>
                                              <p:pRg st="0" end="0"/>
                                            </p:txEl>
                                          </p:spTgt>
                                        </p:tgtEl>
                                        <p:attrNameLst>
                                          <p:attrName>style.opacity</p:attrName>
                                        </p:attrNameLst>
                                      </p:cBhvr>
                                      <p:to>
                                        <p:strVal val="0.25"/>
                                      </p:to>
                                    </p:set>
                                    <p:animEffect filter="image" prLst="opacity: 0.25">
                                      <p:cBhvr rctx="IE">
                                        <p:cTn id="17" dur="indefinite"/>
                                        <p:tgtEl>
                                          <p:spTgt spid="7171">
                                            <p:txEl>
                                              <p:pRg st="0" end="0"/>
                                            </p:txEl>
                                          </p:spTgt>
                                        </p:tgtEl>
                                      </p:cBhvr>
                                    </p:animEffect>
                                  </p:childTnLst>
                                </p:cTn>
                              </p:par>
                              <p:par>
                                <p:cTn id="18" presetID="9" presetClass="emph" presetSubtype="0" grpId="0" nodeType="withEffect">
                                  <p:stCondLst>
                                    <p:cond delay="0"/>
                                  </p:stCondLst>
                                  <p:childTnLst>
                                    <p:set>
                                      <p:cBhvr rctx="PPT">
                                        <p:cTn id="19" dur="indefinite"/>
                                        <p:tgtEl>
                                          <p:spTgt spid="7171">
                                            <p:txEl>
                                              <p:pRg st="1" end="1"/>
                                            </p:txEl>
                                          </p:spTgt>
                                        </p:tgtEl>
                                        <p:attrNameLst>
                                          <p:attrName>style.opacity</p:attrName>
                                        </p:attrNameLst>
                                      </p:cBhvr>
                                      <p:to>
                                        <p:strVal val="0.25"/>
                                      </p:to>
                                    </p:set>
                                    <p:animEffect filter="image" prLst="opacity: 0.25">
                                      <p:cBhvr rctx="IE">
                                        <p:cTn id="20" dur="indefinite"/>
                                        <p:tgtEl>
                                          <p:spTgt spid="7171">
                                            <p:txEl>
                                              <p:pRg st="1" end="1"/>
                                            </p:txEl>
                                          </p:spTgt>
                                        </p:tgtEl>
                                      </p:cBhvr>
                                    </p:animEffect>
                                  </p:childTnLst>
                                </p:cTn>
                              </p:par>
                              <p:par>
                                <p:cTn id="21" presetID="9" presetClass="emph" presetSubtype="0" grpId="0" nodeType="withEffect">
                                  <p:stCondLst>
                                    <p:cond delay="0"/>
                                  </p:stCondLst>
                                  <p:childTnLst>
                                    <p:set>
                                      <p:cBhvr rctx="PPT">
                                        <p:cTn id="22" dur="indefinite"/>
                                        <p:tgtEl>
                                          <p:spTgt spid="7171">
                                            <p:txEl>
                                              <p:pRg st="2" end="2"/>
                                            </p:txEl>
                                          </p:spTgt>
                                        </p:tgtEl>
                                        <p:attrNameLst>
                                          <p:attrName>style.opacity</p:attrName>
                                        </p:attrNameLst>
                                      </p:cBhvr>
                                      <p:to>
                                        <p:strVal val="0.25"/>
                                      </p:to>
                                    </p:set>
                                    <p:animEffect filter="image" prLst="opacity: 0.25">
                                      <p:cBhvr rctx="IE">
                                        <p:cTn id="23" dur="indefinite"/>
                                        <p:tgtEl>
                                          <p:spTgt spid="7171">
                                            <p:txEl>
                                              <p:pRg st="2" end="2"/>
                                            </p:txEl>
                                          </p:spTgt>
                                        </p:tgtEl>
                                      </p:cBhvr>
                                    </p:animEffect>
                                  </p:childTnLst>
                                </p:cTn>
                              </p:par>
                              <p:par>
                                <p:cTn id="24" presetID="9" presetClass="emph" presetSubtype="0" grpId="0" nodeType="withEffect">
                                  <p:stCondLst>
                                    <p:cond delay="0"/>
                                  </p:stCondLst>
                                  <p:childTnLst>
                                    <p:set>
                                      <p:cBhvr rctx="PPT">
                                        <p:cTn id="25" dur="indefinite"/>
                                        <p:tgtEl>
                                          <p:spTgt spid="7171">
                                            <p:txEl>
                                              <p:pRg st="3" end="3"/>
                                            </p:txEl>
                                          </p:spTgt>
                                        </p:tgtEl>
                                        <p:attrNameLst>
                                          <p:attrName>style.opacity</p:attrName>
                                        </p:attrNameLst>
                                      </p:cBhvr>
                                      <p:to>
                                        <p:strVal val="0.25"/>
                                      </p:to>
                                    </p:set>
                                    <p:animEffect filter="image" prLst="opacity: 0.25">
                                      <p:cBhvr rctx="IE">
                                        <p:cTn id="26" dur="indefinite"/>
                                        <p:tgtEl>
                                          <p:spTgt spid="7171">
                                            <p:txEl>
                                              <p:pRg st="3" end="3"/>
                                            </p:txEl>
                                          </p:spTgt>
                                        </p:tgtEl>
                                      </p:cBhvr>
                                    </p:animEffect>
                                  </p:childTnLst>
                                </p:cTn>
                              </p:par>
                              <p:par>
                                <p:cTn id="27" presetID="1" presetClass="entr" presetSubtype="0" fill="hold" nodeType="withEffect">
                                  <p:stCondLst>
                                    <p:cond delay="0"/>
                                  </p:stCondLst>
                                  <p:childTnLst>
                                    <p:set>
                                      <p:cBhvr>
                                        <p:cTn id="28" dur="1" fill="hold">
                                          <p:stCondLst>
                                            <p:cond delay="0"/>
                                          </p:stCondLst>
                                        </p:cTn>
                                        <p:tgtEl>
                                          <p:spTgt spid="7171">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71">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1590</TotalTime>
  <Words>1629</Words>
  <Application>Microsoft Office PowerPoint</Application>
  <PresentationFormat>On-screen Show (4:3)</PresentationFormat>
  <Paragraphs>150</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Mylar</vt:lpstr>
      <vt:lpstr>Public Administration Committee Annual Conference 2012   The NBS Fire and Rescue Services  Research Programme  Project 3 – Intervention, Support  and Recovery </vt:lpstr>
      <vt:lpstr>Fire and Rescue Services Research Programme </vt:lpstr>
      <vt:lpstr>Project 3 – The Research Topic 2 ways of looking at it… </vt:lpstr>
      <vt:lpstr> Intervention, Support and Recovery for FRS’s  </vt:lpstr>
      <vt:lpstr>House of Commons Communities and Local Government  Select Committee 4th Report July 2011 “Audit and Inspection of Local Authorities” </vt:lpstr>
      <vt:lpstr>Background to Comprehensive Performance Assessments (CPA) and Government Intervention </vt:lpstr>
      <vt:lpstr>Background to Comprehensive Performance Assessments (CPA) and Government Intervention (cont.)</vt:lpstr>
      <vt:lpstr>Objectives of the Research</vt:lpstr>
      <vt:lpstr>PowerPoint Presentation</vt:lpstr>
      <vt:lpstr>Literature Review  Main themes</vt:lpstr>
      <vt:lpstr>Literature review</vt:lpstr>
      <vt:lpstr>Methodology and Methods</vt:lpstr>
      <vt:lpstr>Audit Commission  Documentary Evidence from Reports and Inspections</vt:lpstr>
      <vt:lpstr>Extent and scope of the  ‘intervention’ programmes</vt:lpstr>
      <vt:lpstr>    Emerging features of commonality</vt:lpstr>
      <vt:lpstr>                  What was different? Emerging differences and issues</vt:lpstr>
      <vt:lpstr>What are the lessons from the Health Service, Education, and from Criminal Justice?  </vt:lpstr>
      <vt:lpstr>Other sectors and services’ arrangements Local Authorities, Health, Welfare, Environment, Police and Criminal Justice</vt:lpstr>
      <vt:lpstr> Some consequences of  Audit Commission abolition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Nottingham Business School   Fire and Rescue Services  Research Programme</dc:title>
  <dc:creator>Greenhalgh, Kirsten</dc:creator>
  <cp:lastModifiedBy>Greenhalgh, Kirsten</cp:lastModifiedBy>
  <cp:revision>75</cp:revision>
  <cp:lastPrinted>2012-02-21T16:30:08Z</cp:lastPrinted>
  <dcterms:created xsi:type="dcterms:W3CDTF">2006-08-16T00:00:00Z</dcterms:created>
  <dcterms:modified xsi:type="dcterms:W3CDTF">2012-06-29T10:05:54Z</dcterms:modified>
</cp:coreProperties>
</file>