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05" r:id="rId2"/>
    <p:sldId id="256" r:id="rId3"/>
    <p:sldId id="281" r:id="rId4"/>
    <p:sldId id="292" r:id="rId5"/>
    <p:sldId id="283" r:id="rId6"/>
    <p:sldId id="284" r:id="rId7"/>
    <p:sldId id="293" r:id="rId8"/>
    <p:sldId id="294" r:id="rId9"/>
    <p:sldId id="300" r:id="rId10"/>
    <p:sldId id="328" r:id="rId11"/>
    <p:sldId id="304" r:id="rId12"/>
    <p:sldId id="329" r:id="rId13"/>
    <p:sldId id="330" r:id="rId14"/>
    <p:sldId id="311" r:id="rId15"/>
    <p:sldId id="285" r:id="rId16"/>
    <p:sldId id="325" r:id="rId17"/>
    <p:sldId id="326" r:id="rId18"/>
    <p:sldId id="327" r:id="rId19"/>
    <p:sldId id="312" r:id="rId20"/>
    <p:sldId id="315" r:id="rId21"/>
    <p:sldId id="319" r:id="rId22"/>
    <p:sldId id="321" r:id="rId23"/>
    <p:sldId id="320" r:id="rId24"/>
    <p:sldId id="322" r:id="rId25"/>
    <p:sldId id="323" r:id="rId26"/>
    <p:sldId id="313" r:id="rId27"/>
    <p:sldId id="324" r:id="rId28"/>
    <p:sldId id="318" r:id="rId29"/>
    <p:sldId id="316" r:id="rId30"/>
    <p:sldId id="308" r:id="rId31"/>
    <p:sldId id="286" r:id="rId32"/>
    <p:sldId id="287" r:id="rId33"/>
    <p:sldId id="310" r:id="rId34"/>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38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2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E70291E8-5A72-4175-8FD3-B0BF8B9DE877}" type="datetimeFigureOut">
              <a:rPr lang="en-GB" smtClean="0"/>
              <a:t>13/11/2015</a:t>
            </a:fld>
            <a:endParaRPr lang="en-GB"/>
          </a:p>
        </p:txBody>
      </p:sp>
      <p:sp>
        <p:nvSpPr>
          <p:cNvPr id="4" name="Footer Placehold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E840C2F7-444F-4E01-A200-5C1EE9CB72C9}" type="slidenum">
              <a:rPr lang="en-GB" smtClean="0"/>
              <a:t>‹#›</a:t>
            </a:fld>
            <a:endParaRPr lang="en-GB"/>
          </a:p>
        </p:txBody>
      </p:sp>
    </p:spTree>
    <p:extLst>
      <p:ext uri="{BB962C8B-B14F-4D97-AF65-F5344CB8AC3E}">
        <p14:creationId xmlns:p14="http://schemas.microsoft.com/office/powerpoint/2010/main" val="911085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7EA77B70-1BA1-4376-8E6C-37B334440229}" type="datetimeFigureOut">
              <a:rPr lang="en-GB" smtClean="0"/>
              <a:t>13/11/2015</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CBF9D25E-5F51-4656-8D01-746E8C6B2EB5}" type="slidenum">
              <a:rPr lang="en-GB" smtClean="0"/>
              <a:t>‹#›</a:t>
            </a:fld>
            <a:endParaRPr lang="en-GB"/>
          </a:p>
        </p:txBody>
      </p:sp>
    </p:spTree>
    <p:extLst>
      <p:ext uri="{BB962C8B-B14F-4D97-AF65-F5344CB8AC3E}">
        <p14:creationId xmlns:p14="http://schemas.microsoft.com/office/powerpoint/2010/main" val="3860624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1</a:t>
            </a:fld>
            <a:endParaRPr lang="en-GB"/>
          </a:p>
        </p:txBody>
      </p:sp>
    </p:spTree>
    <p:extLst>
      <p:ext uri="{BB962C8B-B14F-4D97-AF65-F5344CB8AC3E}">
        <p14:creationId xmlns:p14="http://schemas.microsoft.com/office/powerpoint/2010/main" val="372828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11</a:t>
            </a:fld>
            <a:endParaRPr lang="en-GB"/>
          </a:p>
        </p:txBody>
      </p:sp>
    </p:spTree>
    <p:extLst>
      <p:ext uri="{BB962C8B-B14F-4D97-AF65-F5344CB8AC3E}">
        <p14:creationId xmlns:p14="http://schemas.microsoft.com/office/powerpoint/2010/main" val="119614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12</a:t>
            </a:fld>
            <a:endParaRPr lang="en-GB"/>
          </a:p>
        </p:txBody>
      </p:sp>
    </p:spTree>
    <p:extLst>
      <p:ext uri="{BB962C8B-B14F-4D97-AF65-F5344CB8AC3E}">
        <p14:creationId xmlns:p14="http://schemas.microsoft.com/office/powerpoint/2010/main" val="2267542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13</a:t>
            </a:fld>
            <a:endParaRPr lang="en-GB"/>
          </a:p>
        </p:txBody>
      </p:sp>
    </p:spTree>
    <p:extLst>
      <p:ext uri="{BB962C8B-B14F-4D97-AF65-F5344CB8AC3E}">
        <p14:creationId xmlns:p14="http://schemas.microsoft.com/office/powerpoint/2010/main" val="420738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14</a:t>
            </a:fld>
            <a:endParaRPr lang="en-GB"/>
          </a:p>
        </p:txBody>
      </p:sp>
    </p:spTree>
    <p:extLst>
      <p:ext uri="{BB962C8B-B14F-4D97-AF65-F5344CB8AC3E}">
        <p14:creationId xmlns:p14="http://schemas.microsoft.com/office/powerpoint/2010/main" val="4161999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15</a:t>
            </a:fld>
            <a:endParaRPr lang="en-GB"/>
          </a:p>
        </p:txBody>
      </p:sp>
    </p:spTree>
    <p:extLst>
      <p:ext uri="{BB962C8B-B14F-4D97-AF65-F5344CB8AC3E}">
        <p14:creationId xmlns:p14="http://schemas.microsoft.com/office/powerpoint/2010/main" val="2890242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16</a:t>
            </a:fld>
            <a:endParaRPr lang="en-GB"/>
          </a:p>
        </p:txBody>
      </p:sp>
    </p:spTree>
    <p:extLst>
      <p:ext uri="{BB962C8B-B14F-4D97-AF65-F5344CB8AC3E}">
        <p14:creationId xmlns:p14="http://schemas.microsoft.com/office/powerpoint/2010/main" val="852317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17</a:t>
            </a:fld>
            <a:endParaRPr lang="en-GB"/>
          </a:p>
        </p:txBody>
      </p:sp>
    </p:spTree>
    <p:extLst>
      <p:ext uri="{BB962C8B-B14F-4D97-AF65-F5344CB8AC3E}">
        <p14:creationId xmlns:p14="http://schemas.microsoft.com/office/powerpoint/2010/main" val="2028794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18</a:t>
            </a:fld>
            <a:endParaRPr lang="en-GB"/>
          </a:p>
        </p:txBody>
      </p:sp>
    </p:spTree>
    <p:extLst>
      <p:ext uri="{BB962C8B-B14F-4D97-AF65-F5344CB8AC3E}">
        <p14:creationId xmlns:p14="http://schemas.microsoft.com/office/powerpoint/2010/main" val="1943925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19</a:t>
            </a:fld>
            <a:endParaRPr lang="en-GB"/>
          </a:p>
        </p:txBody>
      </p:sp>
    </p:spTree>
    <p:extLst>
      <p:ext uri="{BB962C8B-B14F-4D97-AF65-F5344CB8AC3E}">
        <p14:creationId xmlns:p14="http://schemas.microsoft.com/office/powerpoint/2010/main" val="2418495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20</a:t>
            </a:fld>
            <a:endParaRPr lang="en-GB"/>
          </a:p>
        </p:txBody>
      </p:sp>
    </p:spTree>
    <p:extLst>
      <p:ext uri="{BB962C8B-B14F-4D97-AF65-F5344CB8AC3E}">
        <p14:creationId xmlns:p14="http://schemas.microsoft.com/office/powerpoint/2010/main" val="4039669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3</a:t>
            </a:fld>
            <a:endParaRPr lang="en-GB"/>
          </a:p>
        </p:txBody>
      </p:sp>
    </p:spTree>
    <p:extLst>
      <p:ext uri="{BB962C8B-B14F-4D97-AF65-F5344CB8AC3E}">
        <p14:creationId xmlns:p14="http://schemas.microsoft.com/office/powerpoint/2010/main" val="2967125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21</a:t>
            </a:fld>
            <a:endParaRPr lang="en-GB"/>
          </a:p>
        </p:txBody>
      </p:sp>
    </p:spTree>
    <p:extLst>
      <p:ext uri="{BB962C8B-B14F-4D97-AF65-F5344CB8AC3E}">
        <p14:creationId xmlns:p14="http://schemas.microsoft.com/office/powerpoint/2010/main" val="4188080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22</a:t>
            </a:fld>
            <a:endParaRPr lang="en-GB"/>
          </a:p>
        </p:txBody>
      </p:sp>
    </p:spTree>
    <p:extLst>
      <p:ext uri="{BB962C8B-B14F-4D97-AF65-F5344CB8AC3E}">
        <p14:creationId xmlns:p14="http://schemas.microsoft.com/office/powerpoint/2010/main" val="2163017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23</a:t>
            </a:fld>
            <a:endParaRPr lang="en-GB"/>
          </a:p>
        </p:txBody>
      </p:sp>
    </p:spTree>
    <p:extLst>
      <p:ext uri="{BB962C8B-B14F-4D97-AF65-F5344CB8AC3E}">
        <p14:creationId xmlns:p14="http://schemas.microsoft.com/office/powerpoint/2010/main" val="1163339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24</a:t>
            </a:fld>
            <a:endParaRPr lang="en-GB"/>
          </a:p>
        </p:txBody>
      </p:sp>
    </p:spTree>
    <p:extLst>
      <p:ext uri="{BB962C8B-B14F-4D97-AF65-F5344CB8AC3E}">
        <p14:creationId xmlns:p14="http://schemas.microsoft.com/office/powerpoint/2010/main" val="2924584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25</a:t>
            </a:fld>
            <a:endParaRPr lang="en-GB"/>
          </a:p>
        </p:txBody>
      </p:sp>
    </p:spTree>
    <p:extLst>
      <p:ext uri="{BB962C8B-B14F-4D97-AF65-F5344CB8AC3E}">
        <p14:creationId xmlns:p14="http://schemas.microsoft.com/office/powerpoint/2010/main" val="822141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26</a:t>
            </a:fld>
            <a:endParaRPr lang="en-GB"/>
          </a:p>
        </p:txBody>
      </p:sp>
    </p:spTree>
    <p:extLst>
      <p:ext uri="{BB962C8B-B14F-4D97-AF65-F5344CB8AC3E}">
        <p14:creationId xmlns:p14="http://schemas.microsoft.com/office/powerpoint/2010/main" val="1190765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27</a:t>
            </a:fld>
            <a:endParaRPr lang="en-GB"/>
          </a:p>
        </p:txBody>
      </p:sp>
    </p:spTree>
    <p:extLst>
      <p:ext uri="{BB962C8B-B14F-4D97-AF65-F5344CB8AC3E}">
        <p14:creationId xmlns:p14="http://schemas.microsoft.com/office/powerpoint/2010/main" val="3317225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28</a:t>
            </a:fld>
            <a:endParaRPr lang="en-GB"/>
          </a:p>
        </p:txBody>
      </p:sp>
    </p:spTree>
    <p:extLst>
      <p:ext uri="{BB962C8B-B14F-4D97-AF65-F5344CB8AC3E}">
        <p14:creationId xmlns:p14="http://schemas.microsoft.com/office/powerpoint/2010/main" val="3599023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29</a:t>
            </a:fld>
            <a:endParaRPr lang="en-GB"/>
          </a:p>
        </p:txBody>
      </p:sp>
    </p:spTree>
    <p:extLst>
      <p:ext uri="{BB962C8B-B14F-4D97-AF65-F5344CB8AC3E}">
        <p14:creationId xmlns:p14="http://schemas.microsoft.com/office/powerpoint/2010/main" val="2744690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776288"/>
            <a:ext cx="4953000" cy="3714750"/>
          </a:xfrm>
        </p:spPr>
      </p:sp>
      <p:sp>
        <p:nvSpPr>
          <p:cNvPr id="3" name="Notes Placeholder 2"/>
          <p:cNvSpPr>
            <a:spLocks noGrp="1"/>
          </p:cNvSpPr>
          <p:nvPr>
            <p:ph type="body" idx="1"/>
          </p:nvPr>
        </p:nvSpPr>
        <p:spPr/>
        <p:txBody>
          <a:bodyPr/>
          <a:lstStyle/>
          <a:p>
            <a:r>
              <a:rPr lang="en-GB" sz="1000" dirty="0" smtClean="0"/>
              <a:t>Project has, however, also given some really useful pointers as to ways in which we can develop other aspects of the law school’s work, both in the Centre and within curriculum.</a:t>
            </a:r>
          </a:p>
          <a:p>
            <a:pPr marL="228600" indent="-228600">
              <a:buAutoNum type="arabicParenR"/>
            </a:pPr>
            <a:r>
              <a:rPr lang="en-GB" sz="1000" dirty="0" smtClean="0"/>
              <a:t>Creative IP, effectively, a public legal education project. PLE high on the agenda in the pre-crash years as a way of meeting unmet legal need. </a:t>
            </a:r>
            <a:r>
              <a:rPr lang="en-GB" sz="1000" dirty="0" err="1" smtClean="0"/>
              <a:t>Genn</a:t>
            </a:r>
            <a:r>
              <a:rPr lang="en-GB" sz="1000" dirty="0" smtClean="0"/>
              <a:t> et al (1999) Paths to Justice highlighted the potential of a “coordinated programme of public education to better understand that matters that are fundamental to citizenship” in both schools and more widely as a way of addressing the fact that around 50% of legal problems go unresolved. PLE Taskforce report in 2007 recommended establishment of a PLE Centre. Even more topical now given the shrinking of State assistance. </a:t>
            </a:r>
          </a:p>
          <a:p>
            <a:pPr marL="228600" indent="-228600">
              <a:buAutoNum type="arabicParenR"/>
            </a:pPr>
            <a:r>
              <a:rPr lang="en-GB" sz="1000" dirty="0" smtClean="0"/>
              <a:t>Centre already doing these projects (e.g. </a:t>
            </a:r>
            <a:r>
              <a:rPr lang="en-GB" sz="1000" dirty="0" err="1" smtClean="0"/>
              <a:t>Streetlaw</a:t>
            </a:r>
            <a:r>
              <a:rPr lang="en-GB" sz="1000" dirty="0" smtClean="0"/>
              <a:t> in schools, Prison Education Project, FGM project developing with a group of BPTC students). Difference here is that with Creative IP project, we’re giving assistance to, say, a fashion designer whose designs are being ripped off by manufacturers in the Far East rather than a prisoner on the verge of release who needs to know what convictions he has to disclose. Social and economic benefit as creative industries now 5% of the overall UK economy employing in 2013 2.62 million people many of whom are self-employed. Areas of law we can cover as educators unlimited – </a:t>
            </a:r>
            <a:r>
              <a:rPr lang="en-GB" sz="1000" dirty="0" err="1" smtClean="0"/>
              <a:t>e.g</a:t>
            </a:r>
            <a:r>
              <a:rPr lang="en-GB" sz="1000" dirty="0" smtClean="0"/>
              <a:t> resources a school might want on sexual offences as part of their PSHE </a:t>
            </a:r>
            <a:r>
              <a:rPr lang="en-GB" sz="1000" dirty="0" err="1" smtClean="0"/>
              <a:t>porgramme</a:t>
            </a:r>
            <a:r>
              <a:rPr lang="en-GB" sz="1000" dirty="0" smtClean="0"/>
              <a:t> - </a:t>
            </a:r>
          </a:p>
          <a:p>
            <a:pPr marL="228600" indent="-228600">
              <a:buAutoNum type="arabicParenR"/>
            </a:pPr>
            <a:r>
              <a:rPr lang="en-GB" sz="1000" dirty="0" smtClean="0"/>
              <a:t>Hosting “the book” on the Centre’s website a start – the publication can become part of a series of resources in different areas of law. Resources developed by students as part of a module (under staff supervision) – those which “work” uploaded to the website or offered to community groups as part of the </a:t>
            </a:r>
            <a:r>
              <a:rPr lang="en-GB" sz="1000" dirty="0" err="1" smtClean="0"/>
              <a:t>Centre;’s</a:t>
            </a:r>
            <a:r>
              <a:rPr lang="en-GB" sz="1000" dirty="0" smtClean="0"/>
              <a:t> business</a:t>
            </a:r>
          </a:p>
          <a:p>
            <a:pPr marL="228600" indent="-228600">
              <a:buAutoNum type="arabicParenR"/>
            </a:pPr>
            <a:r>
              <a:rPr lang="en-GB" sz="1000" dirty="0" smtClean="0"/>
              <a:t>Website can also host/publicise materials which the public can use (MOOCs, non-credit bearing modules – free and paid for) which enable participants to address specific issues.</a:t>
            </a:r>
          </a:p>
          <a:p>
            <a:pPr marL="228600" indent="-228600">
              <a:buAutoNum type="arabicParenR"/>
            </a:pPr>
            <a:endParaRPr lang="en-GB" dirty="0" smtClean="0"/>
          </a:p>
          <a:p>
            <a:pPr marL="228600" indent="-228600">
              <a:buAutoNum type="arabicParenR"/>
            </a:pPr>
            <a:endParaRPr lang="en-GB" dirty="0" smtClean="0"/>
          </a:p>
        </p:txBody>
      </p:sp>
      <p:sp>
        <p:nvSpPr>
          <p:cNvPr id="4" name="Slide Number Placeholder 3"/>
          <p:cNvSpPr>
            <a:spLocks noGrp="1"/>
          </p:cNvSpPr>
          <p:nvPr>
            <p:ph type="sldNum" sz="quarter" idx="10"/>
          </p:nvPr>
        </p:nvSpPr>
        <p:spPr/>
        <p:txBody>
          <a:bodyPr/>
          <a:lstStyle/>
          <a:p>
            <a:fld id="{CBF9D25E-5F51-4656-8D01-746E8C6B2EB5}" type="slidenum">
              <a:rPr lang="en-GB" smtClean="0"/>
              <a:t>30</a:t>
            </a:fld>
            <a:endParaRPr lang="en-GB"/>
          </a:p>
        </p:txBody>
      </p:sp>
    </p:spTree>
    <p:extLst>
      <p:ext uri="{BB962C8B-B14F-4D97-AF65-F5344CB8AC3E}">
        <p14:creationId xmlns:p14="http://schemas.microsoft.com/office/powerpoint/2010/main" val="2912442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4</a:t>
            </a:fld>
            <a:endParaRPr lang="en-GB"/>
          </a:p>
        </p:txBody>
      </p:sp>
    </p:spTree>
    <p:extLst>
      <p:ext uri="{BB962C8B-B14F-4D97-AF65-F5344CB8AC3E}">
        <p14:creationId xmlns:p14="http://schemas.microsoft.com/office/powerpoint/2010/main" val="3025256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31</a:t>
            </a:fld>
            <a:endParaRPr lang="en-GB"/>
          </a:p>
        </p:txBody>
      </p:sp>
    </p:spTree>
    <p:extLst>
      <p:ext uri="{BB962C8B-B14F-4D97-AF65-F5344CB8AC3E}">
        <p14:creationId xmlns:p14="http://schemas.microsoft.com/office/powerpoint/2010/main" val="4181702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32</a:t>
            </a:fld>
            <a:endParaRPr lang="en-GB"/>
          </a:p>
        </p:txBody>
      </p:sp>
    </p:spTree>
    <p:extLst>
      <p:ext uri="{BB962C8B-B14F-4D97-AF65-F5344CB8AC3E}">
        <p14:creationId xmlns:p14="http://schemas.microsoft.com/office/powerpoint/2010/main" val="3555349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776288"/>
            <a:ext cx="4953000" cy="3714750"/>
          </a:xfrm>
        </p:spPr>
      </p:sp>
      <p:sp>
        <p:nvSpPr>
          <p:cNvPr id="3" name="Notes Placeholder 2"/>
          <p:cNvSpPr>
            <a:spLocks noGrp="1"/>
          </p:cNvSpPr>
          <p:nvPr>
            <p:ph type="body" idx="1"/>
          </p:nvPr>
        </p:nvSpPr>
        <p:spPr/>
        <p:txBody>
          <a:bodyPr/>
          <a:lstStyle/>
          <a:p>
            <a:r>
              <a:rPr lang="en-GB" sz="1000" dirty="0" smtClean="0"/>
              <a:t>Project has, however, also given some really useful pointers as to ways in which we can develop other aspects of the law school’s work, both in the Centre and within curriculum.</a:t>
            </a:r>
          </a:p>
          <a:p>
            <a:pPr marL="228600" indent="-228600">
              <a:buAutoNum type="arabicParenR"/>
            </a:pPr>
            <a:r>
              <a:rPr lang="en-GB" sz="1000" dirty="0" smtClean="0"/>
              <a:t>Creative IP, effectively, a public legal education project. PLE high on the agenda in the pre-crash years as a way of meeting unmet legal need. </a:t>
            </a:r>
            <a:r>
              <a:rPr lang="en-GB" sz="1000" dirty="0" err="1" smtClean="0"/>
              <a:t>Genn</a:t>
            </a:r>
            <a:r>
              <a:rPr lang="en-GB" sz="1000" dirty="0" smtClean="0"/>
              <a:t> et al (1999) Paths to Justice highlighted the potential of a “coordinated programme of public education to better understand that matters that are fundamental to citizenship” in both schools and more widely as a way of addressing the fact that around 50% of legal problems go unresolved. PLE Taskforce report in 2007 recommended establishment of a PLE Centre. Even more topical now given the shrinking of State assistance. </a:t>
            </a:r>
          </a:p>
          <a:p>
            <a:pPr marL="228600" indent="-228600">
              <a:buAutoNum type="arabicParenR"/>
            </a:pPr>
            <a:r>
              <a:rPr lang="en-GB" sz="1000" dirty="0" smtClean="0"/>
              <a:t>Centre already doing these projects (e.g. </a:t>
            </a:r>
            <a:r>
              <a:rPr lang="en-GB" sz="1000" dirty="0" err="1" smtClean="0"/>
              <a:t>Streetlaw</a:t>
            </a:r>
            <a:r>
              <a:rPr lang="en-GB" sz="1000" dirty="0" smtClean="0"/>
              <a:t> in schools, Prison Education Project, FGM project developing with a group of BPTC students). Difference here is that with Creative IP project, we’re giving assistance to, say, a fashion designer whose designs are being ripped off by manufacturers in the Far East rather than a prisoner on the verge of release who needs to know what convictions he has to disclose. Social and economic benefit as creative industries now 5% of the overall UK economy employing in 2013 2.62 million people many of whom are self-employed. Areas of law we can cover as educators unlimited – </a:t>
            </a:r>
            <a:r>
              <a:rPr lang="en-GB" sz="1000" dirty="0" err="1" smtClean="0"/>
              <a:t>e.g</a:t>
            </a:r>
            <a:r>
              <a:rPr lang="en-GB" sz="1000" dirty="0" smtClean="0"/>
              <a:t> resources a school might want on sexual offences as part of their PSHE </a:t>
            </a:r>
            <a:r>
              <a:rPr lang="en-GB" sz="1000" dirty="0" err="1" smtClean="0"/>
              <a:t>porgramme</a:t>
            </a:r>
            <a:r>
              <a:rPr lang="en-GB" sz="1000" dirty="0" smtClean="0"/>
              <a:t> - </a:t>
            </a:r>
          </a:p>
          <a:p>
            <a:pPr marL="228600" indent="-228600">
              <a:buAutoNum type="arabicParenR"/>
            </a:pPr>
            <a:r>
              <a:rPr lang="en-GB" sz="1000" dirty="0" smtClean="0"/>
              <a:t>Hosting “the book” on the Centre’s website a start – the publication can become part of a series of resources in different areas of law. Resources developed by students as part of a module (under staff supervision) – those which “work” uploaded to the website or offered to community groups as part of the </a:t>
            </a:r>
            <a:r>
              <a:rPr lang="en-GB" sz="1000" dirty="0" err="1" smtClean="0"/>
              <a:t>Centre;’s</a:t>
            </a:r>
            <a:r>
              <a:rPr lang="en-GB" sz="1000" dirty="0" smtClean="0"/>
              <a:t> business</a:t>
            </a:r>
          </a:p>
          <a:p>
            <a:pPr marL="228600" indent="-228600">
              <a:buAutoNum type="arabicParenR"/>
            </a:pPr>
            <a:r>
              <a:rPr lang="en-GB" sz="1000" dirty="0" smtClean="0"/>
              <a:t>Website can also host/publicise materials which the public can use (MOOCs, non-credit bearing modules – free and paid for) which enable participants to address specific issues.</a:t>
            </a:r>
          </a:p>
          <a:p>
            <a:pPr marL="228600" indent="-228600">
              <a:buAutoNum type="arabicParenR"/>
            </a:pPr>
            <a:endParaRPr lang="en-GB" dirty="0" smtClean="0"/>
          </a:p>
          <a:p>
            <a:pPr marL="228600" indent="-228600">
              <a:buAutoNum type="arabicParenR"/>
            </a:pPr>
            <a:endParaRPr lang="en-GB" dirty="0" smtClean="0"/>
          </a:p>
        </p:txBody>
      </p:sp>
      <p:sp>
        <p:nvSpPr>
          <p:cNvPr id="4" name="Slide Number Placeholder 3"/>
          <p:cNvSpPr>
            <a:spLocks noGrp="1"/>
          </p:cNvSpPr>
          <p:nvPr>
            <p:ph type="sldNum" sz="quarter" idx="10"/>
          </p:nvPr>
        </p:nvSpPr>
        <p:spPr/>
        <p:txBody>
          <a:bodyPr/>
          <a:lstStyle/>
          <a:p>
            <a:fld id="{CBF9D25E-5F51-4656-8D01-746E8C6B2EB5}" type="slidenum">
              <a:rPr lang="en-GB" smtClean="0"/>
              <a:t>33</a:t>
            </a:fld>
            <a:endParaRPr lang="en-GB"/>
          </a:p>
        </p:txBody>
      </p:sp>
    </p:spTree>
    <p:extLst>
      <p:ext uri="{BB962C8B-B14F-4D97-AF65-F5344CB8AC3E}">
        <p14:creationId xmlns:p14="http://schemas.microsoft.com/office/powerpoint/2010/main" val="793300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5</a:t>
            </a:fld>
            <a:endParaRPr lang="en-GB"/>
          </a:p>
        </p:txBody>
      </p:sp>
    </p:spTree>
    <p:extLst>
      <p:ext uri="{BB962C8B-B14F-4D97-AF65-F5344CB8AC3E}">
        <p14:creationId xmlns:p14="http://schemas.microsoft.com/office/powerpoint/2010/main" val="2996015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6</a:t>
            </a:fld>
            <a:endParaRPr lang="en-GB"/>
          </a:p>
        </p:txBody>
      </p:sp>
    </p:spTree>
    <p:extLst>
      <p:ext uri="{BB962C8B-B14F-4D97-AF65-F5344CB8AC3E}">
        <p14:creationId xmlns:p14="http://schemas.microsoft.com/office/powerpoint/2010/main" val="1262762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7</a:t>
            </a:fld>
            <a:endParaRPr lang="en-GB"/>
          </a:p>
        </p:txBody>
      </p:sp>
    </p:spTree>
    <p:extLst>
      <p:ext uri="{BB962C8B-B14F-4D97-AF65-F5344CB8AC3E}">
        <p14:creationId xmlns:p14="http://schemas.microsoft.com/office/powerpoint/2010/main" val="434536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8</a:t>
            </a:fld>
            <a:endParaRPr lang="en-GB"/>
          </a:p>
        </p:txBody>
      </p:sp>
    </p:spTree>
    <p:extLst>
      <p:ext uri="{BB962C8B-B14F-4D97-AF65-F5344CB8AC3E}">
        <p14:creationId xmlns:p14="http://schemas.microsoft.com/office/powerpoint/2010/main" val="2475617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9</a:t>
            </a:fld>
            <a:endParaRPr lang="en-GB"/>
          </a:p>
        </p:txBody>
      </p:sp>
    </p:spTree>
    <p:extLst>
      <p:ext uri="{BB962C8B-B14F-4D97-AF65-F5344CB8AC3E}">
        <p14:creationId xmlns:p14="http://schemas.microsoft.com/office/powerpoint/2010/main" val="878366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10</a:t>
            </a:fld>
            <a:endParaRPr lang="en-GB"/>
          </a:p>
        </p:txBody>
      </p:sp>
    </p:spTree>
    <p:extLst>
      <p:ext uri="{BB962C8B-B14F-4D97-AF65-F5344CB8AC3E}">
        <p14:creationId xmlns:p14="http://schemas.microsoft.com/office/powerpoint/2010/main" val="3292321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8A0CAFF-AB72-43FE-95C3-95BD13EC8717}" type="datetimeFigureOut">
              <a:rPr lang="en-GB" smtClean="0"/>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12F43-C0C9-4F17-A466-2274861CABDA}" type="slidenum">
              <a:rPr lang="en-GB" smtClean="0"/>
              <a:t>‹#›</a:t>
            </a:fld>
            <a:endParaRPr lang="en-GB"/>
          </a:p>
        </p:txBody>
      </p:sp>
    </p:spTree>
    <p:extLst>
      <p:ext uri="{BB962C8B-B14F-4D97-AF65-F5344CB8AC3E}">
        <p14:creationId xmlns:p14="http://schemas.microsoft.com/office/powerpoint/2010/main" val="752987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A0CAFF-AB72-43FE-95C3-95BD13EC8717}" type="datetimeFigureOut">
              <a:rPr lang="en-GB" smtClean="0"/>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12F43-C0C9-4F17-A466-2274861CABDA}" type="slidenum">
              <a:rPr lang="en-GB" smtClean="0"/>
              <a:t>‹#›</a:t>
            </a:fld>
            <a:endParaRPr lang="en-GB"/>
          </a:p>
        </p:txBody>
      </p:sp>
    </p:spTree>
    <p:extLst>
      <p:ext uri="{BB962C8B-B14F-4D97-AF65-F5344CB8AC3E}">
        <p14:creationId xmlns:p14="http://schemas.microsoft.com/office/powerpoint/2010/main" val="709049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A0CAFF-AB72-43FE-95C3-95BD13EC8717}" type="datetimeFigureOut">
              <a:rPr lang="en-GB" smtClean="0"/>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12F43-C0C9-4F17-A466-2274861CABDA}" type="slidenum">
              <a:rPr lang="en-GB" smtClean="0"/>
              <a:t>‹#›</a:t>
            </a:fld>
            <a:endParaRPr lang="en-GB"/>
          </a:p>
        </p:txBody>
      </p:sp>
    </p:spTree>
    <p:extLst>
      <p:ext uri="{BB962C8B-B14F-4D97-AF65-F5344CB8AC3E}">
        <p14:creationId xmlns:p14="http://schemas.microsoft.com/office/powerpoint/2010/main" val="63788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A0CAFF-AB72-43FE-95C3-95BD13EC8717}" type="datetimeFigureOut">
              <a:rPr lang="en-GB" smtClean="0"/>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12F43-C0C9-4F17-A466-2274861CABDA}" type="slidenum">
              <a:rPr lang="en-GB" smtClean="0"/>
              <a:t>‹#›</a:t>
            </a:fld>
            <a:endParaRPr lang="en-GB"/>
          </a:p>
        </p:txBody>
      </p:sp>
    </p:spTree>
    <p:extLst>
      <p:ext uri="{BB962C8B-B14F-4D97-AF65-F5344CB8AC3E}">
        <p14:creationId xmlns:p14="http://schemas.microsoft.com/office/powerpoint/2010/main" val="4150480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A0CAFF-AB72-43FE-95C3-95BD13EC8717}" type="datetimeFigureOut">
              <a:rPr lang="en-GB" smtClean="0"/>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12F43-C0C9-4F17-A466-2274861CABDA}" type="slidenum">
              <a:rPr lang="en-GB" smtClean="0"/>
              <a:t>‹#›</a:t>
            </a:fld>
            <a:endParaRPr lang="en-GB"/>
          </a:p>
        </p:txBody>
      </p:sp>
    </p:spTree>
    <p:extLst>
      <p:ext uri="{BB962C8B-B14F-4D97-AF65-F5344CB8AC3E}">
        <p14:creationId xmlns:p14="http://schemas.microsoft.com/office/powerpoint/2010/main" val="3024771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8A0CAFF-AB72-43FE-95C3-95BD13EC8717}" type="datetimeFigureOut">
              <a:rPr lang="en-GB" smtClean="0"/>
              <a:t>13/11/2015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B12F43-C0C9-4F17-A466-2274861CABDA}" type="slidenum">
              <a:rPr lang="en-GB" smtClean="0"/>
              <a:t>‹#›</a:t>
            </a:fld>
            <a:endParaRPr lang="en-GB"/>
          </a:p>
        </p:txBody>
      </p:sp>
    </p:spTree>
    <p:extLst>
      <p:ext uri="{BB962C8B-B14F-4D97-AF65-F5344CB8AC3E}">
        <p14:creationId xmlns:p14="http://schemas.microsoft.com/office/powerpoint/2010/main" val="1757216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8A0CAFF-AB72-43FE-95C3-95BD13EC8717}" type="datetimeFigureOut">
              <a:rPr lang="en-GB" smtClean="0"/>
              <a:t>13/11/2015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B12F43-C0C9-4F17-A466-2274861CABDA}" type="slidenum">
              <a:rPr lang="en-GB" smtClean="0"/>
              <a:t>‹#›</a:t>
            </a:fld>
            <a:endParaRPr lang="en-GB"/>
          </a:p>
        </p:txBody>
      </p:sp>
    </p:spTree>
    <p:extLst>
      <p:ext uri="{BB962C8B-B14F-4D97-AF65-F5344CB8AC3E}">
        <p14:creationId xmlns:p14="http://schemas.microsoft.com/office/powerpoint/2010/main" val="3711560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8A0CAFF-AB72-43FE-95C3-95BD13EC8717}" type="datetimeFigureOut">
              <a:rPr lang="en-GB" smtClean="0"/>
              <a:t>13/11/2015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B12F43-C0C9-4F17-A466-2274861CABDA}" type="slidenum">
              <a:rPr lang="en-GB" smtClean="0"/>
              <a:t>‹#›</a:t>
            </a:fld>
            <a:endParaRPr lang="en-GB"/>
          </a:p>
        </p:txBody>
      </p:sp>
    </p:spTree>
    <p:extLst>
      <p:ext uri="{BB962C8B-B14F-4D97-AF65-F5344CB8AC3E}">
        <p14:creationId xmlns:p14="http://schemas.microsoft.com/office/powerpoint/2010/main" val="239011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0CAFF-AB72-43FE-95C3-95BD13EC8717}" type="datetimeFigureOut">
              <a:rPr lang="en-GB" smtClean="0"/>
              <a:t>13/11/2015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B12F43-C0C9-4F17-A466-2274861CABDA}" type="slidenum">
              <a:rPr lang="en-GB" smtClean="0"/>
              <a:t>‹#›</a:t>
            </a:fld>
            <a:endParaRPr lang="en-GB"/>
          </a:p>
        </p:txBody>
      </p:sp>
    </p:spTree>
    <p:extLst>
      <p:ext uri="{BB962C8B-B14F-4D97-AF65-F5344CB8AC3E}">
        <p14:creationId xmlns:p14="http://schemas.microsoft.com/office/powerpoint/2010/main" val="426200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0CAFF-AB72-43FE-95C3-95BD13EC8717}" type="datetimeFigureOut">
              <a:rPr lang="en-GB" smtClean="0"/>
              <a:t>13/11/2015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B12F43-C0C9-4F17-A466-2274861CABDA}" type="slidenum">
              <a:rPr lang="en-GB" smtClean="0"/>
              <a:t>‹#›</a:t>
            </a:fld>
            <a:endParaRPr lang="en-GB"/>
          </a:p>
        </p:txBody>
      </p:sp>
    </p:spTree>
    <p:extLst>
      <p:ext uri="{BB962C8B-B14F-4D97-AF65-F5344CB8AC3E}">
        <p14:creationId xmlns:p14="http://schemas.microsoft.com/office/powerpoint/2010/main" val="11970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0CAFF-AB72-43FE-95C3-95BD13EC8717}" type="datetimeFigureOut">
              <a:rPr lang="en-GB" smtClean="0"/>
              <a:t>13/11/2015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B12F43-C0C9-4F17-A466-2274861CABDA}" type="slidenum">
              <a:rPr lang="en-GB" smtClean="0"/>
              <a:t>‹#›</a:t>
            </a:fld>
            <a:endParaRPr lang="en-GB"/>
          </a:p>
        </p:txBody>
      </p:sp>
    </p:spTree>
    <p:extLst>
      <p:ext uri="{BB962C8B-B14F-4D97-AF65-F5344CB8AC3E}">
        <p14:creationId xmlns:p14="http://schemas.microsoft.com/office/powerpoint/2010/main" val="161946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0CAFF-AB72-43FE-95C3-95BD13EC8717}" type="datetimeFigureOut">
              <a:rPr lang="en-GB" smtClean="0"/>
              <a:t>13/11/2015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12F43-C0C9-4F17-A466-2274861CABDA}" type="slidenum">
              <a:rPr lang="en-GB" smtClean="0"/>
              <a:t>‹#›</a:t>
            </a:fld>
            <a:endParaRPr lang="en-GB"/>
          </a:p>
        </p:txBody>
      </p:sp>
    </p:spTree>
    <p:extLst>
      <p:ext uri="{BB962C8B-B14F-4D97-AF65-F5344CB8AC3E}">
        <p14:creationId xmlns:p14="http://schemas.microsoft.com/office/powerpoint/2010/main" val="4213720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C:\WINNT\Temp\Temporary%20Internet%20Files\OLK4\NLS_Logo_FullRes.gif" TargetMode="Externa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5.jp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hyperlink" Target="http://www.openlawlab.com/2013/12/23/law-design-consumer-law-pop-class-d-school/"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hyperlink" Target="http://www.theladyinwaiting.org/"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hyperlink" Target="../Nottingham%20Creative%20IP/Book/E-Version/IP%20e-version.pdf" TargetMode="External"/><Relationship Id="rId7"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hyperlink" Target="mailto:Janice.denoncourt@ntu.ac.uk" TargetMode="External"/><Relationship Id="rId4" Type="http://schemas.openxmlformats.org/officeDocument/2006/relationships/hyperlink" Target="mailto:Estelle.paley@ntu.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file:///C:\WINNT\Temp\Temporary%20Internet%20Files\OLK4\NLS_Logo_FullRes.gif" TargetMode="External"/><Relationship Id="rId5" Type="http://schemas.openxmlformats.org/officeDocument/2006/relationships/image" Target="../media/image3.pn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hyperlink" Target="mailto:Janice.denoncourt@ntu.ac.uk" TargetMode="Externa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02120" y="1931093"/>
            <a:ext cx="8448576" cy="13681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000" dirty="0" smtClean="0">
                <a:solidFill>
                  <a:srgbClr val="0070C0"/>
                </a:solidFill>
              </a:rPr>
              <a:t>European Intellectual Property Teachers’ Network</a:t>
            </a:r>
          </a:p>
          <a:p>
            <a:r>
              <a:rPr lang="en-US" altLang="en-US" sz="2000" dirty="0" smtClean="0">
                <a:solidFill>
                  <a:srgbClr val="0070C0"/>
                </a:solidFill>
              </a:rPr>
              <a:t>8th Annual Workshop, University of Latvia, Riga 2015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1</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pic>
        <p:nvPicPr>
          <p:cNvPr id="8" name="Picture 4" descr="C:\WINNT\Temp\Temporary Internet Files\OLK4\NLS_Logo_FullRes.gif"/>
          <p:cNvPicPr>
            <a:picLocks noGrp="1" noChangeAspect="1" noChangeArrowheads="1"/>
          </p:cNvPicPr>
          <p:nvPr>
            <p:ph type="ctrTitle"/>
          </p:nvPr>
        </p:nvPicPr>
        <p:blipFill>
          <a:blip r:embed="rId5" r:link="rId6" cstate="print">
            <a:extLst>
              <a:ext uri="{28A0092B-C50C-407E-A947-70E740481C1C}">
                <a14:useLocalDpi xmlns:a14="http://schemas.microsoft.com/office/drawing/2010/main" val="0"/>
              </a:ext>
            </a:extLst>
          </a:blip>
          <a:srcRect/>
          <a:stretch>
            <a:fillRect/>
          </a:stretch>
        </p:blipFill>
        <p:spPr>
          <a:xfrm>
            <a:off x="7250174" y="5705344"/>
            <a:ext cx="159226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10"/>
          <p:cNvSpPr/>
          <p:nvPr/>
        </p:nvSpPr>
        <p:spPr>
          <a:xfrm>
            <a:off x="3522543" y="6075144"/>
            <a:ext cx="2007729" cy="646331"/>
          </a:xfrm>
          <a:prstGeom prst="rect">
            <a:avLst/>
          </a:prstGeom>
        </p:spPr>
        <p:txBody>
          <a:bodyPr wrap="none">
            <a:spAutoFit/>
          </a:bodyPr>
          <a:lstStyle/>
          <a:p>
            <a:pPr algn="ctr"/>
            <a:r>
              <a:rPr lang="en-GB" b="1" dirty="0" smtClean="0">
                <a:solidFill>
                  <a:schemeClr val="tx2"/>
                </a:solidFill>
              </a:rPr>
              <a:t>Janice </a:t>
            </a:r>
            <a:r>
              <a:rPr lang="en-GB" b="1" dirty="0" err="1" smtClean="0">
                <a:solidFill>
                  <a:schemeClr val="tx2"/>
                </a:solidFill>
              </a:rPr>
              <a:t>Denoncourt</a:t>
            </a:r>
            <a:r>
              <a:rPr lang="en-GB" dirty="0" smtClean="0">
                <a:solidFill>
                  <a:schemeClr val="tx2"/>
                </a:solidFill>
              </a:rPr>
              <a:t> </a:t>
            </a:r>
          </a:p>
          <a:p>
            <a:pPr algn="ctr"/>
            <a:r>
              <a:rPr lang="en-GB" dirty="0" smtClean="0">
                <a:solidFill>
                  <a:schemeClr val="tx2"/>
                </a:solidFill>
              </a:rPr>
              <a:t>29-30 June 2015</a:t>
            </a:r>
          </a:p>
        </p:txBody>
      </p:sp>
      <p:sp>
        <p:nvSpPr>
          <p:cNvPr id="12" name="Rectangle 11"/>
          <p:cNvSpPr/>
          <p:nvPr/>
        </p:nvSpPr>
        <p:spPr>
          <a:xfrm>
            <a:off x="611560" y="3204140"/>
            <a:ext cx="7920880" cy="2579168"/>
          </a:xfrm>
          <a:prstGeom prst="rect">
            <a:avLst/>
          </a:prstGeom>
        </p:spPr>
        <p:txBody>
          <a:bodyPr wrap="square">
            <a:spAutoFit/>
          </a:bodyPr>
          <a:lstStyle/>
          <a:p>
            <a:pPr algn="ctr">
              <a:lnSpc>
                <a:spcPct val="115000"/>
              </a:lnSpc>
              <a:spcAft>
                <a:spcPts val="0"/>
              </a:spcAft>
            </a:pPr>
            <a:r>
              <a:rPr lang="en-GB" sz="2000" b="1" dirty="0" smtClean="0">
                <a:solidFill>
                  <a:srgbClr val="00B050"/>
                </a:solidFill>
                <a:effectLst/>
                <a:latin typeface="Calibri" panose="020F0502020204030204" pitchFamily="34" charset="0"/>
                <a:ea typeface="SimSun" panose="02010600030101010101" pitchFamily="2" charset="-122"/>
                <a:cs typeface="Arial" panose="020B0604020202020204" pitchFamily="34" charset="0"/>
              </a:rPr>
              <a:t>Educating Creatives about IP</a:t>
            </a:r>
            <a:r>
              <a:rPr lang="en-GB" sz="2000" b="1" dirty="0">
                <a:solidFill>
                  <a:srgbClr val="00B050"/>
                </a:solidFill>
                <a:latin typeface="Calibri" panose="020F0502020204030204" pitchFamily="34" charset="0"/>
                <a:ea typeface="SimSun" panose="02010600030101010101" pitchFamily="2" charset="-122"/>
                <a:cs typeface="Arial" panose="020B0604020202020204" pitchFamily="34" charset="0"/>
              </a:rPr>
              <a:t>:</a:t>
            </a:r>
            <a:r>
              <a:rPr lang="en-GB" sz="2000" b="1" dirty="0" smtClean="0">
                <a:solidFill>
                  <a:srgbClr val="00B050"/>
                </a:solidFill>
                <a:effectLst/>
                <a:latin typeface="Calibri" panose="020F0502020204030204" pitchFamily="34" charset="0"/>
                <a:ea typeface="SimSun" panose="02010600030101010101" pitchFamily="2" charset="-122"/>
                <a:cs typeface="Arial" panose="020B0604020202020204" pitchFamily="34" charset="0"/>
              </a:rPr>
              <a:t> </a:t>
            </a:r>
          </a:p>
          <a:p>
            <a:pPr algn="ctr">
              <a:lnSpc>
                <a:spcPct val="115000"/>
              </a:lnSpc>
              <a:spcAft>
                <a:spcPts val="0"/>
              </a:spcAft>
            </a:pPr>
            <a:r>
              <a:rPr lang="en-GB" sz="2000" b="1" dirty="0" smtClean="0">
                <a:solidFill>
                  <a:srgbClr val="00B050"/>
                </a:solidFill>
                <a:effectLst/>
                <a:latin typeface="Calibri" panose="020F0502020204030204" pitchFamily="34" charset="0"/>
                <a:ea typeface="SimSun" panose="02010600030101010101" pitchFamily="2" charset="-122"/>
                <a:cs typeface="Arial" panose="020B0604020202020204" pitchFamily="34" charset="0"/>
              </a:rPr>
              <a:t>The Nottingham Creative Intellectual Property Project</a:t>
            </a:r>
          </a:p>
          <a:p>
            <a:pPr algn="ctr"/>
            <a:endParaRPr lang="en-GB" sz="2400" dirty="0" smtClean="0">
              <a:solidFill>
                <a:srgbClr val="FF0000"/>
              </a:solidFill>
            </a:endParaRPr>
          </a:p>
          <a:p>
            <a:pPr algn="ctr"/>
            <a:r>
              <a:rPr lang="en-GB" sz="3200" b="1" dirty="0" smtClean="0">
                <a:solidFill>
                  <a:srgbClr val="FF0000"/>
                </a:solidFill>
              </a:rPr>
              <a:t>Beautiful</a:t>
            </a:r>
            <a:r>
              <a:rPr lang="en-GB" sz="3200" b="1" dirty="0" smtClean="0"/>
              <a:t> </a:t>
            </a:r>
            <a:r>
              <a:rPr lang="en-GB" sz="3200" b="1" dirty="0">
                <a:solidFill>
                  <a:srgbClr val="FFC000"/>
                </a:solidFill>
              </a:rPr>
              <a:t>law:</a:t>
            </a:r>
            <a:r>
              <a:rPr lang="en-GB" sz="3200" b="1" dirty="0"/>
              <a:t>  </a:t>
            </a:r>
            <a:r>
              <a:rPr lang="en-GB" sz="3200" b="1" dirty="0">
                <a:solidFill>
                  <a:srgbClr val="E838C2"/>
                </a:solidFill>
              </a:rPr>
              <a:t>how visualisation </a:t>
            </a:r>
            <a:endParaRPr lang="en-GB" sz="3200" b="1" dirty="0" smtClean="0">
              <a:solidFill>
                <a:srgbClr val="E838C2"/>
              </a:solidFill>
            </a:endParaRPr>
          </a:p>
          <a:p>
            <a:pPr algn="ctr"/>
            <a:r>
              <a:rPr lang="en-GB" sz="3200" b="1" dirty="0" smtClean="0">
                <a:solidFill>
                  <a:srgbClr val="00B0F0"/>
                </a:solidFill>
              </a:rPr>
              <a:t>can </a:t>
            </a:r>
            <a:r>
              <a:rPr lang="en-GB" sz="3200" b="1" dirty="0">
                <a:solidFill>
                  <a:srgbClr val="00B0F0"/>
                </a:solidFill>
              </a:rPr>
              <a:t>make </a:t>
            </a:r>
            <a:r>
              <a:rPr lang="en-GB" sz="3200" b="1" dirty="0" smtClean="0">
                <a:solidFill>
                  <a:srgbClr val="00B0F0"/>
                </a:solidFill>
              </a:rPr>
              <a:t>IP law </a:t>
            </a:r>
            <a:r>
              <a:rPr lang="en-GB" sz="3200" b="1" dirty="0">
                <a:solidFill>
                  <a:srgbClr val="00B0F0"/>
                </a:solidFill>
              </a:rPr>
              <a:t>useful </a:t>
            </a:r>
            <a:r>
              <a:rPr lang="en-GB" sz="3200" b="1" dirty="0" smtClean="0">
                <a:solidFill>
                  <a:srgbClr val="7030A0"/>
                </a:solidFill>
              </a:rPr>
              <a:t>and </a:t>
            </a:r>
            <a:r>
              <a:rPr lang="en-GB" sz="3200" b="1" dirty="0">
                <a:solidFill>
                  <a:srgbClr val="7030A0"/>
                </a:solidFill>
              </a:rPr>
              <a:t>even fascinating</a:t>
            </a:r>
          </a:p>
          <a:p>
            <a:pPr algn="ctr">
              <a:lnSpc>
                <a:spcPct val="115000"/>
              </a:lnSpc>
              <a:spcAft>
                <a:spcPts val="0"/>
              </a:spcAft>
            </a:pPr>
            <a:endParaRPr lang="en-GB" sz="2400" b="1" dirty="0">
              <a:solidFill>
                <a:srgbClr val="92D050"/>
              </a:solidFill>
              <a:effectLst/>
              <a:latin typeface="Calibri" panose="020F0502020204030204" pitchFamily="34" charset="0"/>
              <a:ea typeface="SimSun" panose="02010600030101010101" pitchFamily="2" charset="-122"/>
              <a:cs typeface="Arial" panose="020B0604020202020204" pitchFamily="34" charset="0"/>
            </a:endParaRPr>
          </a:p>
        </p:txBody>
      </p:sp>
      <p:pic>
        <p:nvPicPr>
          <p:cNvPr id="1026" name="Picture 2" descr="European Intellectual Property Teachers' Networ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611" y="1374400"/>
            <a:ext cx="85725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714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47712" y="1321110"/>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dirty="0"/>
          </a:p>
        </p:txBody>
      </p:sp>
      <p:sp>
        <p:nvSpPr>
          <p:cNvPr id="12" name="Rectangle 3"/>
          <p:cNvSpPr txBox="1">
            <a:spLocks noChangeArrowheads="1"/>
          </p:cNvSpPr>
          <p:nvPr/>
        </p:nvSpPr>
        <p:spPr>
          <a:xfrm>
            <a:off x="325388" y="3212306"/>
            <a:ext cx="8448576" cy="3675211"/>
          </a:xfrm>
          <a:prstGeom prst="rect">
            <a:avLst/>
          </a:prstGeom>
          <a:no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400" dirty="0" smtClean="0">
                <a:solidFill>
                  <a:srgbClr val="E838C2"/>
                </a:solidFill>
              </a:rPr>
              <a:t>We exercised our IMAGINATION!</a:t>
            </a:r>
          </a:p>
          <a:p>
            <a:pPr algn="l"/>
            <a:endParaRPr lang="en-GB" sz="2400" dirty="0">
              <a:solidFill>
                <a:schemeClr val="tx1"/>
              </a:solidFill>
            </a:endParaRPr>
          </a:p>
          <a:p>
            <a:r>
              <a:rPr lang="en-GB" sz="3600" dirty="0" smtClean="0">
                <a:solidFill>
                  <a:srgbClr val="FF0000"/>
                </a:solidFill>
              </a:rPr>
              <a:t>Beautiful</a:t>
            </a:r>
            <a:r>
              <a:rPr lang="en-GB" sz="3600" dirty="0" smtClean="0">
                <a:solidFill>
                  <a:schemeClr val="tx1"/>
                </a:solidFill>
              </a:rPr>
              <a:t> </a:t>
            </a:r>
            <a:r>
              <a:rPr lang="en-GB" sz="3600" dirty="0" smtClean="0">
                <a:solidFill>
                  <a:srgbClr val="FFC000"/>
                </a:solidFill>
              </a:rPr>
              <a:t>law:</a:t>
            </a:r>
            <a:r>
              <a:rPr lang="en-GB" sz="3600" dirty="0" smtClean="0">
                <a:solidFill>
                  <a:schemeClr val="tx1"/>
                </a:solidFill>
              </a:rPr>
              <a:t>  </a:t>
            </a:r>
            <a:r>
              <a:rPr lang="en-GB" sz="3600" dirty="0" smtClean="0">
                <a:solidFill>
                  <a:srgbClr val="92D050"/>
                </a:solidFill>
              </a:rPr>
              <a:t>how visualisation </a:t>
            </a:r>
          </a:p>
          <a:p>
            <a:r>
              <a:rPr lang="en-GB" sz="3600" dirty="0" smtClean="0">
                <a:solidFill>
                  <a:srgbClr val="00B0F0"/>
                </a:solidFill>
              </a:rPr>
              <a:t>can make IP law useful </a:t>
            </a:r>
            <a:r>
              <a:rPr lang="en-GB" sz="3600" dirty="0" smtClean="0">
                <a:solidFill>
                  <a:srgbClr val="7030A0"/>
                </a:solidFill>
              </a:rPr>
              <a:t>and even fascinating</a:t>
            </a:r>
          </a:p>
          <a:p>
            <a:pPr marL="342900" indent="-342900" algn="l">
              <a:buFont typeface="Arial" panose="020B0604020202020204" pitchFamily="34" charset="0"/>
              <a:buChar char="•"/>
            </a:pPr>
            <a:endParaRPr lang="en-GB" sz="2400" dirty="0" smtClean="0">
              <a:solidFill>
                <a:schemeClr val="tx1"/>
              </a:solidFill>
            </a:endParaRPr>
          </a:p>
          <a:p>
            <a:pPr algn="l"/>
            <a:endParaRPr lang="en-GB" sz="24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10</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sp>
        <p:nvSpPr>
          <p:cNvPr id="7" name="TextBox 6"/>
          <p:cNvSpPr txBox="1"/>
          <p:nvPr/>
        </p:nvSpPr>
        <p:spPr>
          <a:xfrm>
            <a:off x="434876" y="1475779"/>
            <a:ext cx="8339088" cy="2062103"/>
          </a:xfrm>
          <a:prstGeom prst="rect">
            <a:avLst/>
          </a:prstGeom>
          <a:noFill/>
        </p:spPr>
        <p:txBody>
          <a:bodyPr wrap="square" rtlCol="0">
            <a:spAutoFit/>
          </a:bodyPr>
          <a:lstStyle/>
          <a:p>
            <a:pPr algn="ctr"/>
            <a:r>
              <a:rPr lang="en-GB" sz="3200" i="1" dirty="0" smtClean="0">
                <a:solidFill>
                  <a:srgbClr val="0070C0"/>
                </a:solidFill>
              </a:rPr>
              <a:t>The Nottingham Intellectual Property </a:t>
            </a:r>
          </a:p>
          <a:p>
            <a:pPr algn="ctr"/>
            <a:r>
              <a:rPr lang="en-GB" sz="3200" i="1" dirty="0" smtClean="0">
                <a:solidFill>
                  <a:srgbClr val="0070C0"/>
                </a:solidFill>
              </a:rPr>
              <a:t>Guide for Creatives</a:t>
            </a:r>
          </a:p>
          <a:p>
            <a:pPr algn="ctr"/>
            <a:r>
              <a:rPr lang="en-GB" sz="1600" dirty="0" err="1"/>
              <a:t>Denoncourt</a:t>
            </a:r>
            <a:r>
              <a:rPr lang="en-GB" sz="1600" dirty="0"/>
              <a:t>, J. Paley, E., </a:t>
            </a:r>
            <a:r>
              <a:rPr lang="en-GB" sz="1600" dirty="0" err="1"/>
              <a:t>Jarman</a:t>
            </a:r>
            <a:r>
              <a:rPr lang="en-GB" sz="1600" dirty="0"/>
              <a:t>, J. Johnson, N., Davison, C. and Clarke, P</a:t>
            </a:r>
            <a:r>
              <a:rPr lang="en-GB" sz="1600" dirty="0" smtClean="0"/>
              <a:t>.</a:t>
            </a:r>
          </a:p>
          <a:p>
            <a:pPr algn="ctr"/>
            <a:r>
              <a:rPr lang="en-GB" sz="1600" dirty="0" smtClean="0"/>
              <a:t>(may 2015) Nottingham Trent University Publications </a:t>
            </a:r>
            <a:endParaRPr lang="en-GB" sz="1600" dirty="0"/>
          </a:p>
          <a:p>
            <a:pPr algn="ctr"/>
            <a:endParaRPr lang="en-GB" sz="3200" i="1" dirty="0">
              <a:solidFill>
                <a:srgbClr val="0070C0"/>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6033" y="5678091"/>
            <a:ext cx="1391933" cy="1043384"/>
          </a:xfrm>
          <a:prstGeom prst="rect">
            <a:avLst/>
          </a:prstGeom>
        </p:spPr>
      </p:pic>
    </p:spTree>
    <p:extLst>
      <p:ext uri="{BB962C8B-B14F-4D97-AF65-F5344CB8AC3E}">
        <p14:creationId xmlns:p14="http://schemas.microsoft.com/office/powerpoint/2010/main" val="1395504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11</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pic>
        <p:nvPicPr>
          <p:cNvPr id="1027" name="0F71965D-E768-4301-8D0C-2C3DAF9E4BAE"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201" y="1486797"/>
            <a:ext cx="7069597" cy="486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101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47712" y="1321110"/>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dirty="0"/>
          </a:p>
        </p:txBody>
      </p:sp>
      <p:sp>
        <p:nvSpPr>
          <p:cNvPr id="12" name="Rectangle 3"/>
          <p:cNvSpPr txBox="1">
            <a:spLocks noChangeArrowheads="1"/>
          </p:cNvSpPr>
          <p:nvPr/>
        </p:nvSpPr>
        <p:spPr>
          <a:xfrm>
            <a:off x="347712" y="2852936"/>
            <a:ext cx="8448576" cy="3240360"/>
          </a:xfrm>
          <a:prstGeom prst="rect">
            <a:avLst/>
          </a:prstGeom>
          <a:no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400" dirty="0" smtClean="0">
                <a:solidFill>
                  <a:srgbClr val="E838C2"/>
                </a:solidFill>
              </a:rPr>
              <a:t>Our approach:  Who’s IP law for?</a:t>
            </a:r>
            <a:endParaRPr lang="en-GB" sz="2400" dirty="0">
              <a:solidFill>
                <a:schemeClr val="tx1"/>
              </a:solidFill>
            </a:endParaRPr>
          </a:p>
          <a:p>
            <a:r>
              <a:rPr lang="en-GB" sz="2400" dirty="0" smtClean="0">
                <a:solidFill>
                  <a:schemeClr val="tx1"/>
                </a:solidFill>
              </a:rPr>
              <a:t>We’ve taken IP </a:t>
            </a:r>
            <a:r>
              <a:rPr lang="en-GB" sz="2400" dirty="0">
                <a:solidFill>
                  <a:schemeClr val="tx1"/>
                </a:solidFill>
              </a:rPr>
              <a:t>law, </a:t>
            </a:r>
            <a:r>
              <a:rPr lang="en-GB" sz="2400" dirty="0" smtClean="0">
                <a:solidFill>
                  <a:schemeClr val="tx1"/>
                </a:solidFill>
              </a:rPr>
              <a:t>often complex and impenetrable, </a:t>
            </a:r>
          </a:p>
          <a:p>
            <a:r>
              <a:rPr lang="en-GB" sz="2400" dirty="0" smtClean="0">
                <a:solidFill>
                  <a:schemeClr val="tx1"/>
                </a:solidFill>
              </a:rPr>
              <a:t>a written </a:t>
            </a:r>
            <a:r>
              <a:rPr lang="en-GB" sz="2400" dirty="0">
                <a:solidFill>
                  <a:schemeClr val="tx1"/>
                </a:solidFill>
              </a:rPr>
              <a:t>tangle of words, </a:t>
            </a:r>
            <a:endParaRPr lang="en-GB" sz="2400" dirty="0" smtClean="0">
              <a:solidFill>
                <a:schemeClr val="tx1"/>
              </a:solidFill>
            </a:endParaRPr>
          </a:p>
          <a:p>
            <a:r>
              <a:rPr lang="en-GB" sz="2400" dirty="0" smtClean="0">
                <a:solidFill>
                  <a:schemeClr val="tx1"/>
                </a:solidFill>
              </a:rPr>
              <a:t>and turned </a:t>
            </a:r>
            <a:r>
              <a:rPr lang="en-GB" sz="2400" dirty="0">
                <a:solidFill>
                  <a:schemeClr val="tx1"/>
                </a:solidFill>
              </a:rPr>
              <a:t>it into something </a:t>
            </a:r>
            <a:r>
              <a:rPr lang="en-GB" sz="2400" dirty="0" smtClean="0">
                <a:solidFill>
                  <a:schemeClr val="tx1"/>
                </a:solidFill>
              </a:rPr>
              <a:t>different.</a:t>
            </a:r>
          </a:p>
          <a:p>
            <a:r>
              <a:rPr lang="en-GB" sz="2400" dirty="0" smtClean="0">
                <a:solidFill>
                  <a:schemeClr val="tx1"/>
                </a:solidFill>
              </a:rPr>
              <a:t>We took black letter IP law and gave it a huge </a:t>
            </a:r>
          </a:p>
          <a:p>
            <a:r>
              <a:rPr lang="en-GB" sz="4800" dirty="0" smtClean="0">
                <a:solidFill>
                  <a:srgbClr val="FFC000"/>
                </a:solidFill>
              </a:rPr>
              <a:t>MAKEOVER!</a:t>
            </a:r>
          </a:p>
          <a:p>
            <a:pPr marL="342900" indent="-342900" algn="l">
              <a:buFont typeface="Arial" panose="020B0604020202020204" pitchFamily="34" charset="0"/>
              <a:buChar char="•"/>
            </a:pPr>
            <a:endParaRPr lang="en-GB" sz="2400" dirty="0" smtClean="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12</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sp>
        <p:nvSpPr>
          <p:cNvPr id="7" name="TextBox 6"/>
          <p:cNvSpPr txBox="1"/>
          <p:nvPr/>
        </p:nvSpPr>
        <p:spPr>
          <a:xfrm>
            <a:off x="434876" y="1475779"/>
            <a:ext cx="8339088" cy="1077218"/>
          </a:xfrm>
          <a:prstGeom prst="rect">
            <a:avLst/>
          </a:prstGeom>
          <a:noFill/>
        </p:spPr>
        <p:txBody>
          <a:bodyPr wrap="square" rtlCol="0">
            <a:spAutoFit/>
          </a:bodyPr>
          <a:lstStyle/>
          <a:p>
            <a:pPr algn="ctr"/>
            <a:r>
              <a:rPr lang="en-GB" sz="3200" i="1" dirty="0" smtClean="0">
                <a:solidFill>
                  <a:srgbClr val="0070C0"/>
                </a:solidFill>
              </a:rPr>
              <a:t>The Nottingham Intellectual Property </a:t>
            </a:r>
          </a:p>
          <a:p>
            <a:pPr algn="ctr"/>
            <a:r>
              <a:rPr lang="en-GB" sz="3200" i="1" dirty="0" smtClean="0">
                <a:solidFill>
                  <a:srgbClr val="0070C0"/>
                </a:solidFill>
              </a:rPr>
              <a:t>Guide for Creatives</a:t>
            </a:r>
            <a:endParaRPr lang="en-GB" sz="3200" i="1" dirty="0">
              <a:solidFill>
                <a:srgbClr val="0070C0"/>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6296" y="5407397"/>
            <a:ext cx="1650040" cy="1314078"/>
          </a:xfrm>
          <a:prstGeom prst="rect">
            <a:avLst/>
          </a:prstGeom>
        </p:spPr>
      </p:pic>
    </p:spTree>
    <p:extLst>
      <p:ext uri="{BB962C8B-B14F-4D97-AF65-F5344CB8AC3E}">
        <p14:creationId xmlns:p14="http://schemas.microsoft.com/office/powerpoint/2010/main" val="4066132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47712" y="1321110"/>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dirty="0"/>
          </a:p>
        </p:txBody>
      </p:sp>
      <p:sp>
        <p:nvSpPr>
          <p:cNvPr id="12" name="Rectangle 3"/>
          <p:cNvSpPr txBox="1">
            <a:spLocks noChangeArrowheads="1"/>
          </p:cNvSpPr>
          <p:nvPr/>
        </p:nvSpPr>
        <p:spPr>
          <a:xfrm>
            <a:off x="347712" y="2852936"/>
            <a:ext cx="8448576" cy="3240360"/>
          </a:xfrm>
          <a:prstGeom prst="rect">
            <a:avLst/>
          </a:prstGeom>
          <a:no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400" dirty="0" smtClean="0">
                <a:solidFill>
                  <a:schemeClr val="tx1"/>
                </a:solidFill>
              </a:rPr>
              <a:t>                       BEFORE                                                 AFTER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13</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sp>
        <p:nvSpPr>
          <p:cNvPr id="7" name="TextBox 6"/>
          <p:cNvSpPr txBox="1"/>
          <p:nvPr/>
        </p:nvSpPr>
        <p:spPr>
          <a:xfrm>
            <a:off x="434876" y="1475779"/>
            <a:ext cx="8339088" cy="1077218"/>
          </a:xfrm>
          <a:prstGeom prst="rect">
            <a:avLst/>
          </a:prstGeom>
          <a:noFill/>
        </p:spPr>
        <p:txBody>
          <a:bodyPr wrap="square" rtlCol="0">
            <a:spAutoFit/>
          </a:bodyPr>
          <a:lstStyle/>
          <a:p>
            <a:pPr algn="ctr"/>
            <a:r>
              <a:rPr lang="en-GB" sz="3200" i="1" dirty="0" smtClean="0">
                <a:solidFill>
                  <a:srgbClr val="0070C0"/>
                </a:solidFill>
              </a:rPr>
              <a:t>The Nottingham Intellectual Property </a:t>
            </a:r>
          </a:p>
          <a:p>
            <a:pPr algn="ctr"/>
            <a:r>
              <a:rPr lang="en-GB" sz="3200" i="1" dirty="0" smtClean="0">
                <a:solidFill>
                  <a:srgbClr val="0070C0"/>
                </a:solidFill>
              </a:rPr>
              <a:t>Guide for Creatives</a:t>
            </a:r>
            <a:endParaRPr lang="en-GB" sz="3200" i="1" dirty="0">
              <a:solidFill>
                <a:srgbClr val="0070C0"/>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3495846"/>
            <a:ext cx="3528392" cy="2357276"/>
          </a:xfrm>
          <a:prstGeom prst="rect">
            <a:avLst/>
          </a:prstGeom>
        </p:spPr>
      </p:pic>
      <p:pic>
        <p:nvPicPr>
          <p:cNvPr id="11" name="0F71965D-E768-4301-8D0C-2C3DAF9E4BAE"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4337" y="3577907"/>
            <a:ext cx="3221081" cy="219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293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47712" y="1321110"/>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dirty="0"/>
          </a:p>
        </p:txBody>
      </p:sp>
      <p:sp>
        <p:nvSpPr>
          <p:cNvPr id="12" name="Rectangle 3"/>
          <p:cNvSpPr txBox="1">
            <a:spLocks noChangeArrowheads="1"/>
          </p:cNvSpPr>
          <p:nvPr/>
        </p:nvSpPr>
        <p:spPr>
          <a:xfrm>
            <a:off x="301876" y="2966343"/>
            <a:ext cx="8842123" cy="3126953"/>
          </a:xfrm>
          <a:prstGeom prst="rect">
            <a:avLst/>
          </a:prstGeom>
          <a:no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2400" dirty="0" smtClean="0">
                <a:solidFill>
                  <a:schemeClr val="tx1"/>
                </a:solidFill>
              </a:rPr>
              <a:t>Designed </a:t>
            </a:r>
            <a:r>
              <a:rPr lang="en-GB" sz="2400" dirty="0">
                <a:solidFill>
                  <a:schemeClr val="tx1"/>
                </a:solidFill>
              </a:rPr>
              <a:t>to have </a:t>
            </a:r>
            <a:r>
              <a:rPr lang="en-GB" sz="2400" u="sng" dirty="0">
                <a:solidFill>
                  <a:srgbClr val="E838C2"/>
                </a:solidFill>
              </a:rPr>
              <a:t>high production values</a:t>
            </a:r>
            <a:r>
              <a:rPr lang="en-GB" sz="2400" dirty="0">
                <a:solidFill>
                  <a:srgbClr val="E838C2"/>
                </a:solidFill>
              </a:rPr>
              <a:t> </a:t>
            </a:r>
            <a:r>
              <a:rPr lang="en-GB" sz="2400" dirty="0">
                <a:solidFill>
                  <a:schemeClr val="tx1"/>
                </a:solidFill>
              </a:rPr>
              <a:t>to specifically target ‘Creatives’ (who are otherwise not attracted to law as a subject</a:t>
            </a:r>
            <a:r>
              <a:rPr lang="en-GB" sz="2400" dirty="0" smtClean="0">
                <a:solidFill>
                  <a:schemeClr val="tx1"/>
                </a:solidFill>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14</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sp>
        <p:nvSpPr>
          <p:cNvPr id="7" name="TextBox 6"/>
          <p:cNvSpPr txBox="1"/>
          <p:nvPr/>
        </p:nvSpPr>
        <p:spPr>
          <a:xfrm>
            <a:off x="434876" y="1475779"/>
            <a:ext cx="8339088" cy="1077218"/>
          </a:xfrm>
          <a:prstGeom prst="rect">
            <a:avLst/>
          </a:prstGeom>
          <a:noFill/>
        </p:spPr>
        <p:txBody>
          <a:bodyPr wrap="square" rtlCol="0">
            <a:spAutoFit/>
          </a:bodyPr>
          <a:lstStyle/>
          <a:p>
            <a:pPr algn="ctr"/>
            <a:r>
              <a:rPr lang="en-GB" sz="3200" i="1" dirty="0" smtClean="0">
                <a:solidFill>
                  <a:srgbClr val="0070C0"/>
                </a:solidFill>
              </a:rPr>
              <a:t>The Nottingham Intellectual Property </a:t>
            </a:r>
          </a:p>
          <a:p>
            <a:pPr algn="ctr"/>
            <a:r>
              <a:rPr lang="en-GB" sz="3200" i="1" dirty="0" smtClean="0">
                <a:solidFill>
                  <a:srgbClr val="0070C0"/>
                </a:solidFill>
              </a:rPr>
              <a:t>Guide for Creatives</a:t>
            </a:r>
            <a:endParaRPr lang="en-GB" sz="3200" i="1" dirty="0">
              <a:solidFill>
                <a:srgbClr val="0070C0"/>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888" y="4005064"/>
            <a:ext cx="2609850" cy="1905000"/>
          </a:xfrm>
          <a:prstGeom prst="rect">
            <a:avLst/>
          </a:prstGeom>
        </p:spPr>
      </p:pic>
    </p:spTree>
    <p:extLst>
      <p:ext uri="{BB962C8B-B14F-4D97-AF65-F5344CB8AC3E}">
        <p14:creationId xmlns:p14="http://schemas.microsoft.com/office/powerpoint/2010/main" val="2770130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95536" y="1556792"/>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dirty="0"/>
          </a:p>
        </p:txBody>
      </p:sp>
      <p:sp>
        <p:nvSpPr>
          <p:cNvPr id="12" name="Rectangle 3"/>
          <p:cNvSpPr txBox="1">
            <a:spLocks noChangeArrowheads="1"/>
          </p:cNvSpPr>
          <p:nvPr/>
        </p:nvSpPr>
        <p:spPr>
          <a:xfrm>
            <a:off x="297426" y="1340768"/>
            <a:ext cx="8448576" cy="4752528"/>
          </a:xfrm>
          <a:prstGeom prst="rect">
            <a:avLst/>
          </a:prstGeom>
          <a:noFill/>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20000"/>
              </a:lnSpc>
            </a:pPr>
            <a:endParaRPr lang="en-GB" sz="2400" i="1" dirty="0" smtClean="0">
              <a:solidFill>
                <a:srgbClr val="0070C0"/>
              </a:solidFill>
            </a:endParaRPr>
          </a:p>
          <a:p>
            <a:pPr>
              <a:lnSpc>
                <a:spcPct val="120000"/>
              </a:lnSpc>
            </a:pPr>
            <a:r>
              <a:rPr lang="en-GB" sz="12800" i="1" dirty="0" smtClean="0">
                <a:solidFill>
                  <a:srgbClr val="0070C0"/>
                </a:solidFill>
              </a:rPr>
              <a:t>Nottingham Intellectual  Property </a:t>
            </a:r>
          </a:p>
          <a:p>
            <a:pPr>
              <a:lnSpc>
                <a:spcPct val="120000"/>
              </a:lnSpc>
            </a:pPr>
            <a:r>
              <a:rPr lang="en-GB" sz="12800" i="1" dirty="0" smtClean="0">
                <a:solidFill>
                  <a:srgbClr val="0070C0"/>
                </a:solidFill>
              </a:rPr>
              <a:t>Guide for Creatives</a:t>
            </a:r>
            <a:endParaRPr lang="en-GB" sz="12800" dirty="0" smtClean="0"/>
          </a:p>
          <a:p>
            <a:pPr>
              <a:lnSpc>
                <a:spcPct val="120000"/>
              </a:lnSpc>
            </a:pPr>
            <a:r>
              <a:rPr lang="en-GB" sz="7400" dirty="0" smtClean="0">
                <a:solidFill>
                  <a:srgbClr val="E838C2"/>
                </a:solidFill>
              </a:rPr>
              <a:t>Launched on 27 May 2015</a:t>
            </a:r>
          </a:p>
          <a:p>
            <a:pPr marL="342900" indent="-342900" algn="l">
              <a:lnSpc>
                <a:spcPct val="120000"/>
              </a:lnSpc>
              <a:buFont typeface="Arial" panose="020B0604020202020204" pitchFamily="34" charset="0"/>
              <a:buChar char="•"/>
            </a:pPr>
            <a:r>
              <a:rPr lang="en-GB" sz="9600" dirty="0">
                <a:solidFill>
                  <a:schemeClr val="tx1"/>
                </a:solidFill>
              </a:rPr>
              <a:t>D</a:t>
            </a:r>
            <a:r>
              <a:rPr lang="en-GB" sz="9600" dirty="0" smtClean="0">
                <a:solidFill>
                  <a:schemeClr val="tx1"/>
                </a:solidFill>
              </a:rPr>
              <a:t>raws </a:t>
            </a:r>
            <a:r>
              <a:rPr lang="en-GB" sz="9600" dirty="0">
                <a:solidFill>
                  <a:schemeClr val="tx1"/>
                </a:solidFill>
              </a:rPr>
              <a:t>from </a:t>
            </a:r>
            <a:r>
              <a:rPr lang="en-GB" sz="9600" dirty="0" smtClean="0">
                <a:solidFill>
                  <a:schemeClr val="tx1"/>
                </a:solidFill>
              </a:rPr>
              <a:t>events to provide simple </a:t>
            </a:r>
            <a:r>
              <a:rPr lang="en-GB" sz="9600" dirty="0">
                <a:solidFill>
                  <a:schemeClr val="tx1"/>
                </a:solidFill>
              </a:rPr>
              <a:t>and accessible understanding of </a:t>
            </a:r>
            <a:r>
              <a:rPr lang="en-GB" sz="9600" dirty="0" smtClean="0">
                <a:solidFill>
                  <a:schemeClr val="tx1"/>
                </a:solidFill>
              </a:rPr>
              <a:t>IP to help creatives safeguard their </a:t>
            </a:r>
            <a:r>
              <a:rPr lang="en-GB" sz="9600" dirty="0">
                <a:solidFill>
                  <a:schemeClr val="tx1"/>
                </a:solidFill>
              </a:rPr>
              <a:t>ideas </a:t>
            </a:r>
            <a:r>
              <a:rPr lang="en-GB" sz="9600" dirty="0" smtClean="0">
                <a:solidFill>
                  <a:schemeClr val="tx1"/>
                </a:solidFill>
              </a:rPr>
              <a:t>and businesses. </a:t>
            </a:r>
          </a:p>
          <a:p>
            <a:pPr marL="342900" indent="-342900" algn="l">
              <a:lnSpc>
                <a:spcPct val="120000"/>
              </a:lnSpc>
              <a:buFont typeface="Arial" panose="020B0604020202020204" pitchFamily="34" charset="0"/>
              <a:buChar char="•"/>
            </a:pPr>
            <a:r>
              <a:rPr lang="en-GB" sz="9600" dirty="0" smtClean="0">
                <a:solidFill>
                  <a:schemeClr val="tx1"/>
                </a:solidFill>
              </a:rPr>
              <a:t>Demonstrates </a:t>
            </a:r>
            <a:r>
              <a:rPr lang="en-GB" sz="9600" dirty="0">
                <a:solidFill>
                  <a:schemeClr val="tx1"/>
                </a:solidFill>
              </a:rPr>
              <a:t>how </a:t>
            </a:r>
            <a:r>
              <a:rPr lang="en-GB" sz="9600" dirty="0" smtClean="0">
                <a:solidFill>
                  <a:schemeClr val="tx1"/>
                </a:solidFill>
              </a:rPr>
              <a:t>IP applies </a:t>
            </a:r>
            <a:r>
              <a:rPr lang="en-GB" sz="9600" dirty="0">
                <a:solidFill>
                  <a:schemeClr val="tx1"/>
                </a:solidFill>
              </a:rPr>
              <a:t>in the creative industries context through case </a:t>
            </a:r>
            <a:r>
              <a:rPr lang="en-GB" sz="9600" dirty="0" smtClean="0">
                <a:solidFill>
                  <a:schemeClr val="tx1"/>
                </a:solidFill>
              </a:rPr>
              <a:t>studies.  </a:t>
            </a:r>
          </a:p>
          <a:p>
            <a:pPr marL="342900" indent="-342900" algn="l">
              <a:lnSpc>
                <a:spcPct val="120000"/>
              </a:lnSpc>
              <a:buFont typeface="Arial" panose="020B0604020202020204" pitchFamily="34" charset="0"/>
              <a:buChar char="•"/>
            </a:pPr>
            <a:r>
              <a:rPr lang="en-GB" sz="9600" dirty="0" smtClean="0">
                <a:solidFill>
                  <a:schemeClr val="tx1"/>
                </a:solidFill>
              </a:rPr>
              <a:t>Provides advice about how </a:t>
            </a:r>
            <a:r>
              <a:rPr lang="en-GB" sz="9600" dirty="0">
                <a:solidFill>
                  <a:schemeClr val="tx1"/>
                </a:solidFill>
              </a:rPr>
              <a:t>to prepare when entering a collaborative project or meeting a </a:t>
            </a:r>
            <a:r>
              <a:rPr lang="en-GB" sz="9600" dirty="0" smtClean="0">
                <a:solidFill>
                  <a:schemeClr val="tx1"/>
                </a:solidFill>
              </a:rPr>
              <a:t>lawyer.</a:t>
            </a:r>
            <a:endParaRPr lang="en-GB" sz="1800" dirty="0"/>
          </a:p>
          <a:p>
            <a:pPr algn="l"/>
            <a:endParaRPr lang="en-US" altLang="en-US"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15</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spTree>
    <p:extLst>
      <p:ext uri="{BB962C8B-B14F-4D97-AF65-F5344CB8AC3E}">
        <p14:creationId xmlns:p14="http://schemas.microsoft.com/office/powerpoint/2010/main" val="2370534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47712" y="1321110"/>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dirty="0"/>
          </a:p>
        </p:txBody>
      </p:sp>
      <p:sp>
        <p:nvSpPr>
          <p:cNvPr id="12" name="Rectangle 3"/>
          <p:cNvSpPr txBox="1">
            <a:spLocks noChangeArrowheads="1"/>
          </p:cNvSpPr>
          <p:nvPr/>
        </p:nvSpPr>
        <p:spPr>
          <a:xfrm>
            <a:off x="399731" y="2502381"/>
            <a:ext cx="8579296" cy="3440777"/>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2000" dirty="0" smtClean="0">
                <a:solidFill>
                  <a:schemeClr val="tx1"/>
                </a:solidFill>
              </a:rPr>
              <a:t>New approach to IP law education: re-frames the IP content around the USER.</a:t>
            </a:r>
          </a:p>
          <a:p>
            <a:pPr marL="342900" indent="-342900" algn="l">
              <a:buFont typeface="Arial" panose="020B0604020202020204" pitchFamily="34" charset="0"/>
              <a:buChar char="•"/>
            </a:pPr>
            <a:r>
              <a:rPr lang="en-GB" sz="2000" dirty="0" smtClean="0">
                <a:solidFill>
                  <a:schemeClr val="tx1"/>
                </a:solidFill>
              </a:rPr>
              <a:t>Designed attract “creatives” not lawyers or business people.</a:t>
            </a:r>
          </a:p>
          <a:p>
            <a:pPr marL="342900" indent="-342900" algn="l">
              <a:buFont typeface="Arial" panose="020B0604020202020204" pitchFamily="34" charset="0"/>
              <a:buChar char="•"/>
            </a:pPr>
            <a:r>
              <a:rPr lang="en-GB" sz="2000" dirty="0" smtClean="0">
                <a:solidFill>
                  <a:schemeClr val="tx1"/>
                </a:solidFill>
              </a:rPr>
              <a:t>Striking images, graphics and text fuse naturally and is good educational design. </a:t>
            </a:r>
          </a:p>
          <a:p>
            <a:pPr marL="342900" indent="-342900" algn="l">
              <a:buFont typeface="Arial" panose="020B0604020202020204" pitchFamily="34" charset="0"/>
              <a:buChar char="•"/>
            </a:pPr>
            <a:r>
              <a:rPr lang="en-GB" sz="2000" dirty="0">
                <a:solidFill>
                  <a:schemeClr val="tx1"/>
                </a:solidFill>
              </a:rPr>
              <a:t>Visually appealing format draws in “Creatives” – it does not resemble a textbook.  </a:t>
            </a:r>
          </a:p>
          <a:p>
            <a:pPr marL="342900" indent="-342900" algn="l">
              <a:buFont typeface="Arial" panose="020B0604020202020204" pitchFamily="34" charset="0"/>
              <a:buChar char="•"/>
            </a:pPr>
            <a:r>
              <a:rPr lang="en-GB" sz="2000" dirty="0" smtClean="0">
                <a:solidFill>
                  <a:schemeClr val="tx1"/>
                </a:solidFill>
              </a:rPr>
              <a:t>Does not divide the topics into types of IP e.g. copyright, patents, trade marks, rather by the IP law specific to creative sectors.</a:t>
            </a:r>
          </a:p>
          <a:p>
            <a:pPr marL="342900" indent="-342900" algn="l">
              <a:buFont typeface="Arial" panose="020B0604020202020204" pitchFamily="34" charset="0"/>
              <a:buChar char="•"/>
            </a:pPr>
            <a:r>
              <a:rPr lang="en-GB" sz="2000" dirty="0" smtClean="0">
                <a:solidFill>
                  <a:schemeClr val="tx1"/>
                </a:solidFill>
              </a:rPr>
              <a:t>Opens up the IP law space to those people </a:t>
            </a:r>
            <a:r>
              <a:rPr lang="en-GB" sz="2000" smtClean="0">
                <a:solidFill>
                  <a:schemeClr val="tx1"/>
                </a:solidFill>
              </a:rPr>
              <a:t>directly affected </a:t>
            </a:r>
            <a:r>
              <a:rPr lang="en-GB" sz="2000" dirty="0" smtClean="0">
                <a:solidFill>
                  <a:schemeClr val="tx1"/>
                </a:solidFill>
              </a:rPr>
              <a:t>by IP law in their creative work and lives.  </a:t>
            </a:r>
          </a:p>
          <a:p>
            <a:pPr algn="l"/>
            <a:endParaRPr lang="en-GB" sz="2400" dirty="0">
              <a:solidFill>
                <a:schemeClr val="tx1"/>
              </a:solidFill>
            </a:endParaRPr>
          </a:p>
          <a:p>
            <a:pPr marL="342900" indent="-342900" algn="l">
              <a:buFont typeface="Arial" panose="020B0604020202020204" pitchFamily="34" charset="0"/>
              <a:buChar char="•"/>
            </a:pPr>
            <a:endParaRPr lang="en-GB" sz="24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16</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sp>
        <p:nvSpPr>
          <p:cNvPr id="7" name="TextBox 6"/>
          <p:cNvSpPr txBox="1"/>
          <p:nvPr/>
        </p:nvSpPr>
        <p:spPr>
          <a:xfrm>
            <a:off x="434876" y="1235623"/>
            <a:ext cx="8339088" cy="1077218"/>
          </a:xfrm>
          <a:prstGeom prst="rect">
            <a:avLst/>
          </a:prstGeom>
          <a:noFill/>
        </p:spPr>
        <p:txBody>
          <a:bodyPr wrap="square" rtlCol="0">
            <a:spAutoFit/>
          </a:bodyPr>
          <a:lstStyle/>
          <a:p>
            <a:pPr algn="ctr"/>
            <a:r>
              <a:rPr lang="en-GB" sz="3200" dirty="0" smtClean="0">
                <a:solidFill>
                  <a:srgbClr val="0070C0"/>
                </a:solidFill>
              </a:rPr>
              <a:t>The Nottingham Intellectual Property </a:t>
            </a:r>
          </a:p>
          <a:p>
            <a:pPr algn="ctr"/>
            <a:r>
              <a:rPr lang="en-GB" sz="3200" dirty="0" smtClean="0">
                <a:solidFill>
                  <a:srgbClr val="0070C0"/>
                </a:solidFill>
              </a:rPr>
              <a:t>Guide for Creatives</a:t>
            </a:r>
            <a:endParaRPr lang="en-GB" sz="3200" dirty="0">
              <a:solidFill>
                <a:srgbClr val="0070C0"/>
              </a:solidFill>
            </a:endParaRPr>
          </a:p>
        </p:txBody>
      </p:sp>
    </p:spTree>
    <p:extLst>
      <p:ext uri="{BB962C8B-B14F-4D97-AF65-F5344CB8AC3E}">
        <p14:creationId xmlns:p14="http://schemas.microsoft.com/office/powerpoint/2010/main" val="4067907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47712" y="1321110"/>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dirty="0"/>
          </a:p>
        </p:txBody>
      </p:sp>
      <p:sp>
        <p:nvSpPr>
          <p:cNvPr id="12" name="Rectangle 3"/>
          <p:cNvSpPr txBox="1">
            <a:spLocks noChangeArrowheads="1"/>
          </p:cNvSpPr>
          <p:nvPr/>
        </p:nvSpPr>
        <p:spPr>
          <a:xfrm>
            <a:off x="313070" y="2715297"/>
            <a:ext cx="8448576" cy="3302930"/>
          </a:xfrm>
          <a:prstGeom prst="rect">
            <a:avLst/>
          </a:prstGeom>
          <a:no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3600" dirty="0">
                <a:solidFill>
                  <a:srgbClr val="FF0000"/>
                </a:solidFill>
              </a:rPr>
              <a:t>We are all IP Law Designers </a:t>
            </a:r>
            <a:r>
              <a:rPr lang="en-GB" sz="3600" dirty="0">
                <a:solidFill>
                  <a:srgbClr val="FF0000"/>
                </a:solidFill>
                <a:sym typeface="Wingdings" panose="05000000000000000000" pitchFamily="2" charset="2"/>
              </a:rPr>
              <a:t></a:t>
            </a:r>
            <a:endParaRPr lang="en-GB" sz="3600" dirty="0">
              <a:solidFill>
                <a:srgbClr val="FF0000"/>
              </a:solidFill>
            </a:endParaRPr>
          </a:p>
          <a:p>
            <a:pPr algn="l"/>
            <a:r>
              <a:rPr lang="en-GB" sz="2400" dirty="0">
                <a:solidFill>
                  <a:schemeClr val="tx1"/>
                </a:solidFill>
              </a:rPr>
              <a:t>But… we need to design to better communicate IP law </a:t>
            </a:r>
            <a:r>
              <a:rPr lang="en-GB" sz="2400" dirty="0" smtClean="0">
                <a:solidFill>
                  <a:schemeClr val="tx1"/>
                </a:solidFill>
              </a:rPr>
              <a:t>concept</a:t>
            </a:r>
          </a:p>
          <a:p>
            <a:pPr algn="l"/>
            <a:r>
              <a:rPr lang="en-GB" sz="2000" dirty="0" smtClean="0">
                <a:solidFill>
                  <a:schemeClr val="tx1"/>
                </a:solidFill>
              </a:rPr>
              <a:t>See Margaret Hagan’s</a:t>
            </a:r>
          </a:p>
          <a:p>
            <a:r>
              <a:rPr lang="en-GB" sz="2400" i="1" dirty="0" smtClean="0">
                <a:solidFill>
                  <a:srgbClr val="E838C2"/>
                </a:solidFill>
              </a:rPr>
              <a:t>Law by Design:  Making Law People-Friendly</a:t>
            </a:r>
          </a:p>
          <a:p>
            <a:r>
              <a:rPr lang="en-GB" sz="1800" dirty="0" smtClean="0">
                <a:solidFill>
                  <a:schemeClr val="tx1"/>
                </a:solidFill>
              </a:rPr>
              <a:t>Stanford University Design School</a:t>
            </a:r>
          </a:p>
          <a:p>
            <a:r>
              <a:rPr lang="en-GB" sz="1800" dirty="0">
                <a:solidFill>
                  <a:schemeClr val="tx1"/>
                </a:solidFill>
                <a:hlinkClick r:id="rId3"/>
              </a:rPr>
              <a:t>http://www.openlawlab.com/2013/12/23/law-design-consumer-law-pop-class-d-school</a:t>
            </a:r>
            <a:r>
              <a:rPr lang="en-GB" sz="1800" dirty="0" smtClean="0">
                <a:solidFill>
                  <a:schemeClr val="tx1"/>
                </a:solidFill>
                <a:hlinkClick r:id="rId3"/>
              </a:rPr>
              <a:t>/</a:t>
            </a:r>
            <a:endParaRPr lang="en-GB" sz="1800" dirty="0" smtClean="0">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17</a:t>
            </a:fld>
            <a:endParaRPr lang="en-GB"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sp>
        <p:nvSpPr>
          <p:cNvPr id="7" name="TextBox 6"/>
          <p:cNvSpPr txBox="1"/>
          <p:nvPr/>
        </p:nvSpPr>
        <p:spPr>
          <a:xfrm>
            <a:off x="434876" y="1235623"/>
            <a:ext cx="8339088" cy="1077218"/>
          </a:xfrm>
          <a:prstGeom prst="rect">
            <a:avLst/>
          </a:prstGeom>
          <a:noFill/>
        </p:spPr>
        <p:txBody>
          <a:bodyPr wrap="square" rtlCol="0">
            <a:spAutoFit/>
          </a:bodyPr>
          <a:lstStyle/>
          <a:p>
            <a:pPr algn="ctr"/>
            <a:r>
              <a:rPr lang="en-GB" sz="3200" i="1" dirty="0" smtClean="0">
                <a:solidFill>
                  <a:srgbClr val="0070C0"/>
                </a:solidFill>
              </a:rPr>
              <a:t>The Nottingham Intellectual Property </a:t>
            </a:r>
          </a:p>
          <a:p>
            <a:pPr algn="ctr"/>
            <a:r>
              <a:rPr lang="en-GB" sz="3200" i="1" dirty="0" smtClean="0">
                <a:solidFill>
                  <a:srgbClr val="0070C0"/>
                </a:solidFill>
              </a:rPr>
              <a:t>Guide for Creatives</a:t>
            </a:r>
            <a:endParaRPr lang="en-GB" sz="3200" i="1" dirty="0">
              <a:solidFill>
                <a:srgbClr val="0070C0"/>
              </a:solidFill>
            </a:endParaRPr>
          </a:p>
        </p:txBody>
      </p:sp>
    </p:spTree>
    <p:extLst>
      <p:ext uri="{BB962C8B-B14F-4D97-AF65-F5344CB8AC3E}">
        <p14:creationId xmlns:p14="http://schemas.microsoft.com/office/powerpoint/2010/main" val="940607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47712" y="1321110"/>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dirty="0"/>
          </a:p>
        </p:txBody>
      </p:sp>
      <p:sp>
        <p:nvSpPr>
          <p:cNvPr id="12" name="Rectangle 3"/>
          <p:cNvSpPr txBox="1">
            <a:spLocks noChangeArrowheads="1"/>
          </p:cNvSpPr>
          <p:nvPr/>
        </p:nvSpPr>
        <p:spPr>
          <a:xfrm>
            <a:off x="380132" y="2725249"/>
            <a:ext cx="8448576" cy="3675211"/>
          </a:xfrm>
          <a:prstGeom prst="rect">
            <a:avLst/>
          </a:prstGeom>
          <a:no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2400" dirty="0" smtClean="0">
                <a:solidFill>
                  <a:schemeClr val="tx1"/>
                </a:solidFill>
              </a:rPr>
              <a:t>User experience should be at the centre. </a:t>
            </a:r>
          </a:p>
          <a:p>
            <a:pPr marL="342900" indent="-342900" algn="l">
              <a:buFont typeface="Arial" panose="020B0604020202020204" pitchFamily="34" charset="0"/>
              <a:buChar char="•"/>
            </a:pPr>
            <a:r>
              <a:rPr lang="en-GB" sz="2400" dirty="0" smtClean="0">
                <a:solidFill>
                  <a:schemeClr val="tx1"/>
                </a:solidFill>
              </a:rPr>
              <a:t>Includes </a:t>
            </a:r>
            <a:r>
              <a:rPr lang="en-GB" sz="2400" dirty="0">
                <a:solidFill>
                  <a:schemeClr val="tx1"/>
                </a:solidFill>
              </a:rPr>
              <a:t>a series of </a:t>
            </a:r>
            <a:r>
              <a:rPr lang="en-GB" sz="2400" dirty="0" smtClean="0">
                <a:solidFill>
                  <a:srgbClr val="0070C0"/>
                </a:solidFill>
              </a:rPr>
              <a:t>inspiring, real-life case </a:t>
            </a:r>
            <a:r>
              <a:rPr lang="en-GB" sz="2400" dirty="0">
                <a:solidFill>
                  <a:srgbClr val="0070C0"/>
                </a:solidFill>
              </a:rPr>
              <a:t>studies </a:t>
            </a:r>
            <a:r>
              <a:rPr lang="en-GB" sz="2400" dirty="0" smtClean="0">
                <a:solidFill>
                  <a:schemeClr val="tx1"/>
                </a:solidFill>
              </a:rPr>
              <a:t>about successful creatives. </a:t>
            </a:r>
          </a:p>
          <a:p>
            <a:pPr marL="342900" indent="-342900" algn="l">
              <a:buFont typeface="Arial" panose="020B0604020202020204" pitchFamily="34" charset="0"/>
              <a:buChar char="•"/>
            </a:pPr>
            <a:r>
              <a:rPr lang="en-GB" sz="2400" dirty="0" smtClean="0">
                <a:solidFill>
                  <a:schemeClr val="tx1"/>
                </a:solidFill>
              </a:rPr>
              <a:t>Documents the </a:t>
            </a:r>
            <a:r>
              <a:rPr lang="en-GB" sz="2400" dirty="0">
                <a:solidFill>
                  <a:schemeClr val="tx1"/>
                </a:solidFill>
              </a:rPr>
              <a:t>positive impact of IPR on a variety of </a:t>
            </a:r>
            <a:r>
              <a:rPr lang="en-GB" sz="2400" dirty="0" smtClean="0">
                <a:solidFill>
                  <a:schemeClr val="tx1"/>
                </a:solidFill>
              </a:rPr>
              <a:t>creative </a:t>
            </a:r>
            <a:r>
              <a:rPr lang="en-GB" sz="2400" dirty="0">
                <a:solidFill>
                  <a:schemeClr val="tx1"/>
                </a:solidFill>
              </a:rPr>
              <a:t>work produced in the East </a:t>
            </a:r>
            <a:r>
              <a:rPr lang="en-GB" sz="2400" dirty="0" smtClean="0">
                <a:solidFill>
                  <a:schemeClr val="tx1"/>
                </a:solidFill>
              </a:rPr>
              <a:t>Midlands, UK.   </a:t>
            </a:r>
          </a:p>
          <a:p>
            <a:pPr marL="342900" indent="-342900" algn="l">
              <a:buFont typeface="Arial" panose="020B0604020202020204" pitchFamily="34" charset="0"/>
              <a:buChar char="•"/>
            </a:pPr>
            <a:r>
              <a:rPr lang="en-GB" sz="2400" dirty="0" smtClean="0">
                <a:solidFill>
                  <a:schemeClr val="tx1"/>
                </a:solidFill>
              </a:rPr>
              <a:t>Cuts across </a:t>
            </a:r>
            <a:r>
              <a:rPr lang="en-GB" sz="2400" dirty="0">
                <a:solidFill>
                  <a:schemeClr val="tx1"/>
                </a:solidFill>
              </a:rPr>
              <a:t>a range of creative industries including photography, music, blogging, video games, architecture, fashion design and art </a:t>
            </a:r>
            <a:r>
              <a:rPr lang="en-GB" sz="2400" dirty="0" smtClean="0">
                <a:solidFill>
                  <a:schemeClr val="tx1"/>
                </a:solidFill>
              </a:rPr>
              <a:t>– where </a:t>
            </a:r>
            <a:r>
              <a:rPr lang="en-GB" sz="2400" dirty="0">
                <a:solidFill>
                  <a:schemeClr val="tx1"/>
                </a:solidFill>
              </a:rPr>
              <a:t>there is less exposure to IP as a valuable commercial asset.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18</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sp>
        <p:nvSpPr>
          <p:cNvPr id="7" name="TextBox 6"/>
          <p:cNvSpPr txBox="1"/>
          <p:nvPr/>
        </p:nvSpPr>
        <p:spPr>
          <a:xfrm>
            <a:off x="434876" y="1475779"/>
            <a:ext cx="8339088" cy="1077218"/>
          </a:xfrm>
          <a:prstGeom prst="rect">
            <a:avLst/>
          </a:prstGeom>
          <a:noFill/>
        </p:spPr>
        <p:txBody>
          <a:bodyPr wrap="square" rtlCol="0">
            <a:spAutoFit/>
          </a:bodyPr>
          <a:lstStyle/>
          <a:p>
            <a:pPr algn="ctr"/>
            <a:r>
              <a:rPr lang="en-GB" sz="3200" i="1" dirty="0" smtClean="0">
                <a:solidFill>
                  <a:srgbClr val="0070C0"/>
                </a:solidFill>
              </a:rPr>
              <a:t>The Nottingham Intellectual Property </a:t>
            </a:r>
          </a:p>
          <a:p>
            <a:pPr algn="ctr"/>
            <a:r>
              <a:rPr lang="en-GB" sz="3200" i="1" dirty="0" smtClean="0">
                <a:solidFill>
                  <a:srgbClr val="0070C0"/>
                </a:solidFill>
              </a:rPr>
              <a:t>Guide for Creatives</a:t>
            </a:r>
            <a:endParaRPr lang="en-GB" sz="3200" i="1" dirty="0">
              <a:solidFill>
                <a:srgbClr val="0070C0"/>
              </a:solidFill>
            </a:endParaRPr>
          </a:p>
        </p:txBody>
      </p:sp>
    </p:spTree>
    <p:extLst>
      <p:ext uri="{BB962C8B-B14F-4D97-AF65-F5344CB8AC3E}">
        <p14:creationId xmlns:p14="http://schemas.microsoft.com/office/powerpoint/2010/main" val="663511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47712" y="1321110"/>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dirty="0"/>
          </a:p>
        </p:txBody>
      </p:sp>
      <p:sp>
        <p:nvSpPr>
          <p:cNvPr id="12" name="Rectangle 3"/>
          <p:cNvSpPr txBox="1">
            <a:spLocks noChangeArrowheads="1"/>
          </p:cNvSpPr>
          <p:nvPr/>
        </p:nvSpPr>
        <p:spPr>
          <a:xfrm>
            <a:off x="325388" y="2590738"/>
            <a:ext cx="8448576" cy="3540596"/>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400" dirty="0" smtClean="0">
                <a:solidFill>
                  <a:schemeClr val="tx1"/>
                </a:solidFill>
              </a:rPr>
              <a:t>The </a:t>
            </a:r>
            <a:r>
              <a:rPr lang="en-GB" sz="2400" dirty="0">
                <a:solidFill>
                  <a:schemeClr val="tx1"/>
                </a:solidFill>
              </a:rPr>
              <a:t>case studies cut across a range of creative industries </a:t>
            </a:r>
            <a:r>
              <a:rPr lang="en-GB" sz="2400" dirty="0" smtClean="0">
                <a:solidFill>
                  <a:schemeClr val="tx1"/>
                </a:solidFill>
              </a:rPr>
              <a:t>including:</a:t>
            </a:r>
          </a:p>
          <a:p>
            <a:pPr marL="342900" indent="-342900" algn="l">
              <a:buFont typeface="Arial" panose="020B0604020202020204" pitchFamily="34" charset="0"/>
              <a:buChar char="•"/>
            </a:pPr>
            <a:r>
              <a:rPr lang="en-GB" sz="2400" dirty="0" smtClean="0">
                <a:solidFill>
                  <a:schemeClr val="tx1"/>
                </a:solidFill>
              </a:rPr>
              <a:t>Fashion design;</a:t>
            </a:r>
          </a:p>
          <a:p>
            <a:pPr marL="342900" indent="-342900" algn="l">
              <a:buFont typeface="Arial" panose="020B0604020202020204" pitchFamily="34" charset="0"/>
              <a:buChar char="•"/>
            </a:pPr>
            <a:r>
              <a:rPr lang="en-GB" sz="2400" dirty="0" smtClean="0">
                <a:solidFill>
                  <a:schemeClr val="tx1"/>
                </a:solidFill>
              </a:rPr>
              <a:t>Live Performance Venues</a:t>
            </a:r>
          </a:p>
          <a:p>
            <a:pPr marL="342900" indent="-342900" algn="l">
              <a:buFont typeface="Arial" panose="020B0604020202020204" pitchFamily="34" charset="0"/>
              <a:buChar char="•"/>
            </a:pPr>
            <a:r>
              <a:rPr lang="en-GB" sz="2400" dirty="0">
                <a:solidFill>
                  <a:schemeClr val="tx1"/>
                </a:solidFill>
              </a:rPr>
              <a:t>P</a:t>
            </a:r>
            <a:r>
              <a:rPr lang="en-GB" sz="2400" dirty="0" smtClean="0">
                <a:solidFill>
                  <a:schemeClr val="tx1"/>
                </a:solidFill>
              </a:rPr>
              <a:t>hotography;</a:t>
            </a:r>
          </a:p>
          <a:p>
            <a:pPr marL="342900" indent="-342900" algn="l">
              <a:buFont typeface="Arial" panose="020B0604020202020204" pitchFamily="34" charset="0"/>
              <a:buChar char="•"/>
            </a:pPr>
            <a:r>
              <a:rPr lang="en-GB" sz="2400" dirty="0" smtClean="0">
                <a:solidFill>
                  <a:schemeClr val="tx1"/>
                </a:solidFill>
              </a:rPr>
              <a:t>Blogging;</a:t>
            </a:r>
          </a:p>
          <a:p>
            <a:pPr marL="342900" indent="-342900" algn="l">
              <a:buFont typeface="Arial" panose="020B0604020202020204" pitchFamily="34" charset="0"/>
              <a:buChar char="•"/>
            </a:pPr>
            <a:r>
              <a:rPr lang="en-GB" sz="2400" dirty="0">
                <a:solidFill>
                  <a:schemeClr val="tx1"/>
                </a:solidFill>
              </a:rPr>
              <a:t>V</a:t>
            </a:r>
            <a:r>
              <a:rPr lang="en-GB" sz="2400" dirty="0" smtClean="0">
                <a:solidFill>
                  <a:schemeClr val="tx1"/>
                </a:solidFill>
              </a:rPr>
              <a:t>ideo games; and</a:t>
            </a:r>
          </a:p>
          <a:p>
            <a:pPr marL="342900" indent="-342900" algn="l">
              <a:buFont typeface="Arial" panose="020B0604020202020204" pitchFamily="34" charset="0"/>
              <a:buChar char="•"/>
            </a:pPr>
            <a:r>
              <a:rPr lang="en-GB" sz="2400" dirty="0" smtClean="0">
                <a:solidFill>
                  <a:schemeClr val="tx1"/>
                </a:solidFill>
              </a:rPr>
              <a:t>Art,</a:t>
            </a:r>
          </a:p>
          <a:p>
            <a:pPr algn="l"/>
            <a:r>
              <a:rPr lang="en-GB" sz="2400" dirty="0" smtClean="0">
                <a:solidFill>
                  <a:schemeClr val="tx1"/>
                </a:solidFill>
              </a:rPr>
              <a:t>where </a:t>
            </a:r>
            <a:r>
              <a:rPr lang="en-GB" sz="2400" dirty="0">
                <a:solidFill>
                  <a:schemeClr val="tx1"/>
                </a:solidFill>
              </a:rPr>
              <a:t>there is less exposure to IP as a valuable commercial asset.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19</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sp>
        <p:nvSpPr>
          <p:cNvPr id="7" name="TextBox 6"/>
          <p:cNvSpPr txBox="1"/>
          <p:nvPr/>
        </p:nvSpPr>
        <p:spPr>
          <a:xfrm>
            <a:off x="434876" y="1475779"/>
            <a:ext cx="8339088" cy="1077218"/>
          </a:xfrm>
          <a:prstGeom prst="rect">
            <a:avLst/>
          </a:prstGeom>
          <a:noFill/>
        </p:spPr>
        <p:txBody>
          <a:bodyPr wrap="square" rtlCol="0">
            <a:spAutoFit/>
          </a:bodyPr>
          <a:lstStyle/>
          <a:p>
            <a:pPr algn="ctr"/>
            <a:r>
              <a:rPr lang="en-GB" sz="3200" i="1" dirty="0" smtClean="0">
                <a:solidFill>
                  <a:srgbClr val="0070C0"/>
                </a:solidFill>
              </a:rPr>
              <a:t>The Nottingham Intellectual Property </a:t>
            </a:r>
          </a:p>
          <a:p>
            <a:pPr algn="ctr"/>
            <a:r>
              <a:rPr lang="en-GB" sz="3200" i="1" dirty="0" smtClean="0">
                <a:solidFill>
                  <a:srgbClr val="0070C0"/>
                </a:solidFill>
              </a:rPr>
              <a:t>Guide for Creatives</a:t>
            </a:r>
            <a:endParaRPr lang="en-GB" sz="3200" i="1" dirty="0">
              <a:solidFill>
                <a:srgbClr val="0070C0"/>
              </a:solidFill>
            </a:endParaRPr>
          </a:p>
        </p:txBody>
      </p:sp>
    </p:spTree>
    <p:extLst>
      <p:ext uri="{BB962C8B-B14F-4D97-AF65-F5344CB8AC3E}">
        <p14:creationId xmlns:p14="http://schemas.microsoft.com/office/powerpoint/2010/main" val="573675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108013"/>
            <a:ext cx="2002511" cy="52397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5824977"/>
            <a:ext cx="929162" cy="87068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8794" y="6003694"/>
            <a:ext cx="2265794" cy="653364"/>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19793" b="11469"/>
          <a:stretch/>
        </p:blipFill>
        <p:spPr>
          <a:xfrm>
            <a:off x="-17758" y="-27380"/>
            <a:ext cx="9161758" cy="4714042"/>
          </a:xfrm>
          <a:prstGeom prst="rect">
            <a:avLst/>
          </a:prstGeom>
        </p:spPr>
      </p:pic>
      <p:sp>
        <p:nvSpPr>
          <p:cNvPr id="12" name="Rectangle 2"/>
          <p:cNvSpPr txBox="1">
            <a:spLocks noChangeArrowheads="1"/>
          </p:cNvSpPr>
          <p:nvPr/>
        </p:nvSpPr>
        <p:spPr>
          <a:xfrm>
            <a:off x="88157" y="4797152"/>
            <a:ext cx="8967686"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000" dirty="0" smtClean="0"/>
              <a:t>The Nottingham Creative Intellectual Property Project</a:t>
            </a:r>
            <a:endParaRPr lang="en-US" altLang="en-US" sz="3000" dirty="0"/>
          </a:p>
        </p:txBody>
      </p:sp>
    </p:spTree>
    <p:extLst>
      <p:ext uri="{BB962C8B-B14F-4D97-AF65-F5344CB8AC3E}">
        <p14:creationId xmlns:p14="http://schemas.microsoft.com/office/powerpoint/2010/main" val="217345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47712" y="1321110"/>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dirty="0"/>
          </a:p>
        </p:txBody>
      </p:sp>
      <p:sp>
        <p:nvSpPr>
          <p:cNvPr id="12" name="Rectangle 3"/>
          <p:cNvSpPr txBox="1">
            <a:spLocks noChangeArrowheads="1"/>
          </p:cNvSpPr>
          <p:nvPr/>
        </p:nvSpPr>
        <p:spPr>
          <a:xfrm>
            <a:off x="305491" y="2742265"/>
            <a:ext cx="8448576" cy="3540596"/>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400" dirty="0" smtClean="0">
                <a:solidFill>
                  <a:schemeClr val="tx1"/>
                </a:solidFill>
              </a:rPr>
              <a:t>Real-life Creative IP Case Studies:</a:t>
            </a:r>
          </a:p>
          <a:p>
            <a:r>
              <a:rPr lang="en-GB" sz="2400" dirty="0" smtClean="0">
                <a:solidFill>
                  <a:schemeClr val="tx1"/>
                </a:solidFill>
              </a:rPr>
              <a:t>Susie </a:t>
            </a:r>
            <a:r>
              <a:rPr lang="en-GB" sz="2400" dirty="0">
                <a:solidFill>
                  <a:schemeClr val="tx1"/>
                </a:solidFill>
              </a:rPr>
              <a:t>Henson - Eternal Spirits  </a:t>
            </a:r>
          </a:p>
          <a:p>
            <a:r>
              <a:rPr lang="en-GB" sz="2400" dirty="0">
                <a:solidFill>
                  <a:schemeClr val="tx1"/>
                </a:solidFill>
              </a:rPr>
              <a:t>Mark </a:t>
            </a:r>
            <a:r>
              <a:rPr lang="en-GB" sz="2400" dirty="0" err="1">
                <a:solidFill>
                  <a:schemeClr val="tx1"/>
                </a:solidFill>
              </a:rPr>
              <a:t>Tughan</a:t>
            </a:r>
            <a:r>
              <a:rPr lang="en-GB" sz="2400" dirty="0">
                <a:solidFill>
                  <a:schemeClr val="tx1"/>
                </a:solidFill>
              </a:rPr>
              <a:t> - The Glee Club</a:t>
            </a:r>
          </a:p>
          <a:p>
            <a:r>
              <a:rPr lang="en-GB" sz="2400" dirty="0">
                <a:solidFill>
                  <a:schemeClr val="tx1"/>
                </a:solidFill>
              </a:rPr>
              <a:t>Martin </a:t>
            </a:r>
            <a:r>
              <a:rPr lang="en-GB" sz="2400" dirty="0" err="1">
                <a:solidFill>
                  <a:schemeClr val="tx1"/>
                </a:solidFill>
              </a:rPr>
              <a:t>Shakeshaft</a:t>
            </a:r>
            <a:r>
              <a:rPr lang="en-GB" sz="2400" dirty="0">
                <a:solidFill>
                  <a:schemeClr val="tx1"/>
                </a:solidFill>
              </a:rPr>
              <a:t> – Freelance photojournalist</a:t>
            </a:r>
          </a:p>
          <a:p>
            <a:r>
              <a:rPr lang="en-GB" sz="2400" dirty="0">
                <a:solidFill>
                  <a:schemeClr val="tx1"/>
                </a:solidFill>
              </a:rPr>
              <a:t>Alastair Clark - Wellington Films</a:t>
            </a:r>
          </a:p>
          <a:p>
            <a:r>
              <a:rPr lang="de-DE" sz="2400" dirty="0">
                <a:solidFill>
                  <a:schemeClr val="tx1"/>
                </a:solidFill>
              </a:rPr>
              <a:t>Lauren </a:t>
            </a:r>
            <a:r>
              <a:rPr lang="de-DE" sz="2400" dirty="0" err="1">
                <a:solidFill>
                  <a:schemeClr val="tx1"/>
                </a:solidFill>
              </a:rPr>
              <a:t>Knifton</a:t>
            </a:r>
            <a:r>
              <a:rPr lang="de-DE" sz="2400" dirty="0">
                <a:solidFill>
                  <a:schemeClr val="tx1"/>
                </a:solidFill>
              </a:rPr>
              <a:t> – </a:t>
            </a:r>
            <a:r>
              <a:rPr lang="de-DE" sz="2400" u="sng" dirty="0">
                <a:solidFill>
                  <a:schemeClr val="tx1"/>
                </a:solidFill>
                <a:hlinkClick r:id="rId3"/>
              </a:rPr>
              <a:t>www.theladyinwaiting.org</a:t>
            </a:r>
            <a:endParaRPr lang="en-GB" sz="2400" dirty="0">
              <a:solidFill>
                <a:schemeClr val="tx1"/>
              </a:solidFill>
            </a:endParaRPr>
          </a:p>
          <a:p>
            <a:r>
              <a:rPr lang="de-DE" sz="2400" dirty="0">
                <a:solidFill>
                  <a:schemeClr val="tx1"/>
                </a:solidFill>
              </a:rPr>
              <a:t>Emma Ball – Emma Ball Ltd. </a:t>
            </a:r>
            <a:endParaRPr lang="en-GB" sz="2400" dirty="0">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20</a:t>
            </a:fld>
            <a:endParaRPr lang="en-GB"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sp>
        <p:nvSpPr>
          <p:cNvPr id="7" name="TextBox 6"/>
          <p:cNvSpPr txBox="1"/>
          <p:nvPr/>
        </p:nvSpPr>
        <p:spPr>
          <a:xfrm>
            <a:off x="434876" y="1475779"/>
            <a:ext cx="8339088" cy="1077218"/>
          </a:xfrm>
          <a:prstGeom prst="rect">
            <a:avLst/>
          </a:prstGeom>
          <a:noFill/>
        </p:spPr>
        <p:txBody>
          <a:bodyPr wrap="square" rtlCol="0">
            <a:spAutoFit/>
          </a:bodyPr>
          <a:lstStyle/>
          <a:p>
            <a:pPr algn="ctr"/>
            <a:r>
              <a:rPr lang="en-GB" sz="3200" i="1" dirty="0" smtClean="0">
                <a:solidFill>
                  <a:srgbClr val="0070C0"/>
                </a:solidFill>
              </a:rPr>
              <a:t>The Nottingham Intellectual Property </a:t>
            </a:r>
          </a:p>
          <a:p>
            <a:pPr algn="ctr"/>
            <a:r>
              <a:rPr lang="en-GB" sz="3200" i="1" dirty="0" smtClean="0">
                <a:solidFill>
                  <a:srgbClr val="0070C0"/>
                </a:solidFill>
              </a:rPr>
              <a:t>Guide for Creatives</a:t>
            </a:r>
            <a:endParaRPr lang="en-GB" sz="3200" i="1" dirty="0">
              <a:solidFill>
                <a:srgbClr val="0070C0"/>
              </a:solidFill>
            </a:endParaRPr>
          </a:p>
        </p:txBody>
      </p:sp>
    </p:spTree>
    <p:extLst>
      <p:ext uri="{BB962C8B-B14F-4D97-AF65-F5344CB8AC3E}">
        <p14:creationId xmlns:p14="http://schemas.microsoft.com/office/powerpoint/2010/main" val="1916014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47712" y="1321110"/>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21</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60" y="20003"/>
            <a:ext cx="9144000" cy="1131570"/>
          </a:xfrm>
          <a:prstGeom prst="rect">
            <a:avLst/>
          </a:prstGeom>
        </p:spPr>
      </p:pic>
      <p:sp>
        <p:nvSpPr>
          <p:cNvPr id="7" name="TextBox 6"/>
          <p:cNvSpPr txBox="1"/>
          <p:nvPr/>
        </p:nvSpPr>
        <p:spPr>
          <a:xfrm>
            <a:off x="434876" y="1475779"/>
            <a:ext cx="8339088" cy="584775"/>
          </a:xfrm>
          <a:prstGeom prst="rect">
            <a:avLst/>
          </a:prstGeom>
          <a:noFill/>
        </p:spPr>
        <p:txBody>
          <a:bodyPr wrap="square" rtlCol="0">
            <a:spAutoFit/>
          </a:bodyPr>
          <a:lstStyle/>
          <a:p>
            <a:pPr algn="ctr"/>
            <a:endParaRPr lang="en-GB" sz="3200" dirty="0">
              <a:solidFill>
                <a:srgbClr val="0070C0"/>
              </a:solidFill>
            </a:endParaRPr>
          </a:p>
        </p:txBody>
      </p:sp>
      <p:pic>
        <p:nvPicPr>
          <p:cNvPr id="9" name="Picture 8"/>
          <p:cNvPicPr/>
          <p:nvPr/>
        </p:nvPicPr>
        <p:blipFill>
          <a:blip r:embed="rId5"/>
          <a:stretch>
            <a:fillRect/>
          </a:stretch>
        </p:blipFill>
        <p:spPr>
          <a:xfrm>
            <a:off x="1691680" y="1321110"/>
            <a:ext cx="6050489" cy="5320444"/>
          </a:xfrm>
          <a:prstGeom prst="rect">
            <a:avLst/>
          </a:prstGeom>
        </p:spPr>
      </p:pic>
    </p:spTree>
    <p:extLst>
      <p:ext uri="{BB962C8B-B14F-4D97-AF65-F5344CB8AC3E}">
        <p14:creationId xmlns:p14="http://schemas.microsoft.com/office/powerpoint/2010/main" val="195764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47712" y="1321110"/>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22</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60" y="20003"/>
            <a:ext cx="9144000" cy="1131570"/>
          </a:xfrm>
          <a:prstGeom prst="rect">
            <a:avLst/>
          </a:prstGeom>
        </p:spPr>
      </p:pic>
      <p:sp>
        <p:nvSpPr>
          <p:cNvPr id="7" name="TextBox 6"/>
          <p:cNvSpPr txBox="1"/>
          <p:nvPr/>
        </p:nvSpPr>
        <p:spPr>
          <a:xfrm>
            <a:off x="434876" y="1475779"/>
            <a:ext cx="8339088" cy="584775"/>
          </a:xfrm>
          <a:prstGeom prst="rect">
            <a:avLst/>
          </a:prstGeom>
          <a:noFill/>
        </p:spPr>
        <p:txBody>
          <a:bodyPr wrap="square" rtlCol="0">
            <a:spAutoFit/>
          </a:bodyPr>
          <a:lstStyle/>
          <a:p>
            <a:pPr algn="ctr"/>
            <a:endParaRPr lang="en-GB" sz="3200" dirty="0">
              <a:solidFill>
                <a:srgbClr val="0070C0"/>
              </a:solidFill>
            </a:endParaRPr>
          </a:p>
        </p:txBody>
      </p:sp>
      <p:pic>
        <p:nvPicPr>
          <p:cNvPr id="10" name="Picture 9"/>
          <p:cNvPicPr>
            <a:picLocks noChangeAspect="1"/>
          </p:cNvPicPr>
          <p:nvPr/>
        </p:nvPicPr>
        <p:blipFill>
          <a:blip r:embed="rId5"/>
          <a:stretch>
            <a:fillRect/>
          </a:stretch>
        </p:blipFill>
        <p:spPr>
          <a:xfrm>
            <a:off x="1691283" y="1429166"/>
            <a:ext cx="6490841" cy="5192673"/>
          </a:xfrm>
          <a:prstGeom prst="rect">
            <a:avLst/>
          </a:prstGeom>
        </p:spPr>
      </p:pic>
    </p:spTree>
    <p:extLst>
      <p:ext uri="{BB962C8B-B14F-4D97-AF65-F5344CB8AC3E}">
        <p14:creationId xmlns:p14="http://schemas.microsoft.com/office/powerpoint/2010/main" val="870173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47712" y="1321110"/>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23</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60" y="20003"/>
            <a:ext cx="9144000" cy="1131570"/>
          </a:xfrm>
          <a:prstGeom prst="rect">
            <a:avLst/>
          </a:prstGeom>
        </p:spPr>
      </p:pic>
      <p:sp>
        <p:nvSpPr>
          <p:cNvPr id="7" name="TextBox 6"/>
          <p:cNvSpPr txBox="1"/>
          <p:nvPr/>
        </p:nvSpPr>
        <p:spPr>
          <a:xfrm>
            <a:off x="434876" y="1475779"/>
            <a:ext cx="8339088" cy="584775"/>
          </a:xfrm>
          <a:prstGeom prst="rect">
            <a:avLst/>
          </a:prstGeom>
          <a:noFill/>
        </p:spPr>
        <p:txBody>
          <a:bodyPr wrap="square" rtlCol="0">
            <a:spAutoFit/>
          </a:bodyPr>
          <a:lstStyle/>
          <a:p>
            <a:pPr algn="ctr"/>
            <a:endParaRPr lang="en-GB" sz="3200" dirty="0">
              <a:solidFill>
                <a:srgbClr val="0070C0"/>
              </a:solidFill>
            </a:endParaRPr>
          </a:p>
        </p:txBody>
      </p:sp>
      <p:pic>
        <p:nvPicPr>
          <p:cNvPr id="8" name="Picture 7"/>
          <p:cNvPicPr>
            <a:picLocks noChangeAspect="1"/>
          </p:cNvPicPr>
          <p:nvPr/>
        </p:nvPicPr>
        <p:blipFill>
          <a:blip r:embed="rId5"/>
          <a:stretch>
            <a:fillRect/>
          </a:stretch>
        </p:blipFill>
        <p:spPr>
          <a:xfrm>
            <a:off x="1650220" y="1587022"/>
            <a:ext cx="6292971" cy="5034377"/>
          </a:xfrm>
          <a:prstGeom prst="rect">
            <a:avLst/>
          </a:prstGeom>
        </p:spPr>
      </p:pic>
    </p:spTree>
    <p:extLst>
      <p:ext uri="{BB962C8B-B14F-4D97-AF65-F5344CB8AC3E}">
        <p14:creationId xmlns:p14="http://schemas.microsoft.com/office/powerpoint/2010/main" val="2883543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47712" y="1321110"/>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24</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60" y="20003"/>
            <a:ext cx="9144000" cy="1131570"/>
          </a:xfrm>
          <a:prstGeom prst="rect">
            <a:avLst/>
          </a:prstGeom>
        </p:spPr>
      </p:pic>
      <p:sp>
        <p:nvSpPr>
          <p:cNvPr id="7" name="TextBox 6"/>
          <p:cNvSpPr txBox="1"/>
          <p:nvPr/>
        </p:nvSpPr>
        <p:spPr>
          <a:xfrm>
            <a:off x="434876" y="1475779"/>
            <a:ext cx="8339088" cy="584775"/>
          </a:xfrm>
          <a:prstGeom prst="rect">
            <a:avLst/>
          </a:prstGeom>
          <a:noFill/>
        </p:spPr>
        <p:txBody>
          <a:bodyPr wrap="square" rtlCol="0">
            <a:spAutoFit/>
          </a:bodyPr>
          <a:lstStyle/>
          <a:p>
            <a:pPr algn="ctr"/>
            <a:endParaRPr lang="en-GB" sz="3200" dirty="0">
              <a:solidFill>
                <a:srgbClr val="0070C0"/>
              </a:solidFill>
            </a:endParaRPr>
          </a:p>
        </p:txBody>
      </p:sp>
      <p:pic>
        <p:nvPicPr>
          <p:cNvPr id="9" name="Picture 8"/>
          <p:cNvPicPr>
            <a:picLocks noChangeAspect="1"/>
          </p:cNvPicPr>
          <p:nvPr/>
        </p:nvPicPr>
        <p:blipFill>
          <a:blip r:embed="rId5"/>
          <a:stretch>
            <a:fillRect/>
          </a:stretch>
        </p:blipFill>
        <p:spPr>
          <a:xfrm>
            <a:off x="1413595" y="1236005"/>
            <a:ext cx="6856838" cy="5485470"/>
          </a:xfrm>
          <a:prstGeom prst="rect">
            <a:avLst/>
          </a:prstGeom>
        </p:spPr>
      </p:pic>
    </p:spTree>
    <p:extLst>
      <p:ext uri="{BB962C8B-B14F-4D97-AF65-F5344CB8AC3E}">
        <p14:creationId xmlns:p14="http://schemas.microsoft.com/office/powerpoint/2010/main" val="3736008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47712" y="1321110"/>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25</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60" y="20003"/>
            <a:ext cx="9144000" cy="1131570"/>
          </a:xfrm>
          <a:prstGeom prst="rect">
            <a:avLst/>
          </a:prstGeom>
        </p:spPr>
      </p:pic>
      <p:sp>
        <p:nvSpPr>
          <p:cNvPr id="7" name="TextBox 6"/>
          <p:cNvSpPr txBox="1"/>
          <p:nvPr/>
        </p:nvSpPr>
        <p:spPr>
          <a:xfrm>
            <a:off x="434876" y="1475779"/>
            <a:ext cx="8339088" cy="584775"/>
          </a:xfrm>
          <a:prstGeom prst="rect">
            <a:avLst/>
          </a:prstGeom>
          <a:noFill/>
        </p:spPr>
        <p:txBody>
          <a:bodyPr wrap="square" rtlCol="0">
            <a:spAutoFit/>
          </a:bodyPr>
          <a:lstStyle/>
          <a:p>
            <a:pPr algn="ctr"/>
            <a:endParaRPr lang="en-GB" sz="3200" dirty="0">
              <a:solidFill>
                <a:srgbClr val="0070C0"/>
              </a:solidFill>
            </a:endParaRPr>
          </a:p>
        </p:txBody>
      </p:sp>
      <p:pic>
        <p:nvPicPr>
          <p:cNvPr id="8" name="Picture 7"/>
          <p:cNvPicPr>
            <a:picLocks noChangeAspect="1"/>
          </p:cNvPicPr>
          <p:nvPr/>
        </p:nvPicPr>
        <p:blipFill>
          <a:blip r:embed="rId5"/>
          <a:stretch>
            <a:fillRect/>
          </a:stretch>
        </p:blipFill>
        <p:spPr>
          <a:xfrm>
            <a:off x="1524000" y="1412689"/>
            <a:ext cx="6509729" cy="5207784"/>
          </a:xfrm>
          <a:prstGeom prst="rect">
            <a:avLst/>
          </a:prstGeom>
        </p:spPr>
      </p:pic>
    </p:spTree>
    <p:extLst>
      <p:ext uri="{BB962C8B-B14F-4D97-AF65-F5344CB8AC3E}">
        <p14:creationId xmlns:p14="http://schemas.microsoft.com/office/powerpoint/2010/main" val="900412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26</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pic>
        <p:nvPicPr>
          <p:cNvPr id="8" name="Picture 7"/>
          <p:cNvPicPr>
            <a:picLocks noChangeAspect="1"/>
          </p:cNvPicPr>
          <p:nvPr/>
        </p:nvPicPr>
        <p:blipFill>
          <a:blip r:embed="rId5"/>
          <a:stretch>
            <a:fillRect/>
          </a:stretch>
        </p:blipFill>
        <p:spPr>
          <a:xfrm>
            <a:off x="1446011" y="1280442"/>
            <a:ext cx="6701390" cy="5361112"/>
          </a:xfrm>
          <a:prstGeom prst="rect">
            <a:avLst/>
          </a:prstGeom>
        </p:spPr>
      </p:pic>
    </p:spTree>
    <p:extLst>
      <p:ext uri="{BB962C8B-B14F-4D97-AF65-F5344CB8AC3E}">
        <p14:creationId xmlns:p14="http://schemas.microsoft.com/office/powerpoint/2010/main" val="1096163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18447" y="1722951"/>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dirty="0"/>
          </a:p>
        </p:txBody>
      </p:sp>
      <p:sp>
        <p:nvSpPr>
          <p:cNvPr id="12" name="Rectangle 3"/>
          <p:cNvSpPr txBox="1">
            <a:spLocks noChangeArrowheads="1"/>
          </p:cNvSpPr>
          <p:nvPr/>
        </p:nvSpPr>
        <p:spPr>
          <a:xfrm>
            <a:off x="318447" y="3619294"/>
            <a:ext cx="5701353" cy="1726828"/>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400" dirty="0" smtClean="0">
                <a:solidFill>
                  <a:schemeClr val="tx1"/>
                </a:solidFill>
              </a:rPr>
              <a:t>Our message:</a:t>
            </a:r>
          </a:p>
          <a:p>
            <a:r>
              <a:rPr lang="en-GB" sz="2400" dirty="0">
                <a:solidFill>
                  <a:schemeClr val="tx1"/>
                </a:solidFill>
              </a:rPr>
              <a:t>B</a:t>
            </a:r>
            <a:r>
              <a:rPr lang="en-GB" sz="2400" dirty="0" smtClean="0">
                <a:solidFill>
                  <a:schemeClr val="tx1"/>
                </a:solidFill>
              </a:rPr>
              <a:t>y </a:t>
            </a:r>
            <a:r>
              <a:rPr lang="en-GB" sz="2400" dirty="0">
                <a:solidFill>
                  <a:schemeClr val="tx1"/>
                </a:solidFill>
              </a:rPr>
              <a:t>harnessing the power of </a:t>
            </a:r>
            <a:r>
              <a:rPr lang="en-GB" sz="2400" dirty="0" smtClean="0">
                <a:solidFill>
                  <a:schemeClr val="tx1"/>
                </a:solidFill>
              </a:rPr>
              <a:t>your </a:t>
            </a:r>
            <a:r>
              <a:rPr lang="en-GB" sz="2400" dirty="0">
                <a:solidFill>
                  <a:schemeClr val="tx1"/>
                </a:solidFill>
              </a:rPr>
              <a:t>valuable IP </a:t>
            </a:r>
            <a:endParaRPr lang="en-GB" sz="2400" dirty="0" smtClean="0">
              <a:solidFill>
                <a:schemeClr val="tx1"/>
              </a:solidFill>
            </a:endParaRPr>
          </a:p>
          <a:p>
            <a:r>
              <a:rPr lang="en-GB" sz="2400" dirty="0" smtClean="0">
                <a:solidFill>
                  <a:schemeClr val="tx1"/>
                </a:solidFill>
              </a:rPr>
              <a:t>you can be a</a:t>
            </a:r>
          </a:p>
          <a:p>
            <a:r>
              <a:rPr lang="en-GB" sz="2400" dirty="0">
                <a:solidFill>
                  <a:schemeClr val="tx1"/>
                </a:solidFill>
              </a:rPr>
              <a:t>S</a:t>
            </a:r>
            <a:r>
              <a:rPr lang="en-GB" sz="2400" dirty="0" smtClean="0">
                <a:solidFill>
                  <a:schemeClr val="tx1"/>
                </a:solidFill>
              </a:rPr>
              <a:t>uccessful, Entrepreneurial “Creative”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27</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sp>
        <p:nvSpPr>
          <p:cNvPr id="7" name="TextBox 6"/>
          <p:cNvSpPr txBox="1"/>
          <p:nvPr/>
        </p:nvSpPr>
        <p:spPr>
          <a:xfrm>
            <a:off x="457200" y="1961113"/>
            <a:ext cx="8339088" cy="1077218"/>
          </a:xfrm>
          <a:prstGeom prst="rect">
            <a:avLst/>
          </a:prstGeom>
          <a:noFill/>
        </p:spPr>
        <p:txBody>
          <a:bodyPr wrap="square" rtlCol="0">
            <a:spAutoFit/>
          </a:bodyPr>
          <a:lstStyle/>
          <a:p>
            <a:pPr algn="ctr"/>
            <a:r>
              <a:rPr lang="en-GB" sz="3200" i="1" dirty="0" smtClean="0">
                <a:solidFill>
                  <a:srgbClr val="0070C0"/>
                </a:solidFill>
              </a:rPr>
              <a:t>The Nottingham Intellectual Property </a:t>
            </a:r>
          </a:p>
          <a:p>
            <a:pPr algn="ctr"/>
            <a:r>
              <a:rPr lang="en-GB" sz="3200" i="1" dirty="0" smtClean="0">
                <a:solidFill>
                  <a:srgbClr val="0070C0"/>
                </a:solidFill>
              </a:rPr>
              <a:t>Guide for Creatives</a:t>
            </a:r>
            <a:endParaRPr lang="en-GB" sz="3200" i="1" dirty="0">
              <a:solidFill>
                <a:srgbClr val="0070C0"/>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8" y="3603939"/>
            <a:ext cx="2247900" cy="2247900"/>
          </a:xfrm>
          <a:prstGeom prst="rect">
            <a:avLst/>
          </a:prstGeom>
        </p:spPr>
      </p:pic>
    </p:spTree>
    <p:extLst>
      <p:ext uri="{BB962C8B-B14F-4D97-AF65-F5344CB8AC3E}">
        <p14:creationId xmlns:p14="http://schemas.microsoft.com/office/powerpoint/2010/main" val="3260376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47712" y="1321110"/>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dirty="0"/>
          </a:p>
        </p:txBody>
      </p:sp>
      <p:sp>
        <p:nvSpPr>
          <p:cNvPr id="12" name="Rectangle 3"/>
          <p:cNvSpPr txBox="1">
            <a:spLocks noChangeArrowheads="1"/>
          </p:cNvSpPr>
          <p:nvPr/>
        </p:nvSpPr>
        <p:spPr>
          <a:xfrm>
            <a:off x="325388" y="2797407"/>
            <a:ext cx="8448576" cy="2158876"/>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2400" dirty="0">
                <a:solidFill>
                  <a:schemeClr val="tx1"/>
                </a:solidFill>
              </a:rPr>
              <a:t>These IP savvy creatives </a:t>
            </a:r>
            <a:r>
              <a:rPr lang="en-GB" sz="2400" dirty="0" smtClean="0">
                <a:solidFill>
                  <a:schemeClr val="tx1"/>
                </a:solidFill>
              </a:rPr>
              <a:t>are in </a:t>
            </a:r>
            <a:r>
              <a:rPr lang="en-GB" sz="2400" dirty="0">
                <a:solidFill>
                  <a:schemeClr val="tx1"/>
                </a:solidFill>
              </a:rPr>
              <a:t>a position to “influence” and “bring about change” within their </a:t>
            </a:r>
            <a:r>
              <a:rPr lang="en-GB" sz="2400" dirty="0" smtClean="0">
                <a:solidFill>
                  <a:schemeClr val="tx1"/>
                </a:solidFill>
              </a:rPr>
              <a:t>creative fields.  </a:t>
            </a:r>
          </a:p>
          <a:p>
            <a:pPr marL="342900" indent="-342900" algn="l">
              <a:buFont typeface="Arial" panose="020B0604020202020204" pitchFamily="34" charset="0"/>
              <a:buChar char="•"/>
            </a:pPr>
            <a:r>
              <a:rPr lang="en-GB" sz="2400" dirty="0" smtClean="0">
                <a:solidFill>
                  <a:schemeClr val="tx1"/>
                </a:solidFill>
              </a:rPr>
              <a:t>They pass on their knowledge and experience to equip a new generation of creatives with the </a:t>
            </a:r>
            <a:r>
              <a:rPr lang="en-GB" sz="2400" dirty="0">
                <a:solidFill>
                  <a:schemeClr val="tx1"/>
                </a:solidFill>
              </a:rPr>
              <a:t>right skills, knowledge and understanding of IPR in order to achieve real change</a:t>
            </a:r>
            <a:r>
              <a:rPr lang="en-GB" sz="2400" dirty="0" smtClean="0">
                <a:solidFill>
                  <a:schemeClr val="tx1"/>
                </a:solidFill>
              </a:rPr>
              <a:t>.</a:t>
            </a:r>
          </a:p>
          <a:p>
            <a:pPr algn="l"/>
            <a:endParaRPr lang="en-GB" sz="2400" dirty="0" smtClean="0">
              <a:solidFill>
                <a:schemeClr val="tx1"/>
              </a:solidFill>
            </a:endParaRPr>
          </a:p>
          <a:p>
            <a:pPr algn="l"/>
            <a:endParaRPr lang="en-GB" sz="24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28</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sp>
        <p:nvSpPr>
          <p:cNvPr id="7" name="TextBox 6"/>
          <p:cNvSpPr txBox="1"/>
          <p:nvPr/>
        </p:nvSpPr>
        <p:spPr>
          <a:xfrm>
            <a:off x="434876" y="1475779"/>
            <a:ext cx="8339088" cy="1077218"/>
          </a:xfrm>
          <a:prstGeom prst="rect">
            <a:avLst/>
          </a:prstGeom>
          <a:noFill/>
        </p:spPr>
        <p:txBody>
          <a:bodyPr wrap="square" rtlCol="0">
            <a:spAutoFit/>
          </a:bodyPr>
          <a:lstStyle/>
          <a:p>
            <a:pPr algn="ctr"/>
            <a:r>
              <a:rPr lang="en-GB" sz="3200" i="1" dirty="0" smtClean="0">
                <a:solidFill>
                  <a:srgbClr val="0070C0"/>
                </a:solidFill>
              </a:rPr>
              <a:t>The Nottingham Intellectual Property </a:t>
            </a:r>
          </a:p>
          <a:p>
            <a:pPr algn="ctr"/>
            <a:r>
              <a:rPr lang="en-GB" sz="3200" i="1" dirty="0" smtClean="0">
                <a:solidFill>
                  <a:srgbClr val="0070C0"/>
                </a:solidFill>
              </a:rPr>
              <a:t>Guide for Creatives</a:t>
            </a:r>
            <a:endParaRPr lang="en-GB" sz="3200" i="1" dirty="0">
              <a:solidFill>
                <a:srgbClr val="0070C0"/>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7864" y="5098846"/>
            <a:ext cx="2311896" cy="1657273"/>
          </a:xfrm>
          <a:prstGeom prst="rect">
            <a:avLst/>
          </a:prstGeom>
        </p:spPr>
      </p:pic>
    </p:spTree>
    <p:extLst>
      <p:ext uri="{BB962C8B-B14F-4D97-AF65-F5344CB8AC3E}">
        <p14:creationId xmlns:p14="http://schemas.microsoft.com/office/powerpoint/2010/main" val="1613650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47712" y="1321110"/>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dirty="0"/>
          </a:p>
        </p:txBody>
      </p:sp>
      <p:sp>
        <p:nvSpPr>
          <p:cNvPr id="12" name="Rectangle 3">
            <a:hlinkClick r:id="rId3" action="ppaction://hlinkfile"/>
          </p:cNvPr>
          <p:cNvSpPr txBox="1">
            <a:spLocks noChangeArrowheads="1"/>
          </p:cNvSpPr>
          <p:nvPr/>
        </p:nvSpPr>
        <p:spPr>
          <a:xfrm>
            <a:off x="325388" y="2998315"/>
            <a:ext cx="8448576" cy="3192947"/>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400" dirty="0" smtClean="0">
                <a:solidFill>
                  <a:schemeClr val="tx1"/>
                </a:solidFill>
              </a:rPr>
              <a:t>For FREE a free copy or E-copy of the publication,</a:t>
            </a:r>
          </a:p>
          <a:p>
            <a:r>
              <a:rPr lang="en-GB" sz="2400" dirty="0" smtClean="0">
                <a:solidFill>
                  <a:schemeClr val="tx1"/>
                </a:solidFill>
              </a:rPr>
              <a:t> please email:</a:t>
            </a:r>
          </a:p>
          <a:p>
            <a:endParaRPr lang="en-GB" sz="2400" dirty="0">
              <a:solidFill>
                <a:schemeClr val="tx1"/>
              </a:solidFill>
            </a:endParaRPr>
          </a:p>
          <a:p>
            <a:r>
              <a:rPr lang="en-GB" sz="2800" dirty="0" smtClean="0">
                <a:solidFill>
                  <a:schemeClr val="tx1"/>
                </a:solidFill>
                <a:hlinkClick r:id="rId4"/>
              </a:rPr>
              <a:t>Estelle.paley@ntu.ac.uk</a:t>
            </a:r>
            <a:endParaRPr lang="en-GB" sz="2800" dirty="0" smtClean="0">
              <a:solidFill>
                <a:schemeClr val="tx1"/>
              </a:solidFill>
            </a:endParaRPr>
          </a:p>
          <a:p>
            <a:r>
              <a:rPr lang="en-GB" sz="2800" dirty="0" smtClean="0">
                <a:solidFill>
                  <a:schemeClr val="tx1"/>
                </a:solidFill>
              </a:rPr>
              <a:t>Or</a:t>
            </a:r>
          </a:p>
          <a:p>
            <a:r>
              <a:rPr lang="en-GB" sz="2800" dirty="0" smtClean="0">
                <a:solidFill>
                  <a:schemeClr val="tx1"/>
                </a:solidFill>
                <a:hlinkClick r:id="rId5"/>
              </a:rPr>
              <a:t>Janice.denoncourt@ntu.ac.uk</a:t>
            </a:r>
            <a:endParaRPr lang="en-GB" sz="2800" dirty="0" smtClean="0">
              <a:solidFill>
                <a:schemeClr val="tx1"/>
              </a:solidFill>
            </a:endParaRPr>
          </a:p>
          <a:p>
            <a:endParaRPr lang="en-GB" sz="2800" dirty="0">
              <a:solidFill>
                <a:schemeClr val="tx1"/>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29</a:t>
            </a:fld>
            <a:endParaRPr lang="en-GB" dirty="0"/>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sp>
        <p:nvSpPr>
          <p:cNvPr id="7" name="TextBox 6"/>
          <p:cNvSpPr txBox="1"/>
          <p:nvPr/>
        </p:nvSpPr>
        <p:spPr>
          <a:xfrm>
            <a:off x="434876" y="1475779"/>
            <a:ext cx="8339088" cy="1077218"/>
          </a:xfrm>
          <a:prstGeom prst="rect">
            <a:avLst/>
          </a:prstGeom>
          <a:noFill/>
        </p:spPr>
        <p:txBody>
          <a:bodyPr wrap="square" rtlCol="0">
            <a:spAutoFit/>
          </a:bodyPr>
          <a:lstStyle/>
          <a:p>
            <a:pPr algn="ctr"/>
            <a:r>
              <a:rPr lang="en-GB" sz="3200" i="1" dirty="0" smtClean="0">
                <a:solidFill>
                  <a:srgbClr val="0070C0"/>
                </a:solidFill>
              </a:rPr>
              <a:t>The Nottingham Intellectual Property </a:t>
            </a:r>
          </a:p>
          <a:p>
            <a:pPr algn="ctr"/>
            <a:r>
              <a:rPr lang="en-GB" sz="3200" i="1" dirty="0" smtClean="0">
                <a:solidFill>
                  <a:srgbClr val="0070C0"/>
                </a:solidFill>
              </a:rPr>
              <a:t>Guide for Creatives</a:t>
            </a:r>
            <a:endParaRPr lang="en-GB" sz="3200" i="1" dirty="0">
              <a:solidFill>
                <a:srgbClr val="0070C0"/>
              </a:solidFill>
            </a:endParaRPr>
          </a:p>
        </p:txBody>
      </p:sp>
    </p:spTree>
    <p:extLst>
      <p:ext uri="{BB962C8B-B14F-4D97-AF65-F5344CB8AC3E}">
        <p14:creationId xmlns:p14="http://schemas.microsoft.com/office/powerpoint/2010/main" val="2956650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25388" y="3185190"/>
            <a:ext cx="8448576" cy="16907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dirty="0" smtClean="0"/>
              <a:t>A multidisciplinary collaboration:</a:t>
            </a:r>
          </a:p>
          <a:p>
            <a:endParaRPr lang="en-US" altLang="en-US" sz="2800" dirty="0" smtClean="0"/>
          </a:p>
          <a:p>
            <a:pPr marL="457200" indent="-457200" algn="l">
              <a:buFont typeface="Arial" panose="020B0604020202020204" pitchFamily="34" charset="0"/>
              <a:buChar char="•"/>
            </a:pPr>
            <a:r>
              <a:rPr lang="en-US" altLang="en-US" sz="2800" dirty="0" smtClean="0"/>
              <a:t>Led by the Nottingham Law School </a:t>
            </a:r>
          </a:p>
          <a:p>
            <a:pPr marL="457200" indent="-457200" algn="l">
              <a:buFont typeface="Arial" panose="020B0604020202020204" pitchFamily="34" charset="0"/>
              <a:buChar char="•"/>
            </a:pPr>
            <a:r>
              <a:rPr lang="en-US" altLang="en-US" sz="2800" dirty="0" smtClean="0"/>
              <a:t>Legal Advice Centre</a:t>
            </a:r>
          </a:p>
          <a:p>
            <a:pPr marL="457200" indent="-457200" algn="l">
              <a:buFont typeface="Arial" panose="020B0604020202020204" pitchFamily="34" charset="0"/>
              <a:buChar char="•"/>
            </a:pPr>
            <a:r>
              <a:rPr lang="en-US" altLang="en-US" sz="2800" dirty="0" smtClean="0"/>
              <a:t>IP Research Group</a:t>
            </a:r>
          </a:p>
          <a:p>
            <a:pPr marL="457200" indent="-457200" algn="l">
              <a:buFont typeface="Arial" panose="020B0604020202020204" pitchFamily="34" charset="0"/>
              <a:buChar char="•"/>
            </a:pPr>
            <a:r>
              <a:rPr lang="en-US" altLang="en-US" sz="2800" dirty="0" smtClean="0"/>
              <a:t>The Hive</a:t>
            </a:r>
          </a:p>
          <a:p>
            <a:pPr marL="457200" indent="-457200" algn="l">
              <a:buFont typeface="Arial" panose="020B0604020202020204" pitchFamily="34" charset="0"/>
              <a:buChar char="•"/>
            </a:pPr>
            <a:r>
              <a:rPr lang="en-US" altLang="en-US" sz="2800" dirty="0" smtClean="0"/>
              <a:t>School of Art &amp; Design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3</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pic>
        <p:nvPicPr>
          <p:cNvPr id="8" name="Picture 4" descr="C:\WINNT\Temp\Temporary Internet Files\OLK4\NLS_Logo_FullRes.gif"/>
          <p:cNvPicPr>
            <a:picLocks noGrp="1" noChangeAspect="1" noChangeArrowheads="1"/>
          </p:cNvPicPr>
          <p:nvPr>
            <p:ph type="ctrTitle"/>
          </p:nvPr>
        </p:nvPicPr>
        <p:blipFill>
          <a:blip r:embed="rId5" r:link="rId6" cstate="print">
            <a:extLst>
              <a:ext uri="{28A0092B-C50C-407E-A947-70E740481C1C}">
                <a14:useLocalDpi xmlns:a14="http://schemas.microsoft.com/office/drawing/2010/main" val="0"/>
              </a:ext>
            </a:extLst>
          </a:blip>
          <a:srcRect/>
          <a:stretch>
            <a:fillRect/>
          </a:stretch>
        </p:blipFill>
        <p:spPr>
          <a:xfrm>
            <a:off x="7511834" y="1442863"/>
            <a:ext cx="1262130" cy="9060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descr="LW_Logo_RGB_3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559" y="1343885"/>
            <a:ext cx="1077004" cy="107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848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47712" y="1268760"/>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dirty="0"/>
          </a:p>
        </p:txBody>
      </p:sp>
      <p:sp>
        <p:nvSpPr>
          <p:cNvPr id="12" name="Rectangle 3"/>
          <p:cNvSpPr txBox="1">
            <a:spLocks noChangeArrowheads="1"/>
          </p:cNvSpPr>
          <p:nvPr/>
        </p:nvSpPr>
        <p:spPr>
          <a:xfrm>
            <a:off x="439749" y="1484784"/>
            <a:ext cx="8448576" cy="3960440"/>
          </a:xfrm>
          <a:prstGeom prst="rect">
            <a:avLst/>
          </a:prstGeom>
          <a:noFill/>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20000"/>
              </a:lnSpc>
            </a:pPr>
            <a:endParaRPr lang="en-GB" sz="2400" i="1" dirty="0" smtClean="0">
              <a:solidFill>
                <a:srgbClr val="0070C0"/>
              </a:solidFill>
            </a:endParaRPr>
          </a:p>
          <a:p>
            <a:pPr>
              <a:lnSpc>
                <a:spcPct val="120000"/>
              </a:lnSpc>
            </a:pPr>
            <a:r>
              <a:rPr lang="en-GB" sz="9600" dirty="0" smtClean="0">
                <a:solidFill>
                  <a:srgbClr val="00B050"/>
                </a:solidFill>
              </a:rPr>
              <a:t>Nottingham Creative Intellectual Property Project</a:t>
            </a:r>
          </a:p>
          <a:p>
            <a:pPr>
              <a:lnSpc>
                <a:spcPct val="120000"/>
              </a:lnSpc>
            </a:pPr>
            <a:r>
              <a:rPr lang="en-GB" sz="9600" b="1" dirty="0" smtClean="0">
                <a:solidFill>
                  <a:srgbClr val="00B050"/>
                </a:solidFill>
              </a:rPr>
              <a:t>Scope for further dissemination and development</a:t>
            </a:r>
          </a:p>
          <a:p>
            <a:pPr>
              <a:lnSpc>
                <a:spcPct val="120000"/>
              </a:lnSpc>
            </a:pPr>
            <a:endParaRPr lang="en-GB" sz="9600" b="1" dirty="0" smtClean="0"/>
          </a:p>
          <a:p>
            <a:pPr marL="342900" indent="-342900" algn="l">
              <a:lnSpc>
                <a:spcPct val="120000"/>
              </a:lnSpc>
              <a:buFont typeface="Arial" panose="020B0604020202020204" pitchFamily="34" charset="0"/>
              <a:buChar char="•"/>
            </a:pPr>
            <a:r>
              <a:rPr lang="en-GB" sz="7400" b="1" dirty="0" smtClean="0">
                <a:solidFill>
                  <a:srgbClr val="00B0F0"/>
                </a:solidFill>
              </a:rPr>
              <a:t>The Guide</a:t>
            </a:r>
            <a:r>
              <a:rPr lang="en-GB" sz="7400" dirty="0">
                <a:solidFill>
                  <a:schemeClr val="tx1"/>
                </a:solidFill>
              </a:rPr>
              <a:t> </a:t>
            </a:r>
            <a:r>
              <a:rPr lang="en-GB" sz="7400" dirty="0" smtClean="0">
                <a:solidFill>
                  <a:schemeClr val="tx1"/>
                </a:solidFill>
              </a:rPr>
              <a:t>– publication on the </a:t>
            </a:r>
            <a:r>
              <a:rPr lang="en-GB" sz="7400" dirty="0" smtClean="0">
                <a:solidFill>
                  <a:srgbClr val="FF0000"/>
                </a:solidFill>
              </a:rPr>
              <a:t>NLS IP Research Group webpages </a:t>
            </a:r>
            <a:r>
              <a:rPr lang="en-GB" sz="7400" dirty="0" smtClean="0">
                <a:solidFill>
                  <a:schemeClr val="tx1"/>
                </a:solidFill>
              </a:rPr>
              <a:t>as well as the </a:t>
            </a:r>
            <a:r>
              <a:rPr lang="en-GB" sz="7400" dirty="0" smtClean="0">
                <a:solidFill>
                  <a:srgbClr val="FF0000"/>
                </a:solidFill>
              </a:rPr>
              <a:t>Legal Advice Centre website </a:t>
            </a:r>
            <a:r>
              <a:rPr lang="en-GB" sz="7400" dirty="0" smtClean="0">
                <a:solidFill>
                  <a:schemeClr val="tx1"/>
                </a:solidFill>
              </a:rPr>
              <a:t>as well as printed. </a:t>
            </a:r>
          </a:p>
          <a:p>
            <a:pPr marL="342900" indent="-342900" algn="l">
              <a:lnSpc>
                <a:spcPct val="120000"/>
              </a:lnSpc>
              <a:buFont typeface="Arial" panose="020B0604020202020204" pitchFamily="34" charset="0"/>
              <a:buChar char="•"/>
            </a:pPr>
            <a:r>
              <a:rPr lang="en-GB" sz="7400" dirty="0" smtClean="0">
                <a:solidFill>
                  <a:schemeClr val="tx1"/>
                </a:solidFill>
              </a:rPr>
              <a:t>An article has been accepted for publication in the </a:t>
            </a:r>
            <a:r>
              <a:rPr lang="en-GB" sz="7400" dirty="0" smtClean="0">
                <a:solidFill>
                  <a:srgbClr val="FF0000"/>
                </a:solidFill>
              </a:rPr>
              <a:t>WIPO Magazine</a:t>
            </a:r>
            <a:r>
              <a:rPr lang="en-GB" sz="7400" dirty="0" smtClean="0">
                <a:solidFill>
                  <a:schemeClr val="tx1"/>
                </a:solidFill>
              </a:rPr>
              <a:t>.</a:t>
            </a:r>
          </a:p>
          <a:p>
            <a:pPr marL="342900" indent="-342900" algn="l">
              <a:lnSpc>
                <a:spcPct val="120000"/>
              </a:lnSpc>
              <a:buFont typeface="Arial" panose="020B0604020202020204" pitchFamily="34" charset="0"/>
              <a:buChar char="•"/>
            </a:pPr>
            <a:r>
              <a:rPr lang="en-GB" sz="7400" dirty="0" smtClean="0">
                <a:solidFill>
                  <a:schemeClr val="tx1"/>
                </a:solidFill>
              </a:rPr>
              <a:t>An article has been accepted for publication in </a:t>
            </a:r>
            <a:r>
              <a:rPr lang="en-GB" sz="7400" dirty="0" smtClean="0">
                <a:solidFill>
                  <a:srgbClr val="FF0000"/>
                </a:solidFill>
              </a:rPr>
              <a:t>Managing IP</a:t>
            </a:r>
            <a:r>
              <a:rPr lang="en-GB" sz="7400" dirty="0" smtClean="0">
                <a:solidFill>
                  <a:schemeClr val="tx1"/>
                </a:solidFill>
              </a:rPr>
              <a:t>. </a:t>
            </a:r>
          </a:p>
          <a:p>
            <a:pPr marL="342900" indent="-342900" algn="l">
              <a:lnSpc>
                <a:spcPct val="120000"/>
              </a:lnSpc>
              <a:buFont typeface="Arial" panose="020B0604020202020204" pitchFamily="34" charset="0"/>
              <a:buChar char="•"/>
            </a:pPr>
            <a:r>
              <a:rPr lang="en-GB" sz="7400" dirty="0" smtClean="0">
                <a:solidFill>
                  <a:schemeClr val="tx1"/>
                </a:solidFill>
              </a:rPr>
              <a:t>Article submission to </a:t>
            </a:r>
            <a:r>
              <a:rPr lang="en-GB" sz="7400" dirty="0" smtClean="0">
                <a:solidFill>
                  <a:srgbClr val="FF0000"/>
                </a:solidFill>
              </a:rPr>
              <a:t>international academic legal education journal.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30</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spTree>
    <p:extLst>
      <p:ext uri="{BB962C8B-B14F-4D97-AF65-F5344CB8AC3E}">
        <p14:creationId xmlns:p14="http://schemas.microsoft.com/office/powerpoint/2010/main" val="3322037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95536" y="1556792"/>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dirty="0"/>
          </a:p>
        </p:txBody>
      </p:sp>
      <p:sp>
        <p:nvSpPr>
          <p:cNvPr id="12" name="Rectangle 3"/>
          <p:cNvSpPr txBox="1">
            <a:spLocks noChangeArrowheads="1"/>
          </p:cNvSpPr>
          <p:nvPr/>
        </p:nvSpPr>
        <p:spPr>
          <a:xfrm>
            <a:off x="395536" y="1587579"/>
            <a:ext cx="8448576" cy="3744416"/>
          </a:xfrm>
          <a:prstGeom prst="rect">
            <a:avLst/>
          </a:prstGeom>
          <a:noFill/>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20000"/>
              </a:lnSpc>
            </a:pPr>
            <a:endParaRPr lang="en-GB" sz="1800" dirty="0"/>
          </a:p>
          <a:p>
            <a:pPr algn="l">
              <a:lnSpc>
                <a:spcPct val="120000"/>
              </a:lnSpc>
            </a:pPr>
            <a:r>
              <a:rPr lang="en-GB" sz="2800" dirty="0" smtClean="0">
                <a:solidFill>
                  <a:schemeClr val="tx1"/>
                </a:solidFill>
              </a:rPr>
              <a:t>Led to a second project:</a:t>
            </a:r>
          </a:p>
          <a:p>
            <a:pPr algn="l">
              <a:lnSpc>
                <a:spcPct val="120000"/>
              </a:lnSpc>
            </a:pPr>
            <a:endParaRPr lang="en-GB" sz="2800" dirty="0" smtClean="0">
              <a:solidFill>
                <a:schemeClr val="tx1"/>
              </a:solidFill>
            </a:endParaRPr>
          </a:p>
          <a:p>
            <a:pPr>
              <a:lnSpc>
                <a:spcPct val="120000"/>
              </a:lnSpc>
            </a:pPr>
            <a:endParaRPr lang="en-GB" sz="2800" dirty="0" smtClean="0">
              <a:solidFill>
                <a:srgbClr val="7030A0"/>
              </a:solidFill>
            </a:endParaRPr>
          </a:p>
          <a:p>
            <a:pPr>
              <a:lnSpc>
                <a:spcPct val="120000"/>
              </a:lnSpc>
            </a:pPr>
            <a:r>
              <a:rPr lang="en-GB" sz="2800" dirty="0" smtClean="0">
                <a:solidFill>
                  <a:srgbClr val="7030A0"/>
                </a:solidFill>
              </a:rPr>
              <a:t>UK Intellectual Property Office </a:t>
            </a:r>
          </a:p>
          <a:p>
            <a:pPr>
              <a:lnSpc>
                <a:spcPct val="120000"/>
              </a:lnSpc>
            </a:pPr>
            <a:r>
              <a:rPr lang="en-GB" sz="2800" dirty="0" err="1" smtClean="0">
                <a:solidFill>
                  <a:srgbClr val="FF33CC"/>
                </a:solidFill>
              </a:rPr>
              <a:t>StudentshIP</a:t>
            </a:r>
            <a:r>
              <a:rPr lang="en-GB" sz="2800" dirty="0" smtClean="0">
                <a:solidFill>
                  <a:srgbClr val="FF33CC"/>
                </a:solidFill>
              </a:rPr>
              <a:t> </a:t>
            </a:r>
            <a:r>
              <a:rPr lang="en-GB" sz="2800" dirty="0">
                <a:solidFill>
                  <a:srgbClr val="FF33CC"/>
                </a:solidFill>
              </a:rPr>
              <a:t>Enterprise Awards 2015</a:t>
            </a:r>
            <a:r>
              <a:rPr lang="en-GB" sz="2800" dirty="0"/>
              <a:t> </a:t>
            </a:r>
            <a:endParaRPr lang="en-GB" sz="2800" dirty="0" smtClean="0"/>
          </a:p>
          <a:p>
            <a:pPr>
              <a:lnSpc>
                <a:spcPct val="120000"/>
              </a:lnSpc>
            </a:pPr>
            <a:r>
              <a:rPr lang="en-GB" sz="2800" b="1" dirty="0" smtClean="0">
                <a:solidFill>
                  <a:srgbClr val="FF0000"/>
                </a:solidFill>
              </a:rPr>
              <a:t>NLS awarded £24,980</a:t>
            </a:r>
            <a:endParaRPr lang="en-GB" sz="2800" b="1" dirty="0">
              <a:solidFill>
                <a:srgbClr val="FF0000"/>
              </a:solidFill>
            </a:endParaRPr>
          </a:p>
          <a:p>
            <a:pPr algn="l"/>
            <a:endParaRPr lang="en-US" altLang="en-US"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31</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6495" y="1340768"/>
            <a:ext cx="3454186" cy="2265040"/>
          </a:xfrm>
          <a:prstGeom prst="rect">
            <a:avLst/>
          </a:prstGeom>
        </p:spPr>
      </p:pic>
    </p:spTree>
    <p:extLst>
      <p:ext uri="{BB962C8B-B14F-4D97-AF65-F5344CB8AC3E}">
        <p14:creationId xmlns:p14="http://schemas.microsoft.com/office/powerpoint/2010/main" val="1589210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526150" y="2175520"/>
            <a:ext cx="537962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en-US" sz="2800" dirty="0">
              <a:solidFill>
                <a:srgbClr val="0070C0"/>
              </a:solidFill>
            </a:endParaRPr>
          </a:p>
        </p:txBody>
      </p:sp>
      <p:sp>
        <p:nvSpPr>
          <p:cNvPr id="12" name="Rectangle 3"/>
          <p:cNvSpPr txBox="1">
            <a:spLocks noChangeArrowheads="1"/>
          </p:cNvSpPr>
          <p:nvPr/>
        </p:nvSpPr>
        <p:spPr>
          <a:xfrm>
            <a:off x="251520" y="1340769"/>
            <a:ext cx="8136904" cy="4464496"/>
          </a:xfrm>
          <a:prstGeom prst="rect">
            <a:avLst/>
          </a:prstGeom>
          <a:noFill/>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a:solidFill>
                  <a:schemeClr val="tx1"/>
                </a:solidFill>
              </a:rPr>
              <a:t>In May </a:t>
            </a:r>
            <a:r>
              <a:rPr lang="en-GB" dirty="0" smtClean="0">
                <a:solidFill>
                  <a:schemeClr val="tx1"/>
                </a:solidFill>
              </a:rPr>
              <a:t>2015,</a:t>
            </a:r>
          </a:p>
          <a:p>
            <a:endParaRPr lang="en-GB" dirty="0" smtClean="0">
              <a:solidFill>
                <a:schemeClr val="tx1"/>
              </a:solidFill>
            </a:endParaRPr>
          </a:p>
          <a:p>
            <a:r>
              <a:rPr lang="en-GB" dirty="0" smtClean="0">
                <a:solidFill>
                  <a:schemeClr val="tx1"/>
                </a:solidFill>
              </a:rPr>
              <a:t>The  </a:t>
            </a:r>
            <a:r>
              <a:rPr lang="en-GB" dirty="0">
                <a:solidFill>
                  <a:schemeClr val="tx1"/>
                </a:solidFill>
              </a:rPr>
              <a:t>Nottingham Law School received an </a:t>
            </a:r>
            <a:endParaRPr lang="en-GB" dirty="0" smtClean="0">
              <a:solidFill>
                <a:schemeClr val="tx1"/>
              </a:solidFill>
            </a:endParaRPr>
          </a:p>
          <a:p>
            <a:r>
              <a:rPr lang="en-GB" sz="4700" i="1" dirty="0" smtClean="0">
                <a:solidFill>
                  <a:srgbClr val="FF0000"/>
                </a:solidFill>
              </a:rPr>
              <a:t>Award </a:t>
            </a:r>
            <a:r>
              <a:rPr lang="en-GB" sz="4700" i="1" dirty="0">
                <a:solidFill>
                  <a:srgbClr val="FF0000"/>
                </a:solidFill>
              </a:rPr>
              <a:t>for Excellence in IP Education</a:t>
            </a:r>
            <a:r>
              <a:rPr lang="en-GB" sz="4700" dirty="0">
                <a:solidFill>
                  <a:srgbClr val="FF0000"/>
                </a:solidFill>
              </a:rPr>
              <a:t> </a:t>
            </a:r>
            <a:endParaRPr lang="en-GB" sz="4700" dirty="0" smtClean="0">
              <a:solidFill>
                <a:srgbClr val="FF0000"/>
              </a:solidFill>
            </a:endParaRPr>
          </a:p>
          <a:p>
            <a:r>
              <a:rPr lang="en-GB" dirty="0" smtClean="0">
                <a:solidFill>
                  <a:schemeClr val="tx1"/>
                </a:solidFill>
              </a:rPr>
              <a:t>in </a:t>
            </a:r>
            <a:r>
              <a:rPr lang="en-GB" dirty="0">
                <a:solidFill>
                  <a:schemeClr val="tx1"/>
                </a:solidFill>
              </a:rPr>
              <a:t>the Acquisition </a:t>
            </a:r>
            <a:r>
              <a:rPr lang="en-GB" dirty="0" smtClean="0">
                <a:solidFill>
                  <a:schemeClr val="tx1"/>
                </a:solidFill>
              </a:rPr>
              <a:t>International IP Awards </a:t>
            </a:r>
          </a:p>
          <a:p>
            <a:endParaRPr lang="en-GB" dirty="0">
              <a:solidFill>
                <a:schemeClr val="tx1"/>
              </a:solidFill>
            </a:endParaRPr>
          </a:p>
          <a:p>
            <a:endParaRPr lang="en-GB" dirty="0" smtClean="0">
              <a:solidFill>
                <a:srgbClr val="7030A0"/>
              </a:solidFill>
            </a:endParaRPr>
          </a:p>
          <a:p>
            <a:r>
              <a:rPr lang="en-GB" sz="2400" dirty="0"/>
              <a:t>Acquisition International </a:t>
            </a:r>
            <a:r>
              <a:rPr lang="en-GB" sz="2400" dirty="0" smtClean="0"/>
              <a:t>put </a:t>
            </a:r>
            <a:r>
              <a:rPr lang="en-GB" sz="2400" dirty="0"/>
              <a:t>forward a selection of candidates who </a:t>
            </a:r>
            <a:r>
              <a:rPr lang="en-GB" sz="2400" dirty="0" smtClean="0"/>
              <a:t>they believe </a:t>
            </a:r>
            <a:r>
              <a:rPr lang="en-GB" sz="2400" dirty="0"/>
              <a:t>to be industry leaders. Additionally the voting forms </a:t>
            </a:r>
            <a:r>
              <a:rPr lang="en-GB" sz="2400" dirty="0" smtClean="0"/>
              <a:t>were </a:t>
            </a:r>
            <a:r>
              <a:rPr lang="en-GB" sz="2400" dirty="0"/>
              <a:t>sent out to the </a:t>
            </a:r>
            <a:r>
              <a:rPr lang="en-GB" sz="2400" b="1" dirty="0"/>
              <a:t>108,000</a:t>
            </a:r>
            <a:r>
              <a:rPr lang="en-GB" sz="2400" dirty="0"/>
              <a:t> subscribers of AI Magazine along with </a:t>
            </a:r>
            <a:r>
              <a:rPr lang="en-GB" sz="2400" b="1" dirty="0"/>
              <a:t>27,000 </a:t>
            </a:r>
            <a:r>
              <a:rPr lang="en-GB" sz="2400" dirty="0" smtClean="0"/>
              <a:t>IP</a:t>
            </a:r>
            <a:r>
              <a:rPr lang="en-GB" sz="2400" b="1" dirty="0" smtClean="0"/>
              <a:t> </a:t>
            </a:r>
            <a:r>
              <a:rPr lang="en-GB" sz="2400" dirty="0" smtClean="0"/>
              <a:t>specialists.</a:t>
            </a:r>
            <a:endParaRPr lang="en-GB" sz="2400" dirty="0">
              <a:solidFill>
                <a:srgbClr val="7030A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32</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spTree>
    <p:extLst>
      <p:ext uri="{BB962C8B-B14F-4D97-AF65-F5344CB8AC3E}">
        <p14:creationId xmlns:p14="http://schemas.microsoft.com/office/powerpoint/2010/main" val="619805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47712" y="1268760"/>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dirty="0"/>
          </a:p>
        </p:txBody>
      </p:sp>
      <p:sp>
        <p:nvSpPr>
          <p:cNvPr id="12" name="Rectangle 3"/>
          <p:cNvSpPr txBox="1">
            <a:spLocks noChangeArrowheads="1"/>
          </p:cNvSpPr>
          <p:nvPr/>
        </p:nvSpPr>
        <p:spPr>
          <a:xfrm>
            <a:off x="325388" y="1412777"/>
            <a:ext cx="8448576" cy="1224136"/>
          </a:xfrm>
          <a:prstGeom prst="rect">
            <a:avLst/>
          </a:prstGeom>
          <a:noFill/>
        </p:spPr>
        <p:txBody>
          <a:bodyPr vert="horz" lIns="91440" tIns="45720" rIns="91440" bIns="45720" rtlCol="0">
            <a:normAutofit fontScale="3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20000"/>
              </a:lnSpc>
            </a:pPr>
            <a:endParaRPr lang="en-GB" sz="2400" i="1" dirty="0" smtClean="0">
              <a:solidFill>
                <a:srgbClr val="0070C0"/>
              </a:solidFill>
            </a:endParaRPr>
          </a:p>
          <a:p>
            <a:pPr>
              <a:lnSpc>
                <a:spcPct val="120000"/>
              </a:lnSpc>
            </a:pPr>
            <a:r>
              <a:rPr lang="en-GB" sz="9600" i="1" dirty="0" smtClean="0">
                <a:solidFill>
                  <a:srgbClr val="00B050"/>
                </a:solidFill>
              </a:rPr>
              <a:t>Nottingham Creative Intellectual Property Project</a:t>
            </a:r>
          </a:p>
          <a:p>
            <a:pPr>
              <a:lnSpc>
                <a:spcPct val="120000"/>
              </a:lnSpc>
            </a:pPr>
            <a:endParaRPr lang="en-GB" sz="9600" b="1"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33</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sp>
        <p:nvSpPr>
          <p:cNvPr id="7" name="TextBox 6"/>
          <p:cNvSpPr txBox="1"/>
          <p:nvPr/>
        </p:nvSpPr>
        <p:spPr>
          <a:xfrm>
            <a:off x="1115616" y="2820127"/>
            <a:ext cx="6624736" cy="3385542"/>
          </a:xfrm>
          <a:prstGeom prst="rect">
            <a:avLst/>
          </a:prstGeom>
          <a:noFill/>
        </p:spPr>
        <p:txBody>
          <a:bodyPr wrap="square" rtlCol="0">
            <a:spAutoFit/>
          </a:bodyPr>
          <a:lstStyle/>
          <a:p>
            <a:pPr algn="ctr"/>
            <a:r>
              <a:rPr lang="en-GB" sz="2800" dirty="0" smtClean="0">
                <a:solidFill>
                  <a:srgbClr val="0070C0"/>
                </a:solidFill>
              </a:rPr>
              <a:t>Thank you!</a:t>
            </a:r>
          </a:p>
          <a:p>
            <a:pPr algn="ctr"/>
            <a:endParaRPr lang="en-GB" sz="2800" dirty="0">
              <a:solidFill>
                <a:srgbClr val="0070C0"/>
              </a:solidFill>
            </a:endParaRPr>
          </a:p>
          <a:p>
            <a:pPr algn="ctr"/>
            <a:r>
              <a:rPr lang="en-GB" sz="2800" dirty="0" smtClean="0">
                <a:solidFill>
                  <a:srgbClr val="0070C0"/>
                </a:solidFill>
              </a:rPr>
              <a:t>Janice </a:t>
            </a:r>
            <a:r>
              <a:rPr lang="en-GB" sz="2800" dirty="0" err="1" smtClean="0">
                <a:solidFill>
                  <a:srgbClr val="0070C0"/>
                </a:solidFill>
              </a:rPr>
              <a:t>Denoncourt</a:t>
            </a:r>
            <a:endParaRPr lang="en-GB" sz="2800" dirty="0" smtClean="0">
              <a:solidFill>
                <a:srgbClr val="0070C0"/>
              </a:solidFill>
            </a:endParaRPr>
          </a:p>
          <a:p>
            <a:pPr algn="ctr"/>
            <a:endParaRPr lang="en-GB" sz="2800" dirty="0">
              <a:solidFill>
                <a:srgbClr val="0070C0"/>
              </a:solidFill>
            </a:endParaRPr>
          </a:p>
          <a:p>
            <a:pPr algn="ctr"/>
            <a:r>
              <a:rPr lang="en-GB" sz="2800" dirty="0" smtClean="0">
                <a:solidFill>
                  <a:srgbClr val="0070C0"/>
                </a:solidFill>
              </a:rPr>
              <a:t>Twitter:  @</a:t>
            </a:r>
            <a:r>
              <a:rPr lang="en-GB" sz="2800" dirty="0" err="1" smtClean="0">
                <a:solidFill>
                  <a:srgbClr val="0070C0"/>
                </a:solidFill>
              </a:rPr>
              <a:t>JanDenoncourt</a:t>
            </a:r>
            <a:endParaRPr lang="en-GB" sz="2800" dirty="0" smtClean="0">
              <a:solidFill>
                <a:srgbClr val="0070C0"/>
              </a:solidFill>
            </a:endParaRPr>
          </a:p>
          <a:p>
            <a:pPr algn="ctr"/>
            <a:r>
              <a:rPr lang="en-GB" sz="2800" dirty="0" smtClean="0">
                <a:solidFill>
                  <a:srgbClr val="0070C0"/>
                </a:solidFill>
                <a:hlinkClick r:id="rId5"/>
              </a:rPr>
              <a:t>Janice.denoncourt@ntu.ac.uk</a:t>
            </a:r>
            <a:endParaRPr lang="en-GB" sz="2800" dirty="0" smtClean="0">
              <a:solidFill>
                <a:srgbClr val="0070C0"/>
              </a:solidFill>
            </a:endParaRPr>
          </a:p>
          <a:p>
            <a:pPr algn="ctr"/>
            <a:r>
              <a:rPr lang="en-GB" sz="2800" dirty="0" err="1" smtClean="0">
                <a:solidFill>
                  <a:srgbClr val="0070C0"/>
                </a:solidFill>
              </a:rPr>
              <a:t>ResearchGate</a:t>
            </a:r>
            <a:endParaRPr lang="en-GB" sz="2800" dirty="0" smtClean="0">
              <a:solidFill>
                <a:srgbClr val="0070C0"/>
              </a:solidFill>
            </a:endParaRPr>
          </a:p>
          <a:p>
            <a:endParaRPr lang="en-GB" dirty="0"/>
          </a:p>
        </p:txBody>
      </p:sp>
    </p:spTree>
    <p:extLst>
      <p:ext uri="{BB962C8B-B14F-4D97-AF65-F5344CB8AC3E}">
        <p14:creationId xmlns:p14="http://schemas.microsoft.com/office/powerpoint/2010/main" val="1200650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47712" y="1183117"/>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smtClean="0"/>
              <a:t>The importance of the </a:t>
            </a:r>
            <a:r>
              <a:rPr lang="en-US" altLang="en-US" sz="2800" dirty="0" smtClean="0">
                <a:solidFill>
                  <a:srgbClr val="00B050"/>
                </a:solidFill>
              </a:rPr>
              <a:t>Creative Industries </a:t>
            </a:r>
            <a:r>
              <a:rPr lang="en-US" altLang="en-US" sz="2800" dirty="0" smtClean="0"/>
              <a:t>to the UK</a:t>
            </a:r>
            <a:endParaRPr lang="en-US" altLang="en-US" sz="2800" dirty="0"/>
          </a:p>
        </p:txBody>
      </p:sp>
      <p:sp>
        <p:nvSpPr>
          <p:cNvPr id="12" name="Rectangle 3"/>
          <p:cNvSpPr txBox="1">
            <a:spLocks noChangeArrowheads="1"/>
          </p:cNvSpPr>
          <p:nvPr/>
        </p:nvSpPr>
        <p:spPr>
          <a:xfrm>
            <a:off x="353286" y="2212486"/>
            <a:ext cx="8448576" cy="3240360"/>
          </a:xfrm>
          <a:prstGeom prst="rect">
            <a:avLst/>
          </a:prstGeom>
          <a:noFill/>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20000"/>
              </a:lnSpc>
            </a:pPr>
            <a:endParaRPr lang="en-GB" sz="1800" dirty="0"/>
          </a:p>
          <a:p>
            <a:pPr algn="l"/>
            <a:r>
              <a:rPr lang="en-US" altLang="en-US" sz="4200" dirty="0" smtClean="0">
                <a:solidFill>
                  <a:schemeClr val="tx1"/>
                </a:solidFill>
              </a:rPr>
              <a:t>“It always amazes me that wherever you travel, the impact of the UK’s creativity in music, literature, theatre, film, television, video games, fashion and design is enjoyed by people of different nationalities and cultures.  However, beyond giving immeasurable pleasure and enjoyment, the creative industries are vital to our economic success.  They are an important driver of growth, investment and tourism.  They provide 1.7 million jobs and contribute £76.9bn to the economy – that’s £8.8m an hour or £146,000 every minute.  It’s also a very dynamic sector, currently growing three times faster than other industry sectors.”  </a:t>
            </a:r>
          </a:p>
          <a:p>
            <a:pPr algn="l"/>
            <a:endParaRPr lang="en-US" altLang="en-US" sz="1800" dirty="0">
              <a:solidFill>
                <a:schemeClr val="tx1"/>
              </a:solidFill>
            </a:endParaRPr>
          </a:p>
          <a:p>
            <a:pPr algn="r"/>
            <a:r>
              <a:rPr lang="en-US" altLang="en-US" sz="2900" b="1" dirty="0" smtClean="0">
                <a:solidFill>
                  <a:schemeClr val="tx1"/>
                </a:solidFill>
              </a:rPr>
              <a:t>Ian </a:t>
            </a:r>
            <a:r>
              <a:rPr lang="en-US" altLang="en-US" sz="2900" b="1" dirty="0" err="1" smtClean="0">
                <a:solidFill>
                  <a:schemeClr val="tx1"/>
                </a:solidFill>
              </a:rPr>
              <a:t>Livingtstone</a:t>
            </a:r>
            <a:r>
              <a:rPr lang="en-US" altLang="en-US" sz="2900" b="1" dirty="0" smtClean="0">
                <a:solidFill>
                  <a:schemeClr val="tx1"/>
                </a:solidFill>
              </a:rPr>
              <a:t> CBE</a:t>
            </a:r>
          </a:p>
          <a:p>
            <a:pPr algn="r"/>
            <a:r>
              <a:rPr lang="en-US" altLang="en-US" sz="2900" dirty="0" smtClean="0">
                <a:solidFill>
                  <a:schemeClr val="tx1"/>
                </a:solidFill>
              </a:rPr>
              <a:t>Co-founder Games Workshop</a:t>
            </a:r>
          </a:p>
          <a:p>
            <a:pPr algn="r"/>
            <a:r>
              <a:rPr lang="en-US" altLang="en-US" sz="2900" dirty="0" smtClean="0">
                <a:solidFill>
                  <a:schemeClr val="tx1"/>
                </a:solidFill>
              </a:rPr>
              <a:t>English Fantasy Author &amp; Entrepreneur </a:t>
            </a:r>
          </a:p>
          <a:p>
            <a:pPr algn="r"/>
            <a:r>
              <a:rPr lang="en-US" altLang="en-US" sz="2900" dirty="0" smtClean="0">
                <a:solidFill>
                  <a:schemeClr val="tx1"/>
                </a:solidFill>
              </a:rPr>
              <a:t>Foreword, </a:t>
            </a:r>
            <a:r>
              <a:rPr lang="en-US" altLang="en-US" sz="2900" dirty="0" smtClean="0">
                <a:solidFill>
                  <a:srgbClr val="00B0F0"/>
                </a:solidFill>
              </a:rPr>
              <a:t>Nottingham Intellectual Property </a:t>
            </a:r>
          </a:p>
          <a:p>
            <a:pPr algn="r"/>
            <a:r>
              <a:rPr lang="en-US" altLang="en-US" sz="2900" dirty="0" smtClean="0">
                <a:solidFill>
                  <a:srgbClr val="00B0F0"/>
                </a:solidFill>
              </a:rPr>
              <a:t>Guide for Creatives </a:t>
            </a:r>
          </a:p>
          <a:p>
            <a:pPr algn="r"/>
            <a:r>
              <a:rPr lang="en-US" altLang="en-US" sz="2900" dirty="0">
                <a:solidFill>
                  <a:schemeClr val="tx1"/>
                </a:solidFill>
              </a:rPr>
              <a:t>M</a:t>
            </a:r>
            <a:r>
              <a:rPr lang="en-US" altLang="en-US" sz="2900" dirty="0" smtClean="0">
                <a:solidFill>
                  <a:schemeClr val="tx1"/>
                </a:solidFill>
              </a:rPr>
              <a:t>ay 2015</a:t>
            </a:r>
            <a:endParaRPr lang="en-US" altLang="en-US" sz="29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4160339"/>
            <a:ext cx="1895758" cy="2321876"/>
          </a:xfrm>
          <a:prstGeom prst="rect">
            <a:avLst/>
          </a:prstGeom>
        </p:spPr>
      </p:pic>
    </p:spTree>
    <p:extLst>
      <p:ext uri="{BB962C8B-B14F-4D97-AF65-F5344CB8AC3E}">
        <p14:creationId xmlns:p14="http://schemas.microsoft.com/office/powerpoint/2010/main" val="364190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a:xfrm>
            <a:off x="347712" y="1871752"/>
            <a:ext cx="8448576" cy="3744416"/>
          </a:xfrm>
          <a:prstGeom prst="rect">
            <a:avLst/>
          </a:prstGeom>
          <a:no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20000"/>
              </a:lnSpc>
            </a:pPr>
            <a:endParaRPr lang="en-GB" sz="2400" dirty="0" smtClean="0"/>
          </a:p>
          <a:p>
            <a:pPr>
              <a:lnSpc>
                <a:spcPct val="120000"/>
              </a:lnSpc>
            </a:pPr>
            <a:r>
              <a:rPr lang="en-GB" sz="3600" dirty="0" smtClean="0">
                <a:solidFill>
                  <a:srgbClr val="7030A0"/>
                </a:solidFill>
              </a:rPr>
              <a:t>UKIPO </a:t>
            </a:r>
            <a:r>
              <a:rPr lang="en-GB" sz="3600" dirty="0">
                <a:solidFill>
                  <a:srgbClr val="7030A0"/>
                </a:solidFill>
              </a:rPr>
              <a:t>Fast Forward 2014 Competition </a:t>
            </a:r>
            <a:endParaRPr lang="en-GB" sz="3600" dirty="0" smtClean="0">
              <a:solidFill>
                <a:srgbClr val="7030A0"/>
              </a:solidFill>
            </a:endParaRPr>
          </a:p>
          <a:p>
            <a:pPr>
              <a:lnSpc>
                <a:spcPct val="120000"/>
              </a:lnSpc>
            </a:pPr>
            <a:r>
              <a:rPr lang="en-GB" dirty="0" smtClean="0">
                <a:solidFill>
                  <a:srgbClr val="92D050"/>
                </a:solidFill>
              </a:rPr>
              <a:t>“£750,000 available to fund new </a:t>
            </a:r>
            <a:r>
              <a:rPr lang="en-GB" dirty="0">
                <a:solidFill>
                  <a:srgbClr val="92D050"/>
                </a:solidFill>
              </a:rPr>
              <a:t>ways to raise IP awareness </a:t>
            </a:r>
            <a:r>
              <a:rPr lang="en-GB" dirty="0" smtClean="0">
                <a:solidFill>
                  <a:srgbClr val="92D050"/>
                </a:solidFill>
              </a:rPr>
              <a:t>and turn innovative ideas into reality”</a:t>
            </a:r>
            <a:endParaRPr lang="en-GB" dirty="0">
              <a:solidFill>
                <a:srgbClr val="92D050"/>
              </a:solidFill>
            </a:endParaRPr>
          </a:p>
          <a:p>
            <a:pPr>
              <a:lnSpc>
                <a:spcPct val="120000"/>
              </a:lnSpc>
            </a:pPr>
            <a:r>
              <a:rPr lang="en-GB" b="1" dirty="0" smtClean="0">
                <a:solidFill>
                  <a:srgbClr val="FF0000"/>
                </a:solidFill>
              </a:rPr>
              <a:t>NLS awarded £69,000</a:t>
            </a:r>
            <a:r>
              <a:rPr lang="en-GB" dirty="0" smtClean="0">
                <a:solidFill>
                  <a:srgbClr val="FF0000"/>
                </a:solidFill>
              </a:rPr>
              <a:t> </a:t>
            </a:r>
            <a:endParaRPr lang="en-GB" sz="1800" dirty="0" smtClean="0"/>
          </a:p>
          <a:p>
            <a:pPr algn="l"/>
            <a:endParaRPr lang="en-US" altLang="en-US"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5</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spTree>
    <p:extLst>
      <p:ext uri="{BB962C8B-B14F-4D97-AF65-F5344CB8AC3E}">
        <p14:creationId xmlns:p14="http://schemas.microsoft.com/office/powerpoint/2010/main" val="3633295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95536" y="1556792"/>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smtClean="0">
                <a:solidFill>
                  <a:srgbClr val="00B050"/>
                </a:solidFill>
              </a:rPr>
              <a:t>A Series of Five Creative IP Workshops</a:t>
            </a:r>
            <a:endParaRPr lang="en-US" altLang="en-US" sz="2800" dirty="0">
              <a:solidFill>
                <a:srgbClr val="00B050"/>
              </a:solidFill>
            </a:endParaRPr>
          </a:p>
        </p:txBody>
      </p:sp>
      <p:sp>
        <p:nvSpPr>
          <p:cNvPr id="12" name="Rectangle 3"/>
          <p:cNvSpPr txBox="1">
            <a:spLocks noChangeArrowheads="1"/>
          </p:cNvSpPr>
          <p:nvPr/>
        </p:nvSpPr>
        <p:spPr>
          <a:xfrm>
            <a:off x="399060" y="2940910"/>
            <a:ext cx="8448576" cy="2754401"/>
          </a:xfrm>
          <a:prstGeom prst="rect">
            <a:avLst/>
          </a:prstGeom>
          <a:noFill/>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20000"/>
              </a:lnSpc>
            </a:pPr>
            <a:r>
              <a:rPr lang="en-GB" altLang="en-US" sz="2900" b="1" dirty="0" smtClean="0">
                <a:solidFill>
                  <a:srgbClr val="FF0000"/>
                </a:solidFill>
              </a:rPr>
              <a:t>Design</a:t>
            </a:r>
            <a:r>
              <a:rPr lang="en-GB" altLang="en-US" sz="2900" b="1" dirty="0" smtClean="0"/>
              <a:t> </a:t>
            </a:r>
            <a:r>
              <a:rPr lang="en-GB" altLang="en-US" sz="2400" b="1" dirty="0" smtClean="0"/>
              <a:t>		</a:t>
            </a:r>
            <a:r>
              <a:rPr lang="en-GB" altLang="en-US" sz="2400" dirty="0" smtClean="0">
                <a:solidFill>
                  <a:schemeClr val="bg1">
                    <a:lumMod val="50000"/>
                  </a:schemeClr>
                </a:solidFill>
              </a:rPr>
              <a:t>June </a:t>
            </a:r>
            <a:r>
              <a:rPr lang="en-GB" altLang="en-US" sz="2400" dirty="0">
                <a:solidFill>
                  <a:schemeClr val="bg1">
                    <a:lumMod val="50000"/>
                  </a:schemeClr>
                </a:solidFill>
              </a:rPr>
              <a:t>2014 : </a:t>
            </a:r>
            <a:r>
              <a:rPr lang="en-GB" altLang="en-US" sz="2400" dirty="0"/>
              <a:t>Product, textiles/fashion and graphics</a:t>
            </a:r>
          </a:p>
          <a:p>
            <a:pPr algn="l">
              <a:lnSpc>
                <a:spcPct val="120000"/>
              </a:lnSpc>
            </a:pPr>
            <a:r>
              <a:rPr lang="en-GB" altLang="en-US" sz="2900" b="1" dirty="0">
                <a:solidFill>
                  <a:srgbClr val="7030A0"/>
                </a:solidFill>
              </a:rPr>
              <a:t>Performance</a:t>
            </a:r>
            <a:r>
              <a:rPr lang="en-GB" altLang="en-US" sz="2400" dirty="0"/>
              <a:t> </a:t>
            </a:r>
            <a:r>
              <a:rPr lang="en-GB" altLang="en-US" sz="2400" dirty="0" smtClean="0"/>
              <a:t>	</a:t>
            </a:r>
            <a:r>
              <a:rPr lang="en-GB" altLang="en-US" sz="2400" dirty="0" smtClean="0">
                <a:solidFill>
                  <a:schemeClr val="bg1">
                    <a:lumMod val="50000"/>
                  </a:schemeClr>
                </a:solidFill>
              </a:rPr>
              <a:t>October </a:t>
            </a:r>
            <a:r>
              <a:rPr lang="en-GB" altLang="en-US" sz="2400" dirty="0">
                <a:solidFill>
                  <a:schemeClr val="bg1">
                    <a:lumMod val="50000"/>
                  </a:schemeClr>
                </a:solidFill>
              </a:rPr>
              <a:t>2014 : </a:t>
            </a:r>
            <a:r>
              <a:rPr lang="en-GB" altLang="en-US" sz="2400" dirty="0"/>
              <a:t>Music, theatre, dance, circus and comedy</a:t>
            </a:r>
          </a:p>
          <a:p>
            <a:pPr algn="l">
              <a:lnSpc>
                <a:spcPct val="120000"/>
              </a:lnSpc>
            </a:pPr>
            <a:r>
              <a:rPr lang="en-GB" altLang="en-US" sz="2900" b="1" dirty="0" smtClean="0">
                <a:solidFill>
                  <a:srgbClr val="00B0F0"/>
                </a:solidFill>
              </a:rPr>
              <a:t>Moving Images &amp; Broadcasting </a:t>
            </a:r>
          </a:p>
          <a:p>
            <a:pPr algn="l">
              <a:lnSpc>
                <a:spcPct val="120000"/>
              </a:lnSpc>
            </a:pPr>
            <a:r>
              <a:rPr lang="en-GB" altLang="en-US" sz="2400" b="1" dirty="0">
                <a:solidFill>
                  <a:srgbClr val="00B0F0"/>
                </a:solidFill>
              </a:rPr>
              <a:t>	</a:t>
            </a:r>
            <a:r>
              <a:rPr lang="en-GB" altLang="en-US" sz="2400" b="1" dirty="0" smtClean="0">
                <a:solidFill>
                  <a:srgbClr val="00B0F0"/>
                </a:solidFill>
              </a:rPr>
              <a:t>	</a:t>
            </a:r>
            <a:r>
              <a:rPr lang="en-GB" altLang="en-US" sz="2400" dirty="0" smtClean="0">
                <a:solidFill>
                  <a:schemeClr val="bg1">
                    <a:lumMod val="50000"/>
                  </a:schemeClr>
                </a:solidFill>
              </a:rPr>
              <a:t>November </a:t>
            </a:r>
            <a:r>
              <a:rPr lang="en-GB" altLang="en-US" sz="2400" dirty="0">
                <a:solidFill>
                  <a:schemeClr val="bg1">
                    <a:lumMod val="50000"/>
                  </a:schemeClr>
                </a:solidFill>
              </a:rPr>
              <a:t>2014 </a:t>
            </a:r>
            <a:r>
              <a:rPr lang="en-GB" altLang="en-US" sz="2400" dirty="0"/>
              <a:t>: Film, TV and Radio</a:t>
            </a:r>
          </a:p>
          <a:p>
            <a:pPr algn="l">
              <a:lnSpc>
                <a:spcPct val="120000"/>
              </a:lnSpc>
            </a:pPr>
            <a:r>
              <a:rPr lang="en-GB" altLang="en-US" sz="2900" b="1" dirty="0" smtClean="0">
                <a:solidFill>
                  <a:schemeClr val="accent2">
                    <a:lumMod val="60000"/>
                    <a:lumOff val="40000"/>
                  </a:schemeClr>
                </a:solidFill>
              </a:rPr>
              <a:t>Interactive </a:t>
            </a:r>
            <a:r>
              <a:rPr lang="en-GB" altLang="en-US" sz="2900" b="1" dirty="0">
                <a:solidFill>
                  <a:schemeClr val="accent2">
                    <a:lumMod val="60000"/>
                    <a:lumOff val="40000"/>
                  </a:schemeClr>
                </a:solidFill>
              </a:rPr>
              <a:t>Media and Writing </a:t>
            </a:r>
            <a:endParaRPr lang="en-GB" altLang="en-US" sz="2900" b="1" dirty="0" smtClean="0">
              <a:solidFill>
                <a:schemeClr val="accent2">
                  <a:lumMod val="60000"/>
                  <a:lumOff val="40000"/>
                </a:schemeClr>
              </a:solidFill>
            </a:endParaRPr>
          </a:p>
          <a:p>
            <a:pPr algn="l">
              <a:lnSpc>
                <a:spcPct val="120000"/>
              </a:lnSpc>
            </a:pPr>
            <a:r>
              <a:rPr lang="en-GB" altLang="en-US" sz="2400" b="1" dirty="0">
                <a:solidFill>
                  <a:schemeClr val="accent2">
                    <a:lumMod val="60000"/>
                    <a:lumOff val="40000"/>
                  </a:schemeClr>
                </a:solidFill>
              </a:rPr>
              <a:t>	</a:t>
            </a:r>
            <a:r>
              <a:rPr lang="en-GB" altLang="en-US" sz="2400" b="1" dirty="0" smtClean="0">
                <a:solidFill>
                  <a:schemeClr val="accent2">
                    <a:lumMod val="60000"/>
                    <a:lumOff val="40000"/>
                  </a:schemeClr>
                </a:solidFill>
              </a:rPr>
              <a:t>	</a:t>
            </a:r>
            <a:r>
              <a:rPr lang="en-GB" altLang="en-US" sz="2400" dirty="0" smtClean="0">
                <a:solidFill>
                  <a:schemeClr val="bg1">
                    <a:lumMod val="50000"/>
                  </a:schemeClr>
                </a:solidFill>
              </a:rPr>
              <a:t>January </a:t>
            </a:r>
            <a:r>
              <a:rPr lang="en-GB" altLang="en-US" sz="2400" dirty="0">
                <a:solidFill>
                  <a:schemeClr val="bg1">
                    <a:lumMod val="50000"/>
                  </a:schemeClr>
                </a:solidFill>
              </a:rPr>
              <a:t>2015: </a:t>
            </a:r>
            <a:r>
              <a:rPr lang="en-GB" altLang="en-US" sz="2400" dirty="0"/>
              <a:t>Games, web, mobile, software, literature and journalism</a:t>
            </a:r>
          </a:p>
          <a:p>
            <a:pPr algn="l">
              <a:lnSpc>
                <a:spcPct val="120000"/>
              </a:lnSpc>
            </a:pPr>
            <a:r>
              <a:rPr lang="en-GB" altLang="en-US" sz="2900" b="1" dirty="0">
                <a:solidFill>
                  <a:schemeClr val="accent6">
                    <a:lumMod val="75000"/>
                  </a:schemeClr>
                </a:solidFill>
              </a:rPr>
              <a:t>Art and Image</a:t>
            </a:r>
            <a:r>
              <a:rPr lang="en-GB" altLang="en-US" sz="2900" dirty="0">
                <a:solidFill>
                  <a:schemeClr val="accent6">
                    <a:lumMod val="75000"/>
                  </a:schemeClr>
                </a:solidFill>
              </a:rPr>
              <a:t> </a:t>
            </a:r>
            <a:r>
              <a:rPr lang="en-GB" altLang="en-US" sz="2400" dirty="0" smtClean="0">
                <a:solidFill>
                  <a:schemeClr val="accent6">
                    <a:lumMod val="75000"/>
                  </a:schemeClr>
                </a:solidFill>
              </a:rPr>
              <a:t>	</a:t>
            </a:r>
            <a:r>
              <a:rPr lang="en-GB" altLang="en-US" sz="2400" dirty="0" smtClean="0">
                <a:solidFill>
                  <a:schemeClr val="bg1">
                    <a:lumMod val="50000"/>
                  </a:schemeClr>
                </a:solidFill>
              </a:rPr>
              <a:t>February 2015: </a:t>
            </a:r>
            <a:r>
              <a:rPr lang="en-GB" altLang="en-US" sz="2400" dirty="0"/>
              <a:t>Photography, fine art, decorative arts and architecture</a:t>
            </a:r>
          </a:p>
          <a:p>
            <a:pPr algn="l">
              <a:lnSpc>
                <a:spcPct val="120000"/>
              </a:lnSpc>
            </a:pPr>
            <a:endParaRPr lang="en-GB" sz="1800" dirty="0"/>
          </a:p>
          <a:p>
            <a:pPr algn="l"/>
            <a:endParaRPr lang="en-US" altLang="en-US"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6</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spTree>
    <p:extLst>
      <p:ext uri="{BB962C8B-B14F-4D97-AF65-F5344CB8AC3E}">
        <p14:creationId xmlns:p14="http://schemas.microsoft.com/office/powerpoint/2010/main" val="1173675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95536" y="1556792"/>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smtClean="0">
                <a:solidFill>
                  <a:srgbClr val="00B050"/>
                </a:solidFill>
              </a:rPr>
              <a:t>About the Nottingham Creative IP Project</a:t>
            </a:r>
            <a:endParaRPr lang="en-US" altLang="en-US" sz="2800" dirty="0">
              <a:solidFill>
                <a:srgbClr val="00B050"/>
              </a:solidFill>
            </a:endParaRPr>
          </a:p>
        </p:txBody>
      </p:sp>
      <p:sp>
        <p:nvSpPr>
          <p:cNvPr id="12" name="Rectangle 3"/>
          <p:cNvSpPr txBox="1">
            <a:spLocks noChangeArrowheads="1"/>
          </p:cNvSpPr>
          <p:nvPr/>
        </p:nvSpPr>
        <p:spPr>
          <a:xfrm>
            <a:off x="395536" y="2690823"/>
            <a:ext cx="8448576" cy="2754401"/>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GB" sz="2000" dirty="0">
                <a:solidFill>
                  <a:schemeClr val="tx1"/>
                </a:solidFill>
              </a:rPr>
              <a:t>D</a:t>
            </a:r>
            <a:r>
              <a:rPr lang="en-GB" sz="2000" dirty="0" smtClean="0">
                <a:solidFill>
                  <a:schemeClr val="tx1"/>
                </a:solidFill>
              </a:rPr>
              <a:t>esigned </a:t>
            </a:r>
            <a:r>
              <a:rPr lang="en-GB" sz="2000" dirty="0">
                <a:solidFill>
                  <a:schemeClr val="tx1"/>
                </a:solidFill>
              </a:rPr>
              <a:t>for businesses and students in the creative industries. </a:t>
            </a:r>
            <a:endParaRPr lang="en-GB" sz="2000" dirty="0" smtClean="0">
              <a:solidFill>
                <a:schemeClr val="tx1"/>
              </a:solidFill>
            </a:endParaRPr>
          </a:p>
          <a:p>
            <a:pPr marL="285750" indent="-285750" algn="l">
              <a:buFont typeface="Arial" panose="020B0604020202020204" pitchFamily="34" charset="0"/>
              <a:buChar char="•"/>
            </a:pPr>
            <a:r>
              <a:rPr lang="en-GB" sz="2000" dirty="0" smtClean="0">
                <a:solidFill>
                  <a:schemeClr val="tx1"/>
                </a:solidFill>
              </a:rPr>
              <a:t>Aim </a:t>
            </a:r>
            <a:r>
              <a:rPr lang="en-GB" sz="2000" dirty="0">
                <a:solidFill>
                  <a:schemeClr val="tx1"/>
                </a:solidFill>
              </a:rPr>
              <a:t>is to equip </a:t>
            </a:r>
            <a:r>
              <a:rPr lang="en-GB" sz="2000" dirty="0" smtClean="0">
                <a:solidFill>
                  <a:schemeClr val="tx1"/>
                </a:solidFill>
              </a:rPr>
              <a:t>them with </a:t>
            </a:r>
            <a:r>
              <a:rPr lang="en-GB" sz="2000" dirty="0">
                <a:solidFill>
                  <a:schemeClr val="tx1"/>
                </a:solidFill>
              </a:rPr>
              <a:t>a better understanding of how to more effectively protect, manage and exploit ideas and intellectual property (IP</a:t>
            </a:r>
            <a:r>
              <a:rPr lang="en-GB" sz="2000" dirty="0" smtClean="0">
                <a:solidFill>
                  <a:schemeClr val="tx1"/>
                </a:solidFill>
              </a:rPr>
              <a:t>).</a:t>
            </a:r>
          </a:p>
          <a:p>
            <a:pPr marL="285750" indent="-285750" algn="l">
              <a:buFont typeface="Arial" panose="020B0604020202020204" pitchFamily="34" charset="0"/>
              <a:buChar char="•"/>
            </a:pPr>
            <a:r>
              <a:rPr lang="en-GB" altLang="en-US" sz="2000" dirty="0">
                <a:solidFill>
                  <a:schemeClr val="tx1"/>
                </a:solidFill>
              </a:rPr>
              <a:t>Provide practical client contact experience to NLS </a:t>
            </a:r>
            <a:r>
              <a:rPr lang="en-GB" altLang="en-US" sz="2000" dirty="0" smtClean="0">
                <a:solidFill>
                  <a:schemeClr val="tx1"/>
                </a:solidFill>
              </a:rPr>
              <a:t>students</a:t>
            </a:r>
            <a:endParaRPr lang="en-GB" sz="2000" dirty="0" smtClean="0">
              <a:solidFill>
                <a:schemeClr val="tx1"/>
              </a:solidFill>
            </a:endParaRPr>
          </a:p>
          <a:p>
            <a:pPr marL="285750" indent="-285750" algn="l">
              <a:buFont typeface="Arial" panose="020B0604020202020204" pitchFamily="34" charset="0"/>
              <a:buChar char="•"/>
            </a:pPr>
            <a:r>
              <a:rPr lang="en-GB" sz="2000" dirty="0" smtClean="0">
                <a:solidFill>
                  <a:schemeClr val="tx1"/>
                </a:solidFill>
              </a:rPr>
              <a:t>Through </a:t>
            </a:r>
            <a:r>
              <a:rPr lang="en-GB" sz="2000" dirty="0">
                <a:solidFill>
                  <a:schemeClr val="tx1"/>
                </a:solidFill>
              </a:rPr>
              <a:t>a series of themed workshops, industry experts, experienced lawyers, entrepreneurs and Nottinghamshire creative businesses </a:t>
            </a:r>
            <a:r>
              <a:rPr lang="en-GB" sz="2000" dirty="0" smtClean="0">
                <a:solidFill>
                  <a:schemeClr val="tx1"/>
                </a:solidFill>
              </a:rPr>
              <a:t>were invited </a:t>
            </a:r>
            <a:r>
              <a:rPr lang="en-GB" sz="2000" dirty="0">
                <a:solidFill>
                  <a:schemeClr val="tx1"/>
                </a:solidFill>
              </a:rPr>
              <a:t>to share their knowledge and experience on the challenges, pitfalls and opportunities of working in the creative sector. </a:t>
            </a:r>
            <a:endParaRPr lang="en-GB" sz="2000" dirty="0" smtClean="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7</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spTree>
    <p:extLst>
      <p:ext uri="{BB962C8B-B14F-4D97-AF65-F5344CB8AC3E}">
        <p14:creationId xmlns:p14="http://schemas.microsoft.com/office/powerpoint/2010/main" val="3496243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a:xfrm>
            <a:off x="311066" y="2348880"/>
            <a:ext cx="4548966" cy="2952328"/>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GB" sz="2400" dirty="0" smtClean="0">
                <a:solidFill>
                  <a:schemeClr val="tx1"/>
                </a:solidFill>
              </a:rPr>
              <a:t>Companies </a:t>
            </a:r>
            <a:r>
              <a:rPr lang="en-GB" sz="2400" dirty="0">
                <a:solidFill>
                  <a:schemeClr val="tx1"/>
                </a:solidFill>
              </a:rPr>
              <a:t>and graduates with business ideas </a:t>
            </a:r>
            <a:r>
              <a:rPr lang="en-GB" sz="2400" dirty="0" smtClean="0">
                <a:solidFill>
                  <a:schemeClr val="tx1"/>
                </a:solidFill>
              </a:rPr>
              <a:t>were offered </a:t>
            </a:r>
            <a:r>
              <a:rPr lang="en-GB" sz="2400" dirty="0">
                <a:solidFill>
                  <a:schemeClr val="tx1"/>
                </a:solidFill>
              </a:rPr>
              <a:t>the opportunity to benefit from </a:t>
            </a:r>
            <a:r>
              <a:rPr lang="en-GB" sz="2400" dirty="0">
                <a:solidFill>
                  <a:srgbClr val="FF0000"/>
                </a:solidFill>
              </a:rPr>
              <a:t>pro bono legal advice </a:t>
            </a:r>
            <a:r>
              <a:rPr lang="en-GB" sz="2400" dirty="0" smtClean="0">
                <a:solidFill>
                  <a:srgbClr val="FF0000"/>
                </a:solidFill>
              </a:rPr>
              <a:t>clinics</a:t>
            </a:r>
            <a:r>
              <a:rPr lang="en-GB" sz="2400" dirty="0" smtClean="0">
                <a:solidFill>
                  <a:schemeClr val="tx1"/>
                </a:solidFill>
              </a:rPr>
              <a:t>.</a:t>
            </a:r>
          </a:p>
          <a:p>
            <a:pPr marL="285750" indent="-285750" algn="l">
              <a:buFont typeface="Arial" panose="020B0604020202020204" pitchFamily="34" charset="0"/>
              <a:buChar char="•"/>
            </a:pPr>
            <a:r>
              <a:rPr lang="en-GB" sz="2400" dirty="0" smtClean="0">
                <a:solidFill>
                  <a:schemeClr val="tx1"/>
                </a:solidFill>
              </a:rPr>
              <a:t>These were delivered </a:t>
            </a:r>
            <a:r>
              <a:rPr lang="en-GB" sz="2400" dirty="0">
                <a:solidFill>
                  <a:schemeClr val="tx1"/>
                </a:solidFill>
              </a:rPr>
              <a:t>by students of Nottingham Law </a:t>
            </a:r>
            <a:r>
              <a:rPr lang="en-GB" sz="2400" dirty="0" smtClean="0">
                <a:solidFill>
                  <a:schemeClr val="tx1"/>
                </a:solidFill>
              </a:rPr>
              <a:t>School </a:t>
            </a:r>
            <a:r>
              <a:rPr lang="en-GB" sz="2400" dirty="0" smtClean="0">
                <a:solidFill>
                  <a:srgbClr val="FF0000"/>
                </a:solidFill>
              </a:rPr>
              <a:t>Legal Advice Centre</a:t>
            </a:r>
            <a:r>
              <a:rPr lang="en-GB" sz="2400" dirty="0" smtClean="0">
                <a:solidFill>
                  <a:schemeClr val="tx1"/>
                </a:solidFill>
              </a:rPr>
              <a:t>, </a:t>
            </a:r>
            <a:r>
              <a:rPr lang="en-GB" sz="2400" dirty="0">
                <a:solidFill>
                  <a:schemeClr val="tx1"/>
                </a:solidFill>
              </a:rPr>
              <a:t>guided by experienced IP lawyers and NTU staff</a:t>
            </a:r>
            <a:r>
              <a:rPr lang="en-GB" sz="2400" dirty="0" smtClean="0">
                <a:solidFill>
                  <a:schemeClr val="tx1"/>
                </a:solidFill>
              </a:rPr>
              <a:t>. </a:t>
            </a:r>
          </a:p>
          <a:p>
            <a:pPr algn="l"/>
            <a:endParaRPr lang="en-GB" sz="2000" dirty="0" smtClean="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8</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pic>
        <p:nvPicPr>
          <p:cNvPr id="7"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2320" y="3043870"/>
            <a:ext cx="3778828" cy="223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85230" y="1546243"/>
            <a:ext cx="6373540" cy="523220"/>
          </a:xfrm>
          <a:prstGeom prst="rect">
            <a:avLst/>
          </a:prstGeom>
        </p:spPr>
        <p:txBody>
          <a:bodyPr wrap="none">
            <a:spAutoFit/>
          </a:bodyPr>
          <a:lstStyle/>
          <a:p>
            <a:r>
              <a:rPr lang="en-US" altLang="en-US" sz="2800" dirty="0">
                <a:solidFill>
                  <a:srgbClr val="FF0000"/>
                </a:solidFill>
              </a:rPr>
              <a:t>NLS Legal Advice Centre, Chaucer Building </a:t>
            </a:r>
            <a:endParaRPr lang="en-GB" sz="2800" dirty="0">
              <a:solidFill>
                <a:srgbClr val="FF0000"/>
              </a:solidFill>
            </a:endParaRPr>
          </a:p>
        </p:txBody>
      </p:sp>
    </p:spTree>
    <p:extLst>
      <p:ext uri="{BB962C8B-B14F-4D97-AF65-F5344CB8AC3E}">
        <p14:creationId xmlns:p14="http://schemas.microsoft.com/office/powerpoint/2010/main" val="1324861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95536" y="1556792"/>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smtClean="0">
                <a:solidFill>
                  <a:srgbClr val="00B050"/>
                </a:solidFill>
              </a:rPr>
              <a:t>The Nottingham Creative IP Project highlighted….</a:t>
            </a:r>
            <a:endParaRPr lang="en-US" altLang="en-US" sz="2800" dirty="0">
              <a:solidFill>
                <a:srgbClr val="00B050"/>
              </a:solidFill>
            </a:endParaRPr>
          </a:p>
        </p:txBody>
      </p:sp>
      <p:sp>
        <p:nvSpPr>
          <p:cNvPr id="12" name="Rectangle 3"/>
          <p:cNvSpPr txBox="1">
            <a:spLocks noChangeArrowheads="1"/>
          </p:cNvSpPr>
          <p:nvPr/>
        </p:nvSpPr>
        <p:spPr>
          <a:xfrm>
            <a:off x="395536" y="2690823"/>
            <a:ext cx="8448576" cy="3546489"/>
          </a:xfrm>
          <a:prstGeom prst="rect">
            <a:avLst/>
          </a:prstGeom>
          <a:noFill/>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400" dirty="0" smtClean="0">
                <a:solidFill>
                  <a:schemeClr val="tx1"/>
                </a:solidFill>
              </a:rPr>
              <a:t>The lack </a:t>
            </a:r>
            <a:r>
              <a:rPr lang="en-GB" sz="2400" dirty="0">
                <a:solidFill>
                  <a:schemeClr val="tx1"/>
                </a:solidFill>
              </a:rPr>
              <a:t>of IP </a:t>
            </a:r>
            <a:r>
              <a:rPr lang="en-GB" sz="2400" dirty="0" smtClean="0">
                <a:solidFill>
                  <a:schemeClr val="tx1"/>
                </a:solidFill>
              </a:rPr>
              <a:t>knowledge, </a:t>
            </a:r>
            <a:r>
              <a:rPr lang="en-GB" sz="2400" dirty="0">
                <a:solidFill>
                  <a:schemeClr val="tx1"/>
                </a:solidFill>
              </a:rPr>
              <a:t>not only for those involved in the creative industries who need a basic awareness of how to identify, protect and exploit IP </a:t>
            </a:r>
          </a:p>
          <a:p>
            <a:pPr marL="285750" indent="-285750">
              <a:buFont typeface="Arial" panose="020B0604020202020204" pitchFamily="34" charset="0"/>
              <a:buChar char="•"/>
            </a:pPr>
            <a:endParaRPr lang="en-GB" sz="2400" dirty="0" smtClean="0">
              <a:solidFill>
                <a:schemeClr val="tx1"/>
              </a:solidFill>
            </a:endParaRPr>
          </a:p>
          <a:p>
            <a:r>
              <a:rPr lang="en-GB" sz="2400" dirty="0" smtClean="0">
                <a:solidFill>
                  <a:srgbClr val="7030A0"/>
                </a:solidFill>
              </a:rPr>
              <a:t>BUT</a:t>
            </a:r>
            <a:r>
              <a:rPr lang="en-GB" sz="2400" dirty="0" smtClean="0">
                <a:solidFill>
                  <a:schemeClr val="tx1"/>
                </a:solidFill>
              </a:rPr>
              <a:t> </a:t>
            </a:r>
          </a:p>
          <a:p>
            <a:endParaRPr lang="en-GB" sz="2400" dirty="0">
              <a:solidFill>
                <a:schemeClr val="tx1"/>
              </a:solidFill>
            </a:endParaRPr>
          </a:p>
          <a:p>
            <a:r>
              <a:rPr lang="en-GB" sz="2400" dirty="0" smtClean="0">
                <a:solidFill>
                  <a:schemeClr val="tx1"/>
                </a:solidFill>
              </a:rPr>
              <a:t>also </a:t>
            </a:r>
            <a:r>
              <a:rPr lang="en-GB" sz="2400" dirty="0">
                <a:solidFill>
                  <a:schemeClr val="tx1"/>
                </a:solidFill>
              </a:rPr>
              <a:t>amongst </a:t>
            </a:r>
            <a:r>
              <a:rPr lang="en-GB" sz="2400" dirty="0" smtClean="0">
                <a:solidFill>
                  <a:schemeClr val="tx1"/>
                </a:solidFill>
              </a:rPr>
              <a:t>art, design AND law </a:t>
            </a:r>
            <a:r>
              <a:rPr lang="en-GB" sz="2400" dirty="0">
                <a:solidFill>
                  <a:schemeClr val="tx1"/>
                </a:solidFill>
              </a:rPr>
              <a:t>students </a:t>
            </a:r>
            <a:endParaRPr lang="en-GB" sz="2400" dirty="0" smtClean="0">
              <a:solidFill>
                <a:schemeClr val="tx1"/>
              </a:solidFill>
            </a:endParaRPr>
          </a:p>
          <a:p>
            <a:r>
              <a:rPr lang="en-GB" sz="2400" dirty="0" smtClean="0">
                <a:solidFill>
                  <a:schemeClr val="tx1"/>
                </a:solidFill>
              </a:rPr>
              <a:t>who </a:t>
            </a:r>
            <a:r>
              <a:rPr lang="en-GB" sz="2400" dirty="0">
                <a:solidFill>
                  <a:schemeClr val="tx1"/>
                </a:solidFill>
              </a:rPr>
              <a:t>were often </a:t>
            </a:r>
            <a:r>
              <a:rPr lang="en-GB" sz="2400" dirty="0" smtClean="0">
                <a:solidFill>
                  <a:schemeClr val="tx1"/>
                </a:solidFill>
              </a:rPr>
              <a:t>unaware of its importance as a form of property</a:t>
            </a:r>
            <a:r>
              <a:rPr lang="en-GB" sz="1800" dirty="0"/>
              <a:t/>
            </a:r>
            <a:br>
              <a:rPr lang="en-GB" sz="1800" dirty="0"/>
            </a:br>
            <a:endParaRPr lang="en-GB" sz="1800" dirty="0">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13/11/2015</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9</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spTree>
    <p:extLst>
      <p:ext uri="{BB962C8B-B14F-4D97-AF65-F5344CB8AC3E}">
        <p14:creationId xmlns:p14="http://schemas.microsoft.com/office/powerpoint/2010/main" val="1744879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2066</Words>
  <Application>Microsoft Office PowerPoint</Application>
  <PresentationFormat>On-screen Show (4:3)</PresentationFormat>
  <Paragraphs>279</Paragraphs>
  <Slides>33</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SimSun</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Nottingham Trent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Hoare, Suzanne</dc:creator>
  <cp:lastModifiedBy>Sullivan, Linda</cp:lastModifiedBy>
  <cp:revision>113</cp:revision>
  <cp:lastPrinted>2015-06-23T10:49:57Z</cp:lastPrinted>
  <dcterms:created xsi:type="dcterms:W3CDTF">2014-06-05T11:47:38Z</dcterms:created>
  <dcterms:modified xsi:type="dcterms:W3CDTF">2015-11-13T12:04:31Z</dcterms:modified>
</cp:coreProperties>
</file>