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sldIdLst>
    <p:sldId id="508" r:id="rId2"/>
    <p:sldId id="592" r:id="rId3"/>
    <p:sldId id="583" r:id="rId4"/>
    <p:sldId id="594" r:id="rId5"/>
    <p:sldId id="569" r:id="rId6"/>
    <p:sldId id="510" r:id="rId7"/>
    <p:sldId id="588" r:id="rId8"/>
    <p:sldId id="595" r:id="rId9"/>
    <p:sldId id="582" r:id="rId10"/>
    <p:sldId id="584" r:id="rId11"/>
    <p:sldId id="586" r:id="rId12"/>
    <p:sldId id="581" r:id="rId13"/>
    <p:sldId id="585" r:id="rId14"/>
    <p:sldId id="596" r:id="rId15"/>
    <p:sldId id="550" r:id="rId16"/>
  </p:sldIdLst>
  <p:sldSz cx="9144000" cy="6858000" type="screen4x3"/>
  <p:notesSz cx="6794500" cy="9906000"/>
  <p:defaultTextStyle>
    <a:defPPr>
      <a:defRPr lang="en-GB"/>
    </a:defPPr>
    <a:lvl1pPr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4D75"/>
    <a:srgbClr val="F4B20C"/>
    <a:srgbClr val="F2900E"/>
    <a:srgbClr val="FF9900"/>
    <a:srgbClr val="FF5050"/>
    <a:srgbClr val="004DB1"/>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6600" autoAdjust="0"/>
    <p:restoredTop sz="95501" autoAdjust="0"/>
  </p:normalViewPr>
  <p:slideViewPr>
    <p:cSldViewPr>
      <p:cViewPr varScale="1">
        <p:scale>
          <a:sx n="88" d="100"/>
          <a:sy n="88" d="100"/>
        </p:scale>
        <p:origin x="864"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2826"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altLang="en-US"/>
          </a:p>
        </p:txBody>
      </p:sp>
      <p:sp>
        <p:nvSpPr>
          <p:cNvPr id="116739"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cs typeface="Arial" charset="0"/>
              </a:defRPr>
            </a:lvl1pPr>
          </a:lstStyle>
          <a:p>
            <a:pPr>
              <a:defRPr/>
            </a:pPr>
            <a:endParaRPr lang="en-US" altLang="en-US"/>
          </a:p>
        </p:txBody>
      </p:sp>
      <p:sp>
        <p:nvSpPr>
          <p:cNvPr id="3076" name="Rectangle 4"/>
          <p:cNvSpPr>
            <a:spLocks noRo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41"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6742"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cs typeface="Arial" charset="0"/>
              </a:defRPr>
            </a:lvl1pPr>
          </a:lstStyle>
          <a:p>
            <a:pPr>
              <a:defRPr/>
            </a:pPr>
            <a:endParaRPr lang="en-US" altLang="en-US"/>
          </a:p>
        </p:txBody>
      </p:sp>
      <p:sp>
        <p:nvSpPr>
          <p:cNvPr id="116743"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825A3169-9CDF-4C7F-95F8-31EBF9BDA745}" type="slidenum">
              <a:rPr lang="en-GB" altLang="en-US"/>
              <a:pPr>
                <a:defRPr/>
              </a:pPr>
              <a:t>‹#›</a:t>
            </a:fld>
            <a:endParaRPr lang="en-GB" altLang="en-US"/>
          </a:p>
        </p:txBody>
      </p:sp>
    </p:spTree>
    <p:extLst>
      <p:ext uri="{BB962C8B-B14F-4D97-AF65-F5344CB8AC3E}">
        <p14:creationId xmlns:p14="http://schemas.microsoft.com/office/powerpoint/2010/main" val="495475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r>
              <a:rPr lang="en-GB" altLang="en-US" sz="800" smtClean="0">
                <a:latin typeface="Arial" panose="020B0604020202020204" pitchFamily="34" charset="0"/>
              </a:rPr>
              <a:t>We may not be able to agree, globally, on the </a:t>
            </a:r>
            <a:r>
              <a:rPr lang="en-GB" altLang="en-US" sz="800" i="1" smtClean="0">
                <a:latin typeface="Arial" panose="020B0604020202020204" pitchFamily="34" charset="0"/>
              </a:rPr>
              <a:t>telos</a:t>
            </a:r>
            <a:r>
              <a:rPr lang="en-GB" altLang="en-US" sz="800" smtClean="0">
                <a:latin typeface="Arial" panose="020B0604020202020204" pitchFamily="34" charset="0"/>
              </a:rPr>
              <a:t> of those parts of legal education that take place in a university.  Still, less, if anything, are we, globally, able to agree on those parts of a legal education that take place elsewhere.  </a:t>
            </a:r>
          </a:p>
          <a:p>
            <a:r>
              <a:rPr lang="en-GB" altLang="en-US" sz="800" smtClean="0">
                <a:latin typeface="Arial" panose="020B0604020202020204" pitchFamily="34" charset="0"/>
              </a:rPr>
              <a:t>The extent to which educational trends, whether driven by regulators, professions or the academy, seem to develop in isolation is unfortunate.  The USA is just now discovering learning outcomes and experiential learning; whilst one of the English legal professions is (possibly)(re)discovering bar examinations. Australasia has much to tell us about the wellbeing (or otherwise) of students and lawyers. The problems of the common law world are not necessarily unknown to our civil law colleagues. </a:t>
            </a:r>
          </a:p>
          <a:p>
            <a:r>
              <a:rPr lang="en-GB" altLang="en-US" sz="800" smtClean="0">
                <a:latin typeface="Arial" panose="020B0604020202020204" pitchFamily="34" charset="0"/>
              </a:rPr>
              <a:t>There are also unexpected levels of convergence.  There is, I suggest, a finite list of structural components of a (professional) legal education available, including aptitude tests, undergraduate, postgraduate and vocational courses, apprenticeships, CPD and CLE and examinations of all shapes and colours.  We are all familiar with comments – and these are global – that legal education research can be noted more for its enthusiasm than its rigour. One way of addressing this, and securing a much-needed national and international status for our work is to take each of those structural components and investigate it properly and comparatively.  We need to learn more and can learn more from each other.  </a:t>
            </a:r>
          </a:p>
          <a:p>
            <a:r>
              <a:rPr lang="en-GB" altLang="en-US" sz="800" smtClean="0">
                <a:latin typeface="Arial" panose="020B0604020202020204" pitchFamily="34" charset="0"/>
              </a:rPr>
              <a:t>This session will explore some of these issues, convergences and divergences and conclude with a call for an international manifesto for research into legal education, professional and otherwise.</a:t>
            </a:r>
          </a:p>
          <a:p>
            <a:r>
              <a:rPr lang="en-GB" altLang="en-US" sz="800" smtClean="0">
                <a:latin typeface="Arial" panose="020B0604020202020204" pitchFamily="34" charset="0"/>
              </a:rPr>
              <a:t> </a:t>
            </a:r>
          </a:p>
          <a:p>
            <a:r>
              <a:rPr lang="en-GB" altLang="en-US" sz="800" smtClean="0">
                <a:latin typeface="Arial" panose="020B0604020202020204" pitchFamily="34" charset="0"/>
              </a:rPr>
              <a:t>American Bar Association, ‘Chapter 3 Program of Legal Education’, </a:t>
            </a:r>
            <a:r>
              <a:rPr lang="en-GB" altLang="en-US" sz="800" i="1" smtClean="0">
                <a:latin typeface="Arial" panose="020B0604020202020204" pitchFamily="34" charset="0"/>
              </a:rPr>
              <a:t>ABA Standards and Rules of Procedure for Approval of Law Schools</a:t>
            </a:r>
            <a:r>
              <a:rPr lang="en-GB" altLang="en-US" sz="800" smtClean="0">
                <a:latin typeface="Arial" panose="020B0604020202020204" pitchFamily="34" charset="0"/>
              </a:rPr>
              <a:t> (American Bar Association 2014) &lt;http://www.americanbar.org/content/dam/aba/publications/misc/legal_education/Standards/2014_2015_aba_standards_chapter3.authcheckdam.pdf&gt; accessed 2 March 2016. </a:t>
            </a:r>
          </a:p>
          <a:p>
            <a:r>
              <a:rPr lang="en-GB" altLang="en-US" sz="800" smtClean="0">
                <a:latin typeface="Arial" panose="020B0604020202020204" pitchFamily="34" charset="0"/>
              </a:rPr>
              <a:t>Solicitors Regulation Authority, ‘Training for Tomorrow: Assessing Competence’ (</a:t>
            </a:r>
            <a:r>
              <a:rPr lang="en-GB" altLang="en-US" sz="800" i="1" smtClean="0">
                <a:latin typeface="Arial" panose="020B0604020202020204" pitchFamily="34" charset="0"/>
              </a:rPr>
              <a:t>Solicitors Regulation Authority</a:t>
            </a:r>
            <a:r>
              <a:rPr lang="en-GB" altLang="en-US" sz="800" smtClean="0">
                <a:latin typeface="Arial" panose="020B0604020202020204" pitchFamily="34" charset="0"/>
              </a:rPr>
              <a:t>, 7 December 2015) &lt;http://www.sra.org.uk/sra/consultations/t4t-assessing-competence.page&gt; accessed 2 March 2016.  There is a considerable amount of comment on the proposal including: Richard Moorhead, ‘My Response to the SRA’s Proposal for a SQE’ &lt;https://lawyerwatch.wordpress.com/&gt; accessed 2 March 2016; Society of Legal Scholars, ‘SLS Response to the SRA Consultation Paper: A Competence Statement for Solicitors’ &lt;http://www.legalscholars.ac.uk/pubdocs/SRA-competence-statement-questionnaire-SLS.pdf&gt; accessed 2 March 2016. It is fair to point out that there are already a number of summative bar examinations in the UK: the QLTS, BTT, Faculty of Advocates examinations, Manx Bar exams, Guernsey Bar exams and the single assessments used by CILEx, licensed conveyancers, patent and trade mark attorneys, notaries and costs lawyers.</a:t>
            </a:r>
          </a:p>
          <a:p>
            <a:pPr>
              <a:lnSpc>
                <a:spcPct val="150000"/>
              </a:lnSpc>
            </a:pPr>
            <a:endParaRPr lang="en-US" altLang="en-US" smtClean="0">
              <a:latin typeface="Arial" panose="020B0604020202020204" pitchFamily="34" charset="0"/>
            </a:endParaRPr>
          </a:p>
        </p:txBody>
      </p:sp>
      <p:sp>
        <p:nvSpPr>
          <p:cNvPr id="5124"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FA4B9EC2-0914-4EEE-AD38-694F59C32859}" type="slidenum">
              <a:rPr lang="en-GB" altLang="en-US" sz="1200" smtClean="0">
                <a:solidFill>
                  <a:schemeClr val="tx1"/>
                </a:solidFill>
                <a:latin typeface="Arial" panose="020B0604020202020204" pitchFamily="34" charset="0"/>
              </a:rPr>
              <a:pPr/>
              <a:t>1</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005386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03A6E763-C740-46BA-BD13-C0C00E79A341}" type="slidenum">
              <a:rPr lang="en-GB" altLang="en-US" sz="1200" smtClean="0">
                <a:solidFill>
                  <a:schemeClr val="tx1"/>
                </a:solidFill>
                <a:latin typeface="Arial" panose="020B0604020202020204" pitchFamily="34" charset="0"/>
              </a:rPr>
              <a:pPr/>
              <a:t>10</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817602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49CACD9A-99ED-4514-A0B0-F9F2F87A76B8}" type="slidenum">
              <a:rPr lang="en-GB" altLang="en-US" sz="1200" smtClean="0">
                <a:solidFill>
                  <a:schemeClr val="tx1"/>
                </a:solidFill>
                <a:latin typeface="Arial" panose="020B0604020202020204" pitchFamily="34" charset="0"/>
              </a:rPr>
              <a:pPr/>
              <a:t>11</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47208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23740151-0729-4571-A711-C6FB079373FA}" type="slidenum">
              <a:rPr lang="en-GB" altLang="en-US" sz="1200" smtClean="0">
                <a:solidFill>
                  <a:schemeClr val="tx1"/>
                </a:solidFill>
                <a:latin typeface="Arial" panose="020B0604020202020204" pitchFamily="34" charset="0"/>
              </a:rPr>
              <a:pPr/>
              <a:t>12</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950326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F16AE98E-B4D7-4B61-AADD-63F6E5A3E424}" type="slidenum">
              <a:rPr lang="en-GB" altLang="en-US" sz="1200" smtClean="0">
                <a:solidFill>
                  <a:schemeClr val="tx1"/>
                </a:solidFill>
                <a:latin typeface="Arial" panose="020B0604020202020204" pitchFamily="34" charset="0"/>
              </a:rPr>
              <a:pPr/>
              <a:t>13</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379287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31748"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E241AA9B-2E7B-4B34-BFCD-7D00DF25F716}" type="slidenum">
              <a:rPr lang="en-GB" altLang="en-US" sz="1200" smtClean="0">
                <a:solidFill>
                  <a:schemeClr val="tx1"/>
                </a:solidFill>
                <a:latin typeface="Arial" panose="020B0604020202020204" pitchFamily="34" charset="0"/>
              </a:rPr>
              <a:pPr/>
              <a:t>14</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72778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03C6D0DD-6251-4C24-AB85-C2F8281CD02B}" type="slidenum">
              <a:rPr lang="en-GB" altLang="en-US" sz="1200" smtClean="0">
                <a:solidFill>
                  <a:schemeClr val="tx1"/>
                </a:solidFill>
                <a:latin typeface="Arial" panose="020B0604020202020204" pitchFamily="34" charset="0"/>
              </a:rPr>
              <a:pPr/>
              <a:t>15</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23956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172"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D5EFDC3C-C1BA-4215-AB49-F9A9E8D4D6B3}" type="slidenum">
              <a:rPr lang="en-GB" altLang="en-US" sz="1200" smtClean="0">
                <a:solidFill>
                  <a:schemeClr val="tx1"/>
                </a:solidFill>
                <a:latin typeface="Arial" panose="020B0604020202020204" pitchFamily="34" charset="0"/>
              </a:rPr>
              <a:pPr/>
              <a:t>2</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85722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9220"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108AF2D9-7F66-448C-A909-E7BCC547A547}" type="slidenum">
              <a:rPr lang="en-GB" altLang="en-US" sz="1200" smtClean="0">
                <a:solidFill>
                  <a:schemeClr val="tx1"/>
                </a:solidFill>
                <a:latin typeface="Arial" panose="020B0604020202020204" pitchFamily="34" charset="0"/>
              </a:rPr>
              <a:pPr/>
              <a:t>3</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54606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BD2778D6-37CD-4A58-992A-8DD6DF33BD45}" type="slidenum">
              <a:rPr lang="en-GB" altLang="en-US" sz="1200" smtClean="0">
                <a:solidFill>
                  <a:schemeClr val="tx1"/>
                </a:solidFill>
                <a:latin typeface="Arial" panose="020B0604020202020204" pitchFamily="34" charset="0"/>
              </a:rPr>
              <a:pPr/>
              <a:t>4</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26883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endParaRPr lang="en-GB" altLang="en-US" smtClean="0">
              <a:latin typeface="Arial" panose="020B0604020202020204" pitchFamily="34" charset="0"/>
            </a:endParaRPr>
          </a:p>
        </p:txBody>
      </p:sp>
      <p:sp>
        <p:nvSpPr>
          <p:cNvPr id="13316"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D587935E-3EBF-4F84-9DFB-AE193BE6A1D9}" type="slidenum">
              <a:rPr lang="en-GB" altLang="en-US" sz="1200" smtClean="0">
                <a:solidFill>
                  <a:schemeClr val="tx1"/>
                </a:solidFill>
                <a:latin typeface="Arial" panose="020B0604020202020204" pitchFamily="34" charset="0"/>
              </a:rPr>
              <a:pPr/>
              <a:t>5</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25704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r>
              <a:rPr lang="en-GB" altLang="en-US" smtClean="0">
                <a:latin typeface="Arial" panose="020B0604020202020204" pitchFamily="34" charset="0"/>
              </a:rPr>
              <a:t>Skills for Justice, ‘Route Maps of Entry Legal Profession’ (</a:t>
            </a:r>
            <a:r>
              <a:rPr lang="en-GB" altLang="en-US" i="1" smtClean="0">
                <a:latin typeface="Arial" panose="020B0604020202020204" pitchFamily="34" charset="0"/>
              </a:rPr>
              <a:t>Skills for Justice</a:t>
            </a:r>
            <a:r>
              <a:rPr lang="en-GB" altLang="en-US" smtClean="0">
                <a:latin typeface="Arial" panose="020B0604020202020204" pitchFamily="34" charset="0"/>
              </a:rPr>
              <a:t>) &lt;http://www.sfjuk.com/wp-content/uploads/2012/12/Visio-RouteMapsOfEntryLegalProfession_FullMap-0513.pdf&gt; accessed 8 February 2015</a:t>
            </a:r>
          </a:p>
          <a:p>
            <a:endParaRPr lang="en-US" altLang="en-US" smtClean="0">
              <a:latin typeface="Arial" panose="020B0604020202020204" pitchFamily="34" charset="0"/>
            </a:endParaRPr>
          </a:p>
          <a:p>
            <a:r>
              <a:rPr lang="en-US" altLang="en-US" smtClean="0">
                <a:latin typeface="Arial" panose="020B0604020202020204" pitchFamily="34" charset="0"/>
              </a:rPr>
              <a:t>However, as from March 2015, possible to become a CLC probate practitioner without previously having qualified as a licensed conveyancer.  And the diagram doesn’t show apprenticeships….</a:t>
            </a:r>
          </a:p>
          <a:p>
            <a:endParaRPr lang="en-US" altLang="en-US" smtClean="0">
              <a:latin typeface="Arial" panose="020B0604020202020204" pitchFamily="34" charset="0"/>
            </a:endParaRPr>
          </a:p>
        </p:txBody>
      </p:sp>
      <p:sp>
        <p:nvSpPr>
          <p:cNvPr id="15364"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5F7F034B-0E70-4C6B-87C3-EA5D40F99C15}" type="slidenum">
              <a:rPr lang="en-GB" altLang="en-US" sz="1200" smtClean="0">
                <a:solidFill>
                  <a:schemeClr val="tx1"/>
                </a:solidFill>
                <a:latin typeface="Arial" panose="020B0604020202020204" pitchFamily="34" charset="0"/>
              </a:rPr>
              <a:pPr/>
              <a:t>6</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01031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D661112F-9D38-4C47-8DE3-EB1F452D1E1C}" type="slidenum">
              <a:rPr lang="en-GB" altLang="en-US" sz="1200" smtClean="0">
                <a:solidFill>
                  <a:schemeClr val="tx1"/>
                </a:solidFill>
                <a:latin typeface="Arial" panose="020B0604020202020204" pitchFamily="34" charset="0"/>
              </a:rPr>
              <a:pPr/>
              <a:t>7</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16973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9460"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38603372-CE2C-4502-94FD-2F99A361084C}" type="slidenum">
              <a:rPr lang="en-GB" altLang="en-US" sz="1200" smtClean="0">
                <a:solidFill>
                  <a:schemeClr val="tx1"/>
                </a:solidFill>
                <a:latin typeface="Arial" panose="020B0604020202020204" pitchFamily="34" charset="0"/>
              </a:rPr>
              <a:pPr/>
              <a:t>8</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389035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A559EF10-08F8-400A-8C56-232FA08D7672}" type="slidenum">
              <a:rPr lang="en-GB" altLang="en-US" sz="1200" smtClean="0">
                <a:solidFill>
                  <a:schemeClr val="tx1"/>
                </a:solidFill>
                <a:latin typeface="Arial" panose="020B0604020202020204" pitchFamily="34" charset="0"/>
              </a:rPr>
              <a:pPr/>
              <a:t>9</a:t>
            </a:fld>
            <a:endParaRPr lang="en-GB" altLang="en-US" sz="120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843918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143000"/>
            <a:ext cx="88392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rgbClr val="004D75"/>
                </a:solidFill>
                <a:latin typeface="Verdana" pitchFamily="34" charset="0"/>
                <a:cs typeface="Arial" charset="0"/>
              </a:defRPr>
            </a:lvl1pPr>
            <a:lvl2pPr marL="742950" indent="-285750">
              <a:defRPr sz="2800">
                <a:solidFill>
                  <a:srgbClr val="004D75"/>
                </a:solidFill>
                <a:latin typeface="Verdana" pitchFamily="34" charset="0"/>
                <a:cs typeface="Arial" charset="0"/>
              </a:defRPr>
            </a:lvl2pPr>
            <a:lvl3pPr marL="1143000" indent="-228600">
              <a:defRPr sz="2800">
                <a:solidFill>
                  <a:srgbClr val="004D75"/>
                </a:solidFill>
                <a:latin typeface="Verdana" pitchFamily="34" charset="0"/>
                <a:cs typeface="Arial" charset="0"/>
              </a:defRPr>
            </a:lvl3pPr>
            <a:lvl4pPr marL="1600200" indent="-228600">
              <a:defRPr sz="2800">
                <a:solidFill>
                  <a:srgbClr val="004D75"/>
                </a:solidFill>
                <a:latin typeface="Verdana" pitchFamily="34" charset="0"/>
                <a:cs typeface="Arial" charset="0"/>
              </a:defRPr>
            </a:lvl4pPr>
            <a:lvl5pPr marL="2057400" indent="-228600">
              <a:defRPr sz="2800">
                <a:solidFill>
                  <a:srgbClr val="004D75"/>
                </a:solidFill>
                <a:latin typeface="Verdana" pitchFamily="34" charset="0"/>
                <a:cs typeface="Arial" charset="0"/>
              </a:defRPr>
            </a:lvl5pPr>
            <a:lvl6pPr marL="2514600" indent="-228600" eaLnBrk="0" fontAlgn="base" hangingPunct="0">
              <a:spcBef>
                <a:spcPct val="0"/>
              </a:spcBef>
              <a:spcAft>
                <a:spcPct val="0"/>
              </a:spcAft>
              <a:defRPr sz="2800">
                <a:solidFill>
                  <a:srgbClr val="004D75"/>
                </a:solidFill>
                <a:latin typeface="Verdana" pitchFamily="34" charset="0"/>
                <a:cs typeface="Arial" charset="0"/>
              </a:defRPr>
            </a:lvl6pPr>
            <a:lvl7pPr marL="2971800" indent="-228600" eaLnBrk="0" fontAlgn="base" hangingPunct="0">
              <a:spcBef>
                <a:spcPct val="0"/>
              </a:spcBef>
              <a:spcAft>
                <a:spcPct val="0"/>
              </a:spcAft>
              <a:defRPr sz="2800">
                <a:solidFill>
                  <a:srgbClr val="004D75"/>
                </a:solidFill>
                <a:latin typeface="Verdana" pitchFamily="34" charset="0"/>
                <a:cs typeface="Arial" charset="0"/>
              </a:defRPr>
            </a:lvl7pPr>
            <a:lvl8pPr marL="3429000" indent="-228600" eaLnBrk="0" fontAlgn="base" hangingPunct="0">
              <a:spcBef>
                <a:spcPct val="0"/>
              </a:spcBef>
              <a:spcAft>
                <a:spcPct val="0"/>
              </a:spcAft>
              <a:defRPr sz="2800">
                <a:solidFill>
                  <a:srgbClr val="004D75"/>
                </a:solidFill>
                <a:latin typeface="Verdana" pitchFamily="34" charset="0"/>
                <a:cs typeface="Arial" charset="0"/>
              </a:defRPr>
            </a:lvl8pPr>
            <a:lvl9pPr marL="3886200" indent="-228600" eaLnBrk="0" fontAlgn="base" hangingPunct="0">
              <a:spcBef>
                <a:spcPct val="0"/>
              </a:spcBef>
              <a:spcAft>
                <a:spcPct val="0"/>
              </a:spcAft>
              <a:defRPr sz="2800">
                <a:solidFill>
                  <a:srgbClr val="004D75"/>
                </a:solidFill>
                <a:latin typeface="Verdana" pitchFamily="34" charset="0"/>
                <a:cs typeface="Arial" charset="0"/>
              </a:defRPr>
            </a:lvl9pPr>
          </a:lstStyle>
          <a:p>
            <a:pPr algn="ctr">
              <a:defRPr/>
            </a:pPr>
            <a:endParaRPr lang="en-US" altLang="en-US" sz="2400" smtClean="0">
              <a:solidFill>
                <a:schemeClr val="tx1"/>
              </a:solidFill>
              <a:latin typeface="Times" pitchFamily="48" charset="0"/>
            </a:endParaRPr>
          </a:p>
        </p:txBody>
      </p:sp>
      <p:pic>
        <p:nvPicPr>
          <p:cNvPr id="5" name="Picture 5" descr="NTU logo 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325" y="323850"/>
            <a:ext cx="24352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87" name="Rectangle 3"/>
          <p:cNvSpPr>
            <a:spLocks noGrp="1" noChangeArrowheads="1"/>
          </p:cNvSpPr>
          <p:nvPr>
            <p:ph type="ctrTitle"/>
          </p:nvPr>
        </p:nvSpPr>
        <p:spPr>
          <a:xfrm>
            <a:off x="685800" y="2286000"/>
            <a:ext cx="7772400" cy="990600"/>
          </a:xfrm>
        </p:spPr>
        <p:txBody>
          <a:bodyPr/>
          <a:lstStyle>
            <a:lvl1pPr>
              <a:defRPr sz="2400">
                <a:solidFill>
                  <a:schemeClr val="bg1"/>
                </a:solidFill>
              </a:defRPr>
            </a:lvl1pPr>
          </a:lstStyle>
          <a:p>
            <a:pPr lvl="0"/>
            <a:r>
              <a:rPr lang="en-GB" noProof="0" smtClean="0"/>
              <a:t>Click to edit Master title style</a:t>
            </a:r>
          </a:p>
        </p:txBody>
      </p:sp>
      <p:sp>
        <p:nvSpPr>
          <p:cNvPr id="349188" name="Rectangle 4"/>
          <p:cNvSpPr>
            <a:spLocks noGrp="1" noChangeArrowheads="1"/>
          </p:cNvSpPr>
          <p:nvPr>
            <p:ph type="subTitle" idx="1"/>
          </p:nvPr>
        </p:nvSpPr>
        <p:spPr>
          <a:xfrm>
            <a:off x="685800" y="3276600"/>
            <a:ext cx="7772400" cy="762000"/>
          </a:xfrm>
        </p:spPr>
        <p:txBody>
          <a:bodyPr/>
          <a:lstStyle>
            <a:lvl1pPr marL="0" indent="0">
              <a:buFontTx/>
              <a:buNone/>
              <a:defRPr>
                <a:solidFill>
                  <a:schemeClr val="bg1"/>
                </a:solidFill>
              </a:defRPr>
            </a:lvl1pPr>
          </a:lstStyle>
          <a:p>
            <a:pPr lvl="0"/>
            <a:r>
              <a:rPr lang="en-GB" noProof="0" smtClean="0"/>
              <a:t>Click to edit Master subtitle style</a:t>
            </a:r>
          </a:p>
        </p:txBody>
      </p:sp>
    </p:spTree>
    <p:extLst>
      <p:ext uri="{BB962C8B-B14F-4D97-AF65-F5344CB8AC3E}">
        <p14:creationId xmlns:p14="http://schemas.microsoft.com/office/powerpoint/2010/main" val="3742212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10B35B1B-A226-4706-A361-DC72480D3EF2}" type="datetime4">
              <a:rPr lang="en-GB" altLang="en-US"/>
              <a:pPr>
                <a:defRPr/>
              </a:pPr>
              <a:t>27 September 2016</a:t>
            </a:fld>
            <a:endParaRPr lang="en-GB" altLang="en-US"/>
          </a:p>
        </p:txBody>
      </p:sp>
      <p:sp>
        <p:nvSpPr>
          <p:cNvPr id="5" name="Rectangle 8"/>
          <p:cNvSpPr>
            <a:spLocks noGrp="1" noChangeArrowheads="1"/>
          </p:cNvSpPr>
          <p:nvPr>
            <p:ph type="sldNum" sz="quarter" idx="11"/>
          </p:nvPr>
        </p:nvSpPr>
        <p:spPr>
          <a:ln/>
        </p:spPr>
        <p:txBody>
          <a:bodyPr/>
          <a:lstStyle>
            <a:lvl1pPr>
              <a:defRPr/>
            </a:lvl1pPr>
          </a:lstStyle>
          <a:p>
            <a:pPr>
              <a:defRPr/>
            </a:pPr>
            <a:fld id="{29E68AC1-4A9C-4AA7-A72A-87F0FB3FBACB}" type="slidenum">
              <a:rPr lang="en-GB" altLang="en-US"/>
              <a:pPr>
                <a:defRPr/>
              </a:pPr>
              <a:t>‹#›</a:t>
            </a:fld>
            <a:endParaRPr lang="en-GB" altLang="en-US"/>
          </a:p>
        </p:txBody>
      </p:sp>
    </p:spTree>
    <p:extLst>
      <p:ext uri="{BB962C8B-B14F-4D97-AF65-F5344CB8AC3E}">
        <p14:creationId xmlns:p14="http://schemas.microsoft.com/office/powerpoint/2010/main" val="412766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2076450" cy="25320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381000"/>
            <a:ext cx="6076950" cy="2532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07296096-A97E-4118-8EF8-97C2F45DFCAD}" type="datetime4">
              <a:rPr lang="en-GB" altLang="en-US"/>
              <a:pPr>
                <a:defRPr/>
              </a:pPr>
              <a:t>27 September 2016</a:t>
            </a:fld>
            <a:endParaRPr lang="en-GB" altLang="en-US"/>
          </a:p>
        </p:txBody>
      </p:sp>
      <p:sp>
        <p:nvSpPr>
          <p:cNvPr id="5" name="Rectangle 8"/>
          <p:cNvSpPr>
            <a:spLocks noGrp="1" noChangeArrowheads="1"/>
          </p:cNvSpPr>
          <p:nvPr>
            <p:ph type="sldNum" sz="quarter" idx="11"/>
          </p:nvPr>
        </p:nvSpPr>
        <p:spPr>
          <a:ln/>
        </p:spPr>
        <p:txBody>
          <a:bodyPr/>
          <a:lstStyle>
            <a:lvl1pPr>
              <a:defRPr/>
            </a:lvl1pPr>
          </a:lstStyle>
          <a:p>
            <a:pPr>
              <a:defRPr/>
            </a:pPr>
            <a:fld id="{D769C48D-A408-4DE4-8539-0D76AED6032F}" type="slidenum">
              <a:rPr lang="en-GB" altLang="en-US"/>
              <a:pPr>
                <a:defRPr/>
              </a:pPr>
              <a:t>‹#›</a:t>
            </a:fld>
            <a:endParaRPr lang="en-GB" altLang="en-US"/>
          </a:p>
        </p:txBody>
      </p:sp>
    </p:spTree>
    <p:extLst>
      <p:ext uri="{BB962C8B-B14F-4D97-AF65-F5344CB8AC3E}">
        <p14:creationId xmlns:p14="http://schemas.microsoft.com/office/powerpoint/2010/main" val="284087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545E4703-3E5C-4423-BEEF-3B8C727C67FF}" type="datetime4">
              <a:rPr lang="en-GB" altLang="en-US"/>
              <a:pPr>
                <a:defRPr/>
              </a:pPr>
              <a:t>27 September 2016</a:t>
            </a:fld>
            <a:endParaRPr lang="en-GB" altLang="en-US"/>
          </a:p>
        </p:txBody>
      </p:sp>
      <p:sp>
        <p:nvSpPr>
          <p:cNvPr id="5" name="Rectangle 8"/>
          <p:cNvSpPr>
            <a:spLocks noGrp="1" noChangeArrowheads="1"/>
          </p:cNvSpPr>
          <p:nvPr>
            <p:ph type="sldNum" sz="quarter" idx="11"/>
          </p:nvPr>
        </p:nvSpPr>
        <p:spPr>
          <a:ln/>
        </p:spPr>
        <p:txBody>
          <a:bodyPr/>
          <a:lstStyle>
            <a:lvl1pPr>
              <a:defRPr/>
            </a:lvl1pPr>
          </a:lstStyle>
          <a:p>
            <a:pPr>
              <a:defRPr/>
            </a:pPr>
            <a:fld id="{031A8991-8694-4263-9C34-FD29CC0C1AAD}" type="slidenum">
              <a:rPr lang="en-GB" altLang="en-US"/>
              <a:pPr>
                <a:defRPr/>
              </a:pPr>
              <a:t>‹#›</a:t>
            </a:fld>
            <a:endParaRPr lang="en-GB" altLang="en-US"/>
          </a:p>
        </p:txBody>
      </p:sp>
    </p:spTree>
    <p:extLst>
      <p:ext uri="{BB962C8B-B14F-4D97-AF65-F5344CB8AC3E}">
        <p14:creationId xmlns:p14="http://schemas.microsoft.com/office/powerpoint/2010/main" val="128128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2CCE57FD-737D-48A9-B6AD-6D3A5193B6F4}" type="datetime4">
              <a:rPr lang="en-GB" altLang="en-US"/>
              <a:pPr>
                <a:defRPr/>
              </a:pPr>
              <a:t>27 September 2016</a:t>
            </a:fld>
            <a:endParaRPr lang="en-GB" altLang="en-US"/>
          </a:p>
        </p:txBody>
      </p:sp>
      <p:sp>
        <p:nvSpPr>
          <p:cNvPr id="5" name="Rectangle 8"/>
          <p:cNvSpPr>
            <a:spLocks noGrp="1" noChangeArrowheads="1"/>
          </p:cNvSpPr>
          <p:nvPr>
            <p:ph type="sldNum" sz="quarter" idx="11"/>
          </p:nvPr>
        </p:nvSpPr>
        <p:spPr>
          <a:ln/>
        </p:spPr>
        <p:txBody>
          <a:bodyPr/>
          <a:lstStyle>
            <a:lvl1pPr>
              <a:defRPr/>
            </a:lvl1pPr>
          </a:lstStyle>
          <a:p>
            <a:pPr>
              <a:defRPr/>
            </a:pPr>
            <a:fld id="{5C62106D-EEA1-4E75-8549-A315CE056B79}" type="slidenum">
              <a:rPr lang="en-GB" altLang="en-US"/>
              <a:pPr>
                <a:defRPr/>
              </a:pPr>
              <a:t>‹#›</a:t>
            </a:fld>
            <a:endParaRPr lang="en-GB" altLang="en-US"/>
          </a:p>
        </p:txBody>
      </p:sp>
    </p:spTree>
    <p:extLst>
      <p:ext uri="{BB962C8B-B14F-4D97-AF65-F5344CB8AC3E}">
        <p14:creationId xmlns:p14="http://schemas.microsoft.com/office/powerpoint/2010/main" val="20453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a:defRPr/>
            </a:pPr>
            <a:fld id="{90C15C9E-331E-415B-8C01-E2AA4BABF4FC}" type="datetime4">
              <a:rPr lang="en-GB" altLang="en-US"/>
              <a:pPr>
                <a:defRPr/>
              </a:pPr>
              <a:t>27 September 2016</a:t>
            </a:fld>
            <a:endParaRPr lang="en-GB" altLang="en-US"/>
          </a:p>
        </p:txBody>
      </p:sp>
      <p:sp>
        <p:nvSpPr>
          <p:cNvPr id="6" name="Rectangle 8"/>
          <p:cNvSpPr>
            <a:spLocks noGrp="1" noChangeArrowheads="1"/>
          </p:cNvSpPr>
          <p:nvPr>
            <p:ph type="sldNum" sz="quarter" idx="11"/>
          </p:nvPr>
        </p:nvSpPr>
        <p:spPr>
          <a:ln/>
        </p:spPr>
        <p:txBody>
          <a:bodyPr/>
          <a:lstStyle>
            <a:lvl1pPr>
              <a:defRPr/>
            </a:lvl1pPr>
          </a:lstStyle>
          <a:p>
            <a:pPr>
              <a:defRPr/>
            </a:pPr>
            <a:fld id="{21A79E52-E60C-4F07-BEF8-D0CBCC6ADF60}" type="slidenum">
              <a:rPr lang="en-GB" altLang="en-US"/>
              <a:pPr>
                <a:defRPr/>
              </a:pPr>
              <a:t>‹#›</a:t>
            </a:fld>
            <a:endParaRPr lang="en-GB" altLang="en-US"/>
          </a:p>
        </p:txBody>
      </p:sp>
    </p:spTree>
    <p:extLst>
      <p:ext uri="{BB962C8B-B14F-4D97-AF65-F5344CB8AC3E}">
        <p14:creationId xmlns:p14="http://schemas.microsoft.com/office/powerpoint/2010/main" val="47757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a:defRPr/>
            </a:pPr>
            <a:fld id="{956E9BE5-84B7-4BD1-A461-26E38DAF5A36}" type="datetime4">
              <a:rPr lang="en-GB" altLang="en-US"/>
              <a:pPr>
                <a:defRPr/>
              </a:pPr>
              <a:t>27 September 2016</a:t>
            </a:fld>
            <a:endParaRPr lang="en-GB" altLang="en-US"/>
          </a:p>
        </p:txBody>
      </p:sp>
      <p:sp>
        <p:nvSpPr>
          <p:cNvPr id="8" name="Rectangle 8"/>
          <p:cNvSpPr>
            <a:spLocks noGrp="1" noChangeArrowheads="1"/>
          </p:cNvSpPr>
          <p:nvPr>
            <p:ph type="sldNum" sz="quarter" idx="11"/>
          </p:nvPr>
        </p:nvSpPr>
        <p:spPr>
          <a:ln/>
        </p:spPr>
        <p:txBody>
          <a:bodyPr/>
          <a:lstStyle>
            <a:lvl1pPr>
              <a:defRPr/>
            </a:lvl1pPr>
          </a:lstStyle>
          <a:p>
            <a:pPr>
              <a:defRPr/>
            </a:pPr>
            <a:fld id="{B32528D7-80A7-4511-8640-361985E89B52}" type="slidenum">
              <a:rPr lang="en-GB" altLang="en-US"/>
              <a:pPr>
                <a:defRPr/>
              </a:pPr>
              <a:t>‹#›</a:t>
            </a:fld>
            <a:endParaRPr lang="en-GB" altLang="en-US"/>
          </a:p>
        </p:txBody>
      </p:sp>
    </p:spTree>
    <p:extLst>
      <p:ext uri="{BB962C8B-B14F-4D97-AF65-F5344CB8AC3E}">
        <p14:creationId xmlns:p14="http://schemas.microsoft.com/office/powerpoint/2010/main" val="225450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a:defRPr/>
            </a:pPr>
            <a:fld id="{9F87D50D-95D5-42A2-A22C-A9382C59FC46}" type="datetime4">
              <a:rPr lang="en-GB" altLang="en-US"/>
              <a:pPr>
                <a:defRPr/>
              </a:pPr>
              <a:t>27 September 2016</a:t>
            </a:fld>
            <a:endParaRPr lang="en-GB" altLang="en-US"/>
          </a:p>
        </p:txBody>
      </p:sp>
      <p:sp>
        <p:nvSpPr>
          <p:cNvPr id="4" name="Rectangle 8"/>
          <p:cNvSpPr>
            <a:spLocks noGrp="1" noChangeArrowheads="1"/>
          </p:cNvSpPr>
          <p:nvPr>
            <p:ph type="sldNum" sz="quarter" idx="11"/>
          </p:nvPr>
        </p:nvSpPr>
        <p:spPr>
          <a:ln/>
        </p:spPr>
        <p:txBody>
          <a:bodyPr/>
          <a:lstStyle>
            <a:lvl1pPr>
              <a:defRPr/>
            </a:lvl1pPr>
          </a:lstStyle>
          <a:p>
            <a:pPr>
              <a:defRPr/>
            </a:pPr>
            <a:fld id="{9BFD0657-36FF-4281-A7CB-FD9BB6A254C0}" type="slidenum">
              <a:rPr lang="en-GB" altLang="en-US"/>
              <a:pPr>
                <a:defRPr/>
              </a:pPr>
              <a:t>‹#›</a:t>
            </a:fld>
            <a:endParaRPr lang="en-GB" altLang="en-US"/>
          </a:p>
        </p:txBody>
      </p:sp>
    </p:spTree>
    <p:extLst>
      <p:ext uri="{BB962C8B-B14F-4D97-AF65-F5344CB8AC3E}">
        <p14:creationId xmlns:p14="http://schemas.microsoft.com/office/powerpoint/2010/main" val="366033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3F0877E-877C-4E12-9A2A-10A9E2F0866B}" type="datetime4">
              <a:rPr lang="en-GB" altLang="en-US"/>
              <a:pPr>
                <a:defRPr/>
              </a:pPr>
              <a:t>27 September 2016</a:t>
            </a:fld>
            <a:endParaRPr lang="en-GB" altLang="en-US"/>
          </a:p>
        </p:txBody>
      </p:sp>
      <p:sp>
        <p:nvSpPr>
          <p:cNvPr id="3" name="Rectangle 8"/>
          <p:cNvSpPr>
            <a:spLocks noGrp="1" noChangeArrowheads="1"/>
          </p:cNvSpPr>
          <p:nvPr>
            <p:ph type="sldNum" sz="quarter" idx="11"/>
          </p:nvPr>
        </p:nvSpPr>
        <p:spPr>
          <a:ln/>
        </p:spPr>
        <p:txBody>
          <a:bodyPr/>
          <a:lstStyle>
            <a:lvl1pPr>
              <a:defRPr/>
            </a:lvl1pPr>
          </a:lstStyle>
          <a:p>
            <a:pPr>
              <a:defRPr/>
            </a:pPr>
            <a:fld id="{0B665A67-C434-4B68-8C06-B15833E8CBA7}" type="slidenum">
              <a:rPr lang="en-GB" altLang="en-US"/>
              <a:pPr>
                <a:defRPr/>
              </a:pPr>
              <a:t>‹#›</a:t>
            </a:fld>
            <a:endParaRPr lang="en-GB" altLang="en-US"/>
          </a:p>
        </p:txBody>
      </p:sp>
    </p:spTree>
    <p:extLst>
      <p:ext uri="{BB962C8B-B14F-4D97-AF65-F5344CB8AC3E}">
        <p14:creationId xmlns:p14="http://schemas.microsoft.com/office/powerpoint/2010/main" val="308485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4174988E-8B59-46D1-ADF7-0DFA3F101CDE}" type="datetime4">
              <a:rPr lang="en-GB" altLang="en-US"/>
              <a:pPr>
                <a:defRPr/>
              </a:pPr>
              <a:t>27 September 2016</a:t>
            </a:fld>
            <a:endParaRPr lang="en-GB" altLang="en-US"/>
          </a:p>
        </p:txBody>
      </p:sp>
      <p:sp>
        <p:nvSpPr>
          <p:cNvPr id="6" name="Rectangle 8"/>
          <p:cNvSpPr>
            <a:spLocks noGrp="1" noChangeArrowheads="1"/>
          </p:cNvSpPr>
          <p:nvPr>
            <p:ph type="sldNum" sz="quarter" idx="11"/>
          </p:nvPr>
        </p:nvSpPr>
        <p:spPr>
          <a:ln/>
        </p:spPr>
        <p:txBody>
          <a:bodyPr/>
          <a:lstStyle>
            <a:lvl1pPr>
              <a:defRPr/>
            </a:lvl1pPr>
          </a:lstStyle>
          <a:p>
            <a:pPr>
              <a:defRPr/>
            </a:pPr>
            <a:fld id="{F4243D86-BED1-42E7-BD58-77CF4146E1F6}" type="slidenum">
              <a:rPr lang="en-GB" altLang="en-US"/>
              <a:pPr>
                <a:defRPr/>
              </a:pPr>
              <a:t>‹#›</a:t>
            </a:fld>
            <a:endParaRPr lang="en-GB" altLang="en-US"/>
          </a:p>
        </p:txBody>
      </p:sp>
    </p:spTree>
    <p:extLst>
      <p:ext uri="{BB962C8B-B14F-4D97-AF65-F5344CB8AC3E}">
        <p14:creationId xmlns:p14="http://schemas.microsoft.com/office/powerpoint/2010/main" val="269465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71E109F2-CF1B-4C57-BFEC-333F95CB540B}" type="datetime4">
              <a:rPr lang="en-GB" altLang="en-US"/>
              <a:pPr>
                <a:defRPr/>
              </a:pPr>
              <a:t>27 September 2016</a:t>
            </a:fld>
            <a:endParaRPr lang="en-GB" altLang="en-US"/>
          </a:p>
        </p:txBody>
      </p:sp>
      <p:sp>
        <p:nvSpPr>
          <p:cNvPr id="6" name="Rectangle 8"/>
          <p:cNvSpPr>
            <a:spLocks noGrp="1" noChangeArrowheads="1"/>
          </p:cNvSpPr>
          <p:nvPr>
            <p:ph type="sldNum" sz="quarter" idx="11"/>
          </p:nvPr>
        </p:nvSpPr>
        <p:spPr>
          <a:ln/>
        </p:spPr>
        <p:txBody>
          <a:bodyPr/>
          <a:lstStyle>
            <a:lvl1pPr>
              <a:defRPr/>
            </a:lvl1pPr>
          </a:lstStyle>
          <a:p>
            <a:pPr>
              <a:defRPr/>
            </a:pPr>
            <a:fld id="{FD9AF163-B89D-42F2-8E30-891B417B2D31}" type="slidenum">
              <a:rPr lang="en-GB" altLang="en-US"/>
              <a:pPr>
                <a:defRPr/>
              </a:pPr>
              <a:t>‹#›</a:t>
            </a:fld>
            <a:endParaRPr lang="en-GB" altLang="en-US"/>
          </a:p>
        </p:txBody>
      </p:sp>
    </p:spTree>
    <p:extLst>
      <p:ext uri="{BB962C8B-B14F-4D97-AF65-F5344CB8AC3E}">
        <p14:creationId xmlns:p14="http://schemas.microsoft.com/office/powerpoint/2010/main" val="258271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81000" y="14478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82000" y="6219825"/>
            <a:ext cx="333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5"/>
          <p:cNvSpPr>
            <a:spLocks noChangeShapeType="1"/>
          </p:cNvSpPr>
          <p:nvPr/>
        </p:nvSpPr>
        <p:spPr bwMode="auto">
          <a:xfrm flipH="1">
            <a:off x="457200" y="6019800"/>
            <a:ext cx="82296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0" name="Text Box 6"/>
          <p:cNvSpPr txBox="1">
            <a:spLocks noChangeArrowheads="1"/>
          </p:cNvSpPr>
          <p:nvPr/>
        </p:nvSpPr>
        <p:spPr bwMode="auto">
          <a:xfrm>
            <a:off x="395288" y="616585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rgbClr val="004D75"/>
                </a:solidFill>
                <a:latin typeface="Verdana" pitchFamily="34" charset="0"/>
                <a:cs typeface="Arial" charset="0"/>
              </a:defRPr>
            </a:lvl1pPr>
            <a:lvl2pPr marL="742950" indent="-285750">
              <a:defRPr sz="2800">
                <a:solidFill>
                  <a:srgbClr val="004D75"/>
                </a:solidFill>
                <a:latin typeface="Verdana" pitchFamily="34" charset="0"/>
                <a:cs typeface="Arial" charset="0"/>
              </a:defRPr>
            </a:lvl2pPr>
            <a:lvl3pPr marL="1143000" indent="-228600">
              <a:defRPr sz="2800">
                <a:solidFill>
                  <a:srgbClr val="004D75"/>
                </a:solidFill>
                <a:latin typeface="Verdana" pitchFamily="34" charset="0"/>
                <a:cs typeface="Arial" charset="0"/>
              </a:defRPr>
            </a:lvl3pPr>
            <a:lvl4pPr marL="1600200" indent="-228600">
              <a:defRPr sz="2800">
                <a:solidFill>
                  <a:srgbClr val="004D75"/>
                </a:solidFill>
                <a:latin typeface="Verdana" pitchFamily="34" charset="0"/>
                <a:cs typeface="Arial" charset="0"/>
              </a:defRPr>
            </a:lvl4pPr>
            <a:lvl5pPr marL="2057400" indent="-228600">
              <a:defRPr sz="2800">
                <a:solidFill>
                  <a:srgbClr val="004D75"/>
                </a:solidFill>
                <a:latin typeface="Verdana" pitchFamily="34" charset="0"/>
                <a:cs typeface="Arial" charset="0"/>
              </a:defRPr>
            </a:lvl5pPr>
            <a:lvl6pPr marL="2514600" indent="-228600" eaLnBrk="0" fontAlgn="base" hangingPunct="0">
              <a:spcBef>
                <a:spcPct val="0"/>
              </a:spcBef>
              <a:spcAft>
                <a:spcPct val="0"/>
              </a:spcAft>
              <a:defRPr sz="2800">
                <a:solidFill>
                  <a:srgbClr val="004D75"/>
                </a:solidFill>
                <a:latin typeface="Verdana" pitchFamily="34" charset="0"/>
                <a:cs typeface="Arial" charset="0"/>
              </a:defRPr>
            </a:lvl6pPr>
            <a:lvl7pPr marL="2971800" indent="-228600" eaLnBrk="0" fontAlgn="base" hangingPunct="0">
              <a:spcBef>
                <a:spcPct val="0"/>
              </a:spcBef>
              <a:spcAft>
                <a:spcPct val="0"/>
              </a:spcAft>
              <a:defRPr sz="2800">
                <a:solidFill>
                  <a:srgbClr val="004D75"/>
                </a:solidFill>
                <a:latin typeface="Verdana" pitchFamily="34" charset="0"/>
                <a:cs typeface="Arial" charset="0"/>
              </a:defRPr>
            </a:lvl7pPr>
            <a:lvl8pPr marL="3429000" indent="-228600" eaLnBrk="0" fontAlgn="base" hangingPunct="0">
              <a:spcBef>
                <a:spcPct val="0"/>
              </a:spcBef>
              <a:spcAft>
                <a:spcPct val="0"/>
              </a:spcAft>
              <a:defRPr sz="2800">
                <a:solidFill>
                  <a:srgbClr val="004D75"/>
                </a:solidFill>
                <a:latin typeface="Verdana" pitchFamily="34" charset="0"/>
                <a:cs typeface="Arial" charset="0"/>
              </a:defRPr>
            </a:lvl8pPr>
            <a:lvl9pPr marL="3886200" indent="-228600" eaLnBrk="0" fontAlgn="base" hangingPunct="0">
              <a:spcBef>
                <a:spcPct val="0"/>
              </a:spcBef>
              <a:spcAft>
                <a:spcPct val="0"/>
              </a:spcAft>
              <a:defRPr sz="2800">
                <a:solidFill>
                  <a:srgbClr val="004D75"/>
                </a:solidFill>
                <a:latin typeface="Verdana" pitchFamily="34" charset="0"/>
                <a:cs typeface="Arial" charset="0"/>
              </a:defRPr>
            </a:lvl9pPr>
          </a:lstStyle>
          <a:p>
            <a:pPr>
              <a:spcBef>
                <a:spcPct val="50000"/>
              </a:spcBef>
              <a:defRPr/>
            </a:pPr>
            <a:endParaRPr lang="en-US" altLang="en-US" sz="2400" smtClean="0">
              <a:solidFill>
                <a:schemeClr val="tx1"/>
              </a:solidFill>
              <a:latin typeface="Times" pitchFamily="48" charset="0"/>
            </a:endParaRPr>
          </a:p>
        </p:txBody>
      </p:sp>
      <p:sp>
        <p:nvSpPr>
          <p:cNvPr id="348167" name="Rectangle 7"/>
          <p:cNvSpPr>
            <a:spLocks noGrp="1" noChangeArrowheads="1"/>
          </p:cNvSpPr>
          <p:nvPr>
            <p:ph type="dt" sz="half" idx="2"/>
          </p:nvPr>
        </p:nvSpPr>
        <p:spPr bwMode="auto">
          <a:xfrm>
            <a:off x="457200"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fld id="{F9166420-1FE8-4DDC-82F7-C34847B9D876}" type="datetime4">
              <a:rPr lang="en-GB" altLang="en-US"/>
              <a:pPr>
                <a:defRPr/>
              </a:pPr>
              <a:t>27 September 2016</a:t>
            </a:fld>
            <a:endParaRPr lang="en-GB" altLang="en-US"/>
          </a:p>
        </p:txBody>
      </p:sp>
      <p:sp>
        <p:nvSpPr>
          <p:cNvPr id="348168" name="Rectangle 8"/>
          <p:cNvSpPr>
            <a:spLocks noGrp="1" noChangeArrowheads="1"/>
          </p:cNvSpPr>
          <p:nvPr>
            <p:ph type="sldNum" sz="quarter" idx="4"/>
          </p:nvPr>
        </p:nvSpPr>
        <p:spPr bwMode="auto">
          <a:xfrm>
            <a:off x="5940425"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53D2D3A-B7CE-4981-AA60-E541767EF77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361"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hf hdr="0" ftr="0"/>
  <p:txStyles>
    <p:titleStyle>
      <a:lvl1pPr algn="l" rtl="0" eaLnBrk="0" fontAlgn="base" hangingPunct="0">
        <a:spcBef>
          <a:spcPct val="0"/>
        </a:spcBef>
        <a:spcAft>
          <a:spcPct val="0"/>
        </a:spcAft>
        <a:defRPr sz="2800">
          <a:solidFill>
            <a:srgbClr val="004D75"/>
          </a:solidFill>
          <a:latin typeface="+mj-lt"/>
          <a:ea typeface="+mj-ea"/>
          <a:cs typeface="+mj-cs"/>
        </a:defRPr>
      </a:lvl1pPr>
      <a:lvl2pPr algn="l" rtl="0" eaLnBrk="0" fontAlgn="base" hangingPunct="0">
        <a:spcBef>
          <a:spcPct val="0"/>
        </a:spcBef>
        <a:spcAft>
          <a:spcPct val="0"/>
        </a:spcAft>
        <a:defRPr sz="2800">
          <a:solidFill>
            <a:srgbClr val="004D75"/>
          </a:solidFill>
          <a:latin typeface="Verdana" pitchFamily="34" charset="0"/>
        </a:defRPr>
      </a:lvl2pPr>
      <a:lvl3pPr algn="l" rtl="0" eaLnBrk="0" fontAlgn="base" hangingPunct="0">
        <a:spcBef>
          <a:spcPct val="0"/>
        </a:spcBef>
        <a:spcAft>
          <a:spcPct val="0"/>
        </a:spcAft>
        <a:defRPr sz="2800">
          <a:solidFill>
            <a:srgbClr val="004D75"/>
          </a:solidFill>
          <a:latin typeface="Verdana" pitchFamily="34" charset="0"/>
        </a:defRPr>
      </a:lvl3pPr>
      <a:lvl4pPr algn="l" rtl="0" eaLnBrk="0" fontAlgn="base" hangingPunct="0">
        <a:spcBef>
          <a:spcPct val="0"/>
        </a:spcBef>
        <a:spcAft>
          <a:spcPct val="0"/>
        </a:spcAft>
        <a:defRPr sz="2800">
          <a:solidFill>
            <a:srgbClr val="004D75"/>
          </a:solidFill>
          <a:latin typeface="Verdana" pitchFamily="34" charset="0"/>
        </a:defRPr>
      </a:lvl4pPr>
      <a:lvl5pPr algn="l" rtl="0" eaLnBrk="0" fontAlgn="base" hangingPunct="0">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eaLnBrk="0" fontAlgn="base" hangingPunct="0">
        <a:lnSpc>
          <a:spcPct val="110000"/>
        </a:lnSpc>
        <a:spcBef>
          <a:spcPct val="30000"/>
        </a:spcBef>
        <a:spcAft>
          <a:spcPct val="20000"/>
        </a:spcAft>
        <a:buChar char="•"/>
        <a:defRPr>
          <a:solidFill>
            <a:srgbClr val="004D75"/>
          </a:solidFill>
          <a:latin typeface="+mn-lt"/>
          <a:ea typeface="+mn-ea"/>
          <a:cs typeface="+mn-cs"/>
        </a:defRPr>
      </a:lvl1pPr>
      <a:lvl2pPr marL="379413" indent="-188913" algn="l" rtl="0" eaLnBrk="0" fontAlgn="base" hangingPunct="0">
        <a:lnSpc>
          <a:spcPct val="90000"/>
        </a:lnSpc>
        <a:spcBef>
          <a:spcPct val="20000"/>
        </a:spcBef>
        <a:spcAft>
          <a:spcPct val="10000"/>
        </a:spcAft>
        <a:buChar char="–"/>
        <a:defRPr sz="1500">
          <a:solidFill>
            <a:srgbClr val="004D75"/>
          </a:solidFill>
          <a:latin typeface="+mn-lt"/>
        </a:defRPr>
      </a:lvl2pPr>
      <a:lvl3pPr marL="530225" indent="-149225" algn="l" rtl="0" eaLnBrk="0" fontAlgn="base" hangingPunct="0">
        <a:lnSpc>
          <a:spcPct val="90000"/>
        </a:lnSpc>
        <a:spcBef>
          <a:spcPct val="20000"/>
        </a:spcBef>
        <a:spcAft>
          <a:spcPct val="20000"/>
        </a:spcAft>
        <a:buChar char="•"/>
        <a:defRPr sz="1200">
          <a:solidFill>
            <a:srgbClr val="004D75"/>
          </a:solidFill>
          <a:latin typeface="+mn-lt"/>
        </a:defRPr>
      </a:lvl3pPr>
      <a:lvl4pPr marL="862013" indent="-141288" algn="l" rtl="0" eaLnBrk="0" fontAlgn="base" hangingPunct="0">
        <a:lnSpc>
          <a:spcPct val="90000"/>
        </a:lnSpc>
        <a:spcBef>
          <a:spcPct val="20000"/>
        </a:spcBef>
        <a:spcAft>
          <a:spcPct val="20000"/>
        </a:spcAft>
        <a:buChar char="–"/>
        <a:defRPr sz="1200">
          <a:solidFill>
            <a:srgbClr val="004D75"/>
          </a:solidFill>
          <a:latin typeface="+mn-lt"/>
        </a:defRPr>
      </a:lvl4pPr>
      <a:lvl5pPr marL="1235075" indent="-182563" algn="l" rtl="0" eaLnBrk="0" fontAlgn="base" hangingPunct="0">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GB" altLang="en-US" smtClean="0"/>
              <a:t>Greener grass and re-invented wheels: researching together</a:t>
            </a:r>
          </a:p>
        </p:txBody>
      </p:sp>
      <p:sp>
        <p:nvSpPr>
          <p:cNvPr id="4099" name="Rectangle 5"/>
          <p:cNvSpPr>
            <a:spLocks noGrp="1" noChangeArrowheads="1"/>
          </p:cNvSpPr>
          <p:nvPr>
            <p:ph type="subTitle" idx="1"/>
          </p:nvPr>
        </p:nvSpPr>
        <p:spPr>
          <a:xfrm>
            <a:off x="685800" y="3276600"/>
            <a:ext cx="7772400" cy="368300"/>
          </a:xfrm>
        </p:spPr>
        <p:txBody>
          <a:bodyPr/>
          <a:lstStyle/>
          <a:p>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a:xfrm>
            <a:off x="2165350" y="1447800"/>
            <a:ext cx="6521450" cy="5573713"/>
          </a:xfrm>
        </p:spPr>
        <p:txBody>
          <a:bodyPr/>
          <a:lstStyle/>
          <a:p>
            <a:pPr marL="0" indent="0">
              <a:buFontTx/>
              <a:buNone/>
              <a:defRPr/>
            </a:pPr>
            <a:r>
              <a:rPr lang="en-GB" dirty="0" smtClean="0"/>
              <a:t>“There is a strong view amongst stakeholders that writing skills require further development at the degree stage, though a number of concerns were also expressed about the quality of writing and, particularly, drafting, on the LPC.”</a:t>
            </a:r>
          </a:p>
          <a:p>
            <a:pPr marL="0" indent="0" algn="r">
              <a:buFontTx/>
              <a:buNone/>
              <a:defRPr/>
            </a:pPr>
            <a:r>
              <a:rPr lang="en-GB" sz="1400" dirty="0" smtClean="0"/>
              <a:t>Webb et al., (2013: 2.87)</a:t>
            </a:r>
            <a:endParaRPr lang="en-GB" dirty="0" smtClean="0"/>
          </a:p>
          <a:p>
            <a:pPr>
              <a:defRPr/>
            </a:pPr>
            <a:endParaRPr lang="en-GB" dirty="0"/>
          </a:p>
          <a:p>
            <a:pPr marL="0" indent="0">
              <a:buFontTx/>
              <a:buNone/>
              <a:defRPr/>
            </a:pPr>
            <a:r>
              <a:rPr lang="en-GB" dirty="0" smtClean="0"/>
              <a:t>“Legal writing is one of the most important courses in law school. … Simply put, good writing is essential to good lawyering.”</a:t>
            </a:r>
          </a:p>
          <a:p>
            <a:pPr marL="0" indent="0" algn="r">
              <a:buFontTx/>
              <a:buNone/>
              <a:defRPr/>
            </a:pPr>
            <a:r>
              <a:rPr lang="en-GB" sz="1400" dirty="0" smtClean="0"/>
              <a:t>Gordon (1989: 609)</a:t>
            </a:r>
            <a:endParaRPr lang="en-GB" dirty="0"/>
          </a:p>
          <a:p>
            <a:pPr marL="0" indent="0" algn="r">
              <a:buFontTx/>
              <a:buNone/>
              <a:defRPr/>
            </a:pPr>
            <a:endParaRPr lang="en-GB" dirty="0" smtClean="0"/>
          </a:p>
          <a:p>
            <a:pPr marL="0" indent="0" algn="r">
              <a:buFontTx/>
              <a:buNone/>
              <a:defRPr/>
            </a:pPr>
            <a:endParaRPr lang="en-GB" dirty="0"/>
          </a:p>
          <a:p>
            <a:pPr marL="0" indent="0" algn="r">
              <a:buFontTx/>
              <a:buNone/>
              <a:defRPr/>
            </a:pPr>
            <a:endParaRPr lang="en-GB" dirty="0" smtClean="0"/>
          </a:p>
          <a:p>
            <a:pPr>
              <a:defRPr/>
            </a:pPr>
            <a:endParaRPr lang="en-GB" dirty="0"/>
          </a:p>
        </p:txBody>
      </p:sp>
      <p:sp>
        <p:nvSpPr>
          <p:cNvPr id="22532"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E0D6741F-693A-4A37-8454-0F19E2574645}" type="datetime4">
              <a:rPr lang="en-GB" altLang="en-US" sz="1200" smtClean="0"/>
              <a:pPr/>
              <a:t>27 September 2016</a:t>
            </a:fld>
            <a:endParaRPr lang="en-GB" altLang="en-US" sz="1200" smtClean="0"/>
          </a:p>
        </p:txBody>
      </p:sp>
      <p:sp>
        <p:nvSpPr>
          <p:cNvPr id="22533"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2D6DB82F-0C2A-4032-BC19-E2D70321A574}" type="slidenum">
              <a:rPr lang="en-GB" altLang="en-US" sz="1200" smtClean="0"/>
              <a:pPr/>
              <a:t>10</a:t>
            </a:fld>
            <a:endParaRPr lang="en-GB" altLang="en-US" sz="1200" smtClean="0"/>
          </a:p>
        </p:txBody>
      </p:sp>
      <p:pic>
        <p:nvPicPr>
          <p:cNvPr id="6" name="Picture 5" descr="Image result for flag england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165100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Image result for flag wales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813" y="1431925"/>
            <a:ext cx="9683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USA button flag, 1482, download royalty-free vector clipart (E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8" y="4054475"/>
            <a:ext cx="800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smtClean="0"/>
              <a:t>We are asking the same questions</a:t>
            </a:r>
          </a:p>
        </p:txBody>
      </p:sp>
      <p:sp>
        <p:nvSpPr>
          <p:cNvPr id="24579" name="Content Placeholder 2"/>
          <p:cNvSpPr>
            <a:spLocks noGrp="1"/>
          </p:cNvSpPr>
          <p:nvPr>
            <p:ph idx="1"/>
          </p:nvPr>
        </p:nvSpPr>
        <p:spPr>
          <a:xfrm>
            <a:off x="381000" y="1447800"/>
            <a:ext cx="8305800" cy="4829175"/>
          </a:xfrm>
        </p:spPr>
        <p:txBody>
          <a:bodyPr/>
          <a:lstStyle/>
          <a:p>
            <a:r>
              <a:rPr lang="en-GB" altLang="en-US" smtClean="0"/>
              <a:t>Cost</a:t>
            </a:r>
          </a:p>
          <a:p>
            <a:r>
              <a:rPr lang="en-GB" altLang="en-US" smtClean="0"/>
              <a:t>Skills/practice skills</a:t>
            </a:r>
          </a:p>
          <a:p>
            <a:r>
              <a:rPr lang="en-GB" altLang="en-US" smtClean="0"/>
              <a:t>Research and writing</a:t>
            </a:r>
          </a:p>
          <a:p>
            <a:r>
              <a:rPr lang="en-GB" altLang="en-US" smtClean="0"/>
              <a:t>Technology</a:t>
            </a:r>
          </a:p>
          <a:p>
            <a:r>
              <a:rPr lang="en-GB" altLang="en-US" smtClean="0"/>
              <a:t>New “law jobs”</a:t>
            </a:r>
          </a:p>
          <a:p>
            <a:r>
              <a:rPr lang="en-GB" altLang="en-US" smtClean="0"/>
              <a:t>Specialisation</a:t>
            </a:r>
          </a:p>
          <a:p>
            <a:r>
              <a:rPr lang="en-GB" altLang="en-US" smtClean="0"/>
              <a:t>Clinic/experience</a:t>
            </a:r>
          </a:p>
          <a:p>
            <a:r>
              <a:rPr lang="en-GB" altLang="en-US" smtClean="0"/>
              <a:t>Distress</a:t>
            </a:r>
          </a:p>
          <a:p>
            <a:r>
              <a:rPr lang="en-GB" altLang="en-US" smtClean="0"/>
              <a:t>Do the tests test the right things?</a:t>
            </a:r>
          </a:p>
          <a:p>
            <a:r>
              <a:rPr lang="en-GB" altLang="en-US" smtClean="0"/>
              <a:t>Relationships between the academy and practitioners</a:t>
            </a:r>
          </a:p>
          <a:p>
            <a:endParaRPr lang="en-GB" altLang="en-US" smtClean="0"/>
          </a:p>
        </p:txBody>
      </p:sp>
      <p:sp>
        <p:nvSpPr>
          <p:cNvPr id="24580"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B4B04497-7FC9-41C4-868A-A10C3D729289}" type="datetime4">
              <a:rPr lang="en-GB" altLang="en-US" sz="1200" smtClean="0"/>
              <a:pPr/>
              <a:t>27 September 2016</a:t>
            </a:fld>
            <a:endParaRPr lang="en-GB" altLang="en-US" sz="1200" smtClean="0"/>
          </a:p>
        </p:txBody>
      </p:sp>
      <p:sp>
        <p:nvSpPr>
          <p:cNvPr id="24581"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C531FB8A-1BC2-4A4F-A233-676B835B935F}" type="slidenum">
              <a:rPr lang="en-GB" altLang="en-US" sz="1200" smtClean="0"/>
              <a:pPr/>
              <a:t>11</a:t>
            </a:fld>
            <a:endParaRPr lang="en-GB" altLang="en-US" sz="1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altLang="en-US" smtClean="0"/>
          </a:p>
        </p:txBody>
      </p:sp>
      <p:pic>
        <p:nvPicPr>
          <p:cNvPr id="14339"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064125" y="260350"/>
            <a:ext cx="3925888" cy="3925888"/>
          </a:xfrm>
        </p:spPr>
      </p:pic>
      <p:sp>
        <p:nvSpPr>
          <p:cNvPr id="26628"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512F00FA-5797-44B0-BF79-A95759E48A80}" type="datetime4">
              <a:rPr lang="en-GB" altLang="en-US" sz="1200" smtClean="0"/>
              <a:pPr/>
              <a:t>27 September 2016</a:t>
            </a:fld>
            <a:endParaRPr lang="en-GB" altLang="en-US" sz="1200" smtClean="0"/>
          </a:p>
        </p:txBody>
      </p:sp>
      <p:sp>
        <p:nvSpPr>
          <p:cNvPr id="26629"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EBA19868-DE42-4674-B91B-9BD7E9EBA6A3}" type="slidenum">
              <a:rPr lang="en-GB" altLang="en-US" sz="1200" smtClean="0"/>
              <a:pPr/>
              <a:t>12</a:t>
            </a:fld>
            <a:endParaRPr lang="en-GB" altLang="en-US" sz="1200" smtClean="0"/>
          </a:p>
        </p:txBody>
      </p:sp>
      <p:sp>
        <p:nvSpPr>
          <p:cNvPr id="2" name="Rectangle 1"/>
          <p:cNvSpPr>
            <a:spLocks noChangeArrowheads="1"/>
          </p:cNvSpPr>
          <p:nvPr/>
        </p:nvSpPr>
        <p:spPr bwMode="auto">
          <a:xfrm>
            <a:off x="755650" y="2349500"/>
            <a:ext cx="4752975"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nSpc>
                <a:spcPct val="107000"/>
              </a:lnSpc>
            </a:pPr>
            <a:r>
              <a:rPr lang="en-GB" altLang="en-US" sz="1800">
                <a:cs typeface="Times New Roman" panose="02020603050405020304" pitchFamily="18" charset="0"/>
              </a:rPr>
              <a:t>One of the most important goals and objectives of law schools in their primary role of educating students, … should be to ensure that their teachers are as informed about and effective in educating students as they can be.</a:t>
            </a:r>
          </a:p>
          <a:p>
            <a:pPr algn="r">
              <a:lnSpc>
                <a:spcPct val="107000"/>
              </a:lnSpc>
            </a:pPr>
            <a:r>
              <a:rPr lang="en-GB" altLang="en-US" sz="1400">
                <a:latin typeface="Calibri" panose="020F0502020204030204" pitchFamily="34" charset="0"/>
                <a:ea typeface="SimSun" panose="02010600030101010101" pitchFamily="2" charset="-122"/>
                <a:cs typeface="Times New Roman" panose="02020603050405020304" pitchFamily="18" charset="0"/>
              </a:rPr>
              <a:t>Connolly (2009:3)</a:t>
            </a:r>
            <a:endParaRPr lang="en-GB" altLang="en-US" sz="1400">
              <a:latin typeface="Calibri" panose="020F0502020204030204" pitchFamily="34" charset="0"/>
              <a:ea typeface="SimSun" panose="02010600030101010101" pitchFamily="2" charset="-122"/>
            </a:endParaRPr>
          </a:p>
          <a:p>
            <a:pPr>
              <a:lnSpc>
                <a:spcPct val="107000"/>
              </a:lnSpc>
              <a:spcAft>
                <a:spcPts val="300"/>
              </a:spcAft>
            </a:pPr>
            <a:r>
              <a:rPr lang="en-GB" altLang="en-US">
                <a:cs typeface="Times New Roman" panose="02020603050405020304" pitchFamily="18" charset="0"/>
              </a:rPr>
              <a:t>.</a:t>
            </a:r>
            <a:r>
              <a:rPr lang="en-GB" altLang="en-US">
                <a:ea typeface="SimSun" panose="02010600030101010101" pitchFamily="2" charset="-122"/>
              </a:rPr>
              <a:t> </a:t>
            </a:r>
            <a:endParaRPr lang="en-GB" altLang="en-US" sz="4400">
              <a:latin typeface="Calibri" panose="020F0502020204030204" pitchFamily="34" charset="0"/>
              <a:ea typeface="SimSun" panose="02010600030101010101" pitchFamily="2" charset="-122"/>
            </a:endParaRPr>
          </a:p>
        </p:txBody>
      </p:sp>
      <p:pic>
        <p:nvPicPr>
          <p:cNvPr id="7" name="Picture 14" descr="http://sr.photos1.fotosearch.com/bthumb/CSP/CSP990/k107171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438" y="2887663"/>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smtClean="0"/>
              <a:t>References</a:t>
            </a:r>
          </a:p>
        </p:txBody>
      </p:sp>
      <p:sp>
        <p:nvSpPr>
          <p:cNvPr id="28675" name="Content Placeholder 2"/>
          <p:cNvSpPr>
            <a:spLocks noGrp="1"/>
          </p:cNvSpPr>
          <p:nvPr>
            <p:ph idx="1"/>
          </p:nvPr>
        </p:nvSpPr>
        <p:spPr>
          <a:xfrm>
            <a:off x="381000" y="981075"/>
            <a:ext cx="8305800" cy="5564188"/>
          </a:xfrm>
        </p:spPr>
        <p:txBody>
          <a:bodyPr/>
          <a:lstStyle/>
          <a:p>
            <a:r>
              <a:rPr lang="en-GB" altLang="en-US" sz="1400" smtClean="0"/>
              <a:t>Advisory Committee on the Uniform Bar Examination, 2015. Ensuring Standards and Increasing Opportunities for the Next Generation of New York Attorneys. Advisory Committee on the New York Bar Examination, New York.</a:t>
            </a:r>
          </a:p>
          <a:p>
            <a:r>
              <a:rPr lang="en-GB" altLang="en-US" sz="1400" smtClean="0"/>
              <a:t>Association of American Law Schools, 2015. Workshop on Measuring Learning Gains:  Institutional Effectiveness for the New Era [WWW Document]. Association of American Law Schools. URL https://memberaccess.aals.org/eweb/DynamicPage.aspx?WebKey=EC4821F4-2FF5-4D7D-8751-4253D9E4F921&amp; (accessed 3.3.16).</a:t>
            </a:r>
          </a:p>
          <a:p>
            <a:r>
              <a:rPr lang="en-GB" altLang="en-US" sz="1400" smtClean="0"/>
              <a:t>Clark, D.S., 2012. Legal Education, in: Clark, D.S. (Ed.), Comparative Law and Society, Research Handbooks in Comparative Law. Edward Elgar Publishing, Cheltenham.</a:t>
            </a:r>
          </a:p>
          <a:p>
            <a:r>
              <a:rPr lang="en-GB" altLang="en-US" sz="1400" smtClean="0"/>
              <a:t>Clarke, E., 1997. "Report: Australian Legal Education a Decade After The Pearce Report. Legal Education Review 8, 213.</a:t>
            </a:r>
          </a:p>
          <a:p>
            <a:r>
              <a:rPr lang="en-GB" altLang="en-US" sz="1400" smtClean="0"/>
              <a:t>Connolly, A.J., 2009. What are the Goals and Objectives of Law Schools in their Primary Role of Educating Students. Presented at the Role of Law Schools and Law School Leadership in a Changing World, Australian National University, Australian National University, College of Law, Canberra.</a:t>
            </a:r>
          </a:p>
          <a:p>
            <a:r>
              <a:rPr lang="en-GB" altLang="en-US" sz="1400" smtClean="0"/>
              <a:t>Faulconbridge, J.R., 2008. Managing the Transnational Law Firm: A Relational Analysis of Professional Systems, Embedded Actors, and Time-Space-Sensitive Governance. Economic Geography 84, 185–210. doi:10.1111/j.1944-8287.2008.tb00403.x</a:t>
            </a:r>
          </a:p>
          <a:p>
            <a:endParaRPr lang="en-GB" altLang="en-US" smtClean="0"/>
          </a:p>
        </p:txBody>
      </p:sp>
      <p:sp>
        <p:nvSpPr>
          <p:cNvPr id="28676"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743A3C75-0ADA-4E62-97D8-E3EC125419F4}" type="datetime4">
              <a:rPr lang="en-GB" altLang="en-US" sz="1200" smtClean="0"/>
              <a:pPr/>
              <a:t>27 September 2016</a:t>
            </a:fld>
            <a:endParaRPr lang="en-GB" altLang="en-US" sz="1200" smtClean="0"/>
          </a:p>
        </p:txBody>
      </p:sp>
      <p:sp>
        <p:nvSpPr>
          <p:cNvPr id="28677"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7433322F-15A8-4B48-9DD4-90C2D848B4AF}" type="slidenum">
              <a:rPr lang="en-GB" altLang="en-US" sz="1200" smtClean="0"/>
              <a:pPr/>
              <a:t>13</a:t>
            </a:fld>
            <a:endParaRPr lang="en-GB" altLang="en-US" sz="1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smtClean="0"/>
              <a:t>References</a:t>
            </a:r>
          </a:p>
        </p:txBody>
      </p:sp>
      <p:sp>
        <p:nvSpPr>
          <p:cNvPr id="30723" name="Content Placeholder 2"/>
          <p:cNvSpPr>
            <a:spLocks noGrp="1"/>
          </p:cNvSpPr>
          <p:nvPr>
            <p:ph idx="1"/>
          </p:nvPr>
        </p:nvSpPr>
        <p:spPr>
          <a:xfrm>
            <a:off x="381000" y="981075"/>
            <a:ext cx="8305800" cy="4983163"/>
          </a:xfrm>
        </p:spPr>
        <p:txBody>
          <a:bodyPr/>
          <a:lstStyle/>
          <a:p>
            <a:r>
              <a:rPr lang="en-GB" altLang="en-US" sz="1400" smtClean="0"/>
              <a:t>Gordon, J.D., 1989. An Integrated First-Year Legal Writing Program. Journal of Legal Education 39, 609–613.</a:t>
            </a:r>
          </a:p>
          <a:p>
            <a:r>
              <a:rPr lang="en-GB" altLang="en-US" sz="1400" smtClean="0"/>
              <a:t>Law Society of England and Wales, 2015. Global competitiveness of the England and Wales solicitor qualification.</a:t>
            </a:r>
          </a:p>
          <a:p>
            <a:r>
              <a:rPr lang="fr-FR" altLang="en-US" sz="1400" smtClean="0"/>
              <a:t>Morvan, P., 2014. Savoir s’orienter au cours de ses études de droit [WWW Document]. Le blog de Patrick Morvan. URL http://patrickmorvan.over-blog.com/article-23224008.html (accessed 3.2.16).</a:t>
            </a:r>
          </a:p>
          <a:p>
            <a:r>
              <a:rPr lang="en-GB" altLang="en-US" sz="1400" smtClean="0"/>
              <a:t>Mottershead, T., Magliozzi, S., 2013. Can Competencies Drive Change in the Legal Profession? Faculty Publications.</a:t>
            </a:r>
          </a:p>
          <a:p>
            <a:r>
              <a:rPr lang="en-GB" altLang="en-US" sz="1400" smtClean="0"/>
              <a:t>Quality Assurance Agency, 2015. Subject Benchmark Statement: Law.</a:t>
            </a:r>
          </a:p>
          <a:p>
            <a:r>
              <a:rPr lang="en-GB" altLang="en-US" sz="1400" smtClean="0"/>
              <a:t>Stuckey, R., 2009. Best Practices or Not, It Is Time to Re-Think Legal Education. Clinical Law Review 16, 307.</a:t>
            </a:r>
          </a:p>
          <a:p>
            <a:r>
              <a:rPr lang="en-GB" altLang="en-US" sz="1400" smtClean="0"/>
              <a:t>Tacha, D., 2013. No Law Student Left Behind. Stanford Law and Policy Review 24, 353.</a:t>
            </a:r>
          </a:p>
          <a:p>
            <a:r>
              <a:rPr lang="en-GB" altLang="en-US" sz="1400" smtClean="0"/>
              <a:t>Webb, J., Ching, J., Maharg, P., Sherr, A., 2013. Setting Standards: The future of legal services education and training regulation in England and Wales. Legal Education and Training Review.</a:t>
            </a:r>
          </a:p>
          <a:p>
            <a:endParaRPr lang="en-GB" altLang="en-US" sz="1400" smtClean="0"/>
          </a:p>
        </p:txBody>
      </p:sp>
      <p:sp>
        <p:nvSpPr>
          <p:cNvPr id="30724"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48B03DE4-D494-48A1-B8DF-DAF5C2D9A2B7}" type="datetime4">
              <a:rPr lang="en-GB" altLang="en-US" sz="1200" smtClean="0"/>
              <a:pPr/>
              <a:t>27 September 2016</a:t>
            </a:fld>
            <a:endParaRPr lang="en-GB" altLang="en-US" sz="1200" smtClean="0"/>
          </a:p>
        </p:txBody>
      </p:sp>
      <p:sp>
        <p:nvSpPr>
          <p:cNvPr id="30725"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2A713664-9D52-434E-BD63-1CE28D776BD1}" type="slidenum">
              <a:rPr lang="en-GB" altLang="en-US" sz="1200" smtClean="0"/>
              <a:pPr/>
              <a:t>14</a:t>
            </a:fld>
            <a:endParaRPr lang="en-GB" altLang="en-US" sz="1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ctrTitle"/>
          </p:nvPr>
        </p:nvSpPr>
        <p:spPr/>
        <p:txBody>
          <a:bodyPr/>
          <a:lstStyle/>
          <a:p>
            <a:r>
              <a:rPr lang="en-US" altLang="en-US" smtClean="0"/>
              <a:t>Jane Ching</a:t>
            </a:r>
            <a:br>
              <a:rPr lang="en-US" altLang="en-US" smtClean="0"/>
            </a:br>
            <a:r>
              <a:rPr lang="en-US" altLang="en-US" smtClean="0"/>
              <a:t>Professor of Professional Legal Education, Nottingham Law School, NTU</a:t>
            </a:r>
            <a:br>
              <a:rPr lang="en-US" altLang="en-US" smtClean="0"/>
            </a:br>
            <a:r>
              <a:rPr lang="en-US" altLang="en-US" smtClean="0"/>
              <a:t>Jane.ching@ntu.ac.uk</a:t>
            </a:r>
            <a:br>
              <a:rPr lang="en-US" altLang="en-US" smtClean="0"/>
            </a:br>
            <a:endParaRPr lang="en-US" altLang="en-US" smtClean="0"/>
          </a:p>
        </p:txBody>
      </p:sp>
      <p:sp>
        <p:nvSpPr>
          <p:cNvPr id="32771" name="Subtitle 6"/>
          <p:cNvSpPr>
            <a:spLocks noGrp="1"/>
          </p:cNvSpPr>
          <p:nvPr>
            <p:ph type="subTitle" idx="1"/>
          </p:nvPr>
        </p:nvSpPr>
        <p:spPr/>
        <p:txBody>
          <a:bodyPr/>
          <a:lstStyle/>
          <a:p>
            <a:endParaRPr lang="en-US" altLang="en-US" smtClean="0"/>
          </a:p>
        </p:txBody>
      </p:sp>
      <p:sp>
        <p:nvSpPr>
          <p:cNvPr id="32772" name="Date Placeholder 3"/>
          <p:cNvSpPr>
            <a:spLocks noGrp="1"/>
          </p:cNvSpPr>
          <p:nvPr>
            <p:ph type="dt" sz="quarter" idx="4294967295"/>
          </p:nvPr>
        </p:nvSpPr>
        <p:spPr>
          <a:xfrm>
            <a:off x="0" y="6205538"/>
            <a:ext cx="2133600" cy="476250"/>
          </a:xfrm>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DCB50BC2-D1D9-4930-99F5-242B35A1D06C}" type="datetime4">
              <a:rPr lang="en-GB" altLang="en-US" sz="1200" smtClean="0"/>
              <a:pPr/>
              <a:t>27 September 2016</a:t>
            </a:fld>
            <a:endParaRPr lang="en-GB" altLang="en-US" sz="1200" smtClean="0"/>
          </a:p>
        </p:txBody>
      </p:sp>
      <p:sp>
        <p:nvSpPr>
          <p:cNvPr id="32773" name="Slide Number Placeholder 4"/>
          <p:cNvSpPr>
            <a:spLocks noGrp="1"/>
          </p:cNvSpPr>
          <p:nvPr>
            <p:ph type="sldNum" sz="quarter" idx="4294967295"/>
          </p:nvPr>
        </p:nvSpPr>
        <p:spPr>
          <a:xfrm>
            <a:off x="7010400" y="6205538"/>
            <a:ext cx="2133600" cy="476250"/>
          </a:xfrm>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53F7B7F2-3453-4982-8462-8AC5571B4675}" type="slidenum">
              <a:rPr lang="en-GB" altLang="en-US" sz="1200" smtClean="0"/>
              <a:pPr/>
              <a:t>15</a:t>
            </a:fld>
            <a:endParaRPr lang="en-GB" altLang="en-US" sz="1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FED178C7-A9C5-4D83-8017-93C643D64DBA}" type="datetime4">
              <a:rPr lang="en-GB" altLang="en-US" sz="1200" smtClean="0"/>
              <a:pPr/>
              <a:t>27 September 2016</a:t>
            </a:fld>
            <a:endParaRPr lang="en-GB" altLang="en-US" sz="1200" smtClean="0"/>
          </a:p>
        </p:txBody>
      </p:sp>
      <p:sp>
        <p:nvSpPr>
          <p:cNvPr id="6147"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6F1C8B6B-BDF9-42E5-AB10-16929FCABB26}" type="slidenum">
              <a:rPr lang="en-GB" altLang="en-US" sz="1200" smtClean="0"/>
              <a:pPr/>
              <a:t>2</a:t>
            </a:fld>
            <a:endParaRPr lang="en-GB" altLang="en-US" sz="1200" smtClean="0"/>
          </a:p>
        </p:txBody>
      </p:sp>
      <p:sp>
        <p:nvSpPr>
          <p:cNvPr id="6148" name="TextBox 11"/>
          <p:cNvSpPr txBox="1">
            <a:spLocks noChangeArrowheads="1"/>
          </p:cNvSpPr>
          <p:nvPr/>
        </p:nvSpPr>
        <p:spPr bwMode="auto">
          <a:xfrm>
            <a:off x="676275" y="328613"/>
            <a:ext cx="30972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r>
              <a:rPr lang="en-GB" altLang="en-US"/>
              <a:t>Competences</a:t>
            </a:r>
          </a:p>
        </p:txBody>
      </p:sp>
      <p:pic>
        <p:nvPicPr>
          <p:cNvPr id="614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376363"/>
            <a:ext cx="7991475" cy="440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Curved Connector 2"/>
          <p:cNvCxnSpPr/>
          <p:nvPr/>
        </p:nvCxnSpPr>
        <p:spPr bwMode="auto">
          <a:xfrm rot="10800000">
            <a:off x="4284663" y="2636838"/>
            <a:ext cx="3095625" cy="2160587"/>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cxnSp>
        <p:nvCxnSpPr>
          <p:cNvPr id="5" name="Curved Connector 4"/>
          <p:cNvCxnSpPr/>
          <p:nvPr/>
        </p:nvCxnSpPr>
        <p:spPr bwMode="auto">
          <a:xfrm rot="10800000">
            <a:off x="2051050" y="2565400"/>
            <a:ext cx="5113338" cy="2232025"/>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cxnSp>
        <p:nvCxnSpPr>
          <p:cNvPr id="7" name="Curved Connector 6"/>
          <p:cNvCxnSpPr/>
          <p:nvPr/>
        </p:nvCxnSpPr>
        <p:spPr bwMode="auto">
          <a:xfrm rot="10800000">
            <a:off x="2124075" y="3141663"/>
            <a:ext cx="4968875" cy="1655762"/>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1258888" y="549275"/>
            <a:ext cx="7370762" cy="5564188"/>
          </a:xfrm>
        </p:spPr>
        <p:txBody>
          <a:bodyPr/>
          <a:lstStyle/>
          <a:p>
            <a:pPr marL="0" indent="0">
              <a:buFontTx/>
              <a:buNone/>
              <a:defRPr/>
            </a:pPr>
            <a:r>
              <a:rPr lang="en-GB" dirty="0" smtClean="0"/>
              <a:t>“Few </a:t>
            </a:r>
            <a:r>
              <a:rPr lang="en-GB" dirty="0"/>
              <a:t>within the legal academy have experience in developing learning outcomes, measuring learning gains or demonstrating institutional effectiveness</a:t>
            </a:r>
            <a:r>
              <a:rPr lang="en-GB" dirty="0" smtClean="0"/>
              <a:t>.”</a:t>
            </a:r>
          </a:p>
          <a:p>
            <a:pPr marL="0" indent="0" algn="r">
              <a:buFontTx/>
              <a:buNone/>
              <a:defRPr/>
            </a:pPr>
            <a:r>
              <a:rPr lang="en-GB" sz="1400" dirty="0" smtClean="0"/>
              <a:t>Association of American Law Schools, (2015)</a:t>
            </a:r>
          </a:p>
          <a:p>
            <a:pPr marL="0" indent="0" algn="r">
              <a:buFontTx/>
              <a:buNone/>
              <a:defRPr/>
            </a:pPr>
            <a:endParaRPr lang="en-GB" sz="1400" dirty="0"/>
          </a:p>
          <a:p>
            <a:pPr marL="0" indent="0" algn="r">
              <a:buFontTx/>
              <a:buNone/>
              <a:defRPr/>
            </a:pPr>
            <a:endParaRPr lang="en-GB" sz="1400" dirty="0"/>
          </a:p>
          <a:p>
            <a:pPr marL="0" indent="0" algn="r">
              <a:buFontTx/>
              <a:buNone/>
              <a:defRPr/>
            </a:pPr>
            <a:endParaRPr lang="en-GB" sz="1400" dirty="0" smtClean="0"/>
          </a:p>
          <a:p>
            <a:pPr marL="0" indent="0" algn="r">
              <a:buFontTx/>
              <a:buNone/>
              <a:defRPr/>
            </a:pPr>
            <a:endParaRPr lang="en-GB" sz="1400" dirty="0"/>
          </a:p>
          <a:p>
            <a:pPr marL="0" indent="0" algn="r">
              <a:buFontTx/>
              <a:buNone/>
              <a:defRPr/>
            </a:pPr>
            <a:endParaRPr lang="en-GB" sz="1400" dirty="0" smtClean="0"/>
          </a:p>
          <a:p>
            <a:pPr marL="0" indent="0">
              <a:buFontTx/>
              <a:buNone/>
              <a:defRPr/>
            </a:pPr>
            <a:r>
              <a:rPr lang="en-GB" dirty="0" smtClean="0"/>
              <a:t>“Outside the United States, in places like Australia, Canada, Hong Kong, New Zealand, and the United Kingdom to name just a few, the battle to introduce practical skills into legal education has already been fought and won.”</a:t>
            </a:r>
          </a:p>
          <a:p>
            <a:pPr marL="0" indent="0" algn="r">
              <a:buFontTx/>
              <a:buNone/>
              <a:defRPr/>
            </a:pPr>
            <a:r>
              <a:rPr lang="en-GB" sz="1400" dirty="0" err="1" smtClean="0"/>
              <a:t>Mottershead</a:t>
            </a:r>
            <a:r>
              <a:rPr lang="en-GB" sz="1400" dirty="0" smtClean="0"/>
              <a:t> </a:t>
            </a:r>
            <a:r>
              <a:rPr lang="en-GB" sz="1400" dirty="0"/>
              <a:t>and </a:t>
            </a:r>
            <a:r>
              <a:rPr lang="en-GB" sz="1400" dirty="0" smtClean="0"/>
              <a:t>Magliozzi</a:t>
            </a:r>
            <a:r>
              <a:rPr lang="en-GB" sz="1400" dirty="0"/>
              <a:t>, </a:t>
            </a:r>
            <a:r>
              <a:rPr lang="en-GB" sz="1400" dirty="0" smtClean="0"/>
              <a:t>(2013:68)</a:t>
            </a:r>
            <a:endParaRPr lang="en-GB" sz="1400" dirty="0"/>
          </a:p>
          <a:p>
            <a:pPr marL="0" indent="0">
              <a:buFontTx/>
              <a:buNone/>
              <a:defRPr/>
            </a:pPr>
            <a:endParaRPr lang="en-GB" sz="1400" dirty="0" smtClean="0"/>
          </a:p>
          <a:p>
            <a:pPr>
              <a:defRPr/>
            </a:pPr>
            <a:endParaRPr lang="en-US" altLang="en-US" dirty="0" smtClean="0"/>
          </a:p>
        </p:txBody>
      </p:sp>
      <p:sp>
        <p:nvSpPr>
          <p:cNvPr id="8195"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BBEC8BF4-E187-4713-99AC-0C87247B4565}" type="datetime4">
              <a:rPr lang="en-GB" altLang="en-US" sz="1200" smtClean="0"/>
              <a:pPr/>
              <a:t>27 September 2016</a:t>
            </a:fld>
            <a:endParaRPr lang="en-GB" altLang="en-US" sz="1200" smtClean="0"/>
          </a:p>
        </p:txBody>
      </p:sp>
      <p:sp>
        <p:nvSpPr>
          <p:cNvPr id="8196"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F0AADF07-59F1-467C-B107-AA3E6E6AEBBE}" type="slidenum">
              <a:rPr lang="en-GB" altLang="en-US" sz="1200" smtClean="0"/>
              <a:pPr/>
              <a:t>3</a:t>
            </a:fld>
            <a:endParaRPr lang="en-GB" altLang="en-US" sz="1200" smtClean="0"/>
          </a:p>
        </p:txBody>
      </p:sp>
      <p:pic>
        <p:nvPicPr>
          <p:cNvPr id="5" name="Picture 4" descr="USA button flag, 1482, download royalty-free vector clipart (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8" y="539750"/>
            <a:ext cx="800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http://sr.photos1.fotosearch.com/bthumb/CSP/CSP990/k107171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13" y="3690938"/>
            <a:ext cx="53657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SA button flag, 1482, download royalty-free vector clipart (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510088"/>
            <a:ext cx="800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E5756441-AADC-4D93-8F6B-93AB6ED2023F}" type="datetime4">
              <a:rPr lang="en-GB" altLang="en-US" sz="1200" smtClean="0"/>
              <a:pPr/>
              <a:t>27 September 2016</a:t>
            </a:fld>
            <a:endParaRPr lang="en-GB" altLang="en-US" sz="1200" smtClean="0"/>
          </a:p>
        </p:txBody>
      </p:sp>
      <p:sp>
        <p:nvSpPr>
          <p:cNvPr id="10243"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6BEF8B72-4A14-4F33-B1FD-8BB4CC5DACB2}" type="slidenum">
              <a:rPr lang="en-GB" altLang="en-US" sz="1200" smtClean="0"/>
              <a:pPr/>
              <a:t>4</a:t>
            </a:fld>
            <a:endParaRPr lang="en-GB" altLang="en-US" sz="1200" smtClean="0"/>
          </a:p>
        </p:txBody>
      </p:sp>
      <p:sp>
        <p:nvSpPr>
          <p:cNvPr id="10244" name="TextBox 11"/>
          <p:cNvSpPr txBox="1">
            <a:spLocks noChangeArrowheads="1"/>
          </p:cNvSpPr>
          <p:nvPr/>
        </p:nvSpPr>
        <p:spPr bwMode="auto">
          <a:xfrm>
            <a:off x="676275" y="328613"/>
            <a:ext cx="30972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r>
              <a:rPr lang="en-GB" altLang="en-US"/>
              <a:t>The JD</a:t>
            </a:r>
          </a:p>
        </p:txBody>
      </p:sp>
      <p:pic>
        <p:nvPicPr>
          <p:cNvPr id="1024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376363"/>
            <a:ext cx="7991475" cy="440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Curved Connector 2"/>
          <p:cNvCxnSpPr/>
          <p:nvPr/>
        </p:nvCxnSpPr>
        <p:spPr bwMode="auto">
          <a:xfrm>
            <a:off x="2051050" y="2997200"/>
            <a:ext cx="4752975" cy="423863"/>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cxnSp>
        <p:nvCxnSpPr>
          <p:cNvPr id="5" name="Curved Connector 4"/>
          <p:cNvCxnSpPr/>
          <p:nvPr/>
        </p:nvCxnSpPr>
        <p:spPr bwMode="auto">
          <a:xfrm rot="5400000" flipH="1" flipV="1">
            <a:off x="1799432" y="2745581"/>
            <a:ext cx="431800" cy="71437"/>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cxnSp>
        <p:nvCxnSpPr>
          <p:cNvPr id="7" name="Curved Connector 6"/>
          <p:cNvCxnSpPr/>
          <p:nvPr/>
        </p:nvCxnSpPr>
        <p:spPr bwMode="auto">
          <a:xfrm>
            <a:off x="2051050" y="3141663"/>
            <a:ext cx="5257800" cy="1655762"/>
          </a:xfrm>
          <a:prstGeom prst="curvedConnector3">
            <a:avLst/>
          </a:prstGeom>
          <a:ln>
            <a:solidFill>
              <a:srgbClr val="FFFF00"/>
            </a:solidFill>
            <a:headEnd type="none" w="med" len="med"/>
            <a:tailEnd type="triangle"/>
          </a:ln>
          <a:extLst/>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8888" y="404813"/>
            <a:ext cx="7264400" cy="7131050"/>
          </a:xfrm>
        </p:spPr>
        <p:txBody>
          <a:bodyPr/>
          <a:lstStyle/>
          <a:p>
            <a:pPr marL="190500" lvl="1" indent="0" algn="r">
              <a:buFontTx/>
              <a:buNone/>
              <a:defRPr/>
            </a:pPr>
            <a:endParaRPr lang="fr-FR" sz="1400" dirty="0" smtClean="0"/>
          </a:p>
          <a:p>
            <a:pPr marL="190500" lvl="1" indent="0">
              <a:buFontTx/>
              <a:buNone/>
              <a:defRPr/>
            </a:pPr>
            <a:r>
              <a:rPr lang="fr-FR" sz="1600" dirty="0" smtClean="0"/>
              <a:t>… </a:t>
            </a:r>
            <a:r>
              <a:rPr lang="fr-FR" sz="1600" dirty="0"/>
              <a:t>vous avez </a:t>
            </a:r>
            <a:r>
              <a:rPr lang="fr-FR" sz="1600" b="1" dirty="0"/>
              <a:t>une chance sur deux</a:t>
            </a:r>
            <a:r>
              <a:rPr lang="fr-FR" sz="1600" dirty="0"/>
              <a:t> que le droit soit votre métier en fin de Master 1 et, si tel est le cas, </a:t>
            </a:r>
            <a:r>
              <a:rPr lang="fr-FR" sz="1600" b="1" dirty="0"/>
              <a:t>trois chances sur quatre</a:t>
            </a:r>
            <a:r>
              <a:rPr lang="fr-FR" sz="1600" dirty="0"/>
              <a:t> d'être un simple employé que l'ennui guettera </a:t>
            </a:r>
            <a:r>
              <a:rPr lang="fr-FR" sz="1600" dirty="0" smtClean="0"/>
              <a:t>rapidement</a:t>
            </a:r>
          </a:p>
          <a:p>
            <a:pPr marL="190500" lvl="1" indent="0" algn="r">
              <a:buFontTx/>
              <a:buNone/>
              <a:defRPr/>
            </a:pPr>
            <a:r>
              <a:rPr lang="fr-FR" sz="1200" dirty="0" smtClean="0"/>
              <a:t>Morvan (2014)</a:t>
            </a:r>
          </a:p>
          <a:p>
            <a:pPr marL="190500" lvl="1" indent="0">
              <a:buFontTx/>
              <a:buNone/>
              <a:defRPr/>
            </a:pPr>
            <a:r>
              <a:rPr lang="en-GB" sz="1600" dirty="0"/>
              <a:t>… law degrees are foremost an academic qualification and provide a route to a range of careers, the legal profession being just one career. </a:t>
            </a:r>
          </a:p>
          <a:p>
            <a:pPr marL="190500" lvl="1" indent="0" algn="r">
              <a:buFontTx/>
              <a:buNone/>
              <a:defRPr/>
            </a:pPr>
            <a:r>
              <a:rPr lang="en-GB" sz="1200" dirty="0"/>
              <a:t>Quality Assurance Agency, (2015:5)</a:t>
            </a:r>
          </a:p>
          <a:p>
            <a:pPr marL="190500" lvl="1" indent="0" algn="r">
              <a:buFontTx/>
              <a:buNone/>
              <a:defRPr/>
            </a:pPr>
            <a:endParaRPr lang="fr-FR" sz="1400" dirty="0"/>
          </a:p>
          <a:p>
            <a:pPr marL="190500" lvl="1" indent="0">
              <a:buFontTx/>
              <a:buNone/>
              <a:defRPr/>
            </a:pPr>
            <a:r>
              <a:rPr lang="en-GB" sz="1600" dirty="0"/>
              <a:t>A law degree is … for a variety of purposes, only one of which involves the formal practice of law. </a:t>
            </a:r>
          </a:p>
          <a:p>
            <a:pPr marL="190500" lvl="1" indent="0" algn="r">
              <a:buFontTx/>
              <a:buNone/>
              <a:defRPr/>
            </a:pPr>
            <a:r>
              <a:rPr lang="en-GB" sz="1200" dirty="0"/>
              <a:t>Clarke, (</a:t>
            </a:r>
            <a:r>
              <a:rPr lang="en-GB" sz="1200" dirty="0" smtClean="0"/>
              <a:t>1997:213)</a:t>
            </a:r>
            <a:endParaRPr lang="en-GB" sz="1200" dirty="0"/>
          </a:p>
          <a:p>
            <a:pPr marL="190500" lvl="1" indent="0">
              <a:buFontTx/>
              <a:buNone/>
              <a:defRPr/>
            </a:pPr>
            <a:endParaRPr lang="en-GB" dirty="0"/>
          </a:p>
          <a:p>
            <a:pPr marL="190500" lvl="1" indent="0">
              <a:buFontTx/>
              <a:buNone/>
              <a:defRPr/>
            </a:pPr>
            <a:r>
              <a:rPr lang="en-GB" sz="1600" dirty="0"/>
              <a:t>At its core, legal education is a professional education, and part of the mission of every law school is to prepare its students to enter the legal profession.  It is why law schools exist</a:t>
            </a:r>
            <a:r>
              <a:rPr lang="en-GB" sz="1600" dirty="0" smtClean="0"/>
              <a:t>.</a:t>
            </a:r>
          </a:p>
          <a:p>
            <a:pPr marL="190500" lvl="1" indent="0" algn="r">
              <a:buFontTx/>
              <a:buNone/>
              <a:defRPr/>
            </a:pPr>
            <a:r>
              <a:rPr lang="en-GB" sz="1400" dirty="0"/>
              <a:t>Stuckey, (2009:309</a:t>
            </a:r>
            <a:r>
              <a:rPr lang="en-GB" sz="1400" dirty="0" smtClean="0"/>
              <a:t>)</a:t>
            </a:r>
          </a:p>
          <a:p>
            <a:pPr marL="190500" lvl="1" indent="0">
              <a:buFontTx/>
              <a:buNone/>
              <a:defRPr/>
            </a:pPr>
            <a:endParaRPr lang="en-GB" sz="1600" dirty="0" smtClean="0"/>
          </a:p>
          <a:p>
            <a:pPr marL="190500" lvl="1" indent="0">
              <a:buFontTx/>
              <a:buNone/>
              <a:defRPr/>
            </a:pPr>
            <a:r>
              <a:rPr lang="en-GB" sz="1600" dirty="0" smtClean="0"/>
              <a:t>It </a:t>
            </a:r>
            <a:r>
              <a:rPr lang="en-GB" sz="1600" dirty="0"/>
              <a:t>has always been one of the most insulting epithets that could be levelled against a law school that it is ‘teaching for the bar’ …</a:t>
            </a:r>
          </a:p>
          <a:p>
            <a:pPr marL="190500" lvl="1" indent="0" algn="r">
              <a:buFontTx/>
              <a:buNone/>
              <a:defRPr/>
            </a:pPr>
            <a:r>
              <a:rPr lang="en-GB" sz="1200" dirty="0" err="1"/>
              <a:t>Tacha</a:t>
            </a:r>
            <a:r>
              <a:rPr lang="en-GB" sz="1200" dirty="0"/>
              <a:t> (2013: 360)</a:t>
            </a:r>
          </a:p>
          <a:p>
            <a:pPr marL="190500" lvl="1" indent="0" algn="r">
              <a:buFontTx/>
              <a:buNone/>
              <a:defRPr/>
            </a:pPr>
            <a:endParaRPr lang="en-GB" sz="1400" dirty="0"/>
          </a:p>
          <a:p>
            <a:pPr lvl="1">
              <a:defRPr/>
            </a:pPr>
            <a:endParaRPr lang="en-GB" altLang="en-US" sz="1800" dirty="0" smtClean="0"/>
          </a:p>
          <a:p>
            <a:pPr lvl="1">
              <a:defRPr/>
            </a:pPr>
            <a:endParaRPr lang="en-AU" altLang="en-US" sz="1800" dirty="0" smtClean="0"/>
          </a:p>
          <a:p>
            <a:pPr lvl="1">
              <a:defRPr/>
            </a:pPr>
            <a:endParaRPr lang="en-GB" altLang="en-US" sz="1800" dirty="0" smtClean="0"/>
          </a:p>
          <a:p>
            <a:pPr marL="190500" lvl="1" indent="0">
              <a:buFontTx/>
              <a:buNone/>
              <a:defRPr/>
            </a:pPr>
            <a:r>
              <a:rPr lang="en-GB" altLang="en-US" sz="1800" dirty="0" smtClean="0"/>
              <a:t>  </a:t>
            </a:r>
            <a:endParaRPr lang="en-GB" altLang="en-US" dirty="0" smtClean="0"/>
          </a:p>
        </p:txBody>
      </p:sp>
      <p:sp>
        <p:nvSpPr>
          <p:cNvPr id="12291"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D710B837-90E0-4649-A71E-D96AEF83A98A}" type="datetime4">
              <a:rPr lang="en-GB" altLang="en-US" sz="1200" smtClean="0"/>
              <a:pPr/>
              <a:t>27 September 2016</a:t>
            </a:fld>
            <a:endParaRPr lang="en-GB" altLang="en-US" sz="1200" smtClean="0"/>
          </a:p>
        </p:txBody>
      </p:sp>
      <p:pic>
        <p:nvPicPr>
          <p:cNvPr id="6158" name="Picture 14" descr="http://sr.photos1.fotosearch.com/bthumb/CSP/CSP990/k107171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2887663"/>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AutoShape 16" descr="Image result for flag usa clipart button"/>
          <p:cNvSpPr>
            <a:spLocks noChangeAspect="1" noChangeArrowheads="1"/>
          </p:cNvSpPr>
          <p:nvPr/>
        </p:nvSpPr>
        <p:spPr bwMode="auto">
          <a:xfrm>
            <a:off x="217488" y="-2127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endParaRPr lang="en-US" altLang="en-US"/>
          </a:p>
        </p:txBody>
      </p:sp>
      <p:pic>
        <p:nvPicPr>
          <p:cNvPr id="19" name="Picture 18" descr="https://encrypted-tbn3.gstatic.com/images?q=tbn:ANd9GcRMOSNsGS8cL-RIbljhJvHNX963sShLV3cW7CDyPt1YXKun9TX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275" y="1852613"/>
            <a:ext cx="5461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USA button flag, 1482, download royalty-free vector clipart (E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888" y="3757613"/>
            <a:ext cx="800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http://sr.photos1.fotosearch.com/bthumb/CSP/CSP695/k695703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700" y="776288"/>
            <a:ext cx="5746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USA button flag, 1482, download royalty-free vector clipart (E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25" y="4981575"/>
            <a:ext cx="800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15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61"/>
          <p:cNvPicPr>
            <a:picLocks noChangeAspect="1" noChangeArrowheads="1"/>
          </p:cNvPicPr>
          <p:nvPr/>
        </p:nvPicPr>
        <p:blipFill>
          <a:blip r:embed="rId3">
            <a:extLst>
              <a:ext uri="{28A0092B-C50C-407E-A947-70E740481C1C}">
                <a14:useLocalDpi xmlns:a14="http://schemas.microsoft.com/office/drawing/2010/main" val="0"/>
              </a:ext>
            </a:extLst>
          </a:blip>
          <a:srcRect l="18900" t="16702" r="19151" b="10336"/>
          <a:stretch>
            <a:fillRect/>
          </a:stretch>
        </p:blipFill>
        <p:spPr bwMode="auto">
          <a:xfrm>
            <a:off x="611188" y="914400"/>
            <a:ext cx="79216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p:txBody>
          <a:bodyPr/>
          <a:lstStyle/>
          <a:p>
            <a:r>
              <a:rPr lang="en-GB" altLang="en-US" smtClean="0"/>
              <a:t>England and Wales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80"/>
          <p:cNvSpPr>
            <a:spLocks noGrp="1"/>
          </p:cNvSpPr>
          <p:nvPr>
            <p:ph type="title"/>
          </p:nvPr>
        </p:nvSpPr>
        <p:spPr/>
        <p:txBody>
          <a:bodyPr/>
          <a:lstStyle/>
          <a:p>
            <a:endParaRPr lang="en-US" altLang="en-US" smtClean="0"/>
          </a:p>
        </p:txBody>
      </p:sp>
      <p:sp>
        <p:nvSpPr>
          <p:cNvPr id="16387"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6576CFD4-6019-42B1-A413-87A0A80AE839}" type="datetime4">
              <a:rPr lang="en-GB" altLang="en-US" sz="1200" smtClean="0"/>
              <a:pPr/>
              <a:t>27 September 2016</a:t>
            </a:fld>
            <a:endParaRPr lang="en-GB" altLang="en-US" sz="1200" smtClean="0"/>
          </a:p>
        </p:txBody>
      </p:sp>
      <p:sp>
        <p:nvSpPr>
          <p:cNvPr id="16388"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53E1D225-AD87-4503-A100-A23AA10595ED}" type="slidenum">
              <a:rPr lang="en-GB" altLang="en-US" sz="1200" smtClean="0"/>
              <a:pPr/>
              <a:t>7</a:t>
            </a:fld>
            <a:endParaRPr lang="en-GB" altLang="en-US" sz="1200" smtClean="0"/>
          </a:p>
        </p:txBody>
      </p:sp>
      <p:sp>
        <p:nvSpPr>
          <p:cNvPr id="16389" name="Text Box 1"/>
          <p:cNvSpPr txBox="1">
            <a:spLocks/>
          </p:cNvSpPr>
          <p:nvPr/>
        </p:nvSpPr>
        <p:spPr bwMode="auto">
          <a:xfrm>
            <a:off x="3541713" y="695325"/>
            <a:ext cx="571500" cy="4794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LLB (2-4 years)</a:t>
            </a:r>
            <a:endParaRPr lang="en-GB" altLang="en-US"/>
          </a:p>
        </p:txBody>
      </p:sp>
      <p:sp>
        <p:nvSpPr>
          <p:cNvPr id="16390" name="Text Box 2"/>
          <p:cNvSpPr txBox="1">
            <a:spLocks/>
          </p:cNvSpPr>
          <p:nvPr/>
        </p:nvSpPr>
        <p:spPr bwMode="auto">
          <a:xfrm>
            <a:off x="4683125" y="663575"/>
            <a:ext cx="1293813" cy="4794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Non law undergraduate degree (2-4 years)</a:t>
            </a:r>
            <a:endParaRPr lang="en-GB" altLang="en-US"/>
          </a:p>
        </p:txBody>
      </p:sp>
      <p:sp>
        <p:nvSpPr>
          <p:cNvPr id="16391" name="Text Box 3"/>
          <p:cNvSpPr txBox="1">
            <a:spLocks/>
          </p:cNvSpPr>
          <p:nvPr/>
        </p:nvSpPr>
        <p:spPr bwMode="auto">
          <a:xfrm>
            <a:off x="669925" y="685800"/>
            <a:ext cx="1446213" cy="50800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Ability to demonstrate LLB outcomes by  </a:t>
            </a:r>
            <a:r>
              <a:rPr lang="en-GB" altLang="en-US" sz="800">
                <a:latin typeface="Calibri" panose="020F0502020204030204" pitchFamily="34" charset="0"/>
                <a:ea typeface="SimSun" panose="02010600030101010101" pitchFamily="2" charset="-122"/>
              </a:rPr>
              <a:t>“</a:t>
            </a:r>
            <a:r>
              <a:rPr lang="en-GB" altLang="en-US" sz="800">
                <a:latin typeface="Times New Roman" panose="02020603050405020304" pitchFamily="18" charset="0"/>
                <a:ea typeface="SimSun" panose="02010600030101010101" pitchFamily="2" charset="-122"/>
              </a:rPr>
              <a:t>equivalent means </a:t>
            </a:r>
            <a:r>
              <a:rPr lang="en-GB" altLang="en-US" sz="800">
                <a:latin typeface="Calibri" panose="020F0502020204030204" pitchFamily="34" charset="0"/>
                <a:ea typeface="SimSun" panose="02010600030101010101" pitchFamily="2" charset="-122"/>
              </a:rPr>
              <a:t>“</a:t>
            </a:r>
            <a:endParaRPr lang="en-GB" altLang="en-US"/>
          </a:p>
        </p:txBody>
      </p:sp>
      <p:sp>
        <p:nvSpPr>
          <p:cNvPr id="16392" name="Text Box 4"/>
          <p:cNvSpPr txBox="1">
            <a:spLocks/>
          </p:cNvSpPr>
          <p:nvPr/>
        </p:nvSpPr>
        <p:spPr bwMode="auto">
          <a:xfrm>
            <a:off x="703263" y="1352550"/>
            <a:ext cx="1366837" cy="700088"/>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CILEx qualifications</a:t>
            </a:r>
            <a:endParaRPr lang="en-GB" altLang="en-US" sz="700"/>
          </a:p>
          <a:p>
            <a:pPr algn="ctr"/>
            <a:r>
              <a:rPr lang="en-GB" altLang="en-US" sz="800">
                <a:latin typeface="Times New Roman" panose="02020603050405020304" pitchFamily="18" charset="0"/>
                <a:ea typeface="SimSun" panose="02010600030101010101" pitchFamily="2" charset="-122"/>
              </a:rPr>
              <a:t>CILEx Fellows (5 years +) are exempted from the period of recognized training</a:t>
            </a:r>
            <a:endParaRPr lang="en-GB" altLang="en-US"/>
          </a:p>
        </p:txBody>
      </p:sp>
      <p:sp>
        <p:nvSpPr>
          <p:cNvPr id="16393" name="Text Box 5"/>
          <p:cNvSpPr txBox="1">
            <a:spLocks/>
          </p:cNvSpPr>
          <p:nvPr/>
        </p:nvSpPr>
        <p:spPr bwMode="auto">
          <a:xfrm>
            <a:off x="4683125" y="1247775"/>
            <a:ext cx="1293813" cy="59690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Common Professional Examination/Graduate Diploma in Law (1 year)</a:t>
            </a:r>
            <a:endParaRPr lang="en-GB" altLang="en-US"/>
          </a:p>
        </p:txBody>
      </p:sp>
      <p:sp>
        <p:nvSpPr>
          <p:cNvPr id="16394" name="Text Box 6"/>
          <p:cNvSpPr txBox="1">
            <a:spLocks/>
          </p:cNvSpPr>
          <p:nvPr/>
        </p:nvSpPr>
        <p:spPr bwMode="auto">
          <a:xfrm>
            <a:off x="6283325" y="2144713"/>
            <a:ext cx="1360488" cy="569912"/>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Bar Professional Training Course (1 year) (preceded by an aptitude test</a:t>
            </a:r>
            <a:endParaRPr lang="en-GB" altLang="en-US"/>
          </a:p>
        </p:txBody>
      </p:sp>
      <p:sp>
        <p:nvSpPr>
          <p:cNvPr id="16395" name="Text Box 7"/>
          <p:cNvSpPr txBox="1">
            <a:spLocks/>
          </p:cNvSpPr>
          <p:nvPr/>
        </p:nvSpPr>
        <p:spPr bwMode="auto">
          <a:xfrm>
            <a:off x="3311525" y="2146300"/>
            <a:ext cx="874713" cy="56515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Legal Practice Course (1 year)</a:t>
            </a:r>
            <a:endParaRPr lang="en-GB" altLang="en-US"/>
          </a:p>
        </p:txBody>
      </p:sp>
      <p:sp>
        <p:nvSpPr>
          <p:cNvPr id="16396" name="Text Box 8"/>
          <p:cNvSpPr txBox="1">
            <a:spLocks/>
          </p:cNvSpPr>
          <p:nvPr/>
        </p:nvSpPr>
        <p:spPr bwMode="auto">
          <a:xfrm>
            <a:off x="6203950" y="2952750"/>
            <a:ext cx="1528763" cy="420688"/>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Call to the Bar (non-practising) (subject to character and fitness</a:t>
            </a:r>
            <a:endParaRPr lang="en-GB" altLang="en-US"/>
          </a:p>
        </p:txBody>
      </p:sp>
      <p:sp>
        <p:nvSpPr>
          <p:cNvPr id="16397" name="Text Box 9"/>
          <p:cNvSpPr txBox="1">
            <a:spLocks/>
          </p:cNvSpPr>
          <p:nvPr/>
        </p:nvSpPr>
        <p:spPr bwMode="auto">
          <a:xfrm>
            <a:off x="2971800" y="3009900"/>
            <a:ext cx="1362075" cy="357188"/>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Period of recognized training (normally 2 years)</a:t>
            </a:r>
            <a:endParaRPr lang="en-GB" altLang="en-US"/>
          </a:p>
        </p:txBody>
      </p:sp>
      <p:sp>
        <p:nvSpPr>
          <p:cNvPr id="16398" name="Text Box 10"/>
          <p:cNvSpPr txBox="1">
            <a:spLocks/>
          </p:cNvSpPr>
          <p:nvPr/>
        </p:nvSpPr>
        <p:spPr bwMode="auto">
          <a:xfrm>
            <a:off x="6173788" y="3495675"/>
            <a:ext cx="2170112" cy="4540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Pupillage (1 year, may be shortened for transferees from UK/elsewhere)</a:t>
            </a:r>
            <a:endParaRPr lang="en-GB" altLang="en-US"/>
          </a:p>
        </p:txBody>
      </p:sp>
      <p:sp>
        <p:nvSpPr>
          <p:cNvPr id="16399" name="Text Box 11"/>
          <p:cNvSpPr txBox="1">
            <a:spLocks/>
          </p:cNvSpPr>
          <p:nvPr/>
        </p:nvSpPr>
        <p:spPr bwMode="auto">
          <a:xfrm>
            <a:off x="6188075" y="4038600"/>
            <a:ext cx="1247775" cy="40957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Independent (solo) practice as a barrister</a:t>
            </a:r>
            <a:endParaRPr lang="en-GB" altLang="en-US"/>
          </a:p>
        </p:txBody>
      </p:sp>
      <p:sp>
        <p:nvSpPr>
          <p:cNvPr id="16400" name="Text Box 12"/>
          <p:cNvSpPr txBox="1">
            <a:spLocks/>
          </p:cNvSpPr>
          <p:nvPr/>
        </p:nvSpPr>
        <p:spPr bwMode="auto">
          <a:xfrm>
            <a:off x="668338" y="2166938"/>
            <a:ext cx="1446212" cy="5175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Ability to demonstrate LPC outcomes by  </a:t>
            </a:r>
            <a:r>
              <a:rPr lang="en-GB" altLang="en-US" sz="800">
                <a:latin typeface="Calibri" panose="020F0502020204030204" pitchFamily="34" charset="0"/>
                <a:ea typeface="SimSun" panose="02010600030101010101" pitchFamily="2" charset="-122"/>
              </a:rPr>
              <a:t>“</a:t>
            </a:r>
            <a:r>
              <a:rPr lang="en-GB" altLang="en-US" sz="800">
                <a:latin typeface="Times New Roman" panose="02020603050405020304" pitchFamily="18" charset="0"/>
                <a:ea typeface="SimSun" panose="02010600030101010101" pitchFamily="2" charset="-122"/>
              </a:rPr>
              <a:t>equivalent means</a:t>
            </a:r>
            <a:r>
              <a:rPr lang="en-GB" altLang="en-US" sz="800">
                <a:latin typeface="Calibri" panose="020F0502020204030204" pitchFamily="34" charset="0"/>
                <a:ea typeface="SimSun" panose="02010600030101010101" pitchFamily="2" charset="-122"/>
              </a:rPr>
              <a:t>”</a:t>
            </a:r>
            <a:endParaRPr lang="en-GB" altLang="en-US"/>
          </a:p>
        </p:txBody>
      </p:sp>
      <p:sp>
        <p:nvSpPr>
          <p:cNvPr id="16401" name="Text Box 13"/>
          <p:cNvSpPr txBox="1">
            <a:spLocks/>
          </p:cNvSpPr>
          <p:nvPr/>
        </p:nvSpPr>
        <p:spPr bwMode="auto">
          <a:xfrm>
            <a:off x="668338" y="2808288"/>
            <a:ext cx="1503362" cy="56515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Ability to demonstrate period of recognized training outcomes by  </a:t>
            </a:r>
            <a:r>
              <a:rPr lang="en-GB" altLang="en-US" sz="800">
                <a:latin typeface="Calibri" panose="020F0502020204030204" pitchFamily="34" charset="0"/>
                <a:ea typeface="SimSun" panose="02010600030101010101" pitchFamily="2" charset="-122"/>
              </a:rPr>
              <a:t>“</a:t>
            </a:r>
            <a:r>
              <a:rPr lang="en-GB" altLang="en-US" sz="800">
                <a:latin typeface="Times New Roman" panose="02020603050405020304" pitchFamily="18" charset="0"/>
                <a:ea typeface="SimSun" panose="02010600030101010101" pitchFamily="2" charset="-122"/>
              </a:rPr>
              <a:t>equivalent means</a:t>
            </a:r>
            <a:r>
              <a:rPr lang="en-GB" altLang="en-US" sz="800">
                <a:latin typeface="Calibri" panose="020F0502020204030204" pitchFamily="34" charset="0"/>
                <a:ea typeface="SimSun" panose="02010600030101010101" pitchFamily="2" charset="-122"/>
              </a:rPr>
              <a:t>”</a:t>
            </a:r>
            <a:endParaRPr lang="en-GB" altLang="en-US"/>
          </a:p>
        </p:txBody>
      </p:sp>
      <p:sp>
        <p:nvSpPr>
          <p:cNvPr id="16402" name="Text Box 14"/>
          <p:cNvSpPr txBox="1">
            <a:spLocks/>
          </p:cNvSpPr>
          <p:nvPr/>
        </p:nvSpPr>
        <p:spPr bwMode="auto">
          <a:xfrm>
            <a:off x="2403475" y="3495675"/>
            <a:ext cx="1946275" cy="34607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Admission to the Roll of Solicitors (subject to character and fitness)</a:t>
            </a:r>
            <a:endParaRPr lang="en-GB" altLang="en-US"/>
          </a:p>
        </p:txBody>
      </p:sp>
      <p:sp>
        <p:nvSpPr>
          <p:cNvPr id="16403" name="Text Box 15"/>
          <p:cNvSpPr txBox="1">
            <a:spLocks/>
          </p:cNvSpPr>
          <p:nvPr/>
        </p:nvSpPr>
        <p:spPr bwMode="auto">
          <a:xfrm>
            <a:off x="3084513" y="3943350"/>
            <a:ext cx="1247775" cy="4540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Period of supervised practice (3 years)</a:t>
            </a:r>
            <a:endParaRPr lang="en-GB" altLang="en-US"/>
          </a:p>
        </p:txBody>
      </p:sp>
      <p:sp>
        <p:nvSpPr>
          <p:cNvPr id="16404" name="Text Box 16"/>
          <p:cNvSpPr txBox="1">
            <a:spLocks/>
          </p:cNvSpPr>
          <p:nvPr/>
        </p:nvSpPr>
        <p:spPr bwMode="auto">
          <a:xfrm>
            <a:off x="3086100" y="4487863"/>
            <a:ext cx="1247775" cy="53657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Option to practice independently as a solicitor (solo practice) </a:t>
            </a:r>
            <a:endParaRPr lang="en-GB" altLang="en-US"/>
          </a:p>
        </p:txBody>
      </p:sp>
      <p:sp>
        <p:nvSpPr>
          <p:cNvPr id="16405" name="Text Box 17"/>
          <p:cNvSpPr txBox="1">
            <a:spLocks/>
          </p:cNvSpPr>
          <p:nvPr/>
        </p:nvSpPr>
        <p:spPr bwMode="auto">
          <a:xfrm>
            <a:off x="2628900" y="687388"/>
            <a:ext cx="800100" cy="116840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Exempting law degree (contains LPC) (3-4 years)</a:t>
            </a:r>
            <a:endParaRPr lang="en-GB" altLang="en-US"/>
          </a:p>
        </p:txBody>
      </p:sp>
      <p:sp>
        <p:nvSpPr>
          <p:cNvPr id="16406" name="Text Box 18"/>
          <p:cNvSpPr txBox="1">
            <a:spLocks/>
          </p:cNvSpPr>
          <p:nvPr/>
        </p:nvSpPr>
        <p:spPr bwMode="auto">
          <a:xfrm>
            <a:off x="7315200" y="655638"/>
            <a:ext cx="706438" cy="116840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Exempting law degree (contains BPTC) (3-4 years)</a:t>
            </a:r>
            <a:endParaRPr lang="en-GB" altLang="en-US"/>
          </a:p>
        </p:txBody>
      </p:sp>
      <p:sp>
        <p:nvSpPr>
          <p:cNvPr id="16407" name="Text Box 19"/>
          <p:cNvSpPr txBox="1">
            <a:spLocks/>
          </p:cNvSpPr>
          <p:nvPr/>
        </p:nvSpPr>
        <p:spPr bwMode="auto">
          <a:xfrm>
            <a:off x="4672013" y="2376488"/>
            <a:ext cx="1168400" cy="6826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Short form LPC Legal Practice Course for BPTC graduates (various lengths)</a:t>
            </a:r>
            <a:endParaRPr lang="en-GB" altLang="en-US"/>
          </a:p>
        </p:txBody>
      </p:sp>
      <p:cxnSp>
        <p:nvCxnSpPr>
          <p:cNvPr id="16408" name="Straight Arrow Connector 21"/>
          <p:cNvCxnSpPr>
            <a:cxnSpLocks/>
          </p:cNvCxnSpPr>
          <p:nvPr/>
        </p:nvCxnSpPr>
        <p:spPr bwMode="auto">
          <a:xfrm>
            <a:off x="5251450" y="1131888"/>
            <a:ext cx="0" cy="117475"/>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09" name="Straight Connector 22"/>
          <p:cNvSpPr>
            <a:spLocks/>
          </p:cNvSpPr>
          <p:nvPr/>
        </p:nvSpPr>
        <p:spPr bwMode="auto">
          <a:xfrm>
            <a:off x="3884613" y="1154113"/>
            <a:ext cx="0" cy="904875"/>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10" name="Straight Connector 24"/>
          <p:cNvSpPr>
            <a:spLocks/>
          </p:cNvSpPr>
          <p:nvPr/>
        </p:nvSpPr>
        <p:spPr bwMode="auto">
          <a:xfrm>
            <a:off x="3879850" y="2038350"/>
            <a:ext cx="2863850"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11" name="Straight Arrow Connector 27"/>
          <p:cNvCxnSpPr>
            <a:cxnSpLocks/>
          </p:cNvCxnSpPr>
          <p:nvPr/>
        </p:nvCxnSpPr>
        <p:spPr bwMode="auto">
          <a:xfrm>
            <a:off x="3771900" y="2700338"/>
            <a:ext cx="0" cy="320675"/>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2" name="Straight Arrow Connector 28"/>
          <p:cNvCxnSpPr>
            <a:cxnSpLocks/>
          </p:cNvCxnSpPr>
          <p:nvPr/>
        </p:nvCxnSpPr>
        <p:spPr bwMode="auto">
          <a:xfrm>
            <a:off x="3776663" y="3359150"/>
            <a:ext cx="0" cy="134938"/>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3" name="Straight Arrow Connector 29"/>
          <p:cNvCxnSpPr>
            <a:cxnSpLocks/>
          </p:cNvCxnSpPr>
          <p:nvPr/>
        </p:nvCxnSpPr>
        <p:spPr bwMode="auto">
          <a:xfrm>
            <a:off x="3776663" y="3835400"/>
            <a:ext cx="0" cy="11430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4" name="Straight Arrow Connector 30"/>
          <p:cNvCxnSpPr>
            <a:cxnSpLocks/>
          </p:cNvCxnSpPr>
          <p:nvPr/>
        </p:nvCxnSpPr>
        <p:spPr bwMode="auto">
          <a:xfrm>
            <a:off x="3776663" y="4391025"/>
            <a:ext cx="0" cy="103188"/>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15" name="Straight Connector 31"/>
          <p:cNvSpPr>
            <a:spLocks/>
          </p:cNvSpPr>
          <p:nvPr/>
        </p:nvSpPr>
        <p:spPr bwMode="auto">
          <a:xfrm>
            <a:off x="5256213" y="3036888"/>
            <a:ext cx="0" cy="106362"/>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16" name="Straight Arrow Connector 32"/>
          <p:cNvCxnSpPr>
            <a:cxnSpLocks/>
          </p:cNvCxnSpPr>
          <p:nvPr/>
        </p:nvCxnSpPr>
        <p:spPr bwMode="auto">
          <a:xfrm flipH="1" flipV="1">
            <a:off x="4332288" y="3143250"/>
            <a:ext cx="922337" cy="1588"/>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7" name="Straight Arrow Connector 33"/>
          <p:cNvCxnSpPr>
            <a:cxnSpLocks/>
          </p:cNvCxnSpPr>
          <p:nvPr/>
        </p:nvCxnSpPr>
        <p:spPr bwMode="auto">
          <a:xfrm flipH="1">
            <a:off x="5835650" y="2584450"/>
            <a:ext cx="454025"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8" name="Straight Arrow Connector 34"/>
          <p:cNvCxnSpPr>
            <a:cxnSpLocks/>
          </p:cNvCxnSpPr>
          <p:nvPr/>
        </p:nvCxnSpPr>
        <p:spPr bwMode="auto">
          <a:xfrm>
            <a:off x="6743700" y="2701925"/>
            <a:ext cx="0" cy="31750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19" name="Straight Arrow Connector 35"/>
          <p:cNvCxnSpPr>
            <a:cxnSpLocks/>
          </p:cNvCxnSpPr>
          <p:nvPr/>
        </p:nvCxnSpPr>
        <p:spPr bwMode="auto">
          <a:xfrm>
            <a:off x="6743700" y="3359150"/>
            <a:ext cx="0" cy="134938"/>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20" name="Straight Arrow Connector 36"/>
          <p:cNvCxnSpPr>
            <a:cxnSpLocks/>
          </p:cNvCxnSpPr>
          <p:nvPr/>
        </p:nvCxnSpPr>
        <p:spPr bwMode="auto">
          <a:xfrm>
            <a:off x="6745288" y="3938588"/>
            <a:ext cx="0" cy="103187"/>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21" name="Straight Arrow Connector 37"/>
          <p:cNvCxnSpPr>
            <a:cxnSpLocks/>
          </p:cNvCxnSpPr>
          <p:nvPr/>
        </p:nvCxnSpPr>
        <p:spPr bwMode="auto">
          <a:xfrm>
            <a:off x="6743700" y="2041525"/>
            <a:ext cx="0" cy="10160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22" name="Straight Connector 38"/>
          <p:cNvSpPr>
            <a:spLocks/>
          </p:cNvSpPr>
          <p:nvPr/>
        </p:nvSpPr>
        <p:spPr bwMode="auto">
          <a:xfrm>
            <a:off x="7893050" y="1822450"/>
            <a:ext cx="0" cy="1344613"/>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23" name="Straight Arrow Connector 40"/>
          <p:cNvCxnSpPr>
            <a:cxnSpLocks/>
          </p:cNvCxnSpPr>
          <p:nvPr/>
        </p:nvCxnSpPr>
        <p:spPr bwMode="auto">
          <a:xfrm>
            <a:off x="3879850" y="2041525"/>
            <a:ext cx="0" cy="125413"/>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24" name="Straight Arrow Connector 41"/>
          <p:cNvCxnSpPr>
            <a:cxnSpLocks/>
          </p:cNvCxnSpPr>
          <p:nvPr/>
        </p:nvCxnSpPr>
        <p:spPr bwMode="auto">
          <a:xfrm>
            <a:off x="5256213" y="1831975"/>
            <a:ext cx="0" cy="21590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25" name="Straight Connector 43"/>
          <p:cNvSpPr>
            <a:spLocks/>
          </p:cNvSpPr>
          <p:nvPr/>
        </p:nvSpPr>
        <p:spPr bwMode="auto">
          <a:xfrm>
            <a:off x="2114550" y="911225"/>
            <a:ext cx="398463"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26" name="Straight Connector 44"/>
          <p:cNvSpPr>
            <a:spLocks/>
          </p:cNvSpPr>
          <p:nvPr/>
        </p:nvSpPr>
        <p:spPr bwMode="auto">
          <a:xfrm>
            <a:off x="2066925" y="1687513"/>
            <a:ext cx="333375"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27" name="Straight Connector 45"/>
          <p:cNvSpPr>
            <a:spLocks/>
          </p:cNvSpPr>
          <p:nvPr/>
        </p:nvSpPr>
        <p:spPr bwMode="auto">
          <a:xfrm>
            <a:off x="2511425" y="909638"/>
            <a:ext cx="0" cy="1495425"/>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28" name="Straight Arrow Connector 46"/>
          <p:cNvCxnSpPr>
            <a:cxnSpLocks/>
          </p:cNvCxnSpPr>
          <p:nvPr/>
        </p:nvCxnSpPr>
        <p:spPr bwMode="auto">
          <a:xfrm>
            <a:off x="2513013" y="2374900"/>
            <a:ext cx="795337"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29" name="Straight Connector 47"/>
          <p:cNvSpPr>
            <a:spLocks/>
          </p:cNvSpPr>
          <p:nvPr/>
        </p:nvSpPr>
        <p:spPr bwMode="auto">
          <a:xfrm>
            <a:off x="2400300" y="1687513"/>
            <a:ext cx="0" cy="91440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30" name="Straight Arrow Connector 49"/>
          <p:cNvCxnSpPr>
            <a:cxnSpLocks/>
          </p:cNvCxnSpPr>
          <p:nvPr/>
        </p:nvCxnSpPr>
        <p:spPr bwMode="auto">
          <a:xfrm>
            <a:off x="2401888" y="2582863"/>
            <a:ext cx="906462"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31" name="Straight Connector 50"/>
          <p:cNvSpPr>
            <a:spLocks/>
          </p:cNvSpPr>
          <p:nvPr/>
        </p:nvSpPr>
        <p:spPr bwMode="auto">
          <a:xfrm flipH="1">
            <a:off x="2282825" y="2038350"/>
            <a:ext cx="1597025"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32" name="Straight Connector 51"/>
          <p:cNvSpPr>
            <a:spLocks/>
          </p:cNvSpPr>
          <p:nvPr/>
        </p:nvSpPr>
        <p:spPr bwMode="auto">
          <a:xfrm flipH="1" flipV="1">
            <a:off x="2632075" y="2038350"/>
            <a:ext cx="225425"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33" name="Straight Connector 52"/>
          <p:cNvSpPr>
            <a:spLocks/>
          </p:cNvSpPr>
          <p:nvPr/>
        </p:nvSpPr>
        <p:spPr bwMode="auto">
          <a:xfrm>
            <a:off x="2286000" y="2039938"/>
            <a:ext cx="0" cy="442912"/>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34" name="Straight Arrow Connector 53"/>
          <p:cNvCxnSpPr>
            <a:cxnSpLocks/>
          </p:cNvCxnSpPr>
          <p:nvPr/>
        </p:nvCxnSpPr>
        <p:spPr bwMode="auto">
          <a:xfrm flipH="1">
            <a:off x="2114550" y="2470150"/>
            <a:ext cx="174625"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35" name="Straight Connector 58"/>
          <p:cNvSpPr>
            <a:spLocks/>
          </p:cNvSpPr>
          <p:nvPr/>
        </p:nvSpPr>
        <p:spPr bwMode="auto">
          <a:xfrm flipH="1">
            <a:off x="2400300" y="2806700"/>
            <a:ext cx="1371600"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36" name="Straight Connector 59"/>
          <p:cNvSpPr>
            <a:spLocks/>
          </p:cNvSpPr>
          <p:nvPr/>
        </p:nvSpPr>
        <p:spPr bwMode="auto">
          <a:xfrm>
            <a:off x="2400300" y="2806700"/>
            <a:ext cx="0" cy="339725"/>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37" name="Straight Arrow Connector 60"/>
          <p:cNvCxnSpPr>
            <a:cxnSpLocks/>
          </p:cNvCxnSpPr>
          <p:nvPr/>
        </p:nvCxnSpPr>
        <p:spPr bwMode="auto">
          <a:xfrm flipH="1" flipV="1">
            <a:off x="2170113" y="3140075"/>
            <a:ext cx="230187" cy="4763"/>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38" name="Straight Connector 61"/>
          <p:cNvSpPr>
            <a:spLocks/>
          </p:cNvSpPr>
          <p:nvPr/>
        </p:nvSpPr>
        <p:spPr bwMode="auto">
          <a:xfrm>
            <a:off x="1041400" y="3352800"/>
            <a:ext cx="0" cy="36195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39" name="Straight Arrow Connector 62"/>
          <p:cNvCxnSpPr>
            <a:cxnSpLocks/>
          </p:cNvCxnSpPr>
          <p:nvPr/>
        </p:nvCxnSpPr>
        <p:spPr bwMode="auto">
          <a:xfrm flipV="1">
            <a:off x="1033463" y="3735388"/>
            <a:ext cx="1371600" cy="635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40" name="Text Box 63"/>
          <p:cNvSpPr txBox="1">
            <a:spLocks/>
          </p:cNvSpPr>
          <p:nvPr/>
        </p:nvSpPr>
        <p:spPr bwMode="auto">
          <a:xfrm>
            <a:off x="4670425" y="3476625"/>
            <a:ext cx="1168400" cy="682625"/>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Qualified Lawyers Transfer Scheme (includes other UK and foreign lawyers)</a:t>
            </a:r>
            <a:endParaRPr lang="en-GB" altLang="en-US"/>
          </a:p>
        </p:txBody>
      </p:sp>
      <p:sp>
        <p:nvSpPr>
          <p:cNvPr id="16441" name="Text Box 64"/>
          <p:cNvSpPr txBox="1">
            <a:spLocks/>
          </p:cNvSpPr>
          <p:nvPr/>
        </p:nvSpPr>
        <p:spPr bwMode="auto">
          <a:xfrm>
            <a:off x="4695825" y="4376738"/>
            <a:ext cx="1168400" cy="571500"/>
          </a:xfrm>
          <a:prstGeom prst="rect">
            <a:avLst/>
          </a:prstGeom>
          <a:solidFill>
            <a:srgbClr val="FFFFFF"/>
          </a:solidFill>
          <a:ln w="6350">
            <a:solidFill>
              <a:srgbClr val="000000"/>
            </a:solidFill>
            <a:miter lim="800000"/>
            <a:headEnd/>
            <a:tailEnd/>
          </a:ln>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r>
              <a:rPr lang="en-GB" altLang="en-US" sz="800">
                <a:latin typeface="Times New Roman" panose="02020603050405020304" pitchFamily="18" charset="0"/>
                <a:ea typeface="SimSun" panose="02010600030101010101" pitchFamily="2" charset="-122"/>
              </a:rPr>
              <a:t>Bar Transfer Test (includes other UK and foreign lawyers)</a:t>
            </a:r>
            <a:endParaRPr lang="en-GB" altLang="en-US"/>
          </a:p>
        </p:txBody>
      </p:sp>
      <p:cxnSp>
        <p:nvCxnSpPr>
          <p:cNvPr id="16442" name="Straight Arrow Connector 66"/>
          <p:cNvCxnSpPr>
            <a:cxnSpLocks/>
          </p:cNvCxnSpPr>
          <p:nvPr/>
        </p:nvCxnSpPr>
        <p:spPr bwMode="auto">
          <a:xfrm flipH="1">
            <a:off x="5837238" y="3594100"/>
            <a:ext cx="336550"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43" name="Straight Connector 68"/>
          <p:cNvSpPr>
            <a:spLocks/>
          </p:cNvSpPr>
          <p:nvPr/>
        </p:nvSpPr>
        <p:spPr bwMode="auto">
          <a:xfrm>
            <a:off x="5864225" y="4597400"/>
            <a:ext cx="193675"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44" name="Straight Connector 69"/>
          <p:cNvSpPr>
            <a:spLocks/>
          </p:cNvSpPr>
          <p:nvPr/>
        </p:nvSpPr>
        <p:spPr bwMode="auto">
          <a:xfrm>
            <a:off x="4352925" y="3724275"/>
            <a:ext cx="104775"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45" name="Straight Connector 70"/>
          <p:cNvSpPr>
            <a:spLocks/>
          </p:cNvSpPr>
          <p:nvPr/>
        </p:nvSpPr>
        <p:spPr bwMode="auto">
          <a:xfrm>
            <a:off x="4459288" y="3714750"/>
            <a:ext cx="0" cy="1008063"/>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46" name="Straight Arrow Connector 71"/>
          <p:cNvCxnSpPr>
            <a:cxnSpLocks/>
          </p:cNvCxnSpPr>
          <p:nvPr/>
        </p:nvCxnSpPr>
        <p:spPr bwMode="auto">
          <a:xfrm>
            <a:off x="4457700" y="4711700"/>
            <a:ext cx="223838"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47" name="Straight Connector 73"/>
          <p:cNvSpPr>
            <a:spLocks/>
          </p:cNvSpPr>
          <p:nvPr/>
        </p:nvSpPr>
        <p:spPr bwMode="auto">
          <a:xfrm flipV="1">
            <a:off x="6061075" y="3835400"/>
            <a:ext cx="0" cy="779463"/>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48" name="Straight Arrow Connector 74"/>
          <p:cNvCxnSpPr>
            <a:cxnSpLocks/>
          </p:cNvCxnSpPr>
          <p:nvPr/>
        </p:nvCxnSpPr>
        <p:spPr bwMode="auto">
          <a:xfrm>
            <a:off x="6057900" y="3832225"/>
            <a:ext cx="115888"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49" name="Straight Connector 75"/>
          <p:cNvSpPr>
            <a:spLocks/>
          </p:cNvSpPr>
          <p:nvPr/>
        </p:nvSpPr>
        <p:spPr bwMode="auto">
          <a:xfrm>
            <a:off x="2070100" y="2697163"/>
            <a:ext cx="1130300" cy="4762"/>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50" name="Straight Arrow Connector 76"/>
          <p:cNvCxnSpPr>
            <a:cxnSpLocks/>
          </p:cNvCxnSpPr>
          <p:nvPr/>
        </p:nvCxnSpPr>
        <p:spPr bwMode="auto">
          <a:xfrm>
            <a:off x="3200400" y="2701925"/>
            <a:ext cx="0" cy="350838"/>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51" name="Straight Connector 78"/>
          <p:cNvSpPr>
            <a:spLocks/>
          </p:cNvSpPr>
          <p:nvPr/>
        </p:nvSpPr>
        <p:spPr bwMode="auto">
          <a:xfrm flipH="1">
            <a:off x="571500" y="911225"/>
            <a:ext cx="93663"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52" name="Straight Connector 80"/>
          <p:cNvSpPr>
            <a:spLocks/>
          </p:cNvSpPr>
          <p:nvPr/>
        </p:nvSpPr>
        <p:spPr bwMode="auto">
          <a:xfrm flipH="1">
            <a:off x="571500" y="2473325"/>
            <a:ext cx="93663"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53" name="Straight Connector 81"/>
          <p:cNvSpPr>
            <a:spLocks/>
          </p:cNvSpPr>
          <p:nvPr/>
        </p:nvSpPr>
        <p:spPr bwMode="auto">
          <a:xfrm flipH="1" flipV="1">
            <a:off x="571500" y="3140075"/>
            <a:ext cx="93663" cy="3175"/>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54" name="Straight Arrow Connector 82"/>
          <p:cNvCxnSpPr>
            <a:cxnSpLocks/>
          </p:cNvCxnSpPr>
          <p:nvPr/>
        </p:nvCxnSpPr>
        <p:spPr bwMode="auto">
          <a:xfrm>
            <a:off x="571500" y="911225"/>
            <a:ext cx="0" cy="159385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55" name="Straight Arrow Connector 83"/>
          <p:cNvCxnSpPr>
            <a:cxnSpLocks/>
          </p:cNvCxnSpPr>
          <p:nvPr/>
        </p:nvCxnSpPr>
        <p:spPr bwMode="auto">
          <a:xfrm>
            <a:off x="571500" y="2473325"/>
            <a:ext cx="0" cy="682625"/>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56" name="Straight Arrow Connector 84"/>
          <p:cNvCxnSpPr>
            <a:cxnSpLocks/>
          </p:cNvCxnSpPr>
          <p:nvPr/>
        </p:nvCxnSpPr>
        <p:spPr bwMode="auto">
          <a:xfrm>
            <a:off x="1371600" y="2046288"/>
            <a:ext cx="0" cy="122237"/>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57" name="Straight Connector 85"/>
          <p:cNvSpPr>
            <a:spLocks/>
          </p:cNvSpPr>
          <p:nvPr/>
        </p:nvSpPr>
        <p:spPr bwMode="auto">
          <a:xfrm flipH="1">
            <a:off x="4594225" y="3884613"/>
            <a:ext cx="87313" cy="0"/>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sp>
        <p:nvSpPr>
          <p:cNvPr id="16458" name="Straight Connector 86"/>
          <p:cNvSpPr>
            <a:spLocks/>
          </p:cNvSpPr>
          <p:nvPr/>
        </p:nvSpPr>
        <p:spPr bwMode="auto">
          <a:xfrm>
            <a:off x="4600575" y="3876675"/>
            <a:ext cx="0" cy="728663"/>
          </a:xfrm>
          <a:prstGeom prst="line">
            <a:avLst/>
          </a:prstGeom>
          <a:noFill/>
          <a:ln w="38100">
            <a:solidFill>
              <a:srgbClr val="4F81BD"/>
            </a:solidFill>
            <a:round/>
            <a:headEnd/>
            <a:tailEn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txBody>
          <a:bodyPr/>
          <a:lstStyle/>
          <a:p>
            <a:endParaRPr lang="en-GB"/>
          </a:p>
        </p:txBody>
      </p:sp>
      <p:cxnSp>
        <p:nvCxnSpPr>
          <p:cNvPr id="16459" name="Straight Arrow Connector 87"/>
          <p:cNvCxnSpPr>
            <a:cxnSpLocks/>
          </p:cNvCxnSpPr>
          <p:nvPr/>
        </p:nvCxnSpPr>
        <p:spPr bwMode="auto">
          <a:xfrm flipH="1">
            <a:off x="4352925" y="4597400"/>
            <a:ext cx="241300" cy="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60" name="Straight Arrow Connector 115"/>
          <p:cNvCxnSpPr>
            <a:cxnSpLocks/>
          </p:cNvCxnSpPr>
          <p:nvPr/>
        </p:nvCxnSpPr>
        <p:spPr bwMode="auto">
          <a:xfrm flipH="1">
            <a:off x="7731125" y="3135313"/>
            <a:ext cx="153988" cy="7937"/>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cxnSp>
        <p:nvCxnSpPr>
          <p:cNvPr id="16461" name="Straight Arrow Connector 116"/>
          <p:cNvCxnSpPr>
            <a:cxnSpLocks/>
          </p:cNvCxnSpPr>
          <p:nvPr/>
        </p:nvCxnSpPr>
        <p:spPr bwMode="auto">
          <a:xfrm>
            <a:off x="3006725" y="1836738"/>
            <a:ext cx="0" cy="1206500"/>
          </a:xfrm>
          <a:prstGeom prst="straightConnector1">
            <a:avLst/>
          </a:prstGeom>
          <a:noFill/>
          <a:ln w="38100">
            <a:solidFill>
              <a:srgbClr val="4F81BD"/>
            </a:solidFill>
            <a:round/>
            <a:headEnd/>
            <a:tailEnd type="triangle" w="med" len="med"/>
          </a:ln>
          <a:effectLst>
            <a:outerShdw dist="23000" dir="5400000" rotWithShape="0">
              <a:srgbClr val="000000">
                <a:alpha val="34998"/>
              </a:srgbClr>
            </a:outerShdw>
          </a:effectLst>
          <a:extLst>
            <a:ext uri="{909E8E84-426E-40DD-AFC4-6F175D3DCCD1}">
              <a14:hiddenFill xmlns:a14="http://schemas.microsoft.com/office/drawing/2010/main">
                <a:noFill/>
              </a14:hiddenFill>
            </a:ext>
          </a:extLst>
        </p:spPr>
      </p:cxnSp>
      <p:sp>
        <p:nvSpPr>
          <p:cNvPr id="16462" name="Rectangle 7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endParaRPr lang="en-US" altLang="en-US"/>
          </a:p>
        </p:txBody>
      </p:sp>
      <p:sp>
        <p:nvSpPr>
          <p:cNvPr id="16463" name="Rectangle 9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endParaRPr lang="en-US" altLang="en-US"/>
          </a:p>
        </p:txBody>
      </p:sp>
      <p:sp>
        <p:nvSpPr>
          <p:cNvPr id="16464" name="TextBox 1"/>
          <p:cNvSpPr txBox="1">
            <a:spLocks noChangeArrowheads="1"/>
          </p:cNvSpPr>
          <p:nvPr/>
        </p:nvSpPr>
        <p:spPr bwMode="auto">
          <a:xfrm rot="-1511390">
            <a:off x="2208213" y="1306513"/>
            <a:ext cx="32162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r>
              <a:rPr lang="en-GB" altLang="en-US" sz="3200">
                <a:solidFill>
                  <a:srgbClr val="FF0000"/>
                </a:solidFill>
              </a:rPr>
              <a:t>Solicitors qualifying examination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6D795D83-38C0-44C3-B197-1B51AD5EC480}" type="datetime4">
              <a:rPr lang="en-GB" altLang="en-US" sz="1200" smtClean="0"/>
              <a:pPr/>
              <a:t>27 September 2016</a:t>
            </a:fld>
            <a:endParaRPr lang="en-GB" altLang="en-US" sz="1200" smtClean="0"/>
          </a:p>
        </p:txBody>
      </p:sp>
      <p:sp>
        <p:nvSpPr>
          <p:cNvPr id="18435" name="Slide Number Placeholder 3"/>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0C8C2A0D-BA45-4F27-A0F1-5FF32725BABB}" type="slidenum">
              <a:rPr lang="en-GB" altLang="en-US" sz="1200" smtClean="0"/>
              <a:pPr/>
              <a:t>8</a:t>
            </a:fld>
            <a:endParaRPr lang="en-GB" altLang="en-US" sz="1200" smtClean="0"/>
          </a:p>
        </p:txBody>
      </p:sp>
      <p:sp>
        <p:nvSpPr>
          <p:cNvPr id="5" name="Rectangle 4"/>
          <p:cNvSpPr>
            <a:spLocks noChangeArrowheads="1"/>
          </p:cNvSpPr>
          <p:nvPr/>
        </p:nvSpPr>
        <p:spPr bwMode="auto">
          <a:xfrm>
            <a:off x="1547813" y="211138"/>
            <a:ext cx="7138987" cy="661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just">
              <a:lnSpc>
                <a:spcPct val="107000"/>
              </a:lnSpc>
              <a:spcAft>
                <a:spcPts val="300"/>
              </a:spcAft>
            </a:pPr>
            <a:r>
              <a:rPr lang="en-GB" altLang="en-US" sz="1800">
                <a:ea typeface="SimSun" panose="02010600030101010101" pitchFamily="2" charset="-122"/>
              </a:rPr>
              <a:t>“… among more economically developed nations, the United States is virtually alone in not requiring a significant apprenticeship period before a person becomes a fully authorized lawyer.”</a:t>
            </a:r>
          </a:p>
          <a:p>
            <a:pPr algn="r">
              <a:lnSpc>
                <a:spcPct val="107000"/>
              </a:lnSpc>
              <a:spcAft>
                <a:spcPts val="300"/>
              </a:spcAft>
            </a:pPr>
            <a:r>
              <a:rPr lang="en-GB" altLang="en-US" sz="1400">
                <a:ea typeface="SimSun" panose="02010600030101010101" pitchFamily="2" charset="-122"/>
              </a:rPr>
              <a:t>Clark (2012:351)</a:t>
            </a:r>
          </a:p>
          <a:p>
            <a:pPr algn="r">
              <a:lnSpc>
                <a:spcPct val="107000"/>
              </a:lnSpc>
              <a:spcAft>
                <a:spcPts val="300"/>
              </a:spcAft>
            </a:pPr>
            <a:endParaRPr lang="en-GB" altLang="en-US" sz="1800">
              <a:ea typeface="SimSun" panose="02010600030101010101" pitchFamily="2" charset="-122"/>
            </a:endParaRPr>
          </a:p>
          <a:p>
            <a:pPr>
              <a:lnSpc>
                <a:spcPct val="107000"/>
              </a:lnSpc>
              <a:spcAft>
                <a:spcPts val="300"/>
              </a:spcAft>
            </a:pPr>
            <a:r>
              <a:rPr lang="en-GB" altLang="en-US" sz="1800"/>
              <a:t>“If, as certain commentators suggest, it is essential to ensure that new attorneys have had experiential training, then such training should be explored as a separate admission requirement rather than an optional substitute for a portion of the bar exam”</a:t>
            </a:r>
          </a:p>
          <a:p>
            <a:pPr algn="r">
              <a:lnSpc>
                <a:spcPct val="107000"/>
              </a:lnSpc>
              <a:spcAft>
                <a:spcPts val="300"/>
              </a:spcAft>
            </a:pPr>
            <a:r>
              <a:rPr lang="en-GB" altLang="en-US" sz="1400"/>
              <a:t>Advisory Committee on the New York Bar Examination  (2015</a:t>
            </a:r>
            <a:r>
              <a:rPr lang="en-GB" altLang="en-US" sz="1400">
                <a:ea typeface="SimSun" panose="02010600030101010101" pitchFamily="2" charset="-122"/>
              </a:rPr>
              <a:t> :69)</a:t>
            </a:r>
          </a:p>
          <a:p>
            <a:pPr>
              <a:lnSpc>
                <a:spcPct val="107000"/>
              </a:lnSpc>
              <a:spcAft>
                <a:spcPts val="300"/>
              </a:spcAft>
            </a:pPr>
            <a:endParaRPr lang="en-GB" altLang="en-US" sz="1800"/>
          </a:p>
          <a:p>
            <a:pPr>
              <a:lnSpc>
                <a:spcPct val="107000"/>
              </a:lnSpc>
              <a:spcAft>
                <a:spcPts val="300"/>
              </a:spcAft>
            </a:pPr>
            <a:r>
              <a:rPr lang="en-GB" altLang="en-US" sz="1800"/>
              <a:t>The training contract and its contribution to developing practical professionally trained commercial lawyers is viewed globally as the gold standard in terms of legal training and distinguishes the England and Wales qualification from its main rival–the New York Bar.</a:t>
            </a:r>
          </a:p>
          <a:p>
            <a:pPr algn="r">
              <a:lnSpc>
                <a:spcPct val="107000"/>
              </a:lnSpc>
              <a:spcAft>
                <a:spcPts val="300"/>
              </a:spcAft>
            </a:pPr>
            <a:r>
              <a:rPr lang="en-GB" altLang="en-US" sz="1400">
                <a:latin typeface="Calibri" panose="020F0502020204030204" pitchFamily="34" charset="0"/>
                <a:ea typeface="SimSun" panose="02010600030101010101" pitchFamily="2" charset="-122"/>
              </a:rPr>
              <a:t>Law Society of England and Wales (2015:2)</a:t>
            </a:r>
          </a:p>
        </p:txBody>
      </p:sp>
      <p:pic>
        <p:nvPicPr>
          <p:cNvPr id="11" name="Picture 10" descr="USA button flag, 1482, download royalty-free vector clipart (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524125"/>
            <a:ext cx="79851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Image result for flag england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213" y="50990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Image result for flag wales 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4879975"/>
            <a:ext cx="9699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a:xfrm>
            <a:off x="1331913" y="1447800"/>
            <a:ext cx="7354887" cy="3576638"/>
          </a:xfrm>
        </p:spPr>
        <p:txBody>
          <a:bodyPr/>
          <a:lstStyle/>
          <a:p>
            <a:pPr marL="0" indent="0">
              <a:buFontTx/>
              <a:buNone/>
              <a:defRPr/>
            </a:pPr>
            <a:r>
              <a:rPr lang="en-GB" dirty="0" smtClean="0"/>
              <a:t>“If I got a partner here and told him to share an office with a first-year associate, he’d be out the door—so we don’t—partners get the big offices to themselves.”</a:t>
            </a:r>
          </a:p>
          <a:p>
            <a:pPr marL="0" indent="0" algn="r">
              <a:buFontTx/>
              <a:buNone/>
              <a:defRPr/>
            </a:pPr>
            <a:r>
              <a:rPr lang="en-GB" sz="1400" dirty="0" err="1" smtClean="0"/>
              <a:t>Faulconbridge</a:t>
            </a:r>
            <a:r>
              <a:rPr lang="en-GB" sz="1400" dirty="0"/>
              <a:t> </a:t>
            </a:r>
            <a:r>
              <a:rPr lang="en-GB" sz="1400" dirty="0" smtClean="0"/>
              <a:t>(2008:202) </a:t>
            </a:r>
          </a:p>
          <a:p>
            <a:pPr marL="0" indent="0" algn="r">
              <a:buFontTx/>
              <a:buNone/>
              <a:defRPr/>
            </a:pPr>
            <a:endParaRPr lang="en-GB" sz="1400" dirty="0"/>
          </a:p>
          <a:p>
            <a:pPr marL="0" indent="0" algn="r">
              <a:buFontTx/>
              <a:buNone/>
              <a:defRPr/>
            </a:pPr>
            <a:r>
              <a:rPr lang="en-GB" dirty="0" smtClean="0"/>
              <a:t>“In New York it’s different, you’re an associate when you come out of law school and yet they are not yet ready”</a:t>
            </a:r>
          </a:p>
          <a:p>
            <a:pPr marL="0" indent="0" algn="r">
              <a:buFontTx/>
              <a:buNone/>
              <a:defRPr/>
            </a:pPr>
            <a:r>
              <a:rPr lang="en-GB" sz="1400" dirty="0" smtClean="0"/>
              <a:t>Law Society of England and Wales, (2015:</a:t>
            </a:r>
            <a:r>
              <a:rPr lang="en-GB" sz="1400" dirty="0" smtClean="0">
                <a:solidFill>
                  <a:schemeClr val="accent2"/>
                </a:solidFill>
              </a:rPr>
              <a:t>9</a:t>
            </a:r>
            <a:r>
              <a:rPr lang="en-GB" sz="1400" dirty="0" smtClean="0"/>
              <a:t>)</a:t>
            </a:r>
          </a:p>
          <a:p>
            <a:pPr>
              <a:defRPr/>
            </a:pPr>
            <a:endParaRPr lang="en-GB" sz="1400" dirty="0" smtClean="0"/>
          </a:p>
          <a:p>
            <a:pPr>
              <a:defRPr/>
            </a:pPr>
            <a:endParaRPr lang="en-GB" dirty="0"/>
          </a:p>
        </p:txBody>
      </p:sp>
      <p:sp>
        <p:nvSpPr>
          <p:cNvPr id="20484" name="Date Placeholder 3"/>
          <p:cNvSpPr>
            <a:spLocks noGrp="1"/>
          </p:cNvSpPr>
          <p:nvPr>
            <p:ph type="dt" sz="quarter" idx="10"/>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A5143721-2A9C-476F-9288-00F61E24074E}" type="datetime4">
              <a:rPr lang="en-GB" altLang="en-US" sz="1200" smtClean="0"/>
              <a:pPr/>
              <a:t>27 September 2016</a:t>
            </a:fld>
            <a:endParaRPr lang="en-GB" altLang="en-US" sz="1200" smtClean="0"/>
          </a:p>
        </p:txBody>
      </p:sp>
      <p:sp>
        <p:nvSpPr>
          <p:cNvPr id="20485" name="Slide Number Placeholder 4"/>
          <p:cNvSpPr>
            <a:spLocks noGrp="1"/>
          </p:cNvSpPr>
          <p:nvPr>
            <p:ph type="sldNum" sz="quarter" idx="11"/>
          </p:nvPr>
        </p:nvSpPr>
        <p:spPr>
          <a:noFill/>
        </p:spPr>
        <p:txBody>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fld id="{498D417E-19C8-4415-A94F-C4464B63224E}" type="slidenum">
              <a:rPr lang="en-GB" altLang="en-US" sz="1200" smtClean="0"/>
              <a:pPr/>
              <a:t>9</a:t>
            </a:fld>
            <a:endParaRPr lang="en-GB" altLang="en-US" sz="1200" smtClean="0"/>
          </a:p>
        </p:txBody>
      </p:sp>
      <p:pic>
        <p:nvPicPr>
          <p:cNvPr id="6" name="Picture 5" descr="USA button flag, 1482, download royalty-free vector clipart (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575" y="1484313"/>
            <a:ext cx="798513"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Image result for flag england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3235325"/>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Image result for flag wales 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1088" y="2997200"/>
            <a:ext cx="9699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3549</TotalTime>
  <Words>1469</Words>
  <Application>Microsoft Office PowerPoint</Application>
  <PresentationFormat>On-screen Show (4:3)</PresentationFormat>
  <Paragraphs>156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Verdana</vt:lpstr>
      <vt:lpstr>Arial</vt:lpstr>
      <vt:lpstr>Times</vt:lpstr>
      <vt:lpstr>Times New Roman</vt:lpstr>
      <vt:lpstr>SimSun</vt:lpstr>
      <vt:lpstr>Calibri</vt:lpstr>
      <vt:lpstr>blank</vt:lpstr>
      <vt:lpstr>Greener grass and re-invented wheels: researching together</vt:lpstr>
      <vt:lpstr>PowerPoint Presentation</vt:lpstr>
      <vt:lpstr>PowerPoint Presentation</vt:lpstr>
      <vt:lpstr>PowerPoint Presentation</vt:lpstr>
      <vt:lpstr>PowerPoint Presentation</vt:lpstr>
      <vt:lpstr>England and Wales</vt:lpstr>
      <vt:lpstr>PowerPoint Presentation</vt:lpstr>
      <vt:lpstr>PowerPoint Presentation</vt:lpstr>
      <vt:lpstr>PowerPoint Presentation</vt:lpstr>
      <vt:lpstr>PowerPoint Presentation</vt:lpstr>
      <vt:lpstr>We are asking the same questions</vt:lpstr>
      <vt:lpstr>PowerPoint Presentation</vt:lpstr>
      <vt:lpstr>References</vt:lpstr>
      <vt:lpstr>References</vt:lpstr>
      <vt:lpstr>Jane Ching Professor of Professional Legal Education, Nottingham Law School, NTU Jane.ching@ntu.ac.uk </vt:lpstr>
    </vt:vector>
  </TitlesOfParts>
  <Company>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DIR3SMITHG</dc:creator>
  <cp:lastModifiedBy>Sullivan, Linda</cp:lastModifiedBy>
  <cp:revision>472</cp:revision>
  <cp:lastPrinted>2013-11-20T16:28:59Z</cp:lastPrinted>
  <dcterms:created xsi:type="dcterms:W3CDTF">2004-10-15T09:28:11Z</dcterms:created>
  <dcterms:modified xsi:type="dcterms:W3CDTF">2016-09-27T09:34:32Z</dcterms:modified>
</cp:coreProperties>
</file>