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7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65" r:id="rId17"/>
    <p:sldId id="266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Self-Inflicted Deaths at Study Prison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trendlineType val="movingAvg"/>
            <c:period val="3"/>
            <c:dispRSqr val="0"/>
            <c:dispEq val="0"/>
          </c:trendline>
          <c:cat>
            <c:numRef>
              <c:f>Sheet1!$A$1:$U$1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Sheet1!$A$2:$U$2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208311800"/>
        <c:axId val="208312192"/>
      </c:lineChart>
      <c:catAx>
        <c:axId val="20831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12192"/>
        <c:crosses val="autoZero"/>
        <c:auto val="1"/>
        <c:lblAlgn val="ctr"/>
        <c:lblOffset val="100"/>
        <c:noMultiLvlLbl val="0"/>
      </c:catAx>
      <c:valAx>
        <c:axId val="208312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311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85609-8793-C641-B6D6-7F2735748E3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AEB69-4687-5B44-8D2C-0538EB8D6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that it</a:t>
            </a:r>
            <a:r>
              <a:rPr lang="en-US" baseline="0" dirty="0" smtClean="0"/>
              <a:t> show that the introduction of national policies translated into local practice can have a important influence on suicide rates. However, the new PSI in 2011 may need review.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AEB69-4687-5B44-8D2C-0538EB8D68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5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Zero rate of SIDs 3+ years between April 2008- December 2011 with moving 3-year average becoming zero for the first time since records began in 1978.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AEB69-4687-5B44-8D2C-0538EB8D6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1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through the national and</a:t>
            </a:r>
            <a:r>
              <a:rPr lang="en-US" baseline="0" dirty="0" smtClean="0"/>
              <a:t> local rate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AEB69-4687-5B44-8D2C-0538EB8D6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forrester1@nhs.net.uk" TargetMode="External"/><Relationship Id="rId2" Type="http://schemas.openxmlformats.org/officeDocument/2006/relationships/hyperlink" Target="mailto:karen.slade02@ntu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7" b="12477"/>
          <a:stretch>
            <a:fillRect/>
          </a:stretch>
        </p:blipFill>
        <p:spPr>
          <a:xfrm>
            <a:off x="1121608" y="1773922"/>
            <a:ext cx="6861609" cy="360360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680" y="5377529"/>
            <a:ext cx="5669280" cy="1478645"/>
          </a:xfrm>
        </p:spPr>
        <p:txBody>
          <a:bodyPr>
            <a:normAutofit/>
          </a:bodyPr>
          <a:lstStyle/>
          <a:p>
            <a:r>
              <a:rPr lang="en-US" b="1" dirty="0" err="1"/>
              <a:t>Dr</a:t>
            </a:r>
            <a:r>
              <a:rPr lang="en-US" b="1" dirty="0"/>
              <a:t> Karen Slade </a:t>
            </a:r>
            <a:r>
              <a:rPr lang="en-US" sz="1400" dirty="0" err="1"/>
              <a:t>C.Psychol</a:t>
            </a:r>
            <a:r>
              <a:rPr lang="en-US" sz="1400" dirty="0"/>
              <a:t> (forensic) </a:t>
            </a:r>
          </a:p>
          <a:p>
            <a:r>
              <a:rPr lang="en-US" b="1" dirty="0"/>
              <a:t>Nottingham Trent University</a:t>
            </a:r>
          </a:p>
          <a:p>
            <a:endParaRPr lang="en-US" sz="1400" b="1" dirty="0"/>
          </a:p>
          <a:p>
            <a:r>
              <a:rPr lang="en-US" sz="1400" dirty="0"/>
              <a:t>Karen.slade02@ntu.ac.uk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115468"/>
            <a:ext cx="7994129" cy="1658454"/>
          </a:xfrm>
        </p:spPr>
        <p:txBody>
          <a:bodyPr/>
          <a:lstStyle/>
          <a:p>
            <a:r>
              <a:rPr lang="en-GB" sz="4400" b="1" dirty="0" smtClean="0"/>
              <a:t>Shifting the paradigm of </a:t>
            </a:r>
            <a:br>
              <a:rPr lang="en-GB" sz="4400" b="1" dirty="0" smtClean="0"/>
            </a:br>
            <a:r>
              <a:rPr lang="en-GB" sz="4400" b="1" dirty="0" smtClean="0"/>
              <a:t>prison </a:t>
            </a:r>
            <a:r>
              <a:rPr lang="en-GB" sz="4400" b="1" dirty="0"/>
              <a:t>s</a:t>
            </a:r>
            <a:r>
              <a:rPr lang="en-GB" sz="4400" b="1" dirty="0" smtClean="0"/>
              <a:t>uicide </a:t>
            </a:r>
            <a:r>
              <a:rPr lang="en-GB" sz="4400" b="1" dirty="0"/>
              <a:t>p</a:t>
            </a:r>
            <a:r>
              <a:rPr lang="en-GB" sz="4400" b="1" dirty="0" smtClean="0"/>
              <a:t>revention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885953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594725" cy="1336956"/>
          </a:xfrm>
        </p:spPr>
        <p:txBody>
          <a:bodyPr/>
          <a:lstStyle/>
          <a:p>
            <a:r>
              <a:rPr lang="en-US" sz="3200" dirty="0"/>
              <a:t>Communication &amp; Active Collaboration regarding high-risk </a:t>
            </a:r>
            <a:r>
              <a:rPr lang="en-US" sz="3200" dirty="0" smtClean="0"/>
              <a:t>prisoners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Complex cases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Fortnightly and truly integrated decision-making and action planning (senior level &amp; front-line)</a:t>
            </a:r>
          </a:p>
          <a:p>
            <a:r>
              <a:rPr lang="en-US" sz="3600" dirty="0" smtClean="0"/>
              <a:t>Healthcare wing partnership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Single care planning system </a:t>
            </a:r>
            <a:endParaRPr lang="en-US" dirty="0"/>
          </a:p>
          <a:p>
            <a:pPr>
              <a:buFont typeface="Wingdings" charset="2"/>
              <a:buChar char="²"/>
            </a:pPr>
            <a:r>
              <a:rPr lang="en-US" dirty="0" smtClean="0"/>
              <a:t>Ending ‘black hole’ of information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Controversial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41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treatment and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Multi-agency integration away from silo working</a:t>
            </a:r>
          </a:p>
          <a:p>
            <a:r>
              <a:rPr lang="en-US" sz="3600" dirty="0" smtClean="0"/>
              <a:t>Introduction of primary care MH team</a:t>
            </a:r>
            <a:endParaRPr lang="en-US" sz="3600" dirty="0"/>
          </a:p>
          <a:p>
            <a:r>
              <a:rPr lang="en-US" sz="3600" dirty="0" smtClean="0"/>
              <a:t>MH staff at primary care and substance use meetings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6750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Debriefing staff and learning from </a:t>
            </a:r>
            <a:r>
              <a:rPr lang="en-US" dirty="0" smtClean="0"/>
              <a:t>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513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Swift and in-depth internal reviews with immediate changes to practice as recommendations identified</a:t>
            </a:r>
            <a:endParaRPr lang="en-US" sz="3200" dirty="0"/>
          </a:p>
          <a:p>
            <a:r>
              <a:rPr lang="en-US" sz="3200" dirty="0" smtClean="0"/>
              <a:t>Monthly senior-level reviews of all actions from DIC and Near-Miss from previous years and not ‘complete’ unless permanent.</a:t>
            </a:r>
          </a:p>
          <a:p>
            <a:r>
              <a:rPr lang="en-US" sz="3200" dirty="0" smtClean="0"/>
              <a:t>Ongoing staff support and structured constructive advice and feedback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77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/>
          <a:lstStyle/>
          <a:p>
            <a:r>
              <a:rPr lang="en-US" sz="4000" dirty="0" smtClean="0"/>
              <a:t>Management and leadership approach (incl. staff accountability)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74592" cy="5037667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Positive and hopeful attitude</a:t>
            </a:r>
          </a:p>
          <a:p>
            <a:r>
              <a:rPr lang="en-US" sz="3600" dirty="0" smtClean="0"/>
              <a:t>Clear, transparent and obvious priority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Physical presence of senior managers, encouraging person communication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Offering hope and support to front-line staff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Supporting innovation and individual risk management with clear expectations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Twice-weekly feedback to staff on assessments and care plans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Daily bite-sized policy directions: ‘tip of the day’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Holding staff to account</a:t>
            </a:r>
          </a:p>
        </p:txBody>
      </p:sp>
    </p:spTree>
    <p:extLst>
      <p:ext uri="{BB962C8B-B14F-4D97-AF65-F5344CB8AC3E}">
        <p14:creationId xmlns:p14="http://schemas.microsoft.com/office/powerpoint/2010/main" val="723346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Specialist knowledge for strategic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600200"/>
            <a:ext cx="8805334" cy="5257799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To guide and advise on major </a:t>
            </a:r>
            <a:r>
              <a:rPr lang="en-US" sz="5100" dirty="0" err="1" smtClean="0"/>
              <a:t>organisation</a:t>
            </a:r>
            <a:r>
              <a:rPr lang="en-US" sz="5100" dirty="0" smtClean="0"/>
              <a:t> change, training provision and support services  with knowledge and experience of :</a:t>
            </a:r>
          </a:p>
          <a:p>
            <a:r>
              <a:rPr lang="en-US" sz="2900" dirty="0" smtClean="0"/>
              <a:t>working across disciplines and complexities of both prison and health policy</a:t>
            </a:r>
          </a:p>
          <a:p>
            <a:r>
              <a:rPr lang="en-US" sz="2900" dirty="0" smtClean="0"/>
              <a:t>risk management</a:t>
            </a:r>
          </a:p>
          <a:p>
            <a:r>
              <a:rPr lang="en-US" sz="2900" dirty="0" smtClean="0"/>
              <a:t>Prison suicide management and evidence-base</a:t>
            </a:r>
          </a:p>
          <a:p>
            <a:r>
              <a:rPr lang="en-US" sz="5800" dirty="0" smtClean="0"/>
              <a:t>Senior level required </a:t>
            </a:r>
          </a:p>
          <a:p>
            <a:r>
              <a:rPr lang="en-US" sz="5800" dirty="0" smtClean="0"/>
              <a:t>Equipped with skills to manage complex inter-disciplinary negotiations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157675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 smtClean="0"/>
              <a:t>“Previously it had felt inevitable…but {we} gave this prison hope that we could stop it”</a:t>
            </a:r>
          </a:p>
          <a:p>
            <a:pPr marL="0" indent="0" algn="ctr">
              <a:buNone/>
            </a:pPr>
            <a:r>
              <a:rPr lang="en-US" sz="4800" i="1" dirty="0" smtClean="0"/>
              <a:t> (Governor H)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039764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591733"/>
            <a:ext cx="8167158" cy="48652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National policies and procedures provide the backbone for local processes.</a:t>
            </a:r>
          </a:p>
          <a:p>
            <a:r>
              <a:rPr lang="en-US" dirty="0" smtClean="0"/>
              <a:t>Locally-informed innovative establishment-wide approaches are effective in reducing suicide when resources limited for specialist services.</a:t>
            </a:r>
          </a:p>
          <a:p>
            <a:r>
              <a:rPr lang="en-US" dirty="0" smtClean="0"/>
              <a:t>Suicide rate reduction possible through </a:t>
            </a:r>
            <a:r>
              <a:rPr lang="en-US" b="1" dirty="0" smtClean="0"/>
              <a:t>senior management supported cultural and practice change </a:t>
            </a:r>
            <a:r>
              <a:rPr lang="en-US" dirty="0" smtClean="0"/>
              <a:t>built upon good structures.</a:t>
            </a:r>
          </a:p>
          <a:p>
            <a:r>
              <a:rPr lang="en-US" dirty="0" smtClean="0"/>
              <a:t>However, must be </a:t>
            </a:r>
            <a:r>
              <a:rPr lang="en-US" b="1" dirty="0" smtClean="0"/>
              <a:t>collaborative and integrated across services </a:t>
            </a:r>
            <a:r>
              <a:rPr lang="en-US" dirty="0"/>
              <a:t>&amp;</a:t>
            </a:r>
            <a:r>
              <a:rPr lang="en-US" dirty="0" smtClean="0"/>
              <a:t> developed with a clear understanding of the local environment, the population and evidence-base.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01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981200"/>
            <a:ext cx="7662864" cy="454259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Retrospective perception </a:t>
            </a:r>
            <a:r>
              <a:rPr lang="en-US" dirty="0" smtClean="0"/>
              <a:t>– prison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</a:t>
            </a:r>
            <a:r>
              <a:rPr lang="en-US" dirty="0" err="1" smtClean="0"/>
              <a:t>realise</a:t>
            </a:r>
            <a:r>
              <a:rPr lang="en-US" dirty="0" smtClean="0"/>
              <a:t> how good it would be until they had done it!</a:t>
            </a:r>
          </a:p>
          <a:p>
            <a:r>
              <a:rPr lang="en-US" dirty="0" smtClean="0"/>
              <a:t>In-vivo study amongst extensive changes</a:t>
            </a:r>
            <a:r>
              <a:rPr lang="en-US" dirty="0"/>
              <a:t>:</a:t>
            </a:r>
            <a:r>
              <a:rPr lang="en-US" dirty="0" smtClean="0"/>
              <a:t> many not directly focused on suicide prevention and some took time to come to fruition.  </a:t>
            </a:r>
            <a:endParaRPr lang="en-US" dirty="0"/>
          </a:p>
          <a:p>
            <a:r>
              <a:rPr lang="en-US" dirty="0" smtClean="0"/>
              <a:t>T</a:t>
            </a:r>
            <a:r>
              <a:rPr lang="en-US" dirty="0"/>
              <a:t>r</a:t>
            </a:r>
            <a:r>
              <a:rPr lang="en-US" dirty="0" smtClean="0"/>
              <a:t>iangulation approach to capture stronger and most consistent elements for reducing suicide.</a:t>
            </a:r>
          </a:p>
          <a:p>
            <a:r>
              <a:rPr lang="en-US" dirty="0" smtClean="0"/>
              <a:t>Lessons can be translated into practice; because they came from practice over the long-term.</a:t>
            </a:r>
          </a:p>
          <a:p>
            <a:r>
              <a:rPr lang="en-US" dirty="0" smtClean="0"/>
              <a:t>No prisoners able to be included due to re-roll of prison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88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Paper to be published shortly:  </a:t>
            </a:r>
          </a:p>
          <a:p>
            <a:r>
              <a:rPr lang="en-US" dirty="0" smtClean="0"/>
              <a:t>Slade, K. &amp; Forrester, A. (2015) ‘Shifting the paradigm of prison suicide prevention through enhanced multi-agency integration and cultural change’  Journal of Forensic Psychiatry and Psychology</a:t>
            </a:r>
          </a:p>
          <a:p>
            <a:endParaRPr lang="en-US" dirty="0"/>
          </a:p>
          <a:p>
            <a:r>
              <a:rPr lang="en-US" dirty="0" err="1" smtClean="0"/>
              <a:t>Dr</a:t>
            </a:r>
            <a:r>
              <a:rPr lang="en-US" dirty="0" smtClean="0"/>
              <a:t> Karen Slade:  Nottingham Trent University </a:t>
            </a:r>
            <a:r>
              <a:rPr lang="en-US" dirty="0" smtClean="0">
                <a:hlinkClick r:id="rId2"/>
              </a:rPr>
              <a:t>karen.slade02@ntu.ac.uk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Dr</a:t>
            </a:r>
            <a:r>
              <a:rPr lang="en-US" dirty="0" smtClean="0"/>
              <a:t> Andrew Forrester:  South London and </a:t>
            </a:r>
            <a:r>
              <a:rPr lang="en-US" dirty="0" err="1" smtClean="0"/>
              <a:t>Maudesley</a:t>
            </a:r>
            <a:r>
              <a:rPr lang="en-US" dirty="0" smtClean="0"/>
              <a:t> NHS Trust.  </a:t>
            </a:r>
            <a:r>
              <a:rPr lang="en-US" dirty="0" smtClean="0">
                <a:hlinkClick r:id="rId3"/>
              </a:rPr>
              <a:t>Andrew.forrester1@nhs.net.uk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12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625601"/>
            <a:ext cx="7662864" cy="5232400"/>
          </a:xfrm>
        </p:spPr>
        <p:txBody>
          <a:bodyPr>
            <a:normAutofit/>
          </a:bodyPr>
          <a:lstStyle/>
          <a:p>
            <a:r>
              <a:rPr lang="en-US" dirty="0" smtClean="0"/>
              <a:t>Suicide in offenders remain a key priority with rates of  100 per 100,000 compared with 12 per 100,000 in the community </a:t>
            </a:r>
            <a:r>
              <a:rPr lang="en-US" dirty="0"/>
              <a:t>(</a:t>
            </a:r>
            <a:r>
              <a:rPr lang="en-US" dirty="0" err="1"/>
              <a:t>DoH</a:t>
            </a:r>
            <a:r>
              <a:rPr lang="en-US" dirty="0"/>
              <a:t>, 2013; </a:t>
            </a:r>
            <a:r>
              <a:rPr lang="en-US" dirty="0" err="1"/>
              <a:t>MoJ</a:t>
            </a:r>
            <a:r>
              <a:rPr lang="en-US" dirty="0"/>
              <a:t>, </a:t>
            </a:r>
            <a:r>
              <a:rPr lang="en-US"/>
              <a:t>2015</a:t>
            </a:r>
            <a:r>
              <a:rPr lang="en-US" smtClean="0"/>
              <a:t>).</a:t>
            </a:r>
            <a:endParaRPr lang="en-US" dirty="0" smtClean="0"/>
          </a:p>
          <a:p>
            <a:r>
              <a:rPr lang="en-US" dirty="0" smtClean="0"/>
              <a:t>Suicide rates have been rising again since 2012 after a period of reduction (up to 50%) after the introduction of national evidence-based structure and policies from 1999.</a:t>
            </a:r>
          </a:p>
          <a:p>
            <a:r>
              <a:rPr lang="en-US" dirty="0" smtClean="0"/>
              <a:t>Suicide remains stubbornly difficult to reduce and </a:t>
            </a:r>
            <a:r>
              <a:rPr lang="en-GB" dirty="0" smtClean="0"/>
              <a:t>huge </a:t>
            </a:r>
            <a:r>
              <a:rPr lang="en-GB" dirty="0"/>
              <a:t>proportion of remand/early stage prisoners exhibit </a:t>
            </a:r>
            <a:r>
              <a:rPr lang="en-GB" dirty="0" smtClean="0"/>
              <a:t>risk </a:t>
            </a:r>
            <a:r>
              <a:rPr lang="en-GB" dirty="0"/>
              <a:t>factors </a:t>
            </a:r>
            <a:r>
              <a:rPr lang="en-GB" dirty="0" smtClean="0"/>
              <a:t>(</a:t>
            </a:r>
            <a:r>
              <a:rPr lang="en-GB" dirty="0"/>
              <a:t>Slade et al, </a:t>
            </a:r>
            <a:r>
              <a:rPr lang="en-GB" dirty="0" smtClean="0"/>
              <a:t>2014).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335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794933"/>
            <a:ext cx="7851776" cy="48151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‘Local’ remand/early stage prison in South London, over 200 years old. (Re-rolled to a Cat C in early 2012)</a:t>
            </a:r>
          </a:p>
          <a:p>
            <a:r>
              <a:rPr lang="en-US" dirty="0" smtClean="0"/>
              <a:t>Had a consistently high suicide rate with a general average of 2.1 SIDs per year &amp; 7 SIDs in 3 years between 2005-7.</a:t>
            </a:r>
          </a:p>
          <a:p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In March 2008 a new senior management team appointed incl. a senior lead for suicide prevention across the prison.</a:t>
            </a:r>
          </a:p>
          <a:p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Through 2008-9 a large number of changes were undertaken on an establishment-wide scale to tackle suicide risk and practice.</a:t>
            </a:r>
          </a:p>
          <a:p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No additional </a:t>
            </a:r>
            <a:r>
              <a:rPr lang="en-US" dirty="0" err="1" smtClean="0">
                <a:ln>
                  <a:solidFill>
                    <a:schemeClr val="accent1"/>
                  </a:solidFill>
                </a:ln>
              </a:rPr>
              <a:t>specialised</a:t>
            </a:r>
            <a:r>
              <a:rPr lang="en-US" dirty="0" smtClean="0">
                <a:ln>
                  <a:solidFill>
                    <a:schemeClr val="accent1"/>
                  </a:solidFill>
                </a:ln>
              </a:rPr>
              <a:t> suicide prevention individual or group interventions were included.</a:t>
            </a:r>
            <a:endParaRPr lang="en-US" dirty="0">
              <a:ln>
                <a:solidFill>
                  <a:schemeClr val="accent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77534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4930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253531" cy="4909781"/>
          </a:xfrm>
        </p:spPr>
        <p:txBody>
          <a:bodyPr>
            <a:noAutofit/>
          </a:bodyPr>
          <a:lstStyle/>
          <a:p>
            <a:r>
              <a:rPr lang="en-US" sz="2800" dirty="0" smtClean="0"/>
              <a:t>Poisson Regression confirmed a significant rate change before and after 2008 (p&lt;0.0001) with likelihood of 2:100,000 occurring by chance.</a:t>
            </a:r>
          </a:p>
          <a:p>
            <a:r>
              <a:rPr lang="en-US" sz="2800" dirty="0" smtClean="0"/>
              <a:t>Cost Saving:  </a:t>
            </a:r>
            <a:r>
              <a:rPr lang="en-US" sz="2800" dirty="0" err="1" smtClean="0"/>
              <a:t>Approx</a:t>
            </a:r>
            <a:r>
              <a:rPr lang="en-US" sz="2800" dirty="0" smtClean="0"/>
              <a:t> £11 million saved if compared with average expected rate of 6.3 SIDs over 3 years.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2702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444532"/>
            <a:ext cx="8065240" cy="5012415"/>
          </a:xfrm>
        </p:spPr>
        <p:txBody>
          <a:bodyPr>
            <a:normAutofit/>
          </a:bodyPr>
          <a:lstStyle/>
          <a:p>
            <a:r>
              <a:rPr lang="en-US" dirty="0" smtClean="0"/>
              <a:t>To explore the mechanisms by which </a:t>
            </a:r>
            <a:r>
              <a:rPr lang="en-US" dirty="0" err="1" smtClean="0"/>
              <a:t>organisational</a:t>
            </a:r>
            <a:r>
              <a:rPr lang="en-US" dirty="0" smtClean="0"/>
              <a:t> change reduced the suicide rate between 2008-2011.</a:t>
            </a:r>
          </a:p>
          <a:p>
            <a:r>
              <a:rPr lang="en-US" dirty="0" smtClean="0"/>
              <a:t>To compare the findings with the WHO guidance on preventing suicide in jails and prisons (2007).</a:t>
            </a:r>
          </a:p>
          <a:p>
            <a:r>
              <a:rPr lang="en-US" b="1" dirty="0" smtClean="0"/>
              <a:t>Triangulate from a wide range of evidence sources</a:t>
            </a:r>
          </a:p>
        </p:txBody>
      </p:sp>
    </p:spTree>
    <p:extLst>
      <p:ext uri="{BB962C8B-B14F-4D97-AF65-F5344CB8AC3E}">
        <p14:creationId xmlns:p14="http://schemas.microsoft.com/office/powerpoint/2010/main" val="2060138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642533"/>
            <a:ext cx="7662864" cy="49748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Questionnaire developed, in collaboration with prison staff, included 41 items listing:  </a:t>
            </a:r>
            <a:r>
              <a:rPr lang="en-US" dirty="0" err="1" smtClean="0"/>
              <a:t>i</a:t>
            </a:r>
            <a:r>
              <a:rPr lang="en-US" dirty="0" smtClean="0"/>
              <a:t>) all changes at the prison which may directly influence suicide prevention ii) other major prison changes.  </a:t>
            </a:r>
          </a:p>
          <a:p>
            <a:pPr marL="0" indent="0">
              <a:buNone/>
            </a:pPr>
            <a:r>
              <a:rPr lang="en-US" dirty="0" smtClean="0"/>
              <a:t>Rated by 17 participants as to the importance to suicide prevention.</a:t>
            </a:r>
          </a:p>
          <a:p>
            <a:r>
              <a:rPr lang="en-US" dirty="0" smtClean="0"/>
              <a:t>Recorded Interviews with 7 professionals engaged </a:t>
            </a:r>
            <a:r>
              <a:rPr lang="en-US" dirty="0"/>
              <a:t>in suicide prevention </a:t>
            </a:r>
            <a:r>
              <a:rPr lang="en-US"/>
              <a:t>throughout </a:t>
            </a:r>
            <a:r>
              <a:rPr lang="en-US" smtClean="0"/>
              <a:t>2008-2011 </a:t>
            </a:r>
            <a:r>
              <a:rPr lang="en-US" dirty="0" smtClean="0"/>
              <a:t>(healthcare, prison officer, senior officer, psychologist, ACCT assessor, regional and local suicide prevention lead and two senior Governors) </a:t>
            </a:r>
          </a:p>
          <a:p>
            <a:r>
              <a:rPr lang="en-US" dirty="0" smtClean="0"/>
              <a:t>Review of HMIP inspection reports (2008 &amp; 2011) &amp; audit reports (2008 &amp; 2010).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56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42533"/>
            <a:ext cx="8306858" cy="50122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aspects of the WHO (2007) guidance were confirmed as ‘relevant’ with </a:t>
            </a:r>
            <a:r>
              <a:rPr lang="en-US" dirty="0"/>
              <a:t>4</a:t>
            </a:r>
            <a:r>
              <a:rPr lang="en-US" dirty="0" smtClean="0"/>
              <a:t> considered to be significantly more relevant plus 2 additional factors.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Prison Climate and Culture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Communication &amp; Active Collaboration regarding high-risk prisoners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Mental Health treatment and integration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Debriefing staff and learning from incidents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660066"/>
                </a:solidFill>
              </a:rPr>
              <a:t>Management and Leadership 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660066"/>
                </a:solidFill>
              </a:rPr>
              <a:t>Specialist Knowledge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70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Climate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761067"/>
            <a:ext cx="7662864" cy="427619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Staff attitude and relationships: compassion and listening</a:t>
            </a:r>
          </a:p>
          <a:p>
            <a:r>
              <a:rPr lang="en-US" sz="3600" dirty="0" smtClean="0"/>
              <a:t>Very low use of segregation</a:t>
            </a:r>
          </a:p>
          <a:p>
            <a:r>
              <a:rPr lang="en-US" sz="3600" dirty="0" smtClean="0"/>
              <a:t>Suicide prevention as 1 of 3 strategic priorities &amp; integrated in wider decision-making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7240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171</TotalTime>
  <Words>1033</Words>
  <Application>Microsoft Office PowerPoint</Application>
  <PresentationFormat>On-screen Show (4:3)</PresentationFormat>
  <Paragraphs>98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News Gothic MT</vt:lpstr>
      <vt:lpstr>Calibri</vt:lpstr>
      <vt:lpstr>Wingdings</vt:lpstr>
      <vt:lpstr>Wingdings 2</vt:lpstr>
      <vt:lpstr>Breeze</vt:lpstr>
      <vt:lpstr>Shifting the paradigm of  prison suicide prevention</vt:lpstr>
      <vt:lpstr>Background</vt:lpstr>
      <vt:lpstr>Study Prison</vt:lpstr>
      <vt:lpstr>Outcome</vt:lpstr>
      <vt:lpstr>Outcome</vt:lpstr>
      <vt:lpstr>Study</vt:lpstr>
      <vt:lpstr>Method</vt:lpstr>
      <vt:lpstr>Results</vt:lpstr>
      <vt:lpstr>Prison Climate and Culture</vt:lpstr>
      <vt:lpstr>Communication &amp; Active Collaboration regarding high-risk prisoners</vt:lpstr>
      <vt:lpstr>Mental Health treatment and integration</vt:lpstr>
      <vt:lpstr>Debriefing staff and learning from incidents</vt:lpstr>
      <vt:lpstr>Management and leadership approach (incl. staff accountability)</vt:lpstr>
      <vt:lpstr>Specialist knowledge for strategic management</vt:lpstr>
      <vt:lpstr>PowerPoint Presentation</vt:lpstr>
      <vt:lpstr>Conclusion</vt:lpstr>
      <vt:lpstr>Limitations &amp; Strengths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Suicide Prevention</dc:title>
  <dc:creator>Karen Slade</dc:creator>
  <cp:lastModifiedBy>Sullivan, Linda</cp:lastModifiedBy>
  <cp:revision>31</cp:revision>
  <dcterms:created xsi:type="dcterms:W3CDTF">2015-06-08T08:05:00Z</dcterms:created>
  <dcterms:modified xsi:type="dcterms:W3CDTF">2017-02-10T12:12:55Z</dcterms:modified>
</cp:coreProperties>
</file>