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300" r:id="rId3"/>
    <p:sldId id="282" r:id="rId4"/>
    <p:sldId id="301" r:id="rId5"/>
    <p:sldId id="306" r:id="rId6"/>
    <p:sldId id="308" r:id="rId7"/>
    <p:sldId id="307" r:id="rId8"/>
    <p:sldId id="302" r:id="rId9"/>
    <p:sldId id="305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C" initials="JC" lastIdx="8" clrIdx="0"/>
  <p:cmAuthor id="1" name="Jenelle Clarke" initials="JC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3"/>
    <p:restoredTop sz="89599" autoAdjust="0"/>
  </p:normalViewPr>
  <p:slideViewPr>
    <p:cSldViewPr snapToGrid="0" snapToObjects="1">
      <p:cViewPr varScale="1">
        <p:scale>
          <a:sx n="82" d="100"/>
          <a:sy n="82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B4B0E-A966-A34A-95D3-0E1DD1752467}" type="datetimeFigureOut">
              <a:rPr lang="en-US" smtClean="0"/>
              <a:t>7/10/2018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B37D-BACC-7F49-A0A4-E252182E15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275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My PhD is exploring</a:t>
            </a:r>
            <a:r>
              <a:rPr lang="en-GB" baseline="0" dirty="0"/>
              <a:t> what is an authentic representation of madness and its treatment?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B37D-BACC-7F49-A0A4-E252182E15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955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B37D-BACC-7F49-A0A4-E252182E15B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816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6555B-A7B6-D746-B5BE-A4947E541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5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51665B-C24A-4702-B522-6A4334602E0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51665B-C24A-4702-B522-6A4334602E0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251665B-C24A-4702-B522-6A4334602E0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/>
              <a:t>Click to edit Master text styles</a:t>
            </a:r>
          </a:p>
          <a:p>
            <a:pPr lvl="1" eaLnBrk="1" latinLnBrk="0" hangingPunct="1"/>
            <a:r>
              <a:rPr kumimoji="0" lang="en-GB"/>
              <a:t>Second level</a:t>
            </a:r>
          </a:p>
          <a:p>
            <a:pPr lvl="2" eaLnBrk="1" latinLnBrk="0" hangingPunct="1"/>
            <a:r>
              <a:rPr kumimoji="0" lang="en-GB"/>
              <a:t>Third level</a:t>
            </a:r>
          </a:p>
          <a:p>
            <a:pPr lvl="3" eaLnBrk="1" latinLnBrk="0" hangingPunct="1"/>
            <a:r>
              <a:rPr kumimoji="0" lang="en-GB"/>
              <a:t>Fourth level</a:t>
            </a:r>
          </a:p>
          <a:p>
            <a:pPr lvl="4" eaLnBrk="1" latinLnBrk="0" hangingPunct="1"/>
            <a:r>
              <a:rPr kumimoji="0" lang="en-GB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institutemh.org.uk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imon.clarke@ntu.ac.uk" TargetMode="External"/><Relationship Id="rId5" Type="http://schemas.openxmlformats.org/officeDocument/2006/relationships/hyperlink" Target="mailto:Simon.Clarke@Nottingham.ac.uk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imon.Clarke@ntu.ac.uk" TargetMode="External"/><Relationship Id="rId2" Type="http://schemas.openxmlformats.org/officeDocument/2006/relationships/hyperlink" Target="mailto:simon.clarke@Nottingham.ac.uk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Second UK Mental Disability Law Conference, University of Nottingham, 27</a:t>
            </a:r>
            <a:r>
              <a:rPr lang="en-GB" sz="2000" baseline="30000" dirty="0"/>
              <a:t>th</a:t>
            </a:r>
            <a:r>
              <a:rPr lang="en-GB" sz="2000" dirty="0"/>
              <a:t> June 2018</a:t>
            </a:r>
          </a:p>
        </p:txBody>
      </p:sp>
      <p:pic>
        <p:nvPicPr>
          <p:cNvPr id="5" name="Picture 6" descr="http://www.institutemh.org.uk/images/stories/logos/IMH_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101" y="0"/>
            <a:ext cx="1587899" cy="1941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850" y="4049889"/>
            <a:ext cx="7568125" cy="1623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200" dirty="0" err="1">
                <a:solidFill>
                  <a:schemeClr val="tx1"/>
                </a:solidFill>
              </a:rPr>
              <a:t>Dr</a:t>
            </a:r>
            <a:r>
              <a:rPr lang="en-US" sz="2200" dirty="0">
                <a:solidFill>
                  <a:schemeClr val="tx1"/>
                </a:solidFill>
              </a:rPr>
              <a:t> Simon P. Clarke</a:t>
            </a:r>
          </a:p>
          <a:p>
            <a:pPr>
              <a:defRPr/>
            </a:pPr>
            <a:r>
              <a:rPr lang="en-US" sz="2200" dirty="0">
                <a:solidFill>
                  <a:schemeClr val="tx1"/>
                </a:solidFill>
              </a:rPr>
              <a:t>PhD student, School of Education, University of Nottingham</a:t>
            </a:r>
          </a:p>
          <a:p>
            <a:pPr>
              <a:defRPr/>
            </a:pPr>
            <a:r>
              <a:rPr lang="en-US" sz="2200" dirty="0">
                <a:solidFill>
                  <a:schemeClr val="tx1"/>
                </a:solidFill>
              </a:rPr>
              <a:t>Lecturer, Department of Psychology, Nottingham Trent University</a:t>
            </a:r>
          </a:p>
          <a:p>
            <a:pPr>
              <a:defRPr/>
            </a:pPr>
            <a:r>
              <a:rPr lang="en-US" sz="2200" dirty="0">
                <a:solidFill>
                  <a:schemeClr val="tx1"/>
                </a:solidFill>
                <a:hlinkClick r:id="rId5"/>
              </a:rPr>
              <a:t>simon.clarke@nottingham.ac.uk</a:t>
            </a:r>
            <a:r>
              <a:rPr lang="en-US" sz="2200" dirty="0">
                <a:solidFill>
                  <a:schemeClr val="tx1"/>
                </a:solidFill>
              </a:rPr>
              <a:t>; </a:t>
            </a:r>
            <a:r>
              <a:rPr lang="en-US" sz="2200" dirty="0">
                <a:solidFill>
                  <a:schemeClr val="tx1"/>
                </a:solidFill>
                <a:hlinkClick r:id="rId6"/>
              </a:rPr>
              <a:t>simon.clarke@ntu.ac.uk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23850" y="1934896"/>
            <a:ext cx="8340372" cy="191786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/>
              <a:t>Disciplinary power and degradation ceremonies: the case of the ward round</a:t>
            </a:r>
          </a:p>
        </p:txBody>
      </p:sp>
      <p:pic>
        <p:nvPicPr>
          <p:cNvPr id="1026" name="Picture 2" descr="Image result for nottingham trent university">
            <a:extLst>
              <a:ext uri="{FF2B5EF4-FFF2-40B4-BE49-F238E27FC236}">
                <a16:creationId xmlns:a16="http://schemas.microsoft.com/office/drawing/2014/main" xmlns="" id="{17727DA0-4269-0646-A62E-FFC9953B33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07" b="32924"/>
          <a:stretch/>
        </p:blipFill>
        <p:spPr bwMode="auto">
          <a:xfrm>
            <a:off x="3897325" y="0"/>
            <a:ext cx="3573053" cy="118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university of nottingham">
            <a:extLst>
              <a:ext uri="{FF2B5EF4-FFF2-40B4-BE49-F238E27FC236}">
                <a16:creationId xmlns:a16="http://schemas.microsoft.com/office/drawing/2014/main" xmlns="" id="{5C28D7B9-810A-074C-83B4-AC2BA6A8AF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2578" r="22613" b="30902"/>
          <a:stretch/>
        </p:blipFill>
        <p:spPr bwMode="auto">
          <a:xfrm>
            <a:off x="0" y="0"/>
            <a:ext cx="3811603" cy="118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120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Simon Clarke</a:t>
            </a:r>
          </a:p>
          <a:p>
            <a:r>
              <a:rPr lang="en-GB" dirty="0">
                <a:solidFill>
                  <a:schemeClr val="accent2"/>
                </a:solidFill>
                <a:hlinkClick r:id="rId2"/>
              </a:rPr>
              <a:t>simon.clarke@Nottingham.ac.uk</a:t>
            </a:r>
            <a:r>
              <a:rPr lang="en-GB" dirty="0">
                <a:solidFill>
                  <a:schemeClr val="accent2"/>
                </a:solidFill>
              </a:rPr>
              <a:t>; </a:t>
            </a:r>
            <a:r>
              <a:rPr lang="en-GB" dirty="0">
                <a:solidFill>
                  <a:schemeClr val="accent2"/>
                </a:solidFill>
                <a:hlinkClick r:id="rId3"/>
              </a:rPr>
              <a:t>simon.clarke@ntu.ac.uk</a:t>
            </a:r>
            <a:r>
              <a:rPr lang="en-GB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A8BBD5CF-FB41-1243-AA18-E9CEBCC0BBF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69040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to 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PhD thesis based on personal experience of using mental health services in the 1990s</a:t>
            </a:r>
          </a:p>
          <a:p>
            <a:r>
              <a:rPr lang="en-US" dirty="0"/>
              <a:t>‘How can ‘madness’ be represented authentically?</a:t>
            </a:r>
          </a:p>
          <a:p>
            <a:r>
              <a:rPr lang="en-US" dirty="0"/>
              <a:t>What do these representations tell us about social practices in response to ‘madness’?</a:t>
            </a:r>
          </a:p>
          <a:p>
            <a:r>
              <a:rPr lang="en-US" dirty="0"/>
              <a:t>What are the policy/practice implications that come from these investigations?</a:t>
            </a:r>
          </a:p>
        </p:txBody>
      </p:sp>
    </p:spTree>
    <p:extLst>
      <p:ext uri="{BB962C8B-B14F-4D97-AF65-F5344CB8AC3E}">
        <p14:creationId xmlns:p14="http://schemas.microsoft.com/office/powerpoint/2010/main" val="177475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narrative following the pathway into admission, involuntary detainment, treatment and discharge </a:t>
            </a:r>
          </a:p>
          <a:p>
            <a:r>
              <a:rPr lang="en-GB" dirty="0"/>
              <a:t>Analysing the social processes involved in psychiatric practices and influences from the wider historical/policy context</a:t>
            </a:r>
          </a:p>
          <a:p>
            <a:r>
              <a:rPr lang="en-GB" dirty="0"/>
              <a:t>Three main sources:</a:t>
            </a:r>
          </a:p>
          <a:p>
            <a:pPr marL="1143000" lvl="2" indent="-457200">
              <a:buFont typeface="+mj-lt"/>
              <a:buAutoNum type="alphaLcPeriod"/>
            </a:pPr>
            <a:r>
              <a:rPr lang="en-GB" dirty="0"/>
              <a:t>Patient (personal account written in 3</a:t>
            </a:r>
            <a:r>
              <a:rPr lang="en-GB" baseline="30000" dirty="0"/>
              <a:t>rd</a:t>
            </a:r>
            <a:r>
              <a:rPr lang="en-GB" dirty="0"/>
              <a:t> person)</a:t>
            </a:r>
          </a:p>
          <a:p>
            <a:pPr marL="1143000" lvl="2" indent="-457200">
              <a:buFont typeface="+mj-lt"/>
              <a:buAutoNum type="alphaLcPeriod"/>
            </a:pPr>
            <a:r>
              <a:rPr lang="en-GB" dirty="0"/>
              <a:t>Mental health team (NHS clinical notes)</a:t>
            </a:r>
          </a:p>
          <a:p>
            <a:pPr marL="1143000" lvl="2" indent="-457200">
              <a:buFont typeface="+mj-lt"/>
              <a:buAutoNum type="alphaLcPeriod"/>
            </a:pPr>
            <a:r>
              <a:rPr lang="en-GB" dirty="0"/>
              <a:t>Carer (my mother’s diary)</a:t>
            </a:r>
          </a:p>
        </p:txBody>
      </p:sp>
    </p:spTree>
    <p:extLst>
      <p:ext uri="{BB962C8B-B14F-4D97-AF65-F5344CB8AC3E}">
        <p14:creationId xmlns:p14="http://schemas.microsoft.com/office/powerpoint/2010/main" val="231395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410975CF-BEC4-6648-9345-6BEBA9097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726" y="0"/>
            <a:ext cx="44825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31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338A31-CF1A-2B4A-B72F-C45F13A5B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Ward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FE6F2C-2F1D-D04E-B476-EB86E4A7989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Patient has been hallucinating, paranoid and very distressed for about 3 months</a:t>
            </a:r>
          </a:p>
          <a:p>
            <a:r>
              <a:rPr lang="en-US" dirty="0"/>
              <a:t>Patient has been attending Day Hospital on a voluntary basis for just under 2 weeks and is due to go into first ward round</a:t>
            </a:r>
          </a:p>
          <a:p>
            <a:r>
              <a:rPr lang="en-US" dirty="0"/>
              <a:t>Patient is desperate but very reluctant to seek psychiatric help. This is first contact with psychiatry.</a:t>
            </a:r>
          </a:p>
          <a:p>
            <a:r>
              <a:rPr lang="en-US" dirty="0"/>
              <a:t>Mother knows about some of the symptoms but patient has not disclosed them to medical team</a:t>
            </a:r>
          </a:p>
          <a:p>
            <a:r>
              <a:rPr lang="en-US" dirty="0"/>
              <a:t>Mother has been communicating with medical team outside of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122F1C-E7EC-A541-B657-F751B89A0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Ward 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7F052B-89B8-5F4A-9C8B-D699B10613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86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F61EBD6-AA65-484B-A941-C1F563B1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thoughts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4508361-E1D3-ED43-A660-9BDF7D5EA66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Was the patient’s decision to avoid the inpatient ward a reasonable one?</a:t>
            </a:r>
          </a:p>
          <a:p>
            <a:r>
              <a:rPr lang="en-US" dirty="0"/>
              <a:t>The only overt risky behavior occurred following the ward round</a:t>
            </a:r>
          </a:p>
          <a:p>
            <a:r>
              <a:rPr lang="en-US" dirty="0"/>
              <a:t>The diagnosis of schizophrenia appears to be based on some vague symptoms (‘palinopsia’) but may also provide justification for detainment </a:t>
            </a:r>
          </a:p>
          <a:p>
            <a:r>
              <a:rPr lang="en-US" dirty="0"/>
              <a:t>The process of detainment appears to be as much driven by the mother than by the medical team</a:t>
            </a:r>
          </a:p>
        </p:txBody>
      </p:sp>
    </p:spTree>
    <p:extLst>
      <p:ext uri="{BB962C8B-B14F-4D97-AF65-F5344CB8AC3E}">
        <p14:creationId xmlns:p14="http://schemas.microsoft.com/office/powerpoint/2010/main" val="44714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E4BE08-DB21-4847-9DAD-085CA280C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5ACA12-2F7B-7340-8508-A918E9315B3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‘…one could say that mental patients distinctively suffer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not from mental illness</a:t>
            </a:r>
            <a:r>
              <a:rPr lang="en-GB" dirty="0"/>
              <a:t>, but from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contingencies</a:t>
            </a:r>
            <a:r>
              <a:rPr lang="en-GB" dirty="0"/>
              <a:t>.’ – Goffman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/>
              <a:t>(1961), p. 126</a:t>
            </a:r>
          </a:p>
          <a:p>
            <a:r>
              <a:rPr lang="en-GB" dirty="0"/>
              <a:t>’…making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visible a singularity </a:t>
            </a:r>
            <a:r>
              <a:rPr lang="en-GB" dirty="0"/>
              <a:t>at places where there is a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temptation</a:t>
            </a:r>
            <a:r>
              <a:rPr lang="en-GB" dirty="0"/>
              <a:t> to invoke a historical constant, an immediate anthropological trait, or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an obviousness that imposes itself uniformly </a:t>
            </a:r>
            <a:r>
              <a:rPr lang="en-GB" dirty="0"/>
              <a:t>on all. To show that things “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weren't as necessary as all that</a:t>
            </a:r>
            <a:r>
              <a:rPr lang="en-GB" dirty="0"/>
              <a:t>”…’ - Foucault (2002, p. 226)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708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C9B475-6267-7C42-BBC2-BBA7B7A34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744FA9-400C-B64D-B7DC-0ECBCD747BA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What is the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function</a:t>
            </a:r>
            <a:r>
              <a:rPr lang="en-GB" dirty="0"/>
              <a:t> and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purpose</a:t>
            </a:r>
            <a:r>
              <a:rPr lang="en-GB" dirty="0"/>
              <a:t> of ward rounds when the rights of service users are at stake?</a:t>
            </a:r>
          </a:p>
          <a:p>
            <a:r>
              <a:rPr lang="en-GB" dirty="0"/>
              <a:t>How do ward rounds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help/hinder </a:t>
            </a:r>
            <a:r>
              <a:rPr lang="en-GB" dirty="0"/>
              <a:t>the process?</a:t>
            </a:r>
          </a:p>
          <a:p>
            <a:r>
              <a:rPr lang="en-GB" dirty="0"/>
              <a:t>What is the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tension </a:t>
            </a:r>
            <a:r>
              <a:rPr lang="en-GB" dirty="0"/>
              <a:t>between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risk </a:t>
            </a:r>
            <a:r>
              <a:rPr lang="en-GB" dirty="0"/>
              <a:t>and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rights</a:t>
            </a:r>
            <a:r>
              <a:rPr lang="en-GB" dirty="0"/>
              <a:t>?</a:t>
            </a:r>
          </a:p>
          <a:p>
            <a:r>
              <a:rPr lang="en-GB" dirty="0"/>
              <a:t>What is the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historical context </a:t>
            </a:r>
            <a:r>
              <a:rPr lang="en-GB" dirty="0"/>
              <a:t>(e.g. </a:t>
            </a:r>
            <a:r>
              <a:rPr lang="en-GB" dirty="0" err="1"/>
              <a:t>Clunis</a:t>
            </a:r>
            <a:r>
              <a:rPr lang="en-GB" dirty="0"/>
              <a:t> case vs ‘care in the community’) in relation to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risk management</a:t>
            </a:r>
          </a:p>
          <a:p>
            <a:r>
              <a:rPr lang="en-GB" dirty="0"/>
              <a:t>What role do the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significant others </a:t>
            </a:r>
            <a:r>
              <a:rPr lang="en-GB" dirty="0"/>
              <a:t>play in the process of detention?</a:t>
            </a:r>
          </a:p>
          <a:p>
            <a:r>
              <a:rPr lang="en-GB" dirty="0"/>
              <a:t>How does MH/MD legislation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consider carers</a:t>
            </a:r>
            <a:r>
              <a:rPr lang="en-GB" dirty="0"/>
              <a:t>?</a:t>
            </a:r>
          </a:p>
          <a:p>
            <a:r>
              <a:rPr lang="en-GB" dirty="0"/>
              <a:t>How do some psychiatric systems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impose double-binds</a:t>
            </a:r>
            <a:r>
              <a:rPr lang="en-GB" dirty="0"/>
              <a:t> on staff, service users and carers?</a:t>
            </a:r>
          </a:p>
        </p:txBody>
      </p:sp>
    </p:spTree>
    <p:extLst>
      <p:ext uri="{BB962C8B-B14F-4D97-AF65-F5344CB8AC3E}">
        <p14:creationId xmlns:p14="http://schemas.microsoft.com/office/powerpoint/2010/main" val="1036227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8199</TotalTime>
  <Words>516</Words>
  <Application>Microsoft Office PowerPoint</Application>
  <PresentationFormat>On-screen Show (4:3)</PresentationFormat>
  <Paragraphs>47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Wingdings</vt:lpstr>
      <vt:lpstr>Wingdings 2</vt:lpstr>
      <vt:lpstr>Median</vt:lpstr>
      <vt:lpstr>PowerPoint Presentation</vt:lpstr>
      <vt:lpstr>Background to the project</vt:lpstr>
      <vt:lpstr>Context</vt:lpstr>
      <vt:lpstr>PowerPoint Presentation</vt:lpstr>
      <vt:lpstr>The Ward Round</vt:lpstr>
      <vt:lpstr>The Ward Round</vt:lpstr>
      <vt:lpstr>Some thoughts</vt:lpstr>
      <vt:lpstr>Implications</vt:lpstr>
      <vt:lpstr>Further considerations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of Health and Illness</dc:title>
  <dc:creator>Jenelle Clarke</dc:creator>
  <cp:lastModifiedBy>Sullivan, Linda</cp:lastModifiedBy>
  <cp:revision>315</cp:revision>
  <dcterms:created xsi:type="dcterms:W3CDTF">2016-02-17T07:41:56Z</dcterms:created>
  <dcterms:modified xsi:type="dcterms:W3CDTF">2018-07-10T11:37:49Z</dcterms:modified>
</cp:coreProperties>
</file>