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9" autoAdjust="0"/>
    <p:restoredTop sz="94660"/>
  </p:normalViewPr>
  <p:slideViewPr>
    <p:cSldViewPr snapToGrid="0">
      <p:cViewPr varScale="1">
        <p:scale>
          <a:sx n="50" d="100"/>
          <a:sy n="50" d="100"/>
        </p:scale>
        <p:origin x="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sychlaptop\Desktop\liam's%20data%20and%20poster%20etc\LiamJaspMEAN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29980851784051"/>
          <c:y val="8.2010137822497553E-2"/>
          <c:w val="0.64467597075728922"/>
          <c:h val="0.75090292003436454"/>
        </c:manualLayout>
      </c:layout>
      <c:lineChart>
        <c:grouping val="standard"/>
        <c:varyColors val="0"/>
        <c:ser>
          <c:idx val="1"/>
          <c:order val="0"/>
          <c:tx>
            <c:strRef>
              <c:f>Sheet1!$BG$9</c:f>
              <c:strCache>
                <c:ptCount val="1"/>
                <c:pt idx="0">
                  <c:v>I AM_NOT</c:v>
                </c:pt>
              </c:strCache>
            </c:strRef>
          </c:tx>
          <c:spPr>
            <a:ln w="19050" cap="rnd">
              <a:solidFill>
                <a:srgbClr val="FF0000"/>
              </a:solidFill>
              <a:round/>
            </a:ln>
            <a:effectLst/>
          </c:spPr>
          <c:marker>
            <c:symbol val="x"/>
            <c:size val="5"/>
            <c:spPr>
              <a:noFill/>
              <a:ln w="9525">
                <a:solidFill>
                  <a:srgbClr val="C00000"/>
                </a:solidFill>
              </a:ln>
              <a:effectLst/>
            </c:spPr>
          </c:marker>
          <c:errBars>
            <c:errDir val="y"/>
            <c:errBarType val="both"/>
            <c:errValType val="cust"/>
            <c:noEndCap val="0"/>
            <c:plus>
              <c:numRef>
                <c:f>Sheet1!$BK$11:$BL$11</c:f>
                <c:numCache>
                  <c:formatCode>General</c:formatCode>
                  <c:ptCount val="2"/>
                  <c:pt idx="0">
                    <c:v>71.426272790421962</c:v>
                  </c:pt>
                  <c:pt idx="1">
                    <c:v>80.906625628809493</c:v>
                  </c:pt>
                </c:numCache>
              </c:numRef>
            </c:plus>
            <c:minus>
              <c:numRef>
                <c:f>Sheet1!$BK$11:$BL$11</c:f>
                <c:numCache>
                  <c:formatCode>General</c:formatCode>
                  <c:ptCount val="2"/>
                  <c:pt idx="0">
                    <c:v>71.426272790421962</c:v>
                  </c:pt>
                  <c:pt idx="1">
                    <c:v>80.906625628809493</c:v>
                  </c:pt>
                </c:numCache>
              </c:numRef>
            </c:minus>
            <c:spPr>
              <a:noFill/>
              <a:ln w="9525" cap="flat" cmpd="sng" algn="ctr">
                <a:solidFill>
                  <a:schemeClr val="tx1">
                    <a:lumMod val="65000"/>
                    <a:lumOff val="35000"/>
                  </a:schemeClr>
                </a:solidFill>
                <a:round/>
              </a:ln>
              <a:effectLst/>
            </c:spPr>
          </c:errBars>
          <c:cat>
            <c:strRef>
              <c:f>Sheet1!$BH$7:$BI$7</c:f>
              <c:strCache>
                <c:ptCount val="2"/>
                <c:pt idx="0">
                  <c:v>Congruent</c:v>
                </c:pt>
                <c:pt idx="1">
                  <c:v>Incongruent</c:v>
                </c:pt>
              </c:strCache>
            </c:strRef>
          </c:cat>
          <c:val>
            <c:numRef>
              <c:f>Sheet1!$BH$9:$BI$9</c:f>
              <c:numCache>
                <c:formatCode>General</c:formatCode>
                <c:ptCount val="2"/>
                <c:pt idx="0">
                  <c:v>1696</c:v>
                </c:pt>
                <c:pt idx="1">
                  <c:v>2171</c:v>
                </c:pt>
              </c:numCache>
            </c:numRef>
          </c:val>
          <c:smooth val="0"/>
          <c:extLst>
            <c:ext xmlns:c16="http://schemas.microsoft.com/office/drawing/2014/chart" uri="{C3380CC4-5D6E-409C-BE32-E72D297353CC}">
              <c16:uniqueId val="{00000000-0CFB-4D83-9DB0-CCEA0E91E169}"/>
            </c:ext>
          </c:extLst>
        </c:ser>
        <c:ser>
          <c:idx val="2"/>
          <c:order val="1"/>
          <c:tx>
            <c:strRef>
              <c:f>Sheet1!$BG$10</c:f>
              <c:strCache>
                <c:ptCount val="1"/>
                <c:pt idx="0">
                  <c:v>I DON'T_WANT</c:v>
                </c:pt>
              </c:strCache>
            </c:strRef>
          </c:tx>
          <c:spPr>
            <a:ln w="19050" cap="rnd">
              <a:solidFill>
                <a:schemeClr val="tx1"/>
              </a:solidFill>
              <a:round/>
            </a:ln>
            <a:effectLst/>
          </c:spPr>
          <c:marker>
            <c:symbol val="circle"/>
            <c:size val="5"/>
            <c:spPr>
              <a:solidFill>
                <a:schemeClr val="accent3"/>
              </a:solidFill>
              <a:ln w="9525">
                <a:solidFill>
                  <a:schemeClr val="tx1">
                    <a:lumMod val="95000"/>
                    <a:lumOff val="5000"/>
                  </a:schemeClr>
                </a:solidFill>
              </a:ln>
              <a:effectLst/>
            </c:spPr>
          </c:marker>
          <c:errBars>
            <c:errDir val="y"/>
            <c:errBarType val="both"/>
            <c:errValType val="cust"/>
            <c:noEndCap val="0"/>
            <c:plus>
              <c:numRef>
                <c:f>Sheet1!$BK$10:$BL$10</c:f>
                <c:numCache>
                  <c:formatCode>General</c:formatCode>
                  <c:ptCount val="2"/>
                  <c:pt idx="0">
                    <c:v>101.67583234905217</c:v>
                  </c:pt>
                  <c:pt idx="1">
                    <c:v>98.896451798038939</c:v>
                  </c:pt>
                </c:numCache>
              </c:numRef>
            </c:plus>
            <c:minus>
              <c:numRef>
                <c:f>Sheet1!$BK$11:$BL$11</c:f>
                <c:numCache>
                  <c:formatCode>General</c:formatCode>
                  <c:ptCount val="2"/>
                  <c:pt idx="0">
                    <c:v>71.426272790421962</c:v>
                  </c:pt>
                  <c:pt idx="1">
                    <c:v>80.906625628809493</c:v>
                  </c:pt>
                </c:numCache>
              </c:numRef>
            </c:minus>
            <c:spPr>
              <a:noFill/>
              <a:ln w="9525" cap="flat" cmpd="sng" algn="ctr">
                <a:solidFill>
                  <a:schemeClr val="tx1">
                    <a:lumMod val="65000"/>
                    <a:lumOff val="35000"/>
                  </a:schemeClr>
                </a:solidFill>
                <a:round/>
              </a:ln>
              <a:effectLst/>
            </c:spPr>
          </c:errBars>
          <c:cat>
            <c:strRef>
              <c:f>Sheet1!$BH$7:$BI$7</c:f>
              <c:strCache>
                <c:ptCount val="2"/>
                <c:pt idx="0">
                  <c:v>Congruent</c:v>
                </c:pt>
                <c:pt idx="1">
                  <c:v>Incongruent</c:v>
                </c:pt>
              </c:strCache>
            </c:strRef>
          </c:cat>
          <c:val>
            <c:numRef>
              <c:f>Sheet1!$BH$10:$BI$10</c:f>
              <c:numCache>
                <c:formatCode>General</c:formatCode>
                <c:ptCount val="2"/>
                <c:pt idx="0">
                  <c:v>1979</c:v>
                </c:pt>
                <c:pt idx="1">
                  <c:v>1854</c:v>
                </c:pt>
              </c:numCache>
            </c:numRef>
          </c:val>
          <c:smooth val="0"/>
          <c:extLst>
            <c:ext xmlns:c16="http://schemas.microsoft.com/office/drawing/2014/chart" uri="{C3380CC4-5D6E-409C-BE32-E72D297353CC}">
              <c16:uniqueId val="{00000001-0CFB-4D83-9DB0-CCEA0E91E169}"/>
            </c:ext>
          </c:extLst>
        </c:ser>
        <c:ser>
          <c:idx val="3"/>
          <c:order val="2"/>
          <c:tx>
            <c:strRef>
              <c:f>Sheet1!$BG$11</c:f>
              <c:strCache>
                <c:ptCount val="1"/>
                <c:pt idx="0">
                  <c:v>I WANT</c:v>
                </c:pt>
              </c:strCache>
            </c:strRef>
          </c:tx>
          <c:spPr>
            <a:ln w="19050" cap="rnd">
              <a:solidFill>
                <a:schemeClr val="accent4"/>
              </a:solidFill>
              <a:round/>
            </a:ln>
            <a:effectLst/>
          </c:spPr>
          <c:marker>
            <c:symbol val="plus"/>
            <c:size val="7"/>
            <c:spPr>
              <a:noFill/>
              <a:ln w="9525">
                <a:solidFill>
                  <a:schemeClr val="accent4"/>
                </a:solidFill>
              </a:ln>
              <a:effectLst/>
            </c:spPr>
          </c:marker>
          <c:errBars>
            <c:errDir val="y"/>
            <c:errBarType val="both"/>
            <c:errValType val="cust"/>
            <c:noEndCap val="0"/>
            <c:plus>
              <c:numRef>
                <c:f>Sheet1!$BK$9:$BL$9</c:f>
                <c:numCache>
                  <c:formatCode>General</c:formatCode>
                  <c:ptCount val="2"/>
                  <c:pt idx="0">
                    <c:v>85.665838901092442</c:v>
                  </c:pt>
                  <c:pt idx="1">
                    <c:v>113.26927588033334</c:v>
                  </c:pt>
                </c:numCache>
              </c:numRef>
            </c:plus>
            <c:minus>
              <c:numRef>
                <c:f>Sheet1!$BK$9:$BL$9</c:f>
                <c:numCache>
                  <c:formatCode>General</c:formatCode>
                  <c:ptCount val="2"/>
                  <c:pt idx="0">
                    <c:v>85.665838901092442</c:v>
                  </c:pt>
                  <c:pt idx="1">
                    <c:v>113.26927588033334</c:v>
                  </c:pt>
                </c:numCache>
              </c:numRef>
            </c:minus>
            <c:spPr>
              <a:noFill/>
              <a:ln w="9525" cap="flat" cmpd="sng" algn="ctr">
                <a:solidFill>
                  <a:schemeClr val="tx1">
                    <a:lumMod val="65000"/>
                    <a:lumOff val="35000"/>
                  </a:schemeClr>
                </a:solidFill>
                <a:round/>
              </a:ln>
              <a:effectLst/>
            </c:spPr>
          </c:errBars>
          <c:cat>
            <c:strRef>
              <c:f>Sheet1!$BH$7:$BI$7</c:f>
              <c:strCache>
                <c:ptCount val="2"/>
                <c:pt idx="0">
                  <c:v>Congruent</c:v>
                </c:pt>
                <c:pt idx="1">
                  <c:v>Incongruent</c:v>
                </c:pt>
              </c:strCache>
            </c:strRef>
          </c:cat>
          <c:val>
            <c:numRef>
              <c:f>Sheet1!$BH$11:$BI$11</c:f>
              <c:numCache>
                <c:formatCode>General</c:formatCode>
                <c:ptCount val="2"/>
                <c:pt idx="0">
                  <c:v>1421</c:v>
                </c:pt>
                <c:pt idx="1">
                  <c:v>1558</c:v>
                </c:pt>
              </c:numCache>
            </c:numRef>
          </c:val>
          <c:smooth val="0"/>
          <c:extLst>
            <c:ext xmlns:c16="http://schemas.microsoft.com/office/drawing/2014/chart" uri="{C3380CC4-5D6E-409C-BE32-E72D297353CC}">
              <c16:uniqueId val="{00000002-0CFB-4D83-9DB0-CCEA0E91E169}"/>
            </c:ext>
          </c:extLst>
        </c:ser>
        <c:ser>
          <c:idx val="0"/>
          <c:order val="3"/>
          <c:tx>
            <c:strRef>
              <c:f>Sheet1!$BG$8</c:f>
              <c:strCache>
                <c:ptCount val="1"/>
                <c:pt idx="0">
                  <c:v>I AM</c:v>
                </c:pt>
              </c:strCache>
            </c:strRef>
          </c:tx>
          <c:spPr>
            <a:ln w="19050" cap="rnd">
              <a:solidFill>
                <a:schemeClr val="accent1"/>
              </a:solidFill>
              <a:round/>
            </a:ln>
            <a:effectLst/>
          </c:spPr>
          <c:marker>
            <c:symbol val="diamond"/>
            <c:size val="6"/>
            <c:spPr>
              <a:solidFill>
                <a:schemeClr val="accent1"/>
              </a:solidFill>
              <a:ln w="9525">
                <a:solidFill>
                  <a:schemeClr val="accent1"/>
                </a:solidFill>
              </a:ln>
              <a:effectLst/>
            </c:spPr>
          </c:marker>
          <c:errBars>
            <c:errDir val="y"/>
            <c:errBarType val="both"/>
            <c:errValType val="cust"/>
            <c:noEndCap val="0"/>
            <c:plus>
              <c:numRef>
                <c:f>Sheet1!$BK$8:$BL$8</c:f>
                <c:numCache>
                  <c:formatCode>General</c:formatCode>
                  <c:ptCount val="2"/>
                  <c:pt idx="0">
                    <c:v>57.967217656405893</c:v>
                  </c:pt>
                  <c:pt idx="1">
                    <c:v>69.884287690202314</c:v>
                  </c:pt>
                </c:numCache>
              </c:numRef>
            </c:plus>
            <c:minus>
              <c:numRef>
                <c:f>Sheet1!$BK$8:$BL$8</c:f>
                <c:numCache>
                  <c:formatCode>General</c:formatCode>
                  <c:ptCount val="2"/>
                  <c:pt idx="0">
                    <c:v>57.967217656405893</c:v>
                  </c:pt>
                  <c:pt idx="1">
                    <c:v>69.884287690202314</c:v>
                  </c:pt>
                </c:numCache>
              </c:numRef>
            </c:minus>
            <c:spPr>
              <a:noFill/>
              <a:ln w="9525" cap="flat" cmpd="sng" algn="ctr">
                <a:solidFill>
                  <a:schemeClr val="tx1">
                    <a:lumMod val="65000"/>
                    <a:lumOff val="35000"/>
                  </a:schemeClr>
                </a:solidFill>
                <a:round/>
              </a:ln>
              <a:effectLst/>
            </c:spPr>
          </c:errBars>
          <c:cat>
            <c:strRef>
              <c:f>Sheet1!$BH$7:$BI$7</c:f>
              <c:strCache>
                <c:ptCount val="2"/>
                <c:pt idx="0">
                  <c:v>Congruent</c:v>
                </c:pt>
                <c:pt idx="1">
                  <c:v>Incongruent</c:v>
                </c:pt>
              </c:strCache>
            </c:strRef>
          </c:cat>
          <c:val>
            <c:numRef>
              <c:f>Sheet1!$BH$8:$BI$8</c:f>
              <c:numCache>
                <c:formatCode>General</c:formatCode>
                <c:ptCount val="2"/>
                <c:pt idx="0">
                  <c:v>1228</c:v>
                </c:pt>
                <c:pt idx="1">
                  <c:v>1334</c:v>
                </c:pt>
              </c:numCache>
            </c:numRef>
          </c:val>
          <c:smooth val="0"/>
          <c:extLst>
            <c:ext xmlns:c16="http://schemas.microsoft.com/office/drawing/2014/chart" uri="{C3380CC4-5D6E-409C-BE32-E72D297353CC}">
              <c16:uniqueId val="{00000003-0CFB-4D83-9DB0-CCEA0E91E169}"/>
            </c:ext>
          </c:extLst>
        </c:ser>
        <c:dLbls>
          <c:showLegendKey val="0"/>
          <c:showVal val="0"/>
          <c:showCatName val="0"/>
          <c:showSerName val="0"/>
          <c:showPercent val="0"/>
          <c:showBubbleSize val="0"/>
        </c:dLbls>
        <c:marker val="1"/>
        <c:smooth val="0"/>
        <c:axId val="316771368"/>
        <c:axId val="316767432"/>
      </c:lineChart>
      <c:catAx>
        <c:axId val="316771368"/>
        <c:scaling>
          <c:orientation val="minMax"/>
        </c:scaling>
        <c:delete val="0"/>
        <c:axPos val="b"/>
        <c:title>
          <c:tx>
            <c:rich>
              <a:bodyPr rot="0" spcFirstLastPara="1" vertOverflow="ellipsis" vert="horz" wrap="square" anchor="ctr" anchorCtr="1"/>
              <a:lstStyle/>
              <a:p>
                <a:pPr>
                  <a:defRPr sz="7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r>
                  <a:rPr lang="en-GB" sz="700"/>
                  <a:t>Statement Congruence </a:t>
                </a:r>
              </a:p>
            </c:rich>
          </c:tx>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title>
        <c:numFmt formatCode="General" sourceLinked="1"/>
        <c:majorTickMark val="none"/>
        <c:minorTickMark val="out"/>
        <c:tickLblPos val="nextTo"/>
        <c:spPr>
          <a:noFill/>
          <a:ln w="9525" cap="flat" cmpd="sng" algn="ctr">
            <a:solidFill>
              <a:schemeClr val="tx1">
                <a:lumMod val="95000"/>
                <a:lumOff val="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crossAx val="316767432"/>
        <c:crosses val="autoZero"/>
        <c:auto val="1"/>
        <c:lblAlgn val="ctr"/>
        <c:lblOffset val="100"/>
        <c:noMultiLvlLbl val="0"/>
      </c:catAx>
      <c:valAx>
        <c:axId val="316767432"/>
        <c:scaling>
          <c:orientation val="minMax"/>
          <c:max val="2300"/>
          <c:min val="900"/>
        </c:scaling>
        <c:delete val="0"/>
        <c:axPos val="l"/>
        <c:majorGridlines>
          <c:spPr>
            <a:ln w="9525" cap="flat" cmpd="sng" algn="ctr">
              <a:solidFill>
                <a:schemeClr val="tx1">
                  <a:lumMod val="15000"/>
                  <a:lumOff val="85000"/>
                </a:schemeClr>
              </a:solidFill>
              <a:prstDash val="sysDot"/>
              <a:round/>
            </a:ln>
            <a:effectLst/>
          </c:spPr>
        </c:majorGridlines>
        <c:title>
          <c:tx>
            <c:rich>
              <a:bodyPr rot="-5400000" spcFirstLastPara="1" vertOverflow="ellipsis" vert="horz" wrap="square" anchor="ctr" anchorCtr="1"/>
              <a:lstStyle/>
              <a:p>
                <a:pPr>
                  <a:defRPr sz="7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r>
                  <a:rPr lang="en-GB" sz="700"/>
                  <a:t>Mean Repsonse Latency (MSec)</a:t>
                </a:r>
              </a:p>
            </c:rich>
          </c:tx>
          <c:layout>
            <c:manualLayout>
              <c:xMode val="edge"/>
              <c:yMode val="edge"/>
              <c:x val="1.7160459545842936E-2"/>
              <c:y val="0.12811035452251338"/>
            </c:manualLayout>
          </c:layout>
          <c:overlay val="0"/>
          <c:spPr>
            <a:noFill/>
            <a:ln>
              <a:noFill/>
            </a:ln>
            <a:effectLst/>
          </c:spPr>
          <c:txPr>
            <a:bodyPr rot="-5400000" spcFirstLastPara="1" vertOverflow="ellipsis" vert="horz" wrap="square" anchor="ctr" anchorCtr="1"/>
            <a:lstStyle/>
            <a:p>
              <a:pPr>
                <a:defRPr sz="7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title>
        <c:numFmt formatCode="General" sourceLinked="1"/>
        <c:majorTickMark val="out"/>
        <c:minorTickMark val="none"/>
        <c:tickLblPos val="nextTo"/>
        <c:spPr>
          <a:noFill/>
          <a:ln>
            <a:solidFill>
              <a:schemeClr val="tx1">
                <a:lumMod val="95000"/>
                <a:lumOff val="5000"/>
              </a:schemeClr>
            </a:solid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crossAx val="316771368"/>
        <c:crosses val="autoZero"/>
        <c:crossBetween val="between"/>
      </c:valAx>
      <c:spPr>
        <a:solidFill>
          <a:schemeClr val="bg1">
            <a:lumMod val="95000"/>
          </a:schemeClr>
        </a:solidFill>
        <a:ln>
          <a:noFill/>
        </a:ln>
        <a:effectLst/>
      </c:spPr>
    </c:plotArea>
    <c:legend>
      <c:legendPos val="r"/>
      <c:layout>
        <c:manualLayout>
          <c:xMode val="edge"/>
          <c:yMode val="edge"/>
          <c:x val="0.67197691435846751"/>
          <c:y val="0.18170345767789528"/>
          <c:w val="0.31328889555043965"/>
          <c:h val="0.49987492932650307"/>
        </c:manualLayout>
      </c:layout>
      <c:overlay val="0"/>
      <c:spPr>
        <a:noFill/>
        <a:ln>
          <a:noFill/>
        </a:ln>
        <a:effectLst/>
      </c:spPr>
      <c:txPr>
        <a:bodyPr rot="0" spcFirstLastPara="1" vertOverflow="ellipsis" vert="horz" wrap="square" anchor="ctr" anchorCtr="1"/>
        <a:lstStyle/>
        <a:p>
          <a:pPr>
            <a:defRPr sz="400" b="0" i="0" u="none" strike="noStrike" kern="1200" baseline="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showDLblsOverMax val="0"/>
  </c:chart>
  <c:spPr>
    <a:noFill/>
    <a:ln>
      <a:noFill/>
    </a:ln>
    <a:effectLst/>
  </c:spPr>
  <c:txPr>
    <a:bodyPr/>
    <a:lstStyle/>
    <a:p>
      <a:pPr>
        <a:defRPr sz="600">
          <a:solidFill>
            <a:sysClr val="windowText" lastClr="000000"/>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66E63B-9184-410B-B86A-F3CAF40A46AC}"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298716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6E63B-9184-410B-B86A-F3CAF40A46AC}"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2694792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6E63B-9184-410B-B86A-F3CAF40A46AC}"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286799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6E63B-9184-410B-B86A-F3CAF40A46AC}"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189348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66E63B-9184-410B-B86A-F3CAF40A46AC}" type="datetimeFigureOut">
              <a:rPr lang="en-GB" smtClean="0"/>
              <a:t>01/08/2019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364950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66E63B-9184-410B-B86A-F3CAF40A46AC}"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28168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66E63B-9184-410B-B86A-F3CAF40A46AC}" type="datetimeFigureOut">
              <a:rPr lang="en-GB" smtClean="0"/>
              <a:t>01/08/2019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133273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66E63B-9184-410B-B86A-F3CAF40A46AC}" type="datetimeFigureOut">
              <a:rPr lang="en-GB" smtClean="0"/>
              <a:t>01/08/2019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1571813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6E63B-9184-410B-B86A-F3CAF40A46AC}" type="datetimeFigureOut">
              <a:rPr lang="en-GB" smtClean="0"/>
              <a:t>01/08/2019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219029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366E63B-9184-410B-B86A-F3CAF40A46AC}"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179530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366E63B-9184-410B-B86A-F3CAF40A46AC}" type="datetimeFigureOut">
              <a:rPr lang="en-GB" smtClean="0"/>
              <a:t>01/08/2019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6B8541-D3AC-466C-B07A-13EF2BBBC3F7}" type="slidenum">
              <a:rPr lang="en-GB" smtClean="0"/>
              <a:t>‹#›</a:t>
            </a:fld>
            <a:endParaRPr lang="en-GB"/>
          </a:p>
        </p:txBody>
      </p:sp>
    </p:spTree>
    <p:extLst>
      <p:ext uri="{BB962C8B-B14F-4D97-AF65-F5344CB8AC3E}">
        <p14:creationId xmlns:p14="http://schemas.microsoft.com/office/powerpoint/2010/main" val="277823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5366E63B-9184-410B-B86A-F3CAF40A46AC}" type="datetimeFigureOut">
              <a:rPr lang="en-GB" smtClean="0"/>
              <a:t>01/08/2019</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B6B8541-D3AC-466C-B07A-13EF2BBBC3F7}" type="slidenum">
              <a:rPr lang="en-GB" smtClean="0"/>
              <a:t>‹#›</a:t>
            </a:fld>
            <a:endParaRPr lang="en-GB"/>
          </a:p>
        </p:txBody>
      </p:sp>
    </p:spTree>
    <p:extLst>
      <p:ext uri="{BB962C8B-B14F-4D97-AF65-F5344CB8AC3E}">
        <p14:creationId xmlns:p14="http://schemas.microsoft.com/office/powerpoint/2010/main" val="3559850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rolific.ac/" TargetMode="External"/><Relationship Id="rId2" Type="http://schemas.openxmlformats.org/officeDocument/2006/relationships/hyperlink" Target="https://osf.io/pwb67/" TargetMode="Externa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981559"/>
            <a:ext cx="6530112" cy="2447333"/>
          </a:xfrm>
          <a:solidFill>
            <a:schemeClr val="bg1"/>
          </a:solidFill>
          <a:ln>
            <a:noFill/>
          </a:ln>
        </p:spPr>
        <p:txBody>
          <a:bodyPr>
            <a:noAutofit/>
          </a:bodyPr>
          <a:lstStyle/>
          <a:p>
            <a:pPr algn="l">
              <a:lnSpc>
                <a:spcPct val="100000"/>
              </a:lnSpc>
            </a:pPr>
            <a:r>
              <a:rPr lang="en-GB" sz="1000" b="1" dirty="0">
                <a:latin typeface="Tahoma" panose="020B0604030504040204" pitchFamily="34" charset="0"/>
                <a:ea typeface="Tahoma" panose="020B0604030504040204" pitchFamily="34" charset="0"/>
                <a:cs typeface="Tahoma" panose="020B0604030504040204" pitchFamily="34" charset="0"/>
              </a:rPr>
              <a:t>Aims and hypotheses</a:t>
            </a:r>
            <a:endParaRPr lang="en-GB" sz="1000" dirty="0">
              <a:latin typeface="Tahoma" panose="020B0604030504040204" pitchFamily="34" charset="0"/>
              <a:ea typeface="Tahoma" panose="020B0604030504040204" pitchFamily="34" charset="0"/>
              <a:cs typeface="Tahoma" panose="020B0604030504040204" pitchFamily="34" charset="0"/>
            </a:endParaRPr>
          </a:p>
          <a:p>
            <a:pPr algn="l">
              <a:lnSpc>
                <a:spcPct val="100000"/>
              </a:lnSpc>
              <a:spcBef>
                <a:spcPts val="600"/>
              </a:spcBef>
            </a:pPr>
            <a:r>
              <a:rPr lang="en-GB" sz="700" dirty="0">
                <a:latin typeface="Tahoma" panose="020B0604030504040204" pitchFamily="34" charset="0"/>
                <a:ea typeface="Tahoma" panose="020B0604030504040204" pitchFamily="34" charset="0"/>
                <a:cs typeface="Tahoma" panose="020B0604030504040204" pitchFamily="34" charset="0"/>
              </a:rPr>
              <a:t>We aimed to develop a procedure for assessing body image dissatisfaction (BD) in males, using the Implicit Relational Assessment Procedure (IRAP; Barnes-Holmes et al, 2006, 2010), that was preregistered on the open science framework (OSF </a:t>
            </a:r>
            <a:r>
              <a:rPr lang="en-GB" sz="700" u="sng" dirty="0">
                <a:latin typeface="Tahoma" panose="020B0604030504040204" pitchFamily="34" charset="0"/>
                <a:ea typeface="Tahoma" panose="020B0604030504040204" pitchFamily="34" charset="0"/>
                <a:cs typeface="Tahoma" panose="020B0604030504040204" pitchFamily="34" charset="0"/>
                <a:hlinkClick r:id="rId2"/>
              </a:rPr>
              <a:t>https://osf.io/pwb67/</a:t>
            </a:r>
            <a:r>
              <a:rPr lang="en-GB" sz="700" dirty="0">
                <a:latin typeface="Tahoma" panose="020B0604030504040204" pitchFamily="34" charset="0"/>
                <a:ea typeface="Tahoma" panose="020B0604030504040204" pitchFamily="34" charset="0"/>
                <a:cs typeface="Tahoma" panose="020B0604030504040204" pitchFamily="34" charset="0"/>
              </a:rPr>
              <a:t>), and available to run in a web browser (using Java Script). </a:t>
            </a:r>
          </a:p>
          <a:p>
            <a:pPr algn="l">
              <a:lnSpc>
                <a:spcPct val="100000"/>
              </a:lnSpc>
              <a:spcBef>
                <a:spcPts val="600"/>
              </a:spcBef>
            </a:pPr>
            <a:r>
              <a:rPr lang="en-GB" sz="700" dirty="0">
                <a:latin typeface="Tahoma" panose="020B0604030504040204" pitchFamily="34" charset="0"/>
                <a:ea typeface="Tahoma" panose="020B0604030504040204" pitchFamily="34" charset="0"/>
                <a:cs typeface="Tahoma" panose="020B0604030504040204" pitchFamily="34" charset="0"/>
              </a:rPr>
              <a:t>BD is </a:t>
            </a:r>
            <a:r>
              <a:rPr lang="en-GB" sz="700" i="1" dirty="0">
                <a:latin typeface="Tahoma" panose="020B0604030504040204" pitchFamily="34" charset="0"/>
                <a:ea typeface="Tahoma" panose="020B0604030504040204" pitchFamily="34" charset="0"/>
                <a:cs typeface="Tahoma" panose="020B0604030504040204" pitchFamily="34" charset="0"/>
              </a:rPr>
              <a:t>a generally negative attitude towards one’s own body, which is determined by the discrepancy between actual (current) and ideal (idealized) body image </a:t>
            </a:r>
            <a:r>
              <a:rPr lang="en-GB" sz="700" dirty="0">
                <a:latin typeface="Tahoma" panose="020B0604030504040204" pitchFamily="34" charset="0"/>
                <a:ea typeface="Tahoma" panose="020B0604030504040204" pitchFamily="34" charset="0"/>
                <a:cs typeface="Tahoma" panose="020B0604030504040204" pitchFamily="34" charset="0"/>
              </a:rPr>
              <a:t>(</a:t>
            </a:r>
            <a:r>
              <a:rPr lang="en-GB" sz="700" dirty="0" err="1">
                <a:latin typeface="Tahoma" panose="020B0604030504040204" pitchFamily="34" charset="0"/>
                <a:ea typeface="Tahoma" panose="020B0604030504040204" pitchFamily="34" charset="0"/>
                <a:cs typeface="Tahoma" panose="020B0604030504040204" pitchFamily="34" charset="0"/>
              </a:rPr>
              <a:t>Heider</a:t>
            </a:r>
            <a:r>
              <a:rPr lang="en-GB" sz="700" dirty="0">
                <a:latin typeface="Tahoma" panose="020B0604030504040204" pitchFamily="34" charset="0"/>
                <a:ea typeface="Tahoma" panose="020B0604030504040204" pitchFamily="34" charset="0"/>
                <a:cs typeface="Tahoma" panose="020B0604030504040204" pitchFamily="34" charset="0"/>
              </a:rPr>
              <a:t>, </a:t>
            </a:r>
            <a:r>
              <a:rPr lang="en-GB" sz="700" dirty="0" err="1">
                <a:latin typeface="Tahoma" panose="020B0604030504040204" pitchFamily="34" charset="0"/>
                <a:ea typeface="Tahoma" panose="020B0604030504040204" pitchFamily="34" charset="0"/>
                <a:cs typeface="Tahoma" panose="020B0604030504040204" pitchFamily="34" charset="0"/>
              </a:rPr>
              <a:t>Spruyt</a:t>
            </a:r>
            <a:r>
              <a:rPr lang="en-GB" sz="700" dirty="0">
                <a:latin typeface="Tahoma" panose="020B0604030504040204" pitchFamily="34" charset="0"/>
                <a:ea typeface="Tahoma" panose="020B0604030504040204" pitchFamily="34" charset="0"/>
                <a:cs typeface="Tahoma" panose="020B0604030504040204" pitchFamily="34" charset="0"/>
              </a:rPr>
              <a:t> &amp; de </a:t>
            </a:r>
            <a:r>
              <a:rPr lang="en-GB" sz="700" dirty="0" err="1">
                <a:latin typeface="Tahoma" panose="020B0604030504040204" pitchFamily="34" charset="0"/>
                <a:ea typeface="Tahoma" panose="020B0604030504040204" pitchFamily="34" charset="0"/>
                <a:cs typeface="Tahoma" panose="020B0604030504040204" pitchFamily="34" charset="0"/>
              </a:rPr>
              <a:t>Houwer</a:t>
            </a:r>
            <a:r>
              <a:rPr lang="en-GB" sz="700" dirty="0">
                <a:latin typeface="Tahoma" panose="020B0604030504040204" pitchFamily="34" charset="0"/>
                <a:ea typeface="Tahoma" panose="020B0604030504040204" pitchFamily="34" charset="0"/>
                <a:cs typeface="Tahoma" panose="020B0604030504040204" pitchFamily="34" charset="0"/>
              </a:rPr>
              <a:t>, 2015). BD is associated with depression, self-harm and eating disorders and it has become a serious concern as public health problem (Griffith et al., 2017).</a:t>
            </a:r>
          </a:p>
          <a:p>
            <a:pPr algn="l">
              <a:lnSpc>
                <a:spcPct val="100000"/>
              </a:lnSpc>
              <a:spcBef>
                <a:spcPts val="600"/>
              </a:spcBef>
            </a:pPr>
            <a:r>
              <a:rPr lang="en-GB" sz="700" dirty="0">
                <a:latin typeface="Tahoma" panose="020B0604030504040204" pitchFamily="34" charset="0"/>
                <a:ea typeface="Tahoma" panose="020B0604030504040204" pitchFamily="34" charset="0"/>
                <a:cs typeface="Tahoma" panose="020B0604030504040204" pitchFamily="34" charset="0"/>
              </a:rPr>
              <a:t>The IRAP assesses self-relational concept strength. This is done by measuring rapid 2AFC (“TRUE”/”FALSE”) reaction time (RT) responses to a given conceptual statement and target words, and using response latency as a proxy for internal psychological tension. In each set of trials the responses are primed, using a congruent or incongruent response condition framing. Slowed RTs are seen as an indication of inhibition, caused by internal conflict.  Average correct RTs are compared between the various conditions, and are then compared against a battery of attitudinal measures to establish strength of self-referential concept.</a:t>
            </a:r>
          </a:p>
          <a:p>
            <a:pPr algn="l">
              <a:lnSpc>
                <a:spcPct val="100000"/>
              </a:lnSpc>
              <a:spcBef>
                <a:spcPts val="600"/>
              </a:spcBef>
            </a:pPr>
            <a:r>
              <a:rPr lang="en-GB" sz="700" dirty="0">
                <a:latin typeface="Tahoma" panose="020B0604030504040204" pitchFamily="34" charset="0"/>
                <a:ea typeface="Tahoma" panose="020B0604030504040204" pitchFamily="34" charset="0"/>
                <a:cs typeface="Tahoma" panose="020B0604030504040204" pitchFamily="34" charset="0"/>
              </a:rPr>
              <a:t>The IRAP has been developed as a measure of BD in females but not men, in whom BD is becoming a particular concern (Lawler &amp; Nixon, 2009). It has been used to assess a </a:t>
            </a:r>
            <a:r>
              <a:rPr lang="en-GB" sz="700" i="1" dirty="0">
                <a:latin typeface="Tahoma" panose="020B0604030504040204" pitchFamily="34" charset="0"/>
                <a:ea typeface="Tahoma" panose="020B0604030504040204" pitchFamily="34" charset="0"/>
                <a:cs typeface="Tahoma" panose="020B0604030504040204" pitchFamily="34" charset="0"/>
              </a:rPr>
              <a:t>drive for thinness</a:t>
            </a:r>
            <a:r>
              <a:rPr lang="en-GB" sz="700" dirty="0">
                <a:latin typeface="Tahoma" panose="020B0604030504040204" pitchFamily="34" charset="0"/>
                <a:ea typeface="Tahoma" panose="020B0604030504040204" pitchFamily="34" charset="0"/>
                <a:cs typeface="Tahoma" panose="020B0604030504040204" pitchFamily="34" charset="0"/>
              </a:rPr>
              <a:t> – a common concern in women. However a </a:t>
            </a:r>
            <a:r>
              <a:rPr lang="en-GB" sz="700" i="1" dirty="0">
                <a:latin typeface="Tahoma" panose="020B0604030504040204" pitchFamily="34" charset="0"/>
                <a:ea typeface="Tahoma" panose="020B0604030504040204" pitchFamily="34" charset="0"/>
                <a:cs typeface="Tahoma" panose="020B0604030504040204" pitchFamily="34" charset="0"/>
              </a:rPr>
              <a:t>drive for thinness </a:t>
            </a:r>
            <a:r>
              <a:rPr lang="en-GB" sz="700" dirty="0">
                <a:latin typeface="Tahoma" panose="020B0604030504040204" pitchFamily="34" charset="0"/>
                <a:ea typeface="Tahoma" panose="020B0604030504040204" pitchFamily="34" charset="0"/>
                <a:cs typeface="Tahoma" panose="020B0604030504040204" pitchFamily="34" charset="0"/>
              </a:rPr>
              <a:t>seems to be of less concern for men, who in general appear to be more concerned with increased muscle mass, and hence a </a:t>
            </a:r>
            <a:r>
              <a:rPr lang="en-GB" sz="700" i="1" dirty="0">
                <a:latin typeface="Tahoma" panose="020B0604030504040204" pitchFamily="34" charset="0"/>
                <a:ea typeface="Tahoma" panose="020B0604030504040204" pitchFamily="34" charset="0"/>
                <a:cs typeface="Tahoma" panose="020B0604030504040204" pitchFamily="34" charset="0"/>
              </a:rPr>
              <a:t>drive for muscularity </a:t>
            </a:r>
            <a:r>
              <a:rPr lang="en-GB" sz="700" dirty="0">
                <a:latin typeface="Tahoma" panose="020B0604030504040204" pitchFamily="34" charset="0"/>
                <a:ea typeface="Tahoma" panose="020B0604030504040204" pitchFamily="34" charset="0"/>
                <a:cs typeface="Tahoma" panose="020B0604030504040204" pitchFamily="34" charset="0"/>
              </a:rPr>
              <a:t>(</a:t>
            </a:r>
            <a:r>
              <a:rPr lang="en-GB" sz="700" dirty="0" err="1">
                <a:latin typeface="Tahoma" panose="020B0604030504040204" pitchFamily="34" charset="0"/>
                <a:ea typeface="Tahoma" panose="020B0604030504040204" pitchFamily="34" charset="0"/>
                <a:cs typeface="Tahoma" panose="020B0604030504040204" pitchFamily="34" charset="0"/>
              </a:rPr>
              <a:t>Dakanalis</a:t>
            </a:r>
            <a:r>
              <a:rPr lang="en-GB" sz="700" dirty="0">
                <a:latin typeface="Tahoma" panose="020B0604030504040204" pitchFamily="34" charset="0"/>
                <a:ea typeface="Tahoma" panose="020B0604030504040204" pitchFamily="34" charset="0"/>
                <a:cs typeface="Tahoma" panose="020B0604030504040204" pitchFamily="34" charset="0"/>
              </a:rPr>
              <a:t> et al., 2015).</a:t>
            </a:r>
          </a:p>
          <a:p>
            <a:pPr algn="l">
              <a:lnSpc>
                <a:spcPct val="100000"/>
              </a:lnSpc>
              <a:spcBef>
                <a:spcPts val="600"/>
              </a:spcBef>
            </a:pPr>
            <a:r>
              <a:rPr lang="en-GB" sz="700" dirty="0">
                <a:latin typeface="Tahoma" panose="020B0604030504040204" pitchFamily="34" charset="0"/>
                <a:ea typeface="Tahoma" panose="020B0604030504040204" pitchFamily="34" charset="0"/>
                <a:cs typeface="Tahoma" panose="020B0604030504040204" pitchFamily="34" charset="0"/>
              </a:rPr>
              <a:t>Our procedure focused on a drive for muscularity. We expected to see increased RTs for incongruent responses relative to congruent ones, and significant relations between measures of body shape concern, muscularity and response latencies. We expected tensions to be greater in young and especially gay males, as measured by negative associations between a </a:t>
            </a:r>
            <a:r>
              <a:rPr lang="en-GB" sz="700" i="1" dirty="0">
                <a:latin typeface="Tahoma" panose="020B0604030504040204" pitchFamily="34" charset="0"/>
                <a:ea typeface="Tahoma" panose="020B0604030504040204" pitchFamily="34" charset="0"/>
                <a:cs typeface="Tahoma" panose="020B0604030504040204" pitchFamily="34" charset="0"/>
              </a:rPr>
              <a:t>drive for muscularity </a:t>
            </a:r>
            <a:r>
              <a:rPr lang="en-GB" sz="700" dirty="0">
                <a:latin typeface="Tahoma" panose="020B0604030504040204" pitchFamily="34" charset="0"/>
                <a:ea typeface="Tahoma" panose="020B0604030504040204" pitchFamily="34" charset="0"/>
                <a:cs typeface="Tahoma" panose="020B0604030504040204" pitchFamily="34" charset="0"/>
              </a:rPr>
              <a:t>and age, and a </a:t>
            </a:r>
            <a:r>
              <a:rPr lang="en-GB" sz="700" i="1" dirty="0">
                <a:latin typeface="Tahoma" panose="020B0604030504040204" pitchFamily="34" charset="0"/>
                <a:ea typeface="Tahoma" panose="020B0604030504040204" pitchFamily="34" charset="0"/>
                <a:cs typeface="Tahoma" panose="020B0604030504040204" pitchFamily="34" charset="0"/>
              </a:rPr>
              <a:t>drive for muscularity </a:t>
            </a:r>
            <a:r>
              <a:rPr lang="en-GB" sz="700" dirty="0">
                <a:latin typeface="Tahoma" panose="020B0604030504040204" pitchFamily="34" charset="0"/>
                <a:ea typeface="Tahoma" panose="020B0604030504040204" pitchFamily="34" charset="0"/>
                <a:cs typeface="Tahoma" panose="020B0604030504040204" pitchFamily="34" charset="0"/>
              </a:rPr>
              <a:t>and sexuality.  </a:t>
            </a:r>
          </a:p>
        </p:txBody>
      </p:sp>
      <p:sp>
        <p:nvSpPr>
          <p:cNvPr id="2" name="Title 1"/>
          <p:cNvSpPr>
            <a:spLocks noGrp="1"/>
          </p:cNvSpPr>
          <p:nvPr>
            <p:ph type="ctrTitle"/>
          </p:nvPr>
        </p:nvSpPr>
        <p:spPr>
          <a:xfrm>
            <a:off x="152400" y="61694"/>
            <a:ext cx="6530112" cy="919863"/>
          </a:xfrm>
          <a:solidFill>
            <a:schemeClr val="accent1">
              <a:lumMod val="50000"/>
            </a:schemeClr>
          </a:solidFill>
          <a:ln>
            <a:solidFill>
              <a:srgbClr val="002060"/>
            </a:solidFill>
          </a:ln>
        </p:spPr>
        <p:txBody>
          <a:bodyPr anchor="t">
            <a:noAutofit/>
          </a:bodyPr>
          <a:lstStyle/>
          <a:p>
            <a:pPr algn="l">
              <a:lnSpc>
                <a:spcPct val="100000"/>
              </a:lnSpc>
            </a:pPr>
            <a:r>
              <a:rPr lang="en-GB" sz="1500" dirty="0">
                <a:solidFill>
                  <a:schemeClr val="bg1"/>
                </a:solidFill>
                <a:latin typeface="Tahoma" panose="020B0604030504040204" pitchFamily="34" charset="0"/>
                <a:ea typeface="Tahoma" panose="020B0604030504040204" pitchFamily="34" charset="0"/>
                <a:cs typeface="Tahoma" panose="020B0604030504040204" pitchFamily="34" charset="0"/>
              </a:rPr>
              <a:t>Development of a process for assessing male body image and body dissatisfaction, using the Implicit Relational Assessment Procedure (IRAP</a:t>
            </a:r>
            <a:r>
              <a:rPr lang="en-GB" sz="500" dirty="0">
                <a:solidFill>
                  <a:schemeClr val="bg1"/>
                </a:solidFill>
                <a:latin typeface="Tahoma" panose="020B0604030504040204" pitchFamily="34" charset="0"/>
                <a:ea typeface="Tahoma" panose="020B0604030504040204" pitchFamily="34" charset="0"/>
                <a:cs typeface="Tahoma" panose="020B0604030504040204" pitchFamily="34" charset="0"/>
              </a:rPr>
              <a:t>). </a:t>
            </a:r>
            <a:br>
              <a:rPr lang="en-GB" sz="500" dirty="0">
                <a:solidFill>
                  <a:schemeClr val="bg1"/>
                </a:solidFill>
                <a:latin typeface="Tahoma" panose="020B0604030504040204" pitchFamily="34" charset="0"/>
                <a:ea typeface="Tahoma" panose="020B0604030504040204" pitchFamily="34" charset="0"/>
                <a:cs typeface="Tahoma" panose="020B0604030504040204" pitchFamily="34" charset="0"/>
              </a:rPr>
            </a:br>
            <a:br>
              <a:rPr lang="en-GB" sz="5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100" dirty="0">
                <a:solidFill>
                  <a:schemeClr val="bg1"/>
                </a:solidFill>
                <a:latin typeface="Tahoma" panose="020B0604030504040204" pitchFamily="34" charset="0"/>
                <a:ea typeface="Tahoma" panose="020B0604030504040204" pitchFamily="34" charset="0"/>
                <a:cs typeface="Tahoma" panose="020B0604030504040204" pitchFamily="34" charset="0"/>
              </a:rPr>
              <a:t>Liam Cahill*, Andrew K. Dunn*, Marriott, M. &amp; Leunissen, J.</a:t>
            </a:r>
            <a:br>
              <a:rPr lang="en-GB" sz="1100" dirty="0">
                <a:latin typeface="Tahoma" panose="020B0604030504040204" pitchFamily="34" charset="0"/>
                <a:ea typeface="Tahoma" panose="020B0604030504040204" pitchFamily="34" charset="0"/>
                <a:cs typeface="Tahoma" panose="020B0604030504040204" pitchFamily="34" charset="0"/>
              </a:rPr>
            </a:br>
            <a:r>
              <a:rPr lang="en-GB" sz="800" dirty="0">
                <a:latin typeface="Tahoma" panose="020B0604030504040204" pitchFamily="34" charset="0"/>
                <a:ea typeface="Tahoma" panose="020B0604030504040204" pitchFamily="34" charset="0"/>
                <a:cs typeface="Tahoma" panose="020B0604030504040204" pitchFamily="34" charset="0"/>
              </a:rPr>
              <a:t>contact:*liam.cahill@ntu.ac.uk *andrew.dunn@ntu.ac.uk </a:t>
            </a:r>
          </a:p>
        </p:txBody>
      </p:sp>
      <p:sp>
        <p:nvSpPr>
          <p:cNvPr id="4" name="Subtitle 2"/>
          <p:cNvSpPr txBox="1">
            <a:spLocks/>
          </p:cNvSpPr>
          <p:nvPr/>
        </p:nvSpPr>
        <p:spPr>
          <a:xfrm>
            <a:off x="109535" y="3303402"/>
            <a:ext cx="6530113" cy="4019465"/>
          </a:xfrm>
          <a:prstGeom prst="rect">
            <a:avLst/>
          </a:prstGeom>
          <a:solidFill>
            <a:schemeClr val="bg1"/>
          </a:solid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sz="1000" b="1" dirty="0">
                <a:latin typeface="Tahoma" panose="020B0604030504040204" pitchFamily="34" charset="0"/>
                <a:ea typeface="Tahoma" panose="020B0604030504040204" pitchFamily="34" charset="0"/>
                <a:cs typeface="Tahoma" panose="020B0604030504040204" pitchFamily="34" charset="0"/>
              </a:rPr>
              <a:t>Methods and procedures </a:t>
            </a:r>
          </a:p>
          <a:p>
            <a:pPr marL="171450" indent="-171450" algn="l">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Following preregistration, we developed and validated a muscularity and thinness target word list for a Java scripted version of the IRAP</a:t>
            </a:r>
          </a:p>
          <a:p>
            <a:pPr marL="514350" lvl="1" indent="-171450" algn="l">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A 52 item synonym word list was (</a:t>
            </a:r>
            <a:r>
              <a:rPr lang="en-GB" sz="700" dirty="0" err="1">
                <a:latin typeface="Tahoma" panose="020B0604030504040204" pitchFamily="34" charset="0"/>
                <a:ea typeface="Tahoma" panose="020B0604030504040204" pitchFamily="34" charset="0"/>
                <a:cs typeface="Tahoma" panose="020B0604030504040204" pitchFamily="34" charset="0"/>
              </a:rPr>
              <a:t>likert</a:t>
            </a:r>
            <a:r>
              <a:rPr lang="en-GB" sz="700" dirty="0">
                <a:latin typeface="Tahoma" panose="020B0604030504040204" pitchFamily="34" charset="0"/>
                <a:ea typeface="Tahoma" panose="020B0604030504040204" pitchFamily="34" charset="0"/>
                <a:cs typeface="Tahoma" panose="020B0604030504040204" pitchFamily="34" charset="0"/>
              </a:rPr>
              <a:t> scale) rated (N=94; 40M;54F) on how well each word described </a:t>
            </a:r>
            <a:r>
              <a:rPr lang="en-GB" sz="700" b="1" dirty="0">
                <a:latin typeface="Tahoma" panose="020B0604030504040204" pitchFamily="34" charset="0"/>
                <a:ea typeface="Tahoma" panose="020B0604030504040204" pitchFamily="34" charset="0"/>
                <a:cs typeface="Tahoma" panose="020B0604030504040204" pitchFamily="34" charset="0"/>
              </a:rPr>
              <a:t>thinness</a:t>
            </a:r>
            <a:r>
              <a:rPr lang="en-GB" sz="700" dirty="0">
                <a:latin typeface="Tahoma" panose="020B0604030504040204" pitchFamily="34" charset="0"/>
                <a:ea typeface="Tahoma" panose="020B0604030504040204" pitchFamily="34" charset="0"/>
                <a:cs typeface="Tahoma" panose="020B0604030504040204" pitchFamily="34" charset="0"/>
              </a:rPr>
              <a:t> or </a:t>
            </a:r>
            <a:r>
              <a:rPr lang="en-GB" sz="700" b="1" dirty="0">
                <a:latin typeface="Tahoma" panose="020B0604030504040204" pitchFamily="34" charset="0"/>
                <a:ea typeface="Tahoma" panose="020B0604030504040204" pitchFamily="34" charset="0"/>
                <a:cs typeface="Tahoma" panose="020B0604030504040204" pitchFamily="34" charset="0"/>
              </a:rPr>
              <a:t>muscularity</a:t>
            </a:r>
            <a:r>
              <a:rPr lang="en-GB" sz="700" dirty="0">
                <a:latin typeface="Tahoma" panose="020B0604030504040204" pitchFamily="34" charset="0"/>
                <a:ea typeface="Tahoma" panose="020B0604030504040204" pitchFamily="34" charset="0"/>
                <a:cs typeface="Tahoma" panose="020B0604030504040204" pitchFamily="34" charset="0"/>
              </a:rPr>
              <a:t>,  to identify the top rated 6 items as target words for each category (see Figure 1). </a:t>
            </a:r>
          </a:p>
          <a:p>
            <a:pPr marL="171450" indent="-171450" algn="l">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We then built our (Java scripted) Male IRAP using the target words and validated it in our lab (n=22) against a modified version of the original (</a:t>
            </a:r>
            <a:r>
              <a:rPr lang="en-GB" sz="700" dirty="0" err="1">
                <a:latin typeface="Tahoma" panose="020B0604030504040204" pitchFamily="34" charset="0"/>
                <a:ea typeface="Tahoma" panose="020B0604030504040204" pitchFamily="34" charset="0"/>
                <a:cs typeface="Tahoma" panose="020B0604030504040204" pitchFamily="34" charset="0"/>
              </a:rPr>
              <a:t>Psychopy</a:t>
            </a:r>
            <a:r>
              <a:rPr lang="en-GB" sz="700" dirty="0">
                <a:latin typeface="Tahoma" panose="020B0604030504040204" pitchFamily="34" charset="0"/>
                <a:ea typeface="Tahoma" panose="020B0604030504040204" pitchFamily="34" charset="0"/>
                <a:cs typeface="Tahoma" panose="020B0604030504040204" pitchFamily="34" charset="0"/>
              </a:rPr>
              <a:t> scripted) IRAP (Hussey, 2017). Data not reported here.</a:t>
            </a:r>
          </a:p>
          <a:p>
            <a:pPr marL="171450" indent="-171450" algn="l">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Next we crowd sourced (</a:t>
            </a:r>
            <a:r>
              <a:rPr lang="en-GB" sz="700" u="sng" dirty="0">
                <a:latin typeface="Tahoma" panose="020B0604030504040204" pitchFamily="34" charset="0"/>
                <a:ea typeface="Tahoma" panose="020B0604030504040204" pitchFamily="34" charset="0"/>
                <a:cs typeface="Tahoma" panose="020B0604030504040204" pitchFamily="34" charset="0"/>
                <a:hlinkClick r:id="rId3"/>
              </a:rPr>
              <a:t>https://app.prolific.ac</a:t>
            </a:r>
            <a:r>
              <a:rPr lang="en-GB" sz="700" dirty="0">
                <a:latin typeface="Tahoma" panose="020B0604030504040204" pitchFamily="34" charset="0"/>
                <a:ea typeface="Tahoma" panose="020B0604030504040204" pitchFamily="34" charset="0"/>
                <a:cs typeface="Tahoma" panose="020B0604030504040204" pitchFamily="34" charset="0"/>
              </a:rPr>
              <a:t>) online, a sample of 106 Males (aged 18-61yrs: mean 34.7yrs) who completed our new Male IRAP online alongside a set of demographic and psychometric measures. The procedure, target words and measures are present in Figure 1.</a:t>
            </a:r>
            <a:endParaRPr lang="en-GB" sz="800" dirty="0">
              <a:latin typeface="Tahoma" panose="020B0604030504040204" pitchFamily="34" charset="0"/>
              <a:ea typeface="Tahoma" panose="020B0604030504040204" pitchFamily="34" charset="0"/>
              <a:cs typeface="Tahoma" panose="020B0604030504040204" pitchFamily="34" charset="0"/>
            </a:endParaRPr>
          </a:p>
          <a:p>
            <a:pPr algn="l">
              <a:lnSpc>
                <a:spcPct val="120000"/>
              </a:lnSpc>
            </a:pPr>
            <a:endParaRPr lang="en-GB" sz="900" dirty="0">
              <a:latin typeface="Tahoma" panose="020B0604030504040204" pitchFamily="34" charset="0"/>
              <a:ea typeface="Tahoma" panose="020B0604030504040204" pitchFamily="34" charset="0"/>
              <a:cs typeface="Tahoma" panose="020B0604030504040204" pitchFamily="34" charset="0"/>
            </a:endParaRPr>
          </a:p>
        </p:txBody>
      </p:sp>
      <p:sp>
        <p:nvSpPr>
          <p:cNvPr id="5" name="Subtitle 2"/>
          <p:cNvSpPr txBox="1">
            <a:spLocks/>
          </p:cNvSpPr>
          <p:nvPr/>
        </p:nvSpPr>
        <p:spPr>
          <a:xfrm>
            <a:off x="82961" y="7516976"/>
            <a:ext cx="6530115" cy="2712205"/>
          </a:xfrm>
          <a:prstGeom prst="rect">
            <a:avLst/>
          </a:prstGeom>
          <a:no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000" b="1" dirty="0">
                <a:latin typeface="Tahoma" panose="020B0604030504040204" pitchFamily="34" charset="0"/>
                <a:ea typeface="Tahoma" panose="020B0604030504040204" pitchFamily="34" charset="0"/>
                <a:cs typeface="Tahoma" panose="020B0604030504040204" pitchFamily="34" charset="0"/>
              </a:rPr>
              <a:t>Results  </a:t>
            </a:r>
          </a:p>
          <a:p>
            <a:pPr algn="l">
              <a:lnSpc>
                <a:spcPct val="100000"/>
              </a:lnSpc>
            </a:pPr>
            <a:r>
              <a:rPr lang="en-GB" sz="700" dirty="0">
                <a:latin typeface="Tahoma" panose="020B0604030504040204" pitchFamily="34" charset="0"/>
                <a:ea typeface="Tahoma" panose="020B0604030504040204" pitchFamily="34" charset="0"/>
                <a:cs typeface="Tahoma" panose="020B0604030504040204" pitchFamily="34" charset="0"/>
              </a:rPr>
              <a:t>A 2 (statement congruence: congruent, incongruent) X 4 (concept statement: I am, I am not, I want, I don’t want) repeated measures ANOVA revealed:</a:t>
            </a:r>
          </a:p>
          <a:p>
            <a:pPr marL="171450" lvl="0" indent="-171450" algn="l" defTabSz="4572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A main effect of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statement congruence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F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(1, 105) = 38.89,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.001, η² = .27).</a:t>
            </a:r>
          </a:p>
          <a:p>
            <a:pPr marL="171450" lvl="0" indent="-171450" algn="l" defTabSz="4572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A main effect of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concept statement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F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(3, 315) = 492.14,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.001, η² = .82).</a:t>
            </a:r>
          </a:p>
          <a:p>
            <a:pPr marL="171450" lvl="0" indent="-171450" algn="l" defTabSz="4572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A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statement congruence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X</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 concept statement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interaction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F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(3, 315) = 105.44,</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 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001, η² =.50).</a:t>
            </a:r>
          </a:p>
        </p:txBody>
      </p:sp>
      <p:sp>
        <p:nvSpPr>
          <p:cNvPr id="16" name="Control 6"/>
          <p:cNvSpPr>
            <a:spLocks noChangeArrowheads="1" noChangeShapeType="1"/>
          </p:cNvSpPr>
          <p:nvPr/>
        </p:nvSpPr>
        <p:spPr bwMode="auto">
          <a:xfrm>
            <a:off x="15114588" y="31529338"/>
            <a:ext cx="7153561" cy="394555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Rectangle 9"/>
          <p:cNvSpPr>
            <a:spLocks noChangeArrowheads="1"/>
          </p:cNvSpPr>
          <p:nvPr/>
        </p:nvSpPr>
        <p:spPr bwMode="auto">
          <a:xfrm>
            <a:off x="148097" y="11548440"/>
            <a:ext cx="6534415" cy="574334"/>
          </a:xfrm>
          <a:prstGeom prst="rect">
            <a:avLst/>
          </a:prstGeom>
          <a:solidFill>
            <a:schemeClr val="bg1">
              <a:lumMod val="95000"/>
            </a:schemeClr>
          </a:solidFill>
          <a:ln w="25400" algn="ctr">
            <a:solidFill>
              <a:srgbClr val="FFFFFF"/>
            </a:solidFill>
            <a:miter lim="800000"/>
            <a:headEnd/>
            <a:tailEnd/>
          </a:ln>
          <a:effectLst/>
          <a:extLst/>
        </p:spPr>
        <p:txBody>
          <a:bodyPr vert="horz" wrap="square" lIns="36576" tIns="36576" rIns="36576" bIns="36576" numCol="1" anchor="t" anchorCtr="0" compatLnSpc="1">
            <a:prstTxWarp prst="textNoShape">
              <a:avLst/>
            </a:prstTxWarp>
          </a:bodyPr>
          <a:lstStyle/>
          <a:p>
            <a:pPr lvl="0"/>
            <a:r>
              <a:rPr lang="en-GB" sz="600" b="1" dirty="0">
                <a:latin typeface="Tahoma" panose="020B0604030504040204" pitchFamily="34" charset="0"/>
                <a:ea typeface="Tahoma" panose="020B0604030504040204" pitchFamily="34" charset="0"/>
                <a:cs typeface="Tahoma" panose="020B0604030504040204" pitchFamily="34" charset="0"/>
              </a:rPr>
              <a:t>References </a:t>
            </a:r>
          </a:p>
          <a:p>
            <a:pPr marL="171450" lvl="0" indent="-171450">
              <a:buFont typeface="Arial" panose="020B0604020202020204" pitchFamily="34" charset="0"/>
              <a:buChar char="•"/>
            </a:pPr>
            <a:r>
              <a:rPr lang="en-GB" sz="400" dirty="0">
                <a:latin typeface="Tahoma" panose="020B0604030504040204" pitchFamily="34" charset="0"/>
                <a:ea typeface="Tahoma" panose="020B0604030504040204" pitchFamily="34" charset="0"/>
                <a:cs typeface="Tahoma" panose="020B0604030504040204" pitchFamily="34" charset="0"/>
              </a:rPr>
              <a:t>Barnes-Holmes, D., Barnes-Holmes, Y., Power, P., Hayden, E., Milnes, R. (2006). Do you really know what you believe? Developing the Implicit Relational Assessment Procedure (IRAP) as a direct measure of implicit beliefs. </a:t>
            </a:r>
            <a:r>
              <a:rPr lang="en-GB" sz="400" i="1" dirty="0">
                <a:latin typeface="Tahoma" panose="020B0604030504040204" pitchFamily="34" charset="0"/>
                <a:ea typeface="Tahoma" panose="020B0604030504040204" pitchFamily="34" charset="0"/>
                <a:cs typeface="Tahoma" panose="020B0604030504040204" pitchFamily="34" charset="0"/>
              </a:rPr>
              <a:t>The Irish Psychologist</a:t>
            </a:r>
            <a:r>
              <a:rPr lang="en-GB" sz="400" dirty="0">
                <a:latin typeface="Tahoma" panose="020B0604030504040204" pitchFamily="34" charset="0"/>
                <a:ea typeface="Tahoma" panose="020B0604030504040204" pitchFamily="34" charset="0"/>
                <a:cs typeface="Tahoma" panose="020B0604030504040204" pitchFamily="34" charset="0"/>
              </a:rPr>
              <a:t>, 32(7), 169-177.</a:t>
            </a:r>
          </a:p>
          <a:p>
            <a:pPr marL="171450" lvl="0" indent="-171450">
              <a:buFont typeface="Arial" panose="020B0604020202020204" pitchFamily="34" charset="0"/>
              <a:buChar char="•"/>
            </a:pPr>
            <a:r>
              <a:rPr lang="en-GB" sz="400" dirty="0">
                <a:latin typeface="Tahoma" panose="020B0604030504040204" pitchFamily="34" charset="0"/>
                <a:ea typeface="Tahoma" panose="020B0604030504040204" pitchFamily="34" charset="0"/>
                <a:cs typeface="Tahoma" panose="020B0604030504040204" pitchFamily="34" charset="0"/>
              </a:rPr>
              <a:t>Barnes-Holmes, D., Barnes-Holmes, Y., Stewart, I., &amp; Boles, S. (2010). A Sketch of the Implicit Relational Assessment procedure (IRAP) and the Relational Elaboration and Coherence (REC) model. </a:t>
            </a:r>
            <a:r>
              <a:rPr lang="en-GB" sz="400" i="1" dirty="0">
                <a:latin typeface="Tahoma" panose="020B0604030504040204" pitchFamily="34" charset="0"/>
                <a:ea typeface="Tahoma" panose="020B0604030504040204" pitchFamily="34" charset="0"/>
                <a:cs typeface="Tahoma" panose="020B0604030504040204" pitchFamily="34" charset="0"/>
              </a:rPr>
              <a:t>The Psychological Record</a:t>
            </a:r>
            <a:r>
              <a:rPr lang="en-GB" sz="400" dirty="0">
                <a:latin typeface="Tahoma" panose="020B0604030504040204" pitchFamily="34" charset="0"/>
                <a:ea typeface="Tahoma" panose="020B0604030504040204" pitchFamily="34" charset="0"/>
                <a:cs typeface="Tahoma" panose="020B0604030504040204" pitchFamily="34" charset="0"/>
              </a:rPr>
              <a:t>, 60, 527–542.</a:t>
            </a:r>
          </a:p>
          <a:p>
            <a:pPr marL="171450" lvl="0" indent="-171450">
              <a:buFont typeface="Arial" panose="020B0604020202020204" pitchFamily="34" charset="0"/>
              <a:buChar char="•"/>
            </a:pPr>
            <a:r>
              <a:rPr lang="en-GB" sz="400" dirty="0" err="1">
                <a:latin typeface="Tahoma" panose="020B0604030504040204" pitchFamily="34" charset="0"/>
                <a:ea typeface="Tahoma" panose="020B0604030504040204" pitchFamily="34" charset="0"/>
                <a:cs typeface="Tahoma" panose="020B0604030504040204" pitchFamily="34" charset="0"/>
              </a:rPr>
              <a:t>Dakanalis</a:t>
            </a:r>
            <a:r>
              <a:rPr lang="en-GB" sz="400" dirty="0">
                <a:latin typeface="Tahoma" panose="020B0604030504040204" pitchFamily="34" charset="0"/>
                <a:ea typeface="Tahoma" panose="020B0604030504040204" pitchFamily="34" charset="0"/>
                <a:cs typeface="Tahoma" panose="020B0604030504040204" pitchFamily="34" charset="0"/>
              </a:rPr>
              <a:t>, A., </a:t>
            </a:r>
            <a:r>
              <a:rPr lang="en-GB" sz="400" dirty="0" err="1">
                <a:latin typeface="Tahoma" panose="020B0604030504040204" pitchFamily="34" charset="0"/>
                <a:ea typeface="Tahoma" panose="020B0604030504040204" pitchFamily="34" charset="0"/>
                <a:cs typeface="Tahoma" panose="020B0604030504040204" pitchFamily="34" charset="0"/>
              </a:rPr>
              <a:t>Timko</a:t>
            </a:r>
            <a:r>
              <a:rPr lang="en-GB" sz="400" dirty="0">
                <a:latin typeface="Tahoma" panose="020B0604030504040204" pitchFamily="34" charset="0"/>
                <a:ea typeface="Tahoma" panose="020B0604030504040204" pitchFamily="34" charset="0"/>
                <a:cs typeface="Tahoma" panose="020B0604030504040204" pitchFamily="34" charset="0"/>
              </a:rPr>
              <a:t>, A., </a:t>
            </a:r>
            <a:r>
              <a:rPr lang="en-GB" sz="400" dirty="0" err="1">
                <a:latin typeface="Tahoma" panose="020B0604030504040204" pitchFamily="34" charset="0"/>
                <a:ea typeface="Tahoma" panose="020B0604030504040204" pitchFamily="34" charset="0"/>
                <a:cs typeface="Tahoma" panose="020B0604030504040204" pitchFamily="34" charset="0"/>
              </a:rPr>
              <a:t>Madeddu</a:t>
            </a:r>
            <a:r>
              <a:rPr lang="en-GB" sz="400" dirty="0">
                <a:latin typeface="Tahoma" panose="020B0604030504040204" pitchFamily="34" charset="0"/>
                <a:ea typeface="Tahoma" panose="020B0604030504040204" pitchFamily="34" charset="0"/>
                <a:cs typeface="Tahoma" panose="020B0604030504040204" pitchFamily="34" charset="0"/>
              </a:rPr>
              <a:t>, F., </a:t>
            </a:r>
            <a:r>
              <a:rPr lang="en-GB" sz="400" dirty="0" err="1">
                <a:latin typeface="Tahoma" panose="020B0604030504040204" pitchFamily="34" charset="0"/>
                <a:ea typeface="Tahoma" panose="020B0604030504040204" pitchFamily="34" charset="0"/>
                <a:cs typeface="Tahoma" panose="020B0604030504040204" pitchFamily="34" charset="0"/>
              </a:rPr>
              <a:t>Volpato</a:t>
            </a:r>
            <a:r>
              <a:rPr lang="en-GB" sz="400" dirty="0">
                <a:latin typeface="Tahoma" panose="020B0604030504040204" pitchFamily="34" charset="0"/>
                <a:ea typeface="Tahoma" panose="020B0604030504040204" pitchFamily="34" charset="0"/>
                <a:cs typeface="Tahoma" panose="020B0604030504040204" pitchFamily="34" charset="0"/>
              </a:rPr>
              <a:t>, C., </a:t>
            </a:r>
            <a:r>
              <a:rPr lang="en-GB" sz="400" dirty="0" err="1">
                <a:latin typeface="Tahoma" panose="020B0604030504040204" pitchFamily="34" charset="0"/>
                <a:ea typeface="Tahoma" panose="020B0604030504040204" pitchFamily="34" charset="0"/>
                <a:cs typeface="Tahoma" panose="020B0604030504040204" pitchFamily="34" charset="0"/>
              </a:rPr>
              <a:t>Clerici</a:t>
            </a:r>
            <a:r>
              <a:rPr lang="en-GB" sz="400" dirty="0">
                <a:latin typeface="Tahoma" panose="020B0604030504040204" pitchFamily="34" charset="0"/>
                <a:ea typeface="Tahoma" panose="020B0604030504040204" pitchFamily="34" charset="0"/>
                <a:cs typeface="Tahoma" panose="020B0604030504040204" pitchFamily="34" charset="0"/>
              </a:rPr>
              <a:t>, M., Riva, G., &amp; Zanetti, A. M. (2015). Are the Male Body Dissatisfaction and Drive for Muscularity Scales reliable and valid instruments? </a:t>
            </a:r>
            <a:r>
              <a:rPr lang="en-GB" sz="400" i="1" dirty="0">
                <a:latin typeface="Tahoma" panose="020B0604030504040204" pitchFamily="34" charset="0"/>
                <a:ea typeface="Tahoma" panose="020B0604030504040204" pitchFamily="34" charset="0"/>
                <a:cs typeface="Tahoma" panose="020B0604030504040204" pitchFamily="34" charset="0"/>
              </a:rPr>
              <a:t>Journal of Health Psychology</a:t>
            </a:r>
            <a:r>
              <a:rPr lang="en-GB" sz="400" dirty="0">
                <a:latin typeface="Tahoma" panose="020B0604030504040204" pitchFamily="34" charset="0"/>
                <a:ea typeface="Tahoma" panose="020B0604030504040204" pitchFamily="34" charset="0"/>
                <a:cs typeface="Tahoma" panose="020B0604030504040204" pitchFamily="34" charset="0"/>
              </a:rPr>
              <a:t>, 20(1), 48–59. </a:t>
            </a:r>
          </a:p>
          <a:p>
            <a:pPr marL="171450" lvl="0" indent="-171450">
              <a:buFont typeface="Arial" panose="020B0604020202020204" pitchFamily="34" charset="0"/>
              <a:buChar char="•"/>
            </a:pPr>
            <a:r>
              <a:rPr lang="en-GB" sz="400" dirty="0">
                <a:latin typeface="Tahoma" panose="020B0604030504040204" pitchFamily="34" charset="0"/>
                <a:ea typeface="Tahoma" panose="020B0604030504040204" pitchFamily="34" charset="0"/>
                <a:cs typeface="Tahoma" panose="020B0604030504040204" pitchFamily="34" charset="0"/>
              </a:rPr>
              <a:t>Griffiths, S., Murray, S. B., Bentley, C., </a:t>
            </a:r>
            <a:r>
              <a:rPr lang="en-GB" sz="400" dirty="0" err="1">
                <a:latin typeface="Tahoma" panose="020B0604030504040204" pitchFamily="34" charset="0"/>
                <a:ea typeface="Tahoma" panose="020B0604030504040204" pitchFamily="34" charset="0"/>
                <a:cs typeface="Tahoma" panose="020B0604030504040204" pitchFamily="34" charset="0"/>
              </a:rPr>
              <a:t>Gratwick-Sarll</a:t>
            </a:r>
            <a:r>
              <a:rPr lang="en-GB" sz="400" dirty="0">
                <a:latin typeface="Tahoma" panose="020B0604030504040204" pitchFamily="34" charset="0"/>
                <a:ea typeface="Tahoma" panose="020B0604030504040204" pitchFamily="34" charset="0"/>
                <a:cs typeface="Tahoma" panose="020B0604030504040204" pitchFamily="34" charset="0"/>
              </a:rPr>
              <a:t>, K., Harrison, C., &amp; </a:t>
            </a:r>
            <a:r>
              <a:rPr lang="en-GB" sz="400" dirty="0" err="1">
                <a:latin typeface="Tahoma" panose="020B0604030504040204" pitchFamily="34" charset="0"/>
                <a:ea typeface="Tahoma" panose="020B0604030504040204" pitchFamily="34" charset="0"/>
                <a:cs typeface="Tahoma" panose="020B0604030504040204" pitchFamily="34" charset="0"/>
              </a:rPr>
              <a:t>Mond</a:t>
            </a:r>
            <a:r>
              <a:rPr lang="en-GB" sz="400" dirty="0">
                <a:latin typeface="Tahoma" panose="020B0604030504040204" pitchFamily="34" charset="0"/>
                <a:ea typeface="Tahoma" panose="020B0604030504040204" pitchFamily="34" charset="0"/>
                <a:cs typeface="Tahoma" panose="020B0604030504040204" pitchFamily="34" charset="0"/>
              </a:rPr>
              <a:t>, J. M. (2017). Sex Differences in Quality of Life Impairment Associated with Body Dissatisfaction in Adolescents. </a:t>
            </a:r>
            <a:r>
              <a:rPr lang="en-GB" sz="400" i="1" dirty="0">
                <a:latin typeface="Tahoma" panose="020B0604030504040204" pitchFamily="34" charset="0"/>
                <a:ea typeface="Tahoma" panose="020B0604030504040204" pitchFamily="34" charset="0"/>
                <a:cs typeface="Tahoma" panose="020B0604030504040204" pitchFamily="34" charset="0"/>
              </a:rPr>
              <a:t>Journal of Adolescent Health</a:t>
            </a:r>
            <a:r>
              <a:rPr lang="en-GB" sz="400" dirty="0">
                <a:latin typeface="Tahoma" panose="020B0604030504040204" pitchFamily="34" charset="0"/>
                <a:ea typeface="Tahoma" panose="020B0604030504040204" pitchFamily="34" charset="0"/>
                <a:cs typeface="Tahoma" panose="020B0604030504040204" pitchFamily="34" charset="0"/>
              </a:rPr>
              <a:t>, 61(1), 77–82. </a:t>
            </a:r>
          </a:p>
          <a:p>
            <a:pPr marL="171450" lvl="0" indent="-171450">
              <a:buFont typeface="Arial" panose="020B0604020202020204" pitchFamily="34" charset="0"/>
              <a:buChar char="•"/>
            </a:pPr>
            <a:r>
              <a:rPr lang="en-GB" sz="400" dirty="0" err="1">
                <a:latin typeface="Tahoma" panose="020B0604030504040204" pitchFamily="34" charset="0"/>
                <a:ea typeface="Tahoma" panose="020B0604030504040204" pitchFamily="34" charset="0"/>
                <a:cs typeface="Tahoma" panose="020B0604030504040204" pitchFamily="34" charset="0"/>
              </a:rPr>
              <a:t>Heider</a:t>
            </a:r>
            <a:r>
              <a:rPr lang="en-GB" sz="400" dirty="0">
                <a:latin typeface="Tahoma" panose="020B0604030504040204" pitchFamily="34" charset="0"/>
                <a:ea typeface="Tahoma" panose="020B0604030504040204" pitchFamily="34" charset="0"/>
                <a:cs typeface="Tahoma" panose="020B0604030504040204" pitchFamily="34" charset="0"/>
              </a:rPr>
              <a:t>, N., </a:t>
            </a:r>
            <a:r>
              <a:rPr lang="en-GB" sz="400" dirty="0" err="1">
                <a:latin typeface="Tahoma" panose="020B0604030504040204" pitchFamily="34" charset="0"/>
                <a:ea typeface="Tahoma" panose="020B0604030504040204" pitchFamily="34" charset="0"/>
                <a:cs typeface="Tahoma" panose="020B0604030504040204" pitchFamily="34" charset="0"/>
              </a:rPr>
              <a:t>Spruyt</a:t>
            </a:r>
            <a:r>
              <a:rPr lang="en-GB" sz="400" dirty="0">
                <a:latin typeface="Tahoma" panose="020B0604030504040204" pitchFamily="34" charset="0"/>
                <a:ea typeface="Tahoma" panose="020B0604030504040204" pitchFamily="34" charset="0"/>
                <a:cs typeface="Tahoma" panose="020B0604030504040204" pitchFamily="34" charset="0"/>
              </a:rPr>
              <a:t>, A., &amp; De </a:t>
            </a:r>
            <a:r>
              <a:rPr lang="en-GB" sz="400" dirty="0" err="1">
                <a:latin typeface="Tahoma" panose="020B0604030504040204" pitchFamily="34" charset="0"/>
                <a:ea typeface="Tahoma" panose="020B0604030504040204" pitchFamily="34" charset="0"/>
                <a:cs typeface="Tahoma" panose="020B0604030504040204" pitchFamily="34" charset="0"/>
              </a:rPr>
              <a:t>Houwer</a:t>
            </a:r>
            <a:r>
              <a:rPr lang="en-GB" sz="400" dirty="0">
                <a:latin typeface="Tahoma" panose="020B0604030504040204" pitchFamily="34" charset="0"/>
                <a:ea typeface="Tahoma" panose="020B0604030504040204" pitchFamily="34" charset="0"/>
                <a:cs typeface="Tahoma" panose="020B0604030504040204" pitchFamily="34" charset="0"/>
              </a:rPr>
              <a:t>, J. (2015). Implicit beliefs about ideal body image predict body image dissatisfaction. </a:t>
            </a:r>
            <a:r>
              <a:rPr lang="en-GB" sz="400" i="1" dirty="0">
                <a:latin typeface="Tahoma" panose="020B0604030504040204" pitchFamily="34" charset="0"/>
                <a:ea typeface="Tahoma" panose="020B0604030504040204" pitchFamily="34" charset="0"/>
                <a:cs typeface="Tahoma" panose="020B0604030504040204" pitchFamily="34" charset="0"/>
              </a:rPr>
              <a:t>Frontiers in Psychology</a:t>
            </a:r>
            <a:r>
              <a:rPr lang="en-GB" sz="400" dirty="0">
                <a:latin typeface="Tahoma" panose="020B0604030504040204" pitchFamily="34" charset="0"/>
                <a:ea typeface="Tahoma" panose="020B0604030504040204" pitchFamily="34" charset="0"/>
                <a:cs typeface="Tahoma" panose="020B0604030504040204" pitchFamily="34" charset="0"/>
              </a:rPr>
              <a:t>, 6(1402), 1–9. </a:t>
            </a:r>
          </a:p>
          <a:p>
            <a:pPr marL="171450" lvl="0" indent="-171450">
              <a:buFont typeface="Arial" panose="020B0604020202020204" pitchFamily="34" charset="0"/>
              <a:buChar char="•"/>
            </a:pPr>
            <a:r>
              <a:rPr lang="en-GB" sz="400" dirty="0">
                <a:latin typeface="Tahoma" panose="020B0604030504040204" pitchFamily="34" charset="0"/>
                <a:ea typeface="Tahoma" panose="020B0604030504040204" pitchFamily="34" charset="0"/>
                <a:cs typeface="Tahoma" panose="020B0604030504040204" pitchFamily="34" charset="0"/>
              </a:rPr>
              <a:t>Lawler, M., &amp; Nixon, E. (2011). Body Dissatisfaction Among Adolescent Boys and Girls: The Effects of Body Mass, Peer Appearance Culture and Internalization of Appearance Ideals. </a:t>
            </a:r>
            <a:r>
              <a:rPr lang="en-GB" sz="400" i="1" dirty="0">
                <a:latin typeface="Tahoma" panose="020B0604030504040204" pitchFamily="34" charset="0"/>
                <a:ea typeface="Tahoma" panose="020B0604030504040204" pitchFamily="34" charset="0"/>
                <a:cs typeface="Tahoma" panose="020B0604030504040204" pitchFamily="34" charset="0"/>
              </a:rPr>
              <a:t>Journal of Youth and Adolescence</a:t>
            </a:r>
            <a:r>
              <a:rPr lang="en-GB" sz="400" dirty="0">
                <a:latin typeface="Tahoma" panose="020B0604030504040204" pitchFamily="34" charset="0"/>
                <a:ea typeface="Tahoma" panose="020B0604030504040204" pitchFamily="34" charset="0"/>
                <a:cs typeface="Tahoma" panose="020B0604030504040204" pitchFamily="34" charset="0"/>
              </a:rPr>
              <a:t>, 40(1), 59–71. </a:t>
            </a:r>
          </a:p>
        </p:txBody>
      </p:sp>
      <p:pic>
        <p:nvPicPr>
          <p:cNvPr id="103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20055" y="563993"/>
            <a:ext cx="1603416" cy="3779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9" name="Control 1"/>
          <p:cNvSpPr>
            <a:spLocks noChangeArrowheads="1" noChangeShapeType="1"/>
          </p:cNvSpPr>
          <p:nvPr/>
        </p:nvSpPr>
        <p:spPr bwMode="auto">
          <a:xfrm>
            <a:off x="42713275" y="24760238"/>
            <a:ext cx="3279775" cy="711358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grpSp>
        <p:nvGrpSpPr>
          <p:cNvPr id="50" name="Group 49"/>
          <p:cNvGrpSpPr/>
          <p:nvPr/>
        </p:nvGrpSpPr>
        <p:grpSpPr>
          <a:xfrm>
            <a:off x="168525" y="4626971"/>
            <a:ext cx="6477788" cy="2917733"/>
            <a:chOff x="4733458" y="1404049"/>
            <a:chExt cx="6416860" cy="2872030"/>
          </a:xfrm>
        </p:grpSpPr>
        <p:grpSp>
          <p:nvGrpSpPr>
            <p:cNvPr id="51" name="Group 50"/>
            <p:cNvGrpSpPr/>
            <p:nvPr/>
          </p:nvGrpSpPr>
          <p:grpSpPr>
            <a:xfrm>
              <a:off x="4733458" y="1404049"/>
              <a:ext cx="6416860" cy="2852702"/>
              <a:chOff x="819435" y="941713"/>
              <a:chExt cx="8682348" cy="3166911"/>
            </a:xfrm>
          </p:grpSpPr>
          <p:sp>
            <p:nvSpPr>
              <p:cNvPr id="55" name="Rounded Rectangle 54"/>
              <p:cNvSpPr/>
              <p:nvPr/>
            </p:nvSpPr>
            <p:spPr>
              <a:xfrm>
                <a:off x="2551219" y="1283683"/>
                <a:ext cx="4871553" cy="2824941"/>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latin typeface="Tahoma" panose="020B0604030504040204" pitchFamily="34" charset="0"/>
                  <a:ea typeface="Tahoma" panose="020B0604030504040204" pitchFamily="34" charset="0"/>
                  <a:cs typeface="Tahoma" panose="020B0604030504040204" pitchFamily="34" charset="0"/>
                </a:endParaRPr>
              </a:p>
            </p:txBody>
          </p:sp>
          <p:grpSp>
            <p:nvGrpSpPr>
              <p:cNvPr id="56" name="Group 55"/>
              <p:cNvGrpSpPr/>
              <p:nvPr/>
            </p:nvGrpSpPr>
            <p:grpSpPr>
              <a:xfrm>
                <a:off x="2508209" y="1284549"/>
                <a:ext cx="5054118" cy="1755966"/>
                <a:chOff x="219495" y="1044466"/>
                <a:chExt cx="6976752" cy="1693882"/>
              </a:xfrm>
            </p:grpSpPr>
            <p:cxnSp>
              <p:nvCxnSpPr>
                <p:cNvPr id="72" name="Straight Arrow Connector 71"/>
                <p:cNvCxnSpPr/>
                <p:nvPr/>
              </p:nvCxnSpPr>
              <p:spPr>
                <a:xfrm flipV="1">
                  <a:off x="3919177" y="1955474"/>
                  <a:ext cx="3277070" cy="76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772040" y="1494803"/>
                  <a:ext cx="2212181" cy="932963"/>
                </a:xfrm>
                <a:prstGeom prst="rect">
                  <a:avLst/>
                </a:prstGeom>
                <a:solidFill>
                  <a:schemeClr val="bg2">
                    <a:lumMod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dirty="0">
                    <a:latin typeface="Tahoma" panose="020B0604030504040204" pitchFamily="34" charset="0"/>
                    <a:ea typeface="Tahoma" panose="020B0604030504040204" pitchFamily="34" charset="0"/>
                    <a:cs typeface="Tahoma" panose="020B0604030504040204" pitchFamily="34" charset="0"/>
                  </a:endParaRPr>
                </a:p>
              </p:txBody>
            </p:sp>
            <p:sp>
              <p:nvSpPr>
                <p:cNvPr id="74" name="Rectangle 73"/>
                <p:cNvSpPr/>
                <p:nvPr/>
              </p:nvSpPr>
              <p:spPr>
                <a:xfrm>
                  <a:off x="859262" y="1488724"/>
                  <a:ext cx="2211632" cy="934631"/>
                </a:xfrm>
                <a:prstGeom prst="rect">
                  <a:avLst/>
                </a:prstGeom>
                <a:solidFill>
                  <a:schemeClr val="bg2">
                    <a:lumMod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Tahoma" panose="020B0604030504040204" pitchFamily="34" charset="0"/>
                    <a:ea typeface="Tahoma" panose="020B0604030504040204" pitchFamily="34" charset="0"/>
                    <a:cs typeface="Tahoma" panose="020B0604030504040204" pitchFamily="34" charset="0"/>
                  </a:endParaRPr>
                </a:p>
              </p:txBody>
            </p:sp>
            <p:grpSp>
              <p:nvGrpSpPr>
                <p:cNvPr id="75" name="Group 74"/>
                <p:cNvGrpSpPr/>
                <p:nvPr/>
              </p:nvGrpSpPr>
              <p:grpSpPr>
                <a:xfrm>
                  <a:off x="4827466" y="2157944"/>
                  <a:ext cx="1428077" cy="580404"/>
                  <a:chOff x="5515132" y="2141333"/>
                  <a:chExt cx="723857" cy="369617"/>
                </a:xfrm>
              </p:grpSpPr>
              <p:cxnSp>
                <p:nvCxnSpPr>
                  <p:cNvPr id="86" name="Straight Connector 85"/>
                  <p:cNvCxnSpPr/>
                  <p:nvPr/>
                </p:nvCxnSpPr>
                <p:spPr>
                  <a:xfrm flipH="1">
                    <a:off x="6238989" y="2141333"/>
                    <a:ext cx="0" cy="365207"/>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5515132" y="2506540"/>
                    <a:ext cx="721786" cy="441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5515132" y="2332254"/>
                    <a:ext cx="55815" cy="174286"/>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flipV="1">
                  <a:off x="3483707" y="1354040"/>
                  <a:ext cx="2767749" cy="785768"/>
                  <a:chOff x="5498809" y="2103139"/>
                  <a:chExt cx="762540" cy="867562"/>
                </a:xfrm>
              </p:grpSpPr>
              <p:cxnSp>
                <p:nvCxnSpPr>
                  <p:cNvPr id="83" name="Straight Connector 82"/>
                  <p:cNvCxnSpPr/>
                  <p:nvPr/>
                </p:nvCxnSpPr>
                <p:spPr>
                  <a:xfrm flipV="1">
                    <a:off x="6255364" y="2103139"/>
                    <a:ext cx="5985" cy="867562"/>
                  </a:xfrm>
                  <a:prstGeom prst="line">
                    <a:avLst/>
                  </a:prstGeom>
                  <a:ln>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flipV="1">
                    <a:off x="5498810" y="2964851"/>
                    <a:ext cx="758767" cy="5850"/>
                  </a:xfrm>
                  <a:prstGeom prst="line">
                    <a:avLst/>
                  </a:prstGeom>
                  <a:ln>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V="1">
                    <a:off x="5498809" y="2327410"/>
                    <a:ext cx="70768" cy="637441"/>
                  </a:xfrm>
                  <a:prstGeom prst="straightConnector1">
                    <a:avLst/>
                  </a:prstGeom>
                  <a:ln>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flipV="1">
                  <a:off x="1965083" y="1044466"/>
                  <a:ext cx="4546411" cy="1104600"/>
                  <a:chOff x="5479463" y="2226435"/>
                  <a:chExt cx="775719" cy="568721"/>
                </a:xfrm>
              </p:grpSpPr>
              <p:cxnSp>
                <p:nvCxnSpPr>
                  <p:cNvPr id="80" name="Straight Connector 79"/>
                  <p:cNvCxnSpPr/>
                  <p:nvPr/>
                </p:nvCxnSpPr>
                <p:spPr>
                  <a:xfrm>
                    <a:off x="6212100" y="2226435"/>
                    <a:ext cx="43082" cy="5686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5526404" y="2790819"/>
                    <a:ext cx="724437" cy="433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endCxn id="74" idx="0"/>
                  </p:cNvCxnSpPr>
                  <p:nvPr/>
                </p:nvCxnSpPr>
                <p:spPr>
                  <a:xfrm flipH="1" flipV="1">
                    <a:off x="5479463" y="2566423"/>
                    <a:ext cx="49543" cy="221651"/>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cxnSp>
              <p:nvCxnSpPr>
                <p:cNvPr id="78" name="Straight Arrow Connector 77"/>
                <p:cNvCxnSpPr/>
                <p:nvPr/>
              </p:nvCxnSpPr>
              <p:spPr>
                <a:xfrm flipV="1">
                  <a:off x="3034190" y="1946287"/>
                  <a:ext cx="733861" cy="33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219495" y="1963110"/>
                  <a:ext cx="6654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3058804" y="2004460"/>
                <a:ext cx="1431770" cy="410012"/>
              </a:xfrm>
              <a:prstGeom prst="rect">
                <a:avLst/>
              </a:prstGeom>
              <a:noFill/>
            </p:spPr>
            <p:txBody>
              <a:bodyPr wrap="square" rtlCol="0">
                <a:spAutoFit/>
              </a:bodyPr>
              <a:lstStyle/>
              <a:p>
                <a:pPr algn="ctr"/>
                <a:r>
                  <a:rPr lang="en-GB" sz="600" b="1" dirty="0">
                    <a:solidFill>
                      <a:schemeClr val="bg1"/>
                    </a:solidFill>
                    <a:latin typeface="Tahoma" panose="020B0604030504040204" pitchFamily="34" charset="0"/>
                    <a:ea typeface="Tahoma" panose="020B0604030504040204" pitchFamily="34" charset="0"/>
                    <a:cs typeface="Tahoma" panose="020B0604030504040204" pitchFamily="34" charset="0"/>
                  </a:rPr>
                  <a:t>“Respond as if the following is [FALSE] in relation to you.”</a:t>
                </a:r>
              </a:p>
            </p:txBody>
          </p:sp>
          <p:sp>
            <p:nvSpPr>
              <p:cNvPr id="58" name="TextBox 57"/>
              <p:cNvSpPr txBox="1"/>
              <p:nvPr/>
            </p:nvSpPr>
            <p:spPr>
              <a:xfrm>
                <a:off x="4846581" y="2095794"/>
                <a:ext cx="2159036" cy="205006"/>
              </a:xfrm>
              <a:prstGeom prst="rect">
                <a:avLst/>
              </a:prstGeom>
              <a:noFill/>
            </p:spPr>
            <p:txBody>
              <a:bodyPr wrap="square" rtlCol="0">
                <a:spAutoFit/>
              </a:bodyPr>
              <a:lstStyle/>
              <a:p>
                <a:pPr algn="ctr"/>
                <a:r>
                  <a:rPr lang="en-GB" sz="600" b="1" dirty="0">
                    <a:solidFill>
                      <a:schemeClr val="bg1"/>
                    </a:solidFill>
                    <a:latin typeface="Tahoma" panose="020B0604030504040204" pitchFamily="34" charset="0"/>
                    <a:ea typeface="Tahoma" panose="020B0604030504040204" pitchFamily="34" charset="0"/>
                    <a:cs typeface="Tahoma" panose="020B0604030504040204" pitchFamily="34" charset="0"/>
                  </a:rPr>
                  <a:t>“I want to be [muscly]”</a:t>
                </a:r>
              </a:p>
            </p:txBody>
          </p:sp>
          <p:sp>
            <p:nvSpPr>
              <p:cNvPr id="59" name="TextBox 58"/>
              <p:cNvSpPr txBox="1"/>
              <p:nvPr/>
            </p:nvSpPr>
            <p:spPr>
              <a:xfrm>
                <a:off x="2692271" y="1410693"/>
                <a:ext cx="2088721" cy="205006"/>
              </a:xfrm>
              <a:prstGeom prst="rect">
                <a:avLst/>
              </a:prstGeom>
              <a:noFill/>
            </p:spPr>
            <p:txBody>
              <a:bodyPr wrap="square" rtlCol="0">
                <a:spAutoFit/>
              </a:bodyPr>
              <a:lstStyle/>
              <a:p>
                <a:pPr algn="ctr"/>
                <a:r>
                  <a:rPr lang="en-GB" sz="600" b="1" dirty="0">
                    <a:latin typeface="Tahoma" panose="020B0604030504040204" pitchFamily="34" charset="0"/>
                    <a:ea typeface="Tahoma" panose="020B0604030504040204" pitchFamily="34" charset="0"/>
                    <a:cs typeface="Tahoma" panose="020B0604030504040204" pitchFamily="34" charset="0"/>
                  </a:rPr>
                  <a:t>Relational prime [True/False] </a:t>
                </a:r>
              </a:p>
            </p:txBody>
          </p:sp>
          <p:sp>
            <p:nvSpPr>
              <p:cNvPr id="60" name="TextBox 59"/>
              <p:cNvSpPr txBox="1"/>
              <p:nvPr/>
            </p:nvSpPr>
            <p:spPr>
              <a:xfrm>
                <a:off x="4732916" y="1393740"/>
                <a:ext cx="2595395" cy="205006"/>
              </a:xfrm>
              <a:prstGeom prst="rect">
                <a:avLst/>
              </a:prstGeom>
              <a:noFill/>
            </p:spPr>
            <p:txBody>
              <a:bodyPr wrap="square" rtlCol="0">
                <a:spAutoFit/>
              </a:bodyPr>
              <a:lstStyle/>
              <a:p>
                <a:r>
                  <a:rPr lang="en-GB" sz="600" b="1" dirty="0">
                    <a:latin typeface="Tahoma" panose="020B0604030504040204" pitchFamily="34" charset="0"/>
                    <a:ea typeface="Tahoma" panose="020B0604030504040204" pitchFamily="34" charset="0"/>
                    <a:cs typeface="Tahoma" panose="020B0604030504040204" pitchFamily="34" charset="0"/>
                  </a:rPr>
                  <a:t>[Concept statement] &amp; [target word]</a:t>
                </a:r>
              </a:p>
            </p:txBody>
          </p:sp>
          <p:sp>
            <p:nvSpPr>
              <p:cNvPr id="61" name="Rectangle 60"/>
              <p:cNvSpPr/>
              <p:nvPr/>
            </p:nvSpPr>
            <p:spPr>
              <a:xfrm>
                <a:off x="3253385" y="3211202"/>
                <a:ext cx="1479530" cy="605384"/>
              </a:xfrm>
              <a:prstGeom prst="rect">
                <a:avLst/>
              </a:prstGeom>
            </p:spPr>
            <p:txBody>
              <a:bodyPr wrap="square">
                <a:spAutoFit/>
              </a:bodyPr>
              <a:lstStyle/>
              <a:p>
                <a:r>
                  <a:rPr lang="en-GB" sz="600" b="1" dirty="0">
                    <a:latin typeface="Tahoma" panose="020B0604030504040204" pitchFamily="34" charset="0"/>
                    <a:ea typeface="Tahoma" panose="020B0604030504040204" pitchFamily="34" charset="0"/>
                    <a:cs typeface="Tahoma" panose="020B0604030504040204" pitchFamily="34" charset="0"/>
                  </a:rPr>
                  <a:t>Concept statements</a:t>
                </a:r>
              </a:p>
              <a:p>
                <a:pPr marL="285750" indent="-2857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I am</a:t>
                </a:r>
              </a:p>
              <a:p>
                <a:pPr marL="285750" indent="-2857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I am not</a:t>
                </a:r>
              </a:p>
              <a:p>
                <a:pPr marL="285750" indent="-2857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I want to be</a:t>
                </a:r>
              </a:p>
              <a:p>
                <a:pPr marL="285750" indent="-2857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I don’t want to be) </a:t>
                </a:r>
              </a:p>
            </p:txBody>
          </p:sp>
          <p:sp>
            <p:nvSpPr>
              <p:cNvPr id="62" name="TextBox 61"/>
              <p:cNvSpPr txBox="1"/>
              <p:nvPr/>
            </p:nvSpPr>
            <p:spPr>
              <a:xfrm>
                <a:off x="3059766" y="3027802"/>
                <a:ext cx="1334336" cy="187922"/>
              </a:xfrm>
              <a:prstGeom prst="rect">
                <a:avLst/>
              </a:prstGeom>
              <a:noFill/>
            </p:spPr>
            <p:txBody>
              <a:bodyPr wrap="none" rtlCol="0">
                <a:spAutoFit/>
              </a:bodyPr>
              <a:lstStyle/>
              <a:p>
                <a:r>
                  <a:rPr lang="en-GB" sz="500" b="1" dirty="0">
                    <a:latin typeface="Tahoma" panose="020B0604030504040204" pitchFamily="34" charset="0"/>
                    <a:ea typeface="Tahoma" panose="020B0604030504040204" pitchFamily="34" charset="0"/>
                    <a:cs typeface="Tahoma" panose="020B0604030504040204" pitchFamily="34" charset="0"/>
                  </a:rPr>
                  <a:t>Press button to continue</a:t>
                </a:r>
              </a:p>
            </p:txBody>
          </p:sp>
          <p:sp>
            <p:nvSpPr>
              <p:cNvPr id="63" name="TextBox 62"/>
              <p:cNvSpPr txBox="1"/>
              <p:nvPr/>
            </p:nvSpPr>
            <p:spPr>
              <a:xfrm>
                <a:off x="5926099" y="2760440"/>
                <a:ext cx="1079519" cy="269059"/>
              </a:xfrm>
              <a:prstGeom prst="rect">
                <a:avLst/>
              </a:prstGeom>
              <a:noFill/>
            </p:spPr>
            <p:txBody>
              <a:bodyPr wrap="square" rtlCol="0">
                <a:spAutoFit/>
              </a:bodyPr>
              <a:lstStyle/>
              <a:p>
                <a:r>
                  <a:rPr lang="en-GB" sz="500" dirty="0">
                    <a:latin typeface="Tahoma" panose="020B0604030504040204" pitchFamily="34" charset="0"/>
                    <a:ea typeface="Tahoma" panose="020B0604030504040204" pitchFamily="34" charset="0"/>
                    <a:cs typeface="Tahoma" panose="020B0604030504040204" pitchFamily="34" charset="0"/>
                  </a:rPr>
                  <a:t>Repeat if </a:t>
                </a:r>
                <a:r>
                  <a:rPr lang="en-GB" sz="500" b="1" dirty="0">
                    <a:solidFill>
                      <a:srgbClr val="FF0000"/>
                    </a:solidFill>
                    <a:latin typeface="Tahoma" panose="020B0604030504040204" pitchFamily="34" charset="0"/>
                    <a:ea typeface="Tahoma" panose="020B0604030504040204" pitchFamily="34" charset="0"/>
                    <a:cs typeface="Tahoma" panose="020B0604030504040204" pitchFamily="34" charset="0"/>
                  </a:rPr>
                  <a:t>incorrect</a:t>
                </a:r>
                <a:r>
                  <a:rPr lang="en-GB" sz="500" dirty="0">
                    <a:latin typeface="Tahoma" panose="020B0604030504040204" pitchFamily="34" charset="0"/>
                    <a:ea typeface="Tahoma" panose="020B0604030504040204" pitchFamily="34" charset="0"/>
                    <a:cs typeface="Tahoma" panose="020B0604030504040204" pitchFamily="34" charset="0"/>
                  </a:rPr>
                  <a:t> relative prime </a:t>
                </a:r>
              </a:p>
            </p:txBody>
          </p:sp>
          <p:sp>
            <p:nvSpPr>
              <p:cNvPr id="64" name="TextBox 63"/>
              <p:cNvSpPr txBox="1"/>
              <p:nvPr/>
            </p:nvSpPr>
            <p:spPr>
              <a:xfrm>
                <a:off x="4799485" y="1584921"/>
                <a:ext cx="2329853" cy="184978"/>
              </a:xfrm>
              <a:prstGeom prst="rect">
                <a:avLst/>
              </a:prstGeom>
              <a:noFill/>
            </p:spPr>
            <p:txBody>
              <a:bodyPr wrap="square" rtlCol="0">
                <a:spAutoFit/>
              </a:bodyPr>
              <a:lstStyle/>
              <a:p>
                <a:r>
                  <a:rPr lang="en-GB" sz="500" dirty="0">
                    <a:latin typeface="Tahoma" panose="020B0604030504040204" pitchFamily="34" charset="0"/>
                    <a:ea typeface="Tahoma" panose="020B0604030504040204" pitchFamily="34" charset="0"/>
                    <a:cs typeface="Tahoma" panose="020B0604030504040204" pitchFamily="34" charset="0"/>
                  </a:rPr>
                  <a:t>Present next statement if </a:t>
                </a:r>
                <a:r>
                  <a:rPr lang="en-GB" sz="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correct</a:t>
                </a:r>
                <a:r>
                  <a:rPr lang="en-GB" sz="500" dirty="0">
                    <a:latin typeface="Tahoma" panose="020B0604030504040204" pitchFamily="34" charset="0"/>
                    <a:ea typeface="Tahoma" panose="020B0604030504040204" pitchFamily="34" charset="0"/>
                    <a:cs typeface="Tahoma" panose="020B0604030504040204" pitchFamily="34" charset="0"/>
                  </a:rPr>
                  <a:t> relative to prime</a:t>
                </a:r>
              </a:p>
            </p:txBody>
          </p:sp>
          <p:sp>
            <p:nvSpPr>
              <p:cNvPr id="65" name="TextBox 64"/>
              <p:cNvSpPr txBox="1"/>
              <p:nvPr/>
            </p:nvSpPr>
            <p:spPr>
              <a:xfrm>
                <a:off x="6951756" y="1638089"/>
                <a:ext cx="605743" cy="605384"/>
              </a:xfrm>
              <a:prstGeom prst="rect">
                <a:avLst/>
              </a:prstGeom>
              <a:noFill/>
            </p:spPr>
            <p:txBody>
              <a:bodyPr wrap="square" rtlCol="0">
                <a:spAutoFit/>
              </a:bodyPr>
              <a:lstStyle/>
              <a:p>
                <a:r>
                  <a:rPr lang="en-GB" sz="500" dirty="0">
                    <a:latin typeface="Tahoma" panose="020B0604030504040204" pitchFamily="34" charset="0"/>
                    <a:ea typeface="Tahoma" panose="020B0604030504040204" pitchFamily="34" charset="0"/>
                    <a:cs typeface="Tahoma" panose="020B0604030504040204" pitchFamily="34" charset="0"/>
                  </a:rPr>
                  <a:t>End of trials, begin next relational block </a:t>
                </a:r>
              </a:p>
            </p:txBody>
          </p:sp>
          <p:sp>
            <p:nvSpPr>
              <p:cNvPr id="66" name="TextBox 65"/>
              <p:cNvSpPr txBox="1"/>
              <p:nvPr/>
            </p:nvSpPr>
            <p:spPr>
              <a:xfrm>
                <a:off x="4685821" y="3046953"/>
                <a:ext cx="2529856" cy="273341"/>
              </a:xfrm>
              <a:prstGeom prst="rect">
                <a:avLst/>
              </a:prstGeom>
              <a:noFill/>
            </p:spPr>
            <p:txBody>
              <a:bodyPr wrap="square" rtlCol="0">
                <a:spAutoFit/>
              </a:bodyPr>
              <a:lstStyle/>
              <a:p>
                <a:pPr algn="ctr"/>
                <a:r>
                  <a:rPr lang="en-GB" sz="500" b="1" dirty="0">
                    <a:latin typeface="Tahoma" panose="020B0604030504040204" pitchFamily="34" charset="0"/>
                    <a:ea typeface="Tahoma" panose="020B0604030504040204" pitchFamily="34" charset="0"/>
                    <a:cs typeface="Tahoma" panose="020B0604030504040204" pitchFamily="34" charset="0"/>
                  </a:rPr>
                  <a:t>Rapid 2AFC button press </a:t>
                </a:r>
              </a:p>
              <a:p>
                <a:pPr algn="ctr"/>
                <a:r>
                  <a:rPr lang="en-GB" sz="500" b="1" dirty="0">
                    <a:latin typeface="Tahoma" panose="020B0604030504040204" pitchFamily="34" charset="0"/>
                    <a:ea typeface="Tahoma" panose="020B0604030504040204" pitchFamily="34" charset="0"/>
                    <a:cs typeface="Tahoma" panose="020B0604030504040204" pitchFamily="34" charset="0"/>
                  </a:rPr>
                  <a:t>[True/False] </a:t>
                </a:r>
              </a:p>
            </p:txBody>
          </p:sp>
          <p:sp>
            <p:nvSpPr>
              <p:cNvPr id="67" name="TextBox 66"/>
              <p:cNvSpPr txBox="1"/>
              <p:nvPr/>
            </p:nvSpPr>
            <p:spPr>
              <a:xfrm>
                <a:off x="819435" y="1756431"/>
                <a:ext cx="1678352" cy="1148033"/>
              </a:xfrm>
              <a:prstGeom prst="rect">
                <a:avLst/>
              </a:prstGeom>
              <a:solidFill>
                <a:schemeClr val="bg1">
                  <a:lumMod val="95000"/>
                </a:schemeClr>
              </a:solidFill>
              <a:ln>
                <a:solidFill>
                  <a:schemeClr val="tx1"/>
                </a:solidFill>
              </a:ln>
            </p:spPr>
            <p:txBody>
              <a:bodyPr wrap="square" rtlCol="0">
                <a:spAutoFit/>
              </a:bodyPr>
              <a:lstStyle/>
              <a:p>
                <a:pPr>
                  <a:lnSpc>
                    <a:spcPct val="120000"/>
                  </a:lnSpc>
                </a:pPr>
                <a:r>
                  <a:rPr lang="en-GB" sz="600" b="1" dirty="0">
                    <a:solidFill>
                      <a:srgbClr val="FF0000"/>
                    </a:solidFill>
                    <a:latin typeface="Tahoma" panose="020B0604030504040204" pitchFamily="34" charset="0"/>
                    <a:ea typeface="Tahoma" panose="020B0604030504040204" pitchFamily="34" charset="0"/>
                    <a:cs typeface="Tahoma" panose="020B0604030504040204" pitchFamily="34" charset="0"/>
                  </a:rPr>
                  <a:t>Demographic measures </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Age</a:t>
                </a:r>
                <a:r>
                  <a:rPr lang="en-GB" sz="500" dirty="0">
                    <a:latin typeface="Tahoma" panose="020B0604030504040204" pitchFamily="34" charset="0"/>
                    <a:ea typeface="Tahoma" panose="020B0604030504040204" pitchFamily="34" charset="0"/>
                    <a:cs typeface="Tahoma" panose="020B0604030504040204" pitchFamily="34" charset="0"/>
                  </a:rPr>
                  <a:t> (years)</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Sexuality scale: </a:t>
                </a:r>
                <a:r>
                  <a:rPr lang="en-GB" sz="500" dirty="0">
                    <a:latin typeface="Tahoma" panose="020B0604030504040204" pitchFamily="34" charset="0"/>
                    <a:ea typeface="Tahoma" panose="020B0604030504040204" pitchFamily="34" charset="0"/>
                    <a:cs typeface="Tahoma" panose="020B0604030504040204" pitchFamily="34" charset="0"/>
                  </a:rPr>
                  <a:t>attraction to males or female (2 = exclusively gay; 200 = exclusively straight)</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Weight</a:t>
                </a:r>
                <a:r>
                  <a:rPr lang="en-GB" sz="500" dirty="0">
                    <a:latin typeface="Tahoma" panose="020B0604030504040204" pitchFamily="34" charset="0"/>
                    <a:ea typeface="Tahoma" panose="020B0604030504040204" pitchFamily="34" charset="0"/>
                    <a:cs typeface="Tahoma" panose="020B0604030504040204" pitchFamily="34" charset="0"/>
                  </a:rPr>
                  <a:t> (converted to KGs)</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Height</a:t>
                </a:r>
                <a:r>
                  <a:rPr lang="en-GB" sz="500" dirty="0">
                    <a:latin typeface="Tahoma" panose="020B0604030504040204" pitchFamily="34" charset="0"/>
                    <a:ea typeface="Tahoma" panose="020B0604030504040204" pitchFamily="34" charset="0"/>
                    <a:cs typeface="Tahoma" panose="020B0604030504040204" pitchFamily="34" charset="0"/>
                  </a:rPr>
                  <a:t> (converted to CMs)</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Edinburgh handedness scale</a:t>
                </a:r>
                <a:endParaRPr lang="en-GB" sz="500" dirty="0">
                  <a:latin typeface="Tahoma" panose="020B0604030504040204" pitchFamily="34" charset="0"/>
                  <a:ea typeface="Tahoma" panose="020B0604030504040204" pitchFamily="34" charset="0"/>
                  <a:cs typeface="Tahoma" panose="020B0604030504040204" pitchFamily="34" charset="0"/>
                </a:endParaRPr>
              </a:p>
            </p:txBody>
          </p:sp>
          <p:sp>
            <p:nvSpPr>
              <p:cNvPr id="68" name="TextBox 67"/>
              <p:cNvSpPr txBox="1"/>
              <p:nvPr/>
            </p:nvSpPr>
            <p:spPr>
              <a:xfrm>
                <a:off x="7553758" y="1367552"/>
                <a:ext cx="1919127" cy="2038130"/>
              </a:xfrm>
              <a:prstGeom prst="rect">
                <a:avLst/>
              </a:prstGeom>
              <a:solidFill>
                <a:schemeClr val="bg1">
                  <a:lumMod val="95000"/>
                </a:schemeClr>
              </a:solidFill>
              <a:ln>
                <a:solidFill>
                  <a:schemeClr val="tx1"/>
                </a:solidFill>
              </a:ln>
            </p:spPr>
            <p:txBody>
              <a:bodyPr wrap="square" rtlCol="0">
                <a:spAutoFit/>
              </a:bodyPr>
              <a:lstStyle/>
              <a:p>
                <a:pPr>
                  <a:lnSpc>
                    <a:spcPct val="120000"/>
                  </a:lnSpc>
                </a:pPr>
                <a:r>
                  <a:rPr lang="en-GB" sz="600" b="1" dirty="0">
                    <a:solidFill>
                      <a:srgbClr val="FF0000"/>
                    </a:solidFill>
                    <a:latin typeface="Tahoma" panose="020B0604030504040204" pitchFamily="34" charset="0"/>
                    <a:ea typeface="Tahoma" panose="020B0604030504040204" pitchFamily="34" charset="0"/>
                    <a:cs typeface="Tahoma" panose="020B0604030504040204" pitchFamily="34" charset="0"/>
                  </a:rPr>
                  <a:t>Psychometric</a:t>
                </a:r>
                <a:r>
                  <a:rPr lang="en-GB" sz="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600" b="1" dirty="0">
                    <a:solidFill>
                      <a:srgbClr val="FF0000"/>
                    </a:solidFill>
                    <a:latin typeface="Tahoma" panose="020B0604030504040204" pitchFamily="34" charset="0"/>
                    <a:ea typeface="Tahoma" panose="020B0604030504040204" pitchFamily="34" charset="0"/>
                    <a:cs typeface="Tahoma" panose="020B0604030504040204" pitchFamily="34" charset="0"/>
                  </a:rPr>
                  <a:t>measures</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Sociocultural Toward appearance Questionnaire-4 (SATAQ</a:t>
                </a:r>
                <a:r>
                  <a:rPr lang="en-GB" sz="500" dirty="0">
                    <a:latin typeface="Tahoma" panose="020B0604030504040204" pitchFamily="34" charset="0"/>
                    <a:ea typeface="Tahoma" panose="020B0604030504040204" pitchFamily="34" charset="0"/>
                    <a:cs typeface="Tahoma" panose="020B0604030504040204" pitchFamily="34" charset="0"/>
                  </a:rPr>
                  <a:t>): 22 items measuring the importance placed on appearance within a sociocultural context  (1= definitely disagree - definitely agree 7)</a:t>
                </a:r>
                <a:endParaRPr lang="en-GB" sz="500" b="1" dirty="0">
                  <a:latin typeface="Tahoma" panose="020B0604030504040204" pitchFamily="34" charset="0"/>
                  <a:ea typeface="Tahoma" panose="020B0604030504040204" pitchFamily="34" charset="0"/>
                  <a:cs typeface="Tahoma" panose="020B0604030504040204" pitchFamily="34" charset="0"/>
                </a:endParaRP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Drive for Muscularity Scale (DMS)</a:t>
                </a:r>
                <a:r>
                  <a:rPr lang="en-GB" sz="500" dirty="0">
                    <a:latin typeface="Tahoma" panose="020B0604030504040204" pitchFamily="34" charset="0"/>
                    <a:ea typeface="Tahoma" panose="020B0604030504040204" pitchFamily="34" charset="0"/>
                    <a:cs typeface="Tahoma" panose="020B0604030504040204" pitchFamily="34" charset="0"/>
                  </a:rPr>
                  <a:t>: 16 items desire to build muscle (1=Always; 6=Never)</a:t>
                </a:r>
                <a:r>
                  <a:rPr lang="en-GB" sz="500" b="1" dirty="0">
                    <a:latin typeface="Tahoma" panose="020B0604030504040204" pitchFamily="34" charset="0"/>
                    <a:ea typeface="Tahoma" panose="020B0604030504040204" pitchFamily="34" charset="0"/>
                    <a:cs typeface="Tahoma" panose="020B0604030504040204" pitchFamily="34" charset="0"/>
                  </a:rPr>
                  <a:t> </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Weight control behaviour scale</a:t>
                </a:r>
                <a:r>
                  <a:rPr lang="en-GB" sz="500" dirty="0">
                    <a:latin typeface="Tahoma" panose="020B0604030504040204" pitchFamily="34" charset="0"/>
                    <a:ea typeface="Tahoma" panose="020B0604030504040204" pitchFamily="34" charset="0"/>
                    <a:cs typeface="Tahoma" panose="020B0604030504040204" pitchFamily="34" charset="0"/>
                  </a:rPr>
                  <a:t>:</a:t>
                </a:r>
                <a:r>
                  <a:rPr lang="en-GB" sz="500" b="1" dirty="0">
                    <a:latin typeface="Tahoma" panose="020B0604030504040204" pitchFamily="34" charset="0"/>
                    <a:ea typeface="Tahoma" panose="020B0604030504040204" pitchFamily="34" charset="0"/>
                    <a:cs typeface="Tahoma" panose="020B0604030504040204" pitchFamily="34" charset="0"/>
                  </a:rPr>
                  <a:t> </a:t>
                </a:r>
                <a:r>
                  <a:rPr lang="en-GB" sz="500" dirty="0">
                    <a:latin typeface="Tahoma" panose="020B0604030504040204" pitchFamily="34" charset="0"/>
                    <a:ea typeface="Tahoma" panose="020B0604030504040204" pitchFamily="34" charset="0"/>
                    <a:cs typeface="Tahoma" panose="020B0604030504040204" pitchFamily="34" charset="0"/>
                  </a:rPr>
                  <a:t>Frequency of engagement (1 never – 4 often)</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Muscle control behaviour scale</a:t>
                </a:r>
                <a:r>
                  <a:rPr lang="en-GB" sz="500" dirty="0">
                    <a:latin typeface="Tahoma" panose="020B0604030504040204" pitchFamily="34" charset="0"/>
                    <a:ea typeface="Tahoma" panose="020B0604030504040204" pitchFamily="34" charset="0"/>
                    <a:cs typeface="Tahoma" panose="020B0604030504040204" pitchFamily="34" charset="0"/>
                  </a:rPr>
                  <a:t>: Frequency of engagement (1 never – 4 often) </a:t>
                </a:r>
              </a:p>
              <a:p>
                <a:pPr marL="171450" indent="-171450">
                  <a:lnSpc>
                    <a:spcPct val="120000"/>
                  </a:lnSpc>
                  <a:buFont typeface="Arial" panose="020B0604020202020204" pitchFamily="34" charset="0"/>
                  <a:buChar char="•"/>
                </a:pPr>
                <a:r>
                  <a:rPr lang="en-GB" sz="500" b="1" dirty="0">
                    <a:latin typeface="Tahoma" panose="020B0604030504040204" pitchFamily="34" charset="0"/>
                    <a:ea typeface="Tahoma" panose="020B0604030504040204" pitchFamily="34" charset="0"/>
                    <a:cs typeface="Tahoma" panose="020B0604030504040204" pitchFamily="34" charset="0"/>
                  </a:rPr>
                  <a:t>Muscle control behaviour scale</a:t>
                </a:r>
                <a:r>
                  <a:rPr lang="en-GB" sz="500" dirty="0">
                    <a:latin typeface="Tahoma" panose="020B0604030504040204" pitchFamily="34" charset="0"/>
                    <a:ea typeface="Tahoma" panose="020B0604030504040204" pitchFamily="34" charset="0"/>
                    <a:cs typeface="Tahoma" panose="020B0604030504040204" pitchFamily="34" charset="0"/>
                  </a:rPr>
                  <a:t>: Frequency of engagement (1 never – 4 often) </a:t>
                </a:r>
              </a:p>
            </p:txBody>
          </p:sp>
          <p:sp>
            <p:nvSpPr>
              <p:cNvPr id="69" name="TextBox 68"/>
              <p:cNvSpPr txBox="1"/>
              <p:nvPr/>
            </p:nvSpPr>
            <p:spPr>
              <a:xfrm>
                <a:off x="2487614" y="2219423"/>
                <a:ext cx="487935" cy="184978"/>
              </a:xfrm>
              <a:prstGeom prst="rect">
                <a:avLst/>
              </a:prstGeom>
              <a:noFill/>
            </p:spPr>
            <p:txBody>
              <a:bodyPr wrap="square" rtlCol="0">
                <a:spAutoFit/>
              </a:bodyPr>
              <a:lstStyle/>
              <a:p>
                <a:r>
                  <a:rPr lang="en-GB" sz="500" dirty="0">
                    <a:latin typeface="Tahoma" panose="020B0604030504040204" pitchFamily="34" charset="0"/>
                    <a:ea typeface="Tahoma" panose="020B0604030504040204" pitchFamily="34" charset="0"/>
                    <a:cs typeface="Tahoma" panose="020B0604030504040204" pitchFamily="34" charset="0"/>
                  </a:rPr>
                  <a:t>Time</a:t>
                </a:r>
              </a:p>
            </p:txBody>
          </p:sp>
          <p:sp>
            <p:nvSpPr>
              <p:cNvPr id="70" name="TextBox 69"/>
              <p:cNvSpPr txBox="1"/>
              <p:nvPr/>
            </p:nvSpPr>
            <p:spPr>
              <a:xfrm>
                <a:off x="6933068" y="2228358"/>
                <a:ext cx="434437" cy="184978"/>
              </a:xfrm>
              <a:prstGeom prst="rect">
                <a:avLst/>
              </a:prstGeom>
              <a:noFill/>
            </p:spPr>
            <p:txBody>
              <a:bodyPr wrap="none" rtlCol="0">
                <a:spAutoFit/>
              </a:bodyPr>
              <a:lstStyle/>
              <a:p>
                <a:r>
                  <a:rPr lang="en-GB" sz="500" dirty="0">
                    <a:latin typeface="Tahoma" panose="020B0604030504040204" pitchFamily="34" charset="0"/>
                    <a:ea typeface="Tahoma" panose="020B0604030504040204" pitchFamily="34" charset="0"/>
                    <a:cs typeface="Tahoma" panose="020B0604030504040204" pitchFamily="34" charset="0"/>
                  </a:rPr>
                  <a:t>Time</a:t>
                </a:r>
              </a:p>
            </p:txBody>
          </p:sp>
          <p:sp>
            <p:nvSpPr>
              <p:cNvPr id="71" name="Rectangle 70"/>
              <p:cNvSpPr/>
              <p:nvPr/>
            </p:nvSpPr>
            <p:spPr>
              <a:xfrm>
                <a:off x="993983" y="941713"/>
                <a:ext cx="8507800" cy="246007"/>
              </a:xfrm>
              <a:prstGeom prst="rect">
                <a:avLst/>
              </a:prstGeom>
            </p:spPr>
            <p:txBody>
              <a:bodyPr wrap="square">
                <a:spAutoFit/>
              </a:bodyPr>
              <a:lstStyle/>
              <a:p>
                <a:pPr>
                  <a:lnSpc>
                    <a:spcPct val="120000"/>
                  </a:lnSpc>
                </a:pPr>
                <a:r>
                  <a:rPr lang="en-GB" sz="700" u="sng" dirty="0">
                    <a:latin typeface="Tahoma" panose="020B0604030504040204" pitchFamily="34" charset="0"/>
                    <a:ea typeface="Tahoma" panose="020B0604030504040204" pitchFamily="34" charset="0"/>
                    <a:cs typeface="Tahoma" panose="020B0604030504040204" pitchFamily="34" charset="0"/>
                  </a:rPr>
                  <a:t>Figure 1. Demographic and psychometric measures, IRAP procedure and associated target words and concept statements </a:t>
                </a:r>
              </a:p>
            </p:txBody>
          </p:sp>
        </p:grpSp>
        <p:grpSp>
          <p:nvGrpSpPr>
            <p:cNvPr id="52" name="Group 51"/>
            <p:cNvGrpSpPr/>
            <p:nvPr/>
          </p:nvGrpSpPr>
          <p:grpSpPr>
            <a:xfrm>
              <a:off x="7566870" y="3448366"/>
              <a:ext cx="1503800" cy="827713"/>
              <a:chOff x="2735604" y="2354075"/>
              <a:chExt cx="1503800" cy="827713"/>
            </a:xfrm>
          </p:grpSpPr>
          <p:sp>
            <p:nvSpPr>
              <p:cNvPr id="53" name="Rectangle 52"/>
              <p:cNvSpPr/>
              <p:nvPr/>
            </p:nvSpPr>
            <p:spPr>
              <a:xfrm>
                <a:off x="2735604" y="2354075"/>
                <a:ext cx="867987" cy="817981"/>
              </a:xfrm>
              <a:prstGeom prst="rect">
                <a:avLst/>
              </a:prstGeom>
            </p:spPr>
            <p:txBody>
              <a:bodyPr wrap="square">
                <a:spAutoFit/>
              </a:bodyPr>
              <a:lstStyle/>
              <a:p>
                <a:r>
                  <a:rPr lang="en-GB" sz="600" b="1" dirty="0">
                    <a:latin typeface="Tahoma" panose="020B0604030504040204" pitchFamily="34" charset="0"/>
                    <a:ea typeface="Tahoma" panose="020B0604030504040204" pitchFamily="34" charset="0"/>
                    <a:cs typeface="Tahoma" panose="020B0604030504040204" pitchFamily="34" charset="0"/>
                  </a:rPr>
                  <a:t>Target Words</a:t>
                </a:r>
              </a:p>
              <a:p>
                <a:r>
                  <a:rPr lang="en-GB" sz="600" dirty="0">
                    <a:latin typeface="Tahoma" panose="020B0604030504040204" pitchFamily="34" charset="0"/>
                    <a:ea typeface="Tahoma" panose="020B0604030504040204" pitchFamily="34" charset="0"/>
                    <a:cs typeface="Tahoma" panose="020B0604030504040204" pitchFamily="34" charset="0"/>
                  </a:rPr>
                  <a:t>Thinness       </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Skinny</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Bony</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Scrawny</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Thin</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Emaciated</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Underweight</a:t>
                </a:r>
              </a:p>
            </p:txBody>
          </p:sp>
          <p:sp>
            <p:nvSpPr>
              <p:cNvPr id="54" name="Rectangle 53"/>
              <p:cNvSpPr/>
              <p:nvPr/>
            </p:nvSpPr>
            <p:spPr>
              <a:xfrm>
                <a:off x="3406780" y="2363807"/>
                <a:ext cx="832624" cy="817981"/>
              </a:xfrm>
              <a:prstGeom prst="rect">
                <a:avLst/>
              </a:prstGeom>
            </p:spPr>
            <p:txBody>
              <a:bodyPr wrap="square">
                <a:spAutoFit/>
              </a:bodyPr>
              <a:lstStyle/>
              <a:p>
                <a:endParaRPr lang="en-GB" sz="600" dirty="0">
                  <a:latin typeface="Tahoma" panose="020B0604030504040204" pitchFamily="34" charset="0"/>
                  <a:ea typeface="Tahoma" panose="020B0604030504040204" pitchFamily="34" charset="0"/>
                  <a:cs typeface="Tahoma" panose="020B0604030504040204" pitchFamily="34" charset="0"/>
                </a:endParaRPr>
              </a:p>
              <a:p>
                <a:r>
                  <a:rPr lang="en-GB" sz="600" dirty="0">
                    <a:latin typeface="Tahoma" panose="020B0604030504040204" pitchFamily="34" charset="0"/>
                    <a:ea typeface="Tahoma" panose="020B0604030504040204" pitchFamily="34" charset="0"/>
                    <a:cs typeface="Tahoma" panose="020B0604030504040204" pitchFamily="34" charset="0"/>
                  </a:rPr>
                  <a:t>Muscularity</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Muscular</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Ripped</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Hulking</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Buff</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Strong</a:t>
                </a:r>
              </a:p>
              <a:p>
                <a:pPr marL="171450" indent="-171450">
                  <a:buFont typeface="Arial" panose="020B0604020202020204" pitchFamily="34" charset="0"/>
                  <a:buChar char="•"/>
                </a:pPr>
                <a:r>
                  <a:rPr lang="en-GB" sz="600" dirty="0">
                    <a:latin typeface="Tahoma" panose="020B0604030504040204" pitchFamily="34" charset="0"/>
                    <a:ea typeface="Tahoma" panose="020B0604030504040204" pitchFamily="34" charset="0"/>
                    <a:cs typeface="Tahoma" panose="020B0604030504040204" pitchFamily="34" charset="0"/>
                  </a:rPr>
                  <a:t>Toned</a:t>
                </a:r>
              </a:p>
            </p:txBody>
          </p:sp>
        </p:grpSp>
      </p:grpSp>
      <p:graphicFrame>
        <p:nvGraphicFramePr>
          <p:cNvPr id="94" name="Chart 93"/>
          <p:cNvGraphicFramePr>
            <a:graphicFrameLocks/>
          </p:cNvGraphicFramePr>
          <p:nvPr>
            <p:extLst>
              <p:ext uri="{D42A27DB-BD31-4B8C-83A1-F6EECF244321}">
                <p14:modId xmlns:p14="http://schemas.microsoft.com/office/powerpoint/2010/main" val="1911778118"/>
              </p:ext>
            </p:extLst>
          </p:nvPr>
        </p:nvGraphicFramePr>
        <p:xfrm>
          <a:off x="4214813" y="7934317"/>
          <a:ext cx="2432980" cy="2100795"/>
        </p:xfrm>
        <a:graphic>
          <a:graphicData uri="http://schemas.openxmlformats.org/drawingml/2006/chart">
            <c:chart xmlns:c="http://schemas.openxmlformats.org/drawingml/2006/chart" xmlns:r="http://schemas.openxmlformats.org/officeDocument/2006/relationships" r:id="rId5"/>
          </a:graphicData>
        </a:graphic>
      </p:graphicFrame>
      <p:sp>
        <p:nvSpPr>
          <p:cNvPr id="97" name="Subtitle 2"/>
          <p:cNvSpPr txBox="1">
            <a:spLocks/>
          </p:cNvSpPr>
          <p:nvPr/>
        </p:nvSpPr>
        <p:spPr>
          <a:xfrm>
            <a:off x="79568" y="8559625"/>
            <a:ext cx="4250914" cy="1710935"/>
          </a:xfrm>
          <a:prstGeom prst="rect">
            <a:avLst/>
          </a:prstGeom>
          <a:no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71450" lvl="0" indent="-171450" algn="l" defTabSz="9144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RTs were negatively correlated with SATAQ scores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-.28 to -.23, p&lt;.05). </a:t>
            </a:r>
          </a:p>
          <a:p>
            <a:pPr marL="171450" lvl="0" indent="-171450" algn="l" defTabSz="9144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Age correlated positively with RT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.22 to .30, p &lt; .05) and BMI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.21,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&lt; .05) but  negatively with SATAQ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-.21,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&lt; .001). Increased interest in own sex positively correlated SATAQ scores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-.22;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.05).</a:t>
            </a:r>
          </a:p>
          <a:p>
            <a:pPr marL="171450" lvl="0" indent="-171450" algn="l" defTabSz="9144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SATAQ scores were strongly positively correlated with DMS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.74,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.001). A high DMS correlated positively with a tendency to engage in both weight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.29,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.01) and muscle control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.53,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&lt; .001) behaviours. High SATAQ scores were positively correlated with increased muscle control behaviours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.40,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&lt; .001).</a:t>
            </a:r>
          </a:p>
          <a:p>
            <a:pPr marL="171450" lvl="0" indent="-171450" algn="l" defTabSz="914400">
              <a:lnSpc>
                <a:spcPct val="100000"/>
              </a:lnSpc>
              <a:spcBef>
                <a:spcPts val="600"/>
              </a:spcBef>
              <a:buFont typeface="Arial" panose="020B0604020202020204" pitchFamily="34" charset="0"/>
              <a:buChar char="•"/>
            </a:pP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BMI was negatively associated with muscle control behaviours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 </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-.22,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&lt; 0.5) and positively associated with weight control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0.26,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&lt; .001). A drive for muscularity (high DMS) was also positively associated with weight control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r</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 .19, </a:t>
            </a:r>
            <a:r>
              <a:rPr lang="en-GB" sz="700" i="1" dirty="0">
                <a:solidFill>
                  <a:prstClr val="black"/>
                </a:solidFill>
                <a:latin typeface="Tahoma" panose="020B0604030504040204" pitchFamily="34" charset="0"/>
                <a:ea typeface="Tahoma" panose="020B0604030504040204" pitchFamily="34" charset="0"/>
                <a:cs typeface="Tahoma" panose="020B0604030504040204" pitchFamily="34" charset="0"/>
              </a:rPr>
              <a:t>p</a:t>
            </a:r>
            <a:r>
              <a:rPr lang="en-GB" sz="700" dirty="0">
                <a:solidFill>
                  <a:prstClr val="black"/>
                </a:solidFill>
                <a:latin typeface="Tahoma" panose="020B0604030504040204" pitchFamily="34" charset="0"/>
                <a:ea typeface="Tahoma" panose="020B0604030504040204" pitchFamily="34" charset="0"/>
                <a:cs typeface="Tahoma" panose="020B0604030504040204" pitchFamily="34" charset="0"/>
              </a:rPr>
              <a:t> &lt; .05). </a:t>
            </a:r>
          </a:p>
          <a:p>
            <a:pPr marL="171450" lvl="0" indent="-171450" algn="l" defTabSz="914400">
              <a:lnSpc>
                <a:spcPct val="100000"/>
              </a:lnSpc>
              <a:spcBef>
                <a:spcPts val="1000"/>
              </a:spcBef>
              <a:buFont typeface="Arial" panose="020B0604020202020204" pitchFamily="34" charset="0"/>
              <a:buChar char="•"/>
            </a:pPr>
            <a:endParaRPr lang="en-GB" sz="7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89" name="Subtitle 2"/>
          <p:cNvSpPr txBox="1">
            <a:spLocks/>
          </p:cNvSpPr>
          <p:nvPr/>
        </p:nvSpPr>
        <p:spPr>
          <a:xfrm>
            <a:off x="76656" y="10042132"/>
            <a:ext cx="6534415" cy="1554430"/>
          </a:xfrm>
          <a:prstGeom prst="rect">
            <a:avLst/>
          </a:prstGeom>
          <a:no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defTabSz="914400">
              <a:lnSpc>
                <a:spcPct val="100000"/>
              </a:lnSpc>
              <a:spcBef>
                <a:spcPts val="1000"/>
              </a:spcBef>
            </a:pPr>
            <a:r>
              <a:rPr lang="en-GB" sz="1000" b="1" dirty="0">
                <a:latin typeface="Tahoma" panose="020B0604030504040204" pitchFamily="34" charset="0"/>
                <a:ea typeface="Tahoma" panose="020B0604030504040204" pitchFamily="34" charset="0"/>
                <a:cs typeface="Tahoma" panose="020B0604030504040204" pitchFamily="34" charset="0"/>
              </a:rPr>
              <a:t>Summary conclusions</a:t>
            </a:r>
            <a:endParaRPr lang="en-GB" sz="1000" dirty="0">
              <a:latin typeface="Tahoma" panose="020B0604030504040204" pitchFamily="34" charset="0"/>
              <a:ea typeface="Tahoma" panose="020B0604030504040204" pitchFamily="34" charset="0"/>
              <a:cs typeface="Tahoma" panose="020B0604030504040204" pitchFamily="34" charset="0"/>
            </a:endParaRPr>
          </a:p>
          <a:p>
            <a:pPr lvl="0" algn="l" defTabSz="914400">
              <a:lnSpc>
                <a:spcPct val="100000"/>
              </a:lnSpc>
              <a:spcBef>
                <a:spcPts val="600"/>
              </a:spcBef>
            </a:pPr>
            <a:r>
              <a:rPr lang="en-GB" sz="700" dirty="0">
                <a:latin typeface="Tahoma" panose="020B0604030504040204" pitchFamily="34" charset="0"/>
                <a:ea typeface="Tahoma" panose="020B0604030504040204" pitchFamily="34" charset="0"/>
                <a:cs typeface="Tahoma" panose="020B0604030504040204" pitchFamily="34" charset="0"/>
              </a:rPr>
              <a:t>We have provided the first evidence for a role of </a:t>
            </a:r>
            <a:r>
              <a:rPr lang="en-GB" sz="700" i="1" dirty="0">
                <a:latin typeface="Tahoma" panose="020B0604030504040204" pitchFamily="34" charset="0"/>
                <a:ea typeface="Tahoma" panose="020B0604030504040204" pitchFamily="34" charset="0"/>
                <a:cs typeface="Tahoma" panose="020B0604030504040204" pitchFamily="34" charset="0"/>
              </a:rPr>
              <a:t>drive for muscularity</a:t>
            </a:r>
            <a:r>
              <a:rPr lang="en-GB" sz="700" dirty="0">
                <a:latin typeface="Tahoma" panose="020B0604030504040204" pitchFamily="34" charset="0"/>
                <a:ea typeface="Tahoma" panose="020B0604030504040204" pitchFamily="34" charset="0"/>
                <a:cs typeface="Tahoma" panose="020B0604030504040204" pitchFamily="34" charset="0"/>
              </a:rPr>
              <a:t> in male BD, and a (open access) procedure for assessing it. We have show that:</a:t>
            </a:r>
          </a:p>
          <a:p>
            <a:pPr marL="171450" lvl="0" indent="-171450" algn="l" defTabSz="914400">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Older males tended to have higher BMIs and were are less interested in an idealised body than younger males. Older males also tended to respond more slowly in the IRAP than younger males.  </a:t>
            </a:r>
          </a:p>
          <a:p>
            <a:pPr marL="171450" lvl="0" indent="-171450" algn="l" defTabSz="914400">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An idealised body was more highly valued in gay males. The greater the value placed on an idealised body in society the greater the drive to build muscle. In turn those with a desire to build muscle also engaged in more weight and (especially) muscle control (</a:t>
            </a:r>
            <a:r>
              <a:rPr lang="en-GB" sz="700" i="1" dirty="0">
                <a:latin typeface="Tahoma" panose="020B0604030504040204" pitchFamily="34" charset="0"/>
                <a:ea typeface="Tahoma" panose="020B0604030504040204" pitchFamily="34" charset="0"/>
                <a:cs typeface="Tahoma" panose="020B0604030504040204" pitchFamily="34" charset="0"/>
              </a:rPr>
              <a:t>r</a:t>
            </a:r>
            <a:r>
              <a:rPr lang="en-GB" sz="700" dirty="0">
                <a:latin typeface="Tahoma" panose="020B0604030504040204" pitchFamily="34" charset="0"/>
                <a:ea typeface="Tahoma" panose="020B0604030504040204" pitchFamily="34" charset="0"/>
                <a:cs typeface="Tahoma" panose="020B0604030504040204" pitchFamily="34" charset="0"/>
              </a:rPr>
              <a:t> = 0.53, </a:t>
            </a:r>
            <a:r>
              <a:rPr lang="en-GB" sz="700" i="1" dirty="0">
                <a:latin typeface="Tahoma" panose="020B0604030504040204" pitchFamily="34" charset="0"/>
                <a:ea typeface="Tahoma" panose="020B0604030504040204" pitchFamily="34" charset="0"/>
                <a:cs typeface="Tahoma" panose="020B0604030504040204" pitchFamily="34" charset="0"/>
              </a:rPr>
              <a:t>p</a:t>
            </a:r>
            <a:r>
              <a:rPr lang="en-GB" sz="700" dirty="0">
                <a:latin typeface="Tahoma" panose="020B0604030504040204" pitchFamily="34" charset="0"/>
                <a:ea typeface="Tahoma" panose="020B0604030504040204" pitchFamily="34" charset="0"/>
                <a:cs typeface="Tahoma" panose="020B0604030504040204" pitchFamily="34" charset="0"/>
              </a:rPr>
              <a:t> &lt; .001) behaviours; those placing greater emphasis on body image (high SATAQ) tended to increase the size of their muscles. Interestingly those engaged in activities associated with increasing muscle mass also tended to have great BMIs. In turn those with a greater BMI also engaged in more weight control behaviours. This is indicative of a desire for lean muscle mass and is a potential source of psychological conflict.</a:t>
            </a:r>
          </a:p>
          <a:p>
            <a:pPr marL="171450" lvl="0" indent="-171450" algn="l" defTabSz="914400">
              <a:lnSpc>
                <a:spcPct val="100000"/>
              </a:lnSpc>
              <a:spcBef>
                <a:spcPts val="600"/>
              </a:spcBef>
              <a:buFont typeface="Arial" panose="020B0604020202020204" pitchFamily="34" charset="0"/>
              <a:buChar char="•"/>
            </a:pPr>
            <a:r>
              <a:rPr lang="en-GB" sz="700" dirty="0">
                <a:latin typeface="Tahoma" panose="020B0604030504040204" pitchFamily="34" charset="0"/>
                <a:ea typeface="Tahoma" panose="020B0604030504040204" pitchFamily="34" charset="0"/>
                <a:cs typeface="Tahoma" panose="020B0604030504040204" pitchFamily="34" charset="0"/>
              </a:rPr>
              <a:t>Young (especially gay) males seem most at risk of developing BD. And future research will focus on this particular group. </a:t>
            </a:r>
            <a:endParaRPr lang="en-GB" sz="7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0" name="TextBox 89"/>
          <p:cNvSpPr txBox="1"/>
          <p:nvPr/>
        </p:nvSpPr>
        <p:spPr>
          <a:xfrm>
            <a:off x="2963233" y="5874177"/>
            <a:ext cx="364042" cy="169277"/>
          </a:xfrm>
          <a:prstGeom prst="rect">
            <a:avLst/>
          </a:prstGeom>
          <a:noFill/>
        </p:spPr>
        <p:txBody>
          <a:bodyPr wrap="square" rtlCol="0">
            <a:spAutoFit/>
          </a:bodyPr>
          <a:lstStyle/>
          <a:p>
            <a:r>
              <a:rPr lang="en-GB" sz="500" dirty="0">
                <a:latin typeface="Tahoma" panose="020B0604030504040204" pitchFamily="34" charset="0"/>
                <a:ea typeface="Tahoma" panose="020B0604030504040204" pitchFamily="34" charset="0"/>
                <a:cs typeface="Tahoma" panose="020B0604030504040204" pitchFamily="34" charset="0"/>
              </a:rPr>
              <a:t>Time</a:t>
            </a:r>
          </a:p>
        </p:txBody>
      </p:sp>
    </p:spTree>
    <p:extLst>
      <p:ext uri="{BB962C8B-B14F-4D97-AF65-F5344CB8AC3E}">
        <p14:creationId xmlns:p14="http://schemas.microsoft.com/office/powerpoint/2010/main" val="2706644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884</TotalTime>
  <Words>1490</Words>
  <Application>Microsoft Office PowerPoint</Application>
  <PresentationFormat>Widescreen</PresentationFormat>
  <Paragraphs>82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Development of a process for assessing male body image and body dissatisfaction, using the Implicit Relational Assessment Procedure (IRAP).   Liam Cahill*, Andrew K. Dunn*, Marriott, M. &amp; Leunissen, J. contact:*liam.cahill@ntu.ac.uk *andrew.dunn@ntu.ac.uk </vt:lpstr>
    </vt:vector>
  </TitlesOfParts>
  <Company>Nottingham Trent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Andrew</dc:creator>
  <cp:lastModifiedBy>Sullivan, Linda</cp:lastModifiedBy>
  <cp:revision>87</cp:revision>
  <cp:lastPrinted>2019-01-31T15:52:41Z</cp:lastPrinted>
  <dcterms:created xsi:type="dcterms:W3CDTF">2018-10-25T10:15:26Z</dcterms:created>
  <dcterms:modified xsi:type="dcterms:W3CDTF">2019-08-01T10:06:24Z</dcterms:modified>
</cp:coreProperties>
</file>