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10" r:id="rId2"/>
    <p:sldMasterId id="2147484022" r:id="rId3"/>
  </p:sldMasterIdLst>
  <p:notesMasterIdLst>
    <p:notesMasterId r:id="rId24"/>
  </p:notesMasterIdLst>
  <p:handoutMasterIdLst>
    <p:handoutMasterId r:id="rId25"/>
  </p:handoutMasterIdLst>
  <p:sldIdLst>
    <p:sldId id="416" r:id="rId4"/>
    <p:sldId id="457" r:id="rId5"/>
    <p:sldId id="330" r:id="rId6"/>
    <p:sldId id="436" r:id="rId7"/>
    <p:sldId id="454" r:id="rId8"/>
    <p:sldId id="455" r:id="rId9"/>
    <p:sldId id="334" r:id="rId10"/>
    <p:sldId id="453" r:id="rId11"/>
    <p:sldId id="287" r:id="rId12"/>
    <p:sldId id="458" r:id="rId13"/>
    <p:sldId id="365" r:id="rId14"/>
    <p:sldId id="448" r:id="rId15"/>
    <p:sldId id="449" r:id="rId16"/>
    <p:sldId id="452" r:id="rId17"/>
    <p:sldId id="445" r:id="rId18"/>
    <p:sldId id="461" r:id="rId19"/>
    <p:sldId id="460" r:id="rId20"/>
    <p:sldId id="444" r:id="rId21"/>
    <p:sldId id="462"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18" autoAdjust="0"/>
    <p:restoredTop sz="94660" autoAdjust="0"/>
  </p:normalViewPr>
  <p:slideViewPr>
    <p:cSldViewPr snapToGrid="0">
      <p:cViewPr varScale="1">
        <p:scale>
          <a:sx n="84" d="100"/>
          <a:sy n="84" d="100"/>
        </p:scale>
        <p:origin x="120" y="126"/>
      </p:cViewPr>
      <p:guideLst>
        <p:guide orient="horz" pos="2160"/>
        <p:guide pos="3840"/>
      </p:guideLst>
    </p:cSldViewPr>
  </p:slideViewPr>
  <p:outlineViewPr>
    <p:cViewPr>
      <p:scale>
        <a:sx n="33" d="100"/>
        <a:sy n="33" d="100"/>
      </p:scale>
      <p:origin x="84976" y="35720"/>
    </p:cViewPr>
  </p:outlineViewPr>
  <p:notesTextViewPr>
    <p:cViewPr>
      <p:scale>
        <a:sx n="1" d="1"/>
        <a:sy n="1" d="1"/>
      </p:scale>
      <p:origin x="0" y="0"/>
    </p:cViewPr>
  </p:notesTextViewPr>
  <p:sorterViewPr>
    <p:cViewPr>
      <p:scale>
        <a:sx n="66" d="100"/>
        <a:sy n="66" d="100"/>
      </p:scale>
      <p:origin x="0" y="3584"/>
    </p:cViewPr>
  </p:sorterViewPr>
  <p:notesViewPr>
    <p:cSldViewPr snapToGrid="0">
      <p:cViewPr varScale="1">
        <p:scale>
          <a:sx n="58" d="100"/>
          <a:sy n="58" d="100"/>
        </p:scale>
        <p:origin x="163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RR experience by group</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Sheet1!$A$3</c:f>
              <c:strCache>
                <c:ptCount val="1"/>
                <c:pt idx="0">
                  <c:v>Ever on basic</c:v>
                </c:pt>
              </c:strCache>
            </c:strRef>
          </c:tx>
          <c:spPr>
            <a:solidFill>
              <a:schemeClr val="accent1">
                <a:alpha val="85000"/>
              </a:schemeClr>
            </a:solidFill>
            <a:ln w="9525" cap="flat" cmpd="sng" algn="ctr">
              <a:solidFill>
                <a:schemeClr val="lt1">
                  <a:alpha val="50000"/>
                </a:schemeClr>
              </a:solidFill>
              <a:round/>
            </a:ln>
            <a:effectLst/>
          </c:spPr>
          <c:invertIfNegative val="0"/>
          <c:cat>
            <c:multiLvlStrRef>
              <c:f>Sheet1!$B$1:$E$2</c:f>
              <c:multiLvlStrCache>
                <c:ptCount val="4"/>
                <c:lvl>
                  <c:pt idx="0">
                    <c:v>% (n)</c:v>
                  </c:pt>
                  <c:pt idx="1">
                    <c:v>% (n)</c:v>
                  </c:pt>
                  <c:pt idx="2">
                    <c:v>% (n)</c:v>
                  </c:pt>
                  <c:pt idx="3">
                    <c:v>% (n)</c:v>
                  </c:pt>
                </c:lvl>
                <c:lvl>
                  <c:pt idx="0">
                    <c:v>No harm</c:v>
                  </c:pt>
                  <c:pt idx="1">
                    <c:v>Assault</c:v>
                  </c:pt>
                  <c:pt idx="2">
                    <c:v>Self-harm</c:v>
                  </c:pt>
                  <c:pt idx="3">
                    <c:v>Dual</c:v>
                  </c:pt>
                </c:lvl>
              </c:multiLvlStrCache>
            </c:multiLvlStrRef>
          </c:cat>
          <c:val>
            <c:numRef>
              <c:f>Sheet1!$B$3:$E$3</c:f>
              <c:numCache>
                <c:formatCode>General</c:formatCode>
                <c:ptCount val="4"/>
                <c:pt idx="0">
                  <c:v>77.900000000000006</c:v>
                </c:pt>
                <c:pt idx="1">
                  <c:v>83.9</c:v>
                </c:pt>
                <c:pt idx="2">
                  <c:v>64.3</c:v>
                </c:pt>
                <c:pt idx="3">
                  <c:v>98.1</c:v>
                </c:pt>
              </c:numCache>
            </c:numRef>
          </c:val>
          <c:extLst>
            <c:ext xmlns:c16="http://schemas.microsoft.com/office/drawing/2014/chart" uri="{C3380CC4-5D6E-409C-BE32-E72D297353CC}">
              <c16:uniqueId val="{00000000-E673-F644-89AF-0439FBDB6492}"/>
            </c:ext>
          </c:extLst>
        </c:ser>
        <c:ser>
          <c:idx val="1"/>
          <c:order val="1"/>
          <c:tx>
            <c:strRef>
              <c:f>Sheet1!$A$4</c:f>
              <c:strCache>
                <c:ptCount val="1"/>
                <c:pt idx="0">
                  <c:v>Ever in segregation</c:v>
                </c:pt>
              </c:strCache>
            </c:strRef>
          </c:tx>
          <c:spPr>
            <a:solidFill>
              <a:schemeClr val="accent2">
                <a:alpha val="85000"/>
              </a:schemeClr>
            </a:solidFill>
            <a:ln w="9525" cap="flat" cmpd="sng" algn="ctr">
              <a:solidFill>
                <a:schemeClr val="lt1">
                  <a:alpha val="50000"/>
                </a:schemeClr>
              </a:solidFill>
              <a:round/>
            </a:ln>
            <a:effectLst/>
          </c:spPr>
          <c:invertIfNegative val="0"/>
          <c:cat>
            <c:multiLvlStrRef>
              <c:f>Sheet1!$B$1:$E$2</c:f>
              <c:multiLvlStrCache>
                <c:ptCount val="4"/>
                <c:lvl>
                  <c:pt idx="0">
                    <c:v>% (n)</c:v>
                  </c:pt>
                  <c:pt idx="1">
                    <c:v>% (n)</c:v>
                  </c:pt>
                  <c:pt idx="2">
                    <c:v>% (n)</c:v>
                  </c:pt>
                  <c:pt idx="3">
                    <c:v>% (n)</c:v>
                  </c:pt>
                </c:lvl>
                <c:lvl>
                  <c:pt idx="0">
                    <c:v>No harm</c:v>
                  </c:pt>
                  <c:pt idx="1">
                    <c:v>Assault</c:v>
                  </c:pt>
                  <c:pt idx="2">
                    <c:v>Self-harm</c:v>
                  </c:pt>
                  <c:pt idx="3">
                    <c:v>Dual</c:v>
                  </c:pt>
                </c:lvl>
              </c:multiLvlStrCache>
            </c:multiLvlStrRef>
          </c:cat>
          <c:val>
            <c:numRef>
              <c:f>Sheet1!$B$4:$E$4</c:f>
              <c:numCache>
                <c:formatCode>General</c:formatCode>
                <c:ptCount val="4"/>
                <c:pt idx="0">
                  <c:v>31</c:v>
                </c:pt>
                <c:pt idx="1">
                  <c:v>48.9</c:v>
                </c:pt>
                <c:pt idx="2">
                  <c:v>17.100000000000001</c:v>
                </c:pt>
                <c:pt idx="3">
                  <c:v>76.900000000000006</c:v>
                </c:pt>
              </c:numCache>
            </c:numRef>
          </c:val>
          <c:extLst>
            <c:ext xmlns:c16="http://schemas.microsoft.com/office/drawing/2014/chart" uri="{C3380CC4-5D6E-409C-BE32-E72D297353CC}">
              <c16:uniqueId val="{00000001-E673-F644-89AF-0439FBDB6492}"/>
            </c:ext>
          </c:extLst>
        </c:ser>
        <c:dLbls>
          <c:showLegendKey val="0"/>
          <c:showVal val="0"/>
          <c:showCatName val="0"/>
          <c:showSerName val="0"/>
          <c:showPercent val="0"/>
          <c:showBubbleSize val="0"/>
        </c:dLbls>
        <c:gapWidth val="150"/>
        <c:axId val="972935583"/>
        <c:axId val="972803279"/>
      </c:barChart>
      <c:catAx>
        <c:axId val="972935583"/>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972803279"/>
        <c:crosses val="autoZero"/>
        <c:auto val="1"/>
        <c:lblAlgn val="ctr"/>
        <c:lblOffset val="100"/>
        <c:noMultiLvlLbl val="0"/>
      </c:catAx>
      <c:valAx>
        <c:axId val="972803279"/>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972935583"/>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600" b="0"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GB" dirty="0"/>
              <a:t>Days on RR by full group</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Days on Basic</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Sheet1!$A$2:$A$5</c:f>
              <c:strCache>
                <c:ptCount val="4"/>
                <c:pt idx="0">
                  <c:v>Dual</c:v>
                </c:pt>
                <c:pt idx="1">
                  <c:v>self-harm</c:v>
                </c:pt>
                <c:pt idx="2">
                  <c:v>assault</c:v>
                </c:pt>
                <c:pt idx="3">
                  <c:v>no harm</c:v>
                </c:pt>
              </c:strCache>
            </c:strRef>
          </c:cat>
          <c:val>
            <c:numRef>
              <c:f>Sheet1!$B$2:$B$5</c:f>
              <c:numCache>
                <c:formatCode>General</c:formatCode>
                <c:ptCount val="4"/>
                <c:pt idx="0">
                  <c:v>206.2</c:v>
                </c:pt>
                <c:pt idx="1">
                  <c:v>31.5</c:v>
                </c:pt>
                <c:pt idx="2">
                  <c:v>97.9</c:v>
                </c:pt>
                <c:pt idx="3">
                  <c:v>37.200000000000003</c:v>
                </c:pt>
              </c:numCache>
            </c:numRef>
          </c:val>
          <c:extLst>
            <c:ext xmlns:c16="http://schemas.microsoft.com/office/drawing/2014/chart" uri="{C3380CC4-5D6E-409C-BE32-E72D297353CC}">
              <c16:uniqueId val="{00000000-9318-44A8-9993-5B0A3E0EC366}"/>
            </c:ext>
          </c:extLst>
        </c:ser>
        <c:dLbls>
          <c:showLegendKey val="0"/>
          <c:showVal val="0"/>
          <c:showCatName val="0"/>
          <c:showSerName val="0"/>
          <c:showPercent val="0"/>
          <c:showBubbleSize val="0"/>
        </c:dLbls>
        <c:gapWidth val="269"/>
        <c:overlap val="-27"/>
        <c:axId val="591950688"/>
        <c:axId val="591950360"/>
      </c:barChart>
      <c:lineChart>
        <c:grouping val="standard"/>
        <c:varyColors val="0"/>
        <c:ser>
          <c:idx val="1"/>
          <c:order val="1"/>
          <c:tx>
            <c:strRef>
              <c:f>Sheet1!$C$1</c:f>
              <c:strCache>
                <c:ptCount val="1"/>
                <c:pt idx="0">
                  <c:v>Days on Segregation</c:v>
                </c:pt>
              </c:strCache>
            </c:strRef>
          </c:tx>
          <c:spPr>
            <a:ln w="31750" cap="rnd">
              <a:solidFill>
                <a:schemeClr val="accent2"/>
              </a:solidFill>
              <a:round/>
            </a:ln>
            <a:effectLst/>
          </c:spPr>
          <c:marker>
            <c:symbol val="none"/>
          </c:marker>
          <c:cat>
            <c:strRef>
              <c:f>Sheet1!$A$2:$A$5</c:f>
              <c:strCache>
                <c:ptCount val="4"/>
                <c:pt idx="0">
                  <c:v>Dual</c:v>
                </c:pt>
                <c:pt idx="1">
                  <c:v>self-harm</c:v>
                </c:pt>
                <c:pt idx="2">
                  <c:v>assault</c:v>
                </c:pt>
                <c:pt idx="3">
                  <c:v>no harm</c:v>
                </c:pt>
              </c:strCache>
            </c:strRef>
          </c:cat>
          <c:val>
            <c:numRef>
              <c:f>Sheet1!$C$2:$C$5</c:f>
              <c:numCache>
                <c:formatCode>General</c:formatCode>
                <c:ptCount val="4"/>
                <c:pt idx="0">
                  <c:v>61.3</c:v>
                </c:pt>
                <c:pt idx="1">
                  <c:v>5.8</c:v>
                </c:pt>
                <c:pt idx="2">
                  <c:v>22.2</c:v>
                </c:pt>
                <c:pt idx="3">
                  <c:v>12.2</c:v>
                </c:pt>
              </c:numCache>
            </c:numRef>
          </c:val>
          <c:smooth val="0"/>
          <c:extLst>
            <c:ext xmlns:c16="http://schemas.microsoft.com/office/drawing/2014/chart" uri="{C3380CC4-5D6E-409C-BE32-E72D297353CC}">
              <c16:uniqueId val="{00000001-9318-44A8-9993-5B0A3E0EC366}"/>
            </c:ext>
          </c:extLst>
        </c:ser>
        <c:dLbls>
          <c:showLegendKey val="0"/>
          <c:showVal val="0"/>
          <c:showCatName val="0"/>
          <c:showSerName val="0"/>
          <c:showPercent val="0"/>
          <c:showBubbleSize val="0"/>
        </c:dLbls>
        <c:marker val="1"/>
        <c:smooth val="0"/>
        <c:axId val="357662176"/>
        <c:axId val="370578608"/>
      </c:lineChart>
      <c:valAx>
        <c:axId val="370578608"/>
        <c:scaling>
          <c:orientation val="minMax"/>
        </c:scaling>
        <c:delete val="0"/>
        <c:axPos val="r"/>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2"/>
                    </a:solidFill>
                    <a:latin typeface="+mn-lt"/>
                    <a:ea typeface="+mn-ea"/>
                    <a:cs typeface="+mn-cs"/>
                  </a:defRPr>
                </a:pPr>
                <a:r>
                  <a:rPr lang="en-GB" sz="1000"/>
                  <a:t>Segregation</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57662176"/>
        <c:crosses val="max"/>
        <c:crossBetween val="between"/>
      </c:valAx>
      <c:catAx>
        <c:axId val="3576621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370578608"/>
        <c:crosses val="autoZero"/>
        <c:auto val="1"/>
        <c:lblAlgn val="ctr"/>
        <c:lblOffset val="100"/>
        <c:noMultiLvlLbl val="0"/>
      </c:catAx>
      <c:valAx>
        <c:axId val="59195036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t>Basic</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591950688"/>
        <c:crosses val="autoZero"/>
        <c:crossBetween val="between"/>
      </c:valAx>
      <c:catAx>
        <c:axId val="591950688"/>
        <c:scaling>
          <c:orientation val="minMax"/>
        </c:scaling>
        <c:delete val="1"/>
        <c:axPos val="b"/>
        <c:numFmt formatCode="General" sourceLinked="1"/>
        <c:majorTickMark val="none"/>
        <c:minorTickMark val="none"/>
        <c:tickLblPos val="nextTo"/>
        <c:crossAx val="5919503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Mean # RR experiences by SH/Dual</a:t>
            </a:r>
            <a:r>
              <a:rPr lang="en-US" baseline="0" dirty="0"/>
              <a:t> </a:t>
            </a:r>
            <a:r>
              <a:rPr lang="en-US" dirty="0"/>
              <a:t>Group</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Lit>
              <c:ptCount val="2"/>
              <c:pt idx="0">
                <c:v>SH</c:v>
              </c:pt>
              <c:pt idx="1">
                <c:v>Dual</c:v>
              </c:pt>
            </c:strLit>
          </c:cat>
          <c:val>
            <c:numLit>
              <c:formatCode>#,##0.00</c:formatCode>
              <c:ptCount val="2"/>
              <c:pt idx="0">
                <c:v>1.871428571428571</c:v>
              </c:pt>
              <c:pt idx="1">
                <c:v>12.447619047619048</c:v>
              </c:pt>
            </c:numLit>
          </c:val>
          <c:extLst>
            <c:ext xmlns:c16="http://schemas.microsoft.com/office/drawing/2014/chart" uri="{C3380CC4-5D6E-409C-BE32-E72D297353CC}">
              <c16:uniqueId val="{00000000-9E80-4C8E-9CE7-CC78E0CC6134}"/>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Group</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Mean #Number of punishments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This presentation is the reserve of the author and should not be copied or used without permission</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C2A80F-A8BB-42D2-AC43-8763CA03E220}" type="datetimeFigureOut">
              <a:rPr lang="en-GB" smtClean="0"/>
              <a:t>02/09/2019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8B9508-7D5D-472B-B02E-2431FAAE152A}" type="slidenum">
              <a:rPr lang="en-GB" smtClean="0"/>
              <a:t>‹#›</a:t>
            </a:fld>
            <a:endParaRPr lang="en-GB"/>
          </a:p>
        </p:txBody>
      </p:sp>
    </p:spTree>
    <p:extLst>
      <p:ext uri="{BB962C8B-B14F-4D97-AF65-F5344CB8AC3E}">
        <p14:creationId xmlns:p14="http://schemas.microsoft.com/office/powerpoint/2010/main" val="156588964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This presentation is the reserve of the author and should not be copied or used without permission</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D791C-8893-4965-912C-9F4AFAEDB628}" type="datetimeFigureOut">
              <a:rPr lang="en-GB" smtClean="0"/>
              <a:t>02/09/2019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E97A5-5396-44A6-AEB2-FA654732DB17}" type="slidenum">
              <a:rPr lang="en-GB" smtClean="0"/>
              <a:t>‹#›</a:t>
            </a:fld>
            <a:endParaRPr lang="en-GB"/>
          </a:p>
        </p:txBody>
      </p:sp>
    </p:spTree>
    <p:extLst>
      <p:ext uri="{BB962C8B-B14F-4D97-AF65-F5344CB8AC3E}">
        <p14:creationId xmlns:p14="http://schemas.microsoft.com/office/powerpoint/2010/main" val="377003594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3"/>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9" y="762003"/>
            <a:ext cx="292531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256425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833DA87-9BAA-4CBF-B5BA-C0A125DFB0A0}" type="datetimeFigureOut">
              <a:rPr lang="en-GB" smtClean="0"/>
              <a:t>02/09/2019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64252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833DA87-9BAA-4CBF-B5BA-C0A125DFB0A0}" type="datetimeFigureOut">
              <a:rPr lang="en-GB" smtClean="0"/>
              <a:t>02/09/2019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1454805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3"/>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9" y="762003"/>
            <a:ext cx="292531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B408DFD-5F43-4CAB-91D5-8645BF702A45}"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C5A75-8BDD-4D92-91E3-A8131444E4C1}" type="slidenum">
              <a:rPr lang="en-GB" smtClean="0"/>
              <a:t>‹#›</a:t>
            </a:fld>
            <a:endParaRPr lang="en-GB"/>
          </a:p>
        </p:txBody>
      </p:sp>
    </p:spTree>
    <p:extLst>
      <p:ext uri="{BB962C8B-B14F-4D97-AF65-F5344CB8AC3E}">
        <p14:creationId xmlns:p14="http://schemas.microsoft.com/office/powerpoint/2010/main" val="1144861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795110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2B1736-CDE6-41D1-8E38-B554BB0EEBF3}" type="datetime4">
              <a:rPr lang="en-GB" altLang="en-US" smtClean="0">
                <a:solidFill>
                  <a:srgbClr val="000000"/>
                </a:solidFill>
              </a:rPr>
              <a:pPr/>
              <a:t>02 September 2019</a:t>
            </a:fld>
            <a:endParaRPr lang="en-GB" altLang="en-US">
              <a:solidFill>
                <a:srgbClr val="000000"/>
              </a:solidFill>
            </a:endParaRP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81774-4884-4C81-A39C-0A65195A017F}"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516308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8833DA87-9BAA-4CBF-B5BA-C0A125DFB0A0}" type="datetimeFigureOut">
              <a:rPr lang="en-GB" smtClean="0"/>
              <a:t>02/09/2019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2319652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818463" y="102359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Date Placeholder 1"/>
          <p:cNvSpPr>
            <a:spLocks noGrp="1"/>
          </p:cNvSpPr>
          <p:nvPr>
            <p:ph type="dt" sz="half" idx="10"/>
          </p:nvPr>
        </p:nvSpPr>
        <p:spPr/>
        <p:txBody>
          <a:bodyPr/>
          <a:lstStyle/>
          <a:p>
            <a:fld id="{8833DA87-9BAA-4CBF-B5BA-C0A125DFB0A0}" type="datetimeFigureOut">
              <a:rPr lang="en-GB" smtClean="0"/>
              <a:t>02/09/2019</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395658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2" name="Date Placeholder 1"/>
          <p:cNvSpPr>
            <a:spLocks noGrp="1"/>
          </p:cNvSpPr>
          <p:nvPr>
            <p:ph type="dt" sz="half" idx="10"/>
          </p:nvPr>
        </p:nvSpPr>
        <p:spPr/>
        <p:txBody>
          <a:bodyPr/>
          <a:lstStyle/>
          <a:p>
            <a:fld id="{C6DBEE02-EA38-4199-927C-E2AEA0948C6A}" type="datetime4">
              <a:rPr lang="en-GB" altLang="en-US" smtClean="0">
                <a:solidFill>
                  <a:srgbClr val="000000"/>
                </a:solidFill>
              </a:rPr>
              <a:pPr/>
              <a:t>02 September 2019</a:t>
            </a:fld>
            <a:endParaRPr lang="en-GB" altLang="en-US">
              <a:solidFill>
                <a:srgbClr val="000000"/>
              </a:solidFill>
            </a:endParaRPr>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9E6C05E7-DAEE-4713-9AF8-69F5BB6149FB}"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41583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740339-C47D-45F8-81C8-255DA1A97B86}" type="datetime4">
              <a:rPr lang="en-GB" altLang="en-US" smtClean="0">
                <a:solidFill>
                  <a:srgbClr val="000000"/>
                </a:solidFill>
              </a:rPr>
              <a:pPr/>
              <a:t>02 September 2019</a:t>
            </a:fld>
            <a:endParaRPr lang="en-GB" altLang="en-US">
              <a:solidFill>
                <a:srgbClr val="000000"/>
              </a:solidFill>
            </a:endParaRP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E2EA42-A00C-473A-ACCA-D95817948D3B}"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06794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GB"/>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8833DA87-9BAA-4CBF-B5BA-C0A125DFB0A0}" type="datetimeFigureOut">
              <a:rPr lang="en-GB" smtClean="0"/>
              <a:t>02/09/2019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113403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1742991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3570650"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FA3B211A-DE2D-4396-9984-853A2E3CCE4C}" type="datetime4">
              <a:rPr lang="en-GB" altLang="en-US" smtClean="0">
                <a:solidFill>
                  <a:srgbClr val="000000"/>
                </a:solidFill>
              </a:rPr>
              <a:pPr/>
              <a:t>02 September 2019</a:t>
            </a:fld>
            <a:endParaRPr lang="en-GB" altLang="en-US">
              <a:solidFill>
                <a:srgbClr val="000000"/>
              </a:solidFill>
            </a:endParaRPr>
          </a:p>
        </p:txBody>
      </p:sp>
      <p:sp>
        <p:nvSpPr>
          <p:cNvPr id="9" name="Footer Placeholder 8"/>
          <p:cNvSpPr>
            <a:spLocks noGrp="1"/>
          </p:cNvSpPr>
          <p:nvPr>
            <p:ph type="ftr" sz="quarter" idx="11"/>
          </p:nvPr>
        </p:nvSpPr>
        <p:spPr>
          <a:xfrm>
            <a:off x="3499104" y="635636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A6B9C556-A627-476D-AFC0-4EE1DAECA792}"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025949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833DA87-9BAA-4CBF-B5BA-C0A125DFB0A0}" type="datetimeFigureOut">
              <a:rPr lang="en-GB" smtClean="0"/>
              <a:t>02/09/2019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402713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833DA87-9BAA-4CBF-B5BA-C0A125DFB0A0}" type="datetimeFigureOut">
              <a:rPr lang="en-GB" smtClean="0"/>
              <a:t>02/09/2019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4025301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3"/>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9" y="762003"/>
            <a:ext cx="292531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2284446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750016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544860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8833DA87-9BAA-4CBF-B5BA-C0A125DFB0A0}" type="datetimeFigureOut">
              <a:rPr lang="en-GB" smtClean="0"/>
              <a:t>02/09/2019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1712226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818463" y="102359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Date Placeholder 1"/>
          <p:cNvSpPr>
            <a:spLocks noGrp="1"/>
          </p:cNvSpPr>
          <p:nvPr>
            <p:ph type="dt" sz="half" idx="10"/>
          </p:nvPr>
        </p:nvSpPr>
        <p:spPr/>
        <p:txBody>
          <a:bodyPr/>
          <a:lstStyle/>
          <a:p>
            <a:fld id="{8833DA87-9BAA-4CBF-B5BA-C0A125DFB0A0}" type="datetimeFigureOut">
              <a:rPr lang="en-GB" smtClean="0"/>
              <a:t>02/09/2019</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1807212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2" name="Date Placeholder 1"/>
          <p:cNvSpPr>
            <a:spLocks noGrp="1"/>
          </p:cNvSpPr>
          <p:nvPr>
            <p:ph type="dt" sz="half" idx="10"/>
          </p:nvPr>
        </p:nvSpPr>
        <p:spPr/>
        <p:txBody>
          <a:bodyPr/>
          <a:lstStyle/>
          <a:p>
            <a:fld id="{8833DA87-9BAA-4CBF-B5BA-C0A125DFB0A0}" type="datetimeFigureOut">
              <a:rPr lang="en-GB" smtClean="0"/>
              <a:t>02/09/2019</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1357828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33DA87-9BAA-4CBF-B5BA-C0A125DFB0A0}" type="datetimeFigureOut">
              <a:rPr lang="en-GB" smtClean="0"/>
              <a:t>02/09/2019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74479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235520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GB"/>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8833DA87-9BAA-4CBF-B5BA-C0A125DFB0A0}" type="datetimeFigureOut">
              <a:rPr lang="en-GB" smtClean="0"/>
              <a:t>02/09/2019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1769337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3570650"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8833DA87-9BAA-4CBF-B5BA-C0A125DFB0A0}" type="datetimeFigureOut">
              <a:rPr lang="en-GB" smtClean="0"/>
              <a:t>02/09/2019</a:t>
            </a:fld>
            <a:endParaRPr lang="en-GB"/>
          </a:p>
        </p:txBody>
      </p:sp>
      <p:sp>
        <p:nvSpPr>
          <p:cNvPr id="9" name="Footer Placeholder 8"/>
          <p:cNvSpPr>
            <a:spLocks noGrp="1"/>
          </p:cNvSpPr>
          <p:nvPr>
            <p:ph type="ftr" sz="quarter" idx="11"/>
          </p:nvPr>
        </p:nvSpPr>
        <p:spPr>
          <a:xfrm>
            <a:off x="3499104" y="635636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4266165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833DA87-9BAA-4CBF-B5BA-C0A125DFB0A0}" type="datetimeFigureOut">
              <a:rPr lang="en-GB" smtClean="0"/>
              <a:t>02/09/2019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680678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833DA87-9BAA-4CBF-B5BA-C0A125DFB0A0}" type="datetimeFigureOut">
              <a:rPr lang="en-GB" smtClean="0"/>
              <a:t>02/09/2019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409456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8833DA87-9BAA-4CBF-B5BA-C0A125DFB0A0}" type="datetimeFigureOut">
              <a:rPr lang="en-GB" smtClean="0"/>
              <a:t>02/09/2019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204116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818463" y="102359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Date Placeholder 1"/>
          <p:cNvSpPr>
            <a:spLocks noGrp="1"/>
          </p:cNvSpPr>
          <p:nvPr>
            <p:ph type="dt" sz="half" idx="10"/>
          </p:nvPr>
        </p:nvSpPr>
        <p:spPr/>
        <p:txBody>
          <a:bodyPr/>
          <a:lstStyle/>
          <a:p>
            <a:fld id="{8833DA87-9BAA-4CBF-B5BA-C0A125DFB0A0}" type="datetimeFigureOut">
              <a:rPr lang="en-GB" smtClean="0"/>
              <a:t>02/09/2019</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60518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2" name="Date Placeholder 1"/>
          <p:cNvSpPr>
            <a:spLocks noGrp="1"/>
          </p:cNvSpPr>
          <p:nvPr>
            <p:ph type="dt" sz="half" idx="10"/>
          </p:nvPr>
        </p:nvSpPr>
        <p:spPr/>
        <p:txBody>
          <a:bodyPr/>
          <a:lstStyle/>
          <a:p>
            <a:fld id="{8833DA87-9BAA-4CBF-B5BA-C0A125DFB0A0}" type="datetimeFigureOut">
              <a:rPr lang="en-GB" smtClean="0"/>
              <a:t>02/09/2019</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24239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33DA87-9BAA-4CBF-B5BA-C0A125DFB0A0}" type="datetimeFigureOut">
              <a:rPr lang="en-GB" smtClean="0"/>
              <a:t>02/09/2019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86154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GB"/>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8833DA87-9BAA-4CBF-B5BA-C0A125DFB0A0}" type="datetimeFigureOut">
              <a:rPr lang="en-GB" smtClean="0"/>
              <a:t>02/09/2019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38772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3570650"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8833DA87-9BAA-4CBF-B5BA-C0A125DFB0A0}" type="datetimeFigureOut">
              <a:rPr lang="en-GB" smtClean="0"/>
              <a:t>02/09/2019</a:t>
            </a:fld>
            <a:endParaRPr lang="en-GB"/>
          </a:p>
        </p:txBody>
      </p:sp>
      <p:sp>
        <p:nvSpPr>
          <p:cNvPr id="9" name="Footer Placeholder 8"/>
          <p:cNvSpPr>
            <a:spLocks noGrp="1"/>
          </p:cNvSpPr>
          <p:nvPr>
            <p:ph type="ftr" sz="quarter" idx="11"/>
          </p:nvPr>
        </p:nvSpPr>
        <p:spPr>
          <a:xfrm>
            <a:off x="3499104" y="635636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03645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7"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21" y="1123847"/>
            <a:ext cx="2947483" cy="460118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6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fontAlgn="base">
              <a:spcBef>
                <a:spcPct val="0"/>
              </a:spcBef>
              <a:spcAft>
                <a:spcPct val="0"/>
              </a:spcAft>
            </a:pPr>
            <a:fld id="{84B50F14-5912-4D65-B0DE-9D42BBDB8D88}" type="datetime4">
              <a:rPr lang="en-GB" altLang="en-US" smtClean="0">
                <a:solidFill>
                  <a:srgbClr val="004D75"/>
                </a:solidFill>
                <a:cs typeface="Arial" pitchFamily="34" charset="0"/>
              </a:rPr>
              <a:pPr fontAlgn="base">
                <a:spcBef>
                  <a:spcPct val="0"/>
                </a:spcBef>
                <a:spcAft>
                  <a:spcPct val="0"/>
                </a:spcAft>
              </a:pPr>
              <a:t>02 September 2019</a:t>
            </a:fld>
            <a:endParaRPr lang="en-GB" altLang="en-US">
              <a:solidFill>
                <a:srgbClr val="004D75"/>
              </a:solidFill>
              <a:cs typeface="Arial" pitchFamily="34" charset="0"/>
            </a:endParaRPr>
          </a:p>
        </p:txBody>
      </p:sp>
      <p:sp>
        <p:nvSpPr>
          <p:cNvPr id="5" name="Footer Placeholder 4"/>
          <p:cNvSpPr>
            <a:spLocks noGrp="1"/>
          </p:cNvSpPr>
          <p:nvPr>
            <p:ph type="ftr" sz="quarter" idx="3"/>
          </p:nvPr>
        </p:nvSpPr>
        <p:spPr>
          <a:xfrm>
            <a:off x="3869268" y="635636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42" y="6356360"/>
            <a:ext cx="1530927" cy="365125"/>
          </a:xfrm>
          <a:prstGeom prst="rect">
            <a:avLst/>
          </a:prstGeom>
        </p:spPr>
        <p:txBody>
          <a:bodyPr vert="horz" lIns="91440" tIns="45720" rIns="91440" bIns="45720" rtlCol="0" anchor="ctr"/>
          <a:lstStyle>
            <a:lvl1pPr algn="r">
              <a:defRPr sz="1200" b="1">
                <a:solidFill>
                  <a:schemeClr val="accent1"/>
                </a:solidFill>
              </a:defRPr>
            </a:lvl1pPr>
          </a:lstStyle>
          <a:p>
            <a:pPr fontAlgn="base">
              <a:spcBef>
                <a:spcPct val="0"/>
              </a:spcBef>
              <a:spcAft>
                <a:spcPct val="0"/>
              </a:spcAft>
            </a:pPr>
            <a:fld id="{1BD7182F-FC65-49CC-95BA-94112E5AF0DD}" type="slidenum">
              <a:rPr lang="en-GB" altLang="en-US" smtClean="0">
                <a:solidFill>
                  <a:srgbClr val="004D75"/>
                </a:solidFill>
                <a:cs typeface="Arial" pitchFamily="34" charset="0"/>
              </a:rPr>
              <a:pPr fontAlgn="base">
                <a:spcBef>
                  <a:spcPct val="0"/>
                </a:spcBef>
                <a:spcAft>
                  <a:spcPct val="0"/>
                </a:spcAft>
              </a:pPr>
              <a:t>‹#›</a:t>
            </a:fld>
            <a:endParaRPr lang="en-GB" altLang="en-US">
              <a:solidFill>
                <a:srgbClr val="004D75"/>
              </a:solidFill>
              <a:cs typeface="Arial" pitchFamily="34" charset="0"/>
            </a:endParaRPr>
          </a:p>
        </p:txBody>
      </p:sp>
    </p:spTree>
    <p:extLst>
      <p:ext uri="{BB962C8B-B14F-4D97-AF65-F5344CB8AC3E}">
        <p14:creationId xmlns:p14="http://schemas.microsoft.com/office/powerpoint/2010/main" val="1149922700"/>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ftr="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7"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21" y="1123847"/>
            <a:ext cx="2947483" cy="460118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6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fontAlgn="base">
              <a:spcBef>
                <a:spcPct val="0"/>
              </a:spcBef>
              <a:spcAft>
                <a:spcPct val="0"/>
              </a:spcAft>
            </a:pPr>
            <a:fld id="{84B50F14-5912-4D65-B0DE-9D42BBDB8D88}" type="datetime4">
              <a:rPr lang="en-GB" altLang="en-US" smtClean="0">
                <a:solidFill>
                  <a:srgbClr val="004D75"/>
                </a:solidFill>
                <a:cs typeface="Arial" pitchFamily="34" charset="0"/>
              </a:rPr>
              <a:pPr fontAlgn="base">
                <a:spcBef>
                  <a:spcPct val="0"/>
                </a:spcBef>
                <a:spcAft>
                  <a:spcPct val="0"/>
                </a:spcAft>
              </a:pPr>
              <a:t>02 September 2019</a:t>
            </a:fld>
            <a:endParaRPr lang="en-GB" altLang="en-US">
              <a:solidFill>
                <a:srgbClr val="004D75"/>
              </a:solidFill>
              <a:cs typeface="Arial" pitchFamily="34" charset="0"/>
            </a:endParaRPr>
          </a:p>
        </p:txBody>
      </p:sp>
      <p:sp>
        <p:nvSpPr>
          <p:cNvPr id="5" name="Footer Placeholder 4"/>
          <p:cNvSpPr>
            <a:spLocks noGrp="1"/>
          </p:cNvSpPr>
          <p:nvPr>
            <p:ph type="ftr" sz="quarter" idx="3"/>
          </p:nvPr>
        </p:nvSpPr>
        <p:spPr>
          <a:xfrm>
            <a:off x="3869268" y="635636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42" y="6356360"/>
            <a:ext cx="1530927" cy="365125"/>
          </a:xfrm>
          <a:prstGeom prst="rect">
            <a:avLst/>
          </a:prstGeom>
        </p:spPr>
        <p:txBody>
          <a:bodyPr vert="horz" lIns="91440" tIns="45720" rIns="91440" bIns="45720" rtlCol="0" anchor="ctr"/>
          <a:lstStyle>
            <a:lvl1pPr algn="r">
              <a:defRPr sz="1200" b="1">
                <a:solidFill>
                  <a:schemeClr val="accent1"/>
                </a:solidFill>
              </a:defRPr>
            </a:lvl1pPr>
          </a:lstStyle>
          <a:p>
            <a:pPr fontAlgn="base">
              <a:spcBef>
                <a:spcPct val="0"/>
              </a:spcBef>
              <a:spcAft>
                <a:spcPct val="0"/>
              </a:spcAft>
            </a:pPr>
            <a:fld id="{1BD7182F-FC65-49CC-95BA-94112E5AF0DD}" type="slidenum">
              <a:rPr lang="en-GB" altLang="en-US" smtClean="0">
                <a:solidFill>
                  <a:srgbClr val="004D75"/>
                </a:solidFill>
                <a:cs typeface="Arial" pitchFamily="34" charset="0"/>
              </a:rPr>
              <a:pPr fontAlgn="base">
                <a:spcBef>
                  <a:spcPct val="0"/>
                </a:spcBef>
                <a:spcAft>
                  <a:spcPct val="0"/>
                </a:spcAft>
              </a:pPr>
              <a:t>‹#›</a:t>
            </a:fld>
            <a:endParaRPr lang="en-GB" altLang="en-US">
              <a:solidFill>
                <a:srgbClr val="004D75"/>
              </a:solidFill>
              <a:cs typeface="Arial" pitchFamily="34" charset="0"/>
            </a:endParaRPr>
          </a:p>
        </p:txBody>
      </p:sp>
    </p:spTree>
    <p:extLst>
      <p:ext uri="{BB962C8B-B14F-4D97-AF65-F5344CB8AC3E}">
        <p14:creationId xmlns:p14="http://schemas.microsoft.com/office/powerpoint/2010/main" val="1958306236"/>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hdr="0" ftr="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7"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21" y="1123847"/>
            <a:ext cx="2947483" cy="460118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6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fontAlgn="base">
              <a:spcBef>
                <a:spcPct val="0"/>
              </a:spcBef>
              <a:spcAft>
                <a:spcPct val="0"/>
              </a:spcAft>
            </a:pPr>
            <a:fld id="{84B50F14-5912-4D65-B0DE-9D42BBDB8D88}" type="datetime4">
              <a:rPr lang="en-GB" altLang="en-US" smtClean="0">
                <a:solidFill>
                  <a:srgbClr val="004D75"/>
                </a:solidFill>
                <a:cs typeface="Arial" pitchFamily="34" charset="0"/>
              </a:rPr>
              <a:pPr fontAlgn="base">
                <a:spcBef>
                  <a:spcPct val="0"/>
                </a:spcBef>
                <a:spcAft>
                  <a:spcPct val="0"/>
                </a:spcAft>
              </a:pPr>
              <a:t>02 September 2019</a:t>
            </a:fld>
            <a:endParaRPr lang="en-GB" altLang="en-US">
              <a:solidFill>
                <a:srgbClr val="004D75"/>
              </a:solidFill>
              <a:cs typeface="Arial" pitchFamily="34" charset="0"/>
            </a:endParaRPr>
          </a:p>
        </p:txBody>
      </p:sp>
      <p:sp>
        <p:nvSpPr>
          <p:cNvPr id="5" name="Footer Placeholder 4"/>
          <p:cNvSpPr>
            <a:spLocks noGrp="1"/>
          </p:cNvSpPr>
          <p:nvPr>
            <p:ph type="ftr" sz="quarter" idx="3"/>
          </p:nvPr>
        </p:nvSpPr>
        <p:spPr>
          <a:xfrm>
            <a:off x="3869268" y="635636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42" y="6356360"/>
            <a:ext cx="1530927" cy="365125"/>
          </a:xfrm>
          <a:prstGeom prst="rect">
            <a:avLst/>
          </a:prstGeom>
        </p:spPr>
        <p:txBody>
          <a:bodyPr vert="horz" lIns="91440" tIns="45720" rIns="91440" bIns="45720" rtlCol="0" anchor="ctr"/>
          <a:lstStyle>
            <a:lvl1pPr algn="r">
              <a:defRPr sz="1200" b="1">
                <a:solidFill>
                  <a:schemeClr val="accent1"/>
                </a:solidFill>
              </a:defRPr>
            </a:lvl1pPr>
          </a:lstStyle>
          <a:p>
            <a:pPr fontAlgn="base">
              <a:spcBef>
                <a:spcPct val="0"/>
              </a:spcBef>
              <a:spcAft>
                <a:spcPct val="0"/>
              </a:spcAft>
            </a:pPr>
            <a:fld id="{1BD7182F-FC65-49CC-95BA-94112E5AF0DD}" type="slidenum">
              <a:rPr lang="en-GB" altLang="en-US" smtClean="0">
                <a:solidFill>
                  <a:srgbClr val="004D75"/>
                </a:solidFill>
                <a:cs typeface="Arial" pitchFamily="34" charset="0"/>
              </a:rPr>
              <a:pPr fontAlgn="base">
                <a:spcBef>
                  <a:spcPct val="0"/>
                </a:spcBef>
                <a:spcAft>
                  <a:spcPct val="0"/>
                </a:spcAft>
              </a:pPr>
              <a:t>‹#›</a:t>
            </a:fld>
            <a:endParaRPr lang="en-GB" altLang="en-US">
              <a:solidFill>
                <a:srgbClr val="004D75"/>
              </a:solidFill>
              <a:cs typeface="Arial" pitchFamily="34" charset="0"/>
            </a:endParaRPr>
          </a:p>
        </p:txBody>
      </p:sp>
    </p:spTree>
    <p:extLst>
      <p:ext uri="{BB962C8B-B14F-4D97-AF65-F5344CB8AC3E}">
        <p14:creationId xmlns:p14="http://schemas.microsoft.com/office/powerpoint/2010/main" val="2253479936"/>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hf hdr="0" ftr="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karen.slade@ntu.ac.uk"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2">
            <a:extLst>
              <a:ext uri="{FF2B5EF4-FFF2-40B4-BE49-F238E27FC236}">
                <a16:creationId xmlns:a16="http://schemas.microsoft.com/office/drawing/2014/main" id="{D70AD2B3-D7CD-4A41-A8EF-0D3F75EA5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23264D1-73B8-4145-842F-1DB46CD457F0}"/>
              </a:ext>
            </a:extLst>
          </p:cNvPr>
          <p:cNvPicPr>
            <a:picLocks noChangeAspect="1"/>
          </p:cNvPicPr>
          <p:nvPr/>
        </p:nvPicPr>
        <p:blipFill rotWithShape="1">
          <a:blip r:embed="rId2"/>
          <a:srcRect b="1476"/>
          <a:stretch/>
        </p:blipFill>
        <p:spPr>
          <a:xfrm>
            <a:off x="484632" y="1647613"/>
            <a:ext cx="3015786" cy="1696382"/>
          </a:xfrm>
          <a:prstGeom prst="rect">
            <a:avLst/>
          </a:prstGeom>
        </p:spPr>
      </p:pic>
      <p:pic>
        <p:nvPicPr>
          <p:cNvPr id="5" name="Picture 4">
            <a:extLst>
              <a:ext uri="{FF2B5EF4-FFF2-40B4-BE49-F238E27FC236}">
                <a16:creationId xmlns:a16="http://schemas.microsoft.com/office/drawing/2014/main" id="{DB4C3530-67BF-4CC4-99BC-EC3B6B9FD64D}"/>
              </a:ext>
            </a:extLst>
          </p:cNvPr>
          <p:cNvPicPr>
            <a:picLocks noChangeAspect="1"/>
          </p:cNvPicPr>
          <p:nvPr/>
        </p:nvPicPr>
        <p:blipFill>
          <a:blip r:embed="rId3"/>
          <a:stretch>
            <a:fillRect/>
          </a:stretch>
        </p:blipFill>
        <p:spPr>
          <a:xfrm>
            <a:off x="474800" y="3504861"/>
            <a:ext cx="3025618" cy="921549"/>
          </a:xfrm>
          <a:prstGeom prst="rect">
            <a:avLst/>
          </a:prstGeom>
        </p:spPr>
      </p:pic>
      <p:sp>
        <p:nvSpPr>
          <p:cNvPr id="70" name="Rectangle 64">
            <a:extLst>
              <a:ext uri="{FF2B5EF4-FFF2-40B4-BE49-F238E27FC236}">
                <a16:creationId xmlns:a16="http://schemas.microsoft.com/office/drawing/2014/main" id="{FFE73CB6-C3D9-4CA8-8EF7-4E6B39480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5709" y="758952"/>
            <a:ext cx="5933257"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31836D-A477-429C-A89F-11A0458C1FC9}"/>
              </a:ext>
            </a:extLst>
          </p:cNvPr>
          <p:cNvSpPr>
            <a:spLocks noGrp="1"/>
          </p:cNvSpPr>
          <p:nvPr>
            <p:ph type="ctrTitle"/>
          </p:nvPr>
        </p:nvSpPr>
        <p:spPr>
          <a:xfrm>
            <a:off x="4024244" y="1298448"/>
            <a:ext cx="5584722" cy="3255264"/>
          </a:xfrm>
        </p:spPr>
        <p:txBody>
          <a:bodyPr>
            <a:normAutofit/>
          </a:bodyPr>
          <a:lstStyle/>
          <a:p>
            <a:r>
              <a:rPr lang="en-GB" sz="3200" dirty="0"/>
              <a:t>Understanding the Impact of Restrictive Punishment Regimes on Self-Harm Behaviours  </a:t>
            </a:r>
            <a:br>
              <a:rPr lang="en-GB" sz="3200" dirty="0"/>
            </a:br>
            <a:br>
              <a:rPr lang="en-GB" sz="3200" dirty="0"/>
            </a:br>
            <a:br>
              <a:rPr lang="en-GB" sz="3200" dirty="0"/>
            </a:br>
            <a:r>
              <a:rPr lang="en-GB" sz="3200" dirty="0"/>
              <a:t> </a:t>
            </a:r>
          </a:p>
        </p:txBody>
      </p:sp>
      <p:sp>
        <p:nvSpPr>
          <p:cNvPr id="3" name="Subtitle 2">
            <a:extLst>
              <a:ext uri="{FF2B5EF4-FFF2-40B4-BE49-F238E27FC236}">
                <a16:creationId xmlns:a16="http://schemas.microsoft.com/office/drawing/2014/main" id="{84698004-B67D-406C-AC35-1186539E61E2}"/>
              </a:ext>
            </a:extLst>
          </p:cNvPr>
          <p:cNvSpPr>
            <a:spLocks noGrp="1"/>
          </p:cNvSpPr>
          <p:nvPr>
            <p:ph type="subTitle" idx="1"/>
          </p:nvPr>
        </p:nvSpPr>
        <p:spPr>
          <a:xfrm>
            <a:off x="4054411" y="4178300"/>
            <a:ext cx="5191433" cy="1911604"/>
          </a:xfrm>
        </p:spPr>
        <p:txBody>
          <a:bodyPr>
            <a:normAutofit/>
          </a:bodyPr>
          <a:lstStyle/>
          <a:p>
            <a:r>
              <a:rPr lang="en-GB" sz="1700" dirty="0"/>
              <a:t>Dr Karen Slade</a:t>
            </a:r>
          </a:p>
          <a:p>
            <a:r>
              <a:rPr lang="en-GB" sz="1700" dirty="0"/>
              <a:t>Associate Professor in Applied Forensic Psychology</a:t>
            </a:r>
          </a:p>
          <a:p>
            <a:endParaRPr lang="en-GB" sz="1700" dirty="0"/>
          </a:p>
          <a:p>
            <a:r>
              <a:rPr lang="en-GB" sz="1700" dirty="0"/>
              <a:t>Karen.slade@ntu.ac.uk</a:t>
            </a:r>
          </a:p>
        </p:txBody>
      </p:sp>
      <p:sp>
        <p:nvSpPr>
          <p:cNvPr id="71" name="Rectangle 66">
            <a:extLst>
              <a:ext uri="{FF2B5EF4-FFF2-40B4-BE49-F238E27FC236}">
                <a16:creationId xmlns:a16="http://schemas.microsoft.com/office/drawing/2014/main" id="{EA75504B-408C-4C25-A00D-F02208A82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9833" y="758952"/>
            <a:ext cx="2430079"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5687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3D48-D040-48A0-9221-D3F394D67DEB}"/>
              </a:ext>
            </a:extLst>
          </p:cNvPr>
          <p:cNvSpPr>
            <a:spLocks noGrp="1"/>
          </p:cNvSpPr>
          <p:nvPr>
            <p:ph type="title"/>
          </p:nvPr>
        </p:nvSpPr>
        <p:spPr/>
        <p:txBody>
          <a:bodyPr/>
          <a:lstStyle/>
          <a:p>
            <a:r>
              <a:rPr lang="en-GB" dirty="0"/>
              <a:t>Sample</a:t>
            </a:r>
          </a:p>
        </p:txBody>
      </p:sp>
      <p:sp>
        <p:nvSpPr>
          <p:cNvPr id="3" name="Content Placeholder 2">
            <a:extLst>
              <a:ext uri="{FF2B5EF4-FFF2-40B4-BE49-F238E27FC236}">
                <a16:creationId xmlns:a16="http://schemas.microsoft.com/office/drawing/2014/main" id="{ECEFD902-28B6-4CE4-BAA4-72C024308BED}"/>
              </a:ext>
            </a:extLst>
          </p:cNvPr>
          <p:cNvSpPr>
            <a:spLocks noGrp="1"/>
          </p:cNvSpPr>
          <p:nvPr>
            <p:ph idx="1"/>
          </p:nvPr>
        </p:nvSpPr>
        <p:spPr>
          <a:xfrm>
            <a:off x="3629465" y="1280043"/>
            <a:ext cx="8309614" cy="5441442"/>
          </a:xfrm>
        </p:spPr>
        <p:txBody>
          <a:bodyPr>
            <a:normAutofit lnSpcReduction="10000"/>
          </a:bodyPr>
          <a:lstStyle/>
          <a:p>
            <a:pPr marL="0" indent="0">
              <a:buNone/>
            </a:pPr>
            <a:r>
              <a:rPr lang="en-GB" sz="2400" dirty="0"/>
              <a:t>175 (18.13%) of the sample had an incident of self-harm recorded in prison</a:t>
            </a:r>
          </a:p>
          <a:p>
            <a:pPr marL="0" indent="0">
              <a:buNone/>
            </a:pPr>
            <a:endParaRPr lang="en-GB" sz="2400" dirty="0"/>
          </a:p>
          <a:p>
            <a:pPr marL="0" indent="0">
              <a:buNone/>
            </a:pPr>
            <a:r>
              <a:rPr lang="en-GB" sz="2400" dirty="0"/>
              <a:t>ANOVA confirms that the </a:t>
            </a:r>
            <a:r>
              <a:rPr lang="en-GB" sz="2400" b="1" dirty="0"/>
              <a:t>men who SH in prison had spent  more years in prison</a:t>
            </a:r>
            <a:r>
              <a:rPr lang="en-GB" sz="2400" dirty="0"/>
              <a:t> compared with men who did not SH</a:t>
            </a:r>
          </a:p>
          <a:p>
            <a:pPr marL="0" indent="0">
              <a:buNone/>
            </a:pPr>
            <a:r>
              <a:rPr lang="en-GB" sz="2400" dirty="0"/>
              <a:t>SH sample:  M = 3.72 ( SD = 2.5 ) </a:t>
            </a:r>
          </a:p>
          <a:p>
            <a:pPr marL="0" indent="0">
              <a:buNone/>
            </a:pPr>
            <a:r>
              <a:rPr lang="en-GB" sz="2400" dirty="0"/>
              <a:t>non-SH sample (M = 1.52 (SD= 2.37)  </a:t>
            </a:r>
          </a:p>
          <a:p>
            <a:pPr marL="0" indent="0">
              <a:buNone/>
            </a:pPr>
            <a:r>
              <a:rPr lang="en-GB" sz="2400" dirty="0"/>
              <a:t>(F = 121.53; p &lt;.001)</a:t>
            </a:r>
          </a:p>
          <a:p>
            <a:pPr marL="0" indent="0">
              <a:buNone/>
            </a:pPr>
            <a:endParaRPr lang="en-GB" sz="2400" dirty="0"/>
          </a:p>
          <a:p>
            <a:pPr marL="0" indent="0">
              <a:buNone/>
            </a:pPr>
            <a:r>
              <a:rPr lang="en-GB" sz="2400" b="1" dirty="0"/>
              <a:t>And were of a younger current age </a:t>
            </a:r>
          </a:p>
          <a:p>
            <a:pPr marL="0" indent="0">
              <a:buNone/>
            </a:pPr>
            <a:r>
              <a:rPr lang="en-GB" sz="2400" dirty="0"/>
              <a:t>SH sample: M = 31.3 (SD = 8.12) </a:t>
            </a:r>
          </a:p>
          <a:p>
            <a:pPr marL="0" indent="0">
              <a:buNone/>
            </a:pPr>
            <a:r>
              <a:rPr lang="en-GB" sz="2400" dirty="0"/>
              <a:t>non-SH sample: M = 35.82 (SD = 12.6)</a:t>
            </a:r>
          </a:p>
          <a:p>
            <a:pPr marL="0" indent="0">
              <a:buNone/>
            </a:pPr>
            <a:r>
              <a:rPr lang="en-GB" sz="2400" dirty="0"/>
              <a:t>(F = 23.114; p&lt;.001)</a:t>
            </a:r>
          </a:p>
          <a:p>
            <a:pPr marL="0" indent="0">
              <a:buNone/>
            </a:pPr>
            <a:endParaRPr lang="en-GB" dirty="0"/>
          </a:p>
          <a:p>
            <a:pPr marL="0" indent="0">
              <a:buNone/>
            </a:pPr>
            <a:endParaRPr lang="en-GB" dirty="0"/>
          </a:p>
          <a:p>
            <a:endParaRPr lang="en-GB" dirty="0"/>
          </a:p>
        </p:txBody>
      </p:sp>
      <p:sp>
        <p:nvSpPr>
          <p:cNvPr id="4" name="Date Placeholder 3">
            <a:extLst>
              <a:ext uri="{FF2B5EF4-FFF2-40B4-BE49-F238E27FC236}">
                <a16:creationId xmlns:a16="http://schemas.microsoft.com/office/drawing/2014/main" id="{51C71C9F-1782-43F2-BD2B-0D5B3ECC3118}"/>
              </a:ext>
            </a:extLst>
          </p:cNvPr>
          <p:cNvSpPr>
            <a:spLocks noGrp="1"/>
          </p:cNvSpPr>
          <p:nvPr>
            <p:ph type="dt" sz="half" idx="10"/>
          </p:nvPr>
        </p:nvSpPr>
        <p:spPr/>
        <p:txBody>
          <a:bodyPr/>
          <a:lstStyle/>
          <a:p>
            <a:fld id="{5A826882-7DE8-41BA-A4A3-731F3AE2680D}" type="datetime1">
              <a:rPr lang="en-GB" smtClean="0"/>
              <a:t>02/09/2019</a:t>
            </a:fld>
            <a:endParaRPr lang="en-GB"/>
          </a:p>
        </p:txBody>
      </p:sp>
      <p:sp>
        <p:nvSpPr>
          <p:cNvPr id="5" name="Slide Number Placeholder 4">
            <a:extLst>
              <a:ext uri="{FF2B5EF4-FFF2-40B4-BE49-F238E27FC236}">
                <a16:creationId xmlns:a16="http://schemas.microsoft.com/office/drawing/2014/main" id="{FE3DC6A4-186F-4A4C-A5C6-4BEEA8B91056}"/>
              </a:ext>
            </a:extLst>
          </p:cNvPr>
          <p:cNvSpPr>
            <a:spLocks noGrp="1"/>
          </p:cNvSpPr>
          <p:nvPr>
            <p:ph type="sldNum" sz="quarter" idx="12"/>
          </p:nvPr>
        </p:nvSpPr>
        <p:spPr/>
        <p:txBody>
          <a:bodyPr/>
          <a:lstStyle/>
          <a:p>
            <a:fld id="{9E514F6D-689E-4CFC-88BB-AEA64CB55A23}" type="slidenum">
              <a:rPr lang="en-GB" smtClean="0"/>
              <a:t>10</a:t>
            </a:fld>
            <a:endParaRPr lang="en-GB"/>
          </a:p>
        </p:txBody>
      </p:sp>
    </p:spTree>
    <p:extLst>
      <p:ext uri="{BB962C8B-B14F-4D97-AF65-F5344CB8AC3E}">
        <p14:creationId xmlns:p14="http://schemas.microsoft.com/office/powerpoint/2010/main" val="20347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a:extLst>
              <a:ext uri="{FF2B5EF4-FFF2-40B4-BE49-F238E27FC236}">
                <a16:creationId xmlns:a16="http://schemas.microsoft.com/office/drawing/2014/main" id="{4B3AFC00-FC0E-4676-B1A6-0E0795DF3E76}"/>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dirty="0">
                <a:solidFill>
                  <a:srgbClr val="FFFFFF"/>
                </a:solidFill>
              </a:rPr>
              <a:t>Results</a:t>
            </a:r>
          </a:p>
        </p:txBody>
      </p:sp>
      <p:sp>
        <p:nvSpPr>
          <p:cNvPr id="10" name="Text Placeholder 9">
            <a:extLst>
              <a:ext uri="{FF2B5EF4-FFF2-40B4-BE49-F238E27FC236}">
                <a16:creationId xmlns:a16="http://schemas.microsoft.com/office/drawing/2014/main" id="{3EC196FD-4F05-4347-9A95-14F11FFA1CC8}"/>
              </a:ext>
            </a:extLst>
          </p:cNvPr>
          <p:cNvSpPr>
            <a:spLocks noGrp="1"/>
          </p:cNvSpPr>
          <p:nvPr>
            <p:ph type="body" idx="1"/>
          </p:nvPr>
        </p:nvSpPr>
        <p:spPr>
          <a:xfrm>
            <a:off x="1100014" y="5666792"/>
            <a:ext cx="10180696" cy="542592"/>
          </a:xfrm>
        </p:spPr>
        <p:txBody>
          <a:bodyPr vert="horz" lIns="91440" tIns="45720" rIns="91440" bIns="45720" rtlCol="0" anchor="t">
            <a:normAutofit/>
          </a:bodyPr>
          <a:lstStyle/>
          <a:p>
            <a:endParaRPr lang="en-US" dirty="0">
              <a:solidFill>
                <a:schemeClr val="accent1">
                  <a:lumMod val="20000"/>
                  <a:lumOff val="80000"/>
                </a:schemeClr>
              </a:solidFill>
            </a:endParaRPr>
          </a:p>
        </p:txBody>
      </p:sp>
      <p:pic>
        <p:nvPicPr>
          <p:cNvPr id="3" name="Picture 2">
            <a:extLst>
              <a:ext uri="{FF2B5EF4-FFF2-40B4-BE49-F238E27FC236}">
                <a16:creationId xmlns:a16="http://schemas.microsoft.com/office/drawing/2014/main" id="{EB7DD42F-8C0C-C24D-AD50-AE34F23645DB}"/>
              </a:ext>
            </a:extLst>
          </p:cNvPr>
          <p:cNvPicPr>
            <a:picLocks noChangeAspect="1"/>
          </p:cNvPicPr>
          <p:nvPr/>
        </p:nvPicPr>
        <p:blipFill rotWithShape="1">
          <a:blip r:embed="rId2"/>
          <a:srcRect t="10109" r="1" b="13901"/>
          <a:stretch/>
        </p:blipFill>
        <p:spPr>
          <a:xfrm>
            <a:off x="1069847" y="484632"/>
            <a:ext cx="10637520" cy="3556755"/>
          </a:xfrm>
          <a:prstGeom prst="rect">
            <a:avLst/>
          </a:prstGeom>
        </p:spPr>
      </p:pic>
      <p:sp>
        <p:nvSpPr>
          <p:cNvPr id="7" name="Date Placeholder 6">
            <a:extLst>
              <a:ext uri="{FF2B5EF4-FFF2-40B4-BE49-F238E27FC236}">
                <a16:creationId xmlns:a16="http://schemas.microsoft.com/office/drawing/2014/main" id="{E2E8322C-A542-427B-B083-F2A4847CC683}"/>
              </a:ext>
            </a:extLst>
          </p:cNvPr>
          <p:cNvSpPr>
            <a:spLocks noGrp="1"/>
          </p:cNvSpPr>
          <p:nvPr>
            <p:ph type="dt" sz="half" idx="10"/>
          </p:nvPr>
        </p:nvSpPr>
        <p:spPr>
          <a:xfrm>
            <a:off x="262465" y="6356350"/>
            <a:ext cx="2743200" cy="365125"/>
          </a:xfrm>
        </p:spPr>
        <p:txBody>
          <a:bodyPr vert="horz" lIns="91440" tIns="45720" rIns="91440" bIns="45720" rtlCol="0" anchor="ctr">
            <a:normAutofit/>
          </a:bodyPr>
          <a:lstStyle/>
          <a:p>
            <a:pPr defTabSz="457200">
              <a:spcAft>
                <a:spcPts val="600"/>
              </a:spcAft>
            </a:pPr>
            <a:fld id="{42504274-7FE2-4396-894E-EFC6AD6F2BF8}" type="datetime1">
              <a:rPr lang="en-US" smtClean="0"/>
              <a:pPr defTabSz="457200">
                <a:spcAft>
                  <a:spcPts val="600"/>
                </a:spcAft>
              </a:pPr>
              <a:t>9/2/2019</a:t>
            </a:fld>
            <a:endParaRPr lang="en-US"/>
          </a:p>
        </p:txBody>
      </p:sp>
      <p:sp>
        <p:nvSpPr>
          <p:cNvPr id="8" name="Slide Number Placeholder 7">
            <a:extLst>
              <a:ext uri="{FF2B5EF4-FFF2-40B4-BE49-F238E27FC236}">
                <a16:creationId xmlns:a16="http://schemas.microsoft.com/office/drawing/2014/main" id="{544D2F2B-D996-4B1C-9984-289C56E44EFD}"/>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defTabSz="457200">
              <a:spcAft>
                <a:spcPts val="600"/>
              </a:spcAft>
            </a:pPr>
            <a:fld id="{9E514F6D-689E-4CFC-88BB-AEA64CB55A23}" type="slidenum">
              <a:rPr lang="en-US" smtClean="0"/>
              <a:pPr defTabSz="457200">
                <a:spcAft>
                  <a:spcPts val="600"/>
                </a:spcAft>
              </a:pPr>
              <a:t>11</a:t>
            </a:fld>
            <a:endParaRPr lang="en-US"/>
          </a:p>
        </p:txBody>
      </p:sp>
    </p:spTree>
    <p:extLst>
      <p:ext uri="{BB962C8B-B14F-4D97-AF65-F5344CB8AC3E}">
        <p14:creationId xmlns:p14="http://schemas.microsoft.com/office/powerpoint/2010/main" val="1725769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D713-5620-4425-B7CC-80592E528435}"/>
              </a:ext>
            </a:extLst>
          </p:cNvPr>
          <p:cNvSpPr>
            <a:spLocks noGrp="1"/>
          </p:cNvSpPr>
          <p:nvPr>
            <p:ph type="title"/>
          </p:nvPr>
        </p:nvSpPr>
        <p:spPr/>
        <p:txBody>
          <a:bodyPr/>
          <a:lstStyle/>
          <a:p>
            <a:r>
              <a:rPr lang="en-GB" dirty="0"/>
              <a:t>Relationship between RR and self-harm</a:t>
            </a:r>
          </a:p>
        </p:txBody>
      </p:sp>
      <p:sp>
        <p:nvSpPr>
          <p:cNvPr id="3" name="Content Placeholder 2">
            <a:extLst>
              <a:ext uri="{FF2B5EF4-FFF2-40B4-BE49-F238E27FC236}">
                <a16:creationId xmlns:a16="http://schemas.microsoft.com/office/drawing/2014/main" id="{4EF3131F-2BCD-4E04-A4FF-C5918DDAE179}"/>
              </a:ext>
            </a:extLst>
          </p:cNvPr>
          <p:cNvSpPr>
            <a:spLocks noGrp="1"/>
          </p:cNvSpPr>
          <p:nvPr>
            <p:ph idx="1"/>
          </p:nvPr>
        </p:nvSpPr>
        <p:spPr>
          <a:xfrm>
            <a:off x="3484605" y="580769"/>
            <a:ext cx="8316097" cy="5906528"/>
          </a:xfrm>
        </p:spPr>
        <p:txBody>
          <a:bodyPr>
            <a:normAutofit/>
          </a:bodyPr>
          <a:lstStyle/>
          <a:p>
            <a:pPr marL="0" indent="0">
              <a:buNone/>
            </a:pPr>
            <a:r>
              <a:rPr lang="en-GB" dirty="0"/>
              <a:t>Of the 175 in the sample, 96.1% (151) had experienced either regime.</a:t>
            </a:r>
          </a:p>
          <a:p>
            <a:r>
              <a:rPr lang="en-GB" dirty="0"/>
              <a:t>There were a high number of RR experiences for those who had self-harmed in prison ; </a:t>
            </a:r>
            <a:r>
              <a:rPr lang="en-GB" i="1" dirty="0"/>
              <a:t>Md</a:t>
            </a:r>
            <a:r>
              <a:rPr lang="en-GB" dirty="0"/>
              <a:t> = 7     (28% had 1-2; 72% had 3+).</a:t>
            </a:r>
          </a:p>
          <a:p>
            <a:r>
              <a:rPr lang="en-GB" dirty="0"/>
              <a:t>41% (62)  had self-harmed whilst under one or both regimes with 11.5% of all self-harm occurring whilst under a RR.</a:t>
            </a:r>
          </a:p>
          <a:p>
            <a:endParaRPr lang="en-GB" dirty="0"/>
          </a:p>
          <a:p>
            <a:endParaRPr lang="en-GB" dirty="0"/>
          </a:p>
          <a:p>
            <a:endParaRPr lang="en-GB" dirty="0"/>
          </a:p>
          <a:p>
            <a:endParaRPr lang="en-GB" dirty="0"/>
          </a:p>
          <a:p>
            <a:endParaRPr lang="en-GB" dirty="0"/>
          </a:p>
          <a:p>
            <a:endParaRPr lang="en-GB" dirty="0"/>
          </a:p>
          <a:p>
            <a:endParaRPr lang="en-GB" dirty="0"/>
          </a:p>
          <a:p>
            <a:r>
              <a:rPr lang="en-GB" dirty="0"/>
              <a:t>Nearly one-quarter (24%) had their first ever recorded prison SH whilst under their first RR.</a:t>
            </a:r>
          </a:p>
        </p:txBody>
      </p:sp>
      <p:sp>
        <p:nvSpPr>
          <p:cNvPr id="4" name="Date Placeholder 3">
            <a:extLst>
              <a:ext uri="{FF2B5EF4-FFF2-40B4-BE49-F238E27FC236}">
                <a16:creationId xmlns:a16="http://schemas.microsoft.com/office/drawing/2014/main" id="{CCA56FC9-CB31-48BB-A24B-0E17A2D1F335}"/>
              </a:ext>
            </a:extLst>
          </p:cNvPr>
          <p:cNvSpPr>
            <a:spLocks noGrp="1"/>
          </p:cNvSpPr>
          <p:nvPr>
            <p:ph type="dt" sz="half" idx="10"/>
          </p:nvPr>
        </p:nvSpPr>
        <p:spPr/>
        <p:txBody>
          <a:bodyPr/>
          <a:lstStyle/>
          <a:p>
            <a:fld id="{A9E07E7B-1209-4F49-ABC8-F8E9EAAD2BFD}" type="datetime1">
              <a:rPr lang="en-GB" smtClean="0"/>
              <a:t>02/09/2019</a:t>
            </a:fld>
            <a:endParaRPr lang="en-GB"/>
          </a:p>
        </p:txBody>
      </p:sp>
      <p:sp>
        <p:nvSpPr>
          <p:cNvPr id="5" name="Slide Number Placeholder 4">
            <a:extLst>
              <a:ext uri="{FF2B5EF4-FFF2-40B4-BE49-F238E27FC236}">
                <a16:creationId xmlns:a16="http://schemas.microsoft.com/office/drawing/2014/main" id="{2E82942E-EDE4-471C-9E51-2FBD6B549A19}"/>
              </a:ext>
            </a:extLst>
          </p:cNvPr>
          <p:cNvSpPr>
            <a:spLocks noGrp="1"/>
          </p:cNvSpPr>
          <p:nvPr>
            <p:ph type="sldNum" sz="quarter" idx="12"/>
          </p:nvPr>
        </p:nvSpPr>
        <p:spPr/>
        <p:txBody>
          <a:bodyPr/>
          <a:lstStyle/>
          <a:p>
            <a:fld id="{9E514F6D-689E-4CFC-88BB-AEA64CB55A23}" type="slidenum">
              <a:rPr lang="en-GB" smtClean="0"/>
              <a:t>12</a:t>
            </a:fld>
            <a:endParaRPr lang="en-GB"/>
          </a:p>
        </p:txBody>
      </p:sp>
      <p:sp>
        <p:nvSpPr>
          <p:cNvPr id="7" name="TextBox 6">
            <a:extLst>
              <a:ext uri="{FF2B5EF4-FFF2-40B4-BE49-F238E27FC236}">
                <a16:creationId xmlns:a16="http://schemas.microsoft.com/office/drawing/2014/main" id="{E0123B42-9EBE-4471-9A0D-F98D74066335}"/>
              </a:ext>
            </a:extLst>
          </p:cNvPr>
          <p:cNvSpPr txBox="1"/>
          <p:nvPr/>
        </p:nvSpPr>
        <p:spPr>
          <a:xfrm>
            <a:off x="3719384" y="2722256"/>
            <a:ext cx="7931435" cy="2862322"/>
          </a:xfrm>
          <a:prstGeom prst="rect">
            <a:avLst/>
          </a:prstGeom>
          <a:noFill/>
          <a:ln>
            <a:solidFill>
              <a:schemeClr val="tx1"/>
            </a:solidFill>
          </a:ln>
        </p:spPr>
        <p:txBody>
          <a:bodyPr wrap="square" rtlCol="0">
            <a:spAutoFit/>
          </a:bodyPr>
          <a:lstStyle/>
          <a:p>
            <a:r>
              <a:rPr lang="en-GB" sz="2000" b="1" dirty="0">
                <a:solidFill>
                  <a:schemeClr val="bg2">
                    <a:lumMod val="75000"/>
                  </a:schemeClr>
                </a:solidFill>
              </a:rPr>
              <a:t>Pearson correlations confirmed that:</a:t>
            </a:r>
          </a:p>
          <a:p>
            <a:endParaRPr lang="en-GB" sz="2000" b="1" dirty="0">
              <a:solidFill>
                <a:schemeClr val="bg2">
                  <a:lumMod val="75000"/>
                </a:schemeClr>
              </a:solidFill>
            </a:endParaRPr>
          </a:p>
          <a:p>
            <a:r>
              <a:rPr lang="en-GB" sz="2000" b="1" dirty="0">
                <a:solidFill>
                  <a:schemeClr val="bg2">
                    <a:lumMod val="75000"/>
                  </a:schemeClr>
                </a:solidFill>
              </a:rPr>
              <a:t>There was a strong relationship between #of SH under RR and both the # of RR experiences (p&lt;.001; r = .661) and time spent under RR (p&lt;.01; r = .511)</a:t>
            </a:r>
          </a:p>
          <a:p>
            <a:endParaRPr lang="en-GB" sz="2000" b="1" dirty="0">
              <a:solidFill>
                <a:schemeClr val="bg2">
                  <a:lumMod val="75000"/>
                </a:schemeClr>
              </a:solidFill>
            </a:endParaRPr>
          </a:p>
          <a:p>
            <a:r>
              <a:rPr lang="en-GB" sz="2000" b="1" dirty="0">
                <a:solidFill>
                  <a:schemeClr val="bg2">
                    <a:lumMod val="75000"/>
                  </a:schemeClr>
                </a:solidFill>
              </a:rPr>
              <a:t>There was only a moderate relationship between overall # of SH events (both in and out of RR) and both the # of RR experiences (p &lt; .01; r = .243) and time under RR (p&lt;.05; r = .183) </a:t>
            </a:r>
          </a:p>
        </p:txBody>
      </p:sp>
    </p:spTree>
    <p:extLst>
      <p:ext uri="{BB962C8B-B14F-4D97-AF65-F5344CB8AC3E}">
        <p14:creationId xmlns:p14="http://schemas.microsoft.com/office/powerpoint/2010/main" val="3589867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ECA6-89A7-442F-8F96-49549EDED4FD}"/>
              </a:ext>
            </a:extLst>
          </p:cNvPr>
          <p:cNvSpPr>
            <a:spLocks noGrp="1"/>
          </p:cNvSpPr>
          <p:nvPr>
            <p:ph type="title"/>
          </p:nvPr>
        </p:nvSpPr>
        <p:spPr/>
        <p:txBody>
          <a:bodyPr/>
          <a:lstStyle/>
          <a:p>
            <a:r>
              <a:rPr lang="en-GB" dirty="0"/>
              <a:t>Lethal self-harm methods</a:t>
            </a:r>
          </a:p>
        </p:txBody>
      </p:sp>
      <p:sp>
        <p:nvSpPr>
          <p:cNvPr id="3" name="Content Placeholder 2">
            <a:extLst>
              <a:ext uri="{FF2B5EF4-FFF2-40B4-BE49-F238E27FC236}">
                <a16:creationId xmlns:a16="http://schemas.microsoft.com/office/drawing/2014/main" id="{6EA41932-5444-4AEC-90E5-31A18B42E4BF}"/>
              </a:ext>
            </a:extLst>
          </p:cNvPr>
          <p:cNvSpPr>
            <a:spLocks noGrp="1"/>
          </p:cNvSpPr>
          <p:nvPr>
            <p:ph idx="1"/>
          </p:nvPr>
        </p:nvSpPr>
        <p:spPr>
          <a:xfrm>
            <a:off x="3869267" y="716692"/>
            <a:ext cx="8069811" cy="5268056"/>
          </a:xfrm>
        </p:spPr>
        <p:txBody>
          <a:bodyPr>
            <a:normAutofit fontScale="92500" lnSpcReduction="10000"/>
          </a:bodyPr>
          <a:lstStyle/>
          <a:p>
            <a:pPr marL="0" indent="0">
              <a:buNone/>
            </a:pPr>
            <a:endParaRPr lang="en-GB" dirty="0"/>
          </a:p>
          <a:p>
            <a:pPr marL="0" indent="0">
              <a:buNone/>
            </a:pPr>
            <a:r>
              <a:rPr lang="en-GB" sz="2200" b="1" dirty="0">
                <a:solidFill>
                  <a:schemeClr val="accent6">
                    <a:lumMod val="50000"/>
                  </a:schemeClr>
                </a:solidFill>
              </a:rPr>
              <a:t>Of those with RR experience:</a:t>
            </a:r>
          </a:p>
          <a:p>
            <a:r>
              <a:rPr lang="en-GB" sz="2200" dirty="0"/>
              <a:t>One quarter had used ligature as their first ever recorded SH. </a:t>
            </a:r>
          </a:p>
          <a:p>
            <a:r>
              <a:rPr lang="en-GB" sz="2200" dirty="0"/>
              <a:t>With almost half (43%) of these first ligatures occurring whilst under earliest RR experiences.</a:t>
            </a:r>
          </a:p>
          <a:p>
            <a:pPr marL="0" indent="0">
              <a:buNone/>
            </a:pPr>
            <a:r>
              <a:rPr lang="en-GB" sz="2200" b="1" dirty="0">
                <a:solidFill>
                  <a:srgbClr val="6F181A"/>
                </a:solidFill>
              </a:rPr>
              <a:t>Of those without RR experience:</a:t>
            </a:r>
          </a:p>
          <a:p>
            <a:r>
              <a:rPr lang="en-GB" sz="2200" dirty="0"/>
              <a:t>Only one in twenty had used ligature as their first recorded SH.</a:t>
            </a:r>
          </a:p>
          <a:p>
            <a:endParaRPr lang="en-GB" sz="2200" dirty="0"/>
          </a:p>
          <a:p>
            <a:pPr marL="0" indent="0">
              <a:buNone/>
            </a:pPr>
            <a:r>
              <a:rPr lang="en-GB" sz="2200" b="1" dirty="0"/>
              <a:t>Logistic regression confirmed a significant relationship between the first ever SH occurring under RR and this first SH using a ligature (versus non-lethal method)   p &lt; .05, Exp (B) = 2.039, 95% CI –1 -4.15.</a:t>
            </a:r>
          </a:p>
          <a:p>
            <a:endParaRPr lang="en-GB" sz="2200" dirty="0"/>
          </a:p>
          <a:p>
            <a:pPr marL="0" indent="0">
              <a:buNone/>
            </a:pPr>
            <a:r>
              <a:rPr lang="en-GB" sz="2200" dirty="0"/>
              <a:t>What does this mean?</a:t>
            </a:r>
          </a:p>
          <a:p>
            <a:pPr marL="0" indent="0">
              <a:buNone/>
            </a:pPr>
            <a:r>
              <a:rPr lang="en-GB" sz="2200" b="1" dirty="0"/>
              <a:t>That if the first self harm occurs under either segregation or basic regime, it is twice as likely to be using a ligature.</a:t>
            </a:r>
          </a:p>
          <a:p>
            <a:endParaRPr lang="en-GB" dirty="0"/>
          </a:p>
        </p:txBody>
      </p:sp>
      <p:sp>
        <p:nvSpPr>
          <p:cNvPr id="4" name="Date Placeholder 3">
            <a:extLst>
              <a:ext uri="{FF2B5EF4-FFF2-40B4-BE49-F238E27FC236}">
                <a16:creationId xmlns:a16="http://schemas.microsoft.com/office/drawing/2014/main" id="{2A502CC6-4E79-45CF-A33C-494E9F100BB5}"/>
              </a:ext>
            </a:extLst>
          </p:cNvPr>
          <p:cNvSpPr>
            <a:spLocks noGrp="1"/>
          </p:cNvSpPr>
          <p:nvPr>
            <p:ph type="dt" sz="half" idx="10"/>
          </p:nvPr>
        </p:nvSpPr>
        <p:spPr/>
        <p:txBody>
          <a:bodyPr/>
          <a:lstStyle/>
          <a:p>
            <a:fld id="{57BA5A90-39DA-4598-BFEC-6B5768EAEEB6}" type="datetime1">
              <a:rPr lang="en-GB" smtClean="0"/>
              <a:t>02/09/2019</a:t>
            </a:fld>
            <a:endParaRPr lang="en-GB"/>
          </a:p>
        </p:txBody>
      </p:sp>
      <p:sp>
        <p:nvSpPr>
          <p:cNvPr id="5" name="Slide Number Placeholder 4">
            <a:extLst>
              <a:ext uri="{FF2B5EF4-FFF2-40B4-BE49-F238E27FC236}">
                <a16:creationId xmlns:a16="http://schemas.microsoft.com/office/drawing/2014/main" id="{DD359C27-5AF6-444B-ACB7-136FB69125CA}"/>
              </a:ext>
            </a:extLst>
          </p:cNvPr>
          <p:cNvSpPr>
            <a:spLocks noGrp="1"/>
          </p:cNvSpPr>
          <p:nvPr>
            <p:ph type="sldNum" sz="quarter" idx="12"/>
          </p:nvPr>
        </p:nvSpPr>
        <p:spPr/>
        <p:txBody>
          <a:bodyPr/>
          <a:lstStyle/>
          <a:p>
            <a:fld id="{9E514F6D-689E-4CFC-88BB-AEA64CB55A23}" type="slidenum">
              <a:rPr lang="en-GB" smtClean="0"/>
              <a:t>13</a:t>
            </a:fld>
            <a:endParaRPr lang="en-GB"/>
          </a:p>
        </p:txBody>
      </p:sp>
    </p:spTree>
    <p:extLst>
      <p:ext uri="{BB962C8B-B14F-4D97-AF65-F5344CB8AC3E}">
        <p14:creationId xmlns:p14="http://schemas.microsoft.com/office/powerpoint/2010/main" val="3201948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826DF82B-3943-42BA-BBBE-B3BC47226420}"/>
              </a:ext>
            </a:extLst>
          </p:cNvPr>
          <p:cNvSpPr>
            <a:spLocks noGrp="1"/>
          </p:cNvSpPr>
          <p:nvPr>
            <p:ph type="title"/>
          </p:nvPr>
        </p:nvSpPr>
        <p:spPr>
          <a:xfrm>
            <a:off x="1069848" y="1298448"/>
            <a:ext cx="7315200" cy="3255264"/>
          </a:xfrm>
        </p:spPr>
        <p:txBody>
          <a:bodyPr vert="horz" lIns="91440" tIns="45720" rIns="91440" bIns="45720" rtlCol="0" anchor="b">
            <a:normAutofit/>
          </a:bodyPr>
          <a:lstStyle/>
          <a:p>
            <a:r>
              <a:rPr lang="en-US">
                <a:solidFill>
                  <a:srgbClr val="FFFFFF"/>
                </a:solidFill>
              </a:rPr>
              <a:t>The impact of dual harm</a:t>
            </a:r>
          </a:p>
        </p:txBody>
      </p:sp>
      <p:sp>
        <p:nvSpPr>
          <p:cNvPr id="7" name="Text Placeholder 6">
            <a:extLst>
              <a:ext uri="{FF2B5EF4-FFF2-40B4-BE49-F238E27FC236}">
                <a16:creationId xmlns:a16="http://schemas.microsoft.com/office/drawing/2014/main" id="{86ED8494-870C-492B-90DE-243E2E3F4DCB}"/>
              </a:ext>
            </a:extLst>
          </p:cNvPr>
          <p:cNvSpPr>
            <a:spLocks noGrp="1"/>
          </p:cNvSpPr>
          <p:nvPr>
            <p:ph type="body" idx="1"/>
          </p:nvPr>
        </p:nvSpPr>
        <p:spPr>
          <a:xfrm>
            <a:off x="1100015" y="4670246"/>
            <a:ext cx="7315200" cy="914400"/>
          </a:xfrm>
        </p:spPr>
        <p:txBody>
          <a:bodyPr vert="horz" lIns="91440" tIns="45720" rIns="91440" bIns="45720" rtlCol="0" anchor="t">
            <a:normAutofit/>
          </a:bodyPr>
          <a:lstStyle/>
          <a:p>
            <a:endParaRPr lang="en-US" dirty="0">
              <a:solidFill>
                <a:schemeClr val="accent1">
                  <a:lumMod val="20000"/>
                  <a:lumOff val="80000"/>
                </a:schemeClr>
              </a:solidFill>
            </a:endParaRPr>
          </a:p>
        </p:txBody>
      </p:sp>
      <p:sp useBgFill="1">
        <p:nvSpPr>
          <p:cNvPr id="29" name="Rectangle 28">
            <a:extLst>
              <a:ext uri="{FF2B5EF4-FFF2-40B4-BE49-F238E27FC236}">
                <a16:creationId xmlns:a16="http://schemas.microsoft.com/office/drawing/2014/main" id="{65545176-0CD1-4EE4-9063-A071470E3B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34668" y="0"/>
            <a:ext cx="305733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208AD76-610E-45EA-BD0E-B386F1910A9C}"/>
              </a:ext>
            </a:extLst>
          </p:cNvPr>
          <p:cNvPicPr>
            <a:picLocks noChangeAspect="1"/>
          </p:cNvPicPr>
          <p:nvPr/>
        </p:nvPicPr>
        <p:blipFill>
          <a:blip r:embed="rId2"/>
          <a:stretch>
            <a:fillRect/>
          </a:stretch>
        </p:blipFill>
        <p:spPr>
          <a:xfrm>
            <a:off x="9296152" y="3057214"/>
            <a:ext cx="2411217" cy="735420"/>
          </a:xfrm>
          <a:prstGeom prst="rect">
            <a:avLst/>
          </a:prstGeom>
        </p:spPr>
      </p:pic>
      <p:sp>
        <p:nvSpPr>
          <p:cNvPr id="4" name="Date Placeholder 3">
            <a:extLst>
              <a:ext uri="{FF2B5EF4-FFF2-40B4-BE49-F238E27FC236}">
                <a16:creationId xmlns:a16="http://schemas.microsoft.com/office/drawing/2014/main" id="{DC09DBFE-C155-4245-BC42-A8DA3A64606D}"/>
              </a:ext>
            </a:extLst>
          </p:cNvPr>
          <p:cNvSpPr>
            <a:spLocks noGrp="1"/>
          </p:cNvSpPr>
          <p:nvPr>
            <p:ph type="dt" sz="half" idx="10"/>
          </p:nvPr>
        </p:nvSpPr>
        <p:spPr>
          <a:xfrm>
            <a:off x="262465" y="6356350"/>
            <a:ext cx="2743200" cy="365125"/>
          </a:xfrm>
        </p:spPr>
        <p:txBody>
          <a:bodyPr vert="horz" lIns="91440" tIns="45720" rIns="91440" bIns="45720" rtlCol="0" anchor="ctr">
            <a:normAutofit/>
          </a:bodyPr>
          <a:lstStyle/>
          <a:p>
            <a:pPr defTabSz="457200">
              <a:spcAft>
                <a:spcPts val="600"/>
              </a:spcAft>
            </a:pPr>
            <a:fld id="{2D64B3CA-5342-4B98-BA87-1B5EFBA8C931}" type="datetime1">
              <a:rPr lang="en-US" kern="1200" dirty="0">
                <a:solidFill>
                  <a:schemeClr val="tx1">
                    <a:lumMod val="50000"/>
                    <a:lumOff val="50000"/>
                  </a:schemeClr>
                </a:solidFill>
                <a:latin typeface="+mn-lt"/>
                <a:ea typeface="+mn-ea"/>
                <a:cs typeface="+mn-cs"/>
              </a:rPr>
              <a:pPr defTabSz="457200">
                <a:spcAft>
                  <a:spcPts val="600"/>
                </a:spcAft>
              </a:pPr>
              <a:t>9/2/2019</a:t>
            </a:fld>
            <a:endParaRPr lang="en-US" kern="1200" dirty="0">
              <a:solidFill>
                <a:schemeClr val="tx1">
                  <a:lumMod val="50000"/>
                  <a:lumOff val="50000"/>
                </a:schemeClr>
              </a:solidFill>
              <a:latin typeface="+mn-lt"/>
              <a:ea typeface="+mn-ea"/>
              <a:cs typeface="+mn-cs"/>
            </a:endParaRPr>
          </a:p>
        </p:txBody>
      </p:sp>
      <p:sp>
        <p:nvSpPr>
          <p:cNvPr id="5" name="Slide Number Placeholder 4">
            <a:extLst>
              <a:ext uri="{FF2B5EF4-FFF2-40B4-BE49-F238E27FC236}">
                <a16:creationId xmlns:a16="http://schemas.microsoft.com/office/drawing/2014/main" id="{74495A24-17C5-4634-BECC-AEE9775994FC}"/>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defTabSz="457200">
              <a:spcAft>
                <a:spcPts val="600"/>
              </a:spcAft>
            </a:pPr>
            <a:fld id="{9E514F6D-689E-4CFC-88BB-AEA64CB55A23}" type="slidenum">
              <a:rPr lang="en-US" b="1" kern="1200" dirty="0">
                <a:solidFill>
                  <a:schemeClr val="accent1"/>
                </a:solidFill>
                <a:latin typeface="+mn-lt"/>
                <a:ea typeface="+mn-ea"/>
                <a:cs typeface="+mn-cs"/>
              </a:rPr>
              <a:pPr defTabSz="457200">
                <a:spcAft>
                  <a:spcPts val="600"/>
                </a:spcAft>
              </a:pPr>
              <a:t>14</a:t>
            </a:fld>
            <a:endParaRPr lang="en-US" b="1" kern="1200" dirty="0">
              <a:solidFill>
                <a:schemeClr val="accent1"/>
              </a:solidFill>
              <a:latin typeface="+mn-lt"/>
              <a:ea typeface="+mn-ea"/>
              <a:cs typeface="+mn-cs"/>
            </a:endParaRPr>
          </a:p>
        </p:txBody>
      </p:sp>
    </p:spTree>
    <p:extLst>
      <p:ext uri="{BB962C8B-B14F-4D97-AF65-F5344CB8AC3E}">
        <p14:creationId xmlns:p14="http://schemas.microsoft.com/office/powerpoint/2010/main" val="3578230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970D73A-4CDC-4322-989F-793CCEB37AD3}"/>
              </a:ext>
            </a:extLst>
          </p:cNvPr>
          <p:cNvSpPr>
            <a:spLocks noGrp="1"/>
          </p:cNvSpPr>
          <p:nvPr>
            <p:ph type="dt" sz="half" idx="10"/>
          </p:nvPr>
        </p:nvSpPr>
        <p:spPr>
          <a:xfrm>
            <a:off x="262465" y="6356350"/>
            <a:ext cx="2743200" cy="365125"/>
          </a:xfrm>
        </p:spPr>
        <p:txBody>
          <a:bodyPr>
            <a:normAutofit/>
          </a:bodyPr>
          <a:lstStyle/>
          <a:p>
            <a:pPr>
              <a:spcAft>
                <a:spcPts val="600"/>
              </a:spcAft>
            </a:pPr>
            <a:fld id="{3B23CD63-7EAA-4FF6-9A06-C2EBFE502A45}" type="datetime1">
              <a:rPr lang="en-GB" smtClean="0"/>
              <a:pPr>
                <a:spcAft>
                  <a:spcPts val="600"/>
                </a:spcAft>
              </a:pPr>
              <a:t>02/09/2019</a:t>
            </a:fld>
            <a:endParaRPr lang="en-GB"/>
          </a:p>
        </p:txBody>
      </p:sp>
      <p:sp>
        <p:nvSpPr>
          <p:cNvPr id="6" name="Slide Number Placeholder 5">
            <a:extLst>
              <a:ext uri="{FF2B5EF4-FFF2-40B4-BE49-F238E27FC236}">
                <a16:creationId xmlns:a16="http://schemas.microsoft.com/office/drawing/2014/main" id="{A66DBE96-2A76-48C2-8354-3D94DC5BA0A7}"/>
              </a:ext>
            </a:extLst>
          </p:cNvPr>
          <p:cNvSpPr>
            <a:spLocks noGrp="1"/>
          </p:cNvSpPr>
          <p:nvPr>
            <p:ph type="sldNum" sz="quarter" idx="12"/>
          </p:nvPr>
        </p:nvSpPr>
        <p:spPr>
          <a:xfrm>
            <a:off x="10634135" y="6356350"/>
            <a:ext cx="1530927" cy="365125"/>
          </a:xfrm>
        </p:spPr>
        <p:txBody>
          <a:bodyPr>
            <a:normAutofit/>
          </a:bodyPr>
          <a:lstStyle/>
          <a:p>
            <a:pPr>
              <a:spcAft>
                <a:spcPts val="600"/>
              </a:spcAft>
            </a:pPr>
            <a:fld id="{9E514F6D-689E-4CFC-88BB-AEA64CB55A23}" type="slidenum">
              <a:rPr lang="en-GB" smtClean="0"/>
              <a:pPr>
                <a:spcAft>
                  <a:spcPts val="600"/>
                </a:spcAft>
              </a:pPr>
              <a:t>15</a:t>
            </a:fld>
            <a:endParaRPr lang="en-GB"/>
          </a:p>
        </p:txBody>
      </p:sp>
      <p:graphicFrame>
        <p:nvGraphicFramePr>
          <p:cNvPr id="9" name="Chart 8">
            <a:extLst>
              <a:ext uri="{FF2B5EF4-FFF2-40B4-BE49-F238E27FC236}">
                <a16:creationId xmlns:a16="http://schemas.microsoft.com/office/drawing/2014/main" id="{0897B1A5-6D07-BB47-B1FC-9791804537E7}"/>
              </a:ext>
            </a:extLst>
          </p:cNvPr>
          <p:cNvGraphicFramePr>
            <a:graphicFrameLocks/>
          </p:cNvGraphicFramePr>
          <p:nvPr>
            <p:extLst>
              <p:ext uri="{D42A27DB-BD31-4B8C-83A1-F6EECF244321}">
                <p14:modId xmlns:p14="http://schemas.microsoft.com/office/powerpoint/2010/main" val="3464523511"/>
              </p:ext>
            </p:extLst>
          </p:nvPr>
        </p:nvGraphicFramePr>
        <p:xfrm>
          <a:off x="660401" y="389468"/>
          <a:ext cx="11159066" cy="5966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6560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59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D0D2A742-CE14-4AE8-B960-562D983080F8}"/>
              </a:ext>
            </a:extLst>
          </p:cNvPr>
          <p:cNvSpPr>
            <a:spLocks noGrp="1"/>
          </p:cNvSpPr>
          <p:nvPr>
            <p:ph type="dt" sz="half" idx="10"/>
          </p:nvPr>
        </p:nvSpPr>
        <p:spPr>
          <a:xfrm>
            <a:off x="262465" y="6356350"/>
            <a:ext cx="2743200" cy="365125"/>
          </a:xfrm>
        </p:spPr>
        <p:txBody>
          <a:bodyPr>
            <a:normAutofit/>
          </a:bodyPr>
          <a:lstStyle/>
          <a:p>
            <a:pPr>
              <a:spcAft>
                <a:spcPts val="600"/>
              </a:spcAft>
            </a:pPr>
            <a:fld id="{1FCD58C2-9A07-46BF-B322-22F5CE12A2CB}" type="datetime1">
              <a:rPr lang="en-GB">
                <a:solidFill>
                  <a:srgbClr val="FFFFFF"/>
                </a:solidFill>
              </a:rPr>
              <a:pPr>
                <a:spcAft>
                  <a:spcPts val="600"/>
                </a:spcAft>
              </a:pPr>
              <a:t>02/09/2019</a:t>
            </a:fld>
            <a:endParaRPr lang="en-GB">
              <a:solidFill>
                <a:srgbClr val="FFFFFF"/>
              </a:solidFill>
            </a:endParaRPr>
          </a:p>
        </p:txBody>
      </p:sp>
      <p:sp>
        <p:nvSpPr>
          <p:cNvPr id="3" name="Slide Number Placeholder 2">
            <a:extLst>
              <a:ext uri="{FF2B5EF4-FFF2-40B4-BE49-F238E27FC236}">
                <a16:creationId xmlns:a16="http://schemas.microsoft.com/office/drawing/2014/main" id="{0B7104D1-20D0-4017-8E99-10BDB26AB2EE}"/>
              </a:ext>
            </a:extLst>
          </p:cNvPr>
          <p:cNvSpPr>
            <a:spLocks noGrp="1"/>
          </p:cNvSpPr>
          <p:nvPr>
            <p:ph type="sldNum" sz="quarter" idx="12"/>
          </p:nvPr>
        </p:nvSpPr>
        <p:spPr>
          <a:xfrm>
            <a:off x="10634135" y="6356350"/>
            <a:ext cx="1530927" cy="365125"/>
          </a:xfrm>
        </p:spPr>
        <p:txBody>
          <a:bodyPr>
            <a:normAutofit/>
          </a:bodyPr>
          <a:lstStyle/>
          <a:p>
            <a:pPr>
              <a:spcAft>
                <a:spcPts val="600"/>
              </a:spcAft>
            </a:pPr>
            <a:fld id="{9E514F6D-689E-4CFC-88BB-AEA64CB55A23}" type="slidenum">
              <a:rPr lang="en-GB">
                <a:solidFill>
                  <a:srgbClr val="FFFFFF"/>
                </a:solidFill>
              </a:rPr>
              <a:pPr>
                <a:spcAft>
                  <a:spcPts val="600"/>
                </a:spcAft>
              </a:pPr>
              <a:t>16</a:t>
            </a:fld>
            <a:endParaRPr lang="en-GB">
              <a:solidFill>
                <a:srgbClr val="FFFFFF"/>
              </a:solidFill>
            </a:endParaRPr>
          </a:p>
        </p:txBody>
      </p:sp>
      <p:graphicFrame>
        <p:nvGraphicFramePr>
          <p:cNvPr id="4" name="Chart 3">
            <a:extLst>
              <a:ext uri="{FF2B5EF4-FFF2-40B4-BE49-F238E27FC236}">
                <a16:creationId xmlns:a16="http://schemas.microsoft.com/office/drawing/2014/main" id="{EB4EBC4B-DB3C-452C-9E2A-5FC795E5B217}"/>
              </a:ext>
            </a:extLst>
          </p:cNvPr>
          <p:cNvGraphicFramePr>
            <a:graphicFrameLocks/>
          </p:cNvGraphicFramePr>
          <p:nvPr>
            <p:extLst>
              <p:ext uri="{D42A27DB-BD31-4B8C-83A1-F6EECF244321}">
                <p14:modId xmlns:p14="http://schemas.microsoft.com/office/powerpoint/2010/main" val="4855679"/>
              </p:ext>
            </p:extLst>
          </p:nvPr>
        </p:nvGraphicFramePr>
        <p:xfrm>
          <a:off x="794805" y="771434"/>
          <a:ext cx="10602391" cy="52719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455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3175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7B2FCF73-2390-4FC9-8439-39DBD8E7E19D}"/>
              </a:ext>
            </a:extLst>
          </p:cNvPr>
          <p:cNvSpPr>
            <a:spLocks noGrp="1"/>
          </p:cNvSpPr>
          <p:nvPr>
            <p:ph type="dt" sz="half" idx="10"/>
          </p:nvPr>
        </p:nvSpPr>
        <p:spPr>
          <a:xfrm>
            <a:off x="262465" y="6356350"/>
            <a:ext cx="2743200" cy="365125"/>
          </a:xfrm>
        </p:spPr>
        <p:txBody>
          <a:bodyPr>
            <a:normAutofit/>
          </a:bodyPr>
          <a:lstStyle/>
          <a:p>
            <a:pPr>
              <a:spcAft>
                <a:spcPts val="600"/>
              </a:spcAft>
            </a:pPr>
            <a:fld id="{388A237F-9570-4FA1-B299-001A7C333F16}" type="datetime1">
              <a:rPr lang="en-GB" smtClean="0"/>
              <a:pPr>
                <a:spcAft>
                  <a:spcPts val="600"/>
                </a:spcAft>
              </a:pPr>
              <a:t>02/09/2019</a:t>
            </a:fld>
            <a:endParaRPr lang="en-GB"/>
          </a:p>
        </p:txBody>
      </p:sp>
      <p:sp>
        <p:nvSpPr>
          <p:cNvPr id="3" name="Slide Number Placeholder 2">
            <a:extLst>
              <a:ext uri="{FF2B5EF4-FFF2-40B4-BE49-F238E27FC236}">
                <a16:creationId xmlns:a16="http://schemas.microsoft.com/office/drawing/2014/main" id="{5022BBF4-F552-4F2D-B4CD-6159972B801B}"/>
              </a:ext>
            </a:extLst>
          </p:cNvPr>
          <p:cNvSpPr>
            <a:spLocks noGrp="1"/>
          </p:cNvSpPr>
          <p:nvPr>
            <p:ph type="sldNum" sz="quarter" idx="12"/>
          </p:nvPr>
        </p:nvSpPr>
        <p:spPr>
          <a:xfrm>
            <a:off x="10634135" y="6356350"/>
            <a:ext cx="1530927" cy="365125"/>
          </a:xfrm>
        </p:spPr>
        <p:txBody>
          <a:bodyPr>
            <a:normAutofit/>
          </a:bodyPr>
          <a:lstStyle/>
          <a:p>
            <a:pPr>
              <a:spcAft>
                <a:spcPts val="600"/>
              </a:spcAft>
            </a:pPr>
            <a:fld id="{9E514F6D-689E-4CFC-88BB-AEA64CB55A23}" type="slidenum">
              <a:rPr lang="en-GB">
                <a:solidFill>
                  <a:schemeClr val="tx1">
                    <a:lumMod val="65000"/>
                    <a:lumOff val="35000"/>
                  </a:schemeClr>
                </a:solidFill>
              </a:rPr>
              <a:pPr>
                <a:spcAft>
                  <a:spcPts val="600"/>
                </a:spcAft>
              </a:pPr>
              <a:t>17</a:t>
            </a:fld>
            <a:endParaRPr lang="en-GB">
              <a:solidFill>
                <a:schemeClr val="tx1">
                  <a:lumMod val="65000"/>
                  <a:lumOff val="35000"/>
                </a:schemeClr>
              </a:solidFill>
            </a:endParaRPr>
          </a:p>
        </p:txBody>
      </p:sp>
      <p:graphicFrame>
        <p:nvGraphicFramePr>
          <p:cNvPr id="4" name="Chart 3">
            <a:extLst>
              <a:ext uri="{FF2B5EF4-FFF2-40B4-BE49-F238E27FC236}">
                <a16:creationId xmlns:a16="http://schemas.microsoft.com/office/drawing/2014/main" id="{012F03BB-973D-4B3F-99C9-5C04B72489F6}"/>
              </a:ext>
            </a:extLst>
          </p:cNvPr>
          <p:cNvGraphicFramePr/>
          <p:nvPr>
            <p:extLst>
              <p:ext uri="{D42A27DB-BD31-4B8C-83A1-F6EECF244321}">
                <p14:modId xmlns:p14="http://schemas.microsoft.com/office/powerpoint/2010/main" val="404482759"/>
              </p:ext>
            </p:extLst>
          </p:nvPr>
        </p:nvGraphicFramePr>
        <p:xfrm>
          <a:off x="801539" y="804334"/>
          <a:ext cx="10588922" cy="52493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4693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921" y="1123848"/>
            <a:ext cx="2947483" cy="2578632"/>
          </a:xfrm>
        </p:spPr>
        <p:txBody>
          <a:bodyPr/>
          <a:lstStyle/>
          <a:p>
            <a:r>
              <a:rPr lang="en-US" dirty="0"/>
              <a:t>Reflections</a:t>
            </a:r>
          </a:p>
        </p:txBody>
      </p:sp>
      <p:sp>
        <p:nvSpPr>
          <p:cNvPr id="5" name="Content Placeholder 4"/>
          <p:cNvSpPr>
            <a:spLocks noGrp="1"/>
          </p:cNvSpPr>
          <p:nvPr>
            <p:ph idx="1"/>
          </p:nvPr>
        </p:nvSpPr>
        <p:spPr>
          <a:xfrm>
            <a:off x="3841131" y="463685"/>
            <a:ext cx="7841891" cy="5607719"/>
          </a:xfrm>
        </p:spPr>
        <p:txBody>
          <a:bodyPr>
            <a:normAutofit/>
          </a:bodyPr>
          <a:lstStyle/>
          <a:p>
            <a:pPr marL="0" indent="0">
              <a:buNone/>
            </a:pPr>
            <a:endParaRPr lang="en-GB" sz="2400" dirty="0">
              <a:solidFill>
                <a:schemeClr val="bg2">
                  <a:lumMod val="25000"/>
                </a:schemeClr>
              </a:solidFill>
            </a:endParaRPr>
          </a:p>
          <a:p>
            <a:r>
              <a:rPr lang="en-GB" sz="2400" dirty="0">
                <a:solidFill>
                  <a:schemeClr val="tx1"/>
                </a:solidFill>
              </a:rPr>
              <a:t>Most prisoners who self-harm in prison will experience RR on multiple occasions.</a:t>
            </a:r>
          </a:p>
          <a:p>
            <a:r>
              <a:rPr lang="en-GB" sz="2400" dirty="0">
                <a:solidFill>
                  <a:schemeClr val="tx1"/>
                </a:solidFill>
              </a:rPr>
              <a:t>The greater number or the longer time spent under RR, the more self-harm behaviours will occur.</a:t>
            </a:r>
          </a:p>
          <a:p>
            <a:r>
              <a:rPr lang="en-GB" sz="2400" dirty="0">
                <a:solidFill>
                  <a:schemeClr val="tx1"/>
                </a:solidFill>
              </a:rPr>
              <a:t>Of concern regarding the damaging potential of any RR experience, there is a relationship with early engagement with lethal methods of SH.</a:t>
            </a:r>
          </a:p>
          <a:p>
            <a:r>
              <a:rPr lang="en-GB" sz="2400" dirty="0">
                <a:solidFill>
                  <a:schemeClr val="tx1"/>
                </a:solidFill>
              </a:rPr>
              <a:t>Overall, men in the dual harm group spent, on average, 2-3 times as many days under both regimes than those either in the assault or self-harm group. </a:t>
            </a:r>
          </a:p>
          <a:p>
            <a:endParaRPr lang="en-US" dirty="0"/>
          </a:p>
        </p:txBody>
      </p:sp>
      <p:sp>
        <p:nvSpPr>
          <p:cNvPr id="2" name="Date Placeholder 1"/>
          <p:cNvSpPr>
            <a:spLocks noGrp="1"/>
          </p:cNvSpPr>
          <p:nvPr>
            <p:ph type="dt" sz="half" idx="10"/>
          </p:nvPr>
        </p:nvSpPr>
        <p:spPr>
          <a:xfrm>
            <a:off x="262465" y="6356360"/>
            <a:ext cx="2743200" cy="365125"/>
          </a:xfrm>
        </p:spPr>
        <p:txBody>
          <a:bodyPr/>
          <a:lstStyle/>
          <a:p>
            <a:fld id="{8833DA87-9BAA-4CBF-B5BA-C0A125DFB0A0}" type="datetimeFigureOut">
              <a:rPr lang="en-GB" smtClean="0"/>
              <a:t>02/09/2019</a:t>
            </a:fld>
            <a:endParaRPr lang="en-GB"/>
          </a:p>
        </p:txBody>
      </p:sp>
      <p:sp>
        <p:nvSpPr>
          <p:cNvPr id="3" name="Slide Number Placeholder 2"/>
          <p:cNvSpPr>
            <a:spLocks noGrp="1"/>
          </p:cNvSpPr>
          <p:nvPr>
            <p:ph type="sldNum" sz="quarter" idx="12"/>
          </p:nvPr>
        </p:nvSpPr>
        <p:spPr>
          <a:xfrm>
            <a:off x="10634142" y="6356360"/>
            <a:ext cx="1530927" cy="365125"/>
          </a:xfrm>
        </p:spPr>
        <p:txBody>
          <a:bodyPr/>
          <a:lstStyle/>
          <a:p>
            <a:fld id="{9E514F6D-689E-4CFC-88BB-AEA64CB55A23}" type="slidenum">
              <a:rPr lang="en-GB" smtClean="0"/>
              <a:t>18</a:t>
            </a:fld>
            <a:endParaRPr lang="en-GB"/>
          </a:p>
        </p:txBody>
      </p:sp>
      <p:pic>
        <p:nvPicPr>
          <p:cNvPr id="7" name="Picture 6">
            <a:extLst>
              <a:ext uri="{FF2B5EF4-FFF2-40B4-BE49-F238E27FC236}">
                <a16:creationId xmlns:a16="http://schemas.microsoft.com/office/drawing/2014/main" id="{A84CB93C-BD8B-9E48-A27F-86C3BC43F918}"/>
              </a:ext>
            </a:extLst>
          </p:cNvPr>
          <p:cNvPicPr>
            <a:picLocks noChangeAspect="1"/>
          </p:cNvPicPr>
          <p:nvPr/>
        </p:nvPicPr>
        <p:blipFill>
          <a:blip r:embed="rId2"/>
          <a:stretch>
            <a:fillRect/>
          </a:stretch>
        </p:blipFill>
        <p:spPr>
          <a:xfrm>
            <a:off x="9266964" y="6071404"/>
            <a:ext cx="2261812" cy="688908"/>
          </a:xfrm>
          <a:prstGeom prst="rect">
            <a:avLst/>
          </a:prstGeom>
        </p:spPr>
      </p:pic>
      <p:pic>
        <p:nvPicPr>
          <p:cNvPr id="8" name="Picture 7"/>
          <p:cNvPicPr>
            <a:picLocks noChangeAspect="1"/>
          </p:cNvPicPr>
          <p:nvPr/>
        </p:nvPicPr>
        <p:blipFill>
          <a:blip r:embed="rId3"/>
          <a:stretch>
            <a:fillRect/>
          </a:stretch>
        </p:blipFill>
        <p:spPr>
          <a:xfrm>
            <a:off x="-1" y="4129144"/>
            <a:ext cx="3442987" cy="2057400"/>
          </a:xfrm>
          <a:prstGeom prst="rect">
            <a:avLst/>
          </a:prstGeom>
        </p:spPr>
      </p:pic>
    </p:spTree>
    <p:extLst>
      <p:ext uri="{BB962C8B-B14F-4D97-AF65-F5344CB8AC3E}">
        <p14:creationId xmlns:p14="http://schemas.microsoft.com/office/powerpoint/2010/main" val="40811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04" y="760245"/>
            <a:ext cx="3456732" cy="5328366"/>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869268" y="864107"/>
            <a:ext cx="7929032" cy="5444423"/>
          </a:xfrm>
        </p:spPr>
        <p:txBody>
          <a:bodyPr/>
          <a:lstStyle/>
          <a:p>
            <a:r>
              <a:rPr lang="en-GB" dirty="0"/>
              <a:t>There is conflict between the systems with significant numbers of men who self-harm experiencing punishment regimes which include a reduced level of social contact,  support, coping resources and protective factors. </a:t>
            </a:r>
          </a:p>
          <a:p>
            <a:r>
              <a:rPr lang="en-GB" dirty="0"/>
              <a:t>Men who are repeatedly placed under restrictive punishment have less access to positive influences and community supports which we would see as important for suicide and self-harm prevention. </a:t>
            </a:r>
          </a:p>
          <a:p>
            <a:r>
              <a:rPr lang="en-GB" dirty="0"/>
              <a:t>If utilised, the need for greater safeguards around Basic Regime is clearly important (e.g. identifying current vulnerabilities around suicide, mental health concerns or support needs) due to the increased risk on earliest experience and the cumulative effects.</a:t>
            </a:r>
          </a:p>
          <a:p>
            <a:r>
              <a:rPr lang="en-GB" dirty="0"/>
              <a:t>Those who dual harm are clearly at greatest risk.  The growing body of knowledge about dual harm supports moves to consider effective alternatives to restrictive regimes or in adapting existing models to be more responsive and especially health and justice colleagues not separating self-harm from violence in their approaches. </a:t>
            </a:r>
          </a:p>
          <a:p>
            <a:pPr marL="0" indent="0">
              <a:buNone/>
            </a:pPr>
            <a:endParaRPr lang="en-GB" dirty="0"/>
          </a:p>
        </p:txBody>
      </p:sp>
      <p:sp>
        <p:nvSpPr>
          <p:cNvPr id="4" name="Date Placeholder 3"/>
          <p:cNvSpPr>
            <a:spLocks noGrp="1"/>
          </p:cNvSpPr>
          <p:nvPr>
            <p:ph type="dt" sz="half" idx="10"/>
          </p:nvPr>
        </p:nvSpPr>
        <p:spPr/>
        <p:txBody>
          <a:bodyPr/>
          <a:lstStyle/>
          <a:p>
            <a:fld id="{C9155BA0-B912-4897-86EB-ED477AB4A6F5}" type="datetime1">
              <a:rPr lang="en-GB" smtClean="0"/>
              <a:t>02/09/2019</a:t>
            </a:fld>
            <a:endParaRPr lang="en-GB"/>
          </a:p>
        </p:txBody>
      </p:sp>
      <p:sp>
        <p:nvSpPr>
          <p:cNvPr id="5" name="Slide Number Placeholder 4"/>
          <p:cNvSpPr>
            <a:spLocks noGrp="1"/>
          </p:cNvSpPr>
          <p:nvPr>
            <p:ph type="sldNum" sz="quarter" idx="12"/>
          </p:nvPr>
        </p:nvSpPr>
        <p:spPr/>
        <p:txBody>
          <a:bodyPr/>
          <a:lstStyle/>
          <a:p>
            <a:fld id="{9E514F6D-689E-4CFC-88BB-AEA64CB55A23}" type="slidenum">
              <a:rPr lang="en-GB" smtClean="0"/>
              <a:t>19</a:t>
            </a:fld>
            <a:endParaRPr lang="en-GB"/>
          </a:p>
        </p:txBody>
      </p:sp>
      <p:pic>
        <p:nvPicPr>
          <p:cNvPr id="7" name="Picture 6"/>
          <p:cNvPicPr>
            <a:picLocks noChangeAspect="1"/>
          </p:cNvPicPr>
          <p:nvPr/>
        </p:nvPicPr>
        <p:blipFill>
          <a:blip r:embed="rId3"/>
          <a:stretch>
            <a:fillRect/>
          </a:stretch>
        </p:blipFill>
        <p:spPr>
          <a:xfrm>
            <a:off x="9336896" y="5984748"/>
            <a:ext cx="2261812" cy="688908"/>
          </a:xfrm>
          <a:prstGeom prst="rect">
            <a:avLst/>
          </a:prstGeom>
        </p:spPr>
      </p:pic>
    </p:spTree>
    <p:extLst>
      <p:ext uri="{BB962C8B-B14F-4D97-AF65-F5344CB8AC3E}">
        <p14:creationId xmlns:p14="http://schemas.microsoft.com/office/powerpoint/2010/main" val="187569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3CBF2AD-D8D1-4170-B16B-A760E87F6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72F0E5F-CF95-47B2-BBA1-8A43E499509D}"/>
              </a:ext>
            </a:extLst>
          </p:cNvPr>
          <p:cNvPicPr>
            <a:picLocks noChangeAspect="1"/>
          </p:cNvPicPr>
          <p:nvPr/>
        </p:nvPicPr>
        <p:blipFill rotWithShape="1">
          <a:blip r:embed="rId2">
            <a:duotone>
              <a:prstClr val="black"/>
              <a:schemeClr val="tx2">
                <a:tint val="45000"/>
                <a:satMod val="400000"/>
              </a:schemeClr>
            </a:duotone>
          </a:blip>
          <a:srcRect r="11133" b="9091"/>
          <a:stretch/>
        </p:blipFill>
        <p:spPr>
          <a:xfrm>
            <a:off x="5029200" y="-1"/>
            <a:ext cx="7186670" cy="6721475"/>
          </a:xfrm>
          <a:prstGeom prst="rect">
            <a:avLst/>
          </a:prstGeom>
        </p:spPr>
      </p:pic>
      <p:sp>
        <p:nvSpPr>
          <p:cNvPr id="27" name="Rectangle 26">
            <a:extLst>
              <a:ext uri="{FF2B5EF4-FFF2-40B4-BE49-F238E27FC236}">
                <a16:creationId xmlns:a16="http://schemas.microsoft.com/office/drawing/2014/main" id="{8C83BAC5-B7A8-4C7B-9A76-1725090EF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rgbClr val="3648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8302A5B-4B2C-488E-BFFB-0BD8005D90EA}"/>
              </a:ext>
            </a:extLst>
          </p:cNvPr>
          <p:cNvSpPr>
            <a:spLocks noGrp="1"/>
          </p:cNvSpPr>
          <p:nvPr>
            <p:ph idx="1"/>
          </p:nvPr>
        </p:nvSpPr>
        <p:spPr>
          <a:xfrm>
            <a:off x="289248" y="877330"/>
            <a:ext cx="6451109" cy="4907651"/>
          </a:xfrm>
        </p:spPr>
        <p:txBody>
          <a:bodyPr anchor="t">
            <a:normAutofit lnSpcReduction="10000"/>
          </a:bodyPr>
          <a:lstStyle/>
          <a:p>
            <a:pPr marL="0" indent="0">
              <a:buNone/>
            </a:pPr>
            <a:r>
              <a:rPr lang="en-GB" sz="2400" dirty="0">
                <a:solidFill>
                  <a:srgbClr val="FFFFFF"/>
                </a:solidFill>
              </a:rPr>
              <a:t>In most prison settings, violence and misconduct towards others is dealt with by punishment and control to ensure the protection of others, whereas self-harm (with or without </a:t>
            </a:r>
            <a:r>
              <a:rPr lang="en-GB" sz="2400">
                <a:solidFill>
                  <a:srgbClr val="FFFFFF"/>
                </a:solidFill>
              </a:rPr>
              <a:t>suicide intent) elicits </a:t>
            </a:r>
            <a:r>
              <a:rPr lang="en-GB" sz="2400" dirty="0">
                <a:solidFill>
                  <a:srgbClr val="FFFFFF"/>
                </a:solidFill>
              </a:rPr>
              <a:t>care and compassion, to protect the person and reduce the risk they present to themselves (Slade, 2018).</a:t>
            </a:r>
          </a:p>
          <a:p>
            <a:pPr marL="0" indent="0">
              <a:buNone/>
            </a:pPr>
            <a:endParaRPr lang="en-GB" sz="2400" dirty="0">
              <a:solidFill>
                <a:srgbClr val="FFFFFF"/>
              </a:solidFill>
            </a:endParaRPr>
          </a:p>
          <a:p>
            <a:pPr marL="0" indent="0">
              <a:buNone/>
            </a:pPr>
            <a:r>
              <a:rPr lang="en-GB" sz="2400" dirty="0">
                <a:solidFill>
                  <a:srgbClr val="FFFFFF"/>
                </a:solidFill>
              </a:rPr>
              <a:t> This distinction mirrors the wider departmental separation that usually occurs between the justice (or correctional) sector and the health sector.</a:t>
            </a:r>
          </a:p>
          <a:p>
            <a:pPr marL="0" indent="0">
              <a:buNone/>
            </a:pPr>
            <a:r>
              <a:rPr lang="en-GB" sz="2400" dirty="0">
                <a:solidFill>
                  <a:srgbClr val="FFFFFF"/>
                </a:solidFill>
              </a:rPr>
              <a:t>However, as our understanding of these behavioural entities has started to change, so does the need to reconsider existing strategies. </a:t>
            </a:r>
          </a:p>
        </p:txBody>
      </p:sp>
      <p:sp>
        <p:nvSpPr>
          <p:cNvPr id="29" name="Rectangle 28">
            <a:extLst>
              <a:ext uri="{FF2B5EF4-FFF2-40B4-BE49-F238E27FC236}">
                <a16:creationId xmlns:a16="http://schemas.microsoft.com/office/drawing/2014/main" id="{41AC3F50-3B90-41EA-B63E-BB37117D3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FADBD2EC-DA0F-4B17-8EC9-3B2569CA6B29}"/>
              </a:ext>
            </a:extLst>
          </p:cNvPr>
          <p:cNvSpPr>
            <a:spLocks noGrp="1"/>
          </p:cNvSpPr>
          <p:nvPr>
            <p:ph type="dt" sz="half" idx="10"/>
          </p:nvPr>
        </p:nvSpPr>
        <p:spPr>
          <a:xfrm>
            <a:off x="262465" y="6356350"/>
            <a:ext cx="2743200" cy="365125"/>
          </a:xfrm>
        </p:spPr>
        <p:txBody>
          <a:bodyPr>
            <a:normAutofit/>
          </a:bodyPr>
          <a:lstStyle/>
          <a:p>
            <a:pPr>
              <a:spcAft>
                <a:spcPts val="600"/>
              </a:spcAft>
            </a:pPr>
            <a:fld id="{56F6CD3D-DC77-432F-9C32-2605196D8694}" type="datetime1">
              <a:rPr lang="en-GB">
                <a:solidFill>
                  <a:srgbClr val="FFFFFF"/>
                </a:solidFill>
              </a:rPr>
              <a:pPr>
                <a:spcAft>
                  <a:spcPts val="600"/>
                </a:spcAft>
              </a:pPr>
              <a:t>02/09/2019</a:t>
            </a:fld>
            <a:endParaRPr lang="en-GB">
              <a:solidFill>
                <a:srgbClr val="FFFFFF"/>
              </a:solidFill>
            </a:endParaRPr>
          </a:p>
        </p:txBody>
      </p:sp>
      <p:sp>
        <p:nvSpPr>
          <p:cNvPr id="5" name="Slide Number Placeholder 4">
            <a:extLst>
              <a:ext uri="{FF2B5EF4-FFF2-40B4-BE49-F238E27FC236}">
                <a16:creationId xmlns:a16="http://schemas.microsoft.com/office/drawing/2014/main" id="{9045A08A-D31F-4E09-9CEF-8F7397330DC0}"/>
              </a:ext>
            </a:extLst>
          </p:cNvPr>
          <p:cNvSpPr>
            <a:spLocks noGrp="1"/>
          </p:cNvSpPr>
          <p:nvPr>
            <p:ph type="sldNum" sz="quarter" idx="12"/>
          </p:nvPr>
        </p:nvSpPr>
        <p:spPr>
          <a:xfrm>
            <a:off x="10634135" y="6356350"/>
            <a:ext cx="1530927" cy="365125"/>
          </a:xfrm>
        </p:spPr>
        <p:txBody>
          <a:bodyPr>
            <a:normAutofit/>
          </a:bodyPr>
          <a:lstStyle/>
          <a:p>
            <a:pPr>
              <a:spcAft>
                <a:spcPts val="600"/>
              </a:spcAft>
            </a:pPr>
            <a:fld id="{9E514F6D-689E-4CFC-88BB-AEA64CB55A23}" type="slidenum">
              <a:rPr lang="en-GB">
                <a:solidFill>
                  <a:srgbClr val="FFFFFF"/>
                </a:solidFill>
              </a:rPr>
              <a:pPr>
                <a:spcAft>
                  <a:spcPts val="600"/>
                </a:spcAft>
              </a:pPr>
              <a:t>2</a:t>
            </a:fld>
            <a:endParaRPr lang="en-GB">
              <a:solidFill>
                <a:srgbClr val="FFFFFF"/>
              </a:solidFill>
            </a:endParaRPr>
          </a:p>
        </p:txBody>
      </p:sp>
    </p:spTree>
    <p:extLst>
      <p:ext uri="{BB962C8B-B14F-4D97-AF65-F5344CB8AC3E}">
        <p14:creationId xmlns:p14="http://schemas.microsoft.com/office/powerpoint/2010/main" val="689006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Published Papers</a:t>
            </a:r>
          </a:p>
        </p:txBody>
      </p:sp>
      <p:sp>
        <p:nvSpPr>
          <p:cNvPr id="3" name="Content Placeholder 2"/>
          <p:cNvSpPr>
            <a:spLocks noGrp="1"/>
          </p:cNvSpPr>
          <p:nvPr>
            <p:ph idx="1"/>
          </p:nvPr>
        </p:nvSpPr>
        <p:spPr>
          <a:xfrm>
            <a:off x="3668233" y="864108"/>
            <a:ext cx="8080743" cy="4143728"/>
          </a:xfrm>
        </p:spPr>
        <p:txBody>
          <a:bodyPr>
            <a:normAutofit/>
          </a:bodyPr>
          <a:lstStyle/>
          <a:p>
            <a:pPr marL="0" indent="0">
              <a:buNone/>
            </a:pPr>
            <a:endParaRPr lang="en-GB" dirty="0"/>
          </a:p>
          <a:p>
            <a:pPr marL="0" indent="0">
              <a:buNone/>
            </a:pPr>
            <a:r>
              <a:rPr lang="en-GB" dirty="0"/>
              <a:t>Slade, K. (2017) Dual Harm: An exploration of the presence and characteristics for dual violence and self-harm behaviour in prison. </a:t>
            </a:r>
            <a:r>
              <a:rPr lang="en-GB" i="1" dirty="0"/>
              <a:t>Journal of Criminal Psychology, 8(2): 97–111.</a:t>
            </a:r>
          </a:p>
          <a:p>
            <a:pPr marL="0" indent="0">
              <a:buNone/>
            </a:pPr>
            <a:r>
              <a:rPr lang="en-GB" dirty="0"/>
              <a:t>Slade, K., Forrester, A. and Baguley, T, (under review) Co-existing violence and self-harm: dual harm in an early-stage male prison population, </a:t>
            </a:r>
            <a:r>
              <a:rPr lang="en-GB" i="1" dirty="0"/>
              <a:t>Legal and Criminological Psychology</a:t>
            </a:r>
          </a:p>
          <a:p>
            <a:pPr marL="0" indent="0">
              <a:buNone/>
            </a:pPr>
            <a:endParaRPr lang="en-GB" i="1" dirty="0"/>
          </a:p>
          <a:p>
            <a:pPr marL="0" indent="0">
              <a:buNone/>
            </a:pPr>
            <a:r>
              <a:rPr lang="en-GB" dirty="0"/>
              <a:t>Please contact me if you’d like the slides, papers or interested in research or practice avenues:  </a:t>
            </a:r>
            <a:r>
              <a:rPr lang="en-GB" dirty="0">
                <a:hlinkClick r:id="rId2"/>
              </a:rPr>
              <a:t>karen.slade@ntu.ac.uk</a:t>
            </a:r>
            <a:endParaRPr lang="en-GB" i="1" dirty="0"/>
          </a:p>
          <a:p>
            <a:endParaRPr lang="en-GB" i="1" dirty="0"/>
          </a:p>
          <a:p>
            <a:endParaRPr lang="en-GB" i="1" dirty="0"/>
          </a:p>
        </p:txBody>
      </p:sp>
      <p:sp>
        <p:nvSpPr>
          <p:cNvPr id="4" name="Date Placeholder 3"/>
          <p:cNvSpPr>
            <a:spLocks noGrp="1"/>
          </p:cNvSpPr>
          <p:nvPr>
            <p:ph type="dt" sz="half" idx="10"/>
          </p:nvPr>
        </p:nvSpPr>
        <p:spPr/>
        <p:txBody>
          <a:bodyPr>
            <a:normAutofit/>
          </a:bodyPr>
          <a:lstStyle/>
          <a:p>
            <a:pPr>
              <a:spcAft>
                <a:spcPts val="600"/>
              </a:spcAft>
            </a:pPr>
            <a:fld id="{44026E08-299C-4CD3-BFC1-AE204EFA12E9}" type="datetime4">
              <a:rPr lang="en-GB" altLang="en-US"/>
              <a:pPr>
                <a:spcAft>
                  <a:spcPts val="600"/>
                </a:spcAft>
              </a:pPr>
              <a:t>02 September 2019</a:t>
            </a:fld>
            <a:endParaRPr lang="en-GB" altLang="en-US"/>
          </a:p>
        </p:txBody>
      </p:sp>
      <p:sp>
        <p:nvSpPr>
          <p:cNvPr id="5" name="Slide Number Placeholder 4"/>
          <p:cNvSpPr>
            <a:spLocks noGrp="1"/>
          </p:cNvSpPr>
          <p:nvPr>
            <p:ph type="sldNum" sz="quarter" idx="12"/>
          </p:nvPr>
        </p:nvSpPr>
        <p:spPr/>
        <p:txBody>
          <a:bodyPr>
            <a:normAutofit/>
          </a:bodyPr>
          <a:lstStyle/>
          <a:p>
            <a:pPr>
              <a:spcAft>
                <a:spcPts val="600"/>
              </a:spcAft>
            </a:pPr>
            <a:fld id="{D586CA68-4FB1-427B-BB86-91C02EACE322}" type="slidenum">
              <a:rPr lang="en-GB" altLang="en-US"/>
              <a:pPr>
                <a:spcAft>
                  <a:spcPts val="600"/>
                </a:spcAft>
              </a:pPr>
              <a:t>20</a:t>
            </a:fld>
            <a:endParaRPr lang="en-GB" altLang="en-US"/>
          </a:p>
        </p:txBody>
      </p:sp>
      <p:pic>
        <p:nvPicPr>
          <p:cNvPr id="18" name="Graphic 8">
            <a:extLst>
              <a:ext uri="{FF2B5EF4-FFF2-40B4-BE49-F238E27FC236}">
                <a16:creationId xmlns:a16="http://schemas.microsoft.com/office/drawing/2014/main" id="{9B297534-5137-484F-9B02-803A2EAAB3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7642" y="5120956"/>
            <a:ext cx="1918987" cy="1918987"/>
          </a:xfrm>
          <a:prstGeom prst="rect">
            <a:avLst/>
          </a:prstGeom>
        </p:spPr>
      </p:pic>
      <p:pic>
        <p:nvPicPr>
          <p:cNvPr id="6" name="Picture 5">
            <a:extLst>
              <a:ext uri="{FF2B5EF4-FFF2-40B4-BE49-F238E27FC236}">
                <a16:creationId xmlns:a16="http://schemas.microsoft.com/office/drawing/2014/main" id="{CF858B2D-FE78-47B2-9888-A51C812F4BDC}"/>
              </a:ext>
            </a:extLst>
          </p:cNvPr>
          <p:cNvPicPr>
            <a:picLocks noChangeAspect="1"/>
          </p:cNvPicPr>
          <p:nvPr/>
        </p:nvPicPr>
        <p:blipFill>
          <a:blip r:embed="rId5"/>
          <a:stretch>
            <a:fillRect/>
          </a:stretch>
        </p:blipFill>
        <p:spPr>
          <a:xfrm>
            <a:off x="9218117" y="5735996"/>
            <a:ext cx="2261812" cy="688908"/>
          </a:xfrm>
          <a:prstGeom prst="rect">
            <a:avLst/>
          </a:prstGeom>
        </p:spPr>
      </p:pic>
    </p:spTree>
    <p:extLst>
      <p:ext uri="{BB962C8B-B14F-4D97-AF65-F5344CB8AC3E}">
        <p14:creationId xmlns:p14="http://schemas.microsoft.com/office/powerpoint/2010/main" val="989664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A9CA88-93EB-4DC0-A00D-64E6AB7A0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84C1AD-30A9-4EF6-A8E1-7484242EF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938E0508-0326-48A0-8BA0-859A2669102A}"/>
              </a:ext>
            </a:extLst>
          </p:cNvPr>
          <p:cNvSpPr>
            <a:spLocks noGrp="1"/>
          </p:cNvSpPr>
          <p:nvPr>
            <p:ph type="ctrTitle"/>
          </p:nvPr>
        </p:nvSpPr>
        <p:spPr>
          <a:xfrm>
            <a:off x="1069848" y="1298448"/>
            <a:ext cx="6068070" cy="3255264"/>
          </a:xfrm>
        </p:spPr>
        <p:txBody>
          <a:bodyPr vert="horz" lIns="91440" tIns="45720" rIns="91440" bIns="45720" rtlCol="0">
            <a:normAutofit/>
          </a:bodyPr>
          <a:lstStyle/>
          <a:p>
            <a:r>
              <a:rPr lang="en-US" kern="1200" dirty="0">
                <a:latin typeface="+mj-lt"/>
                <a:ea typeface="+mj-ea"/>
                <a:cs typeface="+mj-cs"/>
              </a:rPr>
              <a:t>Restrictive (Punishment) regimes</a:t>
            </a:r>
          </a:p>
        </p:txBody>
      </p:sp>
      <p:sp>
        <p:nvSpPr>
          <p:cNvPr id="3" name="Subtitle 2">
            <a:extLst>
              <a:ext uri="{FF2B5EF4-FFF2-40B4-BE49-F238E27FC236}">
                <a16:creationId xmlns:a16="http://schemas.microsoft.com/office/drawing/2014/main" id="{6D3ACDCF-00CE-4153-814F-4E1C7F1D5192}"/>
              </a:ext>
            </a:extLst>
          </p:cNvPr>
          <p:cNvSpPr>
            <a:spLocks noGrp="1"/>
          </p:cNvSpPr>
          <p:nvPr>
            <p:ph type="subTitle" idx="1"/>
          </p:nvPr>
        </p:nvSpPr>
        <p:spPr>
          <a:xfrm>
            <a:off x="1100014" y="4670246"/>
            <a:ext cx="6037903" cy="914400"/>
          </a:xfrm>
        </p:spPr>
        <p:txBody>
          <a:bodyPr>
            <a:normAutofit/>
          </a:bodyPr>
          <a:lstStyle/>
          <a:p>
            <a:endParaRPr lang="en-GB"/>
          </a:p>
        </p:txBody>
      </p:sp>
      <p:pic>
        <p:nvPicPr>
          <p:cNvPr id="2" name="Picture 1">
            <a:extLst>
              <a:ext uri="{FF2B5EF4-FFF2-40B4-BE49-F238E27FC236}">
                <a16:creationId xmlns:a16="http://schemas.microsoft.com/office/drawing/2014/main" id="{FE4E5B57-EDEB-4D7E-9599-0E98243C811D}"/>
              </a:ext>
            </a:extLst>
          </p:cNvPr>
          <p:cNvPicPr>
            <a:picLocks noChangeAspect="1"/>
          </p:cNvPicPr>
          <p:nvPr/>
        </p:nvPicPr>
        <p:blipFill>
          <a:blip r:embed="rId2"/>
          <a:stretch>
            <a:fillRect/>
          </a:stretch>
        </p:blipFill>
        <p:spPr>
          <a:xfrm>
            <a:off x="8037574" y="2288811"/>
            <a:ext cx="3458249" cy="1053321"/>
          </a:xfrm>
          <a:prstGeom prst="rect">
            <a:avLst/>
          </a:prstGeom>
        </p:spPr>
      </p:pic>
      <p:pic>
        <p:nvPicPr>
          <p:cNvPr id="5" name="Picture 4">
            <a:extLst>
              <a:ext uri="{FF2B5EF4-FFF2-40B4-BE49-F238E27FC236}">
                <a16:creationId xmlns:a16="http://schemas.microsoft.com/office/drawing/2014/main" id="{C1C6160D-D898-C447-A8D2-9A0CC8A758A8}"/>
              </a:ext>
            </a:extLst>
          </p:cNvPr>
          <p:cNvPicPr>
            <a:picLocks noChangeAspect="1"/>
          </p:cNvPicPr>
          <p:nvPr/>
        </p:nvPicPr>
        <p:blipFill>
          <a:blip r:embed="rId3"/>
          <a:stretch>
            <a:fillRect/>
          </a:stretch>
        </p:blipFill>
        <p:spPr>
          <a:xfrm>
            <a:off x="8037574" y="3506724"/>
            <a:ext cx="3458249" cy="2299735"/>
          </a:xfrm>
          <a:prstGeom prst="rect">
            <a:avLst/>
          </a:prstGeom>
        </p:spPr>
      </p:pic>
      <p:sp>
        <p:nvSpPr>
          <p:cNvPr id="14" name="Rectangle 13">
            <a:extLst>
              <a:ext uri="{FF2B5EF4-FFF2-40B4-BE49-F238E27FC236}">
                <a16:creationId xmlns:a16="http://schemas.microsoft.com/office/drawing/2014/main" id="{086E571C-8A2B-4F37-B155-9C5DF0ACA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497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5" name="Rectangle 24">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rgbClr val="878A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8980D1A3-6AA0-904F-A3F2-7DFA679449C7}"/>
              </a:ext>
            </a:extLst>
          </p:cNvPr>
          <p:cNvSpPr>
            <a:spLocks noGrp="1"/>
          </p:cNvSpPr>
          <p:nvPr>
            <p:ph type="title"/>
          </p:nvPr>
        </p:nvSpPr>
        <p:spPr>
          <a:xfrm>
            <a:off x="337259" y="3994019"/>
            <a:ext cx="4825480" cy="1883228"/>
          </a:xfrm>
        </p:spPr>
        <p:txBody>
          <a:bodyPr vert="horz" lIns="91440" tIns="45720" rIns="91440" bIns="45720" rtlCol="0" anchor="ctr">
            <a:normAutofit/>
          </a:bodyPr>
          <a:lstStyle/>
          <a:p>
            <a:pPr algn="r"/>
            <a:r>
              <a:rPr lang="en-US" sz="4400" dirty="0"/>
              <a:t>Basic regime          </a:t>
            </a:r>
          </a:p>
        </p:txBody>
      </p:sp>
      <p:pic>
        <p:nvPicPr>
          <p:cNvPr id="14" name="Content Placeholder 8">
            <a:extLst>
              <a:ext uri="{FF2B5EF4-FFF2-40B4-BE49-F238E27FC236}">
                <a16:creationId xmlns:a16="http://schemas.microsoft.com/office/drawing/2014/main" id="{445E6C99-E70F-CD44-BC32-528BDE492642}"/>
              </a:ext>
            </a:extLst>
          </p:cNvPr>
          <p:cNvPicPr>
            <a:picLocks noChangeAspect="1"/>
          </p:cNvPicPr>
          <p:nvPr/>
        </p:nvPicPr>
        <p:blipFill>
          <a:blip r:embed="rId2"/>
          <a:stretch>
            <a:fillRect/>
          </a:stretch>
        </p:blipFill>
        <p:spPr>
          <a:xfrm>
            <a:off x="1063691" y="943211"/>
            <a:ext cx="4789994" cy="2107597"/>
          </a:xfrm>
          <a:prstGeom prst="rect">
            <a:avLst/>
          </a:prstGeom>
        </p:spPr>
      </p:pic>
      <p:sp>
        <p:nvSpPr>
          <p:cNvPr id="16" name="Content Placeholder 15">
            <a:extLst>
              <a:ext uri="{FF2B5EF4-FFF2-40B4-BE49-F238E27FC236}">
                <a16:creationId xmlns:a16="http://schemas.microsoft.com/office/drawing/2014/main" id="{656947F4-4BB3-4844-8731-BE70C01459E3}"/>
              </a:ext>
            </a:extLst>
          </p:cNvPr>
          <p:cNvSpPr>
            <a:spLocks noGrp="1"/>
          </p:cNvSpPr>
          <p:nvPr>
            <p:ph sz="half" idx="1"/>
          </p:nvPr>
        </p:nvSpPr>
        <p:spPr>
          <a:xfrm>
            <a:off x="6969712" y="4020395"/>
            <a:ext cx="4846151" cy="1883229"/>
          </a:xfrm>
        </p:spPr>
        <p:txBody>
          <a:bodyPr vert="horz" lIns="91440" tIns="45720" rIns="91440" bIns="45720" rtlCol="0" anchor="ctr">
            <a:normAutofit/>
          </a:bodyPr>
          <a:lstStyle/>
          <a:p>
            <a:r>
              <a:rPr lang="en-US" sz="4000" dirty="0">
                <a:solidFill>
                  <a:srgbClr val="FFFFFF"/>
                </a:solidFill>
              </a:rPr>
              <a:t>Segregation</a:t>
            </a:r>
          </a:p>
        </p:txBody>
      </p:sp>
      <p:sp>
        <p:nvSpPr>
          <p:cNvPr id="4" name="Date Placeholder 3">
            <a:extLst>
              <a:ext uri="{FF2B5EF4-FFF2-40B4-BE49-F238E27FC236}">
                <a16:creationId xmlns:a16="http://schemas.microsoft.com/office/drawing/2014/main" id="{488B6B7C-2C23-8948-86E7-AA8B3BD7506C}"/>
              </a:ext>
            </a:extLst>
          </p:cNvPr>
          <p:cNvSpPr>
            <a:spLocks noGrp="1"/>
          </p:cNvSpPr>
          <p:nvPr>
            <p:ph type="dt" sz="half" idx="10"/>
          </p:nvPr>
        </p:nvSpPr>
        <p:spPr>
          <a:xfrm>
            <a:off x="8385108" y="6356350"/>
            <a:ext cx="255503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C71A4FB1-1731-C848-A2C0-AEECFCB7C1F5}" type="datetime1">
              <a:rPr kumimoji="0" lang="en-US" sz="1100" b="0" i="0" u="none" strike="noStrike" kern="1200" cap="none" spc="0" normalizeH="0" baseline="0" noProof="0" dirty="0">
                <a:ln>
                  <a:noFill/>
                </a:ln>
                <a:solidFill>
                  <a:prstClr val="white">
                    <a:lumMod val="50000"/>
                    <a:lumOff val="50000"/>
                  </a:prstClr>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9/2/2019</a:t>
            </a:fld>
            <a:endParaRPr kumimoji="0" lang="en-US" sz="1100" b="0" i="0" u="none" strike="noStrike" kern="1200" cap="none" spc="0" normalizeH="0" baseline="0" noProof="0" dirty="0">
              <a:ln>
                <a:noFill/>
              </a:ln>
              <a:solidFill>
                <a:prstClr val="white">
                  <a:lumMod val="50000"/>
                  <a:lumOff val="50000"/>
                </a:prstClr>
              </a:solidFill>
              <a:effectLst/>
              <a:uLnTx/>
              <a:uFillTx/>
              <a:latin typeface="Corbel"/>
              <a:ea typeface="+mn-ea"/>
              <a:cs typeface="+mn-cs"/>
            </a:endParaRPr>
          </a:p>
        </p:txBody>
      </p:sp>
      <p:sp>
        <p:nvSpPr>
          <p:cNvPr id="5" name="Slide Number Placeholder 4">
            <a:extLst>
              <a:ext uri="{FF2B5EF4-FFF2-40B4-BE49-F238E27FC236}">
                <a16:creationId xmlns:a16="http://schemas.microsoft.com/office/drawing/2014/main" id="{48B4EE03-6BA2-BB4B-BB7A-DDA9BADADDB6}"/>
              </a:ext>
            </a:extLst>
          </p:cNvPr>
          <p:cNvSpPr>
            <a:spLocks noGrp="1"/>
          </p:cNvSpPr>
          <p:nvPr>
            <p:ph type="sldNum" sz="quarter" idx="12"/>
          </p:nvPr>
        </p:nvSpPr>
        <p:spPr>
          <a:xfrm>
            <a:off x="11386457" y="6356350"/>
            <a:ext cx="77860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E514F6D-689E-4CFC-88BB-AEA64CB55A23}" type="slidenum">
              <a:rPr kumimoji="0" lang="en-US" sz="1200" b="1" i="0" u="none" strike="noStrike" kern="1200" cap="none" spc="0" normalizeH="0" baseline="0" noProof="0" dirty="0">
                <a:ln>
                  <a:noFill/>
                </a:ln>
                <a:solidFill>
                  <a:srgbClr val="4A66AC"/>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a:t>
            </a:fld>
            <a:endParaRPr kumimoji="0" lang="en-US" sz="1200" b="1" i="0" u="none" strike="noStrike" kern="1200" cap="none" spc="0" normalizeH="0" baseline="0" noProof="0" dirty="0">
              <a:ln>
                <a:noFill/>
              </a:ln>
              <a:solidFill>
                <a:srgbClr val="4A66AC"/>
              </a:solidFill>
              <a:effectLst/>
              <a:uLnTx/>
              <a:uFillTx/>
              <a:latin typeface="Corbel"/>
              <a:ea typeface="+mn-ea"/>
              <a:cs typeface="+mn-cs"/>
            </a:endParaRPr>
          </a:p>
        </p:txBody>
      </p:sp>
      <p:pic>
        <p:nvPicPr>
          <p:cNvPr id="2" name="Picture 1">
            <a:extLst>
              <a:ext uri="{FF2B5EF4-FFF2-40B4-BE49-F238E27FC236}">
                <a16:creationId xmlns:a16="http://schemas.microsoft.com/office/drawing/2014/main" id="{B7B2BE8B-2D52-5841-9843-AC7239ECBCD7}"/>
              </a:ext>
            </a:extLst>
          </p:cNvPr>
          <p:cNvPicPr>
            <a:picLocks noChangeAspect="1"/>
          </p:cNvPicPr>
          <p:nvPr/>
        </p:nvPicPr>
        <p:blipFill>
          <a:blip r:embed="rId3"/>
          <a:stretch>
            <a:fillRect/>
          </a:stretch>
        </p:blipFill>
        <p:spPr>
          <a:xfrm>
            <a:off x="6917375" y="943211"/>
            <a:ext cx="4375465" cy="2273300"/>
          </a:xfrm>
          <a:prstGeom prst="rect">
            <a:avLst/>
          </a:prstGeom>
        </p:spPr>
      </p:pic>
      <p:sp>
        <p:nvSpPr>
          <p:cNvPr id="7" name="Content Placeholder 6">
            <a:extLst>
              <a:ext uri="{FF2B5EF4-FFF2-40B4-BE49-F238E27FC236}">
                <a16:creationId xmlns:a16="http://schemas.microsoft.com/office/drawing/2014/main" id="{3C942C63-7B80-0243-A08B-E530493C710C}"/>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01741886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47C81-038E-4B1E-A30D-E89764E2A9DB}"/>
              </a:ext>
            </a:extLst>
          </p:cNvPr>
          <p:cNvSpPr>
            <a:spLocks noGrp="1"/>
          </p:cNvSpPr>
          <p:nvPr>
            <p:ph type="title"/>
          </p:nvPr>
        </p:nvSpPr>
        <p:spPr/>
        <p:txBody>
          <a:bodyPr/>
          <a:lstStyle/>
          <a:p>
            <a:r>
              <a:rPr lang="en-GB" dirty="0"/>
              <a:t>Segregation</a:t>
            </a:r>
          </a:p>
        </p:txBody>
      </p:sp>
      <p:sp>
        <p:nvSpPr>
          <p:cNvPr id="3" name="Content Placeholder 2">
            <a:extLst>
              <a:ext uri="{FF2B5EF4-FFF2-40B4-BE49-F238E27FC236}">
                <a16:creationId xmlns:a16="http://schemas.microsoft.com/office/drawing/2014/main" id="{5E4758F1-312B-4143-B327-3C41D4FB962B}"/>
              </a:ext>
            </a:extLst>
          </p:cNvPr>
          <p:cNvSpPr>
            <a:spLocks noGrp="1"/>
          </p:cNvSpPr>
          <p:nvPr>
            <p:ph idx="1"/>
          </p:nvPr>
        </p:nvSpPr>
        <p:spPr/>
        <p:txBody>
          <a:bodyPr>
            <a:normAutofit/>
          </a:bodyPr>
          <a:lstStyle/>
          <a:p>
            <a:pPr marL="0" indent="0">
              <a:buNone/>
            </a:pPr>
            <a:r>
              <a:rPr lang="en-GB" dirty="0"/>
              <a:t>We will consider two practices used within prison settings.  </a:t>
            </a:r>
          </a:p>
          <a:p>
            <a:pPr marL="0" indent="0">
              <a:buNone/>
            </a:pPr>
            <a:endParaRPr lang="en-GB" dirty="0"/>
          </a:p>
          <a:p>
            <a:pPr marL="0" indent="0">
              <a:buNone/>
            </a:pPr>
            <a:r>
              <a:rPr lang="en-GB" dirty="0"/>
              <a:t> Segregation, for example, is often used as a form of punishment, whereby a person is separated from the wider prison community, usually within a small unit under high restriction.   </a:t>
            </a:r>
          </a:p>
          <a:p>
            <a:pPr marL="0" indent="0">
              <a:buNone/>
            </a:pPr>
            <a:r>
              <a:rPr lang="en-GB" dirty="0"/>
              <a:t>However it is also recognised as  a high-risk area for suicide (Prison and Probation Ombudsmen, 2015) which has led to some screening and safeguards being implemented (e.g. fitness assessments; those at suicide risk under exceptional circumstance only). </a:t>
            </a:r>
          </a:p>
          <a:p>
            <a:pPr marL="0" indent="0">
              <a:buNone/>
            </a:pPr>
            <a:r>
              <a:rPr lang="en-GB" dirty="0"/>
              <a:t>In the USA, people who harm themselves are far more likely to be currently or have been previously held in segregation (</a:t>
            </a:r>
            <a:r>
              <a:rPr lang="en-GB" dirty="0" err="1"/>
              <a:t>Kaba</a:t>
            </a:r>
            <a:r>
              <a:rPr lang="en-GB" dirty="0"/>
              <a:t>, Lewis, </a:t>
            </a:r>
            <a:r>
              <a:rPr lang="en-GB" dirty="0" err="1"/>
              <a:t>Glowa-Kollisch</a:t>
            </a:r>
            <a:r>
              <a:rPr lang="en-GB" dirty="0"/>
              <a:t>, </a:t>
            </a:r>
            <a:r>
              <a:rPr lang="en-GB" dirty="0" err="1"/>
              <a:t>Hadler</a:t>
            </a:r>
            <a:r>
              <a:rPr lang="en-GB" dirty="0"/>
              <a:t>, Lee, (…) , 2014; Lanes, 2010). </a:t>
            </a:r>
          </a:p>
        </p:txBody>
      </p:sp>
      <p:sp>
        <p:nvSpPr>
          <p:cNvPr id="4" name="Date Placeholder 3">
            <a:extLst>
              <a:ext uri="{FF2B5EF4-FFF2-40B4-BE49-F238E27FC236}">
                <a16:creationId xmlns:a16="http://schemas.microsoft.com/office/drawing/2014/main" id="{A92F8C15-9C81-43B2-8A7B-B953AAC1AAB2}"/>
              </a:ext>
            </a:extLst>
          </p:cNvPr>
          <p:cNvSpPr>
            <a:spLocks noGrp="1"/>
          </p:cNvSpPr>
          <p:nvPr>
            <p:ph type="dt" sz="half" idx="10"/>
          </p:nvPr>
        </p:nvSpPr>
        <p:spPr/>
        <p:txBody>
          <a:bodyPr/>
          <a:lstStyle/>
          <a:p>
            <a:fld id="{00D0671E-ACEC-42D8-A559-A14C045F01C2}" type="datetime1">
              <a:rPr lang="en-GB" smtClean="0"/>
              <a:t>02/09/2019</a:t>
            </a:fld>
            <a:endParaRPr lang="en-GB"/>
          </a:p>
        </p:txBody>
      </p:sp>
      <p:sp>
        <p:nvSpPr>
          <p:cNvPr id="5" name="Slide Number Placeholder 4">
            <a:extLst>
              <a:ext uri="{FF2B5EF4-FFF2-40B4-BE49-F238E27FC236}">
                <a16:creationId xmlns:a16="http://schemas.microsoft.com/office/drawing/2014/main" id="{B9A4A9AE-A30A-4D06-B514-589C3C0FBF23}"/>
              </a:ext>
            </a:extLst>
          </p:cNvPr>
          <p:cNvSpPr>
            <a:spLocks noGrp="1"/>
          </p:cNvSpPr>
          <p:nvPr>
            <p:ph type="sldNum" sz="quarter" idx="12"/>
          </p:nvPr>
        </p:nvSpPr>
        <p:spPr/>
        <p:txBody>
          <a:bodyPr/>
          <a:lstStyle/>
          <a:p>
            <a:fld id="{9E514F6D-689E-4CFC-88BB-AEA64CB55A23}" type="slidenum">
              <a:rPr lang="en-GB" smtClean="0"/>
              <a:t>5</a:t>
            </a:fld>
            <a:endParaRPr lang="en-GB"/>
          </a:p>
        </p:txBody>
      </p:sp>
    </p:spTree>
    <p:extLst>
      <p:ext uri="{BB962C8B-B14F-4D97-AF65-F5344CB8AC3E}">
        <p14:creationId xmlns:p14="http://schemas.microsoft.com/office/powerpoint/2010/main" val="268088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27B4-68D1-40D1-8EAB-0CFE246E8B2F}"/>
              </a:ext>
            </a:extLst>
          </p:cNvPr>
          <p:cNvSpPr>
            <a:spLocks noGrp="1"/>
          </p:cNvSpPr>
          <p:nvPr>
            <p:ph type="title"/>
          </p:nvPr>
        </p:nvSpPr>
        <p:spPr/>
        <p:txBody>
          <a:bodyPr/>
          <a:lstStyle/>
          <a:p>
            <a:r>
              <a:rPr lang="en-GB" dirty="0"/>
              <a:t>Basic regime</a:t>
            </a:r>
          </a:p>
        </p:txBody>
      </p:sp>
      <p:sp>
        <p:nvSpPr>
          <p:cNvPr id="3" name="Content Placeholder 2">
            <a:extLst>
              <a:ext uri="{FF2B5EF4-FFF2-40B4-BE49-F238E27FC236}">
                <a16:creationId xmlns:a16="http://schemas.microsoft.com/office/drawing/2014/main" id="{040B280B-EC10-4083-AEB2-835D7EEDAE7D}"/>
              </a:ext>
            </a:extLst>
          </p:cNvPr>
          <p:cNvSpPr>
            <a:spLocks noGrp="1"/>
          </p:cNvSpPr>
          <p:nvPr>
            <p:ph idx="1"/>
          </p:nvPr>
        </p:nvSpPr>
        <p:spPr/>
        <p:txBody>
          <a:bodyPr>
            <a:normAutofit lnSpcReduction="10000"/>
          </a:bodyPr>
          <a:lstStyle/>
          <a:p>
            <a:pPr marL="0" indent="0">
              <a:buNone/>
            </a:pPr>
            <a:r>
              <a:rPr lang="en-GB" dirty="0"/>
              <a:t>Meanwhile, within the prison estate in England and Wales, the Incentives and Earned Privileges Scheme uses a number of levels, across which privileges are removed when behaviour is poor, and returned when it improves.</a:t>
            </a:r>
          </a:p>
          <a:p>
            <a:pPr marL="0" indent="0">
              <a:buNone/>
            </a:pPr>
            <a:endParaRPr lang="en-GB" dirty="0"/>
          </a:p>
          <a:p>
            <a:pPr marL="0" indent="0">
              <a:buNone/>
            </a:pPr>
            <a:r>
              <a:rPr lang="en-GB" dirty="0"/>
              <a:t> The resulting restrictions on movement, activities and interactions within the prison are meant to have a beneficial effect on levels of poor behaviour.</a:t>
            </a:r>
          </a:p>
          <a:p>
            <a:pPr marL="0" indent="0">
              <a:buNone/>
            </a:pPr>
            <a:endParaRPr lang="en-GB" dirty="0"/>
          </a:p>
          <a:p>
            <a:pPr marL="0" indent="0">
              <a:buNone/>
            </a:pPr>
            <a:r>
              <a:rPr lang="en-GB" dirty="0"/>
              <a:t>However they may also have a harmful effect on suicide risk and general mental wellbeing because they do not take into account the dual nature of violence and self harm amongst many people (Prison and Probation Ombudsman, 2018; Prison Reform Trust, undated) .</a:t>
            </a:r>
          </a:p>
          <a:p>
            <a:endParaRPr lang="en-GB" dirty="0"/>
          </a:p>
          <a:p>
            <a:r>
              <a:rPr lang="en-GB" dirty="0"/>
              <a:t>There are no current safeguards or screening for vulnerabilities in place for Basic Regime.</a:t>
            </a:r>
          </a:p>
        </p:txBody>
      </p:sp>
      <p:sp>
        <p:nvSpPr>
          <p:cNvPr id="4" name="Date Placeholder 3">
            <a:extLst>
              <a:ext uri="{FF2B5EF4-FFF2-40B4-BE49-F238E27FC236}">
                <a16:creationId xmlns:a16="http://schemas.microsoft.com/office/drawing/2014/main" id="{BE06D5E0-9E8C-4C84-BB88-695FBD5E278B}"/>
              </a:ext>
            </a:extLst>
          </p:cNvPr>
          <p:cNvSpPr>
            <a:spLocks noGrp="1"/>
          </p:cNvSpPr>
          <p:nvPr>
            <p:ph type="dt" sz="half" idx="10"/>
          </p:nvPr>
        </p:nvSpPr>
        <p:spPr/>
        <p:txBody>
          <a:bodyPr/>
          <a:lstStyle/>
          <a:p>
            <a:fld id="{9E831C45-5719-4FB0-8935-3835EE78E85F}" type="datetime1">
              <a:rPr lang="en-GB" smtClean="0"/>
              <a:t>02/09/2019</a:t>
            </a:fld>
            <a:endParaRPr lang="en-GB"/>
          </a:p>
        </p:txBody>
      </p:sp>
      <p:sp>
        <p:nvSpPr>
          <p:cNvPr id="5" name="Slide Number Placeholder 4">
            <a:extLst>
              <a:ext uri="{FF2B5EF4-FFF2-40B4-BE49-F238E27FC236}">
                <a16:creationId xmlns:a16="http://schemas.microsoft.com/office/drawing/2014/main" id="{E8C34F6C-4CF3-410D-A6F4-AF76874C6AA7}"/>
              </a:ext>
            </a:extLst>
          </p:cNvPr>
          <p:cNvSpPr>
            <a:spLocks noGrp="1"/>
          </p:cNvSpPr>
          <p:nvPr>
            <p:ph type="sldNum" sz="quarter" idx="12"/>
          </p:nvPr>
        </p:nvSpPr>
        <p:spPr/>
        <p:txBody>
          <a:bodyPr/>
          <a:lstStyle/>
          <a:p>
            <a:fld id="{9E514F6D-689E-4CFC-88BB-AEA64CB55A23}" type="slidenum">
              <a:rPr lang="en-GB" smtClean="0"/>
              <a:t>6</a:t>
            </a:fld>
            <a:endParaRPr lang="en-GB"/>
          </a:p>
        </p:txBody>
      </p:sp>
    </p:spTree>
    <p:extLst>
      <p:ext uri="{BB962C8B-B14F-4D97-AF65-F5344CB8AC3E}">
        <p14:creationId xmlns:p14="http://schemas.microsoft.com/office/powerpoint/2010/main" val="265164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5C1D4A39-A122-41DA-BF9B-2313FB6B7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8" name="Rectangle 13">
            <a:extLst>
              <a:ext uri="{FF2B5EF4-FFF2-40B4-BE49-F238E27FC236}">
                <a16:creationId xmlns:a16="http://schemas.microsoft.com/office/drawing/2014/main" id="{ACD120F8-C0F1-4CC6-B340-0B8F67C40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4EFD572-D05F-407A-BB27-D87C702FB104}"/>
              </a:ext>
            </a:extLst>
          </p:cNvPr>
          <p:cNvSpPr>
            <a:spLocks noGrp="1"/>
          </p:cNvSpPr>
          <p:nvPr>
            <p:ph type="title"/>
          </p:nvPr>
        </p:nvSpPr>
        <p:spPr>
          <a:xfrm>
            <a:off x="289248" y="1123837"/>
            <a:ext cx="6451110" cy="1255469"/>
          </a:xfrm>
        </p:spPr>
        <p:txBody>
          <a:bodyPr>
            <a:normAutofit/>
          </a:bodyPr>
          <a:lstStyle/>
          <a:p>
            <a:r>
              <a:rPr lang="en-GB" dirty="0"/>
              <a:t>Hypotheses</a:t>
            </a:r>
          </a:p>
        </p:txBody>
      </p:sp>
      <p:sp>
        <p:nvSpPr>
          <p:cNvPr id="3" name="Content Placeholder 2">
            <a:extLst>
              <a:ext uri="{FF2B5EF4-FFF2-40B4-BE49-F238E27FC236}">
                <a16:creationId xmlns:a16="http://schemas.microsoft.com/office/drawing/2014/main" id="{4C93D58F-1175-4773-9AD9-16742E6F184A}"/>
              </a:ext>
            </a:extLst>
          </p:cNvPr>
          <p:cNvSpPr>
            <a:spLocks noGrp="1"/>
          </p:cNvSpPr>
          <p:nvPr>
            <p:ph idx="1"/>
          </p:nvPr>
        </p:nvSpPr>
        <p:spPr>
          <a:xfrm>
            <a:off x="289248" y="2146300"/>
            <a:ext cx="6451109" cy="3638681"/>
          </a:xfrm>
        </p:spPr>
        <p:txBody>
          <a:bodyPr anchor="t">
            <a:normAutofit/>
          </a:bodyPr>
          <a:lstStyle/>
          <a:p>
            <a:pPr marL="457200" indent="-457200">
              <a:buFont typeface="+mj-lt"/>
              <a:buAutoNum type="arabicPeriod"/>
            </a:pPr>
            <a:endParaRPr lang="en-GB" dirty="0">
              <a:solidFill>
                <a:srgbClr val="FFFFFF"/>
              </a:solidFill>
            </a:endParaRPr>
          </a:p>
          <a:p>
            <a:pPr marL="457200" indent="-457200">
              <a:buFont typeface="+mj-lt"/>
              <a:buAutoNum type="arabicPeriod"/>
            </a:pPr>
            <a:r>
              <a:rPr lang="en-GB" dirty="0">
                <a:solidFill>
                  <a:srgbClr val="FFFFFF"/>
                </a:solidFill>
              </a:rPr>
              <a:t>Those with greater experience of RR will have a greater number of self-harm events (both under RR and overall).</a:t>
            </a:r>
          </a:p>
          <a:p>
            <a:pPr marL="457200" indent="-457200">
              <a:buFont typeface="+mj-lt"/>
              <a:buAutoNum type="arabicPeriod"/>
            </a:pPr>
            <a:r>
              <a:rPr lang="en-GB" dirty="0">
                <a:solidFill>
                  <a:srgbClr val="FFFFFF"/>
                </a:solidFill>
              </a:rPr>
              <a:t>The experience of restrictive regimes increases the risk of the use of lethal SH methods.</a:t>
            </a:r>
          </a:p>
          <a:p>
            <a:pPr marL="457200" indent="-457200">
              <a:buFont typeface="+mj-lt"/>
              <a:buAutoNum type="arabicPeriod"/>
            </a:pPr>
            <a:r>
              <a:rPr lang="en-GB" dirty="0">
                <a:solidFill>
                  <a:srgbClr val="FFFFFF"/>
                </a:solidFill>
              </a:rPr>
              <a:t>Those who dual harm (both self-harm and violence) account for the majority of experience of RR in the self-harm sample</a:t>
            </a:r>
          </a:p>
          <a:p>
            <a:endParaRPr lang="en-GB" dirty="0">
              <a:solidFill>
                <a:srgbClr val="FFFFFF"/>
              </a:solidFill>
            </a:endParaRPr>
          </a:p>
          <a:p>
            <a:pPr marL="0" indent="0">
              <a:buNone/>
            </a:pPr>
            <a:endParaRPr lang="en-GB" dirty="0">
              <a:solidFill>
                <a:srgbClr val="FFFFFF"/>
              </a:solidFill>
            </a:endParaRPr>
          </a:p>
          <a:p>
            <a:endParaRPr lang="en-GB" dirty="0">
              <a:solidFill>
                <a:srgbClr val="FFFFFF"/>
              </a:solidFill>
            </a:endParaRPr>
          </a:p>
          <a:p>
            <a:pPr marL="0" indent="0">
              <a:buNone/>
            </a:pPr>
            <a:endParaRPr lang="en-GB" dirty="0">
              <a:solidFill>
                <a:srgbClr val="FFFFFF"/>
              </a:solidFill>
            </a:endParaRPr>
          </a:p>
          <a:p>
            <a:endParaRPr lang="en-GB" dirty="0">
              <a:solidFill>
                <a:srgbClr val="FFFFFF"/>
              </a:solidFill>
            </a:endParaRPr>
          </a:p>
          <a:p>
            <a:endParaRPr lang="en-GB" dirty="0">
              <a:solidFill>
                <a:srgbClr val="FFFFFF"/>
              </a:solidFill>
            </a:endParaRPr>
          </a:p>
        </p:txBody>
      </p:sp>
      <p:pic>
        <p:nvPicPr>
          <p:cNvPr id="6" name="Picture 5">
            <a:extLst>
              <a:ext uri="{FF2B5EF4-FFF2-40B4-BE49-F238E27FC236}">
                <a16:creationId xmlns:a16="http://schemas.microsoft.com/office/drawing/2014/main" id="{2C20D0CD-AC5E-E149-AB2D-2EB6A5547064}"/>
              </a:ext>
            </a:extLst>
          </p:cNvPr>
          <p:cNvPicPr>
            <a:picLocks noChangeAspect="1"/>
          </p:cNvPicPr>
          <p:nvPr/>
        </p:nvPicPr>
        <p:blipFill>
          <a:blip r:embed="rId2"/>
          <a:stretch>
            <a:fillRect/>
          </a:stretch>
        </p:blipFill>
        <p:spPr>
          <a:xfrm>
            <a:off x="7545032" y="831931"/>
            <a:ext cx="3778286" cy="2512560"/>
          </a:xfrm>
          <a:prstGeom prst="rect">
            <a:avLst/>
          </a:prstGeom>
        </p:spPr>
      </p:pic>
      <p:pic>
        <p:nvPicPr>
          <p:cNvPr id="7" name="Picture 6">
            <a:extLst>
              <a:ext uri="{FF2B5EF4-FFF2-40B4-BE49-F238E27FC236}">
                <a16:creationId xmlns:a16="http://schemas.microsoft.com/office/drawing/2014/main" id="{20ABDBE2-EC79-774B-9B8B-D4AF3272E1A9}"/>
              </a:ext>
            </a:extLst>
          </p:cNvPr>
          <p:cNvPicPr>
            <a:picLocks noChangeAspect="1"/>
          </p:cNvPicPr>
          <p:nvPr/>
        </p:nvPicPr>
        <p:blipFill>
          <a:blip r:embed="rId3"/>
          <a:stretch>
            <a:fillRect/>
          </a:stretch>
        </p:blipFill>
        <p:spPr>
          <a:xfrm>
            <a:off x="7545032" y="3505358"/>
            <a:ext cx="3778286" cy="1150799"/>
          </a:xfrm>
          <a:prstGeom prst="rect">
            <a:avLst/>
          </a:prstGeom>
        </p:spPr>
      </p:pic>
      <p:sp>
        <p:nvSpPr>
          <p:cNvPr id="16" name="Rectangle 15">
            <a:extLst>
              <a:ext uri="{FF2B5EF4-FFF2-40B4-BE49-F238E27FC236}">
                <a16:creationId xmlns:a16="http://schemas.microsoft.com/office/drawing/2014/main" id="{8AF6EFCA-56DD-442E-9948-D162BEBBF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0932F66E-4674-4154-B1F4-BB73740310DD}"/>
              </a:ext>
            </a:extLst>
          </p:cNvPr>
          <p:cNvSpPr>
            <a:spLocks noGrp="1"/>
          </p:cNvSpPr>
          <p:nvPr>
            <p:ph type="dt" sz="half" idx="10"/>
          </p:nvPr>
        </p:nvSpPr>
        <p:spPr>
          <a:xfrm>
            <a:off x="262465"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4026E08-299C-4CD3-BFC1-AE204EFA12E9}" type="datetime4">
              <a:rPr kumimoji="0" lang="en-GB" altLang="en-US" sz="1100" b="0" i="0" u="none" strike="noStrike" kern="1200" cap="none" spc="0" normalizeH="0" baseline="0" noProof="0" smtClean="0">
                <a:ln>
                  <a:noFill/>
                </a:ln>
                <a:solidFill>
                  <a:prstClr val="black">
                    <a:lumMod val="50000"/>
                    <a:lumOff val="50000"/>
                  </a:prstClr>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02 September 2019</a:t>
            </a:fld>
            <a:endParaRPr kumimoji="0" lang="en-GB" altLang="en-US" sz="1100" b="0" i="0" u="none" strike="noStrike" kern="1200" cap="none" spc="0" normalizeH="0" baseline="0" noProof="0">
              <a:ln>
                <a:noFill/>
              </a:ln>
              <a:solidFill>
                <a:prstClr val="black">
                  <a:lumMod val="50000"/>
                  <a:lumOff val="50000"/>
                </a:prstClr>
              </a:solidFill>
              <a:effectLst/>
              <a:uLnTx/>
              <a:uFillTx/>
              <a:latin typeface="Corbel"/>
              <a:ea typeface="+mn-ea"/>
              <a:cs typeface="+mn-cs"/>
            </a:endParaRPr>
          </a:p>
        </p:txBody>
      </p:sp>
      <p:sp>
        <p:nvSpPr>
          <p:cNvPr id="5" name="Slide Number Placeholder 4">
            <a:extLst>
              <a:ext uri="{FF2B5EF4-FFF2-40B4-BE49-F238E27FC236}">
                <a16:creationId xmlns:a16="http://schemas.microsoft.com/office/drawing/2014/main" id="{F0A1B60A-3767-464A-851C-FA24BB43D35D}"/>
              </a:ext>
            </a:extLst>
          </p:cNvPr>
          <p:cNvSpPr>
            <a:spLocks noGrp="1"/>
          </p:cNvSpPr>
          <p:nvPr>
            <p:ph type="sldNum" sz="quarter" idx="12"/>
          </p:nvPr>
        </p:nvSpPr>
        <p:spPr>
          <a:xfrm>
            <a:off x="10634135" y="6356350"/>
            <a:ext cx="1530927"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586CA68-4FB1-427B-BB86-91C02EACE322}" type="slidenum">
              <a:rPr kumimoji="0" lang="en-GB" altLang="en-US" sz="1200" b="1" i="0" u="none" strike="noStrike" kern="1200" cap="none" spc="0" normalizeH="0" baseline="0" noProof="0" smtClean="0">
                <a:ln>
                  <a:noFill/>
                </a:ln>
                <a:solidFill>
                  <a:srgbClr val="4A66AC"/>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GB" altLang="en-US" sz="1200" b="1" i="0" u="none" strike="noStrike" kern="1200" cap="none" spc="0" normalizeH="0" baseline="0" noProof="0">
              <a:ln>
                <a:noFill/>
              </a:ln>
              <a:solidFill>
                <a:srgbClr val="4A66AC"/>
              </a:solidFill>
              <a:effectLst/>
              <a:uLnTx/>
              <a:uFillTx/>
              <a:latin typeface="Corbel"/>
              <a:ea typeface="+mn-ea"/>
              <a:cs typeface="+mn-cs"/>
            </a:endParaRPr>
          </a:p>
        </p:txBody>
      </p:sp>
    </p:spTree>
    <p:extLst>
      <p:ext uri="{BB962C8B-B14F-4D97-AF65-F5344CB8AC3E}">
        <p14:creationId xmlns:p14="http://schemas.microsoft.com/office/powerpoint/2010/main" val="129533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7678D-0F5D-4201-9B0A-39BBD9317641}"/>
              </a:ext>
            </a:extLst>
          </p:cNvPr>
          <p:cNvSpPr>
            <a:spLocks noGrp="1"/>
          </p:cNvSpPr>
          <p:nvPr>
            <p:ph type="title"/>
          </p:nvPr>
        </p:nvSpPr>
        <p:spPr/>
        <p:txBody>
          <a:bodyPr/>
          <a:lstStyle/>
          <a:p>
            <a:r>
              <a:rPr lang="en-GB" dirty="0"/>
              <a:t>Setting</a:t>
            </a:r>
          </a:p>
        </p:txBody>
      </p:sp>
      <p:sp>
        <p:nvSpPr>
          <p:cNvPr id="3" name="Content Placeholder 2">
            <a:extLst>
              <a:ext uri="{FF2B5EF4-FFF2-40B4-BE49-F238E27FC236}">
                <a16:creationId xmlns:a16="http://schemas.microsoft.com/office/drawing/2014/main" id="{8650C32C-6A36-4CE6-9D9D-E1ABC4E5AF82}"/>
              </a:ext>
            </a:extLst>
          </p:cNvPr>
          <p:cNvSpPr>
            <a:spLocks noGrp="1"/>
          </p:cNvSpPr>
          <p:nvPr>
            <p:ph idx="1"/>
          </p:nvPr>
        </p:nvSpPr>
        <p:spPr/>
        <p:txBody>
          <a:bodyPr/>
          <a:lstStyle/>
          <a:p>
            <a:pPr marL="0" indent="0">
              <a:buNone/>
            </a:pPr>
            <a:r>
              <a:rPr lang="en-GB" sz="2400" u="sng" dirty="0"/>
              <a:t>Setting</a:t>
            </a:r>
          </a:p>
          <a:p>
            <a:pPr marL="0" indent="0">
              <a:buNone/>
            </a:pPr>
            <a:r>
              <a:rPr lang="en-GB" sz="2400" dirty="0"/>
              <a:t>Male prison in England</a:t>
            </a:r>
          </a:p>
          <a:p>
            <a:pPr marL="0" indent="0">
              <a:buNone/>
            </a:pPr>
            <a:r>
              <a:rPr lang="en-GB" sz="2400" dirty="0"/>
              <a:t>Medium secure (Cat B) ‘Local’</a:t>
            </a:r>
          </a:p>
          <a:p>
            <a:r>
              <a:rPr lang="en-GB" sz="2400" dirty="0"/>
              <a:t>Sample as resident on 1 November 2017</a:t>
            </a:r>
          </a:p>
          <a:p>
            <a:endParaRPr lang="en-GB" sz="2400" dirty="0"/>
          </a:p>
          <a:p>
            <a:pPr marL="0" indent="0">
              <a:buNone/>
            </a:pPr>
            <a:r>
              <a:rPr lang="en-GB" sz="2400" u="sng" dirty="0"/>
              <a:t>Conviction status</a:t>
            </a:r>
          </a:p>
          <a:p>
            <a:pPr marL="0" indent="0">
              <a:buNone/>
            </a:pPr>
            <a:r>
              <a:rPr lang="en-GB" sz="2400" dirty="0"/>
              <a:t>35% remand </a:t>
            </a:r>
          </a:p>
          <a:p>
            <a:pPr marL="0" indent="0">
              <a:buNone/>
            </a:pPr>
            <a:r>
              <a:rPr lang="en-GB" sz="2400" dirty="0"/>
              <a:t>52% determinate sentence</a:t>
            </a:r>
          </a:p>
          <a:p>
            <a:pPr marL="0" indent="0">
              <a:buNone/>
            </a:pPr>
            <a:r>
              <a:rPr lang="en-GB" sz="2400" dirty="0"/>
              <a:t>2% indeterminate/life sentence</a:t>
            </a:r>
          </a:p>
          <a:p>
            <a:pPr marL="0" indent="0">
              <a:buNone/>
            </a:pPr>
            <a:r>
              <a:rPr lang="en-GB" sz="2400" dirty="0"/>
              <a:t>11% licence recall</a:t>
            </a:r>
          </a:p>
          <a:p>
            <a:endParaRPr lang="en-GB" dirty="0"/>
          </a:p>
        </p:txBody>
      </p:sp>
      <p:sp>
        <p:nvSpPr>
          <p:cNvPr id="4" name="Date Placeholder 3">
            <a:extLst>
              <a:ext uri="{FF2B5EF4-FFF2-40B4-BE49-F238E27FC236}">
                <a16:creationId xmlns:a16="http://schemas.microsoft.com/office/drawing/2014/main" id="{7C9C7C6F-B215-46D6-ACAB-B7DD3E4AF260}"/>
              </a:ext>
            </a:extLst>
          </p:cNvPr>
          <p:cNvSpPr>
            <a:spLocks noGrp="1"/>
          </p:cNvSpPr>
          <p:nvPr>
            <p:ph type="dt" sz="half" idx="10"/>
          </p:nvPr>
        </p:nvSpPr>
        <p:spPr/>
        <p:txBody>
          <a:bodyPr/>
          <a:lstStyle/>
          <a:p>
            <a:fld id="{AC730E1F-43D2-44EB-8A44-C9CEEF41B85D}" type="datetime1">
              <a:rPr lang="en-GB" smtClean="0"/>
              <a:t>02/09/2019</a:t>
            </a:fld>
            <a:endParaRPr lang="en-GB"/>
          </a:p>
        </p:txBody>
      </p:sp>
      <p:sp>
        <p:nvSpPr>
          <p:cNvPr id="5" name="Slide Number Placeholder 4">
            <a:extLst>
              <a:ext uri="{FF2B5EF4-FFF2-40B4-BE49-F238E27FC236}">
                <a16:creationId xmlns:a16="http://schemas.microsoft.com/office/drawing/2014/main" id="{E3A91BA2-DE2C-46A2-B5B3-60062763CF28}"/>
              </a:ext>
            </a:extLst>
          </p:cNvPr>
          <p:cNvSpPr>
            <a:spLocks noGrp="1"/>
          </p:cNvSpPr>
          <p:nvPr>
            <p:ph type="sldNum" sz="quarter" idx="12"/>
          </p:nvPr>
        </p:nvSpPr>
        <p:spPr/>
        <p:txBody>
          <a:bodyPr/>
          <a:lstStyle/>
          <a:p>
            <a:fld id="{9E514F6D-689E-4CFC-88BB-AEA64CB55A23}" type="slidenum">
              <a:rPr lang="en-GB" smtClean="0"/>
              <a:t>8</a:t>
            </a:fld>
            <a:endParaRPr lang="en-GB"/>
          </a:p>
        </p:txBody>
      </p:sp>
    </p:spTree>
    <p:extLst>
      <p:ext uri="{BB962C8B-B14F-4D97-AF65-F5344CB8AC3E}">
        <p14:creationId xmlns:p14="http://schemas.microsoft.com/office/powerpoint/2010/main" val="384448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a:t>
            </a:r>
          </a:p>
        </p:txBody>
      </p:sp>
      <p:sp>
        <p:nvSpPr>
          <p:cNvPr id="3" name="Content Placeholder 2"/>
          <p:cNvSpPr>
            <a:spLocks noGrp="1"/>
          </p:cNvSpPr>
          <p:nvPr>
            <p:ph idx="1"/>
          </p:nvPr>
        </p:nvSpPr>
        <p:spPr>
          <a:xfrm>
            <a:off x="3606211" y="1074748"/>
            <a:ext cx="7962122" cy="5281612"/>
          </a:xfrm>
        </p:spPr>
        <p:txBody>
          <a:bodyPr>
            <a:normAutofit/>
          </a:bodyPr>
          <a:lstStyle/>
          <a:p>
            <a:pPr marL="0" indent="0">
              <a:buNone/>
            </a:pPr>
            <a:r>
              <a:rPr lang="en-GB" sz="2400" dirty="0"/>
              <a:t>Data:  Routinely gathered detailed incident, location and demographic data from prison PNOMIS electronic database system from 2010 </a:t>
            </a:r>
            <a:r>
              <a:rPr lang="mr-IN" sz="2400" dirty="0"/>
              <a:t>–</a:t>
            </a:r>
            <a:r>
              <a:rPr lang="en-GB" sz="2400" dirty="0"/>
              <a:t> 2017.  </a:t>
            </a:r>
          </a:p>
          <a:p>
            <a:pPr marL="0" indent="0">
              <a:buNone/>
            </a:pPr>
            <a:r>
              <a:rPr lang="en-GB" sz="2400" dirty="0"/>
              <a:t>Each participant (N = 965) had demographic, current offence, incident dates and incident types, dates of segregation and placement on basic regime recorded.</a:t>
            </a:r>
          </a:p>
          <a:p>
            <a:pPr marL="0" indent="0">
              <a:buNone/>
            </a:pPr>
            <a:r>
              <a:rPr lang="en-GB" sz="2400" dirty="0"/>
              <a:t>Further details on method and severity of self-harm behaviour was also gathered, if applicable. </a:t>
            </a:r>
          </a:p>
          <a:p>
            <a:pPr marL="0" indent="0">
              <a:buNone/>
            </a:pPr>
            <a:r>
              <a:rPr lang="en-GB" sz="2400" dirty="0"/>
              <a:t>All times in prison and segregation/Basic regime were included since 2010 </a:t>
            </a:r>
          </a:p>
          <a:p>
            <a:pPr marL="0" indent="0">
              <a:buNone/>
            </a:pPr>
            <a:r>
              <a:rPr lang="en-GB" sz="2400" dirty="0"/>
              <a:t>Time in prison and under segregation/basic were calculated removing any periods in the community. </a:t>
            </a:r>
          </a:p>
          <a:p>
            <a:pPr marL="0" indent="0">
              <a:buNone/>
            </a:pPr>
            <a:endParaRPr lang="en-GB" dirty="0"/>
          </a:p>
          <a:p>
            <a:pPr marL="0" indent="0">
              <a:buNone/>
            </a:pPr>
            <a:endParaRPr lang="en-GB"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026E08-299C-4CD3-BFC1-AE204EFA12E9}" type="datetime4">
              <a:rPr kumimoji="0" lang="en-GB" altLang="en-US" sz="1200" b="0" i="0" u="none" strike="noStrike" kern="1200" cap="none" spc="0" normalizeH="0" baseline="0" noProof="0" smtClean="0">
                <a:ln>
                  <a:noFill/>
                </a:ln>
                <a:solidFill>
                  <a:srgbClr val="000000"/>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 September 2019</a:t>
            </a:fld>
            <a:endParaRPr kumimoji="0" lang="en-GB" alt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5" name="Slide Number Placeholder 4"/>
          <p:cNvSpPr>
            <a:spLocks noGrp="1"/>
          </p:cNvSpPr>
          <p:nvPr>
            <p:ph type="sldNum" sz="quarter" idx="12"/>
          </p:nvPr>
        </p:nvSpPr>
        <p:spPr>
          <a:xfrm>
            <a:off x="0" y="6356360"/>
            <a:ext cx="411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6CA68-4FB1-427B-BB86-91C02EACE322}" type="slidenum">
              <a:rPr kumimoji="0" lang="en-GB" altLang="en-US"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75958714"/>
      </p:ext>
    </p:extLst>
  </p:cSld>
  <p:clrMapOvr>
    <a:masterClrMapping/>
  </p:clrMapOvr>
</p:sld>
</file>

<file path=ppt/theme/theme1.xml><?xml version="1.0" encoding="utf-8"?>
<a:theme xmlns:a="http://schemas.openxmlformats.org/drawingml/2006/main" name="dual harm Probation 2018">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1_dual harm Probation 2018">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109</TotalTime>
  <Words>1448</Words>
  <Application>Microsoft Office PowerPoint</Application>
  <PresentationFormat>Widescreen</PresentationFormat>
  <Paragraphs>155</Paragraphs>
  <Slides>20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Calibri</vt:lpstr>
      <vt:lpstr>Corbel</vt:lpstr>
      <vt:lpstr>Verdana</vt:lpstr>
      <vt:lpstr>Wingdings 2</vt:lpstr>
      <vt:lpstr>dual harm Probation 2018</vt:lpstr>
      <vt:lpstr>Frame</vt:lpstr>
      <vt:lpstr>1_dual harm Probation 2018</vt:lpstr>
      <vt:lpstr>Understanding the Impact of Restrictive Punishment Regimes on Self-Harm Behaviours      </vt:lpstr>
      <vt:lpstr>PowerPoint Presentation</vt:lpstr>
      <vt:lpstr>Restrictive (Punishment) regimes</vt:lpstr>
      <vt:lpstr>Basic regime          </vt:lpstr>
      <vt:lpstr>Segregation</vt:lpstr>
      <vt:lpstr>Basic regime</vt:lpstr>
      <vt:lpstr>Hypotheses</vt:lpstr>
      <vt:lpstr>Setting</vt:lpstr>
      <vt:lpstr>Method</vt:lpstr>
      <vt:lpstr>Sample</vt:lpstr>
      <vt:lpstr>Results</vt:lpstr>
      <vt:lpstr>Relationship between RR and self-harm</vt:lpstr>
      <vt:lpstr>Lethal self-harm methods</vt:lpstr>
      <vt:lpstr>The impact of dual harm</vt:lpstr>
      <vt:lpstr>PowerPoint Presentation</vt:lpstr>
      <vt:lpstr>PowerPoint Presentation</vt:lpstr>
      <vt:lpstr>PowerPoint Presentation</vt:lpstr>
      <vt:lpstr>Reflections</vt:lpstr>
      <vt:lpstr>PowerPoint Presentation</vt:lpstr>
      <vt:lpstr>Published Papers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Impact of Restrictive Punishment Regimes on Self-Harm Behaviours      </dc:title>
  <dc:creator>Karen Slade</dc:creator>
  <cp:lastModifiedBy>Sullivan, Linda</cp:lastModifiedBy>
  <cp:revision>14</cp:revision>
  <dcterms:created xsi:type="dcterms:W3CDTF">2019-07-16T15:39:35Z</dcterms:created>
  <dcterms:modified xsi:type="dcterms:W3CDTF">2019-09-02T10:20:49Z</dcterms:modified>
</cp:coreProperties>
</file>