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56" r:id="rId4"/>
    <p:sldId id="264" r:id="rId5"/>
    <p:sldId id="258" r:id="rId6"/>
    <p:sldId id="257" r:id="rId7"/>
    <p:sldId id="263" r:id="rId8"/>
    <p:sldId id="272" r:id="rId9"/>
    <p:sldId id="260" r:id="rId10"/>
    <p:sldId id="261" r:id="rId11"/>
    <p:sldId id="273" r:id="rId12"/>
    <p:sldId id="267" r:id="rId13"/>
    <p:sldId id="269" r:id="rId14"/>
    <p:sldId id="270" r:id="rId15"/>
    <p:sldId id="271" r:id="rId16"/>
    <p:sldId id="274" r:id="rId17"/>
    <p:sldId id="275"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26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8" autoAdjust="0"/>
    <p:restoredTop sz="94660"/>
  </p:normalViewPr>
  <p:slideViewPr>
    <p:cSldViewPr snapToGrid="0">
      <p:cViewPr varScale="1">
        <p:scale>
          <a:sx n="86" d="100"/>
          <a:sy n="86" d="100"/>
        </p:scale>
        <p:origin x="1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D5BCE-6922-41B9-9DE1-737AA5A8BF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264E5A-1BDE-43E2-92E2-92C4DECB59AA}">
      <dgm:prSet/>
      <dgm:spPr/>
      <dgm:t>
        <a:bodyPr/>
        <a:lstStyle/>
        <a:p>
          <a:pPr>
            <a:lnSpc>
              <a:spcPct val="100000"/>
            </a:lnSpc>
          </a:pPr>
          <a:r>
            <a:rPr lang="en-GB" b="1"/>
            <a:t>Central Government (Spending Reviews and PSAs) </a:t>
          </a:r>
          <a:endParaRPr lang="en-US" b="1"/>
        </a:p>
      </dgm:t>
    </dgm:pt>
    <dgm:pt modelId="{F314E275-8464-46FA-8E61-0228DEA8B9D6}" type="parTrans" cxnId="{7037D76B-9C88-4B5E-8915-6945B3762064}">
      <dgm:prSet/>
      <dgm:spPr/>
      <dgm:t>
        <a:bodyPr/>
        <a:lstStyle/>
        <a:p>
          <a:endParaRPr lang="en-US"/>
        </a:p>
      </dgm:t>
    </dgm:pt>
    <dgm:pt modelId="{E84CD5D7-F881-465E-A561-7700A5FF6626}" type="sibTrans" cxnId="{7037D76B-9C88-4B5E-8915-6945B3762064}">
      <dgm:prSet/>
      <dgm:spPr/>
      <dgm:t>
        <a:bodyPr/>
        <a:lstStyle/>
        <a:p>
          <a:endParaRPr lang="en-US"/>
        </a:p>
      </dgm:t>
    </dgm:pt>
    <dgm:pt modelId="{60310A30-5B69-4DF1-93EC-51FA87A8072D}">
      <dgm:prSet/>
      <dgm:spPr/>
      <dgm:t>
        <a:bodyPr/>
        <a:lstStyle/>
        <a:p>
          <a:pPr>
            <a:lnSpc>
              <a:spcPct val="100000"/>
            </a:lnSpc>
          </a:pPr>
          <a:r>
            <a:rPr lang="en-GB" b="1"/>
            <a:t>Local Authorities (Best Value, CPA, CAA, SLI) </a:t>
          </a:r>
          <a:endParaRPr lang="en-US" b="1"/>
        </a:p>
      </dgm:t>
    </dgm:pt>
    <dgm:pt modelId="{A130D1F9-F0D3-489E-80C8-458312AB1D55}" type="parTrans" cxnId="{FC5CC12A-BE9F-4CE7-9399-03FE0C1E7829}">
      <dgm:prSet/>
      <dgm:spPr/>
      <dgm:t>
        <a:bodyPr/>
        <a:lstStyle/>
        <a:p>
          <a:endParaRPr lang="en-US"/>
        </a:p>
      </dgm:t>
    </dgm:pt>
    <dgm:pt modelId="{CD434C9E-70EC-494E-9D8C-5F827CCDE88D}" type="sibTrans" cxnId="{FC5CC12A-BE9F-4CE7-9399-03FE0C1E7829}">
      <dgm:prSet/>
      <dgm:spPr/>
      <dgm:t>
        <a:bodyPr/>
        <a:lstStyle/>
        <a:p>
          <a:endParaRPr lang="en-US"/>
        </a:p>
      </dgm:t>
    </dgm:pt>
    <dgm:pt modelId="{0BE4C343-911D-46BE-A3BC-D27B18D5959E}">
      <dgm:prSet/>
      <dgm:spPr/>
      <dgm:t>
        <a:bodyPr/>
        <a:lstStyle/>
        <a:p>
          <a:pPr>
            <a:lnSpc>
              <a:spcPct val="100000"/>
            </a:lnSpc>
          </a:pPr>
          <a:r>
            <a:rPr lang="en-GB" b="1"/>
            <a:t>Schools and Education (Ofsted inspections  CPA Safeguarding)</a:t>
          </a:r>
          <a:endParaRPr lang="en-US" b="1"/>
        </a:p>
      </dgm:t>
    </dgm:pt>
    <dgm:pt modelId="{C7936323-0C90-45BC-8236-4C1FE9401F13}" type="parTrans" cxnId="{0E7358AC-5DD6-427B-9F2C-7FCDB18FAE81}">
      <dgm:prSet/>
      <dgm:spPr/>
      <dgm:t>
        <a:bodyPr/>
        <a:lstStyle/>
        <a:p>
          <a:endParaRPr lang="en-US"/>
        </a:p>
      </dgm:t>
    </dgm:pt>
    <dgm:pt modelId="{F6F091F5-886C-49C7-9366-51B647B069D7}" type="sibTrans" cxnId="{0E7358AC-5DD6-427B-9F2C-7FCDB18FAE81}">
      <dgm:prSet/>
      <dgm:spPr/>
      <dgm:t>
        <a:bodyPr/>
        <a:lstStyle/>
        <a:p>
          <a:endParaRPr lang="en-US"/>
        </a:p>
      </dgm:t>
    </dgm:pt>
    <dgm:pt modelId="{97EC2DF1-5F9A-4CC7-9D75-047465C8B6BC}">
      <dgm:prSet/>
      <dgm:spPr/>
      <dgm:t>
        <a:bodyPr/>
        <a:lstStyle/>
        <a:p>
          <a:pPr>
            <a:lnSpc>
              <a:spcPct val="100000"/>
            </a:lnSpc>
          </a:pPr>
          <a:r>
            <a:rPr lang="en-GB" b="1"/>
            <a:t>Health and Social Care (Standards 4 Better Health; World Class Commissioning, NHS operating mandate) </a:t>
          </a:r>
          <a:endParaRPr lang="en-US" b="1"/>
        </a:p>
      </dgm:t>
    </dgm:pt>
    <dgm:pt modelId="{DD3145E2-EAD4-4A13-9B7F-F13FBA797FBC}" type="parTrans" cxnId="{E158D165-9E88-47B5-ABD8-417D2FBAFF73}">
      <dgm:prSet/>
      <dgm:spPr/>
      <dgm:t>
        <a:bodyPr/>
        <a:lstStyle/>
        <a:p>
          <a:endParaRPr lang="en-US"/>
        </a:p>
      </dgm:t>
    </dgm:pt>
    <dgm:pt modelId="{BE33E41B-CA73-4F77-A054-C33797E02EAF}" type="sibTrans" cxnId="{E158D165-9E88-47B5-ABD8-417D2FBAFF73}">
      <dgm:prSet/>
      <dgm:spPr/>
      <dgm:t>
        <a:bodyPr/>
        <a:lstStyle/>
        <a:p>
          <a:endParaRPr lang="en-US"/>
        </a:p>
      </dgm:t>
    </dgm:pt>
    <dgm:pt modelId="{DBCAEF94-3FBB-4CB9-B0D4-6F9BE0B8F367}">
      <dgm:prSet/>
      <dgm:spPr/>
      <dgm:t>
        <a:bodyPr/>
        <a:lstStyle/>
        <a:p>
          <a:pPr>
            <a:lnSpc>
              <a:spcPct val="100000"/>
            </a:lnSpc>
          </a:pPr>
          <a:r>
            <a:rPr lang="en-GB" b="1"/>
            <a:t>National Parks (National Assessments and Peer Reviews) </a:t>
          </a:r>
          <a:endParaRPr lang="en-US" b="1"/>
        </a:p>
      </dgm:t>
    </dgm:pt>
    <dgm:pt modelId="{821600E5-65FD-4413-BE48-DDAA8528B3DD}" type="parTrans" cxnId="{528DCD5C-7318-4E2D-9BB3-5A0BA9B01509}">
      <dgm:prSet/>
      <dgm:spPr/>
      <dgm:t>
        <a:bodyPr/>
        <a:lstStyle/>
        <a:p>
          <a:endParaRPr lang="en-US"/>
        </a:p>
      </dgm:t>
    </dgm:pt>
    <dgm:pt modelId="{15A08506-E2A4-4B28-A255-649649B6166B}" type="sibTrans" cxnId="{528DCD5C-7318-4E2D-9BB3-5A0BA9B01509}">
      <dgm:prSet/>
      <dgm:spPr/>
      <dgm:t>
        <a:bodyPr/>
        <a:lstStyle/>
        <a:p>
          <a:endParaRPr lang="en-US"/>
        </a:p>
      </dgm:t>
    </dgm:pt>
    <dgm:pt modelId="{A40F2EB0-387C-4BD2-A5D4-B458B4BFB12F}">
      <dgm:prSet/>
      <dgm:spPr/>
      <dgm:t>
        <a:bodyPr/>
        <a:lstStyle/>
        <a:p>
          <a:pPr>
            <a:lnSpc>
              <a:spcPct val="100000"/>
            </a:lnSpc>
          </a:pPr>
          <a:r>
            <a:rPr lang="en-GB" b="1"/>
            <a:t>Regional Development Agencies </a:t>
          </a:r>
          <a:endParaRPr lang="en-US" b="1"/>
        </a:p>
      </dgm:t>
    </dgm:pt>
    <dgm:pt modelId="{63AAFD17-1328-400B-B37F-5742399C47E6}" type="parTrans" cxnId="{8A00A362-25E0-496A-B749-F4C950D56EAF}">
      <dgm:prSet/>
      <dgm:spPr/>
      <dgm:t>
        <a:bodyPr/>
        <a:lstStyle/>
        <a:p>
          <a:endParaRPr lang="en-US"/>
        </a:p>
      </dgm:t>
    </dgm:pt>
    <dgm:pt modelId="{68B28774-4786-4924-B4FF-4DECA344FE8B}" type="sibTrans" cxnId="{8A00A362-25E0-496A-B749-F4C950D56EAF}">
      <dgm:prSet/>
      <dgm:spPr/>
      <dgm:t>
        <a:bodyPr/>
        <a:lstStyle/>
        <a:p>
          <a:endParaRPr lang="en-US"/>
        </a:p>
      </dgm:t>
    </dgm:pt>
    <dgm:pt modelId="{8ED91C06-4442-4D4F-9AEA-936F02732818}">
      <dgm:prSet/>
      <dgm:spPr/>
      <dgm:t>
        <a:bodyPr/>
        <a:lstStyle/>
        <a:p>
          <a:pPr>
            <a:lnSpc>
              <a:spcPct val="100000"/>
            </a:lnSpc>
          </a:pPr>
          <a:r>
            <a:rPr lang="en-GB" b="1"/>
            <a:t>Criminal Justice HMIC; HMIP; HMIP; HMI Courts; CPS and HMICFRS</a:t>
          </a:r>
          <a:endParaRPr lang="en-US" b="1"/>
        </a:p>
      </dgm:t>
    </dgm:pt>
    <dgm:pt modelId="{937658DF-B69D-4A5D-AF8A-05E28C2E1774}" type="parTrans" cxnId="{BB82D6BB-9A9D-4AE6-A6C1-7239B15AC7CD}">
      <dgm:prSet/>
      <dgm:spPr/>
      <dgm:t>
        <a:bodyPr/>
        <a:lstStyle/>
        <a:p>
          <a:endParaRPr lang="en-US"/>
        </a:p>
      </dgm:t>
    </dgm:pt>
    <dgm:pt modelId="{99291D88-38B1-4DA1-A071-F38B81A0A4BC}" type="sibTrans" cxnId="{BB82D6BB-9A9D-4AE6-A6C1-7239B15AC7CD}">
      <dgm:prSet/>
      <dgm:spPr/>
      <dgm:t>
        <a:bodyPr/>
        <a:lstStyle/>
        <a:p>
          <a:endParaRPr lang="en-US"/>
        </a:p>
      </dgm:t>
    </dgm:pt>
    <dgm:pt modelId="{565C98D7-0F42-4CDE-AA27-3107EBDE96E9}">
      <dgm:prSet/>
      <dgm:spPr/>
      <dgm:t>
        <a:bodyPr/>
        <a:lstStyle/>
        <a:p>
          <a:pPr>
            <a:lnSpc>
              <a:spcPct val="100000"/>
            </a:lnSpc>
          </a:pPr>
          <a:r>
            <a:rPr lang="en-GB" b="1"/>
            <a:t>Universities REF 2021 </a:t>
          </a:r>
          <a:endParaRPr lang="en-US" b="1"/>
        </a:p>
      </dgm:t>
    </dgm:pt>
    <dgm:pt modelId="{AD4F55A1-1037-4E58-923E-9A3191136AD6}" type="parTrans" cxnId="{98CDBD4F-4966-43A9-8BE0-8E63C72C0493}">
      <dgm:prSet/>
      <dgm:spPr/>
      <dgm:t>
        <a:bodyPr/>
        <a:lstStyle/>
        <a:p>
          <a:endParaRPr lang="en-US"/>
        </a:p>
      </dgm:t>
    </dgm:pt>
    <dgm:pt modelId="{3FE2EF46-7B95-47EB-8243-117D9415D2FB}" type="sibTrans" cxnId="{98CDBD4F-4966-43A9-8BE0-8E63C72C0493}">
      <dgm:prSet/>
      <dgm:spPr/>
      <dgm:t>
        <a:bodyPr/>
        <a:lstStyle/>
        <a:p>
          <a:endParaRPr lang="en-US"/>
        </a:p>
      </dgm:t>
    </dgm:pt>
    <dgm:pt modelId="{F2338CB3-350A-4C1B-8F2E-F93168E8C3AD}" type="pres">
      <dgm:prSet presAssocID="{252D5BCE-6922-41B9-9DE1-737AA5A8BFA4}" presName="root" presStyleCnt="0">
        <dgm:presLayoutVars>
          <dgm:dir/>
          <dgm:resizeHandles val="exact"/>
        </dgm:presLayoutVars>
      </dgm:prSet>
      <dgm:spPr/>
    </dgm:pt>
    <dgm:pt modelId="{8A0A3427-F90A-413D-93D7-F5EA41EF8285}" type="pres">
      <dgm:prSet presAssocID="{AC264E5A-1BDE-43E2-92E2-92C4DECB59AA}" presName="compNode" presStyleCnt="0"/>
      <dgm:spPr/>
    </dgm:pt>
    <dgm:pt modelId="{EEFC78F0-0EBE-4131-9110-696C20CC7FBB}" type="pres">
      <dgm:prSet presAssocID="{AC264E5A-1BDE-43E2-92E2-92C4DECB59AA}" presName="bgRect" presStyleLbl="bgShp" presStyleIdx="0" presStyleCnt="8"/>
      <dgm:spPr/>
    </dgm:pt>
    <dgm:pt modelId="{429231FD-9CBA-475E-8DC2-C0EBB8B77962}" type="pres">
      <dgm:prSet presAssocID="{AC264E5A-1BDE-43E2-92E2-92C4DECB59A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ACBCDB0F-0900-477B-82B7-FF9A0F890314}" type="pres">
      <dgm:prSet presAssocID="{AC264E5A-1BDE-43E2-92E2-92C4DECB59AA}" presName="spaceRect" presStyleCnt="0"/>
      <dgm:spPr/>
    </dgm:pt>
    <dgm:pt modelId="{FBA8AFA3-634F-45F0-A872-79BD4A169839}" type="pres">
      <dgm:prSet presAssocID="{AC264E5A-1BDE-43E2-92E2-92C4DECB59AA}" presName="parTx" presStyleLbl="revTx" presStyleIdx="0" presStyleCnt="8">
        <dgm:presLayoutVars>
          <dgm:chMax val="0"/>
          <dgm:chPref val="0"/>
        </dgm:presLayoutVars>
      </dgm:prSet>
      <dgm:spPr/>
    </dgm:pt>
    <dgm:pt modelId="{A0E74F0F-E0DF-46F5-8EEF-9B4198C1C0D0}" type="pres">
      <dgm:prSet presAssocID="{E84CD5D7-F881-465E-A561-7700A5FF6626}" presName="sibTrans" presStyleCnt="0"/>
      <dgm:spPr/>
    </dgm:pt>
    <dgm:pt modelId="{941CDBB9-EAB6-4A64-A589-05478C83D7E9}" type="pres">
      <dgm:prSet presAssocID="{60310A30-5B69-4DF1-93EC-51FA87A8072D}" presName="compNode" presStyleCnt="0"/>
      <dgm:spPr/>
    </dgm:pt>
    <dgm:pt modelId="{8C2EBB9A-B164-471D-84FF-208D76A17FF9}" type="pres">
      <dgm:prSet presAssocID="{60310A30-5B69-4DF1-93EC-51FA87A8072D}" presName="bgRect" presStyleLbl="bgShp" presStyleIdx="1" presStyleCnt="8"/>
      <dgm:spPr/>
    </dgm:pt>
    <dgm:pt modelId="{3801D0D6-A9BB-4041-82BC-AE0AFD922F12}" type="pres">
      <dgm:prSet presAssocID="{60310A30-5B69-4DF1-93EC-51FA87A8072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B5747BB-B984-4847-8F26-6334319A4CD0}" type="pres">
      <dgm:prSet presAssocID="{60310A30-5B69-4DF1-93EC-51FA87A8072D}" presName="spaceRect" presStyleCnt="0"/>
      <dgm:spPr/>
    </dgm:pt>
    <dgm:pt modelId="{D13C9A25-5D3A-42FC-9D99-DE410385FD36}" type="pres">
      <dgm:prSet presAssocID="{60310A30-5B69-4DF1-93EC-51FA87A8072D}" presName="parTx" presStyleLbl="revTx" presStyleIdx="1" presStyleCnt="8">
        <dgm:presLayoutVars>
          <dgm:chMax val="0"/>
          <dgm:chPref val="0"/>
        </dgm:presLayoutVars>
      </dgm:prSet>
      <dgm:spPr/>
    </dgm:pt>
    <dgm:pt modelId="{01B3E6F8-3BB4-48E4-94B3-4024910A2957}" type="pres">
      <dgm:prSet presAssocID="{CD434C9E-70EC-494E-9D8C-5F827CCDE88D}" presName="sibTrans" presStyleCnt="0"/>
      <dgm:spPr/>
    </dgm:pt>
    <dgm:pt modelId="{7772841A-CE9A-4556-967C-7121CB991A4F}" type="pres">
      <dgm:prSet presAssocID="{0BE4C343-911D-46BE-A3BC-D27B18D5959E}" presName="compNode" presStyleCnt="0"/>
      <dgm:spPr/>
    </dgm:pt>
    <dgm:pt modelId="{7DE6E1D9-DDF5-4236-BEEC-4FEF1F8EF6C9}" type="pres">
      <dgm:prSet presAssocID="{0BE4C343-911D-46BE-A3BC-D27B18D5959E}" presName="bgRect" presStyleLbl="bgShp" presStyleIdx="2" presStyleCnt="8"/>
      <dgm:spPr/>
    </dgm:pt>
    <dgm:pt modelId="{2C715ACC-D93E-4149-BB53-E6FC4E5BC793}" type="pres">
      <dgm:prSet presAssocID="{0BE4C343-911D-46BE-A3BC-D27B18D5959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4138833-366B-41DF-82DD-F60E22AE5E3F}" type="pres">
      <dgm:prSet presAssocID="{0BE4C343-911D-46BE-A3BC-D27B18D5959E}" presName="spaceRect" presStyleCnt="0"/>
      <dgm:spPr/>
    </dgm:pt>
    <dgm:pt modelId="{49CE19CC-5F8B-4E2E-B651-E71C9C7E7F54}" type="pres">
      <dgm:prSet presAssocID="{0BE4C343-911D-46BE-A3BC-D27B18D5959E}" presName="parTx" presStyleLbl="revTx" presStyleIdx="2" presStyleCnt="8">
        <dgm:presLayoutVars>
          <dgm:chMax val="0"/>
          <dgm:chPref val="0"/>
        </dgm:presLayoutVars>
      </dgm:prSet>
      <dgm:spPr/>
    </dgm:pt>
    <dgm:pt modelId="{5A707F7E-4BE9-40FC-8CBA-A773E4C56B08}" type="pres">
      <dgm:prSet presAssocID="{F6F091F5-886C-49C7-9366-51B647B069D7}" presName="sibTrans" presStyleCnt="0"/>
      <dgm:spPr/>
    </dgm:pt>
    <dgm:pt modelId="{949061F0-93D5-41A4-8EA4-EC2C46809F3D}" type="pres">
      <dgm:prSet presAssocID="{97EC2DF1-5F9A-4CC7-9D75-047465C8B6BC}" presName="compNode" presStyleCnt="0"/>
      <dgm:spPr/>
    </dgm:pt>
    <dgm:pt modelId="{79F0EABB-4B14-4546-8245-F1B27D351E4E}" type="pres">
      <dgm:prSet presAssocID="{97EC2DF1-5F9A-4CC7-9D75-047465C8B6BC}" presName="bgRect" presStyleLbl="bgShp" presStyleIdx="3" presStyleCnt="8"/>
      <dgm:spPr/>
    </dgm:pt>
    <dgm:pt modelId="{59EF5213-FCD2-4F8E-AB32-AC8C7E8B12E1}" type="pres">
      <dgm:prSet presAssocID="{97EC2DF1-5F9A-4CC7-9D75-047465C8B6B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FEE74A68-3675-4082-B784-3E1C51403178}" type="pres">
      <dgm:prSet presAssocID="{97EC2DF1-5F9A-4CC7-9D75-047465C8B6BC}" presName="spaceRect" presStyleCnt="0"/>
      <dgm:spPr/>
    </dgm:pt>
    <dgm:pt modelId="{B26C05B5-E72B-4510-AD9F-A7B4B297BA96}" type="pres">
      <dgm:prSet presAssocID="{97EC2DF1-5F9A-4CC7-9D75-047465C8B6BC}" presName="parTx" presStyleLbl="revTx" presStyleIdx="3" presStyleCnt="8">
        <dgm:presLayoutVars>
          <dgm:chMax val="0"/>
          <dgm:chPref val="0"/>
        </dgm:presLayoutVars>
      </dgm:prSet>
      <dgm:spPr/>
    </dgm:pt>
    <dgm:pt modelId="{47592D15-4BE0-41EE-8F33-63636BC0EC2C}" type="pres">
      <dgm:prSet presAssocID="{BE33E41B-CA73-4F77-A054-C33797E02EAF}" presName="sibTrans" presStyleCnt="0"/>
      <dgm:spPr/>
    </dgm:pt>
    <dgm:pt modelId="{F96219A2-B2C6-40E3-BA49-707B98477553}" type="pres">
      <dgm:prSet presAssocID="{DBCAEF94-3FBB-4CB9-B0D4-6F9BE0B8F367}" presName="compNode" presStyleCnt="0"/>
      <dgm:spPr/>
    </dgm:pt>
    <dgm:pt modelId="{7D32391B-B384-40DD-A95E-D50401272576}" type="pres">
      <dgm:prSet presAssocID="{DBCAEF94-3FBB-4CB9-B0D4-6F9BE0B8F367}" presName="bgRect" presStyleLbl="bgShp" presStyleIdx="4" presStyleCnt="8"/>
      <dgm:spPr/>
    </dgm:pt>
    <dgm:pt modelId="{7B60B834-624F-4730-B8A1-E2450959ECA3}" type="pres">
      <dgm:prSet presAssocID="{DBCAEF94-3FBB-4CB9-B0D4-6F9BE0B8F36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esaw"/>
        </a:ext>
      </dgm:extLst>
    </dgm:pt>
    <dgm:pt modelId="{40C5767A-6A27-4ABD-9BFB-54EAD2CD3A71}" type="pres">
      <dgm:prSet presAssocID="{DBCAEF94-3FBB-4CB9-B0D4-6F9BE0B8F367}" presName="spaceRect" presStyleCnt="0"/>
      <dgm:spPr/>
    </dgm:pt>
    <dgm:pt modelId="{8FC2812E-F107-4C7B-A170-A3DCB78F3D8F}" type="pres">
      <dgm:prSet presAssocID="{DBCAEF94-3FBB-4CB9-B0D4-6F9BE0B8F367}" presName="parTx" presStyleLbl="revTx" presStyleIdx="4" presStyleCnt="8">
        <dgm:presLayoutVars>
          <dgm:chMax val="0"/>
          <dgm:chPref val="0"/>
        </dgm:presLayoutVars>
      </dgm:prSet>
      <dgm:spPr/>
    </dgm:pt>
    <dgm:pt modelId="{76BAE593-CFDF-4C05-B95D-AA977662DFDD}" type="pres">
      <dgm:prSet presAssocID="{15A08506-E2A4-4B28-A255-649649B6166B}" presName="sibTrans" presStyleCnt="0"/>
      <dgm:spPr/>
    </dgm:pt>
    <dgm:pt modelId="{50EF122B-9EEC-4CE6-AB7F-71A5A278F36D}" type="pres">
      <dgm:prSet presAssocID="{A40F2EB0-387C-4BD2-A5D4-B458B4BFB12F}" presName="compNode" presStyleCnt="0"/>
      <dgm:spPr/>
    </dgm:pt>
    <dgm:pt modelId="{B51FCA2A-1A25-4B19-977A-0C18FA257765}" type="pres">
      <dgm:prSet presAssocID="{A40F2EB0-387C-4BD2-A5D4-B458B4BFB12F}" presName="bgRect" presStyleLbl="bgShp" presStyleIdx="5" presStyleCnt="8"/>
      <dgm:spPr/>
    </dgm:pt>
    <dgm:pt modelId="{4497CF09-E1F3-4E18-A69C-2BFE48B74444}" type="pres">
      <dgm:prSet presAssocID="{A40F2EB0-387C-4BD2-A5D4-B458B4BFB12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E264A4BB-FE42-468B-9C1A-4A3030FF47B9}" type="pres">
      <dgm:prSet presAssocID="{A40F2EB0-387C-4BD2-A5D4-B458B4BFB12F}" presName="spaceRect" presStyleCnt="0"/>
      <dgm:spPr/>
    </dgm:pt>
    <dgm:pt modelId="{D09B4A50-0660-4409-9814-78D0477B3306}" type="pres">
      <dgm:prSet presAssocID="{A40F2EB0-387C-4BD2-A5D4-B458B4BFB12F}" presName="parTx" presStyleLbl="revTx" presStyleIdx="5" presStyleCnt="8">
        <dgm:presLayoutVars>
          <dgm:chMax val="0"/>
          <dgm:chPref val="0"/>
        </dgm:presLayoutVars>
      </dgm:prSet>
      <dgm:spPr/>
    </dgm:pt>
    <dgm:pt modelId="{6CD0AE7F-95D4-4E79-A35D-C94BEC16FACA}" type="pres">
      <dgm:prSet presAssocID="{68B28774-4786-4924-B4FF-4DECA344FE8B}" presName="sibTrans" presStyleCnt="0"/>
      <dgm:spPr/>
    </dgm:pt>
    <dgm:pt modelId="{AE59AB80-A5F6-4363-B929-0252B0F37D21}" type="pres">
      <dgm:prSet presAssocID="{8ED91C06-4442-4D4F-9AEA-936F02732818}" presName="compNode" presStyleCnt="0"/>
      <dgm:spPr/>
    </dgm:pt>
    <dgm:pt modelId="{CD485747-98B8-427F-8C7C-7D3C96BED3E0}" type="pres">
      <dgm:prSet presAssocID="{8ED91C06-4442-4D4F-9AEA-936F02732818}" presName="bgRect" presStyleLbl="bgShp" presStyleIdx="6" presStyleCnt="8"/>
      <dgm:spPr/>
    </dgm:pt>
    <dgm:pt modelId="{0E9C1BD6-B6E0-4DCB-BFA9-4CA2E689ED7B}" type="pres">
      <dgm:prSet presAssocID="{8ED91C06-4442-4D4F-9AEA-936F0273281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keleton"/>
        </a:ext>
      </dgm:extLst>
    </dgm:pt>
    <dgm:pt modelId="{27F18F70-9214-46E0-9DAB-C158805F247D}" type="pres">
      <dgm:prSet presAssocID="{8ED91C06-4442-4D4F-9AEA-936F02732818}" presName="spaceRect" presStyleCnt="0"/>
      <dgm:spPr/>
    </dgm:pt>
    <dgm:pt modelId="{7341464A-9608-46C1-AB44-A6D5CF0D72D1}" type="pres">
      <dgm:prSet presAssocID="{8ED91C06-4442-4D4F-9AEA-936F02732818}" presName="parTx" presStyleLbl="revTx" presStyleIdx="6" presStyleCnt="8">
        <dgm:presLayoutVars>
          <dgm:chMax val="0"/>
          <dgm:chPref val="0"/>
        </dgm:presLayoutVars>
      </dgm:prSet>
      <dgm:spPr/>
    </dgm:pt>
    <dgm:pt modelId="{1F220BE3-0D1A-4A09-B8BB-4092E4FD4A24}" type="pres">
      <dgm:prSet presAssocID="{99291D88-38B1-4DA1-A071-F38B81A0A4BC}" presName="sibTrans" presStyleCnt="0"/>
      <dgm:spPr/>
    </dgm:pt>
    <dgm:pt modelId="{BABBC4F7-EBEB-4EC7-B848-7C5F134E50F8}" type="pres">
      <dgm:prSet presAssocID="{565C98D7-0F42-4CDE-AA27-3107EBDE96E9}" presName="compNode" presStyleCnt="0"/>
      <dgm:spPr/>
    </dgm:pt>
    <dgm:pt modelId="{6847B7AF-75B1-4480-891D-942EB0E9DE26}" type="pres">
      <dgm:prSet presAssocID="{565C98D7-0F42-4CDE-AA27-3107EBDE96E9}" presName="bgRect" presStyleLbl="bgShp" presStyleIdx="7" presStyleCnt="8"/>
      <dgm:spPr/>
    </dgm:pt>
    <dgm:pt modelId="{36CD59B5-05A2-408C-8289-9DB2865355EE}" type="pres">
      <dgm:prSet presAssocID="{565C98D7-0F42-4CDE-AA27-3107EBDE96E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mark"/>
        </a:ext>
      </dgm:extLst>
    </dgm:pt>
    <dgm:pt modelId="{8807C088-0207-4D34-A318-665B383F17B9}" type="pres">
      <dgm:prSet presAssocID="{565C98D7-0F42-4CDE-AA27-3107EBDE96E9}" presName="spaceRect" presStyleCnt="0"/>
      <dgm:spPr/>
    </dgm:pt>
    <dgm:pt modelId="{348770E9-319F-411F-8DA6-BA6EFD77A9C6}" type="pres">
      <dgm:prSet presAssocID="{565C98D7-0F42-4CDE-AA27-3107EBDE96E9}" presName="parTx" presStyleLbl="revTx" presStyleIdx="7" presStyleCnt="8">
        <dgm:presLayoutVars>
          <dgm:chMax val="0"/>
          <dgm:chPref val="0"/>
        </dgm:presLayoutVars>
      </dgm:prSet>
      <dgm:spPr/>
    </dgm:pt>
  </dgm:ptLst>
  <dgm:cxnLst>
    <dgm:cxn modelId="{2BB2791E-C520-49F1-B381-49A81ED0814A}" type="presOf" srcId="{AC264E5A-1BDE-43E2-92E2-92C4DECB59AA}" destId="{FBA8AFA3-634F-45F0-A872-79BD4A169839}" srcOrd="0" destOrd="0" presId="urn:microsoft.com/office/officeart/2018/2/layout/IconVerticalSolidList"/>
    <dgm:cxn modelId="{FC5CC12A-BE9F-4CE7-9399-03FE0C1E7829}" srcId="{252D5BCE-6922-41B9-9DE1-737AA5A8BFA4}" destId="{60310A30-5B69-4DF1-93EC-51FA87A8072D}" srcOrd="1" destOrd="0" parTransId="{A130D1F9-F0D3-489E-80C8-458312AB1D55}" sibTransId="{CD434C9E-70EC-494E-9D8C-5F827CCDE88D}"/>
    <dgm:cxn modelId="{56A1453E-83BF-41A3-B8AC-11FE462CA31F}" type="presOf" srcId="{0BE4C343-911D-46BE-A3BC-D27B18D5959E}" destId="{49CE19CC-5F8B-4E2E-B651-E71C9C7E7F54}" srcOrd="0" destOrd="0" presId="urn:microsoft.com/office/officeart/2018/2/layout/IconVerticalSolidList"/>
    <dgm:cxn modelId="{528DCD5C-7318-4E2D-9BB3-5A0BA9B01509}" srcId="{252D5BCE-6922-41B9-9DE1-737AA5A8BFA4}" destId="{DBCAEF94-3FBB-4CB9-B0D4-6F9BE0B8F367}" srcOrd="4" destOrd="0" parTransId="{821600E5-65FD-4413-BE48-DDAA8528B3DD}" sibTransId="{15A08506-E2A4-4B28-A255-649649B6166B}"/>
    <dgm:cxn modelId="{8A00A362-25E0-496A-B749-F4C950D56EAF}" srcId="{252D5BCE-6922-41B9-9DE1-737AA5A8BFA4}" destId="{A40F2EB0-387C-4BD2-A5D4-B458B4BFB12F}" srcOrd="5" destOrd="0" parTransId="{63AAFD17-1328-400B-B37F-5742399C47E6}" sibTransId="{68B28774-4786-4924-B4FF-4DECA344FE8B}"/>
    <dgm:cxn modelId="{E158D165-9E88-47B5-ABD8-417D2FBAFF73}" srcId="{252D5BCE-6922-41B9-9DE1-737AA5A8BFA4}" destId="{97EC2DF1-5F9A-4CC7-9D75-047465C8B6BC}" srcOrd="3" destOrd="0" parTransId="{DD3145E2-EAD4-4A13-9B7F-F13FBA797FBC}" sibTransId="{BE33E41B-CA73-4F77-A054-C33797E02EAF}"/>
    <dgm:cxn modelId="{7037D76B-9C88-4B5E-8915-6945B3762064}" srcId="{252D5BCE-6922-41B9-9DE1-737AA5A8BFA4}" destId="{AC264E5A-1BDE-43E2-92E2-92C4DECB59AA}" srcOrd="0" destOrd="0" parTransId="{F314E275-8464-46FA-8E61-0228DEA8B9D6}" sibTransId="{E84CD5D7-F881-465E-A561-7700A5FF6626}"/>
    <dgm:cxn modelId="{FCA9DD4D-496D-4268-87A0-CABCBEFFA808}" type="presOf" srcId="{A40F2EB0-387C-4BD2-A5D4-B458B4BFB12F}" destId="{D09B4A50-0660-4409-9814-78D0477B3306}" srcOrd="0" destOrd="0" presId="urn:microsoft.com/office/officeart/2018/2/layout/IconVerticalSolidList"/>
    <dgm:cxn modelId="{98CDBD4F-4966-43A9-8BE0-8E63C72C0493}" srcId="{252D5BCE-6922-41B9-9DE1-737AA5A8BFA4}" destId="{565C98D7-0F42-4CDE-AA27-3107EBDE96E9}" srcOrd="7" destOrd="0" parTransId="{AD4F55A1-1037-4E58-923E-9A3191136AD6}" sibTransId="{3FE2EF46-7B95-47EB-8243-117D9415D2FB}"/>
    <dgm:cxn modelId="{9C382151-25EA-412D-88AB-A0FB2665E18C}" type="presOf" srcId="{565C98D7-0F42-4CDE-AA27-3107EBDE96E9}" destId="{348770E9-319F-411F-8DA6-BA6EFD77A9C6}" srcOrd="0" destOrd="0" presId="urn:microsoft.com/office/officeart/2018/2/layout/IconVerticalSolidList"/>
    <dgm:cxn modelId="{F608DC8A-AE01-4208-B966-EA0EE6E7BA83}" type="presOf" srcId="{252D5BCE-6922-41B9-9DE1-737AA5A8BFA4}" destId="{F2338CB3-350A-4C1B-8F2E-F93168E8C3AD}" srcOrd="0" destOrd="0" presId="urn:microsoft.com/office/officeart/2018/2/layout/IconVerticalSolidList"/>
    <dgm:cxn modelId="{178A4E96-6894-4775-AE79-9B51259B2973}" type="presOf" srcId="{DBCAEF94-3FBB-4CB9-B0D4-6F9BE0B8F367}" destId="{8FC2812E-F107-4C7B-A170-A3DCB78F3D8F}" srcOrd="0" destOrd="0" presId="urn:microsoft.com/office/officeart/2018/2/layout/IconVerticalSolidList"/>
    <dgm:cxn modelId="{0E7358AC-5DD6-427B-9F2C-7FCDB18FAE81}" srcId="{252D5BCE-6922-41B9-9DE1-737AA5A8BFA4}" destId="{0BE4C343-911D-46BE-A3BC-D27B18D5959E}" srcOrd="2" destOrd="0" parTransId="{C7936323-0C90-45BC-8236-4C1FE9401F13}" sibTransId="{F6F091F5-886C-49C7-9366-51B647B069D7}"/>
    <dgm:cxn modelId="{440F18B8-7D41-4F90-8C95-425CFB6CE74E}" type="presOf" srcId="{8ED91C06-4442-4D4F-9AEA-936F02732818}" destId="{7341464A-9608-46C1-AB44-A6D5CF0D72D1}" srcOrd="0" destOrd="0" presId="urn:microsoft.com/office/officeart/2018/2/layout/IconVerticalSolidList"/>
    <dgm:cxn modelId="{BB82D6BB-9A9D-4AE6-A6C1-7239B15AC7CD}" srcId="{252D5BCE-6922-41B9-9DE1-737AA5A8BFA4}" destId="{8ED91C06-4442-4D4F-9AEA-936F02732818}" srcOrd="6" destOrd="0" parTransId="{937658DF-B69D-4A5D-AF8A-05E28C2E1774}" sibTransId="{99291D88-38B1-4DA1-A071-F38B81A0A4BC}"/>
    <dgm:cxn modelId="{3CB7C3C1-EC09-4CFE-827D-C5FB7FB236E8}" type="presOf" srcId="{60310A30-5B69-4DF1-93EC-51FA87A8072D}" destId="{D13C9A25-5D3A-42FC-9D99-DE410385FD36}" srcOrd="0" destOrd="0" presId="urn:microsoft.com/office/officeart/2018/2/layout/IconVerticalSolidList"/>
    <dgm:cxn modelId="{439466E4-7BA1-43EE-86B5-538650812C9D}" type="presOf" srcId="{97EC2DF1-5F9A-4CC7-9D75-047465C8B6BC}" destId="{B26C05B5-E72B-4510-AD9F-A7B4B297BA96}" srcOrd="0" destOrd="0" presId="urn:microsoft.com/office/officeart/2018/2/layout/IconVerticalSolidList"/>
    <dgm:cxn modelId="{32FCB43A-BB20-4A69-A1BA-C502210BB7B3}" type="presParOf" srcId="{F2338CB3-350A-4C1B-8F2E-F93168E8C3AD}" destId="{8A0A3427-F90A-413D-93D7-F5EA41EF8285}" srcOrd="0" destOrd="0" presId="urn:microsoft.com/office/officeart/2018/2/layout/IconVerticalSolidList"/>
    <dgm:cxn modelId="{1BD48AB1-D3B0-4962-9486-29757EA4DC2B}" type="presParOf" srcId="{8A0A3427-F90A-413D-93D7-F5EA41EF8285}" destId="{EEFC78F0-0EBE-4131-9110-696C20CC7FBB}" srcOrd="0" destOrd="0" presId="urn:microsoft.com/office/officeart/2018/2/layout/IconVerticalSolidList"/>
    <dgm:cxn modelId="{06D489A7-0595-4CB7-98E1-4E6B5D48F6F6}" type="presParOf" srcId="{8A0A3427-F90A-413D-93D7-F5EA41EF8285}" destId="{429231FD-9CBA-475E-8DC2-C0EBB8B77962}" srcOrd="1" destOrd="0" presId="urn:microsoft.com/office/officeart/2018/2/layout/IconVerticalSolidList"/>
    <dgm:cxn modelId="{7EE02464-8786-4305-A485-6F00C8BB2DF3}" type="presParOf" srcId="{8A0A3427-F90A-413D-93D7-F5EA41EF8285}" destId="{ACBCDB0F-0900-477B-82B7-FF9A0F890314}" srcOrd="2" destOrd="0" presId="urn:microsoft.com/office/officeart/2018/2/layout/IconVerticalSolidList"/>
    <dgm:cxn modelId="{9A68CF4C-1D44-4D96-B876-E7E0A9C45190}" type="presParOf" srcId="{8A0A3427-F90A-413D-93D7-F5EA41EF8285}" destId="{FBA8AFA3-634F-45F0-A872-79BD4A169839}" srcOrd="3" destOrd="0" presId="urn:microsoft.com/office/officeart/2018/2/layout/IconVerticalSolidList"/>
    <dgm:cxn modelId="{CEEBC0EE-36A4-48DF-833F-E4B814419B94}" type="presParOf" srcId="{F2338CB3-350A-4C1B-8F2E-F93168E8C3AD}" destId="{A0E74F0F-E0DF-46F5-8EEF-9B4198C1C0D0}" srcOrd="1" destOrd="0" presId="urn:microsoft.com/office/officeart/2018/2/layout/IconVerticalSolidList"/>
    <dgm:cxn modelId="{156F92A9-136A-40F6-B210-662497AF76E5}" type="presParOf" srcId="{F2338CB3-350A-4C1B-8F2E-F93168E8C3AD}" destId="{941CDBB9-EAB6-4A64-A589-05478C83D7E9}" srcOrd="2" destOrd="0" presId="urn:microsoft.com/office/officeart/2018/2/layout/IconVerticalSolidList"/>
    <dgm:cxn modelId="{BC4F7BAA-C623-4BE6-81B3-8F527500169D}" type="presParOf" srcId="{941CDBB9-EAB6-4A64-A589-05478C83D7E9}" destId="{8C2EBB9A-B164-471D-84FF-208D76A17FF9}" srcOrd="0" destOrd="0" presId="urn:microsoft.com/office/officeart/2018/2/layout/IconVerticalSolidList"/>
    <dgm:cxn modelId="{B7901D98-1F29-4B86-91BB-E665B4FC489E}" type="presParOf" srcId="{941CDBB9-EAB6-4A64-A589-05478C83D7E9}" destId="{3801D0D6-A9BB-4041-82BC-AE0AFD922F12}" srcOrd="1" destOrd="0" presId="urn:microsoft.com/office/officeart/2018/2/layout/IconVerticalSolidList"/>
    <dgm:cxn modelId="{15CDBC08-FDAD-47DC-B796-5207317383A0}" type="presParOf" srcId="{941CDBB9-EAB6-4A64-A589-05478C83D7E9}" destId="{CB5747BB-B984-4847-8F26-6334319A4CD0}" srcOrd="2" destOrd="0" presId="urn:microsoft.com/office/officeart/2018/2/layout/IconVerticalSolidList"/>
    <dgm:cxn modelId="{FC784C43-95F3-4BE6-ABB3-AEB077138CD2}" type="presParOf" srcId="{941CDBB9-EAB6-4A64-A589-05478C83D7E9}" destId="{D13C9A25-5D3A-42FC-9D99-DE410385FD36}" srcOrd="3" destOrd="0" presId="urn:microsoft.com/office/officeart/2018/2/layout/IconVerticalSolidList"/>
    <dgm:cxn modelId="{AA246D33-EB45-4A61-842F-70F1AE0CEA2E}" type="presParOf" srcId="{F2338CB3-350A-4C1B-8F2E-F93168E8C3AD}" destId="{01B3E6F8-3BB4-48E4-94B3-4024910A2957}" srcOrd="3" destOrd="0" presId="urn:microsoft.com/office/officeart/2018/2/layout/IconVerticalSolidList"/>
    <dgm:cxn modelId="{3DB79D04-4D2C-4069-ABC8-56871A76541F}" type="presParOf" srcId="{F2338CB3-350A-4C1B-8F2E-F93168E8C3AD}" destId="{7772841A-CE9A-4556-967C-7121CB991A4F}" srcOrd="4" destOrd="0" presId="urn:microsoft.com/office/officeart/2018/2/layout/IconVerticalSolidList"/>
    <dgm:cxn modelId="{66FCDADD-8950-48F1-9E39-8FDACAD5FE16}" type="presParOf" srcId="{7772841A-CE9A-4556-967C-7121CB991A4F}" destId="{7DE6E1D9-DDF5-4236-BEEC-4FEF1F8EF6C9}" srcOrd="0" destOrd="0" presId="urn:microsoft.com/office/officeart/2018/2/layout/IconVerticalSolidList"/>
    <dgm:cxn modelId="{DFD8518B-A7CB-4195-A594-C92E15906643}" type="presParOf" srcId="{7772841A-CE9A-4556-967C-7121CB991A4F}" destId="{2C715ACC-D93E-4149-BB53-E6FC4E5BC793}" srcOrd="1" destOrd="0" presId="urn:microsoft.com/office/officeart/2018/2/layout/IconVerticalSolidList"/>
    <dgm:cxn modelId="{FC9BA855-ECD3-445C-8465-1F97EF060AB8}" type="presParOf" srcId="{7772841A-CE9A-4556-967C-7121CB991A4F}" destId="{14138833-366B-41DF-82DD-F60E22AE5E3F}" srcOrd="2" destOrd="0" presId="urn:microsoft.com/office/officeart/2018/2/layout/IconVerticalSolidList"/>
    <dgm:cxn modelId="{5EB9C9A2-2E4D-4624-A11C-4B1BA0B07632}" type="presParOf" srcId="{7772841A-CE9A-4556-967C-7121CB991A4F}" destId="{49CE19CC-5F8B-4E2E-B651-E71C9C7E7F54}" srcOrd="3" destOrd="0" presId="urn:microsoft.com/office/officeart/2018/2/layout/IconVerticalSolidList"/>
    <dgm:cxn modelId="{28485E31-5A26-4D9C-9230-F9B7C5726971}" type="presParOf" srcId="{F2338CB3-350A-4C1B-8F2E-F93168E8C3AD}" destId="{5A707F7E-4BE9-40FC-8CBA-A773E4C56B08}" srcOrd="5" destOrd="0" presId="urn:microsoft.com/office/officeart/2018/2/layout/IconVerticalSolidList"/>
    <dgm:cxn modelId="{D7B9C008-2C1C-4231-AC58-280799BB77DE}" type="presParOf" srcId="{F2338CB3-350A-4C1B-8F2E-F93168E8C3AD}" destId="{949061F0-93D5-41A4-8EA4-EC2C46809F3D}" srcOrd="6" destOrd="0" presId="urn:microsoft.com/office/officeart/2018/2/layout/IconVerticalSolidList"/>
    <dgm:cxn modelId="{498A0862-44A6-4337-BCD4-ECF9B39B6C5F}" type="presParOf" srcId="{949061F0-93D5-41A4-8EA4-EC2C46809F3D}" destId="{79F0EABB-4B14-4546-8245-F1B27D351E4E}" srcOrd="0" destOrd="0" presId="urn:microsoft.com/office/officeart/2018/2/layout/IconVerticalSolidList"/>
    <dgm:cxn modelId="{BC8215C0-47FD-4789-B407-81F6F42C428D}" type="presParOf" srcId="{949061F0-93D5-41A4-8EA4-EC2C46809F3D}" destId="{59EF5213-FCD2-4F8E-AB32-AC8C7E8B12E1}" srcOrd="1" destOrd="0" presId="urn:microsoft.com/office/officeart/2018/2/layout/IconVerticalSolidList"/>
    <dgm:cxn modelId="{4D63C4FD-BDCC-4105-8AA2-4539965C8926}" type="presParOf" srcId="{949061F0-93D5-41A4-8EA4-EC2C46809F3D}" destId="{FEE74A68-3675-4082-B784-3E1C51403178}" srcOrd="2" destOrd="0" presId="urn:microsoft.com/office/officeart/2018/2/layout/IconVerticalSolidList"/>
    <dgm:cxn modelId="{A9A33A3B-108A-41CC-AF98-621B09E664D0}" type="presParOf" srcId="{949061F0-93D5-41A4-8EA4-EC2C46809F3D}" destId="{B26C05B5-E72B-4510-AD9F-A7B4B297BA96}" srcOrd="3" destOrd="0" presId="urn:microsoft.com/office/officeart/2018/2/layout/IconVerticalSolidList"/>
    <dgm:cxn modelId="{F06A8ABC-606B-460E-B20B-83D696AFC7F9}" type="presParOf" srcId="{F2338CB3-350A-4C1B-8F2E-F93168E8C3AD}" destId="{47592D15-4BE0-41EE-8F33-63636BC0EC2C}" srcOrd="7" destOrd="0" presId="urn:microsoft.com/office/officeart/2018/2/layout/IconVerticalSolidList"/>
    <dgm:cxn modelId="{B91D2634-49A2-4DED-AB0F-0A3E41B59F18}" type="presParOf" srcId="{F2338CB3-350A-4C1B-8F2E-F93168E8C3AD}" destId="{F96219A2-B2C6-40E3-BA49-707B98477553}" srcOrd="8" destOrd="0" presId="urn:microsoft.com/office/officeart/2018/2/layout/IconVerticalSolidList"/>
    <dgm:cxn modelId="{D7FCA2AE-8062-44C1-89C2-8D5B95084714}" type="presParOf" srcId="{F96219A2-B2C6-40E3-BA49-707B98477553}" destId="{7D32391B-B384-40DD-A95E-D50401272576}" srcOrd="0" destOrd="0" presId="urn:microsoft.com/office/officeart/2018/2/layout/IconVerticalSolidList"/>
    <dgm:cxn modelId="{C8975E88-36D6-4F63-ABD5-86BFD9CD480E}" type="presParOf" srcId="{F96219A2-B2C6-40E3-BA49-707B98477553}" destId="{7B60B834-624F-4730-B8A1-E2450959ECA3}" srcOrd="1" destOrd="0" presId="urn:microsoft.com/office/officeart/2018/2/layout/IconVerticalSolidList"/>
    <dgm:cxn modelId="{5D4A8B18-CC45-4E1B-9E76-695958CD6B4C}" type="presParOf" srcId="{F96219A2-B2C6-40E3-BA49-707B98477553}" destId="{40C5767A-6A27-4ABD-9BFB-54EAD2CD3A71}" srcOrd="2" destOrd="0" presId="urn:microsoft.com/office/officeart/2018/2/layout/IconVerticalSolidList"/>
    <dgm:cxn modelId="{E24ECDBB-8C30-41AE-83CE-6E76D1253FA9}" type="presParOf" srcId="{F96219A2-B2C6-40E3-BA49-707B98477553}" destId="{8FC2812E-F107-4C7B-A170-A3DCB78F3D8F}" srcOrd="3" destOrd="0" presId="urn:microsoft.com/office/officeart/2018/2/layout/IconVerticalSolidList"/>
    <dgm:cxn modelId="{647A3671-A0B3-475C-ACFA-0A47137AE8AC}" type="presParOf" srcId="{F2338CB3-350A-4C1B-8F2E-F93168E8C3AD}" destId="{76BAE593-CFDF-4C05-B95D-AA977662DFDD}" srcOrd="9" destOrd="0" presId="urn:microsoft.com/office/officeart/2018/2/layout/IconVerticalSolidList"/>
    <dgm:cxn modelId="{FE746260-6F41-4284-A987-9A6A8808E5B7}" type="presParOf" srcId="{F2338CB3-350A-4C1B-8F2E-F93168E8C3AD}" destId="{50EF122B-9EEC-4CE6-AB7F-71A5A278F36D}" srcOrd="10" destOrd="0" presId="urn:microsoft.com/office/officeart/2018/2/layout/IconVerticalSolidList"/>
    <dgm:cxn modelId="{2E525906-0B9D-4492-8C48-835EEBCA3464}" type="presParOf" srcId="{50EF122B-9EEC-4CE6-AB7F-71A5A278F36D}" destId="{B51FCA2A-1A25-4B19-977A-0C18FA257765}" srcOrd="0" destOrd="0" presId="urn:microsoft.com/office/officeart/2018/2/layout/IconVerticalSolidList"/>
    <dgm:cxn modelId="{15CA794F-5ACC-48D7-8FB4-C22AFFBEFADA}" type="presParOf" srcId="{50EF122B-9EEC-4CE6-AB7F-71A5A278F36D}" destId="{4497CF09-E1F3-4E18-A69C-2BFE48B74444}" srcOrd="1" destOrd="0" presId="urn:microsoft.com/office/officeart/2018/2/layout/IconVerticalSolidList"/>
    <dgm:cxn modelId="{54F6134B-388C-4FE4-93BD-A221B7181052}" type="presParOf" srcId="{50EF122B-9EEC-4CE6-AB7F-71A5A278F36D}" destId="{E264A4BB-FE42-468B-9C1A-4A3030FF47B9}" srcOrd="2" destOrd="0" presId="urn:microsoft.com/office/officeart/2018/2/layout/IconVerticalSolidList"/>
    <dgm:cxn modelId="{152E7241-FA73-4445-B407-1E418E67E769}" type="presParOf" srcId="{50EF122B-9EEC-4CE6-AB7F-71A5A278F36D}" destId="{D09B4A50-0660-4409-9814-78D0477B3306}" srcOrd="3" destOrd="0" presId="urn:microsoft.com/office/officeart/2018/2/layout/IconVerticalSolidList"/>
    <dgm:cxn modelId="{F8A260C7-4918-4892-9A06-F5EC25310E4B}" type="presParOf" srcId="{F2338CB3-350A-4C1B-8F2E-F93168E8C3AD}" destId="{6CD0AE7F-95D4-4E79-A35D-C94BEC16FACA}" srcOrd="11" destOrd="0" presId="urn:microsoft.com/office/officeart/2018/2/layout/IconVerticalSolidList"/>
    <dgm:cxn modelId="{B59D2AD8-60DD-444B-9110-CF2AF9254F93}" type="presParOf" srcId="{F2338CB3-350A-4C1B-8F2E-F93168E8C3AD}" destId="{AE59AB80-A5F6-4363-B929-0252B0F37D21}" srcOrd="12" destOrd="0" presId="urn:microsoft.com/office/officeart/2018/2/layout/IconVerticalSolidList"/>
    <dgm:cxn modelId="{A8996E03-7E13-41E6-9D24-4B7B450D1974}" type="presParOf" srcId="{AE59AB80-A5F6-4363-B929-0252B0F37D21}" destId="{CD485747-98B8-427F-8C7C-7D3C96BED3E0}" srcOrd="0" destOrd="0" presId="urn:microsoft.com/office/officeart/2018/2/layout/IconVerticalSolidList"/>
    <dgm:cxn modelId="{9A43BE10-AF36-46DA-9049-4624FCC33766}" type="presParOf" srcId="{AE59AB80-A5F6-4363-B929-0252B0F37D21}" destId="{0E9C1BD6-B6E0-4DCB-BFA9-4CA2E689ED7B}" srcOrd="1" destOrd="0" presId="urn:microsoft.com/office/officeart/2018/2/layout/IconVerticalSolidList"/>
    <dgm:cxn modelId="{7EC2F375-1323-4E2A-87A8-D90E750A271C}" type="presParOf" srcId="{AE59AB80-A5F6-4363-B929-0252B0F37D21}" destId="{27F18F70-9214-46E0-9DAB-C158805F247D}" srcOrd="2" destOrd="0" presId="urn:microsoft.com/office/officeart/2018/2/layout/IconVerticalSolidList"/>
    <dgm:cxn modelId="{4D03A258-F064-4251-9523-7F11E785E62D}" type="presParOf" srcId="{AE59AB80-A5F6-4363-B929-0252B0F37D21}" destId="{7341464A-9608-46C1-AB44-A6D5CF0D72D1}" srcOrd="3" destOrd="0" presId="urn:microsoft.com/office/officeart/2018/2/layout/IconVerticalSolidList"/>
    <dgm:cxn modelId="{FAFB7239-712B-454D-9001-DE1614E7AB10}" type="presParOf" srcId="{F2338CB3-350A-4C1B-8F2E-F93168E8C3AD}" destId="{1F220BE3-0D1A-4A09-B8BB-4092E4FD4A24}" srcOrd="13" destOrd="0" presId="urn:microsoft.com/office/officeart/2018/2/layout/IconVerticalSolidList"/>
    <dgm:cxn modelId="{74168D93-6371-474A-A433-01BE51AF3253}" type="presParOf" srcId="{F2338CB3-350A-4C1B-8F2E-F93168E8C3AD}" destId="{BABBC4F7-EBEB-4EC7-B848-7C5F134E50F8}" srcOrd="14" destOrd="0" presId="urn:microsoft.com/office/officeart/2018/2/layout/IconVerticalSolidList"/>
    <dgm:cxn modelId="{DEDF42C3-73CC-4DA0-84E5-3640E8FB9C9E}" type="presParOf" srcId="{BABBC4F7-EBEB-4EC7-B848-7C5F134E50F8}" destId="{6847B7AF-75B1-4480-891D-942EB0E9DE26}" srcOrd="0" destOrd="0" presId="urn:microsoft.com/office/officeart/2018/2/layout/IconVerticalSolidList"/>
    <dgm:cxn modelId="{C464F064-F948-4825-9C39-EC7A46721E48}" type="presParOf" srcId="{BABBC4F7-EBEB-4EC7-B848-7C5F134E50F8}" destId="{36CD59B5-05A2-408C-8289-9DB2865355EE}" srcOrd="1" destOrd="0" presId="urn:microsoft.com/office/officeart/2018/2/layout/IconVerticalSolidList"/>
    <dgm:cxn modelId="{A401B1C4-EE48-4B82-859E-C6B5C344CAE1}" type="presParOf" srcId="{BABBC4F7-EBEB-4EC7-B848-7C5F134E50F8}" destId="{8807C088-0207-4D34-A318-665B383F17B9}" srcOrd="2" destOrd="0" presId="urn:microsoft.com/office/officeart/2018/2/layout/IconVerticalSolidList"/>
    <dgm:cxn modelId="{A86A2B2C-0A90-4E39-8100-51517E484059}" type="presParOf" srcId="{BABBC4F7-EBEB-4EC7-B848-7C5F134E50F8}" destId="{348770E9-319F-411F-8DA6-BA6EFD77A9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F6A05-E475-44DF-BBDD-DB1384A116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9507EBF-FCA9-4D8B-B3F9-F307760D355C}">
      <dgm:prSet phldrT="[Text]" custT="1"/>
      <dgm:spPr/>
      <dgm:t>
        <a:bodyPr/>
        <a:lstStyle/>
        <a:p>
          <a:r>
            <a:rPr lang="en-US" sz="2000" b="1"/>
            <a:t>Data </a:t>
          </a:r>
        </a:p>
        <a:p>
          <a:r>
            <a:rPr lang="en-US" sz="2000" b="1"/>
            <a:t>poor</a:t>
          </a:r>
          <a:endParaRPr lang="en-US" sz="2000" b="1" dirty="0"/>
        </a:p>
      </dgm:t>
    </dgm:pt>
    <dgm:pt modelId="{3BE49435-1751-4A49-841F-ED1CD39427E6}" type="parTrans" cxnId="{79529DD5-F4DF-4F50-B417-8144E1A7F068}">
      <dgm:prSet/>
      <dgm:spPr/>
      <dgm:t>
        <a:bodyPr/>
        <a:lstStyle/>
        <a:p>
          <a:endParaRPr lang="en-US"/>
        </a:p>
      </dgm:t>
    </dgm:pt>
    <dgm:pt modelId="{61C3DA12-D4B9-4041-B095-2CDDDDA267E8}" type="sibTrans" cxnId="{79529DD5-F4DF-4F50-B417-8144E1A7F068}">
      <dgm:prSet/>
      <dgm:spPr/>
      <dgm:t>
        <a:bodyPr/>
        <a:lstStyle/>
        <a:p>
          <a:endParaRPr lang="en-US"/>
        </a:p>
      </dgm:t>
    </dgm:pt>
    <dgm:pt modelId="{449AE909-4572-4D29-968E-0FAB7B58233F}">
      <dgm:prSet phldrT="[Text]" custT="1"/>
      <dgm:spPr/>
      <dgm:t>
        <a:bodyPr/>
        <a:lstStyle/>
        <a:p>
          <a:r>
            <a:rPr lang="en-US" sz="2000" b="1"/>
            <a:t>Data </a:t>
          </a:r>
        </a:p>
        <a:p>
          <a:r>
            <a:rPr lang="en-US" sz="2000" b="1"/>
            <a:t>Rich</a:t>
          </a:r>
          <a:endParaRPr lang="en-US" sz="2000" b="1" dirty="0"/>
        </a:p>
      </dgm:t>
    </dgm:pt>
    <dgm:pt modelId="{65F90C65-A638-45BE-8C34-BE119D4206DA}" type="parTrans" cxnId="{C5CAA8A6-A6F5-419B-B5EF-98671C66B022}">
      <dgm:prSet/>
      <dgm:spPr/>
      <dgm:t>
        <a:bodyPr/>
        <a:lstStyle/>
        <a:p>
          <a:endParaRPr lang="en-US"/>
        </a:p>
      </dgm:t>
    </dgm:pt>
    <dgm:pt modelId="{6F1B953E-45B2-4341-89D6-4ED15D7A9E78}" type="sibTrans" cxnId="{C5CAA8A6-A6F5-419B-B5EF-98671C66B022}">
      <dgm:prSet/>
      <dgm:spPr/>
      <dgm:t>
        <a:bodyPr/>
        <a:lstStyle/>
        <a:p>
          <a:endParaRPr lang="en-US"/>
        </a:p>
      </dgm:t>
    </dgm:pt>
    <dgm:pt modelId="{4EB03E05-E2AA-4820-94EA-3F4189B715B7}">
      <dgm:prSet phldrT="[Text]" custT="1"/>
      <dgm:spPr/>
      <dgm:t>
        <a:bodyPr/>
        <a:lstStyle/>
        <a:p>
          <a:r>
            <a:rPr lang="en-US" sz="2000" b="1"/>
            <a:t>Intelligent</a:t>
          </a:r>
        </a:p>
        <a:p>
          <a:r>
            <a:rPr lang="en-US" sz="2000" b="1"/>
            <a:t>Data</a:t>
          </a:r>
          <a:endParaRPr lang="en-US" sz="2000" b="1" dirty="0"/>
        </a:p>
      </dgm:t>
    </dgm:pt>
    <dgm:pt modelId="{27810DD7-023C-495D-90BF-59F945472E5E}" type="parTrans" cxnId="{AE70FFF6-9CA6-4225-972B-17CAA27EC0B5}">
      <dgm:prSet/>
      <dgm:spPr/>
      <dgm:t>
        <a:bodyPr/>
        <a:lstStyle/>
        <a:p>
          <a:endParaRPr lang="en-US"/>
        </a:p>
      </dgm:t>
    </dgm:pt>
    <dgm:pt modelId="{62CFF835-BEB5-4EBA-A224-589C621D3BED}" type="sibTrans" cxnId="{AE70FFF6-9CA6-4225-972B-17CAA27EC0B5}">
      <dgm:prSet/>
      <dgm:spPr/>
      <dgm:t>
        <a:bodyPr/>
        <a:lstStyle/>
        <a:p>
          <a:endParaRPr lang="en-US"/>
        </a:p>
      </dgm:t>
    </dgm:pt>
    <dgm:pt modelId="{46B7E344-0FC4-43D0-9BA2-538599BA9F8B}">
      <dgm:prSet custT="1"/>
      <dgm:spPr/>
      <dgm:t>
        <a:bodyPr/>
        <a:lstStyle/>
        <a:p>
          <a:r>
            <a:rPr lang="en-US" sz="2000" b="1"/>
            <a:t>Self-</a:t>
          </a:r>
        </a:p>
        <a:p>
          <a:r>
            <a:rPr lang="en-US" sz="2000" b="1"/>
            <a:t>Regulation</a:t>
          </a:r>
          <a:endParaRPr lang="en-US" sz="2000" b="1" dirty="0"/>
        </a:p>
      </dgm:t>
    </dgm:pt>
    <dgm:pt modelId="{AF514FDC-0E58-4919-82A4-0F166A5EEBF9}" type="parTrans" cxnId="{AA3364EB-A76E-4B48-A91A-5139775418F6}">
      <dgm:prSet/>
      <dgm:spPr/>
      <dgm:t>
        <a:bodyPr/>
        <a:lstStyle/>
        <a:p>
          <a:endParaRPr lang="en-US"/>
        </a:p>
      </dgm:t>
    </dgm:pt>
    <dgm:pt modelId="{B0FB6DF4-E35E-4C84-BB7F-57EA93C8F48F}" type="sibTrans" cxnId="{AA3364EB-A76E-4B48-A91A-5139775418F6}">
      <dgm:prSet/>
      <dgm:spPr/>
      <dgm:t>
        <a:bodyPr/>
        <a:lstStyle/>
        <a:p>
          <a:endParaRPr lang="en-US"/>
        </a:p>
      </dgm:t>
    </dgm:pt>
    <dgm:pt modelId="{BF492E8B-8248-4DC9-80F0-8559BB9778BE}">
      <dgm:prSet phldrT="[Text]" custT="1"/>
      <dgm:spPr/>
      <dgm:t>
        <a:bodyPr/>
        <a:lstStyle/>
        <a:p>
          <a:r>
            <a:rPr lang="en-US" sz="1300"/>
            <a:t>Little or no data and intelligence and predominantly hoc in nature</a:t>
          </a:r>
          <a:endParaRPr lang="en-US" sz="1300" dirty="0"/>
        </a:p>
      </dgm:t>
    </dgm:pt>
    <dgm:pt modelId="{17CD6989-007B-4BE6-BA3A-4563D46AE49E}" type="sibTrans" cxnId="{50118B45-3839-49C0-B9D3-1B8BA9280BC6}">
      <dgm:prSet/>
      <dgm:spPr/>
      <dgm:t>
        <a:bodyPr/>
        <a:lstStyle/>
        <a:p>
          <a:endParaRPr lang="en-US"/>
        </a:p>
      </dgm:t>
    </dgm:pt>
    <dgm:pt modelId="{FD7B2A69-BC3B-4045-9601-9113289751FC}" type="parTrans" cxnId="{50118B45-3839-49C0-B9D3-1B8BA9280BC6}">
      <dgm:prSet/>
      <dgm:spPr/>
      <dgm:t>
        <a:bodyPr/>
        <a:lstStyle/>
        <a:p>
          <a:endParaRPr lang="en-US"/>
        </a:p>
      </dgm:t>
    </dgm:pt>
    <dgm:pt modelId="{A897EA56-D1B7-4868-9AE2-B4B960457997}">
      <dgm:prSet phldrT="[Text]" custT="1"/>
      <dgm:spPr/>
      <dgm:t>
        <a:bodyPr/>
        <a:lstStyle/>
        <a:p>
          <a:r>
            <a:rPr lang="en-US" sz="1300"/>
            <a:t>Quality assurance of the information processes and systems is variable and poor/unfit for purpose</a:t>
          </a:r>
          <a:endParaRPr lang="en-US" sz="1300" dirty="0"/>
        </a:p>
      </dgm:t>
    </dgm:pt>
    <dgm:pt modelId="{B15D3509-A4BE-4204-8A26-019798A3760C}" type="sibTrans" cxnId="{92368E90-7E35-4BD1-8D32-29D1BBE09036}">
      <dgm:prSet/>
      <dgm:spPr/>
      <dgm:t>
        <a:bodyPr/>
        <a:lstStyle/>
        <a:p>
          <a:endParaRPr lang="en-US"/>
        </a:p>
      </dgm:t>
    </dgm:pt>
    <dgm:pt modelId="{1F1BCE63-8246-422E-A779-2B6318790663}" type="parTrans" cxnId="{92368E90-7E35-4BD1-8D32-29D1BBE09036}">
      <dgm:prSet/>
      <dgm:spPr/>
      <dgm:t>
        <a:bodyPr/>
        <a:lstStyle/>
        <a:p>
          <a:endParaRPr lang="en-US"/>
        </a:p>
      </dgm:t>
    </dgm:pt>
    <dgm:pt modelId="{613821EB-36F8-4116-84C0-4D46B51F34FA}">
      <dgm:prSet phldrT="[Text]" custT="1"/>
      <dgm:spPr/>
      <dgm:t>
        <a:bodyPr/>
        <a:lstStyle/>
        <a:p>
          <a:r>
            <a:rPr lang="en-US" sz="1300"/>
            <a:t>Lack of benchmarks and standards mean comparability is difficult, impractical or impossible</a:t>
          </a:r>
          <a:endParaRPr lang="en-US" sz="1300" dirty="0"/>
        </a:p>
      </dgm:t>
    </dgm:pt>
    <dgm:pt modelId="{48FEC829-0705-4A59-8D1B-DD9014E3033C}" type="sibTrans" cxnId="{A39B39F3-88B4-4735-8386-569E88F81B5C}">
      <dgm:prSet/>
      <dgm:spPr/>
      <dgm:t>
        <a:bodyPr/>
        <a:lstStyle/>
        <a:p>
          <a:endParaRPr lang="en-US"/>
        </a:p>
      </dgm:t>
    </dgm:pt>
    <dgm:pt modelId="{ECD1F08C-56B3-4F12-90B7-76BAF58E9AF5}" type="parTrans" cxnId="{A39B39F3-88B4-4735-8386-569E88F81B5C}">
      <dgm:prSet/>
      <dgm:spPr/>
      <dgm:t>
        <a:bodyPr/>
        <a:lstStyle/>
        <a:p>
          <a:endParaRPr lang="en-US"/>
        </a:p>
      </dgm:t>
    </dgm:pt>
    <dgm:pt modelId="{F51E917C-CB2C-4973-A639-5688754D2FFB}">
      <dgm:prSet phldrT="[Text]" custT="1"/>
      <dgm:spPr/>
      <dgm:t>
        <a:bodyPr/>
        <a:lstStyle/>
        <a:p>
          <a:r>
            <a:rPr lang="en-US" sz="1300"/>
            <a:t>No overall national perspective or national framework </a:t>
          </a:r>
          <a:endParaRPr lang="en-US" sz="1300" dirty="0"/>
        </a:p>
      </dgm:t>
    </dgm:pt>
    <dgm:pt modelId="{C40E7EA1-5597-4A35-A8C5-979DD30E6283}" type="sibTrans" cxnId="{751291BA-2CA0-4500-94A4-6EBFA94BB148}">
      <dgm:prSet/>
      <dgm:spPr/>
      <dgm:t>
        <a:bodyPr/>
        <a:lstStyle/>
        <a:p>
          <a:endParaRPr lang="en-US"/>
        </a:p>
      </dgm:t>
    </dgm:pt>
    <dgm:pt modelId="{D659290F-5FCD-485E-AF72-E78121846CC4}" type="parTrans" cxnId="{751291BA-2CA0-4500-94A4-6EBFA94BB148}">
      <dgm:prSet/>
      <dgm:spPr/>
      <dgm:t>
        <a:bodyPr/>
        <a:lstStyle/>
        <a:p>
          <a:endParaRPr lang="en-US"/>
        </a:p>
      </dgm:t>
    </dgm:pt>
    <dgm:pt modelId="{9E8AC563-5126-4D60-8FE8-B5B0ED626EFB}">
      <dgm:prSet phldrT="[Text]" custT="1"/>
      <dgm:spPr/>
      <dgm:t>
        <a:bodyPr/>
        <a:lstStyle/>
        <a:p>
          <a:r>
            <a:rPr lang="en-US" sz="1300"/>
            <a:t>A mixture of qualitative and qualitative data and intelligence exists</a:t>
          </a:r>
          <a:endParaRPr lang="en-US" sz="1300" dirty="0"/>
        </a:p>
      </dgm:t>
    </dgm:pt>
    <dgm:pt modelId="{1CAAB07E-1E17-4616-8F91-17361FEE0C69}" type="sibTrans" cxnId="{945E5EF5-8BEF-4D13-AC5F-17E81C301EA4}">
      <dgm:prSet/>
      <dgm:spPr/>
      <dgm:t>
        <a:bodyPr/>
        <a:lstStyle/>
        <a:p>
          <a:endParaRPr lang="en-US"/>
        </a:p>
      </dgm:t>
    </dgm:pt>
    <dgm:pt modelId="{5231EA1A-D99A-4F7F-B5A2-C9C579A55026}" type="parTrans" cxnId="{945E5EF5-8BEF-4D13-AC5F-17E81C301EA4}">
      <dgm:prSet/>
      <dgm:spPr/>
      <dgm:t>
        <a:bodyPr/>
        <a:lstStyle/>
        <a:p>
          <a:endParaRPr lang="en-US"/>
        </a:p>
      </dgm:t>
    </dgm:pt>
    <dgm:pt modelId="{D67CC7F8-B0B4-480D-85A8-5E1A307BD108}">
      <dgm:prSet phldrT="[Text]" custT="1"/>
      <dgm:spPr/>
      <dgm:t>
        <a:bodyPr/>
        <a:lstStyle/>
        <a:p>
          <a:r>
            <a:rPr lang="en-US" sz="1300"/>
            <a:t>Subjective and objective measures, with both absolute and relative measurements available</a:t>
          </a:r>
          <a:endParaRPr lang="en-US" sz="1300" dirty="0"/>
        </a:p>
      </dgm:t>
    </dgm:pt>
    <dgm:pt modelId="{A33E885C-EB1D-44BB-AF9B-1AF18DB28754}" type="sibTrans" cxnId="{5A11193F-12D0-4AB3-8D5A-4DB9EFA8497C}">
      <dgm:prSet/>
      <dgm:spPr/>
      <dgm:t>
        <a:bodyPr/>
        <a:lstStyle/>
        <a:p>
          <a:endParaRPr lang="en-US"/>
        </a:p>
      </dgm:t>
    </dgm:pt>
    <dgm:pt modelId="{0C6B9583-7BE3-4B18-8150-A14C81299E99}" type="parTrans" cxnId="{5A11193F-12D0-4AB3-8D5A-4DB9EFA8497C}">
      <dgm:prSet/>
      <dgm:spPr/>
      <dgm:t>
        <a:bodyPr/>
        <a:lstStyle/>
        <a:p>
          <a:endParaRPr lang="en-US"/>
        </a:p>
      </dgm:t>
    </dgm:pt>
    <dgm:pt modelId="{D9E01C7D-7DC0-4E2F-BF02-A74EA1270BB4}">
      <dgm:prSet phldrT="[Text]" custT="1"/>
      <dgm:spPr/>
      <dgm:t>
        <a:bodyPr/>
        <a:lstStyle/>
        <a:p>
          <a:r>
            <a:rPr lang="en-US" sz="1300"/>
            <a:t>A mixture of input, output and outcome indicators and/or measures and a degree of internal and external quality assurance</a:t>
          </a:r>
          <a:endParaRPr lang="en-US" sz="1300" dirty="0"/>
        </a:p>
      </dgm:t>
    </dgm:pt>
    <dgm:pt modelId="{64FC58B4-57A0-45A6-878B-004ED51D1E47}" type="sibTrans" cxnId="{0AB4C698-1888-4D4B-8991-8A679F683933}">
      <dgm:prSet/>
      <dgm:spPr/>
      <dgm:t>
        <a:bodyPr/>
        <a:lstStyle/>
        <a:p>
          <a:endParaRPr lang="en-US"/>
        </a:p>
      </dgm:t>
    </dgm:pt>
    <dgm:pt modelId="{B2A7734B-6B3C-4128-92D6-C7E7B66A5399}" type="parTrans" cxnId="{0AB4C698-1888-4D4B-8991-8A679F683933}">
      <dgm:prSet/>
      <dgm:spPr/>
      <dgm:t>
        <a:bodyPr/>
        <a:lstStyle/>
        <a:p>
          <a:endParaRPr lang="en-US"/>
        </a:p>
      </dgm:t>
    </dgm:pt>
    <dgm:pt modelId="{F8ADE76C-A2C2-4277-99C2-7CF2A570FF72}">
      <dgm:prSet phldrT="[Text]" custT="1"/>
      <dgm:spPr/>
      <dgm:t>
        <a:bodyPr/>
        <a:lstStyle/>
        <a:p>
          <a:r>
            <a:rPr lang="en-US" sz="1300"/>
            <a:t>The data is primarily operationally or organizationally focused</a:t>
          </a:r>
          <a:endParaRPr lang="en-US" sz="1300" dirty="0"/>
        </a:p>
      </dgm:t>
    </dgm:pt>
    <dgm:pt modelId="{D4B742A2-1CDC-4752-AE47-F9B84BBBBCEC}" type="sibTrans" cxnId="{39C55E5D-4D6F-4EDB-B5BD-1C9EA455B283}">
      <dgm:prSet/>
      <dgm:spPr/>
      <dgm:t>
        <a:bodyPr/>
        <a:lstStyle/>
        <a:p>
          <a:endParaRPr lang="en-US"/>
        </a:p>
      </dgm:t>
    </dgm:pt>
    <dgm:pt modelId="{7C705146-4D30-4756-9758-01F910428D4D}" type="parTrans" cxnId="{39C55E5D-4D6F-4EDB-B5BD-1C9EA455B283}">
      <dgm:prSet/>
      <dgm:spPr/>
      <dgm:t>
        <a:bodyPr/>
        <a:lstStyle/>
        <a:p>
          <a:endParaRPr lang="en-US"/>
        </a:p>
      </dgm:t>
    </dgm:pt>
    <dgm:pt modelId="{57FBE33D-A678-4253-A1F2-47A33A9EC7D5}">
      <dgm:prSet phldrT="[Text]" custT="1"/>
      <dgm:spPr/>
      <dgm:t>
        <a:bodyPr/>
        <a:lstStyle/>
        <a:p>
          <a:r>
            <a:rPr lang="en-US" sz="1300"/>
            <a:t>Sector or system-wide real time data and intelligence available at a publically accessible single depository (web based) </a:t>
          </a:r>
          <a:endParaRPr lang="en-US" sz="1300" dirty="0"/>
        </a:p>
      </dgm:t>
    </dgm:pt>
    <dgm:pt modelId="{4E85026A-90B8-4A17-A60A-72CA26F3A238}" type="sibTrans" cxnId="{17B3F4E3-A6B9-48B7-8A4F-AB26AF9AD1E4}">
      <dgm:prSet/>
      <dgm:spPr/>
      <dgm:t>
        <a:bodyPr/>
        <a:lstStyle/>
        <a:p>
          <a:endParaRPr lang="en-US"/>
        </a:p>
      </dgm:t>
    </dgm:pt>
    <dgm:pt modelId="{C4F96AD4-CE34-457F-81A4-3F72BEA09756}" type="parTrans" cxnId="{17B3F4E3-A6B9-48B7-8A4F-AB26AF9AD1E4}">
      <dgm:prSet/>
      <dgm:spPr/>
      <dgm:t>
        <a:bodyPr/>
        <a:lstStyle/>
        <a:p>
          <a:endParaRPr lang="en-US"/>
        </a:p>
      </dgm:t>
    </dgm:pt>
    <dgm:pt modelId="{89993258-62A0-4FDB-A6C5-0166AA5B0776}">
      <dgm:prSet phldrT="[Text]" custT="1"/>
      <dgm:spPr/>
      <dgm:t>
        <a:bodyPr/>
        <a:lstStyle/>
        <a:p>
          <a:r>
            <a:rPr lang="en-US" sz="1300"/>
            <a:t>Sector-wide, quality assured and standards based objective and subjective metrics and measurements</a:t>
          </a:r>
          <a:endParaRPr lang="en-US" sz="1300" dirty="0"/>
        </a:p>
      </dgm:t>
    </dgm:pt>
    <dgm:pt modelId="{86291D24-CD75-447F-B9BE-E70008EBD639}" type="sibTrans" cxnId="{D61AFBC6-BF9D-4827-8224-F1B8707F97AF}">
      <dgm:prSet/>
      <dgm:spPr/>
      <dgm:t>
        <a:bodyPr/>
        <a:lstStyle/>
        <a:p>
          <a:endParaRPr lang="en-US"/>
        </a:p>
      </dgm:t>
    </dgm:pt>
    <dgm:pt modelId="{B61010EA-48EB-4A45-BC86-BFC2E80BD797}" type="parTrans" cxnId="{D61AFBC6-BF9D-4827-8224-F1B8707F97AF}">
      <dgm:prSet/>
      <dgm:spPr/>
      <dgm:t>
        <a:bodyPr/>
        <a:lstStyle/>
        <a:p>
          <a:endParaRPr lang="en-US"/>
        </a:p>
      </dgm:t>
    </dgm:pt>
    <dgm:pt modelId="{B3EB7834-95BF-4681-9629-86852DF237C8}">
      <dgm:prSet phldrT="[Text]" custT="1"/>
      <dgm:spPr/>
      <dgm:t>
        <a:bodyPr/>
        <a:lstStyle/>
        <a:p>
          <a:r>
            <a:rPr lang="en-US" sz="1300"/>
            <a:t>Robust, sophisticated, public and freely available, interrogative, analytical and interpretive tools</a:t>
          </a:r>
          <a:endParaRPr lang="en-US" sz="1300" dirty="0"/>
        </a:p>
      </dgm:t>
    </dgm:pt>
    <dgm:pt modelId="{528B49D1-CBDC-4920-A858-6EDFFCEC441B}" type="sibTrans" cxnId="{505EBB67-74AD-4CA8-83D9-DDC8D9EBD610}">
      <dgm:prSet/>
      <dgm:spPr/>
      <dgm:t>
        <a:bodyPr/>
        <a:lstStyle/>
        <a:p>
          <a:endParaRPr lang="en-US"/>
        </a:p>
      </dgm:t>
    </dgm:pt>
    <dgm:pt modelId="{47C20352-CB5B-46CE-9250-92A3BAF284FC}" type="parTrans" cxnId="{505EBB67-74AD-4CA8-83D9-DDC8D9EBD610}">
      <dgm:prSet/>
      <dgm:spPr/>
      <dgm:t>
        <a:bodyPr/>
        <a:lstStyle/>
        <a:p>
          <a:endParaRPr lang="en-US"/>
        </a:p>
      </dgm:t>
    </dgm:pt>
    <dgm:pt modelId="{6ADBE528-1D5B-418A-9F77-8A0398D41F96}">
      <dgm:prSet phldrT="[Text]" custT="1"/>
      <dgm:spPr/>
      <dgm:t>
        <a:bodyPr/>
        <a:lstStyle/>
        <a:p>
          <a:r>
            <a:rPr lang="en-US" sz="1300"/>
            <a:t>Detailed and comparable short medium and long term data on trends and comparisons both national and international </a:t>
          </a:r>
          <a:endParaRPr lang="en-US" sz="1300" dirty="0"/>
        </a:p>
      </dgm:t>
    </dgm:pt>
    <dgm:pt modelId="{62304BEC-FFCE-4E54-AD76-4F34F3363F92}" type="sibTrans" cxnId="{D6A66024-36E8-4F65-B6C9-D1CF36C06580}">
      <dgm:prSet/>
      <dgm:spPr/>
      <dgm:t>
        <a:bodyPr/>
        <a:lstStyle/>
        <a:p>
          <a:endParaRPr lang="en-US"/>
        </a:p>
      </dgm:t>
    </dgm:pt>
    <dgm:pt modelId="{CAB627DE-D24C-4BC8-BEA9-69DB9926C97B}" type="parTrans" cxnId="{D6A66024-36E8-4F65-B6C9-D1CF36C06580}">
      <dgm:prSet/>
      <dgm:spPr/>
      <dgm:t>
        <a:bodyPr/>
        <a:lstStyle/>
        <a:p>
          <a:endParaRPr lang="en-US"/>
        </a:p>
      </dgm:t>
    </dgm:pt>
    <dgm:pt modelId="{96549DAB-D407-426E-A3C4-B54F5AA44B1C}">
      <dgm:prSet custT="1"/>
      <dgm:spPr/>
      <dgm:t>
        <a:bodyPr/>
        <a:lstStyle/>
        <a:p>
          <a:r>
            <a:rPr lang="en-US" sz="1300"/>
            <a:t>Facilitates and promotes international, academic, professional and operational research</a:t>
          </a:r>
          <a:endParaRPr lang="en-US" sz="1300" dirty="0"/>
        </a:p>
      </dgm:t>
    </dgm:pt>
    <dgm:pt modelId="{31F406A6-E8F6-4BA4-A4B4-4E511CFBDF6C}" type="sibTrans" cxnId="{98B8FC3E-5BF4-4366-95D9-6452A1E95A04}">
      <dgm:prSet/>
      <dgm:spPr/>
      <dgm:t>
        <a:bodyPr/>
        <a:lstStyle/>
        <a:p>
          <a:endParaRPr lang="en-US"/>
        </a:p>
      </dgm:t>
    </dgm:pt>
    <dgm:pt modelId="{745419BD-891B-47F8-9545-EBC4EE2F67AA}" type="parTrans" cxnId="{98B8FC3E-5BF4-4366-95D9-6452A1E95A04}">
      <dgm:prSet/>
      <dgm:spPr/>
      <dgm:t>
        <a:bodyPr/>
        <a:lstStyle/>
        <a:p>
          <a:endParaRPr lang="en-US"/>
        </a:p>
      </dgm:t>
    </dgm:pt>
    <dgm:pt modelId="{D4F11E86-6BC4-4AAB-9235-38690FC35D02}">
      <dgm:prSet custT="1"/>
      <dgm:spPr/>
      <dgm:t>
        <a:bodyPr/>
        <a:lstStyle/>
        <a:p>
          <a:r>
            <a:rPr lang="en-US" sz="1300"/>
            <a:t>Sector wide identification and dissemination of good practice, learning and innovation</a:t>
          </a:r>
          <a:endParaRPr lang="en-US" sz="1300" dirty="0"/>
        </a:p>
      </dgm:t>
    </dgm:pt>
    <dgm:pt modelId="{9DB5249C-294A-48EB-BD85-D91E1526A7C8}" type="sibTrans" cxnId="{3646AB90-066C-4816-A73E-6A2E8FBF81F9}">
      <dgm:prSet/>
      <dgm:spPr/>
      <dgm:t>
        <a:bodyPr/>
        <a:lstStyle/>
        <a:p>
          <a:endParaRPr lang="en-US"/>
        </a:p>
      </dgm:t>
    </dgm:pt>
    <dgm:pt modelId="{EC807006-5E19-4523-A5B7-CB3295D3ECD2}" type="parTrans" cxnId="{3646AB90-066C-4816-A73E-6A2E8FBF81F9}">
      <dgm:prSet/>
      <dgm:spPr/>
      <dgm:t>
        <a:bodyPr/>
        <a:lstStyle/>
        <a:p>
          <a:endParaRPr lang="en-US"/>
        </a:p>
      </dgm:t>
    </dgm:pt>
    <dgm:pt modelId="{B410F9C5-7FDA-42D0-ADE7-9BE0E65368CE}">
      <dgm:prSet custT="1"/>
      <dgm:spPr/>
      <dgm:t>
        <a:bodyPr/>
        <a:lstStyle/>
        <a:p>
          <a:r>
            <a:rPr lang="en-US" sz="1300"/>
            <a:t> Independent, quality assured, open and transparent international ‘host’ for a comprehensive database</a:t>
          </a:r>
          <a:endParaRPr lang="en-US" sz="1300" dirty="0"/>
        </a:p>
      </dgm:t>
    </dgm:pt>
    <dgm:pt modelId="{2D1B0295-99DB-4A93-BC61-DC84EA126337}" type="sibTrans" cxnId="{08879B01-B11F-4697-8F0B-17C90D5EBFA3}">
      <dgm:prSet/>
      <dgm:spPr/>
      <dgm:t>
        <a:bodyPr/>
        <a:lstStyle/>
        <a:p>
          <a:endParaRPr lang="en-US"/>
        </a:p>
      </dgm:t>
    </dgm:pt>
    <dgm:pt modelId="{B1940790-8FC5-4EDA-B9E9-195342C963AD}" type="parTrans" cxnId="{08879B01-B11F-4697-8F0B-17C90D5EBFA3}">
      <dgm:prSet/>
      <dgm:spPr/>
      <dgm:t>
        <a:bodyPr/>
        <a:lstStyle/>
        <a:p>
          <a:endParaRPr lang="en-US"/>
        </a:p>
      </dgm:t>
    </dgm:pt>
    <dgm:pt modelId="{0EDE93E3-9C02-4408-9E4B-D7C35C9D5896}">
      <dgm:prSet custT="1"/>
      <dgm:spPr/>
      <dgm:t>
        <a:bodyPr/>
        <a:lstStyle/>
        <a:p>
          <a:r>
            <a:rPr lang="en-US" sz="1300"/>
            <a:t>Built in improvement and quality assurance as fundamental to its purpose</a:t>
          </a:r>
          <a:endParaRPr lang="en-US" sz="1300" dirty="0"/>
        </a:p>
      </dgm:t>
    </dgm:pt>
    <dgm:pt modelId="{DD4F3573-D117-4EF3-88AD-0ECA6B70A5C1}" type="sibTrans" cxnId="{B3C9582B-4C81-4110-8DE9-B0E4828688B2}">
      <dgm:prSet/>
      <dgm:spPr/>
      <dgm:t>
        <a:bodyPr/>
        <a:lstStyle/>
        <a:p>
          <a:endParaRPr lang="en-US"/>
        </a:p>
      </dgm:t>
    </dgm:pt>
    <dgm:pt modelId="{BD6FBCE2-9D11-4A11-8E91-2FCD8A4C583A}" type="parTrans" cxnId="{B3C9582B-4C81-4110-8DE9-B0E4828688B2}">
      <dgm:prSet/>
      <dgm:spPr/>
      <dgm:t>
        <a:bodyPr/>
        <a:lstStyle/>
        <a:p>
          <a:endParaRPr lang="en-US"/>
        </a:p>
      </dgm:t>
    </dgm:pt>
    <dgm:pt modelId="{0E390D33-917C-4C7B-A5C4-6B45EAA8A04B}" type="pres">
      <dgm:prSet presAssocID="{8C6F6A05-E475-44DF-BBDD-DB1384A11679}" presName="Name0" presStyleCnt="0">
        <dgm:presLayoutVars>
          <dgm:dir/>
          <dgm:animLvl val="lvl"/>
          <dgm:resizeHandles val="exact"/>
        </dgm:presLayoutVars>
      </dgm:prSet>
      <dgm:spPr/>
    </dgm:pt>
    <dgm:pt modelId="{F2B2340B-A16F-4FC6-81ED-9C1228512DB2}" type="pres">
      <dgm:prSet presAssocID="{A9507EBF-FCA9-4D8B-B3F9-F307760D355C}" presName="linNode" presStyleCnt="0"/>
      <dgm:spPr/>
    </dgm:pt>
    <dgm:pt modelId="{42AE1612-8BBF-4F1B-95F8-975760462964}" type="pres">
      <dgm:prSet presAssocID="{A9507EBF-FCA9-4D8B-B3F9-F307760D355C}" presName="parentText" presStyleLbl="node1" presStyleIdx="0" presStyleCnt="4" custScaleX="37547" custLinFactNeighborX="-72652">
        <dgm:presLayoutVars>
          <dgm:chMax val="1"/>
          <dgm:bulletEnabled val="1"/>
        </dgm:presLayoutVars>
      </dgm:prSet>
      <dgm:spPr/>
    </dgm:pt>
    <dgm:pt modelId="{7EBCD687-AB58-458B-AE9B-90063F687879}" type="pres">
      <dgm:prSet presAssocID="{A9507EBF-FCA9-4D8B-B3F9-F307760D355C}" presName="descendantText" presStyleLbl="alignAccFollowNode1" presStyleIdx="0" presStyleCnt="4" custScaleX="133213">
        <dgm:presLayoutVars>
          <dgm:bulletEnabled val="1"/>
        </dgm:presLayoutVars>
      </dgm:prSet>
      <dgm:spPr/>
    </dgm:pt>
    <dgm:pt modelId="{D5F0BECE-1C33-4E43-916D-AF5E02E05EC7}" type="pres">
      <dgm:prSet presAssocID="{61C3DA12-D4B9-4041-B095-2CDDDDA267E8}" presName="sp" presStyleCnt="0"/>
      <dgm:spPr/>
    </dgm:pt>
    <dgm:pt modelId="{50AA0EEB-B694-4F39-AB98-92E17E0FB18C}" type="pres">
      <dgm:prSet presAssocID="{449AE909-4572-4D29-968E-0FAB7B58233F}" presName="linNode" presStyleCnt="0"/>
      <dgm:spPr/>
    </dgm:pt>
    <dgm:pt modelId="{DA600084-4F13-43C3-B648-A4569B1928B5}" type="pres">
      <dgm:prSet presAssocID="{449AE909-4572-4D29-968E-0FAB7B58233F}" presName="parentText" presStyleLbl="node1" presStyleIdx="1" presStyleCnt="4" custScaleX="37547" custLinFactNeighborX="-72652">
        <dgm:presLayoutVars>
          <dgm:chMax val="1"/>
          <dgm:bulletEnabled val="1"/>
        </dgm:presLayoutVars>
      </dgm:prSet>
      <dgm:spPr/>
    </dgm:pt>
    <dgm:pt modelId="{6756DD7E-5AE4-4709-9C92-0882D562151C}" type="pres">
      <dgm:prSet presAssocID="{449AE909-4572-4D29-968E-0FAB7B58233F}" presName="descendantText" presStyleLbl="alignAccFollowNode1" presStyleIdx="1" presStyleCnt="4" custScaleX="133213">
        <dgm:presLayoutVars>
          <dgm:bulletEnabled val="1"/>
        </dgm:presLayoutVars>
      </dgm:prSet>
      <dgm:spPr/>
    </dgm:pt>
    <dgm:pt modelId="{918378DB-E8C6-4E51-9A9F-1C5AB0E75948}" type="pres">
      <dgm:prSet presAssocID="{6F1B953E-45B2-4341-89D6-4ED15D7A9E78}" presName="sp" presStyleCnt="0"/>
      <dgm:spPr/>
    </dgm:pt>
    <dgm:pt modelId="{21672A88-F771-4A46-B9A2-3D33A38D04F3}" type="pres">
      <dgm:prSet presAssocID="{4EB03E05-E2AA-4820-94EA-3F4189B715B7}" presName="linNode" presStyleCnt="0"/>
      <dgm:spPr/>
    </dgm:pt>
    <dgm:pt modelId="{B461FF9B-1B33-40C7-935A-8BD0EBEE2C39}" type="pres">
      <dgm:prSet presAssocID="{4EB03E05-E2AA-4820-94EA-3F4189B715B7}" presName="parentText" presStyleLbl="node1" presStyleIdx="2" presStyleCnt="4" custScaleX="37547" custLinFactNeighborX="-72652">
        <dgm:presLayoutVars>
          <dgm:chMax val="1"/>
          <dgm:bulletEnabled val="1"/>
        </dgm:presLayoutVars>
      </dgm:prSet>
      <dgm:spPr/>
    </dgm:pt>
    <dgm:pt modelId="{8D8D2AB5-766D-4842-A747-5CD9315A031F}" type="pres">
      <dgm:prSet presAssocID="{4EB03E05-E2AA-4820-94EA-3F4189B715B7}" presName="descendantText" presStyleLbl="alignAccFollowNode1" presStyleIdx="2" presStyleCnt="4" custScaleX="133213">
        <dgm:presLayoutVars>
          <dgm:bulletEnabled val="1"/>
        </dgm:presLayoutVars>
      </dgm:prSet>
      <dgm:spPr/>
    </dgm:pt>
    <dgm:pt modelId="{4FD0DAFD-56DA-4F6B-9473-81FD1C77E4F6}" type="pres">
      <dgm:prSet presAssocID="{62CFF835-BEB5-4EBA-A224-589C621D3BED}" presName="sp" presStyleCnt="0"/>
      <dgm:spPr/>
    </dgm:pt>
    <dgm:pt modelId="{5C0EA8D0-AD9E-4FEE-84B9-D1D8950F9E91}" type="pres">
      <dgm:prSet presAssocID="{46B7E344-0FC4-43D0-9BA2-538599BA9F8B}" presName="linNode" presStyleCnt="0"/>
      <dgm:spPr/>
    </dgm:pt>
    <dgm:pt modelId="{F19B522C-1A9D-49DB-8A01-5FDC242FC724}" type="pres">
      <dgm:prSet presAssocID="{46B7E344-0FC4-43D0-9BA2-538599BA9F8B}" presName="parentText" presStyleLbl="node1" presStyleIdx="3" presStyleCnt="4" custScaleX="37547" custLinFactNeighborX="-72652">
        <dgm:presLayoutVars>
          <dgm:chMax val="1"/>
          <dgm:bulletEnabled val="1"/>
        </dgm:presLayoutVars>
      </dgm:prSet>
      <dgm:spPr/>
    </dgm:pt>
    <dgm:pt modelId="{8FCA5D73-F74E-4F24-9A7A-369A268AE0F1}" type="pres">
      <dgm:prSet presAssocID="{46B7E344-0FC4-43D0-9BA2-538599BA9F8B}" presName="descendantText" presStyleLbl="alignAccFollowNode1" presStyleIdx="3" presStyleCnt="4" custScaleX="133213">
        <dgm:presLayoutVars>
          <dgm:bulletEnabled val="1"/>
        </dgm:presLayoutVars>
      </dgm:prSet>
      <dgm:spPr/>
    </dgm:pt>
  </dgm:ptLst>
  <dgm:cxnLst>
    <dgm:cxn modelId="{08879B01-B11F-4697-8F0B-17C90D5EBFA3}" srcId="{46B7E344-0FC4-43D0-9BA2-538599BA9F8B}" destId="{B410F9C5-7FDA-42D0-ADE7-9BE0E65368CE}" srcOrd="2" destOrd="0" parTransId="{B1940790-8FC5-4EDA-B9E9-195342C963AD}" sibTransId="{2D1B0295-99DB-4A93-BC61-DC84EA126337}"/>
    <dgm:cxn modelId="{871DFD02-810D-4EBA-979F-707232C0596B}" type="presOf" srcId="{89993258-62A0-4FDB-A6C5-0166AA5B0776}" destId="{8D8D2AB5-766D-4842-A747-5CD9315A031F}" srcOrd="0" destOrd="1" presId="urn:microsoft.com/office/officeart/2005/8/layout/vList5"/>
    <dgm:cxn modelId="{1B6A2F03-9F73-4D12-8324-A7B28BE5F7D9}" type="presOf" srcId="{D67CC7F8-B0B4-480D-85A8-5E1A307BD108}" destId="{6756DD7E-5AE4-4709-9C92-0882D562151C}" srcOrd="0" destOrd="1" presId="urn:microsoft.com/office/officeart/2005/8/layout/vList5"/>
    <dgm:cxn modelId="{1CA8700A-3E6E-4718-A53C-F0FA9CD19E2E}" type="presOf" srcId="{6ADBE528-1D5B-418A-9F77-8A0398D41F96}" destId="{8D8D2AB5-766D-4842-A747-5CD9315A031F}" srcOrd="0" destOrd="3" presId="urn:microsoft.com/office/officeart/2005/8/layout/vList5"/>
    <dgm:cxn modelId="{616A260B-BD44-4EBF-9D9A-3DDE60E0F709}" type="presOf" srcId="{9E8AC563-5126-4D60-8FE8-B5B0ED626EFB}" destId="{6756DD7E-5AE4-4709-9C92-0882D562151C}" srcOrd="0" destOrd="0" presId="urn:microsoft.com/office/officeart/2005/8/layout/vList5"/>
    <dgm:cxn modelId="{C28A5A12-2B15-4120-AFF7-AA01E19C9E57}" type="presOf" srcId="{BF492E8B-8248-4DC9-80F0-8559BB9778BE}" destId="{7EBCD687-AB58-458B-AE9B-90063F687879}" srcOrd="0" destOrd="0" presId="urn:microsoft.com/office/officeart/2005/8/layout/vList5"/>
    <dgm:cxn modelId="{A0C50314-5A39-4B67-97DF-8AE462CFEC3D}" type="presOf" srcId="{A897EA56-D1B7-4868-9AE2-B4B960457997}" destId="{7EBCD687-AB58-458B-AE9B-90063F687879}" srcOrd="0" destOrd="1" presId="urn:microsoft.com/office/officeart/2005/8/layout/vList5"/>
    <dgm:cxn modelId="{111A8E1E-2C73-4BDA-8D91-6DAD9FEDD19A}" type="presOf" srcId="{D9E01C7D-7DC0-4E2F-BF02-A74EA1270BB4}" destId="{6756DD7E-5AE4-4709-9C92-0882D562151C}" srcOrd="0" destOrd="2" presId="urn:microsoft.com/office/officeart/2005/8/layout/vList5"/>
    <dgm:cxn modelId="{D6A66024-36E8-4F65-B6C9-D1CF36C06580}" srcId="{4EB03E05-E2AA-4820-94EA-3F4189B715B7}" destId="{6ADBE528-1D5B-418A-9F77-8A0398D41F96}" srcOrd="3" destOrd="0" parTransId="{CAB627DE-D24C-4BC8-BEA9-69DB9926C97B}" sibTransId="{62304BEC-FFCE-4E54-AD76-4F34F3363F92}"/>
    <dgm:cxn modelId="{B3C9582B-4C81-4110-8DE9-B0E4828688B2}" srcId="{46B7E344-0FC4-43D0-9BA2-538599BA9F8B}" destId="{0EDE93E3-9C02-4408-9E4B-D7C35C9D5896}" srcOrd="3" destOrd="0" parTransId="{BD6FBCE2-9D11-4A11-8E91-2FCD8A4C583A}" sibTransId="{DD4F3573-D117-4EF3-88AD-0ECA6B70A5C1}"/>
    <dgm:cxn modelId="{84AEF13C-37C4-4B76-AAA0-C85883633B0A}" type="presOf" srcId="{F8ADE76C-A2C2-4277-99C2-7CF2A570FF72}" destId="{6756DD7E-5AE4-4709-9C92-0882D562151C}" srcOrd="0" destOrd="3" presId="urn:microsoft.com/office/officeart/2005/8/layout/vList5"/>
    <dgm:cxn modelId="{98B8FC3E-5BF4-4366-95D9-6452A1E95A04}" srcId="{46B7E344-0FC4-43D0-9BA2-538599BA9F8B}" destId="{96549DAB-D407-426E-A3C4-B54F5AA44B1C}" srcOrd="0" destOrd="0" parTransId="{745419BD-891B-47F8-9545-EBC4EE2F67AA}" sibTransId="{31F406A6-E8F6-4BA4-A4B4-4E511CFBDF6C}"/>
    <dgm:cxn modelId="{5A11193F-12D0-4AB3-8D5A-4DB9EFA8497C}" srcId="{449AE909-4572-4D29-968E-0FAB7B58233F}" destId="{D67CC7F8-B0B4-480D-85A8-5E1A307BD108}" srcOrd="1" destOrd="0" parTransId="{0C6B9583-7BE3-4B18-8150-A14C81299E99}" sibTransId="{A33E885C-EB1D-44BB-AF9B-1AF18DB28754}"/>
    <dgm:cxn modelId="{39C55E5D-4D6F-4EDB-B5BD-1C9EA455B283}" srcId="{449AE909-4572-4D29-968E-0FAB7B58233F}" destId="{F8ADE76C-A2C2-4277-99C2-7CF2A570FF72}" srcOrd="3" destOrd="0" parTransId="{7C705146-4D30-4756-9758-01F910428D4D}" sibTransId="{D4B742A2-1CDC-4752-AE47-F9B84BBBBCEC}"/>
    <dgm:cxn modelId="{6466765E-49C5-4FA5-B2D5-DCBBAD5863D2}" type="presOf" srcId="{8C6F6A05-E475-44DF-BBDD-DB1384A11679}" destId="{0E390D33-917C-4C7B-A5C4-6B45EAA8A04B}" srcOrd="0" destOrd="0" presId="urn:microsoft.com/office/officeart/2005/8/layout/vList5"/>
    <dgm:cxn modelId="{50118B45-3839-49C0-B9D3-1B8BA9280BC6}" srcId="{A9507EBF-FCA9-4D8B-B3F9-F307760D355C}" destId="{BF492E8B-8248-4DC9-80F0-8559BB9778BE}" srcOrd="0" destOrd="0" parTransId="{FD7B2A69-BC3B-4045-9601-9113289751FC}" sibTransId="{17CD6989-007B-4BE6-BA3A-4563D46AE49E}"/>
    <dgm:cxn modelId="{505EBB67-74AD-4CA8-83D9-DDC8D9EBD610}" srcId="{4EB03E05-E2AA-4820-94EA-3F4189B715B7}" destId="{B3EB7834-95BF-4681-9629-86852DF237C8}" srcOrd="2" destOrd="0" parTransId="{47C20352-CB5B-46CE-9250-92A3BAF284FC}" sibTransId="{528B49D1-CBDC-4920-A858-6EDFFCEC441B}"/>
    <dgm:cxn modelId="{2D5D494C-27AB-4549-A9C6-0D844CB30595}" type="presOf" srcId="{57FBE33D-A678-4253-A1F2-47A33A9EC7D5}" destId="{8D8D2AB5-766D-4842-A747-5CD9315A031F}" srcOrd="0" destOrd="0" presId="urn:microsoft.com/office/officeart/2005/8/layout/vList5"/>
    <dgm:cxn modelId="{D367084E-69C8-4882-A8AF-8F20C59588CE}" type="presOf" srcId="{B3EB7834-95BF-4681-9629-86852DF237C8}" destId="{8D8D2AB5-766D-4842-A747-5CD9315A031F}" srcOrd="0" destOrd="2" presId="urn:microsoft.com/office/officeart/2005/8/layout/vList5"/>
    <dgm:cxn modelId="{68D16974-0D86-4BFE-9452-37A535225E3E}" type="presOf" srcId="{4EB03E05-E2AA-4820-94EA-3F4189B715B7}" destId="{B461FF9B-1B33-40C7-935A-8BD0EBEE2C39}" srcOrd="0" destOrd="0" presId="urn:microsoft.com/office/officeart/2005/8/layout/vList5"/>
    <dgm:cxn modelId="{FB82FB59-4979-4274-8B31-7D68FBCFDAF1}" type="presOf" srcId="{449AE909-4572-4D29-968E-0FAB7B58233F}" destId="{DA600084-4F13-43C3-B648-A4569B1928B5}" srcOrd="0" destOrd="0" presId="urn:microsoft.com/office/officeart/2005/8/layout/vList5"/>
    <dgm:cxn modelId="{E3297487-9BCE-4D61-9DEC-7CCF5C1432EC}" type="presOf" srcId="{46B7E344-0FC4-43D0-9BA2-538599BA9F8B}" destId="{F19B522C-1A9D-49DB-8A01-5FDC242FC724}" srcOrd="0" destOrd="0" presId="urn:microsoft.com/office/officeart/2005/8/layout/vList5"/>
    <dgm:cxn modelId="{3EA96D8F-3EDE-4E31-8832-5DE3587E1190}" type="presOf" srcId="{A9507EBF-FCA9-4D8B-B3F9-F307760D355C}" destId="{42AE1612-8BBF-4F1B-95F8-975760462964}" srcOrd="0" destOrd="0" presId="urn:microsoft.com/office/officeart/2005/8/layout/vList5"/>
    <dgm:cxn modelId="{92368E90-7E35-4BD1-8D32-29D1BBE09036}" srcId="{A9507EBF-FCA9-4D8B-B3F9-F307760D355C}" destId="{A897EA56-D1B7-4868-9AE2-B4B960457997}" srcOrd="1" destOrd="0" parTransId="{1F1BCE63-8246-422E-A779-2B6318790663}" sibTransId="{B15D3509-A4BE-4204-8A26-019798A3760C}"/>
    <dgm:cxn modelId="{3646AB90-066C-4816-A73E-6A2E8FBF81F9}" srcId="{46B7E344-0FC4-43D0-9BA2-538599BA9F8B}" destId="{D4F11E86-6BC4-4AAB-9235-38690FC35D02}" srcOrd="1" destOrd="0" parTransId="{EC807006-5E19-4523-A5B7-CB3295D3ECD2}" sibTransId="{9DB5249C-294A-48EB-BD85-D91E1526A7C8}"/>
    <dgm:cxn modelId="{0AB4C698-1888-4D4B-8991-8A679F683933}" srcId="{449AE909-4572-4D29-968E-0FAB7B58233F}" destId="{D9E01C7D-7DC0-4E2F-BF02-A74EA1270BB4}" srcOrd="2" destOrd="0" parTransId="{B2A7734B-6B3C-4128-92D6-C7E7B66A5399}" sibTransId="{64FC58B4-57A0-45A6-878B-004ED51D1E47}"/>
    <dgm:cxn modelId="{C5CAA8A6-A6F5-419B-B5EF-98671C66B022}" srcId="{8C6F6A05-E475-44DF-BBDD-DB1384A11679}" destId="{449AE909-4572-4D29-968E-0FAB7B58233F}" srcOrd="1" destOrd="0" parTransId="{65F90C65-A638-45BE-8C34-BE119D4206DA}" sibTransId="{6F1B953E-45B2-4341-89D6-4ED15D7A9E78}"/>
    <dgm:cxn modelId="{E901C8A8-669D-417A-B5AA-0FCC812B6D66}" type="presOf" srcId="{96549DAB-D407-426E-A3C4-B54F5AA44B1C}" destId="{8FCA5D73-F74E-4F24-9A7A-369A268AE0F1}" srcOrd="0" destOrd="0" presId="urn:microsoft.com/office/officeart/2005/8/layout/vList5"/>
    <dgm:cxn modelId="{751291BA-2CA0-4500-94A4-6EBFA94BB148}" srcId="{A9507EBF-FCA9-4D8B-B3F9-F307760D355C}" destId="{F51E917C-CB2C-4973-A639-5688754D2FFB}" srcOrd="3" destOrd="0" parTransId="{D659290F-5FCD-485E-AF72-E78121846CC4}" sibTransId="{C40E7EA1-5597-4A35-A8C5-979DD30E6283}"/>
    <dgm:cxn modelId="{D61AFBC6-BF9D-4827-8224-F1B8707F97AF}" srcId="{4EB03E05-E2AA-4820-94EA-3F4189B715B7}" destId="{89993258-62A0-4FDB-A6C5-0166AA5B0776}" srcOrd="1" destOrd="0" parTransId="{B61010EA-48EB-4A45-BC86-BFC2E80BD797}" sibTransId="{86291D24-CD75-447F-B9BE-E70008EBD639}"/>
    <dgm:cxn modelId="{C2BD20D0-05B4-47F5-A5B0-7C41F3347067}" type="presOf" srcId="{B410F9C5-7FDA-42D0-ADE7-9BE0E65368CE}" destId="{8FCA5D73-F74E-4F24-9A7A-369A268AE0F1}" srcOrd="0" destOrd="2" presId="urn:microsoft.com/office/officeart/2005/8/layout/vList5"/>
    <dgm:cxn modelId="{79529DD5-F4DF-4F50-B417-8144E1A7F068}" srcId="{8C6F6A05-E475-44DF-BBDD-DB1384A11679}" destId="{A9507EBF-FCA9-4D8B-B3F9-F307760D355C}" srcOrd="0" destOrd="0" parTransId="{3BE49435-1751-4A49-841F-ED1CD39427E6}" sibTransId="{61C3DA12-D4B9-4041-B095-2CDDDDA267E8}"/>
    <dgm:cxn modelId="{52C474D6-CFBD-4D70-8325-572F23B2E0FF}" type="presOf" srcId="{613821EB-36F8-4116-84C0-4D46B51F34FA}" destId="{7EBCD687-AB58-458B-AE9B-90063F687879}" srcOrd="0" destOrd="2" presId="urn:microsoft.com/office/officeart/2005/8/layout/vList5"/>
    <dgm:cxn modelId="{17B3F4E3-A6B9-48B7-8A4F-AB26AF9AD1E4}" srcId="{4EB03E05-E2AA-4820-94EA-3F4189B715B7}" destId="{57FBE33D-A678-4253-A1F2-47A33A9EC7D5}" srcOrd="0" destOrd="0" parTransId="{C4F96AD4-CE34-457F-81A4-3F72BEA09756}" sibTransId="{4E85026A-90B8-4A17-A60A-72CA26F3A238}"/>
    <dgm:cxn modelId="{2E70C7EA-47C4-4ED2-98B9-095AEE7CBC98}" type="presOf" srcId="{F51E917C-CB2C-4973-A639-5688754D2FFB}" destId="{7EBCD687-AB58-458B-AE9B-90063F687879}" srcOrd="0" destOrd="3" presId="urn:microsoft.com/office/officeart/2005/8/layout/vList5"/>
    <dgm:cxn modelId="{AA3364EB-A76E-4B48-A91A-5139775418F6}" srcId="{8C6F6A05-E475-44DF-BBDD-DB1384A11679}" destId="{46B7E344-0FC4-43D0-9BA2-538599BA9F8B}" srcOrd="3" destOrd="0" parTransId="{AF514FDC-0E58-4919-82A4-0F166A5EEBF9}" sibTransId="{B0FB6DF4-E35E-4C84-BB7F-57EA93C8F48F}"/>
    <dgm:cxn modelId="{A39B39F3-88B4-4735-8386-569E88F81B5C}" srcId="{A9507EBF-FCA9-4D8B-B3F9-F307760D355C}" destId="{613821EB-36F8-4116-84C0-4D46B51F34FA}" srcOrd="2" destOrd="0" parTransId="{ECD1F08C-56B3-4F12-90B7-76BAF58E9AF5}" sibTransId="{48FEC829-0705-4A59-8D1B-DD9014E3033C}"/>
    <dgm:cxn modelId="{945E5EF5-8BEF-4D13-AC5F-17E81C301EA4}" srcId="{449AE909-4572-4D29-968E-0FAB7B58233F}" destId="{9E8AC563-5126-4D60-8FE8-B5B0ED626EFB}" srcOrd="0" destOrd="0" parTransId="{5231EA1A-D99A-4F7F-B5A2-C9C579A55026}" sibTransId="{1CAAB07E-1E17-4616-8F91-17361FEE0C69}"/>
    <dgm:cxn modelId="{AE70FFF6-9CA6-4225-972B-17CAA27EC0B5}" srcId="{8C6F6A05-E475-44DF-BBDD-DB1384A11679}" destId="{4EB03E05-E2AA-4820-94EA-3F4189B715B7}" srcOrd="2" destOrd="0" parTransId="{27810DD7-023C-495D-90BF-59F945472E5E}" sibTransId="{62CFF835-BEB5-4EBA-A224-589C621D3BED}"/>
    <dgm:cxn modelId="{D69AC6F7-3E97-4450-BD74-BDC15FE3B8D9}" type="presOf" srcId="{D4F11E86-6BC4-4AAB-9235-38690FC35D02}" destId="{8FCA5D73-F74E-4F24-9A7A-369A268AE0F1}" srcOrd="0" destOrd="1" presId="urn:microsoft.com/office/officeart/2005/8/layout/vList5"/>
    <dgm:cxn modelId="{4657A8FF-6A01-4B5A-919B-16A0C2122AFD}" type="presOf" srcId="{0EDE93E3-9C02-4408-9E4B-D7C35C9D5896}" destId="{8FCA5D73-F74E-4F24-9A7A-369A268AE0F1}" srcOrd="0" destOrd="3" presId="urn:microsoft.com/office/officeart/2005/8/layout/vList5"/>
    <dgm:cxn modelId="{6927FBA8-FE2F-4B69-82B7-F2DF686017BD}" type="presParOf" srcId="{0E390D33-917C-4C7B-A5C4-6B45EAA8A04B}" destId="{F2B2340B-A16F-4FC6-81ED-9C1228512DB2}" srcOrd="0" destOrd="0" presId="urn:microsoft.com/office/officeart/2005/8/layout/vList5"/>
    <dgm:cxn modelId="{9E34C7C9-4474-46A0-9823-905D061AC40F}" type="presParOf" srcId="{F2B2340B-A16F-4FC6-81ED-9C1228512DB2}" destId="{42AE1612-8BBF-4F1B-95F8-975760462964}" srcOrd="0" destOrd="0" presId="urn:microsoft.com/office/officeart/2005/8/layout/vList5"/>
    <dgm:cxn modelId="{0FACD840-A523-42A9-8783-692574062B89}" type="presParOf" srcId="{F2B2340B-A16F-4FC6-81ED-9C1228512DB2}" destId="{7EBCD687-AB58-458B-AE9B-90063F687879}" srcOrd="1" destOrd="0" presId="urn:microsoft.com/office/officeart/2005/8/layout/vList5"/>
    <dgm:cxn modelId="{E5900178-4C94-48BD-91A1-FF084083355C}" type="presParOf" srcId="{0E390D33-917C-4C7B-A5C4-6B45EAA8A04B}" destId="{D5F0BECE-1C33-4E43-916D-AF5E02E05EC7}" srcOrd="1" destOrd="0" presId="urn:microsoft.com/office/officeart/2005/8/layout/vList5"/>
    <dgm:cxn modelId="{93818020-CE5E-46B5-98EC-F6C0ADEAECA4}" type="presParOf" srcId="{0E390D33-917C-4C7B-A5C4-6B45EAA8A04B}" destId="{50AA0EEB-B694-4F39-AB98-92E17E0FB18C}" srcOrd="2" destOrd="0" presId="urn:microsoft.com/office/officeart/2005/8/layout/vList5"/>
    <dgm:cxn modelId="{6FF5D398-30F8-49CF-A096-D27A7673692E}" type="presParOf" srcId="{50AA0EEB-B694-4F39-AB98-92E17E0FB18C}" destId="{DA600084-4F13-43C3-B648-A4569B1928B5}" srcOrd="0" destOrd="0" presId="urn:microsoft.com/office/officeart/2005/8/layout/vList5"/>
    <dgm:cxn modelId="{F5F31EE7-C31B-4345-9B6A-079639A1130F}" type="presParOf" srcId="{50AA0EEB-B694-4F39-AB98-92E17E0FB18C}" destId="{6756DD7E-5AE4-4709-9C92-0882D562151C}" srcOrd="1" destOrd="0" presId="urn:microsoft.com/office/officeart/2005/8/layout/vList5"/>
    <dgm:cxn modelId="{BEB724C9-254E-4F2C-9707-CAB238ACF16B}" type="presParOf" srcId="{0E390D33-917C-4C7B-A5C4-6B45EAA8A04B}" destId="{918378DB-E8C6-4E51-9A9F-1C5AB0E75948}" srcOrd="3" destOrd="0" presId="urn:microsoft.com/office/officeart/2005/8/layout/vList5"/>
    <dgm:cxn modelId="{2A21620D-003B-48E4-8CAA-2588B69EF76A}" type="presParOf" srcId="{0E390D33-917C-4C7B-A5C4-6B45EAA8A04B}" destId="{21672A88-F771-4A46-B9A2-3D33A38D04F3}" srcOrd="4" destOrd="0" presId="urn:microsoft.com/office/officeart/2005/8/layout/vList5"/>
    <dgm:cxn modelId="{EEE27EC1-7C99-4D99-9051-C1E752BBE337}" type="presParOf" srcId="{21672A88-F771-4A46-B9A2-3D33A38D04F3}" destId="{B461FF9B-1B33-40C7-935A-8BD0EBEE2C39}" srcOrd="0" destOrd="0" presId="urn:microsoft.com/office/officeart/2005/8/layout/vList5"/>
    <dgm:cxn modelId="{FD545009-3B86-40DE-BFB4-FB92BF34D524}" type="presParOf" srcId="{21672A88-F771-4A46-B9A2-3D33A38D04F3}" destId="{8D8D2AB5-766D-4842-A747-5CD9315A031F}" srcOrd="1" destOrd="0" presId="urn:microsoft.com/office/officeart/2005/8/layout/vList5"/>
    <dgm:cxn modelId="{AC862668-8AE3-4B4B-828E-49B992F8C46E}" type="presParOf" srcId="{0E390D33-917C-4C7B-A5C4-6B45EAA8A04B}" destId="{4FD0DAFD-56DA-4F6B-9473-81FD1C77E4F6}" srcOrd="5" destOrd="0" presId="urn:microsoft.com/office/officeart/2005/8/layout/vList5"/>
    <dgm:cxn modelId="{FF62E403-AD5A-4D40-A17D-2672E52DB911}" type="presParOf" srcId="{0E390D33-917C-4C7B-A5C4-6B45EAA8A04B}" destId="{5C0EA8D0-AD9E-4FEE-84B9-D1D8950F9E91}" srcOrd="6" destOrd="0" presId="urn:microsoft.com/office/officeart/2005/8/layout/vList5"/>
    <dgm:cxn modelId="{2BB868B6-E512-46CF-97C4-0788A56B4D31}" type="presParOf" srcId="{5C0EA8D0-AD9E-4FEE-84B9-D1D8950F9E91}" destId="{F19B522C-1A9D-49DB-8A01-5FDC242FC724}" srcOrd="0" destOrd="0" presId="urn:microsoft.com/office/officeart/2005/8/layout/vList5"/>
    <dgm:cxn modelId="{69CD518C-6764-428F-A019-3FF52A32F234}" type="presParOf" srcId="{5C0EA8D0-AD9E-4FEE-84B9-D1D8950F9E91}" destId="{8FCA5D73-F74E-4F24-9A7A-369A268AE0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573E5-4806-413B-93F5-1DB1C6B24E96}"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11EE8765-0B47-4C1A-A53D-08964D7E1742}">
      <dgm:prSet phldrT="[Text]"/>
      <dgm:spPr/>
      <dgm:t>
        <a:bodyPr/>
        <a:lstStyle/>
        <a:p>
          <a:r>
            <a:rPr lang="en-GB" b="1"/>
            <a:t>2004</a:t>
          </a:r>
        </a:p>
      </dgm:t>
    </dgm:pt>
    <dgm:pt modelId="{6C8216DC-8F6A-47AD-814E-7DFF159120B8}" type="parTrans" cxnId="{2576B931-7BBC-4FCB-A249-A7275E623BE8}">
      <dgm:prSet/>
      <dgm:spPr/>
      <dgm:t>
        <a:bodyPr/>
        <a:lstStyle/>
        <a:p>
          <a:endParaRPr lang="en-US"/>
        </a:p>
      </dgm:t>
    </dgm:pt>
    <dgm:pt modelId="{3309F6DB-9836-453F-8397-22978B91272A}" type="sibTrans" cxnId="{2576B931-7BBC-4FCB-A249-A7275E623BE8}">
      <dgm:prSet/>
      <dgm:spPr/>
      <dgm:t>
        <a:bodyPr/>
        <a:lstStyle/>
        <a:p>
          <a:endParaRPr lang="en-US"/>
        </a:p>
      </dgm:t>
    </dgm:pt>
    <dgm:pt modelId="{7C58875D-3642-491A-9206-E9B0EC4C58A7}">
      <dgm:prSet phldrT="[Text]"/>
      <dgm:spPr/>
      <dgm:t>
        <a:bodyPr/>
        <a:lstStyle/>
        <a:p>
          <a:r>
            <a:rPr lang="en-GB" b="1"/>
            <a:t>Modernisation</a:t>
          </a:r>
          <a:r>
            <a:rPr lang="en-GB"/>
            <a:t> and an implementation plan for the 2004 Acts?</a:t>
          </a:r>
          <a:endParaRPr lang="en-US"/>
        </a:p>
      </dgm:t>
    </dgm:pt>
    <dgm:pt modelId="{544C9AE9-1F54-4802-8659-F2315F4AE3C6}" type="parTrans" cxnId="{04F18F97-CF7B-44DE-A278-10E7C963CFF6}">
      <dgm:prSet/>
      <dgm:spPr/>
      <dgm:t>
        <a:bodyPr/>
        <a:lstStyle/>
        <a:p>
          <a:endParaRPr lang="en-US"/>
        </a:p>
      </dgm:t>
    </dgm:pt>
    <dgm:pt modelId="{13C5A2C0-27B1-47F6-A73D-EDDA5B879CCE}" type="sibTrans" cxnId="{04F18F97-CF7B-44DE-A278-10E7C963CFF6}">
      <dgm:prSet/>
      <dgm:spPr/>
      <dgm:t>
        <a:bodyPr/>
        <a:lstStyle/>
        <a:p>
          <a:endParaRPr lang="en-US"/>
        </a:p>
      </dgm:t>
    </dgm:pt>
    <dgm:pt modelId="{38B950B4-0F8D-44C5-A8B6-0AE1481BD62D}">
      <dgm:prSet phldrT="[Text]"/>
      <dgm:spPr/>
      <dgm:t>
        <a:bodyPr/>
        <a:lstStyle/>
        <a:p>
          <a:r>
            <a:rPr lang="en-US" b="1"/>
            <a:t>2006</a:t>
          </a:r>
        </a:p>
      </dgm:t>
    </dgm:pt>
    <dgm:pt modelId="{FBF4D22C-AB4F-43FD-A38D-D856337D3654}" type="parTrans" cxnId="{45EC33B4-D2E0-483D-B173-62821E808B85}">
      <dgm:prSet/>
      <dgm:spPr/>
      <dgm:t>
        <a:bodyPr/>
        <a:lstStyle/>
        <a:p>
          <a:endParaRPr lang="en-US"/>
        </a:p>
      </dgm:t>
    </dgm:pt>
    <dgm:pt modelId="{D9619D2F-7FD7-4DE6-8E5D-F4DDB5D0FB0D}" type="sibTrans" cxnId="{45EC33B4-D2E0-483D-B173-62821E808B85}">
      <dgm:prSet/>
      <dgm:spPr/>
      <dgm:t>
        <a:bodyPr/>
        <a:lstStyle/>
        <a:p>
          <a:endParaRPr lang="en-US"/>
        </a:p>
      </dgm:t>
    </dgm:pt>
    <dgm:pt modelId="{7ECFA4E6-C999-4654-B42F-B066D3C1394A}">
      <dgm:prSet phldrT="[Text]"/>
      <dgm:spPr/>
      <dgm:t>
        <a:bodyPr/>
        <a:lstStyle/>
        <a:p>
          <a:r>
            <a:rPr lang="en-GB" b="1"/>
            <a:t>People, communities and fire safety </a:t>
          </a:r>
          <a:r>
            <a:rPr lang="en-GB"/>
            <a:t>- the development of a longer term perspective.</a:t>
          </a:r>
          <a:endParaRPr lang="en-US"/>
        </a:p>
      </dgm:t>
    </dgm:pt>
    <dgm:pt modelId="{5E0257F0-24B1-413C-BDC9-EDC7FEDEFEE4}" type="parTrans" cxnId="{03695EDB-FCF7-4C94-B7DD-7B4EAD16D1C5}">
      <dgm:prSet/>
      <dgm:spPr/>
      <dgm:t>
        <a:bodyPr/>
        <a:lstStyle/>
        <a:p>
          <a:endParaRPr lang="en-US"/>
        </a:p>
      </dgm:t>
    </dgm:pt>
    <dgm:pt modelId="{93EE47A9-5517-4C13-BEEB-2F44A3024802}" type="sibTrans" cxnId="{03695EDB-FCF7-4C94-B7DD-7B4EAD16D1C5}">
      <dgm:prSet/>
      <dgm:spPr/>
      <dgm:t>
        <a:bodyPr/>
        <a:lstStyle/>
        <a:p>
          <a:endParaRPr lang="en-US"/>
        </a:p>
      </dgm:t>
    </dgm:pt>
    <dgm:pt modelId="{262223A8-9F6E-4A73-947B-E01E63C3A953}">
      <dgm:prSet phldrT="[Text]"/>
      <dgm:spPr/>
      <dgm:t>
        <a:bodyPr/>
        <a:lstStyle/>
        <a:p>
          <a:r>
            <a:rPr lang="en-US" b="1"/>
            <a:t>2012</a:t>
          </a:r>
        </a:p>
      </dgm:t>
    </dgm:pt>
    <dgm:pt modelId="{DCA51BF6-CE67-4502-AECE-928E51FACB28}" type="parTrans" cxnId="{01B96C31-930C-4454-AB9A-01807A51065C}">
      <dgm:prSet/>
      <dgm:spPr/>
      <dgm:t>
        <a:bodyPr/>
        <a:lstStyle/>
        <a:p>
          <a:endParaRPr lang="en-US"/>
        </a:p>
      </dgm:t>
    </dgm:pt>
    <dgm:pt modelId="{52F2ACF5-F462-447E-BF1D-DA7C01F8128E}" type="sibTrans" cxnId="{01B96C31-930C-4454-AB9A-01807A51065C}">
      <dgm:prSet/>
      <dgm:spPr/>
      <dgm:t>
        <a:bodyPr/>
        <a:lstStyle/>
        <a:p>
          <a:endParaRPr lang="en-US"/>
        </a:p>
      </dgm:t>
    </dgm:pt>
    <dgm:pt modelId="{7D99AC1D-F5E6-45C7-86DF-C90A66EF4B0C}">
      <dgm:prSet phldrT="[Text]"/>
      <dgm:spPr/>
      <dgm:t>
        <a:bodyPr/>
        <a:lstStyle/>
        <a:p>
          <a:r>
            <a:rPr lang="en-GB" b="1" dirty="0"/>
            <a:t>Austerity-Localism</a:t>
          </a:r>
          <a:r>
            <a:rPr lang="en-GB" dirty="0"/>
            <a:t>, cutback management and abdication of central government responsibility</a:t>
          </a:r>
          <a:endParaRPr lang="en-US" dirty="0"/>
        </a:p>
      </dgm:t>
    </dgm:pt>
    <dgm:pt modelId="{654BD7C4-8FD1-48C0-9A16-120528E5CDE1}" type="parTrans" cxnId="{E9FF6029-1B26-4676-9C27-A7898E4F82B6}">
      <dgm:prSet/>
      <dgm:spPr/>
      <dgm:t>
        <a:bodyPr/>
        <a:lstStyle/>
        <a:p>
          <a:endParaRPr lang="en-US"/>
        </a:p>
      </dgm:t>
    </dgm:pt>
    <dgm:pt modelId="{D246052D-01CC-41F1-8CE6-B4FEE99B513B}" type="sibTrans" cxnId="{E9FF6029-1B26-4676-9C27-A7898E4F82B6}">
      <dgm:prSet/>
      <dgm:spPr/>
      <dgm:t>
        <a:bodyPr/>
        <a:lstStyle/>
        <a:p>
          <a:endParaRPr lang="en-US"/>
        </a:p>
      </dgm:t>
    </dgm:pt>
    <dgm:pt modelId="{2116D9B7-7D81-4826-9875-06E07646EFA6}">
      <dgm:prSet/>
      <dgm:spPr/>
      <dgm:t>
        <a:bodyPr/>
        <a:lstStyle/>
        <a:p>
          <a:r>
            <a:rPr lang="en-US" b="1"/>
            <a:t>2008</a:t>
          </a:r>
        </a:p>
      </dgm:t>
    </dgm:pt>
    <dgm:pt modelId="{680C58BC-E0EC-402F-B06D-5C065216D0EC}" type="parTrans" cxnId="{E177189F-ED73-4FCD-912F-7CCF06D1343B}">
      <dgm:prSet/>
      <dgm:spPr/>
      <dgm:t>
        <a:bodyPr/>
        <a:lstStyle/>
        <a:p>
          <a:endParaRPr lang="en-US"/>
        </a:p>
      </dgm:t>
    </dgm:pt>
    <dgm:pt modelId="{EB3536EA-706C-4099-8647-F5F5FF977C99}" type="sibTrans" cxnId="{E177189F-ED73-4FCD-912F-7CCF06D1343B}">
      <dgm:prSet/>
      <dgm:spPr/>
      <dgm:t>
        <a:bodyPr/>
        <a:lstStyle/>
        <a:p>
          <a:endParaRPr lang="en-US"/>
        </a:p>
      </dgm:t>
    </dgm:pt>
    <dgm:pt modelId="{AD33B598-6347-41F6-8BF1-3B7EA64DFEDA}">
      <dgm:prSet/>
      <dgm:spPr/>
      <dgm:t>
        <a:bodyPr/>
        <a:lstStyle/>
        <a:p>
          <a:r>
            <a:rPr lang="en-GB" b="1"/>
            <a:t>Collaborative place making </a:t>
          </a:r>
          <a:r>
            <a:rPr lang="en-GB"/>
            <a:t>as the new strategic intent with a more focused and strategic plan</a:t>
          </a:r>
          <a:endParaRPr lang="en-US"/>
        </a:p>
      </dgm:t>
    </dgm:pt>
    <dgm:pt modelId="{C73074AF-7889-43D6-9308-F202B14046BF}" type="parTrans" cxnId="{096ABE01-3442-4F86-80FE-56B6D456D056}">
      <dgm:prSet/>
      <dgm:spPr/>
      <dgm:t>
        <a:bodyPr/>
        <a:lstStyle/>
        <a:p>
          <a:endParaRPr lang="en-US"/>
        </a:p>
      </dgm:t>
    </dgm:pt>
    <dgm:pt modelId="{03C52A62-DADA-4336-90E1-C8E12F7D86F7}" type="sibTrans" cxnId="{096ABE01-3442-4F86-80FE-56B6D456D056}">
      <dgm:prSet/>
      <dgm:spPr/>
      <dgm:t>
        <a:bodyPr/>
        <a:lstStyle/>
        <a:p>
          <a:endParaRPr lang="en-US"/>
        </a:p>
      </dgm:t>
    </dgm:pt>
    <dgm:pt modelId="{3D38B212-7840-4E6A-812E-3E528292409C}">
      <dgm:prSet phldrT="[Text]"/>
      <dgm:spPr/>
      <dgm:t>
        <a:bodyPr/>
        <a:lstStyle/>
        <a:p>
          <a:r>
            <a:rPr lang="en-US" b="1"/>
            <a:t>2018</a:t>
          </a:r>
        </a:p>
      </dgm:t>
    </dgm:pt>
    <dgm:pt modelId="{AA8C4842-615E-4BA7-90AA-53B20DFA0A4E}" type="parTrans" cxnId="{CC08B026-0BFB-47B3-945A-D6CC386F1EC0}">
      <dgm:prSet/>
      <dgm:spPr/>
      <dgm:t>
        <a:bodyPr/>
        <a:lstStyle/>
        <a:p>
          <a:endParaRPr lang="en-US"/>
        </a:p>
      </dgm:t>
    </dgm:pt>
    <dgm:pt modelId="{F2A55618-19A4-4F43-B30E-69F3EEFC4886}" type="sibTrans" cxnId="{CC08B026-0BFB-47B3-945A-D6CC386F1EC0}">
      <dgm:prSet/>
      <dgm:spPr/>
      <dgm:t>
        <a:bodyPr/>
        <a:lstStyle/>
        <a:p>
          <a:endParaRPr lang="en-US"/>
        </a:p>
      </dgm:t>
    </dgm:pt>
    <dgm:pt modelId="{7B16FE82-2A70-4DDB-9821-C722B885B5A7}">
      <dgm:prSet phldrT="[Text]"/>
      <dgm:spPr/>
      <dgm:t>
        <a:bodyPr/>
        <a:lstStyle/>
        <a:p>
          <a:r>
            <a:rPr lang="en-GB" b="1"/>
            <a:t>Revisionism</a:t>
          </a:r>
          <a:r>
            <a:rPr lang="en-GB"/>
            <a:t> - mea culpa (T. May) but is it as comprehensive or fit for purpose as it claims? </a:t>
          </a:r>
          <a:endParaRPr lang="en-US"/>
        </a:p>
      </dgm:t>
    </dgm:pt>
    <dgm:pt modelId="{5EBF7074-BB57-436D-8E71-4A23781D320A}" type="parTrans" cxnId="{F3F4647F-49E1-4A93-B1B7-D6997A215B9F}">
      <dgm:prSet/>
      <dgm:spPr/>
      <dgm:t>
        <a:bodyPr/>
        <a:lstStyle/>
        <a:p>
          <a:endParaRPr lang="en-US"/>
        </a:p>
      </dgm:t>
    </dgm:pt>
    <dgm:pt modelId="{1DCABAB9-A0BD-4F62-9221-FFC1CFEFF0F5}" type="sibTrans" cxnId="{F3F4647F-49E1-4A93-B1B7-D6997A215B9F}">
      <dgm:prSet/>
      <dgm:spPr/>
      <dgm:t>
        <a:bodyPr/>
        <a:lstStyle/>
        <a:p>
          <a:endParaRPr lang="en-US"/>
        </a:p>
      </dgm:t>
    </dgm:pt>
    <dgm:pt modelId="{52152ACA-93BD-4FCB-9915-390BE57A9D2B}" type="pres">
      <dgm:prSet presAssocID="{5BC573E5-4806-413B-93F5-1DB1C6B24E96}" presName="linearFlow" presStyleCnt="0">
        <dgm:presLayoutVars>
          <dgm:dir/>
          <dgm:animLvl val="lvl"/>
          <dgm:resizeHandles val="exact"/>
        </dgm:presLayoutVars>
      </dgm:prSet>
      <dgm:spPr/>
    </dgm:pt>
    <dgm:pt modelId="{07F4C9D5-63B4-4B73-AA9A-2E0EE5DC9423}" type="pres">
      <dgm:prSet presAssocID="{11EE8765-0B47-4C1A-A53D-08964D7E1742}" presName="composite" presStyleCnt="0"/>
      <dgm:spPr/>
    </dgm:pt>
    <dgm:pt modelId="{153AF9CB-AE97-43A6-AE04-D4816D4B7720}" type="pres">
      <dgm:prSet presAssocID="{11EE8765-0B47-4C1A-A53D-08964D7E1742}" presName="parentText" presStyleLbl="alignNode1" presStyleIdx="0" presStyleCnt="5">
        <dgm:presLayoutVars>
          <dgm:chMax val="1"/>
          <dgm:bulletEnabled val="1"/>
        </dgm:presLayoutVars>
      </dgm:prSet>
      <dgm:spPr/>
    </dgm:pt>
    <dgm:pt modelId="{9A0BD16B-7CE9-4232-A132-3B93DA237056}" type="pres">
      <dgm:prSet presAssocID="{11EE8765-0B47-4C1A-A53D-08964D7E1742}" presName="descendantText" presStyleLbl="alignAcc1" presStyleIdx="0" presStyleCnt="5">
        <dgm:presLayoutVars>
          <dgm:bulletEnabled val="1"/>
        </dgm:presLayoutVars>
      </dgm:prSet>
      <dgm:spPr/>
    </dgm:pt>
    <dgm:pt modelId="{9727A8FC-3AF0-4002-AFE0-7FF7374DEA15}" type="pres">
      <dgm:prSet presAssocID="{3309F6DB-9836-453F-8397-22978B91272A}" presName="sp" presStyleCnt="0"/>
      <dgm:spPr/>
    </dgm:pt>
    <dgm:pt modelId="{3170E69B-7ACF-4DF5-8B3D-C1E4721DB628}" type="pres">
      <dgm:prSet presAssocID="{38B950B4-0F8D-44C5-A8B6-0AE1481BD62D}" presName="composite" presStyleCnt="0"/>
      <dgm:spPr/>
    </dgm:pt>
    <dgm:pt modelId="{0FFB5195-EC93-4087-8681-E9DBF980E89E}" type="pres">
      <dgm:prSet presAssocID="{38B950B4-0F8D-44C5-A8B6-0AE1481BD62D}" presName="parentText" presStyleLbl="alignNode1" presStyleIdx="1" presStyleCnt="5">
        <dgm:presLayoutVars>
          <dgm:chMax val="1"/>
          <dgm:bulletEnabled val="1"/>
        </dgm:presLayoutVars>
      </dgm:prSet>
      <dgm:spPr/>
    </dgm:pt>
    <dgm:pt modelId="{109238B7-282C-4925-AA5E-551F0A172993}" type="pres">
      <dgm:prSet presAssocID="{38B950B4-0F8D-44C5-A8B6-0AE1481BD62D}" presName="descendantText" presStyleLbl="alignAcc1" presStyleIdx="1" presStyleCnt="5">
        <dgm:presLayoutVars>
          <dgm:bulletEnabled val="1"/>
        </dgm:presLayoutVars>
      </dgm:prSet>
      <dgm:spPr/>
    </dgm:pt>
    <dgm:pt modelId="{7D03F5A0-21B2-4CBA-AB4B-BC7662BD4EC3}" type="pres">
      <dgm:prSet presAssocID="{D9619D2F-7FD7-4DE6-8E5D-F4DDB5D0FB0D}" presName="sp" presStyleCnt="0"/>
      <dgm:spPr/>
    </dgm:pt>
    <dgm:pt modelId="{4C07520C-A295-4DD7-A53E-F60921579052}" type="pres">
      <dgm:prSet presAssocID="{2116D9B7-7D81-4826-9875-06E07646EFA6}" presName="composite" presStyleCnt="0"/>
      <dgm:spPr/>
    </dgm:pt>
    <dgm:pt modelId="{FA2A5FB0-8EEC-43F2-96BA-3D90A7B58E9F}" type="pres">
      <dgm:prSet presAssocID="{2116D9B7-7D81-4826-9875-06E07646EFA6}" presName="parentText" presStyleLbl="alignNode1" presStyleIdx="2" presStyleCnt="5">
        <dgm:presLayoutVars>
          <dgm:chMax val="1"/>
          <dgm:bulletEnabled val="1"/>
        </dgm:presLayoutVars>
      </dgm:prSet>
      <dgm:spPr/>
    </dgm:pt>
    <dgm:pt modelId="{780598CE-E435-4CD4-BD0D-909974E703C9}" type="pres">
      <dgm:prSet presAssocID="{2116D9B7-7D81-4826-9875-06E07646EFA6}" presName="descendantText" presStyleLbl="alignAcc1" presStyleIdx="2" presStyleCnt="5">
        <dgm:presLayoutVars>
          <dgm:bulletEnabled val="1"/>
        </dgm:presLayoutVars>
      </dgm:prSet>
      <dgm:spPr/>
    </dgm:pt>
    <dgm:pt modelId="{5C5BC879-1990-481E-A7C6-CBACF5D2911F}" type="pres">
      <dgm:prSet presAssocID="{EB3536EA-706C-4099-8647-F5F5FF977C99}" presName="sp" presStyleCnt="0"/>
      <dgm:spPr/>
    </dgm:pt>
    <dgm:pt modelId="{1625CF4D-16B9-4588-8321-EF9D775E412E}" type="pres">
      <dgm:prSet presAssocID="{262223A8-9F6E-4A73-947B-E01E63C3A953}" presName="composite" presStyleCnt="0"/>
      <dgm:spPr/>
    </dgm:pt>
    <dgm:pt modelId="{0EDF43A1-37D1-4BED-B41D-3B6ACE1B6F2C}" type="pres">
      <dgm:prSet presAssocID="{262223A8-9F6E-4A73-947B-E01E63C3A953}" presName="parentText" presStyleLbl="alignNode1" presStyleIdx="3" presStyleCnt="5">
        <dgm:presLayoutVars>
          <dgm:chMax val="1"/>
          <dgm:bulletEnabled val="1"/>
        </dgm:presLayoutVars>
      </dgm:prSet>
      <dgm:spPr/>
    </dgm:pt>
    <dgm:pt modelId="{5E26595C-5114-4221-9E49-C14A8367E07E}" type="pres">
      <dgm:prSet presAssocID="{262223A8-9F6E-4A73-947B-E01E63C3A953}" presName="descendantText" presStyleLbl="alignAcc1" presStyleIdx="3" presStyleCnt="5">
        <dgm:presLayoutVars>
          <dgm:bulletEnabled val="1"/>
        </dgm:presLayoutVars>
      </dgm:prSet>
      <dgm:spPr/>
    </dgm:pt>
    <dgm:pt modelId="{E0C751CA-DB09-42B1-8E1A-670B489B12B9}" type="pres">
      <dgm:prSet presAssocID="{52F2ACF5-F462-447E-BF1D-DA7C01F8128E}" presName="sp" presStyleCnt="0"/>
      <dgm:spPr/>
    </dgm:pt>
    <dgm:pt modelId="{A39A2036-3FBC-41E2-A4D8-93C92F6E7A20}" type="pres">
      <dgm:prSet presAssocID="{3D38B212-7840-4E6A-812E-3E528292409C}" presName="composite" presStyleCnt="0"/>
      <dgm:spPr/>
    </dgm:pt>
    <dgm:pt modelId="{57F75FDA-C68A-49B3-AC13-FA04162F4B8A}" type="pres">
      <dgm:prSet presAssocID="{3D38B212-7840-4E6A-812E-3E528292409C}" presName="parentText" presStyleLbl="alignNode1" presStyleIdx="4" presStyleCnt="5">
        <dgm:presLayoutVars>
          <dgm:chMax val="1"/>
          <dgm:bulletEnabled val="1"/>
        </dgm:presLayoutVars>
      </dgm:prSet>
      <dgm:spPr/>
    </dgm:pt>
    <dgm:pt modelId="{8FEF58D0-4A61-4E7C-8EDC-7C1CD9B5E950}" type="pres">
      <dgm:prSet presAssocID="{3D38B212-7840-4E6A-812E-3E528292409C}" presName="descendantText" presStyleLbl="alignAcc1" presStyleIdx="4" presStyleCnt="5">
        <dgm:presLayoutVars>
          <dgm:bulletEnabled val="1"/>
        </dgm:presLayoutVars>
      </dgm:prSet>
      <dgm:spPr/>
    </dgm:pt>
  </dgm:ptLst>
  <dgm:cxnLst>
    <dgm:cxn modelId="{096ABE01-3442-4F86-80FE-56B6D456D056}" srcId="{2116D9B7-7D81-4826-9875-06E07646EFA6}" destId="{AD33B598-6347-41F6-8BF1-3B7EA64DFEDA}" srcOrd="0" destOrd="0" parTransId="{C73074AF-7889-43D6-9308-F202B14046BF}" sibTransId="{03C52A62-DADA-4336-90E1-C8E12F7D86F7}"/>
    <dgm:cxn modelId="{CC08B026-0BFB-47B3-945A-D6CC386F1EC0}" srcId="{5BC573E5-4806-413B-93F5-1DB1C6B24E96}" destId="{3D38B212-7840-4E6A-812E-3E528292409C}" srcOrd="4" destOrd="0" parTransId="{AA8C4842-615E-4BA7-90AA-53B20DFA0A4E}" sibTransId="{F2A55618-19A4-4F43-B30E-69F3EEFC4886}"/>
    <dgm:cxn modelId="{E9FF6029-1B26-4676-9C27-A7898E4F82B6}" srcId="{262223A8-9F6E-4A73-947B-E01E63C3A953}" destId="{7D99AC1D-F5E6-45C7-86DF-C90A66EF4B0C}" srcOrd="0" destOrd="0" parTransId="{654BD7C4-8FD1-48C0-9A16-120528E5CDE1}" sibTransId="{D246052D-01CC-41F1-8CE6-B4FEE99B513B}"/>
    <dgm:cxn modelId="{01B96C31-930C-4454-AB9A-01807A51065C}" srcId="{5BC573E5-4806-413B-93F5-1DB1C6B24E96}" destId="{262223A8-9F6E-4A73-947B-E01E63C3A953}" srcOrd="3" destOrd="0" parTransId="{DCA51BF6-CE67-4502-AECE-928E51FACB28}" sibTransId="{52F2ACF5-F462-447E-BF1D-DA7C01F8128E}"/>
    <dgm:cxn modelId="{2576B931-7BBC-4FCB-A249-A7275E623BE8}" srcId="{5BC573E5-4806-413B-93F5-1DB1C6B24E96}" destId="{11EE8765-0B47-4C1A-A53D-08964D7E1742}" srcOrd="0" destOrd="0" parTransId="{6C8216DC-8F6A-47AD-814E-7DFF159120B8}" sibTransId="{3309F6DB-9836-453F-8397-22978B91272A}"/>
    <dgm:cxn modelId="{3773EB6D-8FD1-4E5B-A344-FB52F52746E7}" type="presOf" srcId="{7D99AC1D-F5E6-45C7-86DF-C90A66EF4B0C}" destId="{5E26595C-5114-4221-9E49-C14A8367E07E}" srcOrd="0" destOrd="0" presId="urn:microsoft.com/office/officeart/2005/8/layout/chevron2"/>
    <dgm:cxn modelId="{0A43D04F-04F5-4FCF-8836-16FE9153D232}" type="presOf" srcId="{7ECFA4E6-C999-4654-B42F-B066D3C1394A}" destId="{109238B7-282C-4925-AA5E-551F0A172993}" srcOrd="0" destOrd="0" presId="urn:microsoft.com/office/officeart/2005/8/layout/chevron2"/>
    <dgm:cxn modelId="{3B59C576-E00E-4A57-97B3-8F06930B0472}" type="presOf" srcId="{262223A8-9F6E-4A73-947B-E01E63C3A953}" destId="{0EDF43A1-37D1-4BED-B41D-3B6ACE1B6F2C}" srcOrd="0" destOrd="0" presId="urn:microsoft.com/office/officeart/2005/8/layout/chevron2"/>
    <dgm:cxn modelId="{F3F4647F-49E1-4A93-B1B7-D6997A215B9F}" srcId="{3D38B212-7840-4E6A-812E-3E528292409C}" destId="{7B16FE82-2A70-4DDB-9821-C722B885B5A7}" srcOrd="0" destOrd="0" parTransId="{5EBF7074-BB57-436D-8E71-4A23781D320A}" sibTransId="{1DCABAB9-A0BD-4F62-9221-FFC1CFEFF0F5}"/>
    <dgm:cxn modelId="{0868278F-28EA-4532-8963-020429B54A49}" type="presOf" srcId="{11EE8765-0B47-4C1A-A53D-08964D7E1742}" destId="{153AF9CB-AE97-43A6-AE04-D4816D4B7720}" srcOrd="0" destOrd="0" presId="urn:microsoft.com/office/officeart/2005/8/layout/chevron2"/>
    <dgm:cxn modelId="{93AB8F95-8EF2-4AE2-B7E0-5B13B740A998}" type="presOf" srcId="{7C58875D-3642-491A-9206-E9B0EC4C58A7}" destId="{9A0BD16B-7CE9-4232-A132-3B93DA237056}" srcOrd="0" destOrd="0" presId="urn:microsoft.com/office/officeart/2005/8/layout/chevron2"/>
    <dgm:cxn modelId="{04F18F97-CF7B-44DE-A278-10E7C963CFF6}" srcId="{11EE8765-0B47-4C1A-A53D-08964D7E1742}" destId="{7C58875D-3642-491A-9206-E9B0EC4C58A7}" srcOrd="0" destOrd="0" parTransId="{544C9AE9-1F54-4802-8659-F2315F4AE3C6}" sibTransId="{13C5A2C0-27B1-47F6-A73D-EDDA5B879CCE}"/>
    <dgm:cxn modelId="{E177189F-ED73-4FCD-912F-7CCF06D1343B}" srcId="{5BC573E5-4806-413B-93F5-1DB1C6B24E96}" destId="{2116D9B7-7D81-4826-9875-06E07646EFA6}" srcOrd="2" destOrd="0" parTransId="{680C58BC-E0EC-402F-B06D-5C065216D0EC}" sibTransId="{EB3536EA-706C-4099-8647-F5F5FF977C99}"/>
    <dgm:cxn modelId="{45EC33B4-D2E0-483D-B173-62821E808B85}" srcId="{5BC573E5-4806-413B-93F5-1DB1C6B24E96}" destId="{38B950B4-0F8D-44C5-A8B6-0AE1481BD62D}" srcOrd="1" destOrd="0" parTransId="{FBF4D22C-AB4F-43FD-A38D-D856337D3654}" sibTransId="{D9619D2F-7FD7-4DE6-8E5D-F4DDB5D0FB0D}"/>
    <dgm:cxn modelId="{2A5C53BD-BF8E-4857-ACC9-6643D024AB58}" type="presOf" srcId="{7B16FE82-2A70-4DDB-9821-C722B885B5A7}" destId="{8FEF58D0-4A61-4E7C-8EDC-7C1CD9B5E950}" srcOrd="0" destOrd="0" presId="urn:microsoft.com/office/officeart/2005/8/layout/chevron2"/>
    <dgm:cxn modelId="{00A078CB-BC3C-4168-AD9F-7C46262D4D25}" type="presOf" srcId="{AD33B598-6347-41F6-8BF1-3B7EA64DFEDA}" destId="{780598CE-E435-4CD4-BD0D-909974E703C9}" srcOrd="0" destOrd="0" presId="urn:microsoft.com/office/officeart/2005/8/layout/chevron2"/>
    <dgm:cxn modelId="{03695EDB-FCF7-4C94-B7DD-7B4EAD16D1C5}" srcId="{38B950B4-0F8D-44C5-A8B6-0AE1481BD62D}" destId="{7ECFA4E6-C999-4654-B42F-B066D3C1394A}" srcOrd="0" destOrd="0" parTransId="{5E0257F0-24B1-413C-BDC9-EDC7FEDEFEE4}" sibTransId="{93EE47A9-5517-4C13-BEEB-2F44A3024802}"/>
    <dgm:cxn modelId="{18A9C9DE-5B2B-44EB-AE33-FB75B9178351}" type="presOf" srcId="{2116D9B7-7D81-4826-9875-06E07646EFA6}" destId="{FA2A5FB0-8EEC-43F2-96BA-3D90A7B58E9F}" srcOrd="0" destOrd="0" presId="urn:microsoft.com/office/officeart/2005/8/layout/chevron2"/>
    <dgm:cxn modelId="{FB5861EE-3EA7-4EDB-8F9C-6E21A68EF966}" type="presOf" srcId="{38B950B4-0F8D-44C5-A8B6-0AE1481BD62D}" destId="{0FFB5195-EC93-4087-8681-E9DBF980E89E}" srcOrd="0" destOrd="0" presId="urn:microsoft.com/office/officeart/2005/8/layout/chevron2"/>
    <dgm:cxn modelId="{40AB28F4-3ABA-41D1-8CDC-E27578752221}" type="presOf" srcId="{3D38B212-7840-4E6A-812E-3E528292409C}" destId="{57F75FDA-C68A-49B3-AC13-FA04162F4B8A}" srcOrd="0" destOrd="0" presId="urn:microsoft.com/office/officeart/2005/8/layout/chevron2"/>
    <dgm:cxn modelId="{ED8163FB-CBFF-44F9-8337-A734EFE49930}" type="presOf" srcId="{5BC573E5-4806-413B-93F5-1DB1C6B24E96}" destId="{52152ACA-93BD-4FCB-9915-390BE57A9D2B}" srcOrd="0" destOrd="0" presId="urn:microsoft.com/office/officeart/2005/8/layout/chevron2"/>
    <dgm:cxn modelId="{E22F5308-A841-43DE-8CAB-578C8E68F27E}" type="presParOf" srcId="{52152ACA-93BD-4FCB-9915-390BE57A9D2B}" destId="{07F4C9D5-63B4-4B73-AA9A-2E0EE5DC9423}" srcOrd="0" destOrd="0" presId="urn:microsoft.com/office/officeart/2005/8/layout/chevron2"/>
    <dgm:cxn modelId="{1F6A1EBF-7065-47BB-BAE1-3EA83B79B81E}" type="presParOf" srcId="{07F4C9D5-63B4-4B73-AA9A-2E0EE5DC9423}" destId="{153AF9CB-AE97-43A6-AE04-D4816D4B7720}" srcOrd="0" destOrd="0" presId="urn:microsoft.com/office/officeart/2005/8/layout/chevron2"/>
    <dgm:cxn modelId="{C376D8B2-DD69-4247-A199-0FF3836B7652}" type="presParOf" srcId="{07F4C9D5-63B4-4B73-AA9A-2E0EE5DC9423}" destId="{9A0BD16B-7CE9-4232-A132-3B93DA237056}" srcOrd="1" destOrd="0" presId="urn:microsoft.com/office/officeart/2005/8/layout/chevron2"/>
    <dgm:cxn modelId="{10B87422-0248-41BE-88ED-DD04FF68752C}" type="presParOf" srcId="{52152ACA-93BD-4FCB-9915-390BE57A9D2B}" destId="{9727A8FC-3AF0-4002-AFE0-7FF7374DEA15}" srcOrd="1" destOrd="0" presId="urn:microsoft.com/office/officeart/2005/8/layout/chevron2"/>
    <dgm:cxn modelId="{E4A4DB5F-9187-42B2-BE89-111DFF6B67C2}" type="presParOf" srcId="{52152ACA-93BD-4FCB-9915-390BE57A9D2B}" destId="{3170E69B-7ACF-4DF5-8B3D-C1E4721DB628}" srcOrd="2" destOrd="0" presId="urn:microsoft.com/office/officeart/2005/8/layout/chevron2"/>
    <dgm:cxn modelId="{4609772E-40D4-4ADB-8C5F-42DA360CCB3F}" type="presParOf" srcId="{3170E69B-7ACF-4DF5-8B3D-C1E4721DB628}" destId="{0FFB5195-EC93-4087-8681-E9DBF980E89E}" srcOrd="0" destOrd="0" presId="urn:microsoft.com/office/officeart/2005/8/layout/chevron2"/>
    <dgm:cxn modelId="{98CE0301-A698-4B49-8DE6-19E4CF693AE2}" type="presParOf" srcId="{3170E69B-7ACF-4DF5-8B3D-C1E4721DB628}" destId="{109238B7-282C-4925-AA5E-551F0A172993}" srcOrd="1" destOrd="0" presId="urn:microsoft.com/office/officeart/2005/8/layout/chevron2"/>
    <dgm:cxn modelId="{21B4AEC8-4428-48ED-B236-668153850991}" type="presParOf" srcId="{52152ACA-93BD-4FCB-9915-390BE57A9D2B}" destId="{7D03F5A0-21B2-4CBA-AB4B-BC7662BD4EC3}" srcOrd="3" destOrd="0" presId="urn:microsoft.com/office/officeart/2005/8/layout/chevron2"/>
    <dgm:cxn modelId="{5E55AA4B-6B29-41B3-AEBB-7E00695EB0BE}" type="presParOf" srcId="{52152ACA-93BD-4FCB-9915-390BE57A9D2B}" destId="{4C07520C-A295-4DD7-A53E-F60921579052}" srcOrd="4" destOrd="0" presId="urn:microsoft.com/office/officeart/2005/8/layout/chevron2"/>
    <dgm:cxn modelId="{64350824-BEB0-41D0-8F5C-86D77709BF5F}" type="presParOf" srcId="{4C07520C-A295-4DD7-A53E-F60921579052}" destId="{FA2A5FB0-8EEC-43F2-96BA-3D90A7B58E9F}" srcOrd="0" destOrd="0" presId="urn:microsoft.com/office/officeart/2005/8/layout/chevron2"/>
    <dgm:cxn modelId="{AE83C82D-A0FD-40F2-935C-6225724480EC}" type="presParOf" srcId="{4C07520C-A295-4DD7-A53E-F60921579052}" destId="{780598CE-E435-4CD4-BD0D-909974E703C9}" srcOrd="1" destOrd="0" presId="urn:microsoft.com/office/officeart/2005/8/layout/chevron2"/>
    <dgm:cxn modelId="{FB999A67-CA18-413E-8FC0-0CAE30269AE4}" type="presParOf" srcId="{52152ACA-93BD-4FCB-9915-390BE57A9D2B}" destId="{5C5BC879-1990-481E-A7C6-CBACF5D2911F}" srcOrd="5" destOrd="0" presId="urn:microsoft.com/office/officeart/2005/8/layout/chevron2"/>
    <dgm:cxn modelId="{1749B6F1-2781-4B88-A38B-A6695A269034}" type="presParOf" srcId="{52152ACA-93BD-4FCB-9915-390BE57A9D2B}" destId="{1625CF4D-16B9-4588-8321-EF9D775E412E}" srcOrd="6" destOrd="0" presId="urn:microsoft.com/office/officeart/2005/8/layout/chevron2"/>
    <dgm:cxn modelId="{55663E64-67AC-49C4-BC8E-B30CFFEFF11E}" type="presParOf" srcId="{1625CF4D-16B9-4588-8321-EF9D775E412E}" destId="{0EDF43A1-37D1-4BED-B41D-3B6ACE1B6F2C}" srcOrd="0" destOrd="0" presId="urn:microsoft.com/office/officeart/2005/8/layout/chevron2"/>
    <dgm:cxn modelId="{40DA252D-A4B3-4F8D-B531-534B133D5995}" type="presParOf" srcId="{1625CF4D-16B9-4588-8321-EF9D775E412E}" destId="{5E26595C-5114-4221-9E49-C14A8367E07E}" srcOrd="1" destOrd="0" presId="urn:microsoft.com/office/officeart/2005/8/layout/chevron2"/>
    <dgm:cxn modelId="{264ABC5C-FA99-4266-96B5-5BF142FA4F54}" type="presParOf" srcId="{52152ACA-93BD-4FCB-9915-390BE57A9D2B}" destId="{E0C751CA-DB09-42B1-8E1A-670B489B12B9}" srcOrd="7" destOrd="0" presId="urn:microsoft.com/office/officeart/2005/8/layout/chevron2"/>
    <dgm:cxn modelId="{3A8AD50A-243C-4697-9023-A6FE1FAA12BD}" type="presParOf" srcId="{52152ACA-93BD-4FCB-9915-390BE57A9D2B}" destId="{A39A2036-3FBC-41E2-A4D8-93C92F6E7A20}" srcOrd="8" destOrd="0" presId="urn:microsoft.com/office/officeart/2005/8/layout/chevron2"/>
    <dgm:cxn modelId="{28CAAAB8-6FD5-4C06-B33E-C09BB95A9108}" type="presParOf" srcId="{A39A2036-3FBC-41E2-A4D8-93C92F6E7A20}" destId="{57F75FDA-C68A-49B3-AC13-FA04162F4B8A}" srcOrd="0" destOrd="0" presId="urn:microsoft.com/office/officeart/2005/8/layout/chevron2"/>
    <dgm:cxn modelId="{719C1E76-6740-4243-885D-401B6FE27668}" type="presParOf" srcId="{A39A2036-3FBC-41E2-A4D8-93C92F6E7A20}" destId="{8FEF58D0-4A61-4E7C-8EDC-7C1CD9B5E9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C78F0-0EBE-4131-9110-696C20CC7FBB}">
      <dsp:nvSpPr>
        <dsp:cNvPr id="0" name=""/>
        <dsp:cNvSpPr/>
      </dsp:nvSpPr>
      <dsp:spPr>
        <a:xfrm>
          <a:off x="0" y="718"/>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231FD-9CBA-475E-8DC2-C0EBB8B77962}">
      <dsp:nvSpPr>
        <dsp:cNvPr id="0" name=""/>
        <dsp:cNvSpPr/>
      </dsp:nvSpPr>
      <dsp:spPr>
        <a:xfrm>
          <a:off x="182554" y="136502"/>
          <a:ext cx="331917" cy="331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A8AFA3-634F-45F0-A872-79BD4A169839}">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Central Government (Spending Reviews and PSAs) </a:t>
          </a:r>
          <a:endParaRPr lang="en-US" sz="1500" b="1" kern="1200"/>
        </a:p>
      </dsp:txBody>
      <dsp:txXfrm>
        <a:off x="697026" y="718"/>
        <a:ext cx="5816577" cy="603486"/>
      </dsp:txXfrm>
    </dsp:sp>
    <dsp:sp modelId="{8C2EBB9A-B164-471D-84FF-208D76A17FF9}">
      <dsp:nvSpPr>
        <dsp:cNvPr id="0" name=""/>
        <dsp:cNvSpPr/>
      </dsp:nvSpPr>
      <dsp:spPr>
        <a:xfrm>
          <a:off x="0" y="755076"/>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1D0D6-A9BB-4041-82BC-AE0AFD922F12}">
      <dsp:nvSpPr>
        <dsp:cNvPr id="0" name=""/>
        <dsp:cNvSpPr/>
      </dsp:nvSpPr>
      <dsp:spPr>
        <a:xfrm>
          <a:off x="182554" y="890860"/>
          <a:ext cx="331917" cy="331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C9A25-5D3A-42FC-9D99-DE410385FD36}">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Local Authorities (Best Value, CPA, CAA, SLI) </a:t>
          </a:r>
          <a:endParaRPr lang="en-US" sz="1500" b="1" kern="1200"/>
        </a:p>
      </dsp:txBody>
      <dsp:txXfrm>
        <a:off x="697026" y="755076"/>
        <a:ext cx="5816577" cy="603486"/>
      </dsp:txXfrm>
    </dsp:sp>
    <dsp:sp modelId="{7DE6E1D9-DDF5-4236-BEEC-4FEF1F8EF6C9}">
      <dsp:nvSpPr>
        <dsp:cNvPr id="0" name=""/>
        <dsp:cNvSpPr/>
      </dsp:nvSpPr>
      <dsp:spPr>
        <a:xfrm>
          <a:off x="0" y="1509433"/>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15ACC-D93E-4149-BB53-E6FC4E5BC793}">
      <dsp:nvSpPr>
        <dsp:cNvPr id="0" name=""/>
        <dsp:cNvSpPr/>
      </dsp:nvSpPr>
      <dsp:spPr>
        <a:xfrm>
          <a:off x="182554" y="1645217"/>
          <a:ext cx="331917" cy="3319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E19CC-5F8B-4E2E-B651-E71C9C7E7F54}">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Schools and Education (Ofsted inspections  CPA Safeguarding)</a:t>
          </a:r>
          <a:endParaRPr lang="en-US" sz="1500" b="1" kern="1200"/>
        </a:p>
      </dsp:txBody>
      <dsp:txXfrm>
        <a:off x="697026" y="1509433"/>
        <a:ext cx="5816577" cy="603486"/>
      </dsp:txXfrm>
    </dsp:sp>
    <dsp:sp modelId="{79F0EABB-4B14-4546-8245-F1B27D351E4E}">
      <dsp:nvSpPr>
        <dsp:cNvPr id="0" name=""/>
        <dsp:cNvSpPr/>
      </dsp:nvSpPr>
      <dsp:spPr>
        <a:xfrm>
          <a:off x="0" y="2263791"/>
          <a:ext cx="6513603" cy="603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F5213-FCD2-4F8E-AB32-AC8C7E8B12E1}">
      <dsp:nvSpPr>
        <dsp:cNvPr id="0" name=""/>
        <dsp:cNvSpPr/>
      </dsp:nvSpPr>
      <dsp:spPr>
        <a:xfrm>
          <a:off x="182554" y="2399575"/>
          <a:ext cx="331917" cy="3319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6C05B5-E72B-4510-AD9F-A7B4B297BA96}">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Health and Social Care (Standards 4 Better Health; World Class Commissioning, NHS operating mandate) </a:t>
          </a:r>
          <a:endParaRPr lang="en-US" sz="1500" b="1" kern="1200"/>
        </a:p>
      </dsp:txBody>
      <dsp:txXfrm>
        <a:off x="697026" y="2263791"/>
        <a:ext cx="5816577" cy="603486"/>
      </dsp:txXfrm>
    </dsp:sp>
    <dsp:sp modelId="{7D32391B-B384-40DD-A95E-D50401272576}">
      <dsp:nvSpPr>
        <dsp:cNvPr id="0" name=""/>
        <dsp:cNvSpPr/>
      </dsp:nvSpPr>
      <dsp:spPr>
        <a:xfrm>
          <a:off x="0" y="3018148"/>
          <a:ext cx="6513603" cy="603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0B834-624F-4730-B8A1-E2450959ECA3}">
      <dsp:nvSpPr>
        <dsp:cNvPr id="0" name=""/>
        <dsp:cNvSpPr/>
      </dsp:nvSpPr>
      <dsp:spPr>
        <a:xfrm>
          <a:off x="182554" y="3153933"/>
          <a:ext cx="331917" cy="3319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C2812E-F107-4C7B-A170-A3DCB78F3D8F}">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National Parks (National Assessments and Peer Reviews) </a:t>
          </a:r>
          <a:endParaRPr lang="en-US" sz="1500" b="1" kern="1200"/>
        </a:p>
      </dsp:txBody>
      <dsp:txXfrm>
        <a:off x="697026" y="3018148"/>
        <a:ext cx="5816577" cy="603486"/>
      </dsp:txXfrm>
    </dsp:sp>
    <dsp:sp modelId="{B51FCA2A-1A25-4B19-977A-0C18FA257765}">
      <dsp:nvSpPr>
        <dsp:cNvPr id="0" name=""/>
        <dsp:cNvSpPr/>
      </dsp:nvSpPr>
      <dsp:spPr>
        <a:xfrm>
          <a:off x="0" y="3772506"/>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7CF09-E1F3-4E18-A69C-2BFE48B74444}">
      <dsp:nvSpPr>
        <dsp:cNvPr id="0" name=""/>
        <dsp:cNvSpPr/>
      </dsp:nvSpPr>
      <dsp:spPr>
        <a:xfrm>
          <a:off x="182554" y="3908290"/>
          <a:ext cx="331917" cy="3319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B4A50-0660-4409-9814-78D0477B3306}">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Regional Development Agencies </a:t>
          </a:r>
          <a:endParaRPr lang="en-US" sz="1500" b="1" kern="1200"/>
        </a:p>
      </dsp:txBody>
      <dsp:txXfrm>
        <a:off x="697026" y="3772506"/>
        <a:ext cx="5816577" cy="603486"/>
      </dsp:txXfrm>
    </dsp:sp>
    <dsp:sp modelId="{CD485747-98B8-427F-8C7C-7D3C96BED3E0}">
      <dsp:nvSpPr>
        <dsp:cNvPr id="0" name=""/>
        <dsp:cNvSpPr/>
      </dsp:nvSpPr>
      <dsp:spPr>
        <a:xfrm>
          <a:off x="0" y="4526863"/>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C1BD6-B6E0-4DCB-BFA9-4CA2E689ED7B}">
      <dsp:nvSpPr>
        <dsp:cNvPr id="0" name=""/>
        <dsp:cNvSpPr/>
      </dsp:nvSpPr>
      <dsp:spPr>
        <a:xfrm>
          <a:off x="182554" y="4662648"/>
          <a:ext cx="331917" cy="3319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1464A-9608-46C1-AB44-A6D5CF0D72D1}">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Criminal Justice HMIC; HMIP; HMIP; HMI Courts; CPS and HMICFRS</a:t>
          </a:r>
          <a:endParaRPr lang="en-US" sz="1500" b="1" kern="1200"/>
        </a:p>
      </dsp:txBody>
      <dsp:txXfrm>
        <a:off x="697026" y="4526863"/>
        <a:ext cx="5816577" cy="603486"/>
      </dsp:txXfrm>
    </dsp:sp>
    <dsp:sp modelId="{6847B7AF-75B1-4480-891D-942EB0E9DE26}">
      <dsp:nvSpPr>
        <dsp:cNvPr id="0" name=""/>
        <dsp:cNvSpPr/>
      </dsp:nvSpPr>
      <dsp:spPr>
        <a:xfrm>
          <a:off x="0" y="5281221"/>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D59B5-05A2-408C-8289-9DB2865355EE}">
      <dsp:nvSpPr>
        <dsp:cNvPr id="0" name=""/>
        <dsp:cNvSpPr/>
      </dsp:nvSpPr>
      <dsp:spPr>
        <a:xfrm>
          <a:off x="182554" y="5417005"/>
          <a:ext cx="331917" cy="3319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8770E9-319F-411F-8DA6-BA6EFD77A9C6}">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666750">
            <a:lnSpc>
              <a:spcPct val="100000"/>
            </a:lnSpc>
            <a:spcBef>
              <a:spcPct val="0"/>
            </a:spcBef>
            <a:spcAft>
              <a:spcPct val="35000"/>
            </a:spcAft>
            <a:buNone/>
          </a:pPr>
          <a:r>
            <a:rPr lang="en-GB" sz="1500" b="1" kern="1200"/>
            <a:t>Universities REF 2021 </a:t>
          </a:r>
          <a:endParaRPr lang="en-US" sz="1500" b="1" kern="1200"/>
        </a:p>
      </dsp:txBody>
      <dsp:txXfrm>
        <a:off x="697026" y="5281221"/>
        <a:ext cx="5816577" cy="603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CD687-AB58-458B-AE9B-90063F687879}">
      <dsp:nvSpPr>
        <dsp:cNvPr id="0" name=""/>
        <dsp:cNvSpPr/>
      </dsp:nvSpPr>
      <dsp:spPr>
        <a:xfrm rot="5400000">
          <a:off x="5494018" y="-3887048"/>
          <a:ext cx="948947" cy="89652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Little or no data and intelligence and predominantly hoc in nature</a:t>
          </a:r>
          <a:endParaRPr lang="en-US" sz="1300" kern="1200" dirty="0"/>
        </a:p>
        <a:p>
          <a:pPr marL="114300" lvl="1" indent="-114300" algn="l" defTabSz="577850">
            <a:lnSpc>
              <a:spcPct val="90000"/>
            </a:lnSpc>
            <a:spcBef>
              <a:spcPct val="0"/>
            </a:spcBef>
            <a:spcAft>
              <a:spcPct val="15000"/>
            </a:spcAft>
            <a:buChar char="•"/>
          </a:pPr>
          <a:r>
            <a:rPr lang="en-US" sz="1300" kern="1200"/>
            <a:t>Quality assurance of the information processes and systems is variable and poor/unfit for purpose</a:t>
          </a:r>
          <a:endParaRPr lang="en-US" sz="1300" kern="1200" dirty="0"/>
        </a:p>
        <a:p>
          <a:pPr marL="114300" lvl="1" indent="-114300" algn="l" defTabSz="577850">
            <a:lnSpc>
              <a:spcPct val="90000"/>
            </a:lnSpc>
            <a:spcBef>
              <a:spcPct val="0"/>
            </a:spcBef>
            <a:spcAft>
              <a:spcPct val="15000"/>
            </a:spcAft>
            <a:buChar char="•"/>
          </a:pPr>
          <a:r>
            <a:rPr lang="en-US" sz="1300" kern="1200"/>
            <a:t>Lack of benchmarks and standards mean comparability is difficult, impractical or impossible</a:t>
          </a:r>
          <a:endParaRPr lang="en-US" sz="1300" kern="1200" dirty="0"/>
        </a:p>
        <a:p>
          <a:pPr marL="114300" lvl="1" indent="-114300" algn="l" defTabSz="577850">
            <a:lnSpc>
              <a:spcPct val="90000"/>
            </a:lnSpc>
            <a:spcBef>
              <a:spcPct val="0"/>
            </a:spcBef>
            <a:spcAft>
              <a:spcPct val="15000"/>
            </a:spcAft>
            <a:buChar char="•"/>
          </a:pPr>
          <a:r>
            <a:rPr lang="en-US" sz="1300" kern="1200"/>
            <a:t>No overall national perspective or national framework </a:t>
          </a:r>
          <a:endParaRPr lang="en-US" sz="1300" kern="1200" dirty="0"/>
        </a:p>
      </dsp:txBody>
      <dsp:txXfrm rot="-5400000">
        <a:off x="1485885" y="167409"/>
        <a:ext cx="8918889" cy="856299"/>
      </dsp:txXfrm>
    </dsp:sp>
    <dsp:sp modelId="{42AE1612-8BBF-4F1B-95F8-975760462964}">
      <dsp:nvSpPr>
        <dsp:cNvPr id="0" name=""/>
        <dsp:cNvSpPr/>
      </dsp:nvSpPr>
      <dsp:spPr>
        <a:xfrm>
          <a:off x="0" y="2466"/>
          <a:ext cx="1421385" cy="1186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Data </a:t>
          </a:r>
        </a:p>
        <a:p>
          <a:pPr marL="0" lvl="0" indent="0" algn="ctr" defTabSz="889000">
            <a:lnSpc>
              <a:spcPct val="90000"/>
            </a:lnSpc>
            <a:spcBef>
              <a:spcPct val="0"/>
            </a:spcBef>
            <a:spcAft>
              <a:spcPct val="35000"/>
            </a:spcAft>
            <a:buNone/>
          </a:pPr>
          <a:r>
            <a:rPr lang="en-US" sz="2000" b="1" kern="1200"/>
            <a:t>poor</a:t>
          </a:r>
          <a:endParaRPr lang="en-US" sz="2000" b="1" kern="1200" dirty="0"/>
        </a:p>
      </dsp:txBody>
      <dsp:txXfrm>
        <a:off x="57905" y="60371"/>
        <a:ext cx="1305575" cy="1070374"/>
      </dsp:txXfrm>
    </dsp:sp>
    <dsp:sp modelId="{6756DD7E-5AE4-4709-9C92-0882D562151C}">
      <dsp:nvSpPr>
        <dsp:cNvPr id="0" name=""/>
        <dsp:cNvSpPr/>
      </dsp:nvSpPr>
      <dsp:spPr>
        <a:xfrm rot="5400000">
          <a:off x="5494018" y="-2641553"/>
          <a:ext cx="948947" cy="89652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A mixture of qualitative and qualitative data and intelligence exists</a:t>
          </a:r>
          <a:endParaRPr lang="en-US" sz="1300" kern="1200" dirty="0"/>
        </a:p>
        <a:p>
          <a:pPr marL="114300" lvl="1" indent="-114300" algn="l" defTabSz="577850">
            <a:lnSpc>
              <a:spcPct val="90000"/>
            </a:lnSpc>
            <a:spcBef>
              <a:spcPct val="0"/>
            </a:spcBef>
            <a:spcAft>
              <a:spcPct val="15000"/>
            </a:spcAft>
            <a:buChar char="•"/>
          </a:pPr>
          <a:r>
            <a:rPr lang="en-US" sz="1300" kern="1200"/>
            <a:t>Subjective and objective measures, with both absolute and relative measurements available</a:t>
          </a:r>
          <a:endParaRPr lang="en-US" sz="1300" kern="1200" dirty="0"/>
        </a:p>
        <a:p>
          <a:pPr marL="114300" lvl="1" indent="-114300" algn="l" defTabSz="577850">
            <a:lnSpc>
              <a:spcPct val="90000"/>
            </a:lnSpc>
            <a:spcBef>
              <a:spcPct val="0"/>
            </a:spcBef>
            <a:spcAft>
              <a:spcPct val="15000"/>
            </a:spcAft>
            <a:buChar char="•"/>
          </a:pPr>
          <a:r>
            <a:rPr lang="en-US" sz="1300" kern="1200"/>
            <a:t>A mixture of input, output and outcome indicators and/or measures and a degree of internal and external quality assurance</a:t>
          </a:r>
          <a:endParaRPr lang="en-US" sz="1300" kern="1200" dirty="0"/>
        </a:p>
        <a:p>
          <a:pPr marL="114300" lvl="1" indent="-114300" algn="l" defTabSz="577850">
            <a:lnSpc>
              <a:spcPct val="90000"/>
            </a:lnSpc>
            <a:spcBef>
              <a:spcPct val="0"/>
            </a:spcBef>
            <a:spcAft>
              <a:spcPct val="15000"/>
            </a:spcAft>
            <a:buChar char="•"/>
          </a:pPr>
          <a:r>
            <a:rPr lang="en-US" sz="1300" kern="1200"/>
            <a:t>The data is primarily operationally or organizationally focused</a:t>
          </a:r>
          <a:endParaRPr lang="en-US" sz="1300" kern="1200" dirty="0"/>
        </a:p>
      </dsp:txBody>
      <dsp:txXfrm rot="-5400000">
        <a:off x="1485885" y="1412904"/>
        <a:ext cx="8918889" cy="856299"/>
      </dsp:txXfrm>
    </dsp:sp>
    <dsp:sp modelId="{DA600084-4F13-43C3-B648-A4569B1928B5}">
      <dsp:nvSpPr>
        <dsp:cNvPr id="0" name=""/>
        <dsp:cNvSpPr/>
      </dsp:nvSpPr>
      <dsp:spPr>
        <a:xfrm>
          <a:off x="0" y="1247960"/>
          <a:ext cx="1421385" cy="1186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Data </a:t>
          </a:r>
        </a:p>
        <a:p>
          <a:pPr marL="0" lvl="0" indent="0" algn="ctr" defTabSz="889000">
            <a:lnSpc>
              <a:spcPct val="90000"/>
            </a:lnSpc>
            <a:spcBef>
              <a:spcPct val="0"/>
            </a:spcBef>
            <a:spcAft>
              <a:spcPct val="35000"/>
            </a:spcAft>
            <a:buNone/>
          </a:pPr>
          <a:r>
            <a:rPr lang="en-US" sz="2000" b="1" kern="1200"/>
            <a:t>Rich</a:t>
          </a:r>
          <a:endParaRPr lang="en-US" sz="2000" b="1" kern="1200" dirty="0"/>
        </a:p>
      </dsp:txBody>
      <dsp:txXfrm>
        <a:off x="57905" y="1305865"/>
        <a:ext cx="1305575" cy="1070374"/>
      </dsp:txXfrm>
    </dsp:sp>
    <dsp:sp modelId="{8D8D2AB5-766D-4842-A747-5CD9315A031F}">
      <dsp:nvSpPr>
        <dsp:cNvPr id="0" name=""/>
        <dsp:cNvSpPr/>
      </dsp:nvSpPr>
      <dsp:spPr>
        <a:xfrm rot="5400000">
          <a:off x="5494018" y="-1396059"/>
          <a:ext cx="948947" cy="89652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Sector or system-wide real time data and intelligence available at a publically accessible single depository (web based) </a:t>
          </a:r>
          <a:endParaRPr lang="en-US" sz="1300" kern="1200" dirty="0"/>
        </a:p>
        <a:p>
          <a:pPr marL="114300" lvl="1" indent="-114300" algn="l" defTabSz="577850">
            <a:lnSpc>
              <a:spcPct val="90000"/>
            </a:lnSpc>
            <a:spcBef>
              <a:spcPct val="0"/>
            </a:spcBef>
            <a:spcAft>
              <a:spcPct val="15000"/>
            </a:spcAft>
            <a:buChar char="•"/>
          </a:pPr>
          <a:r>
            <a:rPr lang="en-US" sz="1300" kern="1200"/>
            <a:t>Sector-wide, quality assured and standards based objective and subjective metrics and measurements</a:t>
          </a:r>
          <a:endParaRPr lang="en-US" sz="1300" kern="1200" dirty="0"/>
        </a:p>
        <a:p>
          <a:pPr marL="114300" lvl="1" indent="-114300" algn="l" defTabSz="577850">
            <a:lnSpc>
              <a:spcPct val="90000"/>
            </a:lnSpc>
            <a:spcBef>
              <a:spcPct val="0"/>
            </a:spcBef>
            <a:spcAft>
              <a:spcPct val="15000"/>
            </a:spcAft>
            <a:buChar char="•"/>
          </a:pPr>
          <a:r>
            <a:rPr lang="en-US" sz="1300" kern="1200"/>
            <a:t>Robust, sophisticated, public and freely available, interrogative, analytical and interpretive tools</a:t>
          </a:r>
          <a:endParaRPr lang="en-US" sz="1300" kern="1200" dirty="0"/>
        </a:p>
        <a:p>
          <a:pPr marL="114300" lvl="1" indent="-114300" algn="l" defTabSz="577850">
            <a:lnSpc>
              <a:spcPct val="90000"/>
            </a:lnSpc>
            <a:spcBef>
              <a:spcPct val="0"/>
            </a:spcBef>
            <a:spcAft>
              <a:spcPct val="15000"/>
            </a:spcAft>
            <a:buChar char="•"/>
          </a:pPr>
          <a:r>
            <a:rPr lang="en-US" sz="1300" kern="1200"/>
            <a:t>Detailed and comparable short medium and long term data on trends and comparisons both national and international </a:t>
          </a:r>
          <a:endParaRPr lang="en-US" sz="1300" kern="1200" dirty="0"/>
        </a:p>
      </dsp:txBody>
      <dsp:txXfrm rot="-5400000">
        <a:off x="1485885" y="2658398"/>
        <a:ext cx="8918889" cy="856299"/>
      </dsp:txXfrm>
    </dsp:sp>
    <dsp:sp modelId="{B461FF9B-1B33-40C7-935A-8BD0EBEE2C39}">
      <dsp:nvSpPr>
        <dsp:cNvPr id="0" name=""/>
        <dsp:cNvSpPr/>
      </dsp:nvSpPr>
      <dsp:spPr>
        <a:xfrm>
          <a:off x="0" y="2493454"/>
          <a:ext cx="1421385" cy="1186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Intelligent</a:t>
          </a:r>
        </a:p>
        <a:p>
          <a:pPr marL="0" lvl="0" indent="0" algn="ctr" defTabSz="889000">
            <a:lnSpc>
              <a:spcPct val="90000"/>
            </a:lnSpc>
            <a:spcBef>
              <a:spcPct val="0"/>
            </a:spcBef>
            <a:spcAft>
              <a:spcPct val="35000"/>
            </a:spcAft>
            <a:buNone/>
          </a:pPr>
          <a:r>
            <a:rPr lang="en-US" sz="2000" b="1" kern="1200"/>
            <a:t>Data</a:t>
          </a:r>
          <a:endParaRPr lang="en-US" sz="2000" b="1" kern="1200" dirty="0"/>
        </a:p>
      </dsp:txBody>
      <dsp:txXfrm>
        <a:off x="57905" y="2551359"/>
        <a:ext cx="1305575" cy="1070374"/>
      </dsp:txXfrm>
    </dsp:sp>
    <dsp:sp modelId="{8FCA5D73-F74E-4F24-9A7A-369A268AE0F1}">
      <dsp:nvSpPr>
        <dsp:cNvPr id="0" name=""/>
        <dsp:cNvSpPr/>
      </dsp:nvSpPr>
      <dsp:spPr>
        <a:xfrm rot="5400000">
          <a:off x="5494018" y="-150565"/>
          <a:ext cx="948947" cy="89652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t>Facilitates and promotes international, academic, professional and operational research</a:t>
          </a:r>
          <a:endParaRPr lang="en-US" sz="1300" kern="1200" dirty="0"/>
        </a:p>
        <a:p>
          <a:pPr marL="114300" lvl="1" indent="-114300" algn="l" defTabSz="577850">
            <a:lnSpc>
              <a:spcPct val="90000"/>
            </a:lnSpc>
            <a:spcBef>
              <a:spcPct val="0"/>
            </a:spcBef>
            <a:spcAft>
              <a:spcPct val="15000"/>
            </a:spcAft>
            <a:buChar char="•"/>
          </a:pPr>
          <a:r>
            <a:rPr lang="en-US" sz="1300" kern="1200"/>
            <a:t>Sector wide identification and dissemination of good practice, learning and innovation</a:t>
          </a:r>
          <a:endParaRPr lang="en-US" sz="1300" kern="1200" dirty="0"/>
        </a:p>
        <a:p>
          <a:pPr marL="114300" lvl="1" indent="-114300" algn="l" defTabSz="577850">
            <a:lnSpc>
              <a:spcPct val="90000"/>
            </a:lnSpc>
            <a:spcBef>
              <a:spcPct val="0"/>
            </a:spcBef>
            <a:spcAft>
              <a:spcPct val="15000"/>
            </a:spcAft>
            <a:buChar char="•"/>
          </a:pPr>
          <a:r>
            <a:rPr lang="en-US" sz="1300" kern="1200"/>
            <a:t> Independent, quality assured, open and transparent international ‘host’ for a comprehensive database</a:t>
          </a:r>
          <a:endParaRPr lang="en-US" sz="1300" kern="1200" dirty="0"/>
        </a:p>
        <a:p>
          <a:pPr marL="114300" lvl="1" indent="-114300" algn="l" defTabSz="577850">
            <a:lnSpc>
              <a:spcPct val="90000"/>
            </a:lnSpc>
            <a:spcBef>
              <a:spcPct val="0"/>
            </a:spcBef>
            <a:spcAft>
              <a:spcPct val="15000"/>
            </a:spcAft>
            <a:buChar char="•"/>
          </a:pPr>
          <a:r>
            <a:rPr lang="en-US" sz="1300" kern="1200"/>
            <a:t>Built in improvement and quality assurance as fundamental to its purpose</a:t>
          </a:r>
          <a:endParaRPr lang="en-US" sz="1300" kern="1200" dirty="0"/>
        </a:p>
      </dsp:txBody>
      <dsp:txXfrm rot="-5400000">
        <a:off x="1485885" y="3903892"/>
        <a:ext cx="8918889" cy="856299"/>
      </dsp:txXfrm>
    </dsp:sp>
    <dsp:sp modelId="{F19B522C-1A9D-49DB-8A01-5FDC242FC724}">
      <dsp:nvSpPr>
        <dsp:cNvPr id="0" name=""/>
        <dsp:cNvSpPr/>
      </dsp:nvSpPr>
      <dsp:spPr>
        <a:xfrm>
          <a:off x="0" y="3738948"/>
          <a:ext cx="1421385" cy="1186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Self-</a:t>
          </a:r>
        </a:p>
        <a:p>
          <a:pPr marL="0" lvl="0" indent="0" algn="ctr" defTabSz="889000">
            <a:lnSpc>
              <a:spcPct val="90000"/>
            </a:lnSpc>
            <a:spcBef>
              <a:spcPct val="0"/>
            </a:spcBef>
            <a:spcAft>
              <a:spcPct val="35000"/>
            </a:spcAft>
            <a:buNone/>
          </a:pPr>
          <a:r>
            <a:rPr lang="en-US" sz="2000" b="1" kern="1200"/>
            <a:t>Regulation</a:t>
          </a:r>
          <a:endParaRPr lang="en-US" sz="2000" b="1" kern="1200" dirty="0"/>
        </a:p>
      </dsp:txBody>
      <dsp:txXfrm>
        <a:off x="57905" y="3796853"/>
        <a:ext cx="1305575" cy="1070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AF9CB-AE97-43A6-AE04-D4816D4B7720}">
      <dsp:nvSpPr>
        <dsp:cNvPr id="0" name=""/>
        <dsp:cNvSpPr/>
      </dsp:nvSpPr>
      <dsp:spPr>
        <a:xfrm rot="5400000">
          <a:off x="-145818" y="147795"/>
          <a:ext cx="972121" cy="68048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a:t>2004</a:t>
          </a:r>
        </a:p>
      </dsp:txBody>
      <dsp:txXfrm rot="-5400000">
        <a:off x="1" y="342218"/>
        <a:ext cx="680484" cy="291637"/>
      </dsp:txXfrm>
    </dsp:sp>
    <dsp:sp modelId="{9A0BD16B-7CE9-4232-A132-3B93DA237056}">
      <dsp:nvSpPr>
        <dsp:cNvPr id="0" name=""/>
        <dsp:cNvSpPr/>
      </dsp:nvSpPr>
      <dsp:spPr>
        <a:xfrm rot="5400000">
          <a:off x="5282103" y="-4599640"/>
          <a:ext cx="631878" cy="983511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a:t>Modernisation</a:t>
          </a:r>
          <a:r>
            <a:rPr lang="en-GB" sz="1900" kern="1200"/>
            <a:t> and an implementation plan for the 2004 Acts?</a:t>
          </a:r>
          <a:endParaRPr lang="en-US" sz="1900" kern="1200"/>
        </a:p>
      </dsp:txBody>
      <dsp:txXfrm rot="-5400000">
        <a:off x="680485" y="32824"/>
        <a:ext cx="9804269" cy="570186"/>
      </dsp:txXfrm>
    </dsp:sp>
    <dsp:sp modelId="{0FFB5195-EC93-4087-8681-E9DBF980E89E}">
      <dsp:nvSpPr>
        <dsp:cNvPr id="0" name=""/>
        <dsp:cNvSpPr/>
      </dsp:nvSpPr>
      <dsp:spPr>
        <a:xfrm rot="5400000">
          <a:off x="-145818" y="1001298"/>
          <a:ext cx="972121" cy="68048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2006</a:t>
          </a:r>
        </a:p>
      </dsp:txBody>
      <dsp:txXfrm rot="-5400000">
        <a:off x="1" y="1195721"/>
        <a:ext cx="680484" cy="291637"/>
      </dsp:txXfrm>
    </dsp:sp>
    <dsp:sp modelId="{109238B7-282C-4925-AA5E-551F0A172993}">
      <dsp:nvSpPr>
        <dsp:cNvPr id="0" name=""/>
        <dsp:cNvSpPr/>
      </dsp:nvSpPr>
      <dsp:spPr>
        <a:xfrm rot="5400000">
          <a:off x="5282103" y="-3746137"/>
          <a:ext cx="631878" cy="983511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a:t>People, communities and fire safety </a:t>
          </a:r>
          <a:r>
            <a:rPr lang="en-GB" sz="1900" kern="1200"/>
            <a:t>- the development of a longer term perspective.</a:t>
          </a:r>
          <a:endParaRPr lang="en-US" sz="1900" kern="1200"/>
        </a:p>
      </dsp:txBody>
      <dsp:txXfrm rot="-5400000">
        <a:off x="680485" y="886327"/>
        <a:ext cx="9804269" cy="570186"/>
      </dsp:txXfrm>
    </dsp:sp>
    <dsp:sp modelId="{FA2A5FB0-8EEC-43F2-96BA-3D90A7B58E9F}">
      <dsp:nvSpPr>
        <dsp:cNvPr id="0" name=""/>
        <dsp:cNvSpPr/>
      </dsp:nvSpPr>
      <dsp:spPr>
        <a:xfrm rot="5400000">
          <a:off x="-145818" y="1854801"/>
          <a:ext cx="972121" cy="68048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2008</a:t>
          </a:r>
        </a:p>
      </dsp:txBody>
      <dsp:txXfrm rot="-5400000">
        <a:off x="1" y="2049224"/>
        <a:ext cx="680484" cy="291637"/>
      </dsp:txXfrm>
    </dsp:sp>
    <dsp:sp modelId="{780598CE-E435-4CD4-BD0D-909974E703C9}">
      <dsp:nvSpPr>
        <dsp:cNvPr id="0" name=""/>
        <dsp:cNvSpPr/>
      </dsp:nvSpPr>
      <dsp:spPr>
        <a:xfrm rot="5400000">
          <a:off x="5282103" y="-2892635"/>
          <a:ext cx="631878" cy="983511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a:t>Collaborative place making </a:t>
          </a:r>
          <a:r>
            <a:rPr lang="en-GB" sz="1900" kern="1200"/>
            <a:t>as the new strategic intent with a more focused and strategic plan</a:t>
          </a:r>
          <a:endParaRPr lang="en-US" sz="1900" kern="1200"/>
        </a:p>
      </dsp:txBody>
      <dsp:txXfrm rot="-5400000">
        <a:off x="680485" y="1739829"/>
        <a:ext cx="9804269" cy="570186"/>
      </dsp:txXfrm>
    </dsp:sp>
    <dsp:sp modelId="{0EDF43A1-37D1-4BED-B41D-3B6ACE1B6F2C}">
      <dsp:nvSpPr>
        <dsp:cNvPr id="0" name=""/>
        <dsp:cNvSpPr/>
      </dsp:nvSpPr>
      <dsp:spPr>
        <a:xfrm rot="5400000">
          <a:off x="-145818" y="2708303"/>
          <a:ext cx="972121" cy="68048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2012</a:t>
          </a:r>
        </a:p>
      </dsp:txBody>
      <dsp:txXfrm rot="-5400000">
        <a:off x="1" y="2902726"/>
        <a:ext cx="680484" cy="291637"/>
      </dsp:txXfrm>
    </dsp:sp>
    <dsp:sp modelId="{5E26595C-5114-4221-9E49-C14A8367E07E}">
      <dsp:nvSpPr>
        <dsp:cNvPr id="0" name=""/>
        <dsp:cNvSpPr/>
      </dsp:nvSpPr>
      <dsp:spPr>
        <a:xfrm rot="5400000">
          <a:off x="5282103" y="-2039132"/>
          <a:ext cx="631878" cy="983511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Austerity-Localism</a:t>
          </a:r>
          <a:r>
            <a:rPr lang="en-GB" sz="1900" kern="1200" dirty="0"/>
            <a:t>, cutback management and abdication of central government responsibility</a:t>
          </a:r>
          <a:endParaRPr lang="en-US" sz="1900" kern="1200" dirty="0"/>
        </a:p>
      </dsp:txBody>
      <dsp:txXfrm rot="-5400000">
        <a:off x="680485" y="2593332"/>
        <a:ext cx="9804269" cy="570186"/>
      </dsp:txXfrm>
    </dsp:sp>
    <dsp:sp modelId="{57F75FDA-C68A-49B3-AC13-FA04162F4B8A}">
      <dsp:nvSpPr>
        <dsp:cNvPr id="0" name=""/>
        <dsp:cNvSpPr/>
      </dsp:nvSpPr>
      <dsp:spPr>
        <a:xfrm rot="5400000">
          <a:off x="-145818" y="3561806"/>
          <a:ext cx="972121" cy="68048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2018</a:t>
          </a:r>
        </a:p>
      </dsp:txBody>
      <dsp:txXfrm rot="-5400000">
        <a:off x="1" y="3756229"/>
        <a:ext cx="680484" cy="291637"/>
      </dsp:txXfrm>
    </dsp:sp>
    <dsp:sp modelId="{8FEF58D0-4A61-4E7C-8EDC-7C1CD9B5E950}">
      <dsp:nvSpPr>
        <dsp:cNvPr id="0" name=""/>
        <dsp:cNvSpPr/>
      </dsp:nvSpPr>
      <dsp:spPr>
        <a:xfrm rot="5400000">
          <a:off x="5282103" y="-1185629"/>
          <a:ext cx="631878" cy="983511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a:t>Revisionism</a:t>
          </a:r>
          <a:r>
            <a:rPr lang="en-GB" sz="1900" kern="1200"/>
            <a:t> - mea culpa (T. May) but is it as comprehensive or fit for purpose as it claims? </a:t>
          </a:r>
          <a:endParaRPr lang="en-US" sz="1900" kern="1200"/>
        </a:p>
      </dsp:txBody>
      <dsp:txXfrm rot="-5400000">
        <a:off x="680485" y="3446835"/>
        <a:ext cx="9804269" cy="5701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113248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114381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5576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326919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3769735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409167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E86DD8-45C5-43DD-853B-CD3932E2248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1353141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E86DD8-45C5-43DD-853B-CD3932E2248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89430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E86DD8-45C5-43DD-853B-CD3932E2248D}"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12194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86DD8-45C5-43DD-853B-CD3932E2248D}"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1421105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86DD8-45C5-43DD-853B-CD3932E2248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238372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3275093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86DD8-45C5-43DD-853B-CD3932E2248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1950645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114044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a:p>
        </p:txBody>
      </p:sp>
    </p:spTree>
    <p:extLst>
      <p:ext uri="{BB962C8B-B14F-4D97-AF65-F5344CB8AC3E}">
        <p14:creationId xmlns:p14="http://schemas.microsoft.com/office/powerpoint/2010/main" val="3559661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435719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522781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449203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66828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B6DC7-6C51-4635-981D-FAA5C0D53F1D}"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870928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FB6DC7-6C51-4635-981D-FAA5C0D53F1D}"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656911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424167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111E-F49C-4BC7-AD8C-EE66941D8997}"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289474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902240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263628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853045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B6DC7-6C51-4635-981D-FAA5C0D53F1D}" type="datetimeFigureOut">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90283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14111E-F49C-4BC7-AD8C-EE66941D8997}"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314568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14111E-F49C-4BC7-AD8C-EE66941D8997}" type="datetimeFigureOut">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352316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14111E-F49C-4BC7-AD8C-EE66941D8997}" type="datetimeFigureOut">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310036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111E-F49C-4BC7-AD8C-EE66941D8997}" type="datetimeFigureOut">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281438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4111E-F49C-4BC7-AD8C-EE66941D8997}"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395564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4111E-F49C-4BC7-AD8C-EE66941D8997}" type="datetimeFigureOut">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a:p>
        </p:txBody>
      </p:sp>
    </p:spTree>
    <p:extLst>
      <p:ext uri="{BB962C8B-B14F-4D97-AF65-F5344CB8AC3E}">
        <p14:creationId xmlns:p14="http://schemas.microsoft.com/office/powerpoint/2010/main" val="42668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111E-F49C-4BC7-AD8C-EE66941D8997}" type="datetimeFigureOut">
              <a:rPr lang="en-GB" smtClean="0"/>
              <a:t>20/09/2019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63DE7-D98F-49ED-B7AB-A2D0EB89D052}" type="slidenum">
              <a:rPr lang="en-GB" smtClean="0"/>
              <a:t>‹#›</a:t>
            </a:fld>
            <a:endParaRPr lang="en-GB"/>
          </a:p>
        </p:txBody>
      </p:sp>
    </p:spTree>
    <p:extLst>
      <p:ext uri="{BB962C8B-B14F-4D97-AF65-F5344CB8AC3E}">
        <p14:creationId xmlns:p14="http://schemas.microsoft.com/office/powerpoint/2010/main" val="245183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86DD8-45C5-43DD-853B-CD3932E2248D}" type="datetimeFigureOut">
              <a:rPr lang="en-GB" smtClean="0"/>
              <a:t>20/09/2019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C3FD-B845-4E69-8E63-45C190EADD27}" type="slidenum">
              <a:rPr lang="en-GB" smtClean="0"/>
              <a:t>‹#›</a:t>
            </a:fld>
            <a:endParaRPr lang="en-GB"/>
          </a:p>
        </p:txBody>
      </p:sp>
    </p:spTree>
    <p:extLst>
      <p:ext uri="{BB962C8B-B14F-4D97-AF65-F5344CB8AC3E}">
        <p14:creationId xmlns:p14="http://schemas.microsoft.com/office/powerpoint/2010/main" val="1062304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111E-F49C-4BC7-AD8C-EE66941D8997}" type="datetimeFigureOut">
              <a:rPr lang="en-GB" smtClean="0"/>
              <a:t>20/09/2019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63DE7-D98F-49ED-B7AB-A2D0EB89D052}" type="slidenum">
              <a:rPr lang="en-GB" smtClean="0"/>
              <a:t>‹#›</a:t>
            </a:fld>
            <a:endParaRPr lang="en-GB"/>
          </a:p>
        </p:txBody>
      </p:sp>
    </p:spTree>
    <p:extLst>
      <p:ext uri="{BB962C8B-B14F-4D97-AF65-F5344CB8AC3E}">
        <p14:creationId xmlns:p14="http://schemas.microsoft.com/office/powerpoint/2010/main" val="4173490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6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2100" b="1">
                <a:solidFill>
                  <a:srgbClr val="FFFFFF"/>
                </a:solidFill>
              </a:rPr>
              <a:t>Public Administration Committee</a:t>
            </a:r>
            <a:br>
              <a:rPr lang="en-US" sz="2100" b="1">
                <a:solidFill>
                  <a:srgbClr val="FFFFFF"/>
                </a:solidFill>
              </a:rPr>
            </a:br>
            <a:br>
              <a:rPr lang="en-US" sz="2100" b="1">
                <a:solidFill>
                  <a:srgbClr val="FFFFFF"/>
                </a:solidFill>
              </a:rPr>
            </a:br>
            <a:r>
              <a:rPr lang="en-US" sz="2100" b="1">
                <a:solidFill>
                  <a:srgbClr val="FFFFFF"/>
                </a:solidFill>
              </a:rPr>
              <a:t>Northumbria University</a:t>
            </a:r>
            <a:br>
              <a:rPr lang="en-US" sz="2100" b="1">
                <a:solidFill>
                  <a:srgbClr val="FFFFFF"/>
                </a:solidFill>
              </a:rPr>
            </a:br>
            <a:br>
              <a:rPr lang="en-US" sz="2100" b="1">
                <a:solidFill>
                  <a:srgbClr val="FFFFFF"/>
                </a:solidFill>
              </a:rPr>
            </a:br>
            <a:r>
              <a:rPr lang="en-US" sz="2100">
                <a:solidFill>
                  <a:srgbClr val="FFFFFF"/>
                </a:solidFill>
              </a:rPr>
              <a:t>September 16</a:t>
            </a:r>
            <a:r>
              <a:rPr lang="en-US" sz="2100" baseline="30000">
                <a:solidFill>
                  <a:srgbClr val="FFFFFF"/>
                </a:solidFill>
              </a:rPr>
              <a:t>th</a:t>
            </a:r>
            <a:r>
              <a:rPr lang="en-US" sz="2100">
                <a:solidFill>
                  <a:srgbClr val="FFFFFF"/>
                </a:solidFill>
              </a:rPr>
              <a:t> -18</a:t>
            </a:r>
            <a:r>
              <a:rPr lang="en-US" sz="2100" baseline="30000">
                <a:solidFill>
                  <a:srgbClr val="FFFFFF"/>
                </a:solidFill>
              </a:rPr>
              <a:t>th</a:t>
            </a:r>
            <a:r>
              <a:rPr lang="en-US" sz="2100">
                <a:solidFill>
                  <a:srgbClr val="FFFFFF"/>
                </a:solidFill>
              </a:rPr>
              <a:t> 2019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413" r="1" b="7998"/>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029319" y="917725"/>
            <a:ext cx="3424739" cy="4852362"/>
          </a:xfrm>
        </p:spPr>
        <p:txBody>
          <a:bodyPr vert="horz" lIns="91440" tIns="45720" rIns="91440" bIns="45720" rtlCol="0" anchor="ctr">
            <a:normAutofit/>
          </a:bodyPr>
          <a:lstStyle/>
          <a:p>
            <a:pPr algn="l"/>
            <a:r>
              <a:rPr lang="en-US" b="1" dirty="0">
                <a:solidFill>
                  <a:srgbClr val="FFFFFF"/>
                </a:solidFill>
              </a:rPr>
              <a:t>A generic evaluative model for performance regimes and national frameworks in the public sector.</a:t>
            </a:r>
          </a:p>
          <a:p>
            <a:pPr indent="-228600" algn="l">
              <a:buFont typeface="Arial" panose="020B0604020202020204" pitchFamily="34" charset="0"/>
              <a:buChar char="•"/>
            </a:pPr>
            <a:endParaRPr lang="en-US" sz="2000" b="1" dirty="0">
              <a:solidFill>
                <a:srgbClr val="FFFFFF"/>
              </a:solidFill>
            </a:endParaRPr>
          </a:p>
          <a:p>
            <a:pPr algn="l"/>
            <a:r>
              <a:rPr lang="en-US" sz="2000" dirty="0">
                <a:solidFill>
                  <a:srgbClr val="FFFFFF"/>
                </a:solidFill>
              </a:rPr>
              <a:t>Pete Murphy</a:t>
            </a:r>
          </a:p>
          <a:p>
            <a:pPr algn="l"/>
            <a:r>
              <a:rPr lang="en-US" sz="2000" dirty="0">
                <a:solidFill>
                  <a:srgbClr val="FFFFFF"/>
                </a:solidFill>
              </a:rPr>
              <a:t>Nottingham Trent University</a:t>
            </a:r>
          </a:p>
        </p:txBody>
      </p:sp>
    </p:spTree>
    <p:extLst>
      <p:ext uri="{BB962C8B-B14F-4D97-AF65-F5344CB8AC3E}">
        <p14:creationId xmlns:p14="http://schemas.microsoft.com/office/powerpoint/2010/main" val="313934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600"/>
            <a:ext cx="10972800" cy="935037"/>
          </a:xfrm>
        </p:spPr>
        <p:txBody>
          <a:bodyPr>
            <a:normAutofit/>
          </a:bodyPr>
          <a:lstStyle/>
          <a:p>
            <a:r>
              <a:rPr lang="en-GB" sz="3600" b="1" dirty="0">
                <a:latin typeface="+mn-lt"/>
              </a:rPr>
              <a:t>How do they compare?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484356"/>
              </p:ext>
            </p:extLst>
          </p:nvPr>
        </p:nvGraphicFramePr>
        <p:xfrm>
          <a:off x="609600" y="2001835"/>
          <a:ext cx="10972800" cy="19304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670501556"/>
                    </a:ext>
                  </a:extLst>
                </a:gridCol>
                <a:gridCol w="5486400">
                  <a:extLst>
                    <a:ext uri="{9D8B030D-6E8A-4147-A177-3AD203B41FA5}">
                      <a16:colId xmlns:a16="http://schemas.microsoft.com/office/drawing/2014/main" val="160639833"/>
                    </a:ext>
                  </a:extLst>
                </a:gridCol>
              </a:tblGrid>
              <a:tr h="512147">
                <a:tc>
                  <a:txBody>
                    <a:bodyPr/>
                    <a:lstStyle/>
                    <a:p>
                      <a:pPr algn="ctr"/>
                      <a:r>
                        <a:rPr lang="en-GB" sz="2000" dirty="0"/>
                        <a:t>Strengths </a:t>
                      </a:r>
                    </a:p>
                  </a:txBody>
                  <a:tcPr/>
                </a:tc>
                <a:tc>
                  <a:txBody>
                    <a:bodyPr/>
                    <a:lstStyle/>
                    <a:p>
                      <a:pPr algn="ctr"/>
                      <a:r>
                        <a:rPr lang="en-GB" sz="2000" dirty="0"/>
                        <a:t>Weaknesses</a:t>
                      </a:r>
                    </a:p>
                  </a:txBody>
                  <a:tcPr/>
                </a:tc>
                <a:extLst>
                  <a:ext uri="{0D108BD9-81ED-4DB2-BD59-A6C34878D82A}">
                    <a16:rowId xmlns:a16="http://schemas.microsoft.com/office/drawing/2014/main" val="1439230783"/>
                  </a:ext>
                </a:extLst>
              </a:tr>
              <a:tr h="472751">
                <a:tc>
                  <a:txBody>
                    <a:bodyPr/>
                    <a:lstStyle/>
                    <a:p>
                      <a:pPr algn="ctr"/>
                      <a:r>
                        <a:rPr lang="en-GB" b="1" dirty="0"/>
                        <a:t>New paradigm and strategic intent</a:t>
                      </a:r>
                    </a:p>
                  </a:txBody>
                  <a:tcPr/>
                </a:tc>
                <a:tc>
                  <a:txBody>
                    <a:bodyPr/>
                    <a:lstStyle/>
                    <a:p>
                      <a:pPr algn="ctr"/>
                      <a:r>
                        <a:rPr lang="en-GB" b="1" dirty="0"/>
                        <a:t>The regional agenda/Regional Management Boards</a:t>
                      </a:r>
                    </a:p>
                  </a:txBody>
                  <a:tcPr/>
                </a:tc>
                <a:extLst>
                  <a:ext uri="{0D108BD9-81ED-4DB2-BD59-A6C34878D82A}">
                    <a16:rowId xmlns:a16="http://schemas.microsoft.com/office/drawing/2014/main" val="3837292446"/>
                  </a:ext>
                </a:extLst>
              </a:tr>
              <a:tr h="472751">
                <a:tc>
                  <a:txBody>
                    <a:bodyPr/>
                    <a:lstStyle/>
                    <a:p>
                      <a:pPr algn="ctr"/>
                      <a:r>
                        <a:rPr lang="en-GB" b="1" dirty="0"/>
                        <a:t>Introduced</a:t>
                      </a:r>
                      <a:r>
                        <a:rPr lang="en-GB" b="1" baseline="0" dirty="0"/>
                        <a:t> Integrated Risk Management Planning</a:t>
                      </a:r>
                      <a:endParaRPr lang="en-GB" b="1" dirty="0"/>
                    </a:p>
                  </a:txBody>
                  <a:tcPr/>
                </a:tc>
                <a:tc>
                  <a:txBody>
                    <a:bodyPr/>
                    <a:lstStyle/>
                    <a:p>
                      <a:pPr algn="ctr"/>
                      <a:r>
                        <a:rPr lang="en-GB" b="1" dirty="0"/>
                        <a:t>The evidence base and weak external scrutiny</a:t>
                      </a:r>
                    </a:p>
                  </a:txBody>
                  <a:tcPr/>
                </a:tc>
                <a:extLst>
                  <a:ext uri="{0D108BD9-81ED-4DB2-BD59-A6C34878D82A}">
                    <a16:rowId xmlns:a16="http://schemas.microsoft.com/office/drawing/2014/main" val="2323151524"/>
                  </a:ext>
                </a:extLst>
              </a:tr>
              <a:tr h="472751">
                <a:tc>
                  <a:txBody>
                    <a:bodyPr/>
                    <a:lstStyle/>
                    <a:p>
                      <a:pPr algn="ctr"/>
                      <a:r>
                        <a:rPr lang="en-GB" b="1" dirty="0"/>
                        <a:t>Co-production and collective responsibility</a:t>
                      </a:r>
                    </a:p>
                  </a:txBody>
                  <a:tcPr/>
                </a:tc>
                <a:tc>
                  <a:txBody>
                    <a:bodyPr/>
                    <a:lstStyle/>
                    <a:p>
                      <a:pPr algn="ctr"/>
                      <a:r>
                        <a:rPr lang="en-GB" b="1" dirty="0"/>
                        <a:t>Implementation and HRM</a:t>
                      </a:r>
                      <a:r>
                        <a:rPr lang="en-GB" b="1" baseline="0" dirty="0"/>
                        <a:t> issues </a:t>
                      </a:r>
                      <a:endParaRPr lang="en-GB" b="1" dirty="0"/>
                    </a:p>
                  </a:txBody>
                  <a:tcPr/>
                </a:tc>
                <a:extLst>
                  <a:ext uri="{0D108BD9-81ED-4DB2-BD59-A6C34878D82A}">
                    <a16:rowId xmlns:a16="http://schemas.microsoft.com/office/drawing/2014/main" val="31261434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20161949"/>
              </p:ext>
            </p:extLst>
          </p:nvPr>
        </p:nvGraphicFramePr>
        <p:xfrm>
          <a:off x="609600" y="4444999"/>
          <a:ext cx="10972800" cy="19304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832971841"/>
                    </a:ext>
                  </a:extLst>
                </a:gridCol>
                <a:gridCol w="5486400">
                  <a:extLst>
                    <a:ext uri="{9D8B030D-6E8A-4147-A177-3AD203B41FA5}">
                      <a16:colId xmlns:a16="http://schemas.microsoft.com/office/drawing/2014/main" val="470975107"/>
                    </a:ext>
                  </a:extLst>
                </a:gridCol>
              </a:tblGrid>
              <a:tr h="383540">
                <a:tc>
                  <a:txBody>
                    <a:bodyPr/>
                    <a:lstStyle/>
                    <a:p>
                      <a:pPr algn="ctr"/>
                      <a:r>
                        <a:rPr lang="en-GB" sz="2000" dirty="0"/>
                        <a:t>Strengths</a:t>
                      </a:r>
                    </a:p>
                  </a:txBody>
                  <a:tcPr/>
                </a:tc>
                <a:tc>
                  <a:txBody>
                    <a:bodyPr/>
                    <a:lstStyle/>
                    <a:p>
                      <a:pPr algn="ctr"/>
                      <a:r>
                        <a:rPr lang="en-GB" sz="2000" dirty="0"/>
                        <a:t>Weaknesses</a:t>
                      </a:r>
                    </a:p>
                  </a:txBody>
                  <a:tcPr/>
                </a:tc>
                <a:extLst>
                  <a:ext uri="{0D108BD9-81ED-4DB2-BD59-A6C34878D82A}">
                    <a16:rowId xmlns:a16="http://schemas.microsoft.com/office/drawing/2014/main" val="3326061743"/>
                  </a:ext>
                </a:extLst>
              </a:tr>
              <a:tr h="383540">
                <a:tc>
                  <a:txBody>
                    <a:bodyPr/>
                    <a:lstStyle/>
                    <a:p>
                      <a:pPr algn="ctr"/>
                      <a:r>
                        <a:rPr lang="en-GB" b="1" dirty="0"/>
                        <a:t>Long-Term vision with whole sector buy-in</a:t>
                      </a:r>
                    </a:p>
                  </a:txBody>
                  <a:tcPr/>
                </a:tc>
                <a:tc>
                  <a:txBody>
                    <a:bodyPr/>
                    <a:lstStyle/>
                    <a:p>
                      <a:pPr algn="ctr"/>
                      <a:r>
                        <a:rPr lang="en-GB" b="1" dirty="0"/>
                        <a:t>The regional agenda and Regional Management Boards</a:t>
                      </a:r>
                    </a:p>
                  </a:txBody>
                  <a:tcPr/>
                </a:tc>
                <a:extLst>
                  <a:ext uri="{0D108BD9-81ED-4DB2-BD59-A6C34878D82A}">
                    <a16:rowId xmlns:a16="http://schemas.microsoft.com/office/drawing/2014/main" val="1170961077"/>
                  </a:ext>
                </a:extLst>
              </a:tr>
              <a:tr h="383540">
                <a:tc>
                  <a:txBody>
                    <a:bodyPr/>
                    <a:lstStyle/>
                    <a:p>
                      <a:pPr algn="ctr"/>
                      <a:r>
                        <a:rPr lang="en-GB" b="1" dirty="0"/>
                        <a:t>Alignment of local priorities and objectives </a:t>
                      </a:r>
                    </a:p>
                  </a:txBody>
                  <a:tcPr/>
                </a:tc>
                <a:tc>
                  <a:txBody>
                    <a:bodyPr/>
                    <a:lstStyle/>
                    <a:p>
                      <a:pPr algn="ctr"/>
                      <a:r>
                        <a:rPr lang="en-GB" b="1" dirty="0"/>
                        <a:t>The evidence base (improving but not strong)</a:t>
                      </a:r>
                    </a:p>
                  </a:txBody>
                  <a:tcPr/>
                </a:tc>
                <a:extLst>
                  <a:ext uri="{0D108BD9-81ED-4DB2-BD59-A6C34878D82A}">
                    <a16:rowId xmlns:a16="http://schemas.microsoft.com/office/drawing/2014/main" val="1788801413"/>
                  </a:ext>
                </a:extLst>
              </a:tr>
              <a:tr h="383540">
                <a:tc>
                  <a:txBody>
                    <a:bodyPr/>
                    <a:lstStyle/>
                    <a:p>
                      <a:pPr algn="ctr"/>
                      <a:r>
                        <a:rPr lang="en-GB" b="1" dirty="0"/>
                        <a:t>External support and improvement infrastructure</a:t>
                      </a:r>
                    </a:p>
                  </a:txBody>
                  <a:tcPr/>
                </a:tc>
                <a:tc>
                  <a:txBody>
                    <a:bodyPr/>
                    <a:lstStyle/>
                    <a:p>
                      <a:pPr algn="ctr"/>
                      <a:r>
                        <a:rPr lang="en-GB" b="1" dirty="0"/>
                        <a:t>Rapidly</a:t>
                      </a:r>
                      <a:r>
                        <a:rPr lang="en-GB" b="1" baseline="0" dirty="0"/>
                        <a:t> changing strategic and operational landscape</a:t>
                      </a:r>
                      <a:endParaRPr lang="en-GB" b="1" dirty="0"/>
                    </a:p>
                  </a:txBody>
                  <a:tcPr/>
                </a:tc>
                <a:extLst>
                  <a:ext uri="{0D108BD9-81ED-4DB2-BD59-A6C34878D82A}">
                    <a16:rowId xmlns:a16="http://schemas.microsoft.com/office/drawing/2014/main" val="2514251902"/>
                  </a:ext>
                </a:extLst>
              </a:tr>
              <a:tr h="3835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7937619"/>
                  </a:ext>
                </a:extLst>
              </a:tr>
            </a:tbl>
          </a:graphicData>
        </a:graphic>
      </p:graphicFrame>
      <p:sp>
        <p:nvSpPr>
          <p:cNvPr id="6" name="TextBox 5"/>
          <p:cNvSpPr txBox="1"/>
          <p:nvPr/>
        </p:nvSpPr>
        <p:spPr>
          <a:xfrm>
            <a:off x="4826000" y="1417638"/>
            <a:ext cx="2616200" cy="584775"/>
          </a:xfrm>
          <a:prstGeom prst="rect">
            <a:avLst/>
          </a:prstGeom>
          <a:noFill/>
        </p:spPr>
        <p:txBody>
          <a:bodyPr wrap="square" rtlCol="0">
            <a:spAutoFit/>
          </a:bodyPr>
          <a:lstStyle/>
          <a:p>
            <a:pPr algn="ctr"/>
            <a:r>
              <a:rPr lang="en-GB" sz="3200" b="1" dirty="0"/>
              <a:t>2004 - 2006</a:t>
            </a:r>
          </a:p>
        </p:txBody>
      </p:sp>
      <p:sp>
        <p:nvSpPr>
          <p:cNvPr id="7" name="TextBox 6"/>
          <p:cNvSpPr txBox="1"/>
          <p:nvPr/>
        </p:nvSpPr>
        <p:spPr>
          <a:xfrm>
            <a:off x="4546600" y="3949700"/>
            <a:ext cx="3098800" cy="584775"/>
          </a:xfrm>
          <a:prstGeom prst="rect">
            <a:avLst/>
          </a:prstGeom>
          <a:noFill/>
        </p:spPr>
        <p:txBody>
          <a:bodyPr wrap="square" rtlCol="0">
            <a:spAutoFit/>
          </a:bodyPr>
          <a:lstStyle/>
          <a:p>
            <a:pPr algn="ctr"/>
            <a:r>
              <a:rPr lang="en-GB" sz="3200" b="1" dirty="0"/>
              <a:t>2006 - 2008</a:t>
            </a:r>
          </a:p>
        </p:txBody>
      </p:sp>
    </p:spTree>
    <p:extLst>
      <p:ext uri="{BB962C8B-B14F-4D97-AF65-F5344CB8AC3E}">
        <p14:creationId xmlns:p14="http://schemas.microsoft.com/office/powerpoint/2010/main" val="258711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0665079"/>
              </p:ext>
            </p:extLst>
          </p:nvPr>
        </p:nvGraphicFramePr>
        <p:xfrm>
          <a:off x="609600" y="1196620"/>
          <a:ext cx="10972800" cy="153077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670501556"/>
                    </a:ext>
                  </a:extLst>
                </a:gridCol>
                <a:gridCol w="5486400">
                  <a:extLst>
                    <a:ext uri="{9D8B030D-6E8A-4147-A177-3AD203B41FA5}">
                      <a16:colId xmlns:a16="http://schemas.microsoft.com/office/drawing/2014/main" val="160639833"/>
                    </a:ext>
                  </a:extLst>
                </a:gridCol>
              </a:tblGrid>
              <a:tr h="378178">
                <a:tc>
                  <a:txBody>
                    <a:bodyPr/>
                    <a:lstStyle/>
                    <a:p>
                      <a:pPr algn="ctr"/>
                      <a:r>
                        <a:rPr lang="en-GB" sz="2000" dirty="0"/>
                        <a:t>Strengths</a:t>
                      </a:r>
                      <a:r>
                        <a:rPr lang="en-GB" dirty="0"/>
                        <a:t> </a:t>
                      </a:r>
                    </a:p>
                  </a:txBody>
                  <a:tcPr/>
                </a:tc>
                <a:tc>
                  <a:txBody>
                    <a:bodyPr/>
                    <a:lstStyle/>
                    <a:p>
                      <a:pPr algn="ctr"/>
                      <a:r>
                        <a:rPr lang="en-GB" sz="2000" dirty="0"/>
                        <a:t>Weaknesses</a:t>
                      </a:r>
                    </a:p>
                  </a:txBody>
                  <a:tcPr/>
                </a:tc>
                <a:extLst>
                  <a:ext uri="{0D108BD9-81ED-4DB2-BD59-A6C34878D82A}">
                    <a16:rowId xmlns:a16="http://schemas.microsoft.com/office/drawing/2014/main" val="1439230783"/>
                  </a:ext>
                </a:extLst>
              </a:tr>
              <a:tr h="378178">
                <a:tc>
                  <a:txBody>
                    <a:bodyPr/>
                    <a:lstStyle/>
                    <a:p>
                      <a:pPr algn="ctr"/>
                      <a:r>
                        <a:rPr lang="en-GB" b="1" dirty="0"/>
                        <a:t>One Place agenda</a:t>
                      </a:r>
                    </a:p>
                  </a:txBody>
                  <a:tcPr/>
                </a:tc>
                <a:tc>
                  <a:txBody>
                    <a:bodyPr/>
                    <a:lstStyle/>
                    <a:p>
                      <a:pPr algn="ctr"/>
                      <a:r>
                        <a:rPr lang="en-GB" b="1" dirty="0"/>
                        <a:t>Drafted during economic and political changes </a:t>
                      </a:r>
                    </a:p>
                  </a:txBody>
                  <a:tcPr/>
                </a:tc>
                <a:extLst>
                  <a:ext uri="{0D108BD9-81ED-4DB2-BD59-A6C34878D82A}">
                    <a16:rowId xmlns:a16="http://schemas.microsoft.com/office/drawing/2014/main" val="3837292446"/>
                  </a:ext>
                </a:extLst>
              </a:tr>
              <a:tr h="378178">
                <a:tc>
                  <a:txBody>
                    <a:bodyPr/>
                    <a:lstStyle/>
                    <a:p>
                      <a:pPr algn="ctr"/>
                      <a:r>
                        <a:rPr lang="en-GB" b="1" dirty="0"/>
                        <a:t>Prevention, protection and local priorities prominent</a:t>
                      </a:r>
                    </a:p>
                  </a:txBody>
                  <a:tcPr/>
                </a:tc>
                <a:tc>
                  <a:txBody>
                    <a:bodyPr/>
                    <a:lstStyle/>
                    <a:p>
                      <a:pPr algn="ctr"/>
                      <a:r>
                        <a:rPr lang="en-GB" b="1" dirty="0"/>
                        <a:t>Equality</a:t>
                      </a:r>
                      <a:r>
                        <a:rPr lang="en-GB" b="1" baseline="0" dirty="0"/>
                        <a:t> and Diversity (lack of)</a:t>
                      </a:r>
                      <a:endParaRPr lang="en-GB" b="1" dirty="0"/>
                    </a:p>
                  </a:txBody>
                  <a:tcPr/>
                </a:tc>
                <a:extLst>
                  <a:ext uri="{0D108BD9-81ED-4DB2-BD59-A6C34878D82A}">
                    <a16:rowId xmlns:a16="http://schemas.microsoft.com/office/drawing/2014/main" val="2323151524"/>
                  </a:ext>
                </a:extLst>
              </a:tr>
              <a:tr h="378178">
                <a:tc>
                  <a:txBody>
                    <a:bodyPr/>
                    <a:lstStyle/>
                    <a:p>
                      <a:pPr algn="ctr"/>
                      <a:r>
                        <a:rPr lang="en-GB" b="1" dirty="0"/>
                        <a:t>Performance, evidence and scrutiny arrangements</a:t>
                      </a:r>
                    </a:p>
                  </a:txBody>
                  <a:tcPr/>
                </a:tc>
                <a:tc>
                  <a:txBody>
                    <a:bodyPr/>
                    <a:lstStyle/>
                    <a:p>
                      <a:pPr algn="ctr"/>
                      <a:r>
                        <a:rPr lang="en-GB" b="1" baseline="0" dirty="0"/>
                        <a:t>Interrelationship with Comprehensive Area Assessment</a:t>
                      </a:r>
                      <a:endParaRPr lang="en-GB" b="1" dirty="0"/>
                    </a:p>
                  </a:txBody>
                  <a:tcPr/>
                </a:tc>
                <a:extLst>
                  <a:ext uri="{0D108BD9-81ED-4DB2-BD59-A6C34878D82A}">
                    <a16:rowId xmlns:a16="http://schemas.microsoft.com/office/drawing/2014/main" val="31261434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73895809"/>
              </p:ext>
            </p:extLst>
          </p:nvPr>
        </p:nvGraphicFramePr>
        <p:xfrm>
          <a:off x="609600" y="3849189"/>
          <a:ext cx="10972800" cy="2624286"/>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832971841"/>
                    </a:ext>
                  </a:extLst>
                </a:gridCol>
                <a:gridCol w="5486400">
                  <a:extLst>
                    <a:ext uri="{9D8B030D-6E8A-4147-A177-3AD203B41FA5}">
                      <a16:colId xmlns:a16="http://schemas.microsoft.com/office/drawing/2014/main" val="470975107"/>
                    </a:ext>
                  </a:extLst>
                </a:gridCol>
              </a:tblGrid>
              <a:tr h="431844">
                <a:tc>
                  <a:txBody>
                    <a:bodyPr/>
                    <a:lstStyle/>
                    <a:p>
                      <a:pPr algn="ctr"/>
                      <a:r>
                        <a:rPr lang="en-GB" sz="2000" dirty="0"/>
                        <a:t>Strengths</a:t>
                      </a:r>
                    </a:p>
                  </a:txBody>
                  <a:tcPr/>
                </a:tc>
                <a:tc>
                  <a:txBody>
                    <a:bodyPr/>
                    <a:lstStyle/>
                    <a:p>
                      <a:pPr algn="ctr"/>
                      <a:r>
                        <a:rPr lang="en-GB" sz="2000" dirty="0"/>
                        <a:t>Weaknesses</a:t>
                      </a:r>
                    </a:p>
                  </a:txBody>
                  <a:tcPr/>
                </a:tc>
                <a:extLst>
                  <a:ext uri="{0D108BD9-81ED-4DB2-BD59-A6C34878D82A}">
                    <a16:rowId xmlns:a16="http://schemas.microsoft.com/office/drawing/2014/main" val="3326061743"/>
                  </a:ext>
                </a:extLst>
              </a:tr>
              <a:tr h="697595">
                <a:tc>
                  <a:txBody>
                    <a:bodyPr/>
                    <a:lstStyle/>
                    <a:p>
                      <a:pPr algn="ctr"/>
                      <a:r>
                        <a:rPr lang="en-GB" b="1" dirty="0"/>
                        <a:t>Addressed new challenges and risks </a:t>
                      </a:r>
                    </a:p>
                    <a:p>
                      <a:pPr algn="ctr"/>
                      <a:r>
                        <a:rPr lang="en-GB" b="1" dirty="0"/>
                        <a:t>(terrorism, ageing population, climate change)</a:t>
                      </a:r>
                    </a:p>
                  </a:txBody>
                  <a:tcPr/>
                </a:tc>
                <a:tc>
                  <a:txBody>
                    <a:bodyPr/>
                    <a:lstStyle/>
                    <a:p>
                      <a:pPr algn="ctr"/>
                      <a:r>
                        <a:rPr lang="en-GB" b="1" dirty="0"/>
                        <a:t>Abdication of leadership and management </a:t>
                      </a:r>
                    </a:p>
                    <a:p>
                      <a:pPr algn="ctr"/>
                      <a:r>
                        <a:rPr lang="en-GB" b="1" dirty="0"/>
                        <a:t>by central government (DCLG)</a:t>
                      </a:r>
                    </a:p>
                  </a:txBody>
                  <a:tcPr/>
                </a:tc>
                <a:extLst>
                  <a:ext uri="{0D108BD9-81ED-4DB2-BD59-A6C34878D82A}">
                    <a16:rowId xmlns:a16="http://schemas.microsoft.com/office/drawing/2014/main" val="1170961077"/>
                  </a:ext>
                </a:extLst>
              </a:tr>
              <a:tr h="398626">
                <a:tc>
                  <a:txBody>
                    <a:bodyPr/>
                    <a:lstStyle/>
                    <a:p>
                      <a:pPr algn="ctr"/>
                      <a:r>
                        <a:rPr lang="en-GB" b="1" dirty="0"/>
                        <a:t>More flexibility for Fire Authorities</a:t>
                      </a:r>
                    </a:p>
                  </a:txBody>
                  <a:tcPr/>
                </a:tc>
                <a:tc>
                  <a:txBody>
                    <a:bodyPr/>
                    <a:lstStyle/>
                    <a:p>
                      <a:pPr algn="ctr"/>
                      <a:r>
                        <a:rPr lang="en-GB" b="1" dirty="0"/>
                        <a:t>Increased demand and reduced resources</a:t>
                      </a:r>
                    </a:p>
                  </a:txBody>
                  <a:tcPr/>
                </a:tc>
                <a:extLst>
                  <a:ext uri="{0D108BD9-81ED-4DB2-BD59-A6C34878D82A}">
                    <a16:rowId xmlns:a16="http://schemas.microsoft.com/office/drawing/2014/main" val="1788801413"/>
                  </a:ext>
                </a:extLst>
              </a:tr>
              <a:tr h="697595">
                <a:tc>
                  <a:txBody>
                    <a:bodyPr/>
                    <a:lstStyle/>
                    <a:p>
                      <a:endParaRPr lang="en-GB" b="1" dirty="0"/>
                    </a:p>
                  </a:txBody>
                  <a:tcPr/>
                </a:tc>
                <a:tc>
                  <a:txBody>
                    <a:bodyPr/>
                    <a:lstStyle/>
                    <a:p>
                      <a:pPr algn="ctr"/>
                      <a:r>
                        <a:rPr lang="en-GB" b="1" dirty="0"/>
                        <a:t>Short-termism </a:t>
                      </a:r>
                    </a:p>
                    <a:p>
                      <a:pPr algn="ctr"/>
                      <a:r>
                        <a:rPr lang="en-GB" b="1" dirty="0"/>
                        <a:t>cutback management/austerity localism</a:t>
                      </a:r>
                    </a:p>
                  </a:txBody>
                  <a:tcPr/>
                </a:tc>
                <a:extLst>
                  <a:ext uri="{0D108BD9-81ED-4DB2-BD59-A6C34878D82A}">
                    <a16:rowId xmlns:a16="http://schemas.microsoft.com/office/drawing/2014/main" val="2514251902"/>
                  </a:ext>
                </a:extLst>
              </a:tr>
              <a:tr h="398626">
                <a:tc>
                  <a:txBody>
                    <a:bodyPr/>
                    <a:lstStyle/>
                    <a:p>
                      <a:endParaRPr lang="en-GB" b="1" dirty="0"/>
                    </a:p>
                  </a:txBody>
                  <a:tcPr/>
                </a:tc>
                <a:tc>
                  <a:txBody>
                    <a:bodyPr/>
                    <a:lstStyle/>
                    <a:p>
                      <a:pPr algn="ctr"/>
                      <a:r>
                        <a:rPr lang="en-GB" b="1" dirty="0"/>
                        <a:t>Little</a:t>
                      </a:r>
                      <a:r>
                        <a:rPr lang="en-GB" b="1" baseline="0" dirty="0"/>
                        <a:t> evidence or support</a:t>
                      </a:r>
                      <a:endParaRPr lang="en-GB" b="1" dirty="0"/>
                    </a:p>
                  </a:txBody>
                  <a:tcPr/>
                </a:tc>
                <a:extLst>
                  <a:ext uri="{0D108BD9-81ED-4DB2-BD59-A6C34878D82A}">
                    <a16:rowId xmlns:a16="http://schemas.microsoft.com/office/drawing/2014/main" val="2507937619"/>
                  </a:ext>
                </a:extLst>
              </a:tr>
            </a:tbl>
          </a:graphicData>
        </a:graphic>
      </p:graphicFrame>
      <p:sp>
        <p:nvSpPr>
          <p:cNvPr id="7" name="TextBox 6"/>
          <p:cNvSpPr txBox="1"/>
          <p:nvPr/>
        </p:nvSpPr>
        <p:spPr>
          <a:xfrm>
            <a:off x="3962400" y="384525"/>
            <a:ext cx="4165600" cy="584775"/>
          </a:xfrm>
          <a:prstGeom prst="rect">
            <a:avLst/>
          </a:prstGeom>
          <a:noFill/>
        </p:spPr>
        <p:txBody>
          <a:bodyPr wrap="square" rtlCol="0">
            <a:spAutoFit/>
          </a:bodyPr>
          <a:lstStyle/>
          <a:p>
            <a:pPr algn="ctr"/>
            <a:r>
              <a:rPr lang="en-GB" sz="3200" b="1" dirty="0"/>
              <a:t>2008 - 2011</a:t>
            </a:r>
          </a:p>
        </p:txBody>
      </p:sp>
      <p:sp>
        <p:nvSpPr>
          <p:cNvPr id="8" name="TextBox 7"/>
          <p:cNvSpPr txBox="1"/>
          <p:nvPr/>
        </p:nvSpPr>
        <p:spPr>
          <a:xfrm>
            <a:off x="4718756" y="2856090"/>
            <a:ext cx="2814158" cy="584775"/>
          </a:xfrm>
          <a:prstGeom prst="rect">
            <a:avLst/>
          </a:prstGeom>
          <a:noFill/>
        </p:spPr>
        <p:txBody>
          <a:bodyPr wrap="square" rtlCol="0">
            <a:spAutoFit/>
          </a:bodyPr>
          <a:lstStyle/>
          <a:p>
            <a:pPr algn="ctr"/>
            <a:r>
              <a:rPr lang="en-GB" sz="3200" b="1" dirty="0"/>
              <a:t>2012 - 2017</a:t>
            </a:r>
          </a:p>
        </p:txBody>
      </p:sp>
    </p:spTree>
    <p:extLst>
      <p:ext uri="{BB962C8B-B14F-4D97-AF65-F5344CB8AC3E}">
        <p14:creationId xmlns:p14="http://schemas.microsoft.com/office/powerpoint/2010/main" val="317595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29884"/>
            <a:ext cx="7719381" cy="1096331"/>
          </a:xfrm>
        </p:spPr>
        <p:txBody>
          <a:bodyPr>
            <a:normAutofit/>
          </a:bodyPr>
          <a:lstStyle/>
          <a:p>
            <a:r>
              <a:rPr lang="en-GB" b="1">
                <a:latin typeface="+mn-lt"/>
              </a:rPr>
              <a:t>The 2018 Framework </a:t>
            </a:r>
          </a:p>
        </p:txBody>
      </p:sp>
      <p:sp>
        <p:nvSpPr>
          <p:cNvPr id="11"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364373"/>
              </p:ext>
            </p:extLst>
          </p:nvPr>
        </p:nvGraphicFramePr>
        <p:xfrm>
          <a:off x="973438" y="643467"/>
          <a:ext cx="10245124" cy="4080976"/>
        </p:xfrm>
        <a:graphic>
          <a:graphicData uri="http://schemas.openxmlformats.org/drawingml/2006/table">
            <a:tbl>
              <a:tblPr firstRow="1" bandRow="1">
                <a:tableStyleId>{5C22544A-7EE6-4342-B048-85BDC9FD1C3A}</a:tableStyleId>
              </a:tblPr>
              <a:tblGrid>
                <a:gridCol w="5122562">
                  <a:extLst>
                    <a:ext uri="{9D8B030D-6E8A-4147-A177-3AD203B41FA5}">
                      <a16:colId xmlns:a16="http://schemas.microsoft.com/office/drawing/2014/main" val="1688025251"/>
                    </a:ext>
                  </a:extLst>
                </a:gridCol>
                <a:gridCol w="5122562">
                  <a:extLst>
                    <a:ext uri="{9D8B030D-6E8A-4147-A177-3AD203B41FA5}">
                      <a16:colId xmlns:a16="http://schemas.microsoft.com/office/drawing/2014/main" val="3722861015"/>
                    </a:ext>
                  </a:extLst>
                </a:gridCol>
              </a:tblGrid>
              <a:tr h="517948">
                <a:tc>
                  <a:txBody>
                    <a:bodyPr/>
                    <a:lstStyle/>
                    <a:p>
                      <a:pPr algn="ctr"/>
                      <a:r>
                        <a:rPr lang="en-GB" sz="2600"/>
                        <a:t>Strengths </a:t>
                      </a:r>
                    </a:p>
                  </a:txBody>
                  <a:tcPr marL="85376" marR="85376" marT="42688" marB="42688"/>
                </a:tc>
                <a:tc>
                  <a:txBody>
                    <a:bodyPr/>
                    <a:lstStyle/>
                    <a:p>
                      <a:pPr algn="ctr"/>
                      <a:r>
                        <a:rPr lang="en-GB" sz="2600"/>
                        <a:t>Weaknesses</a:t>
                      </a:r>
                    </a:p>
                  </a:txBody>
                  <a:tcPr marL="85376" marR="85376" marT="42688" marB="42688"/>
                </a:tc>
                <a:extLst>
                  <a:ext uri="{0D108BD9-81ED-4DB2-BD59-A6C34878D82A}">
                    <a16:rowId xmlns:a16="http://schemas.microsoft.com/office/drawing/2014/main" val="333767426"/>
                  </a:ext>
                </a:extLst>
              </a:tr>
              <a:tr h="688700">
                <a:tc>
                  <a:txBody>
                    <a:bodyPr/>
                    <a:lstStyle/>
                    <a:p>
                      <a:pPr algn="ctr"/>
                      <a:r>
                        <a:rPr lang="en-GB" sz="1900" b="1" baseline="0"/>
                        <a:t>New national bodies </a:t>
                      </a:r>
                    </a:p>
                    <a:p>
                      <a:pPr algn="ctr"/>
                      <a:r>
                        <a:rPr lang="en-GB" sz="1900" b="1" baseline="0"/>
                        <a:t>(NFCC, Standards Board)</a:t>
                      </a:r>
                    </a:p>
                  </a:txBody>
                  <a:tcPr marL="85376" marR="85376" marT="42688" marB="42688"/>
                </a:tc>
                <a:tc>
                  <a:txBody>
                    <a:bodyPr/>
                    <a:lstStyle/>
                    <a:p>
                      <a:pPr algn="ctr"/>
                      <a:r>
                        <a:rPr lang="en-GB" sz="1900" b="1"/>
                        <a:t>Lack of central</a:t>
                      </a:r>
                      <a:r>
                        <a:rPr lang="en-GB" sz="1900" b="1" baseline="0"/>
                        <a:t> g</a:t>
                      </a:r>
                      <a:r>
                        <a:rPr lang="en-GB" sz="1900" b="1"/>
                        <a:t>overnment </a:t>
                      </a:r>
                    </a:p>
                    <a:p>
                      <a:pPr algn="ctr"/>
                      <a:r>
                        <a:rPr lang="en-GB" sz="1900" b="1"/>
                        <a:t>engagement, leadership responsibility </a:t>
                      </a:r>
                    </a:p>
                  </a:txBody>
                  <a:tcPr marL="85376" marR="85376" marT="42688" marB="42688"/>
                </a:tc>
                <a:extLst>
                  <a:ext uri="{0D108BD9-81ED-4DB2-BD59-A6C34878D82A}">
                    <a16:rowId xmlns:a16="http://schemas.microsoft.com/office/drawing/2014/main" val="1225403436"/>
                  </a:ext>
                </a:extLst>
              </a:tr>
              <a:tr h="688700">
                <a:tc>
                  <a:txBody>
                    <a:bodyPr/>
                    <a:lstStyle/>
                    <a:p>
                      <a:pPr algn="ctr"/>
                      <a:r>
                        <a:rPr lang="en-GB" sz="1900" b="1"/>
                        <a:t>Attempts to address performance</a:t>
                      </a:r>
                      <a:r>
                        <a:rPr lang="en-GB" sz="1900" b="1" baseline="0"/>
                        <a:t> inadequacies</a:t>
                      </a:r>
                    </a:p>
                  </a:txBody>
                  <a:tcPr marL="85376" marR="85376" marT="42688" marB="42688"/>
                </a:tc>
                <a:tc>
                  <a:txBody>
                    <a:bodyPr/>
                    <a:lstStyle/>
                    <a:p>
                      <a:pPr algn="ctr"/>
                      <a:r>
                        <a:rPr lang="en-GB" sz="1900" b="1"/>
                        <a:t>Resource reduction still the key</a:t>
                      </a:r>
                      <a:r>
                        <a:rPr lang="en-GB" sz="1900" b="1" baseline="0"/>
                        <a:t> strategic intent</a:t>
                      </a:r>
                      <a:endParaRPr lang="en-GB" sz="1900" b="1"/>
                    </a:p>
                  </a:txBody>
                  <a:tcPr marL="85376" marR="85376" marT="42688" marB="42688"/>
                </a:tc>
                <a:extLst>
                  <a:ext uri="{0D108BD9-81ED-4DB2-BD59-A6C34878D82A}">
                    <a16:rowId xmlns:a16="http://schemas.microsoft.com/office/drawing/2014/main" val="2040361449"/>
                  </a:ext>
                </a:extLst>
              </a:tr>
              <a:tr h="688700">
                <a:tc>
                  <a:txBody>
                    <a:bodyPr/>
                    <a:lstStyle/>
                    <a:p>
                      <a:pPr algn="ctr"/>
                      <a:r>
                        <a:rPr lang="en-GB" sz="1900" b="1"/>
                        <a:t>Re-introduces external inspection</a:t>
                      </a:r>
                      <a:r>
                        <a:rPr lang="en-GB" sz="1900" b="1" baseline="0"/>
                        <a:t> </a:t>
                      </a:r>
                      <a:endParaRPr lang="en-GB" sz="1900" b="1"/>
                    </a:p>
                  </a:txBody>
                  <a:tcPr marL="85376" marR="85376" marT="42688" marB="42688"/>
                </a:tc>
                <a:tc>
                  <a:txBody>
                    <a:bodyPr/>
                    <a:lstStyle/>
                    <a:p>
                      <a:pPr algn="ctr"/>
                      <a:r>
                        <a:rPr lang="en-GB" sz="1900" b="1"/>
                        <a:t>No inspection of </a:t>
                      </a:r>
                    </a:p>
                    <a:p>
                      <a:pPr algn="ctr"/>
                      <a:r>
                        <a:rPr lang="en-GB" sz="1900" b="1"/>
                        <a:t>governance or strategic</a:t>
                      </a:r>
                      <a:r>
                        <a:rPr lang="en-GB" sz="1900" b="1" baseline="0"/>
                        <a:t> decision making</a:t>
                      </a:r>
                      <a:r>
                        <a:rPr lang="en-GB" sz="1900" b="1"/>
                        <a:t> </a:t>
                      </a:r>
                    </a:p>
                  </a:txBody>
                  <a:tcPr marL="85376" marR="85376" marT="42688" marB="42688"/>
                </a:tc>
                <a:extLst>
                  <a:ext uri="{0D108BD9-81ED-4DB2-BD59-A6C34878D82A}">
                    <a16:rowId xmlns:a16="http://schemas.microsoft.com/office/drawing/2014/main" val="679789102"/>
                  </a:ext>
                </a:extLst>
              </a:tr>
              <a:tr h="688700">
                <a:tc>
                  <a:txBody>
                    <a:bodyPr/>
                    <a:lstStyle/>
                    <a:p>
                      <a:pPr algn="ctr"/>
                      <a:r>
                        <a:rPr lang="en-GB" sz="1900" b="1"/>
                        <a:t>New duty to collaborate with other emergency services</a:t>
                      </a:r>
                    </a:p>
                  </a:txBody>
                  <a:tcPr marL="85376" marR="85376" marT="42688" marB="42688"/>
                </a:tc>
                <a:tc>
                  <a:txBody>
                    <a:bodyPr/>
                    <a:lstStyle/>
                    <a:p>
                      <a:pPr algn="ctr"/>
                      <a:r>
                        <a:rPr lang="en-GB" sz="1900" b="1"/>
                        <a:t>Duty limited to emergency services </a:t>
                      </a:r>
                    </a:p>
                  </a:txBody>
                  <a:tcPr marL="85376" marR="85376" marT="42688" marB="42688"/>
                </a:tc>
                <a:extLst>
                  <a:ext uri="{0D108BD9-81ED-4DB2-BD59-A6C34878D82A}">
                    <a16:rowId xmlns:a16="http://schemas.microsoft.com/office/drawing/2014/main" val="2877865866"/>
                  </a:ext>
                </a:extLst>
              </a:tr>
              <a:tr h="404114">
                <a:tc>
                  <a:txBody>
                    <a:bodyPr/>
                    <a:lstStyle/>
                    <a:p>
                      <a:pPr algn="ctr"/>
                      <a:r>
                        <a:rPr lang="en-GB" sz="1900" b="1"/>
                        <a:t>Promises of improved evidence </a:t>
                      </a:r>
                    </a:p>
                  </a:txBody>
                  <a:tcPr marL="85376" marR="85376" marT="42688" marB="42688"/>
                </a:tc>
                <a:tc>
                  <a:txBody>
                    <a:bodyPr/>
                    <a:lstStyle/>
                    <a:p>
                      <a:pPr algn="ctr"/>
                      <a:r>
                        <a:rPr lang="en-GB" sz="1900" b="1"/>
                        <a:t>Promises undelivered or under-delivered</a:t>
                      </a:r>
                    </a:p>
                  </a:txBody>
                  <a:tcPr marL="85376" marR="85376" marT="42688" marB="42688"/>
                </a:tc>
                <a:extLst>
                  <a:ext uri="{0D108BD9-81ED-4DB2-BD59-A6C34878D82A}">
                    <a16:rowId xmlns:a16="http://schemas.microsoft.com/office/drawing/2014/main" val="2852043426"/>
                  </a:ext>
                </a:extLst>
              </a:tr>
              <a:tr h="404114">
                <a:tc>
                  <a:txBody>
                    <a:bodyPr/>
                    <a:lstStyle/>
                    <a:p>
                      <a:pPr algn="ctr"/>
                      <a:r>
                        <a:rPr lang="en-GB" sz="1900" b="1"/>
                        <a:t>Potential</a:t>
                      </a:r>
                      <a:r>
                        <a:rPr lang="en-GB" sz="1900" b="1" baseline="0"/>
                        <a:t> n</a:t>
                      </a:r>
                      <a:r>
                        <a:rPr lang="en-GB" sz="1900" b="1"/>
                        <a:t>ew governance arrangements</a:t>
                      </a:r>
                    </a:p>
                  </a:txBody>
                  <a:tcPr marL="85376" marR="85376" marT="42688" marB="42688"/>
                </a:tc>
                <a:tc>
                  <a:txBody>
                    <a:bodyPr/>
                    <a:lstStyle/>
                    <a:p>
                      <a:pPr algn="ctr"/>
                      <a:r>
                        <a:rPr lang="en-GB" sz="1900" b="1"/>
                        <a:t>No response to Grenfell or Hackitt included</a:t>
                      </a:r>
                    </a:p>
                  </a:txBody>
                  <a:tcPr marL="85376" marR="85376" marT="42688" marB="42688"/>
                </a:tc>
                <a:extLst>
                  <a:ext uri="{0D108BD9-81ED-4DB2-BD59-A6C34878D82A}">
                    <a16:rowId xmlns:a16="http://schemas.microsoft.com/office/drawing/2014/main" val="1763263800"/>
                  </a:ext>
                </a:extLst>
              </a:tr>
            </a:tbl>
          </a:graphicData>
        </a:graphic>
      </p:graphicFrame>
    </p:spTree>
    <p:extLst>
      <p:ext uri="{BB962C8B-B14F-4D97-AF65-F5344CB8AC3E}">
        <p14:creationId xmlns:p14="http://schemas.microsoft.com/office/powerpoint/2010/main" val="407199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lnSpc>
                <a:spcPct val="90000"/>
              </a:lnSpc>
            </a:pPr>
            <a:r>
              <a:rPr lang="en-GB" sz="2400" b="1" dirty="0">
                <a:solidFill>
                  <a:schemeClr val="accent1"/>
                </a:solidFill>
                <a:latin typeface="+mn-lt"/>
              </a:rPr>
              <a:t>Conclusion 1</a:t>
            </a:r>
            <a:br>
              <a:rPr lang="en-GB" sz="2400" b="1" dirty="0">
                <a:solidFill>
                  <a:schemeClr val="accent1"/>
                </a:solidFill>
                <a:latin typeface="+mn-lt"/>
              </a:rPr>
            </a:br>
            <a:br>
              <a:rPr lang="en-GB" sz="2400" b="1" dirty="0">
                <a:solidFill>
                  <a:schemeClr val="accent1"/>
                </a:solidFill>
                <a:latin typeface="+mn-lt"/>
              </a:rPr>
            </a:br>
            <a:r>
              <a:rPr lang="en-GB" sz="2400" b="1" dirty="0">
                <a:solidFill>
                  <a:schemeClr val="accent1"/>
                </a:solidFill>
              </a:rPr>
              <a:t>Any performance regime of national framework that seeks to be comprehensive has to cover policy development, service delivery and public assurance and be cognisant of their interrelationships and interdependencies</a:t>
            </a:r>
            <a:br>
              <a:rPr lang="en-GB" sz="2400" dirty="0">
                <a:solidFill>
                  <a:schemeClr val="accent1"/>
                </a:solidFill>
              </a:rPr>
            </a:br>
            <a:endParaRPr lang="en-GB" sz="2400" b="1" dirty="0">
              <a:solidFill>
                <a:schemeClr val="accent1"/>
              </a:solidFill>
              <a:latin typeface="+mn-l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607423"/>
            <a:ext cx="6377769" cy="5286700"/>
          </a:xfrm>
        </p:spPr>
        <p:txBody>
          <a:bodyPr anchor="ctr">
            <a:normAutofit/>
          </a:bodyPr>
          <a:lstStyle/>
          <a:p>
            <a:pPr marL="0" indent="0">
              <a:buNone/>
            </a:pPr>
            <a:r>
              <a:rPr lang="en-GB" sz="2400" dirty="0"/>
              <a:t>Why?</a:t>
            </a:r>
          </a:p>
          <a:p>
            <a:pPr marL="0" indent="0">
              <a:buNone/>
            </a:pPr>
            <a:endParaRPr lang="en-GB" sz="1200" dirty="0"/>
          </a:p>
          <a:p>
            <a:pPr marL="0" indent="0">
              <a:buNone/>
            </a:pPr>
            <a:r>
              <a:rPr lang="en-GB" sz="2400" b="1" dirty="0"/>
              <a:t>Key partners and collaborative stakeholders</a:t>
            </a:r>
            <a:r>
              <a:rPr lang="en-GB" sz="2400" dirty="0"/>
              <a:t>, particularly those in multi-agency and joint and collectively responsible operating environments (such as local authorities and the NHS in their respective sectors; or the Police, Fire and Ambulance Services), </a:t>
            </a:r>
            <a:r>
              <a:rPr lang="en-GB" sz="2400" b="1" dirty="0"/>
              <a:t>need this information and assurance if they are to continually improve their respective services and meet their individual and collective responsibilities to the public</a:t>
            </a:r>
            <a:r>
              <a:rPr lang="en-GB" sz="2400" dirty="0"/>
              <a:t>. </a:t>
            </a:r>
          </a:p>
        </p:txBody>
      </p:sp>
    </p:spTree>
    <p:extLst>
      <p:ext uri="{BB962C8B-B14F-4D97-AF65-F5344CB8AC3E}">
        <p14:creationId xmlns:p14="http://schemas.microsoft.com/office/powerpoint/2010/main" val="9483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lnSpc>
                <a:spcPct val="90000"/>
              </a:lnSpc>
            </a:pPr>
            <a:r>
              <a:rPr lang="en-GB" sz="2400" b="1" dirty="0">
                <a:solidFill>
                  <a:schemeClr val="accent1"/>
                </a:solidFill>
                <a:latin typeface="+mn-lt"/>
              </a:rPr>
              <a:t>Conclusion 2</a:t>
            </a:r>
            <a:br>
              <a:rPr lang="en-GB" sz="2400" b="1" dirty="0">
                <a:solidFill>
                  <a:schemeClr val="accent1"/>
                </a:solidFill>
                <a:latin typeface="+mn-lt"/>
              </a:rPr>
            </a:br>
            <a:br>
              <a:rPr lang="en-GB" sz="2400" b="1" dirty="0">
                <a:solidFill>
                  <a:schemeClr val="accent1"/>
                </a:solidFill>
                <a:latin typeface="+mn-lt"/>
              </a:rPr>
            </a:br>
            <a:r>
              <a:rPr lang="en-GB" sz="2400" dirty="0">
                <a:solidFill>
                  <a:schemeClr val="accent1"/>
                </a:solidFill>
              </a:rPr>
              <a:t>Even when brought together and clearly articulated in robust performance management regimes this is insufficient, of itself, to guarantee or ensure that improvements in these areas always follows</a:t>
            </a:r>
            <a:br>
              <a:rPr lang="en-GB" sz="2400" dirty="0">
                <a:solidFill>
                  <a:schemeClr val="accent1"/>
                </a:solidFill>
              </a:rPr>
            </a:br>
            <a:endParaRPr lang="en-GB" sz="2400" b="1" dirty="0">
              <a:solidFill>
                <a:schemeClr val="accent1"/>
              </a:solidFill>
              <a:latin typeface="+mn-lt"/>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9199" y="692331"/>
            <a:ext cx="6504602" cy="4985658"/>
          </a:xfrm>
        </p:spPr>
        <p:txBody>
          <a:bodyPr anchor="ctr">
            <a:normAutofit/>
          </a:bodyPr>
          <a:lstStyle/>
          <a:p>
            <a:pPr marL="0" indent="0">
              <a:buNone/>
            </a:pPr>
            <a:r>
              <a:rPr lang="en-GB" sz="2400" dirty="0"/>
              <a:t>Why?</a:t>
            </a:r>
          </a:p>
          <a:p>
            <a:pPr marL="0" indent="0">
              <a:buNone/>
            </a:pPr>
            <a:endParaRPr lang="en-GB" sz="1050" dirty="0"/>
          </a:p>
          <a:p>
            <a:pPr marL="0" indent="0">
              <a:buNone/>
            </a:pPr>
            <a:r>
              <a:rPr lang="en-GB" sz="2400" dirty="0"/>
              <a:t>Policy development, service delivery and public assurance systems are all </a:t>
            </a:r>
            <a:r>
              <a:rPr lang="en-GB" sz="2400" b="1" dirty="0"/>
              <a:t>dependent for their economy, efficiency and effectiveness, </a:t>
            </a:r>
            <a:r>
              <a:rPr lang="en-GB" sz="2400" b="1" i="1" dirty="0"/>
              <a:t>inter alia, </a:t>
            </a:r>
            <a:r>
              <a:rPr lang="en-GB" sz="2400" b="1" dirty="0"/>
              <a:t>on</a:t>
            </a:r>
            <a:r>
              <a:rPr lang="en-GB" sz="2400" b="1" i="1" dirty="0"/>
              <a:t> </a:t>
            </a:r>
            <a:r>
              <a:rPr lang="en-GB" sz="2400" b="1" dirty="0"/>
              <a:t>robust, reliable evidence and appropriate interrogatory mechanisms</a:t>
            </a:r>
            <a:r>
              <a:rPr lang="en-GB" sz="2400" dirty="0"/>
              <a:t>. In England these have been  disintegrating and deteriorating and government have effectively abandoned evidence based policy development and service delivery</a:t>
            </a:r>
          </a:p>
        </p:txBody>
      </p:sp>
    </p:spTree>
    <p:extLst>
      <p:ext uri="{BB962C8B-B14F-4D97-AF65-F5344CB8AC3E}">
        <p14:creationId xmlns:p14="http://schemas.microsoft.com/office/powerpoint/2010/main" val="26106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lnSpc>
                <a:spcPct val="90000"/>
              </a:lnSpc>
            </a:pPr>
            <a:r>
              <a:rPr lang="en-GB" sz="1800" b="1" dirty="0">
                <a:solidFill>
                  <a:schemeClr val="accent1"/>
                </a:solidFill>
                <a:latin typeface="+mn-lt"/>
              </a:rPr>
              <a:t>And</a:t>
            </a:r>
            <a:br>
              <a:rPr lang="en-GB" sz="1800" b="1" dirty="0">
                <a:solidFill>
                  <a:schemeClr val="accent1"/>
                </a:solidFill>
                <a:latin typeface="+mn-lt"/>
              </a:rPr>
            </a:br>
            <a:br>
              <a:rPr lang="en-GB" sz="1800" b="1" dirty="0">
                <a:solidFill>
                  <a:schemeClr val="accent1"/>
                </a:solidFill>
                <a:latin typeface="+mn-lt"/>
              </a:rPr>
            </a:br>
            <a:r>
              <a:rPr lang="en-GB" sz="1800" dirty="0">
                <a:solidFill>
                  <a:schemeClr val="accent1"/>
                </a:solidFill>
              </a:rPr>
              <a:t>A consistent feature of recent governments and their advisers is their </a:t>
            </a:r>
            <a:r>
              <a:rPr lang="en-GB" sz="1800" b="1" dirty="0">
                <a:solidFill>
                  <a:schemeClr val="accent1"/>
                </a:solidFill>
              </a:rPr>
              <a:t>failure to learn </a:t>
            </a:r>
            <a:r>
              <a:rPr lang="en-GB" sz="1800" dirty="0">
                <a:solidFill>
                  <a:schemeClr val="accent1"/>
                </a:solidFill>
              </a:rPr>
              <a:t>from (or in some case even acknowledge) notable or good practice from alternative or previous regimes and frameworks, or from experience in other services or sectors. </a:t>
            </a:r>
            <a:br>
              <a:rPr lang="en-GB" sz="1800" dirty="0">
                <a:solidFill>
                  <a:schemeClr val="accent1"/>
                </a:solidFill>
              </a:rPr>
            </a:br>
            <a:br>
              <a:rPr lang="en-GB" sz="1800" dirty="0">
                <a:solidFill>
                  <a:schemeClr val="accent1"/>
                </a:solidFill>
              </a:rPr>
            </a:br>
            <a:r>
              <a:rPr lang="en-GB" sz="1800" dirty="0">
                <a:solidFill>
                  <a:schemeClr val="accent1"/>
                </a:solidFill>
              </a:rPr>
              <a:t>They demonstrate a </a:t>
            </a:r>
            <a:r>
              <a:rPr lang="en-GB" sz="1800" b="1" dirty="0">
                <a:solidFill>
                  <a:schemeClr val="accent1"/>
                </a:solidFill>
              </a:rPr>
              <a:t>regrettable insularity to innovations, and initiatives from previous administrations and from international practice</a:t>
            </a:r>
            <a:r>
              <a:rPr lang="en-GB" sz="1800" dirty="0">
                <a:solidFill>
                  <a:schemeClr val="accent1"/>
                </a:solidFill>
              </a:rPr>
              <a:t>.  </a:t>
            </a:r>
            <a:br>
              <a:rPr lang="en-GB" sz="1800" dirty="0">
                <a:solidFill>
                  <a:schemeClr val="accent1"/>
                </a:solidFill>
              </a:rPr>
            </a:br>
            <a:r>
              <a:rPr lang="en-GB" sz="1800" dirty="0">
                <a:solidFill>
                  <a:schemeClr val="accent1"/>
                </a:solidFill>
              </a:rPr>
              <a: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097980"/>
          </a:xfrm>
        </p:spPr>
        <p:txBody>
          <a:bodyPr anchor="ctr">
            <a:normAutofit/>
          </a:bodyPr>
          <a:lstStyle/>
          <a:p>
            <a:pPr marL="0" indent="0">
              <a:buNone/>
            </a:pPr>
            <a:r>
              <a:rPr lang="en-GB" sz="2400" dirty="0">
                <a:solidFill>
                  <a:schemeClr val="accent1"/>
                </a:solidFill>
              </a:rPr>
              <a:t>As a result </a:t>
            </a:r>
          </a:p>
          <a:p>
            <a:pPr marL="0" indent="0">
              <a:buNone/>
            </a:pPr>
            <a:endParaRPr lang="en-GB" sz="2400" dirty="0">
              <a:solidFill>
                <a:schemeClr val="accent1"/>
              </a:solidFill>
            </a:endParaRPr>
          </a:p>
          <a:p>
            <a:pPr marL="0" indent="0">
              <a:buNone/>
            </a:pPr>
            <a:r>
              <a:rPr lang="en-GB" sz="2400" dirty="0">
                <a:solidFill>
                  <a:schemeClr val="accent1"/>
                </a:solidFill>
              </a:rPr>
              <a:t>Conclusion 3 </a:t>
            </a:r>
          </a:p>
          <a:p>
            <a:pPr marL="0" indent="0">
              <a:buNone/>
            </a:pPr>
            <a:endParaRPr lang="en-GB" sz="2400" b="1" dirty="0">
              <a:solidFill>
                <a:schemeClr val="accent1"/>
              </a:solidFill>
            </a:endParaRPr>
          </a:p>
          <a:p>
            <a:pPr marL="0" indent="0">
              <a:buNone/>
            </a:pPr>
            <a:r>
              <a:rPr lang="en-GB" sz="2400" b="1" dirty="0">
                <a:solidFill>
                  <a:schemeClr val="accent1"/>
                </a:solidFill>
              </a:rPr>
              <a:t>From 2010, the performance management arrangements in England were not delivering joined up policy development; service delivery was sub-optimal and public assurance was deteriorating. </a:t>
            </a:r>
          </a:p>
        </p:txBody>
      </p:sp>
    </p:spTree>
    <p:extLst>
      <p:ext uri="{BB962C8B-B14F-4D97-AF65-F5344CB8AC3E}">
        <p14:creationId xmlns:p14="http://schemas.microsoft.com/office/powerpoint/2010/main" val="38894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744469"/>
            <a:ext cx="5244301" cy="94118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Any Questions?</a:t>
            </a:r>
          </a:p>
        </p:txBody>
      </p:sp>
      <p:sp>
        <p:nvSpPr>
          <p:cNvPr id="1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1" name="Content Placeholder 10">
            <a:extLst>
              <a:ext uri="{FF2B5EF4-FFF2-40B4-BE49-F238E27FC236}">
                <a16:creationId xmlns:a16="http://schemas.microsoft.com/office/drawing/2014/main" id="{2BC4F5CF-58BE-417F-9BA8-4A13AA135056}"/>
              </a:ext>
            </a:extLst>
          </p:cNvPr>
          <p:cNvPicPr>
            <a:picLocks noGrp="1" noChangeAspect="1"/>
          </p:cNvPicPr>
          <p:nvPr>
            <p:ph sz="half" idx="2"/>
          </p:nvPr>
        </p:nvPicPr>
        <p:blipFill>
          <a:blip r:embed="rId2"/>
          <a:stretch>
            <a:fillRect/>
          </a:stretch>
        </p:blipFill>
        <p:spPr>
          <a:xfrm>
            <a:off x="7466526" y="2554430"/>
            <a:ext cx="2078916" cy="2261812"/>
          </a:xfrm>
          <a:prstGeom prst="rect">
            <a:avLst/>
          </a:prstGeom>
        </p:spPr>
      </p:pic>
      <p:pic>
        <p:nvPicPr>
          <p:cNvPr id="4" name="Content Placeholder 3">
            <a:extLst>
              <a:ext uri="{FF2B5EF4-FFF2-40B4-BE49-F238E27FC236}">
                <a16:creationId xmlns:a16="http://schemas.microsoft.com/office/drawing/2014/main" id="{80B33384-A873-7D4E-BAE8-F4734D9EA0C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64683" y="1199214"/>
            <a:ext cx="2890845" cy="4438700"/>
          </a:xfrm>
        </p:spPr>
      </p:pic>
    </p:spTree>
    <p:extLst>
      <p:ext uri="{BB962C8B-B14F-4D97-AF65-F5344CB8AC3E}">
        <p14:creationId xmlns:p14="http://schemas.microsoft.com/office/powerpoint/2010/main" val="2399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GB" sz="2400" b="1">
                <a:solidFill>
                  <a:srgbClr val="FFFFFF"/>
                </a:solidFill>
                <a:latin typeface="+mn-lt"/>
              </a:rPr>
              <a:t>National Frameworks</a:t>
            </a:r>
            <a:br>
              <a:rPr lang="en-GB" sz="2400">
                <a:solidFill>
                  <a:srgbClr val="FFFFFF"/>
                </a:solidFill>
              </a:rPr>
            </a:br>
            <a:r>
              <a:rPr lang="en-GB" sz="2400">
                <a:solidFill>
                  <a:srgbClr val="FFFFFF"/>
                </a:solidFill>
              </a:rPr>
              <a:t> </a:t>
            </a:r>
            <a:br>
              <a:rPr lang="en-GB" sz="2400">
                <a:solidFill>
                  <a:srgbClr val="FFFFFF"/>
                </a:solidFill>
              </a:rPr>
            </a:br>
            <a:br>
              <a:rPr lang="en-GB" sz="2400">
                <a:solidFill>
                  <a:srgbClr val="FFFFFF"/>
                </a:solidFill>
              </a:rPr>
            </a:br>
            <a:r>
              <a:rPr lang="en-GB" sz="2400" b="1">
                <a:solidFill>
                  <a:srgbClr val="FFFFFF"/>
                </a:solidFill>
                <a:latin typeface="+mn-lt"/>
              </a:rPr>
              <a:t>The context, the parameters, the agencies and the relationships operating within the three domains of policy development, service delivery and public assurance in public services </a:t>
            </a:r>
            <a:br>
              <a:rPr lang="en-GB" sz="2400">
                <a:solidFill>
                  <a:srgbClr val="FFFFFF"/>
                </a:solidFill>
              </a:rPr>
            </a:br>
            <a:endParaRPr lang="en-GB" sz="2400">
              <a:solidFill>
                <a:srgbClr val="FFFFFF"/>
              </a:solidFill>
            </a:endParaRPr>
          </a:p>
        </p:txBody>
      </p:sp>
      <p:graphicFrame>
        <p:nvGraphicFramePr>
          <p:cNvPr id="9" name="Content Placeholder 4">
            <a:extLst>
              <a:ext uri="{FF2B5EF4-FFF2-40B4-BE49-F238E27FC236}">
                <a16:creationId xmlns:a16="http://schemas.microsoft.com/office/drawing/2014/main" id="{B3F5B2A7-498E-4E72-9E19-7BBBE8032B99}"/>
              </a:ext>
            </a:extLst>
          </p:cNvPr>
          <p:cNvGraphicFramePr>
            <a:graphicFrameLocks noGrp="1"/>
          </p:cNvGraphicFramePr>
          <p:nvPr>
            <p:ph idx="1"/>
            <p:extLst>
              <p:ext uri="{D42A27DB-BD31-4B8C-83A1-F6EECF244321}">
                <p14:modId xmlns:p14="http://schemas.microsoft.com/office/powerpoint/2010/main" val="25492200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40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3" name="Rectangle 4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4000" b="1">
                <a:solidFill>
                  <a:srgbClr val="FFFFFF"/>
                </a:solidFill>
                <a:latin typeface="+mn-lt"/>
              </a:rPr>
              <a:t>The purposes of the model</a:t>
            </a:r>
          </a:p>
        </p:txBody>
      </p:sp>
      <p:sp>
        <p:nvSpPr>
          <p:cNvPr id="3" name="Content Placeholder 2"/>
          <p:cNvSpPr>
            <a:spLocks noGrp="1"/>
          </p:cNvSpPr>
          <p:nvPr>
            <p:ph idx="1"/>
          </p:nvPr>
        </p:nvSpPr>
        <p:spPr>
          <a:xfrm>
            <a:off x="4719637" y="804672"/>
            <a:ext cx="7081839" cy="5248656"/>
          </a:xfrm>
        </p:spPr>
        <p:txBody>
          <a:bodyPr anchor="ctr">
            <a:normAutofit/>
          </a:bodyPr>
          <a:lstStyle/>
          <a:p>
            <a:r>
              <a:rPr lang="en-GB" sz="2200" dirty="0"/>
              <a:t>Identify the </a:t>
            </a:r>
            <a:r>
              <a:rPr lang="en-GB" sz="2200" b="1" dirty="0"/>
              <a:t>underlying principles and assumptions </a:t>
            </a:r>
            <a:r>
              <a:rPr lang="en-GB" sz="2200" dirty="0"/>
              <a:t>of working in and operationalising the delivery of public services in the public interest  </a:t>
            </a:r>
          </a:p>
          <a:p>
            <a:endParaRPr lang="en-GB" sz="800" dirty="0"/>
          </a:p>
          <a:p>
            <a:r>
              <a:rPr lang="en-GB" sz="2200" dirty="0"/>
              <a:t>Helps to identify the </a:t>
            </a:r>
            <a:r>
              <a:rPr lang="en-GB" sz="2200" b="1" dirty="0"/>
              <a:t>situational or contextual constraints </a:t>
            </a:r>
            <a:r>
              <a:rPr lang="en-GB" sz="2200" dirty="0"/>
              <a:t>which may be short term parameters to action (although they may be variable in the medium to long term)</a:t>
            </a:r>
          </a:p>
          <a:p>
            <a:endParaRPr lang="en-GB" sz="800" dirty="0"/>
          </a:p>
          <a:p>
            <a:r>
              <a:rPr lang="en-GB" sz="2200" dirty="0"/>
              <a:t>Illustrates the </a:t>
            </a:r>
            <a:r>
              <a:rPr lang="en-GB" sz="2200" b="1" dirty="0"/>
              <a:t>relationships</a:t>
            </a:r>
            <a:r>
              <a:rPr lang="en-GB" sz="2200" dirty="0"/>
              <a:t> between different parts of a performance regime and helps understand any dependencies and reciprocities</a:t>
            </a:r>
          </a:p>
          <a:p>
            <a:endParaRPr lang="en-GB" sz="800" dirty="0"/>
          </a:p>
          <a:p>
            <a:r>
              <a:rPr lang="en-GB" sz="2200" dirty="0"/>
              <a:t>Facilitates the </a:t>
            </a:r>
            <a:r>
              <a:rPr lang="en-GB" sz="2200" b="1" dirty="0"/>
              <a:t>evaluation, analyses and comparison </a:t>
            </a:r>
            <a:r>
              <a:rPr lang="en-GB" sz="2200" dirty="0"/>
              <a:t>of individual performance regimes or national frameworks </a:t>
            </a:r>
          </a:p>
          <a:p>
            <a:pPr marL="0" indent="0">
              <a:buNone/>
            </a:pPr>
            <a:endParaRPr lang="en-GB" sz="2000" dirty="0"/>
          </a:p>
        </p:txBody>
      </p:sp>
    </p:spTree>
    <p:extLst>
      <p:ext uri="{BB962C8B-B14F-4D97-AF65-F5344CB8AC3E}">
        <p14:creationId xmlns:p14="http://schemas.microsoft.com/office/powerpoint/2010/main" val="304743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600" b="1" kern="1200" dirty="0">
                <a:solidFill>
                  <a:schemeClr val="tx1"/>
                </a:solidFill>
                <a:latin typeface="+mj-lt"/>
                <a:ea typeface="+mj-ea"/>
                <a:cs typeface="+mj-cs"/>
              </a:rPr>
              <a:t>A model for  </a:t>
            </a:r>
            <a:br>
              <a:rPr lang="en-US" sz="2600" b="1" kern="1200" dirty="0">
                <a:solidFill>
                  <a:schemeClr val="tx1"/>
                </a:solidFill>
                <a:latin typeface="+mj-lt"/>
                <a:ea typeface="+mj-ea"/>
                <a:cs typeface="+mj-cs"/>
              </a:rPr>
            </a:br>
            <a:r>
              <a:rPr lang="en-US" sz="2600" b="1" kern="1200" dirty="0">
                <a:solidFill>
                  <a:schemeClr val="tx1"/>
                </a:solidFill>
                <a:latin typeface="+mj-lt"/>
                <a:ea typeface="+mj-ea"/>
                <a:cs typeface="+mj-cs"/>
              </a:rPr>
              <a:t>national frameworks and </a:t>
            </a:r>
            <a:br>
              <a:rPr lang="en-US" sz="2600" b="1" kern="1200" dirty="0">
                <a:solidFill>
                  <a:schemeClr val="tx1"/>
                </a:solidFill>
                <a:latin typeface="+mj-lt"/>
                <a:ea typeface="+mj-ea"/>
                <a:cs typeface="+mj-cs"/>
              </a:rPr>
            </a:br>
            <a:r>
              <a:rPr lang="en-US" sz="2600" b="1" kern="1200" dirty="0">
                <a:solidFill>
                  <a:schemeClr val="tx1"/>
                </a:solidFill>
                <a:latin typeface="+mj-lt"/>
                <a:ea typeface="+mj-ea"/>
                <a:cs typeface="+mj-cs"/>
              </a:rPr>
              <a:t>performance regimes</a:t>
            </a:r>
          </a:p>
        </p:txBody>
      </p:sp>
      <p:sp>
        <p:nvSpPr>
          <p:cNvPr id="6" name="Content Placeholder 5"/>
          <p:cNvSpPr>
            <a:spLocks noGrp="1"/>
          </p:cNvSpPr>
          <p:nvPr>
            <p:ph sz="half" idx="1"/>
          </p:nvPr>
        </p:nvSpPr>
        <p:spPr>
          <a:xfrm>
            <a:off x="643468" y="2638043"/>
            <a:ext cx="3363974" cy="3415623"/>
          </a:xfrm>
        </p:spPr>
        <p:txBody>
          <a:bodyPr vert="horz" lIns="91440" tIns="45720" rIns="91440" bIns="45720" rtlCol="0">
            <a:normAutofit lnSpcReduction="10000"/>
          </a:bodyPr>
          <a:lstStyle/>
          <a:p>
            <a:pPr marL="76200">
              <a:spcBef>
                <a:spcPts val="600"/>
              </a:spcBef>
              <a:buClr>
                <a:srgbClr val="C7D3E6"/>
              </a:buClr>
              <a:buSzPts val="2400"/>
            </a:pPr>
            <a:r>
              <a:rPr lang="en-US" sz="1800" dirty="0">
                <a:sym typeface="Roboto Condensed Light"/>
              </a:rPr>
              <a:t>Principles of Public Service </a:t>
            </a:r>
          </a:p>
          <a:p>
            <a:pPr marL="990600" lvl="1">
              <a:spcBef>
                <a:spcPts val="600"/>
              </a:spcBef>
              <a:buClr>
                <a:srgbClr val="C7D3E6"/>
              </a:buClr>
              <a:buSzPts val="2400"/>
            </a:pPr>
            <a:r>
              <a:rPr lang="en-US" sz="1400" dirty="0">
                <a:sym typeface="Roboto Condensed Light"/>
              </a:rPr>
              <a:t>7 ‘Nolan’ Principles</a:t>
            </a:r>
          </a:p>
          <a:p>
            <a:pPr marL="533400">
              <a:spcBef>
                <a:spcPts val="600"/>
              </a:spcBef>
              <a:buClr>
                <a:srgbClr val="C7D3E6"/>
              </a:buClr>
              <a:buSzPts val="2400"/>
            </a:pPr>
            <a:endParaRPr lang="en-US" sz="1400" dirty="0">
              <a:sym typeface="Roboto Condensed Light"/>
            </a:endParaRPr>
          </a:p>
          <a:p>
            <a:pPr marL="76200">
              <a:spcBef>
                <a:spcPts val="600"/>
              </a:spcBef>
              <a:buClr>
                <a:srgbClr val="C7D3E6"/>
              </a:buClr>
              <a:buSzPts val="2400"/>
            </a:pPr>
            <a:r>
              <a:rPr lang="en-US" sz="1800" dirty="0">
                <a:sym typeface="Roboto Condensed Light"/>
              </a:rPr>
              <a:t>Situational or contextual constraints</a:t>
            </a:r>
          </a:p>
          <a:p>
            <a:pPr marL="990600" lvl="1">
              <a:spcBef>
                <a:spcPts val="600"/>
              </a:spcBef>
              <a:buClr>
                <a:srgbClr val="C7D3E6"/>
              </a:buClr>
              <a:buSzPts val="2400"/>
            </a:pPr>
            <a:r>
              <a:rPr lang="en-US" sz="1400" dirty="0">
                <a:sym typeface="Roboto Condensed Light"/>
              </a:rPr>
              <a:t>Legislative framework</a:t>
            </a:r>
          </a:p>
          <a:p>
            <a:pPr marL="990600" lvl="1">
              <a:spcBef>
                <a:spcPts val="600"/>
              </a:spcBef>
              <a:buClr>
                <a:srgbClr val="C7D3E6"/>
              </a:buClr>
              <a:buSzPts val="2400"/>
            </a:pPr>
            <a:r>
              <a:rPr lang="en-US" sz="1400" dirty="0">
                <a:sym typeface="Roboto Condensed Light"/>
              </a:rPr>
              <a:t>Resource Envelope </a:t>
            </a:r>
          </a:p>
          <a:p>
            <a:pPr marL="990600" lvl="1">
              <a:spcBef>
                <a:spcPts val="600"/>
              </a:spcBef>
              <a:buClr>
                <a:srgbClr val="C7D3E6"/>
              </a:buClr>
              <a:buSzPts val="2400"/>
            </a:pPr>
            <a:r>
              <a:rPr lang="en-US" sz="1400" dirty="0" err="1">
                <a:sym typeface="Roboto Condensed Light"/>
              </a:rPr>
              <a:t>Organisational</a:t>
            </a:r>
            <a:r>
              <a:rPr lang="en-US" sz="1400" dirty="0">
                <a:sym typeface="Roboto Condensed Light"/>
              </a:rPr>
              <a:t> Landscape</a:t>
            </a:r>
          </a:p>
          <a:p>
            <a:pPr marL="533400">
              <a:spcBef>
                <a:spcPts val="600"/>
              </a:spcBef>
              <a:buClr>
                <a:srgbClr val="C7D3E6"/>
              </a:buClr>
              <a:buSzPts val="2400"/>
            </a:pPr>
            <a:endParaRPr lang="en-US" sz="1400" dirty="0">
              <a:sym typeface="Roboto Condensed Light"/>
            </a:endParaRPr>
          </a:p>
          <a:p>
            <a:pPr marL="76200">
              <a:spcBef>
                <a:spcPts val="600"/>
              </a:spcBef>
              <a:buClr>
                <a:srgbClr val="C7D3E6"/>
              </a:buClr>
              <a:buSzPts val="2400"/>
            </a:pPr>
            <a:r>
              <a:rPr lang="en-US" sz="1800" dirty="0">
                <a:sym typeface="Roboto Condensed Light"/>
              </a:rPr>
              <a:t>Core areas or domains</a:t>
            </a:r>
          </a:p>
          <a:p>
            <a:pPr marL="990600" lvl="1">
              <a:spcBef>
                <a:spcPts val="600"/>
              </a:spcBef>
              <a:buClr>
                <a:srgbClr val="C7D3E6"/>
              </a:buClr>
              <a:buSzPts val="2400"/>
            </a:pPr>
            <a:r>
              <a:rPr lang="en-US" sz="1400" dirty="0">
                <a:sym typeface="Roboto Condensed Light"/>
              </a:rPr>
              <a:t>Policy development, </a:t>
            </a:r>
          </a:p>
          <a:p>
            <a:pPr marL="990600" lvl="1">
              <a:spcBef>
                <a:spcPts val="600"/>
              </a:spcBef>
              <a:buClr>
                <a:srgbClr val="C7D3E6"/>
              </a:buClr>
              <a:buSzPts val="2400"/>
            </a:pPr>
            <a:r>
              <a:rPr lang="en-US" sz="1400" dirty="0">
                <a:sym typeface="Roboto Condensed Light"/>
              </a:rPr>
              <a:t>Service delivery </a:t>
            </a:r>
          </a:p>
          <a:p>
            <a:pPr marL="990600" lvl="1">
              <a:spcBef>
                <a:spcPts val="600"/>
              </a:spcBef>
              <a:buClr>
                <a:srgbClr val="C7D3E6"/>
              </a:buClr>
              <a:buSzPts val="2400"/>
            </a:pPr>
            <a:r>
              <a:rPr lang="en-US" sz="1400" dirty="0">
                <a:sym typeface="Roboto Condensed Light"/>
              </a:rPr>
              <a:t>Public assurance</a:t>
            </a:r>
          </a:p>
          <a:p>
            <a:endParaRPr lang="en-US" sz="1400" dirty="0"/>
          </a:p>
        </p:txBody>
      </p:sp>
      <p:pic>
        <p:nvPicPr>
          <p:cNvPr id="10" name="Content Placeholder 9" descr="F:\PhD by Publications\Final Chapter\Framework model Pete PhD.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64481" y="420188"/>
            <a:ext cx="6184051" cy="6017623"/>
          </a:xfrm>
          <a:prstGeom prst="rect">
            <a:avLst/>
          </a:prstGeom>
          <a:noFill/>
        </p:spPr>
      </p:pic>
    </p:spTree>
    <p:extLst>
      <p:ext uri="{BB962C8B-B14F-4D97-AF65-F5344CB8AC3E}">
        <p14:creationId xmlns:p14="http://schemas.microsoft.com/office/powerpoint/2010/main" val="30231670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6729EDA-A1AF-456B-9752-D3DD0123D14E}"/>
              </a:ext>
            </a:extLst>
          </p:cNvPr>
          <p:cNvSpPr>
            <a:spLocks noGrp="1"/>
          </p:cNvSpPr>
          <p:nvPr>
            <p:ph type="title"/>
          </p:nvPr>
        </p:nvSpPr>
        <p:spPr>
          <a:xfrm>
            <a:off x="804672" y="802955"/>
            <a:ext cx="6057682" cy="1454051"/>
          </a:xfrm>
        </p:spPr>
        <p:txBody>
          <a:bodyPr>
            <a:normAutofit/>
          </a:bodyPr>
          <a:lstStyle/>
          <a:p>
            <a:r>
              <a:rPr lang="en-GB" sz="4000" b="1" dirty="0">
                <a:solidFill>
                  <a:srgbClr val="000000"/>
                </a:solidFill>
                <a:latin typeface="+mn-lt"/>
              </a:rPr>
              <a:t>Details of the core areas</a:t>
            </a:r>
          </a:p>
        </p:txBody>
      </p:sp>
      <p:sp>
        <p:nvSpPr>
          <p:cNvPr id="37"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Content Placeholder 2">
            <a:extLst>
              <a:ext uri="{FF2B5EF4-FFF2-40B4-BE49-F238E27FC236}">
                <a16:creationId xmlns:a16="http://schemas.microsoft.com/office/drawing/2014/main" id="{329799EF-BB52-42FE-A591-D69394042DAF}"/>
              </a:ext>
            </a:extLst>
          </p:cNvPr>
          <p:cNvPicPr>
            <a:picLocks noGrp="1" noChangeAspect="1"/>
          </p:cNvPicPr>
          <p:nvPr>
            <p:ph idx="1"/>
          </p:nvPr>
        </p:nvPicPr>
        <p:blipFill>
          <a:blip r:embed="rId3"/>
          <a:stretch>
            <a:fillRect/>
          </a:stretch>
        </p:blipFill>
        <p:spPr>
          <a:xfrm>
            <a:off x="304045" y="2395010"/>
            <a:ext cx="6776024" cy="4031915"/>
          </a:xfrm>
          <a:prstGeom prst="rect">
            <a:avLst/>
          </a:prstGeom>
        </p:spPr>
      </p:pic>
      <p:sp>
        <p:nvSpPr>
          <p:cNvPr id="39"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320CA90-2507-4AF6-88B9-6842602E24A7}"/>
              </a:ext>
            </a:extLst>
          </p:cNvPr>
          <p:cNvPicPr>
            <a:picLocks noChangeAspect="1"/>
          </p:cNvPicPr>
          <p:nvPr/>
        </p:nvPicPr>
        <p:blipFill>
          <a:blip r:embed="rId4"/>
          <a:stretch>
            <a:fillRect/>
          </a:stretch>
        </p:blipFill>
        <p:spPr>
          <a:xfrm>
            <a:off x="7977051" y="4119154"/>
            <a:ext cx="4212268" cy="2368731"/>
          </a:xfrm>
          <a:prstGeom prst="rect">
            <a:avLst/>
          </a:prstGeom>
        </p:spPr>
      </p:pic>
    </p:spTree>
    <p:extLst>
      <p:ext uri="{BB962C8B-B14F-4D97-AF65-F5344CB8AC3E}">
        <p14:creationId xmlns:p14="http://schemas.microsoft.com/office/powerpoint/2010/main" val="209845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833257" y="269966"/>
            <a:ext cx="7228114" cy="1463040"/>
          </a:xfrm>
        </p:spPr>
        <p:txBody>
          <a:bodyPr>
            <a:normAutofit/>
          </a:bodyPr>
          <a:lstStyle/>
          <a:p>
            <a:r>
              <a:rPr lang="en-GB" sz="3700" b="1" dirty="0">
                <a:solidFill>
                  <a:srgbClr val="000000"/>
                </a:solidFill>
                <a:latin typeface="+mn-lt"/>
              </a:rPr>
              <a:t>The evaluative and analytical ‘lens’</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alphaModFix/>
          </a:blip>
          <a:srcRect l="23457" r="4979" b="1"/>
          <a:stretch/>
        </p:blipFill>
        <p:spPr>
          <a:xfrm>
            <a:off x="1538734" y="2221263"/>
            <a:ext cx="2307803" cy="241547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453277" y="1872344"/>
            <a:ext cx="6050746" cy="4537165"/>
          </a:xfrm>
        </p:spPr>
        <p:txBody>
          <a:bodyPr anchor="ctr">
            <a:normAutofit lnSpcReduction="10000"/>
          </a:bodyPr>
          <a:lstStyle/>
          <a:p>
            <a:r>
              <a:rPr lang="en-GB" sz="2400" dirty="0">
                <a:solidFill>
                  <a:srgbClr val="000000"/>
                </a:solidFill>
              </a:rPr>
              <a:t>The duty to </a:t>
            </a:r>
            <a:r>
              <a:rPr lang="en-GB" sz="2400" b="1" dirty="0">
                <a:solidFill>
                  <a:srgbClr val="000000"/>
                </a:solidFill>
              </a:rPr>
              <a:t>facilitate continuous improvement </a:t>
            </a:r>
            <a:r>
              <a:rPr lang="en-GB" sz="2400" dirty="0">
                <a:solidFill>
                  <a:srgbClr val="000000"/>
                </a:solidFill>
              </a:rPr>
              <a:t>in the services and activities provided by public authorities</a:t>
            </a:r>
          </a:p>
          <a:p>
            <a:endParaRPr lang="en-GB" sz="800" dirty="0">
              <a:solidFill>
                <a:srgbClr val="000000"/>
              </a:solidFill>
            </a:endParaRPr>
          </a:p>
          <a:p>
            <a:r>
              <a:rPr lang="en-GB" sz="2400" dirty="0">
                <a:solidFill>
                  <a:srgbClr val="000000"/>
                </a:solidFill>
              </a:rPr>
              <a:t>A redefinition of </a:t>
            </a:r>
            <a:r>
              <a:rPr lang="en-GB" sz="2400" b="1" dirty="0">
                <a:solidFill>
                  <a:srgbClr val="000000"/>
                </a:solidFill>
              </a:rPr>
              <a:t>Value for Money  </a:t>
            </a:r>
            <a:r>
              <a:rPr lang="en-GB" sz="2400" dirty="0">
                <a:solidFill>
                  <a:srgbClr val="000000"/>
                </a:solidFill>
              </a:rPr>
              <a:t>to be measure by a combination of economy, efficiency and effectiveness (equality and sustainability)</a:t>
            </a:r>
          </a:p>
          <a:p>
            <a:endParaRPr lang="en-GB" sz="800" dirty="0">
              <a:solidFill>
                <a:srgbClr val="000000"/>
              </a:solidFill>
            </a:endParaRPr>
          </a:p>
          <a:p>
            <a:r>
              <a:rPr lang="en-GB" sz="2400" dirty="0">
                <a:solidFill>
                  <a:srgbClr val="000000"/>
                </a:solidFill>
              </a:rPr>
              <a:t>Where appropriate encourage partnership or collaborative working and adopt the legal concept of </a:t>
            </a:r>
            <a:r>
              <a:rPr lang="en-GB" sz="2400" b="1" dirty="0">
                <a:solidFill>
                  <a:srgbClr val="000000"/>
                </a:solidFill>
              </a:rPr>
              <a:t>multiple and several organisational responsibility</a:t>
            </a:r>
            <a:r>
              <a:rPr lang="en-GB" sz="2400" dirty="0">
                <a:solidFill>
                  <a:srgbClr val="000000"/>
                </a:solidFill>
              </a:rPr>
              <a:t> for addressing wicked problems or issues </a:t>
            </a:r>
          </a:p>
        </p:txBody>
      </p:sp>
    </p:spTree>
    <p:extLst>
      <p:ext uri="{BB962C8B-B14F-4D97-AF65-F5344CB8AC3E}">
        <p14:creationId xmlns:p14="http://schemas.microsoft.com/office/powerpoint/2010/main" val="182084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49225"/>
            <a:ext cx="10718800" cy="1325563"/>
          </a:xfrm>
        </p:spPr>
        <p:txBody>
          <a:bodyPr>
            <a:normAutofit/>
          </a:bodyPr>
          <a:lstStyle/>
          <a:p>
            <a:pPr algn="ctr"/>
            <a:r>
              <a:rPr lang="en-GB" sz="3600" b="1">
                <a:latin typeface="+mn-lt"/>
              </a:rPr>
              <a:t>The evidence base</a:t>
            </a:r>
            <a:br>
              <a:rPr lang="en-GB" sz="3600" b="1">
                <a:latin typeface="+mn-lt"/>
              </a:rPr>
            </a:br>
            <a:r>
              <a:rPr lang="en-GB" sz="3600" b="1">
                <a:latin typeface="+mn-lt"/>
              </a:rPr>
              <a:t> Quality, Quantity, Analysis and Transparency</a:t>
            </a:r>
            <a:endParaRPr lang="en-GB"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9677398"/>
              </p:ext>
            </p:extLst>
          </p:nvPr>
        </p:nvGraphicFramePr>
        <p:xfrm>
          <a:off x="736600" y="1574800"/>
          <a:ext cx="10515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12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00B7-DAA3-477A-AE65-F9C5B5317476}"/>
              </a:ext>
            </a:extLst>
          </p:cNvPr>
          <p:cNvSpPr>
            <a:spLocks noGrp="1"/>
          </p:cNvSpPr>
          <p:nvPr>
            <p:ph type="title"/>
          </p:nvPr>
        </p:nvSpPr>
        <p:spPr>
          <a:xfrm>
            <a:off x="677333" y="551063"/>
            <a:ext cx="10828867" cy="1112637"/>
          </a:xfrm>
        </p:spPr>
        <p:txBody>
          <a:bodyPr>
            <a:normAutofit/>
          </a:bodyPr>
          <a:lstStyle/>
          <a:p>
            <a:pPr algn="ctr"/>
            <a:r>
              <a:rPr lang="en-GB" sz="3600" b="1" dirty="0">
                <a:latin typeface="+mn-lt"/>
              </a:rPr>
              <a:t>The evidence base in Fire and Rescue</a:t>
            </a:r>
          </a:p>
        </p:txBody>
      </p:sp>
      <p:sp>
        <p:nvSpPr>
          <p:cNvPr id="9" name="Content Placeholder 8">
            <a:extLst>
              <a:ext uri="{FF2B5EF4-FFF2-40B4-BE49-F238E27FC236}">
                <a16:creationId xmlns:a16="http://schemas.microsoft.com/office/drawing/2014/main" id="{17FF5BD9-ED6A-46D2-A077-E387408F099C}"/>
              </a:ext>
            </a:extLst>
          </p:cNvPr>
          <p:cNvSpPr>
            <a:spLocks noGrp="1"/>
          </p:cNvSpPr>
          <p:nvPr>
            <p:ph idx="1"/>
          </p:nvPr>
        </p:nvSpPr>
        <p:spPr>
          <a:xfrm>
            <a:off x="677333" y="1790700"/>
            <a:ext cx="5816600" cy="4427985"/>
          </a:xfrm>
        </p:spPr>
        <p:txBody>
          <a:bodyPr>
            <a:normAutofit fontScale="92500" lnSpcReduction="10000"/>
          </a:bodyPr>
          <a:lstStyle/>
          <a:p>
            <a:pPr marL="0" indent="0">
              <a:buNone/>
            </a:pPr>
            <a:r>
              <a:rPr lang="en-US" dirty="0"/>
              <a:t>Insufficient amount of evidence</a:t>
            </a:r>
          </a:p>
          <a:p>
            <a:pPr marL="0" indent="0">
              <a:buNone/>
            </a:pPr>
            <a:endParaRPr lang="en-US" dirty="0"/>
          </a:p>
          <a:p>
            <a:pPr marL="0" indent="0">
              <a:buNone/>
            </a:pPr>
            <a:r>
              <a:rPr lang="en-US" dirty="0"/>
              <a:t>Insufficient quality of evidence</a:t>
            </a:r>
          </a:p>
          <a:p>
            <a:pPr marL="0" indent="0">
              <a:buNone/>
            </a:pPr>
            <a:endParaRPr lang="en-US" dirty="0"/>
          </a:p>
          <a:p>
            <a:pPr marL="0" indent="0">
              <a:buNone/>
            </a:pPr>
            <a:r>
              <a:rPr lang="en-US" dirty="0"/>
              <a:t>Inadequate analytical tools</a:t>
            </a:r>
          </a:p>
          <a:p>
            <a:pPr marL="0" indent="0">
              <a:buNone/>
            </a:pPr>
            <a:r>
              <a:rPr lang="en-US" dirty="0"/>
              <a:t> </a:t>
            </a:r>
          </a:p>
          <a:p>
            <a:pPr marL="0" indent="0">
              <a:buNone/>
            </a:pPr>
            <a:r>
              <a:rPr lang="en-US" dirty="0"/>
              <a:t>Insufficiently transparent analysis of evidence</a:t>
            </a:r>
          </a:p>
          <a:p>
            <a:pPr marL="0" indent="0">
              <a:buNone/>
            </a:pPr>
            <a:endParaRPr lang="en-US" dirty="0"/>
          </a:p>
          <a:p>
            <a:pPr marL="0" indent="0">
              <a:buNone/>
            </a:pPr>
            <a:r>
              <a:rPr lang="en-US" dirty="0"/>
              <a:t>Inadequate accountability</a:t>
            </a:r>
          </a:p>
          <a:p>
            <a:pPr marL="0" indent="0">
              <a:buNone/>
            </a:pPr>
            <a:endParaRPr lang="en-US" dirty="0"/>
          </a:p>
        </p:txBody>
      </p:sp>
      <p:pic>
        <p:nvPicPr>
          <p:cNvPr id="7" name="Content Placeholder 3">
            <a:extLst>
              <a:ext uri="{FF2B5EF4-FFF2-40B4-BE49-F238E27FC236}">
                <a16:creationId xmlns:a16="http://schemas.microsoft.com/office/drawing/2014/main" id="{E09A464A-1674-4CA4-BDA3-767122E378ED}"/>
              </a:ext>
            </a:extLst>
          </p:cNvPr>
          <p:cNvPicPr>
            <a:picLocks noChangeAspect="1"/>
          </p:cNvPicPr>
          <p:nvPr/>
        </p:nvPicPr>
        <p:blipFill rotWithShape="1">
          <a:blip r:embed="rId2"/>
          <a:srcRect l="587" r="2" b="2"/>
          <a:stretch/>
        </p:blipFill>
        <p:spPr>
          <a:xfrm>
            <a:off x="6121400" y="1849634"/>
            <a:ext cx="5384800" cy="4062451"/>
          </a:xfrm>
          <a:prstGeom prst="rect">
            <a:avLst/>
          </a:prstGeom>
        </p:spPr>
      </p:pic>
      <p:sp>
        <p:nvSpPr>
          <p:cNvPr id="5" name="Cross 4">
            <a:extLst>
              <a:ext uri="{FF2B5EF4-FFF2-40B4-BE49-F238E27FC236}">
                <a16:creationId xmlns:a16="http://schemas.microsoft.com/office/drawing/2014/main" id="{05201377-B6C2-403F-A5C5-56D6355A1EA1}"/>
              </a:ext>
            </a:extLst>
          </p:cNvPr>
          <p:cNvSpPr/>
          <p:nvPr/>
        </p:nvSpPr>
        <p:spPr>
          <a:xfrm>
            <a:off x="2682048" y="2298700"/>
            <a:ext cx="427101" cy="378519"/>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a:extLst>
              <a:ext uri="{FF2B5EF4-FFF2-40B4-BE49-F238E27FC236}">
                <a16:creationId xmlns:a16="http://schemas.microsoft.com/office/drawing/2014/main" id="{6C08725F-8BC8-4E5B-B918-CE2BCBF1C143}"/>
              </a:ext>
            </a:extLst>
          </p:cNvPr>
          <p:cNvSpPr/>
          <p:nvPr/>
        </p:nvSpPr>
        <p:spPr>
          <a:xfrm>
            <a:off x="2669348" y="3225800"/>
            <a:ext cx="427101" cy="326593"/>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quals 5">
            <a:extLst>
              <a:ext uri="{FF2B5EF4-FFF2-40B4-BE49-F238E27FC236}">
                <a16:creationId xmlns:a16="http://schemas.microsoft.com/office/drawing/2014/main" id="{C9E3D911-44E5-449F-BA9F-1A44B5A257CF}"/>
              </a:ext>
            </a:extLst>
          </p:cNvPr>
          <p:cNvSpPr/>
          <p:nvPr/>
        </p:nvSpPr>
        <p:spPr>
          <a:xfrm>
            <a:off x="2553715" y="4987493"/>
            <a:ext cx="542734" cy="680988"/>
          </a:xfrm>
          <a:prstGeom prst="mathEqual">
            <a:avLst>
              <a:gd name="adj1" fmla="val 11520"/>
              <a:gd name="adj2" fmla="val 77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ross 9">
            <a:extLst>
              <a:ext uri="{FF2B5EF4-FFF2-40B4-BE49-F238E27FC236}">
                <a16:creationId xmlns:a16="http://schemas.microsoft.com/office/drawing/2014/main" id="{6C08725F-8BC8-4E5B-B918-CE2BCBF1C143}"/>
              </a:ext>
            </a:extLst>
          </p:cNvPr>
          <p:cNvSpPr/>
          <p:nvPr/>
        </p:nvSpPr>
        <p:spPr>
          <a:xfrm>
            <a:off x="2669347" y="3985676"/>
            <a:ext cx="427102" cy="436401"/>
          </a:xfrm>
          <a:prstGeom prst="plus">
            <a:avLst>
              <a:gd name="adj" fmla="val 378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86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5529884"/>
            <a:ext cx="7719381" cy="1096331"/>
          </a:xfrm>
        </p:spPr>
        <p:txBody>
          <a:bodyPr>
            <a:normAutofit/>
          </a:bodyPr>
          <a:lstStyle/>
          <a:p>
            <a:pPr>
              <a:lnSpc>
                <a:spcPct val="90000"/>
              </a:lnSpc>
            </a:pPr>
            <a:r>
              <a:rPr lang="en-GB" sz="3700" b="1">
                <a:latin typeface="+mn-lt"/>
              </a:rPr>
              <a:t>The 5 National Frameworks since 2004</a:t>
            </a:r>
          </a:p>
        </p:txBody>
      </p:sp>
      <p:sp>
        <p:nvSpPr>
          <p:cNvPr id="13" name="Freeform: Shape 12">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4671582"/>
              </p:ext>
            </p:extLst>
          </p:nvPr>
        </p:nvGraphicFramePr>
        <p:xfrm>
          <a:off x="838200" y="643466"/>
          <a:ext cx="10515600" cy="439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95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1040</Words>
  <Application>Microsoft Office PowerPoint</Application>
  <PresentationFormat>Widescreen</PresentationFormat>
  <Paragraphs>161</Paragraphs>
  <Slides>16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2_Office Theme</vt:lpstr>
      <vt:lpstr>1_Office Theme</vt:lpstr>
      <vt:lpstr>Public Administration Committee  Northumbria University  September 16th -18th 2019  </vt:lpstr>
      <vt:lpstr>National Frameworks    The context, the parameters, the agencies and the relationships operating within the three domains of policy development, service delivery and public assurance in public services  </vt:lpstr>
      <vt:lpstr>The purposes of the model</vt:lpstr>
      <vt:lpstr>A model for   national frameworks and  performance regimes</vt:lpstr>
      <vt:lpstr>Details of the core areas</vt:lpstr>
      <vt:lpstr>The evaluative and analytical ‘lens’</vt:lpstr>
      <vt:lpstr>The evidence base  Quality, Quantity, Analysis and Transparency</vt:lpstr>
      <vt:lpstr>The evidence base in Fire and Rescue</vt:lpstr>
      <vt:lpstr>The 5 National Frameworks since 2004</vt:lpstr>
      <vt:lpstr>How do they compare?</vt:lpstr>
      <vt:lpstr>PowerPoint Presentation</vt:lpstr>
      <vt:lpstr>The 2018 Framework </vt:lpstr>
      <vt:lpstr>Conclusion 1  Any performance regime of national framework that seeks to be comprehensive has to cover policy development, service delivery and public assurance and be cognisant of their interrelationships and interdependencies </vt:lpstr>
      <vt:lpstr>Conclusion 2  Even when brought together and clearly articulated in robust performance management regimes this is insufficient, of itself, to guarantee or ensure that improvements in these areas always follows </vt:lpstr>
      <vt:lpstr>And  A consistent feature of recent governments and their advisers is their failure to learn from (or in some case even acknowledge) notable or good practice from alternative or previous regimes and frameworks, or from experience in other services or sectors.   They demonstrate a regrettable insularity to innovations, and initiatives from previous administrations and from international practice.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Administration Committee  Northumbria University  September 16th -18th 2019  </dc:title>
  <dc:creator>Peter Murphy</dc:creator>
  <cp:lastModifiedBy>Sullivan, Linda</cp:lastModifiedBy>
  <cp:revision>4</cp:revision>
  <dcterms:created xsi:type="dcterms:W3CDTF">2019-09-16T10:48:43Z</dcterms:created>
  <dcterms:modified xsi:type="dcterms:W3CDTF">2019-09-20T08:42:54Z</dcterms:modified>
</cp:coreProperties>
</file>