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42794238" cy="30267275"/>
  <p:notesSz cx="67945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3">
          <p15:clr>
            <a:srgbClr val="A4A3A4"/>
          </p15:clr>
        </p15:guide>
        <p15:guide id="2" pos="13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2C2C"/>
    <a:srgbClr val="FF5050"/>
    <a:srgbClr val="B61C1C"/>
    <a:srgbClr val="AC2E2E"/>
    <a:srgbClr val="F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390" autoAdjust="0"/>
    <p:restoredTop sz="95904" autoAdjust="0"/>
  </p:normalViewPr>
  <p:slideViewPr>
    <p:cSldViewPr snapToGrid="0">
      <p:cViewPr varScale="1">
        <p:scale>
          <a:sx n="23" d="100"/>
          <a:sy n="23" d="100"/>
        </p:scale>
        <p:origin x="1542" y="156"/>
      </p:cViewPr>
      <p:guideLst>
        <p:guide orient="horz" pos="9533"/>
        <p:guide pos="1347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AB7F7F-EF01-7C4F-A593-FFA0C88F5AFE}" type="doc">
      <dgm:prSet loTypeId="urn:microsoft.com/office/officeart/2005/8/layout/chevron2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A01F0A7B-E234-9745-97F3-A60B46FE7732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>
            <a:buFont typeface="Arial" pitchFamily="34" charset="0"/>
            <a:buNone/>
          </a:pPr>
          <a:endParaRPr lang="en-GB" sz="3200" b="1" dirty="0">
            <a:solidFill>
              <a:schemeClr val="tx1"/>
            </a:solidFill>
          </a:endParaRPr>
        </a:p>
        <a:p>
          <a:pPr>
            <a:buFont typeface="Arial" pitchFamily="34" charset="0"/>
            <a:buNone/>
          </a:pPr>
          <a:r>
            <a:rPr lang="en-GB" sz="3200" b="1" dirty="0">
              <a:solidFill>
                <a:schemeClr val="tx1"/>
              </a:solidFill>
            </a:rPr>
            <a:t>Part 1: Climate Change, Business and You</a:t>
          </a:r>
          <a:endParaRPr lang="en-US" sz="3200" dirty="0">
            <a:solidFill>
              <a:schemeClr val="tx1"/>
            </a:solidFill>
          </a:endParaRPr>
        </a:p>
      </dgm:t>
    </dgm:pt>
    <dgm:pt modelId="{759DD6D7-9898-804B-B215-AA3F7F8F3120}" type="parTrans" cxnId="{C05BA766-E88A-7748-86EA-59604C36DBC0}">
      <dgm:prSet/>
      <dgm:spPr/>
      <dgm:t>
        <a:bodyPr/>
        <a:lstStyle/>
        <a:p>
          <a:endParaRPr lang="en-US" sz="2400"/>
        </a:p>
      </dgm:t>
    </dgm:pt>
    <dgm:pt modelId="{0367A622-27D3-8F4A-BCB0-38B04F49368D}" type="sibTrans" cxnId="{C05BA766-E88A-7748-86EA-59604C36DBC0}">
      <dgm:prSet custT="1"/>
      <dgm:spPr>
        <a:solidFill>
          <a:schemeClr val="tx1"/>
        </a:solidFill>
      </dgm:spPr>
      <dgm:t>
        <a:bodyPr/>
        <a:lstStyle/>
        <a:p>
          <a:endParaRPr lang="en-US" sz="2400"/>
        </a:p>
      </dgm:t>
    </dgm:pt>
    <dgm:pt modelId="{65A378E7-2BC6-C24B-AAC7-DC6BC77F5DA0}">
      <dgm:prSet custT="1"/>
      <dgm:spPr>
        <a:solidFill>
          <a:srgbClr val="FF5050"/>
        </a:solidFill>
      </dgm:spPr>
      <dgm:t>
        <a:bodyPr/>
        <a:lstStyle/>
        <a:p>
          <a:endParaRPr lang="en-GB" sz="3200" b="1" dirty="0">
            <a:solidFill>
              <a:schemeClr val="tx1"/>
            </a:solidFill>
          </a:endParaRPr>
        </a:p>
        <a:p>
          <a:r>
            <a:rPr lang="en-GB" sz="3200" b="1" dirty="0">
              <a:solidFill>
                <a:schemeClr val="tx1"/>
              </a:solidFill>
            </a:rPr>
            <a:t>Part 2: Application to Functions</a:t>
          </a:r>
        </a:p>
      </dgm:t>
    </dgm:pt>
    <dgm:pt modelId="{D280ABB1-C88F-B649-A397-D9867C084218}" type="parTrans" cxnId="{E625D89D-6883-2847-B8F6-6D21794AB93F}">
      <dgm:prSet/>
      <dgm:spPr/>
      <dgm:t>
        <a:bodyPr/>
        <a:lstStyle/>
        <a:p>
          <a:endParaRPr lang="en-US" sz="2400"/>
        </a:p>
      </dgm:t>
    </dgm:pt>
    <dgm:pt modelId="{8FE274D9-D9E5-DF40-9BE1-049508B620CE}" type="sibTrans" cxnId="{E625D89D-6883-2847-B8F6-6D21794AB93F}">
      <dgm:prSet custT="1"/>
      <dgm:spPr>
        <a:solidFill>
          <a:schemeClr val="tx1"/>
        </a:solidFill>
      </dgm:spPr>
      <dgm:t>
        <a:bodyPr/>
        <a:lstStyle/>
        <a:p>
          <a:endParaRPr lang="en-US" sz="2400"/>
        </a:p>
      </dgm:t>
    </dgm:pt>
    <dgm:pt modelId="{1D00085B-3DFF-664C-B377-C8134FA2F754}">
      <dgm:prSet custT="1"/>
      <dgm:spPr>
        <a:solidFill>
          <a:srgbClr val="FF5050"/>
        </a:solidFill>
      </dgm:spPr>
      <dgm:t>
        <a:bodyPr/>
        <a:lstStyle/>
        <a:p>
          <a:r>
            <a:rPr lang="en-GB" sz="3200" dirty="0">
              <a:solidFill>
                <a:schemeClr val="tx1"/>
              </a:solidFill>
            </a:rPr>
            <a:t>Contributions of business disciplines to climate change</a:t>
          </a:r>
        </a:p>
      </dgm:t>
    </dgm:pt>
    <dgm:pt modelId="{BE309ABE-1B74-1942-B801-F98EAFFDE2C0}" type="parTrans" cxnId="{6B7D853D-39CE-5247-9B2F-687E1B2E99EB}">
      <dgm:prSet/>
      <dgm:spPr/>
      <dgm:t>
        <a:bodyPr/>
        <a:lstStyle/>
        <a:p>
          <a:endParaRPr lang="en-US" sz="2400"/>
        </a:p>
      </dgm:t>
    </dgm:pt>
    <dgm:pt modelId="{8E90FC3D-4B20-0B4D-A5D5-9ED19B954CC2}" type="sibTrans" cxnId="{6B7D853D-39CE-5247-9B2F-687E1B2E99EB}">
      <dgm:prSet/>
      <dgm:spPr/>
      <dgm:t>
        <a:bodyPr/>
        <a:lstStyle/>
        <a:p>
          <a:endParaRPr lang="en-US" sz="2400"/>
        </a:p>
      </dgm:t>
    </dgm:pt>
    <dgm:pt modelId="{74697E7B-0094-7A43-94BE-5AD3D9C79ABF}">
      <dgm:prSet custT="1"/>
      <dgm:spPr>
        <a:solidFill>
          <a:srgbClr val="FF5050"/>
        </a:solidFill>
      </dgm:spPr>
      <dgm:t>
        <a:bodyPr/>
        <a:lstStyle/>
        <a:p>
          <a:r>
            <a:rPr lang="en-GB" sz="3200" dirty="0">
              <a:solidFill>
                <a:schemeClr val="tx1"/>
              </a:solidFill>
            </a:rPr>
            <a:t>Six modules will be developed, best practices shared</a:t>
          </a:r>
        </a:p>
      </dgm:t>
    </dgm:pt>
    <dgm:pt modelId="{3443C43C-7679-7947-82AC-AD8B96B7F66F}" type="parTrans" cxnId="{9C376ADE-3428-EA4F-AA7D-BDC8026B2528}">
      <dgm:prSet/>
      <dgm:spPr/>
      <dgm:t>
        <a:bodyPr/>
        <a:lstStyle/>
        <a:p>
          <a:endParaRPr lang="en-US" sz="2400"/>
        </a:p>
      </dgm:t>
    </dgm:pt>
    <dgm:pt modelId="{ACB9295C-60EC-A34F-A55F-397EA93117B1}" type="sibTrans" cxnId="{9C376ADE-3428-EA4F-AA7D-BDC8026B2528}">
      <dgm:prSet/>
      <dgm:spPr/>
      <dgm:t>
        <a:bodyPr/>
        <a:lstStyle/>
        <a:p>
          <a:endParaRPr lang="en-US" sz="2400"/>
        </a:p>
      </dgm:t>
    </dgm:pt>
    <dgm:pt modelId="{C96A2DA5-08B1-924C-A09D-497AABD49BDB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sz="3200" b="1" dirty="0">
              <a:solidFill>
                <a:schemeClr val="tx1"/>
              </a:solidFill>
            </a:rPr>
            <a:t>Part 3:</a:t>
          </a:r>
        </a:p>
        <a:p>
          <a:r>
            <a:rPr lang="en-GB" sz="3200" b="1" dirty="0">
              <a:solidFill>
                <a:schemeClr val="tx1"/>
              </a:solidFill>
            </a:rPr>
            <a:t> Commitment</a:t>
          </a:r>
        </a:p>
      </dgm:t>
    </dgm:pt>
    <dgm:pt modelId="{3C4EB680-4084-9342-8893-44F6F93B9706}" type="parTrans" cxnId="{6B7E1009-DE72-184A-AB41-626D3AABEA75}">
      <dgm:prSet/>
      <dgm:spPr/>
      <dgm:t>
        <a:bodyPr/>
        <a:lstStyle/>
        <a:p>
          <a:endParaRPr lang="en-US" sz="2400"/>
        </a:p>
      </dgm:t>
    </dgm:pt>
    <dgm:pt modelId="{84963C61-F1EA-8841-AE62-DD68803BEE18}" type="sibTrans" cxnId="{6B7E1009-DE72-184A-AB41-626D3AABEA75}">
      <dgm:prSet/>
      <dgm:spPr/>
      <dgm:t>
        <a:bodyPr/>
        <a:lstStyle/>
        <a:p>
          <a:endParaRPr lang="en-US" sz="2400"/>
        </a:p>
      </dgm:t>
    </dgm:pt>
    <dgm:pt modelId="{F1ECCA87-6FBD-FB4C-A58D-8BAB304697E0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sz="3200" dirty="0">
              <a:solidFill>
                <a:schemeClr val="tx1"/>
              </a:solidFill>
            </a:rPr>
            <a:t>Staff and student action</a:t>
          </a:r>
        </a:p>
      </dgm:t>
    </dgm:pt>
    <dgm:pt modelId="{59A906F9-C634-C140-9D5C-31AF4F6B440C}" type="parTrans" cxnId="{BEF6CC71-DC0A-5140-890D-D49D035D0E10}">
      <dgm:prSet/>
      <dgm:spPr/>
      <dgm:t>
        <a:bodyPr/>
        <a:lstStyle/>
        <a:p>
          <a:endParaRPr lang="en-US" sz="2400"/>
        </a:p>
      </dgm:t>
    </dgm:pt>
    <dgm:pt modelId="{C853B587-B92C-6D4D-8447-D87EA0677495}" type="sibTrans" cxnId="{BEF6CC71-DC0A-5140-890D-D49D035D0E10}">
      <dgm:prSet/>
      <dgm:spPr/>
      <dgm:t>
        <a:bodyPr/>
        <a:lstStyle/>
        <a:p>
          <a:endParaRPr lang="en-US" sz="2400"/>
        </a:p>
      </dgm:t>
    </dgm:pt>
    <dgm:pt modelId="{89E3385F-FD79-3145-B96D-5E71334E60B1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sz="3200" dirty="0">
              <a:solidFill>
                <a:schemeClr val="tx1"/>
              </a:solidFill>
            </a:rPr>
            <a:t>Action Plan to integrate climate change education</a:t>
          </a:r>
        </a:p>
      </dgm:t>
    </dgm:pt>
    <dgm:pt modelId="{B3FF66E6-5793-F84A-8FC3-369A8614EAE0}" type="parTrans" cxnId="{2A72AE43-E5ED-EC46-BA0F-C25452FFF5EC}">
      <dgm:prSet/>
      <dgm:spPr/>
      <dgm:t>
        <a:bodyPr/>
        <a:lstStyle/>
        <a:p>
          <a:endParaRPr lang="en-US" sz="2400"/>
        </a:p>
      </dgm:t>
    </dgm:pt>
    <dgm:pt modelId="{4FA9D50D-9EE9-FD42-AEC2-B177468FCBD4}" type="sibTrans" cxnId="{2A72AE43-E5ED-EC46-BA0F-C25452FFF5EC}">
      <dgm:prSet/>
      <dgm:spPr/>
      <dgm:t>
        <a:bodyPr/>
        <a:lstStyle/>
        <a:p>
          <a:endParaRPr lang="en-US" sz="2400"/>
        </a:p>
      </dgm:t>
    </dgm:pt>
    <dgm:pt modelId="{D6F0D3DC-AAF7-324D-9E14-EE5801311E4F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sz="3200" dirty="0">
              <a:solidFill>
                <a:schemeClr val="tx1"/>
              </a:solidFill>
            </a:rPr>
            <a:t>Provide academics with action activity for students  </a:t>
          </a:r>
        </a:p>
      </dgm:t>
    </dgm:pt>
    <dgm:pt modelId="{67EE4C4C-D13B-9746-BAB8-9C9DDB2BAEC6}" type="parTrans" cxnId="{79ABC588-B92F-024F-9D7D-A5A955302CEE}">
      <dgm:prSet/>
      <dgm:spPr/>
      <dgm:t>
        <a:bodyPr/>
        <a:lstStyle/>
        <a:p>
          <a:endParaRPr lang="en-US" sz="2400"/>
        </a:p>
      </dgm:t>
    </dgm:pt>
    <dgm:pt modelId="{4116AB2E-A5B1-4149-A386-5D97F8715430}" type="sibTrans" cxnId="{79ABC588-B92F-024F-9D7D-A5A955302CEE}">
      <dgm:prSet/>
      <dgm:spPr/>
      <dgm:t>
        <a:bodyPr/>
        <a:lstStyle/>
        <a:p>
          <a:endParaRPr lang="en-US" sz="2400"/>
        </a:p>
      </dgm:t>
    </dgm:pt>
    <dgm:pt modelId="{C7061A41-E1EE-DF49-B8C0-602435BB8233}">
      <dgm:prSet custT="1"/>
      <dgm:spPr>
        <a:solidFill>
          <a:srgbClr val="FF5050"/>
        </a:solidFill>
      </dgm:spPr>
      <dgm:t>
        <a:bodyPr/>
        <a:lstStyle/>
        <a:p>
          <a:r>
            <a:rPr lang="en-GB" sz="3200" dirty="0">
              <a:solidFill>
                <a:schemeClr val="tx1"/>
              </a:solidFill>
            </a:rPr>
            <a:t>Involving industry experts and international students </a:t>
          </a:r>
        </a:p>
      </dgm:t>
    </dgm:pt>
    <dgm:pt modelId="{5F1EEA1D-AC38-E843-B598-A5E988C95455}" type="parTrans" cxnId="{E50EFF2D-7100-F447-A070-E15AFA96C8EB}">
      <dgm:prSet/>
      <dgm:spPr/>
      <dgm:t>
        <a:bodyPr/>
        <a:lstStyle/>
        <a:p>
          <a:endParaRPr lang="en-US" sz="2400"/>
        </a:p>
      </dgm:t>
    </dgm:pt>
    <dgm:pt modelId="{6C099846-0D74-E040-BD1A-BF0E732DD871}" type="sibTrans" cxnId="{E50EFF2D-7100-F447-A070-E15AFA96C8EB}">
      <dgm:prSet/>
      <dgm:spPr/>
      <dgm:t>
        <a:bodyPr/>
        <a:lstStyle/>
        <a:p>
          <a:endParaRPr lang="en-US" sz="2400"/>
        </a:p>
      </dgm:t>
    </dgm:pt>
    <dgm:pt modelId="{5B21A769-B2C4-464D-B931-6559D771A652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sz="3200" dirty="0">
              <a:solidFill>
                <a:schemeClr val="tx1"/>
              </a:solidFill>
            </a:rPr>
            <a:t>Applicable to all core business disciplines</a:t>
          </a:r>
        </a:p>
      </dgm:t>
    </dgm:pt>
    <dgm:pt modelId="{B671CD56-F424-8A47-994E-FAD772622038}" type="parTrans" cxnId="{556179A9-FD8D-3A4A-B649-AA86EE906A27}">
      <dgm:prSet/>
      <dgm:spPr/>
      <dgm:t>
        <a:bodyPr/>
        <a:lstStyle/>
        <a:p>
          <a:endParaRPr lang="en-US" sz="2400"/>
        </a:p>
      </dgm:t>
    </dgm:pt>
    <dgm:pt modelId="{0F531823-9F11-DA45-91DA-39378FA4F036}" type="sibTrans" cxnId="{556179A9-FD8D-3A4A-B649-AA86EE906A27}">
      <dgm:prSet/>
      <dgm:spPr/>
      <dgm:t>
        <a:bodyPr/>
        <a:lstStyle/>
        <a:p>
          <a:endParaRPr lang="en-US" sz="2400"/>
        </a:p>
      </dgm:t>
    </dgm:pt>
    <dgm:pt modelId="{BC437381-DD17-48F7-8746-5AB1C754DDA7}">
      <dgm:prSet custT="1"/>
      <dgm:spPr>
        <a:solidFill>
          <a:srgbClr val="FF5050"/>
        </a:solidFill>
      </dgm:spPr>
      <dgm:t>
        <a:bodyPr/>
        <a:lstStyle/>
        <a:p>
          <a:r>
            <a:rPr lang="en-GB" sz="3200" dirty="0">
              <a:solidFill>
                <a:schemeClr val="tx1"/>
              </a:solidFill>
            </a:rPr>
            <a:t>Peer-to-peer development and training process</a:t>
          </a:r>
        </a:p>
      </dgm:t>
    </dgm:pt>
    <dgm:pt modelId="{FDEEB182-B90E-42D5-9CA8-A0778DDC8687}" type="parTrans" cxnId="{F5CC5B2A-94E4-4A45-BB50-69B9869049A6}">
      <dgm:prSet/>
      <dgm:spPr/>
      <dgm:t>
        <a:bodyPr/>
        <a:lstStyle/>
        <a:p>
          <a:endParaRPr lang="en-GB" sz="2400"/>
        </a:p>
      </dgm:t>
    </dgm:pt>
    <dgm:pt modelId="{13402ECB-E0DD-4CB8-AA7D-F05D1D09CF50}" type="sibTrans" cxnId="{F5CC5B2A-94E4-4A45-BB50-69B9869049A6}">
      <dgm:prSet/>
      <dgm:spPr/>
      <dgm:t>
        <a:bodyPr/>
        <a:lstStyle/>
        <a:p>
          <a:endParaRPr lang="en-GB" sz="2400"/>
        </a:p>
      </dgm:t>
    </dgm:pt>
    <dgm:pt modelId="{D3B0240E-A1D8-44CC-9B1E-EDA79DB8DF15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Innovative material</a:t>
          </a:r>
          <a:endParaRPr lang="en-US" dirty="0"/>
        </a:p>
      </dgm:t>
    </dgm:pt>
    <dgm:pt modelId="{D57C6253-7CF1-4AE0-9E98-F44F864443AA}" type="parTrans" cxnId="{082F8017-B16B-43F9-82D9-3AD3667C133D}">
      <dgm:prSet/>
      <dgm:spPr/>
      <dgm:t>
        <a:bodyPr/>
        <a:lstStyle/>
        <a:p>
          <a:endParaRPr lang="en-US"/>
        </a:p>
      </dgm:t>
    </dgm:pt>
    <dgm:pt modelId="{3BCB5E57-D69E-4E2E-9CC4-01500A4F7656}" type="sibTrans" cxnId="{082F8017-B16B-43F9-82D9-3AD3667C133D}">
      <dgm:prSet/>
      <dgm:spPr/>
      <dgm:t>
        <a:bodyPr/>
        <a:lstStyle/>
        <a:p>
          <a:endParaRPr lang="en-US"/>
        </a:p>
      </dgm:t>
    </dgm:pt>
    <dgm:pt modelId="{CAFD81DF-1D4B-4E3B-98B7-5EDCAB1E32DE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Climate change science and relevance to businesses</a:t>
          </a:r>
        </a:p>
      </dgm:t>
    </dgm:pt>
    <dgm:pt modelId="{D4235525-676C-403D-8AD4-398F2A159A07}" type="parTrans" cxnId="{C38E9B4C-CE6C-45D7-9A35-DB77262763EC}">
      <dgm:prSet/>
      <dgm:spPr/>
      <dgm:t>
        <a:bodyPr/>
        <a:lstStyle/>
        <a:p>
          <a:endParaRPr lang="en-US"/>
        </a:p>
      </dgm:t>
    </dgm:pt>
    <dgm:pt modelId="{AB788764-5108-45A7-8BFA-A537B0B2FEFD}" type="sibTrans" cxnId="{C38E9B4C-CE6C-45D7-9A35-DB77262763EC}">
      <dgm:prSet/>
      <dgm:spPr/>
      <dgm:t>
        <a:bodyPr/>
        <a:lstStyle/>
        <a:p>
          <a:endParaRPr lang="en-US"/>
        </a:p>
      </dgm:t>
    </dgm:pt>
    <dgm:pt modelId="{70892D1C-1A1E-4559-925C-AFACA8CCAAB8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Material offered as a toolkit</a:t>
          </a:r>
        </a:p>
      </dgm:t>
    </dgm:pt>
    <dgm:pt modelId="{CC73FF37-02F0-4A4A-B266-3BDC600DDB2B}" type="parTrans" cxnId="{F3690AFC-80CC-4BA0-91CC-BA0C0E29C677}">
      <dgm:prSet/>
      <dgm:spPr/>
      <dgm:t>
        <a:bodyPr/>
        <a:lstStyle/>
        <a:p>
          <a:endParaRPr lang="en-US"/>
        </a:p>
      </dgm:t>
    </dgm:pt>
    <dgm:pt modelId="{6C127267-E87A-4173-9263-5EF8218CE880}" type="sibTrans" cxnId="{F3690AFC-80CC-4BA0-91CC-BA0C0E29C677}">
      <dgm:prSet/>
      <dgm:spPr/>
      <dgm:t>
        <a:bodyPr/>
        <a:lstStyle/>
        <a:p>
          <a:endParaRPr lang="en-US"/>
        </a:p>
      </dgm:t>
    </dgm:pt>
    <dgm:pt modelId="{F71D32C3-61AC-4935-9E5E-8BEFCE5542B4}" type="pres">
      <dgm:prSet presAssocID="{29AB7F7F-EF01-7C4F-A593-FFA0C88F5AFE}" presName="linearFlow" presStyleCnt="0">
        <dgm:presLayoutVars>
          <dgm:dir/>
          <dgm:animLvl val="lvl"/>
          <dgm:resizeHandles val="exact"/>
        </dgm:presLayoutVars>
      </dgm:prSet>
      <dgm:spPr/>
    </dgm:pt>
    <dgm:pt modelId="{BD784637-C9FE-45FC-8B13-02F8586C2FAA}" type="pres">
      <dgm:prSet presAssocID="{A01F0A7B-E234-9745-97F3-A60B46FE7732}" presName="composite" presStyleCnt="0"/>
      <dgm:spPr/>
    </dgm:pt>
    <dgm:pt modelId="{94FBD943-9537-4965-9782-0BDA9AB74D28}" type="pres">
      <dgm:prSet presAssocID="{A01F0A7B-E234-9745-97F3-A60B46FE7732}" presName="parentText" presStyleLbl="alignNode1" presStyleIdx="0" presStyleCnt="3" custLinFactNeighborX="-246" custLinFactNeighborY="-5065">
        <dgm:presLayoutVars>
          <dgm:chMax val="1"/>
          <dgm:bulletEnabled val="1"/>
        </dgm:presLayoutVars>
      </dgm:prSet>
      <dgm:spPr/>
    </dgm:pt>
    <dgm:pt modelId="{78528494-4ED6-42D2-A096-D449EB702C28}" type="pres">
      <dgm:prSet presAssocID="{A01F0A7B-E234-9745-97F3-A60B46FE7732}" presName="descendantText" presStyleLbl="alignAcc1" presStyleIdx="0" presStyleCnt="3">
        <dgm:presLayoutVars>
          <dgm:bulletEnabled val="1"/>
        </dgm:presLayoutVars>
      </dgm:prSet>
      <dgm:spPr/>
    </dgm:pt>
    <dgm:pt modelId="{077A8589-E871-420A-9301-72FC1E21177E}" type="pres">
      <dgm:prSet presAssocID="{0367A622-27D3-8F4A-BCB0-38B04F49368D}" presName="sp" presStyleCnt="0"/>
      <dgm:spPr/>
    </dgm:pt>
    <dgm:pt modelId="{6B2C61F6-AD5B-47FA-8CFD-EA089C3155E1}" type="pres">
      <dgm:prSet presAssocID="{65A378E7-2BC6-C24B-AAC7-DC6BC77F5DA0}" presName="composite" presStyleCnt="0"/>
      <dgm:spPr/>
    </dgm:pt>
    <dgm:pt modelId="{3E4C69E1-E8FF-4276-8CCF-8F783C685D26}" type="pres">
      <dgm:prSet presAssocID="{65A378E7-2BC6-C24B-AAC7-DC6BC77F5DA0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1222E2EF-E6DF-4AEF-A545-3FE3DDF8792A}" type="pres">
      <dgm:prSet presAssocID="{65A378E7-2BC6-C24B-AAC7-DC6BC77F5DA0}" presName="descendantText" presStyleLbl="alignAcc1" presStyleIdx="1" presStyleCnt="3">
        <dgm:presLayoutVars>
          <dgm:bulletEnabled val="1"/>
        </dgm:presLayoutVars>
      </dgm:prSet>
      <dgm:spPr/>
    </dgm:pt>
    <dgm:pt modelId="{4ACACB78-9FA0-4A09-B5FB-9D145B0A2056}" type="pres">
      <dgm:prSet presAssocID="{8FE274D9-D9E5-DF40-9BE1-049508B620CE}" presName="sp" presStyleCnt="0"/>
      <dgm:spPr/>
    </dgm:pt>
    <dgm:pt modelId="{65373CEA-2484-4322-97E2-00BF43747E32}" type="pres">
      <dgm:prSet presAssocID="{C96A2DA5-08B1-924C-A09D-497AABD49BDB}" presName="composite" presStyleCnt="0"/>
      <dgm:spPr/>
    </dgm:pt>
    <dgm:pt modelId="{4790D35E-78C8-4F61-977F-47AAE19834F4}" type="pres">
      <dgm:prSet presAssocID="{C96A2DA5-08B1-924C-A09D-497AABD49BDB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122FC817-7328-4030-97AC-5561F81A2140}" type="pres">
      <dgm:prSet presAssocID="{C96A2DA5-08B1-924C-A09D-497AABD49BDB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6B7E1009-DE72-184A-AB41-626D3AABEA75}" srcId="{29AB7F7F-EF01-7C4F-A593-FFA0C88F5AFE}" destId="{C96A2DA5-08B1-924C-A09D-497AABD49BDB}" srcOrd="2" destOrd="0" parTransId="{3C4EB680-4084-9342-8893-44F6F93B9706}" sibTransId="{84963C61-F1EA-8841-AE62-DD68803BEE18}"/>
    <dgm:cxn modelId="{082F8017-B16B-43F9-82D9-3AD3667C133D}" srcId="{A01F0A7B-E234-9745-97F3-A60B46FE7732}" destId="{D3B0240E-A1D8-44CC-9B1E-EDA79DB8DF15}" srcOrd="0" destOrd="0" parTransId="{D57C6253-7CF1-4AE0-9E98-F44F864443AA}" sibTransId="{3BCB5E57-D69E-4E2E-9CC4-01500A4F7656}"/>
    <dgm:cxn modelId="{55C7F822-D78E-4A51-846C-23415622E68F}" type="presOf" srcId="{29AB7F7F-EF01-7C4F-A593-FFA0C88F5AFE}" destId="{F71D32C3-61AC-4935-9E5E-8BEFCE5542B4}" srcOrd="0" destOrd="0" presId="urn:microsoft.com/office/officeart/2005/8/layout/chevron2"/>
    <dgm:cxn modelId="{F5CC5B2A-94E4-4A45-BB50-69B9869049A6}" srcId="{65A378E7-2BC6-C24B-AAC7-DC6BC77F5DA0}" destId="{BC437381-DD17-48F7-8746-5AB1C754DDA7}" srcOrd="2" destOrd="0" parTransId="{FDEEB182-B90E-42D5-9CA8-A0778DDC8687}" sibTransId="{13402ECB-E0DD-4CB8-AA7D-F05D1D09CF50}"/>
    <dgm:cxn modelId="{E50EFF2D-7100-F447-A070-E15AFA96C8EB}" srcId="{65A378E7-2BC6-C24B-AAC7-DC6BC77F5DA0}" destId="{C7061A41-E1EE-DF49-B8C0-602435BB8233}" srcOrd="3" destOrd="0" parTransId="{5F1EEA1D-AC38-E843-B598-A5E988C95455}" sibTransId="{6C099846-0D74-E040-BD1A-BF0E732DD871}"/>
    <dgm:cxn modelId="{C551F931-91B3-417A-9A9C-7BC13DA6DE94}" type="presOf" srcId="{C96A2DA5-08B1-924C-A09D-497AABD49BDB}" destId="{4790D35E-78C8-4F61-977F-47AAE19834F4}" srcOrd="0" destOrd="0" presId="urn:microsoft.com/office/officeart/2005/8/layout/chevron2"/>
    <dgm:cxn modelId="{9677C538-F0D6-4B36-B1E1-09DFE8737792}" type="presOf" srcId="{5B21A769-B2C4-464D-B931-6559D771A652}" destId="{122FC817-7328-4030-97AC-5561F81A2140}" srcOrd="0" destOrd="1" presId="urn:microsoft.com/office/officeart/2005/8/layout/chevron2"/>
    <dgm:cxn modelId="{6B7D853D-39CE-5247-9B2F-687E1B2E99EB}" srcId="{65A378E7-2BC6-C24B-AAC7-DC6BC77F5DA0}" destId="{1D00085B-3DFF-664C-B377-C8134FA2F754}" srcOrd="0" destOrd="0" parTransId="{BE309ABE-1B74-1942-B801-F98EAFFDE2C0}" sibTransId="{8E90FC3D-4B20-0B4D-A5D5-9ED19B954CC2}"/>
    <dgm:cxn modelId="{4227973D-E94E-4050-991D-5685A5C70DE2}" type="presOf" srcId="{1D00085B-3DFF-664C-B377-C8134FA2F754}" destId="{1222E2EF-E6DF-4AEF-A545-3FE3DDF8792A}" srcOrd="0" destOrd="0" presId="urn:microsoft.com/office/officeart/2005/8/layout/chevron2"/>
    <dgm:cxn modelId="{2A72AE43-E5ED-EC46-BA0F-C25452FFF5EC}" srcId="{C96A2DA5-08B1-924C-A09D-497AABD49BDB}" destId="{89E3385F-FD79-3145-B96D-5E71334E60B1}" srcOrd="2" destOrd="0" parTransId="{B3FF66E6-5793-F84A-8FC3-369A8614EAE0}" sibTransId="{4FA9D50D-9EE9-FD42-AEC2-B177468FCBD4}"/>
    <dgm:cxn modelId="{07FB9744-3AE8-4952-8077-6EE3E553EDEE}" type="presOf" srcId="{D6F0D3DC-AAF7-324D-9E14-EE5801311E4F}" destId="{122FC817-7328-4030-97AC-5561F81A2140}" srcOrd="0" destOrd="3" presId="urn:microsoft.com/office/officeart/2005/8/layout/chevron2"/>
    <dgm:cxn modelId="{4C609566-AB0B-4C5E-8C7B-E4152BA6D7A1}" type="presOf" srcId="{70892D1C-1A1E-4559-925C-AFACA8CCAAB8}" destId="{78528494-4ED6-42D2-A096-D449EB702C28}" srcOrd="0" destOrd="2" presId="urn:microsoft.com/office/officeart/2005/8/layout/chevron2"/>
    <dgm:cxn modelId="{C05BA766-E88A-7748-86EA-59604C36DBC0}" srcId="{29AB7F7F-EF01-7C4F-A593-FFA0C88F5AFE}" destId="{A01F0A7B-E234-9745-97F3-A60B46FE7732}" srcOrd="0" destOrd="0" parTransId="{759DD6D7-9898-804B-B215-AA3F7F8F3120}" sibTransId="{0367A622-27D3-8F4A-BCB0-38B04F49368D}"/>
    <dgm:cxn modelId="{C38E9B4C-CE6C-45D7-9A35-DB77262763EC}" srcId="{A01F0A7B-E234-9745-97F3-A60B46FE7732}" destId="{CAFD81DF-1D4B-4E3B-98B7-5EDCAB1E32DE}" srcOrd="1" destOrd="0" parTransId="{D4235525-676C-403D-8AD4-398F2A159A07}" sibTransId="{AB788764-5108-45A7-8BFA-A537B0B2FEFD}"/>
    <dgm:cxn modelId="{BEF6CC71-DC0A-5140-890D-D49D035D0E10}" srcId="{C96A2DA5-08B1-924C-A09D-497AABD49BDB}" destId="{F1ECCA87-6FBD-FB4C-A58D-8BAB304697E0}" srcOrd="0" destOrd="0" parTransId="{59A906F9-C634-C140-9D5C-31AF4F6B440C}" sibTransId="{C853B587-B92C-6D4D-8447-D87EA0677495}"/>
    <dgm:cxn modelId="{12EDC958-DC1A-4380-BD2E-E6CBDE7D3713}" type="presOf" srcId="{F1ECCA87-6FBD-FB4C-A58D-8BAB304697E0}" destId="{122FC817-7328-4030-97AC-5561F81A2140}" srcOrd="0" destOrd="0" presId="urn:microsoft.com/office/officeart/2005/8/layout/chevron2"/>
    <dgm:cxn modelId="{79ABC588-B92F-024F-9D7D-A5A955302CEE}" srcId="{C96A2DA5-08B1-924C-A09D-497AABD49BDB}" destId="{D6F0D3DC-AAF7-324D-9E14-EE5801311E4F}" srcOrd="3" destOrd="0" parTransId="{67EE4C4C-D13B-9746-BAB8-9C9DDB2BAEC6}" sibTransId="{4116AB2E-A5B1-4149-A386-5D97F8715430}"/>
    <dgm:cxn modelId="{F36ACA8C-E05A-45CB-8124-F44E221F5A65}" type="presOf" srcId="{89E3385F-FD79-3145-B96D-5E71334E60B1}" destId="{122FC817-7328-4030-97AC-5561F81A2140}" srcOrd="0" destOrd="2" presId="urn:microsoft.com/office/officeart/2005/8/layout/chevron2"/>
    <dgm:cxn modelId="{565BF890-0FFA-405A-B474-BF06A6D0BFA2}" type="presOf" srcId="{BC437381-DD17-48F7-8746-5AB1C754DDA7}" destId="{1222E2EF-E6DF-4AEF-A545-3FE3DDF8792A}" srcOrd="0" destOrd="2" presId="urn:microsoft.com/office/officeart/2005/8/layout/chevron2"/>
    <dgm:cxn modelId="{E625D89D-6883-2847-B8F6-6D21794AB93F}" srcId="{29AB7F7F-EF01-7C4F-A593-FFA0C88F5AFE}" destId="{65A378E7-2BC6-C24B-AAC7-DC6BC77F5DA0}" srcOrd="1" destOrd="0" parTransId="{D280ABB1-C88F-B649-A397-D9867C084218}" sibTransId="{8FE274D9-D9E5-DF40-9BE1-049508B620CE}"/>
    <dgm:cxn modelId="{556179A9-FD8D-3A4A-B649-AA86EE906A27}" srcId="{C96A2DA5-08B1-924C-A09D-497AABD49BDB}" destId="{5B21A769-B2C4-464D-B931-6559D771A652}" srcOrd="1" destOrd="0" parTransId="{B671CD56-F424-8A47-994E-FAD772622038}" sibTransId="{0F531823-9F11-DA45-91DA-39378FA4F036}"/>
    <dgm:cxn modelId="{2E346DAC-AD97-49DD-9BE5-DE88540E9037}" type="presOf" srcId="{A01F0A7B-E234-9745-97F3-A60B46FE7732}" destId="{94FBD943-9537-4965-9782-0BDA9AB74D28}" srcOrd="0" destOrd="0" presId="urn:microsoft.com/office/officeart/2005/8/layout/chevron2"/>
    <dgm:cxn modelId="{D4CE7DB9-6A8B-453C-9FB7-E89B13C4FC2D}" type="presOf" srcId="{CAFD81DF-1D4B-4E3B-98B7-5EDCAB1E32DE}" destId="{78528494-4ED6-42D2-A096-D449EB702C28}" srcOrd="0" destOrd="1" presId="urn:microsoft.com/office/officeart/2005/8/layout/chevron2"/>
    <dgm:cxn modelId="{5B3DACC8-A6AD-4F3A-9BD4-7731C266C6F8}" type="presOf" srcId="{C7061A41-E1EE-DF49-B8C0-602435BB8233}" destId="{1222E2EF-E6DF-4AEF-A545-3FE3DDF8792A}" srcOrd="0" destOrd="3" presId="urn:microsoft.com/office/officeart/2005/8/layout/chevron2"/>
    <dgm:cxn modelId="{282FBFD4-98A4-47D9-AB41-87AF6C179141}" type="presOf" srcId="{D3B0240E-A1D8-44CC-9B1E-EDA79DB8DF15}" destId="{78528494-4ED6-42D2-A096-D449EB702C28}" srcOrd="0" destOrd="0" presId="urn:microsoft.com/office/officeart/2005/8/layout/chevron2"/>
    <dgm:cxn modelId="{9C376ADE-3428-EA4F-AA7D-BDC8026B2528}" srcId="{65A378E7-2BC6-C24B-AAC7-DC6BC77F5DA0}" destId="{74697E7B-0094-7A43-94BE-5AD3D9C79ABF}" srcOrd="1" destOrd="0" parTransId="{3443C43C-7679-7947-82AC-AD8B96B7F66F}" sibTransId="{ACB9295C-60EC-A34F-A55F-397EA93117B1}"/>
    <dgm:cxn modelId="{A8E313E2-B2B7-4EC2-BC6A-F9D740FB1DF7}" type="presOf" srcId="{74697E7B-0094-7A43-94BE-5AD3D9C79ABF}" destId="{1222E2EF-E6DF-4AEF-A545-3FE3DDF8792A}" srcOrd="0" destOrd="1" presId="urn:microsoft.com/office/officeart/2005/8/layout/chevron2"/>
    <dgm:cxn modelId="{046C14E2-0C3B-4BCA-A4A3-196AB1E5B9B5}" type="presOf" srcId="{65A378E7-2BC6-C24B-AAC7-DC6BC77F5DA0}" destId="{3E4C69E1-E8FF-4276-8CCF-8F783C685D26}" srcOrd="0" destOrd="0" presId="urn:microsoft.com/office/officeart/2005/8/layout/chevron2"/>
    <dgm:cxn modelId="{F3690AFC-80CC-4BA0-91CC-BA0C0E29C677}" srcId="{A01F0A7B-E234-9745-97F3-A60B46FE7732}" destId="{70892D1C-1A1E-4559-925C-AFACA8CCAAB8}" srcOrd="2" destOrd="0" parTransId="{CC73FF37-02F0-4A4A-B266-3BDC600DDB2B}" sibTransId="{6C127267-E87A-4173-9263-5EF8218CE880}"/>
    <dgm:cxn modelId="{47CD5367-04D3-4EF0-9C3B-FE0E110ABEA4}" type="presParOf" srcId="{F71D32C3-61AC-4935-9E5E-8BEFCE5542B4}" destId="{BD784637-C9FE-45FC-8B13-02F8586C2FAA}" srcOrd="0" destOrd="0" presId="urn:microsoft.com/office/officeart/2005/8/layout/chevron2"/>
    <dgm:cxn modelId="{51B6E36B-DC8D-46A9-8F04-F468F5D0F064}" type="presParOf" srcId="{BD784637-C9FE-45FC-8B13-02F8586C2FAA}" destId="{94FBD943-9537-4965-9782-0BDA9AB74D28}" srcOrd="0" destOrd="0" presId="urn:microsoft.com/office/officeart/2005/8/layout/chevron2"/>
    <dgm:cxn modelId="{AE3A58AB-0C73-4006-91B9-A31B31E94811}" type="presParOf" srcId="{BD784637-C9FE-45FC-8B13-02F8586C2FAA}" destId="{78528494-4ED6-42D2-A096-D449EB702C28}" srcOrd="1" destOrd="0" presId="urn:microsoft.com/office/officeart/2005/8/layout/chevron2"/>
    <dgm:cxn modelId="{2D000FD5-F8EA-4194-8FDD-1B964E534F07}" type="presParOf" srcId="{F71D32C3-61AC-4935-9E5E-8BEFCE5542B4}" destId="{077A8589-E871-420A-9301-72FC1E21177E}" srcOrd="1" destOrd="0" presId="urn:microsoft.com/office/officeart/2005/8/layout/chevron2"/>
    <dgm:cxn modelId="{4B1406CB-DAEE-4C91-97EE-EDEB8ACFDDCC}" type="presParOf" srcId="{F71D32C3-61AC-4935-9E5E-8BEFCE5542B4}" destId="{6B2C61F6-AD5B-47FA-8CFD-EA089C3155E1}" srcOrd="2" destOrd="0" presId="urn:microsoft.com/office/officeart/2005/8/layout/chevron2"/>
    <dgm:cxn modelId="{753478BD-5775-465F-BA32-CD123F5F8BF6}" type="presParOf" srcId="{6B2C61F6-AD5B-47FA-8CFD-EA089C3155E1}" destId="{3E4C69E1-E8FF-4276-8CCF-8F783C685D26}" srcOrd="0" destOrd="0" presId="urn:microsoft.com/office/officeart/2005/8/layout/chevron2"/>
    <dgm:cxn modelId="{BACF345F-7C37-4934-AB80-CAA29CDED046}" type="presParOf" srcId="{6B2C61F6-AD5B-47FA-8CFD-EA089C3155E1}" destId="{1222E2EF-E6DF-4AEF-A545-3FE3DDF8792A}" srcOrd="1" destOrd="0" presId="urn:microsoft.com/office/officeart/2005/8/layout/chevron2"/>
    <dgm:cxn modelId="{3F1071FB-4024-4CB4-BC84-7DD0B96913FF}" type="presParOf" srcId="{F71D32C3-61AC-4935-9E5E-8BEFCE5542B4}" destId="{4ACACB78-9FA0-4A09-B5FB-9D145B0A2056}" srcOrd="3" destOrd="0" presId="urn:microsoft.com/office/officeart/2005/8/layout/chevron2"/>
    <dgm:cxn modelId="{10D5DDA5-7BA3-42E0-9AD2-2AC81CC9C88D}" type="presParOf" srcId="{F71D32C3-61AC-4935-9E5E-8BEFCE5542B4}" destId="{65373CEA-2484-4322-97E2-00BF43747E32}" srcOrd="4" destOrd="0" presId="urn:microsoft.com/office/officeart/2005/8/layout/chevron2"/>
    <dgm:cxn modelId="{B786B74F-47EF-4590-8754-A8592C3A58CC}" type="presParOf" srcId="{65373CEA-2484-4322-97E2-00BF43747E32}" destId="{4790D35E-78C8-4F61-977F-47AAE19834F4}" srcOrd="0" destOrd="0" presId="urn:microsoft.com/office/officeart/2005/8/layout/chevron2"/>
    <dgm:cxn modelId="{FE9055A9-A5AD-43CE-A97F-9DE3DEE529A0}" type="presParOf" srcId="{65373CEA-2484-4322-97E2-00BF43747E32}" destId="{122FC817-7328-4030-97AC-5561F81A214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FBD943-9537-4965-9782-0BDA9AB74D28}">
      <dsp:nvSpPr>
        <dsp:cNvPr id="0" name=""/>
        <dsp:cNvSpPr/>
      </dsp:nvSpPr>
      <dsp:spPr>
        <a:xfrm rot="5400000">
          <a:off x="-594351" y="594351"/>
          <a:ext cx="3962343" cy="2773640"/>
        </a:xfrm>
        <a:prstGeom prst="chevron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itchFamily="34" charset="0"/>
            <a:buNone/>
          </a:pPr>
          <a:endParaRPr lang="en-GB" sz="3200" b="1" kern="1200" dirty="0">
            <a:solidFill>
              <a:schemeClr val="tx1"/>
            </a:solidFill>
          </a:endParaRP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itchFamily="34" charset="0"/>
            <a:buNone/>
          </a:pPr>
          <a:r>
            <a:rPr lang="en-GB" sz="3200" b="1" kern="1200" dirty="0">
              <a:solidFill>
                <a:schemeClr val="tx1"/>
              </a:solidFill>
            </a:rPr>
            <a:t>Part 1: Climate Change, Business and You</a:t>
          </a:r>
          <a:endParaRPr lang="en-US" sz="3200" kern="1200" dirty="0">
            <a:solidFill>
              <a:schemeClr val="tx1"/>
            </a:solidFill>
          </a:endParaRPr>
        </a:p>
      </dsp:txBody>
      <dsp:txXfrm rot="-5400000">
        <a:off x="1" y="1386819"/>
        <a:ext cx="2773640" cy="1188703"/>
      </dsp:txXfrm>
    </dsp:sp>
    <dsp:sp modelId="{78528494-4ED6-42D2-A096-D449EB702C28}">
      <dsp:nvSpPr>
        <dsp:cNvPr id="0" name=""/>
        <dsp:cNvSpPr/>
      </dsp:nvSpPr>
      <dsp:spPr>
        <a:xfrm rot="5400000">
          <a:off x="6556173" y="-3773046"/>
          <a:ext cx="2576877" cy="101419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23495" rIns="23495" bIns="23495" numCol="1" spcCol="1270" anchor="ctr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700" kern="1200" dirty="0">
              <a:solidFill>
                <a:schemeClr val="tx1"/>
              </a:solidFill>
            </a:rPr>
            <a:t>Innovative material</a:t>
          </a:r>
          <a:endParaRPr lang="en-US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700" kern="1200" dirty="0">
              <a:solidFill>
                <a:schemeClr val="tx1"/>
              </a:solidFill>
            </a:rPr>
            <a:t>Climate change science and relevance to businesses</a:t>
          </a:r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700" kern="1200" dirty="0">
              <a:solidFill>
                <a:schemeClr val="tx1"/>
              </a:solidFill>
            </a:rPr>
            <a:t>Material offered as a toolkit</a:t>
          </a:r>
        </a:p>
      </dsp:txBody>
      <dsp:txXfrm rot="-5400000">
        <a:off x="2773640" y="135280"/>
        <a:ext cx="10016151" cy="2325291"/>
      </dsp:txXfrm>
    </dsp:sp>
    <dsp:sp modelId="{3E4C69E1-E8FF-4276-8CCF-8F783C685D26}">
      <dsp:nvSpPr>
        <dsp:cNvPr id="0" name=""/>
        <dsp:cNvSpPr/>
      </dsp:nvSpPr>
      <dsp:spPr>
        <a:xfrm rot="5400000">
          <a:off x="-594351" y="4382221"/>
          <a:ext cx="3962343" cy="2773640"/>
        </a:xfrm>
        <a:prstGeom prst="chevron">
          <a:avLst/>
        </a:prstGeom>
        <a:solidFill>
          <a:srgbClr val="FF5050"/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200" b="1" kern="1200" dirty="0">
            <a:solidFill>
              <a:schemeClr val="tx1"/>
            </a:solidFill>
          </a:endParaRP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>
              <a:solidFill>
                <a:schemeClr val="tx1"/>
              </a:solidFill>
            </a:rPr>
            <a:t>Part 2: Application to Functions</a:t>
          </a:r>
        </a:p>
      </dsp:txBody>
      <dsp:txXfrm rot="-5400000">
        <a:off x="1" y="5174689"/>
        <a:ext cx="2773640" cy="1188703"/>
      </dsp:txXfrm>
    </dsp:sp>
    <dsp:sp modelId="{1222E2EF-E6DF-4AEF-A545-3FE3DDF8792A}">
      <dsp:nvSpPr>
        <dsp:cNvPr id="0" name=""/>
        <dsp:cNvSpPr/>
      </dsp:nvSpPr>
      <dsp:spPr>
        <a:xfrm rot="5400000">
          <a:off x="6556851" y="4659"/>
          <a:ext cx="2575523" cy="10141944"/>
        </a:xfrm>
        <a:prstGeom prst="round2SameRect">
          <a:avLst/>
        </a:prstGeom>
        <a:solidFill>
          <a:srgbClr val="FF5050"/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200" kern="1200" dirty="0">
              <a:solidFill>
                <a:schemeClr val="tx1"/>
              </a:solidFill>
            </a:rPr>
            <a:t>Contributions of business disciplines to climate change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200" kern="1200" dirty="0">
              <a:solidFill>
                <a:schemeClr val="tx1"/>
              </a:solidFill>
            </a:rPr>
            <a:t>Six modules will be developed, best practices shared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200" kern="1200" dirty="0">
              <a:solidFill>
                <a:schemeClr val="tx1"/>
              </a:solidFill>
            </a:rPr>
            <a:t>Peer-to-peer development and training process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200" kern="1200" dirty="0">
              <a:solidFill>
                <a:schemeClr val="tx1"/>
              </a:solidFill>
            </a:rPr>
            <a:t>Involving industry experts and international students </a:t>
          </a:r>
        </a:p>
      </dsp:txBody>
      <dsp:txXfrm rot="-5400000">
        <a:off x="2773641" y="3913597"/>
        <a:ext cx="10016217" cy="2324069"/>
      </dsp:txXfrm>
    </dsp:sp>
    <dsp:sp modelId="{4790D35E-78C8-4F61-977F-47AAE19834F4}">
      <dsp:nvSpPr>
        <dsp:cNvPr id="0" name=""/>
        <dsp:cNvSpPr/>
      </dsp:nvSpPr>
      <dsp:spPr>
        <a:xfrm rot="5400000">
          <a:off x="-594351" y="8160604"/>
          <a:ext cx="3962343" cy="2773640"/>
        </a:xfrm>
        <a:prstGeom prst="chevron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>
              <a:solidFill>
                <a:schemeClr val="tx1"/>
              </a:solidFill>
            </a:rPr>
            <a:t>Part 3: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>
              <a:solidFill>
                <a:schemeClr val="tx1"/>
              </a:solidFill>
            </a:rPr>
            <a:t> Commitment</a:t>
          </a:r>
        </a:p>
      </dsp:txBody>
      <dsp:txXfrm rot="-5400000">
        <a:off x="1" y="8953072"/>
        <a:ext cx="2773640" cy="1188703"/>
      </dsp:txXfrm>
    </dsp:sp>
    <dsp:sp modelId="{122FC817-7328-4030-97AC-5561F81A2140}">
      <dsp:nvSpPr>
        <dsp:cNvPr id="0" name=""/>
        <dsp:cNvSpPr/>
      </dsp:nvSpPr>
      <dsp:spPr>
        <a:xfrm rot="5400000">
          <a:off x="6556851" y="3783042"/>
          <a:ext cx="2575523" cy="10141944"/>
        </a:xfrm>
        <a:prstGeom prst="round2Same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200" kern="1200" dirty="0">
              <a:solidFill>
                <a:schemeClr val="tx1"/>
              </a:solidFill>
            </a:rPr>
            <a:t>Staff and student action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200" kern="1200" dirty="0">
              <a:solidFill>
                <a:schemeClr val="tx1"/>
              </a:solidFill>
            </a:rPr>
            <a:t>Applicable to all core business disciplines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200" kern="1200" dirty="0">
              <a:solidFill>
                <a:schemeClr val="tx1"/>
              </a:solidFill>
            </a:rPr>
            <a:t>Action Plan to integrate climate change education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200" kern="1200" dirty="0">
              <a:solidFill>
                <a:schemeClr val="tx1"/>
              </a:solidFill>
            </a:rPr>
            <a:t>Provide academics with action activity for students  </a:t>
          </a:r>
        </a:p>
      </dsp:txBody>
      <dsp:txXfrm rot="-5400000">
        <a:off x="2773641" y="7691980"/>
        <a:ext cx="10016217" cy="23240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19DE7-62E8-4541-B762-BA4C6A6F0EA3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5050" y="1238250"/>
            <a:ext cx="47244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289A4-7273-4A93-8325-491F430D4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58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6335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1pPr>
    <a:lvl2pPr marL="1753166" algn="l" defTabSz="3506335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2pPr>
    <a:lvl3pPr marL="3506335" algn="l" defTabSz="3506335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3pPr>
    <a:lvl4pPr marL="5259501" algn="l" defTabSz="3506335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4pPr>
    <a:lvl5pPr marL="7012667" algn="l" defTabSz="3506335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5pPr>
    <a:lvl6pPr marL="8765837" algn="l" defTabSz="3506335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6pPr>
    <a:lvl7pPr marL="10519002" algn="l" defTabSz="3506335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7pPr>
    <a:lvl8pPr marL="12272168" algn="l" defTabSz="3506335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8pPr>
    <a:lvl9pPr marL="14025338" algn="l" defTabSz="3506335" rtl="0" eaLnBrk="1" latinLnBrk="0" hangingPunct="1">
      <a:defRPr sz="46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289A4-7273-4A93-8325-491F430D43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72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9568" y="4953466"/>
            <a:ext cx="36375102" cy="10537496"/>
          </a:xfrm>
        </p:spPr>
        <p:txBody>
          <a:bodyPr anchor="b"/>
          <a:lstStyle>
            <a:lvl1pPr algn="ctr">
              <a:defRPr sz="26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49280" y="15897328"/>
            <a:ext cx="32095679" cy="7307583"/>
          </a:xfrm>
        </p:spPr>
        <p:txBody>
          <a:bodyPr/>
          <a:lstStyle>
            <a:lvl1pPr marL="0" indent="0" algn="ctr">
              <a:buNone/>
              <a:defRPr sz="10592"/>
            </a:lvl1pPr>
            <a:lvl2pPr marL="2017806" indent="0" algn="ctr">
              <a:buNone/>
              <a:defRPr sz="8827"/>
            </a:lvl2pPr>
            <a:lvl3pPr marL="4035613" indent="0" algn="ctr">
              <a:buNone/>
              <a:defRPr sz="7944"/>
            </a:lvl3pPr>
            <a:lvl4pPr marL="6053419" indent="0" algn="ctr">
              <a:buNone/>
              <a:defRPr sz="7061"/>
            </a:lvl4pPr>
            <a:lvl5pPr marL="8071226" indent="0" algn="ctr">
              <a:buNone/>
              <a:defRPr sz="7061"/>
            </a:lvl5pPr>
            <a:lvl6pPr marL="10089032" indent="0" algn="ctr">
              <a:buNone/>
              <a:defRPr sz="7061"/>
            </a:lvl6pPr>
            <a:lvl7pPr marL="12106839" indent="0" algn="ctr">
              <a:buNone/>
              <a:defRPr sz="7061"/>
            </a:lvl7pPr>
            <a:lvl8pPr marL="14124645" indent="0" algn="ctr">
              <a:buNone/>
              <a:defRPr sz="7061"/>
            </a:lvl8pPr>
            <a:lvl9pPr marL="16142452" indent="0" algn="ctr">
              <a:buNone/>
              <a:defRPr sz="706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5C94-9E03-454E-A6F6-645156985142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4AD1-AA64-440B-8FDC-DC202867E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78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5C94-9E03-454E-A6F6-645156985142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4AD1-AA64-440B-8FDC-DC202867E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1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24629" y="1611452"/>
            <a:ext cx="9227508" cy="25650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106" y="1611452"/>
            <a:ext cx="27147595" cy="25650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5C94-9E03-454E-A6F6-645156985142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4AD1-AA64-440B-8FDC-DC202867E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3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5C94-9E03-454E-A6F6-645156985142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4AD1-AA64-440B-8FDC-DC202867E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6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9818" y="7545809"/>
            <a:ext cx="36910030" cy="12590343"/>
          </a:xfrm>
        </p:spPr>
        <p:txBody>
          <a:bodyPr anchor="b"/>
          <a:lstStyle>
            <a:lvl1pPr>
              <a:defRPr sz="26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9818" y="20255262"/>
            <a:ext cx="36910030" cy="6620964"/>
          </a:xfrm>
        </p:spPr>
        <p:txBody>
          <a:bodyPr/>
          <a:lstStyle>
            <a:lvl1pPr marL="0" indent="0">
              <a:buNone/>
              <a:defRPr sz="10592">
                <a:solidFill>
                  <a:schemeClr val="tx1"/>
                </a:solidFill>
              </a:defRPr>
            </a:lvl1pPr>
            <a:lvl2pPr marL="2017806" indent="0">
              <a:buNone/>
              <a:defRPr sz="8827">
                <a:solidFill>
                  <a:schemeClr val="tx1">
                    <a:tint val="75000"/>
                  </a:schemeClr>
                </a:solidFill>
              </a:defRPr>
            </a:lvl2pPr>
            <a:lvl3pPr marL="4035613" indent="0">
              <a:buNone/>
              <a:defRPr sz="7944">
                <a:solidFill>
                  <a:schemeClr val="tx1">
                    <a:tint val="75000"/>
                  </a:schemeClr>
                </a:solidFill>
              </a:defRPr>
            </a:lvl3pPr>
            <a:lvl4pPr marL="6053419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4pPr>
            <a:lvl5pPr marL="8071226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5pPr>
            <a:lvl6pPr marL="10089032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6pPr>
            <a:lvl7pPr marL="12106839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7pPr>
            <a:lvl8pPr marL="14124645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8pPr>
            <a:lvl9pPr marL="16142452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5C94-9E03-454E-A6F6-645156985142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4AD1-AA64-440B-8FDC-DC202867E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6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104" y="8057261"/>
            <a:ext cx="18187551" cy="192043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4583" y="8057261"/>
            <a:ext cx="18187551" cy="192043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5C94-9E03-454E-A6F6-645156985142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4AD1-AA64-440B-8FDC-DC202867E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66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678" y="1611459"/>
            <a:ext cx="36910030" cy="58502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682" y="7419688"/>
            <a:ext cx="18103966" cy="3636275"/>
          </a:xfrm>
        </p:spPr>
        <p:txBody>
          <a:bodyPr anchor="b"/>
          <a:lstStyle>
            <a:lvl1pPr marL="0" indent="0">
              <a:buNone/>
              <a:defRPr sz="10592" b="1"/>
            </a:lvl1pPr>
            <a:lvl2pPr marL="2017806" indent="0">
              <a:buNone/>
              <a:defRPr sz="8827" b="1"/>
            </a:lvl2pPr>
            <a:lvl3pPr marL="4035613" indent="0">
              <a:buNone/>
              <a:defRPr sz="7944" b="1"/>
            </a:lvl3pPr>
            <a:lvl4pPr marL="6053419" indent="0">
              <a:buNone/>
              <a:defRPr sz="7061" b="1"/>
            </a:lvl4pPr>
            <a:lvl5pPr marL="8071226" indent="0">
              <a:buNone/>
              <a:defRPr sz="7061" b="1"/>
            </a:lvl5pPr>
            <a:lvl6pPr marL="10089032" indent="0">
              <a:buNone/>
              <a:defRPr sz="7061" b="1"/>
            </a:lvl6pPr>
            <a:lvl7pPr marL="12106839" indent="0">
              <a:buNone/>
              <a:defRPr sz="7061" b="1"/>
            </a:lvl7pPr>
            <a:lvl8pPr marL="14124645" indent="0">
              <a:buNone/>
              <a:defRPr sz="7061" b="1"/>
            </a:lvl8pPr>
            <a:lvl9pPr marL="16142452" indent="0">
              <a:buNone/>
              <a:defRPr sz="706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7682" y="11055963"/>
            <a:ext cx="18103966" cy="162616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4585" y="7419688"/>
            <a:ext cx="18193125" cy="3636275"/>
          </a:xfrm>
        </p:spPr>
        <p:txBody>
          <a:bodyPr anchor="b"/>
          <a:lstStyle>
            <a:lvl1pPr marL="0" indent="0">
              <a:buNone/>
              <a:defRPr sz="10592" b="1"/>
            </a:lvl1pPr>
            <a:lvl2pPr marL="2017806" indent="0">
              <a:buNone/>
              <a:defRPr sz="8827" b="1"/>
            </a:lvl2pPr>
            <a:lvl3pPr marL="4035613" indent="0">
              <a:buNone/>
              <a:defRPr sz="7944" b="1"/>
            </a:lvl3pPr>
            <a:lvl4pPr marL="6053419" indent="0">
              <a:buNone/>
              <a:defRPr sz="7061" b="1"/>
            </a:lvl4pPr>
            <a:lvl5pPr marL="8071226" indent="0">
              <a:buNone/>
              <a:defRPr sz="7061" b="1"/>
            </a:lvl5pPr>
            <a:lvl6pPr marL="10089032" indent="0">
              <a:buNone/>
              <a:defRPr sz="7061" b="1"/>
            </a:lvl6pPr>
            <a:lvl7pPr marL="12106839" indent="0">
              <a:buNone/>
              <a:defRPr sz="7061" b="1"/>
            </a:lvl7pPr>
            <a:lvl8pPr marL="14124645" indent="0">
              <a:buNone/>
              <a:defRPr sz="7061" b="1"/>
            </a:lvl8pPr>
            <a:lvl9pPr marL="16142452" indent="0">
              <a:buNone/>
              <a:defRPr sz="706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4585" y="11055963"/>
            <a:ext cx="18193125" cy="162616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5C94-9E03-454E-A6F6-645156985142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4AD1-AA64-440B-8FDC-DC202867E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86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5C94-9E03-454E-A6F6-645156985142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4AD1-AA64-440B-8FDC-DC202867E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51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5C94-9E03-454E-A6F6-645156985142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4AD1-AA64-440B-8FDC-DC202867E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0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678" y="2017818"/>
            <a:ext cx="13802256" cy="7062364"/>
          </a:xfrm>
        </p:spPr>
        <p:txBody>
          <a:bodyPr anchor="b"/>
          <a:lstStyle>
            <a:lvl1pPr>
              <a:defRPr sz="1412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3125" y="4357934"/>
            <a:ext cx="21664583" cy="21509383"/>
          </a:xfrm>
        </p:spPr>
        <p:txBody>
          <a:bodyPr/>
          <a:lstStyle>
            <a:lvl1pPr>
              <a:defRPr sz="14123"/>
            </a:lvl1pPr>
            <a:lvl2pPr>
              <a:defRPr sz="12358"/>
            </a:lvl2pPr>
            <a:lvl3pPr>
              <a:defRPr sz="10592"/>
            </a:lvl3pPr>
            <a:lvl4pPr>
              <a:defRPr sz="8827"/>
            </a:lvl4pPr>
            <a:lvl5pPr>
              <a:defRPr sz="8827"/>
            </a:lvl5pPr>
            <a:lvl6pPr>
              <a:defRPr sz="8827"/>
            </a:lvl6pPr>
            <a:lvl7pPr>
              <a:defRPr sz="8827"/>
            </a:lvl7pPr>
            <a:lvl8pPr>
              <a:defRPr sz="8827"/>
            </a:lvl8pPr>
            <a:lvl9pPr>
              <a:defRPr sz="882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7678" y="9080183"/>
            <a:ext cx="13802256" cy="16822161"/>
          </a:xfrm>
        </p:spPr>
        <p:txBody>
          <a:bodyPr/>
          <a:lstStyle>
            <a:lvl1pPr marL="0" indent="0">
              <a:buNone/>
              <a:defRPr sz="7061"/>
            </a:lvl1pPr>
            <a:lvl2pPr marL="2017806" indent="0">
              <a:buNone/>
              <a:defRPr sz="6179"/>
            </a:lvl2pPr>
            <a:lvl3pPr marL="4035613" indent="0">
              <a:buNone/>
              <a:defRPr sz="5296"/>
            </a:lvl3pPr>
            <a:lvl4pPr marL="6053419" indent="0">
              <a:buNone/>
              <a:defRPr sz="4413"/>
            </a:lvl4pPr>
            <a:lvl5pPr marL="8071226" indent="0">
              <a:buNone/>
              <a:defRPr sz="4413"/>
            </a:lvl5pPr>
            <a:lvl6pPr marL="10089032" indent="0">
              <a:buNone/>
              <a:defRPr sz="4413"/>
            </a:lvl6pPr>
            <a:lvl7pPr marL="12106839" indent="0">
              <a:buNone/>
              <a:defRPr sz="4413"/>
            </a:lvl7pPr>
            <a:lvl8pPr marL="14124645" indent="0">
              <a:buNone/>
              <a:defRPr sz="4413"/>
            </a:lvl8pPr>
            <a:lvl9pPr marL="16142452" indent="0">
              <a:buNone/>
              <a:defRPr sz="441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5C94-9E03-454E-A6F6-645156985142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4AD1-AA64-440B-8FDC-DC202867E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854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678" y="2017818"/>
            <a:ext cx="13802256" cy="7062364"/>
          </a:xfrm>
        </p:spPr>
        <p:txBody>
          <a:bodyPr anchor="b"/>
          <a:lstStyle>
            <a:lvl1pPr>
              <a:defRPr sz="1412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3125" y="4357934"/>
            <a:ext cx="21664583" cy="21509383"/>
          </a:xfrm>
        </p:spPr>
        <p:txBody>
          <a:bodyPr anchor="t"/>
          <a:lstStyle>
            <a:lvl1pPr marL="0" indent="0">
              <a:buNone/>
              <a:defRPr sz="14123"/>
            </a:lvl1pPr>
            <a:lvl2pPr marL="2017806" indent="0">
              <a:buNone/>
              <a:defRPr sz="12358"/>
            </a:lvl2pPr>
            <a:lvl3pPr marL="4035613" indent="0">
              <a:buNone/>
              <a:defRPr sz="10592"/>
            </a:lvl3pPr>
            <a:lvl4pPr marL="6053419" indent="0">
              <a:buNone/>
              <a:defRPr sz="8827"/>
            </a:lvl4pPr>
            <a:lvl5pPr marL="8071226" indent="0">
              <a:buNone/>
              <a:defRPr sz="8827"/>
            </a:lvl5pPr>
            <a:lvl6pPr marL="10089032" indent="0">
              <a:buNone/>
              <a:defRPr sz="8827"/>
            </a:lvl6pPr>
            <a:lvl7pPr marL="12106839" indent="0">
              <a:buNone/>
              <a:defRPr sz="8827"/>
            </a:lvl7pPr>
            <a:lvl8pPr marL="14124645" indent="0">
              <a:buNone/>
              <a:defRPr sz="8827"/>
            </a:lvl8pPr>
            <a:lvl9pPr marL="16142452" indent="0">
              <a:buNone/>
              <a:defRPr sz="882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7678" y="9080183"/>
            <a:ext cx="13802256" cy="16822161"/>
          </a:xfrm>
        </p:spPr>
        <p:txBody>
          <a:bodyPr/>
          <a:lstStyle>
            <a:lvl1pPr marL="0" indent="0">
              <a:buNone/>
              <a:defRPr sz="7061"/>
            </a:lvl1pPr>
            <a:lvl2pPr marL="2017806" indent="0">
              <a:buNone/>
              <a:defRPr sz="6179"/>
            </a:lvl2pPr>
            <a:lvl3pPr marL="4035613" indent="0">
              <a:buNone/>
              <a:defRPr sz="5296"/>
            </a:lvl3pPr>
            <a:lvl4pPr marL="6053419" indent="0">
              <a:buNone/>
              <a:defRPr sz="4413"/>
            </a:lvl4pPr>
            <a:lvl5pPr marL="8071226" indent="0">
              <a:buNone/>
              <a:defRPr sz="4413"/>
            </a:lvl5pPr>
            <a:lvl6pPr marL="10089032" indent="0">
              <a:buNone/>
              <a:defRPr sz="4413"/>
            </a:lvl6pPr>
            <a:lvl7pPr marL="12106839" indent="0">
              <a:buNone/>
              <a:defRPr sz="4413"/>
            </a:lvl7pPr>
            <a:lvl8pPr marL="14124645" indent="0">
              <a:buNone/>
              <a:defRPr sz="4413"/>
            </a:lvl8pPr>
            <a:lvl9pPr marL="16142452" indent="0">
              <a:buNone/>
              <a:defRPr sz="441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5C94-9E03-454E-A6F6-645156985142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84AD1-AA64-440B-8FDC-DC202867E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288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104" y="1611459"/>
            <a:ext cx="36910030" cy="5850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104" y="8057261"/>
            <a:ext cx="36910030" cy="19204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104" y="28053287"/>
            <a:ext cx="9628704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B5C94-9E03-454E-A6F6-645156985142}" type="datetimeFigureOut">
              <a:rPr lang="en-US" smtClean="0"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5592" y="28053287"/>
            <a:ext cx="14443055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23430" y="28053287"/>
            <a:ext cx="9628704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84AD1-AA64-440B-8FDC-DC202867E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0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35613" rtl="0" eaLnBrk="1" latinLnBrk="0" hangingPunct="1">
        <a:lnSpc>
          <a:spcPct val="90000"/>
        </a:lnSpc>
        <a:spcBef>
          <a:spcPct val="0"/>
        </a:spcBef>
        <a:buNone/>
        <a:defRPr sz="194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8903" indent="-1008903" algn="l" defTabSz="4035613" rtl="0" eaLnBrk="1" latinLnBrk="0" hangingPunct="1">
        <a:lnSpc>
          <a:spcPct val="90000"/>
        </a:lnSpc>
        <a:spcBef>
          <a:spcPts val="4413"/>
        </a:spcBef>
        <a:buFont typeface="Arial" panose="020B0604020202020204" pitchFamily="34" charset="0"/>
        <a:buChar char="•"/>
        <a:defRPr sz="12358" kern="1200">
          <a:solidFill>
            <a:schemeClr val="tx1"/>
          </a:solidFill>
          <a:latin typeface="+mn-lt"/>
          <a:ea typeface="+mn-ea"/>
          <a:cs typeface="+mn-cs"/>
        </a:defRPr>
      </a:lvl1pPr>
      <a:lvl2pPr marL="3026710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2" kern="1200">
          <a:solidFill>
            <a:schemeClr val="tx1"/>
          </a:solidFill>
          <a:latin typeface="+mn-lt"/>
          <a:ea typeface="+mn-ea"/>
          <a:cs typeface="+mn-cs"/>
        </a:defRPr>
      </a:lvl2pPr>
      <a:lvl3pPr marL="5044516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3pPr>
      <a:lvl4pPr marL="7062323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4pPr>
      <a:lvl5pPr marL="9080129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5pPr>
      <a:lvl6pPr marL="11097936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6pPr>
      <a:lvl7pPr marL="13115742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7pPr>
      <a:lvl8pPr marL="15133549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8pPr>
      <a:lvl9pPr marL="17151355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1pPr>
      <a:lvl2pPr marL="2017806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4035613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3pPr>
      <a:lvl4pPr marL="6053419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4pPr>
      <a:lvl5pPr marL="8071226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5pPr>
      <a:lvl6pPr marL="10089032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6pPr>
      <a:lvl7pPr marL="12106839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7pPr>
      <a:lvl8pPr marL="14124645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8pPr>
      <a:lvl9pPr marL="16142452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13" Type="http://schemas.openxmlformats.org/officeDocument/2006/relationships/image" Target="../media/image4.png"/><Relationship Id="rId18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diagramData" Target="../diagrams/data1.xml"/><Relationship Id="rId12" Type="http://schemas.openxmlformats.org/officeDocument/2006/relationships/image" Target="../media/image3.png"/><Relationship Id="rId1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i.edu@cbs.dk" TargetMode="External"/><Relationship Id="rId11" Type="http://schemas.microsoft.com/office/2007/relationships/diagramDrawing" Target="../diagrams/drawing1.xml"/><Relationship Id="rId5" Type="http://schemas.openxmlformats.org/officeDocument/2006/relationships/hyperlink" Target="mailto:cap.acc@cbs.dk" TargetMode="External"/><Relationship Id="rId15" Type="http://schemas.openxmlformats.org/officeDocument/2006/relationships/image" Target="../media/image6.png"/><Relationship Id="rId10" Type="http://schemas.openxmlformats.org/officeDocument/2006/relationships/diagramColors" Target="../diagrams/colors1.xml"/><Relationship Id="rId19" Type="http://schemas.openxmlformats.org/officeDocument/2006/relationships/hyperlink" Target="mailto:petra.molthan-hill@ntu.ac.uk" TargetMode="Externa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1.xml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752" y="-75674"/>
            <a:ext cx="42794238" cy="41148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2218" y="467394"/>
            <a:ext cx="6946478" cy="3028664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939855" y="5618352"/>
            <a:ext cx="13102529" cy="30777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GB" sz="4400" dirty="0">
                <a:solidFill>
                  <a:srgbClr val="002060"/>
                </a:solidFill>
              </a:rPr>
              <a:t>“An awareness of the carbon dioxide impacts and costs of everyday activities, and the ability and motivation to reduce emissions on an individual, community and organisational level”. </a:t>
            </a:r>
          </a:p>
          <a:p>
            <a:pPr algn="just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39855" y="8959406"/>
            <a:ext cx="12322690" cy="82176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endParaRPr lang="en-GB" sz="4400" dirty="0">
              <a:solidFill>
                <a:srgbClr val="002060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GB" sz="4400" dirty="0">
                <a:solidFill>
                  <a:srgbClr val="002060"/>
                </a:solidFill>
              </a:rPr>
              <a:t>79% of business students feel ‘moderately’ to ‘not at all’ knowledgeable regarding environmental sustainability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GB" sz="4400" dirty="0">
                <a:solidFill>
                  <a:srgbClr val="002060"/>
                </a:solidFill>
              </a:rPr>
              <a:t>64% want environmental sustainability to be integrated into the curriculum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GB" sz="4400" dirty="0">
                <a:solidFill>
                  <a:srgbClr val="002060"/>
                </a:solidFill>
              </a:rPr>
              <a:t>61% want more faculty and staff with expertise in sustainability (Yale Study, 2016)</a:t>
            </a:r>
          </a:p>
          <a:p>
            <a:pPr algn="just"/>
            <a:r>
              <a:rPr lang="en-GB" sz="4400" b="1" dirty="0">
                <a:solidFill>
                  <a:srgbClr val="002060"/>
                </a:solidFill>
              </a:rPr>
              <a:t>Barriers= </a:t>
            </a:r>
            <a:r>
              <a:rPr lang="en-GB" sz="4400" dirty="0">
                <a:solidFill>
                  <a:srgbClr val="002060"/>
                </a:solidFill>
              </a:rPr>
              <a:t>Skills shortage, lack of knowledge </a:t>
            </a:r>
          </a:p>
          <a:p>
            <a:pPr algn="just"/>
            <a:r>
              <a:rPr lang="en-GB" sz="4400" b="1" dirty="0">
                <a:solidFill>
                  <a:srgbClr val="002060"/>
                </a:solidFill>
              </a:rPr>
              <a:t>Action= </a:t>
            </a:r>
            <a:r>
              <a:rPr lang="en-GB" sz="4400" dirty="0">
                <a:solidFill>
                  <a:srgbClr val="002060"/>
                </a:solidFill>
              </a:rPr>
              <a:t>Training required for academic staff and students</a:t>
            </a:r>
          </a:p>
          <a:p>
            <a:pPr algn="just"/>
            <a:endParaRPr lang="en-US" sz="4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055075" y="1289931"/>
            <a:ext cx="25031768" cy="283154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8000" b="1" dirty="0">
                <a:solidFill>
                  <a:schemeClr val="bg1"/>
                </a:solidFill>
              </a:rPr>
              <a:t>Carbon Literacy Project for Business Schools (CLP4BS)</a:t>
            </a:r>
          </a:p>
          <a:p>
            <a:pPr algn="ctr"/>
            <a:r>
              <a:rPr lang="en-GB" sz="8000" b="1" dirty="0">
                <a:solidFill>
                  <a:schemeClr val="bg1"/>
                </a:solidFill>
              </a:rPr>
              <a:t>Focus ‘Carbon Literacy in Accounting and Reporting’</a:t>
            </a:r>
            <a:endParaRPr lang="en-US" sz="8000" b="1" dirty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186442" y="17546256"/>
            <a:ext cx="12721071" cy="889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400" b="1" dirty="0"/>
              <a:t>What is carbon accounting? How far have we come?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400" b="1" dirty="0"/>
              <a:t>The context and drivers for carbon accounting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400" b="1" dirty="0"/>
              <a:t>Regulatory and compliance requirements for </a:t>
            </a:r>
            <a:r>
              <a:rPr lang="en-US" sz="4400" b="1" dirty="0" err="1"/>
              <a:t>organisations</a:t>
            </a:r>
            <a:endParaRPr lang="en-US" sz="4400" b="1" dirty="0"/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da-DK" sz="4400" b="1" dirty="0">
                <a:solidFill>
                  <a:srgbClr val="A62C2C"/>
                </a:solidFill>
              </a:rPr>
              <a:t>Best </a:t>
            </a:r>
            <a:r>
              <a:rPr lang="da-DK" sz="4400" b="1" dirty="0" err="1">
                <a:solidFill>
                  <a:srgbClr val="A62C2C"/>
                </a:solidFill>
              </a:rPr>
              <a:t>practice</a:t>
            </a:r>
            <a:r>
              <a:rPr lang="da-DK" sz="4400" b="1" dirty="0">
                <a:solidFill>
                  <a:srgbClr val="A62C2C"/>
                </a:solidFill>
              </a:rPr>
              <a:t> in </a:t>
            </a:r>
            <a:r>
              <a:rPr lang="da-DK" sz="4400" b="1" dirty="0" err="1">
                <a:solidFill>
                  <a:srgbClr val="A62C2C"/>
                </a:solidFill>
              </a:rPr>
              <a:t>carbon</a:t>
            </a:r>
            <a:r>
              <a:rPr lang="da-DK" sz="4400" b="1" dirty="0">
                <a:solidFill>
                  <a:srgbClr val="A62C2C"/>
                </a:solidFill>
              </a:rPr>
              <a:t> </a:t>
            </a:r>
            <a:r>
              <a:rPr lang="da-DK" sz="4400" b="1" dirty="0" err="1">
                <a:solidFill>
                  <a:srgbClr val="A62C2C"/>
                </a:solidFill>
              </a:rPr>
              <a:t>accounting</a:t>
            </a:r>
            <a:r>
              <a:rPr lang="da-DK" sz="4400" b="1" dirty="0">
                <a:solidFill>
                  <a:srgbClr val="A62C2C"/>
                </a:solidFill>
              </a:rPr>
              <a:t> and </a:t>
            </a:r>
            <a:r>
              <a:rPr lang="da-DK" sz="4400" b="1" dirty="0" err="1">
                <a:solidFill>
                  <a:srgbClr val="A62C2C"/>
                </a:solidFill>
              </a:rPr>
              <a:t>reporting</a:t>
            </a:r>
            <a:endParaRPr lang="en-US" sz="4400" b="1" dirty="0">
              <a:solidFill>
                <a:srgbClr val="A62C2C"/>
              </a:solidFill>
            </a:endParaRP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400" b="1" dirty="0"/>
              <a:t>Understanding emissions trading scheme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400" b="1" dirty="0"/>
              <a:t>Understanding emission reduction and management strategies</a:t>
            </a:r>
          </a:p>
          <a:p>
            <a:pPr algn="just"/>
            <a:endParaRPr lang="en-GB" sz="4400" dirty="0">
              <a:solidFill>
                <a:srgbClr val="B61C1C"/>
              </a:solidFill>
            </a:endParaRPr>
          </a:p>
          <a:p>
            <a:pPr algn="just"/>
            <a:endParaRPr lang="en-GB" sz="4400" dirty="0">
              <a:solidFill>
                <a:srgbClr val="B61C1C"/>
              </a:solidFill>
            </a:endParaRPr>
          </a:p>
          <a:p>
            <a:pPr algn="just"/>
            <a:endParaRPr lang="en-GB" sz="4400" dirty="0">
              <a:solidFill>
                <a:srgbClr val="B61C1C"/>
              </a:solidFill>
            </a:endParaRPr>
          </a:p>
          <a:p>
            <a:pPr algn="just"/>
            <a:endParaRPr lang="en-GB" sz="4400" dirty="0">
              <a:solidFill>
                <a:srgbClr val="B61C1C"/>
              </a:solidFill>
            </a:endParaRPr>
          </a:p>
        </p:txBody>
      </p:sp>
      <p:pic>
        <p:nvPicPr>
          <p:cNvPr id="1026" name="Picture 2" descr="Image result for nottingham trent un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54" y="-936358"/>
            <a:ext cx="11649439" cy="6096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Rectangle 44"/>
          <p:cNvSpPr/>
          <p:nvPr/>
        </p:nvSpPr>
        <p:spPr>
          <a:xfrm>
            <a:off x="29561178" y="6010969"/>
            <a:ext cx="11975238" cy="92332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tx2"/>
                </a:solidFill>
              </a:rPr>
              <a:t>Work together to document the </a:t>
            </a:r>
            <a:r>
              <a:rPr lang="en-US" sz="4400" dirty="0">
                <a:solidFill>
                  <a:schemeClr val="tx2"/>
                </a:solidFill>
              </a:rPr>
              <a:t>tools used in carbon accounting 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2"/>
                </a:solidFill>
              </a:rPr>
              <a:t>Set up a KTP for example to develop best practice tools with organizations and provide overview on research projects around this topic globally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2"/>
                </a:solidFill>
              </a:rPr>
              <a:t>We can  prepare w</a:t>
            </a:r>
            <a:r>
              <a:rPr lang="en-GB" sz="4400" dirty="0" err="1">
                <a:solidFill>
                  <a:schemeClr val="tx2"/>
                </a:solidFill>
              </a:rPr>
              <a:t>ork</a:t>
            </a:r>
            <a:r>
              <a:rPr lang="en-GB" sz="4400" dirty="0">
                <a:solidFill>
                  <a:schemeClr val="tx2"/>
                </a:solidFill>
              </a:rPr>
              <a:t>-based training material in the public and private sector as an integral part of this project.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2"/>
                </a:solidFill>
              </a:rPr>
              <a:t>We can offer to prepare best practice into case studies and provide training for employees.</a:t>
            </a:r>
            <a:endParaRPr lang="en-GB" sz="4400" dirty="0">
              <a:solidFill>
                <a:schemeClr val="tx2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>
                <a:solidFill>
                  <a:schemeClr val="tx2"/>
                </a:solidFill>
              </a:rPr>
              <a:t>Successful participants and their organisations are accredited by The Carbon Literacy Project.</a:t>
            </a:r>
          </a:p>
          <a:p>
            <a:pPr algn="just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033945" y="23929010"/>
            <a:ext cx="12873568" cy="587853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 numCol="1">
            <a:spAutoFit/>
          </a:bodyPr>
          <a:lstStyle/>
          <a:p>
            <a:r>
              <a:rPr lang="da-DK" sz="4400" b="1" dirty="0">
                <a:solidFill>
                  <a:schemeClr val="tx1"/>
                </a:solidFill>
              </a:rPr>
              <a:t>Contact: 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sz="4400" b="1" dirty="0">
                <a:solidFill>
                  <a:schemeClr val="tx1"/>
                </a:solidFill>
              </a:rPr>
              <a:t>Caroline A. </a:t>
            </a:r>
            <a:r>
              <a:rPr lang="en-US" sz="4400" b="1" dirty="0" err="1">
                <a:solidFill>
                  <a:schemeClr val="tx1"/>
                </a:solidFill>
              </a:rPr>
              <a:t>Pontoppidan,Ph.D</a:t>
            </a:r>
            <a:r>
              <a:rPr lang="en-US" sz="4400" b="1" dirty="0">
                <a:solidFill>
                  <a:schemeClr val="tx1"/>
                </a:solidFill>
              </a:rPr>
              <a:t>. </a:t>
            </a:r>
          </a:p>
          <a:p>
            <a:r>
              <a:rPr lang="en-US" sz="4400" b="1" dirty="0">
                <a:solidFill>
                  <a:schemeClr val="tx1"/>
                </a:solidFill>
              </a:rPr>
              <a:t>Academic Director PRME, CBS</a:t>
            </a:r>
          </a:p>
          <a:p>
            <a:pPr algn="just"/>
            <a:r>
              <a:rPr lang="en-US" sz="4400" b="1" dirty="0">
                <a:solidFill>
                  <a:schemeClr val="tx1"/>
                </a:solidFill>
              </a:rPr>
              <a:t>Email: </a:t>
            </a:r>
            <a:r>
              <a:rPr lang="en-US" sz="4400" b="1" dirty="0">
                <a:solidFill>
                  <a:schemeClr val="tx1"/>
                </a:solidFill>
                <a:hlinkClick r:id="rId5"/>
              </a:rPr>
              <a:t>cap.acc@cbs.dk</a:t>
            </a:r>
            <a:endParaRPr lang="en-US" sz="4400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sz="4400" b="1" dirty="0">
                <a:solidFill>
                  <a:schemeClr val="tx1"/>
                </a:solidFill>
              </a:rPr>
              <a:t>Lavinia Iosif-Lazar</a:t>
            </a:r>
          </a:p>
          <a:p>
            <a:r>
              <a:rPr lang="da-DK" sz="4400" b="1" dirty="0">
                <a:solidFill>
                  <a:schemeClr val="tx1"/>
                </a:solidFill>
              </a:rPr>
              <a:t>Project </a:t>
            </a:r>
            <a:r>
              <a:rPr lang="da-DK" sz="4400" b="1" dirty="0" err="1">
                <a:solidFill>
                  <a:schemeClr val="tx1"/>
                </a:solidFill>
              </a:rPr>
              <a:t>Lead</a:t>
            </a:r>
            <a:r>
              <a:rPr lang="da-DK" sz="4400" b="1" dirty="0">
                <a:solidFill>
                  <a:schemeClr val="tx1"/>
                </a:solidFill>
              </a:rPr>
              <a:t> PRME, CBS</a:t>
            </a:r>
            <a:endParaRPr lang="en-US" sz="4400" b="1" dirty="0">
              <a:solidFill>
                <a:schemeClr val="tx1"/>
              </a:solidFill>
            </a:endParaRPr>
          </a:p>
          <a:p>
            <a:r>
              <a:rPr lang="en-US" sz="4400" b="1" dirty="0">
                <a:solidFill>
                  <a:schemeClr val="tx1"/>
                </a:solidFill>
              </a:rPr>
              <a:t>Email: </a:t>
            </a:r>
            <a:r>
              <a:rPr lang="en-US" sz="4400" b="1" dirty="0">
                <a:solidFill>
                  <a:schemeClr val="tx1"/>
                </a:solidFill>
                <a:hlinkClick r:id="rId6"/>
              </a:rPr>
              <a:t>li.edu@cbs.dk</a:t>
            </a:r>
            <a:endParaRPr lang="en-US" sz="4400" b="1" dirty="0"/>
          </a:p>
          <a:p>
            <a:pPr algn="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E5301E2-098C-3D49-87D2-B14E8DC5EC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3437158"/>
              </p:ext>
            </p:extLst>
          </p:nvPr>
        </p:nvGraphicFramePr>
        <p:xfrm>
          <a:off x="597580" y="18033247"/>
          <a:ext cx="12915585" cy="11538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8" name="Rectangle 27">
            <a:extLst>
              <a:ext uri="{FF2B5EF4-FFF2-40B4-BE49-F238E27FC236}">
                <a16:creationId xmlns:a16="http://schemas.microsoft.com/office/drawing/2014/main" id="{79185AB0-2636-CB40-9D42-6E6ECF33E0F6}"/>
              </a:ext>
            </a:extLst>
          </p:cNvPr>
          <p:cNvSpPr/>
          <p:nvPr/>
        </p:nvSpPr>
        <p:spPr>
          <a:xfrm>
            <a:off x="-6349264" y="8696118"/>
            <a:ext cx="1310252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sz="5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algn="just"/>
            <a:endParaRPr lang="en-US" sz="5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5112" y="4101559"/>
            <a:ext cx="1662036" cy="16620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57" y="4121475"/>
            <a:ext cx="1614995" cy="162220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1421" y="16145281"/>
            <a:ext cx="1668557" cy="16685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99" y="16374163"/>
            <a:ext cx="1749876" cy="15785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955721" y="4480486"/>
            <a:ext cx="8290957" cy="101566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What is Carbon Literacy? 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8106" y="8557618"/>
            <a:ext cx="4909451" cy="101566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Who is it for? 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511820" y="16733764"/>
            <a:ext cx="5178760" cy="101566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Methodology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6103215" y="4526243"/>
            <a:ext cx="9939042" cy="101566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Innovative Intellectual Outputs 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8758284" y="4652351"/>
            <a:ext cx="13326511" cy="101566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Opportunities for Corporate Organisations 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2892376" y="20977964"/>
            <a:ext cx="5463081" cy="101566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Project Partners 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0795" y="22866835"/>
            <a:ext cx="4622924" cy="3076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34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6627" y="22042403"/>
            <a:ext cx="4272026" cy="4272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15186442" y="6249294"/>
            <a:ext cx="12721071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b="1" dirty="0">
                <a:solidFill>
                  <a:srgbClr val="00B0F0"/>
                </a:solidFill>
              </a:rPr>
              <a:t>O1 </a:t>
            </a:r>
            <a:r>
              <a:rPr lang="en-GB" sz="4400" dirty="0">
                <a:solidFill>
                  <a:srgbClr val="00B0F0"/>
                </a:solidFill>
              </a:rPr>
              <a:t>‘Climate Change, Business and You’ Toolkit</a:t>
            </a:r>
          </a:p>
          <a:p>
            <a:pPr algn="just"/>
            <a:r>
              <a:rPr lang="en-US" sz="4800" b="1" u="sng" dirty="0">
                <a:solidFill>
                  <a:srgbClr val="A62C2C"/>
                </a:solidFill>
              </a:rPr>
              <a:t>O2</a:t>
            </a:r>
            <a:r>
              <a:rPr lang="en-US" sz="4400" b="1" u="sng" dirty="0">
                <a:solidFill>
                  <a:srgbClr val="A62C2C"/>
                </a:solidFill>
              </a:rPr>
              <a:t> ‘Carbon Literate Accounting’ Toolkit</a:t>
            </a:r>
          </a:p>
          <a:p>
            <a:pPr algn="just"/>
            <a:r>
              <a:rPr lang="en-US" sz="4800" b="1" dirty="0">
                <a:solidFill>
                  <a:srgbClr val="00B0F0"/>
                </a:solidFill>
              </a:rPr>
              <a:t>O3</a:t>
            </a:r>
            <a:r>
              <a:rPr lang="en-US" sz="4400" dirty="0">
                <a:solidFill>
                  <a:srgbClr val="00B0F0"/>
                </a:solidFill>
              </a:rPr>
              <a:t> ‘Carbon Literate Design Entrepreneurship’ Toolkit</a:t>
            </a:r>
          </a:p>
          <a:p>
            <a:pPr algn="just"/>
            <a:r>
              <a:rPr lang="en-US" sz="4800" b="1" dirty="0">
                <a:solidFill>
                  <a:srgbClr val="00B0F0"/>
                </a:solidFill>
              </a:rPr>
              <a:t>O4 </a:t>
            </a:r>
            <a:r>
              <a:rPr lang="en-US" sz="4400" dirty="0">
                <a:solidFill>
                  <a:srgbClr val="00B0F0"/>
                </a:solidFill>
              </a:rPr>
              <a:t>‘Carbon Literate Economics’ Toolkit</a:t>
            </a:r>
          </a:p>
          <a:p>
            <a:pPr algn="just"/>
            <a:r>
              <a:rPr lang="en-US" sz="4800" b="1" dirty="0">
                <a:solidFill>
                  <a:srgbClr val="00B0F0"/>
                </a:solidFill>
              </a:rPr>
              <a:t>O5</a:t>
            </a:r>
            <a:r>
              <a:rPr lang="en-US" sz="4400" dirty="0">
                <a:solidFill>
                  <a:srgbClr val="00B0F0"/>
                </a:solidFill>
              </a:rPr>
              <a:t> ‘Carbon Literate Marketing’ Toolkit</a:t>
            </a:r>
          </a:p>
          <a:p>
            <a:pPr algn="just"/>
            <a:r>
              <a:rPr lang="en-US" sz="4800" b="1" dirty="0">
                <a:solidFill>
                  <a:srgbClr val="00B0F0"/>
                </a:solidFill>
              </a:rPr>
              <a:t>O6</a:t>
            </a:r>
            <a:r>
              <a:rPr lang="en-US" sz="4400" dirty="0">
                <a:solidFill>
                  <a:srgbClr val="00B0F0"/>
                </a:solidFill>
              </a:rPr>
              <a:t> ‘Carbon Literate Operations’ Toolkit</a:t>
            </a:r>
          </a:p>
          <a:p>
            <a:pPr algn="just"/>
            <a:r>
              <a:rPr lang="en-US" sz="4800" b="1" dirty="0">
                <a:solidFill>
                  <a:srgbClr val="00B0F0"/>
                </a:solidFill>
              </a:rPr>
              <a:t>O7</a:t>
            </a:r>
            <a:r>
              <a:rPr lang="en-US" sz="4400" dirty="0">
                <a:solidFill>
                  <a:srgbClr val="00B0F0"/>
                </a:solidFill>
              </a:rPr>
              <a:t> ‘Carbon Literate Organisational Behaviour’ Toolkit</a:t>
            </a:r>
          </a:p>
          <a:p>
            <a:pPr algn="just"/>
            <a:r>
              <a:rPr lang="en-US" sz="4800" b="1" dirty="0">
                <a:solidFill>
                  <a:srgbClr val="00B0F0"/>
                </a:solidFill>
              </a:rPr>
              <a:t>O8</a:t>
            </a:r>
            <a:r>
              <a:rPr lang="en-US" sz="4400" dirty="0">
                <a:solidFill>
                  <a:srgbClr val="00B0F0"/>
                </a:solidFill>
              </a:rPr>
              <a:t> ‘Carbon Literate Action’ Toolkit</a:t>
            </a:r>
          </a:p>
          <a:p>
            <a:pPr algn="just"/>
            <a:r>
              <a:rPr lang="en-US" sz="4800" b="1" dirty="0">
                <a:solidFill>
                  <a:srgbClr val="00B0F0"/>
                </a:solidFill>
              </a:rPr>
              <a:t>O9</a:t>
            </a:r>
            <a:r>
              <a:rPr lang="en-US" sz="4400" dirty="0">
                <a:solidFill>
                  <a:srgbClr val="00B0F0"/>
                </a:solidFill>
              </a:rPr>
              <a:t> ‘Carbon Literate Executive Leadership’ Toolkit</a:t>
            </a:r>
            <a:endParaRPr lang="en-US" sz="4400" b="1" dirty="0">
              <a:solidFill>
                <a:srgbClr val="00B0F0"/>
              </a:solidFill>
            </a:endParaRPr>
          </a:p>
          <a:p>
            <a:pPr algn="just"/>
            <a:r>
              <a:rPr lang="en-GB" sz="5400" b="1" dirty="0">
                <a:solidFill>
                  <a:schemeClr val="accent1">
                    <a:lumMod val="50000"/>
                  </a:schemeClr>
                </a:solidFill>
              </a:rPr>
              <a:t>Training packages available via ABIS and PRME networks! </a:t>
            </a:r>
            <a:endParaRPr lang="en-GB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103215" y="15236295"/>
            <a:ext cx="9939042" cy="193899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CARBON ACCOUNTING MODULE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8885542" y="15027527"/>
            <a:ext cx="13326511" cy="193899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Opportunities for Academics and Universities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9433920" y="17546256"/>
            <a:ext cx="11975238" cy="38164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685800" indent="-685800" algn="just">
              <a:buFont typeface="Arial" panose="020B0604020202020204" pitchFamily="34" charset="0"/>
              <a:buChar char="•"/>
            </a:pPr>
            <a:endParaRPr lang="en-US" sz="4800" b="1" dirty="0">
              <a:solidFill>
                <a:schemeClr val="tx2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>
                <a:solidFill>
                  <a:schemeClr val="tx2"/>
                </a:solidFill>
              </a:rPr>
              <a:t>Collaboration with </a:t>
            </a:r>
            <a:r>
              <a:rPr lang="en-US" sz="4400" dirty="0">
                <a:solidFill>
                  <a:schemeClr val="tx2"/>
                </a:solidFill>
              </a:rPr>
              <a:t>experts in carbon accounting to design it  with us and  share best practice teaching tools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400" dirty="0">
              <a:solidFill>
                <a:schemeClr val="tx2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9572" y="22307095"/>
            <a:ext cx="4252522" cy="4252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8885541" y="26911637"/>
            <a:ext cx="13326511" cy="28007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4400" dirty="0"/>
              <a:t>If </a:t>
            </a:r>
            <a:r>
              <a:rPr lang="en-GB" sz="4800" dirty="0"/>
              <a:t>interested</a:t>
            </a:r>
            <a:r>
              <a:rPr lang="en-GB" sz="4400" dirty="0"/>
              <a:t> in  our other CLP4BS modules  e.g. operations please contact  </a:t>
            </a:r>
            <a:r>
              <a:rPr lang="en-GB" sz="4400" b="1" dirty="0" err="1"/>
              <a:t>Dr.</a:t>
            </a:r>
            <a:r>
              <a:rPr lang="en-GB" sz="4400" b="1" dirty="0"/>
              <a:t> Petra </a:t>
            </a:r>
            <a:r>
              <a:rPr lang="en-GB" sz="4400" b="1" dirty="0" err="1"/>
              <a:t>Molthan</a:t>
            </a:r>
            <a:r>
              <a:rPr lang="en-GB" sz="4400" b="1" dirty="0"/>
              <a:t>-Hill, email: </a:t>
            </a:r>
            <a:r>
              <a:rPr lang="en-GB" sz="4400" b="1" dirty="0">
                <a:hlinkClick r:id="rId19"/>
              </a:rPr>
              <a:t>petra.molthan-hill@ntu.ac.uk</a:t>
            </a:r>
            <a:endParaRPr lang="en-GB" sz="4400" b="1" dirty="0"/>
          </a:p>
          <a:p>
            <a:pPr lvl="0"/>
            <a:endParaRPr lang="en-GB" sz="4000" b="1" dirty="0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157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1360</TotalTime>
  <Words>518</Words>
  <Application>Microsoft Office PowerPoint</Application>
  <PresentationFormat>Custom</PresentationFormat>
  <Paragraphs>71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KIAF  Knowledge Into Action Forum</dc:title>
  <dc:creator>Usman394</dc:creator>
  <cp:lastModifiedBy>Gallacher, Jonathan</cp:lastModifiedBy>
  <cp:revision>24</cp:revision>
  <cp:lastPrinted>2018-03-21T09:56:17Z</cp:lastPrinted>
  <dcterms:created xsi:type="dcterms:W3CDTF">2017-04-20T10:40:52Z</dcterms:created>
  <dcterms:modified xsi:type="dcterms:W3CDTF">2019-11-27T09:04:34Z</dcterms:modified>
</cp:coreProperties>
</file>