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phy, Peter" initials="MP" lastIdx="1" clrIdx="0">
    <p:extLst>
      <p:ext uri="{19B8F6BF-5375-455C-9EA6-DF929625EA0E}">
        <p15:presenceInfo xmlns:p15="http://schemas.microsoft.com/office/powerpoint/2012/main" userId="S::peter.murphy@ntu.ac.uk::9c21c5f4-afff-4b3f-86ee-d635b91ccc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70CF-DD6C-4CC8-B42B-BB46CE937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56538-F631-471C-A706-F02ED1FC9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7153-746A-4D51-9989-3F6B679B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F4310-781D-4587-B20D-1A4C4677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F67F-E919-4A15-AFFC-3E9C3085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35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D8D20-682F-4CF3-839A-5DD1C090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CE411-A7C7-4D47-948A-0109EF4AC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CBA8E-27B4-43DF-950E-D0681EBC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6A6BA-C92D-4C04-AA2D-915A15EA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F2AE3-3067-4372-9F6F-E35C0A3A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59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8F42-56AF-4217-B7A7-6337F24B60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1B784-46B9-47A5-8B47-896033EA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263DB-F3A2-4A1F-BFEB-D30B2FD22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AF88E-75FF-4DEC-9E14-C3E00EAA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F8BEC-C272-4878-9227-0678CAC6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79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95E5-E3CD-44F2-A299-663E0729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347EF-E4C6-4204-8BFA-DD1A0C9FA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8266C-F83E-4A92-A22D-2E195666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BA373-0DEB-498C-9F91-6FF524CA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EA136-37DE-441B-AF62-C0523DCF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49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2515-0E94-456B-A326-7C445B128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B474E-E452-461F-A423-FFC4B714E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C0FE9-E664-4817-B87B-9857755B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625CD-83CF-4D90-912E-E5E7A12F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E6E1B-C1BA-4549-B948-8CC10CE6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8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256D-4EE9-41BA-AC41-9F196151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E9FC-0BBC-4D39-AC6A-39A6E99D2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40054-059A-42E2-B1AD-B3D939821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B7CC6-CB6E-4938-8049-9D702776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66703-E020-4CBD-9AA9-CFC4C708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BA62E-E2B1-4EED-BC0D-1EE1C6F7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69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44EEA-2E60-44B1-AD28-DA2A5BFE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8DFFB-C8C9-43E8-9EDC-36935C652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D3114-9534-4259-8F59-4EB692D78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2E6F8-EAF4-4301-90D9-ECD596DEC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B5B00-746E-438C-9DE7-488F0E611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E57F3D-78E9-479A-83B0-82CF489D9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36E1BF-541B-4DE2-971B-87E3FBA7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FB8B2-6BEE-4497-A874-94C70EC8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23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3428-F9CB-43EE-B7FE-A7417B0BA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B7FC49-718A-4051-B2FF-096FBBC3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A787B-FFF6-4A31-8488-F7AE6900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F7B68-1D43-4CD0-B744-46502C95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40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3ED97-7867-4A25-97C3-89D01FBA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AE421-48A4-449A-99FA-EE05DDEA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5BDCE-31F7-42AB-A482-CC57FE9D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44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D616-6496-40D9-8A21-305F6D9B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8B442-02B4-40AD-A988-C037D2BF9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49AE8-C893-4287-94A8-707180E7E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0E241-5D58-4367-92E8-F034D750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22B32-5829-485A-A624-FC0DA48E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FC936-39B6-4653-BF68-FA5D9ABE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73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A915-D780-4F3F-835B-B4D016FD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F2945-F595-4EE2-9E8E-8E715CA7C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5ACB9-E68B-4DCF-BA78-9918B6E24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8D699-2AE5-46D3-B34C-36086370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10E66-DEC4-48F0-915C-B013D4E4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883C6-729F-424B-A609-CA543AD1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98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2C4F5-BAEC-4484-A1A8-F35469B64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D401B-6A78-44D8-A546-EB21C98D7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2B4C7-48A5-439F-B5EF-E779B9C9D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A83F-E743-4AAF-A7F6-C692017BB817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0245F-D46C-461F-A53E-700B755A5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8EE17-967A-4380-8ED6-9E798F9F3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DCC8-FB3C-4E53-A3C0-AB89353A61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31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D9279C-F4A2-4597-95AD-FF8758644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" y="649480"/>
            <a:ext cx="3681897" cy="545877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The 24th Annual IRSPM </a:t>
            </a:r>
            <a:r>
              <a:rPr lang="en-US" sz="2800" b="1" dirty="0">
                <a:solidFill>
                  <a:srgbClr val="FFFFFF"/>
                </a:solidFill>
                <a:latin typeface="+mn-lt"/>
              </a:rPr>
              <a:t>Conference</a:t>
            </a:r>
            <a:br>
              <a:rPr lang="en-US" sz="2800" b="1" dirty="0">
                <a:solidFill>
                  <a:srgbClr val="FFFFFF"/>
                </a:solidFill>
                <a:latin typeface="+mn-lt"/>
              </a:rPr>
            </a:br>
            <a:r>
              <a:rPr lang="en-US" sz="2800" b="1" dirty="0">
                <a:solidFill>
                  <a:srgbClr val="FFFFFF"/>
                </a:solidFill>
                <a:latin typeface="+mn-lt"/>
              </a:rPr>
              <a:t>20th - 23rd April 2021</a:t>
            </a: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</a:t>
            </a: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Public Management, Governance, and Policy in Extraordinary Times: Challenges and Opportunities</a:t>
            </a: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1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Emergency Services </a:t>
            </a:r>
            <a:br>
              <a:rPr lang="en-US" sz="31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1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Panel P07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7A9B2-BA79-4069-B5CA-332775161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6901" y="649480"/>
            <a:ext cx="7392174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200" b="1" dirty="0"/>
          </a:p>
          <a:p>
            <a:r>
              <a:rPr lang="en-US" sz="3600" b="1" dirty="0"/>
              <a:t>How did the fire and rescue services in England respond to the COVID-19 pandemic?</a:t>
            </a:r>
          </a:p>
          <a:p>
            <a:pPr algn="l"/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800" dirty="0"/>
              <a:t>Pete Murphy, and Katarzyna Lakoma</a:t>
            </a:r>
          </a:p>
          <a:p>
            <a:r>
              <a:rPr lang="en-US" dirty="0"/>
              <a:t>Nottingham Business School, Nottingham Trent University.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167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627E96-F672-461E-BF1B-A54FED9E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642" y="731519"/>
            <a:ext cx="3016789" cy="3237579"/>
          </a:xfrm>
        </p:spPr>
        <p:txBody>
          <a:bodyPr>
            <a:normAutofit/>
          </a:bodyPr>
          <a:lstStyle/>
          <a:p>
            <a:br>
              <a:rPr lang="en-GB" sz="3800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5.</a:t>
            </a:r>
            <a:br>
              <a:rPr lang="en-GB" sz="3800" dirty="0">
                <a:solidFill>
                  <a:srgbClr val="FFFFFF"/>
                </a:solidFill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The COVID-19 ‘Tripartite’ agreement   </a:t>
            </a:r>
            <a:br>
              <a:rPr lang="en-GB" sz="3800" dirty="0">
                <a:solidFill>
                  <a:srgbClr val="FFFFFF"/>
                </a:solidFill>
              </a:rPr>
            </a:br>
            <a:endParaRPr lang="en-GB" sz="3800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63E22-9A30-4E02-9500-0994003B1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/>
              <a:t>Strong positive findings</a:t>
            </a:r>
          </a:p>
          <a:p>
            <a:r>
              <a:rPr lang="en-GB" sz="2400" dirty="0"/>
              <a:t>Early rapid response initiative “helpful nationally saved a lot of effort”</a:t>
            </a:r>
          </a:p>
          <a:p>
            <a:r>
              <a:rPr lang="en-GB" sz="2400" dirty="0"/>
              <a:t>14 areas agreed by May</a:t>
            </a:r>
          </a:p>
          <a:p>
            <a:endParaRPr lang="en-GB" sz="2600" dirty="0"/>
          </a:p>
          <a:p>
            <a:r>
              <a:rPr lang="en-GB" b="1" dirty="0"/>
              <a:t>Weaknesses or inadequacies (NFG)</a:t>
            </a:r>
          </a:p>
          <a:p>
            <a:r>
              <a:rPr lang="en-GB" sz="2400" dirty="0"/>
              <a:t>Only 2/3 (disputed) after June until agreement ended in Jan 2021.</a:t>
            </a:r>
          </a:p>
          <a:p>
            <a:r>
              <a:rPr lang="en-GB" sz="2400" dirty="0"/>
              <a:t>Unfitness for purpose not recognised early enough</a:t>
            </a:r>
          </a:p>
          <a:p>
            <a:r>
              <a:rPr lang="en-GB" sz="2400" dirty="0"/>
              <a:t>Inflexible and counter productive towards the end</a:t>
            </a:r>
          </a:p>
        </p:txBody>
      </p:sp>
    </p:spTree>
    <p:extLst>
      <p:ext uri="{BB962C8B-B14F-4D97-AF65-F5344CB8AC3E}">
        <p14:creationId xmlns:p14="http://schemas.microsoft.com/office/powerpoint/2010/main" val="1951518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61E269-4E9D-4E72-B4C5-F5BAA69EF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  <a:latin typeface="+mn-lt"/>
              </a:rPr>
              <a:t>Conclusions….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8BB7-F673-43A7-A0D7-221F9CEF4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868101"/>
            <a:ext cx="6555347" cy="5127585"/>
          </a:xfrm>
        </p:spPr>
        <p:txBody>
          <a:bodyPr anchor="ctr">
            <a:noAutofit/>
          </a:bodyPr>
          <a:lstStyle/>
          <a:p>
            <a:r>
              <a:rPr lang="en-GB" sz="2400" dirty="0"/>
              <a:t>LRF and local SCS worked well, national leadership poor</a:t>
            </a:r>
          </a:p>
          <a:p>
            <a:endParaRPr lang="en-GB" sz="500" dirty="0"/>
          </a:p>
          <a:p>
            <a:r>
              <a:rPr lang="en-GB" sz="2400" dirty="0"/>
              <a:t>Historical inadequacies meant data, information and intelligence poor at national and local level</a:t>
            </a:r>
          </a:p>
          <a:p>
            <a:endParaRPr lang="en-GB" sz="500" dirty="0"/>
          </a:p>
          <a:p>
            <a:r>
              <a:rPr lang="en-GB" sz="2400" dirty="0"/>
              <a:t>Communications experienced asymmetrical flows - horizontal communications excellent vertical were very poor</a:t>
            </a:r>
          </a:p>
          <a:p>
            <a:endParaRPr lang="en-GB" sz="500" dirty="0"/>
          </a:p>
          <a:p>
            <a:r>
              <a:rPr lang="en-GB" sz="2400" dirty="0"/>
              <a:t>Local delivery (working from home) and support services worked very well (digital transformation, procurement, innovation in P&amp;P)</a:t>
            </a:r>
          </a:p>
          <a:p>
            <a:endParaRPr lang="en-GB" sz="500" dirty="0"/>
          </a:p>
          <a:p>
            <a:r>
              <a:rPr lang="en-GB" sz="2400" dirty="0"/>
              <a:t>Tripartite Agreement outlived its usefulness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Next steps the vaccination phase   </a:t>
            </a:r>
          </a:p>
        </p:txBody>
      </p:sp>
    </p:spTree>
    <p:extLst>
      <p:ext uri="{BB962C8B-B14F-4D97-AF65-F5344CB8AC3E}">
        <p14:creationId xmlns:p14="http://schemas.microsoft.com/office/powerpoint/2010/main" val="38848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7D7E-81A7-46AB-AC08-07DECFEB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Thankyou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925E-557D-497A-A1D5-FF444D7DE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endParaRPr lang="en-GB" sz="1800" b="1" dirty="0"/>
          </a:p>
          <a:p>
            <a:endParaRPr lang="en-GB" sz="1800" b="1" dirty="0"/>
          </a:p>
          <a:p>
            <a:endParaRPr lang="en-GB" sz="1800" b="1" dirty="0"/>
          </a:p>
          <a:p>
            <a:endParaRPr lang="en-GB" sz="1800" b="1" dirty="0"/>
          </a:p>
          <a:p>
            <a:r>
              <a:rPr lang="en-GB" sz="3600" b="1" dirty="0"/>
              <a:t>Questions?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60A5ED-2EDB-4A1A-8E90-87E56EC31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5302" y="17507"/>
            <a:ext cx="4583851" cy="5820763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70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04669E-000C-480A-8BA0-CE09F550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25" y="489329"/>
            <a:ext cx="3201366" cy="3387497"/>
          </a:xfrm>
        </p:spPr>
        <p:txBody>
          <a:bodyPr anchor="b"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n-lt"/>
              </a:rPr>
              <a:t>Introduction and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2B8D-A6E6-4EC0-9F10-15BCF78BC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199" y="649480"/>
            <a:ext cx="7454576" cy="554604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Legislation</a:t>
            </a:r>
            <a:r>
              <a:rPr lang="en-GB" sz="2400" dirty="0"/>
              <a:t> </a:t>
            </a:r>
          </a:p>
          <a:p>
            <a:r>
              <a:rPr lang="en-GB" sz="2400" dirty="0"/>
              <a:t>The Civil Contingencies Act 2004 and “declaration of an emergency”</a:t>
            </a:r>
          </a:p>
          <a:p>
            <a:endParaRPr lang="en-GB" sz="800" dirty="0"/>
          </a:p>
          <a:p>
            <a:r>
              <a:rPr lang="en-GB" sz="2400" dirty="0"/>
              <a:t>Public Health (Control of Disease) Act 1984 and the new Coronavirus Act 2020.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400" b="1" dirty="0"/>
              <a:t>Reasons</a:t>
            </a:r>
          </a:p>
          <a:p>
            <a:r>
              <a:rPr lang="en-GB" sz="2400" dirty="0"/>
              <a:t>2004 has stricter procedures for control of the government by parliament</a:t>
            </a:r>
          </a:p>
          <a:p>
            <a:endParaRPr lang="en-GB" sz="800" dirty="0"/>
          </a:p>
          <a:p>
            <a:r>
              <a:rPr lang="en-GB" sz="2400" dirty="0"/>
              <a:t>The devolved administrations (Scotland, Wales, N. Ireland) are responsible for their areas and can follow different strategies – wasn’t important as they took a short term view.</a:t>
            </a:r>
          </a:p>
        </p:txBody>
      </p:sp>
    </p:spTree>
    <p:extLst>
      <p:ext uri="{BB962C8B-B14F-4D97-AF65-F5344CB8AC3E}">
        <p14:creationId xmlns:p14="http://schemas.microsoft.com/office/powerpoint/2010/main" val="76514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CD764-3B69-4F5C-890C-BD3C9772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  <a:latin typeface="+mn-lt"/>
              </a:rPr>
              <a:t>Purpose of the Paper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8D40D-4D92-442C-ACC5-9383CD25C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633546"/>
            <a:ext cx="9708995" cy="4224453"/>
          </a:xfrm>
        </p:spPr>
        <p:txBody>
          <a:bodyPr anchor="ctr">
            <a:normAutofit/>
          </a:bodyPr>
          <a:lstStyle/>
          <a:p>
            <a:r>
              <a:rPr lang="en-GB" sz="2400" b="1" dirty="0"/>
              <a:t>Explore how the 45 FRS in England responded to the COVID-19 pandemic</a:t>
            </a:r>
          </a:p>
          <a:p>
            <a:endParaRPr lang="en-GB" sz="1200" b="1" dirty="0"/>
          </a:p>
          <a:p>
            <a:r>
              <a:rPr lang="en-GB" sz="2400" b="1" dirty="0"/>
              <a:t>Examine their collaborations with the police, ambulance and other core services that comprise Local Resilience Forums (LRFs)</a:t>
            </a:r>
          </a:p>
          <a:p>
            <a:endParaRPr lang="en-GB" sz="1200" b="1" dirty="0"/>
          </a:p>
          <a:p>
            <a:r>
              <a:rPr lang="en-GB" sz="2400" b="1" dirty="0"/>
              <a:t>Undertake an interim evaluation of the first phase of the pandemic</a:t>
            </a:r>
          </a:p>
          <a:p>
            <a:endParaRPr lang="en-GB" sz="1200" b="1" dirty="0"/>
          </a:p>
          <a:p>
            <a:r>
              <a:rPr lang="en-GB" sz="2400" b="1" dirty="0"/>
              <a:t>Bring together lessons learned to disseminate and inform policy and practice going forward</a:t>
            </a:r>
            <a:r>
              <a:rPr lang="en-GB" b="1" dirty="0"/>
              <a:t>.  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36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1E7EDE-CB4A-402F-B0FB-8640C35891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BBEB8-4077-499F-80FD-AA9827A8D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8395" y="608243"/>
            <a:ext cx="3380205" cy="54450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07682-64FA-4D0C-B230-5076F8C3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91" y="1005303"/>
            <a:ext cx="2032490" cy="4427309"/>
          </a:xfrm>
        </p:spPr>
        <p:txBody>
          <a:bodyPr>
            <a:normAutofit/>
          </a:bodyPr>
          <a:lstStyle/>
          <a:p>
            <a:r>
              <a:rPr lang="en-GB" sz="2800" b="1">
                <a:solidFill>
                  <a:schemeClr val="bg1"/>
                </a:solidFill>
                <a:latin typeface="+mn-lt"/>
              </a:rPr>
              <a:t>Evidence,  Data and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32A85-C064-4674-B4CC-DC9748C6A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24" y="947411"/>
            <a:ext cx="7470183" cy="5169916"/>
          </a:xfrm>
        </p:spPr>
        <p:txBody>
          <a:bodyPr anchor="ctr">
            <a:normAutofit/>
          </a:bodyPr>
          <a:lstStyle/>
          <a:p>
            <a:r>
              <a:rPr lang="en-GB" sz="2000" b="1" dirty="0"/>
              <a:t>The quality and quantity of data on FRS performance declined significantly between 2010-2018</a:t>
            </a:r>
          </a:p>
          <a:p>
            <a:endParaRPr lang="en-GB" sz="1700" dirty="0"/>
          </a:p>
          <a:p>
            <a:r>
              <a:rPr lang="en-GB" sz="2000" b="1" dirty="0"/>
              <a:t>Study draws on 3 primary sources of evidence, </a:t>
            </a:r>
          </a:p>
          <a:p>
            <a:pPr lvl="1"/>
            <a:r>
              <a:rPr lang="en-GB" sz="2000" dirty="0"/>
              <a:t>An independent survey commissioned by the NFCC (March and September} </a:t>
            </a:r>
          </a:p>
          <a:p>
            <a:pPr lvl="1"/>
            <a:r>
              <a:rPr lang="en-GB" sz="2000" dirty="0"/>
              <a:t>COVID-19 ‘themed’ virtual inspections from HMICFRs (September and November)</a:t>
            </a:r>
          </a:p>
          <a:p>
            <a:pPr lvl="1"/>
            <a:r>
              <a:rPr lang="en-GB" sz="2000" dirty="0"/>
              <a:t>C19 National Foresight Group - a cross-government and multi-agency 10 month task and finish group to  provide ”informed evidence rooted in practical strategy” for the long-term”</a:t>
            </a:r>
          </a:p>
          <a:p>
            <a:pPr lvl="1"/>
            <a:endParaRPr lang="en-GB" sz="1700" dirty="0"/>
          </a:p>
          <a:p>
            <a:r>
              <a:rPr lang="en-GB" sz="2000" b="1" dirty="0"/>
              <a:t>All 45 FRS co-operated in all three initiatives but all surveyed Key stakeholders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3B7728-0C26-4662-B285-85C64552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53319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C367AD-9838-470A-87EF-678609CC8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70606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CF1642-4E76-4223-A010-6334380A2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236"/>
            <a:ext cx="12192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B947F-77CD-4EAC-8A61-CE6ECCFD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5208303"/>
          </a:xfrm>
        </p:spPr>
        <p:txBody>
          <a:bodyPr anchor="b">
            <a:normAutofit/>
          </a:bodyPr>
          <a:lstStyle/>
          <a:p>
            <a:pPr algn="ctr"/>
            <a:r>
              <a:rPr lang="en-GB" sz="3600" b="1" dirty="0">
                <a:solidFill>
                  <a:srgbClr val="FFFFFF"/>
                </a:solidFill>
                <a:latin typeface="+mn-lt"/>
              </a:rPr>
              <a:t>Findings</a:t>
            </a: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br>
              <a:rPr lang="en-GB" sz="2800" b="1" dirty="0">
                <a:solidFill>
                  <a:srgbClr val="FFFFFF"/>
                </a:solidFill>
                <a:latin typeface="+mn-lt"/>
              </a:rPr>
            </a:br>
            <a:r>
              <a:rPr lang="en-GB" sz="2800" b="1" dirty="0">
                <a:solidFill>
                  <a:srgbClr val="FFFFFF"/>
                </a:solidFill>
                <a:latin typeface="+mn-lt"/>
              </a:rPr>
              <a:t>A critical appraisal of the output of the 3 initiatives has been synthesised under 5 headings</a:t>
            </a:r>
            <a:br>
              <a:rPr lang="en-GB" sz="2800" dirty="0">
                <a:solidFill>
                  <a:srgbClr val="FFFFFF"/>
                </a:solidFill>
              </a:rPr>
            </a:br>
            <a:endParaRPr lang="en-GB" sz="2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F62F1-6AB1-4058-9F63-7FD0D786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Collaborative or collective actions across emergency responders</a:t>
            </a:r>
          </a:p>
          <a:p>
            <a:pPr lvl="0">
              <a:buFont typeface="+mj-lt"/>
              <a:buAutoNum type="arabicPeriod"/>
            </a:pPr>
            <a:endParaRPr lang="en-GB" sz="800" b="1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FRSs’ response and their response services</a:t>
            </a:r>
          </a:p>
          <a:p>
            <a:pPr lvl="0">
              <a:buFont typeface="+mj-lt"/>
              <a:buAutoNum type="arabicPeriod"/>
            </a:pPr>
            <a:endParaRPr lang="en-GB" sz="800" b="1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Prevention and Protection services</a:t>
            </a:r>
          </a:p>
          <a:p>
            <a:pPr lvl="0">
              <a:buFont typeface="+mj-lt"/>
              <a:buAutoNum type="arabicPeriod"/>
            </a:pPr>
            <a:endParaRPr lang="en-GB" sz="800" b="1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Support Services and support actions</a:t>
            </a:r>
          </a:p>
          <a:p>
            <a:pPr lvl="0">
              <a:buFont typeface="+mj-lt"/>
              <a:buAutoNum type="arabicPeriod"/>
            </a:pPr>
            <a:endParaRPr lang="en-GB" sz="800" b="1" dirty="0"/>
          </a:p>
          <a:p>
            <a:pPr marL="514350" lvl="0" indent="-514350">
              <a:buFont typeface="+mj-lt"/>
              <a:buAutoNum type="arabicPeriod"/>
            </a:pPr>
            <a:r>
              <a:rPr lang="en-GB" b="1" dirty="0"/>
              <a:t>The COVID-19 ‘Tripartite’ agreement  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706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6688D-1DED-48EA-8368-FCD09C0B7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18DF8-0866-469C-B7A7-EE00B35C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8528" y="431212"/>
            <a:ext cx="3420305" cy="190631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1. Collaborative </a:t>
            </a:r>
            <a:b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BE7A2-9753-4107-A4AF-82EB4D527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67" y="431212"/>
            <a:ext cx="7208916" cy="6202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Strongly positive findings</a:t>
            </a:r>
          </a:p>
          <a:p>
            <a:r>
              <a:rPr lang="en-GB" sz="2400" dirty="0"/>
              <a:t>LRF activity worked in a co-ordinated way, and LRF members effectively supported their communities</a:t>
            </a:r>
          </a:p>
          <a:p>
            <a:r>
              <a:rPr lang="en-GB" sz="2400" dirty="0"/>
              <a:t>Strategic Coordinating Groups</a:t>
            </a:r>
          </a:p>
          <a:p>
            <a:pPr lvl="1"/>
            <a:r>
              <a:rPr lang="en-GB" dirty="0"/>
              <a:t>Health chaired SCS </a:t>
            </a:r>
          </a:p>
          <a:p>
            <a:pPr lvl="1"/>
            <a:r>
              <a:rPr lang="en-GB" dirty="0"/>
              <a:t>FRS often took the Tactical Co-ordinating Group lead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Weaknesses or inadequacies (NFG)</a:t>
            </a:r>
          </a:p>
          <a:p>
            <a:r>
              <a:rPr lang="en-GB" sz="2400" dirty="0"/>
              <a:t>Inadequate data/information/intelligence -to inform the decision makers at all levels.</a:t>
            </a:r>
          </a:p>
          <a:p>
            <a:r>
              <a:rPr lang="en-GB" sz="2400" dirty="0"/>
              <a:t>Asymmetric imbalance in vertical power and communication flows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6F1A1-8D7E-44BB-9F29-F66D11569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3716" y="3175519"/>
            <a:ext cx="4278284" cy="327570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6BD38F4-5888-4B5B-836C-A316C5223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881712" y="-2"/>
            <a:ext cx="4310288" cy="6858002"/>
            <a:chOff x="0" y="-2"/>
            <a:chExt cx="4310288" cy="685800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3D150B-ADB5-401D-8304-C7845A109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68743"/>
              <a:ext cx="4310288" cy="6400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D3AB31-A71C-4414-BA05-CF667CBA3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49283" y="3396995"/>
              <a:ext cx="6858002" cy="6400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815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3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1818DF8-0866-469C-B7A7-EE00B35C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n-lt"/>
              </a:rPr>
              <a:t>2. FRSs’ response and their response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6F1A1-8D7E-44BB-9F29-F66D115698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8" r="21253" b="2"/>
          <a:stretch/>
        </p:blipFill>
        <p:spPr>
          <a:xfrm>
            <a:off x="1424903" y="2492376"/>
            <a:ext cx="2933342" cy="35633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BE7A2-9753-4107-A4AF-82EB4D527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748" y="2494450"/>
            <a:ext cx="672245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Strongly positive findings</a:t>
            </a:r>
          </a:p>
          <a:p>
            <a:r>
              <a:rPr lang="en-GB" sz="2400" dirty="0"/>
              <a:t>“All services maintained their ability to respond to fires and other emergencies” </a:t>
            </a:r>
          </a:p>
          <a:p>
            <a:pPr marL="0" indent="0">
              <a:buNone/>
            </a:pPr>
            <a:r>
              <a:rPr lang="en-GB" b="1" dirty="0"/>
              <a:t>Weaknesses or inadequacies (NFG)</a:t>
            </a:r>
          </a:p>
          <a:p>
            <a:r>
              <a:rPr lang="en-GB" sz="2400" dirty="0"/>
              <a:t>Inadequate data/information/intelligence -to inform the decision makers at all levels.</a:t>
            </a:r>
          </a:p>
          <a:p>
            <a:r>
              <a:rPr lang="en-GB" sz="2400" dirty="0"/>
              <a:t>Asymmetric imbalance in vertical power and communication flows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405700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EC2200-D6F2-4734-A526-79BDE82E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FFFFFF"/>
                </a:solidFill>
                <a:latin typeface="+mn-lt"/>
              </a:rPr>
            </a:br>
            <a:r>
              <a:rPr lang="en-GB" b="1" dirty="0">
                <a:solidFill>
                  <a:srgbClr val="FFFFFF"/>
                </a:solidFill>
                <a:latin typeface="+mn-lt"/>
              </a:rPr>
              <a:t>3</a:t>
            </a:r>
            <a:r>
              <a:rPr lang="en-GB" sz="3800" b="1" dirty="0">
                <a:solidFill>
                  <a:srgbClr val="FFFFFF"/>
                </a:solidFill>
                <a:latin typeface="+mn-lt"/>
              </a:rPr>
              <a:t>.</a:t>
            </a:r>
            <a:br>
              <a:rPr lang="en-GB" sz="3800" dirty="0">
                <a:solidFill>
                  <a:srgbClr val="FFFFFF"/>
                </a:solidFill>
              </a:rPr>
            </a:br>
            <a:r>
              <a:rPr lang="en-GB" sz="3800" b="1" dirty="0">
                <a:solidFill>
                  <a:srgbClr val="FFFFFF"/>
                </a:solidFill>
                <a:latin typeface="+mn-lt"/>
              </a:rPr>
              <a:t>Prevention and Protection Services</a:t>
            </a:r>
            <a:br>
              <a:rPr lang="en-GB" sz="3800" dirty="0">
                <a:solidFill>
                  <a:srgbClr val="FFFFFF"/>
                </a:solidFill>
              </a:rPr>
            </a:br>
            <a:endParaRPr lang="en-GB" sz="3800" dirty="0">
              <a:solidFill>
                <a:srgbClr val="FFFFFF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126D2-2828-43A3-896A-5C6E13083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1436914"/>
            <a:ext cx="7037591" cy="472507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Strongly positive findings</a:t>
            </a:r>
          </a:p>
          <a:p>
            <a:r>
              <a:rPr lang="en-GB" sz="2600" dirty="0"/>
              <a:t>Innovation and collaboration surged –as it got longer so did the number scope scale of innovative and creative systems, processes, activities and services wanted to contribute</a:t>
            </a:r>
          </a:p>
          <a:p>
            <a:r>
              <a:rPr lang="en-GB" sz="2600" dirty="0"/>
              <a:t>Safe and Well clinic in the waiting area of vaccination hubs</a:t>
            </a:r>
          </a:p>
          <a:p>
            <a:pPr marL="0" indent="0">
              <a:buNone/>
            </a:pPr>
            <a:r>
              <a:rPr lang="en-GB" sz="2600" dirty="0"/>
              <a:t> </a:t>
            </a:r>
            <a:endParaRPr lang="en-GB" sz="2600" b="1" dirty="0"/>
          </a:p>
          <a:p>
            <a:pPr marL="0" indent="0">
              <a:buNone/>
            </a:pPr>
            <a:r>
              <a:rPr lang="en-GB" b="1" dirty="0"/>
              <a:t>Weaknesses or inadequacies (NFG)</a:t>
            </a:r>
          </a:p>
          <a:p>
            <a:r>
              <a:rPr lang="en-GB" sz="2600" dirty="0"/>
              <a:t>Business as usual impossible/P&amp;P severely curtailed or stopped</a:t>
            </a:r>
          </a:p>
          <a:p>
            <a:r>
              <a:rPr lang="en-GB" sz="2600" dirty="0"/>
              <a:t>Early days some self-imposed over-reaction </a:t>
            </a:r>
            <a:endParaRPr lang="en-GB" sz="2600" b="1" dirty="0"/>
          </a:p>
          <a:p>
            <a:endParaRPr lang="en-GB" sz="2600" b="1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13244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55B5B7-C43E-4DA6-9EDC-D13AFE55A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02" y="1321743"/>
            <a:ext cx="4387633" cy="4277890"/>
          </a:xfrm>
        </p:spPr>
        <p:txBody>
          <a:bodyPr anchor="ctr">
            <a:normAutofit/>
          </a:bodyPr>
          <a:lstStyle/>
          <a:p>
            <a:r>
              <a:rPr lang="en-GB" sz="4800" b="1" dirty="0">
                <a:solidFill>
                  <a:srgbClr val="FFFFFF"/>
                </a:solidFill>
                <a:latin typeface="+mn-lt"/>
              </a:rPr>
              <a:t>4.</a:t>
            </a:r>
            <a:br>
              <a:rPr lang="en-GB" sz="48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Support Services 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and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support actions</a:t>
            </a:r>
            <a:br>
              <a:rPr lang="en-GB" sz="4800" dirty="0">
                <a:solidFill>
                  <a:srgbClr val="FFFFFF"/>
                </a:solidFill>
              </a:rPr>
            </a:br>
            <a:endParaRPr lang="en-GB" sz="4800" dirty="0">
              <a:solidFill>
                <a:srgbClr val="FFFFFF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9BA7-3942-4EEC-973C-D4BE22B2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616" y="532993"/>
            <a:ext cx="6070633" cy="58772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1" dirty="0"/>
              <a:t>Strongly positive findings</a:t>
            </a:r>
          </a:p>
          <a:p>
            <a:r>
              <a:rPr lang="en-GB" sz="2400" dirty="0"/>
              <a:t>Successful transition to working from home</a:t>
            </a:r>
          </a:p>
          <a:p>
            <a:r>
              <a:rPr lang="en-GB" sz="2400" dirty="0"/>
              <a:t>Local digital transformation, procurement and the role of NFCC. </a:t>
            </a:r>
          </a:p>
          <a:p>
            <a:r>
              <a:rPr lang="en-GB" sz="2400" dirty="0"/>
              <a:t>Protection of staff from COVID-19 absenteeism reduced while presenteeism diminished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b="1" dirty="0"/>
              <a:t>Weaknesses or inadequacies (NFG)</a:t>
            </a:r>
          </a:p>
          <a:p>
            <a:r>
              <a:rPr lang="en-GB" sz="2400" dirty="0"/>
              <a:t>Progress on national reforms virtually ceased</a:t>
            </a:r>
          </a:p>
          <a:p>
            <a:r>
              <a:rPr lang="en-GB" sz="2400" dirty="0"/>
              <a:t>Friction with emergency systems/structures becoming embedded </a:t>
            </a:r>
          </a:p>
        </p:txBody>
      </p:sp>
    </p:spTree>
    <p:extLst>
      <p:ext uri="{BB962C8B-B14F-4D97-AF65-F5344CB8AC3E}">
        <p14:creationId xmlns:p14="http://schemas.microsoft.com/office/powerpoint/2010/main" val="321534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24th Annual IRSPM Conference 20th - 23rd April 2021 ,      Public Management, Governance, and Policy in Extraordinary Times: Challenges and Opportunities    Emergency Services  Panel P07</vt:lpstr>
      <vt:lpstr>Introduction and Background</vt:lpstr>
      <vt:lpstr>Purpose of the Paper </vt:lpstr>
      <vt:lpstr>Evidence,  Data and Intelligence</vt:lpstr>
      <vt:lpstr>Findings     A critical appraisal of the output of the 3 initiatives has been synthesised under 5 headings </vt:lpstr>
      <vt:lpstr>1. Collaborative  actions</vt:lpstr>
      <vt:lpstr>2. FRSs’ response and their response services</vt:lpstr>
      <vt:lpstr> 3. Prevention and Protection Services </vt:lpstr>
      <vt:lpstr>4. Support Services  and support actions </vt:lpstr>
      <vt:lpstr> 5. The COVID-19 ‘Tripartite’ agreement    </vt:lpstr>
      <vt:lpstr>Conclusions….  and next steps</vt:lpstr>
      <vt:lpstr>Thankyou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24th Annual IRSPM Conference,  Public Management, Governance, and Policy in Extraordinary Times: Challenges and Opportunities  20th - 23rd April 2021  Emergency Services Panel P07</dc:title>
  <dc:creator>Murphy, Peter</dc:creator>
  <cp:lastModifiedBy>Silvester, Jeremy</cp:lastModifiedBy>
  <cp:revision>35</cp:revision>
  <dcterms:created xsi:type="dcterms:W3CDTF">2021-03-29T14:38:49Z</dcterms:created>
  <dcterms:modified xsi:type="dcterms:W3CDTF">2021-04-22T13:39:15Z</dcterms:modified>
</cp:coreProperties>
</file>