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8"/>
  </p:notesMasterIdLst>
  <p:sldIdLst>
    <p:sldId id="259" r:id="rId5"/>
    <p:sldId id="267" r:id="rId6"/>
    <p:sldId id="269" r:id="rId7"/>
    <p:sldId id="270" r:id="rId8"/>
    <p:sldId id="260" r:id="rId9"/>
    <p:sldId id="271" r:id="rId10"/>
    <p:sldId id="275" r:id="rId11"/>
    <p:sldId id="272" r:id="rId12"/>
    <p:sldId id="274" r:id="rId13"/>
    <p:sldId id="262" r:id="rId14"/>
    <p:sldId id="276" r:id="rId15"/>
    <p:sldId id="277" r:id="rId16"/>
    <p:sldId id="27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C22"/>
    <a:srgbClr val="F6A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52" autoAdjust="0"/>
    <p:restoredTop sz="76121" autoAdjust="0"/>
  </p:normalViewPr>
  <p:slideViewPr>
    <p:cSldViewPr snapToGrid="0">
      <p:cViewPr varScale="1">
        <p:scale>
          <a:sx n="42" d="100"/>
          <a:sy n="42" d="100"/>
        </p:scale>
        <p:origin x="1171" y="3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FB5779-20BE-49EA-B616-FE79D8EDE3D5}" type="doc">
      <dgm:prSet loTypeId="urn:microsoft.com/office/officeart/2009/layout/CircleArrowProcess" loCatId="process" qsTypeId="urn:microsoft.com/office/officeart/2005/8/quickstyle/simple1" qsCatId="simple" csTypeId="urn:microsoft.com/office/officeart/2005/8/colors/accent0_1" csCatId="mainScheme" phldr="1"/>
      <dgm:spPr/>
    </dgm:pt>
    <dgm:pt modelId="{D3BCD4EE-C5AC-4706-8B2D-C7F074EDC577}">
      <dgm:prSet phldrT="[Text]"/>
      <dgm:spPr/>
      <dgm:t>
        <a:bodyPr/>
        <a:lstStyle/>
        <a:p>
          <a:r>
            <a:rPr lang="en-US" dirty="0"/>
            <a:t>Home Fire Safety Checks (since 2004)</a:t>
          </a:r>
        </a:p>
      </dgm:t>
    </dgm:pt>
    <dgm:pt modelId="{254BC671-B9A9-4DC6-845C-5D6B58D10681}" type="parTrans" cxnId="{C9CEC394-98F8-4878-862E-6A96350310EA}">
      <dgm:prSet/>
      <dgm:spPr/>
      <dgm:t>
        <a:bodyPr/>
        <a:lstStyle/>
        <a:p>
          <a:endParaRPr lang="en-US"/>
        </a:p>
      </dgm:t>
    </dgm:pt>
    <dgm:pt modelId="{193FFEBB-6F32-435E-8411-D82EFFB9558A}" type="sibTrans" cxnId="{C9CEC394-98F8-4878-862E-6A96350310EA}">
      <dgm:prSet/>
      <dgm:spPr/>
      <dgm:t>
        <a:bodyPr/>
        <a:lstStyle/>
        <a:p>
          <a:endParaRPr lang="en-US"/>
        </a:p>
      </dgm:t>
    </dgm:pt>
    <dgm:pt modelId="{C2FAEDF3-694B-4AE5-9FE7-5CB48A1620C8}">
      <dgm:prSet phldrT="[Text]"/>
      <dgm:spPr/>
      <dgm:t>
        <a:bodyPr/>
        <a:lstStyle/>
        <a:p>
          <a:r>
            <a:rPr lang="en-US" dirty="0"/>
            <a:t>Safe and Well Visits (since 2018)</a:t>
          </a:r>
        </a:p>
      </dgm:t>
    </dgm:pt>
    <dgm:pt modelId="{7B733C8D-283F-4C61-BF45-9F06B2C6BB30}" type="parTrans" cxnId="{1A5955D0-352C-4F1F-BA15-5DC185527D63}">
      <dgm:prSet/>
      <dgm:spPr/>
      <dgm:t>
        <a:bodyPr/>
        <a:lstStyle/>
        <a:p>
          <a:endParaRPr lang="en-US"/>
        </a:p>
      </dgm:t>
    </dgm:pt>
    <dgm:pt modelId="{A8FE52AA-F198-41E7-83E0-5440AEC68B92}" type="sibTrans" cxnId="{1A5955D0-352C-4F1F-BA15-5DC185527D63}">
      <dgm:prSet/>
      <dgm:spPr/>
      <dgm:t>
        <a:bodyPr/>
        <a:lstStyle/>
        <a:p>
          <a:endParaRPr lang="en-US"/>
        </a:p>
      </dgm:t>
    </dgm:pt>
    <dgm:pt modelId="{F608BE4B-EFB0-4482-AA2D-4E0F960E67C7}" type="pres">
      <dgm:prSet presAssocID="{FBFB5779-20BE-49EA-B616-FE79D8EDE3D5}" presName="Name0" presStyleCnt="0">
        <dgm:presLayoutVars>
          <dgm:chMax val="7"/>
          <dgm:chPref val="7"/>
          <dgm:dir/>
          <dgm:animLvl val="lvl"/>
        </dgm:presLayoutVars>
      </dgm:prSet>
      <dgm:spPr/>
    </dgm:pt>
    <dgm:pt modelId="{C73E22A0-423A-4D57-8FEF-85CCB740192F}" type="pres">
      <dgm:prSet presAssocID="{D3BCD4EE-C5AC-4706-8B2D-C7F074EDC577}" presName="Accent1" presStyleCnt="0"/>
      <dgm:spPr/>
    </dgm:pt>
    <dgm:pt modelId="{DAF3E4D7-72F0-421E-AA62-792B70ADCE5E}" type="pres">
      <dgm:prSet presAssocID="{D3BCD4EE-C5AC-4706-8B2D-C7F074EDC577}" presName="Accent" presStyleLbl="node1" presStyleIdx="0" presStyleCnt="2"/>
      <dgm:spPr/>
    </dgm:pt>
    <dgm:pt modelId="{4F7CE9B3-1B26-4366-AEC4-B55E640ABA55}" type="pres">
      <dgm:prSet presAssocID="{D3BCD4EE-C5AC-4706-8B2D-C7F074EDC577}" presName="Parent1" presStyleLbl="revTx" presStyleIdx="0" presStyleCnt="2">
        <dgm:presLayoutVars>
          <dgm:chMax val="1"/>
          <dgm:chPref val="1"/>
          <dgm:bulletEnabled val="1"/>
        </dgm:presLayoutVars>
      </dgm:prSet>
      <dgm:spPr/>
    </dgm:pt>
    <dgm:pt modelId="{6357E855-5FD9-43A1-A43C-E9C3E4ED8544}" type="pres">
      <dgm:prSet presAssocID="{C2FAEDF3-694B-4AE5-9FE7-5CB48A1620C8}" presName="Accent2" presStyleCnt="0"/>
      <dgm:spPr/>
    </dgm:pt>
    <dgm:pt modelId="{571F13D3-C7B5-4B17-A524-F21128B41EC1}" type="pres">
      <dgm:prSet presAssocID="{C2FAEDF3-694B-4AE5-9FE7-5CB48A1620C8}" presName="Accent" presStyleLbl="node1" presStyleIdx="1" presStyleCnt="2"/>
      <dgm:spPr/>
    </dgm:pt>
    <dgm:pt modelId="{19D96570-9CF6-49CF-8C32-87D1AB68862D}" type="pres">
      <dgm:prSet presAssocID="{C2FAEDF3-694B-4AE5-9FE7-5CB48A1620C8}" presName="Parent2" presStyleLbl="revTx" presStyleIdx="1" presStyleCnt="2">
        <dgm:presLayoutVars>
          <dgm:chMax val="1"/>
          <dgm:chPref val="1"/>
          <dgm:bulletEnabled val="1"/>
        </dgm:presLayoutVars>
      </dgm:prSet>
      <dgm:spPr/>
    </dgm:pt>
  </dgm:ptLst>
  <dgm:cxnLst>
    <dgm:cxn modelId="{5F992331-E7F1-49AF-9E54-7E70B84172D1}" type="presOf" srcId="{FBFB5779-20BE-49EA-B616-FE79D8EDE3D5}" destId="{F608BE4B-EFB0-4482-AA2D-4E0F960E67C7}" srcOrd="0" destOrd="0" presId="urn:microsoft.com/office/officeart/2009/layout/CircleArrowProcess"/>
    <dgm:cxn modelId="{C9CEC394-98F8-4878-862E-6A96350310EA}" srcId="{FBFB5779-20BE-49EA-B616-FE79D8EDE3D5}" destId="{D3BCD4EE-C5AC-4706-8B2D-C7F074EDC577}" srcOrd="0" destOrd="0" parTransId="{254BC671-B9A9-4DC6-845C-5D6B58D10681}" sibTransId="{193FFEBB-6F32-435E-8411-D82EFFB9558A}"/>
    <dgm:cxn modelId="{1A5955D0-352C-4F1F-BA15-5DC185527D63}" srcId="{FBFB5779-20BE-49EA-B616-FE79D8EDE3D5}" destId="{C2FAEDF3-694B-4AE5-9FE7-5CB48A1620C8}" srcOrd="1" destOrd="0" parTransId="{7B733C8D-283F-4C61-BF45-9F06B2C6BB30}" sibTransId="{A8FE52AA-F198-41E7-83E0-5440AEC68B92}"/>
    <dgm:cxn modelId="{8C647DDB-0758-47C8-BEAB-7F904451579E}" type="presOf" srcId="{D3BCD4EE-C5AC-4706-8B2D-C7F074EDC577}" destId="{4F7CE9B3-1B26-4366-AEC4-B55E640ABA55}" srcOrd="0" destOrd="0" presId="urn:microsoft.com/office/officeart/2009/layout/CircleArrowProcess"/>
    <dgm:cxn modelId="{A7484CE0-533F-4FE3-8A57-60F0F9D2DE61}" type="presOf" srcId="{C2FAEDF3-694B-4AE5-9FE7-5CB48A1620C8}" destId="{19D96570-9CF6-49CF-8C32-87D1AB68862D}" srcOrd="0" destOrd="0" presId="urn:microsoft.com/office/officeart/2009/layout/CircleArrowProcess"/>
    <dgm:cxn modelId="{61A91B48-98FA-469B-90AC-D3D98C9EE986}" type="presParOf" srcId="{F608BE4B-EFB0-4482-AA2D-4E0F960E67C7}" destId="{C73E22A0-423A-4D57-8FEF-85CCB740192F}" srcOrd="0" destOrd="0" presId="urn:microsoft.com/office/officeart/2009/layout/CircleArrowProcess"/>
    <dgm:cxn modelId="{F7F48123-1A87-4C4F-8F6E-BDA7BA1887B9}" type="presParOf" srcId="{C73E22A0-423A-4D57-8FEF-85CCB740192F}" destId="{DAF3E4D7-72F0-421E-AA62-792B70ADCE5E}" srcOrd="0" destOrd="0" presId="urn:microsoft.com/office/officeart/2009/layout/CircleArrowProcess"/>
    <dgm:cxn modelId="{E1655A30-7577-4FE4-9D3F-14A0EDB44500}" type="presParOf" srcId="{F608BE4B-EFB0-4482-AA2D-4E0F960E67C7}" destId="{4F7CE9B3-1B26-4366-AEC4-B55E640ABA55}" srcOrd="1" destOrd="0" presId="urn:microsoft.com/office/officeart/2009/layout/CircleArrowProcess"/>
    <dgm:cxn modelId="{8F76326D-9B30-48D6-A6C5-D34ED69024DC}" type="presParOf" srcId="{F608BE4B-EFB0-4482-AA2D-4E0F960E67C7}" destId="{6357E855-5FD9-43A1-A43C-E9C3E4ED8544}" srcOrd="2" destOrd="0" presId="urn:microsoft.com/office/officeart/2009/layout/CircleArrowProcess"/>
    <dgm:cxn modelId="{39E735B8-8FE5-4CA6-9644-7F69F8AC1156}" type="presParOf" srcId="{6357E855-5FD9-43A1-A43C-E9C3E4ED8544}" destId="{571F13D3-C7B5-4B17-A524-F21128B41EC1}" srcOrd="0" destOrd="0" presId="urn:microsoft.com/office/officeart/2009/layout/CircleArrowProcess"/>
    <dgm:cxn modelId="{000F938B-163C-4F2C-B319-A4717DFCC4F9}" type="presParOf" srcId="{F608BE4B-EFB0-4482-AA2D-4E0F960E67C7}" destId="{19D96570-9CF6-49CF-8C32-87D1AB68862D}" srcOrd="3"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97FDD2-6402-44C1-8FEC-41642411EE3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C543B4AA-0D4F-4E02-8C37-74CC5F2193B2}">
      <dgm:prSet phldrT="[Text]"/>
      <dgm:spPr/>
      <dgm:t>
        <a:bodyPr/>
        <a:lstStyle/>
        <a:p>
          <a:r>
            <a:rPr lang="en-US"/>
            <a:t>Cost Benefit Analysis</a:t>
          </a:r>
        </a:p>
      </dgm:t>
    </dgm:pt>
    <dgm:pt modelId="{77EDBD1A-715B-4270-BBAA-998FBA653FC2}" type="parTrans" cxnId="{509FF3C4-35DD-4631-A686-4BA50B112F8F}">
      <dgm:prSet/>
      <dgm:spPr/>
      <dgm:t>
        <a:bodyPr/>
        <a:lstStyle/>
        <a:p>
          <a:pPr algn="just"/>
          <a:endParaRPr lang="en-US"/>
        </a:p>
      </dgm:t>
    </dgm:pt>
    <dgm:pt modelId="{C6A87789-6DD2-43A5-8171-806FF15D4B66}" type="sibTrans" cxnId="{509FF3C4-35DD-4631-A686-4BA50B112F8F}">
      <dgm:prSet/>
      <dgm:spPr/>
      <dgm:t>
        <a:bodyPr/>
        <a:lstStyle/>
        <a:p>
          <a:endParaRPr lang="en-US"/>
        </a:p>
      </dgm:t>
    </dgm:pt>
    <dgm:pt modelId="{D03C7DD6-FB81-445D-97C7-8914F01D30AE}">
      <dgm:prSet phldrT="[Text]"/>
      <dgm:spPr/>
      <dgm:t>
        <a:bodyPr/>
        <a:lstStyle/>
        <a:p>
          <a:r>
            <a:rPr lang="en-US"/>
            <a:t>Cost Effectiveness Analysis</a:t>
          </a:r>
        </a:p>
      </dgm:t>
    </dgm:pt>
    <dgm:pt modelId="{4C3A620D-0BA3-4195-8C31-4D1DFFF22193}" type="parTrans" cxnId="{76B1DB2B-EF71-4D08-927C-96F915431A56}">
      <dgm:prSet/>
      <dgm:spPr/>
      <dgm:t>
        <a:bodyPr/>
        <a:lstStyle/>
        <a:p>
          <a:pPr algn="just"/>
          <a:endParaRPr lang="en-US"/>
        </a:p>
      </dgm:t>
    </dgm:pt>
    <dgm:pt modelId="{A43E0460-9B47-4AFE-8BAC-6A438DBA14C8}" type="sibTrans" cxnId="{76B1DB2B-EF71-4D08-927C-96F915431A56}">
      <dgm:prSet/>
      <dgm:spPr/>
      <dgm:t>
        <a:bodyPr/>
        <a:lstStyle/>
        <a:p>
          <a:endParaRPr lang="en-US"/>
        </a:p>
      </dgm:t>
    </dgm:pt>
    <dgm:pt modelId="{6CC55742-9B67-41A8-8040-89C34405B07B}">
      <dgm:prSet phldrT="[Text]"/>
      <dgm:spPr/>
      <dgm:t>
        <a:bodyPr/>
        <a:lstStyle/>
        <a:p>
          <a:r>
            <a:rPr lang="en-US" dirty="0"/>
            <a:t>Social Return on Investment</a:t>
          </a:r>
        </a:p>
      </dgm:t>
    </dgm:pt>
    <dgm:pt modelId="{15CF9F5F-EDF1-49E7-A0F4-E59477C76851}" type="parTrans" cxnId="{2D2B5569-50B8-4647-9D16-D7653A56C8BD}">
      <dgm:prSet/>
      <dgm:spPr/>
      <dgm:t>
        <a:bodyPr/>
        <a:lstStyle/>
        <a:p>
          <a:pPr algn="just"/>
          <a:endParaRPr lang="en-US"/>
        </a:p>
      </dgm:t>
    </dgm:pt>
    <dgm:pt modelId="{5FEEC2C0-6C58-41C8-872F-144131AE78C0}" type="sibTrans" cxnId="{2D2B5569-50B8-4647-9D16-D7653A56C8BD}">
      <dgm:prSet/>
      <dgm:spPr/>
      <dgm:t>
        <a:bodyPr/>
        <a:lstStyle/>
        <a:p>
          <a:endParaRPr lang="en-US"/>
        </a:p>
      </dgm:t>
    </dgm:pt>
    <dgm:pt modelId="{F76B7B63-23E2-428B-9C11-94B6AD591EA0}">
      <dgm:prSet phldrT="[Text]"/>
      <dgm:spPr/>
      <dgm:t>
        <a:bodyPr/>
        <a:lstStyle/>
        <a:p>
          <a:r>
            <a:rPr lang="en-US" dirty="0"/>
            <a:t>NHS Quality Adjusted Life Years</a:t>
          </a:r>
        </a:p>
      </dgm:t>
    </dgm:pt>
    <dgm:pt modelId="{90025C04-1F0D-4902-8319-8AA1B0CC6F51}" type="parTrans" cxnId="{407844DB-4DB0-456C-85A8-1021443F698B}">
      <dgm:prSet/>
      <dgm:spPr/>
      <dgm:t>
        <a:bodyPr/>
        <a:lstStyle/>
        <a:p>
          <a:endParaRPr lang="en-US"/>
        </a:p>
      </dgm:t>
    </dgm:pt>
    <dgm:pt modelId="{66CDA402-CAA3-48BD-8D24-E2DC451B68B3}" type="sibTrans" cxnId="{407844DB-4DB0-456C-85A8-1021443F698B}">
      <dgm:prSet/>
      <dgm:spPr/>
      <dgm:t>
        <a:bodyPr/>
        <a:lstStyle/>
        <a:p>
          <a:endParaRPr lang="en-US"/>
        </a:p>
      </dgm:t>
    </dgm:pt>
    <dgm:pt modelId="{3E433692-583F-432D-9286-59BA54D79BF4}">
      <dgm:prSet phldrT="[Text]"/>
      <dgm:spPr/>
      <dgm:t>
        <a:bodyPr/>
        <a:lstStyle/>
        <a:p>
          <a:r>
            <a:rPr lang="en-US" dirty="0"/>
            <a:t>HMT Value of a Prevented Fatality</a:t>
          </a:r>
        </a:p>
      </dgm:t>
    </dgm:pt>
    <dgm:pt modelId="{8D520A25-CE75-47E9-8296-F7A022B6238A}" type="parTrans" cxnId="{3766EA70-15DC-44E9-A046-9B37DF4EBC1C}">
      <dgm:prSet/>
      <dgm:spPr/>
      <dgm:t>
        <a:bodyPr/>
        <a:lstStyle/>
        <a:p>
          <a:endParaRPr lang="en-US"/>
        </a:p>
      </dgm:t>
    </dgm:pt>
    <dgm:pt modelId="{DB2E4AE0-B3AC-45FC-A986-7382AFB071F8}" type="sibTrans" cxnId="{3766EA70-15DC-44E9-A046-9B37DF4EBC1C}">
      <dgm:prSet/>
      <dgm:spPr/>
      <dgm:t>
        <a:bodyPr/>
        <a:lstStyle/>
        <a:p>
          <a:endParaRPr lang="en-US"/>
        </a:p>
      </dgm:t>
    </dgm:pt>
    <dgm:pt modelId="{A969F909-966B-DB49-93EC-D35793BB480B}" type="pres">
      <dgm:prSet presAssocID="{E397FDD2-6402-44C1-8FEC-41642411EE30}" presName="linear" presStyleCnt="0">
        <dgm:presLayoutVars>
          <dgm:dir/>
          <dgm:animLvl val="lvl"/>
          <dgm:resizeHandles val="exact"/>
        </dgm:presLayoutVars>
      </dgm:prSet>
      <dgm:spPr/>
    </dgm:pt>
    <dgm:pt modelId="{5A612597-A7B6-F044-A365-45977FFA9960}" type="pres">
      <dgm:prSet presAssocID="{C543B4AA-0D4F-4E02-8C37-74CC5F2193B2}" presName="parentLin" presStyleCnt="0"/>
      <dgm:spPr/>
    </dgm:pt>
    <dgm:pt modelId="{44900722-272B-0C41-930F-3982898F51B6}" type="pres">
      <dgm:prSet presAssocID="{C543B4AA-0D4F-4E02-8C37-74CC5F2193B2}" presName="parentLeftMargin" presStyleLbl="node1" presStyleIdx="0" presStyleCnt="5"/>
      <dgm:spPr/>
    </dgm:pt>
    <dgm:pt modelId="{CD44001E-9B70-CD41-A607-C026A421AD9B}" type="pres">
      <dgm:prSet presAssocID="{C543B4AA-0D4F-4E02-8C37-74CC5F2193B2}" presName="parentText" presStyleLbl="node1" presStyleIdx="0" presStyleCnt="5">
        <dgm:presLayoutVars>
          <dgm:chMax val="0"/>
          <dgm:bulletEnabled val="1"/>
        </dgm:presLayoutVars>
      </dgm:prSet>
      <dgm:spPr/>
    </dgm:pt>
    <dgm:pt modelId="{EFCDB9CE-4F78-584A-B644-EA6DCFFD7539}" type="pres">
      <dgm:prSet presAssocID="{C543B4AA-0D4F-4E02-8C37-74CC5F2193B2}" presName="negativeSpace" presStyleCnt="0"/>
      <dgm:spPr/>
    </dgm:pt>
    <dgm:pt modelId="{641ECF43-7BF4-C842-877C-4A3819E1F3D6}" type="pres">
      <dgm:prSet presAssocID="{C543B4AA-0D4F-4E02-8C37-74CC5F2193B2}" presName="childText" presStyleLbl="conFgAcc1" presStyleIdx="0" presStyleCnt="5">
        <dgm:presLayoutVars>
          <dgm:bulletEnabled val="1"/>
        </dgm:presLayoutVars>
      </dgm:prSet>
      <dgm:spPr/>
    </dgm:pt>
    <dgm:pt modelId="{66BCF2F9-0294-D446-B16D-A574D93230D3}" type="pres">
      <dgm:prSet presAssocID="{C6A87789-6DD2-43A5-8171-806FF15D4B66}" presName="spaceBetweenRectangles" presStyleCnt="0"/>
      <dgm:spPr/>
    </dgm:pt>
    <dgm:pt modelId="{9DAE7802-437B-BA4D-96A1-05CC3FAF206F}" type="pres">
      <dgm:prSet presAssocID="{D03C7DD6-FB81-445D-97C7-8914F01D30AE}" presName="parentLin" presStyleCnt="0"/>
      <dgm:spPr/>
    </dgm:pt>
    <dgm:pt modelId="{6522DB30-AA28-A443-8D9E-52244B89B116}" type="pres">
      <dgm:prSet presAssocID="{D03C7DD6-FB81-445D-97C7-8914F01D30AE}" presName="parentLeftMargin" presStyleLbl="node1" presStyleIdx="0" presStyleCnt="5"/>
      <dgm:spPr/>
    </dgm:pt>
    <dgm:pt modelId="{8F4A4437-2634-EA40-87E0-289B53FBEE91}" type="pres">
      <dgm:prSet presAssocID="{D03C7DD6-FB81-445D-97C7-8914F01D30AE}" presName="parentText" presStyleLbl="node1" presStyleIdx="1" presStyleCnt="5">
        <dgm:presLayoutVars>
          <dgm:chMax val="0"/>
          <dgm:bulletEnabled val="1"/>
        </dgm:presLayoutVars>
      </dgm:prSet>
      <dgm:spPr/>
    </dgm:pt>
    <dgm:pt modelId="{368E14AE-0785-F041-9B83-391EAF0DB2F8}" type="pres">
      <dgm:prSet presAssocID="{D03C7DD6-FB81-445D-97C7-8914F01D30AE}" presName="negativeSpace" presStyleCnt="0"/>
      <dgm:spPr/>
    </dgm:pt>
    <dgm:pt modelId="{8799D2CB-4C05-444D-94A5-B087C7073DDD}" type="pres">
      <dgm:prSet presAssocID="{D03C7DD6-FB81-445D-97C7-8914F01D30AE}" presName="childText" presStyleLbl="conFgAcc1" presStyleIdx="1" presStyleCnt="5">
        <dgm:presLayoutVars>
          <dgm:bulletEnabled val="1"/>
        </dgm:presLayoutVars>
      </dgm:prSet>
      <dgm:spPr/>
    </dgm:pt>
    <dgm:pt modelId="{2938B1C2-88BD-1E40-BD69-BA16CB8BB93D}" type="pres">
      <dgm:prSet presAssocID="{A43E0460-9B47-4AFE-8BAC-6A438DBA14C8}" presName="spaceBetweenRectangles" presStyleCnt="0"/>
      <dgm:spPr/>
    </dgm:pt>
    <dgm:pt modelId="{7AC21659-5788-BD43-A7FE-A8170B898C86}" type="pres">
      <dgm:prSet presAssocID="{6CC55742-9B67-41A8-8040-89C34405B07B}" presName="parentLin" presStyleCnt="0"/>
      <dgm:spPr/>
    </dgm:pt>
    <dgm:pt modelId="{046C2B7A-35FB-6048-B998-12A8954C70DD}" type="pres">
      <dgm:prSet presAssocID="{6CC55742-9B67-41A8-8040-89C34405B07B}" presName="parentLeftMargin" presStyleLbl="node1" presStyleIdx="1" presStyleCnt="5"/>
      <dgm:spPr/>
    </dgm:pt>
    <dgm:pt modelId="{4920ADA2-3D2B-E24C-9F34-80D97636FCD8}" type="pres">
      <dgm:prSet presAssocID="{6CC55742-9B67-41A8-8040-89C34405B07B}" presName="parentText" presStyleLbl="node1" presStyleIdx="2" presStyleCnt="5">
        <dgm:presLayoutVars>
          <dgm:chMax val="0"/>
          <dgm:bulletEnabled val="1"/>
        </dgm:presLayoutVars>
      </dgm:prSet>
      <dgm:spPr/>
    </dgm:pt>
    <dgm:pt modelId="{A4928112-0C70-F74F-88A5-F94EF1AFAF94}" type="pres">
      <dgm:prSet presAssocID="{6CC55742-9B67-41A8-8040-89C34405B07B}" presName="negativeSpace" presStyleCnt="0"/>
      <dgm:spPr/>
    </dgm:pt>
    <dgm:pt modelId="{9D8EA9B2-A8AE-F64E-9854-3A51F165DF28}" type="pres">
      <dgm:prSet presAssocID="{6CC55742-9B67-41A8-8040-89C34405B07B}" presName="childText" presStyleLbl="conFgAcc1" presStyleIdx="2" presStyleCnt="5">
        <dgm:presLayoutVars>
          <dgm:bulletEnabled val="1"/>
        </dgm:presLayoutVars>
      </dgm:prSet>
      <dgm:spPr/>
    </dgm:pt>
    <dgm:pt modelId="{03F7C50B-8777-6F4E-965F-84F1E9D165B5}" type="pres">
      <dgm:prSet presAssocID="{5FEEC2C0-6C58-41C8-872F-144131AE78C0}" presName="spaceBetweenRectangles" presStyleCnt="0"/>
      <dgm:spPr/>
    </dgm:pt>
    <dgm:pt modelId="{8D609D73-C164-C94D-ACDA-CEC4089292E9}" type="pres">
      <dgm:prSet presAssocID="{F76B7B63-23E2-428B-9C11-94B6AD591EA0}" presName="parentLin" presStyleCnt="0"/>
      <dgm:spPr/>
    </dgm:pt>
    <dgm:pt modelId="{A6D0D377-1174-1848-B62A-49E604B0A948}" type="pres">
      <dgm:prSet presAssocID="{F76B7B63-23E2-428B-9C11-94B6AD591EA0}" presName="parentLeftMargin" presStyleLbl="node1" presStyleIdx="2" presStyleCnt="5"/>
      <dgm:spPr/>
    </dgm:pt>
    <dgm:pt modelId="{3FD5529C-4AFC-1744-BDBF-620D3223F0C1}" type="pres">
      <dgm:prSet presAssocID="{F76B7B63-23E2-428B-9C11-94B6AD591EA0}" presName="parentText" presStyleLbl="node1" presStyleIdx="3" presStyleCnt="5">
        <dgm:presLayoutVars>
          <dgm:chMax val="0"/>
          <dgm:bulletEnabled val="1"/>
        </dgm:presLayoutVars>
      </dgm:prSet>
      <dgm:spPr/>
    </dgm:pt>
    <dgm:pt modelId="{1CD8EE36-8340-7642-9AA8-2A5AAF274554}" type="pres">
      <dgm:prSet presAssocID="{F76B7B63-23E2-428B-9C11-94B6AD591EA0}" presName="negativeSpace" presStyleCnt="0"/>
      <dgm:spPr/>
    </dgm:pt>
    <dgm:pt modelId="{832F5E5E-3570-854D-93E9-95194A419850}" type="pres">
      <dgm:prSet presAssocID="{F76B7B63-23E2-428B-9C11-94B6AD591EA0}" presName="childText" presStyleLbl="conFgAcc1" presStyleIdx="3" presStyleCnt="5">
        <dgm:presLayoutVars>
          <dgm:bulletEnabled val="1"/>
        </dgm:presLayoutVars>
      </dgm:prSet>
      <dgm:spPr/>
    </dgm:pt>
    <dgm:pt modelId="{AB702F8F-E5DF-7946-A051-6BF83A65BF8B}" type="pres">
      <dgm:prSet presAssocID="{66CDA402-CAA3-48BD-8D24-E2DC451B68B3}" presName="spaceBetweenRectangles" presStyleCnt="0"/>
      <dgm:spPr/>
    </dgm:pt>
    <dgm:pt modelId="{B42C6B72-7384-1A4A-B67A-F4128ABD6439}" type="pres">
      <dgm:prSet presAssocID="{3E433692-583F-432D-9286-59BA54D79BF4}" presName="parentLin" presStyleCnt="0"/>
      <dgm:spPr/>
    </dgm:pt>
    <dgm:pt modelId="{BBCED3E3-48B2-4340-806C-043E9EB3C12C}" type="pres">
      <dgm:prSet presAssocID="{3E433692-583F-432D-9286-59BA54D79BF4}" presName="parentLeftMargin" presStyleLbl="node1" presStyleIdx="3" presStyleCnt="5"/>
      <dgm:spPr/>
    </dgm:pt>
    <dgm:pt modelId="{8211E2E2-0632-F648-838D-FB361E9BF105}" type="pres">
      <dgm:prSet presAssocID="{3E433692-583F-432D-9286-59BA54D79BF4}" presName="parentText" presStyleLbl="node1" presStyleIdx="4" presStyleCnt="5">
        <dgm:presLayoutVars>
          <dgm:chMax val="0"/>
          <dgm:bulletEnabled val="1"/>
        </dgm:presLayoutVars>
      </dgm:prSet>
      <dgm:spPr/>
    </dgm:pt>
    <dgm:pt modelId="{10DA044E-2DF9-D04F-BA09-D547B3CE8201}" type="pres">
      <dgm:prSet presAssocID="{3E433692-583F-432D-9286-59BA54D79BF4}" presName="negativeSpace" presStyleCnt="0"/>
      <dgm:spPr/>
    </dgm:pt>
    <dgm:pt modelId="{7BED0AB5-36FE-EA42-A0CC-E31C07EFAA92}" type="pres">
      <dgm:prSet presAssocID="{3E433692-583F-432D-9286-59BA54D79BF4}" presName="childText" presStyleLbl="conFgAcc1" presStyleIdx="4" presStyleCnt="5">
        <dgm:presLayoutVars>
          <dgm:bulletEnabled val="1"/>
        </dgm:presLayoutVars>
      </dgm:prSet>
      <dgm:spPr/>
    </dgm:pt>
  </dgm:ptLst>
  <dgm:cxnLst>
    <dgm:cxn modelId="{CFBA410F-3607-FD4D-9A29-B06028E5D157}" type="presOf" srcId="{C543B4AA-0D4F-4E02-8C37-74CC5F2193B2}" destId="{44900722-272B-0C41-930F-3982898F51B6}" srcOrd="0" destOrd="0" presId="urn:microsoft.com/office/officeart/2005/8/layout/list1"/>
    <dgm:cxn modelId="{033AF322-56F1-594F-8202-BE5DA37138A9}" type="presOf" srcId="{E397FDD2-6402-44C1-8FEC-41642411EE30}" destId="{A969F909-966B-DB49-93EC-D35793BB480B}" srcOrd="0" destOrd="0" presId="urn:microsoft.com/office/officeart/2005/8/layout/list1"/>
    <dgm:cxn modelId="{76B1DB2B-EF71-4D08-927C-96F915431A56}" srcId="{E397FDD2-6402-44C1-8FEC-41642411EE30}" destId="{D03C7DD6-FB81-445D-97C7-8914F01D30AE}" srcOrd="1" destOrd="0" parTransId="{4C3A620D-0BA3-4195-8C31-4D1DFFF22193}" sibTransId="{A43E0460-9B47-4AFE-8BAC-6A438DBA14C8}"/>
    <dgm:cxn modelId="{5B5D9145-239F-814C-9D3D-0F8636AB0EA8}" type="presOf" srcId="{6CC55742-9B67-41A8-8040-89C34405B07B}" destId="{046C2B7A-35FB-6048-B998-12A8954C70DD}" srcOrd="0" destOrd="0" presId="urn:microsoft.com/office/officeart/2005/8/layout/list1"/>
    <dgm:cxn modelId="{2D2B5569-50B8-4647-9D16-D7653A56C8BD}" srcId="{E397FDD2-6402-44C1-8FEC-41642411EE30}" destId="{6CC55742-9B67-41A8-8040-89C34405B07B}" srcOrd="2" destOrd="0" parTransId="{15CF9F5F-EDF1-49E7-A0F4-E59477C76851}" sibTransId="{5FEEC2C0-6C58-41C8-872F-144131AE78C0}"/>
    <dgm:cxn modelId="{B125D16E-3A1B-8D4C-8AF6-A35F98CECD0A}" type="presOf" srcId="{F76B7B63-23E2-428B-9C11-94B6AD591EA0}" destId="{3FD5529C-4AFC-1744-BDBF-620D3223F0C1}" srcOrd="1" destOrd="0" presId="urn:microsoft.com/office/officeart/2005/8/layout/list1"/>
    <dgm:cxn modelId="{3766EA70-15DC-44E9-A046-9B37DF4EBC1C}" srcId="{E397FDD2-6402-44C1-8FEC-41642411EE30}" destId="{3E433692-583F-432D-9286-59BA54D79BF4}" srcOrd="4" destOrd="0" parTransId="{8D520A25-CE75-47E9-8296-F7A022B6238A}" sibTransId="{DB2E4AE0-B3AC-45FC-A986-7382AFB071F8}"/>
    <dgm:cxn modelId="{6EAE5A81-F41D-7E48-B189-E50EA0BFA1F5}" type="presOf" srcId="{D03C7DD6-FB81-445D-97C7-8914F01D30AE}" destId="{6522DB30-AA28-A443-8D9E-52244B89B116}" srcOrd="0" destOrd="0" presId="urn:microsoft.com/office/officeart/2005/8/layout/list1"/>
    <dgm:cxn modelId="{9A4B22B6-CD26-4049-B22A-B24C5EA3FF45}" type="presOf" srcId="{3E433692-583F-432D-9286-59BA54D79BF4}" destId="{8211E2E2-0632-F648-838D-FB361E9BF105}" srcOrd="1" destOrd="0" presId="urn:microsoft.com/office/officeart/2005/8/layout/list1"/>
    <dgm:cxn modelId="{509FF3C4-35DD-4631-A686-4BA50B112F8F}" srcId="{E397FDD2-6402-44C1-8FEC-41642411EE30}" destId="{C543B4AA-0D4F-4E02-8C37-74CC5F2193B2}" srcOrd="0" destOrd="0" parTransId="{77EDBD1A-715B-4270-BBAA-998FBA653FC2}" sibTransId="{C6A87789-6DD2-43A5-8171-806FF15D4B66}"/>
    <dgm:cxn modelId="{407844DB-4DB0-456C-85A8-1021443F698B}" srcId="{E397FDD2-6402-44C1-8FEC-41642411EE30}" destId="{F76B7B63-23E2-428B-9C11-94B6AD591EA0}" srcOrd="3" destOrd="0" parTransId="{90025C04-1F0D-4902-8319-8AA1B0CC6F51}" sibTransId="{66CDA402-CAA3-48BD-8D24-E2DC451B68B3}"/>
    <dgm:cxn modelId="{774FE0DD-0FC4-6245-BA06-DF6F02792718}" type="presOf" srcId="{F76B7B63-23E2-428B-9C11-94B6AD591EA0}" destId="{A6D0D377-1174-1848-B62A-49E604B0A948}" srcOrd="0" destOrd="0" presId="urn:microsoft.com/office/officeart/2005/8/layout/list1"/>
    <dgm:cxn modelId="{9B6F5AE2-D869-FE42-8346-1D62D267992D}" type="presOf" srcId="{C543B4AA-0D4F-4E02-8C37-74CC5F2193B2}" destId="{CD44001E-9B70-CD41-A607-C026A421AD9B}" srcOrd="1" destOrd="0" presId="urn:microsoft.com/office/officeart/2005/8/layout/list1"/>
    <dgm:cxn modelId="{0FD67BE7-57EF-FF44-84A7-25E01A488578}" type="presOf" srcId="{D03C7DD6-FB81-445D-97C7-8914F01D30AE}" destId="{8F4A4437-2634-EA40-87E0-289B53FBEE91}" srcOrd="1" destOrd="0" presId="urn:microsoft.com/office/officeart/2005/8/layout/list1"/>
    <dgm:cxn modelId="{807EBCEA-D9EC-194C-B78E-4C61A26F733D}" type="presOf" srcId="{6CC55742-9B67-41A8-8040-89C34405B07B}" destId="{4920ADA2-3D2B-E24C-9F34-80D97636FCD8}" srcOrd="1" destOrd="0" presId="urn:microsoft.com/office/officeart/2005/8/layout/list1"/>
    <dgm:cxn modelId="{4CC414EE-4D71-2440-9143-4DD899618C76}" type="presOf" srcId="{3E433692-583F-432D-9286-59BA54D79BF4}" destId="{BBCED3E3-48B2-4340-806C-043E9EB3C12C}" srcOrd="0" destOrd="0" presId="urn:microsoft.com/office/officeart/2005/8/layout/list1"/>
    <dgm:cxn modelId="{612214D9-EF63-D244-BA3F-F0C989CBA232}" type="presParOf" srcId="{A969F909-966B-DB49-93EC-D35793BB480B}" destId="{5A612597-A7B6-F044-A365-45977FFA9960}" srcOrd="0" destOrd="0" presId="urn:microsoft.com/office/officeart/2005/8/layout/list1"/>
    <dgm:cxn modelId="{670BAFFD-78BA-5F4D-B88E-886EAE0C6D16}" type="presParOf" srcId="{5A612597-A7B6-F044-A365-45977FFA9960}" destId="{44900722-272B-0C41-930F-3982898F51B6}" srcOrd="0" destOrd="0" presId="urn:microsoft.com/office/officeart/2005/8/layout/list1"/>
    <dgm:cxn modelId="{7B52597C-EF9C-064B-8EF8-22203D30ECD6}" type="presParOf" srcId="{5A612597-A7B6-F044-A365-45977FFA9960}" destId="{CD44001E-9B70-CD41-A607-C026A421AD9B}" srcOrd="1" destOrd="0" presId="urn:microsoft.com/office/officeart/2005/8/layout/list1"/>
    <dgm:cxn modelId="{7A7FDBAB-3607-3142-B13B-3B00A857ED2A}" type="presParOf" srcId="{A969F909-966B-DB49-93EC-D35793BB480B}" destId="{EFCDB9CE-4F78-584A-B644-EA6DCFFD7539}" srcOrd="1" destOrd="0" presId="urn:microsoft.com/office/officeart/2005/8/layout/list1"/>
    <dgm:cxn modelId="{AFEA91AE-0FB8-DE42-9599-458E00E38699}" type="presParOf" srcId="{A969F909-966B-DB49-93EC-D35793BB480B}" destId="{641ECF43-7BF4-C842-877C-4A3819E1F3D6}" srcOrd="2" destOrd="0" presId="urn:microsoft.com/office/officeart/2005/8/layout/list1"/>
    <dgm:cxn modelId="{1DF6EEDA-BC3C-944F-86FD-9C94712890D6}" type="presParOf" srcId="{A969F909-966B-DB49-93EC-D35793BB480B}" destId="{66BCF2F9-0294-D446-B16D-A574D93230D3}" srcOrd="3" destOrd="0" presId="urn:microsoft.com/office/officeart/2005/8/layout/list1"/>
    <dgm:cxn modelId="{0A67313A-F2D4-BA41-88AA-D7C79E54058B}" type="presParOf" srcId="{A969F909-966B-DB49-93EC-D35793BB480B}" destId="{9DAE7802-437B-BA4D-96A1-05CC3FAF206F}" srcOrd="4" destOrd="0" presId="urn:microsoft.com/office/officeart/2005/8/layout/list1"/>
    <dgm:cxn modelId="{2FAAB355-C13A-4346-AD4F-B6D82DEAF1B7}" type="presParOf" srcId="{9DAE7802-437B-BA4D-96A1-05CC3FAF206F}" destId="{6522DB30-AA28-A443-8D9E-52244B89B116}" srcOrd="0" destOrd="0" presId="urn:microsoft.com/office/officeart/2005/8/layout/list1"/>
    <dgm:cxn modelId="{0B284EBC-9A3D-AE41-B50D-CB852D0DC5D8}" type="presParOf" srcId="{9DAE7802-437B-BA4D-96A1-05CC3FAF206F}" destId="{8F4A4437-2634-EA40-87E0-289B53FBEE91}" srcOrd="1" destOrd="0" presId="urn:microsoft.com/office/officeart/2005/8/layout/list1"/>
    <dgm:cxn modelId="{9866DC32-8FFA-D040-B410-66BFCA7B905D}" type="presParOf" srcId="{A969F909-966B-DB49-93EC-D35793BB480B}" destId="{368E14AE-0785-F041-9B83-391EAF0DB2F8}" srcOrd="5" destOrd="0" presId="urn:microsoft.com/office/officeart/2005/8/layout/list1"/>
    <dgm:cxn modelId="{5E7F1038-04C0-B149-B8D3-BA9763439C20}" type="presParOf" srcId="{A969F909-966B-DB49-93EC-D35793BB480B}" destId="{8799D2CB-4C05-444D-94A5-B087C7073DDD}" srcOrd="6" destOrd="0" presId="urn:microsoft.com/office/officeart/2005/8/layout/list1"/>
    <dgm:cxn modelId="{E0A7A4A2-41FA-9F40-B982-6A452011FC68}" type="presParOf" srcId="{A969F909-966B-DB49-93EC-D35793BB480B}" destId="{2938B1C2-88BD-1E40-BD69-BA16CB8BB93D}" srcOrd="7" destOrd="0" presId="urn:microsoft.com/office/officeart/2005/8/layout/list1"/>
    <dgm:cxn modelId="{F2A23F3C-B003-9346-9308-FE0B102454DD}" type="presParOf" srcId="{A969F909-966B-DB49-93EC-D35793BB480B}" destId="{7AC21659-5788-BD43-A7FE-A8170B898C86}" srcOrd="8" destOrd="0" presId="urn:microsoft.com/office/officeart/2005/8/layout/list1"/>
    <dgm:cxn modelId="{5AB08B49-31C5-B045-9AAF-13B11B990B67}" type="presParOf" srcId="{7AC21659-5788-BD43-A7FE-A8170B898C86}" destId="{046C2B7A-35FB-6048-B998-12A8954C70DD}" srcOrd="0" destOrd="0" presId="urn:microsoft.com/office/officeart/2005/8/layout/list1"/>
    <dgm:cxn modelId="{EAF3F207-37CE-5748-8717-73D0EDB71740}" type="presParOf" srcId="{7AC21659-5788-BD43-A7FE-A8170B898C86}" destId="{4920ADA2-3D2B-E24C-9F34-80D97636FCD8}" srcOrd="1" destOrd="0" presId="urn:microsoft.com/office/officeart/2005/8/layout/list1"/>
    <dgm:cxn modelId="{CF0FC9D4-083A-FA46-97F0-32B634F4AEBE}" type="presParOf" srcId="{A969F909-966B-DB49-93EC-D35793BB480B}" destId="{A4928112-0C70-F74F-88A5-F94EF1AFAF94}" srcOrd="9" destOrd="0" presId="urn:microsoft.com/office/officeart/2005/8/layout/list1"/>
    <dgm:cxn modelId="{D4153FC7-7295-E346-9FB1-AECC4B44CD3F}" type="presParOf" srcId="{A969F909-966B-DB49-93EC-D35793BB480B}" destId="{9D8EA9B2-A8AE-F64E-9854-3A51F165DF28}" srcOrd="10" destOrd="0" presId="urn:microsoft.com/office/officeart/2005/8/layout/list1"/>
    <dgm:cxn modelId="{E62088C7-39F5-2949-9DFE-0A4562073625}" type="presParOf" srcId="{A969F909-966B-DB49-93EC-D35793BB480B}" destId="{03F7C50B-8777-6F4E-965F-84F1E9D165B5}" srcOrd="11" destOrd="0" presId="urn:microsoft.com/office/officeart/2005/8/layout/list1"/>
    <dgm:cxn modelId="{82FCE673-3485-C04B-9FFB-82A65E5E849D}" type="presParOf" srcId="{A969F909-966B-DB49-93EC-D35793BB480B}" destId="{8D609D73-C164-C94D-ACDA-CEC4089292E9}" srcOrd="12" destOrd="0" presId="urn:microsoft.com/office/officeart/2005/8/layout/list1"/>
    <dgm:cxn modelId="{D9D75A66-B2E3-DA4A-B7B9-6EC81D0290FF}" type="presParOf" srcId="{8D609D73-C164-C94D-ACDA-CEC4089292E9}" destId="{A6D0D377-1174-1848-B62A-49E604B0A948}" srcOrd="0" destOrd="0" presId="urn:microsoft.com/office/officeart/2005/8/layout/list1"/>
    <dgm:cxn modelId="{3FBBC9C7-7A41-3441-8002-FA6A4C811D45}" type="presParOf" srcId="{8D609D73-C164-C94D-ACDA-CEC4089292E9}" destId="{3FD5529C-4AFC-1744-BDBF-620D3223F0C1}" srcOrd="1" destOrd="0" presId="urn:microsoft.com/office/officeart/2005/8/layout/list1"/>
    <dgm:cxn modelId="{93214E27-65B6-2F43-B734-2897EE6CAC71}" type="presParOf" srcId="{A969F909-966B-DB49-93EC-D35793BB480B}" destId="{1CD8EE36-8340-7642-9AA8-2A5AAF274554}" srcOrd="13" destOrd="0" presId="urn:microsoft.com/office/officeart/2005/8/layout/list1"/>
    <dgm:cxn modelId="{5A2F8F84-F905-0244-9B84-B48C620B6A43}" type="presParOf" srcId="{A969F909-966B-DB49-93EC-D35793BB480B}" destId="{832F5E5E-3570-854D-93E9-95194A419850}" srcOrd="14" destOrd="0" presId="urn:microsoft.com/office/officeart/2005/8/layout/list1"/>
    <dgm:cxn modelId="{EFBA6044-1F35-5A45-BE1F-E20789C56BB2}" type="presParOf" srcId="{A969F909-966B-DB49-93EC-D35793BB480B}" destId="{AB702F8F-E5DF-7946-A051-6BF83A65BF8B}" srcOrd="15" destOrd="0" presId="urn:microsoft.com/office/officeart/2005/8/layout/list1"/>
    <dgm:cxn modelId="{B748CCD3-FF3F-304C-A099-AA365D3A9526}" type="presParOf" srcId="{A969F909-966B-DB49-93EC-D35793BB480B}" destId="{B42C6B72-7384-1A4A-B67A-F4128ABD6439}" srcOrd="16" destOrd="0" presId="urn:microsoft.com/office/officeart/2005/8/layout/list1"/>
    <dgm:cxn modelId="{608B314C-00B0-CE4D-A705-3B14D152C2D0}" type="presParOf" srcId="{B42C6B72-7384-1A4A-B67A-F4128ABD6439}" destId="{BBCED3E3-48B2-4340-806C-043E9EB3C12C}" srcOrd="0" destOrd="0" presId="urn:microsoft.com/office/officeart/2005/8/layout/list1"/>
    <dgm:cxn modelId="{80F663B8-4C7C-1147-8411-12A5EE57A587}" type="presParOf" srcId="{B42C6B72-7384-1A4A-B67A-F4128ABD6439}" destId="{8211E2E2-0632-F648-838D-FB361E9BF105}" srcOrd="1" destOrd="0" presId="urn:microsoft.com/office/officeart/2005/8/layout/list1"/>
    <dgm:cxn modelId="{F47B2173-339A-A74E-B847-497B7CC6DC72}" type="presParOf" srcId="{A969F909-966B-DB49-93EC-D35793BB480B}" destId="{10DA044E-2DF9-D04F-BA09-D547B3CE8201}" srcOrd="17" destOrd="0" presId="urn:microsoft.com/office/officeart/2005/8/layout/list1"/>
    <dgm:cxn modelId="{A3C16A64-BC61-B346-B987-FC8009303D37}" type="presParOf" srcId="{A969F909-966B-DB49-93EC-D35793BB480B}" destId="{7BED0AB5-36FE-EA42-A0CC-E31C07EFAA9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D09622-A8F6-E244-A86A-6074C0FCA558}"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A5DB4FAD-06E9-2A4E-938A-0BB1C140E9DB}">
      <dgm:prSet/>
      <dgm:spPr/>
      <dgm:t>
        <a:bodyPr/>
        <a:lstStyle/>
        <a:p>
          <a:r>
            <a:rPr lang="en-GB" dirty="0"/>
            <a:t>Target the most vulnerable people – the elderly, the disabled and those with mental health and neurological conditions. </a:t>
          </a:r>
        </a:p>
      </dgm:t>
    </dgm:pt>
    <dgm:pt modelId="{0EA9A650-E071-A94C-B5DF-9168A070D318}" type="parTrans" cxnId="{7311B857-F968-9E4C-BDA9-7CF3D9768FBA}">
      <dgm:prSet/>
      <dgm:spPr/>
      <dgm:t>
        <a:bodyPr/>
        <a:lstStyle/>
        <a:p>
          <a:endParaRPr lang="en-GB"/>
        </a:p>
      </dgm:t>
    </dgm:pt>
    <dgm:pt modelId="{63672552-50E2-F74B-86D1-2E1811E4A46D}" type="sibTrans" cxnId="{7311B857-F968-9E4C-BDA9-7CF3D9768FBA}">
      <dgm:prSet/>
      <dgm:spPr/>
      <dgm:t>
        <a:bodyPr/>
        <a:lstStyle/>
        <a:p>
          <a:endParaRPr lang="en-GB"/>
        </a:p>
      </dgm:t>
    </dgm:pt>
    <dgm:pt modelId="{BAC916B9-3199-7744-9BDC-6712CB13BDDA}">
      <dgm:prSet/>
      <dgm:spPr/>
      <dgm:t>
        <a:bodyPr/>
        <a:lstStyle/>
        <a:p>
          <a:r>
            <a:rPr lang="en-GB" dirty="0"/>
            <a:t>Address imbalance between ethnic groups receiving Safe and Well Visits</a:t>
          </a:r>
        </a:p>
      </dgm:t>
    </dgm:pt>
    <dgm:pt modelId="{91D431D8-1C4A-2245-86F4-8CB307F50301}" type="parTrans" cxnId="{43B49FEB-DA6E-E644-8154-55FA4AE04F38}">
      <dgm:prSet/>
      <dgm:spPr/>
      <dgm:t>
        <a:bodyPr/>
        <a:lstStyle/>
        <a:p>
          <a:endParaRPr lang="en-GB"/>
        </a:p>
      </dgm:t>
    </dgm:pt>
    <dgm:pt modelId="{2F229C04-2BB1-D445-9D7A-4A47A8AA981D}" type="sibTrans" cxnId="{43B49FEB-DA6E-E644-8154-55FA4AE04F38}">
      <dgm:prSet/>
      <dgm:spPr/>
      <dgm:t>
        <a:bodyPr/>
        <a:lstStyle/>
        <a:p>
          <a:endParaRPr lang="en-GB"/>
        </a:p>
      </dgm:t>
    </dgm:pt>
    <dgm:pt modelId="{83344B78-6FD1-2A4C-9918-7A7117685F93}">
      <dgm:prSet/>
      <dgm:spPr/>
      <dgm:t>
        <a:bodyPr/>
        <a:lstStyle/>
        <a:p>
          <a:r>
            <a:rPr lang="en-GB" dirty="0"/>
            <a:t>Examine the patterns across fire fatalities victims and fire injuries at home in Nottinghamshire</a:t>
          </a:r>
        </a:p>
      </dgm:t>
    </dgm:pt>
    <dgm:pt modelId="{C34DDF91-1A04-DF4A-BAD5-448512B731F8}" type="parTrans" cxnId="{DDF6D0E4-6A9D-A44D-8ED0-740F5E29AC55}">
      <dgm:prSet/>
      <dgm:spPr/>
      <dgm:t>
        <a:bodyPr/>
        <a:lstStyle/>
        <a:p>
          <a:endParaRPr lang="en-GB"/>
        </a:p>
      </dgm:t>
    </dgm:pt>
    <dgm:pt modelId="{05477B77-548D-174A-8038-901DE40B128F}" type="sibTrans" cxnId="{DDF6D0E4-6A9D-A44D-8ED0-740F5E29AC55}">
      <dgm:prSet/>
      <dgm:spPr/>
      <dgm:t>
        <a:bodyPr/>
        <a:lstStyle/>
        <a:p>
          <a:endParaRPr lang="en-GB"/>
        </a:p>
      </dgm:t>
    </dgm:pt>
    <dgm:pt modelId="{5FC55BE2-0709-8D4E-8DBC-F7E5E036D864}">
      <dgm:prSet/>
      <dgm:spPr/>
      <dgm:t>
        <a:bodyPr/>
        <a:lstStyle/>
        <a:p>
          <a:r>
            <a:rPr lang="en-GB" dirty="0"/>
            <a:t>Continue working with partners to identify vulnerable people </a:t>
          </a:r>
        </a:p>
      </dgm:t>
    </dgm:pt>
    <dgm:pt modelId="{9FB19061-45F3-F64F-8864-FFC1F24C6F0D}" type="parTrans" cxnId="{E2428E90-CC6E-4640-A256-FF2E446CDDF1}">
      <dgm:prSet/>
      <dgm:spPr/>
      <dgm:t>
        <a:bodyPr/>
        <a:lstStyle/>
        <a:p>
          <a:endParaRPr lang="en-GB"/>
        </a:p>
      </dgm:t>
    </dgm:pt>
    <dgm:pt modelId="{D496259A-4F67-584D-8245-02BC19476993}" type="sibTrans" cxnId="{E2428E90-CC6E-4640-A256-FF2E446CDDF1}">
      <dgm:prSet/>
      <dgm:spPr/>
      <dgm:t>
        <a:bodyPr/>
        <a:lstStyle/>
        <a:p>
          <a:endParaRPr lang="en-GB"/>
        </a:p>
      </dgm:t>
    </dgm:pt>
    <dgm:pt modelId="{62FF560C-E286-4CE4-8638-2501A89AF285}">
      <dgm:prSet/>
      <dgm:spPr/>
      <dgm:t>
        <a:bodyPr/>
        <a:lstStyle/>
        <a:p>
          <a:r>
            <a:rPr lang="en-GB" dirty="0"/>
            <a:t>Incorporate the following data into the model:</a:t>
          </a:r>
        </a:p>
      </dgm:t>
    </dgm:pt>
    <dgm:pt modelId="{6FCE77DA-B2D4-48D3-AA9E-240DCE2D1223}" type="parTrans" cxnId="{87E7AF0A-D3DE-43E5-AE83-0B4883D6204A}">
      <dgm:prSet/>
      <dgm:spPr/>
      <dgm:t>
        <a:bodyPr/>
        <a:lstStyle/>
        <a:p>
          <a:endParaRPr lang="en-US"/>
        </a:p>
      </dgm:t>
    </dgm:pt>
    <dgm:pt modelId="{F66B34AF-42AF-40B0-B37C-49869A47848A}" type="sibTrans" cxnId="{87E7AF0A-D3DE-43E5-AE83-0B4883D6204A}">
      <dgm:prSet/>
      <dgm:spPr/>
      <dgm:t>
        <a:bodyPr/>
        <a:lstStyle/>
        <a:p>
          <a:endParaRPr lang="en-US"/>
        </a:p>
      </dgm:t>
    </dgm:pt>
    <dgm:pt modelId="{0B1B808D-8A71-49AD-AA69-7913FED34EED}">
      <dgm:prSet/>
      <dgm:spPr/>
      <dgm:t>
        <a:bodyPr/>
        <a:lstStyle/>
        <a:p>
          <a:r>
            <a:rPr lang="en-US" dirty="0"/>
            <a:t>long-term health problems </a:t>
          </a:r>
        </a:p>
      </dgm:t>
    </dgm:pt>
    <dgm:pt modelId="{0972FD0B-F020-49F6-9FF2-557B3E2C4663}" type="parTrans" cxnId="{70888AB0-FDF5-4A73-A87E-2379EF81D55B}">
      <dgm:prSet/>
      <dgm:spPr/>
      <dgm:t>
        <a:bodyPr/>
        <a:lstStyle/>
        <a:p>
          <a:endParaRPr lang="en-US"/>
        </a:p>
      </dgm:t>
    </dgm:pt>
    <dgm:pt modelId="{9EF7929C-26B4-4754-BEEF-1248931C71A8}" type="sibTrans" cxnId="{70888AB0-FDF5-4A73-A87E-2379EF81D55B}">
      <dgm:prSet/>
      <dgm:spPr/>
      <dgm:t>
        <a:bodyPr/>
        <a:lstStyle/>
        <a:p>
          <a:endParaRPr lang="en-US"/>
        </a:p>
      </dgm:t>
    </dgm:pt>
    <dgm:pt modelId="{9C2C5896-DDE1-4366-BD84-03BC65FFCDBA}">
      <dgm:prSet/>
      <dgm:spPr/>
      <dgm:t>
        <a:bodyPr/>
        <a:lstStyle/>
        <a:p>
          <a:r>
            <a:rPr lang="en-US" dirty="0"/>
            <a:t>disability</a:t>
          </a:r>
        </a:p>
      </dgm:t>
    </dgm:pt>
    <dgm:pt modelId="{2DB13962-90A6-449E-9F9A-6F6EA4957EE1}" type="parTrans" cxnId="{22EA3F7D-1F3D-488C-BFD5-096B3394467A}">
      <dgm:prSet/>
      <dgm:spPr/>
      <dgm:t>
        <a:bodyPr/>
        <a:lstStyle/>
        <a:p>
          <a:endParaRPr lang="en-US"/>
        </a:p>
      </dgm:t>
    </dgm:pt>
    <dgm:pt modelId="{37ECE289-9630-4703-A502-0B7C1AB63F1E}" type="sibTrans" cxnId="{22EA3F7D-1F3D-488C-BFD5-096B3394467A}">
      <dgm:prSet/>
      <dgm:spPr/>
      <dgm:t>
        <a:bodyPr/>
        <a:lstStyle/>
        <a:p>
          <a:endParaRPr lang="en-US"/>
        </a:p>
      </dgm:t>
    </dgm:pt>
    <dgm:pt modelId="{29ED4CB4-0E0C-4C8E-BFA6-FBC601EDF4D0}">
      <dgm:prSet/>
      <dgm:spPr/>
      <dgm:t>
        <a:bodyPr/>
        <a:lstStyle/>
        <a:p>
          <a:r>
            <a:rPr lang="en-GB" dirty="0"/>
            <a:t>mental health data from NHS Digital,</a:t>
          </a:r>
          <a:endParaRPr lang="en-US" dirty="0"/>
        </a:p>
      </dgm:t>
    </dgm:pt>
    <dgm:pt modelId="{96C9EDE1-F1A2-4C32-BAD0-65F4918B88FD}" type="parTrans" cxnId="{5A1E3260-1B87-4310-94BB-82BEF94E4BB6}">
      <dgm:prSet/>
      <dgm:spPr/>
      <dgm:t>
        <a:bodyPr/>
        <a:lstStyle/>
        <a:p>
          <a:endParaRPr lang="en-US"/>
        </a:p>
      </dgm:t>
    </dgm:pt>
    <dgm:pt modelId="{429F061D-B4D5-4A7D-9B7C-1A6646A46444}" type="sibTrans" cxnId="{5A1E3260-1B87-4310-94BB-82BEF94E4BB6}">
      <dgm:prSet/>
      <dgm:spPr/>
      <dgm:t>
        <a:bodyPr/>
        <a:lstStyle/>
        <a:p>
          <a:endParaRPr lang="en-US"/>
        </a:p>
      </dgm:t>
    </dgm:pt>
    <dgm:pt modelId="{9810EC3C-7718-4763-9F5D-F2B1D29FEE70}">
      <dgm:prSet/>
      <dgm:spPr/>
      <dgm:t>
        <a:bodyPr/>
        <a:lstStyle/>
        <a:p>
          <a:r>
            <a:rPr lang="en-US" dirty="0"/>
            <a:t>living alone data </a:t>
          </a:r>
        </a:p>
      </dgm:t>
    </dgm:pt>
    <dgm:pt modelId="{81C6D352-F370-4307-B487-EF16F02C7EB5}" type="parTrans" cxnId="{BF92E322-E901-4BDF-900A-BF705E4E3030}">
      <dgm:prSet/>
      <dgm:spPr/>
      <dgm:t>
        <a:bodyPr/>
        <a:lstStyle/>
        <a:p>
          <a:endParaRPr lang="en-US"/>
        </a:p>
      </dgm:t>
    </dgm:pt>
    <dgm:pt modelId="{9ECBAF4C-C036-46A1-A73D-FAEA3D8E3B01}" type="sibTrans" cxnId="{BF92E322-E901-4BDF-900A-BF705E4E3030}">
      <dgm:prSet/>
      <dgm:spPr/>
      <dgm:t>
        <a:bodyPr/>
        <a:lstStyle/>
        <a:p>
          <a:endParaRPr lang="en-US"/>
        </a:p>
      </dgm:t>
    </dgm:pt>
    <dgm:pt modelId="{A78EA874-839C-4668-A778-44DB3511A60B}">
      <dgm:prSet/>
      <dgm:spPr/>
      <dgm:t>
        <a:bodyPr/>
        <a:lstStyle/>
        <a:p>
          <a:r>
            <a:rPr lang="en-GB" dirty="0"/>
            <a:t>All referrals from external organisations should meet the service’s targeting profile</a:t>
          </a:r>
        </a:p>
      </dgm:t>
    </dgm:pt>
    <dgm:pt modelId="{2E5A25A3-9100-4156-827B-43E762A19D07}" type="parTrans" cxnId="{04072BB5-7935-4F7C-86EC-534ADB0BF00F}">
      <dgm:prSet/>
      <dgm:spPr/>
      <dgm:t>
        <a:bodyPr/>
        <a:lstStyle/>
        <a:p>
          <a:endParaRPr lang="en-US"/>
        </a:p>
      </dgm:t>
    </dgm:pt>
    <dgm:pt modelId="{F3F66B4B-4B01-4FDD-A51A-F2E4A4EA373A}" type="sibTrans" cxnId="{04072BB5-7935-4F7C-86EC-534ADB0BF00F}">
      <dgm:prSet/>
      <dgm:spPr/>
      <dgm:t>
        <a:bodyPr/>
        <a:lstStyle/>
        <a:p>
          <a:endParaRPr lang="en-US"/>
        </a:p>
      </dgm:t>
    </dgm:pt>
    <dgm:pt modelId="{D299CAE2-80B7-44C3-9F2F-BA67416B827B}" type="pres">
      <dgm:prSet presAssocID="{2CD09622-A8F6-E244-A86A-6074C0FCA558}" presName="diagram" presStyleCnt="0">
        <dgm:presLayoutVars>
          <dgm:dir/>
          <dgm:resizeHandles val="exact"/>
        </dgm:presLayoutVars>
      </dgm:prSet>
      <dgm:spPr/>
    </dgm:pt>
    <dgm:pt modelId="{1298AB20-A45A-459E-8557-3BC121F3C026}" type="pres">
      <dgm:prSet presAssocID="{A78EA874-839C-4668-A778-44DB3511A60B}" presName="node" presStyleLbl="node1" presStyleIdx="0" presStyleCnt="6">
        <dgm:presLayoutVars>
          <dgm:bulletEnabled val="1"/>
        </dgm:presLayoutVars>
      </dgm:prSet>
      <dgm:spPr/>
    </dgm:pt>
    <dgm:pt modelId="{996CE707-7EAB-44E1-A45E-C963BFDB3ED0}" type="pres">
      <dgm:prSet presAssocID="{F3F66B4B-4B01-4FDD-A51A-F2E4A4EA373A}" presName="sibTrans" presStyleCnt="0"/>
      <dgm:spPr/>
    </dgm:pt>
    <dgm:pt modelId="{2003F1B0-164C-448F-B948-9809DC3BC426}" type="pres">
      <dgm:prSet presAssocID="{A5DB4FAD-06E9-2A4E-938A-0BB1C140E9DB}" presName="node" presStyleLbl="node1" presStyleIdx="1" presStyleCnt="6">
        <dgm:presLayoutVars>
          <dgm:bulletEnabled val="1"/>
        </dgm:presLayoutVars>
      </dgm:prSet>
      <dgm:spPr/>
    </dgm:pt>
    <dgm:pt modelId="{F1A4459D-5F5C-44F0-A224-695C2BCA6391}" type="pres">
      <dgm:prSet presAssocID="{63672552-50E2-F74B-86D1-2E1811E4A46D}" presName="sibTrans" presStyleCnt="0"/>
      <dgm:spPr/>
    </dgm:pt>
    <dgm:pt modelId="{3B1871AF-84B1-4B14-9B26-17340A1171B9}" type="pres">
      <dgm:prSet presAssocID="{62FF560C-E286-4CE4-8638-2501A89AF285}" presName="node" presStyleLbl="node1" presStyleIdx="2" presStyleCnt="6">
        <dgm:presLayoutVars>
          <dgm:bulletEnabled val="1"/>
        </dgm:presLayoutVars>
      </dgm:prSet>
      <dgm:spPr/>
    </dgm:pt>
    <dgm:pt modelId="{04F01029-3ADA-4BF2-BD1C-F165604B8553}" type="pres">
      <dgm:prSet presAssocID="{F66B34AF-42AF-40B0-B37C-49869A47848A}" presName="sibTrans" presStyleCnt="0"/>
      <dgm:spPr/>
    </dgm:pt>
    <dgm:pt modelId="{92C73493-2BA1-4590-A46F-897CF64ADFDE}" type="pres">
      <dgm:prSet presAssocID="{BAC916B9-3199-7744-9BDC-6712CB13BDDA}" presName="node" presStyleLbl="node1" presStyleIdx="3" presStyleCnt="6">
        <dgm:presLayoutVars>
          <dgm:bulletEnabled val="1"/>
        </dgm:presLayoutVars>
      </dgm:prSet>
      <dgm:spPr/>
    </dgm:pt>
    <dgm:pt modelId="{A0A3D8AA-3DEB-454F-87F9-1F8E77620C92}" type="pres">
      <dgm:prSet presAssocID="{2F229C04-2BB1-D445-9D7A-4A47A8AA981D}" presName="sibTrans" presStyleCnt="0"/>
      <dgm:spPr/>
    </dgm:pt>
    <dgm:pt modelId="{4E856ABE-A8A0-4802-807C-035274B2916F}" type="pres">
      <dgm:prSet presAssocID="{83344B78-6FD1-2A4C-9918-7A7117685F93}" presName="node" presStyleLbl="node1" presStyleIdx="4" presStyleCnt="6">
        <dgm:presLayoutVars>
          <dgm:bulletEnabled val="1"/>
        </dgm:presLayoutVars>
      </dgm:prSet>
      <dgm:spPr/>
    </dgm:pt>
    <dgm:pt modelId="{989C050C-EF9E-41EF-BFB0-8AD0595A176B}" type="pres">
      <dgm:prSet presAssocID="{05477B77-548D-174A-8038-901DE40B128F}" presName="sibTrans" presStyleCnt="0"/>
      <dgm:spPr/>
    </dgm:pt>
    <dgm:pt modelId="{1A4124EF-ADF4-47A5-820E-1CDAA616A79C}" type="pres">
      <dgm:prSet presAssocID="{5FC55BE2-0709-8D4E-8DBC-F7E5E036D864}" presName="node" presStyleLbl="node1" presStyleIdx="5" presStyleCnt="6">
        <dgm:presLayoutVars>
          <dgm:bulletEnabled val="1"/>
        </dgm:presLayoutVars>
      </dgm:prSet>
      <dgm:spPr/>
    </dgm:pt>
  </dgm:ptLst>
  <dgm:cxnLst>
    <dgm:cxn modelId="{87E7AF0A-D3DE-43E5-AE83-0B4883D6204A}" srcId="{2CD09622-A8F6-E244-A86A-6074C0FCA558}" destId="{62FF560C-E286-4CE4-8638-2501A89AF285}" srcOrd="2" destOrd="0" parTransId="{6FCE77DA-B2D4-48D3-AA9E-240DCE2D1223}" sibTransId="{F66B34AF-42AF-40B0-B37C-49869A47848A}"/>
    <dgm:cxn modelId="{20D4751A-8F99-4F20-B35D-8A3CD648F08D}" type="presOf" srcId="{29ED4CB4-0E0C-4C8E-BFA6-FBC601EDF4D0}" destId="{3B1871AF-84B1-4B14-9B26-17340A1171B9}" srcOrd="0" destOrd="3" presId="urn:microsoft.com/office/officeart/2005/8/layout/default"/>
    <dgm:cxn modelId="{BF92E322-E901-4BDF-900A-BF705E4E3030}" srcId="{62FF560C-E286-4CE4-8638-2501A89AF285}" destId="{9810EC3C-7718-4763-9F5D-F2B1D29FEE70}" srcOrd="3" destOrd="0" parTransId="{81C6D352-F370-4307-B487-EF16F02C7EB5}" sibTransId="{9ECBAF4C-C036-46A1-A73D-FAEA3D8E3B01}"/>
    <dgm:cxn modelId="{C39ADB3B-D8E4-4B2E-9184-026B42F3CDF5}" type="presOf" srcId="{5FC55BE2-0709-8D4E-8DBC-F7E5E036D864}" destId="{1A4124EF-ADF4-47A5-820E-1CDAA616A79C}" srcOrd="0" destOrd="0" presId="urn:microsoft.com/office/officeart/2005/8/layout/default"/>
    <dgm:cxn modelId="{5A1E3260-1B87-4310-94BB-82BEF94E4BB6}" srcId="{62FF560C-E286-4CE4-8638-2501A89AF285}" destId="{29ED4CB4-0E0C-4C8E-BFA6-FBC601EDF4D0}" srcOrd="2" destOrd="0" parTransId="{96C9EDE1-F1A2-4C32-BAD0-65F4918B88FD}" sibTransId="{429F061D-B4D5-4A7D-9B7C-1A6646A46444}"/>
    <dgm:cxn modelId="{7311B857-F968-9E4C-BDA9-7CF3D9768FBA}" srcId="{2CD09622-A8F6-E244-A86A-6074C0FCA558}" destId="{A5DB4FAD-06E9-2A4E-938A-0BB1C140E9DB}" srcOrd="1" destOrd="0" parTransId="{0EA9A650-E071-A94C-B5DF-9168A070D318}" sibTransId="{63672552-50E2-F74B-86D1-2E1811E4A46D}"/>
    <dgm:cxn modelId="{22EA3F7D-1F3D-488C-BFD5-096B3394467A}" srcId="{62FF560C-E286-4CE4-8638-2501A89AF285}" destId="{9C2C5896-DDE1-4366-BD84-03BC65FFCDBA}" srcOrd="1" destOrd="0" parTransId="{2DB13962-90A6-449E-9F9A-6F6EA4957EE1}" sibTransId="{37ECE289-9630-4703-A502-0B7C1AB63F1E}"/>
    <dgm:cxn modelId="{598C9886-F22F-419D-AA62-F0F2A4075E6A}" type="presOf" srcId="{A78EA874-839C-4668-A778-44DB3511A60B}" destId="{1298AB20-A45A-459E-8557-3BC121F3C026}" srcOrd="0" destOrd="0" presId="urn:microsoft.com/office/officeart/2005/8/layout/default"/>
    <dgm:cxn modelId="{290F3B8B-82CB-419B-997D-224609F40E20}" type="presOf" srcId="{9C2C5896-DDE1-4366-BD84-03BC65FFCDBA}" destId="{3B1871AF-84B1-4B14-9B26-17340A1171B9}" srcOrd="0" destOrd="2" presId="urn:microsoft.com/office/officeart/2005/8/layout/default"/>
    <dgm:cxn modelId="{E2428E90-CC6E-4640-A256-FF2E446CDDF1}" srcId="{2CD09622-A8F6-E244-A86A-6074C0FCA558}" destId="{5FC55BE2-0709-8D4E-8DBC-F7E5E036D864}" srcOrd="5" destOrd="0" parTransId="{9FB19061-45F3-F64F-8864-FFC1F24C6F0D}" sibTransId="{D496259A-4F67-584D-8245-02BC19476993}"/>
    <dgm:cxn modelId="{F9930F93-F087-4BA6-85C7-9DA44CC0DFDE}" type="presOf" srcId="{0B1B808D-8A71-49AD-AA69-7913FED34EED}" destId="{3B1871AF-84B1-4B14-9B26-17340A1171B9}" srcOrd="0" destOrd="1" presId="urn:microsoft.com/office/officeart/2005/8/layout/default"/>
    <dgm:cxn modelId="{B05C50A3-7D89-44C8-AAFC-265DF59F3E5F}" type="presOf" srcId="{83344B78-6FD1-2A4C-9918-7A7117685F93}" destId="{4E856ABE-A8A0-4802-807C-035274B2916F}" srcOrd="0" destOrd="0" presId="urn:microsoft.com/office/officeart/2005/8/layout/default"/>
    <dgm:cxn modelId="{964A92A4-9160-469A-802F-1232D28E3F69}" type="presOf" srcId="{9810EC3C-7718-4763-9F5D-F2B1D29FEE70}" destId="{3B1871AF-84B1-4B14-9B26-17340A1171B9}" srcOrd="0" destOrd="4" presId="urn:microsoft.com/office/officeart/2005/8/layout/default"/>
    <dgm:cxn modelId="{70888AB0-FDF5-4A73-A87E-2379EF81D55B}" srcId="{62FF560C-E286-4CE4-8638-2501A89AF285}" destId="{0B1B808D-8A71-49AD-AA69-7913FED34EED}" srcOrd="0" destOrd="0" parTransId="{0972FD0B-F020-49F6-9FF2-557B3E2C4663}" sibTransId="{9EF7929C-26B4-4754-BEEF-1248931C71A8}"/>
    <dgm:cxn modelId="{04072BB5-7935-4F7C-86EC-534ADB0BF00F}" srcId="{2CD09622-A8F6-E244-A86A-6074C0FCA558}" destId="{A78EA874-839C-4668-A778-44DB3511A60B}" srcOrd="0" destOrd="0" parTransId="{2E5A25A3-9100-4156-827B-43E762A19D07}" sibTransId="{F3F66B4B-4B01-4FDD-A51A-F2E4A4EA373A}"/>
    <dgm:cxn modelId="{6E3C42BE-7400-4D99-BE93-0F2B39D94AC1}" type="presOf" srcId="{BAC916B9-3199-7744-9BDC-6712CB13BDDA}" destId="{92C73493-2BA1-4590-A46F-897CF64ADFDE}" srcOrd="0" destOrd="0" presId="urn:microsoft.com/office/officeart/2005/8/layout/default"/>
    <dgm:cxn modelId="{658EC9BE-7141-4418-AE07-C3CE8BC100E3}" type="presOf" srcId="{A5DB4FAD-06E9-2A4E-938A-0BB1C140E9DB}" destId="{2003F1B0-164C-448F-B948-9809DC3BC426}" srcOrd="0" destOrd="0" presId="urn:microsoft.com/office/officeart/2005/8/layout/default"/>
    <dgm:cxn modelId="{32D297DB-CC4E-40F6-9AB4-B15A68F574A9}" type="presOf" srcId="{2CD09622-A8F6-E244-A86A-6074C0FCA558}" destId="{D299CAE2-80B7-44C3-9F2F-BA67416B827B}" srcOrd="0" destOrd="0" presId="urn:microsoft.com/office/officeart/2005/8/layout/default"/>
    <dgm:cxn modelId="{DDF6D0E4-6A9D-A44D-8ED0-740F5E29AC55}" srcId="{2CD09622-A8F6-E244-A86A-6074C0FCA558}" destId="{83344B78-6FD1-2A4C-9918-7A7117685F93}" srcOrd="4" destOrd="0" parTransId="{C34DDF91-1A04-DF4A-BAD5-448512B731F8}" sibTransId="{05477B77-548D-174A-8038-901DE40B128F}"/>
    <dgm:cxn modelId="{43B49FEB-DA6E-E644-8154-55FA4AE04F38}" srcId="{2CD09622-A8F6-E244-A86A-6074C0FCA558}" destId="{BAC916B9-3199-7744-9BDC-6712CB13BDDA}" srcOrd="3" destOrd="0" parTransId="{91D431D8-1C4A-2245-86F4-8CB307F50301}" sibTransId="{2F229C04-2BB1-D445-9D7A-4A47A8AA981D}"/>
    <dgm:cxn modelId="{CC0D61F6-AB1B-400E-BBA2-48900963F1E8}" type="presOf" srcId="{62FF560C-E286-4CE4-8638-2501A89AF285}" destId="{3B1871AF-84B1-4B14-9B26-17340A1171B9}" srcOrd="0" destOrd="0" presId="urn:microsoft.com/office/officeart/2005/8/layout/default"/>
    <dgm:cxn modelId="{CD98A67C-491A-4D9D-870B-E38B30742897}" type="presParOf" srcId="{D299CAE2-80B7-44C3-9F2F-BA67416B827B}" destId="{1298AB20-A45A-459E-8557-3BC121F3C026}" srcOrd="0" destOrd="0" presId="urn:microsoft.com/office/officeart/2005/8/layout/default"/>
    <dgm:cxn modelId="{9213343D-9BCA-4697-88A4-AD3AB0798CDA}" type="presParOf" srcId="{D299CAE2-80B7-44C3-9F2F-BA67416B827B}" destId="{996CE707-7EAB-44E1-A45E-C963BFDB3ED0}" srcOrd="1" destOrd="0" presId="urn:microsoft.com/office/officeart/2005/8/layout/default"/>
    <dgm:cxn modelId="{788BF548-A203-47A0-9DDC-0F1778936A8F}" type="presParOf" srcId="{D299CAE2-80B7-44C3-9F2F-BA67416B827B}" destId="{2003F1B0-164C-448F-B948-9809DC3BC426}" srcOrd="2" destOrd="0" presId="urn:microsoft.com/office/officeart/2005/8/layout/default"/>
    <dgm:cxn modelId="{0AFE5DCC-6A6D-4B43-994C-2FC7E92BEE89}" type="presParOf" srcId="{D299CAE2-80B7-44C3-9F2F-BA67416B827B}" destId="{F1A4459D-5F5C-44F0-A224-695C2BCA6391}" srcOrd="3" destOrd="0" presId="urn:microsoft.com/office/officeart/2005/8/layout/default"/>
    <dgm:cxn modelId="{71080B23-FBF3-463B-A978-B816475831CB}" type="presParOf" srcId="{D299CAE2-80B7-44C3-9F2F-BA67416B827B}" destId="{3B1871AF-84B1-4B14-9B26-17340A1171B9}" srcOrd="4" destOrd="0" presId="urn:microsoft.com/office/officeart/2005/8/layout/default"/>
    <dgm:cxn modelId="{8AF99C31-0086-4375-BF5E-C177F7D458A0}" type="presParOf" srcId="{D299CAE2-80B7-44C3-9F2F-BA67416B827B}" destId="{04F01029-3ADA-4BF2-BD1C-F165604B8553}" srcOrd="5" destOrd="0" presId="urn:microsoft.com/office/officeart/2005/8/layout/default"/>
    <dgm:cxn modelId="{E47297C9-E860-4AC6-A8D3-4430AA354143}" type="presParOf" srcId="{D299CAE2-80B7-44C3-9F2F-BA67416B827B}" destId="{92C73493-2BA1-4590-A46F-897CF64ADFDE}" srcOrd="6" destOrd="0" presId="urn:microsoft.com/office/officeart/2005/8/layout/default"/>
    <dgm:cxn modelId="{6921CDC9-CB01-4D6C-B25A-C4BAD898B05C}" type="presParOf" srcId="{D299CAE2-80B7-44C3-9F2F-BA67416B827B}" destId="{A0A3D8AA-3DEB-454F-87F9-1F8E77620C92}" srcOrd="7" destOrd="0" presId="urn:microsoft.com/office/officeart/2005/8/layout/default"/>
    <dgm:cxn modelId="{FD8713EC-48EF-4DBF-B134-0B56C1DC9D18}" type="presParOf" srcId="{D299CAE2-80B7-44C3-9F2F-BA67416B827B}" destId="{4E856ABE-A8A0-4802-807C-035274B2916F}" srcOrd="8" destOrd="0" presId="urn:microsoft.com/office/officeart/2005/8/layout/default"/>
    <dgm:cxn modelId="{62D4B68B-C0FD-4D30-98E8-FECB2E72C928}" type="presParOf" srcId="{D299CAE2-80B7-44C3-9F2F-BA67416B827B}" destId="{989C050C-EF9E-41EF-BFB0-8AD0595A176B}" srcOrd="9" destOrd="0" presId="urn:microsoft.com/office/officeart/2005/8/layout/default"/>
    <dgm:cxn modelId="{6126F45B-8867-44BB-B38B-08AD69CA32EE}" type="presParOf" srcId="{D299CAE2-80B7-44C3-9F2F-BA67416B827B}" destId="{1A4124EF-ADF4-47A5-820E-1CDAA616A79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3E4D7-72F0-421E-AA62-792B70ADCE5E}">
      <dsp:nvSpPr>
        <dsp:cNvPr id="0" name=""/>
        <dsp:cNvSpPr/>
      </dsp:nvSpPr>
      <dsp:spPr>
        <a:xfrm>
          <a:off x="923218" y="422242"/>
          <a:ext cx="1826659" cy="1826712"/>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7CE9B3-1B26-4366-AEC4-B55E640ABA55}">
      <dsp:nvSpPr>
        <dsp:cNvPr id="0" name=""/>
        <dsp:cNvSpPr/>
      </dsp:nvSpPr>
      <dsp:spPr>
        <a:xfrm>
          <a:off x="1326652" y="1083586"/>
          <a:ext cx="1019132" cy="509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Home Fire Safety Checks (since 2004)</a:t>
          </a:r>
        </a:p>
      </dsp:txBody>
      <dsp:txXfrm>
        <a:off x="1326652" y="1083586"/>
        <a:ext cx="1019132" cy="509506"/>
      </dsp:txXfrm>
    </dsp:sp>
    <dsp:sp modelId="{571F13D3-C7B5-4B17-A524-F21128B41EC1}">
      <dsp:nvSpPr>
        <dsp:cNvPr id="0" name=""/>
        <dsp:cNvSpPr/>
      </dsp:nvSpPr>
      <dsp:spPr>
        <a:xfrm>
          <a:off x="546152" y="1593092"/>
          <a:ext cx="1569239" cy="1569903"/>
        </a:xfrm>
        <a:prstGeom prst="blockArc">
          <a:avLst>
            <a:gd name="adj1" fmla="val 0"/>
            <a:gd name="adj2" fmla="val 18900000"/>
            <a:gd name="adj3" fmla="val 1274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D96570-9CF6-49CF-8C32-87D1AB68862D}">
      <dsp:nvSpPr>
        <dsp:cNvPr id="0" name=""/>
        <dsp:cNvSpPr/>
      </dsp:nvSpPr>
      <dsp:spPr>
        <a:xfrm>
          <a:off x="817085" y="2135213"/>
          <a:ext cx="1019132" cy="509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Safe and Well Visits (since 2018)</a:t>
          </a:r>
        </a:p>
      </dsp:txBody>
      <dsp:txXfrm>
        <a:off x="817085" y="2135213"/>
        <a:ext cx="1019132" cy="509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ECF43-7BF4-C842-877C-4A3819E1F3D6}">
      <dsp:nvSpPr>
        <dsp:cNvPr id="0" name=""/>
        <dsp:cNvSpPr/>
      </dsp:nvSpPr>
      <dsp:spPr>
        <a:xfrm>
          <a:off x="0" y="379110"/>
          <a:ext cx="6628804" cy="5544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D44001E-9B70-CD41-A607-C026A421AD9B}">
      <dsp:nvSpPr>
        <dsp:cNvPr id="0" name=""/>
        <dsp:cNvSpPr/>
      </dsp:nvSpPr>
      <dsp:spPr>
        <a:xfrm>
          <a:off x="331440" y="54390"/>
          <a:ext cx="4640162" cy="64944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977900">
            <a:lnSpc>
              <a:spcPct val="90000"/>
            </a:lnSpc>
            <a:spcBef>
              <a:spcPct val="0"/>
            </a:spcBef>
            <a:spcAft>
              <a:spcPct val="35000"/>
            </a:spcAft>
            <a:buNone/>
          </a:pPr>
          <a:r>
            <a:rPr lang="en-US" sz="2200" kern="1200"/>
            <a:t>Cost Benefit Analysis</a:t>
          </a:r>
        </a:p>
      </dsp:txBody>
      <dsp:txXfrm>
        <a:off x="363143" y="86093"/>
        <a:ext cx="4576756" cy="586034"/>
      </dsp:txXfrm>
    </dsp:sp>
    <dsp:sp modelId="{8799D2CB-4C05-444D-94A5-B087C7073DDD}">
      <dsp:nvSpPr>
        <dsp:cNvPr id="0" name=""/>
        <dsp:cNvSpPr/>
      </dsp:nvSpPr>
      <dsp:spPr>
        <a:xfrm>
          <a:off x="0" y="1377030"/>
          <a:ext cx="6628804" cy="554400"/>
        </a:xfrm>
        <a:prstGeom prst="rect">
          <a:avLst/>
        </a:prstGeom>
        <a:solidFill>
          <a:schemeClr val="lt1">
            <a:alpha val="90000"/>
            <a:hueOff val="0"/>
            <a:satOff val="0"/>
            <a:lumOff val="0"/>
            <a:alphaOff val="0"/>
          </a:schemeClr>
        </a:solidFill>
        <a:ln w="12700" cap="rnd" cmpd="sng" algn="ctr">
          <a:solidFill>
            <a:schemeClr val="accent2">
              <a:hueOff val="-358396"/>
              <a:satOff val="-8636"/>
              <a:lumOff val="-5196"/>
              <a:alphaOff val="0"/>
            </a:schemeClr>
          </a:solidFill>
          <a:prstDash val="solid"/>
        </a:ln>
        <a:effectLst/>
      </dsp:spPr>
      <dsp:style>
        <a:lnRef idx="1">
          <a:scrgbClr r="0" g="0" b="0"/>
        </a:lnRef>
        <a:fillRef idx="1">
          <a:scrgbClr r="0" g="0" b="0"/>
        </a:fillRef>
        <a:effectRef idx="0">
          <a:scrgbClr r="0" g="0" b="0"/>
        </a:effectRef>
        <a:fontRef idx="minor"/>
      </dsp:style>
    </dsp:sp>
    <dsp:sp modelId="{8F4A4437-2634-EA40-87E0-289B53FBEE91}">
      <dsp:nvSpPr>
        <dsp:cNvPr id="0" name=""/>
        <dsp:cNvSpPr/>
      </dsp:nvSpPr>
      <dsp:spPr>
        <a:xfrm>
          <a:off x="331440" y="1052310"/>
          <a:ext cx="4640162" cy="649440"/>
        </a:xfrm>
        <a:prstGeom prst="roundRect">
          <a:avLst/>
        </a:prstGeom>
        <a:gradFill rotWithShape="0">
          <a:gsLst>
            <a:gs pos="0">
              <a:schemeClr val="accent2">
                <a:hueOff val="-358396"/>
                <a:satOff val="-8636"/>
                <a:lumOff val="-5196"/>
                <a:alphaOff val="0"/>
                <a:tint val="96000"/>
                <a:lumMod val="100000"/>
              </a:schemeClr>
            </a:gs>
            <a:gs pos="78000">
              <a:schemeClr val="accent2">
                <a:hueOff val="-358396"/>
                <a:satOff val="-8636"/>
                <a:lumOff val="-519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977900">
            <a:lnSpc>
              <a:spcPct val="90000"/>
            </a:lnSpc>
            <a:spcBef>
              <a:spcPct val="0"/>
            </a:spcBef>
            <a:spcAft>
              <a:spcPct val="35000"/>
            </a:spcAft>
            <a:buNone/>
          </a:pPr>
          <a:r>
            <a:rPr lang="en-US" sz="2200" kern="1200"/>
            <a:t>Cost Effectiveness Analysis</a:t>
          </a:r>
        </a:p>
      </dsp:txBody>
      <dsp:txXfrm>
        <a:off x="363143" y="1084013"/>
        <a:ext cx="4576756" cy="586034"/>
      </dsp:txXfrm>
    </dsp:sp>
    <dsp:sp modelId="{9D8EA9B2-A8AE-F64E-9854-3A51F165DF28}">
      <dsp:nvSpPr>
        <dsp:cNvPr id="0" name=""/>
        <dsp:cNvSpPr/>
      </dsp:nvSpPr>
      <dsp:spPr>
        <a:xfrm>
          <a:off x="0" y="2374950"/>
          <a:ext cx="6628804" cy="554400"/>
        </a:xfrm>
        <a:prstGeom prst="rect">
          <a:avLst/>
        </a:prstGeom>
        <a:solidFill>
          <a:schemeClr val="lt1">
            <a:alpha val="90000"/>
            <a:hueOff val="0"/>
            <a:satOff val="0"/>
            <a:lumOff val="0"/>
            <a:alphaOff val="0"/>
          </a:schemeClr>
        </a:solidFill>
        <a:ln w="12700" cap="rnd" cmpd="sng" algn="ctr">
          <a:solidFill>
            <a:schemeClr val="accent2">
              <a:hueOff val="-716791"/>
              <a:satOff val="-17272"/>
              <a:lumOff val="-10393"/>
              <a:alphaOff val="0"/>
            </a:schemeClr>
          </a:solidFill>
          <a:prstDash val="solid"/>
        </a:ln>
        <a:effectLst/>
      </dsp:spPr>
      <dsp:style>
        <a:lnRef idx="1">
          <a:scrgbClr r="0" g="0" b="0"/>
        </a:lnRef>
        <a:fillRef idx="1">
          <a:scrgbClr r="0" g="0" b="0"/>
        </a:fillRef>
        <a:effectRef idx="0">
          <a:scrgbClr r="0" g="0" b="0"/>
        </a:effectRef>
        <a:fontRef idx="minor"/>
      </dsp:style>
    </dsp:sp>
    <dsp:sp modelId="{4920ADA2-3D2B-E24C-9F34-80D97636FCD8}">
      <dsp:nvSpPr>
        <dsp:cNvPr id="0" name=""/>
        <dsp:cNvSpPr/>
      </dsp:nvSpPr>
      <dsp:spPr>
        <a:xfrm>
          <a:off x="331440" y="2050230"/>
          <a:ext cx="4640162" cy="649440"/>
        </a:xfrm>
        <a:prstGeom prst="roundRect">
          <a:avLst/>
        </a:prstGeom>
        <a:gradFill rotWithShape="0">
          <a:gsLst>
            <a:gs pos="0">
              <a:schemeClr val="accent2">
                <a:hueOff val="-716791"/>
                <a:satOff val="-17272"/>
                <a:lumOff val="-10393"/>
                <a:alphaOff val="0"/>
                <a:tint val="96000"/>
                <a:lumMod val="100000"/>
              </a:schemeClr>
            </a:gs>
            <a:gs pos="78000">
              <a:schemeClr val="accent2">
                <a:hueOff val="-716791"/>
                <a:satOff val="-17272"/>
                <a:lumOff val="-1039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977900">
            <a:lnSpc>
              <a:spcPct val="90000"/>
            </a:lnSpc>
            <a:spcBef>
              <a:spcPct val="0"/>
            </a:spcBef>
            <a:spcAft>
              <a:spcPct val="35000"/>
            </a:spcAft>
            <a:buNone/>
          </a:pPr>
          <a:r>
            <a:rPr lang="en-US" sz="2200" kern="1200" dirty="0"/>
            <a:t>Social Return on Investment</a:t>
          </a:r>
        </a:p>
      </dsp:txBody>
      <dsp:txXfrm>
        <a:off x="363143" y="2081933"/>
        <a:ext cx="4576756" cy="586034"/>
      </dsp:txXfrm>
    </dsp:sp>
    <dsp:sp modelId="{832F5E5E-3570-854D-93E9-95194A419850}">
      <dsp:nvSpPr>
        <dsp:cNvPr id="0" name=""/>
        <dsp:cNvSpPr/>
      </dsp:nvSpPr>
      <dsp:spPr>
        <a:xfrm>
          <a:off x="0" y="3372870"/>
          <a:ext cx="6628804" cy="554400"/>
        </a:xfrm>
        <a:prstGeom prst="rect">
          <a:avLst/>
        </a:prstGeom>
        <a:solidFill>
          <a:schemeClr val="lt1">
            <a:alpha val="90000"/>
            <a:hueOff val="0"/>
            <a:satOff val="0"/>
            <a:lumOff val="0"/>
            <a:alphaOff val="0"/>
          </a:schemeClr>
        </a:solidFill>
        <a:ln w="12700" cap="rnd" cmpd="sng" algn="ctr">
          <a:solidFill>
            <a:schemeClr val="accent2">
              <a:hueOff val="-1075187"/>
              <a:satOff val="-25908"/>
              <a:lumOff val="-15589"/>
              <a:alphaOff val="0"/>
            </a:schemeClr>
          </a:solidFill>
          <a:prstDash val="solid"/>
        </a:ln>
        <a:effectLst/>
      </dsp:spPr>
      <dsp:style>
        <a:lnRef idx="1">
          <a:scrgbClr r="0" g="0" b="0"/>
        </a:lnRef>
        <a:fillRef idx="1">
          <a:scrgbClr r="0" g="0" b="0"/>
        </a:fillRef>
        <a:effectRef idx="0">
          <a:scrgbClr r="0" g="0" b="0"/>
        </a:effectRef>
        <a:fontRef idx="minor"/>
      </dsp:style>
    </dsp:sp>
    <dsp:sp modelId="{3FD5529C-4AFC-1744-BDBF-620D3223F0C1}">
      <dsp:nvSpPr>
        <dsp:cNvPr id="0" name=""/>
        <dsp:cNvSpPr/>
      </dsp:nvSpPr>
      <dsp:spPr>
        <a:xfrm>
          <a:off x="331440" y="3048150"/>
          <a:ext cx="4640162" cy="649440"/>
        </a:xfrm>
        <a:prstGeom prst="roundRect">
          <a:avLst/>
        </a:prstGeom>
        <a:gradFill rotWithShape="0">
          <a:gsLst>
            <a:gs pos="0">
              <a:schemeClr val="accent2">
                <a:hueOff val="-1075187"/>
                <a:satOff val="-25908"/>
                <a:lumOff val="-15589"/>
                <a:alphaOff val="0"/>
                <a:tint val="96000"/>
                <a:lumMod val="100000"/>
              </a:schemeClr>
            </a:gs>
            <a:gs pos="78000">
              <a:schemeClr val="accent2">
                <a:hueOff val="-1075187"/>
                <a:satOff val="-25908"/>
                <a:lumOff val="-1558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977900">
            <a:lnSpc>
              <a:spcPct val="90000"/>
            </a:lnSpc>
            <a:spcBef>
              <a:spcPct val="0"/>
            </a:spcBef>
            <a:spcAft>
              <a:spcPct val="35000"/>
            </a:spcAft>
            <a:buNone/>
          </a:pPr>
          <a:r>
            <a:rPr lang="en-US" sz="2200" kern="1200" dirty="0"/>
            <a:t>NHS Quality Adjusted Life Years</a:t>
          </a:r>
        </a:p>
      </dsp:txBody>
      <dsp:txXfrm>
        <a:off x="363143" y="3079853"/>
        <a:ext cx="4576756" cy="586034"/>
      </dsp:txXfrm>
    </dsp:sp>
    <dsp:sp modelId="{7BED0AB5-36FE-EA42-A0CC-E31C07EFAA92}">
      <dsp:nvSpPr>
        <dsp:cNvPr id="0" name=""/>
        <dsp:cNvSpPr/>
      </dsp:nvSpPr>
      <dsp:spPr>
        <a:xfrm>
          <a:off x="0" y="4370790"/>
          <a:ext cx="6628804" cy="554400"/>
        </a:xfrm>
        <a:prstGeom prst="rect">
          <a:avLst/>
        </a:prstGeom>
        <a:solidFill>
          <a:schemeClr val="lt1">
            <a:alpha val="90000"/>
            <a:hueOff val="0"/>
            <a:satOff val="0"/>
            <a:lumOff val="0"/>
            <a:alphaOff val="0"/>
          </a:schemeClr>
        </a:solidFill>
        <a:ln w="12700" cap="rnd" cmpd="sng" algn="ctr">
          <a:solidFill>
            <a:schemeClr val="accent2">
              <a:hueOff val="-1433582"/>
              <a:satOff val="-34544"/>
              <a:lumOff val="-20785"/>
              <a:alphaOff val="0"/>
            </a:schemeClr>
          </a:solidFill>
          <a:prstDash val="solid"/>
        </a:ln>
        <a:effectLst/>
      </dsp:spPr>
      <dsp:style>
        <a:lnRef idx="1">
          <a:scrgbClr r="0" g="0" b="0"/>
        </a:lnRef>
        <a:fillRef idx="1">
          <a:scrgbClr r="0" g="0" b="0"/>
        </a:fillRef>
        <a:effectRef idx="0">
          <a:scrgbClr r="0" g="0" b="0"/>
        </a:effectRef>
        <a:fontRef idx="minor"/>
      </dsp:style>
    </dsp:sp>
    <dsp:sp modelId="{8211E2E2-0632-F648-838D-FB361E9BF105}">
      <dsp:nvSpPr>
        <dsp:cNvPr id="0" name=""/>
        <dsp:cNvSpPr/>
      </dsp:nvSpPr>
      <dsp:spPr>
        <a:xfrm>
          <a:off x="331440" y="4046070"/>
          <a:ext cx="4640162" cy="649440"/>
        </a:xfrm>
        <a:prstGeom prst="roundRect">
          <a:avLst/>
        </a:prstGeom>
        <a:gradFill rotWithShape="0">
          <a:gsLst>
            <a:gs pos="0">
              <a:schemeClr val="accent2">
                <a:hueOff val="-1433582"/>
                <a:satOff val="-34544"/>
                <a:lumOff val="-20785"/>
                <a:alphaOff val="0"/>
                <a:tint val="96000"/>
                <a:lumMod val="100000"/>
              </a:schemeClr>
            </a:gs>
            <a:gs pos="78000">
              <a:schemeClr val="accent2">
                <a:hueOff val="-1433582"/>
                <a:satOff val="-34544"/>
                <a:lumOff val="-2078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977900">
            <a:lnSpc>
              <a:spcPct val="90000"/>
            </a:lnSpc>
            <a:spcBef>
              <a:spcPct val="0"/>
            </a:spcBef>
            <a:spcAft>
              <a:spcPct val="35000"/>
            </a:spcAft>
            <a:buNone/>
          </a:pPr>
          <a:r>
            <a:rPr lang="en-US" sz="2200" kern="1200" dirty="0"/>
            <a:t>HMT Value of a Prevented Fatality</a:t>
          </a:r>
        </a:p>
      </dsp:txBody>
      <dsp:txXfrm>
        <a:off x="363143" y="4077773"/>
        <a:ext cx="4576756"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8AB20-A45A-459E-8557-3BC121F3C026}">
      <dsp:nvSpPr>
        <dsp:cNvPr id="0" name=""/>
        <dsp:cNvSpPr/>
      </dsp:nvSpPr>
      <dsp:spPr>
        <a:xfrm>
          <a:off x="0" y="274226"/>
          <a:ext cx="2910151" cy="174609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All referrals from external organisations should meet the service’s targeting profile</a:t>
          </a:r>
        </a:p>
      </dsp:txBody>
      <dsp:txXfrm>
        <a:off x="0" y="274226"/>
        <a:ext cx="2910151" cy="1746091"/>
      </dsp:txXfrm>
    </dsp:sp>
    <dsp:sp modelId="{2003F1B0-164C-448F-B948-9809DC3BC426}">
      <dsp:nvSpPr>
        <dsp:cNvPr id="0" name=""/>
        <dsp:cNvSpPr/>
      </dsp:nvSpPr>
      <dsp:spPr>
        <a:xfrm>
          <a:off x="3201167" y="274226"/>
          <a:ext cx="2910151" cy="1746091"/>
        </a:xfrm>
        <a:prstGeom prst="rect">
          <a:avLst/>
        </a:prstGeom>
        <a:solidFill>
          <a:schemeClr val="accent3">
            <a:hueOff val="134975"/>
            <a:satOff val="6909"/>
            <a:lumOff val="2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Target the most vulnerable people – the elderly, the disabled and those with mental health and neurological conditions. </a:t>
          </a:r>
        </a:p>
      </dsp:txBody>
      <dsp:txXfrm>
        <a:off x="3201167" y="274226"/>
        <a:ext cx="2910151" cy="1746091"/>
      </dsp:txXfrm>
    </dsp:sp>
    <dsp:sp modelId="{3B1871AF-84B1-4B14-9B26-17340A1171B9}">
      <dsp:nvSpPr>
        <dsp:cNvPr id="0" name=""/>
        <dsp:cNvSpPr/>
      </dsp:nvSpPr>
      <dsp:spPr>
        <a:xfrm>
          <a:off x="6402334" y="274226"/>
          <a:ext cx="2910151" cy="1746091"/>
        </a:xfrm>
        <a:prstGeom prst="rect">
          <a:avLst/>
        </a:prstGeom>
        <a:solidFill>
          <a:schemeClr val="accent3">
            <a:hueOff val="269950"/>
            <a:satOff val="13818"/>
            <a:lumOff val="580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Incorporate the following data into the model:</a:t>
          </a:r>
        </a:p>
        <a:p>
          <a:pPr marL="114300" lvl="1" indent="-114300" algn="l" defTabSz="622300">
            <a:lnSpc>
              <a:spcPct val="90000"/>
            </a:lnSpc>
            <a:spcBef>
              <a:spcPct val="0"/>
            </a:spcBef>
            <a:spcAft>
              <a:spcPct val="15000"/>
            </a:spcAft>
            <a:buChar char="•"/>
          </a:pPr>
          <a:r>
            <a:rPr lang="en-US" sz="1400" kern="1200" dirty="0"/>
            <a:t>long-term health problems </a:t>
          </a:r>
        </a:p>
        <a:p>
          <a:pPr marL="114300" lvl="1" indent="-114300" algn="l" defTabSz="622300">
            <a:lnSpc>
              <a:spcPct val="90000"/>
            </a:lnSpc>
            <a:spcBef>
              <a:spcPct val="0"/>
            </a:spcBef>
            <a:spcAft>
              <a:spcPct val="15000"/>
            </a:spcAft>
            <a:buChar char="•"/>
          </a:pPr>
          <a:r>
            <a:rPr lang="en-US" sz="1400" kern="1200" dirty="0"/>
            <a:t>disability</a:t>
          </a:r>
        </a:p>
        <a:p>
          <a:pPr marL="114300" lvl="1" indent="-114300" algn="l" defTabSz="622300">
            <a:lnSpc>
              <a:spcPct val="90000"/>
            </a:lnSpc>
            <a:spcBef>
              <a:spcPct val="0"/>
            </a:spcBef>
            <a:spcAft>
              <a:spcPct val="15000"/>
            </a:spcAft>
            <a:buChar char="•"/>
          </a:pPr>
          <a:r>
            <a:rPr lang="en-GB" sz="1400" kern="1200" dirty="0"/>
            <a:t>mental health data from NHS Digital,</a:t>
          </a:r>
          <a:endParaRPr lang="en-US" sz="1400" kern="1200" dirty="0"/>
        </a:p>
        <a:p>
          <a:pPr marL="114300" lvl="1" indent="-114300" algn="l" defTabSz="622300">
            <a:lnSpc>
              <a:spcPct val="90000"/>
            </a:lnSpc>
            <a:spcBef>
              <a:spcPct val="0"/>
            </a:spcBef>
            <a:spcAft>
              <a:spcPct val="15000"/>
            </a:spcAft>
            <a:buChar char="•"/>
          </a:pPr>
          <a:r>
            <a:rPr lang="en-US" sz="1400" kern="1200" dirty="0"/>
            <a:t>living alone data </a:t>
          </a:r>
        </a:p>
      </dsp:txBody>
      <dsp:txXfrm>
        <a:off x="6402334" y="274226"/>
        <a:ext cx="2910151" cy="1746091"/>
      </dsp:txXfrm>
    </dsp:sp>
    <dsp:sp modelId="{92C73493-2BA1-4590-A46F-897CF64ADFDE}">
      <dsp:nvSpPr>
        <dsp:cNvPr id="0" name=""/>
        <dsp:cNvSpPr/>
      </dsp:nvSpPr>
      <dsp:spPr>
        <a:xfrm>
          <a:off x="0" y="2311333"/>
          <a:ext cx="2910151" cy="1746091"/>
        </a:xfrm>
        <a:prstGeom prst="rect">
          <a:avLst/>
        </a:prstGeom>
        <a:solidFill>
          <a:schemeClr val="accent3">
            <a:hueOff val="404926"/>
            <a:satOff val="20726"/>
            <a:lumOff val="8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Address imbalance between ethnic groups receiving Safe and Well Visits</a:t>
          </a:r>
        </a:p>
      </dsp:txBody>
      <dsp:txXfrm>
        <a:off x="0" y="2311333"/>
        <a:ext cx="2910151" cy="1746091"/>
      </dsp:txXfrm>
    </dsp:sp>
    <dsp:sp modelId="{4E856ABE-A8A0-4802-807C-035274B2916F}">
      <dsp:nvSpPr>
        <dsp:cNvPr id="0" name=""/>
        <dsp:cNvSpPr/>
      </dsp:nvSpPr>
      <dsp:spPr>
        <a:xfrm>
          <a:off x="3201167" y="2311333"/>
          <a:ext cx="2910151" cy="1746091"/>
        </a:xfrm>
        <a:prstGeom prst="rect">
          <a:avLst/>
        </a:prstGeom>
        <a:solidFill>
          <a:schemeClr val="accent3">
            <a:hueOff val="539901"/>
            <a:satOff val="27635"/>
            <a:lumOff val="1160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Examine the patterns across fire fatalities victims and fire injuries at home in Nottinghamshire</a:t>
          </a:r>
        </a:p>
      </dsp:txBody>
      <dsp:txXfrm>
        <a:off x="3201167" y="2311333"/>
        <a:ext cx="2910151" cy="1746091"/>
      </dsp:txXfrm>
    </dsp:sp>
    <dsp:sp modelId="{1A4124EF-ADF4-47A5-820E-1CDAA616A79C}">
      <dsp:nvSpPr>
        <dsp:cNvPr id="0" name=""/>
        <dsp:cNvSpPr/>
      </dsp:nvSpPr>
      <dsp:spPr>
        <a:xfrm>
          <a:off x="6402334" y="2311333"/>
          <a:ext cx="2910151" cy="1746091"/>
        </a:xfrm>
        <a:prstGeom prst="rect">
          <a:avLst/>
        </a:prstGeom>
        <a:solidFill>
          <a:schemeClr val="accent3">
            <a:hueOff val="674876"/>
            <a:satOff val="34544"/>
            <a:lumOff val="1451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Continue working with partners to identify vulnerable people </a:t>
          </a:r>
        </a:p>
      </dsp:txBody>
      <dsp:txXfrm>
        <a:off x="6402334" y="2311333"/>
        <a:ext cx="2910151" cy="174609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1B4C4-B4B8-4F7F-8A19-51388D589FE8}" type="datetimeFigureOut">
              <a:rPr lang="en-GB" smtClean="0"/>
              <a:t>22/04/2021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E7680-E13C-4E73-8EEB-C75F4A92911D}" type="slidenum">
              <a:rPr lang="en-GB" smtClean="0"/>
              <a:t>‹#›</a:t>
            </a:fld>
            <a:endParaRPr lang="en-GB"/>
          </a:p>
        </p:txBody>
      </p:sp>
    </p:spTree>
    <p:extLst>
      <p:ext uri="{BB962C8B-B14F-4D97-AF65-F5344CB8AC3E}">
        <p14:creationId xmlns:p14="http://schemas.microsoft.com/office/powerpoint/2010/main" val="237880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Delete Prof</a:t>
            </a:r>
          </a:p>
        </p:txBody>
      </p:sp>
      <p:sp>
        <p:nvSpPr>
          <p:cNvPr id="4" name="Slide Number Placeholder 3"/>
          <p:cNvSpPr>
            <a:spLocks noGrp="1"/>
          </p:cNvSpPr>
          <p:nvPr>
            <p:ph type="sldNum" sz="quarter" idx="5"/>
          </p:nvPr>
        </p:nvSpPr>
        <p:spPr/>
        <p:txBody>
          <a:bodyPr/>
          <a:lstStyle/>
          <a:p>
            <a:fld id="{E1AE7680-E13C-4E73-8EEB-C75F4A92911D}" type="slidenum">
              <a:rPr lang="en-GB" smtClean="0"/>
              <a:t>1</a:t>
            </a:fld>
            <a:endParaRPr lang="en-GB"/>
          </a:p>
        </p:txBody>
      </p:sp>
    </p:spTree>
    <p:extLst>
      <p:ext uri="{BB962C8B-B14F-4D97-AF65-F5344CB8AC3E}">
        <p14:creationId xmlns:p14="http://schemas.microsoft.com/office/powerpoint/2010/main" val="4007177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challenge is dynamic – perhaps mention targeted cyber crime and scams during the pandemic</a:t>
            </a:r>
          </a:p>
        </p:txBody>
      </p:sp>
      <p:sp>
        <p:nvSpPr>
          <p:cNvPr id="4" name="Slide Number Placeholder 3"/>
          <p:cNvSpPr>
            <a:spLocks noGrp="1"/>
          </p:cNvSpPr>
          <p:nvPr>
            <p:ph type="sldNum" sz="quarter" idx="5"/>
          </p:nvPr>
        </p:nvSpPr>
        <p:spPr/>
        <p:txBody>
          <a:bodyPr/>
          <a:lstStyle/>
          <a:p>
            <a:fld id="{E1AE7680-E13C-4E73-8EEB-C75F4A92911D}" type="slidenum">
              <a:rPr lang="en-GB" smtClean="0"/>
              <a:t>10</a:t>
            </a:fld>
            <a:endParaRPr lang="en-GB"/>
          </a:p>
        </p:txBody>
      </p:sp>
    </p:spTree>
    <p:extLst>
      <p:ext uri="{BB962C8B-B14F-4D97-AF65-F5344CB8AC3E}">
        <p14:creationId xmlns:p14="http://schemas.microsoft.com/office/powerpoint/2010/main" val="3214177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Include what ‘CHARLIE’ stands for</a:t>
            </a:r>
          </a:p>
          <a:p>
            <a:r>
              <a:rPr lang="en-GB" dirty="0"/>
              <a:t>It is fit for purpose but could be refined further  </a:t>
            </a:r>
          </a:p>
          <a:p>
            <a:r>
              <a:rPr lang="en-GB" dirty="0"/>
              <a:t>NFRS instigated direct engagements since inspections</a:t>
            </a:r>
          </a:p>
        </p:txBody>
      </p:sp>
      <p:sp>
        <p:nvSpPr>
          <p:cNvPr id="4" name="Slide Number Placeholder 3"/>
          <p:cNvSpPr>
            <a:spLocks noGrp="1"/>
          </p:cNvSpPr>
          <p:nvPr>
            <p:ph type="sldNum" sz="quarter" idx="5"/>
          </p:nvPr>
        </p:nvSpPr>
        <p:spPr/>
        <p:txBody>
          <a:bodyPr/>
          <a:lstStyle/>
          <a:p>
            <a:fld id="{E1AE7680-E13C-4E73-8EEB-C75F4A92911D}" type="slidenum">
              <a:rPr lang="en-GB" smtClean="0"/>
              <a:t>11</a:t>
            </a:fld>
            <a:endParaRPr lang="en-GB"/>
          </a:p>
        </p:txBody>
      </p:sp>
    </p:spTree>
    <p:extLst>
      <p:ext uri="{BB962C8B-B14F-4D97-AF65-F5344CB8AC3E}">
        <p14:creationId xmlns:p14="http://schemas.microsoft.com/office/powerpoint/2010/main" val="2440915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box into two boxes – gives us six boxes – could be 3 boxes on bottom row two on second row and one on top</a:t>
            </a:r>
          </a:p>
          <a:p>
            <a:r>
              <a:rPr lang="en-GB" dirty="0"/>
              <a:t>We are asking them to revisit a number of targets including externals referrals this could be final box on top – </a:t>
            </a:r>
          </a:p>
          <a:p>
            <a:r>
              <a:rPr lang="en-GB" dirty="0"/>
              <a:t>First 3 boxes about data and information Second row of two boxes (Address imbalance and examine patterns) with pinnacle box – review of objectives and targets such as target for referrals meeting profile </a:t>
            </a:r>
          </a:p>
        </p:txBody>
      </p:sp>
      <p:sp>
        <p:nvSpPr>
          <p:cNvPr id="4" name="Slide Number Placeholder 3"/>
          <p:cNvSpPr>
            <a:spLocks noGrp="1"/>
          </p:cNvSpPr>
          <p:nvPr>
            <p:ph type="sldNum" sz="quarter" idx="5"/>
          </p:nvPr>
        </p:nvSpPr>
        <p:spPr/>
        <p:txBody>
          <a:bodyPr/>
          <a:lstStyle/>
          <a:p>
            <a:fld id="{E1AE7680-E13C-4E73-8EEB-C75F4A92911D}" type="slidenum">
              <a:rPr lang="en-GB" smtClean="0"/>
              <a:t>12</a:t>
            </a:fld>
            <a:endParaRPr lang="en-GB"/>
          </a:p>
        </p:txBody>
      </p:sp>
    </p:spTree>
    <p:extLst>
      <p:ext uri="{BB962C8B-B14F-4D97-AF65-F5344CB8AC3E}">
        <p14:creationId xmlns:p14="http://schemas.microsoft.com/office/powerpoint/2010/main" val="1984815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Review case mix within resource envelope available – this is not just finances</a:t>
            </a:r>
          </a:p>
          <a:p>
            <a:r>
              <a:rPr lang="en-GB" dirty="0"/>
              <a:t>SROI both feasible and highly desirable but requires development data and multi-FRS buy-in (NFCC)</a:t>
            </a:r>
          </a:p>
          <a:p>
            <a:endParaRPr lang="en-GB" dirty="0"/>
          </a:p>
          <a:p>
            <a:r>
              <a:rPr lang="en-GB" dirty="0"/>
              <a:t>All FRS need to balance…</a:t>
            </a:r>
          </a:p>
          <a:p>
            <a:r>
              <a:rPr lang="en-GB" dirty="0"/>
              <a:t>NFRS (and other services) ….</a:t>
            </a:r>
          </a:p>
          <a:p>
            <a:r>
              <a:rPr lang="en-GB" dirty="0"/>
              <a:t>NFCC and HMICFRS or groups of FRS….</a:t>
            </a:r>
          </a:p>
          <a:p>
            <a:r>
              <a:rPr lang="en-GB" dirty="0"/>
              <a:t>The wider emergency service sector needs to recognise….  </a:t>
            </a:r>
          </a:p>
          <a:p>
            <a:r>
              <a:rPr lang="en-GB" dirty="0"/>
              <a:t>Core –fire ambulance</a:t>
            </a:r>
            <a:r>
              <a:rPr lang="en-GB" baseline="0" dirty="0"/>
              <a:t> police</a:t>
            </a:r>
            <a:r>
              <a:rPr lang="en-GB" dirty="0"/>
              <a:t> emergency services …COVID-19</a:t>
            </a:r>
          </a:p>
          <a:p>
            <a:endParaRPr lang="en-GB" dirty="0"/>
          </a:p>
          <a:p>
            <a:endParaRPr lang="en-GB" dirty="0"/>
          </a:p>
          <a:p>
            <a:r>
              <a:rPr lang="en-GB" dirty="0"/>
              <a:t>Reorder from NFRS to all FRS</a:t>
            </a:r>
          </a:p>
          <a:p>
            <a:r>
              <a:rPr lang="en-GB" dirty="0"/>
              <a:t>Questions?</a:t>
            </a:r>
          </a:p>
        </p:txBody>
      </p:sp>
      <p:sp>
        <p:nvSpPr>
          <p:cNvPr id="4" name="Slide Number Placeholder 3"/>
          <p:cNvSpPr>
            <a:spLocks noGrp="1"/>
          </p:cNvSpPr>
          <p:nvPr>
            <p:ph type="sldNum" sz="quarter" idx="5"/>
          </p:nvPr>
        </p:nvSpPr>
        <p:spPr/>
        <p:txBody>
          <a:bodyPr/>
          <a:lstStyle/>
          <a:p>
            <a:fld id="{E1AE7680-E13C-4E73-8EEB-C75F4A92911D}" type="slidenum">
              <a:rPr lang="en-GB" smtClean="0"/>
              <a:t>13</a:t>
            </a:fld>
            <a:endParaRPr lang="en-GB"/>
          </a:p>
        </p:txBody>
      </p:sp>
    </p:spTree>
    <p:extLst>
      <p:ext uri="{BB962C8B-B14F-4D97-AF65-F5344CB8AC3E}">
        <p14:creationId xmlns:p14="http://schemas.microsoft.com/office/powerpoint/2010/main" val="119694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Move 2004 after Act</a:t>
            </a:r>
          </a:p>
          <a:p>
            <a:r>
              <a:rPr lang="en-GB" dirty="0"/>
              <a:t>Disproportionately declined</a:t>
            </a:r>
          </a:p>
        </p:txBody>
      </p:sp>
      <p:sp>
        <p:nvSpPr>
          <p:cNvPr id="4" name="Slide Number Placeholder 3"/>
          <p:cNvSpPr>
            <a:spLocks noGrp="1"/>
          </p:cNvSpPr>
          <p:nvPr>
            <p:ph type="sldNum" sz="quarter" idx="5"/>
          </p:nvPr>
        </p:nvSpPr>
        <p:spPr/>
        <p:txBody>
          <a:bodyPr/>
          <a:lstStyle/>
          <a:p>
            <a:fld id="{E1AE7680-E13C-4E73-8EEB-C75F4A92911D}" type="slidenum">
              <a:rPr lang="en-GB" smtClean="0"/>
              <a:t>2</a:t>
            </a:fld>
            <a:endParaRPr lang="en-GB"/>
          </a:p>
        </p:txBody>
      </p:sp>
    </p:spTree>
    <p:extLst>
      <p:ext uri="{BB962C8B-B14F-4D97-AF65-F5344CB8AC3E}">
        <p14:creationId xmlns:p14="http://schemas.microsoft.com/office/powerpoint/2010/main" val="1870354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Responsibility to signpost and refer to partners (have greater range of risks to be aware of)</a:t>
            </a:r>
          </a:p>
        </p:txBody>
      </p:sp>
      <p:sp>
        <p:nvSpPr>
          <p:cNvPr id="4" name="Slide Number Placeholder 3"/>
          <p:cNvSpPr>
            <a:spLocks noGrp="1"/>
          </p:cNvSpPr>
          <p:nvPr>
            <p:ph type="sldNum" sz="quarter" idx="5"/>
          </p:nvPr>
        </p:nvSpPr>
        <p:spPr/>
        <p:txBody>
          <a:bodyPr/>
          <a:lstStyle/>
          <a:p>
            <a:fld id="{E1AE7680-E13C-4E73-8EEB-C75F4A92911D}" type="slidenum">
              <a:rPr lang="en-GB" smtClean="0"/>
              <a:t>3</a:t>
            </a:fld>
            <a:endParaRPr lang="en-GB"/>
          </a:p>
        </p:txBody>
      </p:sp>
    </p:spTree>
    <p:extLst>
      <p:ext uri="{BB962C8B-B14F-4D97-AF65-F5344CB8AC3E}">
        <p14:creationId xmlns:p14="http://schemas.microsoft.com/office/powerpoint/2010/main" val="40620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had made some improvements in capturing data and actions since the inspection/COVID inspection and NFCC survey both been relatively positive to NFRS - wanted a critical friend to check, endorse targets and objectives and make sure if they weren’t missing anything</a:t>
            </a:r>
          </a:p>
        </p:txBody>
      </p:sp>
      <p:sp>
        <p:nvSpPr>
          <p:cNvPr id="4" name="Slide Number Placeholder 3"/>
          <p:cNvSpPr>
            <a:spLocks noGrp="1"/>
          </p:cNvSpPr>
          <p:nvPr>
            <p:ph type="sldNum" sz="quarter" idx="5"/>
          </p:nvPr>
        </p:nvSpPr>
        <p:spPr/>
        <p:txBody>
          <a:bodyPr/>
          <a:lstStyle/>
          <a:p>
            <a:fld id="{E1AE7680-E13C-4E73-8EEB-C75F4A92911D}" type="slidenum">
              <a:rPr lang="en-GB" smtClean="0"/>
              <a:t>4</a:t>
            </a:fld>
            <a:endParaRPr lang="en-GB"/>
          </a:p>
        </p:txBody>
      </p:sp>
    </p:spTree>
    <p:extLst>
      <p:ext uri="{BB962C8B-B14F-4D97-AF65-F5344CB8AC3E}">
        <p14:creationId xmlns:p14="http://schemas.microsoft.com/office/powerpoint/2010/main" val="78248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it mention that we were asked to check the use of CHARLIE? Profile (could be separate bullet point above)</a:t>
            </a:r>
          </a:p>
          <a:p>
            <a:endParaRPr lang="en-GB" dirty="0"/>
          </a:p>
          <a:p>
            <a:r>
              <a:rPr lang="en-GB" dirty="0"/>
              <a:t>This is not all they had to do because they wasn’t integrated into other systems and processes most notably there was no performance management system to integrate and drive the organisation</a:t>
            </a:r>
          </a:p>
          <a:p>
            <a:endParaRPr lang="en-GB" dirty="0"/>
          </a:p>
        </p:txBody>
      </p:sp>
      <p:sp>
        <p:nvSpPr>
          <p:cNvPr id="4" name="Slide Number Placeholder 3"/>
          <p:cNvSpPr>
            <a:spLocks noGrp="1"/>
          </p:cNvSpPr>
          <p:nvPr>
            <p:ph type="sldNum" sz="quarter" idx="5"/>
          </p:nvPr>
        </p:nvSpPr>
        <p:spPr/>
        <p:txBody>
          <a:bodyPr/>
          <a:lstStyle/>
          <a:p>
            <a:fld id="{E1AE7680-E13C-4E73-8EEB-C75F4A92911D}" type="slidenum">
              <a:rPr lang="en-GB" smtClean="0"/>
              <a:t>5</a:t>
            </a:fld>
            <a:endParaRPr lang="en-GB"/>
          </a:p>
        </p:txBody>
      </p:sp>
    </p:spTree>
    <p:extLst>
      <p:ext uri="{BB962C8B-B14F-4D97-AF65-F5344CB8AC3E}">
        <p14:creationId xmlns:p14="http://schemas.microsoft.com/office/powerpoint/2010/main" val="47937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SROI and not CBA, CEA and QALY?</a:t>
            </a:r>
          </a:p>
        </p:txBody>
      </p:sp>
      <p:sp>
        <p:nvSpPr>
          <p:cNvPr id="4" name="Slide Number Placeholder 3"/>
          <p:cNvSpPr>
            <a:spLocks noGrp="1"/>
          </p:cNvSpPr>
          <p:nvPr>
            <p:ph type="sldNum" sz="quarter" idx="5"/>
          </p:nvPr>
        </p:nvSpPr>
        <p:spPr/>
        <p:txBody>
          <a:bodyPr/>
          <a:lstStyle/>
          <a:p>
            <a:fld id="{E1AE7680-E13C-4E73-8EEB-C75F4A92911D}" type="slidenum">
              <a:rPr lang="en-GB" smtClean="0"/>
              <a:t>6</a:t>
            </a:fld>
            <a:endParaRPr lang="en-GB"/>
          </a:p>
        </p:txBody>
      </p:sp>
    </p:spTree>
    <p:extLst>
      <p:ext uri="{BB962C8B-B14F-4D97-AF65-F5344CB8AC3E}">
        <p14:creationId xmlns:p14="http://schemas.microsoft.com/office/powerpoint/2010/main" val="241137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200" dirty="0">
                <a:effectLst/>
                <a:latin typeface="Calibri" panose="020F0502020204030204" pitchFamily="34" charset="0"/>
                <a:ea typeface="Yu Mincho" panose="02020400000000000000" pitchFamily="18" charset="-128"/>
                <a:cs typeface="Arial" panose="020B0604020202020204" pitchFamily="34" charset="0"/>
              </a:rPr>
              <a:t>A social return on investment assessment was initially attractive to NFRS but because of long standing issues relating to the quality and availability of data at national and local levels (Levin </a:t>
            </a:r>
            <a:r>
              <a:rPr lang="en-GB" sz="1200" i="1" dirty="0">
                <a:effectLst/>
                <a:latin typeface="Calibri" panose="020F0502020204030204" pitchFamily="34" charset="0"/>
                <a:ea typeface="Yu Mincho" panose="02020400000000000000" pitchFamily="18" charset="-128"/>
                <a:cs typeface="Arial" panose="020B0604020202020204" pitchFamily="34" charset="0"/>
              </a:rPr>
              <a:t>at al. </a:t>
            </a:r>
            <a:r>
              <a:rPr lang="en-GB" sz="1200" dirty="0">
                <a:effectLst/>
                <a:latin typeface="Calibri" panose="020F0502020204030204" pitchFamily="34" charset="0"/>
                <a:ea typeface="Yu Mincho" panose="02020400000000000000" pitchFamily="18" charset="-128"/>
                <a:cs typeface="Arial" panose="020B0604020202020204" pitchFamily="34" charset="0"/>
              </a:rPr>
              <a:t>2021, HMICFRS 2018, 2019, 2020, Murphy and </a:t>
            </a:r>
            <a:r>
              <a:rPr lang="en-GB" sz="1200" dirty="0" err="1">
                <a:effectLst/>
                <a:latin typeface="Calibri" panose="020F0502020204030204" pitchFamily="34" charset="0"/>
                <a:ea typeface="Yu Mincho" panose="02020400000000000000" pitchFamily="18" charset="-128"/>
                <a:cs typeface="Arial" panose="020B0604020202020204" pitchFamily="34" charset="0"/>
              </a:rPr>
              <a:t>Greenhalgh</a:t>
            </a:r>
            <a:r>
              <a:rPr lang="en-GB" sz="1200" dirty="0">
                <a:effectLst/>
                <a:latin typeface="Calibri" panose="020F0502020204030204" pitchFamily="34" charset="0"/>
                <a:ea typeface="Yu Mincho" panose="02020400000000000000" pitchFamily="18" charset="-128"/>
                <a:cs typeface="Arial" panose="020B0604020202020204" pitchFamily="34" charset="0"/>
              </a:rPr>
              <a:t> 2011, Murphy </a:t>
            </a:r>
            <a:r>
              <a:rPr lang="en-GB" sz="1200" i="1" dirty="0">
                <a:effectLst/>
                <a:latin typeface="Calibri" panose="020F0502020204030204" pitchFamily="34" charset="0"/>
                <a:ea typeface="Yu Mincho" panose="02020400000000000000" pitchFamily="18" charset="-128"/>
                <a:cs typeface="Arial" panose="020B0604020202020204" pitchFamily="34" charset="0"/>
              </a:rPr>
              <a:t>et al.</a:t>
            </a:r>
            <a:r>
              <a:rPr lang="en-GB" sz="1200" dirty="0">
                <a:effectLst/>
                <a:latin typeface="Calibri" panose="020F0502020204030204" pitchFamily="34" charset="0"/>
                <a:ea typeface="Yu Mincho" panose="02020400000000000000" pitchFamily="18" charset="-128"/>
                <a:cs typeface="Arial" panose="020B0604020202020204" pitchFamily="34" charset="0"/>
              </a:rPr>
              <a:t> 2019, 2020) together with the number and limitations of key assumptions that would have to be used it was decided to adhere to the  BATNEEC principle of using the ‘Best Available Technique Not Entailing Excessive Cost’ and apply a Cost Effectiveness Analysis. </a:t>
            </a:r>
          </a:p>
          <a:p>
            <a:pPr algn="just">
              <a:lnSpc>
                <a:spcPct val="107000"/>
              </a:lnSpc>
              <a:spcAft>
                <a:spcPts val="800"/>
              </a:spcAft>
            </a:pPr>
            <a:endParaRPr lang="en-GB" sz="12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spcAft>
                <a:spcPts val="800"/>
              </a:spcAft>
            </a:pPr>
            <a:r>
              <a:rPr lang="en-GB" sz="1200" dirty="0">
                <a:effectLst/>
                <a:latin typeface="Calibri" panose="020F0502020204030204" pitchFamily="34" charset="0"/>
                <a:ea typeface="Yu Mincho" panose="02020400000000000000" pitchFamily="18" charset="-128"/>
                <a:cs typeface="Arial" panose="020B0604020202020204" pitchFamily="34" charset="0"/>
              </a:rPr>
              <a:t>Spell out SROI</a:t>
            </a:r>
          </a:p>
          <a:p>
            <a:pPr algn="just">
              <a:lnSpc>
                <a:spcPct val="107000"/>
              </a:lnSpc>
              <a:spcAft>
                <a:spcPts val="800"/>
              </a:spcAft>
            </a:pPr>
            <a:r>
              <a:rPr lang="en-GB" sz="1100" dirty="0">
                <a:effectLst/>
                <a:latin typeface="Calibri" panose="020F0502020204030204" pitchFamily="34" charset="0"/>
                <a:ea typeface="Yu Mincho" panose="02020400000000000000" pitchFamily="18" charset="-128"/>
                <a:cs typeface="Arial" panose="020B0604020202020204" pitchFamily="34" charset="0"/>
              </a:rPr>
              <a:t>We tested a potential SROI analysis</a:t>
            </a:r>
          </a:p>
          <a:p>
            <a:endParaRPr lang="en-GB" dirty="0"/>
          </a:p>
        </p:txBody>
      </p:sp>
      <p:sp>
        <p:nvSpPr>
          <p:cNvPr id="4" name="Slide Number Placeholder 3"/>
          <p:cNvSpPr>
            <a:spLocks noGrp="1"/>
          </p:cNvSpPr>
          <p:nvPr>
            <p:ph type="sldNum" sz="quarter" idx="10"/>
          </p:nvPr>
        </p:nvSpPr>
        <p:spPr/>
        <p:txBody>
          <a:bodyPr/>
          <a:lstStyle/>
          <a:p>
            <a:fld id="{E1AE7680-E13C-4E73-8EEB-C75F4A92911D}" type="slidenum">
              <a:rPr lang="en-GB" smtClean="0"/>
              <a:t>7</a:t>
            </a:fld>
            <a:endParaRPr lang="en-GB"/>
          </a:p>
        </p:txBody>
      </p:sp>
    </p:spTree>
    <p:extLst>
      <p:ext uri="{BB962C8B-B14F-4D97-AF65-F5344CB8AC3E}">
        <p14:creationId xmlns:p14="http://schemas.microsoft.com/office/powerpoint/2010/main" val="1536132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Prevention specialists allocated the most challenging visits</a:t>
            </a:r>
          </a:p>
          <a:p>
            <a:r>
              <a:rPr lang="en-GB" dirty="0"/>
              <a:t>Nevertheless Clear room for improvement in resource allocation and case mix allocations to improve service delivery </a:t>
            </a:r>
          </a:p>
        </p:txBody>
      </p:sp>
      <p:sp>
        <p:nvSpPr>
          <p:cNvPr id="4" name="Slide Number Placeholder 3"/>
          <p:cNvSpPr>
            <a:spLocks noGrp="1"/>
          </p:cNvSpPr>
          <p:nvPr>
            <p:ph type="sldNum" sz="quarter" idx="5"/>
          </p:nvPr>
        </p:nvSpPr>
        <p:spPr/>
        <p:txBody>
          <a:bodyPr/>
          <a:lstStyle/>
          <a:p>
            <a:fld id="{E1AE7680-E13C-4E73-8EEB-C75F4A92911D}" type="slidenum">
              <a:rPr lang="en-GB" smtClean="0"/>
              <a:t>8</a:t>
            </a:fld>
            <a:endParaRPr lang="en-GB"/>
          </a:p>
        </p:txBody>
      </p:sp>
    </p:spTree>
    <p:extLst>
      <p:ext uri="{BB962C8B-B14F-4D97-AF65-F5344CB8AC3E}">
        <p14:creationId xmlns:p14="http://schemas.microsoft.com/office/powerpoint/2010/main" val="1103448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Pro-active quality assurance of partner referrals</a:t>
            </a:r>
          </a:p>
          <a:p>
            <a:r>
              <a:rPr lang="en-GB" dirty="0"/>
              <a:t>Optimise resource inputs to case mix (Clear room for improvement in resource allocation to improve service delivery )</a:t>
            </a:r>
          </a:p>
          <a:p>
            <a:endParaRPr lang="en-GB" dirty="0"/>
          </a:p>
          <a:p>
            <a:r>
              <a:rPr lang="en-GB" dirty="0"/>
              <a:t>Work with others to facilitate robust SROI model </a:t>
            </a:r>
          </a:p>
        </p:txBody>
      </p:sp>
      <p:sp>
        <p:nvSpPr>
          <p:cNvPr id="4" name="Slide Number Placeholder 3"/>
          <p:cNvSpPr>
            <a:spLocks noGrp="1"/>
          </p:cNvSpPr>
          <p:nvPr>
            <p:ph type="sldNum" sz="quarter" idx="5"/>
          </p:nvPr>
        </p:nvSpPr>
        <p:spPr/>
        <p:txBody>
          <a:bodyPr/>
          <a:lstStyle/>
          <a:p>
            <a:fld id="{E1AE7680-E13C-4E73-8EEB-C75F4A92911D}" type="slidenum">
              <a:rPr lang="en-GB" smtClean="0"/>
              <a:t>9</a:t>
            </a:fld>
            <a:endParaRPr lang="en-GB"/>
          </a:p>
        </p:txBody>
      </p:sp>
    </p:spTree>
    <p:extLst>
      <p:ext uri="{BB962C8B-B14F-4D97-AF65-F5344CB8AC3E}">
        <p14:creationId xmlns:p14="http://schemas.microsoft.com/office/powerpoint/2010/main" val="2535839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D2D30B-3884-4354-AAFD-BF907FA3CCCE}" type="datetimeFigureOut">
              <a:rPr lang="en-GB" smtClean="0"/>
              <a:t>22/04/2021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343653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2D30B-3884-4354-AAFD-BF907FA3CCCE}" type="datetimeFigureOut">
              <a:rPr lang="en-GB" smtClean="0"/>
              <a:t>22/04/2021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219357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2D30B-3884-4354-AAFD-BF907FA3CCCE}" type="datetimeFigureOut">
              <a:rPr lang="en-GB" smtClean="0"/>
              <a:t>22/04/2021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47838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2D30B-3884-4354-AAFD-BF907FA3CCCE}" type="datetimeFigureOut">
              <a:rPr lang="en-GB" smtClean="0"/>
              <a:t>22/04/2021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2779390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2D30B-3884-4354-AAFD-BF907FA3CCCE}" type="datetimeFigureOut">
              <a:rPr lang="en-GB" smtClean="0"/>
              <a:t>22/04/2021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2946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2D30B-3884-4354-AAFD-BF907FA3CCCE}" type="datetimeFigureOut">
              <a:rPr lang="en-GB" smtClean="0"/>
              <a:t>22/04/2021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1221930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D2D30B-3884-4354-AAFD-BF907FA3CCCE}" type="datetimeFigureOut">
              <a:rPr lang="en-GB" smtClean="0"/>
              <a:t>22/04/2021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1232658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D2D30B-3884-4354-AAFD-BF907FA3CCCE}" type="datetimeFigureOut">
              <a:rPr lang="en-GB" smtClean="0"/>
              <a:t>22/04/2021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298800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D2D30B-3884-4354-AAFD-BF907FA3CCCE}" type="datetimeFigureOut">
              <a:rPr lang="en-GB" smtClean="0"/>
              <a:t>22/04/2021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242315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2D30B-3884-4354-AAFD-BF907FA3CCCE}" type="datetimeFigureOut">
              <a:rPr lang="en-GB" smtClean="0"/>
              <a:t>22/04/2021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311892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D2D30B-3884-4354-AAFD-BF907FA3CCCE}" type="datetimeFigureOut">
              <a:rPr lang="en-GB" smtClean="0"/>
              <a:t>22/04/2021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106770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D2D30B-3884-4354-AAFD-BF907FA3CCCE}" type="datetimeFigureOut">
              <a:rPr lang="en-GB" smtClean="0"/>
              <a:t>22/04/2021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149253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D2D30B-3884-4354-AAFD-BF907FA3CCCE}" type="datetimeFigureOut">
              <a:rPr lang="en-GB" smtClean="0"/>
              <a:t>22/04/2021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11714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2D30B-3884-4354-AAFD-BF907FA3CCCE}" type="datetimeFigureOut">
              <a:rPr lang="en-GB" smtClean="0"/>
              <a:t>22/04/2021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2811632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D2D30B-3884-4354-AAFD-BF907FA3CCCE}" type="datetimeFigureOut">
              <a:rPr lang="en-GB" smtClean="0"/>
              <a:t>22/04/2021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193568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DD2D30B-3884-4354-AAFD-BF907FA3CCCE}" type="datetimeFigureOut">
              <a:rPr lang="en-GB" smtClean="0"/>
              <a:t>22/04/2021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10492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D2D30B-3884-4354-AAFD-BF907FA3CCCE}" type="datetimeFigureOut">
              <a:rPr lang="en-GB" smtClean="0"/>
              <a:t>22/04/2021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65E49EB-52AD-4AE6-9D6A-789686DD8917}" type="slidenum">
              <a:rPr lang="en-GB" smtClean="0"/>
              <a:t>‹#›</a:t>
            </a:fld>
            <a:endParaRPr lang="en-GB"/>
          </a:p>
        </p:txBody>
      </p:sp>
    </p:spTree>
    <p:extLst>
      <p:ext uri="{BB962C8B-B14F-4D97-AF65-F5344CB8AC3E}">
        <p14:creationId xmlns:p14="http://schemas.microsoft.com/office/powerpoint/2010/main" val="26537301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861073"/>
            <a:ext cx="7701886" cy="1241162"/>
          </a:xfrm>
        </p:spPr>
        <p:txBody>
          <a:bodyPr>
            <a:noAutofit/>
          </a:bodyPr>
          <a:lstStyle/>
          <a:p>
            <a:r>
              <a:rPr lang="en-GB" sz="4400" dirty="0"/>
              <a:t>Evaluating </a:t>
            </a:r>
            <a:br>
              <a:rPr lang="en-GB" sz="4400" dirty="0"/>
            </a:br>
            <a:r>
              <a:rPr lang="en-GB" sz="4400" dirty="0"/>
              <a:t>‘Safe and Well Visits’ </a:t>
            </a:r>
            <a:br>
              <a:rPr lang="en-GB" sz="4400" dirty="0"/>
            </a:br>
            <a:r>
              <a:rPr lang="en-GB" sz="4400" dirty="0"/>
              <a:t>in Fire and Rescue Services </a:t>
            </a:r>
            <a:br>
              <a:rPr lang="en-GB" sz="4400" dirty="0"/>
            </a:br>
            <a:r>
              <a:rPr lang="en-GB" sz="4400" dirty="0"/>
              <a:t>in England</a:t>
            </a:r>
          </a:p>
        </p:txBody>
      </p:sp>
      <p:sp>
        <p:nvSpPr>
          <p:cNvPr id="3" name="Subtitle 2"/>
          <p:cNvSpPr>
            <a:spLocks noGrp="1"/>
          </p:cNvSpPr>
          <p:nvPr>
            <p:ph type="subTitle" idx="1"/>
          </p:nvPr>
        </p:nvSpPr>
        <p:spPr>
          <a:xfrm>
            <a:off x="1507067" y="4599407"/>
            <a:ext cx="7766936" cy="1096899"/>
          </a:xfrm>
        </p:spPr>
        <p:txBody>
          <a:bodyPr/>
          <a:lstStyle/>
          <a:p>
            <a:r>
              <a:rPr lang="en-GB" dirty="0"/>
              <a:t>Nottingham Trent University, Nottingham Business School</a:t>
            </a:r>
          </a:p>
          <a:p>
            <a:r>
              <a:rPr lang="en-GB" dirty="0"/>
              <a:t>Katarzyna Lakoma and Pete Murphy</a:t>
            </a:r>
          </a:p>
        </p:txBody>
      </p:sp>
      <p:pic>
        <p:nvPicPr>
          <p:cNvPr id="4" name="Picture 3"/>
          <p:cNvPicPr>
            <a:picLocks noChangeAspect="1"/>
          </p:cNvPicPr>
          <p:nvPr/>
        </p:nvPicPr>
        <p:blipFill rotWithShape="1">
          <a:blip r:embed="rId3"/>
          <a:srcRect l="16350" t="21742" r="14951" b="23798"/>
          <a:stretch/>
        </p:blipFill>
        <p:spPr>
          <a:xfrm>
            <a:off x="1216869" y="5371272"/>
            <a:ext cx="2634648" cy="1193473"/>
          </a:xfrm>
          <a:prstGeom prst="rect">
            <a:avLst/>
          </a:prstGeom>
        </p:spPr>
      </p:pic>
      <p:pic>
        <p:nvPicPr>
          <p:cNvPr id="5" name="Picture 4"/>
          <p:cNvPicPr>
            <a:picLocks noChangeAspect="1"/>
          </p:cNvPicPr>
          <p:nvPr/>
        </p:nvPicPr>
        <p:blipFill>
          <a:blip r:embed="rId4"/>
          <a:stretch>
            <a:fillRect/>
          </a:stretch>
        </p:blipFill>
        <p:spPr>
          <a:xfrm>
            <a:off x="5059681" y="5593990"/>
            <a:ext cx="2504567" cy="748037"/>
          </a:xfrm>
          <a:prstGeom prst="rect">
            <a:avLst/>
          </a:prstGeom>
        </p:spPr>
      </p:pic>
      <p:sp>
        <p:nvSpPr>
          <p:cNvPr id="6" name="Rectangle 5"/>
          <p:cNvSpPr/>
          <p:nvPr/>
        </p:nvSpPr>
        <p:spPr>
          <a:xfrm>
            <a:off x="2534193" y="3127375"/>
            <a:ext cx="6674760" cy="1200329"/>
          </a:xfrm>
          <a:prstGeom prst="rect">
            <a:avLst/>
          </a:prstGeom>
        </p:spPr>
        <p:txBody>
          <a:bodyPr wrap="square">
            <a:spAutoFit/>
          </a:bodyPr>
          <a:lstStyle/>
          <a:p>
            <a:pPr algn="r"/>
            <a:r>
              <a:rPr lang="en-GB" dirty="0">
                <a:solidFill>
                  <a:srgbClr val="F6AF3F"/>
                </a:solidFill>
              </a:rPr>
              <a:t>The 24th Annual IRSPM Conference </a:t>
            </a:r>
            <a:br>
              <a:rPr lang="en-GB" dirty="0">
                <a:solidFill>
                  <a:srgbClr val="F6AF3F"/>
                </a:solidFill>
              </a:rPr>
            </a:br>
            <a:r>
              <a:rPr lang="en-GB" dirty="0">
                <a:solidFill>
                  <a:srgbClr val="F6AF3F"/>
                </a:solidFill>
              </a:rPr>
              <a:t>Public Management, Governance, and Policy in Extraordinary Times: Challenges and Opportunities           </a:t>
            </a:r>
          </a:p>
          <a:p>
            <a:pPr algn="r"/>
            <a:r>
              <a:rPr lang="en-GB" dirty="0">
                <a:solidFill>
                  <a:srgbClr val="F6AF3F"/>
                </a:solidFill>
              </a:rPr>
              <a:t>20th - 23rd April 2021</a:t>
            </a:r>
          </a:p>
        </p:txBody>
      </p:sp>
    </p:spTree>
    <p:extLst>
      <p:ext uri="{BB962C8B-B14F-4D97-AF65-F5344CB8AC3E}">
        <p14:creationId xmlns:p14="http://schemas.microsoft.com/office/powerpoint/2010/main" val="1748728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Vulnerable groups</a:t>
            </a:r>
          </a:p>
        </p:txBody>
      </p:sp>
      <p:sp>
        <p:nvSpPr>
          <p:cNvPr id="3" name="Content Placeholder 2"/>
          <p:cNvSpPr>
            <a:spLocks noGrp="1"/>
          </p:cNvSpPr>
          <p:nvPr>
            <p:ph idx="1"/>
          </p:nvPr>
        </p:nvSpPr>
        <p:spPr>
          <a:xfrm>
            <a:off x="677334" y="1655492"/>
            <a:ext cx="8475375" cy="4875937"/>
          </a:xfrm>
        </p:spPr>
        <p:txBody>
          <a:bodyPr>
            <a:normAutofit fontScale="85000" lnSpcReduction="10000"/>
          </a:bodyPr>
          <a:lstStyle/>
          <a:p>
            <a:pPr marL="0" indent="0" algn="ctr">
              <a:buNone/>
            </a:pPr>
            <a:r>
              <a:rPr lang="en-GB" i="1" dirty="0">
                <a:solidFill>
                  <a:srgbClr val="E84C22"/>
                </a:solidFill>
              </a:rPr>
              <a:t>“Those at greatest risk from fire” but also individuals with “wider vulnerabilities and exposure to </a:t>
            </a:r>
            <a:r>
              <a:rPr lang="en-GB" b="1" i="1" dirty="0">
                <a:solidFill>
                  <a:srgbClr val="E84C22"/>
                </a:solidFill>
              </a:rPr>
              <a:t>risks</a:t>
            </a:r>
            <a:r>
              <a:rPr lang="en-GB" i="1" dirty="0">
                <a:solidFill>
                  <a:srgbClr val="E84C22"/>
                </a:solidFill>
              </a:rPr>
              <a:t> beyond fire” </a:t>
            </a:r>
          </a:p>
          <a:p>
            <a:pPr marL="457200" lvl="1" indent="0" algn="r">
              <a:buNone/>
            </a:pPr>
            <a:r>
              <a:rPr lang="en-GB" dirty="0"/>
              <a:t>(Home Office 2018, p. 6)</a:t>
            </a:r>
          </a:p>
          <a:p>
            <a:pPr marL="0" indent="0" algn="ctr">
              <a:buNone/>
            </a:pPr>
            <a:r>
              <a:rPr lang="en-GB" i="1" dirty="0">
                <a:solidFill>
                  <a:srgbClr val="E84C22"/>
                </a:solidFill>
              </a:rPr>
              <a:t>“People less able to help themselves in case of an emergency, for example people with mobility problems, people with mental health difficulties, and children”</a:t>
            </a:r>
          </a:p>
          <a:p>
            <a:pPr marL="0" indent="0" algn="r">
              <a:buNone/>
            </a:pPr>
            <a:r>
              <a:rPr lang="en-GB" dirty="0">
                <a:solidFill>
                  <a:schemeClr val="tx2"/>
                </a:solidFill>
              </a:rPr>
              <a:t>(</a:t>
            </a:r>
            <a:r>
              <a:rPr lang="en-GB" dirty="0"/>
              <a:t>HMICFRS 2021)</a:t>
            </a:r>
          </a:p>
          <a:p>
            <a:pPr marL="0" indent="0" algn="r">
              <a:buNone/>
            </a:pPr>
            <a:endParaRPr lang="en-GB" dirty="0"/>
          </a:p>
          <a:p>
            <a:r>
              <a:rPr lang="en-GB" dirty="0"/>
              <a:t>Overlapping definitions being used by three emergency services (</a:t>
            </a:r>
            <a:r>
              <a:rPr lang="en-GB" dirty="0" err="1"/>
              <a:t>Addidle</a:t>
            </a:r>
            <a:r>
              <a:rPr lang="en-GB" dirty="0"/>
              <a:t> and Liddle 2021), </a:t>
            </a:r>
          </a:p>
          <a:p>
            <a:r>
              <a:rPr lang="en-GB" dirty="0"/>
              <a:t>Vulnerability to fire increases as people age (</a:t>
            </a:r>
            <a:r>
              <a:rPr lang="en-GB" dirty="0" err="1"/>
              <a:t>Kose</a:t>
            </a:r>
            <a:r>
              <a:rPr lang="en-GB" dirty="0"/>
              <a:t> 2000, Fernandez-Vigil and Echeverrıa </a:t>
            </a:r>
            <a:r>
              <a:rPr lang="en-GB" dirty="0" err="1"/>
              <a:t>Trueba</a:t>
            </a:r>
            <a:r>
              <a:rPr lang="en-GB" dirty="0"/>
              <a:t> 2019) and increases further by living alone.</a:t>
            </a:r>
          </a:p>
          <a:p>
            <a:r>
              <a:rPr lang="en-GB" dirty="0"/>
              <a:t>People who are elderly, disabled, and those with mental health and neurological problems are more vulnerable to fire (</a:t>
            </a:r>
            <a:r>
              <a:rPr lang="da-DK" dirty="0"/>
              <a:t>Taylor et al. 2019, 2021) </a:t>
            </a:r>
          </a:p>
          <a:p>
            <a:r>
              <a:rPr lang="da-DK" dirty="0"/>
              <a:t>Faulty or misuded electrical items can be a factor increasing risk of fire (Elder et al. 1996)</a:t>
            </a:r>
            <a:endParaRPr lang="en-GB" dirty="0"/>
          </a:p>
          <a:p>
            <a:r>
              <a:rPr lang="en-GB" dirty="0"/>
              <a:t>Importance of common arenas for cross-sector collaboration for fire risk prevention that go beyond the boundaries of FRS (</a:t>
            </a:r>
            <a:r>
              <a:rPr lang="en-GB" dirty="0" err="1"/>
              <a:t>Halvorsen</a:t>
            </a:r>
            <a:r>
              <a:rPr lang="en-GB" dirty="0"/>
              <a:t> et al. 2017)</a:t>
            </a:r>
          </a:p>
          <a:p>
            <a:r>
              <a:rPr lang="en-GB" dirty="0"/>
              <a:t>Dynamic change with regard to the COVID-19 pandemic and targeted cyber crime</a:t>
            </a:r>
          </a:p>
        </p:txBody>
      </p:sp>
    </p:spTree>
    <p:extLst>
      <p:ext uri="{BB962C8B-B14F-4D97-AF65-F5344CB8AC3E}">
        <p14:creationId xmlns:p14="http://schemas.microsoft.com/office/powerpoint/2010/main" val="2121660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Identifying vulnerable people by NFRS</a:t>
            </a:r>
          </a:p>
        </p:txBody>
      </p:sp>
      <p:pic>
        <p:nvPicPr>
          <p:cNvPr id="4" name="Content Placeholder 3"/>
          <p:cNvPicPr>
            <a:picLocks noGrp="1" noChangeAspect="1"/>
          </p:cNvPicPr>
          <p:nvPr>
            <p:ph idx="1"/>
          </p:nvPr>
        </p:nvPicPr>
        <p:blipFill>
          <a:blip r:embed="rId3"/>
          <a:stretch>
            <a:fillRect/>
          </a:stretch>
        </p:blipFill>
        <p:spPr>
          <a:xfrm>
            <a:off x="677334" y="1280161"/>
            <a:ext cx="6362663" cy="5432234"/>
          </a:xfrm>
          <a:prstGeom prst="rect">
            <a:avLst/>
          </a:prstGeom>
        </p:spPr>
      </p:pic>
      <p:sp>
        <p:nvSpPr>
          <p:cNvPr id="6" name="Rectangle 5"/>
          <p:cNvSpPr/>
          <p:nvPr/>
        </p:nvSpPr>
        <p:spPr>
          <a:xfrm>
            <a:off x="7039997" y="2022003"/>
            <a:ext cx="2796461" cy="4042132"/>
          </a:xfrm>
          <a:prstGeom prst="rect">
            <a:avLst/>
          </a:prstGeom>
        </p:spPr>
        <p:txBody>
          <a:bodyPr wrap="square">
            <a:spAutoFit/>
          </a:bodyPr>
          <a:lstStyle/>
          <a:p>
            <a:pPr marL="342900" lvl="0" indent="-342900">
              <a:spcBef>
                <a:spcPts val="1000"/>
              </a:spcBef>
              <a:buClr>
                <a:srgbClr val="E84C22"/>
              </a:buClr>
              <a:buSzPct val="80000"/>
              <a:buFont typeface="Wingdings 3" charset="2"/>
              <a:buChar char=""/>
            </a:pPr>
            <a:r>
              <a:rPr lang="en-GB" sz="1600" b="1" dirty="0">
                <a:solidFill>
                  <a:srgbClr val="E84C22"/>
                </a:solidFill>
              </a:rPr>
              <a:t>Partner organisations </a:t>
            </a:r>
            <a:r>
              <a:rPr lang="en-GB" sz="1600" dirty="0">
                <a:solidFill>
                  <a:prstClr val="black">
                    <a:lumMod val="75000"/>
                    <a:lumOff val="25000"/>
                  </a:prstClr>
                </a:solidFill>
              </a:rPr>
              <a:t>(CHARLIE matrix, which stands for Care and support, Hoarding, Alcohol, Reduced mobility, lives alone, Inappropriate smoking, Elderly) </a:t>
            </a:r>
          </a:p>
          <a:p>
            <a:pPr marL="342900" lvl="0" indent="-342900">
              <a:spcBef>
                <a:spcPts val="1000"/>
              </a:spcBef>
              <a:buClr>
                <a:srgbClr val="E84C22"/>
              </a:buClr>
              <a:buSzPct val="80000"/>
              <a:buFont typeface="Wingdings 3" charset="2"/>
              <a:buChar char=""/>
            </a:pPr>
            <a:r>
              <a:rPr lang="en-GB" sz="1600" b="1" dirty="0">
                <a:solidFill>
                  <a:srgbClr val="E84C22"/>
                </a:solidFill>
              </a:rPr>
              <a:t>Referrals</a:t>
            </a:r>
            <a:r>
              <a:rPr lang="en-GB" sz="1600" dirty="0">
                <a:solidFill>
                  <a:prstClr val="black">
                    <a:lumMod val="75000"/>
                    <a:lumOff val="25000"/>
                  </a:prstClr>
                </a:solidFill>
              </a:rPr>
              <a:t> from members of the public for themselves, friends and families (sifted using the CHARLIE profile) </a:t>
            </a:r>
          </a:p>
          <a:p>
            <a:pPr marL="285750" indent="-285750">
              <a:spcBef>
                <a:spcPts val="1000"/>
              </a:spcBef>
              <a:buClr>
                <a:srgbClr val="E84C22"/>
              </a:buClr>
              <a:buSzPct val="80000"/>
              <a:buFont typeface="Wingdings 3" charset="2"/>
              <a:buChar char=""/>
            </a:pPr>
            <a:r>
              <a:rPr lang="en-GB" sz="1600" b="1" dirty="0">
                <a:solidFill>
                  <a:srgbClr val="E84C22"/>
                </a:solidFill>
              </a:rPr>
              <a:t>Direct engagements </a:t>
            </a:r>
            <a:r>
              <a:rPr lang="en-GB" sz="1600" dirty="0">
                <a:solidFill>
                  <a:prstClr val="black">
                    <a:lumMod val="75000"/>
                    <a:lumOff val="25000"/>
                  </a:prstClr>
                </a:solidFill>
              </a:rPr>
              <a:t>(data-led process)  </a:t>
            </a:r>
          </a:p>
        </p:txBody>
      </p:sp>
    </p:spTree>
    <p:extLst>
      <p:ext uri="{BB962C8B-B14F-4D97-AF65-F5344CB8AC3E}">
        <p14:creationId xmlns:p14="http://schemas.microsoft.com/office/powerpoint/2010/main" val="4271796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Lessons for the future</a:t>
            </a:r>
          </a:p>
        </p:txBody>
      </p:sp>
      <p:graphicFrame>
        <p:nvGraphicFramePr>
          <p:cNvPr id="4" name="Content Placeholder 3">
            <a:extLst>
              <a:ext uri="{FF2B5EF4-FFF2-40B4-BE49-F238E27FC236}">
                <a16:creationId xmlns:a16="http://schemas.microsoft.com/office/drawing/2014/main" id="{350757A4-5680-504B-B647-B0D04498B8E9}"/>
              </a:ext>
            </a:extLst>
          </p:cNvPr>
          <p:cNvGraphicFramePr>
            <a:graphicFrameLocks noGrp="1"/>
          </p:cNvGraphicFramePr>
          <p:nvPr>
            <p:ph idx="1"/>
            <p:extLst>
              <p:ext uri="{D42A27DB-BD31-4B8C-83A1-F6EECF244321}">
                <p14:modId xmlns:p14="http://schemas.microsoft.com/office/powerpoint/2010/main" val="3494317697"/>
              </p:ext>
            </p:extLst>
          </p:nvPr>
        </p:nvGraphicFramePr>
        <p:xfrm>
          <a:off x="319425" y="1806259"/>
          <a:ext cx="9312486" cy="4331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4448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4E067035-CBA8-1C4D-A87B-C470903F284A}"/>
              </a:ext>
            </a:extLst>
          </p:cNvPr>
          <p:cNvPicPr>
            <a:picLocks noChangeAspect="1"/>
          </p:cNvPicPr>
          <p:nvPr/>
        </p:nvPicPr>
        <p:blipFill rotWithShape="1">
          <a:blip r:embed="rId3"/>
          <a:srcRect l="51186" r="369" b="-1"/>
          <a:stretch/>
        </p:blipFill>
        <p:spPr>
          <a:xfrm>
            <a:off x="1" y="10"/>
            <a:ext cx="12191999" cy="6857990"/>
          </a:xfrm>
          <a:prstGeom prst="rect">
            <a:avLst/>
          </a:prstGeom>
        </p:spPr>
      </p:pic>
      <p:sp>
        <p:nvSpPr>
          <p:cNvPr id="2071" name="Isosceles Triangle 89">
            <a:extLst>
              <a:ext uri="{FF2B5EF4-FFF2-40B4-BE49-F238E27FC236}">
                <a16:creationId xmlns:a16="http://schemas.microsoft.com/office/drawing/2014/main" id="{DD6B6433-CCD9-42F6-83C5-76BCAA8FE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2" name="Parallelogram 91">
            <a:extLst>
              <a:ext uri="{FF2B5EF4-FFF2-40B4-BE49-F238E27FC236}">
                <a16:creationId xmlns:a16="http://schemas.microsoft.com/office/drawing/2014/main" id="{442B55CB-F27D-4C06-89E5-4EC99A519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73" name="Straight Connector 93">
            <a:extLst>
              <a:ext uri="{FF2B5EF4-FFF2-40B4-BE49-F238E27FC236}">
                <a16:creationId xmlns:a16="http://schemas.microsoft.com/office/drawing/2014/main" id="{48527540-7F01-4C2E-9641-738882048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74" name="Straight Connector 95">
            <a:extLst>
              <a:ext uri="{FF2B5EF4-FFF2-40B4-BE49-F238E27FC236}">
                <a16:creationId xmlns:a16="http://schemas.microsoft.com/office/drawing/2014/main" id="{D6F60FB6-F855-43F0-A752-3719156C1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75" name="Rectangle 23">
            <a:extLst>
              <a:ext uri="{FF2B5EF4-FFF2-40B4-BE49-F238E27FC236}">
                <a16:creationId xmlns:a16="http://schemas.microsoft.com/office/drawing/2014/main" id="{70669A81-0E9B-4B42-AFEA-8F672C6C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786047" y="609600"/>
            <a:ext cx="6487955" cy="1320800"/>
          </a:xfrm>
        </p:spPr>
        <p:txBody>
          <a:bodyPr anchor="t">
            <a:normAutofit/>
          </a:bodyPr>
          <a:lstStyle/>
          <a:p>
            <a:r>
              <a:rPr lang="en-GB"/>
              <a:t>Summary conclusions</a:t>
            </a:r>
          </a:p>
        </p:txBody>
      </p:sp>
      <p:sp>
        <p:nvSpPr>
          <p:cNvPr id="2076" name="Rectangle 25">
            <a:extLst>
              <a:ext uri="{FF2B5EF4-FFF2-40B4-BE49-F238E27FC236}">
                <a16:creationId xmlns:a16="http://schemas.microsoft.com/office/drawing/2014/main" id="{8C93E0C6-CF08-4771-B5A9-6018CB3A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7" name="Isosceles Triangle 101">
            <a:extLst>
              <a:ext uri="{FF2B5EF4-FFF2-40B4-BE49-F238E27FC236}">
                <a16:creationId xmlns:a16="http://schemas.microsoft.com/office/drawing/2014/main" id="{A011F1B8-62C5-4D08-A621-EAD05C7D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786047" y="2159000"/>
            <a:ext cx="6487955" cy="3882362"/>
          </a:xfrm>
        </p:spPr>
        <p:txBody>
          <a:bodyPr>
            <a:normAutofit/>
          </a:bodyPr>
          <a:lstStyle/>
          <a:p>
            <a:r>
              <a:rPr lang="en-GB" dirty="0"/>
              <a:t>Regular review of performance data, including the pattern of fire fatalities, to understand how prevention activities can be more focused (NFRS and other services)</a:t>
            </a:r>
          </a:p>
          <a:p>
            <a:r>
              <a:rPr lang="en-GB" dirty="0"/>
              <a:t>Balancing response to incidents with prevention and protection (all FRS)</a:t>
            </a:r>
          </a:p>
          <a:p>
            <a:r>
              <a:rPr lang="en-GB" dirty="0"/>
              <a:t>SROI analysis to benchmark against other services (NFCC)</a:t>
            </a:r>
          </a:p>
          <a:p>
            <a:r>
              <a:rPr lang="en-GB" dirty="0"/>
              <a:t>Long-term economic and social impact of the Covid-19 pandemic on the future demand for emergency services (core emergency services)</a:t>
            </a:r>
          </a:p>
          <a:p>
            <a:r>
              <a:rPr lang="en-GB" dirty="0"/>
              <a:t>Importance of partnership working in identifying vulnerabilities (wider emergency services)</a:t>
            </a:r>
          </a:p>
          <a:p>
            <a:endParaRPr lang="en-GB" dirty="0"/>
          </a:p>
        </p:txBody>
      </p:sp>
      <p:sp>
        <p:nvSpPr>
          <p:cNvPr id="2078" name="Rectangle 27">
            <a:extLst>
              <a:ext uri="{FF2B5EF4-FFF2-40B4-BE49-F238E27FC236}">
                <a16:creationId xmlns:a16="http://schemas.microsoft.com/office/drawing/2014/main" id="{C6A6AECB-428C-4CB4-B65A-359F08B6D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9" name="Rectangle 28">
            <a:extLst>
              <a:ext uri="{FF2B5EF4-FFF2-40B4-BE49-F238E27FC236}">
                <a16:creationId xmlns:a16="http://schemas.microsoft.com/office/drawing/2014/main" id="{28D1A6ED-2AB6-46A3-A315-485B8BF9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29">
            <a:extLst>
              <a:ext uri="{FF2B5EF4-FFF2-40B4-BE49-F238E27FC236}">
                <a16:creationId xmlns:a16="http://schemas.microsoft.com/office/drawing/2014/main" id="{B61CE46B-8525-46A8-AB7B-DCBCC1B65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Isosceles Triangle 109">
            <a:extLst>
              <a:ext uri="{FF2B5EF4-FFF2-40B4-BE49-F238E27FC236}">
                <a16:creationId xmlns:a16="http://schemas.microsoft.com/office/drawing/2014/main" id="{4412B991-9935-45FB-A17E-8F30DD832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000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6047" y="609600"/>
            <a:ext cx="6487955" cy="1320800"/>
          </a:xfrm>
        </p:spPr>
        <p:txBody>
          <a:bodyPr>
            <a:normAutofit/>
          </a:bodyPr>
          <a:lstStyle/>
          <a:p>
            <a:r>
              <a:rPr lang="en-GB"/>
              <a:t>Background</a:t>
            </a:r>
          </a:p>
        </p:txBody>
      </p:sp>
      <p:pic>
        <p:nvPicPr>
          <p:cNvPr id="1030" name="Picture 6" descr="Yorkshire fire engine manufacturer wins Lancashire Fire and Rescue Service  contract - Yorkshire Business Daily">
            <a:extLst>
              <a:ext uri="{FF2B5EF4-FFF2-40B4-BE49-F238E27FC236}">
                <a16:creationId xmlns:a16="http://schemas.microsoft.com/office/drawing/2014/main" id="{F1195E81-1F31-B043-A158-BAC78B70EBE7}"/>
              </a:ext>
            </a:extLst>
          </p:cNvPr>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29192" r="46952" b="9090"/>
          <a:stretch/>
        </p:blipFill>
        <p:spPr bwMode="auto">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a:noFill/>
          <a:extLst>
            <a:ext uri="{909E8E84-426E-40DD-AFC4-6F175D3DCCD1}">
              <a14:hiddenFill xmlns:a14="http://schemas.microsoft.com/office/drawing/2010/main">
                <a:solidFill>
                  <a:srgbClr val="FFFFFF"/>
                </a:solidFill>
              </a14:hiddenFill>
            </a:ext>
          </a:extLst>
        </p:spPr>
      </p:pic>
      <p:sp>
        <p:nvSpPr>
          <p:cNvPr id="139" name="Isosceles Triangle 13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34" name="Content Placeholder 2"/>
          <p:cNvSpPr>
            <a:spLocks noGrp="1"/>
          </p:cNvSpPr>
          <p:nvPr>
            <p:ph idx="1"/>
          </p:nvPr>
        </p:nvSpPr>
        <p:spPr>
          <a:xfrm>
            <a:off x="2786047" y="1628503"/>
            <a:ext cx="6487955" cy="4412859"/>
          </a:xfrm>
        </p:spPr>
        <p:txBody>
          <a:bodyPr>
            <a:normAutofit/>
          </a:bodyPr>
          <a:lstStyle/>
          <a:p>
            <a:r>
              <a:rPr lang="en-GB" b="1" dirty="0"/>
              <a:t>Key FRS areas </a:t>
            </a:r>
          </a:p>
          <a:p>
            <a:pPr lvl="1"/>
            <a:r>
              <a:rPr lang="en-GB" b="1" dirty="0"/>
              <a:t>Response</a:t>
            </a:r>
            <a:r>
              <a:rPr lang="en-GB" dirty="0"/>
              <a:t> – operational response to incidents (speed and quality of response)</a:t>
            </a:r>
          </a:p>
          <a:p>
            <a:pPr lvl="1"/>
            <a:r>
              <a:rPr lang="en-GB" b="1" dirty="0"/>
              <a:t>Prevention</a:t>
            </a:r>
            <a:r>
              <a:rPr lang="en-GB" dirty="0"/>
              <a:t> – reducing the number of incidents occurring within people’s homes and communities (risk reduction)</a:t>
            </a:r>
          </a:p>
          <a:p>
            <a:pPr lvl="1"/>
            <a:r>
              <a:rPr lang="en-GB" b="1" dirty="0"/>
              <a:t>Protection</a:t>
            </a:r>
            <a:r>
              <a:rPr lang="en-GB" dirty="0"/>
              <a:t> – ensuring public safety in the wider built environment (non-domestic buildings)</a:t>
            </a:r>
          </a:p>
          <a:p>
            <a:r>
              <a:rPr lang="en-GB" dirty="0"/>
              <a:t>Statutory duties for FRSs with the introduction of the Fire and Rescue Services Act 2004</a:t>
            </a:r>
          </a:p>
          <a:p>
            <a:r>
              <a:rPr lang="en-GB" dirty="0"/>
              <a:t>Over the last decade, the level of resources directed into prevention and protection activities has disproportionately declined</a:t>
            </a:r>
          </a:p>
          <a:p>
            <a:endParaRPr lang="en-GB" dirty="0"/>
          </a:p>
          <a:p>
            <a:pPr marL="0" indent="0">
              <a:buNone/>
            </a:pPr>
            <a:endParaRPr lang="en-GB" dirty="0"/>
          </a:p>
        </p:txBody>
      </p:sp>
    </p:spTree>
    <p:extLst>
      <p:ext uri="{BB962C8B-B14F-4D97-AF65-F5344CB8AC3E}">
        <p14:creationId xmlns:p14="http://schemas.microsoft.com/office/powerpoint/2010/main" val="1573165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06" name="Straight Connector 8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0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08" name="Isosceles Triangle 8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09"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0"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1" name="Isosceles Triangle 94">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2" name="Isosceles Triangle 96">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378534" y="46825"/>
            <a:ext cx="4657292" cy="1201360"/>
          </a:xfrm>
        </p:spPr>
        <p:txBody>
          <a:bodyPr vert="horz" lIns="91440" tIns="45720" rIns="91440" bIns="45720" rtlCol="0" anchor="t">
            <a:normAutofit/>
          </a:bodyPr>
          <a:lstStyle/>
          <a:p>
            <a:r>
              <a:rPr lang="en-US" dirty="0"/>
              <a:t>Prevention</a:t>
            </a:r>
          </a:p>
        </p:txBody>
      </p:sp>
      <p:sp>
        <p:nvSpPr>
          <p:cNvPr id="22" name="Content Placeholder 2"/>
          <p:cNvSpPr>
            <a:spLocks noGrp="1"/>
          </p:cNvSpPr>
          <p:nvPr>
            <p:ph sz="half" idx="1"/>
          </p:nvPr>
        </p:nvSpPr>
        <p:spPr>
          <a:xfrm>
            <a:off x="5236265" y="853849"/>
            <a:ext cx="4647312" cy="4552435"/>
          </a:xfrm>
        </p:spPr>
        <p:txBody>
          <a:bodyPr vert="horz" lIns="91440" tIns="45720" rIns="91440" bIns="45720" rtlCol="0">
            <a:noAutofit/>
          </a:bodyPr>
          <a:lstStyle/>
          <a:p>
            <a:pPr>
              <a:lnSpc>
                <a:spcPct val="90000"/>
              </a:lnSpc>
            </a:pPr>
            <a:r>
              <a:rPr lang="en-US" sz="1600" b="1" dirty="0"/>
              <a:t>Home Fire Safety Checks </a:t>
            </a:r>
          </a:p>
          <a:p>
            <a:pPr lvl="1">
              <a:lnSpc>
                <a:spcPct val="90000"/>
              </a:lnSpc>
            </a:pPr>
            <a:r>
              <a:rPr lang="en-US" sz="1400" dirty="0"/>
              <a:t>Identification and raising awareness of potential fire risks,</a:t>
            </a:r>
          </a:p>
          <a:p>
            <a:pPr lvl="1">
              <a:lnSpc>
                <a:spcPct val="90000"/>
              </a:lnSpc>
            </a:pPr>
            <a:r>
              <a:rPr lang="en-US" sz="1400" dirty="0"/>
              <a:t>Informing residents of potential actions to reduce or prevent these risks and ensure working smoke alarms are installed, and</a:t>
            </a:r>
          </a:p>
          <a:p>
            <a:pPr lvl="1">
              <a:lnSpc>
                <a:spcPct val="90000"/>
              </a:lnSpc>
            </a:pPr>
            <a:r>
              <a:rPr lang="en-US" sz="1400" dirty="0"/>
              <a:t>Advise on an appropriate escape plan in case fire does break out</a:t>
            </a:r>
          </a:p>
          <a:p>
            <a:pPr>
              <a:lnSpc>
                <a:spcPct val="90000"/>
              </a:lnSpc>
            </a:pPr>
            <a:r>
              <a:rPr lang="en-US" sz="1600" b="1" dirty="0"/>
              <a:t>Safe and Well Visits </a:t>
            </a:r>
          </a:p>
          <a:p>
            <a:pPr lvl="1">
              <a:lnSpc>
                <a:spcPct val="90000"/>
              </a:lnSpc>
            </a:pPr>
            <a:r>
              <a:rPr lang="en-US" sz="1400" dirty="0"/>
              <a:t>Build on existing good practice of Home Fire Safety Checks</a:t>
            </a:r>
          </a:p>
          <a:p>
            <a:pPr lvl="1">
              <a:lnSpc>
                <a:spcPct val="90000"/>
              </a:lnSpc>
            </a:pPr>
            <a:r>
              <a:rPr lang="en-US" sz="1400" dirty="0"/>
              <a:t>Target the most vulnerable members of the community</a:t>
            </a:r>
          </a:p>
          <a:p>
            <a:pPr lvl="1">
              <a:lnSpc>
                <a:spcPct val="90000"/>
              </a:lnSpc>
            </a:pPr>
            <a:r>
              <a:rPr lang="en-US" sz="1400" dirty="0"/>
              <a:t>Offer fire safety advice based on their household and lifestyle</a:t>
            </a:r>
          </a:p>
          <a:p>
            <a:pPr lvl="2">
              <a:lnSpc>
                <a:spcPct val="90000"/>
              </a:lnSpc>
            </a:pPr>
            <a:r>
              <a:rPr lang="en-US" dirty="0"/>
              <a:t>Falls risk assessment</a:t>
            </a:r>
          </a:p>
          <a:p>
            <a:pPr lvl="2">
              <a:lnSpc>
                <a:spcPct val="90000"/>
              </a:lnSpc>
            </a:pPr>
            <a:r>
              <a:rPr lang="en-US" dirty="0"/>
              <a:t>Smoking cessation</a:t>
            </a:r>
          </a:p>
          <a:p>
            <a:pPr lvl="2">
              <a:lnSpc>
                <a:spcPct val="90000"/>
              </a:lnSpc>
            </a:pPr>
            <a:r>
              <a:rPr lang="en-US" dirty="0"/>
              <a:t>Cold homes and fuel poverty</a:t>
            </a:r>
          </a:p>
          <a:p>
            <a:pPr lvl="2">
              <a:lnSpc>
                <a:spcPct val="90000"/>
              </a:lnSpc>
            </a:pPr>
            <a:r>
              <a:rPr lang="en-US" dirty="0"/>
              <a:t>Dementia</a:t>
            </a:r>
          </a:p>
          <a:p>
            <a:pPr lvl="2">
              <a:lnSpc>
                <a:spcPct val="90000"/>
              </a:lnSpc>
            </a:pPr>
            <a:r>
              <a:rPr lang="en-US" dirty="0"/>
              <a:t>Social isolation</a:t>
            </a:r>
          </a:p>
          <a:p>
            <a:pPr lvl="1">
              <a:lnSpc>
                <a:spcPct val="90000"/>
              </a:lnSpc>
            </a:pPr>
            <a:r>
              <a:rPr lang="en-GB" sz="1400" dirty="0"/>
              <a:t>Responsibility to signpost and refer to partners </a:t>
            </a:r>
            <a:endParaRPr lang="en-US" sz="1400" dirty="0"/>
          </a:p>
        </p:txBody>
      </p:sp>
      <p:pic>
        <p:nvPicPr>
          <p:cNvPr id="4098" name="Picture 2" descr="Safe and well visits">
            <a:extLst>
              <a:ext uri="{FF2B5EF4-FFF2-40B4-BE49-F238E27FC236}">
                <a16:creationId xmlns:a16="http://schemas.microsoft.com/office/drawing/2014/main" id="{D416259F-8AD5-764E-AB57-6D65B0868A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55" r="32625"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4113" name="Isosceles Triangle 9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4" name="Content Placeholder 4">
            <a:extLst>
              <a:ext uri="{FF2B5EF4-FFF2-40B4-BE49-F238E27FC236}">
                <a16:creationId xmlns:a16="http://schemas.microsoft.com/office/drawing/2014/main" id="{0B3CF106-F0A7-E649-8EA8-23673647C25A}"/>
              </a:ext>
            </a:extLst>
          </p:cNvPr>
          <p:cNvGraphicFramePr>
            <a:graphicFrameLocks noGrp="1"/>
          </p:cNvGraphicFramePr>
          <p:nvPr>
            <p:ph sz="half" idx="2"/>
            <p:extLst>
              <p:ext uri="{D42A27DB-BD31-4B8C-83A1-F6EECF244321}">
                <p14:modId xmlns:p14="http://schemas.microsoft.com/office/powerpoint/2010/main" val="2417297451"/>
              </p:ext>
            </p:extLst>
          </p:nvPr>
        </p:nvGraphicFramePr>
        <p:xfrm>
          <a:off x="9371080" y="3283525"/>
          <a:ext cx="3296030" cy="35852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7556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33146" y="749595"/>
            <a:ext cx="6096757" cy="5943599"/>
          </a:xfrm>
        </p:spPr>
        <p:txBody>
          <a:bodyPr anchor="ctr">
            <a:normAutofit fontScale="92500" lnSpcReduction="10000"/>
          </a:bodyPr>
          <a:lstStyle/>
          <a:p>
            <a:pPr>
              <a:lnSpc>
                <a:spcPct val="90000"/>
              </a:lnSpc>
            </a:pPr>
            <a:r>
              <a:rPr lang="en-GB" sz="1600" dirty="0"/>
              <a:t>The ‘expanded’ assessments represent </a:t>
            </a:r>
            <a:r>
              <a:rPr lang="en-GB" sz="1600" b="1" dirty="0"/>
              <a:t>a change to the traditional delivery model</a:t>
            </a:r>
          </a:p>
          <a:p>
            <a:pPr>
              <a:lnSpc>
                <a:spcPct val="90000"/>
              </a:lnSpc>
            </a:pPr>
            <a:r>
              <a:rPr lang="en-GB" sz="1600" dirty="0"/>
              <a:t>Each FRS has taken the Safe and Well Visits forward in its own way (HMICFRS 2020)</a:t>
            </a:r>
          </a:p>
          <a:p>
            <a:pPr lvl="1">
              <a:lnSpc>
                <a:spcPct val="90000"/>
              </a:lnSpc>
            </a:pPr>
            <a:r>
              <a:rPr lang="en-GB" b="1" dirty="0"/>
              <a:t>Considerable variation </a:t>
            </a:r>
            <a:r>
              <a:rPr lang="en-GB" dirty="0"/>
              <a:t>between the models and evaluations of the Safe and Well programme across English FRSs</a:t>
            </a:r>
          </a:p>
          <a:p>
            <a:pPr lvl="1">
              <a:lnSpc>
                <a:spcPct val="90000"/>
              </a:lnSpc>
            </a:pPr>
            <a:r>
              <a:rPr lang="en-GB" b="1" dirty="0"/>
              <a:t>No overall national strategy </a:t>
            </a:r>
            <a:r>
              <a:rPr lang="en-GB" dirty="0"/>
              <a:t>on how the fire sector uses data</a:t>
            </a:r>
          </a:p>
          <a:p>
            <a:pPr>
              <a:lnSpc>
                <a:spcPct val="90000"/>
              </a:lnSpc>
            </a:pPr>
            <a:endParaRPr lang="en-GB" sz="1600" dirty="0"/>
          </a:p>
          <a:p>
            <a:pPr>
              <a:lnSpc>
                <a:spcPct val="90000"/>
              </a:lnSpc>
            </a:pPr>
            <a:endParaRPr lang="en-GB" sz="1600" dirty="0"/>
          </a:p>
          <a:p>
            <a:pPr>
              <a:lnSpc>
                <a:spcPct val="90000"/>
              </a:lnSpc>
            </a:pPr>
            <a:endParaRPr lang="en-GB" sz="1600" dirty="0"/>
          </a:p>
          <a:p>
            <a:pPr>
              <a:lnSpc>
                <a:spcPct val="90000"/>
              </a:lnSpc>
            </a:pPr>
            <a:endParaRPr lang="en-GB" sz="1600" dirty="0"/>
          </a:p>
          <a:p>
            <a:pPr>
              <a:lnSpc>
                <a:spcPct val="90000"/>
              </a:lnSpc>
            </a:pPr>
            <a:r>
              <a:rPr lang="en-GB" sz="1600" i="1" dirty="0"/>
              <a:t>“Nottinghamshire FRS has no performance management in place to ensure staff are making Safe and Well checks effectively… Nottinghamshire FRS has no targets for the completion of these checks, and the number carried out by each station varies considerably.”</a:t>
            </a:r>
          </a:p>
          <a:p>
            <a:pPr marL="0" indent="0" algn="r">
              <a:lnSpc>
                <a:spcPct val="90000"/>
              </a:lnSpc>
              <a:buNone/>
            </a:pPr>
            <a:r>
              <a:rPr lang="en-GB" sz="1600" dirty="0"/>
              <a:t>(HMICFRS 2019, p.12)</a:t>
            </a:r>
          </a:p>
          <a:p>
            <a:pPr>
              <a:lnSpc>
                <a:spcPct val="90000"/>
              </a:lnSpc>
            </a:pPr>
            <a:endParaRPr lang="en-GB" sz="1600" dirty="0"/>
          </a:p>
          <a:p>
            <a:pPr>
              <a:lnSpc>
                <a:spcPct val="90000"/>
              </a:lnSpc>
            </a:pPr>
            <a:r>
              <a:rPr lang="en-GB" sz="1600" dirty="0"/>
              <a:t>Reduced capacity and capability for research and evaluation of FRS activities due to the central government funding cuts since 2008</a:t>
            </a:r>
          </a:p>
          <a:p>
            <a:pPr>
              <a:lnSpc>
                <a:spcPct val="90000"/>
              </a:lnSpc>
            </a:pPr>
            <a:endParaRPr lang="en-GB" sz="1600" dirty="0"/>
          </a:p>
          <a:p>
            <a:pPr>
              <a:lnSpc>
                <a:spcPct val="90000"/>
              </a:lnSpc>
            </a:pPr>
            <a:endParaRPr lang="en-GB" sz="1600" dirty="0"/>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829658" y="1253067"/>
            <a:ext cx="3371742" cy="4351866"/>
          </a:xfrm>
        </p:spPr>
        <p:txBody>
          <a:bodyPr anchor="ctr">
            <a:normAutofit/>
          </a:bodyPr>
          <a:lstStyle/>
          <a:p>
            <a:r>
              <a:rPr lang="en-GB">
                <a:solidFill>
                  <a:schemeClr val="bg1"/>
                </a:solidFill>
              </a:rPr>
              <a:t>Rationale behind the project</a:t>
            </a:r>
          </a:p>
        </p:txBody>
      </p:sp>
      <p:pic>
        <p:nvPicPr>
          <p:cNvPr id="34" name="Picture 33">
            <a:extLst>
              <a:ext uri="{FF2B5EF4-FFF2-40B4-BE49-F238E27FC236}">
                <a16:creationId xmlns:a16="http://schemas.microsoft.com/office/drawing/2014/main" id="{D849BC53-3786-804F-AAF1-873CB88E9E8D}"/>
              </a:ext>
            </a:extLst>
          </p:cNvPr>
          <p:cNvPicPr>
            <a:picLocks noChangeAspect="1"/>
          </p:cNvPicPr>
          <p:nvPr/>
        </p:nvPicPr>
        <p:blipFill>
          <a:blip r:embed="rId3"/>
          <a:stretch>
            <a:fillRect/>
          </a:stretch>
        </p:blipFill>
        <p:spPr>
          <a:xfrm>
            <a:off x="2396979" y="2514898"/>
            <a:ext cx="3072846" cy="1394162"/>
          </a:xfrm>
          <a:prstGeom prst="rect">
            <a:avLst/>
          </a:prstGeom>
        </p:spPr>
      </p:pic>
    </p:spTree>
    <p:extLst>
      <p:ext uri="{BB962C8B-B14F-4D97-AF65-F5344CB8AC3E}">
        <p14:creationId xmlns:p14="http://schemas.microsoft.com/office/powerpoint/2010/main" val="379231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9123" y="609600"/>
            <a:ext cx="4924878" cy="1320800"/>
          </a:xfrm>
        </p:spPr>
        <p:txBody>
          <a:bodyPr anchor="ctr">
            <a:normAutofit/>
          </a:bodyPr>
          <a:lstStyle/>
          <a:p>
            <a:r>
              <a:rPr lang="en-GB"/>
              <a:t>Research aim</a:t>
            </a:r>
            <a:endParaRPr lang="en-GB" dirty="0"/>
          </a:p>
        </p:txBody>
      </p:sp>
      <p:pic>
        <p:nvPicPr>
          <p:cNvPr id="4" name="Picture 3"/>
          <p:cNvPicPr>
            <a:picLocks noChangeAspect="1"/>
          </p:cNvPicPr>
          <p:nvPr/>
        </p:nvPicPr>
        <p:blipFill>
          <a:blip r:embed="rId3"/>
          <a:stretch>
            <a:fillRect/>
          </a:stretch>
        </p:blipFill>
        <p:spPr>
          <a:xfrm>
            <a:off x="799814" y="1726627"/>
            <a:ext cx="3251701" cy="3251701"/>
          </a:xfrm>
          <a:prstGeom prst="rect">
            <a:avLst/>
          </a:prstGeom>
        </p:spPr>
      </p:pic>
      <p:sp>
        <p:nvSpPr>
          <p:cNvPr id="3" name="Content Placeholder 2"/>
          <p:cNvSpPr>
            <a:spLocks noGrp="1"/>
          </p:cNvSpPr>
          <p:nvPr>
            <p:ph idx="1"/>
          </p:nvPr>
        </p:nvSpPr>
        <p:spPr>
          <a:xfrm>
            <a:off x="4349123" y="2160590"/>
            <a:ext cx="4921876" cy="3739698"/>
          </a:xfrm>
        </p:spPr>
        <p:txBody>
          <a:bodyPr>
            <a:normAutofit fontScale="92500" lnSpcReduction="10000"/>
          </a:bodyPr>
          <a:lstStyle/>
          <a:p>
            <a:r>
              <a:rPr lang="en-GB" sz="1700" dirty="0"/>
              <a:t>Nottingham Trent University’s contribution to the academic assessment of the Safe and Well programme (Arch and Thurston 2013, Williams and Manning 2016, </a:t>
            </a:r>
            <a:r>
              <a:rPr lang="en-GB" sz="1700" dirty="0" err="1"/>
              <a:t>Yannitell</a:t>
            </a:r>
            <a:r>
              <a:rPr lang="en-GB" sz="1700" dirty="0"/>
              <a:t> and </a:t>
            </a:r>
            <a:r>
              <a:rPr lang="en-GB" sz="1700" dirty="0" err="1"/>
              <a:t>Chatsiou</a:t>
            </a:r>
            <a:r>
              <a:rPr lang="en-GB" sz="1700" dirty="0"/>
              <a:t> 2019, Clarke 2020, Mahmood et al. 2020)</a:t>
            </a:r>
          </a:p>
          <a:p>
            <a:pPr lvl="1"/>
            <a:r>
              <a:rPr lang="en-GB" sz="1700" dirty="0"/>
              <a:t>Evaluating the Safe and Well Visits initiative to perform an assessment of the social and economic value/social return on investment of Safe and Well Visits </a:t>
            </a:r>
          </a:p>
          <a:p>
            <a:pPr lvl="1"/>
            <a:r>
              <a:rPr lang="en-GB" sz="1700" dirty="0"/>
              <a:t>Drawing upon existing literature on vulnerabilities in the emergency services context to understand how Nottinghamshire FRS identifies vulnerable people (evaluation of CHARLIE profile)</a:t>
            </a:r>
          </a:p>
        </p:txBody>
      </p:sp>
    </p:spTree>
    <p:extLst>
      <p:ext uri="{BB962C8B-B14F-4D97-AF65-F5344CB8AC3E}">
        <p14:creationId xmlns:p14="http://schemas.microsoft.com/office/powerpoint/2010/main" val="18429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481" y="1382486"/>
            <a:ext cx="3547581" cy="4093028"/>
          </a:xfrm>
        </p:spPr>
        <p:txBody>
          <a:bodyPr anchor="ctr">
            <a:normAutofit/>
          </a:bodyPr>
          <a:lstStyle/>
          <a:p>
            <a:r>
              <a:rPr lang="en-GB" sz="4400" dirty="0"/>
              <a:t>Data and the alternative evaluative techniques</a:t>
            </a:r>
          </a:p>
        </p:txBody>
      </p:sp>
      <p:grpSp>
        <p:nvGrpSpPr>
          <p:cNvPr id="45" name="Group 3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34" name="Straight Connector 3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46" name="Straight Connector 3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4" name="Rectangle 4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236117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887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154" y="476794"/>
            <a:ext cx="9083886" cy="1264920"/>
          </a:xfrm>
        </p:spPr>
        <p:txBody>
          <a:bodyPr/>
          <a:lstStyle/>
          <a:p>
            <a:r>
              <a:rPr lang="en-GB" dirty="0"/>
              <a:t>We tested Social Return on Investment model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3720271"/>
              </p:ext>
            </p:extLst>
          </p:nvPr>
        </p:nvGraphicFramePr>
        <p:xfrm>
          <a:off x="1112004" y="1741714"/>
          <a:ext cx="7300475" cy="4248601"/>
        </p:xfrm>
        <a:graphic>
          <a:graphicData uri="http://schemas.openxmlformats.org/drawingml/2006/table">
            <a:tbl>
              <a:tblPr firstRow="1" firstCol="1" bandRow="1">
                <a:tableStyleId>{5C22544A-7EE6-4342-B048-85BDC9FD1C3A}</a:tableStyleId>
              </a:tblPr>
              <a:tblGrid>
                <a:gridCol w="1150994">
                  <a:extLst>
                    <a:ext uri="{9D8B030D-6E8A-4147-A177-3AD203B41FA5}">
                      <a16:colId xmlns:a16="http://schemas.microsoft.com/office/drawing/2014/main" val="1878761905"/>
                    </a:ext>
                  </a:extLst>
                </a:gridCol>
                <a:gridCol w="1243047">
                  <a:extLst>
                    <a:ext uri="{9D8B030D-6E8A-4147-A177-3AD203B41FA5}">
                      <a16:colId xmlns:a16="http://schemas.microsoft.com/office/drawing/2014/main" val="203113211"/>
                    </a:ext>
                  </a:extLst>
                </a:gridCol>
                <a:gridCol w="1597488">
                  <a:extLst>
                    <a:ext uri="{9D8B030D-6E8A-4147-A177-3AD203B41FA5}">
                      <a16:colId xmlns:a16="http://schemas.microsoft.com/office/drawing/2014/main" val="1392919494"/>
                    </a:ext>
                  </a:extLst>
                </a:gridCol>
                <a:gridCol w="1654473">
                  <a:extLst>
                    <a:ext uri="{9D8B030D-6E8A-4147-A177-3AD203B41FA5}">
                      <a16:colId xmlns:a16="http://schemas.microsoft.com/office/drawing/2014/main" val="470191799"/>
                    </a:ext>
                  </a:extLst>
                </a:gridCol>
                <a:gridCol w="1654473">
                  <a:extLst>
                    <a:ext uri="{9D8B030D-6E8A-4147-A177-3AD203B41FA5}">
                      <a16:colId xmlns:a16="http://schemas.microsoft.com/office/drawing/2014/main" val="285033179"/>
                    </a:ext>
                  </a:extLst>
                </a:gridCol>
              </a:tblGrid>
              <a:tr h="259190">
                <a:tc>
                  <a:txBody>
                    <a:bodyPr/>
                    <a:lstStyle/>
                    <a:p>
                      <a:pPr algn="ctr">
                        <a:lnSpc>
                          <a:spcPct val="107000"/>
                        </a:lnSpc>
                        <a:spcAft>
                          <a:spcPts val="800"/>
                        </a:spcAft>
                      </a:pPr>
                      <a:r>
                        <a:rPr lang="en-GB" sz="1000" b="1">
                          <a:effectLst/>
                        </a:rPr>
                        <a:t>Key stakeholders</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000" b="1">
                          <a:effectLst/>
                        </a:rPr>
                        <a:t>Outcome</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000" b="1">
                          <a:effectLst/>
                        </a:rPr>
                        <a:t>Indicator</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100" b="1" dirty="0">
                          <a:effectLst/>
                        </a:rPr>
                        <a:t>Data collection</a:t>
                      </a:r>
                      <a:endParaRPr lang="en-GB" sz="1100" dirty="0">
                        <a:effectLst/>
                        <a:latin typeface="Calibri" panose="020F0502020204030204" pitchFamily="34" charset="0"/>
                        <a:ea typeface="DengXian"/>
                        <a:cs typeface="Arial" panose="020B0604020202020204" pitchFamily="34" charset="0"/>
                      </a:endParaRPr>
                    </a:p>
                  </a:txBody>
                  <a:tcPr marL="68580" marR="68580" marT="0" marB="0" anchor="ctr"/>
                </a:tc>
                <a:tc>
                  <a:txBody>
                    <a:bodyPr/>
                    <a:lstStyle/>
                    <a:p>
                      <a:pPr algn="ctr">
                        <a:lnSpc>
                          <a:spcPct val="107000"/>
                        </a:lnSpc>
                        <a:spcAft>
                          <a:spcPts val="800"/>
                        </a:spcAft>
                      </a:pPr>
                      <a:r>
                        <a:rPr lang="en-GB" sz="1000" b="1" dirty="0">
                          <a:effectLst/>
                        </a:rPr>
                        <a:t>Possible proxies</a:t>
                      </a:r>
                      <a:endParaRPr lang="en-GB" sz="1000" dirty="0">
                        <a:effectLst/>
                        <a:latin typeface="Calibri" panose="020F0502020204030204" pitchFamily="34" charset="0"/>
                        <a:ea typeface="DengXian"/>
                        <a:cs typeface="Arial" panose="020B0604020202020204" pitchFamily="34" charset="0"/>
                      </a:endParaRPr>
                    </a:p>
                  </a:txBody>
                  <a:tcPr marL="63780" marR="63780" marT="0" marB="0" anchor="ctr"/>
                </a:tc>
                <a:extLst>
                  <a:ext uri="{0D108BD9-81ED-4DB2-BD59-A6C34878D82A}">
                    <a16:rowId xmlns:a16="http://schemas.microsoft.com/office/drawing/2014/main" val="3840454287"/>
                  </a:ext>
                </a:extLst>
              </a:tr>
              <a:tr h="812730">
                <a:tc>
                  <a:txBody>
                    <a:bodyPr/>
                    <a:lstStyle/>
                    <a:p>
                      <a:pPr algn="l">
                        <a:lnSpc>
                          <a:spcPct val="107000"/>
                        </a:lnSpc>
                        <a:spcAft>
                          <a:spcPts val="800"/>
                        </a:spcAft>
                      </a:pPr>
                      <a:r>
                        <a:rPr lang="en-GB" sz="1000" b="1" dirty="0">
                          <a:effectLst/>
                        </a:rPr>
                        <a:t>Recipients of Safe and Well visits</a:t>
                      </a:r>
                      <a:endParaRPr lang="en-GB" sz="1000" b="1" dirty="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000">
                          <a:effectLst/>
                        </a:rPr>
                        <a:t>Increased awareness of fire risk at home and improved quality of life</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0"/>
                        </a:spcAft>
                      </a:pPr>
                      <a:r>
                        <a:rPr lang="en-GB" sz="1000">
                          <a:effectLst/>
                        </a:rPr>
                        <a:t>Number of fire incidents experienced by participants after the visit, QALY</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100">
                          <a:effectLst/>
                        </a:rPr>
                        <a:t>Evaluation and feedback survey (NFRS Safe and Well Visit Survey 2019/20 Report)</a:t>
                      </a:r>
                      <a:endParaRPr lang="en-GB" sz="1100">
                        <a:effectLst/>
                        <a:latin typeface="Calibri" panose="020F0502020204030204" pitchFamily="34" charset="0"/>
                        <a:ea typeface="DengXian"/>
                        <a:cs typeface="Arial" panose="020B0604020202020204" pitchFamily="34" charset="0"/>
                      </a:endParaRPr>
                    </a:p>
                  </a:txBody>
                  <a:tcPr marL="68580" marR="68580" marT="0" marB="0" anchor="ctr"/>
                </a:tc>
                <a:tc>
                  <a:txBody>
                    <a:bodyPr/>
                    <a:lstStyle/>
                    <a:p>
                      <a:pPr algn="ctr">
                        <a:lnSpc>
                          <a:spcPct val="107000"/>
                        </a:lnSpc>
                        <a:spcAft>
                          <a:spcPts val="800"/>
                        </a:spcAft>
                      </a:pPr>
                      <a:r>
                        <a:rPr lang="en-GB" sz="1000">
                          <a:effectLst/>
                        </a:rPr>
                        <a:t>Cost of visiting private doctor clinic</a:t>
                      </a:r>
                    </a:p>
                    <a:p>
                      <a:pPr algn="ctr">
                        <a:lnSpc>
                          <a:spcPct val="107000"/>
                        </a:lnSpc>
                        <a:spcAft>
                          <a:spcPts val="800"/>
                        </a:spcAft>
                      </a:pPr>
                      <a:r>
                        <a:rPr lang="en-GB" sz="1000">
                          <a:effectLst/>
                        </a:rPr>
                        <a:t>Cost of health insurance</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extLst>
                  <a:ext uri="{0D108BD9-81ED-4DB2-BD59-A6C34878D82A}">
                    <a16:rowId xmlns:a16="http://schemas.microsoft.com/office/drawing/2014/main" val="694351969"/>
                  </a:ext>
                </a:extLst>
              </a:tr>
              <a:tr h="939060">
                <a:tc>
                  <a:txBody>
                    <a:bodyPr/>
                    <a:lstStyle/>
                    <a:p>
                      <a:pPr algn="just">
                        <a:lnSpc>
                          <a:spcPct val="107000"/>
                        </a:lnSpc>
                        <a:spcAft>
                          <a:spcPts val="800"/>
                        </a:spcAft>
                      </a:pPr>
                      <a:r>
                        <a:rPr lang="en-GB" sz="1000" b="1" dirty="0">
                          <a:effectLst/>
                        </a:rPr>
                        <a:t>Nottinghamshire Fire and Rescue Service</a:t>
                      </a:r>
                      <a:endParaRPr lang="en-GB" sz="1000" b="1" dirty="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000" dirty="0">
                          <a:effectLst/>
                        </a:rPr>
                        <a:t>A reduction of fire risk and drop in demand for FRSs</a:t>
                      </a:r>
                      <a:endParaRPr lang="en-GB" sz="1000" dirty="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000">
                          <a:effectLst/>
                        </a:rPr>
                        <a:t>Number of home fires,</a:t>
                      </a:r>
                    </a:p>
                    <a:p>
                      <a:pPr algn="ctr">
                        <a:lnSpc>
                          <a:spcPct val="107000"/>
                        </a:lnSpc>
                        <a:spcAft>
                          <a:spcPts val="800"/>
                        </a:spcAft>
                      </a:pPr>
                      <a:r>
                        <a:rPr lang="en-GB" sz="1000">
                          <a:effectLst/>
                        </a:rPr>
                        <a:t>Number of deaths and injuries from accidental fires at home</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100" dirty="0">
                          <a:effectLst/>
                        </a:rPr>
                        <a:t>Home Office/NFRS data</a:t>
                      </a:r>
                      <a:endParaRPr lang="en-GB" sz="1100" dirty="0">
                        <a:effectLst/>
                        <a:latin typeface="Calibri" panose="020F0502020204030204" pitchFamily="34" charset="0"/>
                        <a:ea typeface="DengXian"/>
                        <a:cs typeface="Arial" panose="020B0604020202020204" pitchFamily="34" charset="0"/>
                      </a:endParaRPr>
                    </a:p>
                  </a:txBody>
                  <a:tcPr marL="68580" marR="68580" marT="0" marB="0" anchor="ctr"/>
                </a:tc>
                <a:tc>
                  <a:txBody>
                    <a:bodyPr/>
                    <a:lstStyle/>
                    <a:p>
                      <a:pPr algn="ctr">
                        <a:lnSpc>
                          <a:spcPct val="107000"/>
                        </a:lnSpc>
                        <a:spcAft>
                          <a:spcPts val="800"/>
                        </a:spcAft>
                      </a:pPr>
                      <a:r>
                        <a:rPr lang="en-GB" sz="1000">
                          <a:effectLst/>
                        </a:rPr>
                        <a:t>Value of a prevented fatality, </a:t>
                      </a:r>
                    </a:p>
                    <a:p>
                      <a:pPr algn="ctr">
                        <a:lnSpc>
                          <a:spcPct val="107000"/>
                        </a:lnSpc>
                        <a:spcAft>
                          <a:spcPts val="800"/>
                        </a:spcAft>
                      </a:pPr>
                      <a:r>
                        <a:rPr lang="en-GB" sz="1000">
                          <a:effectLst/>
                        </a:rPr>
                        <a:t>Value of a serious injury, </a:t>
                      </a:r>
                    </a:p>
                    <a:p>
                      <a:pPr algn="ctr">
                        <a:lnSpc>
                          <a:spcPct val="107000"/>
                        </a:lnSpc>
                        <a:spcAft>
                          <a:spcPts val="800"/>
                        </a:spcAft>
                      </a:pPr>
                      <a:r>
                        <a:rPr lang="en-GB" sz="1000">
                          <a:effectLst/>
                        </a:rPr>
                        <a:t>Value of a slight injury</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extLst>
                  <a:ext uri="{0D108BD9-81ED-4DB2-BD59-A6C34878D82A}">
                    <a16:rowId xmlns:a16="http://schemas.microsoft.com/office/drawing/2014/main" val="1425742550"/>
                  </a:ext>
                </a:extLst>
              </a:tr>
              <a:tr h="1036761">
                <a:tc>
                  <a:txBody>
                    <a:bodyPr/>
                    <a:lstStyle/>
                    <a:p>
                      <a:pPr algn="just">
                        <a:lnSpc>
                          <a:spcPct val="107000"/>
                        </a:lnSpc>
                        <a:spcAft>
                          <a:spcPts val="800"/>
                        </a:spcAft>
                      </a:pPr>
                      <a:r>
                        <a:rPr lang="en-GB" sz="1000" b="1" dirty="0">
                          <a:effectLst/>
                        </a:rPr>
                        <a:t>Partner agencies (e.g. the NHS)</a:t>
                      </a:r>
                      <a:endParaRPr lang="en-GB" sz="1000" b="1" dirty="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000" dirty="0">
                          <a:effectLst/>
                        </a:rPr>
                        <a:t>Increased number of identified vulnerabilities that become apparent during the visits</a:t>
                      </a:r>
                      <a:endParaRPr lang="en-GB" sz="1000" dirty="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000">
                          <a:effectLst/>
                        </a:rPr>
                        <a:t>A number of referrals from and to partner agencies</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100" dirty="0">
                          <a:effectLst/>
                        </a:rPr>
                        <a:t>Home Office/NFRS data</a:t>
                      </a:r>
                      <a:endParaRPr lang="en-GB" sz="1100" dirty="0">
                        <a:effectLst/>
                        <a:latin typeface="Calibri" panose="020F0502020204030204" pitchFamily="34" charset="0"/>
                        <a:ea typeface="DengXian"/>
                        <a:cs typeface="Arial" panose="020B0604020202020204" pitchFamily="34" charset="0"/>
                      </a:endParaRPr>
                    </a:p>
                  </a:txBody>
                  <a:tcPr marL="68580" marR="68580" marT="0" marB="0" anchor="ctr"/>
                </a:tc>
                <a:tc>
                  <a:txBody>
                    <a:bodyPr/>
                    <a:lstStyle/>
                    <a:p>
                      <a:pPr algn="ctr">
                        <a:lnSpc>
                          <a:spcPct val="107000"/>
                        </a:lnSpc>
                        <a:spcAft>
                          <a:spcPts val="800"/>
                        </a:spcAft>
                      </a:pPr>
                      <a:r>
                        <a:rPr lang="en-GB" sz="1000" dirty="0">
                          <a:effectLst/>
                        </a:rPr>
                        <a:t> </a:t>
                      </a:r>
                      <a:endParaRPr lang="en-GB" sz="1000" dirty="0">
                        <a:effectLst/>
                        <a:latin typeface="Calibri" panose="020F0502020204030204" pitchFamily="34" charset="0"/>
                        <a:ea typeface="DengXian"/>
                        <a:cs typeface="Arial" panose="020B0604020202020204" pitchFamily="34" charset="0"/>
                      </a:endParaRPr>
                    </a:p>
                  </a:txBody>
                  <a:tcPr marL="63780" marR="63780" marT="0" marB="0" anchor="ctr"/>
                </a:tc>
                <a:extLst>
                  <a:ext uri="{0D108BD9-81ED-4DB2-BD59-A6C34878D82A}">
                    <a16:rowId xmlns:a16="http://schemas.microsoft.com/office/drawing/2014/main" val="3054103192"/>
                  </a:ext>
                </a:extLst>
              </a:tr>
              <a:tr h="1198250">
                <a:tc>
                  <a:txBody>
                    <a:bodyPr/>
                    <a:lstStyle/>
                    <a:p>
                      <a:pPr algn="just">
                        <a:lnSpc>
                          <a:spcPct val="107000"/>
                        </a:lnSpc>
                        <a:spcAft>
                          <a:spcPts val="800"/>
                        </a:spcAft>
                      </a:pPr>
                      <a:r>
                        <a:rPr lang="en-GB" sz="1000" b="1" dirty="0">
                          <a:effectLst/>
                        </a:rPr>
                        <a:t>Local communities and central government</a:t>
                      </a:r>
                      <a:endParaRPr lang="en-GB" sz="1000" b="1" dirty="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000">
                          <a:effectLst/>
                        </a:rPr>
                        <a:t>Safer communities, improved perception of the local area </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000" dirty="0">
                          <a:effectLst/>
                        </a:rPr>
                        <a:t>Number of home fires ,</a:t>
                      </a:r>
                    </a:p>
                    <a:p>
                      <a:pPr algn="ctr">
                        <a:lnSpc>
                          <a:spcPct val="107000"/>
                        </a:lnSpc>
                        <a:spcAft>
                          <a:spcPts val="800"/>
                        </a:spcAft>
                      </a:pPr>
                      <a:r>
                        <a:rPr lang="en-GB" sz="1000" dirty="0">
                          <a:effectLst/>
                        </a:rPr>
                        <a:t>Number of deaths and injuries from accidental fires at home,</a:t>
                      </a:r>
                    </a:p>
                    <a:p>
                      <a:pPr algn="ctr">
                        <a:lnSpc>
                          <a:spcPct val="107000"/>
                        </a:lnSpc>
                        <a:spcAft>
                          <a:spcPts val="800"/>
                        </a:spcAft>
                      </a:pPr>
                      <a:r>
                        <a:rPr lang="en-GB" sz="1000" dirty="0">
                          <a:effectLst/>
                        </a:rPr>
                        <a:t>Community Safety reports</a:t>
                      </a:r>
                      <a:endParaRPr lang="en-GB" sz="1000" dirty="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100" dirty="0">
                          <a:effectLst/>
                        </a:rPr>
                        <a:t>Home Office/NFRS data</a:t>
                      </a:r>
                    </a:p>
                    <a:p>
                      <a:pPr algn="ctr">
                        <a:lnSpc>
                          <a:spcPct val="107000"/>
                        </a:lnSpc>
                        <a:spcAft>
                          <a:spcPts val="800"/>
                        </a:spcAft>
                      </a:pPr>
                      <a:r>
                        <a:rPr lang="en-GB" sz="1100" dirty="0">
                          <a:effectLst/>
                        </a:rPr>
                        <a:t>Community Safety reports</a:t>
                      </a:r>
                      <a:endParaRPr lang="en-GB" sz="1100" dirty="0">
                        <a:effectLst/>
                        <a:latin typeface="Calibri" panose="020F0502020204030204" pitchFamily="34" charset="0"/>
                        <a:ea typeface="DengXian"/>
                        <a:cs typeface="Arial" panose="020B0604020202020204" pitchFamily="34" charset="0"/>
                      </a:endParaRPr>
                    </a:p>
                  </a:txBody>
                  <a:tcPr marL="68580" marR="68580" marT="0" marB="0" anchor="ctr"/>
                </a:tc>
                <a:tc>
                  <a:txBody>
                    <a:bodyPr/>
                    <a:lstStyle/>
                    <a:p>
                      <a:pPr algn="ctr">
                        <a:lnSpc>
                          <a:spcPct val="107000"/>
                        </a:lnSpc>
                        <a:spcAft>
                          <a:spcPts val="800"/>
                        </a:spcAft>
                      </a:pPr>
                      <a:r>
                        <a:rPr lang="en-GB" sz="1000" dirty="0">
                          <a:effectLst/>
                        </a:rPr>
                        <a:t>Community Safety reports, Change in property prices,</a:t>
                      </a:r>
                    </a:p>
                    <a:p>
                      <a:pPr algn="ctr">
                        <a:lnSpc>
                          <a:spcPct val="107000"/>
                        </a:lnSpc>
                        <a:spcAft>
                          <a:spcPts val="800"/>
                        </a:spcAft>
                      </a:pPr>
                      <a:r>
                        <a:rPr lang="en-GB" sz="1000" dirty="0">
                          <a:effectLst/>
                        </a:rPr>
                        <a:t>Amount spent on home improvements</a:t>
                      </a:r>
                      <a:endParaRPr lang="en-GB" sz="1000" dirty="0">
                        <a:effectLst/>
                        <a:latin typeface="Calibri" panose="020F0502020204030204" pitchFamily="34" charset="0"/>
                        <a:ea typeface="DengXian"/>
                        <a:cs typeface="Arial" panose="020B0604020202020204" pitchFamily="34" charset="0"/>
                      </a:endParaRPr>
                    </a:p>
                  </a:txBody>
                  <a:tcPr marL="63780" marR="63780" marT="0" marB="0" anchor="ctr"/>
                </a:tc>
                <a:extLst>
                  <a:ext uri="{0D108BD9-81ED-4DB2-BD59-A6C34878D82A}">
                    <a16:rowId xmlns:a16="http://schemas.microsoft.com/office/drawing/2014/main" val="1836758283"/>
                  </a:ext>
                </a:extLst>
              </a:tr>
            </a:tbl>
          </a:graphicData>
        </a:graphic>
      </p:graphicFrame>
    </p:spTree>
    <p:extLst>
      <p:ext uri="{BB962C8B-B14F-4D97-AF65-F5344CB8AC3E}">
        <p14:creationId xmlns:p14="http://schemas.microsoft.com/office/powerpoint/2010/main" val="1183846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 from the cost effectiveness evaluation</a:t>
            </a:r>
          </a:p>
        </p:txBody>
      </p:sp>
      <p:sp>
        <p:nvSpPr>
          <p:cNvPr id="3" name="Content Placeholder 2"/>
          <p:cNvSpPr>
            <a:spLocks noGrp="1"/>
          </p:cNvSpPr>
          <p:nvPr>
            <p:ph idx="1"/>
          </p:nvPr>
        </p:nvSpPr>
        <p:spPr/>
        <p:txBody>
          <a:bodyPr>
            <a:normAutofit/>
          </a:bodyPr>
          <a:lstStyle/>
          <a:p>
            <a:r>
              <a:rPr lang="en-GB" dirty="0"/>
              <a:t>Safe and Well Visits are the most resource intensive when completed by Response Delivery Team (at least 5 members of staff in a fire appliance, average £124.26 per visit) in comparison to the visits conducted by Prevention Team (1 member of staff, average £36.09 per visit)</a:t>
            </a:r>
          </a:p>
          <a:p>
            <a:endParaRPr lang="en-GB" dirty="0"/>
          </a:p>
          <a:p>
            <a:endParaRPr lang="en-GB" dirty="0"/>
          </a:p>
          <a:p>
            <a:endParaRPr lang="en-GB" dirty="0"/>
          </a:p>
          <a:p>
            <a:endParaRPr lang="en-GB" dirty="0"/>
          </a:p>
          <a:p>
            <a:endParaRPr lang="en-GB" dirty="0"/>
          </a:p>
          <a:p>
            <a:r>
              <a:rPr lang="en-GB" dirty="0"/>
              <a:t>Prevention specialists allocated the most challenging visits</a:t>
            </a:r>
          </a:p>
          <a:p>
            <a:endParaRPr lang="en-GB" dirty="0"/>
          </a:p>
          <a:p>
            <a:endParaRPr lang="en-GB" dirty="0"/>
          </a:p>
          <a:p>
            <a:endParaRPr lang="en-GB" dirty="0"/>
          </a:p>
        </p:txBody>
      </p:sp>
      <p:graphicFrame>
        <p:nvGraphicFramePr>
          <p:cNvPr id="4" name="Content Placeholder 6"/>
          <p:cNvGraphicFramePr>
            <a:graphicFrameLocks/>
          </p:cNvGraphicFramePr>
          <p:nvPr>
            <p:extLst>
              <p:ext uri="{D42A27DB-BD31-4B8C-83A1-F6EECF244321}">
                <p14:modId xmlns:p14="http://schemas.microsoft.com/office/powerpoint/2010/main" val="973644397"/>
              </p:ext>
            </p:extLst>
          </p:nvPr>
        </p:nvGraphicFramePr>
        <p:xfrm>
          <a:off x="1119408" y="3358652"/>
          <a:ext cx="7100939" cy="1697800"/>
        </p:xfrm>
        <a:graphic>
          <a:graphicData uri="http://schemas.openxmlformats.org/drawingml/2006/table">
            <a:tbl>
              <a:tblPr firstRow="1" firstCol="1" bandRow="1"/>
              <a:tblGrid>
                <a:gridCol w="2194533">
                  <a:extLst>
                    <a:ext uri="{9D8B030D-6E8A-4147-A177-3AD203B41FA5}">
                      <a16:colId xmlns:a16="http://schemas.microsoft.com/office/drawing/2014/main" val="3426617074"/>
                    </a:ext>
                  </a:extLst>
                </a:gridCol>
                <a:gridCol w="842080">
                  <a:extLst>
                    <a:ext uri="{9D8B030D-6E8A-4147-A177-3AD203B41FA5}">
                      <a16:colId xmlns:a16="http://schemas.microsoft.com/office/drawing/2014/main" val="604004632"/>
                    </a:ext>
                  </a:extLst>
                </a:gridCol>
                <a:gridCol w="781195">
                  <a:extLst>
                    <a:ext uri="{9D8B030D-6E8A-4147-A177-3AD203B41FA5}">
                      <a16:colId xmlns:a16="http://schemas.microsoft.com/office/drawing/2014/main" val="2047220434"/>
                    </a:ext>
                  </a:extLst>
                </a:gridCol>
                <a:gridCol w="888274">
                  <a:extLst>
                    <a:ext uri="{9D8B030D-6E8A-4147-A177-3AD203B41FA5}">
                      <a16:colId xmlns:a16="http://schemas.microsoft.com/office/drawing/2014/main" val="1377761731"/>
                    </a:ext>
                  </a:extLst>
                </a:gridCol>
                <a:gridCol w="745066">
                  <a:extLst>
                    <a:ext uri="{9D8B030D-6E8A-4147-A177-3AD203B41FA5}">
                      <a16:colId xmlns:a16="http://schemas.microsoft.com/office/drawing/2014/main" val="2052870065"/>
                    </a:ext>
                  </a:extLst>
                </a:gridCol>
                <a:gridCol w="892146">
                  <a:extLst>
                    <a:ext uri="{9D8B030D-6E8A-4147-A177-3AD203B41FA5}">
                      <a16:colId xmlns:a16="http://schemas.microsoft.com/office/drawing/2014/main" val="1889328364"/>
                    </a:ext>
                  </a:extLst>
                </a:gridCol>
                <a:gridCol w="757645">
                  <a:extLst>
                    <a:ext uri="{9D8B030D-6E8A-4147-A177-3AD203B41FA5}">
                      <a16:colId xmlns:a16="http://schemas.microsoft.com/office/drawing/2014/main" val="3593712734"/>
                    </a:ext>
                  </a:extLst>
                </a:gridCol>
              </a:tblGrid>
              <a:tr h="339560">
                <a:tc>
                  <a:txBody>
                    <a:bodyPr/>
                    <a:lstStyle/>
                    <a:p>
                      <a:pPr algn="just">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2017/2018</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9"/>
                    </a:solidFill>
                  </a:tcPr>
                </a:tc>
                <a:tc hMerge="1">
                  <a:txBody>
                    <a:bodyPr/>
                    <a:lstStyle/>
                    <a:p>
                      <a:endParaRPr lang="en-GB"/>
                    </a:p>
                  </a:txBody>
                  <a:tcPr/>
                </a:tc>
                <a:tc gridSpan="2">
                  <a:txBody>
                    <a:bodyPr/>
                    <a:lstStyle/>
                    <a:p>
                      <a:pPr algn="ctr">
                        <a:lnSpc>
                          <a:spcPct val="107000"/>
                        </a:lnSpc>
                        <a:spcAft>
                          <a:spcPts val="0"/>
                        </a:spcAft>
                      </a:pP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2018/2019</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GB"/>
                    </a:p>
                  </a:txBody>
                  <a:tcPr/>
                </a:tc>
                <a:tc gridSpan="2">
                  <a:txBody>
                    <a:bodyPr/>
                    <a:lstStyle/>
                    <a:p>
                      <a:pPr algn="ctr">
                        <a:lnSpc>
                          <a:spcPct val="107000"/>
                        </a:lnSpc>
                        <a:spcAft>
                          <a:spcPts val="0"/>
                        </a:spcAft>
                      </a:pP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2019/2020</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extLst>
                  <a:ext uri="{0D108BD9-81ED-4DB2-BD59-A6C34878D82A}">
                    <a16:rowId xmlns:a16="http://schemas.microsoft.com/office/drawing/2014/main" val="2445182080"/>
                  </a:ext>
                </a:extLst>
              </a:tr>
              <a:tr h="339560">
                <a:tc>
                  <a:txBody>
                    <a:bodyPr/>
                    <a:lstStyle/>
                    <a:p>
                      <a:pPr algn="just">
                        <a:lnSpc>
                          <a:spcPct val="107000"/>
                        </a:lnSpc>
                        <a:spcAft>
                          <a:spcPts val="0"/>
                        </a:spcAft>
                      </a:pPr>
                      <a:r>
                        <a:rPr lang="en-GB"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Wholetime</a:t>
                      </a: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Crews</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2636</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9"/>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69.7%</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9"/>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3192</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75.7%</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5270</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500903966"/>
                  </a:ext>
                </a:extLst>
              </a:tr>
              <a:tr h="339560">
                <a:tc>
                  <a:txBody>
                    <a:bodyPr/>
                    <a:lstStyle/>
                    <a:p>
                      <a:pPr algn="just">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On-Call</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9"/>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9"/>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338</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1441</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96781467"/>
                  </a:ext>
                </a:extLst>
              </a:tr>
              <a:tr h="339560">
                <a:tc>
                  <a:txBody>
                    <a:bodyPr/>
                    <a:lstStyle/>
                    <a:p>
                      <a:pPr algn="just">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Prevention</a:t>
                      </a:r>
                      <a:endParaRPr lang="en-GB" sz="1600">
                        <a:effectLst/>
                        <a:latin typeface="Calibri" panose="020F0502020204030204" pitchFamily="34" charset="0"/>
                        <a:ea typeface="DengXian"/>
                        <a:cs typeface="Arial" panose="020B0604020202020204" pitchFamily="34" charset="0"/>
                      </a:endParaRPr>
                    </a:p>
                  </a:txBody>
                  <a:tcPr marL="64516" marR="64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1122</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9"/>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29.7%</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9"/>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689</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1041</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06900762"/>
                  </a:ext>
                </a:extLst>
              </a:tr>
              <a:tr h="339560">
                <a:tc>
                  <a:txBody>
                    <a:bodyPr/>
                    <a:lstStyle/>
                    <a:p>
                      <a:pPr algn="just">
                        <a:lnSpc>
                          <a:spcPct val="107000"/>
                        </a:lnSpc>
                        <a:spcAft>
                          <a:spcPts val="0"/>
                        </a:spcAft>
                      </a:pP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3784</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9"/>
                    </a:solidFill>
                  </a:tcPr>
                </a:tc>
                <a:tc>
                  <a:txBody>
                    <a:bodyPr/>
                    <a:lstStyle/>
                    <a:p>
                      <a:pPr algn="ctr">
                        <a:lnSpc>
                          <a:spcPct val="107000"/>
                        </a:lnSpc>
                        <a:spcAft>
                          <a:spcPts val="0"/>
                        </a:spcAft>
                      </a:pP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9"/>
                    </a:solidFill>
                  </a:tcPr>
                </a:tc>
                <a:tc>
                  <a:txBody>
                    <a:bodyPr/>
                    <a:lstStyle/>
                    <a:p>
                      <a:pPr algn="ctr">
                        <a:lnSpc>
                          <a:spcPct val="107000"/>
                        </a:lnSpc>
                        <a:spcAft>
                          <a:spcPts val="0"/>
                        </a:spcAft>
                      </a:pP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4219</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7752</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900088513"/>
                  </a:ext>
                </a:extLst>
              </a:tr>
            </a:tbl>
          </a:graphicData>
        </a:graphic>
      </p:graphicFrame>
    </p:spTree>
    <p:extLst>
      <p:ext uri="{BB962C8B-B14F-4D97-AF65-F5344CB8AC3E}">
        <p14:creationId xmlns:p14="http://schemas.microsoft.com/office/powerpoint/2010/main" val="355147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Smoke alarm bleeping (BFRS supplied)">
            <a:extLst>
              <a:ext uri="{FF2B5EF4-FFF2-40B4-BE49-F238E27FC236}">
                <a16:creationId xmlns:a16="http://schemas.microsoft.com/office/drawing/2014/main" id="{666D3D73-FDF3-7947-9312-C402F8BE94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38" r="8388"/>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3" y="609600"/>
            <a:ext cx="3851123" cy="1320800"/>
          </a:xfrm>
        </p:spPr>
        <p:txBody>
          <a:bodyPr>
            <a:normAutofit/>
          </a:bodyPr>
          <a:lstStyle/>
          <a:p>
            <a:r>
              <a:rPr lang="en-GB"/>
              <a:t>Lessons for the future</a:t>
            </a:r>
          </a:p>
        </p:txBody>
      </p:sp>
      <p:sp>
        <p:nvSpPr>
          <p:cNvPr id="3" name="Content Placeholder 2"/>
          <p:cNvSpPr>
            <a:spLocks noGrp="1"/>
          </p:cNvSpPr>
          <p:nvPr>
            <p:ph idx="1"/>
          </p:nvPr>
        </p:nvSpPr>
        <p:spPr>
          <a:xfrm>
            <a:off x="677333" y="1930400"/>
            <a:ext cx="4020396" cy="4560251"/>
          </a:xfrm>
        </p:spPr>
        <p:txBody>
          <a:bodyPr>
            <a:normAutofit lnSpcReduction="10000"/>
          </a:bodyPr>
          <a:lstStyle/>
          <a:p>
            <a:pPr>
              <a:lnSpc>
                <a:spcPct val="90000"/>
              </a:lnSpc>
            </a:pPr>
            <a:r>
              <a:rPr lang="en-GB" dirty="0"/>
              <a:t>Optimise resource inputs to case mix</a:t>
            </a:r>
          </a:p>
          <a:p>
            <a:pPr>
              <a:lnSpc>
                <a:spcPct val="90000"/>
              </a:lnSpc>
            </a:pPr>
            <a:r>
              <a:rPr lang="en-GB" dirty="0"/>
              <a:t>Quality assured delivery of Safe and Well Visits</a:t>
            </a:r>
          </a:p>
          <a:p>
            <a:pPr lvl="1">
              <a:lnSpc>
                <a:spcPct val="90000"/>
              </a:lnSpc>
            </a:pPr>
            <a:r>
              <a:rPr lang="en-GB" dirty="0"/>
              <a:t>Pre and post intervention risk assessments</a:t>
            </a:r>
          </a:p>
          <a:p>
            <a:pPr lvl="1">
              <a:lnSpc>
                <a:spcPct val="90000"/>
              </a:lnSpc>
            </a:pPr>
            <a:r>
              <a:rPr lang="en-GB" dirty="0"/>
              <a:t>Safe and Well targets for all stations based on delivery team type </a:t>
            </a:r>
          </a:p>
          <a:p>
            <a:pPr lvl="1">
              <a:lnSpc>
                <a:spcPct val="90000"/>
              </a:lnSpc>
            </a:pPr>
            <a:r>
              <a:rPr lang="en-GB" dirty="0"/>
              <a:t>Pro-actively quality assurance of partner referrals</a:t>
            </a:r>
          </a:p>
          <a:p>
            <a:pPr>
              <a:lnSpc>
                <a:spcPct val="90000"/>
              </a:lnSpc>
            </a:pPr>
            <a:r>
              <a:rPr lang="en-GB" dirty="0"/>
              <a:t>Regular review of performance data to understand how prevention activities can be more focused</a:t>
            </a:r>
          </a:p>
          <a:p>
            <a:pPr>
              <a:lnSpc>
                <a:spcPct val="90000"/>
              </a:lnSpc>
            </a:pPr>
            <a:r>
              <a:rPr lang="en-GB" dirty="0"/>
              <a:t>Work with others to facilitate robust SROI model </a:t>
            </a:r>
          </a:p>
          <a:p>
            <a:pPr>
              <a:lnSpc>
                <a:spcPct val="90000"/>
              </a:lnSpc>
            </a:pPr>
            <a:endParaRPr lang="en-GB" dirty="0"/>
          </a:p>
          <a:p>
            <a:pPr>
              <a:lnSpc>
                <a:spcPct val="90000"/>
              </a:lnSpc>
            </a:pPr>
            <a:endParaRPr lang="en-GB" dirty="0"/>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9718918"/>
      </p:ext>
    </p:extLst>
  </p:cSld>
  <p:clrMapOvr>
    <a:masterClrMapping/>
  </p:clrMapOvr>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AB38C42B92994D959C2BF49A5FE700" ma:contentTypeVersion="10" ma:contentTypeDescription="Create a new document." ma:contentTypeScope="" ma:versionID="f6c9bac6f7c64f3b7c6f4b2d0810d869">
  <xsd:schema xmlns:xsd="http://www.w3.org/2001/XMLSchema" xmlns:xs="http://www.w3.org/2001/XMLSchema" xmlns:p="http://schemas.microsoft.com/office/2006/metadata/properties" xmlns:ns3="da87cd56-faef-4ca7-bc66-ae2f8fb25f62" targetNamespace="http://schemas.microsoft.com/office/2006/metadata/properties" ma:root="true" ma:fieldsID="94d602226ac8d0f3a8590ca13571ef71" ns3:_="">
    <xsd:import namespace="da87cd56-faef-4ca7-bc66-ae2f8fb25f6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87cd56-faef-4ca7-bc66-ae2f8fb25f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0DAAC3-2467-4BF6-9211-2457599417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87cd56-faef-4ca7-bc66-ae2f8fb25f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A8813D-963C-480C-84E8-CDD64ADAEF26}">
  <ds:schemaRefs>
    <ds:schemaRef ds:uri="http://schemas.microsoft.com/sharepoint/v3/contenttype/forms"/>
  </ds:schemaRefs>
</ds:datastoreItem>
</file>

<file path=customXml/itemProps3.xml><?xml version="1.0" encoding="utf-8"?>
<ds:datastoreItem xmlns:ds="http://schemas.openxmlformats.org/officeDocument/2006/customXml" ds:itemID="{5EC86514-643F-4641-9E3A-CCA243CFCD7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a87cd56-faef-4ca7-bc66-ae2f8fb25f6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282</TotalTime>
  <Words>1822</Words>
  <Application>Microsoft Office PowerPoint</Application>
  <PresentationFormat>Widescreen</PresentationFormat>
  <Paragraphs>219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 3</vt:lpstr>
      <vt:lpstr>Facet</vt:lpstr>
      <vt:lpstr>Evaluating  ‘Safe and Well Visits’  in Fire and Rescue Services  in England</vt:lpstr>
      <vt:lpstr>Background</vt:lpstr>
      <vt:lpstr>Prevention</vt:lpstr>
      <vt:lpstr>Rationale behind the project</vt:lpstr>
      <vt:lpstr>Research aim</vt:lpstr>
      <vt:lpstr>Data and the alternative evaluative techniques</vt:lpstr>
      <vt:lpstr>We tested Social Return on Investment model</vt:lpstr>
      <vt:lpstr>Findings from the cost effectiveness evaluation</vt:lpstr>
      <vt:lpstr>Lessons for the future</vt:lpstr>
      <vt:lpstr>Vulnerable groups</vt:lpstr>
      <vt:lpstr>Identifying vulnerable people by NFRS</vt:lpstr>
      <vt:lpstr>Lessons for the future</vt:lpstr>
      <vt:lpstr>Summary 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‘Safe and Well Visits’ in Fire and Rescue Services in England</dc:title>
  <dc:creator>Katarzyna Lakoma 2016 (N0713409)</dc:creator>
  <cp:lastModifiedBy>Silvester, Jeremy</cp:lastModifiedBy>
  <cp:revision>22</cp:revision>
  <dcterms:created xsi:type="dcterms:W3CDTF">2021-04-14T14:47:10Z</dcterms:created>
  <dcterms:modified xsi:type="dcterms:W3CDTF">2021-04-22T15:37:52Z</dcterms:modified>
</cp:coreProperties>
</file>