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5" r:id="rId8"/>
    <p:sldId id="263" r:id="rId9"/>
    <p:sldId id="264" r:id="rId10"/>
    <p:sldId id="266" r:id="rId11"/>
    <p:sldId id="269" r:id="rId12"/>
    <p:sldId id="267" r:id="rId13"/>
    <p:sldId id="268" r:id="rId14"/>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rphy, Peter" initials="MP" lastIdx="1" clrIdx="0">
    <p:extLst>
      <p:ext uri="{19B8F6BF-5375-455C-9EA6-DF929625EA0E}">
        <p15:presenceInfo xmlns:p15="http://schemas.microsoft.com/office/powerpoint/2012/main" userId="S::peter.murphy@ntu.ac.uk::9c21c5f4-afff-4b3f-86ee-d635b91ccc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685A13-4BE4-4FBF-9D53-08C4BD228F3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34D5275-F587-47C7-9F57-0D18346BBBF2}">
      <dgm:prSet/>
      <dgm:spPr/>
      <dgm:t>
        <a:bodyPr/>
        <a:lstStyle/>
        <a:p>
          <a:r>
            <a:rPr lang="en-GB" b="1" dirty="0"/>
            <a:t>Between 2002 – 2010, corporate interventions followed Audit Commission external  inspections revealing widespread poor performance in delivering services</a:t>
          </a:r>
          <a:endParaRPr lang="en-US" b="1" dirty="0"/>
        </a:p>
      </dgm:t>
    </dgm:pt>
    <dgm:pt modelId="{A975B56C-EBE6-4E06-BDCD-9C8E4DC91FD2}" type="parTrans" cxnId="{C0979A28-7A16-40BA-BCD5-CC21A739F133}">
      <dgm:prSet/>
      <dgm:spPr/>
      <dgm:t>
        <a:bodyPr/>
        <a:lstStyle/>
        <a:p>
          <a:endParaRPr lang="en-US"/>
        </a:p>
      </dgm:t>
    </dgm:pt>
    <dgm:pt modelId="{7DBA42E5-C054-45B5-A462-3376FD4AC38B}" type="sibTrans" cxnId="{C0979A28-7A16-40BA-BCD5-CC21A739F133}">
      <dgm:prSet/>
      <dgm:spPr/>
      <dgm:t>
        <a:bodyPr/>
        <a:lstStyle/>
        <a:p>
          <a:endParaRPr lang="en-US"/>
        </a:p>
      </dgm:t>
    </dgm:pt>
    <dgm:pt modelId="{8D3CC312-5C5D-4721-AC24-EC8D69D360B8}">
      <dgm:prSet/>
      <dgm:spPr/>
      <dgm:t>
        <a:bodyPr/>
        <a:lstStyle/>
        <a:p>
          <a:r>
            <a:rPr lang="en-GB" b="1" dirty="0"/>
            <a:t>Since 2010 interventions have generally, been the result of scandals mostly in social services and children’s services e.g. Rochdale, Birmingham, and Rotherham (</a:t>
          </a:r>
          <a:r>
            <a:rPr lang="en-GB" b="1" dirty="0" err="1"/>
            <a:t>Klonowski</a:t>
          </a:r>
          <a:r>
            <a:rPr lang="en-GB" b="1" dirty="0"/>
            <a:t> 2013, Kershaw 2014, Jay 2014).</a:t>
          </a:r>
          <a:endParaRPr lang="en-US" b="1" dirty="0"/>
        </a:p>
      </dgm:t>
    </dgm:pt>
    <dgm:pt modelId="{EE759EE1-86A0-4A58-943C-84BE17DCFD17}" type="parTrans" cxnId="{DC7320A0-6ECA-41F9-A9A8-9AEF371DEB31}">
      <dgm:prSet/>
      <dgm:spPr/>
      <dgm:t>
        <a:bodyPr/>
        <a:lstStyle/>
        <a:p>
          <a:endParaRPr lang="en-US"/>
        </a:p>
      </dgm:t>
    </dgm:pt>
    <dgm:pt modelId="{1F377486-BDB2-41C7-BB4F-DD89C632CAFE}" type="sibTrans" cxnId="{DC7320A0-6ECA-41F9-A9A8-9AEF371DEB31}">
      <dgm:prSet/>
      <dgm:spPr/>
      <dgm:t>
        <a:bodyPr/>
        <a:lstStyle/>
        <a:p>
          <a:endParaRPr lang="en-US"/>
        </a:p>
      </dgm:t>
    </dgm:pt>
    <dgm:pt modelId="{C95E6517-1893-4D66-B416-76E7C1E7D3CF}">
      <dgm:prSet/>
      <dgm:spPr/>
      <dgm:t>
        <a:bodyPr/>
        <a:lstStyle/>
        <a:p>
          <a:r>
            <a:rPr lang="en-GB" b="1" dirty="0"/>
            <a:t>All previous interventions and recovery, in both periods have focussed on the turnaround or recovery of the failing organisation</a:t>
          </a:r>
          <a:endParaRPr lang="en-US" b="1" dirty="0"/>
        </a:p>
      </dgm:t>
    </dgm:pt>
    <dgm:pt modelId="{FD3F2ED4-E0A7-4EE9-8B60-3A93CCB2129E}" type="parTrans" cxnId="{01238BDA-E0B2-4D4E-9210-73A0E67EAF5A}">
      <dgm:prSet/>
      <dgm:spPr/>
      <dgm:t>
        <a:bodyPr/>
        <a:lstStyle/>
        <a:p>
          <a:endParaRPr lang="en-US"/>
        </a:p>
      </dgm:t>
    </dgm:pt>
    <dgm:pt modelId="{A007AE55-A219-47F6-9211-7152F78211E5}" type="sibTrans" cxnId="{01238BDA-E0B2-4D4E-9210-73A0E67EAF5A}">
      <dgm:prSet/>
      <dgm:spPr/>
      <dgm:t>
        <a:bodyPr/>
        <a:lstStyle/>
        <a:p>
          <a:endParaRPr lang="en-US"/>
        </a:p>
      </dgm:t>
    </dgm:pt>
    <dgm:pt modelId="{7A0C5710-B033-416A-A521-8A9A3C4F9312}">
      <dgm:prSet/>
      <dgm:spPr/>
      <dgm:t>
        <a:bodyPr/>
        <a:lstStyle/>
        <a:p>
          <a:r>
            <a:rPr lang="en-GB" b="1" dirty="0"/>
            <a:t>NCC resulted from self-reported financial failure and local government reorganisation across Northamptonshire </a:t>
          </a:r>
          <a:endParaRPr lang="en-US" b="1" dirty="0"/>
        </a:p>
      </dgm:t>
    </dgm:pt>
    <dgm:pt modelId="{A7376801-71A5-442B-B2C9-A0582F0140FE}" type="parTrans" cxnId="{601F8923-9842-474C-90FF-F153D459185F}">
      <dgm:prSet/>
      <dgm:spPr/>
      <dgm:t>
        <a:bodyPr/>
        <a:lstStyle/>
        <a:p>
          <a:endParaRPr lang="en-US"/>
        </a:p>
      </dgm:t>
    </dgm:pt>
    <dgm:pt modelId="{520404FA-B33E-440A-B2B6-C0A32CDCD417}" type="sibTrans" cxnId="{601F8923-9842-474C-90FF-F153D459185F}">
      <dgm:prSet/>
      <dgm:spPr/>
      <dgm:t>
        <a:bodyPr/>
        <a:lstStyle/>
        <a:p>
          <a:endParaRPr lang="en-US"/>
        </a:p>
      </dgm:t>
    </dgm:pt>
    <dgm:pt modelId="{B2A1A8AF-AEA8-440A-920C-DD544C6811CF}" type="pres">
      <dgm:prSet presAssocID="{E7685A13-4BE4-4FBF-9D53-08C4BD228F30}" presName="linear" presStyleCnt="0">
        <dgm:presLayoutVars>
          <dgm:animLvl val="lvl"/>
          <dgm:resizeHandles val="exact"/>
        </dgm:presLayoutVars>
      </dgm:prSet>
      <dgm:spPr/>
    </dgm:pt>
    <dgm:pt modelId="{6D70AAA2-CB9B-487F-8103-EB535D993659}" type="pres">
      <dgm:prSet presAssocID="{534D5275-F587-47C7-9F57-0D18346BBBF2}" presName="parentText" presStyleLbl="node1" presStyleIdx="0" presStyleCnt="4">
        <dgm:presLayoutVars>
          <dgm:chMax val="0"/>
          <dgm:bulletEnabled val="1"/>
        </dgm:presLayoutVars>
      </dgm:prSet>
      <dgm:spPr/>
    </dgm:pt>
    <dgm:pt modelId="{F4654210-93C1-4C14-A805-713FC79835E1}" type="pres">
      <dgm:prSet presAssocID="{7DBA42E5-C054-45B5-A462-3376FD4AC38B}" presName="spacer" presStyleCnt="0"/>
      <dgm:spPr/>
    </dgm:pt>
    <dgm:pt modelId="{6AF5F408-184A-4659-B45A-0D756FBB4CA8}" type="pres">
      <dgm:prSet presAssocID="{8D3CC312-5C5D-4721-AC24-EC8D69D360B8}" presName="parentText" presStyleLbl="node1" presStyleIdx="1" presStyleCnt="4">
        <dgm:presLayoutVars>
          <dgm:chMax val="0"/>
          <dgm:bulletEnabled val="1"/>
        </dgm:presLayoutVars>
      </dgm:prSet>
      <dgm:spPr/>
    </dgm:pt>
    <dgm:pt modelId="{264264CE-A0CF-4B53-9106-FDD67EAEE14F}" type="pres">
      <dgm:prSet presAssocID="{1F377486-BDB2-41C7-BB4F-DD89C632CAFE}" presName="spacer" presStyleCnt="0"/>
      <dgm:spPr/>
    </dgm:pt>
    <dgm:pt modelId="{FDF0CB4D-690D-4F50-94BF-5EAA4CDA5AD1}" type="pres">
      <dgm:prSet presAssocID="{C95E6517-1893-4D66-B416-76E7C1E7D3CF}" presName="parentText" presStyleLbl="node1" presStyleIdx="2" presStyleCnt="4">
        <dgm:presLayoutVars>
          <dgm:chMax val="0"/>
          <dgm:bulletEnabled val="1"/>
        </dgm:presLayoutVars>
      </dgm:prSet>
      <dgm:spPr/>
    </dgm:pt>
    <dgm:pt modelId="{C110AC78-B25C-4D17-BE61-8619174DCD18}" type="pres">
      <dgm:prSet presAssocID="{A007AE55-A219-47F6-9211-7152F78211E5}" presName="spacer" presStyleCnt="0"/>
      <dgm:spPr/>
    </dgm:pt>
    <dgm:pt modelId="{1C5CC1C4-2934-4D5B-B720-562090B5F4C8}" type="pres">
      <dgm:prSet presAssocID="{7A0C5710-B033-416A-A521-8A9A3C4F9312}" presName="parentText" presStyleLbl="node1" presStyleIdx="3" presStyleCnt="4">
        <dgm:presLayoutVars>
          <dgm:chMax val="0"/>
          <dgm:bulletEnabled val="1"/>
        </dgm:presLayoutVars>
      </dgm:prSet>
      <dgm:spPr/>
    </dgm:pt>
  </dgm:ptLst>
  <dgm:cxnLst>
    <dgm:cxn modelId="{59B74507-2757-4D0E-A69D-EFE64B380047}" type="presOf" srcId="{7A0C5710-B033-416A-A521-8A9A3C4F9312}" destId="{1C5CC1C4-2934-4D5B-B720-562090B5F4C8}" srcOrd="0" destOrd="0" presId="urn:microsoft.com/office/officeart/2005/8/layout/vList2"/>
    <dgm:cxn modelId="{601F8923-9842-474C-90FF-F153D459185F}" srcId="{E7685A13-4BE4-4FBF-9D53-08C4BD228F30}" destId="{7A0C5710-B033-416A-A521-8A9A3C4F9312}" srcOrd="3" destOrd="0" parTransId="{A7376801-71A5-442B-B2C9-A0582F0140FE}" sibTransId="{520404FA-B33E-440A-B2B6-C0A32CDCD417}"/>
    <dgm:cxn modelId="{C0979A28-7A16-40BA-BCD5-CC21A739F133}" srcId="{E7685A13-4BE4-4FBF-9D53-08C4BD228F30}" destId="{534D5275-F587-47C7-9F57-0D18346BBBF2}" srcOrd="0" destOrd="0" parTransId="{A975B56C-EBE6-4E06-BDCD-9C8E4DC91FD2}" sibTransId="{7DBA42E5-C054-45B5-A462-3376FD4AC38B}"/>
    <dgm:cxn modelId="{EE89312E-1293-43CE-9D9E-26165F060D21}" type="presOf" srcId="{534D5275-F587-47C7-9F57-0D18346BBBF2}" destId="{6D70AAA2-CB9B-487F-8103-EB535D993659}" srcOrd="0" destOrd="0" presId="urn:microsoft.com/office/officeart/2005/8/layout/vList2"/>
    <dgm:cxn modelId="{D756DE9D-FC86-493B-B210-31AB2A0D5E17}" type="presOf" srcId="{8D3CC312-5C5D-4721-AC24-EC8D69D360B8}" destId="{6AF5F408-184A-4659-B45A-0D756FBB4CA8}" srcOrd="0" destOrd="0" presId="urn:microsoft.com/office/officeart/2005/8/layout/vList2"/>
    <dgm:cxn modelId="{DC7320A0-6ECA-41F9-A9A8-9AEF371DEB31}" srcId="{E7685A13-4BE4-4FBF-9D53-08C4BD228F30}" destId="{8D3CC312-5C5D-4721-AC24-EC8D69D360B8}" srcOrd="1" destOrd="0" parTransId="{EE759EE1-86A0-4A58-943C-84BE17DCFD17}" sibTransId="{1F377486-BDB2-41C7-BB4F-DD89C632CAFE}"/>
    <dgm:cxn modelId="{E0C30EB4-CEAB-494D-8450-56A025CACC21}" type="presOf" srcId="{C95E6517-1893-4D66-B416-76E7C1E7D3CF}" destId="{FDF0CB4D-690D-4F50-94BF-5EAA4CDA5AD1}" srcOrd="0" destOrd="0" presId="urn:microsoft.com/office/officeart/2005/8/layout/vList2"/>
    <dgm:cxn modelId="{065371D4-3606-49D0-859F-BD6B4E67C6CC}" type="presOf" srcId="{E7685A13-4BE4-4FBF-9D53-08C4BD228F30}" destId="{B2A1A8AF-AEA8-440A-920C-DD544C6811CF}" srcOrd="0" destOrd="0" presId="urn:microsoft.com/office/officeart/2005/8/layout/vList2"/>
    <dgm:cxn modelId="{01238BDA-E0B2-4D4E-9210-73A0E67EAF5A}" srcId="{E7685A13-4BE4-4FBF-9D53-08C4BD228F30}" destId="{C95E6517-1893-4D66-B416-76E7C1E7D3CF}" srcOrd="2" destOrd="0" parTransId="{FD3F2ED4-E0A7-4EE9-8B60-3A93CCB2129E}" sibTransId="{A007AE55-A219-47F6-9211-7152F78211E5}"/>
    <dgm:cxn modelId="{1D79F40E-1943-415A-AD5D-D03C8371E551}" type="presParOf" srcId="{B2A1A8AF-AEA8-440A-920C-DD544C6811CF}" destId="{6D70AAA2-CB9B-487F-8103-EB535D993659}" srcOrd="0" destOrd="0" presId="urn:microsoft.com/office/officeart/2005/8/layout/vList2"/>
    <dgm:cxn modelId="{9ABDB9D4-C2FE-4D96-B601-7687AB749A23}" type="presParOf" srcId="{B2A1A8AF-AEA8-440A-920C-DD544C6811CF}" destId="{F4654210-93C1-4C14-A805-713FC79835E1}" srcOrd="1" destOrd="0" presId="urn:microsoft.com/office/officeart/2005/8/layout/vList2"/>
    <dgm:cxn modelId="{E167589A-99F3-44EB-9FC5-3B62956957BF}" type="presParOf" srcId="{B2A1A8AF-AEA8-440A-920C-DD544C6811CF}" destId="{6AF5F408-184A-4659-B45A-0D756FBB4CA8}" srcOrd="2" destOrd="0" presId="urn:microsoft.com/office/officeart/2005/8/layout/vList2"/>
    <dgm:cxn modelId="{871828DB-53E8-4AFA-854A-2B3E10F7CF85}" type="presParOf" srcId="{B2A1A8AF-AEA8-440A-920C-DD544C6811CF}" destId="{264264CE-A0CF-4B53-9106-FDD67EAEE14F}" srcOrd="3" destOrd="0" presId="urn:microsoft.com/office/officeart/2005/8/layout/vList2"/>
    <dgm:cxn modelId="{114FB53A-F0F2-484D-88DF-84E5B75E69EE}" type="presParOf" srcId="{B2A1A8AF-AEA8-440A-920C-DD544C6811CF}" destId="{FDF0CB4D-690D-4F50-94BF-5EAA4CDA5AD1}" srcOrd="4" destOrd="0" presId="urn:microsoft.com/office/officeart/2005/8/layout/vList2"/>
    <dgm:cxn modelId="{7B387AD3-AE0D-41BD-A3BA-E4BF18D531E6}" type="presParOf" srcId="{B2A1A8AF-AEA8-440A-920C-DD544C6811CF}" destId="{C110AC78-B25C-4D17-BE61-8619174DCD18}" srcOrd="5" destOrd="0" presId="urn:microsoft.com/office/officeart/2005/8/layout/vList2"/>
    <dgm:cxn modelId="{8BE0FE01-5A20-45B7-ACB3-E8832ED50E65}" type="presParOf" srcId="{B2A1A8AF-AEA8-440A-920C-DD544C6811CF}" destId="{1C5CC1C4-2934-4D5B-B720-562090B5F4C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B60071-7FE2-476C-9A87-03314A57DFE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D84EEFB-ED3D-4390-A30E-AF1A679FD94C}">
      <dgm:prSet/>
      <dgm:spPr/>
      <dgm:t>
        <a:bodyPr/>
        <a:lstStyle/>
        <a:p>
          <a:r>
            <a:rPr lang="en-GB" b="1" dirty="0"/>
            <a:t>Analysis of CPA reports and audits reveal consistently poor service delivery, financial management and community leadership in NCC and in some of the District Councils; </a:t>
          </a:r>
          <a:endParaRPr lang="en-US" b="1" dirty="0"/>
        </a:p>
      </dgm:t>
    </dgm:pt>
    <dgm:pt modelId="{7E7E7DDC-E2CD-4B96-8DBB-0DA1DAFA2EB6}" type="parTrans" cxnId="{1F3D6A2E-9B89-4FB7-95F6-4C8D563B6324}">
      <dgm:prSet/>
      <dgm:spPr/>
      <dgm:t>
        <a:bodyPr/>
        <a:lstStyle/>
        <a:p>
          <a:endParaRPr lang="en-US"/>
        </a:p>
      </dgm:t>
    </dgm:pt>
    <dgm:pt modelId="{A4077E1C-A503-48B5-BBF3-F594DD417FEE}" type="sibTrans" cxnId="{1F3D6A2E-9B89-4FB7-95F6-4C8D563B6324}">
      <dgm:prSet/>
      <dgm:spPr/>
      <dgm:t>
        <a:bodyPr/>
        <a:lstStyle/>
        <a:p>
          <a:endParaRPr lang="en-US"/>
        </a:p>
      </dgm:t>
    </dgm:pt>
    <dgm:pt modelId="{BEE80661-131B-46EC-A3AA-EB2A10230DAB}">
      <dgm:prSet/>
      <dgm:spPr/>
      <dgm:t>
        <a:bodyPr/>
        <a:lstStyle/>
        <a:p>
          <a:r>
            <a:rPr lang="en-GB" b="1" dirty="0"/>
            <a:t>Analysis of Local Area Agreements, the response to the growth agenda and other partnership evaluations reveal NCC (and districts) were consistently poor at collaborative working</a:t>
          </a:r>
          <a:endParaRPr lang="en-US" b="1" dirty="0"/>
        </a:p>
      </dgm:t>
    </dgm:pt>
    <dgm:pt modelId="{7C7C63C5-4CBA-44AE-9F2A-F00BF9E84CAF}" type="parTrans" cxnId="{DF4A9238-1159-4209-B115-EABDC06D3222}">
      <dgm:prSet/>
      <dgm:spPr/>
      <dgm:t>
        <a:bodyPr/>
        <a:lstStyle/>
        <a:p>
          <a:endParaRPr lang="en-US"/>
        </a:p>
      </dgm:t>
    </dgm:pt>
    <dgm:pt modelId="{9F35B2FA-6CEC-49D9-9962-D33BEB513C0C}" type="sibTrans" cxnId="{DF4A9238-1159-4209-B115-EABDC06D3222}">
      <dgm:prSet/>
      <dgm:spPr/>
      <dgm:t>
        <a:bodyPr/>
        <a:lstStyle/>
        <a:p>
          <a:endParaRPr lang="en-US"/>
        </a:p>
      </dgm:t>
    </dgm:pt>
    <dgm:pt modelId="{F618F8D3-8609-41D4-89D2-938795443422}">
      <dgm:prSet/>
      <dgm:spPr/>
      <dgm:t>
        <a:bodyPr/>
        <a:lstStyle/>
        <a:p>
          <a:r>
            <a:rPr lang="en-GB" b="1" dirty="0"/>
            <a:t>NCC was not only poor at delivering its own services against its own priorities it was also poor at delivering services that required working in partnership with its key stakeholders including the district councils, to meet shared priorities.  </a:t>
          </a:r>
          <a:endParaRPr lang="en-US" b="1" dirty="0"/>
        </a:p>
      </dgm:t>
    </dgm:pt>
    <dgm:pt modelId="{12C2407E-F691-4331-B37E-D785EFB9BCB0}" type="parTrans" cxnId="{77CAB9E4-721C-440D-96EB-85E79C29F111}">
      <dgm:prSet/>
      <dgm:spPr/>
      <dgm:t>
        <a:bodyPr/>
        <a:lstStyle/>
        <a:p>
          <a:endParaRPr lang="en-US"/>
        </a:p>
      </dgm:t>
    </dgm:pt>
    <dgm:pt modelId="{24D15EC8-9107-4641-8CF5-7AE568B14488}" type="sibTrans" cxnId="{77CAB9E4-721C-440D-96EB-85E79C29F111}">
      <dgm:prSet/>
      <dgm:spPr/>
      <dgm:t>
        <a:bodyPr/>
        <a:lstStyle/>
        <a:p>
          <a:endParaRPr lang="en-US"/>
        </a:p>
      </dgm:t>
    </dgm:pt>
    <dgm:pt modelId="{D8AC10B9-FCAE-43CB-A6E5-8D58883B2A12}" type="pres">
      <dgm:prSet presAssocID="{28B60071-7FE2-476C-9A87-03314A57DFE4}" presName="linear" presStyleCnt="0">
        <dgm:presLayoutVars>
          <dgm:animLvl val="lvl"/>
          <dgm:resizeHandles val="exact"/>
        </dgm:presLayoutVars>
      </dgm:prSet>
      <dgm:spPr/>
    </dgm:pt>
    <dgm:pt modelId="{4265BDC4-358B-44BB-9FF7-14574F1D18FF}" type="pres">
      <dgm:prSet presAssocID="{1D84EEFB-ED3D-4390-A30E-AF1A679FD94C}" presName="parentText" presStyleLbl="node1" presStyleIdx="0" presStyleCnt="3">
        <dgm:presLayoutVars>
          <dgm:chMax val="0"/>
          <dgm:bulletEnabled val="1"/>
        </dgm:presLayoutVars>
      </dgm:prSet>
      <dgm:spPr/>
    </dgm:pt>
    <dgm:pt modelId="{17C89F86-58FD-4650-8E90-9740236F2339}" type="pres">
      <dgm:prSet presAssocID="{A4077E1C-A503-48B5-BBF3-F594DD417FEE}" presName="spacer" presStyleCnt="0"/>
      <dgm:spPr/>
    </dgm:pt>
    <dgm:pt modelId="{F3A2DC0A-9186-4F3B-92E0-41419223187F}" type="pres">
      <dgm:prSet presAssocID="{BEE80661-131B-46EC-A3AA-EB2A10230DAB}" presName="parentText" presStyleLbl="node1" presStyleIdx="1" presStyleCnt="3">
        <dgm:presLayoutVars>
          <dgm:chMax val="0"/>
          <dgm:bulletEnabled val="1"/>
        </dgm:presLayoutVars>
      </dgm:prSet>
      <dgm:spPr/>
    </dgm:pt>
    <dgm:pt modelId="{F7FB6C61-35B2-4C44-AE24-ED9EC12203C8}" type="pres">
      <dgm:prSet presAssocID="{9F35B2FA-6CEC-49D9-9962-D33BEB513C0C}" presName="spacer" presStyleCnt="0"/>
      <dgm:spPr/>
    </dgm:pt>
    <dgm:pt modelId="{7D5901C4-2CB2-4F7E-847C-AB732A08BCE7}" type="pres">
      <dgm:prSet presAssocID="{F618F8D3-8609-41D4-89D2-938795443422}" presName="parentText" presStyleLbl="node1" presStyleIdx="2" presStyleCnt="3">
        <dgm:presLayoutVars>
          <dgm:chMax val="0"/>
          <dgm:bulletEnabled val="1"/>
        </dgm:presLayoutVars>
      </dgm:prSet>
      <dgm:spPr/>
    </dgm:pt>
  </dgm:ptLst>
  <dgm:cxnLst>
    <dgm:cxn modelId="{1F3D6A2E-9B89-4FB7-95F6-4C8D563B6324}" srcId="{28B60071-7FE2-476C-9A87-03314A57DFE4}" destId="{1D84EEFB-ED3D-4390-A30E-AF1A679FD94C}" srcOrd="0" destOrd="0" parTransId="{7E7E7DDC-E2CD-4B96-8DBB-0DA1DAFA2EB6}" sibTransId="{A4077E1C-A503-48B5-BBF3-F594DD417FEE}"/>
    <dgm:cxn modelId="{1A918536-F0B0-498E-A1EE-EAD71020312B}" type="presOf" srcId="{1D84EEFB-ED3D-4390-A30E-AF1A679FD94C}" destId="{4265BDC4-358B-44BB-9FF7-14574F1D18FF}" srcOrd="0" destOrd="0" presId="urn:microsoft.com/office/officeart/2005/8/layout/vList2"/>
    <dgm:cxn modelId="{DF4A9238-1159-4209-B115-EABDC06D3222}" srcId="{28B60071-7FE2-476C-9A87-03314A57DFE4}" destId="{BEE80661-131B-46EC-A3AA-EB2A10230DAB}" srcOrd="1" destOrd="0" parTransId="{7C7C63C5-4CBA-44AE-9F2A-F00BF9E84CAF}" sibTransId="{9F35B2FA-6CEC-49D9-9962-D33BEB513C0C}"/>
    <dgm:cxn modelId="{F6A80C81-02E9-41E1-8806-D3FA878D79C6}" type="presOf" srcId="{F618F8D3-8609-41D4-89D2-938795443422}" destId="{7D5901C4-2CB2-4F7E-847C-AB732A08BCE7}" srcOrd="0" destOrd="0" presId="urn:microsoft.com/office/officeart/2005/8/layout/vList2"/>
    <dgm:cxn modelId="{5BEC07B1-B646-49A5-B6F1-EEF924A30433}" type="presOf" srcId="{BEE80661-131B-46EC-A3AA-EB2A10230DAB}" destId="{F3A2DC0A-9186-4F3B-92E0-41419223187F}" srcOrd="0" destOrd="0" presId="urn:microsoft.com/office/officeart/2005/8/layout/vList2"/>
    <dgm:cxn modelId="{77CAB9E4-721C-440D-96EB-85E79C29F111}" srcId="{28B60071-7FE2-476C-9A87-03314A57DFE4}" destId="{F618F8D3-8609-41D4-89D2-938795443422}" srcOrd="2" destOrd="0" parTransId="{12C2407E-F691-4331-B37E-D785EFB9BCB0}" sibTransId="{24D15EC8-9107-4641-8CF5-7AE568B14488}"/>
    <dgm:cxn modelId="{D94387F3-C2A7-4381-BCCD-5618AA01709F}" type="presOf" srcId="{28B60071-7FE2-476C-9A87-03314A57DFE4}" destId="{D8AC10B9-FCAE-43CB-A6E5-8D58883B2A12}" srcOrd="0" destOrd="0" presId="urn:microsoft.com/office/officeart/2005/8/layout/vList2"/>
    <dgm:cxn modelId="{44D563AE-3885-495F-A7D7-5120DD72A0D8}" type="presParOf" srcId="{D8AC10B9-FCAE-43CB-A6E5-8D58883B2A12}" destId="{4265BDC4-358B-44BB-9FF7-14574F1D18FF}" srcOrd="0" destOrd="0" presId="urn:microsoft.com/office/officeart/2005/8/layout/vList2"/>
    <dgm:cxn modelId="{B3C6EBFF-8397-4E3C-9224-04BED28F2A03}" type="presParOf" srcId="{D8AC10B9-FCAE-43CB-A6E5-8D58883B2A12}" destId="{17C89F86-58FD-4650-8E90-9740236F2339}" srcOrd="1" destOrd="0" presId="urn:microsoft.com/office/officeart/2005/8/layout/vList2"/>
    <dgm:cxn modelId="{AEB46B77-F330-4FF0-A009-A8CB49BDE77E}" type="presParOf" srcId="{D8AC10B9-FCAE-43CB-A6E5-8D58883B2A12}" destId="{F3A2DC0A-9186-4F3B-92E0-41419223187F}" srcOrd="2" destOrd="0" presId="urn:microsoft.com/office/officeart/2005/8/layout/vList2"/>
    <dgm:cxn modelId="{B37BDAFC-5475-4ABD-8C0D-52CC2873B100}" type="presParOf" srcId="{D8AC10B9-FCAE-43CB-A6E5-8D58883B2A12}" destId="{F7FB6C61-35B2-4C44-AE24-ED9EC12203C8}" srcOrd="3" destOrd="0" presId="urn:microsoft.com/office/officeart/2005/8/layout/vList2"/>
    <dgm:cxn modelId="{CE3CAC95-266B-413A-B429-951234EA7981}" type="presParOf" srcId="{D8AC10B9-FCAE-43CB-A6E5-8D58883B2A12}" destId="{7D5901C4-2CB2-4F7E-847C-AB732A08BCE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D029BC-8949-401B-A41F-93D3EEAC52A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61F6E46-5D6F-4106-9CFF-712D05E823BB}">
      <dgm:prSet/>
      <dgm:spPr/>
      <dgm:t>
        <a:bodyPr/>
        <a:lstStyle/>
        <a:p>
          <a:r>
            <a:rPr lang="en-GB" b="1" dirty="0"/>
            <a:t>Local Government as a whole experienced reductions of approximately 49% in real terms in central government financial support between April 2010 and March 2018 (NAO, 2019). </a:t>
          </a:r>
          <a:endParaRPr lang="en-US" b="1" dirty="0"/>
        </a:p>
      </dgm:t>
    </dgm:pt>
    <dgm:pt modelId="{18A47EEB-CEA6-4FA1-B348-5F1383B52CD3}" type="parTrans" cxnId="{B6CEF628-AC7B-4978-9780-34DF8A39C907}">
      <dgm:prSet/>
      <dgm:spPr/>
      <dgm:t>
        <a:bodyPr/>
        <a:lstStyle/>
        <a:p>
          <a:endParaRPr lang="en-US"/>
        </a:p>
      </dgm:t>
    </dgm:pt>
    <dgm:pt modelId="{010E632B-7924-49C3-ACF1-C06B5B58214A}" type="sibTrans" cxnId="{B6CEF628-AC7B-4978-9780-34DF8A39C907}">
      <dgm:prSet/>
      <dgm:spPr/>
      <dgm:t>
        <a:bodyPr/>
        <a:lstStyle/>
        <a:p>
          <a:endParaRPr lang="en-US"/>
        </a:p>
      </dgm:t>
    </dgm:pt>
    <dgm:pt modelId="{E9BEEC10-B37E-4A2D-AB8B-E3020FBDBC03}">
      <dgm:prSet/>
      <dgm:spPr/>
      <dgm:t>
        <a:bodyPr/>
        <a:lstStyle/>
        <a:p>
          <a:r>
            <a:rPr lang="en-GB" b="1" dirty="0"/>
            <a:t>Northamptonshire was not disproportionately affected in comparison with other county councils despite consistent NCC assertions (Caller 2018).</a:t>
          </a:r>
          <a:endParaRPr lang="en-US" b="1" dirty="0"/>
        </a:p>
      </dgm:t>
    </dgm:pt>
    <dgm:pt modelId="{6D64CC70-1F28-4F78-9856-64D6E182799A}" type="parTrans" cxnId="{6A004D3A-62B7-40BC-937E-00D1C0850792}">
      <dgm:prSet/>
      <dgm:spPr/>
      <dgm:t>
        <a:bodyPr/>
        <a:lstStyle/>
        <a:p>
          <a:endParaRPr lang="en-US"/>
        </a:p>
      </dgm:t>
    </dgm:pt>
    <dgm:pt modelId="{B992329B-4671-48D0-A087-4EEA6A5381B4}" type="sibTrans" cxnId="{6A004D3A-62B7-40BC-937E-00D1C0850792}">
      <dgm:prSet/>
      <dgm:spPr/>
      <dgm:t>
        <a:bodyPr/>
        <a:lstStyle/>
        <a:p>
          <a:endParaRPr lang="en-US"/>
        </a:p>
      </dgm:t>
    </dgm:pt>
    <dgm:pt modelId="{F15E4565-B354-4286-894A-32AD9CE1C398}">
      <dgm:prSet/>
      <dgm:spPr/>
      <dgm:t>
        <a:bodyPr/>
        <a:lstStyle/>
        <a:p>
          <a:r>
            <a:rPr lang="en-GB" b="1" dirty="0"/>
            <a:t>External inspections of major services (Education and Adult Services),  corporate peer reviews (e.g. LGA 2018), and annual external audits show continuing poor performance in service delivery, financial management and community leadership</a:t>
          </a:r>
          <a:endParaRPr lang="en-US" b="1" dirty="0"/>
        </a:p>
      </dgm:t>
    </dgm:pt>
    <dgm:pt modelId="{8B3423B7-5C25-4D2C-A6E5-1AD6C7DB5442}" type="parTrans" cxnId="{18EB9C0A-EFE4-43EE-BFB4-6C57750B918E}">
      <dgm:prSet/>
      <dgm:spPr/>
      <dgm:t>
        <a:bodyPr/>
        <a:lstStyle/>
        <a:p>
          <a:endParaRPr lang="en-US"/>
        </a:p>
      </dgm:t>
    </dgm:pt>
    <dgm:pt modelId="{3AC505B6-59F1-4DFD-BA67-E2C6EA270940}" type="sibTrans" cxnId="{18EB9C0A-EFE4-43EE-BFB4-6C57750B918E}">
      <dgm:prSet/>
      <dgm:spPr/>
      <dgm:t>
        <a:bodyPr/>
        <a:lstStyle/>
        <a:p>
          <a:endParaRPr lang="en-US"/>
        </a:p>
      </dgm:t>
    </dgm:pt>
    <dgm:pt modelId="{CC9C29E4-0829-4B0C-863E-22DD4E43405F}" type="pres">
      <dgm:prSet presAssocID="{CDD029BC-8949-401B-A41F-93D3EEAC52A2}" presName="linear" presStyleCnt="0">
        <dgm:presLayoutVars>
          <dgm:animLvl val="lvl"/>
          <dgm:resizeHandles val="exact"/>
        </dgm:presLayoutVars>
      </dgm:prSet>
      <dgm:spPr/>
    </dgm:pt>
    <dgm:pt modelId="{5FE13430-DD18-46D4-8EB4-83C2A293AF09}" type="pres">
      <dgm:prSet presAssocID="{B61F6E46-5D6F-4106-9CFF-712D05E823BB}" presName="parentText" presStyleLbl="node1" presStyleIdx="0" presStyleCnt="3">
        <dgm:presLayoutVars>
          <dgm:chMax val="0"/>
          <dgm:bulletEnabled val="1"/>
        </dgm:presLayoutVars>
      </dgm:prSet>
      <dgm:spPr/>
    </dgm:pt>
    <dgm:pt modelId="{CB89962D-B261-47FE-892A-2FD2EAC76B3E}" type="pres">
      <dgm:prSet presAssocID="{010E632B-7924-49C3-ACF1-C06B5B58214A}" presName="spacer" presStyleCnt="0"/>
      <dgm:spPr/>
    </dgm:pt>
    <dgm:pt modelId="{341A1C82-7874-4EDE-B6EE-BCECADAF4D3B}" type="pres">
      <dgm:prSet presAssocID="{E9BEEC10-B37E-4A2D-AB8B-E3020FBDBC03}" presName="parentText" presStyleLbl="node1" presStyleIdx="1" presStyleCnt="3">
        <dgm:presLayoutVars>
          <dgm:chMax val="0"/>
          <dgm:bulletEnabled val="1"/>
        </dgm:presLayoutVars>
      </dgm:prSet>
      <dgm:spPr/>
    </dgm:pt>
    <dgm:pt modelId="{C3278DC6-5B6A-4381-B857-8AE3E992F94C}" type="pres">
      <dgm:prSet presAssocID="{B992329B-4671-48D0-A087-4EEA6A5381B4}" presName="spacer" presStyleCnt="0"/>
      <dgm:spPr/>
    </dgm:pt>
    <dgm:pt modelId="{4279BD24-5450-482A-8EE0-349A06788F10}" type="pres">
      <dgm:prSet presAssocID="{F15E4565-B354-4286-894A-32AD9CE1C398}" presName="parentText" presStyleLbl="node1" presStyleIdx="2" presStyleCnt="3">
        <dgm:presLayoutVars>
          <dgm:chMax val="0"/>
          <dgm:bulletEnabled val="1"/>
        </dgm:presLayoutVars>
      </dgm:prSet>
      <dgm:spPr/>
    </dgm:pt>
  </dgm:ptLst>
  <dgm:cxnLst>
    <dgm:cxn modelId="{18EB9C0A-EFE4-43EE-BFB4-6C57750B918E}" srcId="{CDD029BC-8949-401B-A41F-93D3EEAC52A2}" destId="{F15E4565-B354-4286-894A-32AD9CE1C398}" srcOrd="2" destOrd="0" parTransId="{8B3423B7-5C25-4D2C-A6E5-1AD6C7DB5442}" sibTransId="{3AC505B6-59F1-4DFD-BA67-E2C6EA270940}"/>
    <dgm:cxn modelId="{93F4650D-97F5-493C-A538-BD871E8CB402}" type="presOf" srcId="{F15E4565-B354-4286-894A-32AD9CE1C398}" destId="{4279BD24-5450-482A-8EE0-349A06788F10}" srcOrd="0" destOrd="0" presId="urn:microsoft.com/office/officeart/2005/8/layout/vList2"/>
    <dgm:cxn modelId="{B6CEF628-AC7B-4978-9780-34DF8A39C907}" srcId="{CDD029BC-8949-401B-A41F-93D3EEAC52A2}" destId="{B61F6E46-5D6F-4106-9CFF-712D05E823BB}" srcOrd="0" destOrd="0" parTransId="{18A47EEB-CEA6-4FA1-B348-5F1383B52CD3}" sibTransId="{010E632B-7924-49C3-ACF1-C06B5B58214A}"/>
    <dgm:cxn modelId="{6A004D3A-62B7-40BC-937E-00D1C0850792}" srcId="{CDD029BC-8949-401B-A41F-93D3EEAC52A2}" destId="{E9BEEC10-B37E-4A2D-AB8B-E3020FBDBC03}" srcOrd="1" destOrd="0" parTransId="{6D64CC70-1F28-4F78-9856-64D6E182799A}" sibTransId="{B992329B-4671-48D0-A087-4EEA6A5381B4}"/>
    <dgm:cxn modelId="{FB431B52-2FE8-4B91-8948-87874F1E85A1}" type="presOf" srcId="{E9BEEC10-B37E-4A2D-AB8B-E3020FBDBC03}" destId="{341A1C82-7874-4EDE-B6EE-BCECADAF4D3B}" srcOrd="0" destOrd="0" presId="urn:microsoft.com/office/officeart/2005/8/layout/vList2"/>
    <dgm:cxn modelId="{E8F227B5-D56B-4651-ADD3-CB70A6577E18}" type="presOf" srcId="{CDD029BC-8949-401B-A41F-93D3EEAC52A2}" destId="{CC9C29E4-0829-4B0C-863E-22DD4E43405F}" srcOrd="0" destOrd="0" presId="urn:microsoft.com/office/officeart/2005/8/layout/vList2"/>
    <dgm:cxn modelId="{BD2F2AF8-AB71-4330-80C2-EA76ACE5279B}" type="presOf" srcId="{B61F6E46-5D6F-4106-9CFF-712D05E823BB}" destId="{5FE13430-DD18-46D4-8EB4-83C2A293AF09}" srcOrd="0" destOrd="0" presId="urn:microsoft.com/office/officeart/2005/8/layout/vList2"/>
    <dgm:cxn modelId="{C22FA6D6-7130-4D34-9EF9-6A70B7CCFEAC}" type="presParOf" srcId="{CC9C29E4-0829-4B0C-863E-22DD4E43405F}" destId="{5FE13430-DD18-46D4-8EB4-83C2A293AF09}" srcOrd="0" destOrd="0" presId="urn:microsoft.com/office/officeart/2005/8/layout/vList2"/>
    <dgm:cxn modelId="{1CE667CA-97CA-4E37-8121-DA12902AF222}" type="presParOf" srcId="{CC9C29E4-0829-4B0C-863E-22DD4E43405F}" destId="{CB89962D-B261-47FE-892A-2FD2EAC76B3E}" srcOrd="1" destOrd="0" presId="urn:microsoft.com/office/officeart/2005/8/layout/vList2"/>
    <dgm:cxn modelId="{A5F3ACED-8A43-436E-8D19-7C0BA7031FE5}" type="presParOf" srcId="{CC9C29E4-0829-4B0C-863E-22DD4E43405F}" destId="{341A1C82-7874-4EDE-B6EE-BCECADAF4D3B}" srcOrd="2" destOrd="0" presId="urn:microsoft.com/office/officeart/2005/8/layout/vList2"/>
    <dgm:cxn modelId="{F0EEC539-DE00-4F37-9397-FA400E756211}" type="presParOf" srcId="{CC9C29E4-0829-4B0C-863E-22DD4E43405F}" destId="{C3278DC6-5B6A-4381-B857-8AE3E992F94C}" srcOrd="3" destOrd="0" presId="urn:microsoft.com/office/officeart/2005/8/layout/vList2"/>
    <dgm:cxn modelId="{F70920ED-F70E-4353-8A68-2041409A3B83}" type="presParOf" srcId="{CC9C29E4-0829-4B0C-863E-22DD4E43405F}" destId="{4279BD24-5450-482A-8EE0-349A06788F1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0AAA2-CB9B-487F-8103-EB535D993659}">
      <dsp:nvSpPr>
        <dsp:cNvPr id="0" name=""/>
        <dsp:cNvSpPr/>
      </dsp:nvSpPr>
      <dsp:spPr>
        <a:xfrm>
          <a:off x="0" y="35267"/>
          <a:ext cx="6245265" cy="133866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dirty="0"/>
            <a:t>Between 2002 – 2010, corporate interventions followed Audit Commission external  inspections revealing widespread poor performance in delivering services</a:t>
          </a:r>
          <a:endParaRPr lang="en-US" sz="1900" b="1" kern="1200" dirty="0"/>
        </a:p>
      </dsp:txBody>
      <dsp:txXfrm>
        <a:off x="65348" y="100615"/>
        <a:ext cx="6114569" cy="1207966"/>
      </dsp:txXfrm>
    </dsp:sp>
    <dsp:sp modelId="{6AF5F408-184A-4659-B45A-0D756FBB4CA8}">
      <dsp:nvSpPr>
        <dsp:cNvPr id="0" name=""/>
        <dsp:cNvSpPr/>
      </dsp:nvSpPr>
      <dsp:spPr>
        <a:xfrm>
          <a:off x="0" y="1428650"/>
          <a:ext cx="6245265" cy="1338662"/>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dirty="0"/>
            <a:t>Since 2010 interventions have generally, been the result of scandals mostly in social services and children’s services e.g. Rochdale, Birmingham, and Rotherham (</a:t>
          </a:r>
          <a:r>
            <a:rPr lang="en-GB" sz="1900" b="1" kern="1200" dirty="0" err="1"/>
            <a:t>Klonowski</a:t>
          </a:r>
          <a:r>
            <a:rPr lang="en-GB" sz="1900" b="1" kern="1200" dirty="0"/>
            <a:t> 2013, Kershaw 2014, Jay 2014).</a:t>
          </a:r>
          <a:endParaRPr lang="en-US" sz="1900" b="1" kern="1200" dirty="0"/>
        </a:p>
      </dsp:txBody>
      <dsp:txXfrm>
        <a:off x="65348" y="1493998"/>
        <a:ext cx="6114569" cy="1207966"/>
      </dsp:txXfrm>
    </dsp:sp>
    <dsp:sp modelId="{FDF0CB4D-690D-4F50-94BF-5EAA4CDA5AD1}">
      <dsp:nvSpPr>
        <dsp:cNvPr id="0" name=""/>
        <dsp:cNvSpPr/>
      </dsp:nvSpPr>
      <dsp:spPr>
        <a:xfrm>
          <a:off x="0" y="2822033"/>
          <a:ext cx="6245265" cy="1338662"/>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dirty="0"/>
            <a:t>All previous interventions and recovery, in both periods have focussed on the turnaround or recovery of the failing organisation</a:t>
          </a:r>
          <a:endParaRPr lang="en-US" sz="1900" b="1" kern="1200" dirty="0"/>
        </a:p>
      </dsp:txBody>
      <dsp:txXfrm>
        <a:off x="65348" y="2887381"/>
        <a:ext cx="6114569" cy="1207966"/>
      </dsp:txXfrm>
    </dsp:sp>
    <dsp:sp modelId="{1C5CC1C4-2934-4D5B-B720-562090B5F4C8}">
      <dsp:nvSpPr>
        <dsp:cNvPr id="0" name=""/>
        <dsp:cNvSpPr/>
      </dsp:nvSpPr>
      <dsp:spPr>
        <a:xfrm>
          <a:off x="0" y="4215416"/>
          <a:ext cx="6245265" cy="133866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dirty="0"/>
            <a:t>NCC resulted from self-reported financial failure and local government reorganisation across Northamptonshire </a:t>
          </a:r>
          <a:endParaRPr lang="en-US" sz="1900" b="1" kern="1200" dirty="0"/>
        </a:p>
      </dsp:txBody>
      <dsp:txXfrm>
        <a:off x="65348" y="4280764"/>
        <a:ext cx="6114569" cy="12079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5BDC4-358B-44BB-9FF7-14574F1D18FF}">
      <dsp:nvSpPr>
        <dsp:cNvPr id="0" name=""/>
        <dsp:cNvSpPr/>
      </dsp:nvSpPr>
      <dsp:spPr>
        <a:xfrm>
          <a:off x="0" y="85278"/>
          <a:ext cx="6263640" cy="173964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Analysis of CPA reports and audits reveal consistently poor service delivery, financial management and community leadership in NCC and in some of the District Councils; </a:t>
          </a:r>
          <a:endParaRPr lang="en-US" sz="2000" b="1" kern="1200" dirty="0"/>
        </a:p>
      </dsp:txBody>
      <dsp:txXfrm>
        <a:off x="84922" y="170200"/>
        <a:ext cx="6093796" cy="1569799"/>
      </dsp:txXfrm>
    </dsp:sp>
    <dsp:sp modelId="{F3A2DC0A-9186-4F3B-92E0-41419223187F}">
      <dsp:nvSpPr>
        <dsp:cNvPr id="0" name=""/>
        <dsp:cNvSpPr/>
      </dsp:nvSpPr>
      <dsp:spPr>
        <a:xfrm>
          <a:off x="0" y="1882522"/>
          <a:ext cx="6263640" cy="173964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Analysis of Local Area Agreements, the response to the growth agenda and other partnership evaluations reveal NCC (and districts) were consistently poor at collaborative working</a:t>
          </a:r>
          <a:endParaRPr lang="en-US" sz="2000" b="1" kern="1200" dirty="0"/>
        </a:p>
      </dsp:txBody>
      <dsp:txXfrm>
        <a:off x="84922" y="1967444"/>
        <a:ext cx="6093796" cy="1569799"/>
      </dsp:txXfrm>
    </dsp:sp>
    <dsp:sp modelId="{7D5901C4-2CB2-4F7E-847C-AB732A08BCE7}">
      <dsp:nvSpPr>
        <dsp:cNvPr id="0" name=""/>
        <dsp:cNvSpPr/>
      </dsp:nvSpPr>
      <dsp:spPr>
        <a:xfrm>
          <a:off x="0" y="3679765"/>
          <a:ext cx="6263640" cy="173964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NCC was not only poor at delivering its own services against its own priorities it was also poor at delivering services that required working in partnership with its key stakeholders including the district councils, to meet shared priorities.  </a:t>
          </a:r>
          <a:endParaRPr lang="en-US" sz="2000" b="1" kern="1200" dirty="0"/>
        </a:p>
      </dsp:txBody>
      <dsp:txXfrm>
        <a:off x="84922" y="3764687"/>
        <a:ext cx="6093796" cy="15697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E13430-DD18-46D4-8EB4-83C2A293AF09}">
      <dsp:nvSpPr>
        <dsp:cNvPr id="0" name=""/>
        <dsp:cNvSpPr/>
      </dsp:nvSpPr>
      <dsp:spPr>
        <a:xfrm>
          <a:off x="0" y="85278"/>
          <a:ext cx="6263640" cy="173964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Local Government as a whole experienced reductions of approximately 49% in real terms in central government financial support between April 2010 and March 2018 (NAO, 2019). </a:t>
          </a:r>
          <a:endParaRPr lang="en-US" sz="2000" b="1" kern="1200" dirty="0"/>
        </a:p>
      </dsp:txBody>
      <dsp:txXfrm>
        <a:off x="84922" y="170200"/>
        <a:ext cx="6093796" cy="1569799"/>
      </dsp:txXfrm>
    </dsp:sp>
    <dsp:sp modelId="{341A1C82-7874-4EDE-B6EE-BCECADAF4D3B}">
      <dsp:nvSpPr>
        <dsp:cNvPr id="0" name=""/>
        <dsp:cNvSpPr/>
      </dsp:nvSpPr>
      <dsp:spPr>
        <a:xfrm>
          <a:off x="0" y="1882522"/>
          <a:ext cx="6263640" cy="173964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Northamptonshire was not disproportionately affected in comparison with other county councils despite consistent NCC assertions (Caller 2018).</a:t>
          </a:r>
          <a:endParaRPr lang="en-US" sz="2000" b="1" kern="1200" dirty="0"/>
        </a:p>
      </dsp:txBody>
      <dsp:txXfrm>
        <a:off x="84922" y="1967444"/>
        <a:ext cx="6093796" cy="1569799"/>
      </dsp:txXfrm>
    </dsp:sp>
    <dsp:sp modelId="{4279BD24-5450-482A-8EE0-349A06788F10}">
      <dsp:nvSpPr>
        <dsp:cNvPr id="0" name=""/>
        <dsp:cNvSpPr/>
      </dsp:nvSpPr>
      <dsp:spPr>
        <a:xfrm>
          <a:off x="0" y="3679765"/>
          <a:ext cx="6263640" cy="173964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External inspections of major services (Education and Adult Services),  corporate peer reviews (e.g. LGA 2018), and annual external audits show continuing poor performance in service delivery, financial management and community leadership</a:t>
          </a:r>
          <a:endParaRPr lang="en-US" sz="2000" b="1" kern="1200" dirty="0"/>
        </a:p>
      </dsp:txBody>
      <dsp:txXfrm>
        <a:off x="84922" y="3764687"/>
        <a:ext cx="6093796" cy="15697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CEF0E-8E75-4EF7-A61D-F2BDAE9491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248C073-5205-49B9-AE09-6864F7EDF9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E377259-B605-4CD2-AFC9-C17DBB0BA829}"/>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5" name="Footer Placeholder 4">
            <a:extLst>
              <a:ext uri="{FF2B5EF4-FFF2-40B4-BE49-F238E27FC236}">
                <a16:creationId xmlns:a16="http://schemas.microsoft.com/office/drawing/2014/main" id="{02F99AD5-4A5D-454E-8B31-A375747701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AF9C7F-2D06-4870-B8BA-F7D049682FFB}"/>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196534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43E57-9725-4D1D-BCF8-03F85557C1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99D1CD-1289-4EB3-80F6-F1CF3F27F2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FF0927-66F2-4AB0-80DD-3643B878AE3E}"/>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5" name="Footer Placeholder 4">
            <a:extLst>
              <a:ext uri="{FF2B5EF4-FFF2-40B4-BE49-F238E27FC236}">
                <a16:creationId xmlns:a16="http://schemas.microsoft.com/office/drawing/2014/main" id="{3616A0C8-722A-478A-A091-58E3CFC115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001D91-4904-4830-9CB0-786F997A60F0}"/>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388966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E788BD-6C70-490B-AA00-DA37FBE723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DF25BC-7BDF-46EE-A2A4-B0906C775E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923594-646A-48A7-806E-C69789F5A325}"/>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5" name="Footer Placeholder 4">
            <a:extLst>
              <a:ext uri="{FF2B5EF4-FFF2-40B4-BE49-F238E27FC236}">
                <a16:creationId xmlns:a16="http://schemas.microsoft.com/office/drawing/2014/main" id="{B77055D1-537D-4E8A-8B4A-4D81422041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1C962F-9874-4B65-9192-8BA4CC983C04}"/>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45084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D9E8E-348D-4772-B8BF-677F118F6A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338F76-5B97-4967-AA2D-16BAF56094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5BB137-A61B-4EA8-9385-AA5D5DB4E914}"/>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5" name="Footer Placeholder 4">
            <a:extLst>
              <a:ext uri="{FF2B5EF4-FFF2-40B4-BE49-F238E27FC236}">
                <a16:creationId xmlns:a16="http://schemas.microsoft.com/office/drawing/2014/main" id="{75D3A17C-612A-4CA9-BD94-A8B06E71A7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1F77E8-1D0B-464F-AB03-E48E1A80FDE6}"/>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3140224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D9F89-CFEF-4138-92F0-5ED16EBD8B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0DFB335-5A9A-4B6E-86ED-0143BB1EF3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1F7110-3F68-4C57-8FE9-8F78B924405B}"/>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5" name="Footer Placeholder 4">
            <a:extLst>
              <a:ext uri="{FF2B5EF4-FFF2-40B4-BE49-F238E27FC236}">
                <a16:creationId xmlns:a16="http://schemas.microsoft.com/office/drawing/2014/main" id="{A893D230-4550-453C-81EA-3B1423361D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660408-74DF-42F8-958B-3C851B606820}"/>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07704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7EBB8-A593-4CF3-BF09-09D3087883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20A260-FF4F-48C7-AA37-C17C59D7A1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9E6A97-FC3F-429F-8F2B-3E4CE2F51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D14E42C-D834-4AB6-944E-A5CF227B6149}"/>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6" name="Footer Placeholder 5">
            <a:extLst>
              <a:ext uri="{FF2B5EF4-FFF2-40B4-BE49-F238E27FC236}">
                <a16:creationId xmlns:a16="http://schemas.microsoft.com/office/drawing/2014/main" id="{83A9CA63-67B6-4932-BAD4-30EAB9B082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BE7A17-044E-4590-8B0E-75FB0DBBB9F3}"/>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35730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38582-E8EE-4B21-AA0C-3536C2D244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2CE43A-8423-4D82-BB97-8C77CC9497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3296F6-2CDB-4878-AD73-5A36F67E1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A4A675-1A59-4CF3-BAD0-807CAFFCCF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BD4AA0-A1E1-4B31-9D5E-B35D33D0F5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078EA1-0865-4592-A6B0-476762D8801C}"/>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8" name="Footer Placeholder 7">
            <a:extLst>
              <a:ext uri="{FF2B5EF4-FFF2-40B4-BE49-F238E27FC236}">
                <a16:creationId xmlns:a16="http://schemas.microsoft.com/office/drawing/2014/main" id="{5BB5906B-A327-4968-9FD8-577915C979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7167836-3E72-4DC1-92E4-1842E750E08B}"/>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86913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1C650-0289-4094-8AAC-80629B6C9C0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6798135-6F73-48E8-AEB8-6A93219109AB}"/>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4" name="Footer Placeholder 3">
            <a:extLst>
              <a:ext uri="{FF2B5EF4-FFF2-40B4-BE49-F238E27FC236}">
                <a16:creationId xmlns:a16="http://schemas.microsoft.com/office/drawing/2014/main" id="{F6DAF7BD-472C-4705-8E43-686D2CDC4C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648E32-F54F-4FEB-A135-BA794D84F3F6}"/>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199509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351981-9982-42D9-8167-0ADAB123A389}"/>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3" name="Footer Placeholder 2">
            <a:extLst>
              <a:ext uri="{FF2B5EF4-FFF2-40B4-BE49-F238E27FC236}">
                <a16:creationId xmlns:a16="http://schemas.microsoft.com/office/drawing/2014/main" id="{6B4D9A04-D94C-4CFB-B9D0-7DBE690B6D2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F7B407C-A7C9-4643-9895-507A7B87792D}"/>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80114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0B28-A6D9-4F50-BF09-5EDD13494A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0406A8-89A5-4CED-80CF-EB664A6F69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9241D4-D600-438E-8824-39308B5B1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AB33B6-3469-4D71-930B-E449C13AEB77}"/>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6" name="Footer Placeholder 5">
            <a:extLst>
              <a:ext uri="{FF2B5EF4-FFF2-40B4-BE49-F238E27FC236}">
                <a16:creationId xmlns:a16="http://schemas.microsoft.com/office/drawing/2014/main" id="{F45A818D-D455-487D-97F3-FA40D6EBE0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D1664E-9341-464B-8B4F-A1AD10F19F22}"/>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279426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1C9BA-A9B3-4590-AEAF-BB80C52062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CF60BBB-72CA-4528-9D00-FAB483F729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F35FEDB-2318-4F74-938E-A9036FAF1D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4D84A7-33E5-4E9C-8BD1-D66B670B26AF}"/>
              </a:ext>
            </a:extLst>
          </p:cNvPr>
          <p:cNvSpPr>
            <a:spLocks noGrp="1"/>
          </p:cNvSpPr>
          <p:nvPr>
            <p:ph type="dt" sz="half" idx="10"/>
          </p:nvPr>
        </p:nvSpPr>
        <p:spPr/>
        <p:txBody>
          <a:bodyPr/>
          <a:lstStyle/>
          <a:p>
            <a:fld id="{AC3CB357-39D3-4994-9720-CD8D216DC9A7}" type="datetimeFigureOut">
              <a:rPr lang="en-GB" smtClean="0"/>
              <a:t>09/09/2021</a:t>
            </a:fld>
            <a:endParaRPr lang="en-GB"/>
          </a:p>
        </p:txBody>
      </p:sp>
      <p:sp>
        <p:nvSpPr>
          <p:cNvPr id="6" name="Footer Placeholder 5">
            <a:extLst>
              <a:ext uri="{FF2B5EF4-FFF2-40B4-BE49-F238E27FC236}">
                <a16:creationId xmlns:a16="http://schemas.microsoft.com/office/drawing/2014/main" id="{931D11EC-8176-4805-8485-E756E6ED82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678617-6FA3-47CD-9374-4E6CBE742B5E}"/>
              </a:ext>
            </a:extLst>
          </p:cNvPr>
          <p:cNvSpPr>
            <a:spLocks noGrp="1"/>
          </p:cNvSpPr>
          <p:nvPr>
            <p:ph type="sldNum" sz="quarter" idx="12"/>
          </p:nvPr>
        </p:nvSpPr>
        <p:spPr/>
        <p:txBody>
          <a:bodyPr/>
          <a:lstStyle/>
          <a:p>
            <a:fld id="{65CF7005-08C5-4CE3-9FC6-6C2FA414B233}" type="slidenum">
              <a:rPr lang="en-GB" smtClean="0"/>
              <a:t>‹#›</a:t>
            </a:fld>
            <a:endParaRPr lang="en-GB"/>
          </a:p>
        </p:txBody>
      </p:sp>
    </p:spTree>
    <p:extLst>
      <p:ext uri="{BB962C8B-B14F-4D97-AF65-F5344CB8AC3E}">
        <p14:creationId xmlns:p14="http://schemas.microsoft.com/office/powerpoint/2010/main" val="429034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450F9A-9B9B-4A45-8C09-72AE03BFE8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2519F2-203C-4EE0-8899-59756FA08C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9E9DFF-4573-4529-86E2-870F4984D8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CB357-39D3-4994-9720-CD8D216DC9A7}" type="datetimeFigureOut">
              <a:rPr lang="en-GB" smtClean="0"/>
              <a:t>09/09/2021</a:t>
            </a:fld>
            <a:endParaRPr lang="en-GB"/>
          </a:p>
        </p:txBody>
      </p:sp>
      <p:sp>
        <p:nvSpPr>
          <p:cNvPr id="5" name="Footer Placeholder 4">
            <a:extLst>
              <a:ext uri="{FF2B5EF4-FFF2-40B4-BE49-F238E27FC236}">
                <a16:creationId xmlns:a16="http://schemas.microsoft.com/office/drawing/2014/main" id="{BA4F3CB7-29B7-44AE-8EE6-450D1A803D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525533B-4175-4AAE-BE60-7BACD21A98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F7005-08C5-4CE3-9FC6-6C2FA414B233}" type="slidenum">
              <a:rPr lang="en-GB" smtClean="0"/>
              <a:t>‹#›</a:t>
            </a:fld>
            <a:endParaRPr lang="en-GB"/>
          </a:p>
        </p:txBody>
      </p:sp>
    </p:spTree>
    <p:extLst>
      <p:ext uri="{BB962C8B-B14F-4D97-AF65-F5344CB8AC3E}">
        <p14:creationId xmlns:p14="http://schemas.microsoft.com/office/powerpoint/2010/main" val="741434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57C3ADE1-76AE-4D7A-8C48-0B17F4C9A5F6}"/>
              </a:ext>
            </a:extLst>
          </p:cNvPr>
          <p:cNvSpPr>
            <a:spLocks noGrp="1"/>
          </p:cNvSpPr>
          <p:nvPr>
            <p:ph type="ctrTitle"/>
          </p:nvPr>
        </p:nvSpPr>
        <p:spPr>
          <a:xfrm>
            <a:off x="786385" y="841248"/>
            <a:ext cx="5129600" cy="5340097"/>
          </a:xfrm>
        </p:spPr>
        <p:txBody>
          <a:bodyPr vert="horz" lIns="91440" tIns="45720" rIns="91440" bIns="45720" rtlCol="0" anchor="ctr">
            <a:normAutofit/>
          </a:bodyPr>
          <a:lstStyle/>
          <a:p>
            <a:pPr algn="l"/>
            <a:r>
              <a:rPr lang="en-US" sz="3700" kern="1200">
                <a:solidFill>
                  <a:schemeClr val="bg1"/>
                </a:solidFill>
                <a:latin typeface="+mj-lt"/>
                <a:ea typeface="+mj-ea"/>
                <a:cs typeface="+mj-cs"/>
              </a:rPr>
              <a:t>JUC PAC Annual Conference 2021</a:t>
            </a:r>
            <a:br>
              <a:rPr lang="en-US" sz="3700" b="1" kern="1200">
                <a:solidFill>
                  <a:schemeClr val="bg1"/>
                </a:solidFill>
                <a:latin typeface="+mj-lt"/>
                <a:ea typeface="+mj-ea"/>
                <a:cs typeface="+mj-cs"/>
              </a:rPr>
            </a:br>
            <a:br>
              <a:rPr lang="en-US" sz="3700" kern="1200">
                <a:solidFill>
                  <a:schemeClr val="bg1"/>
                </a:solidFill>
                <a:latin typeface="+mj-lt"/>
                <a:ea typeface="+mj-ea"/>
                <a:cs typeface="+mj-cs"/>
              </a:rPr>
            </a:br>
            <a:r>
              <a:rPr lang="en-US" sz="3700" b="1" kern="1200">
                <a:solidFill>
                  <a:schemeClr val="bg1"/>
                </a:solidFill>
                <a:latin typeface="+mj-lt"/>
                <a:ea typeface="+mj-ea"/>
                <a:cs typeface="+mj-cs"/>
              </a:rPr>
              <a:t>How Place Matters? </a:t>
            </a:r>
            <a:br>
              <a:rPr lang="en-US" sz="3700" b="1" kern="1200">
                <a:solidFill>
                  <a:schemeClr val="bg1"/>
                </a:solidFill>
                <a:latin typeface="+mj-lt"/>
                <a:ea typeface="+mj-ea"/>
                <a:cs typeface="+mj-cs"/>
              </a:rPr>
            </a:br>
            <a:r>
              <a:rPr lang="en-US" sz="3700" b="1" kern="1200">
                <a:solidFill>
                  <a:schemeClr val="bg1"/>
                </a:solidFill>
                <a:latin typeface="+mj-lt"/>
                <a:ea typeface="+mj-ea"/>
                <a:cs typeface="+mj-cs"/>
              </a:rPr>
              <a:t>Leadership, Governance and Public Administration</a:t>
            </a:r>
            <a:br>
              <a:rPr lang="en-US" sz="3700" b="1" kern="1200">
                <a:solidFill>
                  <a:schemeClr val="bg1"/>
                </a:solidFill>
                <a:latin typeface="+mj-lt"/>
                <a:ea typeface="+mj-ea"/>
                <a:cs typeface="+mj-cs"/>
              </a:rPr>
            </a:br>
            <a:br>
              <a:rPr lang="en-US" sz="3700" kern="1200">
                <a:solidFill>
                  <a:schemeClr val="bg1"/>
                </a:solidFill>
                <a:latin typeface="+mj-lt"/>
                <a:ea typeface="+mj-ea"/>
                <a:cs typeface="+mj-cs"/>
              </a:rPr>
            </a:br>
            <a:r>
              <a:rPr lang="en-US" sz="3700" kern="1200">
                <a:solidFill>
                  <a:schemeClr val="bg1"/>
                </a:solidFill>
                <a:latin typeface="+mj-lt"/>
                <a:ea typeface="+mj-ea"/>
                <a:cs typeface="+mj-cs"/>
              </a:rPr>
              <a:t>De Montfort University Leicester </a:t>
            </a:r>
            <a:br>
              <a:rPr lang="en-US" sz="3700" kern="1200">
                <a:solidFill>
                  <a:schemeClr val="bg1"/>
                </a:solidFill>
                <a:latin typeface="+mj-lt"/>
                <a:ea typeface="+mj-ea"/>
                <a:cs typeface="+mj-cs"/>
              </a:rPr>
            </a:br>
            <a:r>
              <a:rPr lang="en-US" sz="3700" kern="1200">
                <a:solidFill>
                  <a:schemeClr val="bg1"/>
                </a:solidFill>
                <a:latin typeface="+mj-lt"/>
                <a:ea typeface="+mj-ea"/>
                <a:cs typeface="+mj-cs"/>
              </a:rPr>
              <a:t>7</a:t>
            </a:r>
            <a:r>
              <a:rPr lang="en-US" sz="3700" kern="1200" baseline="30000">
                <a:solidFill>
                  <a:schemeClr val="bg1"/>
                </a:solidFill>
                <a:latin typeface="+mj-lt"/>
                <a:ea typeface="+mj-ea"/>
                <a:cs typeface="+mj-cs"/>
              </a:rPr>
              <a:t>th</a:t>
            </a:r>
            <a:r>
              <a:rPr lang="en-US" sz="3700" kern="1200">
                <a:solidFill>
                  <a:schemeClr val="bg1"/>
                </a:solidFill>
                <a:latin typeface="+mj-lt"/>
                <a:ea typeface="+mj-ea"/>
                <a:cs typeface="+mj-cs"/>
              </a:rPr>
              <a:t>-8</a:t>
            </a:r>
            <a:r>
              <a:rPr lang="en-US" sz="3700" kern="1200" baseline="30000">
                <a:solidFill>
                  <a:schemeClr val="bg1"/>
                </a:solidFill>
                <a:latin typeface="+mj-lt"/>
                <a:ea typeface="+mj-ea"/>
                <a:cs typeface="+mj-cs"/>
              </a:rPr>
              <a:t>th</a:t>
            </a:r>
            <a:r>
              <a:rPr lang="en-US" sz="3700" kern="1200">
                <a:solidFill>
                  <a:schemeClr val="bg1"/>
                </a:solidFill>
                <a:latin typeface="+mj-lt"/>
                <a:ea typeface="+mj-ea"/>
                <a:cs typeface="+mj-cs"/>
              </a:rPr>
              <a:t> September 2021</a:t>
            </a:r>
          </a:p>
        </p:txBody>
      </p:sp>
      <p:sp>
        <p:nvSpPr>
          <p:cNvPr id="3" name="Subtitle 2">
            <a:extLst>
              <a:ext uri="{FF2B5EF4-FFF2-40B4-BE49-F238E27FC236}">
                <a16:creationId xmlns:a16="http://schemas.microsoft.com/office/drawing/2014/main" id="{60100DB6-5093-4602-ACBC-D78A3C0D56F2}"/>
              </a:ext>
            </a:extLst>
          </p:cNvPr>
          <p:cNvSpPr>
            <a:spLocks noGrp="1"/>
          </p:cNvSpPr>
          <p:nvPr>
            <p:ph type="subTitle" idx="1"/>
          </p:nvPr>
        </p:nvSpPr>
        <p:spPr>
          <a:xfrm>
            <a:off x="6464410" y="841247"/>
            <a:ext cx="4484536" cy="5340097"/>
          </a:xfrm>
        </p:spPr>
        <p:txBody>
          <a:bodyPr vert="horz" lIns="91440" tIns="45720" rIns="91440" bIns="45720" rtlCol="0" anchor="ctr">
            <a:normAutofit/>
          </a:bodyPr>
          <a:lstStyle/>
          <a:p>
            <a:pPr algn="l"/>
            <a:r>
              <a:rPr lang="en-US" sz="2800" b="1" dirty="0">
                <a:solidFill>
                  <a:schemeClr val="tx2"/>
                </a:solidFill>
              </a:rPr>
              <a:t>Financial failure and corporate intervention at </a:t>
            </a:r>
            <a:r>
              <a:rPr lang="en-US" sz="2800" b="1" dirty="0" err="1">
                <a:solidFill>
                  <a:schemeClr val="tx2"/>
                </a:solidFill>
              </a:rPr>
              <a:t>Northamptonshire</a:t>
            </a:r>
            <a:r>
              <a:rPr lang="en-US" sz="2800" b="1" dirty="0">
                <a:solidFill>
                  <a:schemeClr val="tx2"/>
                </a:solidFill>
              </a:rPr>
              <a:t> County Council: </a:t>
            </a:r>
          </a:p>
          <a:p>
            <a:pPr algn="l"/>
            <a:r>
              <a:rPr lang="en-US" sz="2800" b="1" dirty="0">
                <a:solidFill>
                  <a:schemeClr val="tx2"/>
                </a:solidFill>
              </a:rPr>
              <a:t>A sorry saga not a surprise</a:t>
            </a:r>
          </a:p>
          <a:p>
            <a:pPr indent="-228600" algn="l">
              <a:buFont typeface="Arial" panose="020B0604020202020204" pitchFamily="34" charset="0"/>
              <a:buChar char="•"/>
            </a:pPr>
            <a:endParaRPr lang="en-US" sz="1800" dirty="0">
              <a:solidFill>
                <a:schemeClr val="tx2"/>
              </a:solidFill>
            </a:endParaRPr>
          </a:p>
          <a:p>
            <a:pPr algn="l"/>
            <a:r>
              <a:rPr lang="en-US" sz="1800" dirty="0">
                <a:solidFill>
                  <a:schemeClr val="tx2"/>
                </a:solidFill>
              </a:rPr>
              <a:t>Bernard Kofi Dom, Pete Murphy, Martin Jones  </a:t>
            </a:r>
          </a:p>
          <a:p>
            <a:pPr indent="-228600" algn="l">
              <a:buFont typeface="Arial" panose="020B0604020202020204" pitchFamily="34" charset="0"/>
              <a:buChar char="•"/>
            </a:pPr>
            <a:endParaRPr lang="en-US" sz="1800" dirty="0">
              <a:solidFill>
                <a:schemeClr val="tx2"/>
              </a:solidFill>
            </a:endParaRPr>
          </a:p>
        </p:txBody>
      </p:sp>
    </p:spTree>
    <p:extLst>
      <p:ext uri="{BB962C8B-B14F-4D97-AF65-F5344CB8AC3E}">
        <p14:creationId xmlns:p14="http://schemas.microsoft.com/office/powerpoint/2010/main" val="89348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C1ABC19-AD00-4700-8AD6-863F25B47C09}"/>
              </a:ext>
            </a:extLst>
          </p:cNvPr>
          <p:cNvSpPr>
            <a:spLocks noGrp="1"/>
          </p:cNvSpPr>
          <p:nvPr>
            <p:ph type="title"/>
          </p:nvPr>
        </p:nvSpPr>
        <p:spPr>
          <a:xfrm>
            <a:off x="958506" y="800392"/>
            <a:ext cx="10264697" cy="1212102"/>
          </a:xfrm>
        </p:spPr>
        <p:txBody>
          <a:bodyPr>
            <a:normAutofit/>
          </a:bodyPr>
          <a:lstStyle/>
          <a:p>
            <a:r>
              <a:rPr lang="en-GB" sz="4000" b="1">
                <a:solidFill>
                  <a:srgbClr val="FFFFFF"/>
                </a:solidFill>
                <a:latin typeface="+mn-lt"/>
              </a:rPr>
              <a:t>The overall financial performance 2015-2018</a:t>
            </a:r>
          </a:p>
        </p:txBody>
      </p:sp>
      <p:sp>
        <p:nvSpPr>
          <p:cNvPr id="3" name="Content Placeholder 2">
            <a:extLst>
              <a:ext uri="{FF2B5EF4-FFF2-40B4-BE49-F238E27FC236}">
                <a16:creationId xmlns:a16="http://schemas.microsoft.com/office/drawing/2014/main" id="{3F18C775-64AB-4FBC-8C71-E7A8A4EE9868}"/>
              </a:ext>
            </a:extLst>
          </p:cNvPr>
          <p:cNvSpPr>
            <a:spLocks noGrp="1"/>
          </p:cNvSpPr>
          <p:nvPr>
            <p:ph idx="1"/>
          </p:nvPr>
        </p:nvSpPr>
        <p:spPr>
          <a:xfrm>
            <a:off x="1367624" y="2341848"/>
            <a:ext cx="9708995" cy="4369195"/>
          </a:xfrm>
        </p:spPr>
        <p:txBody>
          <a:bodyPr anchor="ctr">
            <a:normAutofit/>
          </a:bodyPr>
          <a:lstStyle/>
          <a:p>
            <a:r>
              <a:rPr lang="en-GB" sz="2400" dirty="0"/>
              <a:t>Continued reductions in central government grant and limitations on council tax (NCC acknowledged they had not raised council tax by the maximum allowable over the previous years).</a:t>
            </a:r>
          </a:p>
          <a:p>
            <a:endParaRPr lang="en-GB" sz="2400" dirty="0"/>
          </a:p>
          <a:p>
            <a:r>
              <a:rPr lang="en-GB" sz="2400" b="1" dirty="0"/>
              <a:t>NCC maintained </a:t>
            </a:r>
          </a:p>
          <a:p>
            <a:pPr marL="914400" lvl="1" indent="-457200">
              <a:buAutoNum type="alphaLcParenR"/>
            </a:pPr>
            <a:r>
              <a:rPr lang="en-GB" dirty="0"/>
              <a:t>that services were relatively underfunded by central government compared to other similar councils (NCC 2016b).</a:t>
            </a:r>
          </a:p>
          <a:p>
            <a:pPr marL="914400" lvl="1" indent="-457200">
              <a:buAutoNum type="alphaLcParenR"/>
            </a:pPr>
            <a:r>
              <a:rPr lang="en-GB" dirty="0"/>
              <a:t>They had abnormal pressures on services as a result of the ‘growth agenda’ </a:t>
            </a:r>
          </a:p>
        </p:txBody>
      </p:sp>
    </p:spTree>
    <p:extLst>
      <p:ext uri="{BB962C8B-B14F-4D97-AF65-F5344CB8AC3E}">
        <p14:creationId xmlns:p14="http://schemas.microsoft.com/office/powerpoint/2010/main" val="1038114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C1ABC19-AD00-4700-8AD6-863F25B47C09}"/>
              </a:ext>
            </a:extLst>
          </p:cNvPr>
          <p:cNvSpPr>
            <a:spLocks noGrp="1"/>
          </p:cNvSpPr>
          <p:nvPr>
            <p:ph type="title"/>
          </p:nvPr>
        </p:nvSpPr>
        <p:spPr>
          <a:xfrm>
            <a:off x="958506" y="800392"/>
            <a:ext cx="10264697" cy="1212102"/>
          </a:xfrm>
        </p:spPr>
        <p:txBody>
          <a:bodyPr>
            <a:normAutofit/>
          </a:bodyPr>
          <a:lstStyle/>
          <a:p>
            <a:r>
              <a:rPr lang="en-GB" sz="4000" b="1" dirty="0">
                <a:solidFill>
                  <a:srgbClr val="FFFFFF"/>
                </a:solidFill>
                <a:latin typeface="+mn-lt"/>
              </a:rPr>
              <a:t>Bucking the isomorphic trends?</a:t>
            </a:r>
          </a:p>
        </p:txBody>
      </p:sp>
      <p:sp>
        <p:nvSpPr>
          <p:cNvPr id="3" name="Content Placeholder 2">
            <a:extLst>
              <a:ext uri="{FF2B5EF4-FFF2-40B4-BE49-F238E27FC236}">
                <a16:creationId xmlns:a16="http://schemas.microsoft.com/office/drawing/2014/main" id="{3F18C775-64AB-4FBC-8C71-E7A8A4EE9868}"/>
              </a:ext>
            </a:extLst>
          </p:cNvPr>
          <p:cNvSpPr>
            <a:spLocks noGrp="1"/>
          </p:cNvSpPr>
          <p:nvPr>
            <p:ph idx="1"/>
          </p:nvPr>
        </p:nvSpPr>
        <p:spPr>
          <a:xfrm>
            <a:off x="1367624" y="2341848"/>
            <a:ext cx="4651513" cy="4369195"/>
          </a:xfrm>
        </p:spPr>
        <p:txBody>
          <a:bodyPr anchor="ctr">
            <a:normAutofit/>
          </a:bodyPr>
          <a:lstStyle/>
          <a:p>
            <a:pPr marL="0" indent="0">
              <a:buNone/>
            </a:pPr>
            <a:r>
              <a:rPr lang="en-GB" sz="2400" b="1" dirty="0"/>
              <a:t>Prior to 2010 </a:t>
            </a:r>
          </a:p>
          <a:p>
            <a:r>
              <a:rPr lang="en-GB" sz="2400" dirty="0"/>
              <a:t>NCC bucked the trend of sector improvement under CPA seemingly resisting mimetic and normative responses</a:t>
            </a:r>
          </a:p>
          <a:p>
            <a:r>
              <a:rPr lang="en-GB" sz="2400" dirty="0"/>
              <a:t>Remained “weak” throughout CPA</a:t>
            </a:r>
          </a:p>
          <a:p>
            <a:r>
              <a:rPr lang="en-GB" sz="2400" dirty="0"/>
              <a:t>Only responding to “higher level” coercive pressures at the service level</a:t>
            </a:r>
          </a:p>
          <a:p>
            <a:r>
              <a:rPr lang="en-GB" sz="2400" dirty="0"/>
              <a:t>Lacked willingness/ability to collaborate effectively</a:t>
            </a:r>
          </a:p>
        </p:txBody>
      </p:sp>
      <p:sp>
        <p:nvSpPr>
          <p:cNvPr id="11" name="Content Placeholder 2">
            <a:extLst>
              <a:ext uri="{FF2B5EF4-FFF2-40B4-BE49-F238E27FC236}">
                <a16:creationId xmlns:a16="http://schemas.microsoft.com/office/drawing/2014/main" id="{E9C0E8F1-6477-4AEC-BF37-D09A8215638F}"/>
              </a:ext>
            </a:extLst>
          </p:cNvPr>
          <p:cNvSpPr txBox="1">
            <a:spLocks/>
          </p:cNvSpPr>
          <p:nvPr/>
        </p:nvSpPr>
        <p:spPr>
          <a:xfrm>
            <a:off x="6323388" y="2355289"/>
            <a:ext cx="4651513" cy="436919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t>Post 2010</a:t>
            </a:r>
          </a:p>
          <a:p>
            <a:r>
              <a:rPr lang="en-GB" sz="2400" dirty="0"/>
              <a:t>Continued to ignore mimetic and normative responses under sector led improvement</a:t>
            </a:r>
          </a:p>
          <a:p>
            <a:r>
              <a:rPr lang="en-GB" sz="2400" dirty="0"/>
              <a:t>Ignored “routine” coercive pressure eg audit reports…</a:t>
            </a:r>
          </a:p>
          <a:p>
            <a:r>
              <a:rPr lang="en-GB" sz="2400" dirty="0"/>
              <a:t>…. only subsequently responding to regulatory sanction (S114 x 2)</a:t>
            </a:r>
          </a:p>
          <a:p>
            <a:r>
              <a:rPr lang="en-GB" sz="2400" dirty="0"/>
              <a:t>And ultimately reorganised out of existence</a:t>
            </a:r>
            <a:endParaRPr lang="en-GB" dirty="0"/>
          </a:p>
        </p:txBody>
      </p:sp>
    </p:spTree>
    <p:extLst>
      <p:ext uri="{BB962C8B-B14F-4D97-AF65-F5344CB8AC3E}">
        <p14:creationId xmlns:p14="http://schemas.microsoft.com/office/powerpoint/2010/main" val="1867258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3DDD141-731C-493E-B1D2-571C809109E5}"/>
              </a:ext>
            </a:extLst>
          </p:cNvPr>
          <p:cNvSpPr>
            <a:spLocks noGrp="1"/>
          </p:cNvSpPr>
          <p:nvPr>
            <p:ph type="title"/>
          </p:nvPr>
        </p:nvSpPr>
        <p:spPr>
          <a:xfrm>
            <a:off x="958506" y="800392"/>
            <a:ext cx="10264697" cy="1212102"/>
          </a:xfrm>
        </p:spPr>
        <p:txBody>
          <a:bodyPr>
            <a:normAutofit/>
          </a:bodyPr>
          <a:lstStyle/>
          <a:p>
            <a:r>
              <a:rPr lang="en-GB" sz="4000" b="1">
                <a:solidFill>
                  <a:srgbClr val="FFFFFF"/>
                </a:solidFill>
                <a:latin typeface="+mn-lt"/>
              </a:rPr>
              <a:t>The final tipping point? </a:t>
            </a:r>
          </a:p>
        </p:txBody>
      </p:sp>
      <p:sp>
        <p:nvSpPr>
          <p:cNvPr id="3" name="Content Placeholder 2">
            <a:extLst>
              <a:ext uri="{FF2B5EF4-FFF2-40B4-BE49-F238E27FC236}">
                <a16:creationId xmlns:a16="http://schemas.microsoft.com/office/drawing/2014/main" id="{05BDA8FB-4CC2-48D1-9FA5-110EEB6D0DB4}"/>
              </a:ext>
            </a:extLst>
          </p:cNvPr>
          <p:cNvSpPr>
            <a:spLocks noGrp="1"/>
          </p:cNvSpPr>
          <p:nvPr>
            <p:ph idx="1"/>
          </p:nvPr>
        </p:nvSpPr>
        <p:spPr>
          <a:xfrm>
            <a:off x="1367624" y="2490436"/>
            <a:ext cx="9708995" cy="3567173"/>
          </a:xfrm>
        </p:spPr>
        <p:txBody>
          <a:bodyPr anchor="ctr">
            <a:normAutofit/>
          </a:bodyPr>
          <a:lstStyle/>
          <a:p>
            <a:pPr marL="0" indent="0">
              <a:buNone/>
            </a:pPr>
            <a:endParaRPr lang="en-GB" sz="2400"/>
          </a:p>
          <a:p>
            <a:pPr marL="0" indent="0">
              <a:buNone/>
            </a:pPr>
            <a:endParaRPr lang="en-GB" sz="2400"/>
          </a:p>
          <a:p>
            <a:pPr marL="0" indent="0">
              <a:buNone/>
            </a:pPr>
            <a:r>
              <a:rPr lang="en-GB" sz="2400"/>
              <a:t>“We are experiencing a significant financial crisis, but there is avoidance of the term and a lack of action appropriate for the situation we find ourselves in. At the heart of this is the corrosion of our financial management arrangements over the past eighteen months; there has been a change of culture and behaviour where overspending is acceptable and there are no sanctions for failure.”</a:t>
            </a:r>
          </a:p>
          <a:p>
            <a:pPr marL="0" indent="0">
              <a:buNone/>
            </a:pPr>
            <a:r>
              <a:rPr lang="en-GB" sz="2400"/>
              <a:t>                                                                                              (Caller 2018 p. 19)                                             </a:t>
            </a:r>
          </a:p>
          <a:p>
            <a:pPr marL="0" indent="0">
              <a:buNone/>
            </a:pPr>
            <a:endParaRPr lang="en-GB" sz="2400"/>
          </a:p>
          <a:p>
            <a:pPr marL="0" indent="0">
              <a:buNone/>
            </a:pPr>
            <a:endParaRPr lang="en-GB" sz="2400"/>
          </a:p>
          <a:p>
            <a:pPr marL="0" indent="0">
              <a:buNone/>
            </a:pPr>
            <a:endParaRPr lang="en-GB" sz="2400"/>
          </a:p>
        </p:txBody>
      </p:sp>
    </p:spTree>
    <p:extLst>
      <p:ext uri="{BB962C8B-B14F-4D97-AF65-F5344CB8AC3E}">
        <p14:creationId xmlns:p14="http://schemas.microsoft.com/office/powerpoint/2010/main" val="1048684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C6FAC-32B7-4BA3-AD21-0F02984AA406}"/>
              </a:ext>
            </a:extLst>
          </p:cNvPr>
          <p:cNvSpPr>
            <a:spLocks noGrp="1"/>
          </p:cNvSpPr>
          <p:nvPr>
            <p:ph type="title"/>
          </p:nvPr>
        </p:nvSpPr>
        <p:spPr/>
        <p:txBody>
          <a:bodyPr>
            <a:normAutofit/>
          </a:bodyPr>
          <a:lstStyle/>
          <a:p>
            <a:r>
              <a:rPr lang="en-GB" sz="3600" b="1" dirty="0">
                <a:latin typeface="+mn-lt"/>
              </a:rPr>
              <a:t>Conclusions</a:t>
            </a:r>
          </a:p>
        </p:txBody>
      </p:sp>
      <p:sp>
        <p:nvSpPr>
          <p:cNvPr id="3" name="Content Placeholder 2">
            <a:extLst>
              <a:ext uri="{FF2B5EF4-FFF2-40B4-BE49-F238E27FC236}">
                <a16:creationId xmlns:a16="http://schemas.microsoft.com/office/drawing/2014/main" id="{B0E3D8F5-680C-4C44-9106-815AED2C60B4}"/>
              </a:ext>
            </a:extLst>
          </p:cNvPr>
          <p:cNvSpPr>
            <a:spLocks noGrp="1"/>
          </p:cNvSpPr>
          <p:nvPr>
            <p:ph idx="1"/>
          </p:nvPr>
        </p:nvSpPr>
        <p:spPr>
          <a:xfrm>
            <a:off x="838200" y="1404257"/>
            <a:ext cx="10515600" cy="5088618"/>
          </a:xfrm>
        </p:spPr>
        <p:txBody>
          <a:bodyPr>
            <a:normAutofit fontScale="70000" lnSpcReduction="20000"/>
          </a:bodyPr>
          <a:lstStyle/>
          <a:p>
            <a:r>
              <a:rPr lang="en-GB" dirty="0"/>
              <a:t>By 2018 the government had effectively </a:t>
            </a:r>
            <a:r>
              <a:rPr lang="en-GB" b="1" dirty="0"/>
              <a:t>run out of options </a:t>
            </a:r>
            <a:r>
              <a:rPr lang="en-GB" dirty="0"/>
              <a:t>for dealing with the existing organisation, it adopted the Best Value Inspector’s suggestion and implemented local government reorganisation across Northamptonshire.</a:t>
            </a:r>
          </a:p>
          <a:p>
            <a:endParaRPr lang="en-GB" sz="900" dirty="0"/>
          </a:p>
          <a:p>
            <a:r>
              <a:rPr lang="en-GB" dirty="0"/>
              <a:t>Prior to 2010 despite a very strong isomorphic trend of improvement within the sector, </a:t>
            </a:r>
            <a:r>
              <a:rPr lang="en-GB" b="1" dirty="0"/>
              <a:t>NCC was following a non-isomorphic path </a:t>
            </a:r>
            <a:r>
              <a:rPr lang="en-GB" dirty="0"/>
              <a:t>ignoring or oblivious to isomorphic change elsewhere in the sector</a:t>
            </a:r>
          </a:p>
          <a:p>
            <a:endParaRPr lang="en-GB" sz="1000" dirty="0"/>
          </a:p>
          <a:p>
            <a:r>
              <a:rPr lang="en-GB" dirty="0"/>
              <a:t>After 2010, NCC continued this non-isomorphic approach, largely ignoring the “coercive” recommendations of auditors </a:t>
            </a:r>
            <a:r>
              <a:rPr lang="en-GB" b="1" dirty="0"/>
              <a:t>until the eventual issuing of the first Section 114 notice</a:t>
            </a:r>
            <a:r>
              <a:rPr lang="en-GB" dirty="0"/>
              <a:t>.  </a:t>
            </a:r>
          </a:p>
          <a:p>
            <a:endParaRPr lang="en-GB" sz="1000" dirty="0"/>
          </a:p>
          <a:p>
            <a:r>
              <a:rPr lang="en-GB" dirty="0"/>
              <a:t>Prior to 2010 it received </a:t>
            </a:r>
            <a:r>
              <a:rPr lang="en-GB" b="1" dirty="0"/>
              <a:t>considerable external support </a:t>
            </a:r>
            <a:r>
              <a:rPr lang="en-GB" dirty="0"/>
              <a:t>as part of the ‘improvement’ agenda which, mitigated the impact on its services and citizens.</a:t>
            </a:r>
          </a:p>
          <a:p>
            <a:endParaRPr lang="en-GB" sz="1000" dirty="0"/>
          </a:p>
          <a:p>
            <a:r>
              <a:rPr lang="en-GB" dirty="0"/>
              <a:t>Following the adoption of austerity policies; dismantling of improvement infrastructure and the Audit Commission </a:t>
            </a:r>
            <a:r>
              <a:rPr lang="en-GB" b="1" dirty="0"/>
              <a:t>NCC inadequacies became less visible</a:t>
            </a:r>
          </a:p>
          <a:p>
            <a:endParaRPr lang="en-GB" sz="1100" b="1" dirty="0"/>
          </a:p>
          <a:p>
            <a:r>
              <a:rPr lang="en-GB" dirty="0"/>
              <a:t>The section 114 notices did not arise from a single major financial challenge they were the </a:t>
            </a:r>
            <a:r>
              <a:rPr lang="en-GB" b="1" dirty="0"/>
              <a:t>final straws that ‘broke the camel’s back’ </a:t>
            </a:r>
            <a:r>
              <a:rPr lang="en-GB" dirty="0"/>
              <a:t>and the governments neglect.</a:t>
            </a:r>
          </a:p>
        </p:txBody>
      </p:sp>
    </p:spTree>
    <p:extLst>
      <p:ext uri="{BB962C8B-B14F-4D97-AF65-F5344CB8AC3E}">
        <p14:creationId xmlns:p14="http://schemas.microsoft.com/office/powerpoint/2010/main" val="1838951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09DD998-D419-4E29-A2BD-126258495F96}"/>
              </a:ext>
            </a:extLst>
          </p:cNvPr>
          <p:cNvSpPr>
            <a:spLocks noGrp="1"/>
          </p:cNvSpPr>
          <p:nvPr>
            <p:ph type="title"/>
          </p:nvPr>
        </p:nvSpPr>
        <p:spPr>
          <a:xfrm>
            <a:off x="1137036" y="548640"/>
            <a:ext cx="9543405" cy="1188720"/>
          </a:xfrm>
        </p:spPr>
        <p:txBody>
          <a:bodyPr>
            <a:normAutofit/>
          </a:bodyPr>
          <a:lstStyle/>
          <a:p>
            <a:r>
              <a:rPr lang="en-GB" b="1">
                <a:solidFill>
                  <a:schemeClr val="tx1">
                    <a:lumMod val="85000"/>
                    <a:lumOff val="15000"/>
                  </a:schemeClr>
                </a:solidFill>
                <a:latin typeface="+mn-lt"/>
              </a:rPr>
              <a:t>Purpose of paper</a:t>
            </a:r>
          </a:p>
        </p:txBody>
      </p:sp>
      <p:sp>
        <p:nvSpPr>
          <p:cNvPr id="3" name="Content Placeholder 2">
            <a:extLst>
              <a:ext uri="{FF2B5EF4-FFF2-40B4-BE49-F238E27FC236}">
                <a16:creationId xmlns:a16="http://schemas.microsoft.com/office/drawing/2014/main" id="{8C6F2D56-4C8B-498B-817A-D71D7785303E}"/>
              </a:ext>
            </a:extLst>
          </p:cNvPr>
          <p:cNvSpPr>
            <a:spLocks noGrp="1"/>
          </p:cNvSpPr>
          <p:nvPr>
            <p:ph idx="1"/>
          </p:nvPr>
        </p:nvSpPr>
        <p:spPr>
          <a:xfrm>
            <a:off x="1137036" y="2431765"/>
            <a:ext cx="10144373" cy="3320031"/>
          </a:xfrm>
        </p:spPr>
        <p:txBody>
          <a:bodyPr anchor="ctr">
            <a:noAutofit/>
          </a:bodyPr>
          <a:lstStyle/>
          <a:p>
            <a:r>
              <a:rPr lang="en-GB" sz="2400" dirty="0">
                <a:solidFill>
                  <a:schemeClr val="tx1">
                    <a:lumMod val="85000"/>
                    <a:lumOff val="15000"/>
                  </a:schemeClr>
                </a:solidFill>
              </a:rPr>
              <a:t>‘Austerity’ and reductions in financial support affected all LAs since 2010 – so what was the background in NCC or what made the case of NCC different?</a:t>
            </a:r>
          </a:p>
          <a:p>
            <a:endParaRPr lang="en-GB" sz="2400" dirty="0">
              <a:solidFill>
                <a:schemeClr val="tx1">
                  <a:lumMod val="85000"/>
                  <a:lumOff val="15000"/>
                </a:schemeClr>
              </a:solidFill>
            </a:endParaRPr>
          </a:p>
          <a:p>
            <a:pPr lvl="1"/>
            <a:r>
              <a:rPr lang="en-GB" dirty="0">
                <a:solidFill>
                  <a:schemeClr val="tx1">
                    <a:lumMod val="85000"/>
                    <a:lumOff val="15000"/>
                  </a:schemeClr>
                </a:solidFill>
              </a:rPr>
              <a:t>Intervention was not triggered by a ‘scandal’ it was NCC itself issuing two section 114 letters (the first for nearly 20 years)</a:t>
            </a:r>
          </a:p>
          <a:p>
            <a:pPr lvl="1"/>
            <a:r>
              <a:rPr lang="en-GB" dirty="0">
                <a:solidFill>
                  <a:schemeClr val="tx1">
                    <a:lumMod val="85000"/>
                    <a:lumOff val="15000"/>
                  </a:schemeClr>
                </a:solidFill>
              </a:rPr>
              <a:t>Uniquely the government response did not focus on the organisation (i.e. NCC) but on local government re-organisation.</a:t>
            </a:r>
          </a:p>
          <a:p>
            <a:pPr lvl="1"/>
            <a:r>
              <a:rPr lang="en-GB" dirty="0">
                <a:solidFill>
                  <a:schemeClr val="tx1">
                    <a:lumMod val="85000"/>
                    <a:lumOff val="15000"/>
                  </a:schemeClr>
                </a:solidFill>
              </a:rPr>
              <a:t>Interventions are usually very controversial but surprisingly there was relatively little public or political opposition.</a:t>
            </a:r>
          </a:p>
          <a:p>
            <a:endParaRPr lang="en-GB" sz="2400" dirty="0">
              <a:solidFill>
                <a:schemeClr val="tx1">
                  <a:lumMod val="85000"/>
                  <a:lumOff val="15000"/>
                </a:schemeClr>
              </a:solidFill>
            </a:endParaRPr>
          </a:p>
          <a:p>
            <a:r>
              <a:rPr lang="en-GB" sz="2400" dirty="0">
                <a:solidFill>
                  <a:schemeClr val="tx1">
                    <a:lumMod val="85000"/>
                    <a:lumOff val="15000"/>
                  </a:schemeClr>
                </a:solidFill>
              </a:rPr>
              <a:t>Why?  </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043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7FC9EE43-BA18-48F4-8C0F-1729CB351CC6}"/>
              </a:ext>
            </a:extLst>
          </p:cNvPr>
          <p:cNvSpPr>
            <a:spLocks noGrp="1"/>
          </p:cNvSpPr>
          <p:nvPr>
            <p:ph type="title"/>
          </p:nvPr>
        </p:nvSpPr>
        <p:spPr>
          <a:xfrm>
            <a:off x="479394" y="1070800"/>
            <a:ext cx="3939688" cy="5583126"/>
          </a:xfrm>
        </p:spPr>
        <p:txBody>
          <a:bodyPr>
            <a:normAutofit/>
          </a:bodyPr>
          <a:lstStyle/>
          <a:p>
            <a:pPr algn="r"/>
            <a:r>
              <a:rPr lang="en-GB" sz="5600" b="1">
                <a:latin typeface="+mn-lt"/>
              </a:rPr>
              <a:t>Background and Context</a:t>
            </a:r>
          </a:p>
        </p:txBody>
      </p:sp>
      <p:cxnSp>
        <p:nvCxnSpPr>
          <p:cNvPr id="20" name="Straight Connector 19">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2">
            <a:extLst>
              <a:ext uri="{FF2B5EF4-FFF2-40B4-BE49-F238E27FC236}">
                <a16:creationId xmlns:a16="http://schemas.microsoft.com/office/drawing/2014/main" id="{51C51BB4-FEE2-44E9-839F-738947383E46}"/>
              </a:ext>
            </a:extLst>
          </p:cNvPr>
          <p:cNvGraphicFramePr>
            <a:graphicFrameLocks noGrp="1"/>
          </p:cNvGraphicFramePr>
          <p:nvPr>
            <p:ph idx="1"/>
            <p:extLst>
              <p:ext uri="{D42A27DB-BD31-4B8C-83A1-F6EECF244321}">
                <p14:modId xmlns:p14="http://schemas.microsoft.com/office/powerpoint/2010/main" val="1452407548"/>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08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D3776-B870-402E-A3B2-6A1DFF7299A7}"/>
              </a:ext>
            </a:extLst>
          </p:cNvPr>
          <p:cNvSpPr>
            <a:spLocks noGrp="1"/>
          </p:cNvSpPr>
          <p:nvPr>
            <p:ph type="title"/>
          </p:nvPr>
        </p:nvSpPr>
        <p:spPr>
          <a:xfrm>
            <a:off x="1653363" y="365760"/>
            <a:ext cx="9367203" cy="1188720"/>
          </a:xfrm>
        </p:spPr>
        <p:txBody>
          <a:bodyPr>
            <a:normAutofit/>
          </a:bodyPr>
          <a:lstStyle/>
          <a:p>
            <a:r>
              <a:rPr lang="en-GB" b="1">
                <a:latin typeface="+mn-lt"/>
              </a:rPr>
              <a:t>Background in Northamptonshire CC</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D981253-5BDD-4A3A-821B-137D935360AA}"/>
              </a:ext>
            </a:extLst>
          </p:cNvPr>
          <p:cNvSpPr>
            <a:spLocks noGrp="1"/>
          </p:cNvSpPr>
          <p:nvPr>
            <p:ph idx="1"/>
          </p:nvPr>
        </p:nvSpPr>
        <p:spPr>
          <a:xfrm>
            <a:off x="842480" y="2176271"/>
            <a:ext cx="11198831" cy="4450559"/>
          </a:xfrm>
        </p:spPr>
        <p:txBody>
          <a:bodyPr anchor="t">
            <a:normAutofit lnSpcReduction="10000"/>
          </a:bodyPr>
          <a:lstStyle/>
          <a:p>
            <a:r>
              <a:rPr lang="en-GB" sz="1800" dirty="0"/>
              <a:t>In Feb 2018, the Section 151 officer reported NCC had depleted its reserves and the council didn’t have the resources to meet expenditure commitments in the next two financial years. The government immediately called for an independent inspector to investigate the council’s financial affairs. </a:t>
            </a:r>
          </a:p>
          <a:p>
            <a:endParaRPr lang="en-GB" sz="800" dirty="0"/>
          </a:p>
          <a:p>
            <a:r>
              <a:rPr lang="en-GB" sz="1800" dirty="0"/>
              <a:t>His report declared that NCC had “failed to comply with its duty to provide best value in the delivery of its services” primarily because it “lost budgetary control and appeared to abandon strong and effective budget setting scrutiny” (Caller 2018 p1). </a:t>
            </a:r>
          </a:p>
          <a:p>
            <a:endParaRPr lang="en-GB" sz="800" dirty="0"/>
          </a:p>
          <a:p>
            <a:r>
              <a:rPr lang="en-GB" sz="1800" dirty="0"/>
              <a:t>Although the inadequate financial controls were entirely the responsibility of NCC, the inspector also suggested that local government across Northamptonshire should be re-structured with two new unitary councils.</a:t>
            </a:r>
          </a:p>
          <a:p>
            <a:pPr marL="0" indent="0">
              <a:buNone/>
            </a:pPr>
            <a:endParaRPr lang="en-GB" sz="800" dirty="0"/>
          </a:p>
          <a:p>
            <a:r>
              <a:rPr lang="en-GB" sz="1800" dirty="0"/>
              <a:t>Nevertheless the financial position deteriorated and in July 2018, NCC issued a second 114 notice after a budget shortfall of £70m and council advised that the spending limit would remain in place for the foreseeable future. </a:t>
            </a:r>
          </a:p>
          <a:p>
            <a:endParaRPr lang="en-GB" sz="800" dirty="0"/>
          </a:p>
          <a:p>
            <a:r>
              <a:rPr lang="en-GB" sz="1800" dirty="0"/>
              <a:t>In April 2021 (following consultations) the government created two new unitary authorities; (West and North Northamptonshire unitary authorities). </a:t>
            </a:r>
          </a:p>
          <a:p>
            <a:endParaRPr lang="en-GB" sz="1500" dirty="0"/>
          </a:p>
          <a:p>
            <a:endParaRPr lang="en-GB" sz="1500" dirty="0"/>
          </a:p>
        </p:txBody>
      </p:sp>
    </p:spTree>
    <p:extLst>
      <p:ext uri="{BB962C8B-B14F-4D97-AF65-F5344CB8AC3E}">
        <p14:creationId xmlns:p14="http://schemas.microsoft.com/office/powerpoint/2010/main" val="123559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C173BDF-648A-49CF-B9C9-6865128CC257}"/>
              </a:ext>
            </a:extLst>
          </p:cNvPr>
          <p:cNvSpPr>
            <a:spLocks noGrp="1"/>
          </p:cNvSpPr>
          <p:nvPr>
            <p:ph type="title"/>
          </p:nvPr>
        </p:nvSpPr>
        <p:spPr>
          <a:xfrm>
            <a:off x="312724" y="719191"/>
            <a:ext cx="3197013" cy="2317753"/>
          </a:xfrm>
        </p:spPr>
        <p:txBody>
          <a:bodyPr anchor="t">
            <a:normAutofit/>
          </a:bodyPr>
          <a:lstStyle/>
          <a:p>
            <a:pPr algn="ctr"/>
            <a:r>
              <a:rPr lang="en-GB" sz="4100" b="1" dirty="0">
                <a:solidFill>
                  <a:schemeClr val="bg1"/>
                </a:solidFill>
                <a:latin typeface="+mn-lt"/>
              </a:rPr>
              <a:t>Methodology and </a:t>
            </a:r>
            <a:br>
              <a:rPr lang="en-GB" sz="4100" b="1" dirty="0">
                <a:solidFill>
                  <a:schemeClr val="bg1"/>
                </a:solidFill>
                <a:latin typeface="+mn-lt"/>
              </a:rPr>
            </a:br>
            <a:r>
              <a:rPr lang="en-GB" sz="4100" b="1" dirty="0">
                <a:solidFill>
                  <a:schemeClr val="bg1"/>
                </a:solidFill>
                <a:latin typeface="+mn-lt"/>
              </a:rPr>
              <a:t>Methods</a:t>
            </a:r>
          </a:p>
        </p:txBody>
      </p:sp>
      <p:sp>
        <p:nvSpPr>
          <p:cNvPr id="3" name="Content Placeholder 2">
            <a:extLst>
              <a:ext uri="{FF2B5EF4-FFF2-40B4-BE49-F238E27FC236}">
                <a16:creationId xmlns:a16="http://schemas.microsoft.com/office/drawing/2014/main" id="{BEC1BED8-2A2A-44B1-9B50-C4C5A7186C23}"/>
              </a:ext>
            </a:extLst>
          </p:cNvPr>
          <p:cNvSpPr>
            <a:spLocks noGrp="1"/>
          </p:cNvSpPr>
          <p:nvPr>
            <p:ph idx="1"/>
          </p:nvPr>
        </p:nvSpPr>
        <p:spPr>
          <a:xfrm>
            <a:off x="4330719" y="641615"/>
            <a:ext cx="7289799" cy="5533496"/>
          </a:xfrm>
        </p:spPr>
        <p:txBody>
          <a:bodyPr anchor="ctr">
            <a:normAutofit/>
          </a:bodyPr>
          <a:lstStyle/>
          <a:p>
            <a:r>
              <a:rPr lang="en-GB" sz="2400" dirty="0"/>
              <a:t>A case study primarily based on archival data.</a:t>
            </a:r>
          </a:p>
          <a:p>
            <a:endParaRPr lang="en-GB" sz="800" dirty="0"/>
          </a:p>
          <a:p>
            <a:r>
              <a:rPr lang="en-GB" sz="2400" dirty="0"/>
              <a:t>Extensive data and reports are available between 2002-2010 under CPA and CAA. Although less rich data is available under the post-2010 Sector Led Improvement regime, this is still sufficient financial and service performance reports available for the purposes of this study  </a:t>
            </a:r>
          </a:p>
          <a:p>
            <a:endParaRPr lang="en-GB" sz="800" dirty="0"/>
          </a:p>
          <a:p>
            <a:r>
              <a:rPr lang="en-GB" sz="2400" dirty="0"/>
              <a:t>The archival data has been supplemented by interviews with the former East Midlands Regional Office “Northamptonshire” Team (2003-2011).</a:t>
            </a:r>
          </a:p>
          <a:p>
            <a:endParaRPr lang="en-GB" sz="800" dirty="0"/>
          </a:p>
          <a:p>
            <a:r>
              <a:rPr lang="en-GB" sz="2400" dirty="0"/>
              <a:t>The study adopted the  conceptual lens of institutional isomorphism </a:t>
            </a:r>
          </a:p>
          <a:p>
            <a:pPr lvl="1"/>
            <a:r>
              <a:rPr lang="en-GB" sz="2000" dirty="0"/>
              <a:t>Coercive; Mimetic; Normative (DiMaggio and Powell, 1991</a:t>
            </a:r>
            <a:r>
              <a:rPr lang="en-GB" sz="2000" dirty="0">
                <a:highlight>
                  <a:srgbClr val="FFFF00"/>
                </a:highlight>
              </a:rPr>
              <a:t>)</a:t>
            </a:r>
          </a:p>
        </p:txBody>
      </p:sp>
    </p:spTree>
    <p:extLst>
      <p:ext uri="{BB962C8B-B14F-4D97-AF65-F5344CB8AC3E}">
        <p14:creationId xmlns:p14="http://schemas.microsoft.com/office/powerpoint/2010/main" val="149539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024338B-E34C-4D53-A225-96A1225B5D98}"/>
              </a:ext>
            </a:extLst>
          </p:cNvPr>
          <p:cNvSpPr>
            <a:spLocks noGrp="1"/>
          </p:cNvSpPr>
          <p:nvPr>
            <p:ph type="title"/>
          </p:nvPr>
        </p:nvSpPr>
        <p:spPr>
          <a:xfrm>
            <a:off x="524741" y="620392"/>
            <a:ext cx="3808268" cy="5504688"/>
          </a:xfrm>
        </p:spPr>
        <p:txBody>
          <a:bodyPr>
            <a:normAutofit/>
          </a:bodyPr>
          <a:lstStyle/>
          <a:p>
            <a:r>
              <a:rPr lang="en-GB" sz="6000" b="1">
                <a:solidFill>
                  <a:schemeClr val="bg1"/>
                </a:solidFill>
                <a:latin typeface="+mn-lt"/>
              </a:rPr>
              <a:t>Findings 2002-2010</a:t>
            </a:r>
          </a:p>
        </p:txBody>
      </p:sp>
      <p:graphicFrame>
        <p:nvGraphicFramePr>
          <p:cNvPr id="5" name="Content Placeholder 2">
            <a:extLst>
              <a:ext uri="{FF2B5EF4-FFF2-40B4-BE49-F238E27FC236}">
                <a16:creationId xmlns:a16="http://schemas.microsoft.com/office/drawing/2014/main" id="{C89228A9-F616-4878-A56D-CCD7F7A67586}"/>
              </a:ext>
            </a:extLst>
          </p:cNvPr>
          <p:cNvGraphicFramePr>
            <a:graphicFrameLocks noGrp="1"/>
          </p:cNvGraphicFramePr>
          <p:nvPr>
            <p:ph idx="1"/>
            <p:extLst>
              <p:ext uri="{D42A27DB-BD31-4B8C-83A1-F6EECF244321}">
                <p14:modId xmlns:p14="http://schemas.microsoft.com/office/powerpoint/2010/main" val="95694588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8997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Triangle 1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A6FE57-8557-4098-AD3D-9AE773659AD9}"/>
              </a:ext>
            </a:extLst>
          </p:cNvPr>
          <p:cNvSpPr>
            <a:spLocks noGrp="1"/>
          </p:cNvSpPr>
          <p:nvPr>
            <p:ph type="title"/>
          </p:nvPr>
        </p:nvSpPr>
        <p:spPr>
          <a:xfrm>
            <a:off x="1075767" y="1188637"/>
            <a:ext cx="2988234" cy="4480726"/>
          </a:xfrm>
        </p:spPr>
        <p:txBody>
          <a:bodyPr>
            <a:normAutofit/>
          </a:bodyPr>
          <a:lstStyle/>
          <a:p>
            <a:pPr algn="r"/>
            <a:r>
              <a:rPr lang="en-GB" sz="4100">
                <a:latin typeface="+mn-lt"/>
              </a:rPr>
              <a:t>The Local Area Agreements </a:t>
            </a:r>
          </a:p>
        </p:txBody>
      </p:sp>
      <p:cxnSp>
        <p:nvCxnSpPr>
          <p:cNvPr id="19" name="Straight Connector 18">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C4D9189-557B-4951-8500-EAD7D84EA0DC}"/>
              </a:ext>
            </a:extLst>
          </p:cNvPr>
          <p:cNvSpPr>
            <a:spLocks noGrp="1"/>
          </p:cNvSpPr>
          <p:nvPr>
            <p:ph idx="1"/>
          </p:nvPr>
        </p:nvSpPr>
        <p:spPr>
          <a:xfrm>
            <a:off x="5255260" y="1648870"/>
            <a:ext cx="5439954" cy="3560260"/>
          </a:xfrm>
        </p:spPr>
        <p:txBody>
          <a:bodyPr anchor="ctr">
            <a:normAutofit/>
          </a:bodyPr>
          <a:lstStyle/>
          <a:p>
            <a:endParaRPr lang="en-GB" sz="2200" dirty="0"/>
          </a:p>
          <a:p>
            <a:pPr marL="0" indent="0">
              <a:buNone/>
            </a:pPr>
            <a:r>
              <a:rPr lang="en-GB" sz="2200" dirty="0"/>
              <a:t>Northamptonshire’s Local Area Agreements generally had the narrowest scope, the least challenging targets and the least innovation of the LAA’s in the East Midlands. The authority still consistently struggled to meet their own objectives.  </a:t>
            </a:r>
          </a:p>
          <a:p>
            <a:pPr marL="0" indent="0">
              <a:buNone/>
            </a:pPr>
            <a:endParaRPr lang="en-GB" sz="2200" dirty="0"/>
          </a:p>
          <a:p>
            <a:pPr marL="0" indent="0">
              <a:buNone/>
            </a:pPr>
            <a:r>
              <a:rPr lang="en-GB" sz="2200" dirty="0"/>
              <a:t> (Official 4. Government Office East Midlands) </a:t>
            </a:r>
          </a:p>
        </p:txBody>
      </p:sp>
    </p:spTree>
    <p:extLst>
      <p:ext uri="{BB962C8B-B14F-4D97-AF65-F5344CB8AC3E}">
        <p14:creationId xmlns:p14="http://schemas.microsoft.com/office/powerpoint/2010/main" val="3946420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F2AC65A-0CDD-4906-99DD-617177738AC9}"/>
              </a:ext>
            </a:extLst>
          </p:cNvPr>
          <p:cNvSpPr>
            <a:spLocks noGrp="1"/>
          </p:cNvSpPr>
          <p:nvPr>
            <p:ph type="title"/>
          </p:nvPr>
        </p:nvSpPr>
        <p:spPr>
          <a:xfrm>
            <a:off x="524741" y="620392"/>
            <a:ext cx="3808268" cy="5504688"/>
          </a:xfrm>
        </p:spPr>
        <p:txBody>
          <a:bodyPr>
            <a:normAutofit/>
          </a:bodyPr>
          <a:lstStyle/>
          <a:p>
            <a:r>
              <a:rPr lang="en-GB" sz="6000" b="1">
                <a:solidFill>
                  <a:schemeClr val="bg1"/>
                </a:solidFill>
                <a:latin typeface="+mn-lt"/>
              </a:rPr>
              <a:t>Findings 2010-2018</a:t>
            </a:r>
            <a:endParaRPr lang="en-GB" sz="6000">
              <a:solidFill>
                <a:schemeClr val="bg1"/>
              </a:solidFill>
            </a:endParaRPr>
          </a:p>
        </p:txBody>
      </p:sp>
      <p:graphicFrame>
        <p:nvGraphicFramePr>
          <p:cNvPr id="5" name="Content Placeholder 2">
            <a:extLst>
              <a:ext uri="{FF2B5EF4-FFF2-40B4-BE49-F238E27FC236}">
                <a16:creationId xmlns:a16="http://schemas.microsoft.com/office/drawing/2014/main" id="{EAE7D3CA-C5C2-4BB2-A13F-6B72BFBE4D53}"/>
              </a:ext>
            </a:extLst>
          </p:cNvPr>
          <p:cNvGraphicFramePr>
            <a:graphicFrameLocks noGrp="1"/>
          </p:cNvGraphicFramePr>
          <p:nvPr>
            <p:ph idx="1"/>
            <p:extLst>
              <p:ext uri="{D42A27DB-BD31-4B8C-83A1-F6EECF244321}">
                <p14:modId xmlns:p14="http://schemas.microsoft.com/office/powerpoint/2010/main" val="402440233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71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Rectangle 4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589B605-3D6D-45F1-B6E1-AE80523BCBDA}"/>
              </a:ext>
            </a:extLst>
          </p:cNvPr>
          <p:cNvSpPr>
            <a:spLocks noGrp="1"/>
          </p:cNvSpPr>
          <p:nvPr>
            <p:ph type="title"/>
          </p:nvPr>
        </p:nvSpPr>
        <p:spPr>
          <a:xfrm>
            <a:off x="958506" y="800392"/>
            <a:ext cx="10264697" cy="1212102"/>
          </a:xfrm>
        </p:spPr>
        <p:txBody>
          <a:bodyPr>
            <a:normAutofit/>
          </a:bodyPr>
          <a:lstStyle/>
          <a:p>
            <a:r>
              <a:rPr lang="en-GB" sz="4000" b="1">
                <a:solidFill>
                  <a:srgbClr val="FFFFFF"/>
                </a:solidFill>
                <a:latin typeface="+mn-lt"/>
              </a:rPr>
              <a:t>Findings 2010-2018 (cont)</a:t>
            </a:r>
          </a:p>
        </p:txBody>
      </p:sp>
      <p:sp>
        <p:nvSpPr>
          <p:cNvPr id="3" name="Content Placeholder 2">
            <a:extLst>
              <a:ext uri="{FF2B5EF4-FFF2-40B4-BE49-F238E27FC236}">
                <a16:creationId xmlns:a16="http://schemas.microsoft.com/office/drawing/2014/main" id="{6782C128-34E9-4EA0-8CA3-EB92D7BB40F3}"/>
              </a:ext>
            </a:extLst>
          </p:cNvPr>
          <p:cNvSpPr>
            <a:spLocks noGrp="1"/>
          </p:cNvSpPr>
          <p:nvPr>
            <p:ph idx="1"/>
          </p:nvPr>
        </p:nvSpPr>
        <p:spPr>
          <a:xfrm>
            <a:off x="1367624" y="2490436"/>
            <a:ext cx="9708995" cy="3567173"/>
          </a:xfrm>
        </p:spPr>
        <p:txBody>
          <a:bodyPr anchor="ctr">
            <a:normAutofit/>
          </a:bodyPr>
          <a:lstStyle/>
          <a:p>
            <a:r>
              <a:rPr lang="en-GB" sz="2400" dirty="0"/>
              <a:t>Responsibility for the Police (2013) and Fire and Rescue Services (2019) was transferred by the government to commissioners</a:t>
            </a:r>
          </a:p>
          <a:p>
            <a:endParaRPr lang="en-GB" sz="2200" dirty="0"/>
          </a:p>
          <a:p>
            <a:r>
              <a:rPr lang="en-GB" sz="2200" dirty="0"/>
              <a:t>Two implications worth noting </a:t>
            </a:r>
          </a:p>
          <a:p>
            <a:pPr marL="914400" lvl="1" indent="-457200">
              <a:buAutoNum type="arabicPeriod"/>
            </a:pPr>
            <a:r>
              <a:rPr lang="en-GB" sz="2200" dirty="0"/>
              <a:t>There was little local opposition from local authorities MPs or the populace to the imposition of a PCC or a PFCC in Northamptonshire</a:t>
            </a:r>
          </a:p>
          <a:p>
            <a:pPr marL="914400" lvl="1" indent="-457200">
              <a:buAutoNum type="arabicPeriod"/>
            </a:pPr>
            <a:r>
              <a:rPr lang="en-GB" sz="2200" dirty="0"/>
              <a:t>By transferring the non-hypothecated police budget and fire service budgets from NCC to the PFCC, the overall budget and NCC’s operational financial flexibility to ‘</a:t>
            </a:r>
            <a:r>
              <a:rPr lang="en-GB" sz="2200" dirty="0" err="1"/>
              <a:t>vire</a:t>
            </a:r>
            <a:r>
              <a:rPr lang="en-GB" sz="2200" dirty="0"/>
              <a:t>’ expenditure between budget allocations was reduced</a:t>
            </a:r>
          </a:p>
          <a:p>
            <a:pPr marL="914400" lvl="1" indent="-457200">
              <a:buAutoNum type="arabicPeriod"/>
            </a:pPr>
            <a:endParaRPr lang="en-GB" sz="2200" dirty="0"/>
          </a:p>
        </p:txBody>
      </p:sp>
    </p:spTree>
    <p:extLst>
      <p:ext uri="{BB962C8B-B14F-4D97-AF65-F5344CB8AC3E}">
        <p14:creationId xmlns:p14="http://schemas.microsoft.com/office/powerpoint/2010/main" val="2579872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1271</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JUC PAC Annual Conference 2021  How Place Matters?  Leadership, Governance and Public Administration  De Montfort University Leicester  7th-8th September 2021</vt:lpstr>
      <vt:lpstr>Purpose of paper</vt:lpstr>
      <vt:lpstr>Background and Context</vt:lpstr>
      <vt:lpstr>Background in Northamptonshire CC</vt:lpstr>
      <vt:lpstr>Methodology and  Methods</vt:lpstr>
      <vt:lpstr>Findings 2002-2010</vt:lpstr>
      <vt:lpstr>The Local Area Agreements </vt:lpstr>
      <vt:lpstr>Findings 2010-2018</vt:lpstr>
      <vt:lpstr>Findings 2010-2018 (cont)</vt:lpstr>
      <vt:lpstr>The overall financial performance 2015-2018</vt:lpstr>
      <vt:lpstr>Bucking the isomorphic trends?</vt:lpstr>
      <vt:lpstr>The final tipping point? </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JUC PAC Annual Conference 2021  How Place Matters?  Leadership, Governance and Public Administration  De Montfort University Leicester  7th-8th September 2021</dc:title>
  <dc:creator>Murphy, Peter</dc:creator>
  <cp:lastModifiedBy>Sullivan, Linda</cp:lastModifiedBy>
  <cp:revision>41</cp:revision>
  <cp:lastPrinted>2021-09-06T18:54:14Z</cp:lastPrinted>
  <dcterms:created xsi:type="dcterms:W3CDTF">2021-08-06T12:48:35Z</dcterms:created>
  <dcterms:modified xsi:type="dcterms:W3CDTF">2021-09-09T13:08:27Z</dcterms:modified>
</cp:coreProperties>
</file>