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9" r:id="rId3"/>
    <p:sldId id="258" r:id="rId4"/>
    <p:sldId id="256" r:id="rId5"/>
    <p:sldId id="269" r:id="rId6"/>
    <p:sldId id="270" r:id="rId7"/>
    <p:sldId id="273" r:id="rId8"/>
    <p:sldId id="274" r:id="rId9"/>
    <p:sldId id="276" r:id="rId10"/>
    <p:sldId id="277" r:id="rId11"/>
    <p:sldId id="278" r:id="rId12"/>
    <p:sldId id="279" r:id="rId13"/>
    <p:sldId id="26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1023A1D-9727-4D68-964C-BC41D4F10C80}">
          <p14:sldIdLst>
            <p14:sldId id="257"/>
            <p14:sldId id="259"/>
            <p14:sldId id="258"/>
            <p14:sldId id="256"/>
            <p14:sldId id="269"/>
            <p14:sldId id="270"/>
            <p14:sldId id="273"/>
            <p14:sldId id="274"/>
            <p14:sldId id="276"/>
            <p14:sldId id="277"/>
            <p14:sldId id="278"/>
            <p14:sldId id="279"/>
          </p14:sldIdLst>
        </p14:section>
        <p14:section name="Untitled Section" id="{DD1C76EC-BAFF-44B8-A1B4-13198CB827D2}">
          <p14:sldIdLst>
            <p14:sldId id="26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62" d="100"/>
          <a:sy n="62" d="100"/>
        </p:scale>
        <p:origin x="75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B6E21C-016B-445B-B67B-F8550A545144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79556E-0F1F-4AE1-97D9-3022718561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72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 (The next sections slides will attempt to apply the model to each of the three blue-light services as at 2010 and at 2020 immediately prior to the onset of the pandemic in the UK).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79556E-0F1F-4AE1-97D9-3022718561F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4381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79556E-0F1F-4AE1-97D9-3022718561F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15806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79556E-0F1F-4AE1-97D9-3022718561F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01576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79556E-0F1F-4AE1-97D9-3022718561F6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6108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79556E-0F1F-4AE1-97D9-3022718561F6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3048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79556E-0F1F-4AE1-97D9-3022718561F6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84808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79556E-0F1F-4AE1-97D9-3022718561F6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3987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CEF0E-8E75-4EF7-A61D-F2BDAE9491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48C073-5205-49B9-AE09-6864F7EDF9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377259-B605-4CD2-AFC9-C17DBB0BA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B357-39D3-4994-9720-CD8D216DC9A7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F99AD5-4A5D-454E-8B31-A37574770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AF9C7F-2D06-4870-B8BA-F7D049682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F7005-08C5-4CE3-9FC6-6C2FA414B2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341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43E57-9725-4D1D-BCF8-03F85557C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99D1CD-1289-4EB3-80F6-F1CF3F27F2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FF0927-66F2-4AB0-80DD-3643B878A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B357-39D3-4994-9720-CD8D216DC9A7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16A0C8-722A-478A-A091-58E3CFC11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001D91-4904-4830-9CB0-786F997A6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F7005-08C5-4CE3-9FC6-6C2FA414B2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661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E788BD-6C70-490B-AA00-DA37FBE723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DF25BC-7BDF-46EE-A2A4-B0906C775E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923594-646A-48A7-806E-C69789F5A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B357-39D3-4994-9720-CD8D216DC9A7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7055D1-537D-4E8A-8B4A-4D8142204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1C962F-9874-4B65-9192-8BA4CC983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F7005-08C5-4CE3-9FC6-6C2FA414B2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0848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D9E8E-348D-4772-B8BF-677F118F6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38F76-5B97-4967-AA2D-16BAF56094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5BB137-A61B-4EA8-9385-AA5D5DB4E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B357-39D3-4994-9720-CD8D216DC9A7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D3A17C-612A-4CA9-BD94-A8B06E71A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1F77E8-1D0B-464F-AB03-E48E1A80F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F7005-08C5-4CE3-9FC6-6C2FA414B2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0224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FD9F89-CFEF-4138-92F0-5ED16EBD8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DFB335-5A9A-4B6E-86ED-0143BB1EF3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1F7110-3F68-4C57-8FE9-8F78B9244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B357-39D3-4994-9720-CD8D216DC9A7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93D230-4550-453C-81EA-3B1423361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660408-74DF-42F8-958B-3C851B606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F7005-08C5-4CE3-9FC6-6C2FA414B2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7043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7EBB8-A593-4CF3-BF09-09D308788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0A260-FF4F-48C7-AA37-C17C59D7A1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9E6A97-FC3F-429F-8F2B-3E4CE2F51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14E42C-D834-4AB6-944E-A5CF227B6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B357-39D3-4994-9720-CD8D216DC9A7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A9CA63-67B6-4932-BAD4-30EAB9B08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BE7A17-044E-4590-8B0E-75FB0DBBB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F7005-08C5-4CE3-9FC6-6C2FA414B2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08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38582-E8EE-4B21-AA0C-3536C2D24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CE43A-8423-4D82-BB97-8C77CC9497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3296F6-2CDB-4878-AD73-5A36F67E14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A4A675-1A59-4CF3-BAD0-807CAFFCCF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BD4AA0-A1E1-4B31-9D5E-B35D33D0F5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078EA1-0865-4592-A6B0-476762D88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B357-39D3-4994-9720-CD8D216DC9A7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B5906B-A327-4968-9FD8-577915C97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167836-3E72-4DC1-92E4-1842E750E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F7005-08C5-4CE3-9FC6-6C2FA414B2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9135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1C650-0289-4094-8AAC-80629B6C9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798135-6F73-48E8-AEB8-6A9321910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B357-39D3-4994-9720-CD8D216DC9A7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DAF7BD-472C-4705-8E43-686D2CDC4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648E32-F54F-4FEB-A135-BA794D84F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F7005-08C5-4CE3-9FC6-6C2FA414B2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9509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351981-9982-42D9-8167-0ADAB123A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B357-39D3-4994-9720-CD8D216DC9A7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4D9A04-D94C-4CFB-B9D0-7DBE690B6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7B407C-A7C9-4643-9895-507A7B877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F7005-08C5-4CE3-9FC6-6C2FA414B2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143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30B28-A6D9-4F50-BF09-5EDD13494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406A8-89A5-4CED-80CF-EB664A6F69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9241D4-D600-438E-8824-39308B5B1C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AB33B6-3469-4D71-930B-E449C13AE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B357-39D3-4994-9720-CD8D216DC9A7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5A818D-D455-487D-97F3-FA40D6EBE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D1664E-9341-464B-8B4F-A1AD10F19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F7005-08C5-4CE3-9FC6-6C2FA414B2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4264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1C9BA-A9B3-4590-AEAF-BB80C5206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F60BBB-72CA-4528-9D00-FAB483F729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35FEDB-2318-4F74-938E-A9036FAF1D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4D84A7-33E5-4E9C-8BD1-D66B670B2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B357-39D3-4994-9720-CD8D216DC9A7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1D11EC-8176-4805-8485-E756E6ED8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678617-6FA3-47CD-9374-4E6CBE742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F7005-08C5-4CE3-9FC6-6C2FA414B2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348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450F9A-9B9B-4A45-8C09-72AE03BFE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2519F2-203C-4EE0-8899-59756FA08C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9E9DFF-4573-4529-86E2-870F4984D8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CB357-39D3-4994-9720-CD8D216DC9A7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4F3CB7-29B7-44AE-8EE6-450D1A803D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25533B-4175-4AAE-BE60-7BACD21A98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F7005-08C5-4CE3-9FC6-6C2FA414B2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1434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7">
            <a:extLst>
              <a:ext uri="{FF2B5EF4-FFF2-40B4-BE49-F238E27FC236}">
                <a16:creationId xmlns:a16="http://schemas.microsoft.com/office/drawing/2014/main" id="{CDA1A2E9-63FE-408D-A803-8E306ECAB4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8" y="450221"/>
            <a:ext cx="11272742" cy="3918123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7C3ADE1-76AE-4D7A-8C48-0B17F4C9A5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0669" y="1097339"/>
            <a:ext cx="10011831" cy="2623885"/>
          </a:xfrm>
        </p:spPr>
        <p:txBody>
          <a:bodyPr anchor="ctr">
            <a:normAutofit/>
          </a:bodyPr>
          <a:lstStyle/>
          <a:p>
            <a:r>
              <a:rPr lang="en-GB" sz="3600" b="1" dirty="0">
                <a:solidFill>
                  <a:srgbClr val="FFFFFF"/>
                </a:solidFill>
              </a:rPr>
              <a:t>The Research-Practice gap in Emergency Services in England: Expanding or Contracting?</a:t>
            </a:r>
            <a:br>
              <a:rPr lang="en-GB" sz="3600" b="1" dirty="0">
                <a:solidFill>
                  <a:srgbClr val="FFFFFF"/>
                </a:solidFill>
              </a:rPr>
            </a:br>
            <a:br>
              <a:rPr lang="en-GB" sz="3600" dirty="0">
                <a:solidFill>
                  <a:srgbClr val="FFFFFF"/>
                </a:solidFill>
              </a:rPr>
            </a:br>
            <a:r>
              <a:rPr lang="en-GB" sz="2800" dirty="0">
                <a:solidFill>
                  <a:srgbClr val="FFFFFF"/>
                </a:solidFill>
              </a:rPr>
              <a:t>Pete Murphy, Paresh Wankhade, Katarzyna </a:t>
            </a:r>
            <a:r>
              <a:rPr lang="en-GB" sz="2800" dirty="0" err="1">
                <a:solidFill>
                  <a:srgbClr val="FFFFFF"/>
                </a:solidFill>
              </a:rPr>
              <a:t>Lakoma</a:t>
            </a:r>
            <a:r>
              <a:rPr lang="en-GB" sz="2800" dirty="0">
                <a:solidFill>
                  <a:srgbClr val="FFFFFF"/>
                </a:solidFill>
              </a:rPr>
              <a:t> </a:t>
            </a:r>
            <a:endParaRPr lang="en-GB" sz="3600" dirty="0">
              <a:solidFill>
                <a:srgbClr val="FFFFFF"/>
              </a:solidFill>
            </a:endParaRPr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DAE8F46F-D590-45CD-AF41-A04DC11D1B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4517136"/>
            <a:ext cx="2112264" cy="1892808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0" name="Rectangle 11">
            <a:extLst>
              <a:ext uri="{FF2B5EF4-FFF2-40B4-BE49-F238E27FC236}">
                <a16:creationId xmlns:a16="http://schemas.microsoft.com/office/drawing/2014/main" id="{FBE9F90C-C163-435B-9A68-D15C92D1CF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33989" y="4521269"/>
            <a:ext cx="6720830" cy="1877811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100DB6-5093-4602-ACBC-D78A3C0D56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6159" y="4517136"/>
            <a:ext cx="5760850" cy="1877811"/>
          </a:xfrm>
        </p:spPr>
        <p:txBody>
          <a:bodyPr anchor="ctr">
            <a:normAutofit/>
          </a:bodyPr>
          <a:lstStyle/>
          <a:p>
            <a:r>
              <a:rPr lang="en-GB" sz="18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JUC PAC Annual Conference 2021</a:t>
            </a:r>
            <a:br>
              <a:rPr lang="en-GB" sz="1800" b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</a:br>
            <a:br>
              <a:rPr lang="en-GB" sz="18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</a:br>
            <a:r>
              <a:rPr lang="en-GB" sz="1800" b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How Place Matters? </a:t>
            </a:r>
            <a:br>
              <a:rPr lang="en-GB" sz="1800" b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</a:br>
            <a:r>
              <a:rPr lang="en-GB" sz="1800" b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Leadership, Governance and Public Administration</a:t>
            </a:r>
            <a:br>
              <a:rPr lang="en-GB" sz="1800" b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</a:br>
            <a:br>
              <a:rPr lang="en-GB" sz="18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</a:br>
            <a:r>
              <a:rPr lang="en-GB" sz="18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De Montfort University Leicester </a:t>
            </a:r>
            <a:br>
              <a:rPr lang="en-GB" sz="18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</a:br>
            <a:r>
              <a:rPr lang="en-GB" sz="18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7</a:t>
            </a:r>
            <a:r>
              <a:rPr lang="en-GB" sz="1800" baseline="300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th</a:t>
            </a:r>
            <a:r>
              <a:rPr lang="en-GB" sz="18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-8</a:t>
            </a:r>
            <a:r>
              <a:rPr lang="en-GB" sz="1800" baseline="300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th</a:t>
            </a:r>
            <a:r>
              <a:rPr lang="en-GB" sz="18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September 2021</a:t>
            </a:r>
            <a:endParaRPr lang="en-GB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Rectangle 13">
            <a:extLst>
              <a:ext uri="{FF2B5EF4-FFF2-40B4-BE49-F238E27FC236}">
                <a16:creationId xmlns:a16="http://schemas.microsoft.com/office/drawing/2014/main" id="{1A882A9F-F4E9-4E23-8F0B-20B5DF42E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19345" y="4521270"/>
            <a:ext cx="2115455" cy="1890204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480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0" name="Rectangle 7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5A1E054-8B21-47CC-A333-D2127F679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Ambulance Services - 2020</a:t>
            </a:r>
          </a:p>
        </p:txBody>
      </p:sp>
      <p:sp>
        <p:nvSpPr>
          <p:cNvPr id="17" name="Content Placeholder 5">
            <a:extLst>
              <a:ext uri="{FF2B5EF4-FFF2-40B4-BE49-F238E27FC236}">
                <a16:creationId xmlns:a16="http://schemas.microsoft.com/office/drawing/2014/main" id="{4D56DFB6-7BE5-41A2-BB5A-26295979DB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2348"/>
            <a:ext cx="3761013" cy="43513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b="1" dirty="0">
                <a:solidFill>
                  <a:srgbClr val="002060"/>
                </a:solidFill>
              </a:rPr>
              <a:t>Research</a:t>
            </a:r>
          </a:p>
          <a:p>
            <a:r>
              <a:rPr lang="en-GB" sz="2700" dirty="0"/>
              <a:t>No of publishing academics static?</a:t>
            </a:r>
          </a:p>
          <a:p>
            <a:r>
              <a:rPr lang="en-GB" sz="2700" dirty="0"/>
              <a:t>Conference panels have increased </a:t>
            </a:r>
          </a:p>
          <a:p>
            <a:r>
              <a:rPr lang="en-GB" sz="2700" dirty="0"/>
              <a:t>UG/PG courses increased (flurry of courses) </a:t>
            </a:r>
          </a:p>
          <a:p>
            <a:r>
              <a:rPr lang="en-GB" sz="2700" dirty="0"/>
              <a:t>New PhD research avenues  </a:t>
            </a:r>
          </a:p>
          <a:p>
            <a:r>
              <a:rPr lang="en-GB" sz="2700" dirty="0"/>
              <a:t>Management and interdisciplinary research has been added</a:t>
            </a:r>
          </a:p>
          <a:p>
            <a:r>
              <a:rPr lang="en-GB" sz="2700" dirty="0"/>
              <a:t>Ambulance related research now published in top management journals</a:t>
            </a:r>
          </a:p>
          <a:p>
            <a:r>
              <a:rPr lang="en-GB" sz="2700" dirty="0"/>
              <a:t>Still fewer management journals but a few on ABS list now-</a:t>
            </a:r>
            <a:r>
              <a:rPr lang="en-GB" sz="2700" dirty="0" err="1"/>
              <a:t>e,g</a:t>
            </a:r>
            <a:r>
              <a:rPr lang="en-GB" sz="2700" dirty="0"/>
              <a:t>, IJES) </a:t>
            </a:r>
          </a:p>
          <a:p>
            <a:endParaRPr lang="en-GB" dirty="0"/>
          </a:p>
        </p:txBody>
      </p:sp>
      <p:sp>
        <p:nvSpPr>
          <p:cNvPr id="18" name="Content Placeholder 6">
            <a:extLst>
              <a:ext uri="{FF2B5EF4-FFF2-40B4-BE49-F238E27FC236}">
                <a16:creationId xmlns:a16="http://schemas.microsoft.com/office/drawing/2014/main" id="{683794AC-CD44-4B27-BC35-8E682D63F4E2}"/>
              </a:ext>
            </a:extLst>
          </p:cNvPr>
          <p:cNvSpPr txBox="1">
            <a:spLocks/>
          </p:cNvSpPr>
          <p:nvPr/>
        </p:nvSpPr>
        <p:spPr>
          <a:xfrm>
            <a:off x="7820526" y="1825625"/>
            <a:ext cx="3533274" cy="4351338"/>
          </a:xfrm>
          <a:prstGeom prst="rect">
            <a:avLst/>
          </a:prstGeom>
        </p:spPr>
        <p:txBody>
          <a:bodyPr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6000" b="1" dirty="0">
                <a:solidFill>
                  <a:srgbClr val="002060"/>
                </a:solidFill>
              </a:rPr>
              <a:t>Practice</a:t>
            </a:r>
          </a:p>
          <a:p>
            <a:r>
              <a:rPr lang="en-GB" sz="3600" dirty="0"/>
              <a:t>Constant organisational and  cultural change within the service</a:t>
            </a:r>
          </a:p>
          <a:p>
            <a:r>
              <a:rPr lang="en-GB" sz="3600" dirty="0"/>
              <a:t>Standards and evidence-based practice </a:t>
            </a:r>
          </a:p>
          <a:p>
            <a:r>
              <a:rPr lang="en-GB" sz="3600" dirty="0"/>
              <a:t>Reforms in targets-based performance regime- more balanced approach </a:t>
            </a:r>
          </a:p>
          <a:p>
            <a:r>
              <a:rPr lang="en-US" sz="3600" dirty="0"/>
              <a:t>Exponential rise in AS PhD  research (150+)</a:t>
            </a:r>
          </a:p>
          <a:p>
            <a:r>
              <a:rPr lang="en-GB" sz="3600" dirty="0"/>
              <a:t>NHS policy, delivery and assurance more integrated</a:t>
            </a:r>
          </a:p>
          <a:p>
            <a:r>
              <a:rPr lang="en-GB" sz="3600" dirty="0"/>
              <a:t>Strong public support</a:t>
            </a:r>
          </a:p>
          <a:p>
            <a:r>
              <a:rPr lang="en-GB" sz="3600" dirty="0"/>
              <a:t>New frontline staff led social media presence</a:t>
            </a:r>
          </a:p>
          <a:p>
            <a:r>
              <a:rPr lang="en-GB" sz="3600" dirty="0"/>
              <a:t>Popularity of TV programmes, leading to positive public opinion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BC5B5F8-329C-4F0B-9B96-3AFDEB3D7E3A}"/>
              </a:ext>
            </a:extLst>
          </p:cNvPr>
          <p:cNvSpPr txBox="1"/>
          <p:nvPr/>
        </p:nvSpPr>
        <p:spPr>
          <a:xfrm>
            <a:off x="4735286" y="1825625"/>
            <a:ext cx="2721429" cy="435133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endParaRPr lang="en-GB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A37716E-F7B4-4511-80CF-5A7C15AEBF24}"/>
              </a:ext>
            </a:extLst>
          </p:cNvPr>
          <p:cNvSpPr txBox="1"/>
          <p:nvPr/>
        </p:nvSpPr>
        <p:spPr>
          <a:xfrm>
            <a:off x="4371474" y="1752834"/>
            <a:ext cx="3449051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2060"/>
                </a:solidFill>
              </a:rPr>
              <a:t>Bridging</a:t>
            </a:r>
            <a:r>
              <a:rPr lang="en-GB" sz="2800" dirty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1700" dirty="0"/>
              <a:t>NHS culture still favours research- practice nexus, but under more pressure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1700" dirty="0"/>
              <a:t>Agencies and agents static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1700" dirty="0"/>
              <a:t>AACE and NHS Confederation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1700" dirty="0"/>
              <a:t>CCG and NICE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700" dirty="0"/>
              <a:t>Few think tanks- </a:t>
            </a:r>
            <a:r>
              <a:rPr lang="en-US" sz="1700" dirty="0" err="1"/>
              <a:t>Larrey</a:t>
            </a:r>
            <a:r>
              <a:rPr lang="en-US" sz="1700" dirty="0"/>
              <a:t> Society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1700" dirty="0"/>
              <a:t>College of Paramedics- forefront of  reform of practice ( seeking Chartered status)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496322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0" name="Rectangle 7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5A1E054-8B21-47CC-A333-D2127F679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Police Services - 2010</a:t>
            </a:r>
          </a:p>
        </p:txBody>
      </p: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ABCAC31F-2A74-450D-96A7-4B8A9458EA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376101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>
                <a:solidFill>
                  <a:srgbClr val="002060"/>
                </a:solidFill>
              </a:rPr>
              <a:t>Research</a:t>
            </a:r>
          </a:p>
          <a:p>
            <a:r>
              <a:rPr lang="en-GB" sz="2400" dirty="0"/>
              <a:t>Significant number of publishing academics, conferences and panels</a:t>
            </a:r>
          </a:p>
          <a:p>
            <a:r>
              <a:rPr lang="en-GB" sz="2400" dirty="0"/>
              <a:t> UG/PG courses increasing in law and criminal justice </a:t>
            </a:r>
          </a:p>
          <a:p>
            <a:r>
              <a:rPr lang="en-GB" sz="2400" dirty="0"/>
              <a:t>Multiple Journals (including journals on the ABS List.</a:t>
            </a:r>
          </a:p>
          <a:p>
            <a:r>
              <a:rPr lang="en-GB" sz="2400" dirty="0"/>
              <a:t>Benefitted by criminal justice/policing overlap </a:t>
            </a:r>
          </a:p>
        </p:txBody>
      </p:sp>
      <p:sp>
        <p:nvSpPr>
          <p:cNvPr id="14" name="Content Placeholder 6">
            <a:extLst>
              <a:ext uri="{FF2B5EF4-FFF2-40B4-BE49-F238E27FC236}">
                <a16:creationId xmlns:a16="http://schemas.microsoft.com/office/drawing/2014/main" id="{4CE888B4-8D8A-4532-B398-966CD7AC42D2}"/>
              </a:ext>
            </a:extLst>
          </p:cNvPr>
          <p:cNvSpPr txBox="1">
            <a:spLocks/>
          </p:cNvSpPr>
          <p:nvPr/>
        </p:nvSpPr>
        <p:spPr>
          <a:xfrm>
            <a:off x="7820526" y="1825625"/>
            <a:ext cx="3533274" cy="4351338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3300" b="1" dirty="0">
                <a:solidFill>
                  <a:srgbClr val="002060"/>
                </a:solidFill>
              </a:rPr>
              <a:t>Practice</a:t>
            </a:r>
          </a:p>
          <a:p>
            <a:r>
              <a:rPr lang="en-GB" dirty="0"/>
              <a:t>Evidence and more open culture within the service (collaboration improving)</a:t>
            </a:r>
          </a:p>
          <a:p>
            <a:r>
              <a:rPr lang="en-GB" dirty="0"/>
              <a:t>Integration of policy, delivery and assurance improving </a:t>
            </a:r>
          </a:p>
          <a:p>
            <a:r>
              <a:rPr lang="en-GB" dirty="0"/>
              <a:t>Improving public support and confidence</a:t>
            </a:r>
          </a:p>
          <a:p>
            <a:r>
              <a:rPr lang="en-GB" dirty="0"/>
              <a:t>Significant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/>
              <a:t>media coverage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2B37978-911D-4DAE-B320-A4C67AACB772}"/>
              </a:ext>
            </a:extLst>
          </p:cNvPr>
          <p:cNvSpPr txBox="1"/>
          <p:nvPr/>
        </p:nvSpPr>
        <p:spPr>
          <a:xfrm>
            <a:off x="4735286" y="1825625"/>
            <a:ext cx="2721429" cy="435133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endParaRPr lang="en-GB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9224431-CB95-443B-8E62-9C1204688BF7}"/>
              </a:ext>
            </a:extLst>
          </p:cNvPr>
          <p:cNvSpPr txBox="1"/>
          <p:nvPr/>
        </p:nvSpPr>
        <p:spPr>
          <a:xfrm>
            <a:off x="4371474" y="1761712"/>
            <a:ext cx="3449051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2060"/>
                </a:solidFill>
              </a:rPr>
              <a:t>Bridging</a:t>
            </a:r>
            <a:r>
              <a:rPr lang="en-GB" sz="2800" dirty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Home Office Research Unit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Audit Commission, National Police Improvement Agency, HMIC/IPCC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National databases and systems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Multiple think tanks and professional/staff  associations</a:t>
            </a:r>
          </a:p>
        </p:txBody>
      </p:sp>
    </p:spTree>
    <p:extLst>
      <p:ext uri="{BB962C8B-B14F-4D97-AF65-F5344CB8AC3E}">
        <p14:creationId xmlns:p14="http://schemas.microsoft.com/office/powerpoint/2010/main" val="18343839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0" name="Rectangle 7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5A1E054-8B21-47CC-A333-D2127F679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Police Services - 2020</a:t>
            </a:r>
          </a:p>
        </p:txBody>
      </p:sp>
      <p:sp>
        <p:nvSpPr>
          <p:cNvPr id="17" name="Content Placeholder 5">
            <a:extLst>
              <a:ext uri="{FF2B5EF4-FFF2-40B4-BE49-F238E27FC236}">
                <a16:creationId xmlns:a16="http://schemas.microsoft.com/office/drawing/2014/main" id="{D9799B19-5E07-4FC8-A70F-B95ECF3AED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52258"/>
            <a:ext cx="3533273" cy="493915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sz="5900" b="1" dirty="0">
                <a:solidFill>
                  <a:srgbClr val="002060"/>
                </a:solidFill>
              </a:rPr>
              <a:t>Research</a:t>
            </a:r>
          </a:p>
          <a:p>
            <a:r>
              <a:rPr lang="en-GB" sz="4200" dirty="0"/>
              <a:t>No of publishing academics increasing</a:t>
            </a:r>
          </a:p>
          <a:p>
            <a:r>
              <a:rPr lang="en-GB" sz="4200" dirty="0"/>
              <a:t>Conference panels have increased </a:t>
            </a:r>
          </a:p>
          <a:p>
            <a:r>
              <a:rPr lang="en-GB" sz="4200" dirty="0"/>
              <a:t>UG/PG courses (law, criminal justice, forensic sciences increasing </a:t>
            </a:r>
          </a:p>
          <a:p>
            <a:r>
              <a:rPr lang="en-GB" sz="4200" dirty="0"/>
              <a:t>Management and interdisciplinary research has been added</a:t>
            </a:r>
          </a:p>
          <a:p>
            <a:r>
              <a:rPr lang="en-GB" sz="4200" dirty="0"/>
              <a:t>Inter-disciplinary and international research increasing as nature  ‘crime’ changes</a:t>
            </a:r>
          </a:p>
        </p:txBody>
      </p:sp>
      <p:sp>
        <p:nvSpPr>
          <p:cNvPr id="18" name="Content Placeholder 6">
            <a:extLst>
              <a:ext uri="{FF2B5EF4-FFF2-40B4-BE49-F238E27FC236}">
                <a16:creationId xmlns:a16="http://schemas.microsoft.com/office/drawing/2014/main" id="{8ED01E65-26E6-42AA-AA10-9E421BB6A14A}"/>
              </a:ext>
            </a:extLst>
          </p:cNvPr>
          <p:cNvSpPr txBox="1">
            <a:spLocks/>
          </p:cNvSpPr>
          <p:nvPr/>
        </p:nvSpPr>
        <p:spPr>
          <a:xfrm>
            <a:off x="7820526" y="1852258"/>
            <a:ext cx="3533274" cy="4939159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5900" b="1" dirty="0">
                <a:solidFill>
                  <a:srgbClr val="002060"/>
                </a:solidFill>
              </a:rPr>
              <a:t>Practice</a:t>
            </a:r>
          </a:p>
          <a:p>
            <a:r>
              <a:rPr lang="en-GB" sz="5100" dirty="0"/>
              <a:t>Cultural becoming more defensive and embattled with weakened assurance</a:t>
            </a:r>
          </a:p>
          <a:p>
            <a:r>
              <a:rPr lang="en-GB" sz="5100" dirty="0"/>
              <a:t>Service delivery and modernisation agenda impacted by budgetary cuts and political influence </a:t>
            </a:r>
          </a:p>
          <a:p>
            <a:r>
              <a:rPr lang="en-GB" sz="5100" dirty="0"/>
              <a:t>Declining standards and evidence based action </a:t>
            </a:r>
          </a:p>
          <a:p>
            <a:r>
              <a:rPr lang="en-GB" sz="5100" dirty="0"/>
              <a:t>Police policy, delivery and assurance less integrated</a:t>
            </a:r>
          </a:p>
          <a:p>
            <a:r>
              <a:rPr lang="en-GB" sz="5100" dirty="0"/>
              <a:t>Reducing public support/increased political polarisation</a:t>
            </a:r>
          </a:p>
          <a:p>
            <a:r>
              <a:rPr lang="en-GB" sz="5100" dirty="0"/>
              <a:t>Generally still neutral media coverage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73E6E4C-AF3A-498B-9E5E-12D3AA4D11CC}"/>
              </a:ext>
            </a:extLst>
          </p:cNvPr>
          <p:cNvSpPr txBox="1"/>
          <p:nvPr/>
        </p:nvSpPr>
        <p:spPr>
          <a:xfrm>
            <a:off x="4735286" y="1852259"/>
            <a:ext cx="2721429" cy="435133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endParaRPr lang="en-GB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B335240-0770-4B2A-A9E3-C081D1BA9808}"/>
              </a:ext>
            </a:extLst>
          </p:cNvPr>
          <p:cNvSpPr txBox="1"/>
          <p:nvPr/>
        </p:nvSpPr>
        <p:spPr>
          <a:xfrm>
            <a:off x="4371474" y="1717322"/>
            <a:ext cx="3449051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2060"/>
                </a:solidFill>
              </a:rPr>
              <a:t>Bridging</a:t>
            </a:r>
            <a:r>
              <a:rPr lang="en-GB" sz="2800" dirty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/>
              <a:t>College of Policing/     Independent Office for Police Conduct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/>
              <a:t>PCCs introduced (?)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/>
              <a:t>National databases and systems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/>
              <a:t>Increase number of think tanks and professional associations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692069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7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0463F6-B6F8-4B2E-808E-8C0F5CD6B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823" y="962166"/>
            <a:ext cx="3103808" cy="4421876"/>
          </a:xfrm>
        </p:spPr>
        <p:txBody>
          <a:bodyPr anchor="t">
            <a:normAutofit/>
          </a:bodyPr>
          <a:lstStyle/>
          <a:p>
            <a:pPr algn="r"/>
            <a:r>
              <a:rPr lang="en-GB" sz="4000">
                <a:latin typeface="+mn-lt"/>
              </a:rPr>
              <a:t>Next Steps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DF28A02E-5A57-4A72-A653-631C8E6EC5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88929" y="962167"/>
            <a:ext cx="6858113" cy="4743174"/>
          </a:xfrm>
        </p:spPr>
        <p:txBody>
          <a:bodyPr anchor="t">
            <a:normAutofit/>
          </a:bodyPr>
          <a:lstStyle/>
          <a:p>
            <a:r>
              <a:rPr lang="en-GB" sz="2000" dirty="0"/>
              <a:t>Slides 7-12  very much represent an ‘aunt sally’  in the sense that  it is  set up as a target for disagreement or attack</a:t>
            </a:r>
          </a:p>
          <a:p>
            <a:endParaRPr lang="en-GB" sz="2000" dirty="0"/>
          </a:p>
          <a:p>
            <a:r>
              <a:rPr lang="en-GB" sz="2000" dirty="0"/>
              <a:t>Wish to test these views on the wider communities of interest (survey/focus groups/interviews)</a:t>
            </a:r>
          </a:p>
          <a:p>
            <a:pPr marL="0" indent="0">
              <a:buNone/>
            </a:pPr>
            <a:endParaRPr lang="en-GB" sz="2000" dirty="0"/>
          </a:p>
          <a:p>
            <a:endParaRPr lang="en-GB" sz="2000" dirty="0"/>
          </a:p>
        </p:txBody>
      </p:sp>
      <p:sp>
        <p:nvSpPr>
          <p:cNvPr id="28" name="Rectangle 9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11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76000"/>
                </a:srgbClr>
              </a:gs>
              <a:gs pos="100000">
                <a:schemeClr val="accent1"/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149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448055"/>
            <a:ext cx="3414370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4DCE55-F2DA-4F83-9E74-4B126A413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731519"/>
            <a:ext cx="2845191" cy="3237579"/>
          </a:xfrm>
        </p:spPr>
        <p:txBody>
          <a:bodyPr>
            <a:normAutofit/>
          </a:bodyPr>
          <a:lstStyle/>
          <a:p>
            <a:r>
              <a:rPr lang="en-GB" sz="3800" b="1">
                <a:solidFill>
                  <a:srgbClr val="FFFFFF"/>
                </a:solidFill>
                <a:latin typeface="+mn-lt"/>
              </a:rPr>
              <a:t>This we hold to be self-evident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19227"/>
            <a:ext cx="3414369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4603" y="448055"/>
            <a:ext cx="7688475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581277-DB11-4F46-A7F7-FD9760064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9709" y="686862"/>
            <a:ext cx="7037591" cy="5475129"/>
          </a:xfrm>
        </p:spPr>
        <p:txBody>
          <a:bodyPr anchor="ctr">
            <a:normAutofit/>
          </a:bodyPr>
          <a:lstStyle/>
          <a:p>
            <a:endParaRPr lang="en-GB" sz="2600"/>
          </a:p>
          <a:p>
            <a:pPr marL="0" indent="0">
              <a:buNone/>
            </a:pPr>
            <a:r>
              <a:rPr lang="en-GB" sz="2600" i="1">
                <a:effectLst/>
                <a:ea typeface="Times New Roman" panose="02020603050405020304" pitchFamily="18" charset="0"/>
              </a:rPr>
              <a:t>“Conducting research that has a meaningful impact is paramount in the field of emergency services and disaster management because practical change and assistance is often more acutely required than new theoretical frameworks or analytical tools”. </a:t>
            </a:r>
          </a:p>
          <a:p>
            <a:pPr marL="0" indent="0">
              <a:buNone/>
            </a:pPr>
            <a:endParaRPr lang="en-GB" sz="2600" i="1"/>
          </a:p>
          <a:p>
            <a:pPr marL="0" indent="0">
              <a:buNone/>
            </a:pPr>
            <a:r>
              <a:rPr lang="en-GB" sz="2600"/>
              <a:t>“Reaching out across the Theory-Practice Divide? Impact, Participation and Change in Post Disaster reconstruction” </a:t>
            </a:r>
          </a:p>
          <a:p>
            <a:pPr marL="0" indent="0">
              <a:buNone/>
            </a:pPr>
            <a:r>
              <a:rPr lang="en-GB" sz="2600"/>
              <a:t>                          (Lin, Kelemen and Hamilton 2019) 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383250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8" name="Rectangle 35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Freeform: Shape 41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2D7544-9FDD-4999-9309-5AD6A28D7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FFFFFF"/>
                </a:solidFill>
                <a:latin typeface="+mn-lt"/>
              </a:rPr>
              <a:t>10</a:t>
            </a:r>
            <a:r>
              <a:rPr lang="en-GB" sz="4000" b="1" baseline="30000" dirty="0">
                <a:solidFill>
                  <a:srgbClr val="FFFFFF"/>
                </a:solidFill>
                <a:latin typeface="+mn-lt"/>
              </a:rPr>
              <a:t>th</a:t>
            </a:r>
            <a:r>
              <a:rPr lang="en-GB" sz="4000" b="1" dirty="0">
                <a:solidFill>
                  <a:srgbClr val="FFFFFF"/>
                </a:solidFill>
                <a:latin typeface="+mn-lt"/>
              </a:rPr>
              <a:t> Anniversary</a:t>
            </a:r>
            <a:br>
              <a:rPr lang="en-GB" sz="4000" b="1" dirty="0">
                <a:solidFill>
                  <a:srgbClr val="FFFFFF"/>
                </a:solidFill>
                <a:latin typeface="+mn-lt"/>
              </a:rPr>
            </a:br>
            <a:r>
              <a:rPr lang="en-GB" sz="4000" b="1" dirty="0">
                <a:solidFill>
                  <a:srgbClr val="FFFFFF"/>
                </a:solidFill>
                <a:latin typeface="+mn-lt"/>
              </a:rPr>
              <a:t> </a:t>
            </a:r>
            <a:br>
              <a:rPr lang="en-GB" sz="4000" b="1" dirty="0">
                <a:solidFill>
                  <a:srgbClr val="FFFFFF"/>
                </a:solidFill>
                <a:latin typeface="+mn-lt"/>
              </a:rPr>
            </a:br>
            <a:r>
              <a:rPr lang="en-GB" sz="4000" b="1" dirty="0">
                <a:solidFill>
                  <a:srgbClr val="FFFFFF"/>
                </a:solidFill>
                <a:latin typeface="+mn-lt"/>
              </a:rPr>
              <a:t>International Journal of Emergency Services </a:t>
            </a:r>
          </a:p>
        </p:txBody>
      </p:sp>
      <p:sp>
        <p:nvSpPr>
          <p:cNvPr id="52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08BF4E0-BCF6-4468-9B5B-E580B3EDB3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endParaRPr lang="en-GB" sz="1700" dirty="0">
              <a:solidFill>
                <a:srgbClr val="FEFFFF"/>
              </a:solidFill>
            </a:endParaRPr>
          </a:p>
          <a:p>
            <a:r>
              <a:rPr lang="en-GB" sz="1700" b="1" dirty="0">
                <a:solidFill>
                  <a:srgbClr val="FEFFFF"/>
                </a:solidFill>
              </a:rPr>
              <a:t>Opening editorial: </a:t>
            </a:r>
            <a:r>
              <a:rPr lang="en-GB" sz="1700" dirty="0">
                <a:solidFill>
                  <a:srgbClr val="FEFFFF"/>
                </a:solidFill>
              </a:rPr>
              <a:t>“Bridging the theory and practise gap in emergency services research: the case for a new journal” IJES 2012 Vol 1 (1) pp. 4-9.</a:t>
            </a:r>
          </a:p>
          <a:p>
            <a:endParaRPr lang="en-GB" sz="1700" dirty="0">
              <a:solidFill>
                <a:srgbClr val="FEFFFF"/>
              </a:solidFill>
            </a:endParaRPr>
          </a:p>
          <a:p>
            <a:r>
              <a:rPr lang="en-GB" sz="1700" b="1" dirty="0">
                <a:solidFill>
                  <a:srgbClr val="FEFFFF"/>
                </a:solidFill>
              </a:rPr>
              <a:t>Context: </a:t>
            </a:r>
            <a:r>
              <a:rPr lang="en-GB" sz="1700" dirty="0">
                <a:solidFill>
                  <a:srgbClr val="FEFFFF"/>
                </a:solidFill>
              </a:rPr>
              <a:t>Police/Criminal Justice better served by journals than the two smaller blue-light services, but the interrelationships and interdependencies </a:t>
            </a:r>
            <a:r>
              <a:rPr lang="en-GB" sz="1700" dirty="0">
                <a:solidFill>
                  <a:srgbClr val="FEFFFF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between the services made its exclusion from the core purposes of the journal illogical.</a:t>
            </a:r>
          </a:p>
          <a:p>
            <a:endParaRPr lang="en-GB" sz="1700" dirty="0">
              <a:solidFill>
                <a:srgbClr val="FEFFFF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r>
              <a:rPr lang="en-GB" sz="1700" dirty="0">
                <a:solidFill>
                  <a:srgbClr val="FEFFFF"/>
                </a:solidFill>
              </a:rPr>
              <a:t>Purpose of the paper is to revisit the alleged gap between academic research and professional practice in the three emergency services – not to review the journal’s coverage of the issue.</a:t>
            </a:r>
          </a:p>
        </p:txBody>
      </p:sp>
    </p:spTree>
    <p:extLst>
      <p:ext uri="{BB962C8B-B14F-4D97-AF65-F5344CB8AC3E}">
        <p14:creationId xmlns:p14="http://schemas.microsoft.com/office/powerpoint/2010/main" val="2295570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9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2" y="453981"/>
            <a:ext cx="6675120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5A1E054-8B21-47CC-A333-D2127F679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0"/>
            <a:ext cx="6089904" cy="1426464"/>
          </a:xfrm>
        </p:spPr>
        <p:txBody>
          <a:bodyPr>
            <a:normAutofit/>
          </a:bodyPr>
          <a:lstStyle/>
          <a:p>
            <a:r>
              <a:rPr lang="en-GB" b="1">
                <a:solidFill>
                  <a:srgbClr val="FFFFFF"/>
                </a:solidFill>
                <a:latin typeface="+mn-lt"/>
              </a:rPr>
              <a:t>Some contextual changes</a:t>
            </a:r>
          </a:p>
        </p:txBody>
      </p:sp>
      <p:sp>
        <p:nvSpPr>
          <p:cNvPr id="23" name="Rectangle 11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77100" y="461737"/>
            <a:ext cx="2149361" cy="1870055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4" name="Rectangle 13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73768" y="453155"/>
            <a:ext cx="2149358" cy="1878638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5" name="Rectangle 15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0" y="2480956"/>
            <a:ext cx="11264206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46E22EC-2625-4FA0-BF82-AF726DFBAA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9456" y="2798385"/>
            <a:ext cx="10597729" cy="3283260"/>
          </a:xfrm>
        </p:spPr>
        <p:txBody>
          <a:bodyPr anchor="ctr">
            <a:normAutofit/>
          </a:bodyPr>
          <a:lstStyle/>
          <a:p>
            <a:endParaRPr lang="en-GB" sz="17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r>
              <a:rPr lang="en-GB" sz="17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Austerity and sustained reductions in Public Investment – both in emergency services and in HEIs</a:t>
            </a:r>
          </a:p>
          <a:p>
            <a:r>
              <a:rPr lang="en-GB" sz="1700" dirty="0"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Devolution, decentralisation (and Brexit?) in the UK has made the organisational landscape more complex</a:t>
            </a:r>
            <a:r>
              <a:rPr kumimoji="0" lang="en-GB" sz="1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 </a:t>
            </a:r>
          </a:p>
          <a:p>
            <a:r>
              <a:rPr lang="en-GB" sz="17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In HEI context, how effective or relevant academic research is to practice is becoming more rather than less important (International Accreditations; Research Excellence Frameworks; Research Grant Funding Government Policy)</a:t>
            </a:r>
          </a:p>
          <a:p>
            <a:r>
              <a:rPr lang="en-GB" sz="17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In the emergency services, there has been an increased need for multi-agency cooperation or “interoperability” between the 3 services and their collaborators</a:t>
            </a:r>
          </a:p>
          <a:p>
            <a:pPr marL="228600" marR="0" lvl="0" indent="-228600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‘Evidenced based’ policy making and practice in the UK has declined at national government level which traditionally has been a strong characteristic of emergency services</a:t>
            </a:r>
          </a:p>
          <a:p>
            <a:endParaRPr lang="en-GB" sz="1700" dirty="0"/>
          </a:p>
        </p:txBody>
      </p:sp>
    </p:spTree>
    <p:extLst>
      <p:ext uri="{BB962C8B-B14F-4D97-AF65-F5344CB8AC3E}">
        <p14:creationId xmlns:p14="http://schemas.microsoft.com/office/powerpoint/2010/main" val="2436382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5A1E054-8B21-47CC-A333-D2127F679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 Conceptual Model</a:t>
            </a:r>
          </a:p>
        </p:txBody>
      </p:sp>
      <p:pic>
        <p:nvPicPr>
          <p:cNvPr id="3" name="Content Placeholder 2" descr="Table&#10;&#10;Description automatically generated">
            <a:extLst>
              <a:ext uri="{FF2B5EF4-FFF2-40B4-BE49-F238E27FC236}">
                <a16:creationId xmlns:a16="http://schemas.microsoft.com/office/drawing/2014/main" id="{26BC0CEA-49FE-4386-84E8-73E660D305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4" t="8381"/>
          <a:stretch/>
        </p:blipFill>
        <p:spPr>
          <a:xfrm>
            <a:off x="1296020" y="1790639"/>
            <a:ext cx="9561368" cy="4258397"/>
          </a:xfrm>
          <a:prstGeom prst="rect">
            <a:avLst/>
          </a:prstGeom>
        </p:spPr>
      </p:pic>
      <p:sp>
        <p:nvSpPr>
          <p:cNvPr id="20" name="Content Placeholder 4">
            <a:extLst>
              <a:ext uri="{FF2B5EF4-FFF2-40B4-BE49-F238E27FC236}">
                <a16:creationId xmlns:a16="http://schemas.microsoft.com/office/drawing/2014/main" id="{BEA355EB-9A7A-43F9-BF69-69DCD090135C}"/>
              </a:ext>
            </a:extLst>
          </p:cNvPr>
          <p:cNvSpPr txBox="1">
            <a:spLocks/>
          </p:cNvSpPr>
          <p:nvPr/>
        </p:nvSpPr>
        <p:spPr>
          <a:xfrm>
            <a:off x="2058462" y="6206248"/>
            <a:ext cx="9708995" cy="5268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700" b="1" dirty="0"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600" b="1" dirty="0"/>
              <a:t>Figure 1. Adapted from “The research practice gap on accounting in the public services” (</a:t>
            </a:r>
            <a:r>
              <a:rPr lang="en-GB" sz="1600" b="1" dirty="0" err="1"/>
              <a:t>Dudau</a:t>
            </a:r>
            <a:r>
              <a:rPr lang="en-GB" sz="1600" b="1" dirty="0"/>
              <a:t> et al., 2015)</a:t>
            </a:r>
          </a:p>
          <a:p>
            <a:endParaRPr lang="en-GB" sz="1700" b="1" dirty="0"/>
          </a:p>
        </p:txBody>
      </p:sp>
    </p:spTree>
    <p:extLst>
      <p:ext uri="{BB962C8B-B14F-4D97-AF65-F5344CB8AC3E}">
        <p14:creationId xmlns:p14="http://schemas.microsoft.com/office/powerpoint/2010/main" val="48043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58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5A1E054-8B21-47CC-A333-D2127F679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The model as refined for this paper</a:t>
            </a:r>
          </a:p>
        </p:txBody>
      </p:sp>
      <p:pic>
        <p:nvPicPr>
          <p:cNvPr id="9" name="Picture 8" descr="Graphical user interface, table&#10;&#10;Description automatically generated">
            <a:extLst>
              <a:ext uri="{FF2B5EF4-FFF2-40B4-BE49-F238E27FC236}">
                <a16:creationId xmlns:a16="http://schemas.microsoft.com/office/drawing/2014/main" id="{AE9BBB28-E34E-4FD5-BD54-6F01417930E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25" r="1418" b="9947"/>
          <a:stretch/>
        </p:blipFill>
        <p:spPr>
          <a:xfrm>
            <a:off x="67561" y="1725105"/>
            <a:ext cx="12019169" cy="4411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606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0" name="Rectangle 7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5A1E054-8B21-47CC-A333-D2127F679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Fire and Rescue Services - 2010</a:t>
            </a:r>
          </a:p>
        </p:txBody>
      </p:sp>
      <p:sp>
        <p:nvSpPr>
          <p:cNvPr id="14" name="Content Placeholder 5">
            <a:extLst>
              <a:ext uri="{FF2B5EF4-FFF2-40B4-BE49-F238E27FC236}">
                <a16:creationId xmlns:a16="http://schemas.microsoft.com/office/drawing/2014/main" id="{4BF75BC4-0A29-4572-9863-8112D4F237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49425" y="1824999"/>
            <a:ext cx="3761013" cy="40230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3000" b="1" dirty="0">
                <a:solidFill>
                  <a:srgbClr val="002060"/>
                </a:solidFill>
              </a:rPr>
              <a:t>Research</a:t>
            </a:r>
          </a:p>
          <a:p>
            <a:r>
              <a:rPr lang="en-GB" sz="2400" dirty="0"/>
              <a:t>No of publishing academics</a:t>
            </a:r>
          </a:p>
          <a:p>
            <a:r>
              <a:rPr lang="en-GB" sz="2400" dirty="0"/>
              <a:t>Conference panels</a:t>
            </a:r>
          </a:p>
          <a:p>
            <a:r>
              <a:rPr lang="en-GB" sz="2400" dirty="0"/>
              <a:t>UG/PG courses</a:t>
            </a:r>
          </a:p>
          <a:p>
            <a:r>
              <a:rPr lang="en-GB" sz="2400" dirty="0"/>
              <a:t>Discourse dominated by HR/Industrial Relations, Fire Engineering and Resistant Materials</a:t>
            </a:r>
          </a:p>
          <a:p>
            <a:r>
              <a:rPr lang="en-GB" sz="2400" dirty="0"/>
              <a:t>International research  </a:t>
            </a:r>
          </a:p>
          <a:p>
            <a:endParaRPr lang="en-GB" dirty="0"/>
          </a:p>
        </p:txBody>
      </p:sp>
      <p:sp>
        <p:nvSpPr>
          <p:cNvPr id="15" name="Content Placeholder 6">
            <a:extLst>
              <a:ext uri="{FF2B5EF4-FFF2-40B4-BE49-F238E27FC236}">
                <a16:creationId xmlns:a16="http://schemas.microsoft.com/office/drawing/2014/main" id="{B11F6437-F4AE-4EB3-825C-A81FEA665BA5}"/>
              </a:ext>
            </a:extLst>
          </p:cNvPr>
          <p:cNvSpPr txBox="1">
            <a:spLocks/>
          </p:cNvSpPr>
          <p:nvPr/>
        </p:nvSpPr>
        <p:spPr>
          <a:xfrm>
            <a:off x="7749506" y="1771731"/>
            <a:ext cx="3533274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b="1" dirty="0">
                <a:solidFill>
                  <a:srgbClr val="002060"/>
                </a:solidFill>
              </a:rPr>
              <a:t>Practice</a:t>
            </a:r>
          </a:p>
          <a:p>
            <a:r>
              <a:rPr lang="en-GB" sz="2400" dirty="0"/>
              <a:t>Strong but insular service culture</a:t>
            </a:r>
          </a:p>
          <a:p>
            <a:r>
              <a:rPr lang="en-GB" sz="2400" dirty="0"/>
              <a:t>Standards and evidence based </a:t>
            </a:r>
          </a:p>
          <a:p>
            <a:r>
              <a:rPr lang="en-GB" sz="2400" dirty="0"/>
              <a:t>Co-production of policy and delivery</a:t>
            </a:r>
          </a:p>
          <a:p>
            <a:r>
              <a:rPr lang="en-GB" sz="2400" dirty="0"/>
              <a:t>Strong public support</a:t>
            </a:r>
          </a:p>
          <a:p>
            <a:r>
              <a:rPr lang="en-GB" sz="2400" dirty="0"/>
              <a:t>Friendly or benign media coverage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475B589-E7B9-41DB-9743-09F7C5A04DE1}"/>
              </a:ext>
            </a:extLst>
          </p:cNvPr>
          <p:cNvSpPr txBox="1"/>
          <p:nvPr/>
        </p:nvSpPr>
        <p:spPr>
          <a:xfrm>
            <a:off x="4646510" y="1824999"/>
            <a:ext cx="2721429" cy="435133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endParaRPr lang="en-GB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06C2644-8B44-48FC-BBE9-03368D256F58}"/>
              </a:ext>
            </a:extLst>
          </p:cNvPr>
          <p:cNvSpPr txBox="1"/>
          <p:nvPr/>
        </p:nvSpPr>
        <p:spPr>
          <a:xfrm>
            <a:off x="4328533" y="1738678"/>
            <a:ext cx="3221312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2060"/>
                </a:solidFill>
              </a:rPr>
              <a:t>Bridging</a:t>
            </a:r>
            <a:r>
              <a:rPr lang="en-GB" sz="2800" dirty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Audit Commission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Fire &amp; Emergency Planning Colleges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All Party Parliamentary Interest Group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Ad hoc Fire Sector Interest Groups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Strong Fire Brigade Union (FBU)</a:t>
            </a:r>
          </a:p>
        </p:txBody>
      </p:sp>
    </p:spTree>
    <p:extLst>
      <p:ext uri="{BB962C8B-B14F-4D97-AF65-F5344CB8AC3E}">
        <p14:creationId xmlns:p14="http://schemas.microsoft.com/office/powerpoint/2010/main" val="674408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0" name="Rectangle 7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5A1E054-8B21-47CC-A333-D2127F679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Fire and Rescue Services - 2020</a:t>
            </a:r>
          </a:p>
        </p:txBody>
      </p:sp>
      <p:sp>
        <p:nvSpPr>
          <p:cNvPr id="19" name="Content Placeholder 5">
            <a:extLst>
              <a:ext uri="{FF2B5EF4-FFF2-40B4-BE49-F238E27FC236}">
                <a16:creationId xmlns:a16="http://schemas.microsoft.com/office/drawing/2014/main" id="{26DA235D-7999-4A4C-BA3E-7A0DBC2042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376101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000" b="1" dirty="0">
                <a:solidFill>
                  <a:srgbClr val="002060"/>
                </a:solidFill>
              </a:rPr>
              <a:t>Research</a:t>
            </a:r>
          </a:p>
          <a:p>
            <a:r>
              <a:rPr lang="en-GB" sz="2400" dirty="0"/>
              <a:t>No of publishing academics has increased (marginally)</a:t>
            </a:r>
          </a:p>
          <a:p>
            <a:r>
              <a:rPr lang="en-GB" sz="2400" dirty="0"/>
              <a:t>Conferences and panels have increased </a:t>
            </a:r>
          </a:p>
          <a:p>
            <a:r>
              <a:rPr lang="en-GB" sz="2400" dirty="0"/>
              <a:t>UG/PG courses reduced</a:t>
            </a:r>
          </a:p>
          <a:p>
            <a:r>
              <a:rPr lang="en-GB" sz="2400" dirty="0"/>
              <a:t>Management and interdisciplinary research has been added</a:t>
            </a:r>
          </a:p>
        </p:txBody>
      </p:sp>
      <p:sp>
        <p:nvSpPr>
          <p:cNvPr id="20" name="Content Placeholder 6">
            <a:extLst>
              <a:ext uri="{FF2B5EF4-FFF2-40B4-BE49-F238E27FC236}">
                <a16:creationId xmlns:a16="http://schemas.microsoft.com/office/drawing/2014/main" id="{C935C698-15DB-46F2-9538-BCF0789F8F7B}"/>
              </a:ext>
            </a:extLst>
          </p:cNvPr>
          <p:cNvSpPr txBox="1">
            <a:spLocks/>
          </p:cNvSpPr>
          <p:nvPr/>
        </p:nvSpPr>
        <p:spPr>
          <a:xfrm>
            <a:off x="7820526" y="1807869"/>
            <a:ext cx="3533274" cy="4351338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3000" b="1" dirty="0">
                <a:solidFill>
                  <a:srgbClr val="002060"/>
                </a:solidFill>
              </a:rPr>
              <a:t>Practice</a:t>
            </a:r>
          </a:p>
          <a:p>
            <a:r>
              <a:rPr lang="en-GB" sz="2600" dirty="0"/>
              <a:t>More collaborative culture within the service</a:t>
            </a:r>
          </a:p>
          <a:p>
            <a:r>
              <a:rPr lang="en-GB" sz="2600" dirty="0"/>
              <a:t>Standards and evidence based </a:t>
            </a:r>
          </a:p>
          <a:p>
            <a:r>
              <a:rPr lang="en-GB" sz="2600" dirty="0"/>
              <a:t>Policy, delivery and assurance more siloed</a:t>
            </a:r>
          </a:p>
          <a:p>
            <a:r>
              <a:rPr lang="en-GB" sz="2600" dirty="0"/>
              <a:t>Strong public support</a:t>
            </a:r>
          </a:p>
          <a:p>
            <a:r>
              <a:rPr lang="en-GB" sz="2600" dirty="0"/>
              <a:t>Generally still benign media coverage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BD2EC5B-8FFE-4C39-A2CC-02C64057DD63}"/>
              </a:ext>
            </a:extLst>
          </p:cNvPr>
          <p:cNvSpPr txBox="1"/>
          <p:nvPr/>
        </p:nvSpPr>
        <p:spPr>
          <a:xfrm>
            <a:off x="4735286" y="1825625"/>
            <a:ext cx="2721429" cy="435133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endParaRPr lang="en-GB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33BFFBB-5322-4441-AB7D-DF807FFFC798}"/>
              </a:ext>
            </a:extLst>
          </p:cNvPr>
          <p:cNvSpPr txBox="1"/>
          <p:nvPr/>
        </p:nvSpPr>
        <p:spPr>
          <a:xfrm>
            <a:off x="4371472" y="1752832"/>
            <a:ext cx="3449051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2060"/>
                </a:solidFill>
              </a:rPr>
              <a:t>Bridging</a:t>
            </a:r>
            <a:r>
              <a:rPr lang="en-GB" sz="2800" dirty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HMICFRS/NFCC/ Home Office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Fire Sector Federation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Fire Standards Board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All Party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Weaker Fire Brigade Union (FBU) Parliamentary Interest Group and Home Affairs Select Committee</a:t>
            </a:r>
          </a:p>
        </p:txBody>
      </p:sp>
    </p:spTree>
    <p:extLst>
      <p:ext uri="{BB962C8B-B14F-4D97-AF65-F5344CB8AC3E}">
        <p14:creationId xmlns:p14="http://schemas.microsoft.com/office/powerpoint/2010/main" val="1711144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0" name="Rectangle 7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5A1E054-8B21-47CC-A333-D2127F679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Ambulance Services - 2010</a:t>
            </a:r>
          </a:p>
        </p:txBody>
      </p: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29DF5F40-07BA-4306-BD07-5F42852FEA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3761013" cy="435133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b="1" dirty="0">
                <a:solidFill>
                  <a:srgbClr val="002060"/>
                </a:solidFill>
              </a:rPr>
              <a:t>Research</a:t>
            </a:r>
          </a:p>
          <a:p>
            <a:r>
              <a:rPr lang="en-GB" sz="3200" dirty="0"/>
              <a:t>No of publishing academics, conferences and panels were small and static</a:t>
            </a:r>
          </a:p>
          <a:p>
            <a:r>
              <a:rPr lang="en-GB" sz="3200" dirty="0"/>
              <a:t>Limited UG/PG courses? </a:t>
            </a:r>
          </a:p>
          <a:p>
            <a:r>
              <a:rPr lang="en-GB" sz="3200" dirty="0"/>
              <a:t>Medical and clinical issues dominated – little management, interdisciplinary or international  research</a:t>
            </a:r>
          </a:p>
          <a:p>
            <a:r>
              <a:rPr lang="en-GB" sz="3200" dirty="0"/>
              <a:t>Few grants to research about AS</a:t>
            </a:r>
          </a:p>
          <a:p>
            <a:r>
              <a:rPr lang="en-GB" sz="3200" dirty="0"/>
              <a:t>Fewer journal articles </a:t>
            </a:r>
          </a:p>
          <a:p>
            <a:r>
              <a:rPr lang="fr-FR" sz="3200" dirty="0"/>
              <a:t>Limited management, non-</a:t>
            </a:r>
            <a:r>
              <a:rPr lang="fr-FR" sz="3200" dirty="0" err="1"/>
              <a:t>clinical</a:t>
            </a:r>
            <a:r>
              <a:rPr lang="fr-FR" sz="3200" dirty="0"/>
              <a:t> </a:t>
            </a:r>
            <a:r>
              <a:rPr lang="fr-FR" sz="3200" dirty="0" err="1"/>
              <a:t>journals</a:t>
            </a:r>
            <a:r>
              <a:rPr lang="fr-FR" sz="3200" dirty="0"/>
              <a:t> (e.g. IJES) </a:t>
            </a:r>
          </a:p>
          <a:p>
            <a:endParaRPr lang="en-GB" sz="2400" dirty="0"/>
          </a:p>
        </p:txBody>
      </p:sp>
      <p:sp>
        <p:nvSpPr>
          <p:cNvPr id="14" name="Content Placeholder 6">
            <a:extLst>
              <a:ext uri="{FF2B5EF4-FFF2-40B4-BE49-F238E27FC236}">
                <a16:creationId xmlns:a16="http://schemas.microsoft.com/office/drawing/2014/main" id="{6BD1675E-95D9-4FFA-9CCD-EFE6BCB81BF6}"/>
              </a:ext>
            </a:extLst>
          </p:cNvPr>
          <p:cNvSpPr txBox="1">
            <a:spLocks/>
          </p:cNvSpPr>
          <p:nvPr/>
        </p:nvSpPr>
        <p:spPr>
          <a:xfrm>
            <a:off x="7820526" y="1843381"/>
            <a:ext cx="4125668" cy="4695071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3700" b="1" dirty="0">
                <a:solidFill>
                  <a:srgbClr val="002060"/>
                </a:solidFill>
              </a:rPr>
              <a:t>Practice</a:t>
            </a:r>
          </a:p>
          <a:p>
            <a:r>
              <a:rPr lang="en-GB" sz="2900" dirty="0"/>
              <a:t>Command and control culture</a:t>
            </a:r>
          </a:p>
          <a:p>
            <a:r>
              <a:rPr lang="en-GB" sz="2900" dirty="0"/>
              <a:t>Service very insular oriented </a:t>
            </a:r>
          </a:p>
          <a:p>
            <a:r>
              <a:rPr lang="en-GB" sz="2900" dirty="0"/>
              <a:t>Response time dominated performance regime </a:t>
            </a:r>
          </a:p>
          <a:p>
            <a:r>
              <a:rPr lang="en-GB" sz="2900" dirty="0"/>
              <a:t>Blame culture within the service</a:t>
            </a:r>
          </a:p>
          <a:p>
            <a:r>
              <a:rPr lang="en-GB" sz="2900" dirty="0"/>
              <a:t>Operational orientation over strategic vision </a:t>
            </a:r>
          </a:p>
          <a:p>
            <a:r>
              <a:rPr lang="en-GB" sz="2900" dirty="0"/>
              <a:t>Policy, delivery and assurance not a priority </a:t>
            </a:r>
          </a:p>
          <a:p>
            <a:r>
              <a:rPr lang="en-GB" sz="2900" dirty="0"/>
              <a:t>Standards and evidence based </a:t>
            </a:r>
          </a:p>
          <a:p>
            <a:r>
              <a:rPr lang="en-GB" sz="2900" dirty="0"/>
              <a:t>Strong public support</a:t>
            </a:r>
          </a:p>
          <a:p>
            <a:r>
              <a:rPr lang="en-GB" sz="2900" dirty="0"/>
              <a:t>Very benign media coverage, restricted to negative outcomes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DD3BEA8-ADA5-4D0A-94B9-F86BA76D0CFD}"/>
              </a:ext>
            </a:extLst>
          </p:cNvPr>
          <p:cNvSpPr txBox="1"/>
          <p:nvPr/>
        </p:nvSpPr>
        <p:spPr>
          <a:xfrm>
            <a:off x="4735286" y="1825625"/>
            <a:ext cx="2721429" cy="435133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endParaRPr lang="en-GB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77571CD-0C35-4D15-9974-115779C4DCC1}"/>
              </a:ext>
            </a:extLst>
          </p:cNvPr>
          <p:cNvSpPr txBox="1"/>
          <p:nvPr/>
        </p:nvSpPr>
        <p:spPr>
          <a:xfrm>
            <a:off x="4371474" y="1770585"/>
            <a:ext cx="3449051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b="1" dirty="0">
                <a:solidFill>
                  <a:srgbClr val="002060"/>
                </a:solidFill>
              </a:rPr>
              <a:t>Bridging</a:t>
            </a:r>
            <a:r>
              <a:rPr lang="en-GB" sz="2800" dirty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/>
              <a:t>NHS culture favours research- practice nexus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/>
              <a:t>AACE and NHS Confederation (Ambulance service group)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/>
              <a:t>CCG and NICE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/>
              <a:t>Weak professional associations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/>
              <a:t>Strong trade union (UNISON)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/>
              <a:t>College of Paramedics</a:t>
            </a:r>
          </a:p>
          <a:p>
            <a:endParaRPr lang="en-GB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102993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1162</Words>
  <Application>Microsoft Office PowerPoint</Application>
  <PresentationFormat>Widescreen</PresentationFormat>
  <Paragraphs>162</Paragraphs>
  <Slides>13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The Research-Practice gap in Emergency Services in England: Expanding or Contracting?  Pete Murphy, Paresh Wankhade, Katarzyna Lakoma </vt:lpstr>
      <vt:lpstr>This we hold to be self-evident</vt:lpstr>
      <vt:lpstr>10th Anniversary   International Journal of Emergency Services </vt:lpstr>
      <vt:lpstr>Some contextual changes</vt:lpstr>
      <vt:lpstr>A Conceptual Model</vt:lpstr>
      <vt:lpstr>The model as refined for this paper</vt:lpstr>
      <vt:lpstr>Fire and Rescue Services - 2010</vt:lpstr>
      <vt:lpstr>Fire and Rescue Services - 2020</vt:lpstr>
      <vt:lpstr>Ambulance Services - 2010</vt:lpstr>
      <vt:lpstr>Ambulance Services - 2020</vt:lpstr>
      <vt:lpstr>Police Services - 2010</vt:lpstr>
      <vt:lpstr>Police Services - 2020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JUC PAC Annual Conference 2021  How Place Matters?  Leadership, Governance and Public Administration  De Montfort University Leicester  7th-8th September 2021</dc:title>
  <dc:creator>Murphy, Peter</dc:creator>
  <cp:lastModifiedBy>Sullivan, Linda</cp:lastModifiedBy>
  <cp:revision>45</cp:revision>
  <dcterms:created xsi:type="dcterms:W3CDTF">2021-08-06T12:48:35Z</dcterms:created>
  <dcterms:modified xsi:type="dcterms:W3CDTF">2021-09-09T13:24:52Z</dcterms:modified>
</cp:coreProperties>
</file>