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25"/>
  </p:notesMasterIdLst>
  <p:sldIdLst>
    <p:sldId id="256" r:id="rId2"/>
    <p:sldId id="257" r:id="rId3"/>
    <p:sldId id="258" r:id="rId4"/>
    <p:sldId id="259" r:id="rId5"/>
    <p:sldId id="263" r:id="rId6"/>
    <p:sldId id="260" r:id="rId7"/>
    <p:sldId id="266" r:id="rId8"/>
    <p:sldId id="282" r:id="rId9"/>
    <p:sldId id="283" r:id="rId10"/>
    <p:sldId id="267" r:id="rId11"/>
    <p:sldId id="268" r:id="rId12"/>
    <p:sldId id="269" r:id="rId13"/>
    <p:sldId id="270" r:id="rId14"/>
    <p:sldId id="277" r:id="rId15"/>
    <p:sldId id="272" r:id="rId16"/>
    <p:sldId id="273" r:id="rId17"/>
    <p:sldId id="274" r:id="rId18"/>
    <p:sldId id="275" r:id="rId19"/>
    <p:sldId id="276" r:id="rId20"/>
    <p:sldId id="278" r:id="rId21"/>
    <p:sldId id="279" r:id="rId22"/>
    <p:sldId id="280" r:id="rId23"/>
    <p:sldId id="281" r:id="rId24"/>
  </p:sldIdLst>
  <p:sldSz cx="12192000" cy="6858000"/>
  <p:notesSz cx="6794500" cy="9906000"/>
  <p:defaultTextStyle>
    <a:defPPr>
      <a:defRPr lang="en-GB"/>
    </a:defPPr>
    <a:lvl1pPr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800" kern="1200">
        <a:solidFill>
          <a:srgbClr val="004D75"/>
        </a:solidFill>
        <a:latin typeface="Verdana" panose="020B0604030504040204" pitchFamily="34" charset="0"/>
        <a:ea typeface="+mn-ea"/>
        <a:cs typeface="Arial" panose="020B0604020202020204" pitchFamily="34" charset="0"/>
      </a:defRPr>
    </a:lvl5pPr>
    <a:lvl6pPr marL="22860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6pPr>
    <a:lvl7pPr marL="27432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7pPr>
    <a:lvl8pPr marL="32004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8pPr>
    <a:lvl9pPr marL="3657600" algn="l" defTabSz="914400" rtl="0" eaLnBrk="1" latinLnBrk="0" hangingPunct="1">
      <a:defRPr sz="2800" kern="1200">
        <a:solidFill>
          <a:srgbClr val="004D75"/>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pos="4040" userDrawn="1">
          <p15:clr>
            <a:srgbClr val="A4A3A4"/>
          </p15:clr>
        </p15:guide>
        <p15:guide id="5"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186" autoAdjust="0"/>
  </p:normalViewPr>
  <p:slideViewPr>
    <p:cSldViewPr snapToGrid="0">
      <p:cViewPr varScale="1">
        <p:scale>
          <a:sx n="62" d="100"/>
          <a:sy n="62" d="100"/>
        </p:scale>
        <p:origin x="1136" y="56"/>
      </p:cViewPr>
      <p:guideLst>
        <p:guide orient="horz" pos="2160"/>
        <p:guide pos="3840"/>
        <p:guide pos="3940"/>
        <p:guide pos="4040"/>
        <p:guide orient="horz" pos="2260"/>
      </p:guideLst>
    </p:cSldViewPr>
  </p:slideViewPr>
  <p:notesTextViewPr>
    <p:cViewPr>
      <p:scale>
        <a:sx n="50" d="100"/>
        <a:sy n="50" d="100"/>
      </p:scale>
      <p:origin x="0" y="0"/>
    </p:cViewPr>
  </p:notesTextViewPr>
  <p:sorterViewPr>
    <p:cViewPr>
      <p:scale>
        <a:sx n="200" d="100"/>
        <a:sy n="200" d="100"/>
      </p:scale>
      <p:origin x="0" y="-247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6598106469662868"/>
          <c:y val="3.116435796849433E-2"/>
          <c:w val="0.79131126449006262"/>
          <c:h val="0.77771648018988615"/>
        </c:manualLayout>
      </c:layout>
      <c:barChart>
        <c:barDir val="col"/>
        <c:grouping val="clustered"/>
        <c:varyColors val="0"/>
        <c:ser>
          <c:idx val="0"/>
          <c:order val="0"/>
          <c:tx>
            <c:strRef>
              <c:f>[Book1.xlsx]Sheet1!$AJ$17</c:f>
              <c:strCache>
                <c:ptCount val="1"/>
                <c:pt idx="0">
                  <c:v>Income</c:v>
                </c:pt>
              </c:strCache>
            </c:strRef>
          </c:tx>
          <c:spPr>
            <a:solidFill>
              <a:schemeClr val="accent2">
                <a:shade val="65000"/>
              </a:schemeClr>
            </a:solidFill>
            <a:ln>
              <a:noFill/>
            </a:ln>
            <a:effectLst/>
          </c:spPr>
          <c:invertIfNegative val="0"/>
          <c:val>
            <c:numRef>
              <c:f>[Book1.xlsx]Sheet1!$AJ$18:$AJ$27</c:f>
              <c:numCache>
                <c:formatCode>0.00</c:formatCode>
                <c:ptCount val="10"/>
                <c:pt idx="0">
                  <c:v>19.395445134575571</c:v>
                </c:pt>
                <c:pt idx="1">
                  <c:v>16.952380952380953</c:v>
                </c:pt>
                <c:pt idx="2">
                  <c:v>15.403726708074533</c:v>
                </c:pt>
                <c:pt idx="3">
                  <c:v>13.598343685300208</c:v>
                </c:pt>
                <c:pt idx="4">
                  <c:v>10.575569358178054</c:v>
                </c:pt>
                <c:pt idx="5">
                  <c:v>7.0559006211180124</c:v>
                </c:pt>
                <c:pt idx="6">
                  <c:v>5.8633540372670812</c:v>
                </c:pt>
                <c:pt idx="7">
                  <c:v>4.5962732919254661</c:v>
                </c:pt>
                <c:pt idx="8">
                  <c:v>2.7743271221532093</c:v>
                </c:pt>
                <c:pt idx="9">
                  <c:v>3.7846790890269149</c:v>
                </c:pt>
              </c:numCache>
            </c:numRef>
          </c:val>
          <c:extLst>
            <c:ext xmlns:c16="http://schemas.microsoft.com/office/drawing/2014/chart" uri="{C3380CC4-5D6E-409C-BE32-E72D297353CC}">
              <c16:uniqueId val="{00000000-81B2-4B8F-BE2A-9CC019F30476}"/>
            </c:ext>
          </c:extLst>
        </c:ser>
        <c:ser>
          <c:idx val="1"/>
          <c:order val="1"/>
          <c:tx>
            <c:strRef>
              <c:f>[Book1.xlsx]Sheet1!$AK$17</c:f>
              <c:strCache>
                <c:ptCount val="1"/>
                <c:pt idx="0">
                  <c:v>Employment</c:v>
                </c:pt>
              </c:strCache>
            </c:strRef>
          </c:tx>
          <c:spPr>
            <a:solidFill>
              <a:srgbClr val="00B050"/>
            </a:solidFill>
            <a:ln>
              <a:solidFill>
                <a:schemeClr val="bg1"/>
              </a:solidFill>
            </a:ln>
            <a:effectLst/>
          </c:spPr>
          <c:invertIfNegative val="0"/>
          <c:val>
            <c:numRef>
              <c:f>[Book1.xlsx]Sheet1!$AK$18:$AK$27</c:f>
              <c:numCache>
                <c:formatCode>0.00</c:formatCode>
                <c:ptCount val="10"/>
                <c:pt idx="0">
                  <c:v>22.244306418219463</c:v>
                </c:pt>
                <c:pt idx="1">
                  <c:v>13.855072463768117</c:v>
                </c:pt>
                <c:pt idx="2">
                  <c:v>13.606625258799172</c:v>
                </c:pt>
                <c:pt idx="3">
                  <c:v>12.786749482401657</c:v>
                </c:pt>
                <c:pt idx="4">
                  <c:v>9.4161490683229818</c:v>
                </c:pt>
                <c:pt idx="5">
                  <c:v>7.7681159420289863</c:v>
                </c:pt>
                <c:pt idx="6">
                  <c:v>6.1283643892339539</c:v>
                </c:pt>
                <c:pt idx="7">
                  <c:v>4.703933747412008</c:v>
                </c:pt>
                <c:pt idx="8">
                  <c:v>4.1159420289855069</c:v>
                </c:pt>
                <c:pt idx="9">
                  <c:v>5.374741200828157</c:v>
                </c:pt>
              </c:numCache>
            </c:numRef>
          </c:val>
          <c:extLst>
            <c:ext xmlns:c16="http://schemas.microsoft.com/office/drawing/2014/chart" uri="{C3380CC4-5D6E-409C-BE32-E72D297353CC}">
              <c16:uniqueId val="{00000001-81B2-4B8F-BE2A-9CC019F30476}"/>
            </c:ext>
          </c:extLst>
        </c:ser>
        <c:ser>
          <c:idx val="2"/>
          <c:order val="2"/>
          <c:tx>
            <c:strRef>
              <c:f>[Book1.xlsx]Sheet1!$AL$17</c:f>
              <c:strCache>
                <c:ptCount val="1"/>
                <c:pt idx="0">
                  <c:v>Education</c:v>
                </c:pt>
              </c:strCache>
            </c:strRef>
          </c:tx>
          <c:spPr>
            <a:solidFill>
              <a:schemeClr val="accent2">
                <a:tint val="65000"/>
              </a:schemeClr>
            </a:solidFill>
            <a:ln>
              <a:noFill/>
            </a:ln>
            <a:effectLst/>
          </c:spPr>
          <c:invertIfNegative val="0"/>
          <c:val>
            <c:numRef>
              <c:f>[Book1.xlsx]Sheet1!$AL$18:$AL$27</c:f>
              <c:numCache>
                <c:formatCode>0.00</c:formatCode>
                <c:ptCount val="10"/>
                <c:pt idx="0">
                  <c:v>16.356107660455489</c:v>
                </c:pt>
                <c:pt idx="1">
                  <c:v>15.950310559006212</c:v>
                </c:pt>
                <c:pt idx="2">
                  <c:v>14.202898550724639</c:v>
                </c:pt>
                <c:pt idx="3">
                  <c:v>10.592132505175982</c:v>
                </c:pt>
                <c:pt idx="4">
                  <c:v>9.6728778467908914</c:v>
                </c:pt>
                <c:pt idx="5">
                  <c:v>8.8033126293995867</c:v>
                </c:pt>
                <c:pt idx="6">
                  <c:v>7.0559006211180124</c:v>
                </c:pt>
                <c:pt idx="7">
                  <c:v>6.2443064182194616</c:v>
                </c:pt>
                <c:pt idx="8">
                  <c:v>6.1200828157349898</c:v>
                </c:pt>
                <c:pt idx="9">
                  <c:v>5.0020703933747415</c:v>
                </c:pt>
              </c:numCache>
            </c:numRef>
          </c:val>
          <c:extLst>
            <c:ext xmlns:c16="http://schemas.microsoft.com/office/drawing/2014/chart" uri="{C3380CC4-5D6E-409C-BE32-E72D297353CC}">
              <c16:uniqueId val="{00000002-81B2-4B8F-BE2A-9CC019F30476}"/>
            </c:ext>
          </c:extLst>
        </c:ser>
        <c:dLbls>
          <c:showLegendKey val="0"/>
          <c:showVal val="0"/>
          <c:showCatName val="0"/>
          <c:showSerName val="0"/>
          <c:showPercent val="0"/>
          <c:showBubbleSize val="0"/>
        </c:dLbls>
        <c:gapWidth val="219"/>
        <c:overlap val="-27"/>
        <c:axId val="515267480"/>
        <c:axId val="515262232"/>
      </c:barChart>
      <c:catAx>
        <c:axId val="515267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Decile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5262232"/>
        <c:crosses val="autoZero"/>
        <c:auto val="1"/>
        <c:lblAlgn val="ctr"/>
        <c:lblOffset val="100"/>
        <c:noMultiLvlLbl val="0"/>
      </c:catAx>
      <c:valAx>
        <c:axId val="515262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Total Outlets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5267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[Book1.xlsx]Sheet1!$AP$17</c:f>
              <c:strCache>
                <c:ptCount val="1"/>
                <c:pt idx="0">
                  <c:v>Income</c:v>
                </c:pt>
              </c:strCache>
            </c:strRef>
          </c:tx>
          <c:spPr>
            <a:solidFill>
              <a:schemeClr val="accent2">
                <a:shade val="65000"/>
              </a:schemeClr>
            </a:solidFill>
            <a:ln>
              <a:noFill/>
            </a:ln>
            <a:effectLst/>
          </c:spPr>
          <c:invertIfNegative val="0"/>
          <c:val>
            <c:numRef>
              <c:f>[Book1.xlsx]Sheet1!$AP$18:$AP$27</c:f>
              <c:numCache>
                <c:formatCode>0.00</c:formatCode>
                <c:ptCount val="10"/>
                <c:pt idx="0">
                  <c:v>9.7814107274063193</c:v>
                </c:pt>
                <c:pt idx="1">
                  <c:v>11.820352681851579</c:v>
                </c:pt>
                <c:pt idx="2">
                  <c:v>12.06833210874357</c:v>
                </c:pt>
                <c:pt idx="3">
                  <c:v>13.032696546656869</c:v>
                </c:pt>
                <c:pt idx="4">
                  <c:v>12.26120499632623</c:v>
                </c:pt>
                <c:pt idx="5">
                  <c:v>10.157972079353417</c:v>
                </c:pt>
                <c:pt idx="6">
                  <c:v>8.8997060984570169</c:v>
                </c:pt>
                <c:pt idx="7">
                  <c:v>8.2292432035268188</c:v>
                </c:pt>
                <c:pt idx="8">
                  <c:v>6.8423952975753126</c:v>
                </c:pt>
                <c:pt idx="9">
                  <c:v>6.9066862601028651</c:v>
                </c:pt>
              </c:numCache>
            </c:numRef>
          </c:val>
          <c:extLst>
            <c:ext xmlns:c16="http://schemas.microsoft.com/office/drawing/2014/chart" uri="{C3380CC4-5D6E-409C-BE32-E72D297353CC}">
              <c16:uniqueId val="{00000000-9A6F-4EC7-AC53-E1CB3C3D17C2}"/>
            </c:ext>
          </c:extLst>
        </c:ser>
        <c:ser>
          <c:idx val="1"/>
          <c:order val="1"/>
          <c:tx>
            <c:strRef>
              <c:f>[Book1.xlsx]Sheet1!$AQ$17</c:f>
              <c:strCache>
                <c:ptCount val="1"/>
                <c:pt idx="0">
                  <c:v>Employment</c:v>
                </c:pt>
              </c:strCache>
            </c:strRef>
          </c:tx>
          <c:spPr>
            <a:solidFill>
              <a:srgbClr val="00B050"/>
            </a:solidFill>
            <a:ln>
              <a:noFill/>
            </a:ln>
            <a:effectLst/>
          </c:spPr>
          <c:invertIfNegative val="0"/>
          <c:val>
            <c:numRef>
              <c:f>[Book1.xlsx]Sheet1!$AQ$18:$AQ$27</c:f>
              <c:numCache>
                <c:formatCode>0.00</c:formatCode>
                <c:ptCount val="10"/>
                <c:pt idx="0">
                  <c:v>11.462160176340925</c:v>
                </c:pt>
                <c:pt idx="1">
                  <c:v>10.855988243938281</c:v>
                </c:pt>
                <c:pt idx="2">
                  <c:v>11.645848640705363</c:v>
                </c:pt>
                <c:pt idx="3">
                  <c:v>11.471344599559147</c:v>
                </c:pt>
                <c:pt idx="4">
                  <c:v>11.260102865540043</c:v>
                </c:pt>
                <c:pt idx="5">
                  <c:v>10.17634092578986</c:v>
                </c:pt>
                <c:pt idx="6">
                  <c:v>9.4048493754592197</c:v>
                </c:pt>
                <c:pt idx="7">
                  <c:v>7.8618662747979418</c:v>
                </c:pt>
                <c:pt idx="8">
                  <c:v>7.3659074210139606</c:v>
                </c:pt>
                <c:pt idx="9">
                  <c:v>8.4955914768552532</c:v>
                </c:pt>
              </c:numCache>
            </c:numRef>
          </c:val>
          <c:extLst>
            <c:ext xmlns:c16="http://schemas.microsoft.com/office/drawing/2014/chart" uri="{C3380CC4-5D6E-409C-BE32-E72D297353CC}">
              <c16:uniqueId val="{00000001-9A6F-4EC7-AC53-E1CB3C3D17C2}"/>
            </c:ext>
          </c:extLst>
        </c:ser>
        <c:ser>
          <c:idx val="2"/>
          <c:order val="2"/>
          <c:tx>
            <c:strRef>
              <c:f>[Book1.xlsx]Sheet1!$AR$17</c:f>
              <c:strCache>
                <c:ptCount val="1"/>
                <c:pt idx="0">
                  <c:v>Education</c:v>
                </c:pt>
              </c:strCache>
            </c:strRef>
          </c:tx>
          <c:spPr>
            <a:solidFill>
              <a:schemeClr val="accent2">
                <a:tint val="65000"/>
              </a:schemeClr>
            </a:solidFill>
            <a:ln>
              <a:noFill/>
            </a:ln>
            <a:effectLst/>
          </c:spPr>
          <c:invertIfNegative val="0"/>
          <c:val>
            <c:numRef>
              <c:f>[Book1.xlsx]Sheet1!$AR$18:$AR$27</c:f>
              <c:numCache>
                <c:formatCode>0.00</c:formatCode>
                <c:ptCount val="10"/>
                <c:pt idx="0">
                  <c:v>10.451873622336517</c:v>
                </c:pt>
                <c:pt idx="1">
                  <c:v>11.195811903012491</c:v>
                </c:pt>
                <c:pt idx="2">
                  <c:v>12.01322556943424</c:v>
                </c:pt>
                <c:pt idx="3">
                  <c:v>11.03967670830272</c:v>
                </c:pt>
                <c:pt idx="4">
                  <c:v>10.029390154298309</c:v>
                </c:pt>
                <c:pt idx="5">
                  <c:v>10.562086700955179</c:v>
                </c:pt>
                <c:pt idx="6">
                  <c:v>8.9823659074210145</c:v>
                </c:pt>
                <c:pt idx="7">
                  <c:v>8.6884643644379125</c:v>
                </c:pt>
                <c:pt idx="8">
                  <c:v>8.9180749448934602</c:v>
                </c:pt>
                <c:pt idx="9">
                  <c:v>8.1190301249081553</c:v>
                </c:pt>
              </c:numCache>
            </c:numRef>
          </c:val>
          <c:extLst>
            <c:ext xmlns:c16="http://schemas.microsoft.com/office/drawing/2014/chart" uri="{C3380CC4-5D6E-409C-BE32-E72D297353CC}">
              <c16:uniqueId val="{00000002-9A6F-4EC7-AC53-E1CB3C3D17C2}"/>
            </c:ext>
          </c:extLst>
        </c:ser>
        <c:dLbls>
          <c:showLegendKey val="0"/>
          <c:showVal val="0"/>
          <c:showCatName val="0"/>
          <c:showSerName val="0"/>
          <c:showPercent val="0"/>
          <c:showBubbleSize val="0"/>
        </c:dLbls>
        <c:gapWidth val="219"/>
        <c:overlap val="-27"/>
        <c:axId val="515270104"/>
        <c:axId val="515262888"/>
      </c:barChart>
      <c:catAx>
        <c:axId val="5152701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Decile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5262888"/>
        <c:crosses val="autoZero"/>
        <c:auto val="1"/>
        <c:lblAlgn val="ctr"/>
        <c:lblOffset val="100"/>
        <c:noMultiLvlLbl val="0"/>
      </c:catAx>
      <c:valAx>
        <c:axId val="515262888"/>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Total Outlets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15270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Income</a:t>
            </a:r>
          </a:p>
        </c:rich>
      </c:tx>
      <c:layout>
        <c:manualLayout>
          <c:xMode val="edge"/>
          <c:yMode val="edge"/>
          <c:x val="0.42748974371750792"/>
          <c:y val="2.2880500012791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Sheet3!$K$1:$K$2</c:f>
              <c:strCache>
                <c:ptCount val="2"/>
                <c:pt idx="0">
                  <c:v>AASRs Mean</c:v>
                </c:pt>
              </c:strCache>
            </c:strRef>
          </c:tx>
          <c:spPr>
            <a:ln w="28575" cap="rnd">
              <a:solidFill>
                <a:schemeClr val="accent1"/>
              </a:solidFill>
              <a:round/>
            </a:ln>
            <a:effectLst/>
          </c:spPr>
          <c:marker>
            <c:symbol val="none"/>
          </c:marker>
          <c:val>
            <c:numRef>
              <c:f>Sheet3!$K$3:$K$12</c:f>
              <c:numCache>
                <c:formatCode>General</c:formatCode>
                <c:ptCount val="10"/>
                <c:pt idx="0">
                  <c:v>1.61</c:v>
                </c:pt>
                <c:pt idx="1">
                  <c:v>1.4</c:v>
                </c:pt>
                <c:pt idx="2">
                  <c:v>1.37</c:v>
                </c:pt>
                <c:pt idx="3">
                  <c:v>1.29</c:v>
                </c:pt>
                <c:pt idx="4">
                  <c:v>1.18</c:v>
                </c:pt>
                <c:pt idx="5">
                  <c:v>1.08</c:v>
                </c:pt>
                <c:pt idx="6">
                  <c:v>1.04</c:v>
                </c:pt>
                <c:pt idx="7">
                  <c:v>1.08</c:v>
                </c:pt>
                <c:pt idx="8">
                  <c:v>0.96</c:v>
                </c:pt>
                <c:pt idx="9">
                  <c:v>1.43</c:v>
                </c:pt>
              </c:numCache>
            </c:numRef>
          </c:val>
          <c:smooth val="0"/>
          <c:extLst>
            <c:ext xmlns:c16="http://schemas.microsoft.com/office/drawing/2014/chart" uri="{C3380CC4-5D6E-409C-BE32-E72D297353CC}">
              <c16:uniqueId val="{00000000-89CC-4775-95D9-348FA83F997F}"/>
            </c:ext>
          </c:extLst>
        </c:ser>
        <c:ser>
          <c:idx val="1"/>
          <c:order val="1"/>
          <c:tx>
            <c:strRef>
              <c:f>Sheet3!$L$1:$L$2</c:f>
              <c:strCache>
                <c:ptCount val="2"/>
                <c:pt idx="0">
                  <c:v>FGRs Mean</c:v>
                </c:pt>
              </c:strCache>
            </c:strRef>
          </c:tx>
          <c:spPr>
            <a:ln w="28575" cap="rnd">
              <a:solidFill>
                <a:srgbClr val="FF0000"/>
              </a:solidFill>
              <a:round/>
            </a:ln>
            <a:effectLst/>
          </c:spPr>
          <c:marker>
            <c:symbol val="none"/>
          </c:marker>
          <c:val>
            <c:numRef>
              <c:f>Sheet3!$L$3:$L$12</c:f>
              <c:numCache>
                <c:formatCode>General</c:formatCode>
                <c:ptCount val="10"/>
                <c:pt idx="0">
                  <c:v>0.95</c:v>
                </c:pt>
                <c:pt idx="1">
                  <c:v>0.92</c:v>
                </c:pt>
                <c:pt idx="2">
                  <c:v>0.89</c:v>
                </c:pt>
                <c:pt idx="3">
                  <c:v>0.91</c:v>
                </c:pt>
                <c:pt idx="4">
                  <c:v>0.86</c:v>
                </c:pt>
                <c:pt idx="5">
                  <c:v>0.83</c:v>
                </c:pt>
                <c:pt idx="6">
                  <c:v>0.82</c:v>
                </c:pt>
                <c:pt idx="7">
                  <c:v>0.83</c:v>
                </c:pt>
                <c:pt idx="8">
                  <c:v>0.77</c:v>
                </c:pt>
                <c:pt idx="9">
                  <c:v>0.86</c:v>
                </c:pt>
              </c:numCache>
            </c:numRef>
          </c:val>
          <c:smooth val="0"/>
          <c:extLst>
            <c:ext xmlns:c16="http://schemas.microsoft.com/office/drawing/2014/chart" uri="{C3380CC4-5D6E-409C-BE32-E72D297353CC}">
              <c16:uniqueId val="{00000001-89CC-4775-95D9-348FA83F997F}"/>
            </c:ext>
          </c:extLst>
        </c:ser>
        <c:dLbls>
          <c:showLegendKey val="0"/>
          <c:showVal val="0"/>
          <c:showCatName val="0"/>
          <c:showSerName val="0"/>
          <c:showPercent val="0"/>
          <c:showBubbleSize val="0"/>
        </c:dLbls>
        <c:marker val="1"/>
        <c:smooth val="0"/>
        <c:axId val="448239552"/>
        <c:axId val="448243488"/>
        <c:extLst>
          <c:ext xmlns:c15="http://schemas.microsoft.com/office/drawing/2012/chart" uri="{02D57815-91ED-43cb-92C2-25804820EDAC}">
            <c15:filteredLineSeries>
              <c15:ser>
                <c:idx val="2"/>
                <c:order val="2"/>
                <c:tx>
                  <c:strRef>
                    <c:extLst>
                      <c:ext uri="{02D57815-91ED-43cb-92C2-25804820EDAC}">
                        <c15:formulaRef>
                          <c15:sqref>Sheet3!$M$1:$M$2</c15:sqref>
                        </c15:formulaRef>
                      </c:ext>
                    </c:extLst>
                    <c:strCache>
                      <c:ptCount val="2"/>
                      <c:pt idx="0">
                        <c:v>FGRs Mean</c:v>
                      </c:pt>
                    </c:strCache>
                  </c:strRef>
                </c:tx>
                <c:spPr>
                  <a:ln w="28575" cap="rnd">
                    <a:solidFill>
                      <a:schemeClr val="accent3"/>
                    </a:solidFill>
                    <a:round/>
                  </a:ln>
                  <a:effectLst/>
                </c:spPr>
                <c:marker>
                  <c:symbol val="none"/>
                </c:marker>
                <c:val>
                  <c:numRef>
                    <c:extLst>
                      <c:ext uri="{02D57815-91ED-43cb-92C2-25804820EDAC}">
                        <c15:formulaRef>
                          <c15:sqref>Sheet3!$M$3:$M$12</c15:sqref>
                        </c15:formulaRef>
                      </c:ext>
                    </c:extLst>
                    <c:numCache>
                      <c:formatCode>General</c:formatCode>
                      <c:ptCount val="10"/>
                    </c:numCache>
                  </c:numRef>
                </c:val>
                <c:smooth val="0"/>
                <c:extLst>
                  <c:ext xmlns:c16="http://schemas.microsoft.com/office/drawing/2014/chart" uri="{C3380CC4-5D6E-409C-BE32-E72D297353CC}">
                    <c16:uniqueId val="{00000004-89CC-4775-95D9-348FA83F997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Sheet3!$N$1:$N$2</c15:sqref>
                        </c15:formulaRef>
                      </c:ext>
                    </c:extLst>
                    <c:strCache>
                      <c:ptCount val="2"/>
                      <c:pt idx="0">
                        <c:v>FGRs Mean</c:v>
                      </c:pt>
                    </c:strCache>
                  </c:strRef>
                </c:tx>
                <c:spPr>
                  <a:ln w="28575" cap="rnd">
                    <a:solidFill>
                      <a:schemeClr val="accent4"/>
                    </a:solidFill>
                    <a:round/>
                  </a:ln>
                  <a:effectLst/>
                </c:spPr>
                <c:marker>
                  <c:symbol val="none"/>
                </c:marker>
                <c:val>
                  <c:numRef>
                    <c:extLst xmlns:c15="http://schemas.microsoft.com/office/drawing/2012/chart">
                      <c:ext xmlns:c15="http://schemas.microsoft.com/office/drawing/2012/chart" uri="{02D57815-91ED-43cb-92C2-25804820EDAC}">
                        <c15:formulaRef>
                          <c15:sqref>Sheet3!$N$3:$N$12</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5-89CC-4775-95D9-348FA83F997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Sheet3!$O$1:$O$2</c15:sqref>
                        </c15:formulaRef>
                      </c:ext>
                    </c:extLst>
                    <c:strCache>
                      <c:ptCount val="2"/>
                      <c:pt idx="0">
                        <c:v>FGRs Mean</c:v>
                      </c:pt>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Sheet3!$O$3:$O$12</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6-89CC-4775-95D9-348FA83F997F}"/>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Sheet3!$P$1:$P$2</c15:sqref>
                        </c15:formulaRef>
                      </c:ext>
                    </c:extLst>
                    <c:strCache>
                      <c:ptCount val="2"/>
                      <c:pt idx="0">
                        <c:v>FGRs Mean</c:v>
                      </c:pt>
                    </c:strCache>
                  </c:strRef>
                </c:tx>
                <c:spPr>
                  <a:ln w="28575" cap="rnd">
                    <a:solidFill>
                      <a:schemeClr val="accent6"/>
                    </a:solidFill>
                    <a:round/>
                  </a:ln>
                  <a:effectLst/>
                </c:spPr>
                <c:marker>
                  <c:symbol val="none"/>
                </c:marker>
                <c:val>
                  <c:numRef>
                    <c:extLst xmlns:c15="http://schemas.microsoft.com/office/drawing/2012/chart">
                      <c:ext xmlns:c15="http://schemas.microsoft.com/office/drawing/2012/chart" uri="{02D57815-91ED-43cb-92C2-25804820EDAC}">
                        <c15:formulaRef>
                          <c15:sqref>Sheet3!$P$3:$P$12</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7-89CC-4775-95D9-348FA83F997F}"/>
                  </c:ext>
                </c:extLst>
              </c15:ser>
            </c15:filteredLineSeries>
          </c:ext>
        </c:extLst>
      </c:lineChart>
      <c:lineChart>
        <c:grouping val="standard"/>
        <c:varyColors val="0"/>
        <c:ser>
          <c:idx val="6"/>
          <c:order val="6"/>
          <c:tx>
            <c:strRef>
              <c:f>Sheet3!$Q$1:$Q$2</c:f>
              <c:strCache>
                <c:ptCount val="2"/>
                <c:pt idx="0">
                  <c:v>AASRs</c:v>
                </c:pt>
                <c:pt idx="1">
                  <c:v>SD.</c:v>
                </c:pt>
              </c:strCache>
            </c:strRef>
          </c:tx>
          <c:spPr>
            <a:ln w="28575" cap="rnd">
              <a:solidFill>
                <a:srgbClr val="7030A0"/>
              </a:solidFill>
              <a:round/>
            </a:ln>
            <a:effectLst/>
          </c:spPr>
          <c:marker>
            <c:symbol val="none"/>
          </c:marker>
          <c:val>
            <c:numRef>
              <c:f>Sheet3!$Q$3:$Q$12</c:f>
              <c:numCache>
                <c:formatCode>General</c:formatCode>
                <c:ptCount val="10"/>
                <c:pt idx="0">
                  <c:v>2.13</c:v>
                </c:pt>
                <c:pt idx="1">
                  <c:v>1.79</c:v>
                </c:pt>
                <c:pt idx="2">
                  <c:v>1.53</c:v>
                </c:pt>
                <c:pt idx="3">
                  <c:v>1.53</c:v>
                </c:pt>
                <c:pt idx="4">
                  <c:v>1.1499999999999999</c:v>
                </c:pt>
                <c:pt idx="5">
                  <c:v>1.39</c:v>
                </c:pt>
                <c:pt idx="6">
                  <c:v>1.04</c:v>
                </c:pt>
                <c:pt idx="7">
                  <c:v>1.76</c:v>
                </c:pt>
                <c:pt idx="8">
                  <c:v>0.85</c:v>
                </c:pt>
                <c:pt idx="9">
                  <c:v>3</c:v>
                </c:pt>
              </c:numCache>
            </c:numRef>
          </c:val>
          <c:smooth val="0"/>
          <c:extLst>
            <c:ext xmlns:c16="http://schemas.microsoft.com/office/drawing/2014/chart" uri="{C3380CC4-5D6E-409C-BE32-E72D297353CC}">
              <c16:uniqueId val="{00000002-89CC-4775-95D9-348FA83F997F}"/>
            </c:ext>
          </c:extLst>
        </c:ser>
        <c:ser>
          <c:idx val="7"/>
          <c:order val="7"/>
          <c:tx>
            <c:strRef>
              <c:f>Sheet3!$R$1:$R$2</c:f>
              <c:strCache>
                <c:ptCount val="2"/>
                <c:pt idx="0">
                  <c:v>FGRs</c:v>
                </c:pt>
                <c:pt idx="1">
                  <c:v>SD</c:v>
                </c:pt>
              </c:strCache>
            </c:strRef>
          </c:tx>
          <c:spPr>
            <a:ln w="28575" cap="rnd">
              <a:solidFill>
                <a:sysClr val="windowText" lastClr="000000"/>
              </a:solidFill>
              <a:round/>
            </a:ln>
            <a:effectLst/>
          </c:spPr>
          <c:marker>
            <c:symbol val="none"/>
          </c:marker>
          <c:val>
            <c:numRef>
              <c:f>Sheet3!$R$3:$R$12</c:f>
              <c:numCache>
                <c:formatCode>General</c:formatCode>
                <c:ptCount val="10"/>
                <c:pt idx="0">
                  <c:v>0.63</c:v>
                </c:pt>
                <c:pt idx="1">
                  <c:v>0.57999999999999996</c:v>
                </c:pt>
                <c:pt idx="2">
                  <c:v>0.54</c:v>
                </c:pt>
                <c:pt idx="3">
                  <c:v>0.54</c:v>
                </c:pt>
                <c:pt idx="4">
                  <c:v>0.52</c:v>
                </c:pt>
                <c:pt idx="5">
                  <c:v>0.48</c:v>
                </c:pt>
                <c:pt idx="6">
                  <c:v>0.42</c:v>
                </c:pt>
                <c:pt idx="7">
                  <c:v>0.51</c:v>
                </c:pt>
                <c:pt idx="8">
                  <c:v>0.39</c:v>
                </c:pt>
                <c:pt idx="9">
                  <c:v>1.06</c:v>
                </c:pt>
              </c:numCache>
            </c:numRef>
          </c:val>
          <c:smooth val="0"/>
          <c:extLst>
            <c:ext xmlns:c16="http://schemas.microsoft.com/office/drawing/2014/chart" uri="{C3380CC4-5D6E-409C-BE32-E72D297353CC}">
              <c16:uniqueId val="{00000003-89CC-4775-95D9-348FA83F997F}"/>
            </c:ext>
          </c:extLst>
        </c:ser>
        <c:dLbls>
          <c:showLegendKey val="0"/>
          <c:showVal val="0"/>
          <c:showCatName val="0"/>
          <c:showSerName val="0"/>
          <c:showPercent val="0"/>
          <c:showBubbleSize val="0"/>
        </c:dLbls>
        <c:marker val="1"/>
        <c:smooth val="0"/>
        <c:axId val="459047776"/>
        <c:axId val="459048432"/>
      </c:lineChart>
      <c:catAx>
        <c:axId val="448239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Decile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243488"/>
        <c:crosses val="autoZero"/>
        <c:auto val="1"/>
        <c:lblAlgn val="ctr"/>
        <c:lblOffset val="100"/>
        <c:noMultiLvlLbl val="0"/>
      </c:catAx>
      <c:valAx>
        <c:axId val="448243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Mean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239552"/>
        <c:crosses val="autoZero"/>
        <c:crossBetween val="between"/>
      </c:valAx>
      <c:valAx>
        <c:axId val="45904843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Standard</a:t>
                </a:r>
                <a:r>
                  <a:rPr lang="en-GB" baseline="0" dirty="0"/>
                  <a:t> Deviation (SD)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047776"/>
        <c:crosses val="max"/>
        <c:crossBetween val="between"/>
      </c:valAx>
      <c:catAx>
        <c:axId val="459047776"/>
        <c:scaling>
          <c:orientation val="minMax"/>
        </c:scaling>
        <c:delete val="1"/>
        <c:axPos val="b"/>
        <c:majorTickMark val="out"/>
        <c:minorTickMark val="none"/>
        <c:tickLblPos val="nextTo"/>
        <c:crossAx val="45904843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Employmnent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Sheet3!$K$13</c:f>
              <c:strCache>
                <c:ptCount val="1"/>
                <c:pt idx="0">
                  <c:v>AASRs Mean</c:v>
                </c:pt>
              </c:strCache>
            </c:strRef>
          </c:tx>
          <c:spPr>
            <a:ln w="28575" cap="rnd">
              <a:solidFill>
                <a:schemeClr val="accent1"/>
              </a:solidFill>
              <a:round/>
            </a:ln>
            <a:effectLst/>
          </c:spPr>
          <c:marker>
            <c:symbol val="none"/>
          </c:marker>
          <c:val>
            <c:numRef>
              <c:f>Sheet3!$K$14:$K$23</c:f>
              <c:numCache>
                <c:formatCode>General</c:formatCode>
                <c:ptCount val="10"/>
                <c:pt idx="0">
                  <c:v>1.77</c:v>
                </c:pt>
                <c:pt idx="1">
                  <c:v>1.3</c:v>
                </c:pt>
                <c:pt idx="2">
                  <c:v>1.32</c:v>
                </c:pt>
                <c:pt idx="3">
                  <c:v>1.23</c:v>
                </c:pt>
                <c:pt idx="4">
                  <c:v>1.1399999999999999</c:v>
                </c:pt>
                <c:pt idx="5">
                  <c:v>1.1499999999999999</c:v>
                </c:pt>
                <c:pt idx="6">
                  <c:v>1.0900000000000001</c:v>
                </c:pt>
                <c:pt idx="7">
                  <c:v>0.96</c:v>
                </c:pt>
                <c:pt idx="8">
                  <c:v>1.1499999999999999</c:v>
                </c:pt>
                <c:pt idx="9">
                  <c:v>1.35</c:v>
                </c:pt>
              </c:numCache>
            </c:numRef>
          </c:val>
          <c:smooth val="0"/>
          <c:extLst>
            <c:ext xmlns:c16="http://schemas.microsoft.com/office/drawing/2014/chart" uri="{C3380CC4-5D6E-409C-BE32-E72D297353CC}">
              <c16:uniqueId val="{00000000-0FBD-4DAB-89A4-CC62DC6432DD}"/>
            </c:ext>
          </c:extLst>
        </c:ser>
        <c:ser>
          <c:idx val="1"/>
          <c:order val="1"/>
          <c:tx>
            <c:strRef>
              <c:f>Sheet3!$L$13</c:f>
              <c:strCache>
                <c:ptCount val="1"/>
                <c:pt idx="0">
                  <c:v>FGRs Mean</c:v>
                </c:pt>
              </c:strCache>
            </c:strRef>
          </c:tx>
          <c:spPr>
            <a:ln w="28575" cap="rnd">
              <a:solidFill>
                <a:srgbClr val="FF0000"/>
              </a:solidFill>
              <a:round/>
            </a:ln>
            <a:effectLst/>
          </c:spPr>
          <c:marker>
            <c:symbol val="none"/>
          </c:marker>
          <c:val>
            <c:numRef>
              <c:f>Sheet3!$L$14:$L$23</c:f>
              <c:numCache>
                <c:formatCode>General</c:formatCode>
                <c:ptCount val="10"/>
                <c:pt idx="0">
                  <c:v>1.01</c:v>
                </c:pt>
                <c:pt idx="1">
                  <c:v>0.9</c:v>
                </c:pt>
                <c:pt idx="2">
                  <c:v>0.9</c:v>
                </c:pt>
                <c:pt idx="3">
                  <c:v>0.87</c:v>
                </c:pt>
                <c:pt idx="4">
                  <c:v>0.86</c:v>
                </c:pt>
                <c:pt idx="5">
                  <c:v>0.84</c:v>
                </c:pt>
                <c:pt idx="6">
                  <c:v>0.81</c:v>
                </c:pt>
                <c:pt idx="7">
                  <c:v>0.78</c:v>
                </c:pt>
                <c:pt idx="8">
                  <c:v>0.81</c:v>
                </c:pt>
                <c:pt idx="9">
                  <c:v>0.87</c:v>
                </c:pt>
              </c:numCache>
            </c:numRef>
          </c:val>
          <c:smooth val="0"/>
          <c:extLst>
            <c:ext xmlns:c16="http://schemas.microsoft.com/office/drawing/2014/chart" uri="{C3380CC4-5D6E-409C-BE32-E72D297353CC}">
              <c16:uniqueId val="{00000001-0FBD-4DAB-89A4-CC62DC6432DD}"/>
            </c:ext>
          </c:extLst>
        </c:ser>
        <c:dLbls>
          <c:showLegendKey val="0"/>
          <c:showVal val="0"/>
          <c:showCatName val="0"/>
          <c:showSerName val="0"/>
          <c:showPercent val="0"/>
          <c:showBubbleSize val="0"/>
        </c:dLbls>
        <c:marker val="1"/>
        <c:smooth val="0"/>
        <c:axId val="453835976"/>
        <c:axId val="453839584"/>
        <c:extLst>
          <c:ext xmlns:c15="http://schemas.microsoft.com/office/drawing/2012/chart" uri="{02D57815-91ED-43cb-92C2-25804820EDAC}">
            <c15:filteredLineSeries>
              <c15:ser>
                <c:idx val="2"/>
                <c:order val="2"/>
                <c:tx>
                  <c:strRef>
                    <c:extLst>
                      <c:ext uri="{02D57815-91ED-43cb-92C2-25804820EDAC}">
                        <c15:formulaRef>
                          <c15:sqref>Sheet3!$M$13</c15:sqref>
                        </c15:formulaRef>
                      </c:ext>
                    </c:extLst>
                    <c:strCache>
                      <c:ptCount val="1"/>
                    </c:strCache>
                  </c:strRef>
                </c:tx>
                <c:spPr>
                  <a:ln w="28575" cap="rnd">
                    <a:solidFill>
                      <a:schemeClr val="accent3"/>
                    </a:solidFill>
                    <a:round/>
                  </a:ln>
                  <a:effectLst/>
                </c:spPr>
                <c:marker>
                  <c:symbol val="none"/>
                </c:marker>
                <c:val>
                  <c:numRef>
                    <c:extLst>
                      <c:ext uri="{02D57815-91ED-43cb-92C2-25804820EDAC}">
                        <c15:formulaRef>
                          <c15:sqref>Sheet3!$M$14:$M$23</c15:sqref>
                        </c15:formulaRef>
                      </c:ext>
                    </c:extLst>
                    <c:numCache>
                      <c:formatCode>General</c:formatCode>
                      <c:ptCount val="10"/>
                    </c:numCache>
                  </c:numRef>
                </c:val>
                <c:smooth val="0"/>
                <c:extLst>
                  <c:ext xmlns:c16="http://schemas.microsoft.com/office/drawing/2014/chart" uri="{C3380CC4-5D6E-409C-BE32-E72D297353CC}">
                    <c16:uniqueId val="{00000004-0FBD-4DAB-89A4-CC62DC6432D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Sheet3!$N$13</c15:sqref>
                        </c15:formulaRef>
                      </c:ext>
                    </c:extLst>
                    <c:strCache>
                      <c:ptCount val="1"/>
                    </c:strCache>
                  </c:strRef>
                </c:tx>
                <c:spPr>
                  <a:ln w="28575" cap="rnd">
                    <a:solidFill>
                      <a:schemeClr val="accent4"/>
                    </a:solidFill>
                    <a:round/>
                  </a:ln>
                  <a:effectLst/>
                </c:spPr>
                <c:marker>
                  <c:symbol val="none"/>
                </c:marker>
                <c:val>
                  <c:numRef>
                    <c:extLst xmlns:c15="http://schemas.microsoft.com/office/drawing/2012/chart">
                      <c:ext xmlns:c15="http://schemas.microsoft.com/office/drawing/2012/chart" uri="{02D57815-91ED-43cb-92C2-25804820EDAC}">
                        <c15:formulaRef>
                          <c15:sqref>Sheet3!$N$14:$N$23</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5-0FBD-4DAB-89A4-CC62DC6432D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Sheet3!$O$13</c15:sqref>
                        </c15:formulaRef>
                      </c:ext>
                    </c:extLst>
                    <c:strCache>
                      <c:ptCount val="1"/>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Sheet3!$O$14:$O$23</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6-0FBD-4DAB-89A4-CC62DC6432D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Sheet3!$P$13</c15:sqref>
                        </c15:formulaRef>
                      </c:ext>
                    </c:extLst>
                    <c:strCache>
                      <c:ptCount val="1"/>
                    </c:strCache>
                  </c:strRef>
                </c:tx>
                <c:spPr>
                  <a:ln w="28575" cap="rnd">
                    <a:solidFill>
                      <a:schemeClr val="accent6"/>
                    </a:solidFill>
                    <a:round/>
                  </a:ln>
                  <a:effectLst/>
                </c:spPr>
                <c:marker>
                  <c:symbol val="none"/>
                </c:marker>
                <c:val>
                  <c:numRef>
                    <c:extLst xmlns:c15="http://schemas.microsoft.com/office/drawing/2012/chart">
                      <c:ext xmlns:c15="http://schemas.microsoft.com/office/drawing/2012/chart" uri="{02D57815-91ED-43cb-92C2-25804820EDAC}">
                        <c15:formulaRef>
                          <c15:sqref>Sheet3!$P$14:$P$23</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7-0FBD-4DAB-89A4-CC62DC6432DD}"/>
                  </c:ext>
                </c:extLst>
              </c15:ser>
            </c15:filteredLineSeries>
          </c:ext>
        </c:extLst>
      </c:lineChart>
      <c:lineChart>
        <c:grouping val="standard"/>
        <c:varyColors val="0"/>
        <c:ser>
          <c:idx val="6"/>
          <c:order val="6"/>
          <c:tx>
            <c:strRef>
              <c:f>Sheet3!$Q$13</c:f>
              <c:strCache>
                <c:ptCount val="1"/>
                <c:pt idx="0">
                  <c:v>AASRs SD</c:v>
                </c:pt>
              </c:strCache>
            </c:strRef>
          </c:tx>
          <c:spPr>
            <a:ln w="28575" cap="rnd">
              <a:solidFill>
                <a:schemeClr val="accent1">
                  <a:lumMod val="60000"/>
                </a:schemeClr>
              </a:solidFill>
              <a:round/>
            </a:ln>
            <a:effectLst/>
          </c:spPr>
          <c:marker>
            <c:symbol val="none"/>
          </c:marker>
          <c:val>
            <c:numRef>
              <c:f>Sheet3!$Q$14:$Q$23</c:f>
              <c:numCache>
                <c:formatCode>General</c:formatCode>
                <c:ptCount val="10"/>
                <c:pt idx="0">
                  <c:v>2.34</c:v>
                </c:pt>
                <c:pt idx="1">
                  <c:v>1.47</c:v>
                </c:pt>
                <c:pt idx="2">
                  <c:v>1.5</c:v>
                </c:pt>
                <c:pt idx="3">
                  <c:v>1.37</c:v>
                </c:pt>
                <c:pt idx="4">
                  <c:v>1.1499999999999999</c:v>
                </c:pt>
                <c:pt idx="5">
                  <c:v>1.49</c:v>
                </c:pt>
                <c:pt idx="6">
                  <c:v>1.18</c:v>
                </c:pt>
                <c:pt idx="7">
                  <c:v>1.02</c:v>
                </c:pt>
                <c:pt idx="8">
                  <c:v>1.86</c:v>
                </c:pt>
                <c:pt idx="9">
                  <c:v>2.54</c:v>
                </c:pt>
              </c:numCache>
            </c:numRef>
          </c:val>
          <c:smooth val="0"/>
          <c:extLst>
            <c:ext xmlns:c16="http://schemas.microsoft.com/office/drawing/2014/chart" uri="{C3380CC4-5D6E-409C-BE32-E72D297353CC}">
              <c16:uniqueId val="{00000002-0FBD-4DAB-89A4-CC62DC6432DD}"/>
            </c:ext>
          </c:extLst>
        </c:ser>
        <c:ser>
          <c:idx val="7"/>
          <c:order val="7"/>
          <c:tx>
            <c:strRef>
              <c:f>Sheet3!$R$13</c:f>
              <c:strCache>
                <c:ptCount val="1"/>
                <c:pt idx="0">
                  <c:v>FGRs SD</c:v>
                </c:pt>
              </c:strCache>
            </c:strRef>
          </c:tx>
          <c:spPr>
            <a:ln w="28575" cap="rnd">
              <a:solidFill>
                <a:schemeClr val="tx1"/>
              </a:solidFill>
              <a:round/>
            </a:ln>
            <a:effectLst/>
          </c:spPr>
          <c:marker>
            <c:symbol val="none"/>
          </c:marker>
          <c:val>
            <c:numRef>
              <c:f>Sheet3!$R$14:$R$23</c:f>
              <c:numCache>
                <c:formatCode>General</c:formatCode>
                <c:ptCount val="10"/>
                <c:pt idx="0">
                  <c:v>0.66</c:v>
                </c:pt>
                <c:pt idx="1">
                  <c:v>0.53</c:v>
                </c:pt>
                <c:pt idx="2">
                  <c:v>0.55000000000000004</c:v>
                </c:pt>
                <c:pt idx="3">
                  <c:v>0.49</c:v>
                </c:pt>
                <c:pt idx="4">
                  <c:v>0.51</c:v>
                </c:pt>
                <c:pt idx="5">
                  <c:v>0.5</c:v>
                </c:pt>
                <c:pt idx="6">
                  <c:v>0.42</c:v>
                </c:pt>
                <c:pt idx="7">
                  <c:v>0.38</c:v>
                </c:pt>
                <c:pt idx="8">
                  <c:v>0.57999999999999996</c:v>
                </c:pt>
                <c:pt idx="9">
                  <c:v>0.99</c:v>
                </c:pt>
              </c:numCache>
            </c:numRef>
          </c:val>
          <c:smooth val="0"/>
          <c:extLst>
            <c:ext xmlns:c16="http://schemas.microsoft.com/office/drawing/2014/chart" uri="{C3380CC4-5D6E-409C-BE32-E72D297353CC}">
              <c16:uniqueId val="{00000003-0FBD-4DAB-89A4-CC62DC6432DD}"/>
            </c:ext>
          </c:extLst>
        </c:ser>
        <c:dLbls>
          <c:showLegendKey val="0"/>
          <c:showVal val="0"/>
          <c:showCatName val="0"/>
          <c:showSerName val="0"/>
          <c:showPercent val="0"/>
          <c:showBubbleSize val="0"/>
        </c:dLbls>
        <c:marker val="1"/>
        <c:smooth val="0"/>
        <c:axId val="446916400"/>
        <c:axId val="445813440"/>
      </c:lineChart>
      <c:catAx>
        <c:axId val="453835976"/>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839584"/>
        <c:crosses val="autoZero"/>
        <c:auto val="1"/>
        <c:lblAlgn val="ctr"/>
        <c:lblOffset val="100"/>
        <c:noMultiLvlLbl val="0"/>
      </c:catAx>
      <c:valAx>
        <c:axId val="45383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Mean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3835976"/>
        <c:crosses val="autoZero"/>
        <c:crossBetween val="between"/>
      </c:valAx>
      <c:valAx>
        <c:axId val="44581344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Standar</a:t>
                </a:r>
                <a:r>
                  <a:rPr lang="en-GB" baseline="0" dirty="0"/>
                  <a:t>d Deviation (SD)</a:t>
                </a:r>
                <a:endParaRPr lang="en-GB"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916400"/>
        <c:crosses val="max"/>
        <c:crossBetween val="between"/>
      </c:valAx>
      <c:catAx>
        <c:axId val="446916400"/>
        <c:scaling>
          <c:orientation val="minMax"/>
        </c:scaling>
        <c:delete val="1"/>
        <c:axPos val="b"/>
        <c:majorTickMark val="out"/>
        <c:minorTickMark val="none"/>
        <c:tickLblPos val="nextTo"/>
        <c:crossAx val="4458134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Education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Sheet3!$K$24</c:f>
              <c:strCache>
                <c:ptCount val="1"/>
                <c:pt idx="0">
                  <c:v>AASRs Mean</c:v>
                </c:pt>
              </c:strCache>
            </c:strRef>
          </c:tx>
          <c:spPr>
            <a:ln w="28575" cap="rnd">
              <a:solidFill>
                <a:schemeClr val="accent1"/>
              </a:solidFill>
              <a:round/>
            </a:ln>
            <a:effectLst/>
          </c:spPr>
          <c:marker>
            <c:symbol val="none"/>
          </c:marker>
          <c:val>
            <c:numRef>
              <c:f>Sheet3!$K$25:$K$34</c:f>
              <c:numCache>
                <c:formatCode>General</c:formatCode>
                <c:ptCount val="10"/>
                <c:pt idx="0">
                  <c:v>1.55</c:v>
                </c:pt>
                <c:pt idx="1">
                  <c:v>1.48</c:v>
                </c:pt>
                <c:pt idx="2">
                  <c:v>1.45</c:v>
                </c:pt>
                <c:pt idx="3">
                  <c:v>1.18</c:v>
                </c:pt>
                <c:pt idx="4">
                  <c:v>1.25</c:v>
                </c:pt>
                <c:pt idx="5">
                  <c:v>1.21</c:v>
                </c:pt>
                <c:pt idx="6">
                  <c:v>1.0900000000000001</c:v>
                </c:pt>
                <c:pt idx="7">
                  <c:v>1.17</c:v>
                </c:pt>
                <c:pt idx="8">
                  <c:v>1.1399999999999999</c:v>
                </c:pt>
                <c:pt idx="9">
                  <c:v>1.0900000000000001</c:v>
                </c:pt>
              </c:numCache>
            </c:numRef>
          </c:val>
          <c:smooth val="0"/>
          <c:extLst>
            <c:ext xmlns:c16="http://schemas.microsoft.com/office/drawing/2014/chart" uri="{C3380CC4-5D6E-409C-BE32-E72D297353CC}">
              <c16:uniqueId val="{00000000-2D49-4DA8-9D9D-0C233C5913F6}"/>
            </c:ext>
          </c:extLst>
        </c:ser>
        <c:ser>
          <c:idx val="1"/>
          <c:order val="1"/>
          <c:tx>
            <c:strRef>
              <c:f>Sheet3!$L$24</c:f>
              <c:strCache>
                <c:ptCount val="1"/>
                <c:pt idx="0">
                  <c:v>FGRs Mean</c:v>
                </c:pt>
              </c:strCache>
            </c:strRef>
          </c:tx>
          <c:spPr>
            <a:ln w="28575" cap="rnd">
              <a:solidFill>
                <a:srgbClr val="FF0000"/>
              </a:solidFill>
              <a:round/>
            </a:ln>
            <a:effectLst/>
          </c:spPr>
          <c:marker>
            <c:symbol val="none"/>
          </c:marker>
          <c:val>
            <c:numRef>
              <c:f>Sheet3!$L$25:$L$34</c:f>
              <c:numCache>
                <c:formatCode>General</c:formatCode>
                <c:ptCount val="10"/>
                <c:pt idx="0">
                  <c:v>0.94</c:v>
                </c:pt>
                <c:pt idx="1">
                  <c:v>0.92</c:v>
                </c:pt>
                <c:pt idx="2">
                  <c:v>0.89</c:v>
                </c:pt>
                <c:pt idx="3">
                  <c:v>0.86</c:v>
                </c:pt>
                <c:pt idx="4">
                  <c:v>0.85</c:v>
                </c:pt>
                <c:pt idx="5">
                  <c:v>0.84</c:v>
                </c:pt>
                <c:pt idx="6">
                  <c:v>0.82</c:v>
                </c:pt>
                <c:pt idx="7">
                  <c:v>0.83</c:v>
                </c:pt>
                <c:pt idx="8">
                  <c:v>0.84</c:v>
                </c:pt>
                <c:pt idx="9">
                  <c:v>0.87</c:v>
                </c:pt>
              </c:numCache>
            </c:numRef>
          </c:val>
          <c:smooth val="0"/>
          <c:extLst>
            <c:ext xmlns:c16="http://schemas.microsoft.com/office/drawing/2014/chart" uri="{C3380CC4-5D6E-409C-BE32-E72D297353CC}">
              <c16:uniqueId val="{00000001-2D49-4DA8-9D9D-0C233C5913F6}"/>
            </c:ext>
          </c:extLst>
        </c:ser>
        <c:dLbls>
          <c:showLegendKey val="0"/>
          <c:showVal val="0"/>
          <c:showCatName val="0"/>
          <c:showSerName val="0"/>
          <c:showPercent val="0"/>
          <c:showBubbleSize val="0"/>
        </c:dLbls>
        <c:marker val="1"/>
        <c:smooth val="0"/>
        <c:axId val="468957312"/>
        <c:axId val="468957968"/>
        <c:extLst>
          <c:ext xmlns:c15="http://schemas.microsoft.com/office/drawing/2012/chart" uri="{02D57815-91ED-43cb-92C2-25804820EDAC}">
            <c15:filteredLineSeries>
              <c15:ser>
                <c:idx val="2"/>
                <c:order val="2"/>
                <c:tx>
                  <c:strRef>
                    <c:extLst>
                      <c:ext uri="{02D57815-91ED-43cb-92C2-25804820EDAC}">
                        <c15:formulaRef>
                          <c15:sqref>Sheet3!$M$24</c15:sqref>
                        </c15:formulaRef>
                      </c:ext>
                    </c:extLst>
                    <c:strCache>
                      <c:ptCount val="1"/>
                    </c:strCache>
                  </c:strRef>
                </c:tx>
                <c:spPr>
                  <a:ln w="28575" cap="rnd">
                    <a:solidFill>
                      <a:schemeClr val="accent3"/>
                    </a:solidFill>
                    <a:round/>
                  </a:ln>
                  <a:effectLst/>
                </c:spPr>
                <c:marker>
                  <c:symbol val="none"/>
                </c:marker>
                <c:val>
                  <c:numRef>
                    <c:extLst>
                      <c:ext uri="{02D57815-91ED-43cb-92C2-25804820EDAC}">
                        <c15:formulaRef>
                          <c15:sqref>Sheet3!$M$25:$M$34</c15:sqref>
                        </c15:formulaRef>
                      </c:ext>
                    </c:extLst>
                    <c:numCache>
                      <c:formatCode>General</c:formatCode>
                      <c:ptCount val="10"/>
                    </c:numCache>
                  </c:numRef>
                </c:val>
                <c:smooth val="0"/>
                <c:extLst>
                  <c:ext xmlns:c16="http://schemas.microsoft.com/office/drawing/2014/chart" uri="{C3380CC4-5D6E-409C-BE32-E72D297353CC}">
                    <c16:uniqueId val="{00000004-2D49-4DA8-9D9D-0C233C5913F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Sheet3!$N$24</c15:sqref>
                        </c15:formulaRef>
                      </c:ext>
                    </c:extLst>
                    <c:strCache>
                      <c:ptCount val="1"/>
                    </c:strCache>
                  </c:strRef>
                </c:tx>
                <c:spPr>
                  <a:ln w="28575" cap="rnd">
                    <a:solidFill>
                      <a:schemeClr val="accent4"/>
                    </a:solidFill>
                    <a:round/>
                  </a:ln>
                  <a:effectLst/>
                </c:spPr>
                <c:marker>
                  <c:symbol val="none"/>
                </c:marker>
                <c:val>
                  <c:numRef>
                    <c:extLst xmlns:c15="http://schemas.microsoft.com/office/drawing/2012/chart">
                      <c:ext xmlns:c15="http://schemas.microsoft.com/office/drawing/2012/chart" uri="{02D57815-91ED-43cb-92C2-25804820EDAC}">
                        <c15:formulaRef>
                          <c15:sqref>Sheet3!$N$25:$N$34</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5-2D49-4DA8-9D9D-0C233C5913F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Sheet3!$O$24</c15:sqref>
                        </c15:formulaRef>
                      </c:ext>
                    </c:extLst>
                    <c:strCache>
                      <c:ptCount val="1"/>
                    </c:strCache>
                  </c:strRef>
                </c:tx>
                <c:spPr>
                  <a:ln w="28575" cap="rnd">
                    <a:solidFill>
                      <a:schemeClr val="accent5"/>
                    </a:solidFill>
                    <a:round/>
                  </a:ln>
                  <a:effectLst/>
                </c:spPr>
                <c:marker>
                  <c:symbol val="none"/>
                </c:marker>
                <c:val>
                  <c:numRef>
                    <c:extLst xmlns:c15="http://schemas.microsoft.com/office/drawing/2012/chart">
                      <c:ext xmlns:c15="http://schemas.microsoft.com/office/drawing/2012/chart" uri="{02D57815-91ED-43cb-92C2-25804820EDAC}">
                        <c15:formulaRef>
                          <c15:sqref>Sheet3!$O$25:$O$34</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6-2D49-4DA8-9D9D-0C233C5913F6}"/>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Sheet3!$P$24</c15:sqref>
                        </c15:formulaRef>
                      </c:ext>
                    </c:extLst>
                    <c:strCache>
                      <c:ptCount val="1"/>
                    </c:strCache>
                  </c:strRef>
                </c:tx>
                <c:spPr>
                  <a:ln w="28575" cap="rnd">
                    <a:solidFill>
                      <a:schemeClr val="accent6"/>
                    </a:solidFill>
                    <a:round/>
                  </a:ln>
                  <a:effectLst/>
                </c:spPr>
                <c:marker>
                  <c:symbol val="none"/>
                </c:marker>
                <c:val>
                  <c:numRef>
                    <c:extLst xmlns:c15="http://schemas.microsoft.com/office/drawing/2012/chart">
                      <c:ext xmlns:c15="http://schemas.microsoft.com/office/drawing/2012/chart" uri="{02D57815-91ED-43cb-92C2-25804820EDAC}">
                        <c15:formulaRef>
                          <c15:sqref>Sheet3!$P$25:$P$34</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7-2D49-4DA8-9D9D-0C233C5913F6}"/>
                  </c:ext>
                </c:extLst>
              </c15:ser>
            </c15:filteredLineSeries>
          </c:ext>
        </c:extLst>
      </c:lineChart>
      <c:lineChart>
        <c:grouping val="standard"/>
        <c:varyColors val="0"/>
        <c:ser>
          <c:idx val="6"/>
          <c:order val="6"/>
          <c:tx>
            <c:strRef>
              <c:f>Sheet3!$Q$24</c:f>
              <c:strCache>
                <c:ptCount val="1"/>
                <c:pt idx="0">
                  <c:v>Std. Dev.</c:v>
                </c:pt>
              </c:strCache>
            </c:strRef>
          </c:tx>
          <c:spPr>
            <a:ln w="28575" cap="rnd">
              <a:solidFill>
                <a:schemeClr val="accent1">
                  <a:lumMod val="60000"/>
                </a:schemeClr>
              </a:solidFill>
              <a:round/>
            </a:ln>
            <a:effectLst/>
          </c:spPr>
          <c:marker>
            <c:symbol val="none"/>
          </c:marker>
          <c:val>
            <c:numRef>
              <c:f>Sheet3!$Q$25:$Q$34</c:f>
              <c:numCache>
                <c:formatCode>General</c:formatCode>
                <c:ptCount val="10"/>
                <c:pt idx="0">
                  <c:v>2.02</c:v>
                </c:pt>
                <c:pt idx="1">
                  <c:v>2.0099999999999998</c:v>
                </c:pt>
                <c:pt idx="2">
                  <c:v>1.87</c:v>
                </c:pt>
                <c:pt idx="3">
                  <c:v>1.3</c:v>
                </c:pt>
                <c:pt idx="4">
                  <c:v>1.6</c:v>
                </c:pt>
                <c:pt idx="5">
                  <c:v>1.3</c:v>
                </c:pt>
                <c:pt idx="6">
                  <c:v>1.1399999999999999</c:v>
                </c:pt>
                <c:pt idx="7">
                  <c:v>1.83</c:v>
                </c:pt>
                <c:pt idx="8">
                  <c:v>1.0900000000000001</c:v>
                </c:pt>
                <c:pt idx="9">
                  <c:v>1.7</c:v>
                </c:pt>
              </c:numCache>
            </c:numRef>
          </c:val>
          <c:smooth val="0"/>
          <c:extLst>
            <c:ext xmlns:c16="http://schemas.microsoft.com/office/drawing/2014/chart" uri="{C3380CC4-5D6E-409C-BE32-E72D297353CC}">
              <c16:uniqueId val="{00000002-2D49-4DA8-9D9D-0C233C5913F6}"/>
            </c:ext>
          </c:extLst>
        </c:ser>
        <c:ser>
          <c:idx val="7"/>
          <c:order val="7"/>
          <c:tx>
            <c:strRef>
              <c:f>Sheet3!$R$24</c:f>
              <c:strCache>
                <c:ptCount val="1"/>
                <c:pt idx="0">
                  <c:v>Std. Dev.</c:v>
                </c:pt>
              </c:strCache>
            </c:strRef>
          </c:tx>
          <c:spPr>
            <a:ln w="28575" cap="rnd">
              <a:solidFill>
                <a:schemeClr val="tx1"/>
              </a:solidFill>
              <a:round/>
            </a:ln>
            <a:effectLst/>
          </c:spPr>
          <c:marker>
            <c:symbol val="none"/>
          </c:marker>
          <c:val>
            <c:numRef>
              <c:f>Sheet3!$R$25:$R$34</c:f>
              <c:numCache>
                <c:formatCode>General</c:formatCode>
                <c:ptCount val="10"/>
                <c:pt idx="0">
                  <c:v>0.6</c:v>
                </c:pt>
                <c:pt idx="1">
                  <c:v>0.59</c:v>
                </c:pt>
                <c:pt idx="2">
                  <c:v>0.54</c:v>
                </c:pt>
                <c:pt idx="3">
                  <c:v>0.47</c:v>
                </c:pt>
                <c:pt idx="4">
                  <c:v>0.54</c:v>
                </c:pt>
                <c:pt idx="5">
                  <c:v>0.55000000000000004</c:v>
                </c:pt>
                <c:pt idx="6">
                  <c:v>0.44</c:v>
                </c:pt>
                <c:pt idx="7">
                  <c:v>0.52</c:v>
                </c:pt>
                <c:pt idx="8">
                  <c:v>0.49</c:v>
                </c:pt>
                <c:pt idx="9">
                  <c:v>0.95</c:v>
                </c:pt>
              </c:numCache>
            </c:numRef>
          </c:val>
          <c:smooth val="0"/>
          <c:extLst>
            <c:ext xmlns:c16="http://schemas.microsoft.com/office/drawing/2014/chart" uri="{C3380CC4-5D6E-409C-BE32-E72D297353CC}">
              <c16:uniqueId val="{00000003-2D49-4DA8-9D9D-0C233C5913F6}"/>
            </c:ext>
          </c:extLst>
        </c:ser>
        <c:dLbls>
          <c:showLegendKey val="0"/>
          <c:showVal val="0"/>
          <c:showCatName val="0"/>
          <c:showSerName val="0"/>
          <c:showPercent val="0"/>
          <c:showBubbleSize val="0"/>
        </c:dLbls>
        <c:marker val="1"/>
        <c:smooth val="0"/>
        <c:axId val="251087328"/>
        <c:axId val="251087656"/>
      </c:lineChart>
      <c:catAx>
        <c:axId val="46895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957968"/>
        <c:crosses val="autoZero"/>
        <c:auto val="1"/>
        <c:lblAlgn val="ctr"/>
        <c:lblOffset val="100"/>
        <c:noMultiLvlLbl val="0"/>
      </c:catAx>
      <c:valAx>
        <c:axId val="468957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957312"/>
        <c:crosses val="autoZero"/>
        <c:crossBetween val="between"/>
      </c:valAx>
      <c:valAx>
        <c:axId val="2510876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1087328"/>
        <c:crosses val="max"/>
        <c:crossBetween val="between"/>
      </c:valAx>
      <c:catAx>
        <c:axId val="251087328"/>
        <c:scaling>
          <c:orientation val="minMax"/>
        </c:scaling>
        <c:delete val="1"/>
        <c:axPos val="b"/>
        <c:majorTickMark val="out"/>
        <c:minorTickMark val="none"/>
        <c:tickLblPos val="nextTo"/>
        <c:crossAx val="2510876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75651688-0C2A-4C53-BACC-45177B072D33}" type="datetimeFigureOut">
              <a:rPr lang="en-GB" smtClean="0"/>
              <a:t>30/03/2022</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3"/>
            <a:ext cx="5435600" cy="39004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9113"/>
            <a:ext cx="294481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09113"/>
            <a:ext cx="2944813" cy="496887"/>
          </a:xfrm>
          <a:prstGeom prst="rect">
            <a:avLst/>
          </a:prstGeom>
        </p:spPr>
        <p:txBody>
          <a:bodyPr vert="horz" lIns="91440" tIns="45720" rIns="91440" bIns="45720" rtlCol="0" anchor="b"/>
          <a:lstStyle>
            <a:lvl1pPr algn="r">
              <a:defRPr sz="1200"/>
            </a:lvl1pPr>
          </a:lstStyle>
          <a:p>
            <a:fld id="{85B379E3-A5CE-497D-BE68-DC62A4DA7208}" type="slidenum">
              <a:rPr lang="en-GB" smtClean="0"/>
              <a:t>‹#›</a:t>
            </a:fld>
            <a:endParaRPr lang="en-GB"/>
          </a:p>
        </p:txBody>
      </p:sp>
    </p:spTree>
    <p:extLst>
      <p:ext uri="{BB962C8B-B14F-4D97-AF65-F5344CB8AC3E}">
        <p14:creationId xmlns:p14="http://schemas.microsoft.com/office/powerpoint/2010/main" val="3380811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B379E3-A5CE-497D-BE68-DC62A4DA7208}" type="slidenum">
              <a:rPr lang="en-GB" smtClean="0"/>
              <a:t>13</a:t>
            </a:fld>
            <a:endParaRPr lang="en-GB"/>
          </a:p>
        </p:txBody>
      </p:sp>
    </p:spTree>
    <p:extLst>
      <p:ext uri="{BB962C8B-B14F-4D97-AF65-F5344CB8AC3E}">
        <p14:creationId xmlns:p14="http://schemas.microsoft.com/office/powerpoint/2010/main" val="2355910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03200" y="1143000"/>
            <a:ext cx="11785600" cy="5562600"/>
          </a:xfrm>
          <a:prstGeom prst="rect">
            <a:avLst/>
          </a:prstGeom>
          <a:solidFill>
            <a:srgbClr val="004D7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lgn="ctr"/>
            <a:endParaRPr lang="en-US" altLang="en-US" sz="2400">
              <a:solidFill>
                <a:schemeClr val="tx1"/>
              </a:solidFill>
              <a:latin typeface="Times" panose="02020603050405020304" pitchFamily="18" charset="0"/>
            </a:endParaRPr>
          </a:p>
        </p:txBody>
      </p:sp>
      <p:pic>
        <p:nvPicPr>
          <p:cNvPr id="5" name="Picture 5" descr="NTU logo 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7101" y="323850"/>
            <a:ext cx="324696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914400" y="2286000"/>
            <a:ext cx="10363200" cy="990600"/>
          </a:xfrm>
        </p:spPr>
        <p:txBody>
          <a:bodyPr/>
          <a:lstStyle>
            <a:lvl1pPr>
              <a:defRPr sz="2400">
                <a:solidFill>
                  <a:schemeClr val="bg1"/>
                </a:solidFill>
              </a:defRPr>
            </a:lvl1pPr>
          </a:lstStyle>
          <a:p>
            <a:pPr lvl="0"/>
            <a:r>
              <a:rPr lang="en-US" altLang="en-US" noProof="0"/>
              <a:t>Click to edit Master title style</a:t>
            </a:r>
            <a:endParaRPr lang="en-GB" altLang="en-US" noProof="0"/>
          </a:p>
        </p:txBody>
      </p:sp>
      <p:sp>
        <p:nvSpPr>
          <p:cNvPr id="349188" name="Rectangle 4"/>
          <p:cNvSpPr>
            <a:spLocks noGrp="1" noChangeArrowheads="1"/>
          </p:cNvSpPr>
          <p:nvPr>
            <p:ph type="subTitle" idx="1"/>
          </p:nvPr>
        </p:nvSpPr>
        <p:spPr>
          <a:xfrm>
            <a:off x="914400" y="3276600"/>
            <a:ext cx="10363200" cy="397032"/>
          </a:xfrm>
        </p:spPr>
        <p:txBody>
          <a:bodyPr/>
          <a:lstStyle>
            <a:lvl1pPr marL="0" indent="0">
              <a:buFontTx/>
              <a:buNone/>
              <a:defRPr>
                <a:solidFill>
                  <a:schemeClr val="bg1"/>
                </a:solidFill>
              </a:defRPr>
            </a:lvl1pPr>
          </a:lstStyle>
          <a:p>
            <a:pPr lvl="0"/>
            <a:r>
              <a:rPr lang="en-US" altLang="en-US" noProof="0"/>
              <a:t>Click to edit Master subtitle style</a:t>
            </a:r>
            <a:endParaRPr lang="en-GB" altLang="en-US" noProof="0"/>
          </a:p>
        </p:txBody>
      </p:sp>
    </p:spTree>
    <p:extLst>
      <p:ext uri="{BB962C8B-B14F-4D97-AF65-F5344CB8AC3E}">
        <p14:creationId xmlns:p14="http://schemas.microsoft.com/office/powerpoint/2010/main" val="364130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958331" y="1447801"/>
            <a:ext cx="3624069" cy="14652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3/30/2022</a:t>
            </a:fld>
            <a:endParaRPr lang="en-US" dirty="0"/>
          </a:p>
        </p:txBody>
      </p:sp>
      <p:sp>
        <p:nvSpPr>
          <p:cNvPr id="5" name="Rectangle 8"/>
          <p:cNvSpPr>
            <a:spLocks noGrp="1" noChangeArrowheads="1"/>
          </p:cNvSpPr>
          <p:nvPr>
            <p:ph type="sldNum" sz="quarter"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871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381001"/>
            <a:ext cx="2768600" cy="25320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00874" y="381001"/>
            <a:ext cx="1809726" cy="25320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3/30/2022</a:t>
            </a:fld>
            <a:endParaRPr lang="en-US" dirty="0"/>
          </a:p>
        </p:txBody>
      </p:sp>
      <p:sp>
        <p:nvSpPr>
          <p:cNvPr id="5" name="Rectangle 8"/>
          <p:cNvSpPr>
            <a:spLocks noGrp="1" noChangeArrowheads="1"/>
          </p:cNvSpPr>
          <p:nvPr>
            <p:ph type="sldNum" sz="quarter"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03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dt" sz="half" idx="10"/>
          </p:nvPr>
        </p:nvSpPr>
        <p:spPr>
          <a:ln/>
        </p:spPr>
        <p:txBody>
          <a:bodyPr/>
          <a:lstStyle>
            <a:lvl1pPr>
              <a:defRPr/>
            </a:lvl1pPr>
          </a:lstStyle>
          <a:p>
            <a:fld id="{05BFA754-D5C3-4E66-96A6-867B257F58DC}" type="datetimeFigureOut">
              <a:rPr lang="en-US" smtClean="0"/>
              <a:t>3/30/2022</a:t>
            </a:fld>
            <a:endParaRPr lang="en-US" dirty="0"/>
          </a:p>
        </p:txBody>
      </p:sp>
      <p:sp>
        <p:nvSpPr>
          <p:cNvPr id="5" name="Rectangle 8"/>
          <p:cNvSpPr>
            <a:spLocks noGrp="1" noChangeArrowheads="1"/>
          </p:cNvSpPr>
          <p:nvPr>
            <p:ph type="sldNum" sz="quarter" idx="11"/>
          </p:nvPr>
        </p:nvSpPr>
        <p:spPr>
          <a:ln/>
        </p:spPr>
        <p:txBody>
          <a:bodyPr/>
          <a:lstStyle>
            <a:lvl1pPr>
              <a:defRPr/>
            </a:lvl1pPr>
          </a:lstStyle>
          <a:p>
            <a:fld id="{5D84065D-F351-4B03-BD91-D8A6B8D4B362}" type="slidenum">
              <a:rPr lang="en-US" smtClean="0"/>
              <a:t>‹#›</a:t>
            </a:fld>
            <a:endParaRPr lang="en-US" dirty="0"/>
          </a:p>
        </p:txBody>
      </p:sp>
    </p:spTree>
    <p:extLst>
      <p:ext uri="{BB962C8B-B14F-4D97-AF65-F5344CB8AC3E}">
        <p14:creationId xmlns:p14="http://schemas.microsoft.com/office/powerpoint/2010/main" val="169427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49859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3/30/2022</a:t>
            </a:fld>
            <a:endParaRPr lang="en-US" dirty="0"/>
          </a:p>
        </p:txBody>
      </p:sp>
      <p:sp>
        <p:nvSpPr>
          <p:cNvPr id="5" name="Rectangle 8"/>
          <p:cNvSpPr>
            <a:spLocks noGrp="1" noChangeArrowheads="1"/>
          </p:cNvSpPr>
          <p:nvPr>
            <p:ph type="sldNum" sz="quarter"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62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8000" y="1447801"/>
            <a:ext cx="5435600" cy="1465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46800" y="1447801"/>
            <a:ext cx="5435600" cy="14652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p:cNvSpPr>
            <a:spLocks noGrp="1" noChangeArrowheads="1"/>
          </p:cNvSpPr>
          <p:nvPr>
            <p:ph type="dt" sz="half" idx="10"/>
          </p:nvPr>
        </p:nvSpPr>
        <p:spPr>
          <a:ln/>
        </p:spPr>
        <p:txBody>
          <a:bodyPr/>
          <a:lstStyle>
            <a:lvl1pPr>
              <a:defRPr/>
            </a:lvl1pPr>
          </a:lstStyle>
          <a:p>
            <a:fld id="{05BFA754-D5C3-4E66-96A6-867B257F58DC}" type="datetimeFigureOut">
              <a:rPr lang="en-US" smtClean="0"/>
              <a:t>3/30/2022</a:t>
            </a:fld>
            <a:endParaRPr lang="en-US" dirty="0"/>
          </a:p>
        </p:txBody>
      </p:sp>
      <p:sp>
        <p:nvSpPr>
          <p:cNvPr id="6" name="Rectangle 8"/>
          <p:cNvSpPr>
            <a:spLocks noGrp="1" noChangeArrowheads="1"/>
          </p:cNvSpPr>
          <p:nvPr>
            <p:ph type="sldNum" sz="quarter" idx="11"/>
          </p:nvPr>
        </p:nvSpPr>
        <p:spPr>
          <a:ln/>
        </p:spPr>
        <p:txBody>
          <a:bodyPr/>
          <a:lstStyle>
            <a:lvl1pPr>
              <a:defRPr/>
            </a:lvl1pPr>
          </a:lstStyle>
          <a:p>
            <a:fld id="{5D84065D-F351-4B03-BD91-D8A6B8D4B362}" type="slidenum">
              <a:rPr lang="en-US" smtClean="0"/>
              <a:t>‹#›</a:t>
            </a:fld>
            <a:endParaRPr lang="en-US" dirty="0"/>
          </a:p>
        </p:txBody>
      </p:sp>
    </p:spTree>
    <p:extLst>
      <p:ext uri="{BB962C8B-B14F-4D97-AF65-F5344CB8AC3E}">
        <p14:creationId xmlns:p14="http://schemas.microsoft.com/office/powerpoint/2010/main" val="197567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2006477"/>
            <a:ext cx="5158316"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1412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2006477"/>
            <a:ext cx="5183717" cy="4985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14126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3/30/2022</a:t>
            </a:fld>
            <a:endParaRPr lang="en-US" dirty="0"/>
          </a:p>
        </p:txBody>
      </p:sp>
      <p:sp>
        <p:nvSpPr>
          <p:cNvPr id="8" name="Rectangle 8"/>
          <p:cNvSpPr>
            <a:spLocks noGrp="1" noChangeArrowheads="1"/>
          </p:cNvSpPr>
          <p:nvPr>
            <p:ph type="sldNum" sz="quarter"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531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3/30/2022</a:t>
            </a:fld>
            <a:endParaRPr lang="en-US" dirty="0"/>
          </a:p>
        </p:txBody>
      </p:sp>
      <p:sp>
        <p:nvSpPr>
          <p:cNvPr id="4" name="Rectangle 8"/>
          <p:cNvSpPr>
            <a:spLocks noGrp="1" noChangeArrowheads="1"/>
          </p:cNvSpPr>
          <p:nvPr>
            <p:ph type="sldNum" sz="quarter"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314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3/30/2022</a:t>
            </a:fld>
            <a:endParaRPr lang="en-US" dirty="0"/>
          </a:p>
        </p:txBody>
      </p:sp>
      <p:sp>
        <p:nvSpPr>
          <p:cNvPr id="3" name="Rectangle 8"/>
          <p:cNvSpPr>
            <a:spLocks noGrp="1" noChangeArrowheads="1"/>
          </p:cNvSpPr>
          <p:nvPr>
            <p:ph type="sldNum" sz="quarter"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157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2468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63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3/30/2022</a:t>
            </a:fld>
            <a:endParaRPr lang="en-US" dirty="0"/>
          </a:p>
        </p:txBody>
      </p:sp>
      <p:sp>
        <p:nvSpPr>
          <p:cNvPr id="6" name="Rectangle 8"/>
          <p:cNvSpPr>
            <a:spLocks noGrp="1" noChangeArrowheads="1"/>
          </p:cNvSpPr>
          <p:nvPr>
            <p:ph type="sldNum" sz="quarter"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3682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6340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40318" y="2057400"/>
            <a:ext cx="3932767" cy="3631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7"/>
          <p:cNvSpPr>
            <a:spLocks noGrp="1" noChangeArrowheads="1"/>
          </p:cNvSpPr>
          <p:nvPr>
            <p:ph type="dt" sz="half" idx="10"/>
          </p:nvPr>
        </p:nvSpPr>
        <p:spPr>
          <a:ln/>
        </p:spPr>
        <p:txBody>
          <a:bodyPr/>
          <a:lstStyle>
            <a:lvl1pPr>
              <a:defRPr/>
            </a:lvl1pPr>
          </a:lstStyle>
          <a:p>
            <a:fld id="{B61BEF0D-F0BB-DE4B-95CE-6DB70DBA9567}" type="datetimeFigureOut">
              <a:rPr lang="en-US" smtClean="0"/>
              <a:pPr/>
              <a:t>3/30/2022</a:t>
            </a:fld>
            <a:endParaRPr lang="en-US" dirty="0"/>
          </a:p>
        </p:txBody>
      </p:sp>
      <p:sp>
        <p:nvSpPr>
          <p:cNvPr id="6" name="Rectangle 8"/>
          <p:cNvSpPr>
            <a:spLocks noGrp="1" noChangeArrowheads="1"/>
          </p:cNvSpPr>
          <p:nvPr>
            <p:ph type="sldNum" sz="quarter" idx="11"/>
          </p:nvPr>
        </p:nvSpPr>
        <p:spPr>
          <a:ln/>
        </p:spPr>
        <p:txBody>
          <a:bodyPr/>
          <a:lstStyle>
            <a:lvl1pP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0784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381000"/>
            <a:ext cx="1107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08000" y="1447801"/>
            <a:ext cx="1107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76001" y="6219826"/>
            <a:ext cx="444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5"/>
          <p:cNvSpPr>
            <a:spLocks noChangeShapeType="1"/>
          </p:cNvSpPr>
          <p:nvPr/>
        </p:nvSpPr>
        <p:spPr bwMode="auto">
          <a:xfrm flipH="1">
            <a:off x="609600" y="6019800"/>
            <a:ext cx="10972800" cy="0"/>
          </a:xfrm>
          <a:prstGeom prst="line">
            <a:avLst/>
          </a:prstGeom>
          <a:noFill/>
          <a:ln w="15875">
            <a:solidFill>
              <a:srgbClr val="B2C9D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p>
        </p:txBody>
      </p:sp>
      <p:sp>
        <p:nvSpPr>
          <p:cNvPr id="1030" name="Text Box 6"/>
          <p:cNvSpPr txBox="1">
            <a:spLocks noChangeArrowheads="1"/>
          </p:cNvSpPr>
          <p:nvPr/>
        </p:nvSpPr>
        <p:spPr bwMode="auto">
          <a:xfrm>
            <a:off x="527051" y="6165850"/>
            <a:ext cx="13440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4D75"/>
                </a:solidFill>
                <a:latin typeface="Verdana" panose="020B0604030504040204" pitchFamily="34" charset="0"/>
                <a:cs typeface="Arial" panose="020B0604020202020204" pitchFamily="34" charset="0"/>
              </a:defRPr>
            </a:lvl1pPr>
            <a:lvl2pPr marL="742950" indent="-285750">
              <a:defRPr sz="2800">
                <a:solidFill>
                  <a:srgbClr val="004D75"/>
                </a:solidFill>
                <a:latin typeface="Verdana" panose="020B0604030504040204" pitchFamily="34" charset="0"/>
                <a:cs typeface="Arial" panose="020B0604020202020204" pitchFamily="34" charset="0"/>
              </a:defRPr>
            </a:lvl2pPr>
            <a:lvl3pPr marL="1143000" indent="-228600">
              <a:defRPr sz="2800">
                <a:solidFill>
                  <a:srgbClr val="004D75"/>
                </a:solidFill>
                <a:latin typeface="Verdana" panose="020B0604030504040204" pitchFamily="34" charset="0"/>
                <a:cs typeface="Arial" panose="020B0604020202020204" pitchFamily="34" charset="0"/>
              </a:defRPr>
            </a:lvl3pPr>
            <a:lvl4pPr marL="1600200" indent="-228600">
              <a:defRPr sz="2800">
                <a:solidFill>
                  <a:srgbClr val="004D75"/>
                </a:solidFill>
                <a:latin typeface="Verdana" panose="020B0604030504040204" pitchFamily="34" charset="0"/>
                <a:cs typeface="Arial" panose="020B0604020202020204" pitchFamily="34" charset="0"/>
              </a:defRPr>
            </a:lvl4pPr>
            <a:lvl5pPr marL="2057400" indent="-228600">
              <a:defRPr sz="2800">
                <a:solidFill>
                  <a:srgbClr val="004D75"/>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2800">
                <a:solidFill>
                  <a:srgbClr val="004D75"/>
                </a:solidFill>
                <a:latin typeface="Verdana" panose="020B0604030504040204" pitchFamily="34" charset="0"/>
                <a:cs typeface="Arial" panose="020B0604020202020204" pitchFamily="34" charset="0"/>
              </a:defRPr>
            </a:lvl9pPr>
          </a:lstStyle>
          <a:p>
            <a:pPr>
              <a:spcBef>
                <a:spcPct val="50000"/>
              </a:spcBef>
            </a:pPr>
            <a:endParaRPr lang="en-US" altLang="en-US" sz="2400">
              <a:solidFill>
                <a:schemeClr val="tx1"/>
              </a:solidFill>
              <a:latin typeface="Times" panose="02020603050405020304" pitchFamily="18" charset="0"/>
            </a:endParaRPr>
          </a:p>
        </p:txBody>
      </p:sp>
      <p:sp>
        <p:nvSpPr>
          <p:cNvPr id="348167" name="Rectangle 7"/>
          <p:cNvSpPr>
            <a:spLocks noGrp="1" noChangeArrowheads="1"/>
          </p:cNvSpPr>
          <p:nvPr>
            <p:ph type="dt" sz="half" idx="2"/>
          </p:nvPr>
        </p:nvSpPr>
        <p:spPr bwMode="auto">
          <a:xfrm>
            <a:off x="609600" y="620553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fld id="{B61BEF0D-F0BB-DE4B-95CE-6DB70DBA9567}" type="datetimeFigureOut">
              <a:rPr lang="en-US" smtClean="0"/>
              <a:pPr/>
              <a:t>3/30/2022</a:t>
            </a:fld>
            <a:endParaRPr lang="en-US" dirty="0"/>
          </a:p>
        </p:txBody>
      </p:sp>
      <p:sp>
        <p:nvSpPr>
          <p:cNvPr id="348168" name="Rectangle 8"/>
          <p:cNvSpPr>
            <a:spLocks noGrp="1" noChangeArrowheads="1"/>
          </p:cNvSpPr>
          <p:nvPr>
            <p:ph type="sldNum" sz="quarter" idx="4"/>
          </p:nvPr>
        </p:nvSpPr>
        <p:spPr bwMode="auto">
          <a:xfrm>
            <a:off x="7920567" y="620553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76557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p:titleStyle>
    <p:bodyStyle>
      <a:lvl1pPr marL="188913" indent="-188913" algn="l" rtl="0" eaLnBrk="1" fontAlgn="base" hangingPunct="1">
        <a:lnSpc>
          <a:spcPct val="110000"/>
        </a:lnSpc>
        <a:spcBef>
          <a:spcPct val="30000"/>
        </a:spcBef>
        <a:spcAft>
          <a:spcPct val="20000"/>
        </a:spcAft>
        <a:buChar char="•"/>
        <a:defRPr kern="1200">
          <a:solidFill>
            <a:srgbClr val="004D75"/>
          </a:solidFill>
          <a:latin typeface="+mn-lt"/>
          <a:ea typeface="+mn-ea"/>
          <a:cs typeface="+mn-cs"/>
        </a:defRPr>
      </a:lvl1pPr>
      <a:lvl2pPr marL="379413" indent="-188913" algn="l" rtl="0" eaLnBrk="1" fontAlgn="base" hangingPunct="1">
        <a:lnSpc>
          <a:spcPct val="90000"/>
        </a:lnSpc>
        <a:spcBef>
          <a:spcPct val="20000"/>
        </a:spcBef>
        <a:spcAft>
          <a:spcPct val="10000"/>
        </a:spcAft>
        <a:buChar char="–"/>
        <a:defRPr sz="1500" kern="1200">
          <a:solidFill>
            <a:srgbClr val="004D75"/>
          </a:solidFill>
          <a:latin typeface="+mn-lt"/>
          <a:ea typeface="+mn-ea"/>
          <a:cs typeface="+mn-cs"/>
        </a:defRPr>
      </a:lvl2pPr>
      <a:lvl3pPr marL="530225" indent="-149225" algn="l" rtl="0" eaLnBrk="1" fontAlgn="base" hangingPunct="1">
        <a:lnSpc>
          <a:spcPct val="90000"/>
        </a:lnSpc>
        <a:spcBef>
          <a:spcPct val="20000"/>
        </a:spcBef>
        <a:spcAft>
          <a:spcPct val="20000"/>
        </a:spcAft>
        <a:buChar char="•"/>
        <a:defRPr sz="1200" kern="1200">
          <a:solidFill>
            <a:srgbClr val="004D75"/>
          </a:solidFill>
          <a:latin typeface="+mn-lt"/>
          <a:ea typeface="+mn-ea"/>
          <a:cs typeface="+mn-cs"/>
        </a:defRPr>
      </a:lvl3pPr>
      <a:lvl4pPr marL="862013" indent="-141288" algn="l" rtl="0" eaLnBrk="1" fontAlgn="base" hangingPunct="1">
        <a:lnSpc>
          <a:spcPct val="90000"/>
        </a:lnSpc>
        <a:spcBef>
          <a:spcPct val="20000"/>
        </a:spcBef>
        <a:spcAft>
          <a:spcPct val="20000"/>
        </a:spcAft>
        <a:buChar char="–"/>
        <a:defRPr sz="1200" kern="1200">
          <a:solidFill>
            <a:srgbClr val="004D75"/>
          </a:solidFill>
          <a:latin typeface="+mn-lt"/>
          <a:ea typeface="+mn-ea"/>
          <a:cs typeface="+mn-cs"/>
        </a:defRPr>
      </a:lvl4pPr>
      <a:lvl5pPr marL="1235075" indent="-182563" algn="l" rtl="0" eaLnBrk="1" fontAlgn="base" hangingPunct="1">
        <a:lnSpc>
          <a:spcPct val="90000"/>
        </a:lnSpc>
        <a:spcBef>
          <a:spcPct val="20000"/>
        </a:spcBef>
        <a:spcAft>
          <a:spcPct val="20000"/>
        </a:spcAft>
        <a:buChar char="»"/>
        <a:defRPr sz="1200" kern="1200">
          <a:solidFill>
            <a:srgbClr val="004D7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400" dirty="0"/>
              <a:t>Exploratory Analysis of Retailers and Socio-economic Deprivation</a:t>
            </a:r>
          </a:p>
        </p:txBody>
      </p:sp>
      <p:sp>
        <p:nvSpPr>
          <p:cNvPr id="3" name="Subtitle 2"/>
          <p:cNvSpPr>
            <a:spLocks noGrp="1"/>
          </p:cNvSpPr>
          <p:nvPr>
            <p:ph type="subTitle" idx="1"/>
          </p:nvPr>
        </p:nvSpPr>
        <p:spPr/>
        <p:txBody>
          <a:bodyPr>
            <a:normAutofit fontScale="25000" lnSpcReduction="20000"/>
          </a:bodyPr>
          <a:lstStyle/>
          <a:p>
            <a:endParaRPr lang="en-GB" dirty="0"/>
          </a:p>
          <a:p>
            <a:pPr algn="just"/>
            <a:r>
              <a:rPr lang="en-GB" dirty="0">
                <a:solidFill>
                  <a:schemeClr val="accent2">
                    <a:lumMod val="50000"/>
                  </a:schemeClr>
                </a:solidFill>
              </a:rPr>
              <a:t>					   </a:t>
            </a:r>
          </a:p>
          <a:p>
            <a:pPr algn="just"/>
            <a:r>
              <a:rPr lang="en-GB" sz="12800" dirty="0">
                <a:solidFill>
                  <a:schemeClr val="accent2">
                    <a:lumMod val="50000"/>
                  </a:schemeClr>
                </a:solidFill>
              </a:rPr>
              <a:t>					</a:t>
            </a:r>
          </a:p>
          <a:p>
            <a:pPr algn="ctr"/>
            <a:r>
              <a:rPr lang="en-GB" sz="12800" i="1" dirty="0"/>
              <a:t>			</a:t>
            </a:r>
          </a:p>
          <a:p>
            <a:pPr algn="ctr"/>
            <a:r>
              <a:rPr lang="en-GB" sz="12800" i="1" dirty="0"/>
              <a:t>	Adeniyi, Oluwole; Whysall, Paul and </a:t>
            </a:r>
            <a:br>
              <a:rPr lang="en-GB" sz="12800" i="1" dirty="0"/>
            </a:br>
            <a:r>
              <a:rPr lang="en-GB" sz="12800" i="1" dirty="0"/>
              <a:t>Brown, Abraham</a:t>
            </a:r>
            <a:endParaRPr lang="en-GB" dirty="0"/>
          </a:p>
        </p:txBody>
      </p:sp>
    </p:spTree>
    <p:extLst>
      <p:ext uri="{BB962C8B-B14F-4D97-AF65-F5344CB8AC3E}">
        <p14:creationId xmlns:p14="http://schemas.microsoft.com/office/powerpoint/2010/main" val="12228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3700" y="452437"/>
            <a:ext cx="11074400" cy="611038"/>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Research Gaps and Justification</a:t>
            </a:r>
          </a:p>
        </p:txBody>
      </p:sp>
      <p:sp>
        <p:nvSpPr>
          <p:cNvPr id="3" name="Title 1"/>
          <p:cNvSpPr txBox="1">
            <a:spLocks/>
          </p:cNvSpPr>
          <p:nvPr/>
        </p:nvSpPr>
        <p:spPr>
          <a:xfrm>
            <a:off x="582676" y="1295264"/>
            <a:ext cx="11075162" cy="681295"/>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just"/>
            <a:r>
              <a:rPr lang="en-GB" sz="2000" dirty="0">
                <a:solidFill>
                  <a:srgbClr val="0070C0"/>
                </a:solidFill>
              </a:rPr>
              <a:t>No comparative analysis. A study which carried out a comparative analysis compared Ladbrokes to Asda and </a:t>
            </a:r>
            <a:r>
              <a:rPr lang="en-GB" sz="2000" dirty="0" err="1">
                <a:solidFill>
                  <a:srgbClr val="0070C0"/>
                </a:solidFill>
              </a:rPr>
              <a:t>etc</a:t>
            </a:r>
            <a:r>
              <a:rPr lang="en-GB" sz="2000" dirty="0">
                <a:solidFill>
                  <a:srgbClr val="0070C0"/>
                </a:solidFill>
              </a:rPr>
              <a:t> and not group distributions.</a:t>
            </a:r>
          </a:p>
        </p:txBody>
      </p:sp>
      <p:sp>
        <p:nvSpPr>
          <p:cNvPr id="4" name="Rectangle 3"/>
          <p:cNvSpPr/>
          <p:nvPr/>
        </p:nvSpPr>
        <p:spPr>
          <a:xfrm>
            <a:off x="582676" y="2398177"/>
            <a:ext cx="11002772" cy="707886"/>
          </a:xfrm>
          <a:prstGeom prst="rect">
            <a:avLst/>
          </a:prstGeom>
        </p:spPr>
        <p:txBody>
          <a:bodyPr wrap="square">
            <a:spAutoFit/>
          </a:bodyPr>
          <a:lstStyle/>
          <a:p>
            <a:r>
              <a:rPr lang="en-GB" sz="2000" dirty="0">
                <a:solidFill>
                  <a:srgbClr val="0070C0"/>
                </a:solidFill>
              </a:rPr>
              <a:t>Most studies focus on the side effects of patronage of these AASRs in UK (Griffiths, 1994) rather than location preference.</a:t>
            </a:r>
          </a:p>
        </p:txBody>
      </p:sp>
      <p:sp>
        <p:nvSpPr>
          <p:cNvPr id="5" name="Rectangle 4"/>
          <p:cNvSpPr/>
          <p:nvPr/>
        </p:nvSpPr>
        <p:spPr>
          <a:xfrm>
            <a:off x="582676" y="3538876"/>
            <a:ext cx="10927080" cy="400110"/>
          </a:xfrm>
          <a:prstGeom prst="rect">
            <a:avLst/>
          </a:prstGeom>
        </p:spPr>
        <p:txBody>
          <a:bodyPr wrap="square">
            <a:spAutoFit/>
          </a:bodyPr>
          <a:lstStyle/>
          <a:p>
            <a:r>
              <a:rPr lang="en-GB" sz="2000" dirty="0">
                <a:solidFill>
                  <a:srgbClr val="0070C0"/>
                </a:solidFill>
              </a:rPr>
              <a:t>No in-depth quantitative study on fringe banking and RTO.</a:t>
            </a:r>
          </a:p>
        </p:txBody>
      </p:sp>
      <p:sp>
        <p:nvSpPr>
          <p:cNvPr id="6" name="Rectangle 5"/>
          <p:cNvSpPr/>
          <p:nvPr/>
        </p:nvSpPr>
        <p:spPr>
          <a:xfrm>
            <a:off x="541020" y="4505399"/>
            <a:ext cx="10927080" cy="707886"/>
          </a:xfrm>
          <a:prstGeom prst="rect">
            <a:avLst/>
          </a:prstGeom>
        </p:spPr>
        <p:txBody>
          <a:bodyPr wrap="square">
            <a:spAutoFit/>
          </a:bodyPr>
          <a:lstStyle/>
          <a:p>
            <a:pPr algn="just"/>
            <a:r>
              <a:rPr lang="en-GB" sz="2000" dirty="0">
                <a:solidFill>
                  <a:srgbClr val="0070C0"/>
                </a:solidFill>
              </a:rPr>
              <a:t>Most studies on gambling in UK looked at availability of gambling machines (fixed odds betting terminals) as against actual shop location.</a:t>
            </a:r>
          </a:p>
        </p:txBody>
      </p:sp>
    </p:spTree>
    <p:extLst>
      <p:ext uri="{BB962C8B-B14F-4D97-AF65-F5344CB8AC3E}">
        <p14:creationId xmlns:p14="http://schemas.microsoft.com/office/powerpoint/2010/main" val="2764338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4396" y="301525"/>
            <a:ext cx="11074400" cy="611038"/>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Research Questions and Research Aim </a:t>
            </a:r>
          </a:p>
        </p:txBody>
      </p:sp>
      <p:sp>
        <p:nvSpPr>
          <p:cNvPr id="3" name="Rectangle 2"/>
          <p:cNvSpPr/>
          <p:nvPr/>
        </p:nvSpPr>
        <p:spPr>
          <a:xfrm>
            <a:off x="758952" y="1063475"/>
            <a:ext cx="10204704" cy="1323439"/>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n-GB" sz="2000" dirty="0">
                <a:solidFill>
                  <a:srgbClr val="0070C0"/>
                </a:solidFill>
                <a:latin typeface="+mn-lt"/>
                <a:ea typeface="Yu Mincho"/>
              </a:rPr>
              <a:t>What is the relationship between the distribution of FGRs’ and AASRs’ outlets and SED? </a:t>
            </a:r>
          </a:p>
          <a:p>
            <a:pPr marL="342900" lvl="0" indent="-342900" algn="just">
              <a:spcAft>
                <a:spcPts val="800"/>
              </a:spcAft>
              <a:buFont typeface="Symbol" panose="05050102010706020507" pitchFamily="18" charset="2"/>
              <a:buChar char=""/>
            </a:pPr>
            <a:r>
              <a:rPr lang="en-GB" sz="2000" dirty="0">
                <a:solidFill>
                  <a:srgbClr val="0070C0"/>
                </a:solidFill>
                <a:latin typeface="+mn-lt"/>
                <a:ea typeface="Yu Mincho"/>
              </a:rPr>
              <a:t>Are there unique differences in the location preference of AASRs compared to FGRs and SED? </a:t>
            </a:r>
          </a:p>
        </p:txBody>
      </p:sp>
      <p:sp>
        <p:nvSpPr>
          <p:cNvPr id="4" name="Rectangle 3"/>
          <p:cNvSpPr/>
          <p:nvPr/>
        </p:nvSpPr>
        <p:spPr>
          <a:xfrm>
            <a:off x="630936" y="3545997"/>
            <a:ext cx="10561320" cy="707886"/>
          </a:xfrm>
          <a:prstGeom prst="rect">
            <a:avLst/>
          </a:prstGeom>
        </p:spPr>
        <p:txBody>
          <a:bodyPr wrap="square">
            <a:spAutoFit/>
          </a:bodyPr>
          <a:lstStyle/>
          <a:p>
            <a:pPr algn="just"/>
            <a:r>
              <a:rPr lang="en-GB" sz="2000" dirty="0">
                <a:solidFill>
                  <a:srgbClr val="0070C0"/>
                </a:solidFill>
              </a:rPr>
              <a:t>The research aims at carrying out a comparative analysis of relationship between AASRs and FGRs and SED.</a:t>
            </a:r>
          </a:p>
        </p:txBody>
      </p:sp>
      <p:sp>
        <p:nvSpPr>
          <p:cNvPr id="5" name="Title 1"/>
          <p:cNvSpPr txBox="1">
            <a:spLocks/>
          </p:cNvSpPr>
          <p:nvPr/>
        </p:nvSpPr>
        <p:spPr>
          <a:xfrm>
            <a:off x="485140" y="2934959"/>
            <a:ext cx="11074400" cy="611038"/>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Research Aim </a:t>
            </a:r>
          </a:p>
        </p:txBody>
      </p:sp>
    </p:spTree>
    <p:extLst>
      <p:ext uri="{BB962C8B-B14F-4D97-AF65-F5344CB8AC3E}">
        <p14:creationId xmlns:p14="http://schemas.microsoft.com/office/powerpoint/2010/main" val="257169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8347" y="213878"/>
            <a:ext cx="2930610" cy="461665"/>
          </a:xfrm>
          <a:prstGeom prst="rect">
            <a:avLst/>
          </a:prstGeom>
        </p:spPr>
        <p:txBody>
          <a:bodyPr wrap="none">
            <a:spAutoFit/>
          </a:bodyPr>
          <a:lstStyle/>
          <a:p>
            <a:r>
              <a:rPr lang="en-GB" sz="2400" dirty="0">
                <a:solidFill>
                  <a:srgbClr val="0070C0"/>
                </a:solidFill>
              </a:rPr>
              <a:t>Data and Sources</a:t>
            </a:r>
          </a:p>
        </p:txBody>
      </p:sp>
      <p:pic>
        <p:nvPicPr>
          <p:cNvPr id="4" name="Picture 3"/>
          <p:cNvPicPr>
            <a:picLocks noChangeAspect="1"/>
          </p:cNvPicPr>
          <p:nvPr/>
        </p:nvPicPr>
        <p:blipFill rotWithShape="1">
          <a:blip r:embed="rId2"/>
          <a:srcRect t="728" r="17503" b="21772"/>
          <a:stretch/>
        </p:blipFill>
        <p:spPr>
          <a:xfrm>
            <a:off x="716651" y="952414"/>
            <a:ext cx="10034001" cy="4862375"/>
          </a:xfrm>
          <a:prstGeom prst="rect">
            <a:avLst/>
          </a:prstGeom>
        </p:spPr>
      </p:pic>
    </p:spTree>
    <p:extLst>
      <p:ext uri="{BB962C8B-B14F-4D97-AF65-F5344CB8AC3E}">
        <p14:creationId xmlns:p14="http://schemas.microsoft.com/office/powerpoint/2010/main" val="229043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0912" y="213878"/>
            <a:ext cx="2157984" cy="461665"/>
          </a:xfrm>
          <a:prstGeom prst="rect">
            <a:avLst/>
          </a:prstGeom>
        </p:spPr>
        <p:txBody>
          <a:bodyPr wrap="square">
            <a:spAutoFit/>
          </a:bodyPr>
          <a:lstStyle/>
          <a:p>
            <a:pPr algn="ctr"/>
            <a:r>
              <a:rPr lang="en-GB" sz="2400" dirty="0">
                <a:solidFill>
                  <a:srgbClr val="0070C0"/>
                </a:solidFill>
              </a:rPr>
              <a:t>Methods</a:t>
            </a:r>
          </a:p>
        </p:txBody>
      </p:sp>
      <p:sp>
        <p:nvSpPr>
          <p:cNvPr id="3" name="TextBox 2"/>
          <p:cNvSpPr txBox="1"/>
          <p:nvPr/>
        </p:nvSpPr>
        <p:spPr>
          <a:xfrm>
            <a:off x="649223" y="934772"/>
            <a:ext cx="10917937" cy="4708981"/>
          </a:xfrm>
          <a:prstGeom prst="rect">
            <a:avLst/>
          </a:prstGeom>
          <a:noFill/>
        </p:spPr>
        <p:txBody>
          <a:bodyPr wrap="square" rtlCol="0">
            <a:spAutoFit/>
          </a:bodyPr>
          <a:lstStyle/>
          <a:p>
            <a:r>
              <a:rPr lang="en-GB" sz="2000" dirty="0">
                <a:solidFill>
                  <a:srgbClr val="0070C0"/>
                </a:solidFill>
              </a:rPr>
              <a:t>All shop address (FGRS and AASRs) were geocode to lower super output area (LSOA) geography.</a:t>
            </a:r>
          </a:p>
          <a:p>
            <a:endParaRPr lang="en-GB" sz="2000" dirty="0">
              <a:solidFill>
                <a:srgbClr val="0070C0"/>
              </a:solidFill>
            </a:endParaRPr>
          </a:p>
          <a:p>
            <a:r>
              <a:rPr lang="en-GB" sz="2000" dirty="0">
                <a:solidFill>
                  <a:srgbClr val="0070C0"/>
                </a:solidFill>
              </a:rPr>
              <a:t>Shop outlets per LSOA for each group of retailers weighted with corresponding LSOA. </a:t>
            </a:r>
          </a:p>
          <a:p>
            <a:endParaRPr lang="en-GB" sz="2000" dirty="0">
              <a:solidFill>
                <a:srgbClr val="0070C0"/>
              </a:solidFill>
            </a:endParaRPr>
          </a:p>
          <a:p>
            <a:r>
              <a:rPr lang="en-GB" sz="2000" dirty="0">
                <a:solidFill>
                  <a:srgbClr val="0070C0"/>
                </a:solidFill>
              </a:rPr>
              <a:t>Hotspot technique (kernel density) to  map FGRs and AASRs Outlet in ArcGIS to show concentration (GIS). </a:t>
            </a:r>
          </a:p>
          <a:p>
            <a:endParaRPr lang="en-GB" sz="2000" dirty="0">
              <a:solidFill>
                <a:srgbClr val="0070C0"/>
              </a:solidFill>
            </a:endParaRPr>
          </a:p>
          <a:p>
            <a:r>
              <a:rPr lang="en-GB" sz="2000" dirty="0">
                <a:solidFill>
                  <a:srgbClr val="0070C0"/>
                </a:solidFill>
              </a:rPr>
              <a:t>Deprivation index was compared to each group of retailers distributions.</a:t>
            </a:r>
          </a:p>
          <a:p>
            <a:endParaRPr lang="en-GB" sz="2000" dirty="0">
              <a:solidFill>
                <a:srgbClr val="0070C0"/>
              </a:solidFill>
            </a:endParaRPr>
          </a:p>
          <a:p>
            <a:r>
              <a:rPr lang="en-GB" sz="2000" dirty="0">
                <a:solidFill>
                  <a:srgbClr val="0070C0"/>
                </a:solidFill>
              </a:rPr>
              <a:t>Correlation and one way ANOVA was used to examine the relationship between the two groups of retailers and the IMD domains (income, employment and education)</a:t>
            </a:r>
          </a:p>
          <a:p>
            <a:pPr marL="457200" indent="-457200">
              <a:buFont typeface="Arial" panose="020B0604020202020204" pitchFamily="34" charset="0"/>
              <a:buChar char="•"/>
            </a:pPr>
            <a:endParaRPr lang="en-GB" sz="2000" dirty="0">
              <a:solidFill>
                <a:srgbClr val="0070C0"/>
              </a:solidFill>
            </a:endParaRPr>
          </a:p>
          <a:p>
            <a:r>
              <a:rPr lang="en-GB" sz="2000" dirty="0">
                <a:solidFill>
                  <a:srgbClr val="FF0000"/>
                </a:solidFill>
              </a:rPr>
              <a:t>NB: Casinos and amusement centres were excluded</a:t>
            </a:r>
          </a:p>
        </p:txBody>
      </p:sp>
    </p:spTree>
    <p:extLst>
      <p:ext uri="{BB962C8B-B14F-4D97-AF65-F5344CB8AC3E}">
        <p14:creationId xmlns:p14="http://schemas.microsoft.com/office/powerpoint/2010/main" val="27702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577049" y="5974672"/>
            <a:ext cx="11008310" cy="798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21501622"/>
              </p:ext>
            </p:extLst>
          </p:nvPr>
        </p:nvGraphicFramePr>
        <p:xfrm>
          <a:off x="2569028" y="369126"/>
          <a:ext cx="6807201" cy="1369949"/>
        </p:xfrm>
        <a:graphic>
          <a:graphicData uri="http://schemas.openxmlformats.org/drawingml/2006/table">
            <a:tbl>
              <a:tblPr firstRow="1" firstCol="1" bandRow="1">
                <a:tableStyleId>{9D7B26C5-4107-4FEC-AEDC-1716B250A1EF}</a:tableStyleId>
              </a:tblPr>
              <a:tblGrid>
                <a:gridCol w="791291">
                  <a:extLst>
                    <a:ext uri="{9D8B030D-6E8A-4147-A177-3AD203B41FA5}">
                      <a16:colId xmlns:a16="http://schemas.microsoft.com/office/drawing/2014/main" val="1187210764"/>
                    </a:ext>
                  </a:extLst>
                </a:gridCol>
                <a:gridCol w="843106">
                  <a:extLst>
                    <a:ext uri="{9D8B030D-6E8A-4147-A177-3AD203B41FA5}">
                      <a16:colId xmlns:a16="http://schemas.microsoft.com/office/drawing/2014/main" val="1743583060"/>
                    </a:ext>
                  </a:extLst>
                </a:gridCol>
                <a:gridCol w="1016995">
                  <a:extLst>
                    <a:ext uri="{9D8B030D-6E8A-4147-A177-3AD203B41FA5}">
                      <a16:colId xmlns:a16="http://schemas.microsoft.com/office/drawing/2014/main" val="3318835234"/>
                    </a:ext>
                  </a:extLst>
                </a:gridCol>
                <a:gridCol w="1016995">
                  <a:extLst>
                    <a:ext uri="{9D8B030D-6E8A-4147-A177-3AD203B41FA5}">
                      <a16:colId xmlns:a16="http://schemas.microsoft.com/office/drawing/2014/main" val="190472697"/>
                    </a:ext>
                  </a:extLst>
                </a:gridCol>
                <a:gridCol w="1048613">
                  <a:extLst>
                    <a:ext uri="{9D8B030D-6E8A-4147-A177-3AD203B41FA5}">
                      <a16:colId xmlns:a16="http://schemas.microsoft.com/office/drawing/2014/main" val="2784875739"/>
                    </a:ext>
                  </a:extLst>
                </a:gridCol>
                <a:gridCol w="843106">
                  <a:extLst>
                    <a:ext uri="{9D8B030D-6E8A-4147-A177-3AD203B41FA5}">
                      <a16:colId xmlns:a16="http://schemas.microsoft.com/office/drawing/2014/main" val="1299739382"/>
                    </a:ext>
                  </a:extLst>
                </a:gridCol>
                <a:gridCol w="1247095">
                  <a:extLst>
                    <a:ext uri="{9D8B030D-6E8A-4147-A177-3AD203B41FA5}">
                      <a16:colId xmlns:a16="http://schemas.microsoft.com/office/drawing/2014/main" val="795560213"/>
                    </a:ext>
                  </a:extLst>
                </a:gridCol>
              </a:tblGrid>
              <a:tr h="355325">
                <a:tc>
                  <a:txBody>
                    <a:bodyPr/>
                    <a:lstStyle/>
                    <a:p>
                      <a:pPr>
                        <a:lnSpc>
                          <a:spcPct val="107000"/>
                        </a:lnSpc>
                      </a:pPr>
                      <a:endParaRPr lang="en-GB" sz="1200">
                        <a:solidFill>
                          <a:srgbClr val="0070C0"/>
                        </a:solidFill>
                        <a:effectLst/>
                        <a:latin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GB" sz="1200">
                          <a:solidFill>
                            <a:srgbClr val="0070C0"/>
                          </a:solidFill>
                          <a:effectLst/>
                        </a:rPr>
                        <a:t>Outlets</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dirty="0">
                          <a:solidFill>
                            <a:srgbClr val="0070C0"/>
                          </a:solidFill>
                          <a:effectLst/>
                        </a:rPr>
                        <a:t> </a:t>
                      </a:r>
                    </a:p>
                    <a:p>
                      <a:pPr algn="ctr">
                        <a:lnSpc>
                          <a:spcPct val="107000"/>
                        </a:lnSpc>
                        <a:spcAft>
                          <a:spcPts val="0"/>
                        </a:spcAft>
                      </a:pPr>
                      <a:endParaRPr lang="en-GB" sz="1200" dirty="0">
                        <a:solidFill>
                          <a:srgbClr val="0070C0"/>
                        </a:solidFill>
                        <a:effectLst/>
                      </a:endParaRPr>
                    </a:p>
                    <a:p>
                      <a:pPr algn="ctr">
                        <a:lnSpc>
                          <a:spcPct val="107000"/>
                        </a:lnSpc>
                        <a:spcAft>
                          <a:spcPts val="0"/>
                        </a:spcAft>
                      </a:pPr>
                      <a:r>
                        <a:rPr lang="en-GB" sz="1200" dirty="0">
                          <a:solidFill>
                            <a:srgbClr val="0070C0"/>
                          </a:solidFill>
                          <a:effectLst/>
                        </a:rPr>
                        <a:t>LSOA</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tc>
                <a:tc>
                  <a:txBody>
                    <a:bodyPr/>
                    <a:lstStyle/>
                    <a:p>
                      <a:pPr algn="ctr">
                        <a:lnSpc>
                          <a:spcPct val="107000"/>
                        </a:lnSpc>
                        <a:spcAft>
                          <a:spcPts val="0"/>
                        </a:spcAft>
                      </a:pPr>
                      <a:r>
                        <a:rPr lang="en-GB" sz="1200" dirty="0">
                          <a:solidFill>
                            <a:srgbClr val="0070C0"/>
                          </a:solidFill>
                          <a:effectLst/>
                        </a:rPr>
                        <a:t>Minimum</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dirty="0">
                          <a:solidFill>
                            <a:srgbClr val="0070C0"/>
                          </a:solidFill>
                          <a:effectLst/>
                        </a:rPr>
                        <a:t>Maximum</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a:solidFill>
                            <a:srgbClr val="0070C0"/>
                          </a:solidFill>
                          <a:effectLst/>
                        </a:rPr>
                        <a:t>Mean</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a:solidFill>
                            <a:srgbClr val="0070C0"/>
                          </a:solidFill>
                          <a:effectLst/>
                        </a:rPr>
                        <a:t>Std. Deviation</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extLst>
                  <a:ext uri="{0D108BD9-81ED-4DB2-BD59-A6C34878D82A}">
                    <a16:rowId xmlns:a16="http://schemas.microsoft.com/office/drawing/2014/main" val="1913175754"/>
                  </a:ext>
                </a:extLst>
              </a:tr>
              <a:tr h="349630">
                <a:tc>
                  <a:txBody>
                    <a:bodyPr/>
                    <a:lstStyle/>
                    <a:p>
                      <a:pPr algn="ctr">
                        <a:lnSpc>
                          <a:spcPct val="107000"/>
                        </a:lnSpc>
                        <a:spcAft>
                          <a:spcPts val="0"/>
                        </a:spcAft>
                      </a:pPr>
                      <a:r>
                        <a:rPr lang="en-GB" sz="1200">
                          <a:solidFill>
                            <a:srgbClr val="0070C0"/>
                          </a:solidFill>
                          <a:effectLst/>
                        </a:rPr>
                        <a:t>FGRs </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a:solidFill>
                            <a:srgbClr val="0070C0"/>
                          </a:solidFill>
                          <a:effectLst/>
                        </a:rPr>
                        <a:t>10,888</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endParaRPr lang="en-GB" sz="1200" dirty="0">
                        <a:solidFill>
                          <a:srgbClr val="0070C0"/>
                        </a:solidFill>
                        <a:effectLst/>
                      </a:endParaRPr>
                    </a:p>
                    <a:p>
                      <a:pPr algn="ctr">
                        <a:lnSpc>
                          <a:spcPct val="107000"/>
                        </a:lnSpc>
                        <a:spcAft>
                          <a:spcPts val="0"/>
                        </a:spcAft>
                      </a:pPr>
                      <a:r>
                        <a:rPr lang="en-GB" sz="1200" dirty="0">
                          <a:solidFill>
                            <a:srgbClr val="0070C0"/>
                          </a:solidFill>
                          <a:effectLst/>
                        </a:rPr>
                        <a:t>7634</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tc>
                <a:tc>
                  <a:txBody>
                    <a:bodyPr/>
                    <a:lstStyle/>
                    <a:p>
                      <a:pPr algn="ctr">
                        <a:lnSpc>
                          <a:spcPct val="107000"/>
                        </a:lnSpc>
                        <a:spcAft>
                          <a:spcPts val="0"/>
                        </a:spcAft>
                      </a:pPr>
                      <a:r>
                        <a:rPr lang="en-GB" sz="1200" dirty="0">
                          <a:solidFill>
                            <a:srgbClr val="0070C0"/>
                          </a:solidFill>
                          <a:effectLst/>
                        </a:rPr>
                        <a:t>1</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a:solidFill>
                            <a:srgbClr val="0070C0"/>
                          </a:solidFill>
                          <a:effectLst/>
                        </a:rPr>
                        <a:t>24</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dirty="0">
                          <a:solidFill>
                            <a:srgbClr val="0070C0"/>
                          </a:solidFill>
                          <a:effectLst/>
                        </a:rPr>
                        <a:t>1.43</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dirty="0">
                          <a:solidFill>
                            <a:srgbClr val="0070C0"/>
                          </a:solidFill>
                          <a:effectLst/>
                        </a:rPr>
                        <a:t>0.891</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extLst>
                  <a:ext uri="{0D108BD9-81ED-4DB2-BD59-A6C34878D82A}">
                    <a16:rowId xmlns:a16="http://schemas.microsoft.com/office/drawing/2014/main" val="2840008631"/>
                  </a:ext>
                </a:extLst>
              </a:tr>
              <a:tr h="355325">
                <a:tc>
                  <a:txBody>
                    <a:bodyPr/>
                    <a:lstStyle/>
                    <a:p>
                      <a:pPr algn="ctr">
                        <a:lnSpc>
                          <a:spcPct val="107000"/>
                        </a:lnSpc>
                        <a:spcAft>
                          <a:spcPts val="0"/>
                        </a:spcAft>
                      </a:pPr>
                      <a:r>
                        <a:rPr lang="en-GB" sz="1200">
                          <a:solidFill>
                            <a:srgbClr val="0070C0"/>
                          </a:solidFill>
                          <a:effectLst/>
                        </a:rPr>
                        <a:t>AASRs </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a:solidFill>
                            <a:srgbClr val="0070C0"/>
                          </a:solidFill>
                          <a:effectLst/>
                        </a:rPr>
                        <a:t>12075</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endParaRPr lang="en-GB" sz="1200" dirty="0">
                        <a:solidFill>
                          <a:srgbClr val="0070C0"/>
                        </a:solidFill>
                        <a:effectLst/>
                      </a:endParaRPr>
                    </a:p>
                    <a:p>
                      <a:pPr algn="ctr">
                        <a:lnSpc>
                          <a:spcPct val="107000"/>
                        </a:lnSpc>
                        <a:spcAft>
                          <a:spcPts val="0"/>
                        </a:spcAft>
                      </a:pPr>
                      <a:r>
                        <a:rPr lang="en-GB" sz="1200" dirty="0">
                          <a:solidFill>
                            <a:srgbClr val="0070C0"/>
                          </a:solidFill>
                          <a:effectLst/>
                        </a:rPr>
                        <a:t>5533</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tc>
                <a:tc>
                  <a:txBody>
                    <a:bodyPr/>
                    <a:lstStyle/>
                    <a:p>
                      <a:pPr algn="ctr">
                        <a:lnSpc>
                          <a:spcPct val="107000"/>
                        </a:lnSpc>
                        <a:spcAft>
                          <a:spcPts val="0"/>
                        </a:spcAft>
                      </a:pPr>
                      <a:r>
                        <a:rPr lang="en-GB" sz="1200">
                          <a:solidFill>
                            <a:srgbClr val="0070C0"/>
                          </a:solidFill>
                          <a:effectLst/>
                        </a:rPr>
                        <a:t>1</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a:solidFill>
                            <a:srgbClr val="0070C0"/>
                          </a:solidFill>
                          <a:effectLst/>
                        </a:rPr>
                        <a:t>39</a:t>
                      </a:r>
                      <a:endParaRPr lang="en-GB" sz="120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dirty="0">
                          <a:solidFill>
                            <a:srgbClr val="0070C0"/>
                          </a:solidFill>
                          <a:effectLst/>
                        </a:rPr>
                        <a:t>2.18</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tc>
                  <a:txBody>
                    <a:bodyPr/>
                    <a:lstStyle/>
                    <a:p>
                      <a:pPr algn="ctr">
                        <a:lnSpc>
                          <a:spcPct val="107000"/>
                        </a:lnSpc>
                        <a:spcAft>
                          <a:spcPts val="0"/>
                        </a:spcAft>
                      </a:pPr>
                      <a:r>
                        <a:rPr lang="en-GB" sz="1200" dirty="0">
                          <a:solidFill>
                            <a:srgbClr val="0070C0"/>
                          </a:solidFill>
                          <a:effectLst/>
                        </a:rPr>
                        <a:t>2.804</a:t>
                      </a:r>
                      <a:endParaRPr lang="en-GB" sz="1200" dirty="0">
                        <a:solidFill>
                          <a:srgbClr val="0070C0"/>
                        </a:solidFill>
                        <a:effectLst/>
                        <a:latin typeface="Calibri" panose="020F0502020204030204" pitchFamily="34" charset="0"/>
                        <a:ea typeface="Yu Mincho"/>
                        <a:cs typeface="Arial" panose="020B0604020202020204" pitchFamily="34" charset="0"/>
                      </a:endParaRPr>
                    </a:p>
                  </a:txBody>
                  <a:tcPr marL="68580" marR="68580" marT="0" marB="0" anchor="b"/>
                </a:tc>
                <a:extLst>
                  <a:ext uri="{0D108BD9-81ED-4DB2-BD59-A6C34878D82A}">
                    <a16:rowId xmlns:a16="http://schemas.microsoft.com/office/drawing/2014/main" val="3818560490"/>
                  </a:ext>
                </a:extLst>
              </a:tr>
            </a:tbl>
          </a:graphicData>
        </a:graphic>
      </p:graphicFrame>
      <p:sp>
        <p:nvSpPr>
          <p:cNvPr id="5" name="Rectangle 4"/>
          <p:cNvSpPr/>
          <p:nvPr/>
        </p:nvSpPr>
        <p:spPr>
          <a:xfrm>
            <a:off x="9818914" y="604609"/>
            <a:ext cx="1930400" cy="738664"/>
          </a:xfrm>
          <a:prstGeom prst="rect">
            <a:avLst/>
          </a:prstGeom>
        </p:spPr>
        <p:txBody>
          <a:bodyPr wrap="square">
            <a:spAutoFit/>
          </a:bodyPr>
          <a:lstStyle/>
          <a:p>
            <a:pPr algn="ctr">
              <a:spcAft>
                <a:spcPts val="800"/>
              </a:spcAft>
            </a:pPr>
            <a:r>
              <a:rPr lang="en-GB" sz="1400" dirty="0">
                <a:solidFill>
                  <a:srgbClr val="0070C0"/>
                </a:solidFill>
                <a:latin typeface="Times New Roman" panose="02020603050405020304" pitchFamily="18" charset="0"/>
                <a:ea typeface="Yu Mincho"/>
              </a:rPr>
              <a:t>Descriptive statistics for the 2 groups of retailers’ outlets</a:t>
            </a:r>
            <a:endParaRPr lang="en-GB" sz="1400" dirty="0">
              <a:solidFill>
                <a:srgbClr val="0070C0"/>
              </a:solidFill>
              <a:latin typeface="Calibri" panose="020F0502020204030204" pitchFamily="34" charset="0"/>
              <a:ea typeface="Yu Mincho"/>
            </a:endParaRPr>
          </a:p>
        </p:txBody>
      </p:sp>
      <p:sp>
        <p:nvSpPr>
          <p:cNvPr id="6" name="TextBox 5"/>
          <p:cNvSpPr txBox="1"/>
          <p:nvPr/>
        </p:nvSpPr>
        <p:spPr>
          <a:xfrm>
            <a:off x="0" y="2792"/>
            <a:ext cx="12192000" cy="461665"/>
          </a:xfrm>
          <a:prstGeom prst="rect">
            <a:avLst/>
          </a:prstGeom>
          <a:noFill/>
        </p:spPr>
        <p:txBody>
          <a:bodyPr wrap="square" rtlCol="0">
            <a:spAutoFit/>
          </a:bodyPr>
          <a:lstStyle/>
          <a:p>
            <a:pPr algn="ctr"/>
            <a:r>
              <a:rPr lang="en-GB" sz="2400" dirty="0">
                <a:solidFill>
                  <a:srgbClr val="0070C0"/>
                </a:solidFill>
              </a:rPr>
              <a:t>Results</a:t>
            </a:r>
          </a:p>
        </p:txBody>
      </p:sp>
      <p:graphicFrame>
        <p:nvGraphicFramePr>
          <p:cNvPr id="7" name="Chart 6"/>
          <p:cNvGraphicFramePr>
            <a:graphicFrameLocks/>
          </p:cNvGraphicFramePr>
          <p:nvPr>
            <p:extLst>
              <p:ext uri="{D42A27DB-BD31-4B8C-83A1-F6EECF244321}">
                <p14:modId xmlns:p14="http://schemas.microsoft.com/office/powerpoint/2010/main" val="1207231368"/>
              </p:ext>
            </p:extLst>
          </p:nvPr>
        </p:nvGraphicFramePr>
        <p:xfrm>
          <a:off x="978695" y="2073978"/>
          <a:ext cx="4460557" cy="3980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653122778"/>
              </p:ext>
            </p:extLst>
          </p:nvPr>
        </p:nvGraphicFramePr>
        <p:xfrm>
          <a:off x="6358550" y="2073978"/>
          <a:ext cx="4460557" cy="401364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69108" y="5979677"/>
            <a:ext cx="5303520" cy="584775"/>
          </a:xfrm>
          <a:prstGeom prst="rect">
            <a:avLst/>
          </a:prstGeom>
          <a:noFill/>
        </p:spPr>
        <p:txBody>
          <a:bodyPr wrap="square" rtlCol="0">
            <a:spAutoFit/>
          </a:bodyPr>
          <a:lstStyle/>
          <a:p>
            <a:pPr algn="ctr"/>
            <a:r>
              <a:rPr lang="en-GB" sz="1600" dirty="0">
                <a:solidFill>
                  <a:srgbClr val="0070C0"/>
                </a:solidFill>
              </a:rPr>
              <a:t>Figure 1 AASRs and Income, Employment and Education Decile</a:t>
            </a:r>
          </a:p>
        </p:txBody>
      </p:sp>
      <p:sp>
        <p:nvSpPr>
          <p:cNvPr id="11" name="TextBox 10"/>
          <p:cNvSpPr txBox="1"/>
          <p:nvPr/>
        </p:nvSpPr>
        <p:spPr>
          <a:xfrm>
            <a:off x="6138133" y="6045777"/>
            <a:ext cx="5303520" cy="584775"/>
          </a:xfrm>
          <a:prstGeom prst="rect">
            <a:avLst/>
          </a:prstGeom>
          <a:noFill/>
        </p:spPr>
        <p:txBody>
          <a:bodyPr wrap="square" rtlCol="0">
            <a:spAutoFit/>
          </a:bodyPr>
          <a:lstStyle/>
          <a:p>
            <a:pPr algn="ctr"/>
            <a:r>
              <a:rPr lang="en-GB" sz="1600" dirty="0">
                <a:solidFill>
                  <a:srgbClr val="0070C0"/>
                </a:solidFill>
              </a:rPr>
              <a:t>Figure 2 FGRs and Income, Employment and Education Decile</a:t>
            </a:r>
          </a:p>
        </p:txBody>
      </p:sp>
    </p:spTree>
    <p:extLst>
      <p:ext uri="{BB962C8B-B14F-4D97-AF65-F5344CB8AC3E}">
        <p14:creationId xmlns:p14="http://schemas.microsoft.com/office/powerpoint/2010/main" val="37119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378394"/>
            <a:ext cx="12147610" cy="3189107"/>
            <a:chOff x="0" y="1387272"/>
            <a:chExt cx="12147610" cy="3189107"/>
          </a:xfrm>
        </p:grpSpPr>
        <p:pic>
          <p:nvPicPr>
            <p:cNvPr id="2" name="Picture 1"/>
            <p:cNvPicPr>
              <a:picLocks noChangeAspect="1"/>
            </p:cNvPicPr>
            <p:nvPr/>
          </p:nvPicPr>
          <p:blipFill>
            <a:blip r:embed="rId2"/>
            <a:stretch>
              <a:fillRect/>
            </a:stretch>
          </p:blipFill>
          <p:spPr>
            <a:xfrm>
              <a:off x="4371245" y="1387272"/>
              <a:ext cx="4419983" cy="3189107"/>
            </a:xfrm>
            <a:prstGeom prst="rect">
              <a:avLst/>
            </a:prstGeom>
          </p:spPr>
        </p:pic>
        <p:pic>
          <p:nvPicPr>
            <p:cNvPr id="3" name="Picture 2"/>
            <p:cNvPicPr>
              <a:picLocks noChangeAspect="1"/>
            </p:cNvPicPr>
            <p:nvPr/>
          </p:nvPicPr>
          <p:blipFill rotWithShape="1">
            <a:blip r:embed="rId3"/>
            <a:srcRect l="1514" t="-261" r="5743" b="497"/>
            <a:stretch/>
          </p:blipFill>
          <p:spPr>
            <a:xfrm>
              <a:off x="8415752" y="1387272"/>
              <a:ext cx="3731858" cy="3189107"/>
            </a:xfrm>
            <a:prstGeom prst="rect">
              <a:avLst/>
            </a:prstGeom>
          </p:spPr>
        </p:pic>
        <p:pic>
          <p:nvPicPr>
            <p:cNvPr id="4" name="Picture 3"/>
            <p:cNvPicPr>
              <a:picLocks noChangeAspect="1"/>
            </p:cNvPicPr>
            <p:nvPr/>
          </p:nvPicPr>
          <p:blipFill>
            <a:blip r:embed="rId4"/>
            <a:stretch>
              <a:fillRect/>
            </a:stretch>
          </p:blipFill>
          <p:spPr>
            <a:xfrm>
              <a:off x="0" y="1387272"/>
              <a:ext cx="4398299" cy="3150016"/>
            </a:xfrm>
            <a:prstGeom prst="rect">
              <a:avLst/>
            </a:prstGeom>
          </p:spPr>
        </p:pic>
      </p:grpSp>
      <p:sp>
        <p:nvSpPr>
          <p:cNvPr id="5" name="TextBox 4"/>
          <p:cNvSpPr txBox="1"/>
          <p:nvPr/>
        </p:nvSpPr>
        <p:spPr>
          <a:xfrm>
            <a:off x="1823266" y="855689"/>
            <a:ext cx="1030835" cy="307777"/>
          </a:xfrm>
          <a:prstGeom prst="rect">
            <a:avLst/>
          </a:prstGeom>
          <a:noFill/>
        </p:spPr>
        <p:txBody>
          <a:bodyPr wrap="square" rtlCol="0">
            <a:spAutoFit/>
          </a:bodyPr>
          <a:lstStyle/>
          <a:p>
            <a:r>
              <a:rPr lang="en-GB" sz="1400" dirty="0">
                <a:solidFill>
                  <a:srgbClr val="0070C0"/>
                </a:solidFill>
              </a:rPr>
              <a:t>Figure  A</a:t>
            </a:r>
          </a:p>
        </p:txBody>
      </p:sp>
      <p:sp>
        <p:nvSpPr>
          <p:cNvPr id="6" name="TextBox 5"/>
          <p:cNvSpPr txBox="1"/>
          <p:nvPr/>
        </p:nvSpPr>
        <p:spPr>
          <a:xfrm>
            <a:off x="6384046" y="855689"/>
            <a:ext cx="942461" cy="307777"/>
          </a:xfrm>
          <a:prstGeom prst="rect">
            <a:avLst/>
          </a:prstGeom>
          <a:noFill/>
        </p:spPr>
        <p:txBody>
          <a:bodyPr wrap="square" rtlCol="0">
            <a:spAutoFit/>
          </a:bodyPr>
          <a:lstStyle/>
          <a:p>
            <a:r>
              <a:rPr lang="en-GB" sz="1400" dirty="0">
                <a:solidFill>
                  <a:srgbClr val="0070C0"/>
                </a:solidFill>
              </a:rPr>
              <a:t>Figure B</a:t>
            </a:r>
          </a:p>
        </p:txBody>
      </p:sp>
      <p:sp>
        <p:nvSpPr>
          <p:cNvPr id="8" name="TextBox 7"/>
          <p:cNvSpPr txBox="1"/>
          <p:nvPr/>
        </p:nvSpPr>
        <p:spPr>
          <a:xfrm>
            <a:off x="10175149" y="855689"/>
            <a:ext cx="1030621" cy="307777"/>
          </a:xfrm>
          <a:prstGeom prst="rect">
            <a:avLst/>
          </a:prstGeom>
          <a:noFill/>
        </p:spPr>
        <p:txBody>
          <a:bodyPr wrap="square" rtlCol="0">
            <a:spAutoFit/>
          </a:bodyPr>
          <a:lstStyle/>
          <a:p>
            <a:r>
              <a:rPr lang="en-GB" sz="1400" dirty="0">
                <a:solidFill>
                  <a:srgbClr val="0070C0"/>
                </a:solidFill>
              </a:rPr>
              <a:t>Figure C</a:t>
            </a:r>
          </a:p>
        </p:txBody>
      </p:sp>
      <p:sp>
        <p:nvSpPr>
          <p:cNvPr id="9" name="TextBox 8"/>
          <p:cNvSpPr txBox="1"/>
          <p:nvPr/>
        </p:nvSpPr>
        <p:spPr>
          <a:xfrm>
            <a:off x="0" y="4904267"/>
            <a:ext cx="12191999" cy="369332"/>
          </a:xfrm>
          <a:prstGeom prst="rect">
            <a:avLst/>
          </a:prstGeom>
          <a:noFill/>
        </p:spPr>
        <p:txBody>
          <a:bodyPr wrap="square" rtlCol="0">
            <a:spAutoFit/>
          </a:bodyPr>
          <a:lstStyle/>
          <a:p>
            <a:pPr algn="ctr"/>
            <a:r>
              <a:rPr lang="en-GB" sz="1800" dirty="0">
                <a:solidFill>
                  <a:srgbClr val="0070C0"/>
                </a:solidFill>
              </a:rPr>
              <a:t>Area Deprivation and retailers hotspot maps - AASRs (a), IMD(b) and FGRs (c) </a:t>
            </a:r>
          </a:p>
        </p:txBody>
      </p:sp>
    </p:spTree>
    <p:extLst>
      <p:ext uri="{BB962C8B-B14F-4D97-AF65-F5344CB8AC3E}">
        <p14:creationId xmlns:p14="http://schemas.microsoft.com/office/powerpoint/2010/main" val="31665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35821812"/>
              </p:ext>
            </p:extLst>
          </p:nvPr>
        </p:nvGraphicFramePr>
        <p:xfrm>
          <a:off x="1660525" y="1352551"/>
          <a:ext cx="8510588" cy="5039372"/>
        </p:xfrm>
        <a:graphic>
          <a:graphicData uri="http://schemas.openxmlformats.org/presentationml/2006/ole">
            <mc:AlternateContent xmlns:mc="http://schemas.openxmlformats.org/markup-compatibility/2006">
              <mc:Choice xmlns:v="urn:schemas-microsoft-com:vml" Requires="v">
                <p:oleObj spid="_x0000_s1072" name="Document" r:id="rId3" imgW="7247060" imgH="4309807" progId="Word.Document.12">
                  <p:embed/>
                </p:oleObj>
              </mc:Choice>
              <mc:Fallback>
                <p:oleObj name="Document" r:id="rId3" imgW="7247060" imgH="4309807" progId="Word.Document.12">
                  <p:embed/>
                  <p:pic>
                    <p:nvPicPr>
                      <p:cNvPr id="46" name="Object 45"/>
                      <p:cNvPicPr/>
                      <p:nvPr/>
                    </p:nvPicPr>
                    <p:blipFill>
                      <a:blip r:embed="rId4"/>
                      <a:stretch>
                        <a:fillRect/>
                      </a:stretch>
                    </p:blipFill>
                    <p:spPr>
                      <a:xfrm>
                        <a:off x="1660525" y="1352551"/>
                        <a:ext cx="8510588" cy="5039372"/>
                      </a:xfrm>
                      <a:prstGeom prst="rect">
                        <a:avLst/>
                      </a:prstGeom>
                    </p:spPr>
                  </p:pic>
                </p:oleObj>
              </mc:Fallback>
            </mc:AlternateContent>
          </a:graphicData>
        </a:graphic>
      </p:graphicFrame>
      <p:sp>
        <p:nvSpPr>
          <p:cNvPr id="3" name="TextBox 2"/>
          <p:cNvSpPr txBox="1"/>
          <p:nvPr/>
        </p:nvSpPr>
        <p:spPr>
          <a:xfrm>
            <a:off x="1660525" y="4925908"/>
            <a:ext cx="8510587" cy="646331"/>
          </a:xfrm>
          <a:prstGeom prst="rect">
            <a:avLst/>
          </a:prstGeom>
          <a:noFill/>
        </p:spPr>
        <p:txBody>
          <a:bodyPr wrap="square" rtlCol="0">
            <a:spAutoFit/>
          </a:bodyPr>
          <a:lstStyle/>
          <a:p>
            <a:pPr algn="ctr"/>
            <a:r>
              <a:rPr lang="en-GB" sz="1800" dirty="0">
                <a:solidFill>
                  <a:srgbClr val="0070C0"/>
                </a:solidFill>
              </a:rPr>
              <a:t>Spearman correlation between rank of AASRs and FGRs outlets per ‘000 persons and income, employment and education domain ranks. </a:t>
            </a:r>
          </a:p>
        </p:txBody>
      </p:sp>
    </p:spTree>
    <p:extLst>
      <p:ext uri="{BB962C8B-B14F-4D97-AF65-F5344CB8AC3E}">
        <p14:creationId xmlns:p14="http://schemas.microsoft.com/office/powerpoint/2010/main" val="275534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77049" y="5974672"/>
            <a:ext cx="11008310" cy="798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p:txBody>
      </p:sp>
      <p:graphicFrame>
        <p:nvGraphicFramePr>
          <p:cNvPr id="3" name="Chart 2"/>
          <p:cNvGraphicFramePr>
            <a:graphicFrameLocks/>
          </p:cNvGraphicFramePr>
          <p:nvPr>
            <p:extLst>
              <p:ext uri="{D42A27DB-BD31-4B8C-83A1-F6EECF244321}">
                <p14:modId xmlns:p14="http://schemas.microsoft.com/office/powerpoint/2010/main" val="714100964"/>
              </p:ext>
            </p:extLst>
          </p:nvPr>
        </p:nvGraphicFramePr>
        <p:xfrm>
          <a:off x="793970" y="150921"/>
          <a:ext cx="5298216" cy="34055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85436915"/>
              </p:ext>
            </p:extLst>
          </p:nvPr>
        </p:nvGraphicFramePr>
        <p:xfrm>
          <a:off x="6365585" y="150921"/>
          <a:ext cx="5219774" cy="34055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2545680679"/>
              </p:ext>
            </p:extLst>
          </p:nvPr>
        </p:nvGraphicFramePr>
        <p:xfrm>
          <a:off x="3364635" y="3405564"/>
          <a:ext cx="5298217" cy="340556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9271000" y="4617950"/>
            <a:ext cx="2705100" cy="1077218"/>
          </a:xfrm>
          <a:prstGeom prst="rect">
            <a:avLst/>
          </a:prstGeom>
          <a:noFill/>
        </p:spPr>
        <p:txBody>
          <a:bodyPr wrap="square" rtlCol="0">
            <a:spAutoFit/>
          </a:bodyPr>
          <a:lstStyle/>
          <a:p>
            <a:r>
              <a:rPr lang="en-GB" sz="1600" dirty="0">
                <a:solidFill>
                  <a:srgbClr val="0070C0"/>
                </a:solidFill>
              </a:rPr>
              <a:t>Mean and standard deviation of AASRs and FGRs and area deprivation</a:t>
            </a:r>
          </a:p>
        </p:txBody>
      </p:sp>
    </p:spTree>
    <p:extLst>
      <p:ext uri="{BB962C8B-B14F-4D97-AF65-F5344CB8AC3E}">
        <p14:creationId xmlns:p14="http://schemas.microsoft.com/office/powerpoint/2010/main" val="391617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77049" y="5974672"/>
            <a:ext cx="11008310" cy="798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41042671"/>
              </p:ext>
            </p:extLst>
          </p:nvPr>
        </p:nvGraphicFramePr>
        <p:xfrm>
          <a:off x="1970842" y="1781593"/>
          <a:ext cx="8220721" cy="4272978"/>
        </p:xfrm>
        <a:graphic>
          <a:graphicData uri="http://schemas.openxmlformats.org/drawingml/2006/table">
            <a:tbl>
              <a:tblPr>
                <a:tableStyleId>{9D7B26C5-4107-4FEC-AEDC-1716B250A1EF}</a:tableStyleId>
              </a:tblPr>
              <a:tblGrid>
                <a:gridCol w="1062880">
                  <a:extLst>
                    <a:ext uri="{9D8B030D-6E8A-4147-A177-3AD203B41FA5}">
                      <a16:colId xmlns:a16="http://schemas.microsoft.com/office/drawing/2014/main" val="2748438428"/>
                    </a:ext>
                  </a:extLst>
                </a:gridCol>
                <a:gridCol w="1062880">
                  <a:extLst>
                    <a:ext uri="{9D8B030D-6E8A-4147-A177-3AD203B41FA5}">
                      <a16:colId xmlns:a16="http://schemas.microsoft.com/office/drawing/2014/main" val="1188099530"/>
                    </a:ext>
                  </a:extLst>
                </a:gridCol>
                <a:gridCol w="1682759">
                  <a:extLst>
                    <a:ext uri="{9D8B030D-6E8A-4147-A177-3AD203B41FA5}">
                      <a16:colId xmlns:a16="http://schemas.microsoft.com/office/drawing/2014/main" val="1936777580"/>
                    </a:ext>
                  </a:extLst>
                </a:gridCol>
                <a:gridCol w="1289986">
                  <a:extLst>
                    <a:ext uri="{9D8B030D-6E8A-4147-A177-3AD203B41FA5}">
                      <a16:colId xmlns:a16="http://schemas.microsoft.com/office/drawing/2014/main" val="2996895109"/>
                    </a:ext>
                  </a:extLst>
                </a:gridCol>
                <a:gridCol w="1568623">
                  <a:extLst>
                    <a:ext uri="{9D8B030D-6E8A-4147-A177-3AD203B41FA5}">
                      <a16:colId xmlns:a16="http://schemas.microsoft.com/office/drawing/2014/main" val="1971245237"/>
                    </a:ext>
                  </a:extLst>
                </a:gridCol>
                <a:gridCol w="1553593">
                  <a:extLst>
                    <a:ext uri="{9D8B030D-6E8A-4147-A177-3AD203B41FA5}">
                      <a16:colId xmlns:a16="http://schemas.microsoft.com/office/drawing/2014/main" val="1827156397"/>
                    </a:ext>
                  </a:extLst>
                </a:gridCol>
              </a:tblGrid>
              <a:tr h="94761">
                <a:tc>
                  <a:txBody>
                    <a:bodyPr/>
                    <a:lstStyle/>
                    <a:p>
                      <a:pPr algn="ctr" fontAlgn="b"/>
                      <a:r>
                        <a:rPr lang="en-GB" sz="1200" b="1" u="none" strike="noStrike" dirty="0">
                          <a:solidFill>
                            <a:srgbClr val="0070C0"/>
                          </a:solidFill>
                          <a:effectLst/>
                        </a:rPr>
                        <a:t> </a:t>
                      </a:r>
                      <a:endParaRPr lang="en-GB" sz="1200" b="1" i="0" u="none" strike="noStrike" dirty="0">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 </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gridSpan="2">
                  <a:txBody>
                    <a:bodyPr/>
                    <a:lstStyle/>
                    <a:p>
                      <a:pPr algn="ctr" fontAlgn="b"/>
                      <a:r>
                        <a:rPr lang="en-GB" sz="1200" b="1" u="none" strike="noStrike" dirty="0">
                          <a:solidFill>
                            <a:srgbClr val="0070C0"/>
                          </a:solidFill>
                          <a:effectLst/>
                        </a:rPr>
                        <a:t>AASRs</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b"/>
                      <a:r>
                        <a:rPr lang="en-GB" sz="1200" b="1" u="none" strike="noStrike" dirty="0">
                          <a:solidFill>
                            <a:srgbClr val="0070C0"/>
                          </a:solidFill>
                          <a:effectLst/>
                        </a:rPr>
                        <a:t>FGRs </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287694349"/>
                  </a:ext>
                </a:extLst>
              </a:tr>
              <a:tr h="185010">
                <a:tc>
                  <a:txBody>
                    <a:bodyPr/>
                    <a:lstStyle/>
                    <a:p>
                      <a:pPr algn="ctr" fontAlgn="b"/>
                      <a:r>
                        <a:rPr lang="en-GB" sz="1200" b="1" u="none" strike="noStrike" dirty="0">
                          <a:solidFill>
                            <a:srgbClr val="0070C0"/>
                          </a:solidFill>
                          <a:effectLst/>
                        </a:rPr>
                        <a:t>(I)   Emp. Decile</a:t>
                      </a:r>
                      <a:endParaRPr lang="en-GB" sz="1200" b="1" i="0" u="none" strike="noStrike" dirty="0">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GB" sz="1200" b="1" u="none" strike="noStrike">
                          <a:solidFill>
                            <a:srgbClr val="0070C0"/>
                          </a:solidFill>
                          <a:effectLst/>
                        </a:rPr>
                        <a:t>(J)  Emp. Decile</a:t>
                      </a:r>
                      <a:endParaRPr lang="en-GB" sz="1200" b="1"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0070C0"/>
                          </a:solidFill>
                          <a:effectLst/>
                        </a:rPr>
                        <a:t>Mean Difference       (I-J)</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0070C0"/>
                          </a:solidFill>
                          <a:effectLst/>
                        </a:rPr>
                        <a:t>Std. Error</a:t>
                      </a:r>
                      <a:endParaRPr lang="en-GB" sz="1200" b="1" i="0" u="none" strike="noStrike" dirty="0">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0070C0"/>
                          </a:solidFill>
                          <a:effectLst/>
                        </a:rPr>
                        <a:t>Mean Difference       (I-J)</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0070C0"/>
                          </a:solidFill>
                          <a:effectLst/>
                        </a:rPr>
                        <a:t>Std. Error</a:t>
                      </a:r>
                      <a:endParaRPr lang="en-GB" sz="1200" b="1" i="0" u="none" strike="noStrike" dirty="0">
                        <a:solidFill>
                          <a:srgbClr val="0070C0"/>
                        </a:solidFill>
                        <a:effectLst/>
                        <a:latin typeface="+mj-lt"/>
                      </a:endParaRPr>
                    </a:p>
                  </a:txBody>
                  <a:tcPr marL="3178" marR="3178" marT="3178" marB="0" anchor="b">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617067"/>
                  </a:ext>
                </a:extLst>
              </a:tr>
              <a:tr h="91057">
                <a:tc>
                  <a:txBody>
                    <a:bodyPr/>
                    <a:lstStyle/>
                    <a:p>
                      <a:pPr algn="ctr" fontAlgn="b"/>
                      <a:r>
                        <a:rPr lang="en-GB" sz="1200" b="1" u="none" strike="noStrike" dirty="0">
                          <a:solidFill>
                            <a:srgbClr val="0070C0"/>
                          </a:solidFill>
                          <a:effectLst/>
                        </a:rPr>
                        <a:t>1</a:t>
                      </a:r>
                      <a:endParaRPr lang="en-GB" sz="1200" b="1" i="0" u="none" strike="noStrike" dirty="0">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b"/>
                      <a:r>
                        <a:rPr lang="en-GB" sz="1200" b="1" u="none" strike="noStrike">
                          <a:solidFill>
                            <a:srgbClr val="0070C0"/>
                          </a:solidFill>
                          <a:effectLst/>
                        </a:rPr>
                        <a:t>2</a:t>
                      </a:r>
                      <a:endParaRPr lang="en-GB" sz="1200" b="1"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b"/>
                      <a:r>
                        <a:rPr lang="en-GB" sz="1200" u="none" strike="noStrike">
                          <a:solidFill>
                            <a:srgbClr val="0070C0"/>
                          </a:solidFill>
                          <a:effectLst/>
                        </a:rPr>
                        <a:t>.47566815**</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r>
                        <a:rPr lang="en-GB" sz="1200" u="none" strike="noStrike">
                          <a:solidFill>
                            <a:srgbClr val="0070C0"/>
                          </a:solidFill>
                          <a:effectLst/>
                        </a:rPr>
                        <a:t>.0929696</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b"/>
                      <a:r>
                        <a:rPr lang="en-GB" sz="1200" u="none" strike="noStrike">
                          <a:solidFill>
                            <a:srgbClr val="0070C0"/>
                          </a:solidFill>
                          <a:effectLst/>
                        </a:rPr>
                        <a:t>.10834023*</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r>
                        <a:rPr lang="en-GB" sz="1200" u="none" strike="noStrike" dirty="0">
                          <a:solidFill>
                            <a:srgbClr val="0070C0"/>
                          </a:solidFill>
                          <a:effectLst/>
                        </a:rPr>
                        <a:t>.03030283</a:t>
                      </a:r>
                      <a:endParaRPr lang="en-GB" sz="1200" b="0" i="0" u="none" strike="noStrike" dirty="0">
                        <a:solidFill>
                          <a:srgbClr val="0070C0"/>
                        </a:solidFill>
                        <a:effectLst/>
                        <a:latin typeface="+mj-lt"/>
                      </a:endParaRPr>
                    </a:p>
                  </a:txBody>
                  <a:tcPr marL="3178" marR="3178" marT="3178" marB="0" anchor="b">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60572"/>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3</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.45292429**</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.09442477</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.10416345*</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.03044469</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1436780945"/>
                  </a:ext>
                </a:extLst>
              </a:tr>
              <a:tr h="91057">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4</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.54153571**</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.0916357</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rgbClr val="0070C0"/>
                          </a:solidFill>
                          <a:effectLst/>
                        </a:rPr>
                        <a:t>.14145059**</a:t>
                      </a:r>
                      <a:endParaRPr lang="en-GB" sz="1200" b="0"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.02895365</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2143954736"/>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a:solidFill>
                            <a:srgbClr val="0070C0"/>
                          </a:solidFill>
                          <a:effectLst/>
                        </a:rPr>
                        <a:t>5</a:t>
                      </a:r>
                      <a:endParaRPr lang="en-GB" sz="1200" b="1"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.63439851**</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.09027992</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.15069656**</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.02963271</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46303511"/>
                  </a:ext>
                </a:extLst>
              </a:tr>
              <a:tr h="91057">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6</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.62432449**</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.1018772</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.16680981**</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.02971657</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3758418754"/>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7</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.68237601**</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.09652248</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.19999773**</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.02813237</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127775613"/>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8</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dirty="0">
                          <a:solidFill>
                            <a:srgbClr val="0070C0"/>
                          </a:solidFill>
                          <a:effectLst/>
                        </a:rPr>
                        <a:t>.81351308**</a:t>
                      </a:r>
                      <a:endParaRPr lang="en-GB" sz="1200" b="0"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.09452521</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.22375250**</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.02799285</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248127400"/>
                  </a:ext>
                </a:extLst>
              </a:tr>
              <a:tr h="91057">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9</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.62618200**</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.1370763</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.20214845**</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.03348207</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2540088858"/>
                  </a:ext>
                </a:extLst>
              </a:tr>
              <a:tr h="177602">
                <a:tc>
                  <a:txBody>
                    <a:bodyPr/>
                    <a:lstStyle/>
                    <a:p>
                      <a:pPr algn="ctr" fontAlgn="b"/>
                      <a:r>
                        <a:rPr lang="en-GB" sz="1200" b="1" u="none" strike="noStrike" dirty="0">
                          <a:solidFill>
                            <a:srgbClr val="0070C0"/>
                          </a:solidFill>
                          <a:effectLst/>
                        </a:rPr>
                        <a:t> </a:t>
                      </a:r>
                      <a:endParaRPr lang="en-GB" sz="1200" b="1" i="0" u="none" strike="noStrike" dirty="0">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0070C0"/>
                          </a:solidFill>
                          <a:effectLst/>
                        </a:rPr>
                        <a:t>10</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GB" sz="1200" u="none" strike="noStrike">
                          <a:solidFill>
                            <a:srgbClr val="0070C0"/>
                          </a:solidFill>
                          <a:effectLst/>
                        </a:rPr>
                        <a:t>.42507712</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r>
                        <a:rPr lang="en-GB" sz="1200" u="none" strike="noStrike">
                          <a:solidFill>
                            <a:srgbClr val="0070C0"/>
                          </a:solidFill>
                          <a:effectLst/>
                        </a:rPr>
                        <a:t>.16953282</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GB" sz="1200" u="none" strike="noStrike">
                          <a:solidFill>
                            <a:srgbClr val="0070C0"/>
                          </a:solidFill>
                          <a:effectLst/>
                        </a:rPr>
                        <a:t>.14032556</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r>
                        <a:rPr lang="en-GB" sz="1200" u="none" strike="noStrike" dirty="0">
                          <a:solidFill>
                            <a:srgbClr val="0070C0"/>
                          </a:solidFill>
                          <a:effectLst/>
                        </a:rPr>
                        <a:t>.04561503</a:t>
                      </a:r>
                      <a:endParaRPr lang="en-GB" sz="1200" b="0" i="0" u="none" strike="noStrike" dirty="0">
                        <a:solidFill>
                          <a:srgbClr val="0070C0"/>
                        </a:solidFill>
                        <a:effectLst/>
                        <a:latin typeface="+mj-lt"/>
                      </a:endParaRPr>
                    </a:p>
                  </a:txBody>
                  <a:tcPr marL="3178" marR="3178" marT="3178" marB="0" anchor="b">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527612"/>
                  </a:ext>
                </a:extLst>
              </a:tr>
              <a:tr h="177602">
                <a:tc>
                  <a:txBody>
                    <a:bodyPr/>
                    <a:lstStyle/>
                    <a:p>
                      <a:pPr algn="ctr" fontAlgn="b"/>
                      <a:r>
                        <a:rPr lang="en-GB" sz="1200" b="1" u="none" strike="noStrike">
                          <a:solidFill>
                            <a:srgbClr val="0070C0"/>
                          </a:solidFill>
                          <a:effectLst/>
                        </a:rPr>
                        <a:t>3</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b"/>
                      <a:r>
                        <a:rPr lang="en-GB" sz="1200" b="1" u="none" strike="noStrike" dirty="0">
                          <a:solidFill>
                            <a:srgbClr val="0070C0"/>
                          </a:solidFill>
                          <a:effectLst/>
                        </a:rPr>
                        <a:t>1</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b"/>
                      <a:r>
                        <a:rPr lang="en-GB" sz="1200" u="none" strike="noStrike">
                          <a:solidFill>
                            <a:srgbClr val="0070C0"/>
                          </a:solidFill>
                          <a:effectLst/>
                        </a:rPr>
                        <a:t>-.45292429**</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r>
                        <a:rPr lang="en-GB" sz="1200" u="none" strike="noStrike">
                          <a:solidFill>
                            <a:srgbClr val="0070C0"/>
                          </a:solidFill>
                          <a:effectLst/>
                        </a:rPr>
                        <a:t>.09442477</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b"/>
                      <a:r>
                        <a:rPr lang="en-GB" sz="1200" u="none" strike="noStrike">
                          <a:solidFill>
                            <a:srgbClr val="0070C0"/>
                          </a:solidFill>
                          <a:effectLst/>
                        </a:rPr>
                        <a:t>-.10416345*</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b"/>
                      <a:r>
                        <a:rPr lang="en-GB" sz="1200" u="none" strike="noStrike">
                          <a:solidFill>
                            <a:srgbClr val="0070C0"/>
                          </a:solidFill>
                          <a:effectLst/>
                        </a:rPr>
                        <a:t>.03044469</a:t>
                      </a:r>
                      <a:endParaRPr lang="en-GB" sz="1200" b="0" i="0" u="none" strike="noStrike">
                        <a:solidFill>
                          <a:srgbClr val="0070C0"/>
                        </a:solidFill>
                        <a:effectLst/>
                        <a:latin typeface="+mj-lt"/>
                      </a:endParaRPr>
                    </a:p>
                  </a:txBody>
                  <a:tcPr marL="3178" marR="3178" marT="3178" marB="0" anchor="b">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79449583"/>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2</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.02274386</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.07654102</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.00417678</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.02672716</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4142591443"/>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4</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.08861142</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.07491517</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.03728714</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.02518716</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475925570"/>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5</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.18147422</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.07325056</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.04653312</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.02596492</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944506374"/>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6</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.1714002</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.08714439</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.06264637</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.02606058</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906685157"/>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7</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.22945171</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.08081936</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.09583429**</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.02423861</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2301785866"/>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8</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.36058878**</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.07842319</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.11958906**</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.02407653</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3625887140"/>
                  </a:ext>
                </a:extLst>
              </a:tr>
              <a:tr h="177602">
                <a:tc>
                  <a:txBody>
                    <a:bodyPr/>
                    <a:lstStyle/>
                    <a:p>
                      <a:pPr algn="ctr" fontAlgn="b"/>
                      <a:r>
                        <a:rPr lang="en-GB" sz="1200" b="1" u="none" strike="noStrike">
                          <a:solidFill>
                            <a:srgbClr val="0070C0"/>
                          </a:solidFill>
                          <a:effectLst/>
                        </a:rPr>
                        <a:t> </a:t>
                      </a:r>
                      <a:endParaRPr lang="en-GB" sz="1200" b="1"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b="1" u="none" strike="noStrike" dirty="0">
                          <a:solidFill>
                            <a:srgbClr val="0070C0"/>
                          </a:solidFill>
                          <a:effectLst/>
                        </a:rPr>
                        <a:t>9</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.1732577</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.12651124</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tcPr>
                </a:tc>
                <a:tc>
                  <a:txBody>
                    <a:bodyPr/>
                    <a:lstStyle/>
                    <a:p>
                      <a:pPr algn="ctr" fontAlgn="b"/>
                      <a:r>
                        <a:rPr lang="en-GB" sz="1200" u="none" strike="noStrike">
                          <a:solidFill>
                            <a:srgbClr val="0070C0"/>
                          </a:solidFill>
                          <a:effectLst/>
                        </a:rPr>
                        <a:t>.09798500*</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tcPr>
                </a:tc>
                <a:tc>
                  <a:txBody>
                    <a:bodyPr/>
                    <a:lstStyle/>
                    <a:p>
                      <a:pPr algn="ctr" fontAlgn="b"/>
                      <a:r>
                        <a:rPr lang="en-GB" sz="1200" u="none" strike="noStrike">
                          <a:solidFill>
                            <a:srgbClr val="0070C0"/>
                          </a:solidFill>
                          <a:effectLst/>
                        </a:rPr>
                        <a:t>.03028413</a:t>
                      </a:r>
                      <a:endParaRPr lang="en-GB" sz="1200" b="0" i="0" u="none" strike="noStrike">
                        <a:solidFill>
                          <a:srgbClr val="0070C0"/>
                        </a:solidFill>
                        <a:effectLst/>
                        <a:latin typeface="+mj-lt"/>
                      </a:endParaRPr>
                    </a:p>
                  </a:txBody>
                  <a:tcPr marL="3178" marR="3178" marT="3178" marB="0" anchor="b"/>
                </a:tc>
                <a:extLst>
                  <a:ext uri="{0D108BD9-81ED-4DB2-BD59-A6C34878D82A}">
                    <a16:rowId xmlns:a16="http://schemas.microsoft.com/office/drawing/2014/main" val="1423150020"/>
                  </a:ext>
                </a:extLst>
              </a:tr>
              <a:tr h="177602">
                <a:tc>
                  <a:txBody>
                    <a:bodyPr/>
                    <a:lstStyle/>
                    <a:p>
                      <a:pPr algn="ctr" fontAlgn="b"/>
                      <a:r>
                        <a:rPr lang="en-GB" sz="1200" b="1" u="none" strike="noStrike" dirty="0">
                          <a:solidFill>
                            <a:srgbClr val="0070C0"/>
                          </a:solidFill>
                          <a:effectLst/>
                        </a:rPr>
                        <a:t> </a:t>
                      </a:r>
                      <a:endParaRPr lang="en-GB" sz="1200" b="1" i="0" u="none" strike="noStrike" dirty="0">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GB" sz="1200" b="1" u="none" strike="noStrike" dirty="0">
                          <a:solidFill>
                            <a:srgbClr val="0070C0"/>
                          </a:solidFill>
                          <a:effectLst/>
                        </a:rPr>
                        <a:t>10</a:t>
                      </a:r>
                      <a:endParaRPr lang="en-GB" sz="1200" b="1" i="0" u="none" strike="noStrike" dirty="0">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GB" sz="1200" u="none" strike="noStrike">
                          <a:solidFill>
                            <a:srgbClr val="0070C0"/>
                          </a:solidFill>
                          <a:effectLst/>
                        </a:rPr>
                        <a:t>-.02784717</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r>
                        <a:rPr lang="en-GB" sz="1200" u="none" strike="noStrike">
                          <a:solidFill>
                            <a:srgbClr val="0070C0"/>
                          </a:solidFill>
                          <a:effectLst/>
                        </a:rPr>
                        <a:t>.16111039</a:t>
                      </a:r>
                      <a:endParaRPr lang="en-GB" sz="1200" b="0" i="0" u="none" strike="noStrike">
                        <a:solidFill>
                          <a:srgbClr val="0070C0"/>
                        </a:solidFill>
                        <a:effectLst/>
                        <a:latin typeface="+mj-lt"/>
                      </a:endParaRPr>
                    </a:p>
                  </a:txBody>
                  <a:tcPr marL="3178" marR="3178" marT="3178" marB="0" anchor="b">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a:txBody>
                    <a:bodyPr/>
                    <a:lstStyle/>
                    <a:p>
                      <a:pPr algn="ctr" fontAlgn="b"/>
                      <a:r>
                        <a:rPr lang="en-GB" sz="1200" u="none" strike="noStrike">
                          <a:solidFill>
                            <a:srgbClr val="0070C0"/>
                          </a:solidFill>
                          <a:effectLst/>
                        </a:rPr>
                        <a:t>.03616211</a:t>
                      </a:r>
                      <a:endParaRPr lang="en-GB" sz="1200" b="0" i="0" u="none" strike="noStrike">
                        <a:solidFill>
                          <a:srgbClr val="0070C0"/>
                        </a:solidFill>
                        <a:effectLst/>
                        <a:latin typeface="+mj-lt"/>
                      </a:endParaRPr>
                    </a:p>
                  </a:txBody>
                  <a:tcPr marL="3178" marR="3178" marT="3178" marB="0" anchor="b">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a:txBody>
                    <a:bodyPr/>
                    <a:lstStyle/>
                    <a:p>
                      <a:pPr algn="ctr" fontAlgn="b"/>
                      <a:r>
                        <a:rPr lang="en-GB" sz="1200" u="none" strike="noStrike">
                          <a:solidFill>
                            <a:srgbClr val="0070C0"/>
                          </a:solidFill>
                          <a:effectLst/>
                        </a:rPr>
                        <a:t>.04332217</a:t>
                      </a:r>
                      <a:endParaRPr lang="en-GB" sz="1200" b="0" i="0" u="none" strike="noStrike">
                        <a:solidFill>
                          <a:srgbClr val="0070C0"/>
                        </a:solidFill>
                        <a:effectLst/>
                        <a:latin typeface="+mj-lt"/>
                      </a:endParaRPr>
                    </a:p>
                  </a:txBody>
                  <a:tcPr marL="3178" marR="3178" marT="3178" marB="0" anchor="b">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064196"/>
                  </a:ext>
                </a:extLst>
              </a:tr>
              <a:tr h="177602">
                <a:tc gridSpan="6">
                  <a:txBody>
                    <a:bodyPr/>
                    <a:lstStyle/>
                    <a:p>
                      <a:pPr algn="ctr" fontAlgn="b"/>
                      <a:r>
                        <a:rPr lang="en-GB" sz="1200" u="none" strike="noStrike" dirty="0">
                          <a:solidFill>
                            <a:srgbClr val="0070C0"/>
                          </a:solidFill>
                          <a:effectLst/>
                        </a:rPr>
                        <a:t>**Mean difference is significant at .001 level                                                                                               *Mean difference is significant at .05 level</a:t>
                      </a:r>
                      <a:endParaRPr lang="en-GB" sz="1200" b="0" i="0" u="none" strike="noStrike" dirty="0">
                        <a:solidFill>
                          <a:srgbClr val="0070C0"/>
                        </a:solidFill>
                        <a:effectLst/>
                        <a:latin typeface="+mj-lt"/>
                      </a:endParaRPr>
                    </a:p>
                  </a:txBody>
                  <a:tcPr marL="3178" marR="3178" marT="3178" marB="0" anchor="b">
                    <a:lnT w="1905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3943797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08824888"/>
              </p:ext>
            </p:extLst>
          </p:nvPr>
        </p:nvGraphicFramePr>
        <p:xfrm>
          <a:off x="1970840" y="596599"/>
          <a:ext cx="8316159" cy="876650"/>
        </p:xfrm>
        <a:graphic>
          <a:graphicData uri="http://schemas.openxmlformats.org/drawingml/2006/table">
            <a:tbl>
              <a:tblPr>
                <a:tableStyleId>{D27102A9-8310-4765-A935-A1911B00CA55}</a:tableStyleId>
              </a:tblPr>
              <a:tblGrid>
                <a:gridCol w="1215686">
                  <a:extLst>
                    <a:ext uri="{9D8B030D-6E8A-4147-A177-3AD203B41FA5}">
                      <a16:colId xmlns:a16="http://schemas.microsoft.com/office/drawing/2014/main" val="2866959488"/>
                    </a:ext>
                  </a:extLst>
                </a:gridCol>
                <a:gridCol w="1226445">
                  <a:extLst>
                    <a:ext uri="{9D8B030D-6E8A-4147-A177-3AD203B41FA5}">
                      <a16:colId xmlns:a16="http://schemas.microsoft.com/office/drawing/2014/main" val="2199159070"/>
                    </a:ext>
                  </a:extLst>
                </a:gridCol>
                <a:gridCol w="472786">
                  <a:extLst>
                    <a:ext uri="{9D8B030D-6E8A-4147-A177-3AD203B41FA5}">
                      <a16:colId xmlns:a16="http://schemas.microsoft.com/office/drawing/2014/main" val="1564214193"/>
                    </a:ext>
                  </a:extLst>
                </a:gridCol>
                <a:gridCol w="900207">
                  <a:extLst>
                    <a:ext uri="{9D8B030D-6E8A-4147-A177-3AD203B41FA5}">
                      <a16:colId xmlns:a16="http://schemas.microsoft.com/office/drawing/2014/main" val="3322986473"/>
                    </a:ext>
                  </a:extLst>
                </a:gridCol>
                <a:gridCol w="900207">
                  <a:extLst>
                    <a:ext uri="{9D8B030D-6E8A-4147-A177-3AD203B41FA5}">
                      <a16:colId xmlns:a16="http://schemas.microsoft.com/office/drawing/2014/main" val="1027950372"/>
                    </a:ext>
                  </a:extLst>
                </a:gridCol>
                <a:gridCol w="900207">
                  <a:extLst>
                    <a:ext uri="{9D8B030D-6E8A-4147-A177-3AD203B41FA5}">
                      <a16:colId xmlns:a16="http://schemas.microsoft.com/office/drawing/2014/main" val="827320699"/>
                    </a:ext>
                  </a:extLst>
                </a:gridCol>
                <a:gridCol w="900207">
                  <a:extLst>
                    <a:ext uri="{9D8B030D-6E8A-4147-A177-3AD203B41FA5}">
                      <a16:colId xmlns:a16="http://schemas.microsoft.com/office/drawing/2014/main" val="4040561457"/>
                    </a:ext>
                  </a:extLst>
                </a:gridCol>
                <a:gridCol w="900207">
                  <a:extLst>
                    <a:ext uri="{9D8B030D-6E8A-4147-A177-3AD203B41FA5}">
                      <a16:colId xmlns:a16="http://schemas.microsoft.com/office/drawing/2014/main" val="2123540986"/>
                    </a:ext>
                  </a:extLst>
                </a:gridCol>
                <a:gridCol w="900207">
                  <a:extLst>
                    <a:ext uri="{9D8B030D-6E8A-4147-A177-3AD203B41FA5}">
                      <a16:colId xmlns:a16="http://schemas.microsoft.com/office/drawing/2014/main" val="2371929782"/>
                    </a:ext>
                  </a:extLst>
                </a:gridCol>
              </a:tblGrid>
              <a:tr h="282290">
                <a:tc>
                  <a:txBody>
                    <a:bodyPr/>
                    <a:lstStyle/>
                    <a:p>
                      <a:pPr algn="ctr" fontAlgn="t"/>
                      <a:r>
                        <a:rPr lang="en-GB" sz="1200" u="none" strike="noStrike" dirty="0">
                          <a:solidFill>
                            <a:srgbClr val="0070C0"/>
                          </a:solidFill>
                          <a:effectLst/>
                          <a:latin typeface="+mn-lt"/>
                        </a:rPr>
                        <a:t> </a:t>
                      </a:r>
                      <a:endParaRPr lang="en-GB" sz="1200" b="0" i="0" u="none" strike="noStrike" dirty="0">
                        <a:solidFill>
                          <a:srgbClr val="0070C0"/>
                        </a:solidFill>
                        <a:effectLst/>
                        <a:latin typeface="+mn-lt"/>
                      </a:endParaRPr>
                    </a:p>
                  </a:txBody>
                  <a:tcPr marL="9525" marR="9525" marT="9525" marB="0">
                    <a:lnR w="19050" cap="flat" cmpd="sng" algn="ctr">
                      <a:solidFill>
                        <a:schemeClr val="tx1"/>
                      </a:solidFill>
                      <a:prstDash val="solid"/>
                      <a:round/>
                      <a:headEnd type="none" w="med" len="med"/>
                      <a:tailEnd type="none" w="med" len="med"/>
                    </a:lnR>
                  </a:tcPr>
                </a:tc>
                <a:tc gridSpan="4">
                  <a:txBody>
                    <a:bodyPr/>
                    <a:lstStyle/>
                    <a:p>
                      <a:pPr algn="ctr" fontAlgn="ctr"/>
                      <a:r>
                        <a:rPr lang="en-GB" sz="1200" b="1" u="none" strike="noStrike" dirty="0">
                          <a:solidFill>
                            <a:srgbClr val="0070C0"/>
                          </a:solidFill>
                          <a:effectLst/>
                          <a:latin typeface="+mn-lt"/>
                        </a:rPr>
                        <a:t>AASRs</a:t>
                      </a:r>
                      <a:endParaRPr lang="en-GB" sz="1200" b="1" i="0" u="none" strike="noStrike" dirty="0">
                        <a:solidFill>
                          <a:srgbClr val="0070C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ctr"/>
                      <a:r>
                        <a:rPr lang="en-GB" sz="1200" b="1" u="none" strike="noStrike" dirty="0">
                          <a:solidFill>
                            <a:srgbClr val="0070C0"/>
                          </a:solidFill>
                          <a:effectLst/>
                          <a:latin typeface="+mn-lt"/>
                        </a:rPr>
                        <a:t>FGRs</a:t>
                      </a:r>
                      <a:endParaRPr lang="en-GB" sz="1200" b="1" i="0" u="none" strike="noStrike" dirty="0">
                        <a:solidFill>
                          <a:srgbClr val="0070C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34237747"/>
                  </a:ext>
                </a:extLst>
              </a:tr>
              <a:tr h="219075">
                <a:tc>
                  <a:txBody>
                    <a:bodyPr/>
                    <a:lstStyle/>
                    <a:p>
                      <a:pPr algn="ctr" fontAlgn="ctr"/>
                      <a:endParaRPr lang="en-GB" sz="1200" b="1" i="0" u="none" strike="noStrike" dirty="0">
                        <a:solidFill>
                          <a:srgbClr val="0070C0"/>
                        </a:solidFill>
                        <a:effectLst/>
                        <a:latin typeface="+mn-lt"/>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n-GB" sz="1200" b="1" u="none" strike="noStrike" dirty="0">
                          <a:solidFill>
                            <a:srgbClr val="0070C0"/>
                          </a:solidFill>
                          <a:effectLst/>
                          <a:latin typeface="+mn-lt"/>
                        </a:rPr>
                        <a:t>Statistic</a:t>
                      </a:r>
                      <a:r>
                        <a:rPr lang="en-GB" sz="1200" b="1" u="none" strike="noStrike" baseline="30000" dirty="0">
                          <a:solidFill>
                            <a:srgbClr val="0070C0"/>
                          </a:solidFill>
                          <a:effectLst/>
                          <a:latin typeface="+mn-lt"/>
                        </a:rPr>
                        <a:t>a</a:t>
                      </a:r>
                      <a:endParaRPr lang="en-GB" sz="1200" b="1" i="0" u="none" strike="noStrike" dirty="0">
                        <a:solidFill>
                          <a:srgbClr val="0070C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GB" sz="1200" b="1" u="none" strike="noStrike">
                          <a:solidFill>
                            <a:srgbClr val="0070C0"/>
                          </a:solidFill>
                          <a:effectLst/>
                          <a:latin typeface="+mn-lt"/>
                        </a:rPr>
                        <a:t>df1</a:t>
                      </a:r>
                      <a:endParaRPr lang="en-GB" sz="1200" b="1" i="0" u="none" strike="noStrike">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GB" sz="1200" b="1" u="none" strike="noStrike">
                          <a:solidFill>
                            <a:srgbClr val="0070C0"/>
                          </a:solidFill>
                          <a:effectLst/>
                          <a:latin typeface="+mn-lt"/>
                        </a:rPr>
                        <a:t>df2</a:t>
                      </a:r>
                      <a:endParaRPr lang="en-GB" sz="1200" b="1" i="0" u="none" strike="noStrike">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GB" sz="1200" b="1" u="none" strike="noStrike">
                          <a:solidFill>
                            <a:srgbClr val="0070C0"/>
                          </a:solidFill>
                          <a:effectLst/>
                          <a:latin typeface="+mn-lt"/>
                        </a:rPr>
                        <a:t>Sig.</a:t>
                      </a:r>
                      <a:endParaRPr lang="en-GB" sz="1200" b="1" i="0" u="none" strike="noStrike">
                        <a:solidFill>
                          <a:srgbClr val="0070C0"/>
                        </a:solidFill>
                        <a:effectLst/>
                        <a:latin typeface="+mn-lt"/>
                      </a:endParaRPr>
                    </a:p>
                  </a:txBody>
                  <a:tcPr marL="95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GB" sz="1200" b="1" u="none" strike="noStrike">
                          <a:solidFill>
                            <a:srgbClr val="0070C0"/>
                          </a:solidFill>
                          <a:effectLst/>
                          <a:latin typeface="+mn-lt"/>
                        </a:rPr>
                        <a:t>Statistic</a:t>
                      </a:r>
                      <a:r>
                        <a:rPr lang="en-GB" sz="1200" b="1" u="none" strike="noStrike" baseline="30000">
                          <a:solidFill>
                            <a:srgbClr val="0070C0"/>
                          </a:solidFill>
                          <a:effectLst/>
                          <a:latin typeface="+mn-lt"/>
                        </a:rPr>
                        <a:t>a</a:t>
                      </a:r>
                      <a:endParaRPr lang="en-GB" sz="1200" b="1" i="0" u="none" strike="noStrike">
                        <a:solidFill>
                          <a:srgbClr val="0070C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GB" sz="1200" b="1" u="none" strike="noStrike" dirty="0">
                          <a:solidFill>
                            <a:srgbClr val="0070C0"/>
                          </a:solidFill>
                          <a:effectLst/>
                          <a:latin typeface="+mn-lt"/>
                        </a:rPr>
                        <a:t>df1</a:t>
                      </a:r>
                      <a:endParaRPr lang="en-GB" sz="1200" b="1" i="0" u="none" strike="noStrike" dirty="0">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GB" sz="1200" b="1" u="none" strike="noStrike" dirty="0">
                          <a:solidFill>
                            <a:srgbClr val="0070C0"/>
                          </a:solidFill>
                          <a:effectLst/>
                          <a:latin typeface="+mn-lt"/>
                        </a:rPr>
                        <a:t>df2</a:t>
                      </a:r>
                      <a:endParaRPr lang="en-GB" sz="1200" b="1" i="0" u="none" strike="noStrike" dirty="0">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GB" sz="1200" b="1" u="none" strike="noStrike" dirty="0">
                          <a:solidFill>
                            <a:srgbClr val="0070C0"/>
                          </a:solidFill>
                          <a:effectLst/>
                          <a:latin typeface="+mn-lt"/>
                        </a:rPr>
                        <a:t>Sig.</a:t>
                      </a:r>
                      <a:endParaRPr lang="en-GB" sz="1200" b="1" i="0" u="none" strike="noStrike" dirty="0">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3669634"/>
                  </a:ext>
                </a:extLst>
              </a:tr>
              <a:tr h="200025">
                <a:tc>
                  <a:txBody>
                    <a:bodyPr/>
                    <a:lstStyle/>
                    <a:p>
                      <a:pPr algn="ctr" fontAlgn="ctr"/>
                      <a:r>
                        <a:rPr lang="en-GB" sz="1200" b="1" u="none" strike="noStrike" dirty="0">
                          <a:solidFill>
                            <a:srgbClr val="0070C0"/>
                          </a:solidFill>
                          <a:effectLst/>
                          <a:latin typeface="+mn-lt"/>
                        </a:rPr>
                        <a:t>Employment Decile</a:t>
                      </a:r>
                      <a:endParaRPr lang="en-GB" sz="1200" b="1" i="0" u="none" strike="noStrike" dirty="0">
                        <a:solidFill>
                          <a:srgbClr val="0070C0"/>
                        </a:solidFill>
                        <a:effectLst/>
                        <a:latin typeface="+mn-lt"/>
                      </a:endParaRPr>
                    </a:p>
                  </a:txBody>
                  <a:tcPr marL="9525" marR="9525" marT="9525" marB="0" anchor="ctr">
                    <a:lnR w="19050" cap="flat" cmpd="sng" algn="ctr">
                      <a:solidFill>
                        <a:schemeClr val="tx1"/>
                      </a:solidFill>
                      <a:prstDash val="solid"/>
                      <a:round/>
                      <a:headEnd type="none" w="med" len="med"/>
                      <a:tailEnd type="none" w="med" len="med"/>
                    </a:lnR>
                  </a:tcPr>
                </a:tc>
                <a:tc>
                  <a:txBody>
                    <a:bodyPr/>
                    <a:lstStyle/>
                    <a:p>
                      <a:pPr algn="ctr" fontAlgn="ctr"/>
                      <a:r>
                        <a:rPr lang="en-GB" sz="1200" u="none" strike="noStrike" dirty="0">
                          <a:solidFill>
                            <a:srgbClr val="0070C0"/>
                          </a:solidFill>
                          <a:effectLst/>
                          <a:latin typeface="+mn-lt"/>
                        </a:rPr>
                        <a:t>9.929</a:t>
                      </a:r>
                      <a:endParaRPr lang="en-GB" sz="1200" b="0" i="0" u="none" strike="noStrike" dirty="0">
                        <a:solidFill>
                          <a:srgbClr val="0070C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rgbClr val="0070C0"/>
                          </a:solidFill>
                          <a:effectLst/>
                          <a:latin typeface="+mn-lt"/>
                        </a:rPr>
                        <a:t>9</a:t>
                      </a:r>
                      <a:endParaRPr lang="en-GB" sz="1200" b="0" i="0" u="none" strike="noStrike" dirty="0">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rgbClr val="0070C0"/>
                          </a:solidFill>
                          <a:effectLst/>
                          <a:latin typeface="+mn-lt"/>
                        </a:rPr>
                        <a:t>1820.151</a:t>
                      </a:r>
                      <a:endParaRPr lang="en-GB" sz="1200" b="0" i="0" u="none" strike="noStrike" dirty="0">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rgbClr val="0070C0"/>
                          </a:solidFill>
                          <a:effectLst/>
                          <a:latin typeface="+mn-lt"/>
                        </a:rPr>
                        <a:t>.000</a:t>
                      </a:r>
                      <a:endParaRPr lang="en-GB" sz="1200" b="0" i="0" u="none" strike="noStrike" dirty="0">
                        <a:solidFill>
                          <a:srgbClr val="0070C0"/>
                        </a:solidFill>
                        <a:effectLst/>
                        <a:latin typeface="+mn-lt"/>
                      </a:endParaRPr>
                    </a:p>
                  </a:txBody>
                  <a:tcPr marL="95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rgbClr val="0070C0"/>
                          </a:solidFill>
                          <a:effectLst/>
                          <a:latin typeface="+mn-lt"/>
                        </a:rPr>
                        <a:t>10.175</a:t>
                      </a:r>
                      <a:endParaRPr lang="en-GB" sz="1200" b="0" i="0" u="none" strike="noStrike" dirty="0">
                        <a:solidFill>
                          <a:srgbClr val="0070C0"/>
                        </a:solidFill>
                        <a:effectLst/>
                        <a:latin typeface="+mn-lt"/>
                      </a:endParaRPr>
                    </a:p>
                  </a:txBody>
                  <a:tcPr marL="9525" marR="9525"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rgbClr val="0070C0"/>
                          </a:solidFill>
                          <a:effectLst/>
                          <a:latin typeface="+mn-lt"/>
                        </a:rPr>
                        <a:t>9</a:t>
                      </a:r>
                      <a:endParaRPr lang="en-GB" sz="1200" b="0" i="0" u="none" strike="noStrike" dirty="0">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rgbClr val="0070C0"/>
                          </a:solidFill>
                          <a:effectLst/>
                          <a:latin typeface="+mn-lt"/>
                        </a:rPr>
                        <a:t>3039.274</a:t>
                      </a:r>
                      <a:endParaRPr lang="en-GB" sz="1200" b="0" i="0" u="none" strike="noStrike" dirty="0">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tcPr>
                </a:tc>
                <a:tc>
                  <a:txBody>
                    <a:bodyPr/>
                    <a:lstStyle/>
                    <a:p>
                      <a:pPr algn="ctr" fontAlgn="ctr"/>
                      <a:r>
                        <a:rPr lang="en-GB" sz="1200" u="none" strike="noStrike" dirty="0">
                          <a:solidFill>
                            <a:srgbClr val="0070C0"/>
                          </a:solidFill>
                          <a:effectLst/>
                          <a:latin typeface="+mn-lt"/>
                        </a:rPr>
                        <a:t>.000</a:t>
                      </a:r>
                      <a:endParaRPr lang="en-GB" sz="1200" b="0" i="0" u="none" strike="noStrike" dirty="0">
                        <a:solidFill>
                          <a:srgbClr val="0070C0"/>
                        </a:solidFill>
                        <a:effectLst/>
                        <a:latin typeface="+mn-lt"/>
                      </a:endParaRPr>
                    </a:p>
                  </a:txBody>
                  <a:tcPr marL="9525" marR="9525" marT="9525"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0849375"/>
                  </a:ext>
                </a:extLst>
              </a:tr>
            </a:tbl>
          </a:graphicData>
        </a:graphic>
      </p:graphicFrame>
      <p:sp>
        <p:nvSpPr>
          <p:cNvPr id="21" name="Rectangle 20"/>
          <p:cNvSpPr/>
          <p:nvPr/>
        </p:nvSpPr>
        <p:spPr>
          <a:xfrm>
            <a:off x="1167416" y="6116716"/>
            <a:ext cx="9863091" cy="553357"/>
          </a:xfrm>
          <a:prstGeom prst="rect">
            <a:avLst/>
          </a:prstGeom>
        </p:spPr>
        <p:txBody>
          <a:bodyPr wrap="square">
            <a:spAutoFit/>
          </a:bodyPr>
          <a:lstStyle/>
          <a:p>
            <a:pPr algn="ctr">
              <a:lnSpc>
                <a:spcPct val="107000"/>
              </a:lnSpc>
              <a:spcAft>
                <a:spcPts val="0"/>
              </a:spcAft>
            </a:pPr>
            <a:r>
              <a:rPr lang="en-GB" sz="1400" dirty="0">
                <a:solidFill>
                  <a:srgbClr val="0070C0"/>
                </a:solidFill>
                <a:latin typeface="+mj-lt"/>
                <a:ea typeface="Yu Mincho"/>
              </a:rPr>
              <a:t>Games Howell multiple comparison table for employment deprivation deciles1 and 3 with other deciles for the 2 groups of retailers’ outlets per ‘000 persons.</a:t>
            </a:r>
          </a:p>
        </p:txBody>
      </p:sp>
      <p:sp>
        <p:nvSpPr>
          <p:cNvPr id="22" name="Rectangle 21"/>
          <p:cNvSpPr/>
          <p:nvPr/>
        </p:nvSpPr>
        <p:spPr>
          <a:xfrm>
            <a:off x="1438182" y="58655"/>
            <a:ext cx="8966447" cy="553357"/>
          </a:xfrm>
          <a:prstGeom prst="rect">
            <a:avLst/>
          </a:prstGeom>
        </p:spPr>
        <p:txBody>
          <a:bodyPr wrap="square">
            <a:spAutoFit/>
          </a:bodyPr>
          <a:lstStyle/>
          <a:p>
            <a:pPr algn="ctr">
              <a:lnSpc>
                <a:spcPct val="107000"/>
              </a:lnSpc>
              <a:spcAft>
                <a:spcPts val="800"/>
              </a:spcAft>
            </a:pPr>
            <a:r>
              <a:rPr lang="en-GB" sz="1400" dirty="0">
                <a:solidFill>
                  <a:srgbClr val="0070C0"/>
                </a:solidFill>
                <a:latin typeface="+mn-lt"/>
                <a:ea typeface="Yu Mincho"/>
              </a:rPr>
              <a:t>Welch one-way ANOVA between the 2 groups of retailers’ outlets per ‘000 persons and employment deprivation domain deciles.</a:t>
            </a:r>
          </a:p>
        </p:txBody>
      </p:sp>
    </p:spTree>
    <p:extLst>
      <p:ext uri="{BB962C8B-B14F-4D97-AF65-F5344CB8AC3E}">
        <p14:creationId xmlns:p14="http://schemas.microsoft.com/office/powerpoint/2010/main" val="111368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037" y="873970"/>
            <a:ext cx="11043822" cy="1015663"/>
          </a:xfrm>
          <a:prstGeom prst="rect">
            <a:avLst/>
          </a:prstGeom>
        </p:spPr>
        <p:txBody>
          <a:bodyPr wrap="square">
            <a:spAutoFit/>
          </a:bodyPr>
          <a:lstStyle/>
          <a:p>
            <a:pPr algn="just"/>
            <a:r>
              <a:rPr lang="en-GB" sz="2000" dirty="0">
                <a:solidFill>
                  <a:srgbClr val="0070C0"/>
                </a:solidFill>
                <a:latin typeface="+mn-lt"/>
                <a:ea typeface="Yu Mincho"/>
              </a:rPr>
              <a:t>Our results show that there is a marked concentration of AASRs in deprived and poor communities in the England (</a:t>
            </a:r>
            <a:r>
              <a:rPr lang="en-GB" sz="2000" dirty="0">
                <a:solidFill>
                  <a:srgbClr val="0070C0"/>
                </a:solidFill>
                <a:latin typeface="+mn-lt"/>
              </a:rPr>
              <a:t>Wardle et al., 2014; Astbury and </a:t>
            </a:r>
            <a:r>
              <a:rPr lang="en-GB" sz="2000" dirty="0" err="1">
                <a:solidFill>
                  <a:srgbClr val="0070C0"/>
                </a:solidFill>
                <a:latin typeface="+mn-lt"/>
              </a:rPr>
              <a:t>Thurstain</a:t>
            </a:r>
            <a:r>
              <a:rPr lang="en-GB" sz="2000" dirty="0">
                <a:solidFill>
                  <a:srgbClr val="0070C0"/>
                </a:solidFill>
                <a:latin typeface="+mn-lt"/>
              </a:rPr>
              <a:t>-Goodwin, M., 2015; Grave, 2003; </a:t>
            </a:r>
            <a:r>
              <a:rPr lang="en-GB" sz="2000" dirty="0" err="1">
                <a:solidFill>
                  <a:srgbClr val="0070C0"/>
                </a:solidFill>
                <a:latin typeface="+mn-lt"/>
              </a:rPr>
              <a:t>Welte</a:t>
            </a:r>
            <a:r>
              <a:rPr lang="en-GB" sz="2000" dirty="0">
                <a:solidFill>
                  <a:srgbClr val="0070C0"/>
                </a:solidFill>
                <a:latin typeface="+mn-lt"/>
              </a:rPr>
              <a:t> et al., 2004)</a:t>
            </a:r>
            <a:r>
              <a:rPr lang="en-GB" sz="2000" dirty="0">
                <a:solidFill>
                  <a:srgbClr val="0070C0"/>
                </a:solidFill>
                <a:latin typeface="+mn-lt"/>
                <a:ea typeface="Yu Mincho"/>
              </a:rPr>
              <a:t>. </a:t>
            </a:r>
            <a:endParaRPr lang="en-GB" sz="2000" dirty="0">
              <a:solidFill>
                <a:srgbClr val="0070C0"/>
              </a:solidFill>
              <a:latin typeface="+mn-lt"/>
            </a:endParaRPr>
          </a:p>
        </p:txBody>
      </p:sp>
      <p:sp>
        <p:nvSpPr>
          <p:cNvPr id="3" name="Rectangle 2"/>
          <p:cNvSpPr/>
          <p:nvPr/>
        </p:nvSpPr>
        <p:spPr>
          <a:xfrm>
            <a:off x="79898" y="53145"/>
            <a:ext cx="12112101" cy="523220"/>
          </a:xfrm>
          <a:prstGeom prst="rect">
            <a:avLst/>
          </a:prstGeom>
        </p:spPr>
        <p:txBody>
          <a:bodyPr wrap="square">
            <a:spAutoFit/>
          </a:bodyPr>
          <a:lstStyle/>
          <a:p>
            <a:pPr algn="ctr"/>
            <a:r>
              <a:rPr lang="en-GB" dirty="0">
                <a:solidFill>
                  <a:srgbClr val="0070C0"/>
                </a:solidFill>
              </a:rPr>
              <a:t>Discussion</a:t>
            </a:r>
          </a:p>
        </p:txBody>
      </p:sp>
      <p:sp>
        <p:nvSpPr>
          <p:cNvPr id="4" name="Rectangle 3"/>
          <p:cNvSpPr/>
          <p:nvPr/>
        </p:nvSpPr>
        <p:spPr>
          <a:xfrm>
            <a:off x="614037" y="2187238"/>
            <a:ext cx="11043823" cy="707886"/>
          </a:xfrm>
          <a:prstGeom prst="rect">
            <a:avLst/>
          </a:prstGeom>
        </p:spPr>
        <p:txBody>
          <a:bodyPr wrap="square">
            <a:spAutoFit/>
          </a:bodyPr>
          <a:lstStyle/>
          <a:p>
            <a:pPr algn="just"/>
            <a:r>
              <a:rPr lang="en-GB" sz="2000" dirty="0">
                <a:solidFill>
                  <a:srgbClr val="0070C0"/>
                </a:solidFill>
                <a:latin typeface="+mn-lt"/>
                <a:ea typeface="Yu Mincho"/>
              </a:rPr>
              <a:t>Likewise, there is also a concentration of FGRs in deprived (</a:t>
            </a:r>
            <a:r>
              <a:rPr lang="en-GB" sz="2000" dirty="0">
                <a:solidFill>
                  <a:srgbClr val="0070C0"/>
                </a:solidFill>
                <a:latin typeface="+mn-lt"/>
              </a:rPr>
              <a:t>Cummins and Macintyre, 2002; Raja e al., 2008; </a:t>
            </a:r>
            <a:r>
              <a:rPr lang="en-GB" sz="2000" dirty="0" err="1">
                <a:solidFill>
                  <a:srgbClr val="0070C0"/>
                </a:solidFill>
                <a:latin typeface="+mn-lt"/>
              </a:rPr>
              <a:t>Zenk</a:t>
            </a:r>
            <a:r>
              <a:rPr lang="en-GB" sz="2000" dirty="0">
                <a:solidFill>
                  <a:srgbClr val="0070C0"/>
                </a:solidFill>
                <a:latin typeface="+mn-lt"/>
              </a:rPr>
              <a:t> et al., 2005; Baker et al., 2006).</a:t>
            </a:r>
            <a:r>
              <a:rPr lang="en-GB" sz="2000" dirty="0">
                <a:solidFill>
                  <a:srgbClr val="0070C0"/>
                </a:solidFill>
                <a:latin typeface="+mn-lt"/>
                <a:ea typeface="Yu Mincho"/>
              </a:rPr>
              <a:t> </a:t>
            </a:r>
            <a:endParaRPr lang="en-GB" sz="2000" dirty="0">
              <a:solidFill>
                <a:srgbClr val="0070C0"/>
              </a:solidFill>
              <a:latin typeface="+mn-lt"/>
            </a:endParaRPr>
          </a:p>
        </p:txBody>
      </p:sp>
      <p:sp>
        <p:nvSpPr>
          <p:cNvPr id="5" name="Rectangle 4"/>
          <p:cNvSpPr/>
          <p:nvPr/>
        </p:nvSpPr>
        <p:spPr>
          <a:xfrm>
            <a:off x="614037" y="3192729"/>
            <a:ext cx="11043822" cy="1015663"/>
          </a:xfrm>
          <a:prstGeom prst="rect">
            <a:avLst/>
          </a:prstGeom>
        </p:spPr>
        <p:txBody>
          <a:bodyPr wrap="square">
            <a:spAutoFit/>
          </a:bodyPr>
          <a:lstStyle/>
          <a:p>
            <a:r>
              <a:rPr lang="en-GB" sz="2000" dirty="0">
                <a:solidFill>
                  <a:srgbClr val="0070C0"/>
                </a:solidFill>
                <a:latin typeface="+mn-lt"/>
                <a:ea typeface="Yu Mincho"/>
              </a:rPr>
              <a:t>There is the possibility that these areas offer the best opportunities in terms of good accessibility, population density, demand as well as affordable premises which is in turn driving the location preference of AASRs. </a:t>
            </a:r>
            <a:endParaRPr lang="en-GB" sz="2000" dirty="0">
              <a:solidFill>
                <a:srgbClr val="0070C0"/>
              </a:solidFill>
              <a:latin typeface="+mn-lt"/>
            </a:endParaRPr>
          </a:p>
        </p:txBody>
      </p:sp>
      <p:sp>
        <p:nvSpPr>
          <p:cNvPr id="6" name="Rectangle 5"/>
          <p:cNvSpPr/>
          <p:nvPr/>
        </p:nvSpPr>
        <p:spPr>
          <a:xfrm>
            <a:off x="614037" y="4313105"/>
            <a:ext cx="10999433" cy="1323439"/>
          </a:xfrm>
          <a:prstGeom prst="rect">
            <a:avLst/>
          </a:prstGeom>
        </p:spPr>
        <p:txBody>
          <a:bodyPr wrap="square">
            <a:spAutoFit/>
          </a:bodyPr>
          <a:lstStyle/>
          <a:p>
            <a:pPr algn="just">
              <a:spcAft>
                <a:spcPts val="800"/>
              </a:spcAft>
            </a:pPr>
            <a:r>
              <a:rPr lang="en-GB" sz="2000" dirty="0">
                <a:solidFill>
                  <a:srgbClr val="0070C0"/>
                </a:solidFill>
                <a:latin typeface="+mj-lt"/>
                <a:ea typeface="Yu Mincho"/>
              </a:rPr>
              <a:t>Therefore, as location pays a prominent role in the success or failure of any establishments, the presence of these AASRs in deprived areas might be a reflection of the abundance of opportunities, because these areas are the historical commercial hubs of England (Whysall, 2014). </a:t>
            </a:r>
          </a:p>
        </p:txBody>
      </p:sp>
    </p:spTree>
    <p:extLst>
      <p:ext uri="{BB962C8B-B14F-4D97-AF65-F5344CB8AC3E}">
        <p14:creationId xmlns:p14="http://schemas.microsoft.com/office/powerpoint/2010/main" val="21576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8000" y="381000"/>
            <a:ext cx="11074400" cy="636917"/>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Overview </a:t>
            </a:r>
          </a:p>
        </p:txBody>
      </p:sp>
      <p:sp>
        <p:nvSpPr>
          <p:cNvPr id="4" name="Rectangle 3"/>
          <p:cNvSpPr/>
          <p:nvPr/>
        </p:nvSpPr>
        <p:spPr>
          <a:xfrm>
            <a:off x="800100" y="1017917"/>
            <a:ext cx="10782300" cy="1015663"/>
          </a:xfrm>
          <a:prstGeom prst="rect">
            <a:avLst/>
          </a:prstGeom>
        </p:spPr>
        <p:txBody>
          <a:bodyPr wrap="square">
            <a:spAutoFit/>
          </a:bodyPr>
          <a:lstStyle/>
          <a:p>
            <a:pPr algn="just"/>
            <a:r>
              <a:rPr lang="en-GB" sz="2000" dirty="0">
                <a:solidFill>
                  <a:srgbClr val="0070C0"/>
                </a:solidFill>
              </a:rPr>
              <a:t>Paper is the result of the phase 1 study of an on-going PhD research aimed at critical analysing the relationship between retailers (AASRs) and area socio-economic deprivation (SED) in England. </a:t>
            </a:r>
          </a:p>
        </p:txBody>
      </p:sp>
      <p:sp>
        <p:nvSpPr>
          <p:cNvPr id="7" name="Rectangle 6"/>
          <p:cNvSpPr/>
          <p:nvPr/>
        </p:nvSpPr>
        <p:spPr>
          <a:xfrm>
            <a:off x="800100" y="2466486"/>
            <a:ext cx="10782300" cy="707886"/>
          </a:xfrm>
          <a:prstGeom prst="rect">
            <a:avLst/>
          </a:prstGeom>
        </p:spPr>
        <p:txBody>
          <a:bodyPr wrap="square">
            <a:spAutoFit/>
          </a:bodyPr>
          <a:lstStyle/>
          <a:p>
            <a:pPr algn="just"/>
            <a:r>
              <a:rPr lang="en-GB" sz="2000" dirty="0">
                <a:solidFill>
                  <a:srgbClr val="0070C0"/>
                </a:solidFill>
              </a:rPr>
              <a:t>In this paper, AASRs are gambling and fringe banking (pawnshops, payday loans, and high yield interest lenders) and rent-to-own (RTO) retailers. </a:t>
            </a:r>
          </a:p>
        </p:txBody>
      </p:sp>
      <p:sp>
        <p:nvSpPr>
          <p:cNvPr id="9" name="Rectangle 8"/>
          <p:cNvSpPr/>
          <p:nvPr/>
        </p:nvSpPr>
        <p:spPr>
          <a:xfrm>
            <a:off x="800100" y="3836092"/>
            <a:ext cx="10782300" cy="707886"/>
          </a:xfrm>
          <a:prstGeom prst="rect">
            <a:avLst/>
          </a:prstGeom>
        </p:spPr>
        <p:txBody>
          <a:bodyPr wrap="square">
            <a:spAutoFit/>
          </a:bodyPr>
          <a:lstStyle/>
          <a:p>
            <a:pPr algn="just"/>
            <a:r>
              <a:rPr lang="en-GB" sz="2000" dirty="0">
                <a:solidFill>
                  <a:srgbClr val="0070C0"/>
                </a:solidFill>
              </a:rPr>
              <a:t>This research was informed as a result of he conflicting arguments of scholars on the location preference of these AASRs vis-à-vis SED in England.</a:t>
            </a:r>
          </a:p>
        </p:txBody>
      </p:sp>
    </p:spTree>
    <p:extLst>
      <p:ext uri="{BB962C8B-B14F-4D97-AF65-F5344CB8AC3E}">
        <p14:creationId xmlns:p14="http://schemas.microsoft.com/office/powerpoint/2010/main" val="1580464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898" y="53145"/>
            <a:ext cx="12112101" cy="523220"/>
          </a:xfrm>
          <a:prstGeom prst="rect">
            <a:avLst/>
          </a:prstGeom>
        </p:spPr>
        <p:txBody>
          <a:bodyPr wrap="square">
            <a:spAutoFit/>
          </a:bodyPr>
          <a:lstStyle/>
          <a:p>
            <a:pPr algn="ctr"/>
            <a:r>
              <a:rPr lang="en-GB" dirty="0">
                <a:solidFill>
                  <a:srgbClr val="0070C0"/>
                </a:solidFill>
              </a:rPr>
              <a:t>Discussion/Conclusion Cont’d</a:t>
            </a:r>
          </a:p>
        </p:txBody>
      </p:sp>
      <p:sp>
        <p:nvSpPr>
          <p:cNvPr id="4" name="Rectangle 3"/>
          <p:cNvSpPr/>
          <p:nvPr/>
        </p:nvSpPr>
        <p:spPr>
          <a:xfrm>
            <a:off x="417250" y="861241"/>
            <a:ext cx="10936550" cy="707886"/>
          </a:xfrm>
          <a:prstGeom prst="rect">
            <a:avLst/>
          </a:prstGeom>
        </p:spPr>
        <p:txBody>
          <a:bodyPr wrap="square">
            <a:spAutoFit/>
          </a:bodyPr>
          <a:lstStyle/>
          <a:p>
            <a:pPr algn="just"/>
            <a:r>
              <a:rPr lang="en-GB" sz="2000" dirty="0">
                <a:solidFill>
                  <a:srgbClr val="0070C0"/>
                </a:solidFill>
              </a:rPr>
              <a:t>On the other hand, results shows a higher significant positive relationship and higher concentration of AASRs to SED compared to FGRs. </a:t>
            </a:r>
          </a:p>
        </p:txBody>
      </p:sp>
      <p:sp>
        <p:nvSpPr>
          <p:cNvPr id="5" name="Rectangle 4"/>
          <p:cNvSpPr/>
          <p:nvPr/>
        </p:nvSpPr>
        <p:spPr>
          <a:xfrm>
            <a:off x="417250" y="1854003"/>
            <a:ext cx="11088210" cy="1323439"/>
          </a:xfrm>
          <a:prstGeom prst="rect">
            <a:avLst/>
          </a:prstGeom>
        </p:spPr>
        <p:txBody>
          <a:bodyPr wrap="square">
            <a:spAutoFit/>
          </a:bodyPr>
          <a:lstStyle/>
          <a:p>
            <a:pPr algn="just"/>
            <a:r>
              <a:rPr lang="en-GB" sz="2000" dirty="0">
                <a:solidFill>
                  <a:srgbClr val="0070C0"/>
                </a:solidFill>
              </a:rPr>
              <a:t>FGRs are more than AASRs and have ubiquitous demand. Their locations reflect commercial centres in England. Consequently, for AASRs to be more concentrated, then it could mean these deprived areas offer AASRs other attractions. These attractions could be the hard-pressed area characteristics. </a:t>
            </a:r>
          </a:p>
        </p:txBody>
      </p:sp>
      <p:sp>
        <p:nvSpPr>
          <p:cNvPr id="6" name="Rectangle 5"/>
          <p:cNvSpPr/>
          <p:nvPr/>
        </p:nvSpPr>
        <p:spPr>
          <a:xfrm>
            <a:off x="401715" y="3590848"/>
            <a:ext cx="10952085" cy="707886"/>
          </a:xfrm>
          <a:prstGeom prst="rect">
            <a:avLst/>
          </a:prstGeom>
        </p:spPr>
        <p:txBody>
          <a:bodyPr wrap="square">
            <a:spAutoFit/>
          </a:bodyPr>
          <a:lstStyle/>
          <a:p>
            <a:pPr algn="just"/>
            <a:r>
              <a:rPr lang="en-GB" sz="2000" dirty="0">
                <a:solidFill>
                  <a:srgbClr val="0070C0"/>
                </a:solidFill>
                <a:latin typeface="+mj-lt"/>
                <a:ea typeface="Yu Mincho"/>
              </a:rPr>
              <a:t>This further gives credence to the contention that these AASRs target deprived areas (Portas, 2011; Grave, 2003; </a:t>
            </a:r>
            <a:r>
              <a:rPr lang="en-GB" sz="2000" dirty="0" err="1">
                <a:solidFill>
                  <a:srgbClr val="0070C0"/>
                </a:solidFill>
                <a:latin typeface="+mj-lt"/>
                <a:ea typeface="Yu Mincho"/>
              </a:rPr>
              <a:t>Stegman</a:t>
            </a:r>
            <a:r>
              <a:rPr lang="en-GB" sz="2000" dirty="0">
                <a:solidFill>
                  <a:srgbClr val="0070C0"/>
                </a:solidFill>
                <a:latin typeface="+mj-lt"/>
                <a:ea typeface="Yu Mincho"/>
              </a:rPr>
              <a:t> and </a:t>
            </a:r>
            <a:r>
              <a:rPr lang="en-GB" sz="2000" dirty="0" err="1">
                <a:solidFill>
                  <a:srgbClr val="0070C0"/>
                </a:solidFill>
                <a:latin typeface="+mj-lt"/>
                <a:ea typeface="Yu Mincho"/>
              </a:rPr>
              <a:t>Faris</a:t>
            </a:r>
            <a:r>
              <a:rPr lang="en-GB" sz="2000" dirty="0">
                <a:solidFill>
                  <a:srgbClr val="0070C0"/>
                </a:solidFill>
                <a:latin typeface="+mj-lt"/>
                <a:ea typeface="Yu Mincho"/>
              </a:rPr>
              <a:t>, 2003).</a:t>
            </a:r>
            <a:endParaRPr lang="en-GB" sz="2000" dirty="0">
              <a:solidFill>
                <a:srgbClr val="0070C0"/>
              </a:solidFill>
              <a:latin typeface="+mj-lt"/>
            </a:endParaRPr>
          </a:p>
        </p:txBody>
      </p:sp>
    </p:spTree>
    <p:extLst>
      <p:ext uri="{BB962C8B-B14F-4D97-AF65-F5344CB8AC3E}">
        <p14:creationId xmlns:p14="http://schemas.microsoft.com/office/powerpoint/2010/main" val="53282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8490" y="197032"/>
            <a:ext cx="10813000" cy="523220"/>
          </a:xfrm>
          <a:prstGeom prst="rect">
            <a:avLst/>
          </a:prstGeom>
        </p:spPr>
        <p:txBody>
          <a:bodyPr wrap="square">
            <a:spAutoFit/>
          </a:bodyPr>
          <a:lstStyle/>
          <a:p>
            <a:pPr algn="ctr"/>
            <a:r>
              <a:rPr lang="en-GB" dirty="0">
                <a:solidFill>
                  <a:srgbClr val="0070C0"/>
                </a:solidFill>
              </a:rPr>
              <a:t>Limitations</a:t>
            </a:r>
          </a:p>
        </p:txBody>
      </p:sp>
      <p:sp>
        <p:nvSpPr>
          <p:cNvPr id="6" name="Rectangle 5"/>
          <p:cNvSpPr/>
          <p:nvPr/>
        </p:nvSpPr>
        <p:spPr>
          <a:xfrm>
            <a:off x="397089" y="720252"/>
            <a:ext cx="10728111" cy="2554545"/>
          </a:xfrm>
          <a:prstGeom prst="rect">
            <a:avLst/>
          </a:prstGeom>
        </p:spPr>
        <p:txBody>
          <a:bodyPr wrap="square">
            <a:spAutoFit/>
          </a:bodyPr>
          <a:lstStyle/>
          <a:p>
            <a:endParaRPr lang="en-GB" sz="2000" dirty="0">
              <a:solidFill>
                <a:srgbClr val="0070C0"/>
              </a:solidFill>
            </a:endParaRPr>
          </a:p>
          <a:p>
            <a:r>
              <a:rPr lang="en-GB" sz="2000" dirty="0">
                <a:solidFill>
                  <a:srgbClr val="0070C0"/>
                </a:solidFill>
              </a:rPr>
              <a:t>Catchment area – That of retail outlets differ. A convenience store is different from a superstore.</a:t>
            </a:r>
          </a:p>
          <a:p>
            <a:endParaRPr lang="en-GB" sz="2000" dirty="0">
              <a:solidFill>
                <a:srgbClr val="0070C0"/>
              </a:solidFill>
            </a:endParaRPr>
          </a:p>
          <a:p>
            <a:r>
              <a:rPr lang="en-GB" sz="2000" dirty="0">
                <a:solidFill>
                  <a:srgbClr val="0070C0"/>
                </a:solidFill>
              </a:rPr>
              <a:t>Does not incorporate distance. </a:t>
            </a:r>
          </a:p>
          <a:p>
            <a:endParaRPr lang="en-GB" sz="2000" dirty="0">
              <a:solidFill>
                <a:srgbClr val="0070C0"/>
              </a:solidFill>
            </a:endParaRPr>
          </a:p>
          <a:p>
            <a:pPr algn="just"/>
            <a:r>
              <a:rPr lang="en-GB" sz="2000" dirty="0">
                <a:solidFill>
                  <a:srgbClr val="0070C0"/>
                </a:solidFill>
              </a:rPr>
              <a:t>Quantitative analysis alone cannot adequately address the deliberate motives of these retailers. </a:t>
            </a:r>
          </a:p>
        </p:txBody>
      </p:sp>
      <p:sp>
        <p:nvSpPr>
          <p:cNvPr id="7" name="TextBox 6">
            <a:extLst>
              <a:ext uri="{FF2B5EF4-FFF2-40B4-BE49-F238E27FC236}">
                <a16:creationId xmlns:a16="http://schemas.microsoft.com/office/drawing/2014/main" id="{8F54BE51-CE2D-4F0B-8CAC-20A5D9E85C6F}"/>
              </a:ext>
            </a:extLst>
          </p:cNvPr>
          <p:cNvSpPr txBox="1"/>
          <p:nvPr/>
        </p:nvSpPr>
        <p:spPr>
          <a:xfrm>
            <a:off x="3289175" y="3371307"/>
            <a:ext cx="4762500" cy="523220"/>
          </a:xfrm>
          <a:prstGeom prst="rect">
            <a:avLst/>
          </a:prstGeom>
          <a:noFill/>
        </p:spPr>
        <p:txBody>
          <a:bodyPr wrap="square" rtlCol="0">
            <a:spAutoFit/>
          </a:bodyPr>
          <a:lstStyle/>
          <a:p>
            <a:pPr algn="ctr"/>
            <a:r>
              <a:rPr lang="en-GB" dirty="0">
                <a:solidFill>
                  <a:srgbClr val="0070C0"/>
                </a:solidFill>
              </a:rPr>
              <a:t>Future Research</a:t>
            </a:r>
          </a:p>
        </p:txBody>
      </p:sp>
      <p:sp>
        <p:nvSpPr>
          <p:cNvPr id="8" name="TextBox 7"/>
          <p:cNvSpPr txBox="1"/>
          <p:nvPr/>
        </p:nvSpPr>
        <p:spPr>
          <a:xfrm>
            <a:off x="397089" y="4243940"/>
            <a:ext cx="10546672" cy="2246769"/>
          </a:xfrm>
          <a:prstGeom prst="rect">
            <a:avLst/>
          </a:prstGeom>
          <a:noFill/>
        </p:spPr>
        <p:txBody>
          <a:bodyPr wrap="square" rtlCol="0">
            <a:spAutoFit/>
          </a:bodyPr>
          <a:lstStyle/>
          <a:p>
            <a:pPr algn="just"/>
            <a:r>
              <a:rPr lang="en-GB" sz="2000" dirty="0">
                <a:solidFill>
                  <a:srgbClr val="0070C0"/>
                </a:solidFill>
              </a:rPr>
              <a:t>Using raw socio-economic variables from the national census as opposed to multiple deprivation data, breaking the AASRs in to sub-groups</a:t>
            </a:r>
          </a:p>
          <a:p>
            <a:endParaRPr lang="en-GB" sz="2000" dirty="0">
              <a:solidFill>
                <a:srgbClr val="0070C0"/>
              </a:solidFill>
            </a:endParaRPr>
          </a:p>
          <a:p>
            <a:r>
              <a:rPr lang="en-GB" sz="2000" dirty="0">
                <a:solidFill>
                  <a:srgbClr val="0070C0"/>
                </a:solidFill>
              </a:rPr>
              <a:t>Moving from a England wide analysis to city wide </a:t>
            </a:r>
          </a:p>
          <a:p>
            <a:pPr marL="457200" indent="-457200">
              <a:buFontTx/>
              <a:buChar char="-"/>
            </a:pPr>
            <a:r>
              <a:rPr lang="en-GB" sz="2000" dirty="0">
                <a:solidFill>
                  <a:srgbClr val="0070C0"/>
                </a:solidFill>
              </a:rPr>
              <a:t>Leeds, Nottingham and Bristol</a:t>
            </a:r>
          </a:p>
          <a:p>
            <a:pPr marL="457200" indent="-457200">
              <a:buFontTx/>
              <a:buChar char="-"/>
            </a:pPr>
            <a:endParaRPr lang="en-GB" sz="2000" dirty="0">
              <a:solidFill>
                <a:srgbClr val="0070C0"/>
              </a:solidFill>
            </a:endParaRPr>
          </a:p>
          <a:p>
            <a:endParaRPr lang="en-GB" sz="2000" dirty="0">
              <a:solidFill>
                <a:srgbClr val="0070C0"/>
              </a:solidFill>
            </a:endParaRPr>
          </a:p>
        </p:txBody>
      </p:sp>
    </p:spTree>
    <p:extLst>
      <p:ext uri="{BB962C8B-B14F-4D97-AF65-F5344CB8AC3E}">
        <p14:creationId xmlns:p14="http://schemas.microsoft.com/office/powerpoint/2010/main" val="1810164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6830" y="1661604"/>
            <a:ext cx="10111665" cy="2308324"/>
          </a:xfrm>
          <a:prstGeom prst="rect">
            <a:avLst/>
          </a:prstGeom>
          <a:noFill/>
        </p:spPr>
        <p:txBody>
          <a:bodyPr wrap="square" rtlCol="0">
            <a:spAutoFit/>
          </a:bodyPr>
          <a:lstStyle/>
          <a:p>
            <a:pPr algn="ctr"/>
            <a:r>
              <a:rPr lang="en-GB" sz="2400" dirty="0">
                <a:solidFill>
                  <a:srgbClr val="0070C0"/>
                </a:solidFill>
              </a:rPr>
              <a:t>Thank you</a:t>
            </a:r>
          </a:p>
          <a:p>
            <a:pPr algn="ctr"/>
            <a:endParaRPr lang="en-GB" sz="2400" dirty="0">
              <a:solidFill>
                <a:srgbClr val="0070C0"/>
              </a:solidFill>
            </a:endParaRPr>
          </a:p>
          <a:p>
            <a:pPr algn="ctr"/>
            <a:r>
              <a:rPr lang="en-GB" sz="2400" dirty="0">
                <a:solidFill>
                  <a:srgbClr val="0070C0"/>
                </a:solidFill>
              </a:rPr>
              <a:t>Oluwole Adeniyi</a:t>
            </a:r>
          </a:p>
          <a:p>
            <a:pPr algn="ctr"/>
            <a:endParaRPr lang="en-GB" sz="2400" dirty="0">
              <a:solidFill>
                <a:srgbClr val="0070C0"/>
              </a:solidFill>
            </a:endParaRPr>
          </a:p>
          <a:p>
            <a:pPr algn="ctr"/>
            <a:r>
              <a:rPr lang="en-GB" sz="2400" dirty="0">
                <a:solidFill>
                  <a:srgbClr val="0070C0"/>
                </a:solidFill>
              </a:rPr>
              <a:t>Oluwole.adeniyi2015@my.ntu.ac.uk </a:t>
            </a:r>
          </a:p>
          <a:p>
            <a:endParaRPr lang="en-GB" sz="2400" dirty="0">
              <a:solidFill>
                <a:srgbClr val="0070C0"/>
              </a:solidFill>
            </a:endParaRPr>
          </a:p>
        </p:txBody>
      </p:sp>
    </p:spTree>
    <p:extLst>
      <p:ext uri="{BB962C8B-B14F-4D97-AF65-F5344CB8AC3E}">
        <p14:creationId xmlns:p14="http://schemas.microsoft.com/office/powerpoint/2010/main" val="3482365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72409"/>
            <a:ext cx="12192000" cy="6996787"/>
          </a:xfrm>
          <a:prstGeom prst="rect">
            <a:avLst/>
          </a:prstGeom>
        </p:spPr>
        <p:txBody>
          <a:bodyPr wrap="square">
            <a:spAutoFit/>
          </a:bodyPr>
          <a:lstStyle/>
          <a:p>
            <a:pPr algn="just">
              <a:lnSpc>
                <a:spcPct val="80000"/>
              </a:lnSpc>
              <a:spcAft>
                <a:spcPts val="800"/>
              </a:spcAft>
            </a:pPr>
            <a:r>
              <a:rPr lang="en-GB" sz="1000" dirty="0">
                <a:solidFill>
                  <a:srgbClr val="0070C0"/>
                </a:solidFill>
                <a:latin typeface="+mn-lt"/>
                <a:ea typeface="Yu Mincho"/>
              </a:rPr>
              <a:t>Astbury, G. and </a:t>
            </a:r>
            <a:r>
              <a:rPr lang="en-GB" sz="1000" dirty="0" err="1">
                <a:solidFill>
                  <a:srgbClr val="0070C0"/>
                </a:solidFill>
                <a:latin typeface="+mn-lt"/>
                <a:ea typeface="Yu Mincho"/>
              </a:rPr>
              <a:t>Thurstain</a:t>
            </a:r>
            <a:r>
              <a:rPr lang="en-GB" sz="1000" dirty="0">
                <a:solidFill>
                  <a:srgbClr val="0070C0"/>
                </a:solidFill>
                <a:latin typeface="+mn-lt"/>
                <a:ea typeface="Yu Mincho"/>
              </a:rPr>
              <a:t>-Goodwin, M., 2015. Contextualising machine gambling characteristics by location-final report: A spatial investigation of machines in bookmakers using industry data. Prepared by </a:t>
            </a:r>
            <a:r>
              <a:rPr lang="en-GB" sz="1000" dirty="0" err="1">
                <a:solidFill>
                  <a:srgbClr val="0070C0"/>
                </a:solidFill>
                <a:latin typeface="+mn-lt"/>
                <a:ea typeface="Yu Mincho"/>
              </a:rPr>
              <a:t>Geofutures</a:t>
            </a:r>
            <a:r>
              <a:rPr lang="en-GB" sz="1000" dirty="0">
                <a:solidFill>
                  <a:srgbClr val="0070C0"/>
                </a:solidFill>
                <a:latin typeface="+mn-lt"/>
                <a:ea typeface="Yu Mincho"/>
              </a:rPr>
              <a:t> for The Responsible Gambling Trust.</a:t>
            </a:r>
          </a:p>
          <a:p>
            <a:pPr algn="just">
              <a:lnSpc>
                <a:spcPct val="80000"/>
              </a:lnSpc>
              <a:spcAft>
                <a:spcPts val="800"/>
              </a:spcAft>
            </a:pPr>
            <a:r>
              <a:rPr lang="en-GB" sz="1000" dirty="0">
                <a:solidFill>
                  <a:srgbClr val="0070C0"/>
                </a:solidFill>
                <a:latin typeface="+mn-lt"/>
                <a:ea typeface="Yu Mincho"/>
              </a:rPr>
              <a:t>Baker, E.A., </a:t>
            </a:r>
            <a:r>
              <a:rPr lang="en-GB" sz="1000" dirty="0" err="1">
                <a:solidFill>
                  <a:srgbClr val="0070C0"/>
                </a:solidFill>
                <a:latin typeface="+mn-lt"/>
                <a:ea typeface="Yu Mincho"/>
              </a:rPr>
              <a:t>Schootman</a:t>
            </a:r>
            <a:r>
              <a:rPr lang="en-GB" sz="1000" dirty="0">
                <a:solidFill>
                  <a:srgbClr val="0070C0"/>
                </a:solidFill>
                <a:latin typeface="+mn-lt"/>
                <a:ea typeface="Yu Mincho"/>
              </a:rPr>
              <a:t>, M., Barnidge, E. and Kelly, C., 2006. The role of race and poverty in access to foods that enable individuals to adhere to dietary guidelines. Preventing chronic disease, 3(3).</a:t>
            </a:r>
          </a:p>
          <a:p>
            <a:pPr algn="just">
              <a:lnSpc>
                <a:spcPct val="80000"/>
              </a:lnSpc>
              <a:spcAft>
                <a:spcPts val="800"/>
              </a:spcAft>
            </a:pPr>
            <a:r>
              <a:rPr lang="en-GB" sz="1000" dirty="0">
                <a:solidFill>
                  <a:srgbClr val="0070C0"/>
                </a:solidFill>
                <a:latin typeface="+mn-lt"/>
                <a:ea typeface="Yu Mincho"/>
              </a:rPr>
              <a:t>Cummins, S. and Macintyre, S., 2002. A systematic study of an urban foodscape: the price and availability of food in greater Glasgow. Urban Studies, 39(11), pp.2115-2130.</a:t>
            </a:r>
          </a:p>
          <a:p>
            <a:pPr algn="just">
              <a:lnSpc>
                <a:spcPct val="80000"/>
              </a:lnSpc>
              <a:spcAft>
                <a:spcPts val="800"/>
              </a:spcAft>
            </a:pPr>
            <a:r>
              <a:rPr lang="en-GB" sz="1000" dirty="0">
                <a:solidFill>
                  <a:srgbClr val="0070C0"/>
                </a:solidFill>
                <a:latin typeface="+mn-lt"/>
                <a:ea typeface="Yu Mincho"/>
              </a:rPr>
              <a:t>Fellowes, M. and </a:t>
            </a:r>
            <a:r>
              <a:rPr lang="en-GB" sz="1000" dirty="0" err="1">
                <a:solidFill>
                  <a:srgbClr val="0070C0"/>
                </a:solidFill>
                <a:latin typeface="+mn-lt"/>
                <a:ea typeface="Yu Mincho"/>
              </a:rPr>
              <a:t>Mabanta</a:t>
            </a:r>
            <a:r>
              <a:rPr lang="en-GB" sz="1000" dirty="0">
                <a:solidFill>
                  <a:srgbClr val="0070C0"/>
                </a:solidFill>
                <a:latin typeface="+mn-lt"/>
                <a:ea typeface="Yu Mincho"/>
              </a:rPr>
              <a:t>, M., 2008. Banking on wealth: America's new retail banking infrastructure and its wealth-building potential. Brookings Institution.</a:t>
            </a:r>
          </a:p>
          <a:p>
            <a:pPr algn="just">
              <a:lnSpc>
                <a:spcPct val="80000"/>
              </a:lnSpc>
              <a:spcAft>
                <a:spcPts val="800"/>
              </a:spcAft>
            </a:pPr>
            <a:r>
              <a:rPr lang="en-GB" sz="1000" dirty="0">
                <a:solidFill>
                  <a:srgbClr val="0070C0"/>
                </a:solidFill>
                <a:latin typeface="+mn-lt"/>
                <a:ea typeface="Yu Mincho"/>
              </a:rPr>
              <a:t>Fisher, S., 1993. The pull of the fruit machine: A sociological typology of young players. The Sociological Review, 41(3), pp.446-474.</a:t>
            </a:r>
          </a:p>
          <a:p>
            <a:pPr algn="just">
              <a:lnSpc>
                <a:spcPct val="80000"/>
              </a:lnSpc>
              <a:spcAft>
                <a:spcPts val="800"/>
              </a:spcAft>
            </a:pPr>
            <a:r>
              <a:rPr lang="en-GB" sz="1000" dirty="0">
                <a:solidFill>
                  <a:srgbClr val="0070C0"/>
                </a:solidFill>
                <a:latin typeface="+mn-lt"/>
                <a:ea typeface="Yu Mincho"/>
              </a:rPr>
              <a:t>Fowler, C.S., Cover, J.K. and </a:t>
            </a:r>
            <a:r>
              <a:rPr lang="en-GB" sz="1000" dirty="0" err="1">
                <a:solidFill>
                  <a:srgbClr val="0070C0"/>
                </a:solidFill>
                <a:latin typeface="+mn-lt"/>
                <a:ea typeface="Yu Mincho"/>
              </a:rPr>
              <a:t>Kleit</a:t>
            </a:r>
            <a:r>
              <a:rPr lang="en-GB" sz="1000" dirty="0">
                <a:solidFill>
                  <a:srgbClr val="0070C0"/>
                </a:solidFill>
                <a:latin typeface="+mn-lt"/>
                <a:ea typeface="Yu Mincho"/>
              </a:rPr>
              <a:t>, R.G., 2014. The geography of fringe banking. Journal of Regional Science, 54(4), pp.688-710.</a:t>
            </a:r>
          </a:p>
          <a:p>
            <a:pPr algn="just">
              <a:lnSpc>
                <a:spcPct val="80000"/>
              </a:lnSpc>
              <a:spcAft>
                <a:spcPts val="800"/>
              </a:spcAft>
            </a:pPr>
            <a:r>
              <a:rPr lang="en-GB" sz="1000" dirty="0">
                <a:solidFill>
                  <a:srgbClr val="0070C0"/>
                </a:solidFill>
                <a:latin typeface="+mn-lt"/>
                <a:ea typeface="Yu Mincho"/>
              </a:rPr>
              <a:t>Graves, S. M., 2003. Landscapes of predation, landscapes of neglect: A location analysis of payday lenders and banks. The Professional Geographer, 55(3), 303-317.</a:t>
            </a:r>
          </a:p>
          <a:p>
            <a:pPr algn="just">
              <a:lnSpc>
                <a:spcPct val="80000"/>
              </a:lnSpc>
              <a:spcAft>
                <a:spcPts val="800"/>
              </a:spcAft>
            </a:pPr>
            <a:r>
              <a:rPr lang="en-GB" sz="1000" dirty="0">
                <a:solidFill>
                  <a:srgbClr val="0070C0"/>
                </a:solidFill>
                <a:latin typeface="+mn-lt"/>
                <a:ea typeface="Yu Mincho"/>
              </a:rPr>
              <a:t>Hill, R.P., Ramp, D.L. and Silver, L., 1998. The rent-to-own industry and pricing disclosure tactics. Journal of Public Policy and Marketing, pp.3-10.</a:t>
            </a:r>
          </a:p>
          <a:p>
            <a:pPr algn="just">
              <a:lnSpc>
                <a:spcPct val="80000"/>
              </a:lnSpc>
              <a:spcAft>
                <a:spcPts val="800"/>
              </a:spcAft>
            </a:pPr>
            <a:r>
              <a:rPr lang="en-GB" sz="1000" dirty="0">
                <a:solidFill>
                  <a:srgbClr val="0070C0"/>
                </a:solidFill>
                <a:latin typeface="+mn-lt"/>
                <a:ea typeface="Yu Mincho"/>
              </a:rPr>
              <a:t>Macintyre, S., </a:t>
            </a:r>
            <a:r>
              <a:rPr lang="en-GB" sz="1000" dirty="0" err="1">
                <a:solidFill>
                  <a:srgbClr val="0070C0"/>
                </a:solidFill>
                <a:latin typeface="+mn-lt"/>
                <a:ea typeface="Yu Mincho"/>
              </a:rPr>
              <a:t>Maciver</a:t>
            </a:r>
            <a:r>
              <a:rPr lang="en-GB" sz="1000" dirty="0">
                <a:solidFill>
                  <a:srgbClr val="0070C0"/>
                </a:solidFill>
                <a:latin typeface="+mn-lt"/>
                <a:ea typeface="Yu Mincho"/>
              </a:rPr>
              <a:t>, S. and </a:t>
            </a:r>
            <a:r>
              <a:rPr lang="en-GB" sz="1000" dirty="0" err="1">
                <a:solidFill>
                  <a:srgbClr val="0070C0"/>
                </a:solidFill>
                <a:latin typeface="+mn-lt"/>
                <a:ea typeface="Yu Mincho"/>
              </a:rPr>
              <a:t>Sooman</a:t>
            </a:r>
            <a:r>
              <a:rPr lang="en-GB" sz="1000" dirty="0">
                <a:solidFill>
                  <a:srgbClr val="0070C0"/>
                </a:solidFill>
                <a:latin typeface="+mn-lt"/>
                <a:ea typeface="Yu Mincho"/>
              </a:rPr>
              <a:t>, A., 1993. Area, class and health: should we be focusing on places or people? Journal of social policy, 22(2), pp.213-234.</a:t>
            </a:r>
          </a:p>
          <a:p>
            <a:pPr algn="just">
              <a:lnSpc>
                <a:spcPct val="80000"/>
              </a:lnSpc>
              <a:spcAft>
                <a:spcPts val="800"/>
              </a:spcAft>
            </a:pPr>
            <a:r>
              <a:rPr lang="en-GB" sz="1000" dirty="0">
                <a:solidFill>
                  <a:srgbClr val="0070C0"/>
                </a:solidFill>
                <a:latin typeface="+mn-lt"/>
                <a:ea typeface="Yu Mincho"/>
              </a:rPr>
              <a:t>Pearce, J., Blakely, T., Witten, K. and </a:t>
            </a:r>
            <a:r>
              <a:rPr lang="en-GB" sz="1000" dirty="0" err="1">
                <a:solidFill>
                  <a:srgbClr val="0070C0"/>
                </a:solidFill>
                <a:latin typeface="+mn-lt"/>
                <a:ea typeface="Yu Mincho"/>
              </a:rPr>
              <a:t>Bartie</a:t>
            </a:r>
            <a:r>
              <a:rPr lang="en-GB" sz="1000" dirty="0">
                <a:solidFill>
                  <a:srgbClr val="0070C0"/>
                </a:solidFill>
                <a:latin typeface="+mn-lt"/>
                <a:ea typeface="Yu Mincho"/>
              </a:rPr>
              <a:t>, P., 2007. Neighbourhood deprivation and access to fast-food retailing: a national study. American journal of preventive medicine, 32(5), pp.375-382.</a:t>
            </a:r>
          </a:p>
          <a:p>
            <a:pPr algn="just">
              <a:lnSpc>
                <a:spcPct val="80000"/>
              </a:lnSpc>
              <a:spcAft>
                <a:spcPts val="800"/>
              </a:spcAft>
            </a:pPr>
            <a:r>
              <a:rPr lang="en-GB" sz="1000" dirty="0">
                <a:solidFill>
                  <a:srgbClr val="0070C0"/>
                </a:solidFill>
                <a:latin typeface="+mn-lt"/>
                <a:ea typeface="Yu Mincho"/>
              </a:rPr>
              <a:t>Portas, M., 2011. The Portas Review. An independent review into the future of our high streets. Department for Business, Innovation and Skills.</a:t>
            </a:r>
          </a:p>
          <a:p>
            <a:pPr algn="just">
              <a:lnSpc>
                <a:spcPct val="80000"/>
              </a:lnSpc>
              <a:spcAft>
                <a:spcPts val="800"/>
              </a:spcAft>
            </a:pPr>
            <a:r>
              <a:rPr lang="en-GB" sz="1000" dirty="0">
                <a:solidFill>
                  <a:srgbClr val="0070C0"/>
                </a:solidFill>
                <a:latin typeface="+mn-lt"/>
                <a:ea typeface="Yu Mincho"/>
              </a:rPr>
              <a:t>Raja, S., Ma, C. and Yadav, P., 2008. Beyond food deserts: measuring and mapping racial disparities in neighbourhood food environments. Journal of Planning Education and Research, 27(4), pp.469-482.</a:t>
            </a:r>
          </a:p>
          <a:p>
            <a:pPr algn="just">
              <a:lnSpc>
                <a:spcPct val="80000"/>
              </a:lnSpc>
              <a:spcAft>
                <a:spcPts val="800"/>
              </a:spcAft>
            </a:pPr>
            <a:r>
              <a:rPr lang="en-GB" sz="1000" dirty="0" err="1">
                <a:solidFill>
                  <a:srgbClr val="0070C0"/>
                </a:solidFill>
                <a:latin typeface="+mn-lt"/>
                <a:ea typeface="Yu Mincho"/>
              </a:rPr>
              <a:t>Ray,J.G</a:t>
            </a:r>
            <a:r>
              <a:rPr lang="en-GB" sz="1000" dirty="0">
                <a:solidFill>
                  <a:srgbClr val="0070C0"/>
                </a:solidFill>
                <a:latin typeface="+mn-lt"/>
                <a:ea typeface="Yu Mincho"/>
              </a:rPr>
              <a:t>.,  </a:t>
            </a:r>
            <a:r>
              <a:rPr lang="en-GB" sz="1000" dirty="0" err="1">
                <a:solidFill>
                  <a:srgbClr val="0070C0"/>
                </a:solidFill>
                <a:latin typeface="+mn-lt"/>
                <a:ea typeface="Yu Mincho"/>
              </a:rPr>
              <a:t>Boshari,T</a:t>
            </a:r>
            <a:r>
              <a:rPr lang="en-GB" sz="1000" dirty="0">
                <a:solidFill>
                  <a:srgbClr val="0070C0"/>
                </a:solidFill>
                <a:latin typeface="+mn-lt"/>
                <a:ea typeface="Yu Mincho"/>
              </a:rPr>
              <a:t>.,  Gozdyra,P.,</a:t>
            </a:r>
            <a:r>
              <a:rPr lang="en-GB" sz="1000" dirty="0" err="1">
                <a:solidFill>
                  <a:srgbClr val="0070C0"/>
                </a:solidFill>
                <a:latin typeface="+mn-lt"/>
                <a:ea typeface="Yu Mincho"/>
              </a:rPr>
              <a:t>Creatore</a:t>
            </a:r>
            <a:r>
              <a:rPr lang="en-GB" sz="1000" dirty="0">
                <a:solidFill>
                  <a:srgbClr val="0070C0"/>
                </a:solidFill>
                <a:latin typeface="+mn-lt"/>
                <a:ea typeface="Yu Mincho"/>
              </a:rPr>
              <a:t>,  </a:t>
            </a:r>
            <a:r>
              <a:rPr lang="en-GB" sz="1000" dirty="0" err="1">
                <a:solidFill>
                  <a:srgbClr val="0070C0"/>
                </a:solidFill>
                <a:latin typeface="+mn-lt"/>
                <a:ea typeface="Yu Mincho"/>
              </a:rPr>
              <a:t>M.I.,and</a:t>
            </a:r>
            <a:r>
              <a:rPr lang="en-GB" sz="1000" dirty="0">
                <a:solidFill>
                  <a:srgbClr val="0070C0"/>
                </a:solidFill>
                <a:latin typeface="+mn-lt"/>
                <a:ea typeface="Yu Mincho"/>
              </a:rPr>
              <a:t>  Matheson,  F.I.,2013.  Cheque cashing places: preying on areas with high crime. Sociology Mind, 3(04), 278.</a:t>
            </a:r>
          </a:p>
          <a:p>
            <a:pPr algn="just">
              <a:lnSpc>
                <a:spcPct val="80000"/>
              </a:lnSpc>
              <a:spcAft>
                <a:spcPts val="800"/>
              </a:spcAft>
            </a:pPr>
            <a:r>
              <a:rPr lang="en-GB" sz="1000" dirty="0">
                <a:solidFill>
                  <a:srgbClr val="0070C0"/>
                </a:solidFill>
                <a:latin typeface="+mn-lt"/>
                <a:ea typeface="Yu Mincho"/>
              </a:rPr>
              <a:t>Schiller, R.K., 1971. Location trends of specialist services. Regional Studies, 5(1), pp.1-10. Schiller, R., 1988. Retail Decentralization. A Property View. Geographical Journal, pp.17-19.</a:t>
            </a:r>
          </a:p>
          <a:p>
            <a:pPr algn="just">
              <a:lnSpc>
                <a:spcPct val="80000"/>
              </a:lnSpc>
              <a:spcAft>
                <a:spcPts val="800"/>
              </a:spcAft>
            </a:pPr>
            <a:r>
              <a:rPr lang="en-GB" sz="1000" dirty="0">
                <a:solidFill>
                  <a:srgbClr val="0070C0"/>
                </a:solidFill>
                <a:latin typeface="+mn-lt"/>
                <a:ea typeface="Yu Mincho"/>
              </a:rPr>
              <a:t>Schiller, R. K., 1988. Retail Decentralization. A Property View. Geographical Journal, pp.17-19.</a:t>
            </a:r>
          </a:p>
          <a:p>
            <a:pPr algn="just">
              <a:lnSpc>
                <a:spcPct val="80000"/>
              </a:lnSpc>
              <a:spcAft>
                <a:spcPts val="800"/>
              </a:spcAft>
            </a:pPr>
            <a:r>
              <a:rPr lang="en-GB" sz="1000" dirty="0">
                <a:solidFill>
                  <a:srgbClr val="0070C0"/>
                </a:solidFill>
                <a:latin typeface="+mn-lt"/>
                <a:ea typeface="Yu Mincho"/>
              </a:rPr>
              <a:t>Shaffer, A., 2002. The persistence of LA's grocery gap: The need for a new food policy and approach to market development.</a:t>
            </a:r>
          </a:p>
          <a:p>
            <a:pPr algn="just">
              <a:lnSpc>
                <a:spcPct val="80000"/>
              </a:lnSpc>
              <a:spcAft>
                <a:spcPts val="800"/>
              </a:spcAft>
            </a:pPr>
            <a:r>
              <a:rPr lang="en-GB" sz="1000" dirty="0">
                <a:solidFill>
                  <a:srgbClr val="0070C0"/>
                </a:solidFill>
                <a:latin typeface="+mn-lt"/>
                <a:ea typeface="Yu Mincho"/>
              </a:rPr>
              <a:t>Smith, D.M., Cummins, S., Taylor, M., Dawson, J., Marshall, D., Sparks, L. and Anderson, A.S., 2009. Neighbourhood food environment and area deprivation: spatial accessibility to grocery stores selling fresh fruit and vegetables in urban and rural settings. International journal of epidemiology, 39(1), pp.277-284.</a:t>
            </a:r>
          </a:p>
          <a:p>
            <a:pPr algn="just">
              <a:lnSpc>
                <a:spcPct val="80000"/>
              </a:lnSpc>
              <a:spcAft>
                <a:spcPts val="800"/>
              </a:spcAft>
            </a:pPr>
            <a:r>
              <a:rPr lang="en-GB" sz="1000" dirty="0" err="1">
                <a:solidFill>
                  <a:srgbClr val="0070C0"/>
                </a:solidFill>
                <a:latin typeface="+mn-lt"/>
                <a:ea typeface="Yu Mincho"/>
              </a:rPr>
              <a:t>Smoyer-Tomic</a:t>
            </a:r>
            <a:r>
              <a:rPr lang="en-GB" sz="1000" dirty="0">
                <a:solidFill>
                  <a:srgbClr val="0070C0"/>
                </a:solidFill>
                <a:latin typeface="+mn-lt"/>
                <a:ea typeface="Yu Mincho"/>
              </a:rPr>
              <a:t>, K.E., Spence, J.C., </a:t>
            </a:r>
            <a:r>
              <a:rPr lang="en-GB" sz="1000" dirty="0" err="1">
                <a:solidFill>
                  <a:srgbClr val="0070C0"/>
                </a:solidFill>
                <a:latin typeface="+mn-lt"/>
                <a:ea typeface="Yu Mincho"/>
              </a:rPr>
              <a:t>Raine</a:t>
            </a:r>
            <a:r>
              <a:rPr lang="en-GB" sz="1000" dirty="0">
                <a:solidFill>
                  <a:srgbClr val="0070C0"/>
                </a:solidFill>
                <a:latin typeface="+mn-lt"/>
                <a:ea typeface="Yu Mincho"/>
              </a:rPr>
              <a:t>, K.D., </a:t>
            </a:r>
            <a:r>
              <a:rPr lang="en-GB" sz="1000" dirty="0" err="1">
                <a:solidFill>
                  <a:srgbClr val="0070C0"/>
                </a:solidFill>
                <a:latin typeface="+mn-lt"/>
                <a:ea typeface="Yu Mincho"/>
              </a:rPr>
              <a:t>Amrhein</a:t>
            </a:r>
            <a:r>
              <a:rPr lang="en-GB" sz="1000" dirty="0">
                <a:solidFill>
                  <a:srgbClr val="0070C0"/>
                </a:solidFill>
                <a:latin typeface="+mn-lt"/>
                <a:ea typeface="Yu Mincho"/>
              </a:rPr>
              <a:t>, C., Cameron, N., </a:t>
            </a:r>
            <a:r>
              <a:rPr lang="en-GB" sz="1000" dirty="0" err="1">
                <a:solidFill>
                  <a:srgbClr val="0070C0"/>
                </a:solidFill>
                <a:latin typeface="+mn-lt"/>
                <a:ea typeface="Yu Mincho"/>
              </a:rPr>
              <a:t>Yasenovskiy</a:t>
            </a:r>
            <a:r>
              <a:rPr lang="en-GB" sz="1000" dirty="0">
                <a:solidFill>
                  <a:srgbClr val="0070C0"/>
                </a:solidFill>
                <a:latin typeface="+mn-lt"/>
                <a:ea typeface="Yu Mincho"/>
              </a:rPr>
              <a:t>, V., </a:t>
            </a:r>
            <a:r>
              <a:rPr lang="en-GB" sz="1000" dirty="0" err="1">
                <a:solidFill>
                  <a:srgbClr val="0070C0"/>
                </a:solidFill>
                <a:latin typeface="+mn-lt"/>
                <a:ea typeface="Yu Mincho"/>
              </a:rPr>
              <a:t>Cutumisu</a:t>
            </a:r>
            <a:r>
              <a:rPr lang="en-GB" sz="1000" dirty="0">
                <a:solidFill>
                  <a:srgbClr val="0070C0"/>
                </a:solidFill>
                <a:latin typeface="+mn-lt"/>
                <a:ea typeface="Yu Mincho"/>
              </a:rPr>
              <a:t>, N., Hemphill, E. and Healy, J., 2008. The association between neighbourhood socioeconomic status and exposure to supermarkets and fast food outlets. Health &amp; place, 14(4), pp.740-754.</a:t>
            </a:r>
          </a:p>
          <a:p>
            <a:pPr algn="just">
              <a:lnSpc>
                <a:spcPct val="80000"/>
              </a:lnSpc>
              <a:spcAft>
                <a:spcPts val="800"/>
              </a:spcAft>
            </a:pPr>
            <a:r>
              <a:rPr lang="en-GB" sz="1000" dirty="0" err="1">
                <a:solidFill>
                  <a:srgbClr val="0070C0"/>
                </a:solidFill>
                <a:latin typeface="+mn-lt"/>
                <a:ea typeface="Yu Mincho"/>
              </a:rPr>
              <a:t>Stegman</a:t>
            </a:r>
            <a:r>
              <a:rPr lang="en-GB" sz="1000" dirty="0">
                <a:solidFill>
                  <a:srgbClr val="0070C0"/>
                </a:solidFill>
                <a:latin typeface="+mn-lt"/>
                <a:ea typeface="Yu Mincho"/>
              </a:rPr>
              <a:t>, M.A. and </a:t>
            </a:r>
            <a:r>
              <a:rPr lang="en-GB" sz="1000" dirty="0" err="1">
                <a:solidFill>
                  <a:srgbClr val="0070C0"/>
                </a:solidFill>
                <a:latin typeface="+mn-lt"/>
                <a:ea typeface="Yu Mincho"/>
              </a:rPr>
              <a:t>Faris</a:t>
            </a:r>
            <a:r>
              <a:rPr lang="en-GB" sz="1000" dirty="0">
                <a:solidFill>
                  <a:srgbClr val="0070C0"/>
                </a:solidFill>
                <a:latin typeface="+mn-lt"/>
                <a:ea typeface="Yu Mincho"/>
              </a:rPr>
              <a:t>, R., 2003. Payday lending: A business model that encourages chronic borrowing. Economic Development Quarterly, 17(1), pp.8-32.</a:t>
            </a:r>
          </a:p>
          <a:p>
            <a:pPr algn="just">
              <a:lnSpc>
                <a:spcPct val="80000"/>
              </a:lnSpc>
              <a:spcAft>
                <a:spcPts val="800"/>
              </a:spcAft>
            </a:pPr>
            <a:r>
              <a:rPr lang="en-GB" sz="1000" dirty="0">
                <a:solidFill>
                  <a:srgbClr val="0070C0"/>
                </a:solidFill>
                <a:latin typeface="+mn-lt"/>
                <a:ea typeface="Yu Mincho"/>
              </a:rPr>
              <a:t>Townshend, T.G., 2017. Toxic high streets. Journal of urban Design, 22(2), pp.167-186.</a:t>
            </a:r>
          </a:p>
          <a:p>
            <a:pPr algn="just">
              <a:lnSpc>
                <a:spcPct val="80000"/>
              </a:lnSpc>
              <a:spcAft>
                <a:spcPts val="800"/>
              </a:spcAft>
            </a:pPr>
            <a:r>
              <a:rPr lang="en-GB" sz="1000" dirty="0">
                <a:solidFill>
                  <a:srgbClr val="0070C0"/>
                </a:solidFill>
                <a:latin typeface="+mn-lt"/>
                <a:ea typeface="Yu Mincho"/>
              </a:rPr>
              <a:t>Wardle, H., </a:t>
            </a:r>
            <a:r>
              <a:rPr lang="en-GB" sz="1000" dirty="0" err="1">
                <a:solidFill>
                  <a:srgbClr val="0070C0"/>
                </a:solidFill>
                <a:latin typeface="+mn-lt"/>
                <a:ea typeface="Yu Mincho"/>
              </a:rPr>
              <a:t>Keily</a:t>
            </a:r>
            <a:r>
              <a:rPr lang="en-GB" sz="1000" dirty="0">
                <a:solidFill>
                  <a:srgbClr val="0070C0"/>
                </a:solidFill>
                <a:latin typeface="+mn-lt"/>
                <a:ea typeface="Yu Mincho"/>
              </a:rPr>
              <a:t>, R., Astbury, G. and Reith, G., 2014. ‘Risky places?’: Mapping gambling machine density and SED. Journal of Gambling Studies, 30(1), pp.201-212.</a:t>
            </a:r>
          </a:p>
          <a:p>
            <a:pPr algn="just">
              <a:lnSpc>
                <a:spcPct val="80000"/>
              </a:lnSpc>
              <a:spcAft>
                <a:spcPts val="800"/>
              </a:spcAft>
            </a:pPr>
            <a:r>
              <a:rPr lang="en-GB" sz="1000" dirty="0">
                <a:solidFill>
                  <a:srgbClr val="0070C0"/>
                </a:solidFill>
                <a:latin typeface="+mn-lt"/>
                <a:ea typeface="Yu Mincho"/>
              </a:rPr>
              <a:t>Wheeler, B.W., Rigby, J.E. and </a:t>
            </a:r>
            <a:r>
              <a:rPr lang="en-GB" sz="1000" dirty="0" err="1">
                <a:solidFill>
                  <a:srgbClr val="0070C0"/>
                </a:solidFill>
                <a:latin typeface="+mn-lt"/>
                <a:ea typeface="Yu Mincho"/>
              </a:rPr>
              <a:t>Huriwai</a:t>
            </a:r>
            <a:r>
              <a:rPr lang="en-GB" sz="1000" dirty="0">
                <a:solidFill>
                  <a:srgbClr val="0070C0"/>
                </a:solidFill>
                <a:latin typeface="+mn-lt"/>
                <a:ea typeface="Yu Mincho"/>
              </a:rPr>
              <a:t>, T., 2006. Pokies and poverty: problem gambling risk factor geography in New Zealand. Health and place, 12(1), pp.86-96.</a:t>
            </a:r>
          </a:p>
          <a:p>
            <a:pPr algn="just">
              <a:lnSpc>
                <a:spcPct val="80000"/>
              </a:lnSpc>
              <a:spcAft>
                <a:spcPts val="800"/>
              </a:spcAft>
            </a:pPr>
            <a:r>
              <a:rPr lang="en-GB" sz="1000" dirty="0">
                <a:solidFill>
                  <a:srgbClr val="0070C0"/>
                </a:solidFill>
                <a:latin typeface="+mn-lt"/>
                <a:ea typeface="Yu Mincho"/>
              </a:rPr>
              <a:t>Whysall, P., 2014. Retailers and deprivation: An exploratory study: In British Academy of Management Conference, Belfast, September, 2014.</a:t>
            </a:r>
          </a:p>
          <a:p>
            <a:pPr algn="just">
              <a:lnSpc>
                <a:spcPct val="80000"/>
              </a:lnSpc>
              <a:spcAft>
                <a:spcPts val="800"/>
              </a:spcAft>
            </a:pPr>
            <a:r>
              <a:rPr lang="en-GB" sz="1000" dirty="0" err="1">
                <a:solidFill>
                  <a:srgbClr val="0070C0"/>
                </a:solidFill>
                <a:latin typeface="+mn-lt"/>
                <a:ea typeface="Yu Mincho"/>
              </a:rPr>
              <a:t>Zenk</a:t>
            </a:r>
            <a:r>
              <a:rPr lang="en-GB" sz="1000" dirty="0">
                <a:solidFill>
                  <a:srgbClr val="0070C0"/>
                </a:solidFill>
                <a:latin typeface="+mn-lt"/>
                <a:ea typeface="Yu Mincho"/>
              </a:rPr>
              <a:t>, S.N., Schulz, A.J., Israel, B.A., James, S.A., </a:t>
            </a:r>
            <a:r>
              <a:rPr lang="en-GB" sz="1000" dirty="0" err="1">
                <a:solidFill>
                  <a:srgbClr val="0070C0"/>
                </a:solidFill>
                <a:latin typeface="+mn-lt"/>
                <a:ea typeface="Yu Mincho"/>
              </a:rPr>
              <a:t>Bao</a:t>
            </a:r>
            <a:r>
              <a:rPr lang="en-GB" sz="1000" dirty="0">
                <a:solidFill>
                  <a:srgbClr val="0070C0"/>
                </a:solidFill>
                <a:latin typeface="+mn-lt"/>
                <a:ea typeface="Yu Mincho"/>
              </a:rPr>
              <a:t>, S. and Wilson, M.L., 2005. Neighbourhood racial composition, neighbourhood poverty, and the spatial accessibility of supermarkets in metropolitan Detroit. American journal of public health, 95(4), pp.660-667.</a:t>
            </a:r>
          </a:p>
          <a:p>
            <a:pPr algn="just">
              <a:lnSpc>
                <a:spcPct val="80000"/>
              </a:lnSpc>
              <a:spcAft>
                <a:spcPts val="800"/>
              </a:spcAft>
            </a:pPr>
            <a:r>
              <a:rPr lang="en-GB" sz="1000" dirty="0" err="1">
                <a:solidFill>
                  <a:srgbClr val="0070C0"/>
                </a:solidFill>
                <a:latin typeface="+mn-lt"/>
                <a:ea typeface="Yu Mincho"/>
              </a:rPr>
              <a:t>Zikmund</a:t>
            </a:r>
            <a:r>
              <a:rPr lang="en-GB" sz="1000" dirty="0">
                <a:solidFill>
                  <a:srgbClr val="0070C0"/>
                </a:solidFill>
                <a:latin typeface="+mn-lt"/>
                <a:ea typeface="Yu Mincho"/>
              </a:rPr>
              <a:t>-Fisher, B.J. and Parker, A.M., 1999. Demand for rent-to-own contracts: a </a:t>
            </a:r>
            <a:r>
              <a:rPr lang="en-GB" sz="1000" dirty="0" err="1">
                <a:solidFill>
                  <a:srgbClr val="0070C0"/>
                </a:solidFill>
                <a:latin typeface="+mn-lt"/>
                <a:ea typeface="Yu Mincho"/>
              </a:rPr>
              <a:t>behavioral</a:t>
            </a:r>
            <a:r>
              <a:rPr lang="en-GB" sz="1000" dirty="0">
                <a:solidFill>
                  <a:srgbClr val="0070C0"/>
                </a:solidFill>
                <a:latin typeface="+mn-lt"/>
                <a:ea typeface="Yu Mincho"/>
              </a:rPr>
              <a:t> economic explanation. Journal of Economic </a:t>
            </a:r>
            <a:r>
              <a:rPr lang="en-GB" sz="1000" dirty="0" err="1">
                <a:solidFill>
                  <a:srgbClr val="0070C0"/>
                </a:solidFill>
                <a:latin typeface="+mn-lt"/>
                <a:ea typeface="Yu Mincho"/>
              </a:rPr>
              <a:t>Behavior</a:t>
            </a:r>
            <a:r>
              <a:rPr lang="en-GB" sz="1000" dirty="0">
                <a:solidFill>
                  <a:srgbClr val="0070C0"/>
                </a:solidFill>
                <a:latin typeface="+mn-lt"/>
                <a:ea typeface="Yu Mincho"/>
              </a:rPr>
              <a:t> and Organization, 38(2), pp.199-216.</a:t>
            </a:r>
          </a:p>
          <a:p>
            <a:pPr algn="just">
              <a:spcAft>
                <a:spcPts val="800"/>
              </a:spcAft>
            </a:pPr>
            <a:endParaRPr lang="en-GB" sz="1000" dirty="0">
              <a:solidFill>
                <a:srgbClr val="0070C0"/>
              </a:solidFill>
              <a:latin typeface="+mn-lt"/>
              <a:ea typeface="Yu Mincho"/>
            </a:endParaRPr>
          </a:p>
        </p:txBody>
      </p:sp>
      <p:sp>
        <p:nvSpPr>
          <p:cNvPr id="3" name="Rectangle 2"/>
          <p:cNvSpPr/>
          <p:nvPr/>
        </p:nvSpPr>
        <p:spPr>
          <a:xfrm>
            <a:off x="88777" y="-35511"/>
            <a:ext cx="11230252" cy="491738"/>
          </a:xfrm>
          <a:prstGeom prst="rect">
            <a:avLst/>
          </a:prstGeom>
        </p:spPr>
        <p:txBody>
          <a:bodyPr wrap="square">
            <a:spAutoFit/>
          </a:bodyPr>
          <a:lstStyle/>
          <a:p>
            <a:pPr algn="ctr">
              <a:lnSpc>
                <a:spcPct val="150000"/>
              </a:lnSpc>
              <a:spcAft>
                <a:spcPts val="800"/>
              </a:spcAft>
            </a:pPr>
            <a:r>
              <a:rPr lang="en-GB" sz="2000" dirty="0">
                <a:solidFill>
                  <a:srgbClr val="0070C0"/>
                </a:solidFill>
                <a:latin typeface="+mj-lt"/>
                <a:ea typeface="Yu Mincho"/>
              </a:rPr>
              <a:t>References</a:t>
            </a:r>
          </a:p>
        </p:txBody>
      </p:sp>
    </p:spTree>
    <p:extLst>
      <p:ext uri="{BB962C8B-B14F-4D97-AF65-F5344CB8AC3E}">
        <p14:creationId xmlns:p14="http://schemas.microsoft.com/office/powerpoint/2010/main" val="400124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5137" y="241133"/>
            <a:ext cx="11074400" cy="636917"/>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Background </a:t>
            </a:r>
          </a:p>
        </p:txBody>
      </p:sp>
      <p:sp>
        <p:nvSpPr>
          <p:cNvPr id="3" name="TextBox 2"/>
          <p:cNvSpPr txBox="1"/>
          <p:nvPr/>
        </p:nvSpPr>
        <p:spPr>
          <a:xfrm>
            <a:off x="771526" y="1017917"/>
            <a:ext cx="10810874" cy="707886"/>
          </a:xfrm>
          <a:prstGeom prst="rect">
            <a:avLst/>
          </a:prstGeom>
          <a:noFill/>
        </p:spPr>
        <p:txBody>
          <a:bodyPr wrap="square" rtlCol="0">
            <a:spAutoFit/>
          </a:bodyPr>
          <a:lstStyle/>
          <a:p>
            <a:pPr algn="just"/>
            <a:r>
              <a:rPr lang="en-GB" sz="2000" dirty="0">
                <a:solidFill>
                  <a:srgbClr val="0070C0"/>
                </a:solidFill>
              </a:rPr>
              <a:t>The prevailing landscape in an environment greatly impacts on the life experiences and health outcomes of its inhabitants (Macintyre et al., 1993). </a:t>
            </a:r>
          </a:p>
        </p:txBody>
      </p:sp>
      <p:sp>
        <p:nvSpPr>
          <p:cNvPr id="4" name="TextBox 3"/>
          <p:cNvSpPr txBox="1"/>
          <p:nvPr/>
        </p:nvSpPr>
        <p:spPr>
          <a:xfrm>
            <a:off x="771526" y="3408498"/>
            <a:ext cx="10810874" cy="707886"/>
          </a:xfrm>
          <a:prstGeom prst="rect">
            <a:avLst/>
          </a:prstGeom>
          <a:noFill/>
        </p:spPr>
        <p:txBody>
          <a:bodyPr wrap="square" rtlCol="0">
            <a:spAutoFit/>
          </a:bodyPr>
          <a:lstStyle/>
          <a:p>
            <a:pPr algn="just"/>
            <a:r>
              <a:rPr lang="en-GB" sz="2000" dirty="0">
                <a:solidFill>
                  <a:srgbClr val="0070C0"/>
                </a:solidFill>
              </a:rPr>
              <a:t>Hence, attention of stakeholders interested in improving the circumstances of deprived communities has been drawn to the configuration of their environments. </a:t>
            </a:r>
          </a:p>
        </p:txBody>
      </p:sp>
      <p:sp>
        <p:nvSpPr>
          <p:cNvPr id="5" name="Rectangle 4"/>
          <p:cNvSpPr/>
          <p:nvPr/>
        </p:nvSpPr>
        <p:spPr>
          <a:xfrm>
            <a:off x="771526" y="1986998"/>
            <a:ext cx="10810874" cy="1015663"/>
          </a:xfrm>
          <a:prstGeom prst="rect">
            <a:avLst/>
          </a:prstGeom>
        </p:spPr>
        <p:txBody>
          <a:bodyPr wrap="square">
            <a:spAutoFit/>
          </a:bodyPr>
          <a:lstStyle/>
          <a:p>
            <a:pPr algn="just"/>
            <a:r>
              <a:rPr lang="en-GB" sz="2000" dirty="0">
                <a:solidFill>
                  <a:srgbClr val="0070C0"/>
                </a:solidFill>
              </a:rPr>
              <a:t>Therefore, the contextual explanation for the continuous decline in the well-being of inhabitants of poor communities lies in the critical examination of the opportunities in these socially deprived areas.</a:t>
            </a:r>
          </a:p>
        </p:txBody>
      </p:sp>
      <p:sp>
        <p:nvSpPr>
          <p:cNvPr id="6" name="Rectangle 5"/>
          <p:cNvSpPr/>
          <p:nvPr/>
        </p:nvSpPr>
        <p:spPr>
          <a:xfrm>
            <a:off x="771526" y="4396117"/>
            <a:ext cx="10768011" cy="1015663"/>
          </a:xfrm>
          <a:prstGeom prst="rect">
            <a:avLst/>
          </a:prstGeom>
        </p:spPr>
        <p:txBody>
          <a:bodyPr wrap="square">
            <a:spAutoFit/>
          </a:bodyPr>
          <a:lstStyle/>
          <a:p>
            <a:pPr algn="just">
              <a:spcAft>
                <a:spcPts val="800"/>
              </a:spcAft>
            </a:pPr>
            <a:r>
              <a:rPr lang="en-GB" sz="2000" dirty="0">
                <a:solidFill>
                  <a:srgbClr val="0070C0"/>
                </a:solidFill>
                <a:latin typeface="+mn-lt"/>
                <a:ea typeface="Yu Mincho"/>
              </a:rPr>
              <a:t>In retail domain, there has been linkages between retail provisioning and area socio-economic deprivation (SED) and debates that some seemingly controversial retailers are in deprived communities. </a:t>
            </a:r>
          </a:p>
        </p:txBody>
      </p:sp>
    </p:spTree>
    <p:extLst>
      <p:ext uri="{BB962C8B-B14F-4D97-AF65-F5344CB8AC3E}">
        <p14:creationId xmlns:p14="http://schemas.microsoft.com/office/powerpoint/2010/main" val="67556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300" y="0"/>
            <a:ext cx="11074400" cy="636917"/>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Literature Review</a:t>
            </a:r>
          </a:p>
        </p:txBody>
      </p:sp>
      <p:sp>
        <p:nvSpPr>
          <p:cNvPr id="6" name="Title 1"/>
          <p:cNvSpPr txBox="1">
            <a:spLocks/>
          </p:cNvSpPr>
          <p:nvPr/>
        </p:nvSpPr>
        <p:spPr bwMode="auto">
          <a:xfrm>
            <a:off x="534195" y="1175564"/>
            <a:ext cx="11035505" cy="420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r>
              <a:rPr lang="en-GB" sz="2000" dirty="0">
                <a:solidFill>
                  <a:srgbClr val="0070C0"/>
                </a:solidFill>
              </a:rPr>
              <a:t>In the food retailing environment, the notion of concentration of outlets in deprived neighbourhood has been an on-going debate. </a:t>
            </a:r>
          </a:p>
          <a:p>
            <a:endParaRPr lang="en-GB" sz="2000" dirty="0">
              <a:solidFill>
                <a:srgbClr val="0070C0"/>
              </a:solidFill>
            </a:endParaRPr>
          </a:p>
          <a:p>
            <a:pPr marL="342900" indent="-342900">
              <a:buFont typeface="Arial" panose="020B0604020202020204" pitchFamily="34" charset="0"/>
              <a:buChar char="•"/>
            </a:pPr>
            <a:r>
              <a:rPr lang="en-GB" sz="2000" dirty="0">
                <a:solidFill>
                  <a:srgbClr val="0070C0"/>
                </a:solidFill>
              </a:rPr>
              <a:t>In Canada and Australia, concentrations in deprived localities (</a:t>
            </a:r>
            <a:r>
              <a:rPr lang="en-GB" sz="2000" dirty="0" err="1">
                <a:solidFill>
                  <a:srgbClr val="0070C0"/>
                </a:solidFill>
              </a:rPr>
              <a:t>Smoyer-Tomic</a:t>
            </a:r>
            <a:r>
              <a:rPr lang="en-GB" sz="2000" dirty="0">
                <a:solidFill>
                  <a:srgbClr val="0070C0"/>
                </a:solidFill>
              </a:rPr>
              <a:t> et al., 2008; Pearce et al., 2007). </a:t>
            </a:r>
          </a:p>
          <a:p>
            <a:pPr marL="342900" indent="-342900">
              <a:buFont typeface="Arial" panose="020B0604020202020204" pitchFamily="34" charset="0"/>
              <a:buChar char="•"/>
            </a:pPr>
            <a:endParaRPr lang="en-GB" sz="2000" dirty="0">
              <a:solidFill>
                <a:srgbClr val="FF0000"/>
              </a:solidFill>
            </a:endParaRPr>
          </a:p>
          <a:p>
            <a:pPr marL="342900" indent="-342900">
              <a:buFont typeface="Arial" panose="020B0604020202020204" pitchFamily="34" charset="0"/>
              <a:buChar char="•"/>
            </a:pPr>
            <a:r>
              <a:rPr lang="en-GB" sz="2000" dirty="0">
                <a:solidFill>
                  <a:srgbClr val="0070C0"/>
                </a:solidFill>
              </a:rPr>
              <a:t>In the US, contrasting evidences - </a:t>
            </a:r>
          </a:p>
          <a:p>
            <a:r>
              <a:rPr lang="en-GB" sz="2000" dirty="0">
                <a:solidFill>
                  <a:srgbClr val="0070C0"/>
                </a:solidFill>
              </a:rPr>
              <a:t>          -  low and poor access in deprived areas (</a:t>
            </a:r>
            <a:r>
              <a:rPr lang="nb-NO" sz="2000" dirty="0">
                <a:solidFill>
                  <a:srgbClr val="0070C0"/>
                </a:solidFill>
              </a:rPr>
              <a:t>Baker et al., 2006; Shaffer, 2002)         	-  better access in derpived areas (Sharkey and Horel, 2007).</a:t>
            </a:r>
            <a:endParaRPr lang="en-GB" sz="2000" dirty="0">
              <a:solidFill>
                <a:srgbClr val="0070C0"/>
              </a:solidFill>
            </a:endParaRPr>
          </a:p>
          <a:p>
            <a:endParaRPr lang="en-GB" sz="2000" dirty="0">
              <a:solidFill>
                <a:srgbClr val="0070C0"/>
              </a:solidFill>
            </a:endParaRPr>
          </a:p>
          <a:p>
            <a:pPr marL="342900" indent="-342900">
              <a:buFont typeface="Arial" panose="020B0604020202020204" pitchFamily="34" charset="0"/>
              <a:buChar char="•"/>
            </a:pPr>
            <a:r>
              <a:rPr lang="en-GB" sz="2000" dirty="0">
                <a:solidFill>
                  <a:srgbClr val="0070C0"/>
                </a:solidFill>
              </a:rPr>
              <a:t>In the UK, better access in socially disadvantaged neighbourhoods (Smith et al., 2009; Cummins and Macintyre, 2002).</a:t>
            </a:r>
          </a:p>
          <a:p>
            <a:endParaRPr lang="en-GB" sz="2000" dirty="0">
              <a:solidFill>
                <a:srgbClr val="0070C0"/>
              </a:solidFill>
            </a:endParaRPr>
          </a:p>
        </p:txBody>
      </p:sp>
    </p:spTree>
    <p:extLst>
      <p:ext uri="{BB962C8B-B14F-4D97-AF65-F5344CB8AC3E}">
        <p14:creationId xmlns:p14="http://schemas.microsoft.com/office/powerpoint/2010/main" val="348206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596900" y="5969000"/>
            <a:ext cx="10985500" cy="139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a:ln>
                <a:noFill/>
              </a:ln>
              <a:solidFill>
                <a:srgbClr val="004D75"/>
              </a:solidFill>
              <a:effectLst/>
              <a:latin typeface="Verdana" panose="020B0604030504040204" pitchFamily="34" charset="0"/>
              <a:cs typeface="Arial" panose="020B0604020202020204" pitchFamily="34" charset="0"/>
            </a:endParaRPr>
          </a:p>
        </p:txBody>
      </p:sp>
      <p:sp>
        <p:nvSpPr>
          <p:cNvPr id="2" name="Title 1"/>
          <p:cNvSpPr txBox="1">
            <a:spLocks/>
          </p:cNvSpPr>
          <p:nvPr/>
        </p:nvSpPr>
        <p:spPr>
          <a:xfrm>
            <a:off x="508000" y="133282"/>
            <a:ext cx="11074400" cy="611038"/>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Literature Review Cont’d</a:t>
            </a:r>
          </a:p>
        </p:txBody>
      </p:sp>
      <p:sp>
        <p:nvSpPr>
          <p:cNvPr id="5" name="Title 1"/>
          <p:cNvSpPr txBox="1">
            <a:spLocks/>
          </p:cNvSpPr>
          <p:nvPr/>
        </p:nvSpPr>
        <p:spPr>
          <a:xfrm>
            <a:off x="814389" y="2021062"/>
            <a:ext cx="10768011" cy="1371600"/>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just"/>
            <a:endParaRPr lang="en-GB" sz="2000" dirty="0">
              <a:solidFill>
                <a:srgbClr val="0070C0"/>
              </a:solidFill>
            </a:endParaRPr>
          </a:p>
        </p:txBody>
      </p:sp>
      <p:sp>
        <p:nvSpPr>
          <p:cNvPr id="7" name="TextBox 6"/>
          <p:cNvSpPr txBox="1"/>
          <p:nvPr/>
        </p:nvSpPr>
        <p:spPr>
          <a:xfrm>
            <a:off x="696913" y="1727005"/>
            <a:ext cx="10939461" cy="1938992"/>
          </a:xfrm>
          <a:prstGeom prst="rect">
            <a:avLst/>
          </a:prstGeom>
          <a:noFill/>
        </p:spPr>
        <p:txBody>
          <a:bodyPr wrap="square" rtlCol="0">
            <a:spAutoFit/>
          </a:bodyPr>
          <a:lstStyle/>
          <a:p>
            <a:pPr algn="just"/>
            <a:r>
              <a:rPr lang="en-GB" sz="2000" b="1" dirty="0">
                <a:solidFill>
                  <a:srgbClr val="0070C0"/>
                </a:solidFill>
              </a:rPr>
              <a:t>Gambling Establishments - </a:t>
            </a:r>
            <a:r>
              <a:rPr lang="en-GB" sz="2000" dirty="0">
                <a:solidFill>
                  <a:srgbClr val="0070C0"/>
                </a:solidFill>
              </a:rPr>
              <a:t>concentrated in deprived areas in North America, New Zealand, Australia.</a:t>
            </a:r>
          </a:p>
          <a:p>
            <a:pPr marL="342900" indent="-342900" algn="just">
              <a:buFont typeface="Arial" panose="020B0604020202020204" pitchFamily="34" charset="0"/>
              <a:buChar char="•"/>
            </a:pPr>
            <a:r>
              <a:rPr lang="en-GB" sz="2000" dirty="0">
                <a:solidFill>
                  <a:srgbClr val="0070C0"/>
                </a:solidFill>
              </a:rPr>
              <a:t>In the UK, conflicting views on gambling </a:t>
            </a:r>
          </a:p>
          <a:p>
            <a:pPr algn="just"/>
            <a:r>
              <a:rPr lang="en-GB" sz="2000" dirty="0">
                <a:solidFill>
                  <a:srgbClr val="0070C0"/>
                </a:solidFill>
              </a:rPr>
              <a:t>             - high concentrations in deprived areas (Astbury, and </a:t>
            </a:r>
            <a:r>
              <a:rPr lang="en-GB" sz="2000" dirty="0" err="1">
                <a:solidFill>
                  <a:srgbClr val="0070C0"/>
                </a:solidFill>
              </a:rPr>
              <a:t>Thurstain</a:t>
            </a:r>
            <a:r>
              <a:rPr lang="en-GB" sz="2000" dirty="0">
                <a:solidFill>
                  <a:srgbClr val="0070C0"/>
                </a:solidFill>
              </a:rPr>
              <a:t>-Goodwin,    	      2015; Wardle et al., 2014), </a:t>
            </a:r>
          </a:p>
          <a:p>
            <a:pPr algn="just"/>
            <a:r>
              <a:rPr lang="en-GB" sz="2000" dirty="0">
                <a:solidFill>
                  <a:srgbClr val="0070C0"/>
                </a:solidFill>
              </a:rPr>
              <a:t>             - Whysall (2014) found no concentration of betting shops in England.</a:t>
            </a:r>
          </a:p>
        </p:txBody>
      </p:sp>
      <p:sp>
        <p:nvSpPr>
          <p:cNvPr id="9" name="Title 1"/>
          <p:cNvSpPr txBox="1">
            <a:spLocks/>
          </p:cNvSpPr>
          <p:nvPr/>
        </p:nvSpPr>
        <p:spPr>
          <a:xfrm>
            <a:off x="696913" y="5286411"/>
            <a:ext cx="10939461" cy="752439"/>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just"/>
            <a:r>
              <a:rPr lang="en-GB" sz="2000" b="1" dirty="0">
                <a:solidFill>
                  <a:srgbClr val="0070C0"/>
                </a:solidFill>
              </a:rPr>
              <a:t>RTO Retailers </a:t>
            </a:r>
            <a:r>
              <a:rPr lang="en-GB" sz="2000" dirty="0">
                <a:solidFill>
                  <a:srgbClr val="0070C0"/>
                </a:solidFill>
              </a:rPr>
              <a:t>- Abundance in low socio-economic status communities </a:t>
            </a:r>
            <a:r>
              <a:rPr lang="da-DK" sz="2000" dirty="0">
                <a:solidFill>
                  <a:srgbClr val="0070C0"/>
                </a:solidFill>
              </a:rPr>
              <a:t>(Graves, 2003; Hill et al., 1998; Whysall, 2014).</a:t>
            </a:r>
            <a:endParaRPr lang="en-GB" sz="2000" dirty="0">
              <a:solidFill>
                <a:srgbClr val="0070C0"/>
              </a:solidFill>
            </a:endParaRPr>
          </a:p>
        </p:txBody>
      </p:sp>
      <p:sp>
        <p:nvSpPr>
          <p:cNvPr id="10" name="Rectangle 9"/>
          <p:cNvSpPr/>
          <p:nvPr/>
        </p:nvSpPr>
        <p:spPr>
          <a:xfrm>
            <a:off x="714375" y="739340"/>
            <a:ext cx="10661649" cy="707886"/>
          </a:xfrm>
          <a:prstGeom prst="rect">
            <a:avLst/>
          </a:prstGeom>
        </p:spPr>
        <p:txBody>
          <a:bodyPr wrap="square">
            <a:spAutoFit/>
          </a:bodyPr>
          <a:lstStyle/>
          <a:p>
            <a:pPr algn="just"/>
            <a:r>
              <a:rPr lang="en-GB" sz="2000" dirty="0">
                <a:solidFill>
                  <a:srgbClr val="0070C0"/>
                </a:solidFill>
              </a:rPr>
              <a:t>Scholars further allude that AASRs are concentrated in deprived areas (Wheeler et al., 2006;Graves, 2003; Ray et al., 2013).</a:t>
            </a:r>
          </a:p>
        </p:txBody>
      </p:sp>
      <p:sp>
        <p:nvSpPr>
          <p:cNvPr id="11" name="Rectangle 10"/>
          <p:cNvSpPr/>
          <p:nvPr/>
        </p:nvSpPr>
        <p:spPr>
          <a:xfrm>
            <a:off x="696913" y="3906920"/>
            <a:ext cx="10907711" cy="1015663"/>
          </a:xfrm>
          <a:prstGeom prst="rect">
            <a:avLst/>
          </a:prstGeom>
        </p:spPr>
        <p:txBody>
          <a:bodyPr wrap="square">
            <a:spAutoFit/>
          </a:bodyPr>
          <a:lstStyle/>
          <a:p>
            <a:pPr algn="just"/>
            <a:r>
              <a:rPr lang="en-GB" sz="2000" b="1" dirty="0">
                <a:solidFill>
                  <a:srgbClr val="0070C0"/>
                </a:solidFill>
              </a:rPr>
              <a:t>Fringe Banking Retailers </a:t>
            </a:r>
            <a:r>
              <a:rPr lang="en-GB" sz="2000" dirty="0">
                <a:solidFill>
                  <a:srgbClr val="0070C0"/>
                </a:solidFill>
              </a:rPr>
              <a:t>- These retailers are present in areas with other mainstream financial organisations (Fellows &amp; </a:t>
            </a:r>
            <a:r>
              <a:rPr lang="en-GB" sz="2000" dirty="0" err="1">
                <a:solidFill>
                  <a:srgbClr val="0070C0"/>
                </a:solidFill>
              </a:rPr>
              <a:t>Mabanta</a:t>
            </a:r>
            <a:r>
              <a:rPr lang="en-GB" sz="2000" dirty="0">
                <a:solidFill>
                  <a:srgbClr val="0070C0"/>
                </a:solidFill>
              </a:rPr>
              <a:t>, 2008; Fowler et al., 2014) and concentrated in deprived areas (Whysall, 2014; Graves, 2003).</a:t>
            </a:r>
          </a:p>
        </p:txBody>
      </p:sp>
    </p:spTree>
    <p:extLst>
      <p:ext uri="{BB962C8B-B14F-4D97-AF65-F5344CB8AC3E}">
        <p14:creationId xmlns:p14="http://schemas.microsoft.com/office/powerpoint/2010/main" val="387863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9962" y="744320"/>
            <a:ext cx="10912437" cy="1015663"/>
          </a:xfrm>
          <a:prstGeom prst="rect">
            <a:avLst/>
          </a:prstGeom>
          <a:noFill/>
        </p:spPr>
        <p:txBody>
          <a:bodyPr wrap="square" rtlCol="0">
            <a:spAutoFit/>
          </a:bodyPr>
          <a:lstStyle/>
          <a:p>
            <a:pPr algn="just"/>
            <a:r>
              <a:rPr lang="en-GB" sz="2000" dirty="0">
                <a:solidFill>
                  <a:srgbClr val="0070C0"/>
                </a:solidFill>
              </a:rPr>
              <a:t>Critics further allege that not only are these AASRs clustered in deprived communities, the concentrations are also targeted (Graves, 2003; </a:t>
            </a:r>
            <a:r>
              <a:rPr lang="en-GB" sz="2000" dirty="0" err="1">
                <a:solidFill>
                  <a:srgbClr val="0070C0"/>
                </a:solidFill>
              </a:rPr>
              <a:t>Stegman</a:t>
            </a:r>
            <a:r>
              <a:rPr lang="en-GB" sz="2000" dirty="0">
                <a:solidFill>
                  <a:srgbClr val="0070C0"/>
                </a:solidFill>
              </a:rPr>
              <a:t> and </a:t>
            </a:r>
            <a:r>
              <a:rPr lang="en-GB" sz="2000" dirty="0" err="1">
                <a:solidFill>
                  <a:srgbClr val="0070C0"/>
                </a:solidFill>
              </a:rPr>
              <a:t>Faris</a:t>
            </a:r>
            <a:r>
              <a:rPr lang="en-GB" sz="2000" dirty="0">
                <a:solidFill>
                  <a:srgbClr val="0070C0"/>
                </a:solidFill>
              </a:rPr>
              <a:t>, 2003; Townshend, 2017; Portas, 2011)</a:t>
            </a:r>
          </a:p>
        </p:txBody>
      </p:sp>
      <p:sp>
        <p:nvSpPr>
          <p:cNvPr id="4" name="TextBox 3">
            <a:extLst>
              <a:ext uri="{FF2B5EF4-FFF2-40B4-BE49-F238E27FC236}">
                <a16:creationId xmlns:a16="http://schemas.microsoft.com/office/drawing/2014/main" id="{253A104B-1D26-437F-A754-7E0CAB096384}"/>
              </a:ext>
            </a:extLst>
          </p:cNvPr>
          <p:cNvSpPr txBox="1"/>
          <p:nvPr/>
        </p:nvSpPr>
        <p:spPr>
          <a:xfrm>
            <a:off x="669962" y="2085129"/>
            <a:ext cx="10711211" cy="1323439"/>
          </a:xfrm>
          <a:prstGeom prst="rect">
            <a:avLst/>
          </a:prstGeom>
          <a:noFill/>
        </p:spPr>
        <p:txBody>
          <a:bodyPr wrap="square" rtlCol="0">
            <a:spAutoFit/>
          </a:bodyPr>
          <a:lstStyle/>
          <a:p>
            <a:pPr algn="just"/>
            <a:r>
              <a:rPr lang="en-GB" sz="2000" dirty="0">
                <a:solidFill>
                  <a:srgbClr val="0070C0"/>
                </a:solidFill>
              </a:rPr>
              <a:t>Due to the dangers inherent in frequent demand for these retailers, their deliberate concentration in deprived areas will further worsen the conditions in deprived communities.</a:t>
            </a:r>
          </a:p>
          <a:p>
            <a:pPr marL="457200" indent="-457200" algn="just">
              <a:buFont typeface="Arial" panose="020B0604020202020204" pitchFamily="34" charset="0"/>
              <a:buChar char="•"/>
            </a:pPr>
            <a:endParaRPr lang="en-GB" sz="2000" dirty="0">
              <a:solidFill>
                <a:srgbClr val="0070C0"/>
              </a:solidFill>
            </a:endParaRPr>
          </a:p>
        </p:txBody>
      </p:sp>
      <p:sp>
        <p:nvSpPr>
          <p:cNvPr id="5" name="Title 1"/>
          <p:cNvSpPr txBox="1">
            <a:spLocks/>
          </p:cNvSpPr>
          <p:nvPr/>
        </p:nvSpPr>
        <p:spPr>
          <a:xfrm>
            <a:off x="508000" y="133282"/>
            <a:ext cx="11074400" cy="611038"/>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Literature Review Cont’d</a:t>
            </a:r>
          </a:p>
        </p:txBody>
      </p:sp>
    </p:spTree>
    <p:extLst>
      <p:ext uri="{BB962C8B-B14F-4D97-AF65-F5344CB8AC3E}">
        <p14:creationId xmlns:p14="http://schemas.microsoft.com/office/powerpoint/2010/main" val="1302495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3700" y="150596"/>
            <a:ext cx="11074400" cy="611038"/>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Demand for AASRs </a:t>
            </a:r>
          </a:p>
        </p:txBody>
      </p:sp>
      <p:sp>
        <p:nvSpPr>
          <p:cNvPr id="5" name="Rectangle 4"/>
          <p:cNvSpPr/>
          <p:nvPr/>
        </p:nvSpPr>
        <p:spPr>
          <a:xfrm>
            <a:off x="466725" y="1391611"/>
            <a:ext cx="10603729" cy="707886"/>
          </a:xfrm>
          <a:prstGeom prst="rect">
            <a:avLst/>
          </a:prstGeom>
        </p:spPr>
        <p:txBody>
          <a:bodyPr wrap="square">
            <a:spAutoFit/>
          </a:bodyPr>
          <a:lstStyle/>
          <a:p>
            <a:pPr algn="just"/>
            <a:r>
              <a:rPr lang="en-GB" sz="2000" dirty="0">
                <a:solidFill>
                  <a:srgbClr val="0070C0"/>
                </a:solidFill>
              </a:rPr>
              <a:t>Demand for gambling is fuelled by motives  - 3 major categories i.e. financial, ego enhancement and thrill seeking (Fisher, 1993). </a:t>
            </a:r>
          </a:p>
        </p:txBody>
      </p:sp>
      <p:sp>
        <p:nvSpPr>
          <p:cNvPr id="8" name="Rectangle 7"/>
          <p:cNvSpPr/>
          <p:nvPr/>
        </p:nvSpPr>
        <p:spPr>
          <a:xfrm>
            <a:off x="466725" y="2483071"/>
            <a:ext cx="10719139" cy="1323439"/>
          </a:xfrm>
          <a:prstGeom prst="rect">
            <a:avLst/>
          </a:prstGeom>
        </p:spPr>
        <p:txBody>
          <a:bodyPr wrap="square">
            <a:spAutoFit/>
          </a:bodyPr>
          <a:lstStyle/>
          <a:p>
            <a:pPr algn="just"/>
            <a:r>
              <a:rPr lang="en-GB" sz="2000" dirty="0">
                <a:solidFill>
                  <a:srgbClr val="0070C0"/>
                </a:solidFill>
              </a:rPr>
              <a:t>Fringe banking demand is driven by stringent regulations on access to credit facilities. Therefore, the poor and disadvantaged, who cannot meet the necessary condition have no other option but to patronize high interest lenders to survive (Graves, 2013)</a:t>
            </a:r>
          </a:p>
        </p:txBody>
      </p:sp>
      <p:sp>
        <p:nvSpPr>
          <p:cNvPr id="9" name="Rectangle 8"/>
          <p:cNvSpPr/>
          <p:nvPr/>
        </p:nvSpPr>
        <p:spPr>
          <a:xfrm>
            <a:off x="466725" y="4076116"/>
            <a:ext cx="10719139" cy="707886"/>
          </a:xfrm>
          <a:prstGeom prst="rect">
            <a:avLst/>
          </a:prstGeom>
        </p:spPr>
        <p:txBody>
          <a:bodyPr wrap="square">
            <a:spAutoFit/>
          </a:bodyPr>
          <a:lstStyle/>
          <a:p>
            <a:pPr algn="just"/>
            <a:r>
              <a:rPr lang="en-GB" sz="2000" dirty="0">
                <a:solidFill>
                  <a:srgbClr val="0070C0"/>
                </a:solidFill>
              </a:rPr>
              <a:t>RTO demand is fuelled by the ease of access, liquidity constraints  and seemingly flexible repayment terms (</a:t>
            </a:r>
            <a:r>
              <a:rPr lang="en-GB" sz="2000" dirty="0" err="1">
                <a:solidFill>
                  <a:srgbClr val="0070C0"/>
                </a:solidFill>
              </a:rPr>
              <a:t>Zikmund</a:t>
            </a:r>
            <a:r>
              <a:rPr lang="en-GB" sz="2000" dirty="0">
                <a:solidFill>
                  <a:srgbClr val="0070C0"/>
                </a:solidFill>
              </a:rPr>
              <a:t>-Fisher et al., 1999).</a:t>
            </a:r>
          </a:p>
        </p:txBody>
      </p:sp>
      <p:sp>
        <p:nvSpPr>
          <p:cNvPr id="2" name="Rectangle 1"/>
          <p:cNvSpPr/>
          <p:nvPr/>
        </p:nvSpPr>
        <p:spPr>
          <a:xfrm>
            <a:off x="521886" y="738839"/>
            <a:ext cx="10493405" cy="400110"/>
          </a:xfrm>
          <a:prstGeom prst="rect">
            <a:avLst/>
          </a:prstGeom>
        </p:spPr>
        <p:txBody>
          <a:bodyPr wrap="square">
            <a:spAutoFit/>
          </a:bodyPr>
          <a:lstStyle/>
          <a:p>
            <a:r>
              <a:rPr lang="en-GB" sz="2000" dirty="0">
                <a:solidFill>
                  <a:srgbClr val="0070C0"/>
                </a:solidFill>
              </a:rPr>
              <a:t>Increasing poverty.</a:t>
            </a:r>
            <a:endParaRPr lang="en-GB" sz="2000" dirty="0"/>
          </a:p>
        </p:txBody>
      </p:sp>
    </p:spTree>
    <p:extLst>
      <p:ext uri="{BB962C8B-B14F-4D97-AF65-F5344CB8AC3E}">
        <p14:creationId xmlns:p14="http://schemas.microsoft.com/office/powerpoint/2010/main" val="1316994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3700" y="1205518"/>
            <a:ext cx="11074400" cy="4680377"/>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r>
              <a:rPr lang="en-GB" sz="2000" dirty="0">
                <a:solidFill>
                  <a:srgbClr val="0070C0"/>
                </a:solidFill>
              </a:rPr>
              <a:t>Factors that have influenced the present landscape includes;</a:t>
            </a:r>
          </a:p>
          <a:p>
            <a:pPr algn="just"/>
            <a:endParaRPr lang="en-GB" sz="2000" dirty="0">
              <a:solidFill>
                <a:srgbClr val="0070C0"/>
              </a:solidFill>
            </a:endParaRPr>
          </a:p>
          <a:p>
            <a:pPr marL="457200" indent="-457200" algn="just">
              <a:buFontTx/>
              <a:buChar char="-"/>
            </a:pPr>
            <a:r>
              <a:rPr lang="en-GB" sz="2000" dirty="0">
                <a:solidFill>
                  <a:srgbClr val="0070C0"/>
                </a:solidFill>
              </a:rPr>
              <a:t>Waves of decentralisation (Schiller, 1971; Schiller, 1988).</a:t>
            </a:r>
          </a:p>
          <a:p>
            <a:pPr marL="457200" indent="-457200" algn="just">
              <a:buFontTx/>
              <a:buChar char="-"/>
            </a:pPr>
            <a:r>
              <a:rPr lang="en-GB" sz="2000" dirty="0">
                <a:solidFill>
                  <a:srgbClr val="0070C0"/>
                </a:solidFill>
              </a:rPr>
              <a:t>Planning Regulations - Sequential testing (Wood et al., 2006).</a:t>
            </a:r>
          </a:p>
          <a:p>
            <a:pPr marL="457200" indent="-457200" algn="just">
              <a:buFontTx/>
              <a:buChar char="-"/>
            </a:pPr>
            <a:r>
              <a:rPr lang="en-GB" sz="2000" dirty="0">
                <a:solidFill>
                  <a:srgbClr val="0070C0"/>
                </a:solidFill>
              </a:rPr>
              <a:t>Demand Pull (Increasing poverty due to economic recession).</a:t>
            </a:r>
          </a:p>
          <a:p>
            <a:pPr algn="just"/>
            <a:endParaRPr lang="en-GB" sz="2000" dirty="0">
              <a:solidFill>
                <a:srgbClr val="0070C0"/>
              </a:solidFill>
            </a:endParaRPr>
          </a:p>
          <a:p>
            <a:pPr marL="285750" indent="-285750" algn="just">
              <a:buFont typeface="Arial" panose="020B0604020202020204" pitchFamily="34" charset="0"/>
              <a:buChar char="•"/>
            </a:pPr>
            <a:r>
              <a:rPr lang="en-GB" sz="2000" dirty="0">
                <a:solidFill>
                  <a:srgbClr val="0070C0"/>
                </a:solidFill>
              </a:rPr>
              <a:t>Gambling – High demand, marketing strategies, FOBTs, gaming regulation (failed to classify FOBTs). Marketing strategies.</a:t>
            </a:r>
          </a:p>
          <a:p>
            <a:pPr marL="285750" indent="-285750" algn="just">
              <a:buFont typeface="Arial" panose="020B0604020202020204" pitchFamily="34" charset="0"/>
              <a:buChar char="•"/>
            </a:pPr>
            <a:endParaRPr lang="en-GB" sz="2000" dirty="0">
              <a:solidFill>
                <a:srgbClr val="0070C0"/>
              </a:solidFill>
            </a:endParaRPr>
          </a:p>
          <a:p>
            <a:pPr marL="285750" indent="-285750" algn="just">
              <a:buFont typeface="Arial" panose="020B0604020202020204" pitchFamily="34" charset="0"/>
              <a:buChar char="•"/>
            </a:pPr>
            <a:r>
              <a:rPr lang="en-GB" sz="2000" dirty="0">
                <a:solidFill>
                  <a:srgbClr val="0070C0"/>
                </a:solidFill>
              </a:rPr>
              <a:t>Fringe Banking -  Demand pull,  government regulation (bank deregulation (Grave, 2003), failure to put policies in place to checkmate fringe banking activities).</a:t>
            </a:r>
          </a:p>
          <a:p>
            <a:pPr marL="285750" indent="-285750" algn="just">
              <a:buFont typeface="Arial" panose="020B0604020202020204" pitchFamily="34" charset="0"/>
              <a:buChar char="•"/>
            </a:pPr>
            <a:endParaRPr lang="en-GB" sz="2000" dirty="0">
              <a:solidFill>
                <a:srgbClr val="0070C0"/>
              </a:solidFill>
            </a:endParaRPr>
          </a:p>
          <a:p>
            <a:pPr marL="285750" indent="-285750" algn="just">
              <a:buFont typeface="Arial" panose="020B0604020202020204" pitchFamily="34" charset="0"/>
              <a:buChar char="•"/>
            </a:pPr>
            <a:r>
              <a:rPr lang="en-GB" sz="2000" dirty="0">
                <a:solidFill>
                  <a:srgbClr val="0070C0"/>
                </a:solidFill>
              </a:rPr>
              <a:t>RTO – Marketing models, poor government regulations. </a:t>
            </a:r>
          </a:p>
        </p:txBody>
      </p:sp>
      <p:sp>
        <p:nvSpPr>
          <p:cNvPr id="3" name="Title 1"/>
          <p:cNvSpPr txBox="1">
            <a:spLocks/>
          </p:cNvSpPr>
          <p:nvPr/>
        </p:nvSpPr>
        <p:spPr>
          <a:xfrm>
            <a:off x="393700" y="452437"/>
            <a:ext cx="11074400" cy="611038"/>
          </a:xfrm>
          <a:prstGeom prst="rect">
            <a:avLst/>
          </a:prstGeom>
        </p:spPr>
        <p:txBody>
          <a:bodyPr/>
          <a:lstStyle>
            <a:lvl1pPr algn="l" rtl="0" eaLnBrk="1" fontAlgn="base" hangingPunct="1">
              <a:spcBef>
                <a:spcPct val="0"/>
              </a:spcBef>
              <a:spcAft>
                <a:spcPct val="0"/>
              </a:spcAft>
              <a:defRPr sz="2800" kern="1200">
                <a:solidFill>
                  <a:srgbClr val="004D75"/>
                </a:solidFill>
                <a:latin typeface="+mj-lt"/>
                <a:ea typeface="+mj-ea"/>
                <a:cs typeface="+mj-cs"/>
              </a:defRPr>
            </a:lvl1pPr>
            <a:lvl2pPr algn="l" rtl="0" eaLnBrk="1" fontAlgn="base" hangingPunct="1">
              <a:spcBef>
                <a:spcPct val="0"/>
              </a:spcBef>
              <a:spcAft>
                <a:spcPct val="0"/>
              </a:spcAft>
              <a:defRPr sz="2800">
                <a:solidFill>
                  <a:srgbClr val="004D75"/>
                </a:solidFill>
                <a:latin typeface="Verdana" panose="020B0604030504040204" pitchFamily="34" charset="0"/>
              </a:defRPr>
            </a:lvl2pPr>
            <a:lvl3pPr algn="l" rtl="0" eaLnBrk="1" fontAlgn="base" hangingPunct="1">
              <a:spcBef>
                <a:spcPct val="0"/>
              </a:spcBef>
              <a:spcAft>
                <a:spcPct val="0"/>
              </a:spcAft>
              <a:defRPr sz="2800">
                <a:solidFill>
                  <a:srgbClr val="004D75"/>
                </a:solidFill>
                <a:latin typeface="Verdana" panose="020B0604030504040204" pitchFamily="34" charset="0"/>
              </a:defRPr>
            </a:lvl3pPr>
            <a:lvl4pPr algn="l" rtl="0" eaLnBrk="1" fontAlgn="base" hangingPunct="1">
              <a:spcBef>
                <a:spcPct val="0"/>
              </a:spcBef>
              <a:spcAft>
                <a:spcPct val="0"/>
              </a:spcAft>
              <a:defRPr sz="2800">
                <a:solidFill>
                  <a:srgbClr val="004D75"/>
                </a:solidFill>
                <a:latin typeface="Verdana" panose="020B0604030504040204" pitchFamily="34" charset="0"/>
              </a:defRPr>
            </a:lvl4pPr>
            <a:lvl5pPr algn="l" rtl="0" eaLnBrk="1" fontAlgn="base" hangingPunct="1">
              <a:spcBef>
                <a:spcPct val="0"/>
              </a:spcBef>
              <a:spcAft>
                <a:spcPct val="0"/>
              </a:spcAft>
              <a:defRPr sz="2800">
                <a:solidFill>
                  <a:srgbClr val="004D75"/>
                </a:solidFill>
                <a:latin typeface="Verdana" panose="020B0604030504040204" pitchFamily="34" charset="0"/>
              </a:defRPr>
            </a:lvl5pPr>
            <a:lvl6pPr marL="457200" algn="l" rtl="0" eaLnBrk="1" fontAlgn="base" hangingPunct="1">
              <a:spcBef>
                <a:spcPct val="0"/>
              </a:spcBef>
              <a:spcAft>
                <a:spcPct val="0"/>
              </a:spcAft>
              <a:defRPr sz="2800">
                <a:solidFill>
                  <a:srgbClr val="004D75"/>
                </a:solidFill>
                <a:latin typeface="Verdana" panose="020B0604030504040204" pitchFamily="34" charset="0"/>
              </a:defRPr>
            </a:lvl6pPr>
            <a:lvl7pPr marL="914400" algn="l" rtl="0" eaLnBrk="1" fontAlgn="base" hangingPunct="1">
              <a:spcBef>
                <a:spcPct val="0"/>
              </a:spcBef>
              <a:spcAft>
                <a:spcPct val="0"/>
              </a:spcAft>
              <a:defRPr sz="2800">
                <a:solidFill>
                  <a:srgbClr val="004D75"/>
                </a:solidFill>
                <a:latin typeface="Verdana" panose="020B0604030504040204" pitchFamily="34" charset="0"/>
              </a:defRPr>
            </a:lvl7pPr>
            <a:lvl8pPr marL="1371600" algn="l" rtl="0" eaLnBrk="1" fontAlgn="base" hangingPunct="1">
              <a:spcBef>
                <a:spcPct val="0"/>
              </a:spcBef>
              <a:spcAft>
                <a:spcPct val="0"/>
              </a:spcAft>
              <a:defRPr sz="2800">
                <a:solidFill>
                  <a:srgbClr val="004D75"/>
                </a:solidFill>
                <a:latin typeface="Verdana" panose="020B0604030504040204" pitchFamily="34" charset="0"/>
              </a:defRPr>
            </a:lvl8pPr>
            <a:lvl9pPr marL="1828800" algn="l" rtl="0" eaLnBrk="1" fontAlgn="base" hangingPunct="1">
              <a:spcBef>
                <a:spcPct val="0"/>
              </a:spcBef>
              <a:spcAft>
                <a:spcPct val="0"/>
              </a:spcAft>
              <a:defRPr sz="2800">
                <a:solidFill>
                  <a:srgbClr val="004D75"/>
                </a:solidFill>
                <a:latin typeface="Verdana" panose="020B0604030504040204" pitchFamily="34" charset="0"/>
              </a:defRPr>
            </a:lvl9pPr>
          </a:lstStyle>
          <a:p>
            <a:pPr algn="ctr"/>
            <a:r>
              <a:rPr lang="en-GB" dirty="0">
                <a:solidFill>
                  <a:srgbClr val="0070C0"/>
                </a:solidFill>
              </a:rPr>
              <a:t>Supply for AASRs </a:t>
            </a:r>
          </a:p>
        </p:txBody>
      </p:sp>
    </p:spTree>
    <p:extLst>
      <p:ext uri="{BB962C8B-B14F-4D97-AF65-F5344CB8AC3E}">
        <p14:creationId xmlns:p14="http://schemas.microsoft.com/office/powerpoint/2010/main" val="2872825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8892" y="282148"/>
            <a:ext cx="3562194" cy="523220"/>
          </a:xfrm>
          <a:prstGeom prst="rect">
            <a:avLst/>
          </a:prstGeom>
        </p:spPr>
        <p:txBody>
          <a:bodyPr wrap="none">
            <a:spAutoFit/>
          </a:bodyPr>
          <a:lstStyle/>
          <a:p>
            <a:r>
              <a:rPr lang="en-GB" dirty="0">
                <a:solidFill>
                  <a:srgbClr val="0070C0"/>
                </a:solidFill>
                <a:latin typeface="Times New Roman" panose="02020603050405020304" pitchFamily="18" charset="0"/>
                <a:ea typeface="Times New Roman" panose="02020603050405020304" pitchFamily="18" charset="0"/>
              </a:rPr>
              <a:t>Conceptual Framework</a:t>
            </a:r>
            <a:endParaRPr lang="en-GB" dirty="0">
              <a:solidFill>
                <a:srgbClr val="0070C0"/>
              </a:solidFill>
            </a:endParaRPr>
          </a:p>
        </p:txBody>
      </p:sp>
      <p:grpSp>
        <p:nvGrpSpPr>
          <p:cNvPr id="3" name="Group 2"/>
          <p:cNvGrpSpPr/>
          <p:nvPr/>
        </p:nvGrpSpPr>
        <p:grpSpPr>
          <a:xfrm>
            <a:off x="1847661" y="1296285"/>
            <a:ext cx="8159522" cy="3446306"/>
            <a:chOff x="-106395" y="-38125"/>
            <a:chExt cx="8159522" cy="3446451"/>
          </a:xfrm>
        </p:grpSpPr>
        <p:cxnSp>
          <p:nvCxnSpPr>
            <p:cNvPr id="4" name="Straight Arrow Connector 3"/>
            <p:cNvCxnSpPr/>
            <p:nvPr/>
          </p:nvCxnSpPr>
          <p:spPr>
            <a:xfrm flipV="1">
              <a:off x="4380614" y="2030819"/>
              <a:ext cx="0" cy="6654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 name="Group 4"/>
            <p:cNvGrpSpPr/>
            <p:nvPr/>
          </p:nvGrpSpPr>
          <p:grpSpPr>
            <a:xfrm>
              <a:off x="-106395" y="-38125"/>
              <a:ext cx="8159522" cy="3446451"/>
              <a:chOff x="-106395" y="-38125"/>
              <a:chExt cx="8159522" cy="3446451"/>
            </a:xfrm>
          </p:grpSpPr>
          <p:sp>
            <p:nvSpPr>
              <p:cNvPr id="6" name="Rounded Rectangle 5"/>
              <p:cNvSpPr/>
              <p:nvPr/>
            </p:nvSpPr>
            <p:spPr>
              <a:xfrm>
                <a:off x="3806456" y="1339703"/>
                <a:ext cx="1056904" cy="688769"/>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rgbClr val="0070C0"/>
                    </a:solidFill>
                    <a:effectLst/>
                    <a:ea typeface="SimSun" panose="02010600030101010101" pitchFamily="2" charset="-122"/>
                    <a:cs typeface="Arial" panose="020B0604020202020204" pitchFamily="34" charset="0"/>
                  </a:rPr>
                  <a:t>Retail Location</a:t>
                </a:r>
              </a:p>
            </p:txBody>
          </p:sp>
          <p:sp>
            <p:nvSpPr>
              <p:cNvPr id="7" name="Rounded Rectangle 6"/>
              <p:cNvSpPr/>
              <p:nvPr/>
            </p:nvSpPr>
            <p:spPr>
              <a:xfrm>
                <a:off x="6728416" y="-38125"/>
                <a:ext cx="1056904" cy="688769"/>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rgbClr val="0070C0"/>
                    </a:solidFill>
                    <a:effectLst/>
                    <a:latin typeface="+mn-lt"/>
                    <a:ea typeface="SimSun" panose="02010600030101010101" pitchFamily="2" charset="-122"/>
                    <a:cs typeface="Arial" panose="020B0604020202020204" pitchFamily="34" charset="0"/>
                  </a:rPr>
                  <a:t>Vacant Premises</a:t>
                </a:r>
              </a:p>
            </p:txBody>
          </p:sp>
          <p:sp>
            <p:nvSpPr>
              <p:cNvPr id="8" name="Rounded Rectangle 7"/>
              <p:cNvSpPr/>
              <p:nvPr/>
            </p:nvSpPr>
            <p:spPr>
              <a:xfrm>
                <a:off x="3707604" y="2679405"/>
                <a:ext cx="1162108" cy="72892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rgbClr val="0070C0"/>
                    </a:solidFill>
                    <a:effectLst/>
                    <a:latin typeface="+mn-lt"/>
                    <a:ea typeface="SimSun" panose="02010600030101010101" pitchFamily="2" charset="-122"/>
                    <a:cs typeface="Arial" panose="020B0604020202020204" pitchFamily="34" charset="0"/>
                  </a:rPr>
                  <a:t>Laws, Policies and Regulations</a:t>
                </a:r>
              </a:p>
            </p:txBody>
          </p:sp>
          <p:sp>
            <p:nvSpPr>
              <p:cNvPr id="9" name="Rounded Rectangle 8"/>
              <p:cNvSpPr/>
              <p:nvPr/>
            </p:nvSpPr>
            <p:spPr>
              <a:xfrm>
                <a:off x="1658679" y="1286540"/>
                <a:ext cx="1056904" cy="688769"/>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solidFill>
                      <a:srgbClr val="0070C0"/>
                    </a:solidFill>
                    <a:effectLst/>
                    <a:latin typeface="+mj-lt"/>
                    <a:ea typeface="SimSun" panose="02010600030101010101" pitchFamily="2" charset="-122"/>
                    <a:cs typeface="Arial" panose="020B0604020202020204" pitchFamily="34" charset="0"/>
                  </a:rPr>
                  <a:t>Demand for AASRs</a:t>
                </a:r>
              </a:p>
            </p:txBody>
          </p:sp>
          <p:sp>
            <p:nvSpPr>
              <p:cNvPr id="10" name="Rounded Rectangle 9"/>
              <p:cNvSpPr/>
              <p:nvPr/>
            </p:nvSpPr>
            <p:spPr>
              <a:xfrm>
                <a:off x="6028660" y="1350335"/>
                <a:ext cx="1056904" cy="688769"/>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Supply of Outlets</a:t>
                </a:r>
              </a:p>
            </p:txBody>
          </p:sp>
          <p:sp>
            <p:nvSpPr>
              <p:cNvPr id="11" name="Rounded Rectangle 10"/>
              <p:cNvSpPr/>
              <p:nvPr/>
            </p:nvSpPr>
            <p:spPr>
              <a:xfrm>
                <a:off x="10633" y="1265275"/>
                <a:ext cx="1056904" cy="735841"/>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solidFill>
                      <a:srgbClr val="0070C0"/>
                    </a:solidFill>
                    <a:effectLst/>
                    <a:latin typeface="+mn-lt"/>
                    <a:ea typeface="SimSun" panose="02010600030101010101" pitchFamily="2" charset="-122"/>
                    <a:cs typeface="Arial" panose="020B0604020202020204" pitchFamily="34" charset="0"/>
                  </a:rPr>
                  <a:t>Consumer Behaviour</a:t>
                </a:r>
              </a:p>
            </p:txBody>
          </p:sp>
          <p:sp>
            <p:nvSpPr>
              <p:cNvPr id="12" name="Rounded Rectangle 11"/>
              <p:cNvSpPr/>
              <p:nvPr/>
            </p:nvSpPr>
            <p:spPr>
              <a:xfrm>
                <a:off x="-106395" y="2703096"/>
                <a:ext cx="1352739" cy="688769"/>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solidFill>
                      <a:srgbClr val="0070C0"/>
                    </a:solidFill>
                    <a:effectLst/>
                    <a:latin typeface="+mn-lt"/>
                    <a:ea typeface="SimSun" panose="02010600030101010101" pitchFamily="2" charset="-122"/>
                    <a:cs typeface="Arial" panose="020B0604020202020204" pitchFamily="34" charset="0"/>
                  </a:rPr>
                  <a:t>Socio-economic Characteristics</a:t>
                </a:r>
              </a:p>
            </p:txBody>
          </p:sp>
          <p:cxnSp>
            <p:nvCxnSpPr>
              <p:cNvPr id="13" name="Straight Arrow Connector 12"/>
              <p:cNvCxnSpPr>
                <a:stCxn id="8" idx="1"/>
              </p:cNvCxnSpPr>
              <p:nvPr/>
            </p:nvCxnSpPr>
            <p:spPr>
              <a:xfrm flipH="1" flipV="1">
                <a:off x="1222730" y="2979052"/>
                <a:ext cx="2484874" cy="648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a:stCxn id="12" idx="0"/>
              </p:cNvCxnSpPr>
              <p:nvPr/>
            </p:nvCxnSpPr>
            <p:spPr>
              <a:xfrm flipH="1" flipV="1">
                <a:off x="531628" y="1998921"/>
                <a:ext cx="38347" cy="704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073888" y="1605516"/>
                <a:ext cx="6032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2721935" y="1637414"/>
                <a:ext cx="1085850" cy="6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4837814" y="1669312"/>
                <a:ext cx="1191260" cy="6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a:off x="6949143" y="650645"/>
                <a:ext cx="221953" cy="7161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4869712" y="2030819"/>
                <a:ext cx="1384300" cy="10223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ounded Rectangle 19"/>
              <p:cNvSpPr/>
              <p:nvPr/>
            </p:nvSpPr>
            <p:spPr>
              <a:xfrm>
                <a:off x="6949143" y="2703096"/>
                <a:ext cx="1103984" cy="676680"/>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solidFill>
                      <a:srgbClr val="0070C0"/>
                    </a:solidFill>
                    <a:effectLst/>
                    <a:latin typeface="+mn-lt"/>
                    <a:ea typeface="SimSun" panose="02010600030101010101" pitchFamily="2" charset="-122"/>
                    <a:cs typeface="Arial" panose="020B0604020202020204" pitchFamily="34" charset="0"/>
                  </a:rPr>
                  <a:t>Retailers’ Marketing Strategies</a:t>
                </a:r>
              </a:p>
            </p:txBody>
          </p:sp>
          <p:cxnSp>
            <p:nvCxnSpPr>
              <p:cNvPr id="21" name="Straight Arrow Connector 20"/>
              <p:cNvCxnSpPr/>
              <p:nvPr/>
            </p:nvCxnSpPr>
            <p:spPr>
              <a:xfrm flipH="1" flipV="1">
                <a:off x="7017488" y="2030819"/>
                <a:ext cx="340242" cy="6729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cxnSp>
        <p:nvCxnSpPr>
          <p:cNvPr id="24" name="Straight Arrow Connector 23"/>
          <p:cNvCxnSpPr/>
          <p:nvPr/>
        </p:nvCxnSpPr>
        <p:spPr bwMode="auto">
          <a:xfrm>
            <a:off x="6830120" y="4387449"/>
            <a:ext cx="2079431" cy="930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72079014"/>
      </p:ext>
    </p:extLst>
  </p:cSld>
  <p:clrMapOvr>
    <a:masterClrMapping/>
  </p:clrMapOvr>
</p:sld>
</file>

<file path=ppt/theme/theme1.xml><?xml version="1.0" encoding="utf-8"?>
<a:theme xmlns:a="http://schemas.openxmlformats.org/drawingml/2006/main" name="Theme1">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anose="020B060403050404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800" b="0" i="0" u="none" strike="noStrike" cap="none" normalizeH="0" baseline="0" smtClean="0">
            <a:ln>
              <a:noFill/>
            </a:ln>
            <a:solidFill>
              <a:srgbClr val="004D75"/>
            </a:solidFill>
            <a:effectLst/>
            <a:latin typeface="Verdana" panose="020B0604030504040204" pitchFamily="34" charset="0"/>
            <a:cs typeface="Arial" panose="020B06040202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1401C640-A758-468C-8E17-BA738B90E356}" vid="{06DA636E-B46A-4B5F-AEF8-DC1435C2FE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0</TotalTime>
  <Words>2866</Words>
  <Application>Microsoft Office PowerPoint</Application>
  <PresentationFormat>Widescreen</PresentationFormat>
  <Paragraphs>325</Paragraphs>
  <Slides>23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Symbol</vt:lpstr>
      <vt:lpstr>Times</vt:lpstr>
      <vt:lpstr>Times New Roman</vt:lpstr>
      <vt:lpstr>Verdana</vt:lpstr>
      <vt:lpstr>Theme1</vt:lpstr>
      <vt:lpstr>Document</vt:lpstr>
      <vt:lpstr>Exploratory Analysis of Retailers and Socio-economic Deprivation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and Credit</dc:title>
  <dc:creator>oyedele ogundana</dc:creator>
  <cp:lastModifiedBy>Ward, Laura</cp:lastModifiedBy>
  <cp:revision>275</cp:revision>
  <cp:lastPrinted>2018-04-10T09:14:09Z</cp:lastPrinted>
  <dcterms:created xsi:type="dcterms:W3CDTF">2016-10-17T21:43:02Z</dcterms:created>
  <dcterms:modified xsi:type="dcterms:W3CDTF">2022-03-30T11:11:56Z</dcterms:modified>
</cp:coreProperties>
</file>