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</p:sldIdLst>
  <p:sldSz cx="21386800" cy="30279975"/>
  <p:notesSz cx="6858000" cy="9144000"/>
  <p:defaultTextStyle>
    <a:defPPr>
      <a:defRPr lang="en-US"/>
    </a:defPPr>
    <a:lvl1pPr marL="0" algn="l" defTabSz="295200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01" algn="l" defTabSz="295200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001" algn="l" defTabSz="295200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001" algn="l" defTabSz="295200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003" algn="l" defTabSz="295200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002" algn="l" defTabSz="295200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003" algn="l" defTabSz="295200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003" algn="l" defTabSz="295200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005" algn="l" defTabSz="295200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2550" y="102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1" y="9406426"/>
            <a:ext cx="18178780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1" y="17158654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1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7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5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AA4D-4E2C-451A-B067-5FB4142C86B2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0C3-B49C-4B6E-8B70-2502D6034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94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AA4D-4E2C-451A-B067-5FB4142C86B2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0C3-B49C-4B6E-8B70-2502D6034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32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2554" y="5355072"/>
            <a:ext cx="33405737" cy="114075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AA4D-4E2C-451A-B067-5FB4142C86B2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0C3-B49C-4B6E-8B70-2502D6034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5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AA4D-4E2C-451A-B067-5FB4142C86B2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0C3-B49C-4B6E-8B70-2502D6034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97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52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894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178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76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358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94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537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126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715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AA4D-4E2C-451A-B067-5FB4142C86B2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0C3-B49C-4B6E-8B70-2502D6034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2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2554" y="31198191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88899" y="31198191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AA4D-4E2C-451A-B067-5FB4142C86B2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0C3-B49C-4B6E-8B70-2502D6034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1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2" y="1212604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1" y="6777951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894" indent="0">
              <a:buNone/>
              <a:defRPr sz="6500" b="1"/>
            </a:lvl2pPr>
            <a:lvl3pPr marL="2951787" indent="0">
              <a:buNone/>
              <a:defRPr sz="5800" b="1"/>
            </a:lvl3pPr>
            <a:lvl4pPr marL="4427685" indent="0">
              <a:buNone/>
              <a:defRPr sz="5200" b="1"/>
            </a:lvl4pPr>
            <a:lvl5pPr marL="5903580" indent="0">
              <a:buNone/>
              <a:defRPr sz="5200" b="1"/>
            </a:lvl5pPr>
            <a:lvl6pPr marL="7379474" indent="0">
              <a:buNone/>
              <a:defRPr sz="5200" b="1"/>
            </a:lvl6pPr>
            <a:lvl7pPr marL="8855371" indent="0">
              <a:buNone/>
              <a:defRPr sz="5200" b="1"/>
            </a:lvl7pPr>
            <a:lvl8pPr marL="10331265" indent="0">
              <a:buNone/>
              <a:defRPr sz="5200" b="1"/>
            </a:lvl8pPr>
            <a:lvl9pPr marL="11807159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1" y="9602678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203" y="6777951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894" indent="0">
              <a:buNone/>
              <a:defRPr sz="6500" b="1"/>
            </a:lvl2pPr>
            <a:lvl3pPr marL="2951787" indent="0">
              <a:buNone/>
              <a:defRPr sz="5800" b="1"/>
            </a:lvl3pPr>
            <a:lvl4pPr marL="4427685" indent="0">
              <a:buNone/>
              <a:defRPr sz="5200" b="1"/>
            </a:lvl4pPr>
            <a:lvl5pPr marL="5903580" indent="0">
              <a:buNone/>
              <a:defRPr sz="5200" b="1"/>
            </a:lvl5pPr>
            <a:lvl6pPr marL="7379474" indent="0">
              <a:buNone/>
              <a:defRPr sz="5200" b="1"/>
            </a:lvl6pPr>
            <a:lvl7pPr marL="8855371" indent="0">
              <a:buNone/>
              <a:defRPr sz="5200" b="1"/>
            </a:lvl7pPr>
            <a:lvl8pPr marL="10331265" indent="0">
              <a:buNone/>
              <a:defRPr sz="5200" b="1"/>
            </a:lvl8pPr>
            <a:lvl9pPr marL="11807159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203" y="9602678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AA4D-4E2C-451A-B067-5FB4142C86B2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0C3-B49C-4B6E-8B70-2502D6034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9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AA4D-4E2C-451A-B067-5FB4142C86B2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0C3-B49C-4B6E-8B70-2502D6034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0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AA4D-4E2C-451A-B067-5FB4142C86B2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0C3-B49C-4B6E-8B70-2502D6034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69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2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7" y="1205599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2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5894" indent="0">
              <a:buNone/>
              <a:defRPr sz="3900"/>
            </a:lvl2pPr>
            <a:lvl3pPr marL="2951787" indent="0">
              <a:buNone/>
              <a:defRPr sz="3200"/>
            </a:lvl3pPr>
            <a:lvl4pPr marL="4427685" indent="0">
              <a:buNone/>
              <a:defRPr sz="2900"/>
            </a:lvl4pPr>
            <a:lvl5pPr marL="5903580" indent="0">
              <a:buNone/>
              <a:defRPr sz="2900"/>
            </a:lvl5pPr>
            <a:lvl6pPr marL="7379474" indent="0">
              <a:buNone/>
              <a:defRPr sz="2900"/>
            </a:lvl6pPr>
            <a:lvl7pPr marL="8855371" indent="0">
              <a:buNone/>
              <a:defRPr sz="2900"/>
            </a:lvl7pPr>
            <a:lvl8pPr marL="10331265" indent="0">
              <a:buNone/>
              <a:defRPr sz="2900"/>
            </a:lvl8pPr>
            <a:lvl9pPr marL="11807159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AA4D-4E2C-451A-B067-5FB4142C86B2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0C3-B49C-4B6E-8B70-2502D6034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8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2" y="2705573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5894" indent="0">
              <a:buNone/>
              <a:defRPr sz="9000"/>
            </a:lvl2pPr>
            <a:lvl3pPr marL="2951787" indent="0">
              <a:buNone/>
              <a:defRPr sz="7700"/>
            </a:lvl3pPr>
            <a:lvl4pPr marL="4427685" indent="0">
              <a:buNone/>
              <a:defRPr sz="6500"/>
            </a:lvl4pPr>
            <a:lvl5pPr marL="5903580" indent="0">
              <a:buNone/>
              <a:defRPr sz="6500"/>
            </a:lvl5pPr>
            <a:lvl6pPr marL="7379474" indent="0">
              <a:buNone/>
              <a:defRPr sz="6500"/>
            </a:lvl6pPr>
            <a:lvl7pPr marL="8855371" indent="0">
              <a:buNone/>
              <a:defRPr sz="6500"/>
            </a:lvl7pPr>
            <a:lvl8pPr marL="10331265" indent="0">
              <a:buNone/>
              <a:defRPr sz="6500"/>
            </a:lvl8pPr>
            <a:lvl9pPr marL="11807159" indent="0">
              <a:buNone/>
              <a:defRPr sz="6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2" y="23698290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5894" indent="0">
              <a:buNone/>
              <a:defRPr sz="3900"/>
            </a:lvl2pPr>
            <a:lvl3pPr marL="2951787" indent="0">
              <a:buNone/>
              <a:defRPr sz="3200"/>
            </a:lvl3pPr>
            <a:lvl4pPr marL="4427685" indent="0">
              <a:buNone/>
              <a:defRPr sz="2900"/>
            </a:lvl4pPr>
            <a:lvl5pPr marL="5903580" indent="0">
              <a:buNone/>
              <a:defRPr sz="2900"/>
            </a:lvl5pPr>
            <a:lvl6pPr marL="7379474" indent="0">
              <a:buNone/>
              <a:defRPr sz="2900"/>
            </a:lvl6pPr>
            <a:lvl7pPr marL="8855371" indent="0">
              <a:buNone/>
              <a:defRPr sz="2900"/>
            </a:lvl7pPr>
            <a:lvl8pPr marL="10331265" indent="0">
              <a:buNone/>
              <a:defRPr sz="2900"/>
            </a:lvl8pPr>
            <a:lvl9pPr marL="11807159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AA4D-4E2C-451A-B067-5FB4142C86B2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E0C3-B49C-4B6E-8B70-2502D6034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342" y="1212604"/>
            <a:ext cx="19248120" cy="5046663"/>
          </a:xfrm>
          <a:prstGeom prst="rect">
            <a:avLst/>
          </a:prstGeom>
        </p:spPr>
        <p:txBody>
          <a:bodyPr vert="horz" lIns="295179" tIns="147590" rIns="295179" bIns="1475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2" y="7065335"/>
            <a:ext cx="19248120" cy="19983384"/>
          </a:xfrm>
          <a:prstGeom prst="rect">
            <a:avLst/>
          </a:prstGeom>
        </p:spPr>
        <p:txBody>
          <a:bodyPr vert="horz" lIns="295179" tIns="147590" rIns="295179" bIns="1475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341" y="28065054"/>
            <a:ext cx="4990253" cy="1612128"/>
          </a:xfrm>
          <a:prstGeom prst="rect">
            <a:avLst/>
          </a:prstGeom>
        </p:spPr>
        <p:txBody>
          <a:bodyPr vert="horz" lIns="295179" tIns="147590" rIns="295179" bIns="147590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3AA4D-4E2C-451A-B067-5FB4142C86B2}" type="datetimeFigureOut">
              <a:rPr lang="en-GB" smtClean="0"/>
              <a:t>27/01/2017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157" y="28065054"/>
            <a:ext cx="6772487" cy="1612128"/>
          </a:xfrm>
          <a:prstGeom prst="rect">
            <a:avLst/>
          </a:prstGeom>
        </p:spPr>
        <p:txBody>
          <a:bodyPr vert="horz" lIns="295179" tIns="147590" rIns="295179" bIns="147590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208" y="28065054"/>
            <a:ext cx="4990253" cy="1612128"/>
          </a:xfrm>
          <a:prstGeom prst="rect">
            <a:avLst/>
          </a:prstGeom>
        </p:spPr>
        <p:txBody>
          <a:bodyPr vert="horz" lIns="295179" tIns="147590" rIns="295179" bIns="147590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E0C3-B49C-4B6E-8B70-2502D6034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1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defTabSz="2951787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920" indent="-1106920" algn="l" defTabSz="2951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331" indent="-922435" algn="l" defTabSz="2951787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736" indent="-737948" algn="l" defTabSz="2951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630" indent="-737948" algn="l" defTabSz="2951787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1528" indent="-737948" algn="l" defTabSz="2951787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7422" indent="-737948" algn="l" defTabSz="2951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3316" indent="-737948" algn="l" defTabSz="2951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9209" indent="-737948" algn="l" defTabSz="2951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5108" indent="-737948" algn="l" defTabSz="2951787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17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894" algn="l" defTabSz="29517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787" algn="l" defTabSz="29517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7685" algn="l" defTabSz="29517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3580" algn="l" defTabSz="29517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9474" algn="l" defTabSz="29517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5371" algn="l" defTabSz="29517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1265" algn="l" defTabSz="29517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7159" algn="l" defTabSz="295178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316" y="8190821"/>
            <a:ext cx="8316842" cy="1076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703" y="19261283"/>
            <a:ext cx="9046204" cy="538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85" y="17163361"/>
            <a:ext cx="9505751" cy="1288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1" name="Picture 7" descr="businesst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10" y="2"/>
            <a:ext cx="334651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2" name="Picture 8" descr="HRM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66" y="0"/>
            <a:ext cx="701040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952" y="982592"/>
            <a:ext cx="5640507" cy="208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15" y="13689448"/>
            <a:ext cx="9433089" cy="2812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11746472" y="3178522"/>
            <a:ext cx="9565716" cy="46900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lIns="91429" tIns="45715" rIns="91429" bIns="45715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FINDINGS: A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63" indent="-342863" algn="just">
              <a:buFont typeface="Arial" panose="020B0604020202020204" pitchFamily="34" charset="0"/>
              <a:buChar char="•"/>
            </a:pPr>
            <a:r>
              <a:rPr lang="en-GB" sz="2400" b="1" dirty="0"/>
              <a:t>Complexity </a:t>
            </a:r>
            <a:r>
              <a:rPr lang="en-GB" sz="2400" b="1" dirty="0" smtClean="0"/>
              <a:t>attached with stakeholders'’ perception of SHRD (</a:t>
            </a:r>
            <a:r>
              <a:rPr lang="en-GB" sz="2400" b="1" dirty="0"/>
              <a:t>a multi-constituent research perspective)</a:t>
            </a:r>
          </a:p>
          <a:p>
            <a:pPr marL="342863" indent="-342863" algn="just">
              <a:buFont typeface="Arial" panose="020B0604020202020204" pitchFamily="34" charset="0"/>
              <a:buChar char="•"/>
            </a:pPr>
            <a:r>
              <a:rPr lang="en-GB" sz="2400" b="1" dirty="0" smtClean="0"/>
              <a:t>Business focus shift (enhancement </a:t>
            </a:r>
            <a:r>
              <a:rPr lang="en-GB" sz="2400" b="1" dirty="0"/>
              <a:t>of front-line </a:t>
            </a:r>
            <a:r>
              <a:rPr lang="en-GB" sz="2400" b="1" dirty="0" smtClean="0"/>
              <a:t>operations-retrenchment strategies – targeted HRD initiatives).</a:t>
            </a:r>
            <a:endParaRPr lang="en-GB" sz="2400" b="1" dirty="0"/>
          </a:p>
          <a:p>
            <a:pPr marL="342863" indent="-342863" algn="just"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Pre-crisis</a:t>
            </a:r>
            <a:r>
              <a:rPr lang="en-GB" sz="2400" b="1" dirty="0"/>
              <a:t>: Partial evidence of SHRD maturity in both organisations.</a:t>
            </a:r>
          </a:p>
          <a:p>
            <a:pPr marL="342863" indent="-342863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Post-Crisis</a:t>
            </a:r>
            <a:r>
              <a:rPr lang="en-GB" sz="2400" b="1" dirty="0" smtClean="0"/>
              <a:t>: Limited </a:t>
            </a:r>
            <a:r>
              <a:rPr lang="en-GB" sz="2400" b="1" dirty="0"/>
              <a:t>evidence of SHRD </a:t>
            </a:r>
            <a:r>
              <a:rPr lang="en-GB" sz="2400" b="1" dirty="0" smtClean="0"/>
              <a:t>maturity-resilience.</a:t>
            </a:r>
            <a:endParaRPr lang="en-GB" sz="2400" b="1" dirty="0"/>
          </a:p>
          <a:p>
            <a:pPr marL="342863" indent="-342863" algn="just">
              <a:buFont typeface="Arial" panose="020B0604020202020204" pitchFamily="34" charset="0"/>
              <a:buChar char="•"/>
            </a:pPr>
            <a:r>
              <a:rPr lang="en-GB" sz="2400" b="1" dirty="0"/>
              <a:t>Micro and Macro </a:t>
            </a:r>
            <a:r>
              <a:rPr lang="en-GB" sz="2400" b="1" dirty="0" smtClean="0"/>
              <a:t>influential agents</a:t>
            </a:r>
            <a:endParaRPr lang="en-GB" sz="2400" b="1" dirty="0"/>
          </a:p>
          <a:p>
            <a:pPr marL="342863" indent="-342863" algn="just">
              <a:buFont typeface="Arial" panose="020B0604020202020204" pitchFamily="34" charset="0"/>
              <a:buChar char="•"/>
            </a:pPr>
            <a:r>
              <a:rPr lang="en-GB" sz="2400" b="1" dirty="0"/>
              <a:t>Lack of Trade Unions’ participation (too politicalised – limited representation – job quality concerns</a:t>
            </a:r>
            <a:r>
              <a:rPr lang="en-GB" sz="2400" b="1" dirty="0" smtClean="0"/>
              <a:t>)</a:t>
            </a:r>
          </a:p>
          <a:p>
            <a:pPr algn="just"/>
            <a:endParaRPr lang="en-GB" sz="2400" b="1" dirty="0"/>
          </a:p>
          <a:p>
            <a:pPr algn="just"/>
            <a:endParaRPr lang="en-GB" sz="1000" b="1" dirty="0"/>
          </a:p>
          <a:p>
            <a:pPr algn="ctr"/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SHRD Maturity: An aspiration (rhetoric) or a reality?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081" y="795894"/>
            <a:ext cx="1694593" cy="226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1627892" y="18958345"/>
            <a:ext cx="9758908" cy="0"/>
          </a:xfrm>
          <a:prstGeom prst="line">
            <a:avLst/>
          </a:prstGeom>
          <a:ln w="127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27892" y="3089275"/>
            <a:ext cx="0" cy="27190700"/>
          </a:xfrm>
          <a:prstGeom prst="line">
            <a:avLst/>
          </a:prstGeom>
          <a:ln w="127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82333" y="16868179"/>
            <a:ext cx="9945560" cy="0"/>
          </a:xfrm>
          <a:prstGeom prst="line">
            <a:avLst/>
          </a:prstGeom>
          <a:ln w="1270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649876" y="7955497"/>
            <a:ext cx="9758908" cy="0"/>
          </a:xfrm>
          <a:prstGeom prst="line">
            <a:avLst/>
          </a:prstGeom>
          <a:ln w="127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540" y="34987"/>
            <a:ext cx="11044134" cy="83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8704" y="18020308"/>
            <a:ext cx="4032448" cy="52991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 Managerial Viewpoint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33402" y="23351671"/>
            <a:ext cx="4254312" cy="52991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An Operational Standpoint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8705" y="29312332"/>
            <a:ext cx="4254312" cy="52991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Contradictory Perspectives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03699" y="11128677"/>
            <a:ext cx="3292087" cy="52991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 unified perception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69750" y="15315376"/>
            <a:ext cx="4111974" cy="52991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Conflicting understanding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-69910" y="3081146"/>
            <a:ext cx="1728192" cy="271988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295047" y="16130632"/>
            <a:ext cx="22178464" cy="110798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2015 CERIC Doctoral Conference, University of Leeds, 13</a:t>
            </a:r>
            <a:r>
              <a:rPr lang="en-GB" sz="6600" b="1" baseline="30000" dirty="0">
                <a:solidFill>
                  <a:srgbClr val="0070C0"/>
                </a:solidFill>
              </a:rPr>
              <a:t>th</a:t>
            </a:r>
            <a:r>
              <a:rPr lang="en-GB" sz="6600" b="1" dirty="0">
                <a:solidFill>
                  <a:srgbClr val="0070C0"/>
                </a:solidFill>
              </a:rPr>
              <a:t> May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-69910" y="3089274"/>
            <a:ext cx="21456710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95" y="3143136"/>
            <a:ext cx="7405571" cy="1032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758" y="24675314"/>
            <a:ext cx="8961208" cy="5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02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110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Fotis Mitsakis</dc:creator>
  <cp:lastModifiedBy>Sullivan, Linda</cp:lastModifiedBy>
  <cp:revision>43</cp:revision>
  <dcterms:created xsi:type="dcterms:W3CDTF">2015-02-25T14:05:30Z</dcterms:created>
  <dcterms:modified xsi:type="dcterms:W3CDTF">2017-01-27T11:30:09Z</dcterms:modified>
</cp:coreProperties>
</file>