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256" r:id="rId2"/>
    <p:sldId id="534" r:id="rId3"/>
    <p:sldId id="535" r:id="rId4"/>
    <p:sldId id="484" r:id="rId5"/>
    <p:sldId id="506" r:id="rId6"/>
    <p:sldId id="510" r:id="rId7"/>
    <p:sldId id="529" r:id="rId8"/>
    <p:sldId id="504" r:id="rId9"/>
    <p:sldId id="527" r:id="rId10"/>
    <p:sldId id="523" r:id="rId11"/>
    <p:sldId id="524" r:id="rId12"/>
    <p:sldId id="525" r:id="rId13"/>
    <p:sldId id="533" r:id="rId14"/>
    <p:sldId id="531" r:id="rId15"/>
    <p:sldId id="509" r:id="rId16"/>
    <p:sldId id="526" r:id="rId17"/>
    <p:sldId id="521" r:id="rId18"/>
    <p:sldId id="513" r:id="rId19"/>
    <p:sldId id="517" r:id="rId20"/>
    <p:sldId id="482" r:id="rId21"/>
    <p:sldId id="444" r:id="rId22"/>
    <p:sldId id="329" r:id="rId23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3300"/>
    <a:srgbClr val="FF6600"/>
    <a:srgbClr val="FF66CC"/>
    <a:srgbClr val="CC0000"/>
    <a:srgbClr val="11B0FF"/>
    <a:srgbClr val="61154D"/>
    <a:srgbClr val="23B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9" autoAdjust="0"/>
    <p:restoredTop sz="78748" autoAdjust="0"/>
  </p:normalViewPr>
  <p:slideViewPr>
    <p:cSldViewPr>
      <p:cViewPr varScale="1">
        <p:scale>
          <a:sx n="92" d="100"/>
          <a:sy n="92" d="100"/>
        </p:scale>
        <p:origin x="7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4" rIns="92910" bIns="46454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4" rIns="92910" bIns="46454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4" rIns="92910" bIns="46454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07525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4" rIns="92910" bIns="4645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FA84BB-23BF-4D22-BD3F-B3EEDCF923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72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4" rIns="92910" bIns="46454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4" rIns="92910" bIns="46454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2950"/>
            <a:ext cx="4948237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3763"/>
            <a:ext cx="4984750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4" rIns="92910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4" rIns="92910" bIns="46454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07525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0" tIns="46454" rIns="92910" bIns="46454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13B6AF-492F-40EB-AD6D-D5E66CAEAC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230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28663" indent="-279400" defTabSz="928688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22363" indent="-223838" defTabSz="928688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570038" indent="-223838" defTabSz="928688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19300" indent="-223838" defTabSz="928688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476500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33700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390900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48100" indent="-223838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3E0B4C8-B7AB-4138-96A2-BC106AF251F8}" type="slidenum">
              <a:rPr lang="en-GB" altLang="en-US" sz="1200" smtClean="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pPr/>
              <a:t>2</a:t>
            </a:fld>
            <a:endParaRPr lang="en-GB" altLang="en-US" sz="1200" smtClean="0">
              <a:solidFill>
                <a:schemeClr val="tx1"/>
              </a:solidFill>
              <a:latin typeface="Garamond" panose="02020404030301010803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00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defRPr/>
            </a:pPr>
            <a:endParaRPr lang="en-GB" altLang="en-US" sz="2400" smtClean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5" name="Picture 5" descr="NTU 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23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9DCA-68BC-4699-927F-3B173B1B99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614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532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2532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90796-1FB2-4EAF-A77B-880D034FC0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651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1447800"/>
            <a:ext cx="4076700" cy="14652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447800"/>
            <a:ext cx="4076700" cy="146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44B31-BEB1-4BC9-9D3C-C22CA0EB20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809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A900-26A5-4E59-9F88-014996CF1A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71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6A787-72FE-4864-AF1B-F7FEF38705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12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76700" cy="146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76700" cy="146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927C7-CFAD-4E1D-A232-4237891C08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216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DC75-4F8E-45E2-8A0E-17F13AD8C2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579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2A46-430E-46DE-BB6D-F5D6BFE106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998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8086A-B03D-425A-ADD9-20B69F7FF4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602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6940A-FF99-469A-91AC-B285A2CA93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245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CED5D-061E-47DE-86B7-54081824A5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18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sz="24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E16D9C-AEA3-4DC0-84EA-031B6E4E30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lnSpc>
          <a:spcPct val="90000"/>
        </a:lnSpc>
        <a:spcBef>
          <a:spcPct val="20000"/>
        </a:spcBef>
        <a:spcAft>
          <a:spcPct val="10000"/>
        </a:spcAft>
        <a:buChar char="–"/>
        <a:defRPr sz="1500"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prints.nottingham.ac.uk/30743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u.ac.uk/ipresearch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8851900" cy="1739900"/>
          </a:xfrm>
        </p:spPr>
        <p:txBody>
          <a:bodyPr/>
          <a:lstStyle/>
          <a:p>
            <a:pPr algn="ctr" eaLnBrk="1" hangingPunct="1"/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US" altLang="en-US" sz="2400" b="1" smtClean="0"/>
              <a:t>True and fair intellectual property information: </a:t>
            </a:r>
            <a:br>
              <a:rPr lang="en-US" altLang="en-US" sz="2400" b="1" smtClean="0"/>
            </a:br>
            <a:r>
              <a:rPr lang="en-US" altLang="en-US" sz="2400" b="1" smtClean="0"/>
              <a:t>a corporate governance issue </a:t>
            </a:r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b="1" smtClean="0">
              <a:solidFill>
                <a:srgbClr val="7030A0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9075" y="4495800"/>
            <a:ext cx="8713788" cy="2468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Dr Janice </a:t>
            </a:r>
            <a:r>
              <a:rPr lang="en-GB" alt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Denoncourt</a:t>
            </a:r>
            <a:endParaRPr lang="en-GB" alt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  <a:defRPr/>
            </a:pPr>
            <a:r>
              <a:rPr lang="fr-FR" sz="1000" b="1" dirty="0" smtClean="0">
                <a:solidFill>
                  <a:srgbClr val="002060"/>
                </a:solidFill>
              </a:rPr>
              <a:t>LE PILOTAGE COMPTABLE DE L’INNOVATION</a:t>
            </a:r>
            <a:endParaRPr lang="en-GB" sz="10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  <a:defRPr/>
            </a:pPr>
            <a:r>
              <a:rPr lang="fr-FR" sz="1000" b="1" dirty="0" smtClean="0">
                <a:solidFill>
                  <a:srgbClr val="002060"/>
                </a:solidFill>
              </a:rPr>
              <a:t>Workshop de la Chaire Innovation &amp; Brevet, 7-8 juillet 2016</a:t>
            </a:r>
            <a:endParaRPr lang="en-GB" sz="10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  <a:defRPr/>
            </a:pPr>
            <a:r>
              <a:rPr lang="fr-FR" sz="1000" b="1" dirty="0" smtClean="0">
                <a:solidFill>
                  <a:srgbClr val="002060"/>
                </a:solidFill>
              </a:rPr>
              <a:t>Faculté de droit et de science politique, Aix-Marseille Université</a:t>
            </a:r>
            <a:endParaRPr lang="en-GB" sz="10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Tx/>
              <a:buNone/>
              <a:defRPr/>
            </a:pPr>
            <a:r>
              <a:rPr lang="fr-FR" sz="1000" b="1" dirty="0" smtClean="0">
                <a:solidFill>
                  <a:srgbClr val="002060"/>
                </a:solidFill>
              </a:rPr>
              <a:t>3 avenue Robert Schuman</a:t>
            </a:r>
            <a:r>
              <a:rPr lang="en-GB" sz="1000" dirty="0" smtClean="0">
                <a:solidFill>
                  <a:srgbClr val="002060"/>
                </a:solidFill>
              </a:rPr>
              <a:t>, </a:t>
            </a:r>
            <a:r>
              <a:rPr lang="fr-FR" sz="1000" b="1" dirty="0" smtClean="0">
                <a:solidFill>
                  <a:srgbClr val="002060"/>
                </a:solidFill>
              </a:rPr>
              <a:t>130100 Aix en Provence, France</a:t>
            </a:r>
            <a:endParaRPr lang="en-GB" sz="1000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r-FR" sz="1000" b="1" dirty="0"/>
              <a:t> </a:t>
            </a:r>
            <a:endParaRPr lang="en-GB" sz="10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dirty="0" smtClean="0">
              <a:solidFill>
                <a:srgbClr val="66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dirty="0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85763" y="6149975"/>
            <a:ext cx="180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/>
              <a:t>©J Denoncourt 2016</a:t>
            </a: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18268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366838"/>
            <a:ext cx="3503612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2697163"/>
            <a:ext cx="3351212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83613" cy="11763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  <a:t>Transforming money</a:t>
            </a:r>
            <a:b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  <a:t>The Money Lender and his Wife (1514)</a:t>
            </a:r>
            <a:r>
              <a:rPr lang="en-GB" altLang="en-US" b="1" dirty="0" smtClean="0">
                <a:solidFill>
                  <a:schemeClr val="accent6"/>
                </a:solidFill>
              </a:rPr>
              <a:t/>
            </a:r>
            <a:br>
              <a:rPr lang="en-GB" altLang="en-US" b="1" dirty="0" smtClean="0">
                <a:solidFill>
                  <a:schemeClr val="accent6"/>
                </a:solidFill>
              </a:rPr>
            </a:br>
            <a:endParaRPr lang="en-GB" altLang="en-US" b="1" dirty="0" smtClean="0">
              <a:solidFill>
                <a:schemeClr val="accent6"/>
              </a:solidFill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52413" y="6165850"/>
            <a:ext cx="2341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©J Denoncourt 2016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57338"/>
            <a:ext cx="677068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151688" y="1557338"/>
            <a:ext cx="1992312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rgbClr val="344B2B"/>
                </a:solidFill>
              </a:rPr>
              <a:t>Quentin Massys (1465-1530) Flemish Northern Renaissance</a:t>
            </a:r>
            <a:br>
              <a:rPr lang="en-GB" altLang="en-US" b="1">
                <a:solidFill>
                  <a:srgbClr val="344B2B"/>
                </a:solidFill>
              </a:rPr>
            </a:br>
            <a:r>
              <a:rPr lang="en-GB" altLang="en-US" b="1">
                <a:solidFill>
                  <a:srgbClr val="344B2B"/>
                </a:solidFill>
              </a:rPr>
              <a:t>Musee du Louvre, Paris</a:t>
            </a:r>
          </a:p>
          <a:p>
            <a:endParaRPr lang="en-GB" altLang="en-US" b="1">
              <a:solidFill>
                <a:srgbClr val="344B2B"/>
              </a:solidFill>
            </a:endParaRPr>
          </a:p>
          <a:p>
            <a:pPr algn="ctr"/>
            <a:r>
              <a:rPr lang="en-US" altLang="en-US">
                <a:solidFill>
                  <a:srgbClr val="B38F59"/>
                </a:solidFill>
              </a:rPr>
              <a:t>  The painting    depicts the epoch of the commercial revolution in Antwerp, Europe.</a:t>
            </a:r>
          </a:p>
          <a:p>
            <a:r>
              <a:rPr lang="en-GB" altLang="en-US" b="1">
                <a:solidFill>
                  <a:srgbClr val="344B2B"/>
                </a:solidFill>
              </a:rPr>
              <a:t/>
            </a:r>
            <a:br>
              <a:rPr lang="en-GB" altLang="en-US" b="1">
                <a:solidFill>
                  <a:srgbClr val="344B2B"/>
                </a:solidFill>
              </a:rPr>
            </a:br>
            <a:endParaRPr lang="en-GB" altLang="en-US">
              <a:solidFill>
                <a:srgbClr val="344B2B"/>
              </a:solidFill>
            </a:endParaRPr>
          </a:p>
          <a:p>
            <a:pPr algn="ctr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1763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  <a:t>Updated in 1539 to highlight the emerging ‘accounting’ discipline  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308850" y="1700213"/>
            <a:ext cx="1835150" cy="34655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1600" smtClean="0"/>
              <a:t>Shows the counting house of a banker of the period.  </a:t>
            </a:r>
          </a:p>
          <a:p>
            <a:pPr marL="0" indent="0" eaLnBrk="1" hangingPunct="1">
              <a:buFontTx/>
              <a:buNone/>
            </a:pPr>
            <a:r>
              <a:rPr lang="en-GB" altLang="en-US" sz="1600" smtClean="0"/>
              <a:t>Note the abacus the banker has at his right on the table and the accounts book which the wife is holding. 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52413" y="6165850"/>
            <a:ext cx="2341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©J Denoncourt 2016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611188" y="5453063"/>
            <a:ext cx="7345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1"/>
              <a:t>Marinus van Reymerswaele, Museo del Prado, Madrid</a:t>
            </a:r>
            <a:r>
              <a:rPr lang="en-GB" altLang="en-US" b="1">
                <a:solidFill>
                  <a:srgbClr val="7030A0"/>
                </a:solidFill>
              </a:rPr>
              <a:t> </a:t>
            </a:r>
            <a:endParaRPr lang="en-GB" altLang="en-US" b="1"/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57338"/>
            <a:ext cx="691197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76238" y="188913"/>
            <a:ext cx="8588375" cy="1066800"/>
          </a:xfrm>
        </p:spPr>
        <p:txBody>
          <a:bodyPr/>
          <a:lstStyle/>
          <a:p>
            <a:pPr algn="ctr"/>
            <a:r>
              <a:rPr lang="en-GB" altLang="en-US" b="1" smtClean="0"/>
              <a:t>Men of Progress - 19 American inventors</a:t>
            </a:r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908050"/>
            <a:ext cx="6386513" cy="3760788"/>
          </a:xfrm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476375" y="4892675"/>
            <a:ext cx="7199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Christian Schussele (1824 -1879) American National Portrait Gallery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313" y="5324475"/>
            <a:ext cx="8424862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Illustrates that the rewards of commercialization </a:t>
            </a:r>
          </a:p>
          <a:p>
            <a:pPr algn="ctr"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were more accessible to aspiring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inventor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-capitalists.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39150" cy="671513"/>
          </a:xfrm>
        </p:spPr>
        <p:txBody>
          <a:bodyPr/>
          <a:lstStyle/>
          <a:p>
            <a:pPr eaLnBrk="1" hangingPunct="1"/>
            <a:r>
              <a:rPr lang="en-GB" altLang="en-US" sz="2400" b="1" smtClean="0"/>
              <a:t>Behavioural finance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" y="1341438"/>
            <a:ext cx="8280400" cy="452437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 b="1" smtClean="0">
              <a:solidFill>
                <a:srgbClr val="7030A0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 smtClean="0">
                <a:solidFill>
                  <a:srgbClr val="7030A0"/>
                </a:solidFill>
              </a:rPr>
              <a:t>We blur </a:t>
            </a:r>
            <a:r>
              <a:rPr lang="en-GB" altLang="en-US" sz="2400" b="1" u="sng" smtClean="0">
                <a:solidFill>
                  <a:srgbClr val="7030A0"/>
                </a:solidFill>
              </a:rPr>
              <a:t>perception</a:t>
            </a:r>
            <a:r>
              <a:rPr lang="en-GB" altLang="en-US" sz="2400" b="1" smtClean="0">
                <a:solidFill>
                  <a:srgbClr val="7030A0"/>
                </a:solidFill>
              </a:rPr>
              <a:t> of IP value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 b="1" smtClean="0">
              <a:solidFill>
                <a:srgbClr val="7030A0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 smtClean="0">
                <a:solidFill>
                  <a:srgbClr val="7030A0"/>
                </a:solidFill>
              </a:rPr>
              <a:t>obscured in corporate financial statements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 smtClean="0">
                <a:solidFill>
                  <a:srgbClr val="7030A0"/>
                </a:solidFill>
              </a:rPr>
              <a:t> 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 b="1" smtClean="0">
                <a:solidFill>
                  <a:srgbClr val="7030A0"/>
                </a:solidFill>
              </a:rPr>
              <a:t>with future prediction</a:t>
            </a:r>
          </a:p>
          <a:p>
            <a:pPr marL="0" indent="0" eaLnBrk="1" hangingPunct="1">
              <a:buFontTx/>
              <a:buNone/>
            </a:pPr>
            <a:endParaRPr lang="fr-CA" altLang="en-US" sz="2000" smtClean="0"/>
          </a:p>
          <a:p>
            <a:pPr marL="0" indent="0" eaLnBrk="1" hangingPunct="1">
              <a:buFontTx/>
              <a:buNone/>
            </a:pPr>
            <a:endParaRPr lang="en-GB" altLang="en-US" sz="2000" smtClean="0"/>
          </a:p>
          <a:p>
            <a:pPr marL="0" indent="0" eaLnBrk="1" hangingPunct="1">
              <a:buFontTx/>
              <a:buNone/>
            </a:pPr>
            <a:r>
              <a:rPr lang="en-GB" altLang="en-US" sz="2000" smtClean="0"/>
              <a:t>Relying on accounting figures alone does not give an accurate picture of corporate IP value.</a:t>
            </a:r>
          </a:p>
          <a:p>
            <a:pPr marL="0" indent="0" eaLnBrk="1" hangingPunct="1">
              <a:buFontTx/>
              <a:buNone/>
            </a:pPr>
            <a:endParaRPr lang="en-GB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404813"/>
            <a:ext cx="873125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  <a:t>Leaving IP ‘off balance’ sheet is not a justifiable proposition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33363" y="6165850"/>
            <a:ext cx="180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/>
              <a:t>©J Denoncourt 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433388" y="1484313"/>
            <a:ext cx="8521700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Corporate value is now closely linked to the IP. </a:t>
            </a:r>
          </a:p>
          <a:p>
            <a:pPr>
              <a:defRPr/>
            </a:pPr>
            <a:endParaRPr lang="en-GB" sz="2000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Directors and investors get a distorted view of corporate strengths and weaknesses, inhibiting deciding and judging strategy.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Shareholders and other stakeholders seek more relevant, accurate and timely information about corporate IP assets – the type of information known to internal management.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At the same time, public disclosure of IP information and strategy invites both accountability and competitive exposure. </a:t>
            </a:r>
          </a:p>
        </p:txBody>
      </p:sp>
      <p:pic>
        <p:nvPicPr>
          <p:cNvPr id="19461" name="Picture 3" descr="C:\Users\home\AppData\Local\Microsoft\Windows\INetCache\IE\WSLL224M\patent_pending_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95913"/>
            <a:ext cx="1905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C:\Users\home\AppData\Local\Microsoft\Windows\INetCache\IE\9YO174U2\200px-RegisteredTM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5557838"/>
            <a:ext cx="9255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C:\Users\home\AppData\Local\Microsoft\Windows\INetCache\IE\HG09QOHB\Top%20Secre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557838"/>
            <a:ext cx="10033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1963" y="2781300"/>
            <a:ext cx="8137525" cy="231457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GB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Should the LAW take the lead over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accounting practice in order to provide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 ‘true and fair’ view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of IP assets? </a:t>
            </a:r>
            <a:r>
              <a:rPr lang="en-GB" altLang="en-US" sz="2400" dirty="0" smtClean="0">
                <a:solidFill>
                  <a:srgbClr val="00B0F0"/>
                </a:solidFill>
              </a:rPr>
              <a:t/>
            </a:r>
            <a:br>
              <a:rPr lang="en-GB" altLang="en-US" sz="2400" dirty="0" smtClean="0">
                <a:solidFill>
                  <a:srgbClr val="00B0F0"/>
                </a:solidFill>
              </a:rPr>
            </a:br>
            <a:endParaRPr lang="en-GB" altLang="en-US" sz="2400" dirty="0" smtClean="0">
              <a:solidFill>
                <a:srgbClr val="00B0F0"/>
              </a:solidFill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395288" y="6208713"/>
            <a:ext cx="2071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400"/>
              <a:t>©J Denoncourt 2016</a:t>
            </a:r>
          </a:p>
        </p:txBody>
      </p:sp>
      <p:pic>
        <p:nvPicPr>
          <p:cNvPr id="20484" name="Picture 2" descr="C:\Users\home\AppData\Local\Microsoft\Windows\INetCache\IE\WSLL224M\law-schoo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20713"/>
            <a:ext cx="30861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569325" cy="8874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  <a:t>Section 396 Companies Act 2006 (UK)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7888" y="1484313"/>
            <a:ext cx="7294562" cy="24003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n-GB" altLang="en-US" sz="2000" b="1" dirty="0" smtClean="0">
              <a:solidFill>
                <a:schemeClr val="accent6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en-GB" altLang="en-US" sz="2000" b="1" dirty="0">
              <a:solidFill>
                <a:schemeClr val="accent6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GB" altLang="en-US" sz="2000" b="1" dirty="0" smtClean="0">
                <a:solidFill>
                  <a:schemeClr val="accent6"/>
                </a:solidFill>
              </a:rPr>
              <a:t>The account MUST provide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altLang="en-US" sz="2000" b="1" dirty="0">
                <a:solidFill>
                  <a:schemeClr val="accent6"/>
                </a:solidFill>
              </a:rPr>
              <a:t>a</a:t>
            </a:r>
            <a:r>
              <a:rPr lang="en-GB" altLang="en-US" sz="2000" b="1" dirty="0" smtClean="0">
                <a:solidFill>
                  <a:schemeClr val="accent6"/>
                </a:solidFill>
              </a:rPr>
              <a:t> ‘true and fair’ view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altLang="en-US" sz="2000" b="1" dirty="0" smtClean="0">
                <a:solidFill>
                  <a:schemeClr val="accent6"/>
                </a:solidFill>
              </a:rPr>
              <a:t>= overarching LEGAL standard</a:t>
            </a:r>
            <a:r>
              <a:rPr lang="en-GB" altLang="en-US" sz="2000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323850" y="6165850"/>
            <a:ext cx="207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400"/>
              <a:t>©J Denoncourt 2016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39150" cy="671513"/>
          </a:xfrm>
        </p:spPr>
        <p:txBody>
          <a:bodyPr/>
          <a:lstStyle/>
          <a:p>
            <a:pPr eaLnBrk="1" hangingPunct="1"/>
            <a:r>
              <a:rPr lang="en-GB" altLang="en-US" sz="2400" b="1" smtClean="0"/>
              <a:t>True and fair view of corporate performance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341438"/>
            <a:ext cx="8280400" cy="1138237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smtClean="0"/>
              <a:t>Triangulate financial performance 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smtClean="0"/>
              <a:t>with narrative legal and strategic information.</a:t>
            </a:r>
          </a:p>
          <a:p>
            <a:pPr marL="0" indent="0" eaLnBrk="1" hangingPunct="1">
              <a:buFontTx/>
              <a:buNone/>
            </a:pPr>
            <a:endParaRPr lang="en-GB" altLang="en-US" sz="2000" smtClean="0"/>
          </a:p>
        </p:txBody>
      </p:sp>
      <p:pic>
        <p:nvPicPr>
          <p:cNvPr id="22532" name="Picture 2" descr="C:\Users\home\AppData\Local\Microsoft\Windows\INetCache\IE\Q9SAKK1K\sivvus-impossible-triang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007">
            <a:off x="3132137" y="2524126"/>
            <a:ext cx="2519363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611188" y="4767263"/>
            <a:ext cx="8208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000"/>
              <a:t>Triangulation is a powerful technique that </a:t>
            </a:r>
          </a:p>
          <a:p>
            <a:pPr algn="ctr"/>
            <a:r>
              <a:rPr lang="en-GB" altLang="en-US" sz="2000"/>
              <a:t>facilitates validation of data through </a:t>
            </a:r>
          </a:p>
          <a:p>
            <a:pPr algn="ctr"/>
            <a:r>
              <a:rPr lang="en-GB" altLang="en-US" sz="2000"/>
              <a:t>cross verification from two or more 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1066800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/>
              <a:t>The Missing Link? </a:t>
            </a:r>
            <a:br>
              <a:rPr lang="en-GB" altLang="en-US" sz="2400" b="1" smtClean="0"/>
            </a:br>
            <a:r>
              <a:rPr lang="en-GB" altLang="en-US" sz="2400" b="1" smtClean="0"/>
              <a:t>Narrative corporate disclosure of IP assets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00025" y="1336675"/>
            <a:ext cx="6459538" cy="3994150"/>
          </a:xfrm>
        </p:spPr>
        <p:txBody>
          <a:bodyPr/>
          <a:lstStyle/>
          <a:p>
            <a:pPr eaLnBrk="1" hangingPunct="1"/>
            <a:endParaRPr lang="en-GB" altLang="en-US" sz="2000" smtClean="0"/>
          </a:p>
          <a:p>
            <a:pPr eaLnBrk="1" hangingPunct="1"/>
            <a:r>
              <a:rPr lang="en-GB" altLang="en-US" sz="2000" smtClean="0"/>
              <a:t>Improve public information about corporate IP.</a:t>
            </a:r>
          </a:p>
          <a:p>
            <a:pPr eaLnBrk="1" hangingPunct="1"/>
            <a:r>
              <a:rPr lang="en-GB" altLang="en-US" sz="2000" smtClean="0"/>
              <a:t>Enhance transparency and shareholder/investor protection.</a:t>
            </a:r>
          </a:p>
          <a:p>
            <a:pPr eaLnBrk="1" hangingPunct="1"/>
            <a:r>
              <a:rPr lang="en-GB" altLang="en-US" sz="2000" smtClean="0"/>
              <a:t>Create more “certainty” </a:t>
            </a:r>
          </a:p>
          <a:p>
            <a:pPr eaLnBrk="1" hangingPunct="1"/>
            <a:r>
              <a:rPr lang="en-GB" altLang="en-US" sz="2000" smtClean="0"/>
              <a:t>Improve potential to access debt &amp; equity finance by providing timely, relevant and accurate information about IP assets.</a:t>
            </a:r>
          </a:p>
          <a:p>
            <a:pPr eaLnBrk="1" hangingPunct="1"/>
            <a:endParaRPr lang="en-GB" altLang="en-US" sz="2400" smtClean="0"/>
          </a:p>
        </p:txBody>
      </p:sp>
      <p:pic>
        <p:nvPicPr>
          <p:cNvPr id="23556" name="Picture 4" descr="C:\Users\home\AppData\Local\Microsoft\Windows\INetCache\IE\Q9SAKK1K\lin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89138"/>
            <a:ext cx="2232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86775" cy="887413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/>
              <a:t>No bespoke regulatory guidance for </a:t>
            </a:r>
            <a:br>
              <a:rPr lang="en-GB" altLang="en-US" sz="2400" b="1" smtClean="0"/>
            </a:br>
            <a:r>
              <a:rPr lang="en-GB" altLang="en-US" sz="2400" b="1" smtClean="0"/>
              <a:t>IP asset &amp; strategy disclosure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2216150"/>
            <a:ext cx="5545137" cy="54292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000" dirty="0" smtClean="0"/>
              <a:t>Corporate regulator publishes guidance for corporate disclosure BUT no bespoke guidance for IP assets.</a:t>
            </a:r>
          </a:p>
          <a:p>
            <a:pPr eaLnBrk="1" hangingPunct="1">
              <a:defRPr/>
            </a:pPr>
            <a:r>
              <a:rPr lang="en-GB" altLang="en-US" sz="2000" dirty="0" smtClean="0"/>
              <a:t>Intellectual capital statements model</a:t>
            </a:r>
          </a:p>
          <a:p>
            <a:pPr eaLnBrk="1" hangingPunct="1">
              <a:defRPr/>
            </a:pPr>
            <a:r>
              <a:rPr lang="en-GB" altLang="en-US" sz="2000" dirty="0" smtClean="0"/>
              <a:t>Undertake a pilot study</a:t>
            </a:r>
          </a:p>
          <a:p>
            <a:pPr eaLnBrk="1" hangingPunct="1">
              <a:defRPr/>
            </a:pPr>
            <a:r>
              <a:rPr lang="en-GB" altLang="en-US" sz="2000" dirty="0" smtClean="0"/>
              <a:t>Examine best practice principles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000" dirty="0" smtClean="0"/>
          </a:p>
          <a:p>
            <a:pPr marL="0" indent="0" eaLnBrk="1" hangingPunct="1">
              <a:buFontTx/>
              <a:buNone/>
              <a:defRPr/>
            </a:pPr>
            <a:endParaRPr lang="en-GB" altLang="en-US" sz="2000" dirty="0" smtClean="0"/>
          </a:p>
          <a:p>
            <a:pPr marL="0" indent="0" eaLnBrk="1" hangingPunct="1">
              <a:buFontTx/>
              <a:buNone/>
              <a:defRPr/>
            </a:pPr>
            <a:endParaRPr lang="en-GB" altLang="en-US" sz="2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altLang="en-US" sz="1200" dirty="0"/>
              <a:t>©J </a:t>
            </a:r>
            <a:r>
              <a:rPr lang="en-GB" altLang="en-US" sz="1200" dirty="0" err="1"/>
              <a:t>Denoncourt</a:t>
            </a:r>
            <a:r>
              <a:rPr lang="en-GB" altLang="en-US" sz="1200" dirty="0"/>
              <a:t> </a:t>
            </a:r>
            <a:r>
              <a:rPr lang="en-GB" altLang="en-US" sz="1200" dirty="0" smtClean="0"/>
              <a:t>2016</a:t>
            </a:r>
            <a:endParaRPr lang="en-GB" altLang="en-US" sz="1200" dirty="0"/>
          </a:p>
          <a:p>
            <a:pPr marL="0" indent="0" eaLnBrk="1" hangingPunct="1">
              <a:buFontTx/>
              <a:buNone/>
              <a:defRPr/>
            </a:pPr>
            <a:endParaRPr lang="en-GB" altLang="en-US" sz="2000" dirty="0" smtClean="0"/>
          </a:p>
          <a:p>
            <a:pPr marL="0" indent="0" eaLnBrk="1" hangingPunct="1">
              <a:buFontTx/>
              <a:buNone/>
              <a:defRPr/>
            </a:pPr>
            <a:endParaRPr lang="en-GB" altLang="en-US" sz="2400" dirty="0" smtClean="0"/>
          </a:p>
        </p:txBody>
      </p:sp>
      <p:pic>
        <p:nvPicPr>
          <p:cNvPr id="24580" name="Picture 2" descr="C:\Users\home\AppData\Local\Microsoft\Windows\INetCache\IE\Q9SAKK1K\Garanti_Bank,_Annual_Report_2012.pdf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1844675"/>
            <a:ext cx="27733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6248400" cy="11430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About me…Janice Denoncourt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6275388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 smtClean="0"/>
              <a:t>BA, Grad Dip Bus, LLB, LLM, PhD </a:t>
            </a:r>
          </a:p>
          <a:p>
            <a:pPr eaLnBrk="1" hangingPunct="1">
              <a:buFontTx/>
              <a:buNone/>
            </a:pPr>
            <a:r>
              <a:rPr lang="en-GB" altLang="en-US" sz="2000" smtClean="0"/>
              <a:t>Senior Lecturer in Law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GB" altLang="en-US" sz="2000" smtClean="0"/>
              <a:t>1996 Australian Barrister &amp;  Solicitor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GB" altLang="en-US" sz="2000" smtClean="0"/>
              <a:t>1998 In-house Counsel Australian plc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GB" altLang="en-US" sz="2000" smtClean="0"/>
              <a:t>2001 Senior Associate Minter Ellison, Western 	Australia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GB" altLang="en-US" sz="2000" smtClean="0"/>
              <a:t>2003 Legal Affairs Manager, large private UK 	company 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GB" altLang="en-US" sz="2000" smtClean="0"/>
              <a:t>2006 Solicitor England &amp; Wales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GB" altLang="en-US" sz="2000" smtClean="0"/>
              <a:t>2008 Law Academic / Researcher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</p:txBody>
      </p:sp>
      <p:pic>
        <p:nvPicPr>
          <p:cNvPr id="6148" name="Picture 8" descr="C:\Documents and Settings\ALS3DENONJ\Local Settings\Temporary Internet Files\Content.IE5\AHR9UPWJ\MC9000012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2889250"/>
            <a:ext cx="12858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:\Documents and Settings\ALS3DENONJ\Local Settings\Temporary Internet Files\Content.IE5\M13ABFCD\MP90036260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3806825"/>
            <a:ext cx="1292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:\Documents and Settings\ALS3DENONJ\Local Settings\Temporary Internet Files\Content.IE5\4DYEPE0J\MC9000188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724400"/>
            <a:ext cx="1270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1166813"/>
            <a:ext cx="1590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39150" cy="1066800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/>
              <a:t>We get the innovations, companies and </a:t>
            </a:r>
            <a:br>
              <a:rPr lang="en-GB" altLang="en-US" sz="2400" b="1" smtClean="0"/>
            </a:br>
            <a:r>
              <a:rPr lang="en-GB" altLang="en-US" sz="2400" b="1" smtClean="0"/>
              <a:t>the world we deserve</a:t>
            </a:r>
          </a:p>
        </p:txBody>
      </p:sp>
      <p:pic>
        <p:nvPicPr>
          <p:cNvPr id="25603" name="Picture 7" descr="C:\Users\home\AppData\Local\Microsoft\Windows\INetCache\IE\Q9SAKK1K\gold-frame-vintage-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064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438150" y="6237288"/>
            <a:ext cx="180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/>
              <a:t>©J Denoncourt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96838"/>
            <a:ext cx="8439150" cy="744537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/>
              <a:t>Publications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2588" y="620713"/>
            <a:ext cx="8305800" cy="6121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1600" b="1" smtClean="0"/>
              <a:t>Denoncourt, J. </a:t>
            </a:r>
            <a:r>
              <a:rPr lang="en-GB" altLang="en-US" sz="1600" smtClean="0"/>
              <a:t>‘True and Fair Intellectual Property Information: A Corporate Governance Issue’ (2015) </a:t>
            </a:r>
            <a:r>
              <a:rPr lang="en-GB" altLang="en-US" sz="1600" i="1" smtClean="0"/>
              <a:t>Journal of Business Law, </a:t>
            </a:r>
            <a:r>
              <a:rPr lang="en-GB" altLang="en-US" sz="1600" smtClean="0"/>
              <a:t>Issue 1, pp47-72</a:t>
            </a:r>
          </a:p>
          <a:p>
            <a:pPr marL="0" indent="0">
              <a:buFontTx/>
              <a:buNone/>
            </a:pPr>
            <a:r>
              <a:rPr lang="en-GB" altLang="en-US" sz="1600" b="1" smtClean="0"/>
              <a:t>Denoncourt, J. </a:t>
            </a:r>
            <a:r>
              <a:rPr lang="en-GB" altLang="en-US" sz="1600" i="1" smtClean="0"/>
              <a:t>Patent-backed Debt Finance: Should Company Law Take the Lead to Provide a ‘True and Fair’ View of SME Patent Assets? </a:t>
            </a:r>
            <a:r>
              <a:rPr lang="en-GB" altLang="en-US" sz="1600" smtClean="0"/>
              <a:t>(2015 PhD Thesis) available at: </a:t>
            </a:r>
            <a:r>
              <a:rPr lang="en-GB" altLang="en-US" sz="1600" smtClean="0">
                <a:hlinkClick r:id="rId2"/>
              </a:rPr>
              <a:t>http://eprints.nottingham.ac.uk/30743/</a:t>
            </a:r>
            <a:endParaRPr lang="en-GB" altLang="en-US" sz="1600" smtClean="0"/>
          </a:p>
          <a:p>
            <a:pPr marL="0" indent="0">
              <a:buFontTx/>
              <a:buNone/>
            </a:pPr>
            <a:r>
              <a:rPr lang="en-US" altLang="en-US" sz="1600" b="1" smtClean="0"/>
              <a:t>Denoncourt, J. </a:t>
            </a:r>
            <a:r>
              <a:rPr lang="en-US" altLang="en-US" sz="1600" smtClean="0"/>
              <a:t>Chartered Institute of Patent Attorneys (CIPA) Webinar Series Report, ‘Patent Attorneys IPO due diligence’ (April 2016) </a:t>
            </a:r>
            <a:r>
              <a:rPr lang="en-US" altLang="en-US" sz="1600" i="1" smtClean="0"/>
              <a:t>CIPA Journal,</a:t>
            </a:r>
            <a:r>
              <a:rPr lang="en-US" altLang="en-US" sz="1600" smtClean="0"/>
              <a:t> Vol. 45, No. 4 pp 52-54</a:t>
            </a:r>
            <a:endParaRPr lang="en-GB" altLang="en-US" sz="1600" smtClean="0"/>
          </a:p>
          <a:p>
            <a:pPr marL="0" indent="0">
              <a:buFontTx/>
              <a:buNone/>
            </a:pPr>
            <a:r>
              <a:rPr lang="en-GB" altLang="en-US" sz="1600" b="1" smtClean="0"/>
              <a:t>Denoncourt, J. </a:t>
            </a:r>
            <a:r>
              <a:rPr lang="en-GB" altLang="en-US" sz="1600" smtClean="0"/>
              <a:t>Chapter 2 ‘IP Debt Finance and SMEs: Trends and Initiatives from Around the World’ in Toshiyuki Kono  (Ed.) </a:t>
            </a:r>
            <a:r>
              <a:rPr lang="en-GB" altLang="en-US" sz="1600" i="1" smtClean="0"/>
              <a:t>Security Interests in Intellectual Property in a Global Context</a:t>
            </a:r>
            <a:r>
              <a:rPr lang="en-GB" altLang="en-US" sz="1600" smtClean="0"/>
              <a:t> (2016) Springer Verlang</a:t>
            </a:r>
          </a:p>
          <a:p>
            <a:pPr marL="0" indent="0">
              <a:buFontTx/>
              <a:buNone/>
            </a:pPr>
            <a:r>
              <a:rPr lang="en-GB" altLang="en-US" sz="1600" b="1" smtClean="0"/>
              <a:t>Denoncourt, J. </a:t>
            </a:r>
            <a:r>
              <a:rPr lang="en-GB" altLang="en-US" sz="1600" i="1" smtClean="0"/>
              <a:t>Intellectual Property Assets: Corporate Reporting &amp; Disclosure</a:t>
            </a:r>
            <a:r>
              <a:rPr lang="en-GB" altLang="en-US" sz="1600" smtClean="0"/>
              <a:t> (2016) Routledge Research in IP Monograph Series (forthcoming)</a:t>
            </a:r>
          </a:p>
          <a:p>
            <a:pPr marL="0" indent="0">
              <a:buFontTx/>
              <a:buNone/>
            </a:pPr>
            <a:r>
              <a:rPr lang="en-GB" altLang="en-US" sz="1600" b="1" smtClean="0"/>
              <a:t>Denoncourt, J</a:t>
            </a:r>
            <a:r>
              <a:rPr lang="en-GB" altLang="en-US" sz="1600" smtClean="0"/>
              <a:t>. ‘Financing technological innovation:  Analysis of WIPO’s IP Advantage Database’ submitted to the </a:t>
            </a:r>
            <a:r>
              <a:rPr lang="en-GB" altLang="en-US" sz="1600" i="1" smtClean="0"/>
              <a:t>International Journal of Intellectual Property Management</a:t>
            </a:r>
            <a:r>
              <a:rPr lang="en-GB" altLang="en-US" sz="1600" smtClean="0"/>
              <a:t>, Inderscience</a:t>
            </a:r>
          </a:p>
          <a:p>
            <a:pPr marL="0" indent="0">
              <a:buFontTx/>
              <a:buNone/>
            </a:pPr>
            <a:r>
              <a:rPr lang="en-GB" altLang="en-US" sz="1600" b="1" smtClean="0"/>
              <a:t>Denoncourt, J.</a:t>
            </a:r>
            <a:r>
              <a:rPr lang="en-GB" altLang="en-US" sz="1600" smtClean="0"/>
              <a:t>   ‘Corporate Disclosure of Intellectual Property Assets: A Comparative  System Analysis of the UK, EU and US’ accepted paper at the Society of Legal Scholars (SLS) 2016 Annual Conference, Company Law Section. </a:t>
            </a:r>
            <a:endParaRPr lang="en-GB" altLang="en-US" sz="2000" smtClean="0"/>
          </a:p>
          <a:p>
            <a:pPr marL="0" indent="0" eaLnBrk="1" hangingPunct="1">
              <a:buFontTx/>
              <a:buNone/>
            </a:pPr>
            <a:endParaRPr lang="en-GB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smtClean="0"/>
              <a:t>THANK YOU</a:t>
            </a:r>
            <a:br>
              <a:rPr lang="en-GB" altLang="en-US" sz="4000" b="1" smtClean="0"/>
            </a:br>
            <a:endParaRPr lang="en-GB" altLang="en-US" sz="40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889000"/>
          </a:xfrm>
        </p:spPr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pic>
        <p:nvPicPr>
          <p:cNvPr id="27652" name="Picture 4" descr="MPj043876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3280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25475"/>
          </a:xfrm>
        </p:spPr>
        <p:txBody>
          <a:bodyPr/>
          <a:lstStyle/>
          <a:p>
            <a:r>
              <a:rPr lang="en-GB" altLang="en-US" sz="2400" b="1" smtClean="0"/>
              <a:t>Intellectual Property Research Group</a:t>
            </a:r>
            <a:br>
              <a:rPr lang="en-GB" altLang="en-US" sz="2400" b="1" smtClean="0"/>
            </a:br>
            <a:endParaRPr lang="en-GB" altLang="en-US" sz="2400" b="1" smtClean="0"/>
          </a:p>
        </p:txBody>
      </p:sp>
      <p:pic>
        <p:nvPicPr>
          <p:cNvPr id="819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7850" y="1530350"/>
            <a:ext cx="1962150" cy="1465263"/>
          </a:xfrm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286000" y="-18161000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Char char=""/>
            </a:pPr>
            <a:r>
              <a:rPr lang="en-GB" altLang="en-US" sz="2000">
                <a:solidFill>
                  <a:srgbClr val="404040"/>
                </a:solidFill>
              </a:rPr>
              <a:t>lead IP research within the East Midlands region and focusses on:</a:t>
            </a:r>
          </a:p>
          <a:p>
            <a:pPr eaLnBrk="1" hangingPunct="1">
              <a:buFont typeface="Wingdings 3" panose="05040102010807070707" pitchFamily="18" charset="2"/>
              <a:buChar char=""/>
            </a:pPr>
            <a:endParaRPr lang="en-GB" altLang="en-US" sz="2000">
              <a:solidFill>
                <a:srgbClr val="40404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GB" altLang="en-US" sz="2000">
                <a:solidFill>
                  <a:srgbClr val="404040"/>
                </a:solidFill>
              </a:rPr>
              <a:t>IP law and practice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GB" altLang="en-US" sz="2000">
                <a:solidFill>
                  <a:srgbClr val="404040"/>
                </a:solidFill>
              </a:rPr>
              <a:t>IP law education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GB" altLang="en-US" sz="2000">
                <a:solidFill>
                  <a:srgbClr val="404040"/>
                </a:solidFill>
              </a:rPr>
              <a:t>IP commercialisation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GB" altLang="en-US" sz="2000"/>
              <a:t> </a:t>
            </a:r>
          </a:p>
          <a:p>
            <a:r>
              <a:rPr lang="en-GB" altLang="en-US" sz="2000" u="sng">
                <a:hlinkClick r:id="rId3"/>
              </a:rPr>
              <a:t>www.ntu.ac.uk/ipresearch</a:t>
            </a:r>
            <a:endParaRPr lang="en-GB" altLang="en-US" sz="2000">
              <a:solidFill>
                <a:srgbClr val="404040"/>
              </a:solidFill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79388" y="1504950"/>
            <a:ext cx="69992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/>
              <a:t>  IP law and practice</a:t>
            </a:r>
          </a:p>
          <a:p>
            <a:r>
              <a:rPr lang="en-GB" altLang="en-US" sz="2400"/>
              <a:t>  IP law education</a:t>
            </a:r>
          </a:p>
          <a:p>
            <a:r>
              <a:rPr lang="it-IT" altLang="en-US" sz="2400"/>
              <a:t>  IP commercialisation</a:t>
            </a:r>
            <a:endParaRPr lang="en-GB" altLang="en-US" sz="2400"/>
          </a:p>
          <a:p>
            <a:r>
              <a:rPr lang="it-IT" altLang="en-US" sz="2400"/>
              <a:t> </a:t>
            </a:r>
            <a:endParaRPr lang="en-GB" altLang="en-US" sz="2400"/>
          </a:p>
          <a:p>
            <a:r>
              <a:rPr lang="it-IT" altLang="en-US" sz="2400" u="sng">
                <a:hlinkClick r:id="rId3"/>
              </a:rPr>
              <a:t>www.ntu.ac.uk/ipresearch</a:t>
            </a:r>
            <a:endParaRPr lang="en-GB" altLang="en-US" sz="2400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435100"/>
            <a:ext cx="426085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933825"/>
            <a:ext cx="3071813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Z:\BUSINESS DEVELOPMENT OFFICE\IPO\Project Delivery\WP5 - Marketing &amp; Comm\Logos\NLS_logo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95825"/>
            <a:ext cx="280828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305800" cy="1066800"/>
          </a:xfrm>
        </p:spPr>
        <p:txBody>
          <a:bodyPr/>
          <a:lstStyle/>
          <a:p>
            <a:pPr eaLnBrk="1" hangingPunct="1"/>
            <a:r>
              <a:rPr lang="en-GB" altLang="en-US" sz="2400" b="1" smtClean="0">
                <a:solidFill>
                  <a:srgbClr val="002060"/>
                </a:solidFill>
              </a:rPr>
              <a:t>True and Fair Intellectual Property Information: A Corporate Governance Issue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62325" y="1833563"/>
            <a:ext cx="5781675" cy="30003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/>
              <a:t>Accounting for intangibles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/>
              <a:t>Historiographic tour of accounting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/>
              <a:t>Corporate financial accounts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/>
              <a:t>IAS 38 intangibles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 smtClean="0"/>
              <a:t>The </a:t>
            </a:r>
            <a:r>
              <a:rPr lang="en-GB" altLang="en-US" sz="2000" dirty="0"/>
              <a:t>missing </a:t>
            </a:r>
            <a:r>
              <a:rPr lang="en-GB" altLang="en-US" sz="2000" dirty="0" smtClean="0"/>
              <a:t>link: </a:t>
            </a:r>
            <a:r>
              <a:rPr lang="en-GB" altLang="en-US" sz="2000" dirty="0"/>
              <a:t>c</a:t>
            </a:r>
            <a:r>
              <a:rPr lang="en-GB" altLang="en-US" sz="2000" dirty="0" smtClean="0"/>
              <a:t>orporate narrative disclosure?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400" dirty="0" smtClean="0"/>
              <a:t>         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52413" y="6165850"/>
            <a:ext cx="180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/>
              <a:t>©J Denoncourt 2016</a:t>
            </a:r>
          </a:p>
        </p:txBody>
      </p:sp>
      <p:pic>
        <p:nvPicPr>
          <p:cNvPr id="9221" name="Picture 6" descr="MPj044414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29479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6000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Multidisciplinary</a:t>
            </a:r>
            <a:r>
              <a:rPr lang="en-GB" altLang="en-US" sz="3200" dirty="0" smtClean="0">
                <a:solidFill>
                  <a:srgbClr val="0070C0"/>
                </a:solidFill>
              </a:rPr>
              <a:t/>
            </a:r>
            <a:br>
              <a:rPr lang="en-GB" altLang="en-US" sz="3200" dirty="0" smtClean="0">
                <a:solidFill>
                  <a:srgbClr val="0070C0"/>
                </a:solidFill>
              </a:rPr>
            </a:br>
            <a:endParaRPr lang="en-GB" altLang="en-US" sz="3200" b="1" dirty="0" smtClean="0">
              <a:solidFill>
                <a:srgbClr val="7030A0"/>
              </a:solidFill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52413" y="6165850"/>
            <a:ext cx="180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/>
              <a:t>©J Denoncourt 2016</a:t>
            </a:r>
          </a:p>
        </p:txBody>
      </p:sp>
      <p:pic>
        <p:nvPicPr>
          <p:cNvPr id="10244" name="Picture 2" descr="Janice Denoncourt's phot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196975"/>
            <a:ext cx="82073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  <a:t>Corporate value of intangible assets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395288" y="6237288"/>
            <a:ext cx="180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/>
              <a:t>©J Denoncourt 2016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688975" y="3219450"/>
            <a:ext cx="5992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/>
          </a:p>
          <a:p>
            <a:endParaRPr lang="en-GB" altLang="en-US" b="1"/>
          </a:p>
          <a:p>
            <a:endParaRPr lang="en-GB" altLang="en-US" b="1"/>
          </a:p>
          <a:p>
            <a:r>
              <a:rPr lang="en-GB" altLang="en-US" b="1"/>
              <a:t>Banking on IP? </a:t>
            </a:r>
            <a:endParaRPr lang="en-GB" altLang="en-US"/>
          </a:p>
          <a:p>
            <a:r>
              <a:rPr lang="en-US" altLang="en-US"/>
              <a:t>The role of intellectual property and intangible assets in facilitating business finance </a:t>
            </a:r>
          </a:p>
          <a:p>
            <a:r>
              <a:rPr lang="en-GB" altLang="en-US"/>
              <a:t>Final report 2013</a:t>
            </a:r>
          </a:p>
          <a:p>
            <a:endParaRPr lang="en-GB" altLang="zh-CN">
              <a:ea typeface="宋体" panose="02010600030101010101" pitchFamily="2" charset="-122"/>
            </a:endParaRPr>
          </a:p>
        </p:txBody>
      </p:sp>
      <p:pic>
        <p:nvPicPr>
          <p:cNvPr id="11269" name="Picture 3" descr="C:\Documents and Settings\Janice Denoncourt\Local Settings\Temporary Internet Files\Content.IE5\8MRJVAZC\MP9003628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4000500"/>
            <a:ext cx="16129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http://upload.wikimedia.org/wikipedia/en/1/1f/Intellectual_Property_Off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429000"/>
            <a:ext cx="4706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714375" y="5060950"/>
            <a:ext cx="607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1"/>
              <a:t>Final Report from the Expert Group on Intellectual Property Valuation</a:t>
            </a:r>
          </a:p>
          <a:p>
            <a:r>
              <a:rPr lang="en-GB" altLang="en-US"/>
              <a:t>European Commission, 2013</a:t>
            </a:r>
            <a:endParaRPr lang="en-US" altLang="en-US"/>
          </a:p>
        </p:txBody>
      </p:sp>
      <p:pic>
        <p:nvPicPr>
          <p:cNvPr id="11272" name="Picture 2" descr="C:\Documents and Settings\Janice Denoncourt\Local Settings\Temporary Internet Files\Content.IE5\WVWBHUVK\MC90044039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903788"/>
            <a:ext cx="181451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4"/>
          <p:cNvSpPr txBox="1">
            <a:spLocks noChangeArrowheads="1"/>
          </p:cNvSpPr>
          <p:nvPr/>
        </p:nvSpPr>
        <p:spPr bwMode="auto">
          <a:xfrm>
            <a:off x="1979613" y="1341438"/>
            <a:ext cx="5324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/>
              <a:t>Intangible assets are now estimated to represent </a:t>
            </a:r>
          </a:p>
          <a:p>
            <a:pPr algn="ctr"/>
            <a:r>
              <a:rPr lang="en-GB" altLang="en-US" sz="2400" b="1">
                <a:solidFill>
                  <a:srgbClr val="7030A0"/>
                </a:solidFill>
              </a:rPr>
              <a:t>70-80%</a:t>
            </a:r>
            <a:r>
              <a:rPr lang="en-GB" altLang="en-US" sz="2400"/>
              <a:t>  </a:t>
            </a:r>
          </a:p>
          <a:p>
            <a:pPr algn="ctr"/>
            <a:r>
              <a:rPr lang="en-GB" altLang="en-US" sz="2400"/>
              <a:t>of the value of UK companies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  <a:t>Intangible assets (goodwill, IC &amp; IP)</a:t>
            </a:r>
            <a:b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  <a:t>value uncertainty + legal risks</a:t>
            </a:r>
            <a:b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GB" alt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395288" y="6237288"/>
            <a:ext cx="180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/>
              <a:t>©J Denoncourt 2016</a:t>
            </a:r>
          </a:p>
        </p:txBody>
      </p:sp>
      <p:pic>
        <p:nvPicPr>
          <p:cNvPr id="12292" name="Picture 6" descr="MPj042360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47800"/>
            <a:ext cx="532923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83613" cy="9604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Imperative need </a:t>
            </a:r>
            <a:r>
              <a:rPr lang="en-GB" altLang="en-US" sz="2400" b="1" dirty="0">
                <a:solidFill>
                  <a:schemeClr val="accent6">
                    <a:lumMod val="75000"/>
                  </a:schemeClr>
                </a:solidFill>
              </a:rPr>
              <a:t>to measure </a:t>
            </a:r>
            <a:r>
              <a:rPr lang="en-GB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GB" alt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alt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objective </a:t>
            </a:r>
            <a:r>
              <a:rPr lang="en-GB" altLang="en-US" sz="2400" b="1" u="sng" dirty="0">
                <a:solidFill>
                  <a:schemeClr val="accent6">
                    <a:lumMod val="75000"/>
                  </a:schemeClr>
                </a:solidFill>
              </a:rPr>
              <a:t>value </a:t>
            </a:r>
            <a:r>
              <a:rPr lang="en-GB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&amp; </a:t>
            </a:r>
            <a:r>
              <a:rPr lang="en-GB" alt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subjective </a:t>
            </a:r>
            <a:r>
              <a:rPr lang="en-GB" altLang="en-US" sz="2400" b="1" u="sng" dirty="0">
                <a:solidFill>
                  <a:schemeClr val="accent6">
                    <a:lumMod val="75000"/>
                  </a:schemeClr>
                </a:solidFill>
              </a:rPr>
              <a:t>quality </a:t>
            </a:r>
            <a:r>
              <a:rPr lang="en-GB" altLang="en-US" sz="2400" b="1" dirty="0">
                <a:solidFill>
                  <a:schemeClr val="accent6">
                    <a:lumMod val="75000"/>
                  </a:schemeClr>
                </a:solidFill>
              </a:rPr>
              <a:t>of IP </a:t>
            </a:r>
            <a:r>
              <a:rPr lang="en-GB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assets </a:t>
            </a:r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dirty="0" smtClean="0">
                <a:solidFill>
                  <a:srgbClr val="0070C0"/>
                </a:solidFill>
              </a:rPr>
              <a:t/>
            </a:r>
            <a:br>
              <a:rPr lang="en-GB" altLang="en-US" sz="3200" dirty="0" smtClean="0">
                <a:solidFill>
                  <a:srgbClr val="0070C0"/>
                </a:solidFill>
              </a:rPr>
            </a:br>
            <a:endParaRPr lang="en-GB" altLang="en-US" sz="3200" b="1" dirty="0" smtClean="0">
              <a:solidFill>
                <a:srgbClr val="7030A0"/>
              </a:solidFill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188" y="1989138"/>
            <a:ext cx="8353425" cy="17732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2800" b="1" smtClean="0">
                <a:solidFill>
                  <a:srgbClr val="6600CC"/>
                </a:solidFill>
              </a:rPr>
              <a:t>ACCOUNTING DOMINATES 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2800" b="1" smtClean="0">
                <a:solidFill>
                  <a:srgbClr val="6600CC"/>
                </a:solidFill>
              </a:rPr>
              <a:t>IP ASSET VALUATION</a:t>
            </a:r>
            <a:endParaRPr lang="en-GB" altLang="en-US" sz="2000" smtClean="0"/>
          </a:p>
          <a:p>
            <a:pPr marL="0" indent="0" eaLnBrk="1" hangingPunct="1">
              <a:buFontTx/>
              <a:buNone/>
            </a:pPr>
            <a:endParaRPr lang="en-GB" altLang="en-US" sz="2000" smtClean="0"/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52413" y="6165850"/>
            <a:ext cx="180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/>
              <a:t>©J Denoncourt 2016</a:t>
            </a:r>
          </a:p>
        </p:txBody>
      </p:sp>
      <p:pic>
        <p:nvPicPr>
          <p:cNvPr id="13317" name="Picture 6" descr="C:\Users\home\AppData\Local\Microsoft\Windows\INetCache\IE\9YO174U2\numbers-colorful-clip-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006850"/>
            <a:ext cx="9080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Users\home\AppData\Local\Microsoft\Windows\INetCache\IE\9YO174U2\numbers-colorful-clip-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033838"/>
            <a:ext cx="90963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C:\Users\home\AppData\Local\Microsoft\Windows\INetCache\IE\9YO174U2\numbers-colorful-clip-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051300"/>
            <a:ext cx="9080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C:\Users\home\AppData\Local\Microsoft\Windows\INetCache\IE\9YO174U2\numbers-colorful-clip-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4033838"/>
            <a:ext cx="9080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 descr="C:\Users\home\AppData\Local\Microsoft\Windows\INetCache\IE\9YO174U2\numbers-colorful-clip-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6850"/>
            <a:ext cx="9080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6" descr="C:\Users\home\AppData\Local\Microsoft\Windows\INetCache\IE\9YO174U2\numbers-colorful-clip-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4006850"/>
            <a:ext cx="9080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6" descr="C:\Users\home\AppData\Local\Microsoft\Windows\INetCache\IE\9YO174U2\numbers-colorful-clip-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987800"/>
            <a:ext cx="9080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6" descr="C:\Users\home\AppData\Local\Microsoft\Windows\INetCache\IE\9YO174U2\numbers-colorful-clip-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4051300"/>
            <a:ext cx="90963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Rectangle 1"/>
          <p:cNvSpPr>
            <a:spLocks noChangeArrowheads="1"/>
          </p:cNvSpPr>
          <p:nvPr/>
        </p:nvSpPr>
        <p:spPr bwMode="auto">
          <a:xfrm>
            <a:off x="663575" y="5514975"/>
            <a:ext cx="7993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b="1"/>
              <a:t>Accounting standards affect valuation and recording of IP assets.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404813"/>
            <a:ext cx="8731250" cy="14398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  <a:t>IP assets fall within ‘intangible assets’ and are virtually invisible </a:t>
            </a:r>
            <a:b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altLang="en-US" b="1" dirty="0" smtClean="0">
                <a:solidFill>
                  <a:schemeClr val="accent6">
                    <a:lumMod val="75000"/>
                  </a:schemeClr>
                </a:solidFill>
              </a:rPr>
              <a:t>in traditional financial accounts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233363" y="6165850"/>
            <a:ext cx="2341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©J Denoncourt 2016</a:t>
            </a:r>
          </a:p>
        </p:txBody>
      </p:sp>
      <p:pic>
        <p:nvPicPr>
          <p:cNvPr id="14340" name="Picture 2" descr="C:\Users\home\AppData\Local\Microsoft\Windows\INetCache\IE\WSLL224M\invisible-ma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060575"/>
            <a:ext cx="374491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531813" y="5229225"/>
            <a:ext cx="8351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 b="1"/>
              <a:t>Under IAS 38 internally developed IP is an expense and ‘off balance sheet’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</Template>
  <TotalTime>4121</TotalTime>
  <Words>934</Words>
  <Application>Microsoft Office PowerPoint</Application>
  <PresentationFormat>On-screen Show (4:3)</PresentationFormat>
  <Paragraphs>143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Verdana</vt:lpstr>
      <vt:lpstr>Arial</vt:lpstr>
      <vt:lpstr>Times New Roman</vt:lpstr>
      <vt:lpstr>Times</vt:lpstr>
      <vt:lpstr>Wingdings 2</vt:lpstr>
      <vt:lpstr>Wingdings 3</vt:lpstr>
      <vt:lpstr>宋体</vt:lpstr>
      <vt:lpstr>Garamond</vt:lpstr>
      <vt:lpstr>MS PGothic</vt:lpstr>
      <vt:lpstr>1_blank</vt:lpstr>
      <vt:lpstr> True and fair intellectual property information:  a corporate governance issue   </vt:lpstr>
      <vt:lpstr>About me…Janice Denoncourt</vt:lpstr>
      <vt:lpstr>Intellectual Property Research Group </vt:lpstr>
      <vt:lpstr>True and Fair Intellectual Property Information: A Corporate Governance Issue</vt:lpstr>
      <vt:lpstr>Multidisciplinary </vt:lpstr>
      <vt:lpstr>Corporate value of intangible assets</vt:lpstr>
      <vt:lpstr>Intangible assets (goodwill, IC &amp; IP) value uncertainty + legal risks </vt:lpstr>
      <vt:lpstr>Imperative need to measure   objective value &amp; subjective quality of IP assets   </vt:lpstr>
      <vt:lpstr>IP assets fall within ‘intangible assets’ and are virtually invisible  in traditional financial accounts</vt:lpstr>
      <vt:lpstr>Transforming money The Money Lender and his Wife (1514) </vt:lpstr>
      <vt:lpstr>Updated in 1539 to highlight the emerging ‘accounting’ discipline  </vt:lpstr>
      <vt:lpstr>Men of Progress - 19 American inventors</vt:lpstr>
      <vt:lpstr>Behavioural finance</vt:lpstr>
      <vt:lpstr>Leaving IP ‘off balance’ sheet is not a justifiable proposition</vt:lpstr>
      <vt:lpstr>PowerPoint Presentation</vt:lpstr>
      <vt:lpstr>Section 396 Companies Act 2006 (UK)</vt:lpstr>
      <vt:lpstr>True and fair view of corporate performance</vt:lpstr>
      <vt:lpstr>The Missing Link?  Narrative corporate disclosure of IP assets</vt:lpstr>
      <vt:lpstr>No bespoke regulatory guidance for  IP asset &amp; strategy disclosure</vt:lpstr>
      <vt:lpstr>We get the innovations, companies and  the world we deserve</vt:lpstr>
      <vt:lpstr>Publications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Denoncourt, Janice</dc:creator>
  <cp:lastModifiedBy>Sullivan, Linda</cp:lastModifiedBy>
  <cp:revision>697</cp:revision>
  <cp:lastPrinted>2015-08-24T11:50:06Z</cp:lastPrinted>
  <dcterms:created xsi:type="dcterms:W3CDTF">1601-01-01T00:00:00Z</dcterms:created>
  <dcterms:modified xsi:type="dcterms:W3CDTF">2016-10-12T15:00:37Z</dcterms:modified>
</cp:coreProperties>
</file>