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5" r:id="rId2"/>
    <p:sldId id="256" r:id="rId3"/>
    <p:sldId id="281" r:id="rId4"/>
    <p:sldId id="304" r:id="rId5"/>
    <p:sldId id="285" r:id="rId6"/>
    <p:sldId id="320" r:id="rId7"/>
    <p:sldId id="316" r:id="rId8"/>
    <p:sldId id="319" r:id="rId9"/>
    <p:sldId id="318" r:id="rId10"/>
    <p:sldId id="310" r:id="rId11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291E8-5A72-4175-8FD3-B0BF8B9DE87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0C2F7-444F-4E01-A200-5C1EE9CB7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5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77B70-1BA1-4376-8E6C-37B334440229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9D25E-5F51-4656-8D01-746E8C6B2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624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9D25E-5F51-4656-8D01-746E8C6B2EB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28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9D25E-5F51-4656-8D01-746E8C6B2EB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125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9D25E-5F51-4656-8D01-746E8C6B2EB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14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9D25E-5F51-4656-8D01-746E8C6B2EB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242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9D25E-5F51-4656-8D01-746E8C6B2EB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023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9D25E-5F51-4656-8D01-746E8C6B2EB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690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9D25E-5F51-4656-8D01-746E8C6B2EB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283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9D25E-5F51-4656-8D01-746E8C6B2EB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023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6300" y="776288"/>
            <a:ext cx="495300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228600" indent="-228600">
              <a:buAutoNum type="arabicParenR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9D25E-5F51-4656-8D01-746E8C6B2EB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0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8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04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88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48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77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21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56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11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00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0CAFF-AB72-43FE-95C3-95BD13EC8717}" type="datetimeFigureOut">
              <a:rPr lang="en-GB" smtClean="0"/>
              <a:t>12/10/2016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12F43-C0C9-4F17-A466-2274861C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72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C:\WINNT\Temp\Temporary%20Internet%20Files\OLK4\NLS_Logo_FullRes.gi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anice.denoncourt@ntu.ac.uk" TargetMode="Externa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1.jp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C:\WINNT\Temp\Temporary%20Internet%20Files\OLK4\NLS_Logo_FullRes.gif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Nottingham%20Creative%20IP/Book/E-Version/IP%20e-version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lectualpropertymagazine.com/design/getting-creative-117271.htm?origin=internalSearc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7944" y="1663943"/>
            <a:ext cx="844857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000" dirty="0" smtClean="0">
                <a:solidFill>
                  <a:srgbClr val="00B050"/>
                </a:solidFill>
              </a:rPr>
              <a:t>European Intellectual Property Teachers’ Network</a:t>
            </a:r>
          </a:p>
          <a:p>
            <a:r>
              <a:rPr lang="en-US" altLang="en-US" sz="2000" dirty="0">
                <a:solidFill>
                  <a:srgbClr val="00B050"/>
                </a:solidFill>
              </a:rPr>
              <a:t>9</a:t>
            </a:r>
            <a:r>
              <a:rPr lang="en-US" altLang="en-US" sz="2000" dirty="0" smtClean="0">
                <a:solidFill>
                  <a:srgbClr val="00B050"/>
                </a:solidFill>
              </a:rPr>
              <a:t>th Annual Workshop2016</a:t>
            </a:r>
          </a:p>
          <a:p>
            <a:r>
              <a:rPr lang="en-US" altLang="en-US" sz="2000" dirty="0" smtClean="0">
                <a:solidFill>
                  <a:srgbClr val="00B050"/>
                </a:solidFill>
              </a:rPr>
              <a:t>University of Library Studies and Information Technologies Sofia, Bulgaria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06" y="6093296"/>
            <a:ext cx="548258" cy="54825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E5E2-03F7-4E0E-9A65-ACABAC3F3F84}" type="datetime1">
              <a:rPr lang="en-GB" smtClean="0"/>
              <a:t>12/10/2016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E685BE8-A492-47C8-BA9E-1915B4683580}" type="slidenum">
              <a:rPr lang="en-GB" smtClean="0"/>
              <a:t>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1570"/>
          </a:xfrm>
          <a:prstGeom prst="rect">
            <a:avLst/>
          </a:prstGeom>
        </p:spPr>
      </p:pic>
      <p:pic>
        <p:nvPicPr>
          <p:cNvPr id="8" name="Picture 4" descr="C:\WINNT\Temp\Temporary Internet Files\OLK4\NLS_Logo_FullRes.gif"/>
          <p:cNvPicPr>
            <a:picLocks noGrp="1" noChangeAspect="1" noChangeArrowheads="1"/>
          </p:cNvPicPr>
          <p:nvPr>
            <p:ph type="ctrTitle"/>
          </p:nvPr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07807" y="5470291"/>
            <a:ext cx="1592262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03568" y="5707519"/>
            <a:ext cx="32560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Janice </a:t>
            </a:r>
            <a:r>
              <a:rPr lang="en-GB" b="1" dirty="0" err="1" smtClean="0">
                <a:solidFill>
                  <a:srgbClr val="00B050"/>
                </a:solidFill>
              </a:rPr>
              <a:t>Denoncourt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GB" dirty="0" smtClean="0">
                <a:solidFill>
                  <a:srgbClr val="00B050"/>
                </a:solidFill>
              </a:rPr>
              <a:t>orcid.org/0000-0003-2176-8935 </a:t>
            </a:r>
          </a:p>
          <a:p>
            <a:pPr algn="ctr"/>
            <a:r>
              <a:rPr lang="en-GB" dirty="0" smtClean="0">
                <a:solidFill>
                  <a:srgbClr val="00B050"/>
                </a:solidFill>
              </a:rPr>
              <a:t>4-5 July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1792" y="3046469"/>
            <a:ext cx="7920880" cy="173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400" dirty="0" smtClean="0">
              <a:solidFill>
                <a:srgbClr val="FF0000"/>
              </a:solidFill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 Creative Identity and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Intellectual Property</a:t>
            </a:r>
            <a:endParaRPr lang="en-GB" sz="3600" b="1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14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7712" y="1268760"/>
            <a:ext cx="844857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80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25388" y="1412777"/>
            <a:ext cx="8448576" cy="12241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endParaRPr lang="en-GB" sz="2400" i="1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9600" i="1" dirty="0" smtClean="0">
                <a:solidFill>
                  <a:srgbClr val="00B050"/>
                </a:solidFill>
              </a:rPr>
              <a:t>Nottingham Creative Intellectual Property Project</a:t>
            </a:r>
          </a:p>
          <a:p>
            <a:pPr>
              <a:lnSpc>
                <a:spcPct val="120000"/>
              </a:lnSpc>
            </a:pPr>
            <a:endParaRPr lang="en-GB" sz="96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06" y="6093296"/>
            <a:ext cx="548258" cy="54825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E5E2-03F7-4E0E-9A65-ACABAC3F3F84}" type="datetime1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E685BE8-A492-47C8-BA9E-1915B4683580}" type="slidenum">
              <a:rPr lang="en-GB" smtClean="0"/>
              <a:t>10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15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5616" y="2852936"/>
            <a:ext cx="662473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Thank you!</a:t>
            </a:r>
          </a:p>
          <a:p>
            <a:pPr algn="ctr"/>
            <a:endParaRPr lang="en-GB" sz="2800" dirty="0">
              <a:solidFill>
                <a:srgbClr val="00B050"/>
              </a:solidFill>
            </a:endParaRPr>
          </a:p>
          <a:p>
            <a:pPr algn="ctr"/>
            <a:r>
              <a:rPr lang="en-GB" sz="2800" b="1" dirty="0" smtClean="0">
                <a:solidFill>
                  <a:srgbClr val="00B050"/>
                </a:solidFill>
              </a:rPr>
              <a:t>Janice </a:t>
            </a:r>
            <a:r>
              <a:rPr lang="en-GB" sz="2800" b="1" dirty="0" err="1" smtClean="0">
                <a:solidFill>
                  <a:srgbClr val="00B050"/>
                </a:solidFill>
              </a:rPr>
              <a:t>Denoncourt</a:t>
            </a:r>
            <a:endParaRPr lang="en-GB" sz="2800" b="1" dirty="0" smtClean="0">
              <a:solidFill>
                <a:srgbClr val="00B050"/>
              </a:solidFill>
            </a:endParaRPr>
          </a:p>
          <a:p>
            <a:pPr algn="ctr"/>
            <a:endParaRPr lang="en-GB" sz="2800" dirty="0">
              <a:solidFill>
                <a:srgbClr val="00B050"/>
              </a:solidFill>
            </a:endParaRPr>
          </a:p>
          <a:p>
            <a:pPr algn="ctr"/>
            <a:r>
              <a:rPr lang="en-GB" sz="2000" dirty="0" smtClean="0">
                <a:solidFill>
                  <a:srgbClr val="00B050"/>
                </a:solidFill>
              </a:rPr>
              <a:t>Twitter:  @</a:t>
            </a:r>
            <a:r>
              <a:rPr lang="en-GB" sz="2000" dirty="0" err="1" smtClean="0">
                <a:solidFill>
                  <a:srgbClr val="00B050"/>
                </a:solidFill>
              </a:rPr>
              <a:t>JanDenoncourt</a:t>
            </a:r>
            <a:endParaRPr lang="en-GB" sz="2000" dirty="0" smtClean="0">
              <a:solidFill>
                <a:srgbClr val="00B050"/>
              </a:solidFill>
            </a:endParaRPr>
          </a:p>
          <a:p>
            <a:pPr algn="ctr"/>
            <a:r>
              <a:rPr lang="en-GB" sz="2000" dirty="0" smtClean="0">
                <a:solidFill>
                  <a:srgbClr val="00B050"/>
                </a:solidFill>
                <a:hlinkClick r:id="rId5"/>
              </a:rPr>
              <a:t>Janice.denoncourt@ntu.ac.uk</a:t>
            </a:r>
            <a:endParaRPr lang="en-GB" sz="2000" dirty="0" smtClean="0">
              <a:solidFill>
                <a:srgbClr val="00B050"/>
              </a:solidFill>
            </a:endParaRPr>
          </a:p>
          <a:p>
            <a:pPr algn="ctr"/>
            <a:r>
              <a:rPr lang="en-GB" sz="2000" dirty="0" err="1" smtClean="0">
                <a:solidFill>
                  <a:srgbClr val="00B050"/>
                </a:solidFill>
              </a:rPr>
              <a:t>ResearchGate</a:t>
            </a:r>
            <a:endParaRPr lang="en-GB" sz="2000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65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08013"/>
            <a:ext cx="2002511" cy="5239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824977"/>
            <a:ext cx="929162" cy="8706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794" y="6003694"/>
            <a:ext cx="2265794" cy="6533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93" b="11469"/>
          <a:stretch/>
        </p:blipFill>
        <p:spPr>
          <a:xfrm>
            <a:off x="-17758" y="-27380"/>
            <a:ext cx="9161758" cy="4714042"/>
          </a:xfrm>
          <a:prstGeom prst="rect">
            <a:avLst/>
          </a:prstGeom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88157" y="4797152"/>
            <a:ext cx="89676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000" dirty="0" smtClean="0"/>
              <a:t>The Nottingham Creative Intellectual Property Project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1734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5388" y="3185190"/>
            <a:ext cx="7126932" cy="1755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 smtClean="0"/>
              <a:t>        A multidisciplinary public legal education collaboration 2014-2016:</a:t>
            </a:r>
          </a:p>
          <a:p>
            <a:endParaRPr lang="en-US" alt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Led by the Nottingham Law School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Legal Advice Centre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IP Research Group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The Hive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School of Art &amp; Design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06" y="6093296"/>
            <a:ext cx="548258" cy="54825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E5E2-03F7-4E0E-9A65-ACABAC3F3F84}" type="datetime1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E685BE8-A492-47C8-BA9E-1915B4683580}" type="slidenum">
              <a:rPr lang="en-GB" smtClean="0"/>
              <a:t>3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1570"/>
          </a:xfrm>
          <a:prstGeom prst="rect">
            <a:avLst/>
          </a:prstGeom>
        </p:spPr>
      </p:pic>
      <p:pic>
        <p:nvPicPr>
          <p:cNvPr id="8" name="Picture 4" descr="C:\WINNT\Temp\Temporary Internet Files\OLK4\NLS_Logo_FullRes.gif"/>
          <p:cNvPicPr>
            <a:picLocks noGrp="1" noChangeAspect="1" noChangeArrowheads="1"/>
          </p:cNvPicPr>
          <p:nvPr>
            <p:ph type="ctrTitle"/>
          </p:nvPr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11834" y="1442863"/>
            <a:ext cx="1262130" cy="9060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7" descr="LW_Logo_RGB_300px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59" y="1343885"/>
            <a:ext cx="1077004" cy="107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472" y="3669641"/>
            <a:ext cx="2235696" cy="223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848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06" y="6093296"/>
            <a:ext cx="548258" cy="54825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E5E2-03F7-4E0E-9A65-ACABAC3F3F84}" type="datetime1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E685BE8-A492-47C8-BA9E-1915B4683580}" type="slidenum">
              <a:rPr lang="en-GB" smtClean="0"/>
              <a:t>4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1570"/>
          </a:xfrm>
          <a:prstGeom prst="rect">
            <a:avLst/>
          </a:prstGeom>
        </p:spPr>
      </p:pic>
      <p:pic>
        <p:nvPicPr>
          <p:cNvPr id="1027" name="0F71965D-E768-4301-8D0C-2C3DAF9E4BAE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01" y="1486797"/>
            <a:ext cx="7069597" cy="486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10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1556792"/>
            <a:ext cx="844857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80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97426" y="1340768"/>
            <a:ext cx="8448576" cy="47525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endParaRPr lang="en-GB" sz="2400" i="1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12800" i="1" dirty="0" smtClean="0">
                <a:solidFill>
                  <a:srgbClr val="0070C0"/>
                </a:solidFill>
              </a:rPr>
              <a:t>Nottingham Intellectual  Property </a:t>
            </a:r>
          </a:p>
          <a:p>
            <a:pPr>
              <a:lnSpc>
                <a:spcPct val="120000"/>
              </a:lnSpc>
            </a:pPr>
            <a:r>
              <a:rPr lang="en-GB" sz="12800" i="1" dirty="0" smtClean="0">
                <a:solidFill>
                  <a:srgbClr val="0070C0"/>
                </a:solidFill>
              </a:rPr>
              <a:t>Guide for Creatives</a:t>
            </a:r>
            <a:endParaRPr lang="en-GB" sz="12800" dirty="0" smtClean="0"/>
          </a:p>
          <a:p>
            <a:pPr>
              <a:lnSpc>
                <a:spcPct val="120000"/>
              </a:lnSpc>
            </a:pPr>
            <a:r>
              <a:rPr lang="en-GB" sz="7400" dirty="0" smtClean="0">
                <a:solidFill>
                  <a:srgbClr val="E838C2"/>
                </a:solidFill>
              </a:rPr>
              <a:t>Launched on 27 May 2015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9600" dirty="0">
                <a:solidFill>
                  <a:schemeClr val="tx1"/>
                </a:solidFill>
              </a:rPr>
              <a:t>D</a:t>
            </a:r>
            <a:r>
              <a:rPr lang="en-GB" sz="9600" dirty="0" smtClean="0">
                <a:solidFill>
                  <a:schemeClr val="tx1"/>
                </a:solidFill>
              </a:rPr>
              <a:t>raws </a:t>
            </a:r>
            <a:r>
              <a:rPr lang="en-GB" sz="9600" dirty="0">
                <a:solidFill>
                  <a:schemeClr val="tx1"/>
                </a:solidFill>
              </a:rPr>
              <a:t>from </a:t>
            </a:r>
            <a:r>
              <a:rPr lang="en-GB" sz="9600" dirty="0" smtClean="0">
                <a:solidFill>
                  <a:schemeClr val="tx1"/>
                </a:solidFill>
              </a:rPr>
              <a:t>events to provide simple </a:t>
            </a:r>
            <a:r>
              <a:rPr lang="en-GB" sz="9600" dirty="0">
                <a:solidFill>
                  <a:schemeClr val="tx1"/>
                </a:solidFill>
              </a:rPr>
              <a:t>and accessible understanding of </a:t>
            </a:r>
            <a:r>
              <a:rPr lang="en-GB" sz="9600" dirty="0" smtClean="0">
                <a:solidFill>
                  <a:schemeClr val="tx1"/>
                </a:solidFill>
              </a:rPr>
              <a:t>IP to help creatives safeguard their </a:t>
            </a:r>
            <a:r>
              <a:rPr lang="en-GB" sz="9600" dirty="0">
                <a:solidFill>
                  <a:schemeClr val="tx1"/>
                </a:solidFill>
              </a:rPr>
              <a:t>ideas </a:t>
            </a:r>
            <a:r>
              <a:rPr lang="en-GB" sz="9600" dirty="0" smtClean="0">
                <a:solidFill>
                  <a:schemeClr val="tx1"/>
                </a:solidFill>
              </a:rPr>
              <a:t>and businesses.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chemeClr val="tx1"/>
                </a:solidFill>
              </a:rPr>
              <a:t>Demonstrates </a:t>
            </a:r>
            <a:r>
              <a:rPr lang="en-GB" sz="9600" dirty="0">
                <a:solidFill>
                  <a:schemeClr val="tx1"/>
                </a:solidFill>
              </a:rPr>
              <a:t>how </a:t>
            </a:r>
            <a:r>
              <a:rPr lang="en-GB" sz="9600" dirty="0" smtClean="0">
                <a:solidFill>
                  <a:schemeClr val="tx1"/>
                </a:solidFill>
              </a:rPr>
              <a:t>IP applies </a:t>
            </a:r>
            <a:r>
              <a:rPr lang="en-GB" sz="9600" dirty="0">
                <a:solidFill>
                  <a:schemeClr val="tx1"/>
                </a:solidFill>
              </a:rPr>
              <a:t>in the creative industries context through case </a:t>
            </a:r>
            <a:r>
              <a:rPr lang="en-GB" sz="9600" dirty="0" smtClean="0">
                <a:solidFill>
                  <a:schemeClr val="tx1"/>
                </a:solidFill>
              </a:rPr>
              <a:t>studies. 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9600" dirty="0" smtClean="0">
                <a:solidFill>
                  <a:schemeClr val="tx1"/>
                </a:solidFill>
              </a:rPr>
              <a:t>Provides advice about how </a:t>
            </a:r>
            <a:r>
              <a:rPr lang="en-GB" sz="9600" dirty="0">
                <a:solidFill>
                  <a:schemeClr val="tx1"/>
                </a:solidFill>
              </a:rPr>
              <a:t>to prepare when entering a collaborative project or meeting a </a:t>
            </a:r>
            <a:r>
              <a:rPr lang="en-GB" sz="9600" dirty="0" smtClean="0">
                <a:solidFill>
                  <a:schemeClr val="tx1"/>
                </a:solidFill>
              </a:rPr>
              <a:t>lawyer.</a:t>
            </a:r>
            <a:endParaRPr lang="en-GB" sz="1800" dirty="0"/>
          </a:p>
          <a:p>
            <a:pPr algn="l"/>
            <a:endParaRPr lang="en-US" alt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06" y="6093296"/>
            <a:ext cx="548258" cy="54825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E5E2-03F7-4E0E-9A65-ACABAC3F3F84}" type="datetime1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E685BE8-A492-47C8-BA9E-1915B4683580}" type="slidenum">
              <a:rPr lang="en-GB" smtClean="0"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3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1556792"/>
            <a:ext cx="844857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80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95536" y="1587579"/>
            <a:ext cx="8448576" cy="37444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endParaRPr lang="en-GB" sz="1800" dirty="0"/>
          </a:p>
          <a:p>
            <a:pPr algn="l">
              <a:lnSpc>
                <a:spcPct val="120000"/>
              </a:lnSpc>
            </a:pPr>
            <a:r>
              <a:rPr lang="en-GB" sz="2800" dirty="0" smtClean="0">
                <a:solidFill>
                  <a:schemeClr val="tx1"/>
                </a:solidFill>
              </a:rPr>
              <a:t>Led to a second project:</a:t>
            </a:r>
          </a:p>
          <a:p>
            <a:pPr algn="l">
              <a:lnSpc>
                <a:spcPct val="120000"/>
              </a:lnSpc>
            </a:pPr>
            <a:endParaRPr lang="en-GB" sz="2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GB" sz="2800" dirty="0" smtClean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800" dirty="0" smtClean="0">
                <a:solidFill>
                  <a:srgbClr val="7030A0"/>
                </a:solidFill>
              </a:rPr>
              <a:t>UK Intellectual Property Office </a:t>
            </a:r>
          </a:p>
          <a:p>
            <a:pPr>
              <a:lnSpc>
                <a:spcPct val="120000"/>
              </a:lnSpc>
            </a:pPr>
            <a:r>
              <a:rPr lang="en-GB" sz="2800" dirty="0" err="1" smtClean="0">
                <a:solidFill>
                  <a:srgbClr val="FF33CC"/>
                </a:solidFill>
              </a:rPr>
              <a:t>StudentshIP</a:t>
            </a:r>
            <a:r>
              <a:rPr lang="en-GB" sz="2800" dirty="0" smtClean="0">
                <a:solidFill>
                  <a:srgbClr val="FF33CC"/>
                </a:solidFill>
              </a:rPr>
              <a:t> </a:t>
            </a:r>
            <a:r>
              <a:rPr lang="en-GB" sz="2800" dirty="0">
                <a:solidFill>
                  <a:srgbClr val="FF33CC"/>
                </a:solidFill>
              </a:rPr>
              <a:t>Enterprise Awards 2015</a:t>
            </a:r>
            <a:r>
              <a:rPr lang="en-GB" sz="2800" dirty="0"/>
              <a:t> </a:t>
            </a:r>
            <a:endParaRPr lang="en-GB" sz="2800" dirty="0" smtClean="0"/>
          </a:p>
          <a:p>
            <a:pPr>
              <a:lnSpc>
                <a:spcPct val="120000"/>
              </a:lnSpc>
            </a:pPr>
            <a:r>
              <a:rPr lang="en-GB" sz="2800" b="1" dirty="0" smtClean="0">
                <a:solidFill>
                  <a:srgbClr val="FF0000"/>
                </a:solidFill>
              </a:rPr>
              <a:t>NLS awarded £24,980</a:t>
            </a:r>
            <a:endParaRPr lang="en-GB" sz="2800" b="1" dirty="0">
              <a:solidFill>
                <a:srgbClr val="FF0000"/>
              </a:solidFill>
            </a:endParaRPr>
          </a:p>
          <a:p>
            <a:pPr algn="l"/>
            <a:endParaRPr lang="en-US" alt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06" y="6093296"/>
            <a:ext cx="548258" cy="54825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E5E2-03F7-4E0E-9A65-ACABAC3F3F84}" type="datetime1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E685BE8-A492-47C8-BA9E-1915B4683580}" type="slidenum">
              <a:rPr lang="en-GB" smtClean="0"/>
              <a:t>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15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495" y="1340768"/>
            <a:ext cx="3454186" cy="226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6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7712" y="1321110"/>
            <a:ext cx="844857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800" dirty="0"/>
          </a:p>
        </p:txBody>
      </p:sp>
      <p:sp>
        <p:nvSpPr>
          <p:cNvPr id="12" name="Rectangle 3">
            <a:hlinkClick r:id="rId3" action="ppaction://hlinkfile"/>
          </p:cNvPr>
          <p:cNvSpPr txBox="1">
            <a:spLocks noChangeArrowheads="1"/>
          </p:cNvSpPr>
          <p:nvPr/>
        </p:nvSpPr>
        <p:spPr>
          <a:xfrm>
            <a:off x="325388" y="2998315"/>
            <a:ext cx="8448576" cy="319294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chemeClr val="tx1"/>
                </a:solidFill>
              </a:rPr>
              <a:t>: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06" y="6093296"/>
            <a:ext cx="548258" cy="54825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8224" y="4365104"/>
            <a:ext cx="2259006" cy="1586885"/>
          </a:xfrm>
        </p:spPr>
        <p:txBody>
          <a:bodyPr/>
          <a:lstStyle/>
          <a:p>
            <a:r>
              <a:rPr lang="en-GB" dirty="0" err="1">
                <a:solidFill>
                  <a:schemeClr val="tx1"/>
                </a:solidFill>
              </a:rPr>
              <a:t>Denoncourt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dirty="0" smtClean="0">
                <a:solidFill>
                  <a:schemeClr val="tx1"/>
                </a:solidFill>
              </a:rPr>
              <a:t>J., </a:t>
            </a:r>
            <a:r>
              <a:rPr lang="en-GB" dirty="0" err="1" smtClean="0">
                <a:solidFill>
                  <a:schemeClr val="tx1"/>
                </a:solidFill>
              </a:rPr>
              <a:t>Jarman</a:t>
            </a:r>
            <a:r>
              <a:rPr lang="en-GB" dirty="0" smtClean="0">
                <a:solidFill>
                  <a:schemeClr val="tx1"/>
                </a:solidFill>
              </a:rPr>
              <a:t>, J. </a:t>
            </a:r>
            <a:r>
              <a:rPr lang="en-GB" i="1" dirty="0" smtClean="0">
                <a:solidFill>
                  <a:schemeClr val="tx1"/>
                </a:solidFill>
              </a:rPr>
              <a:t>et </a:t>
            </a:r>
            <a:r>
              <a:rPr lang="en-GB" i="1" dirty="0">
                <a:solidFill>
                  <a:schemeClr val="tx1"/>
                </a:solidFill>
              </a:rPr>
              <a:t>al </a:t>
            </a:r>
            <a:r>
              <a:rPr lang="en-GB" dirty="0">
                <a:solidFill>
                  <a:schemeClr val="tx1"/>
                </a:solidFill>
              </a:rPr>
              <a:t>(2016) </a:t>
            </a:r>
            <a:r>
              <a:rPr lang="en-GB" i="1" dirty="0">
                <a:solidFill>
                  <a:schemeClr val="tx1"/>
                </a:solidFill>
              </a:rPr>
              <a:t>Intellectual Property Notebook</a:t>
            </a:r>
            <a:r>
              <a:rPr lang="en-GB" dirty="0">
                <a:solidFill>
                  <a:schemeClr val="tx1"/>
                </a:solidFill>
              </a:rPr>
              <a:t>, Nottingham </a:t>
            </a:r>
            <a:r>
              <a:rPr lang="en-GB" dirty="0" smtClean="0">
                <a:solidFill>
                  <a:schemeClr val="tx1"/>
                </a:solidFill>
              </a:rPr>
              <a:t>Trent University </a:t>
            </a:r>
            <a:r>
              <a:rPr lang="en-GB" dirty="0">
                <a:solidFill>
                  <a:schemeClr val="tx1"/>
                </a:solidFill>
              </a:rPr>
              <a:t>Publications, Nottingham ISBN 978-0-9931112-2-8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E685BE8-A492-47C8-BA9E-1915B4683580}" type="slidenum">
              <a:rPr lang="en-GB" smtClean="0"/>
              <a:t>7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15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876" y="1270365"/>
            <a:ext cx="83390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>
                <a:solidFill>
                  <a:srgbClr val="00B050"/>
                </a:solidFill>
              </a:rPr>
              <a:t>Intellectual Property Notebook:  </a:t>
            </a:r>
          </a:p>
          <a:p>
            <a:pPr algn="ctr"/>
            <a:r>
              <a:rPr lang="en-GB" sz="3200" i="1" dirty="0" smtClean="0">
                <a:solidFill>
                  <a:srgbClr val="00B050"/>
                </a:solidFill>
              </a:rPr>
              <a:t>Degree shows &amp; displaying your creative work</a:t>
            </a:r>
          </a:p>
          <a:p>
            <a:pPr algn="ctr"/>
            <a:r>
              <a:rPr lang="en-GB" i="1" dirty="0" smtClean="0">
                <a:solidFill>
                  <a:srgbClr val="00B050"/>
                </a:solidFill>
              </a:rPr>
              <a:t>Launched June 2016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577450"/>
            <a:ext cx="3384376" cy="429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65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7712" y="1321110"/>
            <a:ext cx="844857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80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25388" y="2542579"/>
            <a:ext cx="8711108" cy="24137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B050"/>
                </a:solidFill>
              </a:rPr>
              <a:t>Chapter One </a:t>
            </a:r>
            <a:r>
              <a:rPr lang="en-GB" sz="2400" dirty="0" smtClean="0">
                <a:solidFill>
                  <a:schemeClr val="tx1"/>
                </a:solidFill>
              </a:rPr>
              <a:t>– Degree Shows and Displaying your Creative 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B050"/>
                </a:solidFill>
              </a:rPr>
              <a:t>Chapter Two </a:t>
            </a:r>
            <a:r>
              <a:rPr lang="en-GB" sz="2400" dirty="0" smtClean="0">
                <a:solidFill>
                  <a:schemeClr val="tx1"/>
                </a:solidFill>
              </a:rPr>
              <a:t>– Displaying your Creative Work as a Professiona</a:t>
            </a:r>
            <a:r>
              <a:rPr lang="en-GB" sz="2400" dirty="0">
                <a:solidFill>
                  <a:schemeClr val="tx1"/>
                </a:solidFill>
              </a:rPr>
              <a:t>l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B050"/>
                </a:solidFill>
              </a:rPr>
              <a:t>Chapter Three </a:t>
            </a:r>
            <a:r>
              <a:rPr lang="en-GB" sz="2400" dirty="0" smtClean="0">
                <a:solidFill>
                  <a:schemeClr val="tx1"/>
                </a:solidFill>
              </a:rPr>
              <a:t>– Becoming and Entrepreneurial Creative</a:t>
            </a: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06" y="6093296"/>
            <a:ext cx="548258" cy="54825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E5E2-03F7-4E0E-9A65-ACABAC3F3F84}" type="datetime1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E685BE8-A492-47C8-BA9E-1915B4683580}" type="slidenum">
              <a:rPr lang="en-GB" smtClean="0"/>
              <a:t>8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15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876" y="1475779"/>
            <a:ext cx="8339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 smtClean="0">
                <a:solidFill>
                  <a:srgbClr val="00B050"/>
                </a:solidFill>
              </a:rPr>
              <a:t>The Creative Identity and Intellectual Property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709" y="4120834"/>
            <a:ext cx="2751584" cy="197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57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47712" y="1321110"/>
            <a:ext cx="844857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80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47712" y="2204864"/>
            <a:ext cx="8448576" cy="25038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400" dirty="0" err="1">
                <a:solidFill>
                  <a:schemeClr val="tx1"/>
                </a:solidFill>
              </a:rPr>
              <a:t>Denoncourt</a:t>
            </a:r>
            <a:r>
              <a:rPr lang="en-GB" sz="2400" dirty="0">
                <a:solidFill>
                  <a:schemeClr val="tx1"/>
                </a:solidFill>
              </a:rPr>
              <a:t>, J.   </a:t>
            </a:r>
            <a:r>
              <a:rPr lang="en-GB" sz="2400" b="1" dirty="0" smtClean="0">
                <a:solidFill>
                  <a:srgbClr val="00B050"/>
                </a:solidFill>
              </a:rPr>
              <a:t>‘</a:t>
            </a:r>
            <a:r>
              <a:rPr lang="en-GB" sz="2400" b="1" dirty="0">
                <a:solidFill>
                  <a:srgbClr val="00B050"/>
                </a:solidFill>
              </a:rPr>
              <a:t>The Creative Identity and Intellectual Property’ </a:t>
            </a:r>
            <a:r>
              <a:rPr lang="en-GB" sz="2400" dirty="0">
                <a:solidFill>
                  <a:schemeClr val="tx1"/>
                </a:solidFill>
              </a:rPr>
              <a:t>(2016) </a:t>
            </a:r>
            <a:r>
              <a:rPr lang="en-GB" sz="2400" i="1" dirty="0" smtClean="0">
                <a:solidFill>
                  <a:schemeClr val="tx1"/>
                </a:solidFill>
              </a:rPr>
              <a:t>Nottingham </a:t>
            </a:r>
            <a:r>
              <a:rPr lang="en-GB" sz="2400" i="1" dirty="0">
                <a:solidFill>
                  <a:schemeClr val="tx1"/>
                </a:solidFill>
              </a:rPr>
              <a:t>Law </a:t>
            </a:r>
            <a:r>
              <a:rPr lang="en-GB" sz="2400" i="1" dirty="0" smtClean="0">
                <a:solidFill>
                  <a:schemeClr val="tx1"/>
                </a:solidFill>
              </a:rPr>
              <a:t>Journal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Vol</a:t>
            </a:r>
            <a:r>
              <a:rPr lang="en-GB" sz="2400" dirty="0">
                <a:solidFill>
                  <a:schemeClr val="tx1"/>
                </a:solidFill>
              </a:rPr>
              <a:t>. 25, pp39-55, ISSN </a:t>
            </a:r>
            <a:r>
              <a:rPr lang="en-GB" sz="2400" dirty="0" smtClean="0">
                <a:solidFill>
                  <a:schemeClr val="tx1"/>
                </a:solidFill>
              </a:rPr>
              <a:t>0965-0660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Denoncourt</a:t>
            </a:r>
            <a:r>
              <a:rPr lang="en-US" sz="2400" dirty="0">
                <a:solidFill>
                  <a:schemeClr val="tx1"/>
                </a:solidFill>
              </a:rPr>
              <a:t>, J.  </a:t>
            </a:r>
            <a:r>
              <a:rPr lang="en-US" sz="2400" b="1" dirty="0" smtClean="0">
                <a:solidFill>
                  <a:srgbClr val="00B050"/>
                </a:solidFill>
              </a:rPr>
              <a:t>‘</a:t>
            </a:r>
            <a:r>
              <a:rPr lang="en-US" sz="2400" b="1" dirty="0">
                <a:solidFill>
                  <a:srgbClr val="00B050"/>
                </a:solidFill>
              </a:rPr>
              <a:t>Getting Creative’ </a:t>
            </a:r>
            <a:r>
              <a:rPr lang="en-US" sz="2400" dirty="0">
                <a:solidFill>
                  <a:schemeClr val="tx1"/>
                </a:solidFill>
              </a:rPr>
              <a:t>(23 May 2016)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Intellectual </a:t>
            </a:r>
            <a:r>
              <a:rPr lang="en-US" sz="2400" i="1" dirty="0">
                <a:solidFill>
                  <a:schemeClr val="tx1"/>
                </a:solidFill>
              </a:rPr>
              <a:t>Property Magazine: Business </a:t>
            </a:r>
            <a:r>
              <a:rPr lang="en-US" sz="2400" i="1" dirty="0" smtClean="0">
                <a:solidFill>
                  <a:schemeClr val="tx1"/>
                </a:solidFill>
              </a:rPr>
              <a:t>Intelligence, </a:t>
            </a:r>
            <a:r>
              <a:rPr lang="en-US" sz="2400" dirty="0" err="1" smtClean="0">
                <a:solidFill>
                  <a:schemeClr val="tx1"/>
                </a:solidFill>
              </a:rPr>
              <a:t>Informa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UK  </a:t>
            </a:r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US" sz="2400" u="sng" dirty="0">
                <a:hlinkClick r:id="rId3"/>
              </a:rPr>
              <a:t>http://www.intellectualpropertymagazine.com/design/getting-creative-117271.htm?origin=internalSearch</a:t>
            </a:r>
            <a:endParaRPr lang="en-GB" sz="2400" dirty="0"/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706" y="6093296"/>
            <a:ext cx="548258" cy="54825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8E5E2-03F7-4E0E-9A65-ACABAC3F3F84}" type="datetime1">
              <a:rPr lang="en-GB" smtClean="0"/>
              <a:t>12/10/2016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8E685BE8-A492-47C8-BA9E-1915B4683580}" type="slidenum">
              <a:rPr lang="en-GB" smtClean="0"/>
              <a:t>9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3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50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309</Words>
  <Application>Microsoft Office PowerPoint</Application>
  <PresentationFormat>On-screen Show (4:3)</PresentationFormat>
  <Paragraphs>79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SimSun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Nottingham Trent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Hoare, Suzanne</dc:creator>
  <cp:lastModifiedBy>Sullivan, Linda</cp:lastModifiedBy>
  <cp:revision>136</cp:revision>
  <cp:lastPrinted>2015-06-23T10:49:57Z</cp:lastPrinted>
  <dcterms:created xsi:type="dcterms:W3CDTF">2014-06-05T11:47:38Z</dcterms:created>
  <dcterms:modified xsi:type="dcterms:W3CDTF">2016-10-12T15:17:23Z</dcterms:modified>
</cp:coreProperties>
</file>