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sldIdLst>
    <p:sldId id="285" r:id="rId4"/>
    <p:sldId id="261" r:id="rId5"/>
    <p:sldId id="256" r:id="rId6"/>
    <p:sldId id="263" r:id="rId7"/>
    <p:sldId id="262" r:id="rId8"/>
    <p:sldId id="264" r:id="rId9"/>
    <p:sldId id="265" r:id="rId10"/>
    <p:sldId id="266" r:id="rId11"/>
    <p:sldId id="270" r:id="rId12"/>
    <p:sldId id="271" r:id="rId13"/>
    <p:sldId id="273" r:id="rId14"/>
    <p:sldId id="277" r:id="rId15"/>
    <p:sldId id="278" r:id="rId16"/>
    <p:sldId id="283" r:id="rId17"/>
    <p:sldId id="280" r:id="rId18"/>
    <p:sldId id="284" r:id="rId19"/>
    <p:sldId id="287" r:id="rId20"/>
    <p:sldId id="282" r:id="rId21"/>
    <p:sldId id="286" r:id="rId22"/>
    <p:sldId id="276"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642EFE"/>
    <a:srgbClr val="4A0AFE"/>
    <a:srgbClr val="FFFFCC"/>
    <a:srgbClr val="8D3A96"/>
    <a:srgbClr val="000099"/>
    <a:srgbClr val="3333CC"/>
    <a:srgbClr val="5C0BF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64" autoAdjust="0"/>
    <p:restoredTop sz="94660"/>
  </p:normalViewPr>
  <p:slideViewPr>
    <p:cSldViewPr snapToGrid="0">
      <p:cViewPr varScale="1">
        <p:scale>
          <a:sx n="107" d="100"/>
          <a:sy n="107" d="100"/>
        </p:scale>
        <p:origin x="144" y="22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44C0F232-0E90-4465-A71A-2BA41607705F}" type="datetimeFigureOut">
              <a:rPr lang="en-GB" smtClean="0"/>
              <a:t>18/11/2016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DB65A77-413E-4314-878F-C47A482F0457}" type="slidenum">
              <a:rPr lang="en-GB" smtClean="0"/>
              <a:t>‹#›</a:t>
            </a:fld>
            <a:endParaRPr lang="en-GB"/>
          </a:p>
        </p:txBody>
      </p:sp>
    </p:spTree>
    <p:extLst>
      <p:ext uri="{BB962C8B-B14F-4D97-AF65-F5344CB8AC3E}">
        <p14:creationId xmlns:p14="http://schemas.microsoft.com/office/powerpoint/2010/main" val="22637388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4C0F232-0E90-4465-A71A-2BA41607705F}" type="datetimeFigureOut">
              <a:rPr lang="en-GB" smtClean="0"/>
              <a:t>18/11/2016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DB65A77-413E-4314-878F-C47A482F0457}" type="slidenum">
              <a:rPr lang="en-GB" smtClean="0"/>
              <a:t>‹#›</a:t>
            </a:fld>
            <a:endParaRPr lang="en-GB"/>
          </a:p>
        </p:txBody>
      </p:sp>
    </p:spTree>
    <p:extLst>
      <p:ext uri="{BB962C8B-B14F-4D97-AF65-F5344CB8AC3E}">
        <p14:creationId xmlns:p14="http://schemas.microsoft.com/office/powerpoint/2010/main" val="24788574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4C0F232-0E90-4465-A71A-2BA41607705F}" type="datetimeFigureOut">
              <a:rPr lang="en-GB" smtClean="0"/>
              <a:t>18/11/2016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DB65A77-413E-4314-878F-C47A482F0457}" type="slidenum">
              <a:rPr lang="en-GB" smtClean="0"/>
              <a:t>‹#›</a:t>
            </a:fld>
            <a:endParaRPr lang="en-GB"/>
          </a:p>
        </p:txBody>
      </p:sp>
    </p:spTree>
    <p:extLst>
      <p:ext uri="{BB962C8B-B14F-4D97-AF65-F5344CB8AC3E}">
        <p14:creationId xmlns:p14="http://schemas.microsoft.com/office/powerpoint/2010/main" val="10578108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8"/>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B77AA1E1-A570-4804-BA01-06B0314941AF}" type="datetimeFigureOut">
              <a:rPr lang="en-GB" smtClean="0">
                <a:solidFill>
                  <a:prstClr val="black">
                    <a:tint val="75000"/>
                  </a:prstClr>
                </a:solidFill>
              </a:rPr>
              <a:pPr/>
              <a:t>18/11/2016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02C60BCF-4F61-4700-A79C-C75009983B7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0991067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77AA1E1-A570-4804-BA01-06B0314941AF}" type="datetimeFigureOut">
              <a:rPr lang="en-GB" smtClean="0">
                <a:solidFill>
                  <a:prstClr val="black">
                    <a:tint val="75000"/>
                  </a:prstClr>
                </a:solidFill>
              </a:rPr>
              <a:pPr/>
              <a:t>18/11/2016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02C60BCF-4F61-4700-A79C-C75009983B7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7763226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13"/>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77AA1E1-A570-4804-BA01-06B0314941AF}" type="datetimeFigureOut">
              <a:rPr lang="en-GB" smtClean="0">
                <a:solidFill>
                  <a:prstClr val="black">
                    <a:tint val="75000"/>
                  </a:prstClr>
                </a:solidFill>
              </a:rPr>
              <a:pPr/>
              <a:t>18/11/2016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02C60BCF-4F61-4700-A79C-C75009983B7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4048104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B77AA1E1-A570-4804-BA01-06B0314941AF}" type="datetimeFigureOut">
              <a:rPr lang="en-GB" smtClean="0">
                <a:solidFill>
                  <a:prstClr val="black">
                    <a:tint val="75000"/>
                  </a:prstClr>
                </a:solidFill>
              </a:rPr>
              <a:pPr/>
              <a:t>18/11/2016</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02C60BCF-4F61-4700-A79C-C75009983B7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2156271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76"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6"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B77AA1E1-A570-4804-BA01-06B0314941AF}" type="datetimeFigureOut">
              <a:rPr lang="en-GB" smtClean="0">
                <a:solidFill>
                  <a:prstClr val="black">
                    <a:tint val="75000"/>
                  </a:prstClr>
                </a:solidFill>
              </a:rPr>
              <a:pPr/>
              <a:t>18/11/2016</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02C60BCF-4F61-4700-A79C-C75009983B7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4825821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B77AA1E1-A570-4804-BA01-06B0314941AF}" type="datetimeFigureOut">
              <a:rPr lang="en-GB" smtClean="0">
                <a:solidFill>
                  <a:prstClr val="black">
                    <a:tint val="75000"/>
                  </a:prstClr>
                </a:solidFill>
              </a:rPr>
              <a:pPr/>
              <a:t>18/11/2016</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02C60BCF-4F61-4700-A79C-C75009983B7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8323173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7AA1E1-A570-4804-BA01-06B0314941AF}" type="datetimeFigureOut">
              <a:rPr lang="en-GB" smtClean="0">
                <a:solidFill>
                  <a:prstClr val="black">
                    <a:tint val="75000"/>
                  </a:prstClr>
                </a:solidFill>
              </a:rPr>
              <a:pPr/>
              <a:t>18/11/2016</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02C60BCF-4F61-4700-A79C-C75009983B7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1087776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6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77AA1E1-A570-4804-BA01-06B0314941AF}" type="datetimeFigureOut">
              <a:rPr lang="en-GB" smtClean="0">
                <a:solidFill>
                  <a:prstClr val="black">
                    <a:tint val="75000"/>
                  </a:prstClr>
                </a:solidFill>
              </a:rPr>
              <a:pPr/>
              <a:t>18/11/2016</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02C60BCF-4F61-4700-A79C-C75009983B7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0126553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4C0F232-0E90-4465-A71A-2BA41607705F}" type="datetimeFigureOut">
              <a:rPr lang="en-GB" smtClean="0"/>
              <a:t>18/11/2016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DB65A77-413E-4314-878F-C47A482F0457}" type="slidenum">
              <a:rPr lang="en-GB" smtClean="0"/>
              <a:t>‹#›</a:t>
            </a:fld>
            <a:endParaRPr lang="en-GB"/>
          </a:p>
        </p:txBody>
      </p:sp>
    </p:spTree>
    <p:extLst>
      <p:ext uri="{BB962C8B-B14F-4D97-AF65-F5344CB8AC3E}">
        <p14:creationId xmlns:p14="http://schemas.microsoft.com/office/powerpoint/2010/main" val="184022160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77AA1E1-A570-4804-BA01-06B0314941AF}" type="datetimeFigureOut">
              <a:rPr lang="en-GB" smtClean="0">
                <a:solidFill>
                  <a:prstClr val="black">
                    <a:tint val="75000"/>
                  </a:prstClr>
                </a:solidFill>
              </a:rPr>
              <a:pPr/>
              <a:t>18/11/2016</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02C60BCF-4F61-4700-A79C-C75009983B7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2062514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77AA1E1-A570-4804-BA01-06B0314941AF}" type="datetimeFigureOut">
              <a:rPr lang="en-GB" smtClean="0">
                <a:solidFill>
                  <a:prstClr val="black">
                    <a:tint val="75000"/>
                  </a:prstClr>
                </a:solidFill>
              </a:rPr>
              <a:pPr/>
              <a:t>18/11/2016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02C60BCF-4F61-4700-A79C-C75009983B7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0934175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51"/>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51"/>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77AA1E1-A570-4804-BA01-06B0314941AF}" type="datetimeFigureOut">
              <a:rPr lang="en-GB" smtClean="0">
                <a:solidFill>
                  <a:prstClr val="black">
                    <a:tint val="75000"/>
                  </a:prstClr>
                </a:solidFill>
              </a:rPr>
              <a:pPr/>
              <a:t>18/11/2016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02C60BCF-4F61-4700-A79C-C75009983B7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10674052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8"/>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B77AA1E1-A570-4804-BA01-06B0314941AF}" type="datetimeFigureOut">
              <a:rPr lang="en-GB" smtClean="0">
                <a:solidFill>
                  <a:prstClr val="black">
                    <a:tint val="75000"/>
                  </a:prstClr>
                </a:solidFill>
              </a:rPr>
              <a:pPr/>
              <a:t>18/11/2016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02C60BCF-4F61-4700-A79C-C75009983B7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06127735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77AA1E1-A570-4804-BA01-06B0314941AF}" type="datetimeFigureOut">
              <a:rPr lang="en-GB" smtClean="0">
                <a:solidFill>
                  <a:prstClr val="black">
                    <a:tint val="75000"/>
                  </a:prstClr>
                </a:solidFill>
              </a:rPr>
              <a:pPr/>
              <a:t>18/11/2016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02C60BCF-4F61-4700-A79C-C75009983B7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08018377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13"/>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77AA1E1-A570-4804-BA01-06B0314941AF}" type="datetimeFigureOut">
              <a:rPr lang="en-GB" smtClean="0">
                <a:solidFill>
                  <a:prstClr val="black">
                    <a:tint val="75000"/>
                  </a:prstClr>
                </a:solidFill>
              </a:rPr>
              <a:pPr/>
              <a:t>18/11/2016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02C60BCF-4F61-4700-A79C-C75009983B7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38172008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B77AA1E1-A570-4804-BA01-06B0314941AF}" type="datetimeFigureOut">
              <a:rPr lang="en-GB" smtClean="0">
                <a:solidFill>
                  <a:prstClr val="black">
                    <a:tint val="75000"/>
                  </a:prstClr>
                </a:solidFill>
              </a:rPr>
              <a:pPr/>
              <a:t>18/11/2016</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02C60BCF-4F61-4700-A79C-C75009983B7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78787843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76"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6"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B77AA1E1-A570-4804-BA01-06B0314941AF}" type="datetimeFigureOut">
              <a:rPr lang="en-GB" smtClean="0">
                <a:solidFill>
                  <a:prstClr val="black">
                    <a:tint val="75000"/>
                  </a:prstClr>
                </a:solidFill>
              </a:rPr>
              <a:pPr/>
              <a:t>18/11/2016</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02C60BCF-4F61-4700-A79C-C75009983B7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66381750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B77AA1E1-A570-4804-BA01-06B0314941AF}" type="datetimeFigureOut">
              <a:rPr lang="en-GB" smtClean="0">
                <a:solidFill>
                  <a:prstClr val="black">
                    <a:tint val="75000"/>
                  </a:prstClr>
                </a:solidFill>
              </a:rPr>
              <a:pPr/>
              <a:t>18/11/2016</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02C60BCF-4F61-4700-A79C-C75009983B7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61992848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7AA1E1-A570-4804-BA01-06B0314941AF}" type="datetimeFigureOut">
              <a:rPr lang="en-GB" smtClean="0">
                <a:solidFill>
                  <a:prstClr val="black">
                    <a:tint val="75000"/>
                  </a:prstClr>
                </a:solidFill>
              </a:rPr>
              <a:pPr/>
              <a:t>18/11/2016</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02C60BCF-4F61-4700-A79C-C75009983B7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6142142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4C0F232-0E90-4465-A71A-2BA41607705F}" type="datetimeFigureOut">
              <a:rPr lang="en-GB" smtClean="0"/>
              <a:t>18/11/2016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DB65A77-413E-4314-878F-C47A482F0457}" type="slidenum">
              <a:rPr lang="en-GB" smtClean="0"/>
              <a:t>‹#›</a:t>
            </a:fld>
            <a:endParaRPr lang="en-GB"/>
          </a:p>
        </p:txBody>
      </p:sp>
    </p:spTree>
    <p:extLst>
      <p:ext uri="{BB962C8B-B14F-4D97-AF65-F5344CB8AC3E}">
        <p14:creationId xmlns:p14="http://schemas.microsoft.com/office/powerpoint/2010/main" val="55528524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6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77AA1E1-A570-4804-BA01-06B0314941AF}" type="datetimeFigureOut">
              <a:rPr lang="en-GB" smtClean="0">
                <a:solidFill>
                  <a:prstClr val="black">
                    <a:tint val="75000"/>
                  </a:prstClr>
                </a:solidFill>
              </a:rPr>
              <a:pPr/>
              <a:t>18/11/2016</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02C60BCF-4F61-4700-A79C-C75009983B7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07103364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77AA1E1-A570-4804-BA01-06B0314941AF}" type="datetimeFigureOut">
              <a:rPr lang="en-GB" smtClean="0">
                <a:solidFill>
                  <a:prstClr val="black">
                    <a:tint val="75000"/>
                  </a:prstClr>
                </a:solidFill>
              </a:rPr>
              <a:pPr/>
              <a:t>18/11/2016</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02C60BCF-4F61-4700-A79C-C75009983B7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40793430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77AA1E1-A570-4804-BA01-06B0314941AF}" type="datetimeFigureOut">
              <a:rPr lang="en-GB" smtClean="0">
                <a:solidFill>
                  <a:prstClr val="black">
                    <a:tint val="75000"/>
                  </a:prstClr>
                </a:solidFill>
              </a:rPr>
              <a:pPr/>
              <a:t>18/11/2016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02C60BCF-4F61-4700-A79C-C75009983B7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6900762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51"/>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51"/>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77AA1E1-A570-4804-BA01-06B0314941AF}" type="datetimeFigureOut">
              <a:rPr lang="en-GB" smtClean="0">
                <a:solidFill>
                  <a:prstClr val="black">
                    <a:tint val="75000"/>
                  </a:prstClr>
                </a:solidFill>
              </a:rPr>
              <a:pPr/>
              <a:t>18/11/2016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02C60BCF-4F61-4700-A79C-C75009983B7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8790093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44C0F232-0E90-4465-A71A-2BA41607705F}" type="datetimeFigureOut">
              <a:rPr lang="en-GB" smtClean="0"/>
              <a:t>18/11/2016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DB65A77-413E-4314-878F-C47A482F0457}" type="slidenum">
              <a:rPr lang="en-GB" smtClean="0"/>
              <a:t>‹#›</a:t>
            </a:fld>
            <a:endParaRPr lang="en-GB"/>
          </a:p>
        </p:txBody>
      </p:sp>
    </p:spTree>
    <p:extLst>
      <p:ext uri="{BB962C8B-B14F-4D97-AF65-F5344CB8AC3E}">
        <p14:creationId xmlns:p14="http://schemas.microsoft.com/office/powerpoint/2010/main" val="33522974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44C0F232-0E90-4465-A71A-2BA41607705F}" type="datetimeFigureOut">
              <a:rPr lang="en-GB" smtClean="0"/>
              <a:t>18/11/2016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DB65A77-413E-4314-878F-C47A482F0457}" type="slidenum">
              <a:rPr lang="en-GB" smtClean="0"/>
              <a:t>‹#›</a:t>
            </a:fld>
            <a:endParaRPr lang="en-GB"/>
          </a:p>
        </p:txBody>
      </p:sp>
    </p:spTree>
    <p:extLst>
      <p:ext uri="{BB962C8B-B14F-4D97-AF65-F5344CB8AC3E}">
        <p14:creationId xmlns:p14="http://schemas.microsoft.com/office/powerpoint/2010/main" val="29219855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44C0F232-0E90-4465-A71A-2BA41607705F}" type="datetimeFigureOut">
              <a:rPr lang="en-GB" smtClean="0"/>
              <a:t>18/11/2016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DB65A77-413E-4314-878F-C47A482F0457}" type="slidenum">
              <a:rPr lang="en-GB" smtClean="0"/>
              <a:t>‹#›</a:t>
            </a:fld>
            <a:endParaRPr lang="en-GB"/>
          </a:p>
        </p:txBody>
      </p:sp>
    </p:spTree>
    <p:extLst>
      <p:ext uri="{BB962C8B-B14F-4D97-AF65-F5344CB8AC3E}">
        <p14:creationId xmlns:p14="http://schemas.microsoft.com/office/powerpoint/2010/main" val="20087766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C0F232-0E90-4465-A71A-2BA41607705F}" type="datetimeFigureOut">
              <a:rPr lang="en-GB" smtClean="0"/>
              <a:t>18/11/2016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DB65A77-413E-4314-878F-C47A482F0457}" type="slidenum">
              <a:rPr lang="en-GB" smtClean="0"/>
              <a:t>‹#›</a:t>
            </a:fld>
            <a:endParaRPr lang="en-GB"/>
          </a:p>
        </p:txBody>
      </p:sp>
    </p:spTree>
    <p:extLst>
      <p:ext uri="{BB962C8B-B14F-4D97-AF65-F5344CB8AC3E}">
        <p14:creationId xmlns:p14="http://schemas.microsoft.com/office/powerpoint/2010/main" val="29544921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4C0F232-0E90-4465-A71A-2BA41607705F}" type="datetimeFigureOut">
              <a:rPr lang="en-GB" smtClean="0"/>
              <a:t>18/11/2016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DB65A77-413E-4314-878F-C47A482F0457}" type="slidenum">
              <a:rPr lang="en-GB" smtClean="0"/>
              <a:t>‹#›</a:t>
            </a:fld>
            <a:endParaRPr lang="en-GB"/>
          </a:p>
        </p:txBody>
      </p:sp>
    </p:spTree>
    <p:extLst>
      <p:ext uri="{BB962C8B-B14F-4D97-AF65-F5344CB8AC3E}">
        <p14:creationId xmlns:p14="http://schemas.microsoft.com/office/powerpoint/2010/main" val="23166894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4C0F232-0E90-4465-A71A-2BA41607705F}" type="datetimeFigureOut">
              <a:rPr lang="en-GB" smtClean="0"/>
              <a:t>18/11/2016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DB65A77-413E-4314-878F-C47A482F0457}" type="slidenum">
              <a:rPr lang="en-GB" smtClean="0"/>
              <a:t>‹#›</a:t>
            </a:fld>
            <a:endParaRPr lang="en-GB"/>
          </a:p>
        </p:txBody>
      </p:sp>
    </p:spTree>
    <p:extLst>
      <p:ext uri="{BB962C8B-B14F-4D97-AF65-F5344CB8AC3E}">
        <p14:creationId xmlns:p14="http://schemas.microsoft.com/office/powerpoint/2010/main" val="26437825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CC">
            <a:alpha val="37000"/>
          </a:srgb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C0F232-0E90-4465-A71A-2BA41607705F}" type="datetimeFigureOut">
              <a:rPr lang="en-GB" smtClean="0"/>
              <a:t>18/11/2016</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B65A77-413E-4314-878F-C47A482F0457}" type="slidenum">
              <a:rPr lang="en-GB" smtClean="0"/>
              <a:t>‹#›</a:t>
            </a:fld>
            <a:endParaRPr lang="en-GB"/>
          </a:p>
        </p:txBody>
      </p:sp>
    </p:spTree>
    <p:extLst>
      <p:ext uri="{BB962C8B-B14F-4D97-AF65-F5344CB8AC3E}">
        <p14:creationId xmlns:p14="http://schemas.microsoft.com/office/powerpoint/2010/main" val="30458212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CC">
            <a:alpha val="37000"/>
          </a:srgb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09600" y="1600206"/>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09600" y="635636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7AA1E1-A570-4804-BA01-06B0314941AF}" type="datetimeFigureOut">
              <a:rPr lang="en-GB" smtClean="0">
                <a:solidFill>
                  <a:prstClr val="black">
                    <a:tint val="75000"/>
                  </a:prstClr>
                </a:solidFill>
              </a:rPr>
              <a:pPr/>
              <a:t>18/11/2016</a:t>
            </a:fld>
            <a:endParaRPr lang="en-GB">
              <a:solidFill>
                <a:prstClr val="black">
                  <a:tint val="75000"/>
                </a:prstClr>
              </a:solidFill>
            </a:endParaRPr>
          </a:p>
        </p:txBody>
      </p:sp>
      <p:sp>
        <p:nvSpPr>
          <p:cNvPr id="5" name="Footer Placeholder 4"/>
          <p:cNvSpPr>
            <a:spLocks noGrp="1"/>
          </p:cNvSpPr>
          <p:nvPr>
            <p:ph type="ftr" sz="quarter" idx="3"/>
          </p:nvPr>
        </p:nvSpPr>
        <p:spPr>
          <a:xfrm>
            <a:off x="4165600" y="635636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8737600" y="635636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C60BCF-4F61-4700-A79C-C75009983B7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3601511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CC">
            <a:alpha val="30000"/>
          </a:srgb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09600" y="1600206"/>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09600" y="635636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7AA1E1-A570-4804-BA01-06B0314941AF}" type="datetimeFigureOut">
              <a:rPr lang="en-GB" smtClean="0">
                <a:solidFill>
                  <a:prstClr val="black">
                    <a:tint val="75000"/>
                  </a:prstClr>
                </a:solidFill>
              </a:rPr>
              <a:pPr/>
              <a:t>18/11/2016</a:t>
            </a:fld>
            <a:endParaRPr lang="en-GB">
              <a:solidFill>
                <a:prstClr val="black">
                  <a:tint val="75000"/>
                </a:prstClr>
              </a:solidFill>
            </a:endParaRPr>
          </a:p>
        </p:txBody>
      </p:sp>
      <p:sp>
        <p:nvSpPr>
          <p:cNvPr id="5" name="Footer Placeholder 4"/>
          <p:cNvSpPr>
            <a:spLocks noGrp="1"/>
          </p:cNvSpPr>
          <p:nvPr>
            <p:ph type="ftr" sz="quarter" idx="3"/>
          </p:nvPr>
        </p:nvSpPr>
        <p:spPr>
          <a:xfrm>
            <a:off x="4165600" y="635636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8737600" y="635636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C60BCF-4F61-4700-A79C-C75009983B7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52675038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9.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jpg"/><Relationship Id="rId5" Type="http://schemas.openxmlformats.org/officeDocument/2006/relationships/image" Target="../media/image10.jpe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149642"/>
            <a:ext cx="12192000" cy="4708358"/>
          </a:xfrm>
          <a:prstGeom prst="rect">
            <a:avLst/>
          </a:prstGeom>
        </p:spPr>
      </p:pic>
      <p:sp>
        <p:nvSpPr>
          <p:cNvPr id="8" name="TextBox 7"/>
          <p:cNvSpPr txBox="1"/>
          <p:nvPr/>
        </p:nvSpPr>
        <p:spPr>
          <a:xfrm>
            <a:off x="1524000" y="4725144"/>
            <a:ext cx="9144000" cy="2062103"/>
          </a:xfrm>
          <a:prstGeom prst="rect">
            <a:avLst/>
          </a:prstGeom>
          <a:noFill/>
        </p:spPr>
        <p:txBody>
          <a:bodyPr wrap="square" rtlCol="0">
            <a:spAutoFit/>
          </a:bodyPr>
          <a:lstStyle/>
          <a:p>
            <a:pPr lvl="0" algn="ctr"/>
            <a:r>
              <a:rPr lang="en-GB" sz="2800" b="1" dirty="0">
                <a:solidFill>
                  <a:srgbClr val="FF0000"/>
                </a:solidFill>
              </a:rPr>
              <a:t>The proposed roles of Police and Crime Commissioners in Emergency Services – improving collaboration? </a:t>
            </a:r>
          </a:p>
          <a:p>
            <a:pPr algn="ctr"/>
            <a:endParaRPr lang="en-GB" dirty="0">
              <a:solidFill>
                <a:prstClr val="black"/>
              </a:solidFill>
            </a:endParaRPr>
          </a:p>
          <a:p>
            <a:pPr algn="ctr"/>
            <a:r>
              <a:rPr lang="en-GB" dirty="0">
                <a:solidFill>
                  <a:prstClr val="black"/>
                </a:solidFill>
              </a:rPr>
              <a:t>Pete Murphy</a:t>
            </a:r>
          </a:p>
          <a:p>
            <a:pPr algn="ctr"/>
            <a:r>
              <a:rPr lang="en-GB" dirty="0">
                <a:solidFill>
                  <a:prstClr val="black"/>
                </a:solidFill>
              </a:rPr>
              <a:t>Nottingham Business School</a:t>
            </a:r>
          </a:p>
          <a:p>
            <a:pPr algn="ctr"/>
            <a:r>
              <a:rPr lang="en-GB" dirty="0">
                <a:solidFill>
                  <a:prstClr val="black"/>
                </a:solidFill>
              </a:rPr>
              <a:t>15</a:t>
            </a:r>
            <a:r>
              <a:rPr lang="en-GB" baseline="30000" dirty="0">
                <a:solidFill>
                  <a:prstClr val="black"/>
                </a:solidFill>
              </a:rPr>
              <a:t>th</a:t>
            </a:r>
            <a:r>
              <a:rPr lang="en-GB" dirty="0">
                <a:solidFill>
                  <a:prstClr val="black"/>
                </a:solidFill>
              </a:rPr>
              <a:t> November 2016</a:t>
            </a:r>
          </a:p>
        </p:txBody>
      </p:sp>
      <p:sp>
        <p:nvSpPr>
          <p:cNvPr id="2" name="Rectangle 1"/>
          <p:cNvSpPr/>
          <p:nvPr/>
        </p:nvSpPr>
        <p:spPr>
          <a:xfrm>
            <a:off x="789709" y="0"/>
            <a:ext cx="10557164" cy="1969770"/>
          </a:xfrm>
          <a:prstGeom prst="rect">
            <a:avLst/>
          </a:prstGeom>
        </p:spPr>
        <p:txBody>
          <a:bodyPr wrap="square">
            <a:spAutoFit/>
          </a:bodyPr>
          <a:lstStyle/>
          <a:p>
            <a:pPr algn="ctr"/>
            <a:r>
              <a:rPr lang="en-GB" sz="2000" b="1" dirty="0"/>
              <a:t>Annual Fire Related Research and Development Conference (Re16)</a:t>
            </a:r>
          </a:p>
          <a:p>
            <a:pPr algn="ctr"/>
            <a:r>
              <a:rPr lang="en-GB" b="1" dirty="0"/>
              <a:t>West Midlands Fire Service HQ, Birmingham</a:t>
            </a:r>
          </a:p>
          <a:p>
            <a:pPr algn="ctr"/>
            <a:endParaRPr lang="en-GB" b="1" dirty="0">
              <a:solidFill>
                <a:srgbClr val="0000FF"/>
              </a:solidFill>
            </a:endParaRPr>
          </a:p>
          <a:p>
            <a:pPr algn="ctr"/>
            <a:r>
              <a:rPr lang="en-GB" sz="2400" b="1" dirty="0">
                <a:solidFill>
                  <a:srgbClr val="0000FF"/>
                </a:solidFill>
              </a:rPr>
              <a:t>Looking Back, Looking Forward:</a:t>
            </a:r>
          </a:p>
          <a:p>
            <a:pPr algn="ctr"/>
            <a:r>
              <a:rPr lang="en-GB" sz="2400" b="1" dirty="0">
                <a:solidFill>
                  <a:srgbClr val="0000FF"/>
                </a:solidFill>
              </a:rPr>
              <a:t>Marking 20 years of Fire Related Research, Development and Innovation (RE16)*</a:t>
            </a:r>
          </a:p>
          <a:p>
            <a:pPr algn="ctr"/>
            <a:endParaRPr lang="en-GB" b="1" dirty="0">
              <a:solidFill>
                <a:srgbClr val="0000FF"/>
              </a:solidFill>
            </a:endParaRPr>
          </a:p>
        </p:txBody>
      </p:sp>
    </p:spTree>
    <p:extLst>
      <p:ext uri="{BB962C8B-B14F-4D97-AF65-F5344CB8AC3E}">
        <p14:creationId xmlns:p14="http://schemas.microsoft.com/office/powerpoint/2010/main" val="3816117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3600" b="1" dirty="0">
                <a:solidFill>
                  <a:srgbClr val="0000FF"/>
                </a:solidFill>
                <a:latin typeface="+mn-lt"/>
              </a:rPr>
              <a:t>Governments response to consultation</a:t>
            </a:r>
            <a:br>
              <a:rPr lang="en-GB" sz="3600" b="1" dirty="0">
                <a:solidFill>
                  <a:srgbClr val="0000FF"/>
                </a:solidFill>
                <a:latin typeface="+mn-lt"/>
              </a:rPr>
            </a:br>
            <a:r>
              <a:rPr lang="en-GB" sz="3600" b="1" dirty="0">
                <a:solidFill>
                  <a:srgbClr val="0000FF"/>
                </a:solidFill>
                <a:latin typeface="+mn-lt"/>
              </a:rPr>
              <a:t>(politics trumps evidence) </a:t>
            </a:r>
          </a:p>
        </p:txBody>
      </p:sp>
      <p:sp>
        <p:nvSpPr>
          <p:cNvPr id="3" name="Content Placeholder 2"/>
          <p:cNvSpPr>
            <a:spLocks noGrp="1"/>
          </p:cNvSpPr>
          <p:nvPr>
            <p:ph idx="1"/>
          </p:nvPr>
        </p:nvSpPr>
        <p:spPr/>
        <p:txBody>
          <a:bodyPr>
            <a:normAutofit fontScale="92500" lnSpcReduction="10000"/>
          </a:bodyPr>
          <a:lstStyle/>
          <a:p>
            <a:r>
              <a:rPr lang="en-GB" dirty="0"/>
              <a:t>Overall they intend to </a:t>
            </a:r>
            <a:r>
              <a:rPr lang="en-GB" b="1" dirty="0">
                <a:solidFill>
                  <a:srgbClr val="FF0000"/>
                </a:solidFill>
              </a:rPr>
              <a:t>expedite</a:t>
            </a:r>
            <a:r>
              <a:rPr lang="en-GB" dirty="0"/>
              <a:t> the main proposals, </a:t>
            </a:r>
          </a:p>
          <a:p>
            <a:r>
              <a:rPr lang="en-GB" dirty="0"/>
              <a:t>Ignore most of the </a:t>
            </a:r>
            <a:r>
              <a:rPr lang="en-GB" b="1" dirty="0">
                <a:solidFill>
                  <a:srgbClr val="FF0000"/>
                </a:solidFill>
              </a:rPr>
              <a:t>practical issues </a:t>
            </a:r>
            <a:r>
              <a:rPr lang="en-GB" dirty="0"/>
              <a:t>around HR, equalities and complaints issues</a:t>
            </a:r>
          </a:p>
          <a:p>
            <a:r>
              <a:rPr lang="en-GB" dirty="0"/>
              <a:t>Leave some of the </a:t>
            </a:r>
            <a:r>
              <a:rPr lang="en-GB" b="1" dirty="0">
                <a:solidFill>
                  <a:srgbClr val="FF0000"/>
                </a:solidFill>
              </a:rPr>
              <a:t>unresolved issues </a:t>
            </a:r>
            <a:r>
              <a:rPr lang="en-GB" dirty="0"/>
              <a:t>to the local business case process….….and others to any  PCC pursuing new responsibilities.</a:t>
            </a:r>
          </a:p>
          <a:p>
            <a:r>
              <a:rPr lang="en-GB" b="1" dirty="0">
                <a:solidFill>
                  <a:srgbClr val="FF0000"/>
                </a:solidFill>
              </a:rPr>
              <a:t>Health governance issues </a:t>
            </a:r>
            <a:r>
              <a:rPr lang="en-GB" dirty="0"/>
              <a:t>- realises you can’t mandate Foundation Health Trusts (or for that matter </a:t>
            </a:r>
            <a:r>
              <a:rPr lang="en-GB" dirty="0" err="1"/>
              <a:t>FRAuthorities</a:t>
            </a:r>
            <a:r>
              <a:rPr lang="en-GB" dirty="0"/>
              <a:t>) to allow PCC on Board – so PCC to ask the health bodies</a:t>
            </a:r>
          </a:p>
          <a:p>
            <a:r>
              <a:rPr lang="en-GB" dirty="0"/>
              <a:t>Local </a:t>
            </a:r>
            <a:r>
              <a:rPr lang="en-GB" b="1" dirty="0">
                <a:solidFill>
                  <a:srgbClr val="FF0000"/>
                </a:solidFill>
              </a:rPr>
              <a:t>resilience issues </a:t>
            </a:r>
            <a:r>
              <a:rPr lang="en-GB" dirty="0"/>
              <a:t>– encourages local resilience forums to look at how any governance changes (PCC,  Metro Mayors </a:t>
            </a:r>
            <a:r>
              <a:rPr lang="en-GB" dirty="0" err="1"/>
              <a:t>etc</a:t>
            </a:r>
            <a:r>
              <a:rPr lang="en-GB" dirty="0"/>
              <a:t>) can enhance local resilience“! </a:t>
            </a:r>
          </a:p>
          <a:p>
            <a:pPr marL="0" indent="0">
              <a:buNone/>
            </a:pP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8852" y="157957"/>
            <a:ext cx="1047750" cy="1066800"/>
          </a:xfrm>
          <a:prstGeom prst="rect">
            <a:avLst/>
          </a:prstGeom>
        </p:spPr>
      </p:pic>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75398" y="157957"/>
            <a:ext cx="1047750" cy="1066800"/>
          </a:xfrm>
          <a:prstGeom prst="rect">
            <a:avLst/>
          </a:prstGeom>
        </p:spPr>
      </p:pic>
    </p:spTree>
    <p:extLst>
      <p:ext uri="{BB962C8B-B14F-4D97-AF65-F5344CB8AC3E}">
        <p14:creationId xmlns:p14="http://schemas.microsoft.com/office/powerpoint/2010/main" val="37987606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982412"/>
          </a:xfrm>
        </p:spPr>
        <p:txBody>
          <a:bodyPr>
            <a:normAutofit/>
          </a:bodyPr>
          <a:lstStyle/>
          <a:p>
            <a:pPr algn="ctr"/>
            <a:r>
              <a:rPr lang="en-GB" sz="3600" b="1" dirty="0">
                <a:solidFill>
                  <a:srgbClr val="0000FF"/>
                </a:solidFill>
                <a:latin typeface="+mn-lt"/>
              </a:rPr>
              <a:t>Response to consultation (</a:t>
            </a:r>
            <a:r>
              <a:rPr lang="en-GB" sz="3600" b="1" dirty="0" err="1">
                <a:solidFill>
                  <a:srgbClr val="0000FF"/>
                </a:solidFill>
                <a:latin typeface="+mn-lt"/>
              </a:rPr>
              <a:t>cont</a:t>
            </a:r>
            <a:r>
              <a:rPr lang="en-GB" sz="3600" b="1" dirty="0">
                <a:solidFill>
                  <a:srgbClr val="0000FF"/>
                </a:solidFill>
                <a:latin typeface="+mn-lt"/>
              </a:rPr>
              <a:t>) </a:t>
            </a:r>
            <a:endParaRPr lang="en-GB" sz="3600" dirty="0">
              <a:solidFill>
                <a:srgbClr val="0000FF"/>
              </a:solidFill>
              <a:latin typeface="+mn-lt"/>
            </a:endParaRPr>
          </a:p>
        </p:txBody>
      </p:sp>
      <p:sp>
        <p:nvSpPr>
          <p:cNvPr id="3" name="Content Placeholder 2"/>
          <p:cNvSpPr>
            <a:spLocks noGrp="1"/>
          </p:cNvSpPr>
          <p:nvPr>
            <p:ph idx="1"/>
          </p:nvPr>
        </p:nvSpPr>
        <p:spPr>
          <a:xfrm>
            <a:off x="368968" y="1518746"/>
            <a:ext cx="11486148" cy="5138727"/>
          </a:xfrm>
        </p:spPr>
        <p:txBody>
          <a:bodyPr>
            <a:normAutofit fontScale="70000" lnSpcReduction="20000"/>
          </a:bodyPr>
          <a:lstStyle/>
          <a:p>
            <a:r>
              <a:rPr lang="en-GB" sz="3400" dirty="0"/>
              <a:t>Having considered the consultation responses, in February the Government announced it </a:t>
            </a:r>
            <a:r>
              <a:rPr lang="en-GB" sz="3400" b="1" dirty="0">
                <a:solidFill>
                  <a:srgbClr val="FF0000"/>
                </a:solidFill>
              </a:rPr>
              <a:t>intended to legislate (Policing and Crime Bill 2015-16) </a:t>
            </a:r>
            <a:r>
              <a:rPr lang="en-GB" sz="3400" dirty="0"/>
              <a:t>to: </a:t>
            </a:r>
          </a:p>
          <a:p>
            <a:endParaRPr lang="en-GB" sz="3400" dirty="0"/>
          </a:p>
          <a:p>
            <a:pPr lvl="1"/>
            <a:r>
              <a:rPr lang="en-GB" sz="2900" dirty="0"/>
              <a:t>introduce a high level </a:t>
            </a:r>
            <a:r>
              <a:rPr lang="en-GB" sz="2900" b="1" dirty="0">
                <a:solidFill>
                  <a:srgbClr val="FF0000"/>
                </a:solidFill>
              </a:rPr>
              <a:t>duty to collaborate </a:t>
            </a:r>
            <a:r>
              <a:rPr lang="en-GB" sz="2900" dirty="0"/>
              <a:t>on all three emergency services, to improve efficiency or effectiveness; </a:t>
            </a:r>
          </a:p>
          <a:p>
            <a:pPr lvl="1"/>
            <a:endParaRPr lang="en-GB" sz="1000" dirty="0"/>
          </a:p>
          <a:p>
            <a:pPr lvl="1"/>
            <a:r>
              <a:rPr lang="en-GB" sz="2900" dirty="0"/>
              <a:t>enable authorities Police and Crime Commissioners (PCCs) to take on the functions of fire and rescue (FRAs), where a </a:t>
            </a:r>
            <a:r>
              <a:rPr lang="en-GB" sz="2900" b="1" dirty="0">
                <a:solidFill>
                  <a:srgbClr val="FF0000"/>
                </a:solidFill>
              </a:rPr>
              <a:t>local case </a:t>
            </a:r>
            <a:r>
              <a:rPr lang="en-GB" sz="2900" dirty="0"/>
              <a:t>is made; </a:t>
            </a:r>
          </a:p>
          <a:p>
            <a:pPr lvl="1"/>
            <a:endParaRPr lang="en-GB" sz="1000" dirty="0"/>
          </a:p>
          <a:p>
            <a:pPr lvl="1"/>
            <a:r>
              <a:rPr lang="en-GB" sz="2900" dirty="0"/>
              <a:t>where a PCC takes on the responsibilities of their local FRA, further enabling him or her to </a:t>
            </a:r>
            <a:r>
              <a:rPr lang="en-GB" sz="2900" b="1" dirty="0">
                <a:solidFill>
                  <a:srgbClr val="FF0000"/>
                </a:solidFill>
              </a:rPr>
              <a:t>create a single employer </a:t>
            </a:r>
            <a:r>
              <a:rPr lang="en-GB" sz="2900" dirty="0"/>
              <a:t>for police and fire personnel; </a:t>
            </a:r>
          </a:p>
          <a:p>
            <a:pPr lvl="1"/>
            <a:endParaRPr lang="en-GB" sz="1100" dirty="0"/>
          </a:p>
          <a:p>
            <a:pPr lvl="1"/>
            <a:r>
              <a:rPr lang="en-GB" sz="2900" dirty="0"/>
              <a:t>in areas where a PCC has not become responsible for fire and rescue services, enabling them to have </a:t>
            </a:r>
            <a:r>
              <a:rPr lang="en-GB" sz="2900" b="1" dirty="0">
                <a:solidFill>
                  <a:srgbClr val="FF0000"/>
                </a:solidFill>
              </a:rPr>
              <a:t>representation on their local FRA with voting rights</a:t>
            </a:r>
            <a:r>
              <a:rPr lang="en-GB" sz="2900" dirty="0">
                <a:solidFill>
                  <a:srgbClr val="FF0000"/>
                </a:solidFill>
              </a:rPr>
              <a:t>, </a:t>
            </a:r>
            <a:r>
              <a:rPr lang="en-GB" sz="2900" dirty="0"/>
              <a:t>where the local FRA agrees; and</a:t>
            </a:r>
          </a:p>
          <a:p>
            <a:pPr lvl="1"/>
            <a:endParaRPr lang="en-GB" sz="1100" dirty="0"/>
          </a:p>
          <a:p>
            <a:pPr lvl="1"/>
            <a:r>
              <a:rPr lang="en-GB" sz="2900" dirty="0"/>
              <a:t>abolish the London Fire and Emergency Planning Authority and give the </a:t>
            </a:r>
            <a:r>
              <a:rPr lang="en-GB" sz="2900" b="1" dirty="0">
                <a:solidFill>
                  <a:srgbClr val="FF0000"/>
                </a:solidFill>
              </a:rPr>
              <a:t>Mayor of London </a:t>
            </a:r>
            <a:r>
              <a:rPr lang="en-GB" sz="2900" dirty="0"/>
              <a:t>direct responsibility for the fire and rescue service in London. </a:t>
            </a:r>
          </a:p>
          <a:p>
            <a:endParaRPr lang="en-GB" sz="3400" dirty="0"/>
          </a:p>
          <a:p>
            <a:pPr marL="0" indent="0" algn="ctr">
              <a:buNone/>
            </a:pPr>
            <a:r>
              <a:rPr lang="en-GB" sz="4100" b="1" dirty="0">
                <a:solidFill>
                  <a:srgbClr val="0000FF"/>
                </a:solidFill>
              </a:rPr>
              <a:t>These measures will apply to </a:t>
            </a:r>
            <a:r>
              <a:rPr lang="en-GB" sz="4100" b="1" u="sng" dirty="0">
                <a:solidFill>
                  <a:srgbClr val="0000FF"/>
                </a:solidFill>
              </a:rPr>
              <a:t>England</a:t>
            </a:r>
            <a:r>
              <a:rPr lang="en-GB" sz="4100" b="1" dirty="0">
                <a:solidFill>
                  <a:srgbClr val="0000FF"/>
                </a:solidFill>
              </a:rPr>
              <a:t> only.</a:t>
            </a:r>
          </a:p>
        </p:txBody>
      </p:sp>
      <p:pic>
        <p:nvPicPr>
          <p:cNvPr id="4" name="Picture 3"/>
          <p:cNvPicPr>
            <a:picLocks noChangeAspect="1"/>
          </p:cNvPicPr>
          <p:nvPr/>
        </p:nvPicPr>
        <p:blipFill>
          <a:blip r:embed="rId2"/>
          <a:stretch>
            <a:fillRect/>
          </a:stretch>
        </p:blipFill>
        <p:spPr>
          <a:xfrm>
            <a:off x="74907" y="193918"/>
            <a:ext cx="1048603" cy="1066892"/>
          </a:xfrm>
          <a:prstGeom prst="rect">
            <a:avLst/>
          </a:prstGeom>
        </p:spPr>
      </p:pic>
      <p:pic>
        <p:nvPicPr>
          <p:cNvPr id="5" name="Picture 4"/>
          <p:cNvPicPr>
            <a:picLocks noChangeAspect="1"/>
          </p:cNvPicPr>
          <p:nvPr/>
        </p:nvPicPr>
        <p:blipFill>
          <a:blip r:embed="rId2"/>
          <a:stretch>
            <a:fillRect/>
          </a:stretch>
        </p:blipFill>
        <p:spPr>
          <a:xfrm>
            <a:off x="11068490" y="193918"/>
            <a:ext cx="1048603" cy="1066892"/>
          </a:xfrm>
          <a:prstGeom prst="rect">
            <a:avLst/>
          </a:prstGeom>
        </p:spPr>
      </p:pic>
    </p:spTree>
    <p:extLst>
      <p:ext uri="{BB962C8B-B14F-4D97-AF65-F5344CB8AC3E}">
        <p14:creationId xmlns:p14="http://schemas.microsoft.com/office/powerpoint/2010/main" val="10376343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a:solidFill>
                  <a:srgbClr val="4A0AFE"/>
                </a:solidFill>
              </a:rPr>
              <a:t>Political Affiliations </a:t>
            </a:r>
            <a:br>
              <a:rPr lang="en-GB" b="1" dirty="0">
                <a:solidFill>
                  <a:srgbClr val="4A0AFE"/>
                </a:solidFill>
              </a:rPr>
            </a:br>
            <a:r>
              <a:rPr lang="en-GB" sz="2800" b="1" dirty="0">
                <a:solidFill>
                  <a:srgbClr val="4A0AFE"/>
                </a:solidFill>
              </a:rPr>
              <a:t>(NHS trusts – neutral)</a:t>
            </a:r>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3336766833"/>
              </p:ext>
            </p:extLst>
          </p:nvPr>
        </p:nvGraphicFramePr>
        <p:xfrm>
          <a:off x="838200" y="1825625"/>
          <a:ext cx="10515600" cy="4333240"/>
        </p:xfrm>
        <a:graphic>
          <a:graphicData uri="http://schemas.openxmlformats.org/drawingml/2006/table">
            <a:tbl>
              <a:tblPr firstRow="1" bandRow="1">
                <a:tableStyleId>{5C22544A-7EE6-4342-B048-85BDC9FD1C3A}</a:tableStyleId>
              </a:tblPr>
              <a:tblGrid>
                <a:gridCol w="3505200">
                  <a:extLst>
                    <a:ext uri="{9D8B030D-6E8A-4147-A177-3AD203B41FA5}">
                      <a16:colId xmlns="" xmlns:a16="http://schemas.microsoft.com/office/drawing/2014/main" val="20000"/>
                    </a:ext>
                  </a:extLst>
                </a:gridCol>
                <a:gridCol w="3505200">
                  <a:extLst>
                    <a:ext uri="{9D8B030D-6E8A-4147-A177-3AD203B41FA5}">
                      <a16:colId xmlns="" xmlns:a16="http://schemas.microsoft.com/office/drawing/2014/main" val="20001"/>
                    </a:ext>
                  </a:extLst>
                </a:gridCol>
                <a:gridCol w="3505200">
                  <a:extLst>
                    <a:ext uri="{9D8B030D-6E8A-4147-A177-3AD203B41FA5}">
                      <a16:colId xmlns="" xmlns:a16="http://schemas.microsoft.com/office/drawing/2014/main" val="20002"/>
                    </a:ext>
                  </a:extLst>
                </a:gridCol>
              </a:tblGrid>
              <a:tr h="408363">
                <a:tc>
                  <a:txBody>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3200" b="1" i="0" u="none" strike="noStrike" kern="1200" cap="none" spc="0" normalizeH="0" baseline="0" noProof="0" dirty="0">
                          <a:ln>
                            <a:noFill/>
                          </a:ln>
                          <a:solidFill>
                            <a:schemeClr val="tx1"/>
                          </a:solidFill>
                          <a:effectLst/>
                          <a:uLnTx/>
                          <a:uFillTx/>
                          <a:latin typeface="+mn-lt"/>
                          <a:ea typeface="+mn-ea"/>
                          <a:cs typeface="+mn-cs"/>
                        </a:rPr>
                        <a:t>Nottinghamshire</a:t>
                      </a:r>
                    </a:p>
                    <a:p>
                      <a:endParaRPr lang="en-GB" dirty="0"/>
                    </a:p>
                  </a:txBody>
                  <a:tcPr marL="88372" marR="88372"/>
                </a:tc>
                <a:tc>
                  <a:txBody>
                    <a:bodyPr/>
                    <a:lstStyle/>
                    <a:p>
                      <a:pPr algn="ctr"/>
                      <a:r>
                        <a:rPr lang="en-GB" sz="3200" dirty="0">
                          <a:solidFill>
                            <a:schemeClr val="tx1"/>
                          </a:solidFill>
                        </a:rPr>
                        <a:t>Leicestershire</a:t>
                      </a:r>
                    </a:p>
                    <a:p>
                      <a:endParaRPr lang="en-GB" dirty="0">
                        <a:solidFill>
                          <a:schemeClr val="tx1"/>
                        </a:solidFill>
                      </a:endParaRPr>
                    </a:p>
                  </a:txBody>
                  <a:tcPr marL="88372" marR="88372"/>
                </a:tc>
                <a:tc>
                  <a:txBody>
                    <a:bodyPr/>
                    <a:lstStyle/>
                    <a:p>
                      <a:pPr algn="ctr"/>
                      <a:r>
                        <a:rPr lang="en-GB" sz="3200" dirty="0">
                          <a:solidFill>
                            <a:schemeClr val="tx1"/>
                          </a:solidFill>
                        </a:rPr>
                        <a:t>Northamptonshire</a:t>
                      </a:r>
                    </a:p>
                  </a:txBody>
                  <a:tcPr marL="88372" marR="88372"/>
                </a:tc>
                <a:extLst>
                  <a:ext uri="{0D108BD9-81ED-4DB2-BD59-A6C34878D82A}">
                    <a16:rowId xmlns="" xmlns:a16="http://schemas.microsoft.com/office/drawing/2014/main" val="10000"/>
                  </a:ext>
                </a:extLst>
              </a:tr>
              <a:tr h="408363">
                <a:tc>
                  <a:txBody>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0" i="0" u="none" strike="noStrike" kern="1200" cap="none" spc="0" normalizeH="0" baseline="0" noProof="0" dirty="0">
                          <a:ln>
                            <a:noFill/>
                          </a:ln>
                          <a:solidFill>
                            <a:prstClr val="black"/>
                          </a:solidFill>
                          <a:effectLst/>
                          <a:uLnTx/>
                          <a:uFillTx/>
                          <a:latin typeface="+mn-lt"/>
                          <a:ea typeface="+mn-ea"/>
                          <a:cs typeface="+mn-cs"/>
                        </a:rPr>
                        <a:t>City Council - </a:t>
                      </a:r>
                      <a:r>
                        <a:rPr kumimoji="0" lang="en-GB" sz="2000" b="0" i="0" u="none" strike="noStrike" kern="1200" cap="none" spc="0" normalizeH="0" baseline="0" noProof="0" dirty="0">
                          <a:ln>
                            <a:noFill/>
                          </a:ln>
                          <a:solidFill>
                            <a:srgbClr val="FF0000"/>
                          </a:solidFill>
                          <a:effectLst/>
                          <a:uLnTx/>
                          <a:uFillTx/>
                          <a:latin typeface="+mn-lt"/>
                          <a:ea typeface="+mn-ea"/>
                          <a:cs typeface="+mn-cs"/>
                        </a:rPr>
                        <a:t>Labour</a:t>
                      </a:r>
                    </a:p>
                    <a:p>
                      <a:endParaRPr lang="en-GB" sz="2000" dirty="0"/>
                    </a:p>
                  </a:txBody>
                  <a:tcPr marL="88372" marR="88372"/>
                </a:tc>
                <a:tc>
                  <a:txBody>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0" i="0" u="none" strike="noStrike" kern="1200" cap="none" spc="0" normalizeH="0" baseline="0" noProof="0" dirty="0">
                          <a:ln>
                            <a:noFill/>
                          </a:ln>
                          <a:solidFill>
                            <a:prstClr val="black"/>
                          </a:solidFill>
                          <a:effectLst/>
                          <a:uLnTx/>
                          <a:uFillTx/>
                          <a:latin typeface="+mn-lt"/>
                          <a:ea typeface="+mn-ea"/>
                          <a:cs typeface="+mn-cs"/>
                        </a:rPr>
                        <a:t>City Council  – </a:t>
                      </a:r>
                      <a:r>
                        <a:rPr kumimoji="0" lang="en-GB" sz="2000" b="0" i="0" u="none" strike="noStrike" kern="1200" cap="none" spc="0" normalizeH="0" baseline="0" noProof="0" dirty="0">
                          <a:ln>
                            <a:noFill/>
                          </a:ln>
                          <a:solidFill>
                            <a:srgbClr val="FF0000"/>
                          </a:solidFill>
                          <a:effectLst/>
                          <a:uLnTx/>
                          <a:uFillTx/>
                          <a:latin typeface="+mn-lt"/>
                          <a:ea typeface="+mn-ea"/>
                          <a:cs typeface="+mn-cs"/>
                        </a:rPr>
                        <a:t>Labour</a:t>
                      </a:r>
                      <a:r>
                        <a:rPr kumimoji="0" lang="en-GB" sz="2000" b="0" i="0" u="none" strike="noStrike" kern="1200" cap="none" spc="0" normalizeH="0" baseline="0" noProof="0" dirty="0">
                          <a:ln>
                            <a:noFill/>
                          </a:ln>
                          <a:solidFill>
                            <a:prstClr val="black"/>
                          </a:solidFill>
                          <a:effectLst/>
                          <a:uLnTx/>
                          <a:uFillTx/>
                          <a:latin typeface="+mn-lt"/>
                          <a:ea typeface="+mn-ea"/>
                          <a:cs typeface="+mn-cs"/>
                        </a:rPr>
                        <a:t> (Elected Mayor)</a:t>
                      </a:r>
                      <a:endParaRPr lang="en-GB" sz="2000" dirty="0"/>
                    </a:p>
                  </a:txBody>
                  <a:tcPr marL="88372" marR="88372"/>
                </a:tc>
                <a:tc>
                  <a:txBody>
                    <a:bodyPr/>
                    <a:lstStyle/>
                    <a:p>
                      <a:r>
                        <a:rPr lang="en-GB" sz="2000" dirty="0"/>
                        <a:t>Northampton (District) - </a:t>
                      </a:r>
                      <a:r>
                        <a:rPr lang="en-GB" sz="2000" dirty="0">
                          <a:solidFill>
                            <a:srgbClr val="FF0000"/>
                          </a:solidFill>
                        </a:rPr>
                        <a:t>Labour</a:t>
                      </a:r>
                    </a:p>
                  </a:txBody>
                  <a:tcPr marL="88372" marR="88372"/>
                </a:tc>
                <a:extLst>
                  <a:ext uri="{0D108BD9-81ED-4DB2-BD59-A6C34878D82A}">
                    <a16:rowId xmlns="" xmlns:a16="http://schemas.microsoft.com/office/drawing/2014/main" val="10001"/>
                  </a:ext>
                </a:extLst>
              </a:tr>
              <a:tr h="408363">
                <a:tc>
                  <a:txBody>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0" i="0" u="none" strike="noStrike" kern="1200" cap="none" spc="0" normalizeH="0" baseline="0" noProof="0" dirty="0">
                          <a:ln>
                            <a:noFill/>
                          </a:ln>
                          <a:solidFill>
                            <a:prstClr val="black"/>
                          </a:solidFill>
                          <a:effectLst/>
                          <a:uLnTx/>
                          <a:uFillTx/>
                          <a:latin typeface="+mn-lt"/>
                          <a:ea typeface="+mn-ea"/>
                          <a:cs typeface="+mn-cs"/>
                        </a:rPr>
                        <a:t>County Council - </a:t>
                      </a:r>
                      <a:r>
                        <a:rPr kumimoji="0" lang="en-GB" sz="2000" b="0" i="0" u="none" strike="noStrike" kern="1200" cap="none" spc="0" normalizeH="0" baseline="0" noProof="0" dirty="0">
                          <a:ln>
                            <a:noFill/>
                          </a:ln>
                          <a:solidFill>
                            <a:srgbClr val="FF0000"/>
                          </a:solidFill>
                          <a:effectLst/>
                          <a:uLnTx/>
                          <a:uFillTx/>
                          <a:latin typeface="+mn-lt"/>
                          <a:ea typeface="+mn-ea"/>
                          <a:cs typeface="+mn-cs"/>
                        </a:rPr>
                        <a:t>Labour</a:t>
                      </a:r>
                    </a:p>
                    <a:p>
                      <a:endParaRPr lang="en-GB" sz="2000" dirty="0"/>
                    </a:p>
                  </a:txBody>
                  <a:tcPr marL="88372" marR="88372"/>
                </a:tc>
                <a:tc>
                  <a:txBody>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0" i="0" u="none" strike="noStrike" kern="1200" cap="none" spc="0" normalizeH="0" baseline="0" noProof="0" dirty="0">
                          <a:ln>
                            <a:noFill/>
                          </a:ln>
                          <a:solidFill>
                            <a:prstClr val="black"/>
                          </a:solidFill>
                          <a:effectLst/>
                          <a:uLnTx/>
                          <a:uFillTx/>
                          <a:latin typeface="+mn-lt"/>
                          <a:ea typeface="+mn-ea"/>
                          <a:cs typeface="+mn-cs"/>
                        </a:rPr>
                        <a:t>Leicestershire County Council – </a:t>
                      </a:r>
                      <a:r>
                        <a:rPr kumimoji="0" lang="en-GB" sz="2000" b="0" i="0" u="none" strike="noStrike" kern="1200" cap="none" spc="0" normalizeH="0" baseline="0" noProof="0" dirty="0">
                          <a:ln>
                            <a:noFill/>
                          </a:ln>
                          <a:solidFill>
                            <a:srgbClr val="4A0AFE"/>
                          </a:solidFill>
                          <a:effectLst/>
                          <a:uLnTx/>
                          <a:uFillTx/>
                          <a:latin typeface="+mn-lt"/>
                          <a:ea typeface="+mn-ea"/>
                          <a:cs typeface="+mn-cs"/>
                        </a:rPr>
                        <a:t>Conservative</a:t>
                      </a:r>
                      <a:endParaRPr lang="en-GB" sz="2000" dirty="0">
                        <a:solidFill>
                          <a:srgbClr val="4A0AFE"/>
                        </a:solidFill>
                      </a:endParaRPr>
                    </a:p>
                  </a:txBody>
                  <a:tcPr marL="88372" marR="88372"/>
                </a:tc>
                <a:tc>
                  <a:txBody>
                    <a:bodyPr/>
                    <a:lstStyle/>
                    <a:p>
                      <a:r>
                        <a:rPr lang="en-GB" sz="2000" dirty="0"/>
                        <a:t>Northamptonshire County Council - </a:t>
                      </a:r>
                      <a:r>
                        <a:rPr lang="en-GB" sz="2000" dirty="0">
                          <a:solidFill>
                            <a:srgbClr val="4A0AFE"/>
                          </a:solidFill>
                        </a:rPr>
                        <a:t>Conservative</a:t>
                      </a:r>
                    </a:p>
                  </a:txBody>
                  <a:tcPr marL="88372" marR="88372"/>
                </a:tc>
                <a:extLst>
                  <a:ext uri="{0D108BD9-81ED-4DB2-BD59-A6C34878D82A}">
                    <a16:rowId xmlns="" xmlns:a16="http://schemas.microsoft.com/office/drawing/2014/main" val="10002"/>
                  </a:ext>
                </a:extLst>
              </a:tr>
              <a:tr h="408363">
                <a:tc>
                  <a:txBody>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0" i="0" u="none" strike="noStrike" kern="1200" cap="none" spc="0" normalizeH="0" baseline="0" noProof="0" dirty="0">
                          <a:ln>
                            <a:noFill/>
                          </a:ln>
                          <a:solidFill>
                            <a:prstClr val="black"/>
                          </a:solidFill>
                          <a:effectLst/>
                          <a:uLnTx/>
                          <a:uFillTx/>
                          <a:latin typeface="+mn-lt"/>
                          <a:ea typeface="+mn-ea"/>
                          <a:cs typeface="+mn-cs"/>
                        </a:rPr>
                        <a:t>PCC - </a:t>
                      </a:r>
                      <a:r>
                        <a:rPr kumimoji="0" lang="en-GB" sz="2000" b="0" i="0" u="none" strike="noStrike" kern="1200" cap="none" spc="0" normalizeH="0" baseline="0" noProof="0" dirty="0">
                          <a:ln>
                            <a:noFill/>
                          </a:ln>
                          <a:solidFill>
                            <a:srgbClr val="FF0000"/>
                          </a:solidFill>
                          <a:effectLst/>
                          <a:uLnTx/>
                          <a:uFillTx/>
                          <a:latin typeface="+mn-lt"/>
                          <a:ea typeface="+mn-ea"/>
                          <a:cs typeface="+mn-cs"/>
                        </a:rPr>
                        <a:t>Labour</a:t>
                      </a:r>
                    </a:p>
                    <a:p>
                      <a:endParaRPr lang="en-GB" sz="2000" dirty="0"/>
                    </a:p>
                  </a:txBody>
                  <a:tcPr marL="88372" marR="88372"/>
                </a:tc>
                <a:tc>
                  <a:txBody>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0" i="0" u="none" strike="noStrike" kern="1200" cap="none" spc="0" normalizeH="0" baseline="0" noProof="0" dirty="0">
                          <a:ln>
                            <a:noFill/>
                          </a:ln>
                          <a:solidFill>
                            <a:prstClr val="black"/>
                          </a:solidFill>
                          <a:effectLst/>
                          <a:uLnTx/>
                          <a:uFillTx/>
                          <a:latin typeface="+mn-lt"/>
                          <a:ea typeface="+mn-ea"/>
                          <a:cs typeface="+mn-cs"/>
                        </a:rPr>
                        <a:t>Rutland County Council – </a:t>
                      </a:r>
                      <a:r>
                        <a:rPr kumimoji="0" lang="en-GB" sz="2000" b="0" i="0" u="none" strike="noStrike" kern="1200" cap="none" spc="0" normalizeH="0" baseline="0" noProof="0" dirty="0">
                          <a:ln>
                            <a:noFill/>
                          </a:ln>
                          <a:solidFill>
                            <a:srgbClr val="8D3A96"/>
                          </a:solidFill>
                          <a:effectLst/>
                          <a:uLnTx/>
                          <a:uFillTx/>
                          <a:latin typeface="+mn-lt"/>
                          <a:ea typeface="+mn-ea"/>
                          <a:cs typeface="+mn-cs"/>
                        </a:rPr>
                        <a:t>Independent</a:t>
                      </a:r>
                      <a:endParaRPr lang="en-GB" sz="2000" dirty="0"/>
                    </a:p>
                  </a:txBody>
                  <a:tcPr marL="88372" marR="88372"/>
                </a:tc>
                <a:tc>
                  <a:txBody>
                    <a:bodyPr/>
                    <a:lstStyle/>
                    <a:p>
                      <a:r>
                        <a:rPr lang="en-GB" sz="2000" dirty="0"/>
                        <a:t>PCC – </a:t>
                      </a:r>
                      <a:r>
                        <a:rPr lang="en-GB" sz="2000" dirty="0">
                          <a:solidFill>
                            <a:srgbClr val="0000FF"/>
                          </a:solidFill>
                        </a:rPr>
                        <a:t>Conservative</a:t>
                      </a:r>
                      <a:r>
                        <a:rPr lang="en-GB" sz="2000" dirty="0"/>
                        <a:t> (standing down)</a:t>
                      </a:r>
                    </a:p>
                  </a:txBody>
                  <a:tcPr marL="88372" marR="88372"/>
                </a:tc>
                <a:extLst>
                  <a:ext uri="{0D108BD9-81ED-4DB2-BD59-A6C34878D82A}">
                    <a16:rowId xmlns="" xmlns:a16="http://schemas.microsoft.com/office/drawing/2014/main" val="10003"/>
                  </a:ext>
                </a:extLst>
              </a:tr>
              <a:tr h="408363">
                <a:tc>
                  <a:txBody>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0" i="0" u="none" strike="noStrike" kern="1200" cap="none" spc="0" normalizeH="0" baseline="0" noProof="0" dirty="0">
                          <a:ln>
                            <a:noFill/>
                          </a:ln>
                          <a:solidFill>
                            <a:prstClr val="black"/>
                          </a:solidFill>
                          <a:effectLst/>
                          <a:uLnTx/>
                          <a:uFillTx/>
                          <a:latin typeface="+mn-lt"/>
                          <a:ea typeface="+mn-ea"/>
                          <a:cs typeface="+mn-cs"/>
                        </a:rPr>
                        <a:t>Chair Fire Authority - </a:t>
                      </a:r>
                      <a:r>
                        <a:rPr kumimoji="0" lang="en-GB" sz="2000" b="0" i="0" u="none" strike="noStrike" kern="1200" cap="none" spc="0" normalizeH="0" baseline="0" noProof="0" dirty="0">
                          <a:ln>
                            <a:noFill/>
                          </a:ln>
                          <a:solidFill>
                            <a:srgbClr val="FF0000"/>
                          </a:solidFill>
                          <a:effectLst/>
                          <a:uLnTx/>
                          <a:uFillTx/>
                          <a:latin typeface="+mn-lt"/>
                          <a:ea typeface="+mn-ea"/>
                          <a:cs typeface="+mn-cs"/>
                        </a:rPr>
                        <a:t>Labour</a:t>
                      </a:r>
                    </a:p>
                  </a:txBody>
                  <a:tcPr marL="88372" marR="88372"/>
                </a:tc>
                <a:tc>
                  <a:txBody>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0" i="0" u="none" strike="noStrike" kern="1200" cap="none" spc="0" normalizeH="0" baseline="0" noProof="0" dirty="0">
                          <a:ln>
                            <a:noFill/>
                          </a:ln>
                          <a:solidFill>
                            <a:prstClr val="black"/>
                          </a:solidFill>
                          <a:effectLst/>
                          <a:uLnTx/>
                          <a:uFillTx/>
                          <a:latin typeface="+mn-lt"/>
                          <a:ea typeface="+mn-ea"/>
                          <a:cs typeface="+mn-cs"/>
                        </a:rPr>
                        <a:t>PCC - </a:t>
                      </a:r>
                      <a:r>
                        <a:rPr kumimoji="0" lang="en-GB" sz="2000" b="0" i="0" u="none" strike="noStrike" kern="1200" cap="none" spc="0" normalizeH="0" baseline="0" noProof="0" dirty="0">
                          <a:ln>
                            <a:noFill/>
                          </a:ln>
                          <a:solidFill>
                            <a:srgbClr val="8D3A96"/>
                          </a:solidFill>
                          <a:effectLst/>
                          <a:uLnTx/>
                          <a:uFillTx/>
                          <a:latin typeface="+mn-lt"/>
                          <a:ea typeface="+mn-ea"/>
                          <a:cs typeface="+mn-cs"/>
                        </a:rPr>
                        <a:t>Independent</a:t>
                      </a:r>
                      <a:endParaRPr kumimoji="0" lang="en-GB" sz="20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0" i="0" u="none" strike="noStrike" kern="1200" cap="none" spc="0" normalizeH="0" baseline="0" noProof="0" dirty="0">
                          <a:ln>
                            <a:noFill/>
                          </a:ln>
                          <a:solidFill>
                            <a:srgbClr val="8D3A96"/>
                          </a:solidFill>
                          <a:effectLst/>
                          <a:uLnTx/>
                          <a:uFillTx/>
                          <a:latin typeface="+mn-lt"/>
                          <a:ea typeface="+mn-ea"/>
                          <a:cs typeface="+mn-cs"/>
                        </a:rPr>
                        <a:t>Ex military </a:t>
                      </a:r>
                      <a:r>
                        <a:rPr kumimoji="0" lang="en-GB" sz="2000" b="0" i="0" u="none" strike="noStrike" kern="1200" cap="none" spc="0" normalizeH="0" baseline="0" noProof="0" dirty="0">
                          <a:ln>
                            <a:noFill/>
                          </a:ln>
                          <a:solidFill>
                            <a:schemeClr val="tx1"/>
                          </a:solidFill>
                          <a:effectLst/>
                          <a:uLnTx/>
                          <a:uFillTx/>
                          <a:latin typeface="+mn-lt"/>
                          <a:ea typeface="+mn-ea"/>
                          <a:cs typeface="+mn-cs"/>
                        </a:rPr>
                        <a:t>(standing down) </a:t>
                      </a:r>
                      <a:endParaRPr lang="en-GB" sz="2000" dirty="0">
                        <a:solidFill>
                          <a:schemeClr val="tx1"/>
                        </a:solidFill>
                      </a:endParaRPr>
                    </a:p>
                  </a:txBody>
                  <a:tcPr marL="88372" marR="88372"/>
                </a:tc>
                <a:tc>
                  <a:txBody>
                    <a:bodyPr/>
                    <a:lstStyle/>
                    <a:p>
                      <a:r>
                        <a:rPr lang="en-GB" sz="2000" dirty="0"/>
                        <a:t>Chair Fire</a:t>
                      </a:r>
                      <a:r>
                        <a:rPr lang="en-GB" sz="2000" baseline="0" dirty="0"/>
                        <a:t> Authority - </a:t>
                      </a:r>
                      <a:r>
                        <a:rPr lang="en-GB" sz="2000" baseline="0" dirty="0">
                          <a:solidFill>
                            <a:srgbClr val="0000FF"/>
                          </a:solidFill>
                        </a:rPr>
                        <a:t>Conservative</a:t>
                      </a:r>
                      <a:endParaRPr lang="en-GB" sz="2000" dirty="0">
                        <a:solidFill>
                          <a:srgbClr val="0000FF"/>
                        </a:solidFill>
                      </a:endParaRPr>
                    </a:p>
                  </a:txBody>
                  <a:tcPr marL="88372" marR="88372"/>
                </a:tc>
                <a:extLst>
                  <a:ext uri="{0D108BD9-81ED-4DB2-BD59-A6C34878D82A}">
                    <a16:rowId xmlns="" xmlns:a16="http://schemas.microsoft.com/office/drawing/2014/main" val="10004"/>
                  </a:ext>
                </a:extLst>
              </a:tr>
              <a:tr h="408363">
                <a:tc>
                  <a:txBody>
                    <a:bodyPr/>
                    <a:lstStyle/>
                    <a:p>
                      <a:endParaRPr lang="en-GB" dirty="0"/>
                    </a:p>
                  </a:txBody>
                  <a:tcPr marL="88372" marR="88372"/>
                </a:tc>
                <a:tc>
                  <a:txBody>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0" i="0" u="none" strike="noStrike" kern="1200" cap="none" spc="0" normalizeH="0" baseline="0" noProof="0" dirty="0">
                          <a:ln>
                            <a:noFill/>
                          </a:ln>
                          <a:solidFill>
                            <a:prstClr val="black"/>
                          </a:solidFill>
                          <a:effectLst/>
                          <a:uLnTx/>
                          <a:uFillTx/>
                          <a:latin typeface="+mn-lt"/>
                          <a:ea typeface="+mn-ea"/>
                          <a:cs typeface="+mn-cs"/>
                        </a:rPr>
                        <a:t>Chair Fire Authority - </a:t>
                      </a:r>
                      <a:r>
                        <a:rPr kumimoji="0" lang="en-GB" sz="2000" b="0" i="0" u="none" strike="noStrike" kern="1200" cap="none" spc="0" normalizeH="0" baseline="0" noProof="0" dirty="0">
                          <a:ln>
                            <a:noFill/>
                          </a:ln>
                          <a:solidFill>
                            <a:srgbClr val="0000FF"/>
                          </a:solidFill>
                          <a:effectLst/>
                          <a:uLnTx/>
                          <a:uFillTx/>
                          <a:latin typeface="+mn-lt"/>
                          <a:ea typeface="+mn-ea"/>
                          <a:cs typeface="+mn-cs"/>
                        </a:rPr>
                        <a:t>Conservative</a:t>
                      </a:r>
                      <a:endParaRPr lang="en-GB" sz="2000" dirty="0"/>
                    </a:p>
                  </a:txBody>
                  <a:tcPr marL="88372" marR="88372"/>
                </a:tc>
                <a:tc>
                  <a:txBody>
                    <a:bodyPr/>
                    <a:lstStyle/>
                    <a:p>
                      <a:endParaRPr lang="en-GB" dirty="0"/>
                    </a:p>
                  </a:txBody>
                  <a:tcPr marL="88372" marR="88372"/>
                </a:tc>
                <a:extLst>
                  <a:ext uri="{0D108BD9-81ED-4DB2-BD59-A6C34878D82A}">
                    <a16:rowId xmlns="" xmlns:a16="http://schemas.microsoft.com/office/drawing/2014/main" val="10005"/>
                  </a:ext>
                </a:extLst>
              </a:tr>
            </a:tbl>
          </a:graphicData>
        </a:graphic>
      </p:graphicFrame>
    </p:spTree>
    <p:extLst>
      <p:ext uri="{BB962C8B-B14F-4D97-AF65-F5344CB8AC3E}">
        <p14:creationId xmlns:p14="http://schemas.microsoft.com/office/powerpoint/2010/main" val="1870011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ormAutofit/>
          </a:bodyPr>
          <a:lstStyle/>
          <a:p>
            <a:r>
              <a:rPr lang="en-GB" sz="3600" b="1" dirty="0">
                <a:solidFill>
                  <a:srgbClr val="0000FF"/>
                </a:solidFill>
              </a:rPr>
              <a:t>An inconvenient issue - Tom Gash</a:t>
            </a:r>
          </a:p>
        </p:txBody>
      </p:sp>
      <p:sp>
        <p:nvSpPr>
          <p:cNvPr id="10" name="Content Placeholder 9"/>
          <p:cNvSpPr>
            <a:spLocks noGrp="1"/>
          </p:cNvSpPr>
          <p:nvPr>
            <p:ph idx="1"/>
          </p:nvPr>
        </p:nvSpPr>
        <p:spPr>
          <a:xfrm>
            <a:off x="609600" y="1600206"/>
            <a:ext cx="10036630" cy="4525963"/>
          </a:xfrm>
        </p:spPr>
        <p:txBody>
          <a:bodyPr>
            <a:normAutofit fontScale="85000" lnSpcReduction="10000"/>
          </a:bodyPr>
          <a:lstStyle/>
          <a:p>
            <a:r>
              <a:rPr lang="en-GB" dirty="0"/>
              <a:t>It is clear that the </a:t>
            </a:r>
            <a:r>
              <a:rPr lang="en-GB" dirty="0" smtClean="0"/>
              <a:t>previous prime </a:t>
            </a:r>
            <a:r>
              <a:rPr lang="en-GB" dirty="0"/>
              <a:t>minister and chancellor see PCCs as an unappetising </a:t>
            </a:r>
            <a:r>
              <a:rPr lang="en-GB" b="1" dirty="0">
                <a:solidFill>
                  <a:srgbClr val="FF0000"/>
                </a:solidFill>
              </a:rPr>
              <a:t>second-best solution </a:t>
            </a:r>
            <a:r>
              <a:rPr lang="en-GB" dirty="0"/>
              <a:t>for police accountability. </a:t>
            </a:r>
          </a:p>
          <a:p>
            <a:endParaRPr lang="en-GB" dirty="0"/>
          </a:p>
          <a:p>
            <a:r>
              <a:rPr lang="en-GB" dirty="0"/>
              <a:t>The preferred model, long in place in London, is for a </a:t>
            </a:r>
            <a:r>
              <a:rPr lang="en-GB" b="1" dirty="0">
                <a:solidFill>
                  <a:srgbClr val="FF0000"/>
                </a:solidFill>
              </a:rPr>
              <a:t>directly elected mayor to appoint a visible deputy to oversee the police and crime portfolios</a:t>
            </a:r>
            <a:r>
              <a:rPr lang="en-GB" dirty="0"/>
              <a:t> (although clearly not Boris).  </a:t>
            </a:r>
          </a:p>
          <a:p>
            <a:endParaRPr lang="en-GB" dirty="0"/>
          </a:p>
          <a:p>
            <a:r>
              <a:rPr lang="en-GB" dirty="0"/>
              <a:t>Greater Manchester has now adopted this model on an interim basis, although it will not be formalised until the first mayoral elections there in </a:t>
            </a:r>
            <a:r>
              <a:rPr lang="en-GB" b="1" dirty="0">
                <a:solidFill>
                  <a:srgbClr val="FF0000"/>
                </a:solidFill>
              </a:rPr>
              <a:t>May 2017</a:t>
            </a:r>
            <a:r>
              <a:rPr lang="en-GB" dirty="0"/>
              <a:t>. Other city-regions likely to follow suit. </a:t>
            </a:r>
          </a:p>
          <a:p>
            <a:endParaRPr lang="en-GB" dirty="0"/>
          </a:p>
        </p:txBody>
      </p: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403566" cy="1201783"/>
          </a:xfrm>
          <a:prstGeom prst="rect">
            <a:avLst/>
          </a:prstGeom>
        </p:spPr>
      </p:pic>
      <p:pic>
        <p:nvPicPr>
          <p:cNvPr id="14" name="Picture 13"/>
          <p:cNvPicPr>
            <a:picLocks noChangeAspect="1"/>
          </p:cNvPicPr>
          <p:nvPr/>
        </p:nvPicPr>
        <p:blipFill>
          <a:blip r:embed="rId3"/>
          <a:stretch>
            <a:fillRect/>
          </a:stretch>
        </p:blipFill>
        <p:spPr>
          <a:xfrm>
            <a:off x="10478127" y="2477048"/>
            <a:ext cx="1493619" cy="2108015"/>
          </a:xfrm>
          <a:prstGeom prst="rect">
            <a:avLst/>
          </a:prstGeom>
        </p:spPr>
      </p:pic>
    </p:spTree>
    <p:extLst>
      <p:ext uri="{BB962C8B-B14F-4D97-AF65-F5344CB8AC3E}">
        <p14:creationId xmlns:p14="http://schemas.microsoft.com/office/powerpoint/2010/main" val="21601880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325568"/>
          </a:xfrm>
        </p:spPr>
        <p:txBody>
          <a:bodyPr>
            <a:normAutofit fontScale="90000"/>
          </a:bodyPr>
          <a:lstStyle/>
          <a:p>
            <a:r>
              <a:rPr lang="en-GB" b="1" dirty="0">
                <a:solidFill>
                  <a:srgbClr val="0000FF"/>
                </a:solidFill>
              </a:rPr>
              <a:t/>
            </a:r>
            <a:br>
              <a:rPr lang="en-GB" b="1" dirty="0">
                <a:solidFill>
                  <a:srgbClr val="0000FF"/>
                </a:solidFill>
              </a:rPr>
            </a:br>
            <a:r>
              <a:rPr lang="en-GB" b="1" dirty="0">
                <a:solidFill>
                  <a:srgbClr val="0000FF"/>
                </a:solidFill>
              </a:rPr>
              <a:t>2016 PCC Election Candidates</a:t>
            </a:r>
            <a:br>
              <a:rPr lang="en-GB" b="1" dirty="0">
                <a:solidFill>
                  <a:srgbClr val="0000FF"/>
                </a:solidFill>
              </a:rPr>
            </a:br>
            <a:r>
              <a:rPr lang="en-GB" b="1" dirty="0">
                <a:solidFill>
                  <a:srgbClr val="0000FF"/>
                </a:solidFill>
              </a:rPr>
              <a:t>(party politics takes over)</a:t>
            </a:r>
            <a:br>
              <a:rPr lang="en-GB" b="1" dirty="0">
                <a:solidFill>
                  <a:srgbClr val="0000FF"/>
                </a:solidFill>
              </a:rPr>
            </a:br>
            <a:endParaRPr lang="en-GB" sz="2800" b="1" dirty="0">
              <a:solidFill>
                <a:srgbClr val="0000FF"/>
              </a:solidFill>
            </a:endParaRPr>
          </a:p>
        </p:txBody>
      </p:sp>
      <p:sp>
        <p:nvSpPr>
          <p:cNvPr id="3" name="Subtitle 2"/>
          <p:cNvSpPr>
            <a:spLocks noGrp="1"/>
          </p:cNvSpPr>
          <p:nvPr>
            <p:ph sz="half" idx="1"/>
          </p:nvPr>
        </p:nvSpPr>
        <p:spPr>
          <a:xfrm>
            <a:off x="904008" y="1600206"/>
            <a:ext cx="4738255" cy="4525963"/>
          </a:xfrm>
        </p:spPr>
        <p:txBody>
          <a:bodyPr>
            <a:normAutofit fontScale="85000" lnSpcReduction="10000"/>
          </a:bodyPr>
          <a:lstStyle/>
          <a:p>
            <a:pPr marL="457200" indent="-457200" algn="l">
              <a:buFont typeface="Arial" panose="020B0604020202020204" pitchFamily="34" charset="0"/>
              <a:buChar char="•"/>
            </a:pPr>
            <a:endParaRPr lang="en-GB" dirty="0">
              <a:solidFill>
                <a:schemeClr val="tx1"/>
              </a:solidFill>
            </a:endParaRPr>
          </a:p>
          <a:p>
            <a:pPr marL="457200" indent="-457200" algn="l">
              <a:buFont typeface="Arial" panose="020B0604020202020204" pitchFamily="34" charset="0"/>
              <a:buChar char="•"/>
            </a:pPr>
            <a:r>
              <a:rPr lang="en-GB" dirty="0">
                <a:solidFill>
                  <a:schemeClr val="tx1"/>
                </a:solidFill>
              </a:rPr>
              <a:t>40 </a:t>
            </a:r>
            <a:r>
              <a:rPr lang="en-GB" dirty="0">
                <a:solidFill>
                  <a:srgbClr val="0000FF"/>
                </a:solidFill>
              </a:rPr>
              <a:t>Conservatives</a:t>
            </a:r>
            <a:r>
              <a:rPr lang="en-GB" dirty="0">
                <a:solidFill>
                  <a:schemeClr val="tx1"/>
                </a:solidFill>
              </a:rPr>
              <a:t> </a:t>
            </a:r>
          </a:p>
          <a:p>
            <a:pPr marL="457200" indent="-457200" algn="l">
              <a:buFont typeface="Arial" panose="020B0604020202020204" pitchFamily="34" charset="0"/>
              <a:buChar char="•"/>
            </a:pPr>
            <a:r>
              <a:rPr lang="en-GB" dirty="0">
                <a:solidFill>
                  <a:schemeClr val="tx1"/>
                </a:solidFill>
              </a:rPr>
              <a:t>40 </a:t>
            </a:r>
            <a:r>
              <a:rPr lang="en-GB" dirty="0">
                <a:solidFill>
                  <a:srgbClr val="FF0000"/>
                </a:solidFill>
              </a:rPr>
              <a:t>Labour </a:t>
            </a:r>
          </a:p>
          <a:p>
            <a:pPr marL="457200" indent="-457200"/>
            <a:r>
              <a:rPr lang="en-GB" dirty="0"/>
              <a:t>34 </a:t>
            </a:r>
            <a:r>
              <a:rPr lang="en-GB" dirty="0">
                <a:solidFill>
                  <a:schemeClr val="accent4"/>
                </a:solidFill>
              </a:rPr>
              <a:t>UKIP</a:t>
            </a:r>
          </a:p>
          <a:p>
            <a:pPr marL="457200" indent="-457200" algn="l">
              <a:buFont typeface="Arial" panose="020B0604020202020204" pitchFamily="34" charset="0"/>
              <a:buChar char="•"/>
            </a:pPr>
            <a:r>
              <a:rPr lang="en-GB" dirty="0">
                <a:solidFill>
                  <a:schemeClr val="tx1"/>
                </a:solidFill>
              </a:rPr>
              <a:t>30 </a:t>
            </a:r>
            <a:r>
              <a:rPr lang="en-GB" dirty="0">
                <a:solidFill>
                  <a:srgbClr val="CCCC00"/>
                </a:solidFill>
              </a:rPr>
              <a:t>Liberal democrats</a:t>
            </a:r>
          </a:p>
          <a:p>
            <a:pPr marL="457200" indent="-457200"/>
            <a:r>
              <a:rPr lang="en-GB" dirty="0"/>
              <a:t>24 </a:t>
            </a:r>
            <a:r>
              <a:rPr lang="en-GB" dirty="0">
                <a:solidFill>
                  <a:schemeClr val="accent6">
                    <a:lumMod val="75000"/>
                  </a:schemeClr>
                </a:solidFill>
              </a:rPr>
              <a:t>Independents</a:t>
            </a:r>
          </a:p>
          <a:p>
            <a:pPr marL="457200" indent="-457200" algn="l">
              <a:buFont typeface="Arial" panose="020B0604020202020204" pitchFamily="34" charset="0"/>
              <a:buChar char="•"/>
            </a:pPr>
            <a:r>
              <a:rPr lang="en-GB" dirty="0">
                <a:solidFill>
                  <a:schemeClr val="tx1"/>
                </a:solidFill>
              </a:rPr>
              <a:t>7 </a:t>
            </a:r>
            <a:r>
              <a:rPr lang="en-GB" dirty="0">
                <a:solidFill>
                  <a:srgbClr val="92D050"/>
                </a:solidFill>
              </a:rPr>
              <a:t>Greens</a:t>
            </a:r>
          </a:p>
          <a:p>
            <a:pPr marL="457200" indent="-457200" algn="l">
              <a:buFont typeface="Arial" panose="020B0604020202020204" pitchFamily="34" charset="0"/>
              <a:buChar char="•"/>
            </a:pPr>
            <a:r>
              <a:rPr lang="en-GB" dirty="0"/>
              <a:t>4 </a:t>
            </a:r>
            <a:r>
              <a:rPr lang="en-GB" dirty="0">
                <a:solidFill>
                  <a:schemeClr val="accent3">
                    <a:lumMod val="75000"/>
                  </a:schemeClr>
                </a:solidFill>
              </a:rPr>
              <a:t>Paid </a:t>
            </a:r>
            <a:r>
              <a:rPr lang="en-GB" dirty="0" err="1">
                <a:solidFill>
                  <a:schemeClr val="accent3">
                    <a:lumMod val="75000"/>
                  </a:schemeClr>
                </a:solidFill>
              </a:rPr>
              <a:t>Cymru</a:t>
            </a:r>
            <a:r>
              <a:rPr lang="en-GB" dirty="0">
                <a:solidFill>
                  <a:schemeClr val="accent3">
                    <a:lumMod val="75000"/>
                  </a:schemeClr>
                </a:solidFill>
              </a:rPr>
              <a:t> </a:t>
            </a:r>
            <a:r>
              <a:rPr lang="en-GB" dirty="0"/>
              <a:t>(4 Welsh areas)</a:t>
            </a:r>
          </a:p>
          <a:p>
            <a:pPr marL="457200" indent="-457200" algn="l">
              <a:buFont typeface="Arial" panose="020B0604020202020204" pitchFamily="34" charset="0"/>
              <a:buChar char="•"/>
            </a:pPr>
            <a:r>
              <a:rPr lang="en-GB" dirty="0">
                <a:solidFill>
                  <a:schemeClr val="tx1"/>
                </a:solidFill>
              </a:rPr>
              <a:t>4 </a:t>
            </a:r>
            <a:r>
              <a:rPr lang="en-GB" dirty="0">
                <a:solidFill>
                  <a:srgbClr val="FF99CC"/>
                </a:solidFill>
              </a:rPr>
              <a:t>English Democrats</a:t>
            </a:r>
          </a:p>
          <a:p>
            <a:pPr marL="457200" indent="-457200" algn="l">
              <a:buFont typeface="Arial" panose="020B0604020202020204" pitchFamily="34" charset="0"/>
              <a:buChar char="•"/>
            </a:pPr>
            <a:r>
              <a:rPr lang="en-GB" dirty="0"/>
              <a:t>3 </a:t>
            </a:r>
            <a:r>
              <a:rPr lang="en-GB" dirty="0">
                <a:solidFill>
                  <a:schemeClr val="tx1">
                    <a:lumMod val="50000"/>
                    <a:lumOff val="50000"/>
                  </a:schemeClr>
                </a:solidFill>
              </a:rPr>
              <a:t>Zero Tolerance policing ex chief</a:t>
            </a:r>
          </a:p>
        </p:txBody>
      </p:sp>
      <p:sp>
        <p:nvSpPr>
          <p:cNvPr id="4" name="Content Placeholder 3"/>
          <p:cNvSpPr>
            <a:spLocks noGrp="1"/>
          </p:cNvSpPr>
          <p:nvPr>
            <p:ph sz="half" idx="2"/>
          </p:nvPr>
        </p:nvSpPr>
        <p:spPr>
          <a:xfrm>
            <a:off x="5995556" y="1600206"/>
            <a:ext cx="5195454" cy="4525963"/>
          </a:xfrm>
        </p:spPr>
        <p:txBody>
          <a:bodyPr>
            <a:normAutofit fontScale="85000" lnSpcReduction="10000"/>
          </a:bodyPr>
          <a:lstStyle/>
          <a:p>
            <a:endParaRPr lang="en-GB" dirty="0"/>
          </a:p>
          <a:p>
            <a:r>
              <a:rPr lang="en-GB" dirty="0"/>
              <a:t>27 Existing PCC re-stood </a:t>
            </a:r>
          </a:p>
          <a:p>
            <a:r>
              <a:rPr lang="en-GB" dirty="0"/>
              <a:t>20 out of 27 were re-elected</a:t>
            </a:r>
          </a:p>
          <a:p>
            <a:endParaRPr lang="en-GB" dirty="0"/>
          </a:p>
          <a:p>
            <a:r>
              <a:rPr lang="en-GB" dirty="0"/>
              <a:t>11 </a:t>
            </a:r>
            <a:r>
              <a:rPr lang="en-GB" dirty="0">
                <a:solidFill>
                  <a:srgbClr val="FF0000"/>
                </a:solidFill>
              </a:rPr>
              <a:t>Labour</a:t>
            </a:r>
            <a:r>
              <a:rPr lang="en-GB" dirty="0"/>
              <a:t>, (10 and 1)</a:t>
            </a:r>
          </a:p>
          <a:p>
            <a:r>
              <a:rPr lang="en-GB" dirty="0"/>
              <a:t>10 </a:t>
            </a:r>
            <a:r>
              <a:rPr lang="en-GB" dirty="0">
                <a:solidFill>
                  <a:srgbClr val="0000FF"/>
                </a:solidFill>
              </a:rPr>
              <a:t>Conservative</a:t>
            </a:r>
            <a:r>
              <a:rPr lang="en-GB" dirty="0"/>
              <a:t>, (7 and 3)</a:t>
            </a:r>
          </a:p>
          <a:p>
            <a:r>
              <a:rPr lang="en-GB" dirty="0"/>
              <a:t>5 </a:t>
            </a:r>
            <a:r>
              <a:rPr lang="en-GB" dirty="0">
                <a:solidFill>
                  <a:schemeClr val="accent6">
                    <a:lumMod val="75000"/>
                  </a:schemeClr>
                </a:solidFill>
              </a:rPr>
              <a:t>Independents</a:t>
            </a:r>
            <a:r>
              <a:rPr lang="en-GB" dirty="0"/>
              <a:t> (3 and 2)</a:t>
            </a:r>
          </a:p>
          <a:p>
            <a:r>
              <a:rPr lang="en-GB" dirty="0"/>
              <a:t>1 </a:t>
            </a:r>
            <a:r>
              <a:rPr lang="en-GB" dirty="0">
                <a:solidFill>
                  <a:schemeClr val="tx1">
                    <a:lumMod val="50000"/>
                    <a:lumOff val="50000"/>
                  </a:schemeClr>
                </a:solidFill>
              </a:rPr>
              <a:t>Zero-Tolerance Policing ex chief </a:t>
            </a:r>
            <a:r>
              <a:rPr lang="en-GB" dirty="0"/>
              <a:t>(0 and 1)</a:t>
            </a:r>
          </a:p>
          <a:p>
            <a:endParaRPr lang="en-GB" dirty="0"/>
          </a:p>
          <a:p>
            <a:r>
              <a:rPr lang="en-GB" dirty="0"/>
              <a:t>Turnout increased from 12% to 26%</a:t>
            </a:r>
          </a:p>
        </p:txBody>
      </p:sp>
    </p:spTree>
    <p:extLst>
      <p:ext uri="{BB962C8B-B14F-4D97-AF65-F5344CB8AC3E}">
        <p14:creationId xmlns:p14="http://schemas.microsoft.com/office/powerpoint/2010/main" val="17648261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68926"/>
            <a:ext cx="10972800" cy="914401"/>
          </a:xfrm>
        </p:spPr>
        <p:txBody>
          <a:bodyPr>
            <a:normAutofit fontScale="90000"/>
          </a:bodyPr>
          <a:lstStyle/>
          <a:p>
            <a:r>
              <a:rPr lang="en-GB" b="1" dirty="0">
                <a:solidFill>
                  <a:srgbClr val="0000FF"/>
                </a:solidFill>
              </a:rPr>
              <a:t>2016 PCC election results - by political party</a:t>
            </a:r>
            <a:br>
              <a:rPr lang="en-GB" b="1" dirty="0">
                <a:solidFill>
                  <a:srgbClr val="0000FF"/>
                </a:solidFill>
              </a:rPr>
            </a:br>
            <a:r>
              <a:rPr lang="en-GB" sz="3100" b="1" dirty="0">
                <a:solidFill>
                  <a:srgbClr val="0000FF"/>
                </a:solidFill>
              </a:rPr>
              <a:t>‘Police and Crime Commissioners: Unloved but re-elected’ (BBC)</a:t>
            </a:r>
            <a:r>
              <a:rPr lang="en-GB" b="1" dirty="0">
                <a:solidFill>
                  <a:srgbClr val="0000FF"/>
                </a:solidFill>
              </a:rPr>
              <a:t/>
            </a:r>
            <a:br>
              <a:rPr lang="en-GB" b="1" dirty="0">
                <a:solidFill>
                  <a:srgbClr val="0000FF"/>
                </a:solidFill>
              </a:rPr>
            </a:br>
            <a:endParaRPr lang="en-GB" b="1" dirty="0">
              <a:solidFill>
                <a:srgbClr val="0000FF"/>
              </a:solidFill>
            </a:endParaRPr>
          </a:p>
        </p:txBody>
      </p:sp>
      <p:sp>
        <p:nvSpPr>
          <p:cNvPr id="3" name="Content Placeholder 2"/>
          <p:cNvSpPr>
            <a:spLocks noGrp="1"/>
          </p:cNvSpPr>
          <p:nvPr>
            <p:ph sz="half" idx="1"/>
          </p:nvPr>
        </p:nvSpPr>
        <p:spPr>
          <a:xfrm>
            <a:off x="609601" y="2078182"/>
            <a:ext cx="4648200" cy="4047987"/>
          </a:xfrm>
        </p:spPr>
        <p:txBody>
          <a:bodyPr>
            <a:normAutofit/>
          </a:bodyPr>
          <a:lstStyle/>
          <a:p>
            <a:pPr marL="0" indent="0">
              <a:buNone/>
            </a:pPr>
            <a:r>
              <a:rPr lang="en-GB" sz="2800" dirty="0"/>
              <a:t>Pre-election</a:t>
            </a:r>
          </a:p>
          <a:p>
            <a:r>
              <a:rPr lang="en-GB" sz="2800" dirty="0"/>
              <a:t>16 </a:t>
            </a:r>
            <a:r>
              <a:rPr lang="en-GB" sz="2800" dirty="0">
                <a:solidFill>
                  <a:srgbClr val="0000FF"/>
                </a:solidFill>
              </a:rPr>
              <a:t>Conservative</a:t>
            </a:r>
          </a:p>
          <a:p>
            <a:r>
              <a:rPr lang="en-GB" sz="2800" dirty="0"/>
              <a:t>13 </a:t>
            </a:r>
            <a:r>
              <a:rPr lang="en-GB" sz="2800" dirty="0">
                <a:solidFill>
                  <a:srgbClr val="FF0000"/>
                </a:solidFill>
              </a:rPr>
              <a:t>Labour</a:t>
            </a:r>
          </a:p>
          <a:p>
            <a:r>
              <a:rPr lang="en-GB" sz="2800" dirty="0"/>
              <a:t>12 </a:t>
            </a:r>
            <a:r>
              <a:rPr lang="en-GB" sz="2800" dirty="0">
                <a:solidFill>
                  <a:srgbClr val="8D3A96"/>
                </a:solidFill>
              </a:rPr>
              <a:t>Independent</a:t>
            </a:r>
          </a:p>
          <a:p>
            <a:endParaRPr lang="en-GB" sz="2800" dirty="0">
              <a:solidFill>
                <a:srgbClr val="8D3A96"/>
              </a:solidFill>
            </a:endParaRPr>
          </a:p>
        </p:txBody>
      </p:sp>
      <p:sp>
        <p:nvSpPr>
          <p:cNvPr id="4" name="Content Placeholder 3"/>
          <p:cNvSpPr>
            <a:spLocks noGrp="1"/>
          </p:cNvSpPr>
          <p:nvPr>
            <p:ph sz="half" idx="2"/>
          </p:nvPr>
        </p:nvSpPr>
        <p:spPr>
          <a:xfrm>
            <a:off x="6197600" y="2078182"/>
            <a:ext cx="4660900" cy="4047987"/>
          </a:xfrm>
        </p:spPr>
        <p:txBody>
          <a:bodyPr>
            <a:normAutofit/>
          </a:bodyPr>
          <a:lstStyle/>
          <a:p>
            <a:pPr marL="0" lvl="0" indent="0">
              <a:buNone/>
            </a:pPr>
            <a:r>
              <a:rPr lang="en-GB" dirty="0">
                <a:solidFill>
                  <a:prstClr val="black"/>
                </a:solidFill>
              </a:rPr>
              <a:t>Post-election </a:t>
            </a:r>
          </a:p>
          <a:p>
            <a:pPr lvl="0"/>
            <a:r>
              <a:rPr lang="en-GB" dirty="0">
                <a:solidFill>
                  <a:prstClr val="black"/>
                </a:solidFill>
              </a:rPr>
              <a:t>20 </a:t>
            </a:r>
            <a:r>
              <a:rPr lang="en-GB" dirty="0">
                <a:solidFill>
                  <a:srgbClr val="0000FF"/>
                </a:solidFill>
              </a:rPr>
              <a:t>Conservative</a:t>
            </a:r>
          </a:p>
          <a:p>
            <a:pPr lvl="0"/>
            <a:r>
              <a:rPr lang="en-GB" dirty="0">
                <a:solidFill>
                  <a:prstClr val="black"/>
                </a:solidFill>
              </a:rPr>
              <a:t>15 </a:t>
            </a:r>
            <a:r>
              <a:rPr lang="en-GB" dirty="0">
                <a:solidFill>
                  <a:srgbClr val="FF0000"/>
                </a:solidFill>
              </a:rPr>
              <a:t>Labour</a:t>
            </a:r>
          </a:p>
          <a:p>
            <a:pPr lvl="0"/>
            <a:r>
              <a:rPr lang="en-GB" dirty="0">
                <a:solidFill>
                  <a:prstClr val="black"/>
                </a:solidFill>
              </a:rPr>
              <a:t>3 </a:t>
            </a:r>
            <a:r>
              <a:rPr lang="en-GB" dirty="0">
                <a:solidFill>
                  <a:srgbClr val="8D3A96"/>
                </a:solidFill>
              </a:rPr>
              <a:t>Independent</a:t>
            </a:r>
          </a:p>
          <a:p>
            <a:pPr lvl="0"/>
            <a:r>
              <a:rPr lang="en-GB" dirty="0">
                <a:solidFill>
                  <a:prstClr val="black"/>
                </a:solidFill>
              </a:rPr>
              <a:t>2</a:t>
            </a:r>
            <a:r>
              <a:rPr lang="en-GB" dirty="0">
                <a:solidFill>
                  <a:srgbClr val="8D3A96"/>
                </a:solidFill>
              </a:rPr>
              <a:t> </a:t>
            </a:r>
            <a:r>
              <a:rPr lang="en-GB" dirty="0">
                <a:solidFill>
                  <a:srgbClr val="9BBB59">
                    <a:lumMod val="75000"/>
                  </a:srgbClr>
                </a:solidFill>
              </a:rPr>
              <a:t>Plaid </a:t>
            </a:r>
            <a:r>
              <a:rPr lang="en-GB" dirty="0" err="1">
                <a:solidFill>
                  <a:srgbClr val="9BBB59">
                    <a:lumMod val="75000"/>
                  </a:srgbClr>
                </a:solidFill>
              </a:rPr>
              <a:t>Cymru</a:t>
            </a:r>
            <a:endParaRPr lang="en-GB" dirty="0">
              <a:solidFill>
                <a:srgbClr val="9BBB59">
                  <a:lumMod val="75000"/>
                </a:srgbClr>
              </a:solidFill>
            </a:endParaRPr>
          </a:p>
          <a:p>
            <a:pPr marL="0" indent="0">
              <a:buNone/>
            </a:pPr>
            <a:endParaRPr lang="en-GB"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25336" y="5101729"/>
            <a:ext cx="1925782" cy="1423761"/>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28345" y="5101728"/>
            <a:ext cx="2199409" cy="1423761"/>
          </a:xfrm>
          <a:prstGeom prst="rect">
            <a:avLst/>
          </a:prstGeom>
        </p:spPr>
      </p:pic>
    </p:spTree>
    <p:extLst>
      <p:ext uri="{BB962C8B-B14F-4D97-AF65-F5344CB8AC3E}">
        <p14:creationId xmlns:p14="http://schemas.microsoft.com/office/powerpoint/2010/main" val="29194281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pPr algn="ctr">
              <a:lnSpc>
                <a:spcPct val="100000"/>
              </a:lnSpc>
            </a:pPr>
            <a:r>
              <a:rPr lang="en-GB" sz="4000" b="1" dirty="0">
                <a:solidFill>
                  <a:srgbClr val="4A0AFE"/>
                </a:solidFill>
                <a:latin typeface="+mn-lt"/>
              </a:rPr>
              <a:t>Accountability arrangements </a:t>
            </a:r>
            <a:r>
              <a:rPr lang="en-GB" sz="800" b="1" dirty="0">
                <a:solidFill>
                  <a:srgbClr val="4A0AFE"/>
                </a:solidFill>
                <a:latin typeface="+mn-lt"/>
              </a:rPr>
              <a:t/>
            </a:r>
            <a:br>
              <a:rPr lang="en-GB" sz="800" b="1" dirty="0">
                <a:solidFill>
                  <a:srgbClr val="4A0AFE"/>
                </a:solidFill>
                <a:latin typeface="+mn-lt"/>
              </a:rPr>
            </a:br>
            <a:r>
              <a:rPr lang="en-GB" sz="3100" b="1" dirty="0">
                <a:solidFill>
                  <a:srgbClr val="4A0AFE"/>
                </a:solidFill>
                <a:latin typeface="+mn-lt"/>
              </a:rPr>
              <a:t>Pre and Post Police and Crime Commissioners </a:t>
            </a:r>
            <a:br>
              <a:rPr lang="en-GB" sz="3100" b="1" dirty="0">
                <a:solidFill>
                  <a:srgbClr val="4A0AFE"/>
                </a:solidFill>
                <a:latin typeface="+mn-lt"/>
              </a:rPr>
            </a:br>
            <a:r>
              <a:rPr lang="en-GB" sz="2200" b="1" dirty="0">
                <a:solidFill>
                  <a:srgbClr val="4A0AFE"/>
                </a:solidFill>
                <a:latin typeface="+mn-lt"/>
              </a:rPr>
              <a:t>(an inconvenient truth, while politics…)</a:t>
            </a:r>
          </a:p>
        </p:txBody>
      </p:sp>
      <p:pic>
        <p:nvPicPr>
          <p:cNvPr id="7" name="Content Placeholder 6"/>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633842" y="2015836"/>
            <a:ext cx="5009168" cy="4322619"/>
          </a:xfrm>
        </p:spPr>
      </p:pic>
      <p:pic>
        <p:nvPicPr>
          <p:cNvPr id="8" name="Content Placeholder 7"/>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534692" y="2015836"/>
            <a:ext cx="4819107" cy="4322619"/>
          </a:xfrm>
        </p:spPr>
      </p:pic>
    </p:spTree>
    <p:extLst>
      <p:ext uri="{BB962C8B-B14F-4D97-AF65-F5344CB8AC3E}">
        <p14:creationId xmlns:p14="http://schemas.microsoft.com/office/powerpoint/2010/main" val="14193019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3600" b="1" dirty="0">
                <a:solidFill>
                  <a:srgbClr val="0000FF"/>
                </a:solidFill>
                <a:latin typeface="+mn-lt"/>
              </a:rPr>
              <a:t>Home Secretary: Speech to REFORM</a:t>
            </a:r>
          </a:p>
        </p:txBody>
      </p:sp>
      <p:sp>
        <p:nvSpPr>
          <p:cNvPr id="9" name="Content Placeholder 8"/>
          <p:cNvSpPr>
            <a:spLocks noGrp="1"/>
          </p:cNvSpPr>
          <p:nvPr>
            <p:ph sz="half" idx="1"/>
          </p:nvPr>
        </p:nvSpPr>
        <p:spPr/>
        <p:txBody>
          <a:bodyPr/>
          <a:lstStyle/>
          <a:p>
            <a:r>
              <a:rPr lang="en-GB" dirty="0" smtClean="0"/>
              <a:t>Culture</a:t>
            </a:r>
          </a:p>
          <a:p>
            <a:r>
              <a:rPr lang="en-GB" dirty="0" smtClean="0"/>
              <a:t>Pay</a:t>
            </a:r>
          </a:p>
          <a:p>
            <a:r>
              <a:rPr lang="en-GB" dirty="0" smtClean="0"/>
              <a:t>Leadership/Accountability</a:t>
            </a:r>
          </a:p>
          <a:p>
            <a:r>
              <a:rPr lang="en-GB" dirty="0" smtClean="0"/>
              <a:t>Governance</a:t>
            </a:r>
          </a:p>
          <a:p>
            <a:r>
              <a:rPr lang="en-GB" dirty="0" smtClean="0"/>
              <a:t>Standards</a:t>
            </a:r>
          </a:p>
          <a:p>
            <a:r>
              <a:rPr lang="en-GB" dirty="0" smtClean="0"/>
              <a:t>Information</a:t>
            </a:r>
          </a:p>
          <a:p>
            <a:r>
              <a:rPr lang="en-GB" dirty="0" smtClean="0"/>
              <a:t>External assurance</a:t>
            </a:r>
          </a:p>
          <a:p>
            <a:endParaRPr lang="en-GB" dirty="0"/>
          </a:p>
        </p:txBody>
      </p:sp>
      <p:pic>
        <p:nvPicPr>
          <p:cNvPr id="11" name="Content Placeholder 10"/>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414232" y="2460915"/>
            <a:ext cx="4308536" cy="3201948"/>
          </a:xfrm>
        </p:spPr>
      </p:pic>
    </p:spTree>
    <p:extLst>
      <p:ext uri="{BB962C8B-B14F-4D97-AF65-F5344CB8AC3E}">
        <p14:creationId xmlns:p14="http://schemas.microsoft.com/office/powerpoint/2010/main" val="12580272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a:solidFill>
                  <a:srgbClr val="4A0AFE"/>
                </a:solidFill>
              </a:rPr>
              <a:t>6 components for the Local Business Case</a:t>
            </a:r>
          </a:p>
        </p:txBody>
      </p:sp>
      <p:sp>
        <p:nvSpPr>
          <p:cNvPr id="5" name="Content Placeholder 4"/>
          <p:cNvSpPr>
            <a:spLocks noGrp="1"/>
          </p:cNvSpPr>
          <p:nvPr>
            <p:ph idx="1"/>
          </p:nvPr>
        </p:nvSpPr>
        <p:spPr>
          <a:xfrm>
            <a:off x="609600" y="1527464"/>
            <a:ext cx="10972800" cy="4598705"/>
          </a:xfrm>
        </p:spPr>
        <p:txBody>
          <a:bodyPr>
            <a:normAutofit fontScale="85000" lnSpcReduction="20000"/>
          </a:bodyPr>
          <a:lstStyle/>
          <a:p>
            <a:pPr>
              <a:lnSpc>
                <a:spcPct val="110000"/>
              </a:lnSpc>
            </a:pPr>
            <a:r>
              <a:rPr lang="en-GB" dirty="0"/>
              <a:t>Analysis of local </a:t>
            </a:r>
            <a:r>
              <a:rPr lang="en-GB" b="1" dirty="0">
                <a:solidFill>
                  <a:srgbClr val="FF0000"/>
                </a:solidFill>
              </a:rPr>
              <a:t>community needs</a:t>
            </a:r>
            <a:r>
              <a:rPr lang="en-GB" dirty="0"/>
              <a:t>.</a:t>
            </a:r>
          </a:p>
          <a:p>
            <a:pPr>
              <a:lnSpc>
                <a:spcPct val="110000"/>
              </a:lnSpc>
            </a:pPr>
            <a:endParaRPr lang="en-GB" sz="900" dirty="0"/>
          </a:p>
          <a:p>
            <a:pPr>
              <a:lnSpc>
                <a:spcPct val="110000"/>
              </a:lnSpc>
            </a:pPr>
            <a:r>
              <a:rPr lang="en-GB" dirty="0"/>
              <a:t> </a:t>
            </a:r>
            <a:r>
              <a:rPr lang="en-GB" b="1" dirty="0">
                <a:solidFill>
                  <a:srgbClr val="FF0000"/>
                </a:solidFill>
              </a:rPr>
              <a:t>Strategic and operational appraisal </a:t>
            </a:r>
            <a:r>
              <a:rPr lang="en-GB" dirty="0"/>
              <a:t>of current and future deployment of the 3 blue light services</a:t>
            </a:r>
          </a:p>
          <a:p>
            <a:pPr>
              <a:lnSpc>
                <a:spcPct val="110000"/>
              </a:lnSpc>
            </a:pPr>
            <a:endParaRPr lang="en-GB" sz="900" dirty="0"/>
          </a:p>
          <a:p>
            <a:pPr>
              <a:lnSpc>
                <a:spcPct val="110000"/>
              </a:lnSpc>
            </a:pPr>
            <a:r>
              <a:rPr lang="en-GB" b="1" dirty="0">
                <a:solidFill>
                  <a:srgbClr val="FF0000"/>
                </a:solidFill>
              </a:rPr>
              <a:t>Governance</a:t>
            </a:r>
            <a:r>
              <a:rPr lang="en-GB" dirty="0"/>
              <a:t> – strategic oversight or full employer (and more powerful scrutiny?)</a:t>
            </a:r>
          </a:p>
          <a:p>
            <a:pPr>
              <a:lnSpc>
                <a:spcPct val="110000"/>
              </a:lnSpc>
            </a:pPr>
            <a:endParaRPr lang="en-GB" sz="1000" dirty="0"/>
          </a:p>
          <a:p>
            <a:pPr>
              <a:lnSpc>
                <a:spcPct val="110000"/>
              </a:lnSpc>
            </a:pPr>
            <a:r>
              <a:rPr lang="en-GB" dirty="0"/>
              <a:t>Demonstrable </a:t>
            </a:r>
            <a:r>
              <a:rPr lang="en-GB" b="1" dirty="0">
                <a:solidFill>
                  <a:srgbClr val="FF0000"/>
                </a:solidFill>
              </a:rPr>
              <a:t>value for money </a:t>
            </a:r>
            <a:r>
              <a:rPr lang="en-GB" dirty="0"/>
              <a:t>- Cost/benefit analysis; Financial Return on Investment (</a:t>
            </a:r>
            <a:r>
              <a:rPr lang="en-GB" dirty="0" err="1"/>
              <a:t>RoI</a:t>
            </a:r>
            <a:r>
              <a:rPr lang="en-GB" dirty="0"/>
              <a:t>) or Social </a:t>
            </a:r>
            <a:r>
              <a:rPr lang="en-GB" dirty="0" err="1"/>
              <a:t>RoI</a:t>
            </a:r>
            <a:r>
              <a:rPr lang="en-GB" dirty="0"/>
              <a:t>?</a:t>
            </a:r>
          </a:p>
          <a:p>
            <a:pPr>
              <a:lnSpc>
                <a:spcPct val="110000"/>
              </a:lnSpc>
            </a:pPr>
            <a:endParaRPr lang="en-GB" sz="1000" dirty="0"/>
          </a:p>
          <a:p>
            <a:pPr>
              <a:lnSpc>
                <a:spcPct val="110000"/>
              </a:lnSpc>
            </a:pPr>
            <a:r>
              <a:rPr lang="en-GB" b="1" dirty="0">
                <a:solidFill>
                  <a:srgbClr val="FF0000"/>
                </a:solidFill>
              </a:rPr>
              <a:t>Public</a:t>
            </a:r>
            <a:r>
              <a:rPr lang="en-GB" dirty="0"/>
              <a:t> engagement/consultation</a:t>
            </a:r>
          </a:p>
          <a:p>
            <a:pPr>
              <a:lnSpc>
                <a:spcPct val="110000"/>
              </a:lnSpc>
            </a:pPr>
            <a:endParaRPr lang="en-GB" sz="1000" dirty="0"/>
          </a:p>
          <a:p>
            <a:pPr>
              <a:lnSpc>
                <a:spcPct val="110000"/>
              </a:lnSpc>
            </a:pPr>
            <a:r>
              <a:rPr lang="en-GB" dirty="0"/>
              <a:t>Independent </a:t>
            </a:r>
            <a:r>
              <a:rPr lang="en-GB" b="1" dirty="0">
                <a:solidFill>
                  <a:srgbClr val="FF0000"/>
                </a:solidFill>
              </a:rPr>
              <a:t>validation</a:t>
            </a:r>
            <a:r>
              <a:rPr lang="en-GB" dirty="0"/>
              <a:t> and </a:t>
            </a:r>
            <a:r>
              <a:rPr lang="en-GB" b="1" dirty="0">
                <a:solidFill>
                  <a:srgbClr val="FF0000"/>
                </a:solidFill>
              </a:rPr>
              <a:t>public assurance</a:t>
            </a:r>
            <a:r>
              <a:rPr lang="en-GB" dirty="0"/>
              <a:t>. </a:t>
            </a:r>
          </a:p>
          <a:p>
            <a:pPr>
              <a:lnSpc>
                <a:spcPct val="110000"/>
              </a:lnSpc>
            </a:pPr>
            <a:endParaRPr lang="en-GB" sz="1000" dirty="0"/>
          </a:p>
        </p:txBody>
      </p:sp>
      <p:pic>
        <p:nvPicPr>
          <p:cNvPr id="3" name="Picture 2"/>
          <p:cNvPicPr>
            <a:picLocks noChangeAspect="1"/>
          </p:cNvPicPr>
          <p:nvPr/>
        </p:nvPicPr>
        <p:blipFill>
          <a:blip r:embed="rId2"/>
          <a:stretch>
            <a:fillRect/>
          </a:stretch>
        </p:blipFill>
        <p:spPr>
          <a:xfrm>
            <a:off x="8768146" y="4713367"/>
            <a:ext cx="2719052" cy="2024047"/>
          </a:xfrm>
          <a:prstGeom prst="rect">
            <a:avLst/>
          </a:prstGeom>
        </p:spPr>
      </p:pic>
    </p:spTree>
    <p:extLst>
      <p:ext uri="{BB962C8B-B14F-4D97-AF65-F5344CB8AC3E}">
        <p14:creationId xmlns:p14="http://schemas.microsoft.com/office/powerpoint/2010/main" val="27336991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smtClean="0">
                <a:solidFill>
                  <a:srgbClr val="0000FF"/>
                </a:solidFill>
              </a:rPr>
              <a:t>Latest News </a:t>
            </a:r>
            <a:endParaRPr lang="en-GB" b="1" dirty="0">
              <a:solidFill>
                <a:srgbClr val="0000FF"/>
              </a:solidFill>
            </a:endParaRPr>
          </a:p>
        </p:txBody>
      </p:sp>
      <p:sp>
        <p:nvSpPr>
          <p:cNvPr id="3" name="Content Placeholder 2"/>
          <p:cNvSpPr>
            <a:spLocks noGrp="1"/>
          </p:cNvSpPr>
          <p:nvPr>
            <p:ph idx="1"/>
          </p:nvPr>
        </p:nvSpPr>
        <p:spPr/>
        <p:txBody>
          <a:bodyPr>
            <a:normAutofit fontScale="77500" lnSpcReduction="20000"/>
          </a:bodyPr>
          <a:lstStyle/>
          <a:p>
            <a:pPr marL="0" indent="0">
              <a:buNone/>
            </a:pPr>
            <a:r>
              <a:rPr lang="en-GB" dirty="0" smtClean="0"/>
              <a:t>While May became PM and Brexit dominated the news the legislation and arrangements have quickly progressed.</a:t>
            </a:r>
          </a:p>
          <a:p>
            <a:pPr marL="0" indent="0">
              <a:buNone/>
            </a:pPr>
            <a:r>
              <a:rPr lang="en-GB" dirty="0" smtClean="0"/>
              <a:t> </a:t>
            </a:r>
          </a:p>
          <a:p>
            <a:r>
              <a:rPr lang="en-GB" dirty="0" smtClean="0"/>
              <a:t>HMIC commissioned to scope an Independent Inspection regime</a:t>
            </a:r>
          </a:p>
          <a:p>
            <a:r>
              <a:rPr lang="en-GB" dirty="0" smtClean="0"/>
              <a:t>CFOA.FSC/FIA unify research and development</a:t>
            </a:r>
          </a:p>
          <a:p>
            <a:r>
              <a:rPr lang="en-GB" dirty="0" smtClean="0"/>
              <a:t>CFOA agreed to produce coherent and comprehensive professional standards </a:t>
            </a:r>
          </a:p>
          <a:p>
            <a:r>
              <a:rPr lang="en-GB" dirty="0" smtClean="0"/>
              <a:t>Final House of Lords Committee Stage of the bill – 9</a:t>
            </a:r>
            <a:r>
              <a:rPr lang="en-GB" baseline="30000" dirty="0" smtClean="0"/>
              <a:t>th</a:t>
            </a:r>
            <a:r>
              <a:rPr lang="en-GB" dirty="0" smtClean="0"/>
              <a:t> November (Report Stage in House of lords due 23</a:t>
            </a:r>
            <a:r>
              <a:rPr lang="en-GB" baseline="30000" dirty="0" smtClean="0"/>
              <a:t>rd</a:t>
            </a:r>
            <a:r>
              <a:rPr lang="en-GB" dirty="0" smtClean="0"/>
              <a:t> November).</a:t>
            </a:r>
          </a:p>
          <a:p>
            <a:r>
              <a:rPr lang="en-GB" dirty="0" smtClean="0"/>
              <a:t>Meanwhile combined authorities and elected Mayors?</a:t>
            </a:r>
          </a:p>
          <a:p>
            <a:endParaRPr lang="en-GB" dirty="0"/>
          </a:p>
          <a:p>
            <a:pPr marL="0" indent="0">
              <a:buNone/>
            </a:pPr>
            <a:r>
              <a:rPr lang="en-GB" b="1" dirty="0" smtClean="0">
                <a:solidFill>
                  <a:srgbClr val="0000FF"/>
                </a:solidFill>
              </a:rPr>
              <a:t>We are now starting </a:t>
            </a:r>
            <a:r>
              <a:rPr lang="en-GB" b="1" dirty="0">
                <a:solidFill>
                  <a:srgbClr val="0000FF"/>
                </a:solidFill>
              </a:rPr>
              <a:t>to see some PCCs and Fire Authorities locally taking the initiative</a:t>
            </a:r>
            <a:endParaRPr lang="en-GB" dirty="0"/>
          </a:p>
        </p:txBody>
      </p:sp>
    </p:spTree>
    <p:extLst>
      <p:ext uri="{BB962C8B-B14F-4D97-AF65-F5344CB8AC3E}">
        <p14:creationId xmlns:p14="http://schemas.microsoft.com/office/powerpoint/2010/main" val="37475242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8139" y="802447"/>
            <a:ext cx="10515600" cy="1325563"/>
          </a:xfrm>
        </p:spPr>
        <p:txBody>
          <a:bodyPr>
            <a:normAutofit/>
          </a:bodyPr>
          <a:lstStyle/>
          <a:p>
            <a:pPr algn="ctr"/>
            <a:r>
              <a:rPr lang="en-GB" sz="3600" b="1" dirty="0">
                <a:solidFill>
                  <a:srgbClr val="4A0AFE"/>
                </a:solidFill>
                <a:latin typeface="+mn-lt"/>
              </a:rPr>
              <a:t>Conservative Party Manifesto</a:t>
            </a:r>
          </a:p>
        </p:txBody>
      </p:sp>
      <p:sp>
        <p:nvSpPr>
          <p:cNvPr id="3" name="Content Placeholder 2"/>
          <p:cNvSpPr>
            <a:spLocks noGrp="1"/>
          </p:cNvSpPr>
          <p:nvPr>
            <p:ph idx="1"/>
          </p:nvPr>
        </p:nvSpPr>
        <p:spPr/>
        <p:txBody>
          <a:bodyPr/>
          <a:lstStyle/>
          <a:p>
            <a:pPr marL="0" indent="0" algn="ctr">
              <a:buNone/>
            </a:pPr>
            <a:endParaRPr lang="en-GB" dirty="0"/>
          </a:p>
          <a:p>
            <a:pPr marL="0" indent="0" algn="ctr">
              <a:buNone/>
            </a:pPr>
            <a:r>
              <a:rPr lang="en-GB" sz="2400" dirty="0"/>
              <a:t>“we will enable fire and police services to work more closely together and develop the role of our elected and accountable Police and Crime Commissioners”</a:t>
            </a:r>
          </a:p>
          <a:p>
            <a:pPr marL="0" indent="0" algn="ctr">
              <a:buNone/>
            </a:pPr>
            <a:endParaRPr lang="en-GB" sz="2400" dirty="0"/>
          </a:p>
          <a:p>
            <a:pPr marL="0" indent="0" algn="ctr">
              <a:buNone/>
            </a:pPr>
            <a:r>
              <a:rPr lang="en-GB" sz="2400" dirty="0"/>
              <a:t>Have we gone from policy based evidence making to Government by Fiat? </a:t>
            </a:r>
          </a:p>
          <a:p>
            <a:pPr marL="0" indent="0" algn="ctr">
              <a:buNone/>
            </a:pPr>
            <a:r>
              <a:rPr lang="en-GB" sz="1800" dirty="0"/>
              <a:t>(Funnell, W. 2001 </a:t>
            </a:r>
            <a:r>
              <a:rPr lang="en-GB" sz="1800" i="1" dirty="0"/>
              <a:t>Government by Fiat: The retreat from Responsibility. </a:t>
            </a:r>
            <a:r>
              <a:rPr lang="en-GB" sz="1800" dirty="0"/>
              <a:t>Sydney University of NSW Press)</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28417" y="4373286"/>
            <a:ext cx="2360174" cy="17274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785696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a:solidFill>
                  <a:srgbClr val="0000FF"/>
                </a:solidFill>
                <a:latin typeface="+mn-lt"/>
              </a:rPr>
              <a:t>Questions?</a:t>
            </a:r>
          </a:p>
        </p:txBody>
      </p:sp>
      <p:pic>
        <p:nvPicPr>
          <p:cNvPr id="5"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4667250" y="2572544"/>
            <a:ext cx="2857500" cy="2857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70679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0"/>
            <a:ext cx="10515600" cy="862446"/>
          </a:xfrm>
        </p:spPr>
        <p:txBody>
          <a:bodyPr>
            <a:normAutofit/>
          </a:bodyPr>
          <a:lstStyle/>
          <a:p>
            <a:pPr algn="ctr"/>
            <a:r>
              <a:rPr lang="en-GB" sz="3200" b="1" dirty="0">
                <a:solidFill>
                  <a:srgbClr val="4A0AFE"/>
                </a:solidFill>
                <a:latin typeface="+mn-lt"/>
              </a:rPr>
              <a:t>Rapid policy development! – summary to-date</a:t>
            </a:r>
          </a:p>
        </p:txBody>
      </p:sp>
      <p:sp>
        <p:nvSpPr>
          <p:cNvPr id="5" name="Content Placeholder 4"/>
          <p:cNvSpPr>
            <a:spLocks noGrp="1"/>
          </p:cNvSpPr>
          <p:nvPr>
            <p:ph idx="1"/>
          </p:nvPr>
        </p:nvSpPr>
        <p:spPr>
          <a:xfrm>
            <a:off x="643944" y="955964"/>
            <a:ext cx="10709856" cy="5694218"/>
          </a:xfrm>
        </p:spPr>
        <p:txBody>
          <a:bodyPr>
            <a:normAutofit fontScale="40000" lnSpcReduction="20000"/>
          </a:bodyPr>
          <a:lstStyle/>
          <a:p>
            <a:r>
              <a:rPr lang="en-GB" sz="4500" b="1" dirty="0">
                <a:solidFill>
                  <a:srgbClr val="FF0000"/>
                </a:solidFill>
              </a:rPr>
              <a:t>May 2013. </a:t>
            </a:r>
            <a:r>
              <a:rPr lang="en-GB" sz="4500" dirty="0"/>
              <a:t>Dissatisfaction with governance and performance of emergency services. PCCs “could clarify accountability arrangements and ensure more direct visibility to the electorate” </a:t>
            </a:r>
            <a:r>
              <a:rPr lang="en-GB" sz="4500" b="1" dirty="0">
                <a:solidFill>
                  <a:srgbClr val="FF0000"/>
                </a:solidFill>
              </a:rPr>
              <a:t>(Sir Ken Knight 2013).</a:t>
            </a:r>
            <a:endParaRPr lang="en-GB" sz="4500" dirty="0"/>
          </a:p>
          <a:p>
            <a:endParaRPr lang="en-GB" sz="1700" dirty="0"/>
          </a:p>
          <a:p>
            <a:r>
              <a:rPr lang="en-GB" sz="4500" b="1" dirty="0">
                <a:solidFill>
                  <a:srgbClr val="FF0000"/>
                </a:solidFill>
              </a:rPr>
              <a:t>Home Affairs Select Committee (2014) </a:t>
            </a:r>
            <a:r>
              <a:rPr lang="en-GB" sz="4500" dirty="0"/>
              <a:t>PCCs had “provided greater clarity of leadership for policing in their area and were increasingly being recognised by the public for the strategic direction they are providing”. Cross party political satisfaction with PCCs</a:t>
            </a:r>
          </a:p>
          <a:p>
            <a:endParaRPr lang="en-GB" sz="1700" dirty="0"/>
          </a:p>
          <a:p>
            <a:r>
              <a:rPr lang="en-GB" sz="4500" b="1" dirty="0">
                <a:solidFill>
                  <a:srgbClr val="FF0000"/>
                </a:solidFill>
              </a:rPr>
              <a:t>May 2015 </a:t>
            </a:r>
            <a:r>
              <a:rPr lang="en-GB" sz="4500" dirty="0"/>
              <a:t>Conservative Manifesto. </a:t>
            </a:r>
          </a:p>
          <a:p>
            <a:endParaRPr lang="en-GB" sz="2000" dirty="0"/>
          </a:p>
          <a:p>
            <a:r>
              <a:rPr lang="en-GB" sz="4500" b="1" dirty="0">
                <a:solidFill>
                  <a:srgbClr val="FF0000"/>
                </a:solidFill>
              </a:rPr>
              <a:t>September 2015 </a:t>
            </a:r>
            <a:r>
              <a:rPr lang="en-GB" sz="4500" dirty="0"/>
              <a:t>“Enabling closer working between the Emergency Services” consultation - 318 responses.</a:t>
            </a:r>
          </a:p>
          <a:p>
            <a:endParaRPr lang="en-GB" sz="1700" dirty="0"/>
          </a:p>
          <a:p>
            <a:r>
              <a:rPr lang="en-GB" sz="4500" b="1" dirty="0">
                <a:solidFill>
                  <a:srgbClr val="FF0000"/>
                </a:solidFill>
              </a:rPr>
              <a:t>January 2016 </a:t>
            </a:r>
            <a:r>
              <a:rPr lang="en-GB" sz="4500" dirty="0"/>
              <a:t>Government response </a:t>
            </a:r>
            <a:r>
              <a:rPr lang="en-GB" sz="4500" b="1" dirty="0">
                <a:solidFill>
                  <a:srgbClr val="FF0000"/>
                </a:solidFill>
              </a:rPr>
              <a:t>- </a:t>
            </a:r>
            <a:r>
              <a:rPr lang="en-GB" sz="4500" dirty="0"/>
              <a:t>where it is in the interests of economy, efficiency and effectiveness or public safety, and where a local case is made they will be introduced.</a:t>
            </a:r>
          </a:p>
          <a:p>
            <a:endParaRPr lang="en-GB" sz="1700" dirty="0"/>
          </a:p>
          <a:p>
            <a:r>
              <a:rPr lang="en-GB" sz="4500" b="1" dirty="0">
                <a:solidFill>
                  <a:srgbClr val="FF0000"/>
                </a:solidFill>
              </a:rPr>
              <a:t>February 2016 </a:t>
            </a:r>
            <a:r>
              <a:rPr lang="en-GB" sz="4500" dirty="0"/>
              <a:t>Home Office Statement: </a:t>
            </a:r>
            <a:r>
              <a:rPr lang="en-GB" sz="4500" dirty="0">
                <a:solidFill>
                  <a:srgbClr val="FF0000"/>
                </a:solidFill>
              </a:rPr>
              <a:t>‘</a:t>
            </a:r>
            <a:r>
              <a:rPr lang="en-GB" sz="4500" b="1" dirty="0">
                <a:solidFill>
                  <a:srgbClr val="FF0000"/>
                </a:solidFill>
              </a:rPr>
              <a:t>There is now political consensus’ </a:t>
            </a:r>
            <a:r>
              <a:rPr lang="en-GB" sz="4500" dirty="0"/>
              <a:t>that PCCs are valuable and that they are here to stay - we will be legislating in . </a:t>
            </a:r>
          </a:p>
          <a:p>
            <a:endParaRPr lang="en-GB" sz="1700" dirty="0"/>
          </a:p>
          <a:p>
            <a:r>
              <a:rPr lang="en-GB" sz="4500" b="1" dirty="0">
                <a:solidFill>
                  <a:srgbClr val="FF0000"/>
                </a:solidFill>
              </a:rPr>
              <a:t>March and April 2016 </a:t>
            </a:r>
            <a:r>
              <a:rPr lang="en-GB" sz="4500" dirty="0"/>
              <a:t>informal ministerial briefings – ‘</a:t>
            </a:r>
            <a:r>
              <a:rPr lang="en-GB" sz="4500" b="1" dirty="0">
                <a:solidFill>
                  <a:srgbClr val="FF0000"/>
                </a:solidFill>
              </a:rPr>
              <a:t>all PCC’s will submit local cases’ </a:t>
            </a:r>
            <a:r>
              <a:rPr lang="en-GB" sz="4500" dirty="0"/>
              <a:t>for assuming responsibility for FRS. </a:t>
            </a:r>
          </a:p>
          <a:p>
            <a:endParaRPr lang="en-GB" sz="1800" dirty="0"/>
          </a:p>
          <a:p>
            <a:r>
              <a:rPr lang="en-GB" sz="4500" b="1" dirty="0" smtClean="0">
                <a:solidFill>
                  <a:srgbClr val="FF0000"/>
                </a:solidFill>
              </a:rPr>
              <a:t>October/November  </a:t>
            </a:r>
            <a:r>
              <a:rPr lang="en-GB" sz="4500" b="1" dirty="0">
                <a:solidFill>
                  <a:srgbClr val="FF0000"/>
                </a:solidFill>
              </a:rPr>
              <a:t>2016  </a:t>
            </a:r>
            <a:r>
              <a:rPr lang="en-GB" sz="4500" b="1" dirty="0" smtClean="0"/>
              <a:t>Committee stages </a:t>
            </a:r>
            <a:r>
              <a:rPr lang="en-GB" sz="4500" dirty="0" smtClean="0"/>
              <a:t>in </a:t>
            </a:r>
            <a:r>
              <a:rPr lang="en-GB" sz="4500" dirty="0"/>
              <a:t>House of </a:t>
            </a:r>
            <a:r>
              <a:rPr lang="en-GB" sz="4500" dirty="0" smtClean="0"/>
              <a:t>Lords</a:t>
            </a:r>
            <a:endParaRPr lang="en-GB" sz="4500" dirty="0">
              <a:solidFill>
                <a:srgbClr val="FF0000"/>
              </a:solidFill>
            </a:endParaRPr>
          </a:p>
          <a:p>
            <a:endParaRPr lang="en-GB" sz="3600" dirty="0"/>
          </a:p>
          <a:p>
            <a:pPr marL="0" indent="0">
              <a:buNone/>
            </a:pPr>
            <a:endParaRPr lang="en-GB" dirty="0"/>
          </a:p>
        </p:txBody>
      </p:sp>
    </p:spTree>
    <p:extLst>
      <p:ext uri="{BB962C8B-B14F-4D97-AF65-F5344CB8AC3E}">
        <p14:creationId xmlns:p14="http://schemas.microsoft.com/office/powerpoint/2010/main" val="2810910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3600" b="1" dirty="0">
                <a:solidFill>
                  <a:srgbClr val="4A0AFE"/>
                </a:solidFill>
                <a:latin typeface="+mn-lt"/>
              </a:rPr>
              <a:t>Evidence and Literature</a:t>
            </a:r>
            <a:br>
              <a:rPr lang="en-GB" sz="3600" b="1" dirty="0">
                <a:solidFill>
                  <a:srgbClr val="4A0AFE"/>
                </a:solidFill>
                <a:latin typeface="+mn-lt"/>
              </a:rPr>
            </a:br>
            <a:r>
              <a:rPr lang="en-GB" sz="3600" b="1" dirty="0">
                <a:solidFill>
                  <a:srgbClr val="4A0AFE"/>
                </a:solidFill>
                <a:latin typeface="+mn-lt"/>
              </a:rPr>
              <a:t>(politics trumps evidence)</a:t>
            </a:r>
          </a:p>
        </p:txBody>
      </p:sp>
      <p:sp>
        <p:nvSpPr>
          <p:cNvPr id="3" name="Content Placeholder 2"/>
          <p:cNvSpPr>
            <a:spLocks noGrp="1"/>
          </p:cNvSpPr>
          <p:nvPr>
            <p:ph idx="1"/>
          </p:nvPr>
        </p:nvSpPr>
        <p:spPr>
          <a:xfrm>
            <a:off x="838200" y="1459832"/>
            <a:ext cx="10515600" cy="4780547"/>
          </a:xfrm>
        </p:spPr>
        <p:txBody>
          <a:bodyPr>
            <a:normAutofit fontScale="77500" lnSpcReduction="20000"/>
          </a:bodyPr>
          <a:lstStyle/>
          <a:p>
            <a:r>
              <a:rPr lang="en-GB" b="1" dirty="0">
                <a:solidFill>
                  <a:srgbClr val="FF0000"/>
                </a:solidFill>
              </a:rPr>
              <a:t>Statistics</a:t>
            </a:r>
          </a:p>
          <a:p>
            <a:pPr lvl="1"/>
            <a:r>
              <a:rPr lang="en-GB" dirty="0"/>
              <a:t>Independent Crime Survey</a:t>
            </a:r>
          </a:p>
          <a:p>
            <a:pPr lvl="1"/>
            <a:r>
              <a:rPr lang="en-GB" dirty="0"/>
              <a:t>Fire National Statistics</a:t>
            </a:r>
          </a:p>
          <a:p>
            <a:pPr lvl="1"/>
            <a:r>
              <a:rPr lang="en-GB" dirty="0"/>
              <a:t>NHS Ambulance Statistics </a:t>
            </a:r>
          </a:p>
          <a:p>
            <a:r>
              <a:rPr lang="en-GB" b="1" dirty="0">
                <a:solidFill>
                  <a:srgbClr val="FF0000"/>
                </a:solidFill>
              </a:rPr>
              <a:t>Recent Official Reports</a:t>
            </a:r>
          </a:p>
          <a:p>
            <a:pPr lvl="1"/>
            <a:r>
              <a:rPr lang="en-GB" dirty="0"/>
              <a:t>PAC (2011) Transforming the NHS ambulance Service </a:t>
            </a:r>
          </a:p>
          <a:p>
            <a:pPr lvl="1"/>
            <a:r>
              <a:rPr lang="en-GB" dirty="0"/>
              <a:t>Ken Knight Review (2013) Facing the Future</a:t>
            </a:r>
          </a:p>
          <a:p>
            <a:pPr lvl="1"/>
            <a:r>
              <a:rPr lang="en-GB" dirty="0"/>
              <a:t>College of Policing (2015) Estimating demand on the Police Service</a:t>
            </a:r>
          </a:p>
          <a:p>
            <a:pPr lvl="1"/>
            <a:r>
              <a:rPr lang="en-GB" dirty="0"/>
              <a:t>Home Office (2014) Police and Crime Commissioners: progress to date</a:t>
            </a:r>
          </a:p>
          <a:p>
            <a:pPr lvl="1"/>
            <a:r>
              <a:rPr lang="en-GB" dirty="0"/>
              <a:t>Emergency Services Collaborative Working Group (2014) National Overview of Collaboration</a:t>
            </a:r>
          </a:p>
          <a:p>
            <a:r>
              <a:rPr lang="en-GB" b="1" dirty="0">
                <a:solidFill>
                  <a:srgbClr val="FF0000"/>
                </a:solidFill>
              </a:rPr>
              <a:t>Initiatives - projects and pilots</a:t>
            </a:r>
          </a:p>
          <a:p>
            <a:pPr lvl="1"/>
            <a:r>
              <a:rPr lang="en-GB" dirty="0"/>
              <a:t>Fire Transformation Fund</a:t>
            </a:r>
          </a:p>
          <a:p>
            <a:pPr lvl="1"/>
            <a:r>
              <a:rPr lang="en-GB" dirty="0"/>
              <a:t>Blue light Transformation Challenge Awards</a:t>
            </a:r>
          </a:p>
          <a:p>
            <a:r>
              <a:rPr lang="en-GB" b="1" dirty="0">
                <a:solidFill>
                  <a:srgbClr val="FF0000"/>
                </a:solidFill>
              </a:rPr>
              <a:t>Collaborative programmes</a:t>
            </a:r>
          </a:p>
          <a:p>
            <a:pPr lvl="1"/>
            <a:r>
              <a:rPr lang="en-GB" dirty="0"/>
              <a:t>Emergency Services Mobile Communications Programme</a:t>
            </a:r>
          </a:p>
          <a:p>
            <a:pPr lvl="1"/>
            <a:r>
              <a:rPr lang="en-GB" dirty="0"/>
              <a:t>Joint Emergency Services Joint Interoperability Programme </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31354" y="1599281"/>
            <a:ext cx="1468505" cy="19317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25354" y="4365599"/>
            <a:ext cx="1574505" cy="17494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622087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513" y="534091"/>
            <a:ext cx="10515600" cy="1325563"/>
          </a:xfrm>
        </p:spPr>
        <p:txBody>
          <a:bodyPr>
            <a:normAutofit/>
          </a:bodyPr>
          <a:lstStyle/>
          <a:p>
            <a:pPr algn="ctr"/>
            <a:r>
              <a:rPr lang="en-GB" sz="3600" b="1" dirty="0">
                <a:solidFill>
                  <a:srgbClr val="0000FF"/>
                </a:solidFill>
                <a:latin typeface="+mn-lt"/>
              </a:rPr>
              <a:t>Executive </a:t>
            </a:r>
            <a:r>
              <a:rPr lang="en-GB" sz="3600" b="1" dirty="0" smtClean="0">
                <a:solidFill>
                  <a:srgbClr val="0000FF"/>
                </a:solidFill>
                <a:latin typeface="+mn-lt"/>
              </a:rPr>
              <a:t>Summary of the Consultation</a:t>
            </a:r>
            <a:endParaRPr lang="en-GB" sz="3600" b="1" dirty="0">
              <a:solidFill>
                <a:srgbClr val="0000FF"/>
              </a:solidFill>
              <a:latin typeface="+mn-lt"/>
            </a:endParaRPr>
          </a:p>
        </p:txBody>
      </p:sp>
      <p:sp>
        <p:nvSpPr>
          <p:cNvPr id="3" name="Content Placeholder 2"/>
          <p:cNvSpPr>
            <a:spLocks noGrp="1"/>
          </p:cNvSpPr>
          <p:nvPr>
            <p:ph idx="1"/>
          </p:nvPr>
        </p:nvSpPr>
        <p:spPr>
          <a:xfrm>
            <a:off x="848140" y="2203312"/>
            <a:ext cx="10515600" cy="4494964"/>
          </a:xfrm>
        </p:spPr>
        <p:txBody>
          <a:bodyPr>
            <a:normAutofit fontScale="77500" lnSpcReduction="20000"/>
          </a:bodyPr>
          <a:lstStyle/>
          <a:p>
            <a:r>
              <a:rPr lang="en-GB" dirty="0"/>
              <a:t>Introducing a new duty on all three emergency services to </a:t>
            </a:r>
            <a:r>
              <a:rPr lang="en-GB" b="1" dirty="0">
                <a:solidFill>
                  <a:srgbClr val="FF0000"/>
                </a:solidFill>
              </a:rPr>
              <a:t>actively consider collaboration opportunities </a:t>
            </a:r>
            <a:r>
              <a:rPr lang="en-GB" dirty="0"/>
              <a:t>with one another to improve efficiency and effectiveness;</a:t>
            </a:r>
          </a:p>
          <a:p>
            <a:pPr marL="0" indent="0">
              <a:buNone/>
            </a:pPr>
            <a:endParaRPr lang="en-GB" sz="1100" dirty="0"/>
          </a:p>
          <a:p>
            <a:r>
              <a:rPr lang="en-GB" dirty="0"/>
              <a:t>Enabling PCC to take on the duties and responsibilities of fire and rescue authorities, </a:t>
            </a:r>
            <a:r>
              <a:rPr lang="en-GB" b="1" dirty="0">
                <a:solidFill>
                  <a:srgbClr val="FF0000"/>
                </a:solidFill>
              </a:rPr>
              <a:t>where a local case is made</a:t>
            </a:r>
            <a:r>
              <a:rPr lang="en-GB" dirty="0"/>
              <a:t>;</a:t>
            </a:r>
          </a:p>
          <a:p>
            <a:pPr marL="0" indent="0">
              <a:buNone/>
            </a:pPr>
            <a:endParaRPr lang="en-GB" sz="1100" dirty="0"/>
          </a:p>
          <a:p>
            <a:r>
              <a:rPr lang="en-GB" dirty="0"/>
              <a:t>Where a PCC on the responsibilities of a fire and rescue authority, enabling him or her to </a:t>
            </a:r>
            <a:r>
              <a:rPr lang="en-GB" b="1" dirty="0">
                <a:solidFill>
                  <a:srgbClr val="FF0000"/>
                </a:solidFill>
              </a:rPr>
              <a:t>create a single employer for police and fire staff</a:t>
            </a:r>
            <a:r>
              <a:rPr lang="en-GB" dirty="0"/>
              <a:t>, facilitating the sharing of back office functions and streamlining management;</a:t>
            </a:r>
          </a:p>
          <a:p>
            <a:pPr marL="0" indent="0">
              <a:buNone/>
            </a:pPr>
            <a:endParaRPr lang="en-GB" sz="1100" dirty="0"/>
          </a:p>
          <a:p>
            <a:r>
              <a:rPr lang="en-GB" dirty="0"/>
              <a:t>In areas where a PCC has not become responsible for fire and rescue services, enabling them to have </a:t>
            </a:r>
            <a:r>
              <a:rPr lang="en-GB" b="1" dirty="0">
                <a:solidFill>
                  <a:srgbClr val="FF0000"/>
                </a:solidFill>
              </a:rPr>
              <a:t>representation on their local fire and rescue authority</a:t>
            </a:r>
            <a:r>
              <a:rPr lang="en-GB" dirty="0"/>
              <a:t>; and</a:t>
            </a:r>
          </a:p>
          <a:p>
            <a:pPr marL="0" indent="0">
              <a:buNone/>
            </a:pPr>
            <a:endParaRPr lang="en-GB" sz="1100" dirty="0"/>
          </a:p>
          <a:p>
            <a:r>
              <a:rPr lang="en-GB" b="1" dirty="0">
                <a:solidFill>
                  <a:srgbClr val="FF0000"/>
                </a:solidFill>
              </a:rPr>
              <a:t>Abolishing the London Fire and Emergency Planning Authority </a:t>
            </a:r>
            <a:r>
              <a:rPr lang="en-GB" dirty="0"/>
              <a:t>and giving the Mayor of London direct responsibility for the fire and rescue service in London, as will be the case in Greater Manchester.</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34500" y="73715"/>
            <a:ext cx="2857500" cy="2019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73407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3600" b="1" dirty="0">
                <a:solidFill>
                  <a:srgbClr val="4A0AFE"/>
                </a:solidFill>
                <a:latin typeface="+mn-lt"/>
              </a:rPr>
              <a:t>New duty to collaborate</a:t>
            </a:r>
          </a:p>
        </p:txBody>
      </p:sp>
      <p:sp>
        <p:nvSpPr>
          <p:cNvPr id="3" name="Content Placeholder 2"/>
          <p:cNvSpPr>
            <a:spLocks noGrp="1"/>
          </p:cNvSpPr>
          <p:nvPr>
            <p:ph idx="1"/>
          </p:nvPr>
        </p:nvSpPr>
        <p:spPr/>
        <p:txBody>
          <a:bodyPr>
            <a:normAutofit/>
          </a:bodyPr>
          <a:lstStyle/>
          <a:p>
            <a:r>
              <a:rPr lang="en-GB" dirty="0"/>
              <a:t>Collaboration between emergency services …is </a:t>
            </a:r>
            <a:r>
              <a:rPr lang="en-GB" b="1" dirty="0">
                <a:solidFill>
                  <a:srgbClr val="FF0000"/>
                </a:solidFill>
              </a:rPr>
              <a:t>not as widespread or as wide-ranging</a:t>
            </a:r>
            <a:r>
              <a:rPr lang="en-GB" dirty="0"/>
              <a:t> </a:t>
            </a:r>
            <a:r>
              <a:rPr lang="en-GB" b="1" dirty="0">
                <a:solidFill>
                  <a:srgbClr val="FF0000"/>
                </a:solidFill>
              </a:rPr>
              <a:t>as it could be </a:t>
            </a:r>
            <a:r>
              <a:rPr lang="en-GB" dirty="0"/>
              <a:t>in delivering efficiencies and better services…</a:t>
            </a:r>
          </a:p>
          <a:p>
            <a:endParaRPr lang="en-GB" sz="1100" dirty="0"/>
          </a:p>
          <a:p>
            <a:r>
              <a:rPr lang="en-GB" dirty="0"/>
              <a:t>There are </a:t>
            </a:r>
            <a:r>
              <a:rPr lang="en-GB" b="1" dirty="0">
                <a:solidFill>
                  <a:srgbClr val="FF0000"/>
                </a:solidFill>
              </a:rPr>
              <a:t>limitations to innovation </a:t>
            </a:r>
            <a:r>
              <a:rPr lang="en-GB" dirty="0"/>
              <a:t>without a driver for change and there is significant </a:t>
            </a:r>
            <a:r>
              <a:rPr lang="en-GB" b="1" dirty="0">
                <a:solidFill>
                  <a:srgbClr val="FF0000"/>
                </a:solidFill>
              </a:rPr>
              <a:t>scope for improving </a:t>
            </a:r>
            <a:r>
              <a:rPr lang="en-GB" dirty="0"/>
              <a:t>the way in which opportunities are identified and implemented</a:t>
            </a:r>
          </a:p>
          <a:p>
            <a:endParaRPr lang="en-GB" sz="1000" dirty="0"/>
          </a:p>
          <a:p>
            <a:r>
              <a:rPr lang="en-GB" b="1" dirty="0">
                <a:solidFill>
                  <a:srgbClr val="FF0000"/>
                </a:solidFill>
              </a:rPr>
              <a:t>Opportunities to collaborate should be kept under regular consideration </a:t>
            </a:r>
            <a:r>
              <a:rPr lang="en-GB" dirty="0"/>
              <a:t>… hence a new duty to collaborate …to improve efficiency and effectiveness (economy and public safety!)</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56178" y="388663"/>
            <a:ext cx="1671605" cy="12314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735081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3600" b="1" dirty="0">
                <a:solidFill>
                  <a:srgbClr val="4A0AFE"/>
                </a:solidFill>
                <a:latin typeface="+mn-lt"/>
              </a:rPr>
              <a:t>Strengthening  accountability and governance</a:t>
            </a:r>
          </a:p>
        </p:txBody>
      </p:sp>
      <p:sp>
        <p:nvSpPr>
          <p:cNvPr id="3" name="Content Placeholder 2"/>
          <p:cNvSpPr>
            <a:spLocks noGrp="1"/>
          </p:cNvSpPr>
          <p:nvPr>
            <p:ph idx="1"/>
          </p:nvPr>
        </p:nvSpPr>
        <p:spPr>
          <a:xfrm>
            <a:off x="838200" y="1690688"/>
            <a:ext cx="10515600" cy="4678028"/>
          </a:xfrm>
        </p:spPr>
        <p:txBody>
          <a:bodyPr>
            <a:normAutofit fontScale="92500" lnSpcReduction="10000"/>
          </a:bodyPr>
          <a:lstStyle/>
          <a:p>
            <a:r>
              <a:rPr lang="en-GB" dirty="0"/>
              <a:t>PCC take responsibility – where it is in the interests of </a:t>
            </a:r>
            <a:r>
              <a:rPr lang="en-GB" dirty="0">
                <a:solidFill>
                  <a:srgbClr val="FF0000"/>
                </a:solidFill>
              </a:rPr>
              <a:t>economy efficiency and effectiveness </a:t>
            </a:r>
            <a:r>
              <a:rPr lang="en-GB" b="1" dirty="0">
                <a:solidFill>
                  <a:srgbClr val="FF0000"/>
                </a:solidFill>
              </a:rPr>
              <a:t>or </a:t>
            </a:r>
            <a:r>
              <a:rPr lang="en-GB" dirty="0">
                <a:solidFill>
                  <a:srgbClr val="FF0000"/>
                </a:solidFill>
              </a:rPr>
              <a:t>public safety</a:t>
            </a:r>
          </a:p>
          <a:p>
            <a:endParaRPr lang="en-GB" dirty="0"/>
          </a:p>
          <a:p>
            <a:pPr lvl="1"/>
            <a:r>
              <a:rPr lang="en-GB" dirty="0">
                <a:solidFill>
                  <a:srgbClr val="FF0000"/>
                </a:solidFill>
              </a:rPr>
              <a:t>PCC adopts governance responsibility </a:t>
            </a:r>
            <a:r>
              <a:rPr lang="en-GB" dirty="0"/>
              <a:t>– Business case and local consultation</a:t>
            </a:r>
          </a:p>
          <a:p>
            <a:pPr lvl="1"/>
            <a:endParaRPr lang="en-GB" sz="900" dirty="0"/>
          </a:p>
          <a:p>
            <a:pPr lvl="1"/>
            <a:r>
              <a:rPr lang="en-GB" dirty="0">
                <a:solidFill>
                  <a:srgbClr val="FF0000"/>
                </a:solidFill>
              </a:rPr>
              <a:t>Transfer of FRS to PCC </a:t>
            </a:r>
            <a:r>
              <a:rPr lang="en-GB" dirty="0"/>
              <a:t>– all authority agreement; public consultation; request for secondary legislation (same process for single employer)</a:t>
            </a:r>
          </a:p>
          <a:p>
            <a:pPr lvl="1"/>
            <a:endParaRPr lang="en-GB" sz="900" dirty="0"/>
          </a:p>
          <a:p>
            <a:pPr lvl="1"/>
            <a:r>
              <a:rPr lang="en-GB" dirty="0">
                <a:solidFill>
                  <a:srgbClr val="FF0000"/>
                </a:solidFill>
              </a:rPr>
              <a:t>No agreement </a:t>
            </a:r>
            <a:r>
              <a:rPr lang="en-GB" dirty="0"/>
              <a:t>– PCC submits business case to Home Secretary/DCLG (later may seek an independent assessment (HMIC CFRA) on which to base findings</a:t>
            </a:r>
          </a:p>
          <a:p>
            <a:pPr lvl="1"/>
            <a:endParaRPr lang="en-GB" b="1" dirty="0"/>
          </a:p>
          <a:p>
            <a:r>
              <a:rPr lang="en-GB" dirty="0"/>
              <a:t>The secondary legislation would transfer governance and facilitate ‘ambitious reform’ – based on a </a:t>
            </a:r>
            <a:r>
              <a:rPr lang="en-GB" dirty="0">
                <a:solidFill>
                  <a:srgbClr val="FF0000"/>
                </a:solidFill>
              </a:rPr>
              <a:t>cost-benefit analysis within the PCC business case. </a:t>
            </a:r>
          </a:p>
        </p:txBody>
      </p:sp>
    </p:spTree>
    <p:extLst>
      <p:ext uri="{BB962C8B-B14F-4D97-AF65-F5344CB8AC3E}">
        <p14:creationId xmlns:p14="http://schemas.microsoft.com/office/powerpoint/2010/main" val="38767076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3600" b="1" dirty="0">
                <a:solidFill>
                  <a:srgbClr val="0000FF"/>
                </a:solidFill>
                <a:latin typeface="+mn-lt"/>
              </a:rPr>
              <a:t>Miscellaneous issues</a:t>
            </a:r>
          </a:p>
        </p:txBody>
      </p:sp>
      <p:sp>
        <p:nvSpPr>
          <p:cNvPr id="3" name="Content Placeholder 2"/>
          <p:cNvSpPr>
            <a:spLocks noGrp="1"/>
          </p:cNvSpPr>
          <p:nvPr>
            <p:ph idx="1"/>
          </p:nvPr>
        </p:nvSpPr>
        <p:spPr>
          <a:xfrm>
            <a:off x="838200" y="1825625"/>
            <a:ext cx="8527869" cy="4351338"/>
          </a:xfrm>
        </p:spPr>
        <p:txBody>
          <a:bodyPr>
            <a:normAutofit/>
          </a:bodyPr>
          <a:lstStyle/>
          <a:p>
            <a:r>
              <a:rPr lang="en-GB" dirty="0">
                <a:solidFill>
                  <a:srgbClr val="FF0000"/>
                </a:solidFill>
              </a:rPr>
              <a:t>Boundary Issues </a:t>
            </a:r>
            <a:r>
              <a:rPr lang="en-GB" dirty="0"/>
              <a:t>– 15 areas are not coterminous (tax) – and future mergers</a:t>
            </a:r>
          </a:p>
          <a:p>
            <a:r>
              <a:rPr lang="en-GB" dirty="0">
                <a:solidFill>
                  <a:srgbClr val="FF0000"/>
                </a:solidFill>
              </a:rPr>
              <a:t>Improving performance </a:t>
            </a:r>
            <a:r>
              <a:rPr lang="en-GB" dirty="0"/>
              <a:t>– HMIC v Fire Peer Challenge and Operational Assessment</a:t>
            </a:r>
          </a:p>
          <a:p>
            <a:r>
              <a:rPr lang="en-GB" dirty="0">
                <a:solidFill>
                  <a:srgbClr val="FF0000"/>
                </a:solidFill>
              </a:rPr>
              <a:t>Scrutiny</a:t>
            </a:r>
            <a:r>
              <a:rPr lang="en-GB" dirty="0"/>
              <a:t> – expand Police and Crime panels – increased levels of transparency (accountability?)</a:t>
            </a:r>
          </a:p>
          <a:p>
            <a:r>
              <a:rPr lang="en-GB" dirty="0">
                <a:solidFill>
                  <a:srgbClr val="FF0000"/>
                </a:solidFill>
              </a:rPr>
              <a:t>Complaints</a:t>
            </a:r>
            <a:r>
              <a:rPr lang="en-GB" dirty="0"/>
              <a:t> – depends if services remain separate or not – deaths, coroners and the IPPC</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 y="322194"/>
            <a:ext cx="1528352" cy="12349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79439" y="365126"/>
            <a:ext cx="1932005" cy="19635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5630090"/>
            <a:ext cx="1629967" cy="12279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905756" y="4927783"/>
            <a:ext cx="2005688" cy="1488093"/>
          </a:xfrm>
          <a:prstGeom prst="rect">
            <a:avLst/>
          </a:prstGeom>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942597" y="2892318"/>
            <a:ext cx="2005688" cy="1577882"/>
          </a:xfrm>
          <a:prstGeom prst="rect">
            <a:avLst/>
          </a:prstGeom>
        </p:spPr>
      </p:pic>
    </p:spTree>
    <p:extLst>
      <p:ext uri="{BB962C8B-B14F-4D97-AF65-F5344CB8AC3E}">
        <p14:creationId xmlns:p14="http://schemas.microsoft.com/office/powerpoint/2010/main" val="8379221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66355"/>
            <a:ext cx="10515600" cy="1135635"/>
          </a:xfrm>
        </p:spPr>
        <p:txBody>
          <a:bodyPr>
            <a:normAutofit/>
          </a:bodyPr>
          <a:lstStyle/>
          <a:p>
            <a:pPr algn="ctr"/>
            <a:r>
              <a:rPr lang="en-GB" sz="3600" b="1" dirty="0">
                <a:solidFill>
                  <a:srgbClr val="0000FF"/>
                </a:solidFill>
                <a:latin typeface="+mn-lt"/>
              </a:rPr>
              <a:t>Some Issues to think about</a:t>
            </a:r>
          </a:p>
        </p:txBody>
      </p:sp>
      <p:sp>
        <p:nvSpPr>
          <p:cNvPr id="3" name="Content Placeholder 2"/>
          <p:cNvSpPr>
            <a:spLocks noGrp="1"/>
          </p:cNvSpPr>
          <p:nvPr>
            <p:ph idx="1"/>
          </p:nvPr>
        </p:nvSpPr>
        <p:spPr>
          <a:xfrm>
            <a:off x="897834" y="2101990"/>
            <a:ext cx="10652481" cy="4209910"/>
          </a:xfrm>
        </p:spPr>
        <p:txBody>
          <a:bodyPr>
            <a:normAutofit fontScale="92500"/>
          </a:bodyPr>
          <a:lstStyle/>
          <a:p>
            <a:r>
              <a:rPr lang="en-GB" b="1" dirty="0" smtClean="0">
                <a:solidFill>
                  <a:srgbClr val="FF0000"/>
                </a:solidFill>
              </a:rPr>
              <a:t>Differences</a:t>
            </a:r>
            <a:r>
              <a:rPr lang="en-GB" dirty="0" smtClean="0"/>
              <a:t> in organisational </a:t>
            </a:r>
            <a:r>
              <a:rPr lang="en-GB" dirty="0"/>
              <a:t>cultures , service objectives and operational practices of the services.</a:t>
            </a:r>
          </a:p>
          <a:p>
            <a:endParaRPr lang="en-GB" sz="900" dirty="0"/>
          </a:p>
          <a:p>
            <a:r>
              <a:rPr lang="en-GB" dirty="0"/>
              <a:t>The experience of </a:t>
            </a:r>
            <a:r>
              <a:rPr lang="en-GB" b="1" dirty="0">
                <a:solidFill>
                  <a:srgbClr val="FF0000"/>
                </a:solidFill>
              </a:rPr>
              <a:t>National Offender Management System </a:t>
            </a:r>
            <a:r>
              <a:rPr lang="en-GB" dirty="0"/>
              <a:t>– the prisons and probation – what happened to probation?</a:t>
            </a:r>
          </a:p>
          <a:p>
            <a:endParaRPr lang="en-GB" sz="900" dirty="0"/>
          </a:p>
          <a:p>
            <a:r>
              <a:rPr lang="en-GB" dirty="0"/>
              <a:t>Fire policy repatriation back to the ‘</a:t>
            </a:r>
            <a:r>
              <a:rPr lang="en-GB" b="1" dirty="0">
                <a:solidFill>
                  <a:srgbClr val="FF0000"/>
                </a:solidFill>
              </a:rPr>
              <a:t>benign neglect</a:t>
            </a:r>
            <a:r>
              <a:rPr lang="en-GB" dirty="0"/>
              <a:t>’ of the Home Office!</a:t>
            </a:r>
          </a:p>
          <a:p>
            <a:endParaRPr lang="en-GB" sz="800" dirty="0"/>
          </a:p>
          <a:p>
            <a:r>
              <a:rPr lang="en-GB" b="1" dirty="0">
                <a:solidFill>
                  <a:srgbClr val="FF0000"/>
                </a:solidFill>
              </a:rPr>
              <a:t>HRM issues </a:t>
            </a:r>
            <a:r>
              <a:rPr lang="en-GB" dirty="0"/>
              <a:t>(strikes and pensions as well as management and staff issues) have a habit of getting forgotten and derailing grandiose plans – the case of the Irish Fire and Rescue re-organisation. </a:t>
            </a:r>
          </a:p>
        </p:txBody>
      </p:sp>
      <p:pic>
        <p:nvPicPr>
          <p:cNvPr id="1024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18662"/>
            <a:ext cx="1787287" cy="18362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48241" y="318051"/>
            <a:ext cx="2143759" cy="14005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2011386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1254</TotalTime>
  <Words>1634</Words>
  <Application>Microsoft Office PowerPoint</Application>
  <PresentationFormat>Widescreen</PresentationFormat>
  <Paragraphs>195</Paragraphs>
  <Slides>20</Slides>
  <Notes>0</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20</vt:i4>
      </vt:variant>
    </vt:vector>
  </HeadingPairs>
  <TitlesOfParts>
    <vt:vector size="26" baseType="lpstr">
      <vt:lpstr>Arial</vt:lpstr>
      <vt:lpstr>Calibri</vt:lpstr>
      <vt:lpstr>Calibri Light</vt:lpstr>
      <vt:lpstr>Office Theme</vt:lpstr>
      <vt:lpstr>1_Office Theme</vt:lpstr>
      <vt:lpstr>2_Office Theme</vt:lpstr>
      <vt:lpstr>PowerPoint Presentation</vt:lpstr>
      <vt:lpstr>Conservative Party Manifesto</vt:lpstr>
      <vt:lpstr>Rapid policy development! – summary to-date</vt:lpstr>
      <vt:lpstr>Evidence and Literature (politics trumps evidence)</vt:lpstr>
      <vt:lpstr>Executive Summary of the Consultation</vt:lpstr>
      <vt:lpstr>New duty to collaborate</vt:lpstr>
      <vt:lpstr>Strengthening  accountability and governance</vt:lpstr>
      <vt:lpstr>Miscellaneous issues</vt:lpstr>
      <vt:lpstr>Some Issues to think about</vt:lpstr>
      <vt:lpstr>Governments response to consultation (politics trumps evidence) </vt:lpstr>
      <vt:lpstr>Response to consultation (cont) </vt:lpstr>
      <vt:lpstr>Political Affiliations  (NHS trusts – neutral)</vt:lpstr>
      <vt:lpstr>An inconvenient issue - Tom Gash</vt:lpstr>
      <vt:lpstr> 2016 PCC Election Candidates (party politics takes over) </vt:lpstr>
      <vt:lpstr>2016 PCC election results - by political party ‘Police and Crime Commissioners: Unloved but re-elected’ (BBC) </vt:lpstr>
      <vt:lpstr>Accountability arrangements  Pre and Post Police and Crime Commissioners  (an inconvenient truth, while politics…)</vt:lpstr>
      <vt:lpstr>Home Secretary: Speech to REFORM</vt:lpstr>
      <vt:lpstr>6 components for the Local Business Case</vt:lpstr>
      <vt:lpstr>Latest News </vt:lpstr>
      <vt:lpstr>Questions?</vt:lpstr>
    </vt:vector>
  </TitlesOfParts>
  <Company>Nottingham Trent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Murphy, Peter</dc:creator>
  <cp:lastModifiedBy>Gallacher, Jonathan</cp:lastModifiedBy>
  <cp:revision>86</cp:revision>
  <dcterms:created xsi:type="dcterms:W3CDTF">2016-02-12T12:50:33Z</dcterms:created>
  <dcterms:modified xsi:type="dcterms:W3CDTF">2016-11-18T10:33:51Z</dcterms:modified>
</cp:coreProperties>
</file>