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7" r:id="rId2"/>
    <p:sldId id="296" r:id="rId3"/>
    <p:sldId id="315" r:id="rId4"/>
    <p:sldId id="309" r:id="rId5"/>
    <p:sldId id="313" r:id="rId6"/>
    <p:sldId id="298" r:id="rId7"/>
    <p:sldId id="314" r:id="rId8"/>
    <p:sldId id="300" r:id="rId9"/>
    <p:sldId id="299" r:id="rId10"/>
    <p:sldId id="301" r:id="rId11"/>
    <p:sldId id="305" r:id="rId12"/>
    <p:sldId id="302" r:id="rId13"/>
    <p:sldId id="303" r:id="rId14"/>
    <p:sldId id="306" r:id="rId15"/>
    <p:sldId id="307" r:id="rId16"/>
    <p:sldId id="310" r:id="rId17"/>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D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9" autoAdjust="0"/>
    <p:restoredTop sz="83935" autoAdjust="0"/>
  </p:normalViewPr>
  <p:slideViewPr>
    <p:cSldViewPr>
      <p:cViewPr varScale="1">
        <p:scale>
          <a:sx n="94" d="100"/>
          <a:sy n="94" d="100"/>
        </p:scale>
        <p:origin x="127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7E19D5-A6EA-7B42-A2F4-4F368EE9ACE2}" type="doc">
      <dgm:prSet loTypeId="urn:microsoft.com/office/officeart/2005/8/layout/hProcess9" loCatId="process" qsTypeId="urn:microsoft.com/office/officeart/2005/8/quickstyle/simple4" qsCatId="simple" csTypeId="urn:microsoft.com/office/officeart/2005/8/colors/accent1_2" csCatId="accent1" phldr="1"/>
      <dgm:spPr/>
    </dgm:pt>
    <dgm:pt modelId="{FFB1398B-9828-DC4A-A90B-FE95CA4C1D97}">
      <dgm:prSet phldrT="[Text]"/>
      <dgm:spPr>
        <a:xfrm>
          <a:off x="2997" y="625220"/>
          <a:ext cx="1310610" cy="833628"/>
        </a:xfrm>
        <a:gradFill rotWithShape="0">
          <a:gsLst>
            <a:gs pos="0">
              <a:srgbClr val="5B9BD5">
                <a:hueOff val="0"/>
                <a:satOff val="0"/>
                <a:lumOff val="0"/>
                <a:alphaOff val="0"/>
                <a:satMod val="103000"/>
                <a:lumMod val="102000"/>
                <a:tint val="94000"/>
              </a:srgbClr>
            </a:gs>
            <a:gs pos="50000">
              <a:srgbClr val="5B9BD5">
                <a:hueOff val="0"/>
                <a:satOff val="0"/>
                <a:lumOff val="0"/>
                <a:alphaOff val="0"/>
                <a:satMod val="110000"/>
                <a:lumMod val="100000"/>
                <a:shade val="100000"/>
              </a:srgbClr>
            </a:gs>
            <a:gs pos="100000">
              <a:srgbClr val="5B9BD5">
                <a:hueOff val="0"/>
                <a:satOff val="0"/>
                <a:lumOff val="0"/>
                <a:alphaOff val="0"/>
                <a:lumMod val="99000"/>
                <a:satMod val="120000"/>
                <a:shade val="78000"/>
              </a:srgbClr>
            </a:gs>
          </a:gsLst>
          <a:lin ang="5400000" scaled="0"/>
        </a:gradFill>
        <a:ln>
          <a:noFill/>
        </a:ln>
        <a:effectLst/>
      </dgm:spPr>
      <dgm:t>
        <a:bodyPr/>
        <a:lstStyle/>
        <a:p>
          <a:r>
            <a:rPr lang="en-US">
              <a:solidFill>
                <a:sysClr val="window" lastClr="FFFFFF"/>
              </a:solidFill>
              <a:latin typeface="Calibri" panose="020F0502020204030204"/>
              <a:ea typeface="+mn-ea"/>
              <a:cs typeface="+mn-cs"/>
            </a:rPr>
            <a:t>1999 Best Value</a:t>
          </a:r>
        </a:p>
      </dgm:t>
    </dgm:pt>
    <dgm:pt modelId="{C312C38B-15D5-CE40-8BA8-3062B1B4A087}" type="parTrans" cxnId="{EB346B7B-CBF7-104A-88DF-ABCDEA5EE11C}">
      <dgm:prSet/>
      <dgm:spPr/>
      <dgm:t>
        <a:bodyPr/>
        <a:lstStyle/>
        <a:p>
          <a:endParaRPr lang="en-US"/>
        </a:p>
      </dgm:t>
    </dgm:pt>
    <dgm:pt modelId="{2FB3F881-9AAD-A448-BCE0-0F88E700F16F}" type="sibTrans" cxnId="{EB346B7B-CBF7-104A-88DF-ABCDEA5EE11C}">
      <dgm:prSet/>
      <dgm:spPr/>
      <dgm:t>
        <a:bodyPr/>
        <a:lstStyle/>
        <a:p>
          <a:endParaRPr lang="en-US"/>
        </a:p>
      </dgm:t>
    </dgm:pt>
    <dgm:pt modelId="{8116CA23-06F9-7C4A-B027-3AB58FAC2E18}">
      <dgm:prSet phldrT="[Text]"/>
      <dgm:spPr>
        <a:xfrm>
          <a:off x="1379138" y="625220"/>
          <a:ext cx="1310610" cy="833628"/>
        </a:xfrm>
        <a:gradFill rotWithShape="0">
          <a:gsLst>
            <a:gs pos="0">
              <a:srgbClr val="5B9BD5">
                <a:hueOff val="0"/>
                <a:satOff val="0"/>
                <a:lumOff val="0"/>
                <a:alphaOff val="0"/>
                <a:satMod val="103000"/>
                <a:lumMod val="102000"/>
                <a:tint val="94000"/>
              </a:srgbClr>
            </a:gs>
            <a:gs pos="50000">
              <a:srgbClr val="5B9BD5">
                <a:hueOff val="0"/>
                <a:satOff val="0"/>
                <a:lumOff val="0"/>
                <a:alphaOff val="0"/>
                <a:satMod val="110000"/>
                <a:lumMod val="100000"/>
                <a:shade val="100000"/>
              </a:srgbClr>
            </a:gs>
            <a:gs pos="100000">
              <a:srgbClr val="5B9BD5">
                <a:hueOff val="0"/>
                <a:satOff val="0"/>
                <a:lumOff val="0"/>
                <a:alphaOff val="0"/>
                <a:lumMod val="99000"/>
                <a:satMod val="120000"/>
                <a:shade val="78000"/>
              </a:srgbClr>
            </a:gs>
          </a:gsLst>
          <a:lin ang="5400000" scaled="0"/>
        </a:gradFill>
        <a:ln>
          <a:noFill/>
        </a:ln>
        <a:effectLst/>
      </dgm:spPr>
      <dgm:t>
        <a:bodyPr/>
        <a:lstStyle/>
        <a:p>
          <a:r>
            <a:rPr lang="en-US" dirty="0">
              <a:solidFill>
                <a:sysClr val="window" lastClr="FFFFFF"/>
              </a:solidFill>
              <a:latin typeface="Calibri" panose="020F0502020204030204"/>
              <a:ea typeface="+mn-ea"/>
              <a:cs typeface="+mn-cs"/>
            </a:rPr>
            <a:t>2002 Fire Service Assessments</a:t>
          </a:r>
        </a:p>
      </dgm:t>
    </dgm:pt>
    <dgm:pt modelId="{97CDB436-9E6E-D34D-978D-31EBC93D95EB}" type="parTrans" cxnId="{78EC90CC-7915-E747-A14E-880616E21B3C}">
      <dgm:prSet/>
      <dgm:spPr/>
      <dgm:t>
        <a:bodyPr/>
        <a:lstStyle/>
        <a:p>
          <a:endParaRPr lang="en-US"/>
        </a:p>
      </dgm:t>
    </dgm:pt>
    <dgm:pt modelId="{68407FC8-4A5A-464C-ACB2-138813B7E37F}" type="sibTrans" cxnId="{78EC90CC-7915-E747-A14E-880616E21B3C}">
      <dgm:prSet/>
      <dgm:spPr/>
      <dgm:t>
        <a:bodyPr/>
        <a:lstStyle/>
        <a:p>
          <a:endParaRPr lang="en-US"/>
        </a:p>
      </dgm:t>
    </dgm:pt>
    <dgm:pt modelId="{252DA028-79DC-8B46-BBBD-E5172B206E92}">
      <dgm:prSet phldrT="[Text]"/>
      <dgm:spPr>
        <a:xfrm>
          <a:off x="2755279" y="625220"/>
          <a:ext cx="1310610" cy="833628"/>
        </a:xfrm>
        <a:gradFill rotWithShape="0">
          <a:gsLst>
            <a:gs pos="0">
              <a:srgbClr val="5B9BD5">
                <a:hueOff val="0"/>
                <a:satOff val="0"/>
                <a:lumOff val="0"/>
                <a:alphaOff val="0"/>
                <a:satMod val="103000"/>
                <a:lumMod val="102000"/>
                <a:tint val="94000"/>
              </a:srgbClr>
            </a:gs>
            <a:gs pos="50000">
              <a:srgbClr val="5B9BD5">
                <a:hueOff val="0"/>
                <a:satOff val="0"/>
                <a:lumOff val="0"/>
                <a:alphaOff val="0"/>
                <a:satMod val="110000"/>
                <a:lumMod val="100000"/>
                <a:shade val="100000"/>
              </a:srgbClr>
            </a:gs>
            <a:gs pos="100000">
              <a:srgbClr val="5B9BD5">
                <a:hueOff val="0"/>
                <a:satOff val="0"/>
                <a:lumOff val="0"/>
                <a:alphaOff val="0"/>
                <a:lumMod val="99000"/>
                <a:satMod val="120000"/>
                <a:shade val="78000"/>
              </a:srgbClr>
            </a:gs>
          </a:gsLst>
          <a:lin ang="5400000" scaled="0"/>
        </a:gradFill>
        <a:ln>
          <a:noFill/>
        </a:ln>
        <a:effectLst/>
      </dgm:spPr>
      <dgm:t>
        <a:bodyPr/>
        <a:lstStyle/>
        <a:p>
          <a:r>
            <a:rPr lang="en-US">
              <a:solidFill>
                <a:sysClr val="window" lastClr="FFFFFF"/>
              </a:solidFill>
              <a:latin typeface="Calibri" panose="020F0502020204030204"/>
              <a:ea typeface="+mn-ea"/>
              <a:cs typeface="+mn-cs"/>
            </a:rPr>
            <a:t>2005 Comprehensive Performance Assessment</a:t>
          </a:r>
        </a:p>
      </dgm:t>
    </dgm:pt>
    <dgm:pt modelId="{153CF421-F303-684C-9A87-B857B6B89ED7}" type="parTrans" cxnId="{DF013809-7E4A-7F4C-861B-A2C67B091475}">
      <dgm:prSet/>
      <dgm:spPr/>
      <dgm:t>
        <a:bodyPr/>
        <a:lstStyle/>
        <a:p>
          <a:endParaRPr lang="en-US"/>
        </a:p>
      </dgm:t>
    </dgm:pt>
    <dgm:pt modelId="{ACD0E8E2-84AD-A343-AA7B-60E59F73B7FE}" type="sibTrans" cxnId="{DF013809-7E4A-7F4C-861B-A2C67B091475}">
      <dgm:prSet/>
      <dgm:spPr/>
      <dgm:t>
        <a:bodyPr/>
        <a:lstStyle/>
        <a:p>
          <a:endParaRPr lang="en-US"/>
        </a:p>
      </dgm:t>
    </dgm:pt>
    <dgm:pt modelId="{33358B7D-D0F5-9041-86D3-280AEF6EA261}">
      <dgm:prSet phldrT="[Text]"/>
      <dgm:spPr>
        <a:xfrm>
          <a:off x="4131420" y="625220"/>
          <a:ext cx="1310610" cy="833628"/>
        </a:xfrm>
        <a:gradFill rotWithShape="0">
          <a:gsLst>
            <a:gs pos="0">
              <a:srgbClr val="5B9BD5">
                <a:hueOff val="0"/>
                <a:satOff val="0"/>
                <a:lumOff val="0"/>
                <a:alphaOff val="0"/>
                <a:satMod val="103000"/>
                <a:lumMod val="102000"/>
                <a:tint val="94000"/>
              </a:srgbClr>
            </a:gs>
            <a:gs pos="50000">
              <a:srgbClr val="5B9BD5">
                <a:hueOff val="0"/>
                <a:satOff val="0"/>
                <a:lumOff val="0"/>
                <a:alphaOff val="0"/>
                <a:satMod val="110000"/>
                <a:lumMod val="100000"/>
                <a:shade val="100000"/>
              </a:srgbClr>
            </a:gs>
            <a:gs pos="100000">
              <a:srgbClr val="5B9BD5">
                <a:hueOff val="0"/>
                <a:satOff val="0"/>
                <a:lumOff val="0"/>
                <a:alphaOff val="0"/>
                <a:lumMod val="99000"/>
                <a:satMod val="120000"/>
                <a:shade val="78000"/>
              </a:srgbClr>
            </a:gs>
          </a:gsLst>
          <a:lin ang="5400000" scaled="0"/>
        </a:gradFill>
        <a:ln>
          <a:noFill/>
        </a:ln>
        <a:effectLst/>
      </dgm:spPr>
      <dgm:t>
        <a:bodyPr/>
        <a:lstStyle/>
        <a:p>
          <a:r>
            <a:rPr lang="en-US">
              <a:solidFill>
                <a:sysClr val="window" lastClr="FFFFFF"/>
              </a:solidFill>
              <a:latin typeface="Calibri" panose="020F0502020204030204"/>
              <a:ea typeface="+mn-ea"/>
              <a:cs typeface="+mn-cs"/>
            </a:rPr>
            <a:t>2008 Comprehensive Area Assessment</a:t>
          </a:r>
        </a:p>
      </dgm:t>
    </dgm:pt>
    <dgm:pt modelId="{46899F32-4EEC-E649-9BE6-31B154E27EDE}" type="parTrans" cxnId="{4C1A8101-3C95-A541-826E-27E3ED55773E}">
      <dgm:prSet/>
      <dgm:spPr/>
      <dgm:t>
        <a:bodyPr/>
        <a:lstStyle/>
        <a:p>
          <a:endParaRPr lang="en-US"/>
        </a:p>
      </dgm:t>
    </dgm:pt>
    <dgm:pt modelId="{04A80A72-C740-4644-BEC0-1C5951853CA3}" type="sibTrans" cxnId="{4C1A8101-3C95-A541-826E-27E3ED55773E}">
      <dgm:prSet/>
      <dgm:spPr/>
      <dgm:t>
        <a:bodyPr/>
        <a:lstStyle/>
        <a:p>
          <a:endParaRPr lang="en-US"/>
        </a:p>
      </dgm:t>
    </dgm:pt>
    <dgm:pt modelId="{9DE33523-8A88-D54A-80B3-7AD170260C18}">
      <dgm:prSet phldrT="[Text]">
        <dgm:style>
          <a:lnRef idx="1">
            <a:schemeClr val="accent1"/>
          </a:lnRef>
          <a:fillRef idx="3">
            <a:schemeClr val="accent1"/>
          </a:fillRef>
          <a:effectRef idx="2">
            <a:schemeClr val="accent1"/>
          </a:effectRef>
          <a:fontRef idx="minor">
            <a:schemeClr val="lt1"/>
          </a:fontRef>
        </dgm:style>
      </dgm:prSet>
      <dgm:spPr>
        <a:xfrm>
          <a:off x="5507561" y="625220"/>
          <a:ext cx="1310610" cy="833628"/>
        </a:xfr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w="6350" cap="flat" cmpd="sng" algn="ctr">
          <a:solidFill>
            <a:srgbClr val="5B9BD5"/>
          </a:solidFill>
          <a:prstDash val="solid"/>
          <a:miter lim="800000"/>
        </a:ln>
        <a:effectLst/>
      </dgm:spPr>
      <dgm:t>
        <a:bodyPr/>
        <a:lstStyle/>
        <a:p>
          <a:r>
            <a:rPr lang="en-US" dirty="0">
              <a:solidFill>
                <a:sysClr val="window" lastClr="FFFFFF"/>
              </a:solidFill>
              <a:latin typeface="Calibri" panose="020F0502020204030204"/>
              <a:ea typeface="+mn-ea"/>
              <a:cs typeface="+mn-cs"/>
            </a:rPr>
            <a:t>2009 - 2015 </a:t>
          </a:r>
        </a:p>
        <a:p>
          <a:r>
            <a:rPr lang="en-US" dirty="0">
              <a:solidFill>
                <a:sysClr val="window" lastClr="FFFFFF"/>
              </a:solidFill>
              <a:latin typeface="Calibri" panose="020F0502020204030204"/>
              <a:ea typeface="+mn-ea"/>
              <a:cs typeface="+mn-cs"/>
            </a:rPr>
            <a:t> Operational Assessment  and FPC</a:t>
          </a:r>
        </a:p>
      </dgm:t>
    </dgm:pt>
    <dgm:pt modelId="{8DF5CBC4-94FF-EE49-88BE-7A25EB70B46B}" type="parTrans" cxnId="{D9E0AAF3-06A7-7340-9D34-5A6AB2D8615A}">
      <dgm:prSet/>
      <dgm:spPr/>
      <dgm:t>
        <a:bodyPr/>
        <a:lstStyle/>
        <a:p>
          <a:endParaRPr lang="en-US"/>
        </a:p>
      </dgm:t>
    </dgm:pt>
    <dgm:pt modelId="{93251016-06F4-094F-99A0-BC3929D60EC1}" type="sibTrans" cxnId="{D9E0AAF3-06A7-7340-9D34-5A6AB2D8615A}">
      <dgm:prSet/>
      <dgm:spPr/>
      <dgm:t>
        <a:bodyPr/>
        <a:lstStyle/>
        <a:p>
          <a:endParaRPr lang="en-US"/>
        </a:p>
      </dgm:t>
    </dgm:pt>
    <dgm:pt modelId="{BDF7C9BD-11EC-1B47-B40E-4B559F358149}" type="pres">
      <dgm:prSet presAssocID="{7D7E19D5-A6EA-7B42-A2F4-4F368EE9ACE2}" presName="CompostProcess" presStyleCnt="0">
        <dgm:presLayoutVars>
          <dgm:dir/>
          <dgm:resizeHandles val="exact"/>
        </dgm:presLayoutVars>
      </dgm:prSet>
      <dgm:spPr/>
    </dgm:pt>
    <dgm:pt modelId="{B5F6FA93-F706-4848-A340-438FE82F2FA6}" type="pres">
      <dgm:prSet presAssocID="{7D7E19D5-A6EA-7B42-A2F4-4F368EE9ACE2}" presName="arrow" presStyleLbl="bgShp" presStyleIdx="0" presStyleCnt="1">
        <dgm:style>
          <a:lnRef idx="1">
            <a:schemeClr val="accent2"/>
          </a:lnRef>
          <a:fillRef idx="3">
            <a:schemeClr val="accent2"/>
          </a:fillRef>
          <a:effectRef idx="2">
            <a:schemeClr val="accent2"/>
          </a:effectRef>
          <a:fontRef idx="minor">
            <a:schemeClr val="lt1"/>
          </a:fontRef>
        </dgm:style>
      </dgm:prSet>
      <dgm:spPr>
        <a:xfrm>
          <a:off x="511587" y="0"/>
          <a:ext cx="5797994" cy="2084070"/>
        </a:xfrm>
        <a:prstGeom prst="rightArrow">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dgm:spPr>
    </dgm:pt>
    <dgm:pt modelId="{4ACBB87F-0154-4C41-B0C6-7C41FBF5047F}" type="pres">
      <dgm:prSet presAssocID="{7D7E19D5-A6EA-7B42-A2F4-4F368EE9ACE2}" presName="linearProcess" presStyleCnt="0"/>
      <dgm:spPr/>
    </dgm:pt>
    <dgm:pt modelId="{D5B0E658-6291-7E4E-A9C7-671113943F02}" type="pres">
      <dgm:prSet presAssocID="{FFB1398B-9828-DC4A-A90B-FE95CA4C1D97}" presName="textNode" presStyleLbl="node1" presStyleIdx="0" presStyleCnt="5">
        <dgm:presLayoutVars>
          <dgm:bulletEnabled val="1"/>
        </dgm:presLayoutVars>
      </dgm:prSet>
      <dgm:spPr>
        <a:prstGeom prst="roundRect">
          <a:avLst/>
        </a:prstGeom>
      </dgm:spPr>
      <dgm:t>
        <a:bodyPr/>
        <a:lstStyle/>
        <a:p>
          <a:endParaRPr lang="en-GB"/>
        </a:p>
      </dgm:t>
    </dgm:pt>
    <dgm:pt modelId="{573BAB12-6C54-F842-8469-7BB499A64A21}" type="pres">
      <dgm:prSet presAssocID="{2FB3F881-9AAD-A448-BCE0-0F88E700F16F}" presName="sibTrans" presStyleCnt="0"/>
      <dgm:spPr/>
    </dgm:pt>
    <dgm:pt modelId="{963F5122-808D-C843-9051-8A3B813E6CF8}" type="pres">
      <dgm:prSet presAssocID="{8116CA23-06F9-7C4A-B027-3AB58FAC2E18}" presName="textNode" presStyleLbl="node1" presStyleIdx="1" presStyleCnt="5">
        <dgm:presLayoutVars>
          <dgm:bulletEnabled val="1"/>
        </dgm:presLayoutVars>
      </dgm:prSet>
      <dgm:spPr>
        <a:prstGeom prst="roundRect">
          <a:avLst/>
        </a:prstGeom>
      </dgm:spPr>
      <dgm:t>
        <a:bodyPr/>
        <a:lstStyle/>
        <a:p>
          <a:endParaRPr lang="en-GB"/>
        </a:p>
      </dgm:t>
    </dgm:pt>
    <dgm:pt modelId="{69D88D4A-6249-8F46-AFB7-AD16AAC5014B}" type="pres">
      <dgm:prSet presAssocID="{68407FC8-4A5A-464C-ACB2-138813B7E37F}" presName="sibTrans" presStyleCnt="0"/>
      <dgm:spPr/>
    </dgm:pt>
    <dgm:pt modelId="{5DFD1708-D768-9C48-BCCD-ED84AB059F8F}" type="pres">
      <dgm:prSet presAssocID="{252DA028-79DC-8B46-BBBD-E5172B206E92}" presName="textNode" presStyleLbl="node1" presStyleIdx="2" presStyleCnt="5">
        <dgm:presLayoutVars>
          <dgm:bulletEnabled val="1"/>
        </dgm:presLayoutVars>
      </dgm:prSet>
      <dgm:spPr>
        <a:prstGeom prst="roundRect">
          <a:avLst/>
        </a:prstGeom>
      </dgm:spPr>
      <dgm:t>
        <a:bodyPr/>
        <a:lstStyle/>
        <a:p>
          <a:endParaRPr lang="en-GB"/>
        </a:p>
      </dgm:t>
    </dgm:pt>
    <dgm:pt modelId="{F089ECDC-D38C-BF4E-ACD8-34670950F485}" type="pres">
      <dgm:prSet presAssocID="{ACD0E8E2-84AD-A343-AA7B-60E59F73B7FE}" presName="sibTrans" presStyleCnt="0"/>
      <dgm:spPr/>
    </dgm:pt>
    <dgm:pt modelId="{14564F19-1389-C848-A143-E461570E23A9}" type="pres">
      <dgm:prSet presAssocID="{33358B7D-D0F5-9041-86D3-280AEF6EA261}" presName="textNode" presStyleLbl="node1" presStyleIdx="3" presStyleCnt="5">
        <dgm:presLayoutVars>
          <dgm:bulletEnabled val="1"/>
        </dgm:presLayoutVars>
      </dgm:prSet>
      <dgm:spPr>
        <a:prstGeom prst="roundRect">
          <a:avLst/>
        </a:prstGeom>
      </dgm:spPr>
      <dgm:t>
        <a:bodyPr/>
        <a:lstStyle/>
        <a:p>
          <a:endParaRPr lang="en-GB"/>
        </a:p>
      </dgm:t>
    </dgm:pt>
    <dgm:pt modelId="{7408A649-378C-B94B-9603-68B72CF7ECA8}" type="pres">
      <dgm:prSet presAssocID="{04A80A72-C740-4644-BEC0-1C5951853CA3}" presName="sibTrans" presStyleCnt="0"/>
      <dgm:spPr/>
    </dgm:pt>
    <dgm:pt modelId="{CF77DEE6-A5D6-8142-AFFD-343A1FB1489F}" type="pres">
      <dgm:prSet presAssocID="{9DE33523-8A88-D54A-80B3-7AD170260C18}" presName="textNode" presStyleLbl="node1" presStyleIdx="4" presStyleCnt="5">
        <dgm:presLayoutVars>
          <dgm:bulletEnabled val="1"/>
        </dgm:presLayoutVars>
      </dgm:prSet>
      <dgm:spPr>
        <a:prstGeom prst="roundRect">
          <a:avLst/>
        </a:prstGeom>
      </dgm:spPr>
      <dgm:t>
        <a:bodyPr/>
        <a:lstStyle/>
        <a:p>
          <a:endParaRPr lang="en-GB"/>
        </a:p>
      </dgm:t>
    </dgm:pt>
  </dgm:ptLst>
  <dgm:cxnLst>
    <dgm:cxn modelId="{8CF29BA1-CDB8-4FCC-9416-E1AB21F340D7}" type="presOf" srcId="{9DE33523-8A88-D54A-80B3-7AD170260C18}" destId="{CF77DEE6-A5D6-8142-AFFD-343A1FB1489F}" srcOrd="0" destOrd="0" presId="urn:microsoft.com/office/officeart/2005/8/layout/hProcess9"/>
    <dgm:cxn modelId="{EB346B7B-CBF7-104A-88DF-ABCDEA5EE11C}" srcId="{7D7E19D5-A6EA-7B42-A2F4-4F368EE9ACE2}" destId="{FFB1398B-9828-DC4A-A90B-FE95CA4C1D97}" srcOrd="0" destOrd="0" parTransId="{C312C38B-15D5-CE40-8BA8-3062B1B4A087}" sibTransId="{2FB3F881-9AAD-A448-BCE0-0F88E700F16F}"/>
    <dgm:cxn modelId="{14F2DC43-48E3-48E9-9EF0-D4F8C238DD45}" type="presOf" srcId="{8116CA23-06F9-7C4A-B027-3AB58FAC2E18}" destId="{963F5122-808D-C843-9051-8A3B813E6CF8}" srcOrd="0" destOrd="0" presId="urn:microsoft.com/office/officeart/2005/8/layout/hProcess9"/>
    <dgm:cxn modelId="{DF013809-7E4A-7F4C-861B-A2C67B091475}" srcId="{7D7E19D5-A6EA-7B42-A2F4-4F368EE9ACE2}" destId="{252DA028-79DC-8B46-BBBD-E5172B206E92}" srcOrd="2" destOrd="0" parTransId="{153CF421-F303-684C-9A87-B857B6B89ED7}" sibTransId="{ACD0E8E2-84AD-A343-AA7B-60E59F73B7FE}"/>
    <dgm:cxn modelId="{D9E0AAF3-06A7-7340-9D34-5A6AB2D8615A}" srcId="{7D7E19D5-A6EA-7B42-A2F4-4F368EE9ACE2}" destId="{9DE33523-8A88-D54A-80B3-7AD170260C18}" srcOrd="4" destOrd="0" parTransId="{8DF5CBC4-94FF-EE49-88BE-7A25EB70B46B}" sibTransId="{93251016-06F4-094F-99A0-BC3929D60EC1}"/>
    <dgm:cxn modelId="{1AEA9EF2-1B40-4B2E-B68F-C61D0047D23B}" type="presOf" srcId="{7D7E19D5-A6EA-7B42-A2F4-4F368EE9ACE2}" destId="{BDF7C9BD-11EC-1B47-B40E-4B559F358149}" srcOrd="0" destOrd="0" presId="urn:microsoft.com/office/officeart/2005/8/layout/hProcess9"/>
    <dgm:cxn modelId="{4C1A8101-3C95-A541-826E-27E3ED55773E}" srcId="{7D7E19D5-A6EA-7B42-A2F4-4F368EE9ACE2}" destId="{33358B7D-D0F5-9041-86D3-280AEF6EA261}" srcOrd="3" destOrd="0" parTransId="{46899F32-4EEC-E649-9BE6-31B154E27EDE}" sibTransId="{04A80A72-C740-4644-BEC0-1C5951853CA3}"/>
    <dgm:cxn modelId="{DCE1352B-E6B1-4A80-AFB1-653375276C0E}" type="presOf" srcId="{33358B7D-D0F5-9041-86D3-280AEF6EA261}" destId="{14564F19-1389-C848-A143-E461570E23A9}" srcOrd="0" destOrd="0" presId="urn:microsoft.com/office/officeart/2005/8/layout/hProcess9"/>
    <dgm:cxn modelId="{78EC90CC-7915-E747-A14E-880616E21B3C}" srcId="{7D7E19D5-A6EA-7B42-A2F4-4F368EE9ACE2}" destId="{8116CA23-06F9-7C4A-B027-3AB58FAC2E18}" srcOrd="1" destOrd="0" parTransId="{97CDB436-9E6E-D34D-978D-31EBC93D95EB}" sibTransId="{68407FC8-4A5A-464C-ACB2-138813B7E37F}"/>
    <dgm:cxn modelId="{30A49033-C52A-4856-842C-D400FB070B58}" type="presOf" srcId="{252DA028-79DC-8B46-BBBD-E5172B206E92}" destId="{5DFD1708-D768-9C48-BCCD-ED84AB059F8F}" srcOrd="0" destOrd="0" presId="urn:microsoft.com/office/officeart/2005/8/layout/hProcess9"/>
    <dgm:cxn modelId="{0B38CD61-E9A2-4B8A-99B1-26FC9C5737F6}" type="presOf" srcId="{FFB1398B-9828-DC4A-A90B-FE95CA4C1D97}" destId="{D5B0E658-6291-7E4E-A9C7-671113943F02}" srcOrd="0" destOrd="0" presId="urn:microsoft.com/office/officeart/2005/8/layout/hProcess9"/>
    <dgm:cxn modelId="{CD9D6F5F-EE55-4F28-B2F8-D638B82C13A1}" type="presParOf" srcId="{BDF7C9BD-11EC-1B47-B40E-4B559F358149}" destId="{B5F6FA93-F706-4848-A340-438FE82F2FA6}" srcOrd="0" destOrd="0" presId="urn:microsoft.com/office/officeart/2005/8/layout/hProcess9"/>
    <dgm:cxn modelId="{867078E9-15AE-47AA-A8B5-E8254D5E3ED4}" type="presParOf" srcId="{BDF7C9BD-11EC-1B47-B40E-4B559F358149}" destId="{4ACBB87F-0154-4C41-B0C6-7C41FBF5047F}" srcOrd="1" destOrd="0" presId="urn:microsoft.com/office/officeart/2005/8/layout/hProcess9"/>
    <dgm:cxn modelId="{465A23F7-CDA1-4941-9B69-DE31AC80607D}" type="presParOf" srcId="{4ACBB87F-0154-4C41-B0C6-7C41FBF5047F}" destId="{D5B0E658-6291-7E4E-A9C7-671113943F02}" srcOrd="0" destOrd="0" presId="urn:microsoft.com/office/officeart/2005/8/layout/hProcess9"/>
    <dgm:cxn modelId="{2B16BDDB-5FC1-4B7E-8A83-ABF9655F1ED5}" type="presParOf" srcId="{4ACBB87F-0154-4C41-B0C6-7C41FBF5047F}" destId="{573BAB12-6C54-F842-8469-7BB499A64A21}" srcOrd="1" destOrd="0" presId="urn:microsoft.com/office/officeart/2005/8/layout/hProcess9"/>
    <dgm:cxn modelId="{28375793-3A49-4E2D-8D24-B6AC49E681A3}" type="presParOf" srcId="{4ACBB87F-0154-4C41-B0C6-7C41FBF5047F}" destId="{963F5122-808D-C843-9051-8A3B813E6CF8}" srcOrd="2" destOrd="0" presId="urn:microsoft.com/office/officeart/2005/8/layout/hProcess9"/>
    <dgm:cxn modelId="{5D7FF345-7AFA-496E-A061-932C8627EEE1}" type="presParOf" srcId="{4ACBB87F-0154-4C41-B0C6-7C41FBF5047F}" destId="{69D88D4A-6249-8F46-AFB7-AD16AAC5014B}" srcOrd="3" destOrd="0" presId="urn:microsoft.com/office/officeart/2005/8/layout/hProcess9"/>
    <dgm:cxn modelId="{EB233ABE-AB36-435B-859C-B0F9D8829057}" type="presParOf" srcId="{4ACBB87F-0154-4C41-B0C6-7C41FBF5047F}" destId="{5DFD1708-D768-9C48-BCCD-ED84AB059F8F}" srcOrd="4" destOrd="0" presId="urn:microsoft.com/office/officeart/2005/8/layout/hProcess9"/>
    <dgm:cxn modelId="{C4742065-6BC0-4A37-8BF1-50665A448A81}" type="presParOf" srcId="{4ACBB87F-0154-4C41-B0C6-7C41FBF5047F}" destId="{F089ECDC-D38C-BF4E-ACD8-34670950F485}" srcOrd="5" destOrd="0" presId="urn:microsoft.com/office/officeart/2005/8/layout/hProcess9"/>
    <dgm:cxn modelId="{B5B76AC5-AB19-40B0-AB03-F1200E5DBD01}" type="presParOf" srcId="{4ACBB87F-0154-4C41-B0C6-7C41FBF5047F}" destId="{14564F19-1389-C848-A143-E461570E23A9}" srcOrd="6" destOrd="0" presId="urn:microsoft.com/office/officeart/2005/8/layout/hProcess9"/>
    <dgm:cxn modelId="{5644482E-4158-4FA7-B1B3-373A70F204DB}" type="presParOf" srcId="{4ACBB87F-0154-4C41-B0C6-7C41FBF5047F}" destId="{7408A649-378C-B94B-9603-68B72CF7ECA8}" srcOrd="7" destOrd="0" presId="urn:microsoft.com/office/officeart/2005/8/layout/hProcess9"/>
    <dgm:cxn modelId="{2463AEEE-C264-4319-8451-BFF963C77D61}" type="presParOf" srcId="{4ACBB87F-0154-4C41-B0C6-7C41FBF5047F}" destId="{CF77DEE6-A5D6-8142-AFFD-343A1FB1489F}"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B6B51F8B-6C0C-4F84-954A-EDB2933C4B14}" type="datetimeFigureOut">
              <a:rPr lang="en-GB" smtClean="0"/>
              <a:t>18/11/2016</a:t>
            </a:fld>
            <a:endParaRPr lang="en-GB"/>
          </a:p>
        </p:txBody>
      </p:sp>
      <p:sp>
        <p:nvSpPr>
          <p:cNvPr id="4" name="Footer Placeholder 3"/>
          <p:cNvSpPr>
            <a:spLocks noGrp="1"/>
          </p:cNvSpPr>
          <p:nvPr>
            <p:ph type="ftr" sz="quarter" idx="2"/>
          </p:nvPr>
        </p:nvSpPr>
        <p:spPr>
          <a:xfrm>
            <a:off x="0" y="9409113"/>
            <a:ext cx="2944813"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100" y="9409113"/>
            <a:ext cx="2944813" cy="496887"/>
          </a:xfrm>
          <a:prstGeom prst="rect">
            <a:avLst/>
          </a:prstGeom>
        </p:spPr>
        <p:txBody>
          <a:bodyPr vert="horz" lIns="91440" tIns="45720" rIns="91440" bIns="45720" rtlCol="0" anchor="b"/>
          <a:lstStyle>
            <a:lvl1pPr algn="r">
              <a:defRPr sz="1200"/>
            </a:lvl1pPr>
          </a:lstStyle>
          <a:p>
            <a:fld id="{E0D2FDFA-0A0F-449C-9D93-23D21A8D3426}" type="slidenum">
              <a:rPr lang="en-GB" smtClean="0"/>
              <a:t>‹#›</a:t>
            </a:fld>
            <a:endParaRPr lang="en-GB"/>
          </a:p>
        </p:txBody>
      </p:sp>
    </p:spTree>
    <p:extLst>
      <p:ext uri="{BB962C8B-B14F-4D97-AF65-F5344CB8AC3E}">
        <p14:creationId xmlns:p14="http://schemas.microsoft.com/office/powerpoint/2010/main" val="2994659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B09841BF-E456-49E2-AE00-E46E8F5A74FD}" type="datetimeFigureOut">
              <a:rPr lang="en-GB" smtClean="0"/>
              <a:t>18/11/2016</a:t>
            </a:fld>
            <a:endParaRPr lang="en-GB"/>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6294337D-4C43-4FC6-9017-44BEC51ADC7B}" type="slidenum">
              <a:rPr lang="en-GB" smtClean="0"/>
              <a:t>‹#›</a:t>
            </a:fld>
            <a:endParaRPr lang="en-GB"/>
          </a:p>
        </p:txBody>
      </p:sp>
    </p:spTree>
    <p:extLst>
      <p:ext uri="{BB962C8B-B14F-4D97-AF65-F5344CB8AC3E}">
        <p14:creationId xmlns:p14="http://schemas.microsoft.com/office/powerpoint/2010/main" val="1242027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294337D-4C43-4FC6-9017-44BEC51ADC7B}" type="slidenum">
              <a:rPr lang="en-GB" smtClean="0"/>
              <a:t>1</a:t>
            </a:fld>
            <a:endParaRPr lang="en-GB"/>
          </a:p>
        </p:txBody>
      </p:sp>
    </p:spTree>
    <p:extLst>
      <p:ext uri="{BB962C8B-B14F-4D97-AF65-F5344CB8AC3E}">
        <p14:creationId xmlns:p14="http://schemas.microsoft.com/office/powerpoint/2010/main" val="9971444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Plus signposting</a:t>
            </a:r>
          </a:p>
        </p:txBody>
      </p:sp>
      <p:sp>
        <p:nvSpPr>
          <p:cNvPr id="4" name="Slide Number Placeholder 3"/>
          <p:cNvSpPr>
            <a:spLocks noGrp="1"/>
          </p:cNvSpPr>
          <p:nvPr>
            <p:ph type="sldNum" sz="quarter" idx="10"/>
          </p:nvPr>
        </p:nvSpPr>
        <p:spPr/>
        <p:txBody>
          <a:bodyPr/>
          <a:lstStyle/>
          <a:p>
            <a:fld id="{6294337D-4C43-4FC6-9017-44BEC51ADC7B}" type="slidenum">
              <a:rPr lang="en-GB" smtClean="0"/>
              <a:t>14</a:t>
            </a:fld>
            <a:endParaRPr lang="en-GB"/>
          </a:p>
        </p:txBody>
      </p:sp>
    </p:spTree>
    <p:extLst>
      <p:ext uri="{BB962C8B-B14F-4D97-AF65-F5344CB8AC3E}">
        <p14:creationId xmlns:p14="http://schemas.microsoft.com/office/powerpoint/2010/main" val="164575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10"/>
          </p:nvPr>
        </p:nvSpPr>
        <p:spPr/>
        <p:txBody>
          <a:bodyPr/>
          <a:lstStyle/>
          <a:p>
            <a:fld id="{6294337D-4C43-4FC6-9017-44BEC51ADC7B}" type="slidenum">
              <a:rPr lang="en-GB" smtClean="0"/>
              <a:t>4</a:t>
            </a:fld>
            <a:endParaRPr lang="en-GB"/>
          </a:p>
        </p:txBody>
      </p:sp>
    </p:spTree>
    <p:extLst>
      <p:ext uri="{BB962C8B-B14F-4D97-AF65-F5344CB8AC3E}">
        <p14:creationId xmlns:p14="http://schemas.microsoft.com/office/powerpoint/2010/main" val="1050350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294337D-4C43-4FC6-9017-44BEC51ADC7B}" type="slidenum">
              <a:rPr lang="en-GB" smtClean="0"/>
              <a:t>6</a:t>
            </a:fld>
            <a:endParaRPr lang="en-GB"/>
          </a:p>
        </p:txBody>
      </p:sp>
    </p:spTree>
    <p:extLst>
      <p:ext uri="{BB962C8B-B14F-4D97-AF65-F5344CB8AC3E}">
        <p14:creationId xmlns:p14="http://schemas.microsoft.com/office/powerpoint/2010/main" val="150762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294337D-4C43-4FC6-9017-44BEC51ADC7B}" type="slidenum">
              <a:rPr lang="en-GB" smtClean="0"/>
              <a:t>7</a:t>
            </a:fld>
            <a:endParaRPr lang="en-GB"/>
          </a:p>
        </p:txBody>
      </p:sp>
    </p:spTree>
    <p:extLst>
      <p:ext uri="{BB962C8B-B14F-4D97-AF65-F5344CB8AC3E}">
        <p14:creationId xmlns:p14="http://schemas.microsoft.com/office/powerpoint/2010/main" val="998059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294337D-4C43-4FC6-9017-44BEC51ADC7B}" type="slidenum">
              <a:rPr lang="en-GB" smtClean="0"/>
              <a:t>8</a:t>
            </a:fld>
            <a:endParaRPr lang="en-GB"/>
          </a:p>
        </p:txBody>
      </p:sp>
    </p:spTree>
    <p:extLst>
      <p:ext uri="{BB962C8B-B14F-4D97-AF65-F5344CB8AC3E}">
        <p14:creationId xmlns:p14="http://schemas.microsoft.com/office/powerpoint/2010/main" val="1981469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research on accessibility was carried out before the Home Office intervention – so will not be affected</a:t>
            </a:r>
          </a:p>
          <a:p>
            <a:endParaRPr lang="en-GB" dirty="0"/>
          </a:p>
          <a:p>
            <a:r>
              <a:rPr lang="en-GB" dirty="0"/>
              <a:t>However</a:t>
            </a:r>
            <a:r>
              <a:rPr lang="en-GB" baseline="0" dirty="0"/>
              <a:t> the later interviews will have been affected as clearly it was flagged up as being of significance to the Home Office</a:t>
            </a:r>
            <a:endParaRPr lang="en-GB" dirty="0"/>
          </a:p>
        </p:txBody>
      </p:sp>
      <p:sp>
        <p:nvSpPr>
          <p:cNvPr id="4" name="Slide Number Placeholder 3"/>
          <p:cNvSpPr>
            <a:spLocks noGrp="1"/>
          </p:cNvSpPr>
          <p:nvPr>
            <p:ph type="sldNum" sz="quarter" idx="10"/>
          </p:nvPr>
        </p:nvSpPr>
        <p:spPr/>
        <p:txBody>
          <a:bodyPr/>
          <a:lstStyle/>
          <a:p>
            <a:fld id="{6294337D-4C43-4FC6-9017-44BEC51ADC7B}" type="slidenum">
              <a:rPr lang="en-GB" smtClean="0"/>
              <a:t>9</a:t>
            </a:fld>
            <a:endParaRPr lang="en-GB"/>
          </a:p>
        </p:txBody>
      </p:sp>
    </p:spTree>
    <p:extLst>
      <p:ext uri="{BB962C8B-B14F-4D97-AF65-F5344CB8AC3E}">
        <p14:creationId xmlns:p14="http://schemas.microsoft.com/office/powerpoint/2010/main" val="2048680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r>
              <a:rPr lang="en-GB" dirty="0"/>
              <a:t>There</a:t>
            </a:r>
            <a:r>
              <a:rPr lang="en-GB" baseline="0" dirty="0"/>
              <a:t> should be a mandatory requirement for FRAs to report on breaches in legislation, outcomes of rule 43/regulation 28 and their responses to these specific events.</a:t>
            </a:r>
            <a:endParaRPr lang="en-GB" dirty="0"/>
          </a:p>
        </p:txBody>
      </p:sp>
      <p:sp>
        <p:nvSpPr>
          <p:cNvPr id="4" name="Slide Number Placeholder 3"/>
          <p:cNvSpPr>
            <a:spLocks noGrp="1"/>
          </p:cNvSpPr>
          <p:nvPr>
            <p:ph type="sldNum" sz="quarter" idx="10"/>
          </p:nvPr>
        </p:nvSpPr>
        <p:spPr/>
        <p:txBody>
          <a:bodyPr/>
          <a:lstStyle/>
          <a:p>
            <a:fld id="{6294337D-4C43-4FC6-9017-44BEC51ADC7B}" type="slidenum">
              <a:rPr lang="en-GB" smtClean="0"/>
              <a:t>11</a:t>
            </a:fld>
            <a:endParaRPr lang="en-GB"/>
          </a:p>
        </p:txBody>
      </p:sp>
    </p:spTree>
    <p:extLst>
      <p:ext uri="{BB962C8B-B14F-4D97-AF65-F5344CB8AC3E}">
        <p14:creationId xmlns:p14="http://schemas.microsoft.com/office/powerpoint/2010/main" val="1551789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It is clear from the research that those FRAs who appear to have followed the CFOA guidance have produced lengthier reports with more detail. Some FRAs have provided clear signposting between sections of their statements and other reports and information but a number of FRAs have not provided clear signposting. For example Gloucestershire FRA have included, within their Statement of Assurance, specific hyperlinks to other key documentation such as their IRMP, Statement of Accounts and Annual Governance Statement. However County Durham and Darlington FRA, although making brief reference to other documents do not provide specific links to these documents or inform users where to locate these documents.</a:t>
            </a:r>
            <a:endParaRPr lang="en-US"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It may be that most, if not all, FRAs are providing all of the required information in their overall reporting framework. However given the inconsistency of approach could be argued to give rise to a lack of understanding by their communities. It is the inconsistency of the reporting structures/framework which results in many FRAs providing significantly different Statement of Assurances. There is an acceptance that the content reported will differ between Authorities, such as achievement of priorities and their response to IRMP, however there still should be some comparability. </a:t>
            </a:r>
            <a:endParaRPr lang="en-US" sz="1200" kern="1200" dirty="0">
              <a:solidFill>
                <a:schemeClr val="tx1"/>
              </a:solidFill>
              <a:effectLst/>
              <a:latin typeface="+mn-lt"/>
              <a:ea typeface="+mn-ea"/>
              <a:cs typeface="+mn-cs"/>
            </a:endParaRPr>
          </a:p>
          <a:p>
            <a:endParaRPr lang="en-GB" dirty="0"/>
          </a:p>
          <a:p>
            <a:endParaRPr lang="en-GB" dirty="0"/>
          </a:p>
        </p:txBody>
      </p:sp>
      <p:sp>
        <p:nvSpPr>
          <p:cNvPr id="4" name="Slide Number Placeholder 3"/>
          <p:cNvSpPr>
            <a:spLocks noGrp="1"/>
          </p:cNvSpPr>
          <p:nvPr>
            <p:ph type="sldNum" sz="quarter" idx="10"/>
          </p:nvPr>
        </p:nvSpPr>
        <p:spPr/>
        <p:txBody>
          <a:bodyPr/>
          <a:lstStyle/>
          <a:p>
            <a:fld id="{6294337D-4C43-4FC6-9017-44BEC51ADC7B}" type="slidenum">
              <a:rPr lang="en-GB" smtClean="0"/>
              <a:t>12</a:t>
            </a:fld>
            <a:endParaRPr lang="en-GB"/>
          </a:p>
        </p:txBody>
      </p:sp>
    </p:spTree>
    <p:extLst>
      <p:ext uri="{BB962C8B-B14F-4D97-AF65-F5344CB8AC3E}">
        <p14:creationId xmlns:p14="http://schemas.microsoft.com/office/powerpoint/2010/main" val="3098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Purpose</a:t>
            </a:r>
          </a:p>
          <a:p>
            <a:r>
              <a:rPr lang="en-GB" dirty="0"/>
              <a:t>Accountability and transparency</a:t>
            </a:r>
            <a:r>
              <a:rPr lang="en-GB" baseline="0" dirty="0"/>
              <a:t> for public versus a document for ministers to judge delivery vs framework</a:t>
            </a:r>
          </a:p>
          <a:p>
            <a:endParaRPr lang="en-GB" baseline="0" dirty="0"/>
          </a:p>
          <a:p>
            <a:r>
              <a:rPr lang="en-GB" baseline="0" dirty="0"/>
              <a:t>Reporting framework – different names for documents, different reporting mechanisms, different processes</a:t>
            </a:r>
            <a:endParaRPr lang="en-GB" dirty="0"/>
          </a:p>
        </p:txBody>
      </p:sp>
      <p:sp>
        <p:nvSpPr>
          <p:cNvPr id="4" name="Slide Number Placeholder 3"/>
          <p:cNvSpPr>
            <a:spLocks noGrp="1"/>
          </p:cNvSpPr>
          <p:nvPr>
            <p:ph type="sldNum" sz="quarter" idx="10"/>
          </p:nvPr>
        </p:nvSpPr>
        <p:spPr/>
        <p:txBody>
          <a:bodyPr/>
          <a:lstStyle/>
          <a:p>
            <a:fld id="{6294337D-4C43-4FC6-9017-44BEC51ADC7B}" type="slidenum">
              <a:rPr lang="en-GB" smtClean="0"/>
              <a:t>13</a:t>
            </a:fld>
            <a:endParaRPr lang="en-GB"/>
          </a:p>
        </p:txBody>
      </p:sp>
    </p:spTree>
    <p:extLst>
      <p:ext uri="{BB962C8B-B14F-4D97-AF65-F5344CB8AC3E}">
        <p14:creationId xmlns:p14="http://schemas.microsoft.com/office/powerpoint/2010/main" val="5102729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49186" name="Rectangle 2"/>
          <p:cNvSpPr>
            <a:spLocks noChangeArrowheads="1"/>
          </p:cNvSpPr>
          <p:nvPr/>
        </p:nvSpPr>
        <p:spPr bwMode="auto">
          <a:xfrm>
            <a:off x="152400" y="1143000"/>
            <a:ext cx="8839200" cy="5562600"/>
          </a:xfrm>
          <a:prstGeom prst="rect">
            <a:avLst/>
          </a:prstGeom>
          <a:solidFill>
            <a:srgbClr val="004D7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endParaRPr lang="en-US" sz="2400">
              <a:solidFill>
                <a:srgbClr val="000000"/>
              </a:solidFill>
              <a:latin typeface="Times" pitchFamily="18" charset="0"/>
              <a:cs typeface="Arial" charset="0"/>
            </a:endParaRPr>
          </a:p>
        </p:txBody>
      </p:sp>
      <p:sp>
        <p:nvSpPr>
          <p:cNvPr id="349187" name="Rectangle 3"/>
          <p:cNvSpPr>
            <a:spLocks noGrp="1" noChangeArrowheads="1"/>
          </p:cNvSpPr>
          <p:nvPr>
            <p:ph type="ctrTitle"/>
          </p:nvPr>
        </p:nvSpPr>
        <p:spPr>
          <a:xfrm>
            <a:off x="685800" y="2286000"/>
            <a:ext cx="7772400" cy="990600"/>
          </a:xfrm>
        </p:spPr>
        <p:txBody>
          <a:bodyPr/>
          <a:lstStyle>
            <a:lvl1pPr>
              <a:defRPr sz="2400">
                <a:solidFill>
                  <a:schemeClr val="bg1"/>
                </a:solidFill>
              </a:defRPr>
            </a:lvl1pPr>
          </a:lstStyle>
          <a:p>
            <a:pPr lvl="0"/>
            <a:r>
              <a:rPr lang="en-GB" noProof="0"/>
              <a:t>Click to edit Master title style</a:t>
            </a:r>
          </a:p>
        </p:txBody>
      </p:sp>
      <p:sp>
        <p:nvSpPr>
          <p:cNvPr id="349188" name="Rectangle 4"/>
          <p:cNvSpPr>
            <a:spLocks noGrp="1" noChangeArrowheads="1"/>
          </p:cNvSpPr>
          <p:nvPr>
            <p:ph type="subTitle" idx="1"/>
          </p:nvPr>
        </p:nvSpPr>
        <p:spPr>
          <a:xfrm>
            <a:off x="685800" y="3276600"/>
            <a:ext cx="7772400" cy="762000"/>
          </a:xfrm>
        </p:spPr>
        <p:txBody>
          <a:bodyPr/>
          <a:lstStyle>
            <a:lvl1pPr marL="0" indent="0">
              <a:buFontTx/>
              <a:buNone/>
              <a:defRPr>
                <a:solidFill>
                  <a:schemeClr val="bg1"/>
                </a:solidFill>
              </a:defRPr>
            </a:lvl1pPr>
          </a:lstStyle>
          <a:p>
            <a:pPr lvl="0"/>
            <a:r>
              <a:rPr lang="en-GB" noProof="0"/>
              <a:t>Click to edit Master subtitle style</a:t>
            </a:r>
          </a:p>
        </p:txBody>
      </p:sp>
      <p:pic>
        <p:nvPicPr>
          <p:cNvPr id="349189" name="Picture 5" descr="NTU logo RG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10325" y="323850"/>
            <a:ext cx="2435225" cy="565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7495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B28B14A8-1C46-42CD-B2FD-0E91396B737C}" type="datetime4">
              <a:rPr lang="en-GB" smtClean="0"/>
              <a:t>18 November 2016</a:t>
            </a:fld>
            <a:endParaRPr lang="en-GB"/>
          </a:p>
        </p:txBody>
      </p:sp>
      <p:sp>
        <p:nvSpPr>
          <p:cNvPr id="5" name="Slide Number Placeholder 4"/>
          <p:cNvSpPr>
            <a:spLocks noGrp="1"/>
          </p:cNvSpPr>
          <p:nvPr>
            <p:ph type="sldNum" sz="quarter" idx="11"/>
          </p:nvPr>
        </p:nvSpPr>
        <p:spPr/>
        <p:txBody>
          <a:bodyPr/>
          <a:lstStyle>
            <a:lvl1pPr>
              <a:defRPr/>
            </a:lvl1pPr>
          </a:lstStyle>
          <a:p>
            <a:fld id="{DBFE2BE6-E5F2-4DC9-86B2-88B2300A5B8A}" type="slidenum">
              <a:rPr lang="en-GB"/>
              <a:pPr/>
              <a:t>‹#›</a:t>
            </a:fld>
            <a:endParaRPr lang="en-GB"/>
          </a:p>
        </p:txBody>
      </p:sp>
    </p:spTree>
    <p:extLst>
      <p:ext uri="{BB962C8B-B14F-4D97-AF65-F5344CB8AC3E}">
        <p14:creationId xmlns:p14="http://schemas.microsoft.com/office/powerpoint/2010/main" val="3621801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81000"/>
            <a:ext cx="2076450" cy="25320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81000" y="381000"/>
            <a:ext cx="6076950" cy="25320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AED41A84-0FE8-491F-82BA-D0F7C490A644}" type="datetime4">
              <a:rPr lang="en-GB" smtClean="0"/>
              <a:t>18 November 2016</a:t>
            </a:fld>
            <a:endParaRPr lang="en-GB"/>
          </a:p>
        </p:txBody>
      </p:sp>
      <p:sp>
        <p:nvSpPr>
          <p:cNvPr id="5" name="Slide Number Placeholder 4"/>
          <p:cNvSpPr>
            <a:spLocks noGrp="1"/>
          </p:cNvSpPr>
          <p:nvPr>
            <p:ph type="sldNum" sz="quarter" idx="11"/>
          </p:nvPr>
        </p:nvSpPr>
        <p:spPr/>
        <p:txBody>
          <a:bodyPr/>
          <a:lstStyle>
            <a:lvl1pPr>
              <a:defRPr/>
            </a:lvl1pPr>
          </a:lstStyle>
          <a:p>
            <a:fld id="{C8AB392F-D612-41AC-B121-A6E0DC84C040}" type="slidenum">
              <a:rPr lang="en-GB"/>
              <a:pPr/>
              <a:t>‹#›</a:t>
            </a:fld>
            <a:endParaRPr lang="en-GB"/>
          </a:p>
        </p:txBody>
      </p:sp>
    </p:spTree>
    <p:extLst>
      <p:ext uri="{BB962C8B-B14F-4D97-AF65-F5344CB8AC3E}">
        <p14:creationId xmlns:p14="http://schemas.microsoft.com/office/powerpoint/2010/main" val="1798996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6BB2C7FF-702F-4D0B-AA5A-FEFF93752BD2}" type="datetime4">
              <a:rPr lang="en-GB" smtClean="0"/>
              <a:t>18 November 2016</a:t>
            </a:fld>
            <a:endParaRPr lang="en-GB"/>
          </a:p>
        </p:txBody>
      </p:sp>
      <p:sp>
        <p:nvSpPr>
          <p:cNvPr id="5" name="Slide Number Placeholder 4"/>
          <p:cNvSpPr>
            <a:spLocks noGrp="1"/>
          </p:cNvSpPr>
          <p:nvPr>
            <p:ph type="sldNum" sz="quarter" idx="11"/>
          </p:nvPr>
        </p:nvSpPr>
        <p:spPr/>
        <p:txBody>
          <a:bodyPr/>
          <a:lstStyle>
            <a:lvl1pPr>
              <a:defRPr/>
            </a:lvl1pPr>
          </a:lstStyle>
          <a:p>
            <a:fld id="{DE7F5C2D-3AF3-4ECD-B759-92ED79AF42C1}" type="slidenum">
              <a:rPr lang="en-GB"/>
              <a:pPr/>
              <a:t>‹#›</a:t>
            </a:fld>
            <a:endParaRPr lang="en-GB"/>
          </a:p>
        </p:txBody>
      </p:sp>
    </p:spTree>
    <p:extLst>
      <p:ext uri="{BB962C8B-B14F-4D97-AF65-F5344CB8AC3E}">
        <p14:creationId xmlns:p14="http://schemas.microsoft.com/office/powerpoint/2010/main" val="1304594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DE09CFA5-6973-4997-8A26-705292F1F015}" type="datetime4">
              <a:rPr lang="en-GB" smtClean="0"/>
              <a:t>18 November 2016</a:t>
            </a:fld>
            <a:endParaRPr lang="en-GB"/>
          </a:p>
        </p:txBody>
      </p:sp>
      <p:sp>
        <p:nvSpPr>
          <p:cNvPr id="5" name="Slide Number Placeholder 4"/>
          <p:cNvSpPr>
            <a:spLocks noGrp="1"/>
          </p:cNvSpPr>
          <p:nvPr>
            <p:ph type="sldNum" sz="quarter" idx="11"/>
          </p:nvPr>
        </p:nvSpPr>
        <p:spPr/>
        <p:txBody>
          <a:bodyPr/>
          <a:lstStyle>
            <a:lvl1pPr>
              <a:defRPr/>
            </a:lvl1pPr>
          </a:lstStyle>
          <a:p>
            <a:fld id="{9ED474AB-9BB4-41E7-A2E2-F4619562322C}" type="slidenum">
              <a:rPr lang="en-GB"/>
              <a:pPr/>
              <a:t>‹#›</a:t>
            </a:fld>
            <a:endParaRPr lang="en-GB"/>
          </a:p>
        </p:txBody>
      </p:sp>
    </p:spTree>
    <p:extLst>
      <p:ext uri="{BB962C8B-B14F-4D97-AF65-F5344CB8AC3E}">
        <p14:creationId xmlns:p14="http://schemas.microsoft.com/office/powerpoint/2010/main" val="1737405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81000" y="1447800"/>
            <a:ext cx="4076700" cy="1465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10100" y="1447800"/>
            <a:ext cx="4076700" cy="1465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fld id="{45936088-FCEB-485A-8E99-10D228EE591A}" type="datetime4">
              <a:rPr lang="en-GB" smtClean="0"/>
              <a:t>18 November 2016</a:t>
            </a:fld>
            <a:endParaRPr lang="en-GB"/>
          </a:p>
        </p:txBody>
      </p:sp>
      <p:sp>
        <p:nvSpPr>
          <p:cNvPr id="6" name="Slide Number Placeholder 5"/>
          <p:cNvSpPr>
            <a:spLocks noGrp="1"/>
          </p:cNvSpPr>
          <p:nvPr>
            <p:ph type="sldNum" sz="quarter" idx="11"/>
          </p:nvPr>
        </p:nvSpPr>
        <p:spPr/>
        <p:txBody>
          <a:bodyPr/>
          <a:lstStyle>
            <a:lvl1pPr>
              <a:defRPr/>
            </a:lvl1pPr>
          </a:lstStyle>
          <a:p>
            <a:fld id="{531BC95D-24B5-4628-8307-1309225174E6}" type="slidenum">
              <a:rPr lang="en-GB"/>
              <a:pPr/>
              <a:t>‹#›</a:t>
            </a:fld>
            <a:endParaRPr lang="en-GB"/>
          </a:p>
        </p:txBody>
      </p:sp>
    </p:spTree>
    <p:extLst>
      <p:ext uri="{BB962C8B-B14F-4D97-AF65-F5344CB8AC3E}">
        <p14:creationId xmlns:p14="http://schemas.microsoft.com/office/powerpoint/2010/main" val="3791561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fld id="{DA97478D-A601-44EC-BFC8-DC38B26E02A0}" type="datetime4">
              <a:rPr lang="en-GB" smtClean="0"/>
              <a:t>18 November 2016</a:t>
            </a:fld>
            <a:endParaRPr lang="en-GB"/>
          </a:p>
        </p:txBody>
      </p:sp>
      <p:sp>
        <p:nvSpPr>
          <p:cNvPr id="8" name="Slide Number Placeholder 7"/>
          <p:cNvSpPr>
            <a:spLocks noGrp="1"/>
          </p:cNvSpPr>
          <p:nvPr>
            <p:ph type="sldNum" sz="quarter" idx="11"/>
          </p:nvPr>
        </p:nvSpPr>
        <p:spPr/>
        <p:txBody>
          <a:bodyPr/>
          <a:lstStyle>
            <a:lvl1pPr>
              <a:defRPr/>
            </a:lvl1pPr>
          </a:lstStyle>
          <a:p>
            <a:fld id="{39D82179-4DBB-405D-BAE9-E98DFAA2C081}" type="slidenum">
              <a:rPr lang="en-GB"/>
              <a:pPr/>
              <a:t>‹#›</a:t>
            </a:fld>
            <a:endParaRPr lang="en-GB"/>
          </a:p>
        </p:txBody>
      </p:sp>
    </p:spTree>
    <p:extLst>
      <p:ext uri="{BB962C8B-B14F-4D97-AF65-F5344CB8AC3E}">
        <p14:creationId xmlns:p14="http://schemas.microsoft.com/office/powerpoint/2010/main" val="3060832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fld id="{6D29926F-40C8-47AD-A78E-58D30784EC0A}" type="datetime4">
              <a:rPr lang="en-GB" smtClean="0"/>
              <a:t>18 November 2016</a:t>
            </a:fld>
            <a:endParaRPr lang="en-GB"/>
          </a:p>
        </p:txBody>
      </p:sp>
      <p:sp>
        <p:nvSpPr>
          <p:cNvPr id="4" name="Slide Number Placeholder 3"/>
          <p:cNvSpPr>
            <a:spLocks noGrp="1"/>
          </p:cNvSpPr>
          <p:nvPr>
            <p:ph type="sldNum" sz="quarter" idx="11"/>
          </p:nvPr>
        </p:nvSpPr>
        <p:spPr/>
        <p:txBody>
          <a:bodyPr/>
          <a:lstStyle>
            <a:lvl1pPr>
              <a:defRPr/>
            </a:lvl1pPr>
          </a:lstStyle>
          <a:p>
            <a:fld id="{27B668CC-AA2E-4D5C-8A30-1D23ED99FB31}" type="slidenum">
              <a:rPr lang="en-GB"/>
              <a:pPr/>
              <a:t>‹#›</a:t>
            </a:fld>
            <a:endParaRPr lang="en-GB"/>
          </a:p>
        </p:txBody>
      </p:sp>
    </p:spTree>
    <p:extLst>
      <p:ext uri="{BB962C8B-B14F-4D97-AF65-F5344CB8AC3E}">
        <p14:creationId xmlns:p14="http://schemas.microsoft.com/office/powerpoint/2010/main" val="754739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BB19417-ED46-4A25-8ACD-1271642D1AA3}" type="datetime4">
              <a:rPr lang="en-GB" smtClean="0"/>
              <a:t>18 November 2016</a:t>
            </a:fld>
            <a:endParaRPr lang="en-GB"/>
          </a:p>
        </p:txBody>
      </p:sp>
      <p:sp>
        <p:nvSpPr>
          <p:cNvPr id="3" name="Slide Number Placeholder 2"/>
          <p:cNvSpPr>
            <a:spLocks noGrp="1"/>
          </p:cNvSpPr>
          <p:nvPr>
            <p:ph type="sldNum" sz="quarter" idx="11"/>
          </p:nvPr>
        </p:nvSpPr>
        <p:spPr/>
        <p:txBody>
          <a:bodyPr/>
          <a:lstStyle>
            <a:lvl1pPr>
              <a:defRPr/>
            </a:lvl1pPr>
          </a:lstStyle>
          <a:p>
            <a:fld id="{2A1BD8E3-6A2E-422C-AE14-B72CA7AD2C39}" type="slidenum">
              <a:rPr lang="en-GB"/>
              <a:pPr/>
              <a:t>‹#›</a:t>
            </a:fld>
            <a:endParaRPr lang="en-GB"/>
          </a:p>
        </p:txBody>
      </p:sp>
    </p:spTree>
    <p:extLst>
      <p:ext uri="{BB962C8B-B14F-4D97-AF65-F5344CB8AC3E}">
        <p14:creationId xmlns:p14="http://schemas.microsoft.com/office/powerpoint/2010/main" val="3052969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7F15CD1C-1120-4CE7-AF86-A613A02947CE}" type="datetime4">
              <a:rPr lang="en-GB" smtClean="0"/>
              <a:t>18 November 2016</a:t>
            </a:fld>
            <a:endParaRPr lang="en-GB"/>
          </a:p>
        </p:txBody>
      </p:sp>
      <p:sp>
        <p:nvSpPr>
          <p:cNvPr id="6" name="Slide Number Placeholder 5"/>
          <p:cNvSpPr>
            <a:spLocks noGrp="1"/>
          </p:cNvSpPr>
          <p:nvPr>
            <p:ph type="sldNum" sz="quarter" idx="11"/>
          </p:nvPr>
        </p:nvSpPr>
        <p:spPr/>
        <p:txBody>
          <a:bodyPr/>
          <a:lstStyle>
            <a:lvl1pPr>
              <a:defRPr/>
            </a:lvl1pPr>
          </a:lstStyle>
          <a:p>
            <a:fld id="{3395FE38-FA48-45D0-9A44-476CC8782373}" type="slidenum">
              <a:rPr lang="en-GB"/>
              <a:pPr/>
              <a:t>‹#›</a:t>
            </a:fld>
            <a:endParaRPr lang="en-GB"/>
          </a:p>
        </p:txBody>
      </p:sp>
    </p:spTree>
    <p:extLst>
      <p:ext uri="{BB962C8B-B14F-4D97-AF65-F5344CB8AC3E}">
        <p14:creationId xmlns:p14="http://schemas.microsoft.com/office/powerpoint/2010/main" val="3639405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E5A2495F-66B7-4687-8679-F25991A21F8E}" type="datetime4">
              <a:rPr lang="en-GB" smtClean="0"/>
              <a:t>18 November 2016</a:t>
            </a:fld>
            <a:endParaRPr lang="en-GB"/>
          </a:p>
        </p:txBody>
      </p:sp>
      <p:sp>
        <p:nvSpPr>
          <p:cNvPr id="6" name="Slide Number Placeholder 5"/>
          <p:cNvSpPr>
            <a:spLocks noGrp="1"/>
          </p:cNvSpPr>
          <p:nvPr>
            <p:ph type="sldNum" sz="quarter" idx="11"/>
          </p:nvPr>
        </p:nvSpPr>
        <p:spPr/>
        <p:txBody>
          <a:bodyPr/>
          <a:lstStyle>
            <a:lvl1pPr>
              <a:defRPr/>
            </a:lvl1pPr>
          </a:lstStyle>
          <a:p>
            <a:fld id="{4E9C0B07-BDE9-4FAD-8AD7-8364E19AC36B}" type="slidenum">
              <a:rPr lang="en-GB"/>
              <a:pPr/>
              <a:t>‹#›</a:t>
            </a:fld>
            <a:endParaRPr lang="en-GB"/>
          </a:p>
        </p:txBody>
      </p:sp>
    </p:spTree>
    <p:extLst>
      <p:ext uri="{BB962C8B-B14F-4D97-AF65-F5344CB8AC3E}">
        <p14:creationId xmlns:p14="http://schemas.microsoft.com/office/powerpoint/2010/main" val="870652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7000"/>
            <a:lum/>
          </a:blip>
          <a:srcRect/>
          <a:stretch>
            <a:fillRect l="-3000" r="-3000"/>
          </a:stretch>
        </a:blipFill>
        <a:effectLst/>
      </p:bgPr>
    </p:bg>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bwMode="auto">
          <a:xfrm>
            <a:off x="381000" y="381000"/>
            <a:ext cx="8305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title style</a:t>
            </a:r>
          </a:p>
        </p:txBody>
      </p:sp>
      <p:sp>
        <p:nvSpPr>
          <p:cNvPr id="348163" name="Rectangle 3"/>
          <p:cNvSpPr>
            <a:spLocks noGrp="1" noChangeArrowheads="1"/>
          </p:cNvSpPr>
          <p:nvPr>
            <p:ph type="body" idx="1"/>
          </p:nvPr>
        </p:nvSpPr>
        <p:spPr bwMode="auto">
          <a:xfrm>
            <a:off x="381000" y="1447800"/>
            <a:ext cx="83058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pic>
        <p:nvPicPr>
          <p:cNvPr id="348164" name="Picture 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382000" y="6219825"/>
            <a:ext cx="333375" cy="396875"/>
          </a:xfrm>
          <a:prstGeom prst="rect">
            <a:avLst/>
          </a:prstGeom>
          <a:noFill/>
          <a:extLst>
            <a:ext uri="{909E8E84-426E-40DD-AFC4-6F175D3DCCD1}">
              <a14:hiddenFill xmlns:a14="http://schemas.microsoft.com/office/drawing/2010/main">
                <a:solidFill>
                  <a:srgbClr val="FFFFFF"/>
                </a:solidFill>
              </a14:hiddenFill>
            </a:ext>
          </a:extLst>
        </p:spPr>
      </p:pic>
      <p:sp>
        <p:nvSpPr>
          <p:cNvPr id="348165" name="Line 5"/>
          <p:cNvSpPr>
            <a:spLocks noChangeShapeType="1"/>
          </p:cNvSpPr>
          <p:nvPr/>
        </p:nvSpPr>
        <p:spPr bwMode="auto">
          <a:xfrm flipH="1">
            <a:off x="457200" y="6019800"/>
            <a:ext cx="8229600" cy="0"/>
          </a:xfrm>
          <a:prstGeom prst="line">
            <a:avLst/>
          </a:prstGeom>
          <a:noFill/>
          <a:ln w="15875">
            <a:solidFill>
              <a:srgbClr val="B2C9D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GB" sz="2800">
              <a:solidFill>
                <a:srgbClr val="004D75"/>
              </a:solidFill>
              <a:cs typeface="Arial" charset="0"/>
            </a:endParaRPr>
          </a:p>
        </p:txBody>
      </p:sp>
      <p:sp>
        <p:nvSpPr>
          <p:cNvPr id="348166" name="Text Box 6"/>
          <p:cNvSpPr txBox="1">
            <a:spLocks noChangeArrowheads="1"/>
          </p:cNvSpPr>
          <p:nvPr/>
        </p:nvSpPr>
        <p:spPr bwMode="auto">
          <a:xfrm>
            <a:off x="395288" y="6165850"/>
            <a:ext cx="1008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n-US" sz="2400">
              <a:solidFill>
                <a:srgbClr val="000000"/>
              </a:solidFill>
              <a:latin typeface="Times" pitchFamily="18" charset="0"/>
              <a:cs typeface="Arial" charset="0"/>
            </a:endParaRPr>
          </a:p>
        </p:txBody>
      </p:sp>
      <p:sp>
        <p:nvSpPr>
          <p:cNvPr id="348167" name="Rectangle 7"/>
          <p:cNvSpPr>
            <a:spLocks noGrp="1" noChangeArrowheads="1"/>
          </p:cNvSpPr>
          <p:nvPr>
            <p:ph type="dt" sz="half" idx="2"/>
          </p:nvPr>
        </p:nvSpPr>
        <p:spPr bwMode="auto">
          <a:xfrm>
            <a:off x="457200" y="6205538"/>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fontAlgn="base">
              <a:spcBef>
                <a:spcPct val="0"/>
              </a:spcBef>
              <a:spcAft>
                <a:spcPct val="0"/>
              </a:spcAft>
            </a:pPr>
            <a:fld id="{ACA79051-EE10-40DD-B39D-0C3077A34C0E}" type="datetime4">
              <a:rPr lang="en-GB" smtClean="0">
                <a:solidFill>
                  <a:srgbClr val="004D75"/>
                </a:solidFill>
                <a:cs typeface="Arial" charset="0"/>
              </a:rPr>
              <a:t>18 November 2016</a:t>
            </a:fld>
            <a:endParaRPr lang="en-GB">
              <a:solidFill>
                <a:srgbClr val="004D75"/>
              </a:solidFill>
              <a:cs typeface="Arial" charset="0"/>
            </a:endParaRPr>
          </a:p>
        </p:txBody>
      </p:sp>
      <p:sp>
        <p:nvSpPr>
          <p:cNvPr id="348168" name="Rectangle 8"/>
          <p:cNvSpPr>
            <a:spLocks noGrp="1" noChangeArrowheads="1"/>
          </p:cNvSpPr>
          <p:nvPr>
            <p:ph type="sldNum" sz="quarter" idx="4"/>
          </p:nvPr>
        </p:nvSpPr>
        <p:spPr bwMode="auto">
          <a:xfrm>
            <a:off x="5940425" y="6205538"/>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fontAlgn="base">
              <a:spcBef>
                <a:spcPct val="0"/>
              </a:spcBef>
              <a:spcAft>
                <a:spcPct val="0"/>
              </a:spcAft>
            </a:pPr>
            <a:fld id="{D938D83B-8241-4FC6-93D2-8E8730437255}" type="slidenum">
              <a:rPr lang="en-GB">
                <a:solidFill>
                  <a:srgbClr val="004D75"/>
                </a:solidFill>
                <a:cs typeface="Arial" charset="0"/>
              </a:rPr>
              <a:pPr fontAlgn="base">
                <a:spcBef>
                  <a:spcPct val="0"/>
                </a:spcBef>
                <a:spcAft>
                  <a:spcPct val="0"/>
                </a:spcAft>
              </a:pPr>
              <a:t>‹#›</a:t>
            </a:fld>
            <a:endParaRPr lang="en-GB">
              <a:solidFill>
                <a:srgbClr val="004D75"/>
              </a:solidFill>
              <a:cs typeface="Arial" charset="0"/>
            </a:endParaRPr>
          </a:p>
        </p:txBody>
      </p:sp>
    </p:spTree>
    <p:extLst>
      <p:ext uri="{BB962C8B-B14F-4D97-AF65-F5344CB8AC3E}">
        <p14:creationId xmlns:p14="http://schemas.microsoft.com/office/powerpoint/2010/main" val="29882476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fontAlgn="base">
        <a:spcBef>
          <a:spcPct val="0"/>
        </a:spcBef>
        <a:spcAft>
          <a:spcPct val="0"/>
        </a:spcAft>
        <a:defRPr sz="2800">
          <a:solidFill>
            <a:srgbClr val="004D75"/>
          </a:solidFill>
          <a:latin typeface="+mj-lt"/>
          <a:ea typeface="+mj-ea"/>
          <a:cs typeface="+mj-cs"/>
        </a:defRPr>
      </a:lvl1pPr>
      <a:lvl2pPr algn="l" rtl="0" fontAlgn="base">
        <a:spcBef>
          <a:spcPct val="0"/>
        </a:spcBef>
        <a:spcAft>
          <a:spcPct val="0"/>
        </a:spcAft>
        <a:defRPr sz="2800">
          <a:solidFill>
            <a:srgbClr val="004D75"/>
          </a:solidFill>
          <a:latin typeface="Verdana" pitchFamily="34" charset="0"/>
        </a:defRPr>
      </a:lvl2pPr>
      <a:lvl3pPr algn="l" rtl="0" fontAlgn="base">
        <a:spcBef>
          <a:spcPct val="0"/>
        </a:spcBef>
        <a:spcAft>
          <a:spcPct val="0"/>
        </a:spcAft>
        <a:defRPr sz="2800">
          <a:solidFill>
            <a:srgbClr val="004D75"/>
          </a:solidFill>
          <a:latin typeface="Verdana" pitchFamily="34" charset="0"/>
        </a:defRPr>
      </a:lvl3pPr>
      <a:lvl4pPr algn="l" rtl="0" fontAlgn="base">
        <a:spcBef>
          <a:spcPct val="0"/>
        </a:spcBef>
        <a:spcAft>
          <a:spcPct val="0"/>
        </a:spcAft>
        <a:defRPr sz="2800">
          <a:solidFill>
            <a:srgbClr val="004D75"/>
          </a:solidFill>
          <a:latin typeface="Verdana" pitchFamily="34" charset="0"/>
        </a:defRPr>
      </a:lvl4pPr>
      <a:lvl5pPr algn="l" rtl="0" fontAlgn="base">
        <a:spcBef>
          <a:spcPct val="0"/>
        </a:spcBef>
        <a:spcAft>
          <a:spcPct val="0"/>
        </a:spcAft>
        <a:defRPr sz="2800">
          <a:solidFill>
            <a:srgbClr val="004D75"/>
          </a:solidFill>
          <a:latin typeface="Verdana" pitchFamily="34" charset="0"/>
        </a:defRPr>
      </a:lvl5pPr>
      <a:lvl6pPr marL="457200" algn="l" rtl="0" fontAlgn="base">
        <a:spcBef>
          <a:spcPct val="0"/>
        </a:spcBef>
        <a:spcAft>
          <a:spcPct val="0"/>
        </a:spcAft>
        <a:defRPr sz="2800">
          <a:solidFill>
            <a:srgbClr val="004D75"/>
          </a:solidFill>
          <a:latin typeface="Verdana" pitchFamily="34" charset="0"/>
        </a:defRPr>
      </a:lvl6pPr>
      <a:lvl7pPr marL="914400" algn="l" rtl="0" fontAlgn="base">
        <a:spcBef>
          <a:spcPct val="0"/>
        </a:spcBef>
        <a:spcAft>
          <a:spcPct val="0"/>
        </a:spcAft>
        <a:defRPr sz="2800">
          <a:solidFill>
            <a:srgbClr val="004D75"/>
          </a:solidFill>
          <a:latin typeface="Verdana" pitchFamily="34" charset="0"/>
        </a:defRPr>
      </a:lvl7pPr>
      <a:lvl8pPr marL="1371600" algn="l" rtl="0" fontAlgn="base">
        <a:spcBef>
          <a:spcPct val="0"/>
        </a:spcBef>
        <a:spcAft>
          <a:spcPct val="0"/>
        </a:spcAft>
        <a:defRPr sz="2800">
          <a:solidFill>
            <a:srgbClr val="004D75"/>
          </a:solidFill>
          <a:latin typeface="Verdana" pitchFamily="34" charset="0"/>
        </a:defRPr>
      </a:lvl8pPr>
      <a:lvl9pPr marL="1828800" algn="l" rtl="0" fontAlgn="base">
        <a:spcBef>
          <a:spcPct val="0"/>
        </a:spcBef>
        <a:spcAft>
          <a:spcPct val="0"/>
        </a:spcAft>
        <a:defRPr sz="2800">
          <a:solidFill>
            <a:srgbClr val="004D75"/>
          </a:solidFill>
          <a:latin typeface="Verdana" pitchFamily="34" charset="0"/>
        </a:defRPr>
      </a:lvl9pPr>
    </p:titleStyle>
    <p:bodyStyle>
      <a:lvl1pPr marL="188913" indent="-188913" algn="l" rtl="0" fontAlgn="base">
        <a:lnSpc>
          <a:spcPct val="110000"/>
        </a:lnSpc>
        <a:spcBef>
          <a:spcPct val="30000"/>
        </a:spcBef>
        <a:spcAft>
          <a:spcPct val="20000"/>
        </a:spcAft>
        <a:buChar char="•"/>
        <a:defRPr>
          <a:solidFill>
            <a:srgbClr val="004D75"/>
          </a:solidFill>
          <a:latin typeface="+mn-lt"/>
          <a:ea typeface="+mn-ea"/>
          <a:cs typeface="+mn-cs"/>
        </a:defRPr>
      </a:lvl1pPr>
      <a:lvl2pPr marL="379413" indent="-188913" algn="l" rtl="0" fontAlgn="base">
        <a:lnSpc>
          <a:spcPct val="90000"/>
        </a:lnSpc>
        <a:spcBef>
          <a:spcPct val="20000"/>
        </a:spcBef>
        <a:spcAft>
          <a:spcPct val="10000"/>
        </a:spcAft>
        <a:buChar char="–"/>
        <a:defRPr sz="1500">
          <a:solidFill>
            <a:srgbClr val="004D75"/>
          </a:solidFill>
          <a:latin typeface="+mn-lt"/>
        </a:defRPr>
      </a:lvl2pPr>
      <a:lvl3pPr marL="530225" indent="-149225" algn="l" rtl="0" fontAlgn="base">
        <a:lnSpc>
          <a:spcPct val="90000"/>
        </a:lnSpc>
        <a:spcBef>
          <a:spcPct val="20000"/>
        </a:spcBef>
        <a:spcAft>
          <a:spcPct val="20000"/>
        </a:spcAft>
        <a:buChar char="•"/>
        <a:defRPr sz="1200">
          <a:solidFill>
            <a:srgbClr val="004D75"/>
          </a:solidFill>
          <a:latin typeface="+mn-lt"/>
        </a:defRPr>
      </a:lvl3pPr>
      <a:lvl4pPr marL="862013" indent="-141288" algn="l" rtl="0" fontAlgn="base">
        <a:lnSpc>
          <a:spcPct val="90000"/>
        </a:lnSpc>
        <a:spcBef>
          <a:spcPct val="20000"/>
        </a:spcBef>
        <a:spcAft>
          <a:spcPct val="20000"/>
        </a:spcAft>
        <a:buChar char="–"/>
        <a:defRPr sz="1200">
          <a:solidFill>
            <a:srgbClr val="004D75"/>
          </a:solidFill>
          <a:latin typeface="+mn-lt"/>
        </a:defRPr>
      </a:lvl4pPr>
      <a:lvl5pPr marL="1235075" indent="-182563" algn="l" rtl="0" fontAlgn="base">
        <a:lnSpc>
          <a:spcPct val="90000"/>
        </a:lnSpc>
        <a:spcBef>
          <a:spcPct val="20000"/>
        </a:spcBef>
        <a:spcAft>
          <a:spcPct val="20000"/>
        </a:spcAft>
        <a:buChar char="»"/>
        <a:defRPr sz="1200">
          <a:solidFill>
            <a:srgbClr val="004D75"/>
          </a:solidFill>
          <a:latin typeface="+mn-lt"/>
        </a:defRPr>
      </a:lvl5pPr>
      <a:lvl6pPr marL="1692275" indent="-182563" algn="l" rtl="0" fontAlgn="base">
        <a:lnSpc>
          <a:spcPct val="90000"/>
        </a:lnSpc>
        <a:spcBef>
          <a:spcPct val="20000"/>
        </a:spcBef>
        <a:spcAft>
          <a:spcPct val="20000"/>
        </a:spcAft>
        <a:buChar char="»"/>
        <a:defRPr sz="1200">
          <a:solidFill>
            <a:srgbClr val="004D75"/>
          </a:solidFill>
          <a:latin typeface="+mn-lt"/>
        </a:defRPr>
      </a:lvl6pPr>
      <a:lvl7pPr marL="2149475" indent="-182563" algn="l" rtl="0" fontAlgn="base">
        <a:lnSpc>
          <a:spcPct val="90000"/>
        </a:lnSpc>
        <a:spcBef>
          <a:spcPct val="20000"/>
        </a:spcBef>
        <a:spcAft>
          <a:spcPct val="20000"/>
        </a:spcAft>
        <a:buChar char="»"/>
        <a:defRPr sz="1200">
          <a:solidFill>
            <a:srgbClr val="004D75"/>
          </a:solidFill>
          <a:latin typeface="+mn-lt"/>
        </a:defRPr>
      </a:lvl7pPr>
      <a:lvl8pPr marL="2606675" indent="-182563" algn="l" rtl="0" fontAlgn="base">
        <a:lnSpc>
          <a:spcPct val="90000"/>
        </a:lnSpc>
        <a:spcBef>
          <a:spcPct val="20000"/>
        </a:spcBef>
        <a:spcAft>
          <a:spcPct val="20000"/>
        </a:spcAft>
        <a:buChar char="»"/>
        <a:defRPr sz="1200">
          <a:solidFill>
            <a:srgbClr val="004D75"/>
          </a:solidFill>
          <a:latin typeface="+mn-lt"/>
        </a:defRPr>
      </a:lvl8pPr>
      <a:lvl9pPr marL="3063875" indent="-182563" algn="l" rtl="0" fontAlgn="base">
        <a:lnSpc>
          <a:spcPct val="90000"/>
        </a:lnSpc>
        <a:spcBef>
          <a:spcPct val="20000"/>
        </a:spcBef>
        <a:spcAft>
          <a:spcPct val="20000"/>
        </a:spcAft>
        <a:buChar char="»"/>
        <a:defRPr sz="1200">
          <a:solidFill>
            <a:srgbClr val="004D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3284" name="Rectangle 4"/>
          <p:cNvSpPr>
            <a:spLocks noGrp="1" noChangeArrowheads="1"/>
          </p:cNvSpPr>
          <p:nvPr>
            <p:ph type="ctrTitle"/>
          </p:nvPr>
        </p:nvSpPr>
        <p:spPr>
          <a:xfrm>
            <a:off x="685800" y="2286000"/>
            <a:ext cx="7772400" cy="3879304"/>
          </a:xfrm>
        </p:spPr>
        <p:txBody>
          <a:bodyPr/>
          <a:lstStyle/>
          <a:p>
            <a:pPr algn="ctr"/>
            <a:r>
              <a:rPr lang="en-GB" sz="4000" dirty="0">
                <a:latin typeface="Calibri Light" panose="020F0302020204030204" pitchFamily="34" charset="0"/>
              </a:rPr>
              <a:t>The Efficacy of Statements of Assurance prepared by Fire &amp; Rescue Authorities in England</a:t>
            </a:r>
            <a:br>
              <a:rPr lang="en-GB" sz="4000" dirty="0">
                <a:latin typeface="Calibri Light" panose="020F0302020204030204" pitchFamily="34" charset="0"/>
              </a:rPr>
            </a:br>
            <a:r>
              <a:rPr lang="en-GB" sz="4000" dirty="0">
                <a:latin typeface="Calibri Light" panose="020F0302020204030204" pitchFamily="34" charset="0"/>
              </a:rPr>
              <a:t/>
            </a:r>
            <a:br>
              <a:rPr lang="en-GB" sz="4000" dirty="0">
                <a:latin typeface="Calibri Light" panose="020F0302020204030204" pitchFamily="34" charset="0"/>
              </a:rPr>
            </a:br>
            <a:r>
              <a:rPr lang="en-GB" sz="2800" dirty="0">
                <a:latin typeface="Calibri Light" panose="020F0302020204030204" pitchFamily="34" charset="0"/>
              </a:rPr>
              <a:t>Research Presentation</a:t>
            </a:r>
            <a:br>
              <a:rPr lang="en-GB" sz="2800" dirty="0">
                <a:latin typeface="Calibri Light" panose="020F0302020204030204" pitchFamily="34" charset="0"/>
              </a:rPr>
            </a:br>
            <a:r>
              <a:rPr lang="en-GB" sz="2800" dirty="0">
                <a:latin typeface="Calibri Light" panose="020F0302020204030204" pitchFamily="34" charset="0"/>
              </a:rPr>
              <a:t/>
            </a:r>
            <a:br>
              <a:rPr lang="en-GB" sz="2800" dirty="0">
                <a:latin typeface="Calibri Light" panose="020F0302020204030204" pitchFamily="34" charset="0"/>
              </a:rPr>
            </a:br>
            <a:r>
              <a:rPr lang="en-GB" sz="2800" dirty="0">
                <a:latin typeface="Calibri Light" panose="020F0302020204030204" pitchFamily="34" charset="0"/>
              </a:rPr>
              <a:t>Thomas Spencer, Jo Hayden and Pete Murphy</a:t>
            </a:r>
            <a:endParaRPr lang="en-GB" sz="16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260648"/>
            <a:ext cx="2684298" cy="792088"/>
          </a:xfrm>
          <a:prstGeom prst="rect">
            <a:avLst/>
          </a:prstGeom>
        </p:spPr>
      </p:pic>
    </p:spTree>
    <p:extLst>
      <p:ext uri="{BB962C8B-B14F-4D97-AF65-F5344CB8AC3E}">
        <p14:creationId xmlns:p14="http://schemas.microsoft.com/office/powerpoint/2010/main" val="8361281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Elite Interviews</a:t>
            </a:r>
          </a:p>
        </p:txBody>
      </p:sp>
      <p:sp>
        <p:nvSpPr>
          <p:cNvPr id="3" name="Content Placeholder 2"/>
          <p:cNvSpPr>
            <a:spLocks noGrp="1"/>
          </p:cNvSpPr>
          <p:nvPr>
            <p:ph idx="1"/>
          </p:nvPr>
        </p:nvSpPr>
        <p:spPr>
          <a:xfrm>
            <a:off x="381000" y="1447800"/>
            <a:ext cx="8305800" cy="3693319"/>
          </a:xfrm>
        </p:spPr>
        <p:txBody>
          <a:bodyPr/>
          <a:lstStyle/>
          <a:p>
            <a:r>
              <a:rPr lang="en-GB" dirty="0"/>
              <a:t>Four elite interviews were conducted between May – September 2016</a:t>
            </a:r>
          </a:p>
          <a:p>
            <a:endParaRPr lang="en-GB" dirty="0"/>
          </a:p>
          <a:p>
            <a:r>
              <a:rPr lang="en-GB" dirty="0"/>
              <a:t>These were conducted with relevant senior and specialist members of different Fire &amp; Rescue Authorities and were recorded and transcribed.</a:t>
            </a:r>
          </a:p>
          <a:p>
            <a:endParaRPr lang="en-GB" dirty="0"/>
          </a:p>
          <a:p>
            <a:r>
              <a:rPr lang="en-GB" dirty="0"/>
              <a:t>FRAs were selected as a reputational case sample and included different types of service (Metropolitan, </a:t>
            </a:r>
            <a:r>
              <a:rPr lang="en-GB" dirty="0" smtClean="0"/>
              <a:t>Combined </a:t>
            </a:r>
            <a:r>
              <a:rPr lang="en-GB" dirty="0"/>
              <a:t>and County services) </a:t>
            </a:r>
          </a:p>
        </p:txBody>
      </p:sp>
      <p:sp>
        <p:nvSpPr>
          <p:cNvPr id="4" name="Slide Number Placeholder 3"/>
          <p:cNvSpPr>
            <a:spLocks noGrp="1"/>
          </p:cNvSpPr>
          <p:nvPr>
            <p:ph type="sldNum" sz="quarter" idx="11"/>
          </p:nvPr>
        </p:nvSpPr>
        <p:spPr/>
        <p:txBody>
          <a:bodyPr/>
          <a:lstStyle/>
          <a:p>
            <a:fld id="{DE7F5C2D-3AF3-4ECD-B759-92ED79AF42C1}" type="slidenum">
              <a:rPr lang="en-GB" smtClean="0"/>
              <a:pPr/>
              <a:t>10</a:t>
            </a:fld>
            <a:endParaRPr lang="en-GB"/>
          </a:p>
        </p:txBody>
      </p:sp>
    </p:spTree>
    <p:extLst>
      <p:ext uri="{BB962C8B-B14F-4D97-AF65-F5344CB8AC3E}">
        <p14:creationId xmlns:p14="http://schemas.microsoft.com/office/powerpoint/2010/main" val="9353648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Findings about the Guidance Provided </a:t>
            </a:r>
          </a:p>
        </p:txBody>
      </p:sp>
      <p:sp>
        <p:nvSpPr>
          <p:cNvPr id="3" name="Content Placeholder 2"/>
          <p:cNvSpPr>
            <a:spLocks noGrp="1"/>
          </p:cNvSpPr>
          <p:nvPr>
            <p:ph idx="1"/>
          </p:nvPr>
        </p:nvSpPr>
        <p:spPr>
          <a:xfrm>
            <a:off x="381000" y="1447800"/>
            <a:ext cx="8305800" cy="4493538"/>
          </a:xfrm>
        </p:spPr>
        <p:txBody>
          <a:bodyPr/>
          <a:lstStyle/>
          <a:p>
            <a:r>
              <a:rPr lang="en-GB" sz="1600" dirty="0"/>
              <a:t>At numerous points the requirements of the FRA are expressed as </a:t>
            </a:r>
            <a:r>
              <a:rPr lang="en-GB" sz="1600" b="1" dirty="0">
                <a:solidFill>
                  <a:srgbClr val="FF0000"/>
                </a:solidFill>
              </a:rPr>
              <a:t>‘may’ and/or ‘consider’</a:t>
            </a:r>
            <a:r>
              <a:rPr lang="en-GB" sz="1600" dirty="0"/>
              <a:t> rather than providing explicit requirements in the form of </a:t>
            </a:r>
            <a:r>
              <a:rPr lang="en-GB" sz="1600" b="1" dirty="0">
                <a:solidFill>
                  <a:srgbClr val="FF0000"/>
                </a:solidFill>
              </a:rPr>
              <a:t>‘should’ or ‘will’. </a:t>
            </a:r>
          </a:p>
          <a:p>
            <a:endParaRPr lang="en-GB" sz="1200" dirty="0"/>
          </a:p>
          <a:p>
            <a:r>
              <a:rPr lang="en-GB" sz="1600" dirty="0"/>
              <a:t>There is no requirement for the FRA to report the outcomes of any formal reviews (such as Value for Money audits).</a:t>
            </a:r>
          </a:p>
          <a:p>
            <a:endParaRPr lang="en-GB" sz="1200" dirty="0"/>
          </a:p>
          <a:p>
            <a:r>
              <a:rPr lang="en-GB" sz="1600" dirty="0"/>
              <a:t>No mention of Operational Assessment and Peer Challenge (</a:t>
            </a:r>
            <a:r>
              <a:rPr lang="en-GB" sz="1600" dirty="0" err="1"/>
              <a:t>OpAPC</a:t>
            </a:r>
            <a:r>
              <a:rPr lang="en-GB" sz="1600" dirty="0"/>
              <a:t>) process</a:t>
            </a:r>
            <a:r>
              <a:rPr lang="en-US" sz="1600" dirty="0"/>
              <a:t> in DCLG guidance.</a:t>
            </a:r>
            <a:endParaRPr lang="en-GB" sz="1600" dirty="0"/>
          </a:p>
          <a:p>
            <a:endParaRPr lang="en-GB" sz="1200" dirty="0"/>
          </a:p>
          <a:p>
            <a:r>
              <a:rPr lang="en-GB" sz="1600" dirty="0"/>
              <a:t>The fundamental concern with the guidance is that statements produced will lack reliability, relevance, clarity and comparability – all of which threaten the overarching objective of accountability and transparency. </a:t>
            </a:r>
            <a:endParaRPr lang="en-US" sz="1600" dirty="0"/>
          </a:p>
          <a:p>
            <a:endParaRPr lang="en-GB" dirty="0"/>
          </a:p>
        </p:txBody>
      </p:sp>
      <p:sp>
        <p:nvSpPr>
          <p:cNvPr id="4" name="Slide Number Placeholder 3"/>
          <p:cNvSpPr>
            <a:spLocks noGrp="1"/>
          </p:cNvSpPr>
          <p:nvPr>
            <p:ph type="sldNum" sz="quarter" idx="11"/>
          </p:nvPr>
        </p:nvSpPr>
        <p:spPr/>
        <p:txBody>
          <a:bodyPr/>
          <a:lstStyle/>
          <a:p>
            <a:fld id="{DE7F5C2D-3AF3-4ECD-B759-92ED79AF42C1}" type="slidenum">
              <a:rPr lang="en-GB" smtClean="0"/>
              <a:pPr/>
              <a:t>11</a:t>
            </a:fld>
            <a:endParaRPr lang="en-GB"/>
          </a:p>
        </p:txBody>
      </p:sp>
    </p:spTree>
    <p:extLst>
      <p:ext uri="{BB962C8B-B14F-4D97-AF65-F5344CB8AC3E}">
        <p14:creationId xmlns:p14="http://schemas.microsoft.com/office/powerpoint/2010/main" val="1431443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Findings: Online Accessibility </a:t>
            </a:r>
          </a:p>
        </p:txBody>
      </p:sp>
      <p:sp>
        <p:nvSpPr>
          <p:cNvPr id="3" name="Content Placeholder 2"/>
          <p:cNvSpPr>
            <a:spLocks noGrp="1"/>
          </p:cNvSpPr>
          <p:nvPr>
            <p:ph idx="1"/>
          </p:nvPr>
        </p:nvSpPr>
        <p:spPr>
          <a:xfrm>
            <a:off x="381000" y="1447800"/>
            <a:ext cx="8305800" cy="4659737"/>
          </a:xfrm>
        </p:spPr>
        <p:txBody>
          <a:bodyPr/>
          <a:lstStyle/>
          <a:p>
            <a:r>
              <a:rPr lang="en-GB" dirty="0"/>
              <a:t>42 out of 46 Fire &amp; Rescue Authorities (FRA) had Statements available on their website</a:t>
            </a:r>
          </a:p>
          <a:p>
            <a:endParaRPr lang="en-GB" sz="1400" dirty="0"/>
          </a:p>
          <a:p>
            <a:r>
              <a:rPr lang="en-GB" dirty="0"/>
              <a:t>However 11 of these related to their 2013/2014 Statement.</a:t>
            </a:r>
          </a:p>
          <a:p>
            <a:endParaRPr lang="en-GB" sz="1400" dirty="0"/>
          </a:p>
          <a:p>
            <a:r>
              <a:rPr lang="en-GB" dirty="0"/>
              <a:t>32 out of 42 Statements found were accessible through a simple search (up to 2 clicks)</a:t>
            </a:r>
          </a:p>
          <a:p>
            <a:endParaRPr lang="en-GB" dirty="0"/>
          </a:p>
          <a:p>
            <a:r>
              <a:rPr lang="en-GB" dirty="0"/>
              <a:t>35 out of 42 Statements were standalone documents </a:t>
            </a:r>
          </a:p>
          <a:p>
            <a:endParaRPr lang="en-GB" dirty="0"/>
          </a:p>
          <a:p>
            <a:r>
              <a:rPr lang="en-GB" dirty="0"/>
              <a:t>There was a range of approaches taken to the Statements in terms of length, detail, integrated reporting.</a:t>
            </a:r>
          </a:p>
        </p:txBody>
      </p:sp>
      <p:sp>
        <p:nvSpPr>
          <p:cNvPr id="4" name="Slide Number Placeholder 3"/>
          <p:cNvSpPr>
            <a:spLocks noGrp="1"/>
          </p:cNvSpPr>
          <p:nvPr>
            <p:ph type="sldNum" sz="quarter" idx="11"/>
          </p:nvPr>
        </p:nvSpPr>
        <p:spPr/>
        <p:txBody>
          <a:bodyPr/>
          <a:lstStyle/>
          <a:p>
            <a:fld id="{DE7F5C2D-3AF3-4ECD-B759-92ED79AF42C1}" type="slidenum">
              <a:rPr lang="en-GB" smtClean="0"/>
              <a:pPr/>
              <a:t>12</a:t>
            </a:fld>
            <a:endParaRPr lang="en-GB"/>
          </a:p>
        </p:txBody>
      </p:sp>
    </p:spTree>
    <p:extLst>
      <p:ext uri="{BB962C8B-B14F-4D97-AF65-F5344CB8AC3E}">
        <p14:creationId xmlns:p14="http://schemas.microsoft.com/office/powerpoint/2010/main" val="12149633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Findings: Elite Interviews</a:t>
            </a:r>
          </a:p>
        </p:txBody>
      </p:sp>
      <p:sp>
        <p:nvSpPr>
          <p:cNvPr id="3" name="Content Placeholder 2"/>
          <p:cNvSpPr>
            <a:spLocks noGrp="1"/>
          </p:cNvSpPr>
          <p:nvPr>
            <p:ph idx="1"/>
          </p:nvPr>
        </p:nvSpPr>
        <p:spPr>
          <a:xfrm>
            <a:off x="381000" y="1447800"/>
            <a:ext cx="8305800" cy="4819781"/>
          </a:xfrm>
        </p:spPr>
        <p:txBody>
          <a:bodyPr/>
          <a:lstStyle/>
          <a:p>
            <a:r>
              <a:rPr lang="en-GB" dirty="0"/>
              <a:t>Some interesting themes emerged from the findings:</a:t>
            </a:r>
          </a:p>
          <a:p>
            <a:endParaRPr lang="en-GB" sz="1050" dirty="0"/>
          </a:p>
          <a:p>
            <a:pPr lvl="1"/>
            <a:r>
              <a:rPr lang="en-GB" dirty="0"/>
              <a:t>Differing views as to the purpose of the Statement of Assurance and its place in the </a:t>
            </a:r>
            <a:r>
              <a:rPr lang="en-GB" b="1" dirty="0">
                <a:solidFill>
                  <a:srgbClr val="FF0000"/>
                </a:solidFill>
              </a:rPr>
              <a:t>reporting framework</a:t>
            </a:r>
          </a:p>
          <a:p>
            <a:pPr lvl="1"/>
            <a:endParaRPr lang="en-GB" dirty="0"/>
          </a:p>
          <a:p>
            <a:pPr lvl="1"/>
            <a:r>
              <a:rPr lang="en-GB" dirty="0"/>
              <a:t>Markedly different approaches to the </a:t>
            </a:r>
            <a:r>
              <a:rPr lang="en-GB" b="1" dirty="0">
                <a:solidFill>
                  <a:srgbClr val="FF0000"/>
                </a:solidFill>
              </a:rPr>
              <a:t>review and development </a:t>
            </a:r>
            <a:r>
              <a:rPr lang="en-GB" dirty="0"/>
              <a:t>of the Statement, (most accept a December publication date to align with other reporting requirements)</a:t>
            </a:r>
          </a:p>
          <a:p>
            <a:pPr lvl="1"/>
            <a:endParaRPr lang="en-GB" dirty="0"/>
          </a:p>
          <a:p>
            <a:pPr lvl="1"/>
            <a:r>
              <a:rPr lang="en-GB" dirty="0"/>
              <a:t>One participant openly questioned the </a:t>
            </a:r>
            <a:r>
              <a:rPr lang="en-GB" b="1" dirty="0">
                <a:solidFill>
                  <a:srgbClr val="FF0000"/>
                </a:solidFill>
              </a:rPr>
              <a:t>role</a:t>
            </a:r>
            <a:r>
              <a:rPr lang="en-GB" dirty="0"/>
              <a:t> of the Statement </a:t>
            </a:r>
            <a:r>
              <a:rPr lang="en-GB" b="1" dirty="0">
                <a:solidFill>
                  <a:srgbClr val="FF0000"/>
                </a:solidFill>
              </a:rPr>
              <a:t>as a public assurance document</a:t>
            </a:r>
          </a:p>
          <a:p>
            <a:pPr lvl="1"/>
            <a:endParaRPr lang="en-GB" dirty="0"/>
          </a:p>
          <a:p>
            <a:pPr lvl="1"/>
            <a:r>
              <a:rPr lang="en-GB" dirty="0"/>
              <a:t>One FRA intends to change the narrative of the report to reflect local circumstances and changes in FRA strategy  (it </a:t>
            </a:r>
            <a:r>
              <a:rPr lang="en-GB" dirty="0" smtClean="0"/>
              <a:t>was </a:t>
            </a:r>
            <a:r>
              <a:rPr lang="en-GB" dirty="0"/>
              <a:t>uniformly regarded as a </a:t>
            </a:r>
            <a:r>
              <a:rPr lang="en-GB" b="1" dirty="0">
                <a:solidFill>
                  <a:srgbClr val="FF0000"/>
                </a:solidFill>
              </a:rPr>
              <a:t>‘tick in the box’ </a:t>
            </a:r>
            <a:r>
              <a:rPr lang="en-GB" dirty="0"/>
              <a:t>exercise</a:t>
            </a:r>
            <a:r>
              <a:rPr lang="en-GB" dirty="0" smtClean="0"/>
              <a:t>.)  </a:t>
            </a:r>
            <a:endParaRPr lang="en-GB" dirty="0"/>
          </a:p>
          <a:p>
            <a:pPr lvl="1"/>
            <a:endParaRPr lang="en-GB" dirty="0"/>
          </a:p>
          <a:p>
            <a:pPr lvl="1"/>
            <a:r>
              <a:rPr lang="en-GB" dirty="0"/>
              <a:t>There has been a </a:t>
            </a:r>
            <a:r>
              <a:rPr lang="en-GB" b="1" dirty="0">
                <a:solidFill>
                  <a:srgbClr val="FF0000"/>
                </a:solidFill>
              </a:rPr>
              <a:t>lack of feedback </a:t>
            </a:r>
            <a:r>
              <a:rPr lang="en-GB" dirty="0"/>
              <a:t>from government, the public or any key stakeholder, as to sufficiency/quality of current reporting</a:t>
            </a:r>
          </a:p>
        </p:txBody>
      </p:sp>
      <p:sp>
        <p:nvSpPr>
          <p:cNvPr id="4" name="Slide Number Placeholder 3"/>
          <p:cNvSpPr>
            <a:spLocks noGrp="1"/>
          </p:cNvSpPr>
          <p:nvPr>
            <p:ph type="sldNum" sz="quarter" idx="11"/>
          </p:nvPr>
        </p:nvSpPr>
        <p:spPr/>
        <p:txBody>
          <a:bodyPr/>
          <a:lstStyle/>
          <a:p>
            <a:fld id="{DE7F5C2D-3AF3-4ECD-B759-92ED79AF42C1}" type="slidenum">
              <a:rPr lang="en-GB" smtClean="0"/>
              <a:pPr/>
              <a:t>13</a:t>
            </a:fld>
            <a:endParaRPr lang="en-GB"/>
          </a:p>
        </p:txBody>
      </p:sp>
    </p:spTree>
    <p:extLst>
      <p:ext uri="{BB962C8B-B14F-4D97-AF65-F5344CB8AC3E}">
        <p14:creationId xmlns:p14="http://schemas.microsoft.com/office/powerpoint/2010/main" val="16341163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Conclusions and Recommendations</a:t>
            </a:r>
          </a:p>
        </p:txBody>
      </p:sp>
      <p:sp>
        <p:nvSpPr>
          <p:cNvPr id="3" name="Content Placeholder 2"/>
          <p:cNvSpPr>
            <a:spLocks noGrp="1"/>
          </p:cNvSpPr>
          <p:nvPr>
            <p:ph idx="1"/>
          </p:nvPr>
        </p:nvSpPr>
        <p:spPr>
          <a:xfrm>
            <a:off x="352298" y="1266375"/>
            <a:ext cx="8305800" cy="5204502"/>
          </a:xfrm>
        </p:spPr>
        <p:txBody>
          <a:bodyPr/>
          <a:lstStyle/>
          <a:p>
            <a:r>
              <a:rPr lang="en-GB" sz="1600" dirty="0"/>
              <a:t>The need for </a:t>
            </a:r>
            <a:r>
              <a:rPr lang="en-GB" sz="1600" b="1" dirty="0">
                <a:solidFill>
                  <a:srgbClr val="FF0000"/>
                </a:solidFill>
              </a:rPr>
              <a:t>accountability and transparency </a:t>
            </a:r>
            <a:r>
              <a:rPr lang="en-GB" sz="1600" dirty="0"/>
              <a:t>of FRA remains crucial as supported by the NAO reports.</a:t>
            </a:r>
          </a:p>
          <a:p>
            <a:endParaRPr lang="en-GB" sz="1200" dirty="0"/>
          </a:p>
          <a:p>
            <a:r>
              <a:rPr lang="en-GB" sz="1600" dirty="0"/>
              <a:t>The Statement of Assurance should be a </a:t>
            </a:r>
            <a:r>
              <a:rPr lang="en-GB" sz="1600" b="1" dirty="0">
                <a:solidFill>
                  <a:srgbClr val="FF0000"/>
                </a:solidFill>
              </a:rPr>
              <a:t>concise document </a:t>
            </a:r>
            <a:r>
              <a:rPr lang="en-GB" sz="1600" dirty="0"/>
              <a:t>which draws together key themes from the FRAs other key reports and identifies objectives, performance and areas of improvement. </a:t>
            </a:r>
          </a:p>
          <a:p>
            <a:endParaRPr lang="en-GB" sz="1000" dirty="0"/>
          </a:p>
          <a:p>
            <a:r>
              <a:rPr lang="en-GB" sz="1600" dirty="0"/>
              <a:t>The </a:t>
            </a:r>
            <a:r>
              <a:rPr lang="en-GB" sz="1600" b="1" dirty="0">
                <a:solidFill>
                  <a:srgbClr val="FF0000"/>
                </a:solidFill>
              </a:rPr>
              <a:t>four areas </a:t>
            </a:r>
            <a:r>
              <a:rPr lang="en-GB" sz="1600" dirty="0"/>
              <a:t>advocated by DCLG to focus the Statement, are </a:t>
            </a:r>
            <a:r>
              <a:rPr lang="en-GB" sz="1600" b="1" dirty="0">
                <a:solidFill>
                  <a:srgbClr val="FF0000"/>
                </a:solidFill>
              </a:rPr>
              <a:t>considered sound and remain relevant</a:t>
            </a:r>
            <a:r>
              <a:rPr lang="en-GB" sz="1600" dirty="0"/>
              <a:t>, but no knowing what the Home Office may do!</a:t>
            </a:r>
          </a:p>
          <a:p>
            <a:endParaRPr lang="en-GB" sz="1000" dirty="0"/>
          </a:p>
          <a:p>
            <a:r>
              <a:rPr lang="en-GB" sz="1600" dirty="0"/>
              <a:t>Although many FRA provide Statements of Assurance annually and make them publically available there are </a:t>
            </a:r>
            <a:r>
              <a:rPr lang="en-GB" sz="1600" b="1" dirty="0">
                <a:solidFill>
                  <a:srgbClr val="FF0000"/>
                </a:solidFill>
              </a:rPr>
              <a:t>significant inconsistencies </a:t>
            </a:r>
            <a:r>
              <a:rPr lang="en-GB" sz="1600" dirty="0"/>
              <a:t>in respect of; approach, content, length, timeliness, accessibility, integration into the broader reporting framework. This undermines accountability and transparency.</a:t>
            </a:r>
          </a:p>
          <a:p>
            <a:endParaRPr lang="en-GB" sz="1100" dirty="0"/>
          </a:p>
        </p:txBody>
      </p:sp>
      <p:sp>
        <p:nvSpPr>
          <p:cNvPr id="4" name="Slide Number Placeholder 3"/>
          <p:cNvSpPr>
            <a:spLocks noGrp="1"/>
          </p:cNvSpPr>
          <p:nvPr>
            <p:ph type="sldNum" sz="quarter" idx="11"/>
          </p:nvPr>
        </p:nvSpPr>
        <p:spPr/>
        <p:txBody>
          <a:bodyPr/>
          <a:lstStyle/>
          <a:p>
            <a:fld id="{DE7F5C2D-3AF3-4ECD-B759-92ED79AF42C1}" type="slidenum">
              <a:rPr lang="en-GB" smtClean="0"/>
              <a:pPr/>
              <a:t>14</a:t>
            </a:fld>
            <a:endParaRPr lang="en-GB"/>
          </a:p>
        </p:txBody>
      </p:sp>
    </p:spTree>
    <p:extLst>
      <p:ext uri="{BB962C8B-B14F-4D97-AF65-F5344CB8AC3E}">
        <p14:creationId xmlns:p14="http://schemas.microsoft.com/office/powerpoint/2010/main" val="18915913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Suggested Framework for new Statements of Assurance</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21772" y="1490026"/>
            <a:ext cx="7224255" cy="5107326"/>
          </a:xfrm>
        </p:spPr>
      </p:pic>
      <p:sp>
        <p:nvSpPr>
          <p:cNvPr id="4" name="Slide Number Placeholder 3"/>
          <p:cNvSpPr>
            <a:spLocks noGrp="1"/>
          </p:cNvSpPr>
          <p:nvPr>
            <p:ph type="sldNum" sz="quarter" idx="11"/>
          </p:nvPr>
        </p:nvSpPr>
        <p:spPr/>
        <p:txBody>
          <a:bodyPr/>
          <a:lstStyle/>
          <a:p>
            <a:fld id="{DE7F5C2D-3AF3-4ECD-B759-92ED79AF42C1}" type="slidenum">
              <a:rPr lang="en-GB" smtClean="0"/>
              <a:pPr/>
              <a:t>15</a:t>
            </a:fld>
            <a:endParaRPr lang="en-GB"/>
          </a:p>
        </p:txBody>
      </p:sp>
    </p:spTree>
    <p:extLst>
      <p:ext uri="{BB962C8B-B14F-4D97-AF65-F5344CB8AC3E}">
        <p14:creationId xmlns:p14="http://schemas.microsoft.com/office/powerpoint/2010/main" val="2497179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8305800" cy="1754326"/>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GB" sz="5400" dirty="0"/>
          </a:p>
          <a:p>
            <a:pPr marL="0" marR="0" lvl="0" indent="0" algn="ctr" defTabSz="914400" eaLnBrk="1" fontAlgn="auto" latinLnBrk="0" hangingPunct="1">
              <a:lnSpc>
                <a:spcPct val="100000"/>
              </a:lnSpc>
              <a:spcBef>
                <a:spcPts val="0"/>
              </a:spcBef>
              <a:spcAft>
                <a:spcPts val="0"/>
              </a:spcAft>
              <a:buClrTx/>
              <a:buSzTx/>
              <a:buFontTx/>
              <a:buNone/>
              <a:tabLst/>
              <a:defRPr/>
            </a:pPr>
            <a:r>
              <a:rPr lang="en-GB" sz="5400" dirty="0"/>
              <a:t>Any Questions?</a:t>
            </a:r>
          </a:p>
        </p:txBody>
      </p:sp>
      <p:sp>
        <p:nvSpPr>
          <p:cNvPr id="4" name="Slide Number Placeholder 3"/>
          <p:cNvSpPr>
            <a:spLocks noGrp="1"/>
          </p:cNvSpPr>
          <p:nvPr>
            <p:ph type="sldNum" sz="quarter" idx="11"/>
          </p:nvPr>
        </p:nvSpPr>
        <p:spPr/>
        <p:txBody>
          <a:bodyPr/>
          <a:lstStyle/>
          <a:p>
            <a:fld id="{DE7F5C2D-3AF3-4ECD-B759-92ED79AF42C1}" type="slidenum">
              <a:rPr lang="en-GB" smtClean="0"/>
              <a:pPr/>
              <a:t>16</a:t>
            </a:fld>
            <a:endParaRPr lang="en-GB"/>
          </a:p>
        </p:txBody>
      </p:sp>
    </p:spTree>
    <p:extLst>
      <p:ext uri="{BB962C8B-B14F-4D97-AF65-F5344CB8AC3E}">
        <p14:creationId xmlns:p14="http://schemas.microsoft.com/office/powerpoint/2010/main" val="2017102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Link to previous research</a:t>
            </a:r>
          </a:p>
        </p:txBody>
      </p:sp>
      <p:sp>
        <p:nvSpPr>
          <p:cNvPr id="3" name="Content Placeholder 2"/>
          <p:cNvSpPr>
            <a:spLocks noGrp="1"/>
          </p:cNvSpPr>
          <p:nvPr>
            <p:ph idx="1"/>
          </p:nvPr>
        </p:nvSpPr>
        <p:spPr>
          <a:xfrm>
            <a:off x="381000" y="1447800"/>
            <a:ext cx="8305800" cy="4413516"/>
          </a:xfrm>
        </p:spPr>
        <p:txBody>
          <a:bodyPr/>
          <a:lstStyle/>
          <a:p>
            <a:pPr marL="0" indent="0">
              <a:buNone/>
            </a:pPr>
            <a:r>
              <a:rPr lang="en-GB" dirty="0">
                <a:solidFill>
                  <a:srgbClr val="004D86"/>
                </a:solidFill>
              </a:rPr>
              <a:t>Performance Management and Service Improvement: An evaluation of the Operational Assessment and Peer Challenge process in England</a:t>
            </a:r>
          </a:p>
          <a:p>
            <a:pPr marL="0" lvl="0" indent="0">
              <a:buNone/>
            </a:pPr>
            <a:endParaRPr lang="en-GB" dirty="0"/>
          </a:p>
          <a:p>
            <a:pPr marL="0" lvl="0" indent="0">
              <a:buNone/>
            </a:pPr>
            <a:endParaRPr lang="en-GB" dirty="0"/>
          </a:p>
          <a:p>
            <a:pPr marL="0" lvl="0" indent="0">
              <a:buNone/>
            </a:pPr>
            <a:endParaRPr lang="en-GB" dirty="0"/>
          </a:p>
          <a:p>
            <a:pPr marL="0" lvl="0" indent="0">
              <a:buNone/>
            </a:pPr>
            <a:endParaRPr lang="en-GB" dirty="0"/>
          </a:p>
          <a:p>
            <a:pPr marL="0" lvl="0" indent="0">
              <a:buNone/>
            </a:pPr>
            <a:r>
              <a:rPr lang="en-GB" dirty="0"/>
              <a:t>Findings of this research highlighted a big issue in the adequacy and current practice around the </a:t>
            </a:r>
            <a:r>
              <a:rPr lang="en-GB" b="1" dirty="0">
                <a:solidFill>
                  <a:srgbClr val="FF0000"/>
                </a:solidFill>
              </a:rPr>
              <a:t>Statement of Assurance</a:t>
            </a:r>
          </a:p>
          <a:p>
            <a:pPr marL="0" indent="0">
              <a:buNone/>
            </a:pPr>
            <a:r>
              <a:rPr lang="en-GB" dirty="0"/>
              <a:t>It recommended that further research is conducted on the role and potential content of the </a:t>
            </a:r>
            <a:r>
              <a:rPr lang="en-GB" b="1" dirty="0">
                <a:solidFill>
                  <a:srgbClr val="FF0000"/>
                </a:solidFill>
              </a:rPr>
              <a:t>Statement of Assurance</a:t>
            </a:r>
          </a:p>
          <a:p>
            <a:pPr marL="0" lvl="0" indent="0">
              <a:buNone/>
            </a:pPr>
            <a:endParaRPr lang="en-GB" b="1" dirty="0">
              <a:solidFill>
                <a:srgbClr val="FF0000"/>
              </a:solidFill>
            </a:endParaRPr>
          </a:p>
        </p:txBody>
      </p:sp>
      <p:sp>
        <p:nvSpPr>
          <p:cNvPr id="4" name="Slide Number Placeholder 3"/>
          <p:cNvSpPr>
            <a:spLocks noGrp="1"/>
          </p:cNvSpPr>
          <p:nvPr>
            <p:ph type="sldNum" sz="quarter" idx="11"/>
          </p:nvPr>
        </p:nvSpPr>
        <p:spPr/>
        <p:txBody>
          <a:bodyPr/>
          <a:lstStyle/>
          <a:p>
            <a:fld id="{DE7F5C2D-3AF3-4ECD-B759-92ED79AF42C1}" type="slidenum">
              <a:rPr lang="en-GB" smtClean="0"/>
              <a:pPr/>
              <a:t>2</a:t>
            </a:fld>
            <a:endParaRPr lang="en-GB"/>
          </a:p>
        </p:txBody>
      </p:sp>
      <p:graphicFrame>
        <p:nvGraphicFramePr>
          <p:cNvPr id="5" name="D 1"/>
          <p:cNvGraphicFramePr>
            <a:graphicFrameLocks/>
          </p:cNvGraphicFramePr>
          <p:nvPr>
            <p:extLst>
              <p:ext uri="{D42A27DB-BD31-4B8C-83A1-F6EECF244321}">
                <p14:modId xmlns:p14="http://schemas.microsoft.com/office/powerpoint/2010/main" val="3767074996"/>
              </p:ext>
            </p:extLst>
          </p:nvPr>
        </p:nvGraphicFramePr>
        <p:xfrm>
          <a:off x="539552" y="2132856"/>
          <a:ext cx="7776864" cy="1656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33998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Statement of Assurance </a:t>
            </a:r>
          </a:p>
        </p:txBody>
      </p:sp>
      <p:sp>
        <p:nvSpPr>
          <p:cNvPr id="3" name="Content Placeholder 2"/>
          <p:cNvSpPr>
            <a:spLocks noGrp="1"/>
          </p:cNvSpPr>
          <p:nvPr>
            <p:ph idx="1"/>
          </p:nvPr>
        </p:nvSpPr>
        <p:spPr>
          <a:xfrm>
            <a:off x="381000" y="1447800"/>
            <a:ext cx="8305800" cy="3776418"/>
          </a:xfrm>
        </p:spPr>
        <p:txBody>
          <a:bodyPr/>
          <a:lstStyle/>
          <a:p>
            <a:r>
              <a:rPr lang="en-GB" dirty="0"/>
              <a:t>In the 2012 Fire Service National Framework states;</a:t>
            </a:r>
          </a:p>
          <a:p>
            <a:endParaRPr lang="en-GB" dirty="0"/>
          </a:p>
          <a:p>
            <a:pPr marL="190500" lvl="1" indent="0">
              <a:lnSpc>
                <a:spcPct val="150000"/>
              </a:lnSpc>
              <a:buNone/>
            </a:pPr>
            <a:r>
              <a:rPr lang="en-GB" sz="1800" dirty="0"/>
              <a:t>“Fire and rescue authorities must </a:t>
            </a:r>
            <a:r>
              <a:rPr lang="en-GB" sz="1800" b="1" dirty="0">
                <a:solidFill>
                  <a:srgbClr val="FF0000"/>
                </a:solidFill>
              </a:rPr>
              <a:t>provide assurance on financial, governance and operational matters </a:t>
            </a:r>
            <a:r>
              <a:rPr lang="en-GB" sz="1800" dirty="0"/>
              <a:t>and show how they have had due regard to the expectations set out in their integrated risk management plan and the requirements included in this Framework. To provide assurance, fire and rescue authorities </a:t>
            </a:r>
            <a:r>
              <a:rPr lang="en-GB" sz="1800" b="1" dirty="0">
                <a:solidFill>
                  <a:srgbClr val="FF0000"/>
                </a:solidFill>
              </a:rPr>
              <a:t>must publish an annual statement of assurance</a:t>
            </a:r>
            <a:r>
              <a:rPr lang="en-GB" sz="1800" dirty="0"/>
              <a:t>” </a:t>
            </a:r>
          </a:p>
          <a:p>
            <a:pPr marL="190500" lvl="1" indent="0">
              <a:buNone/>
            </a:pPr>
            <a:r>
              <a:rPr lang="en-GB" sz="1800" dirty="0"/>
              <a:t>(</a:t>
            </a:r>
            <a:r>
              <a:rPr lang="en-GB" sz="1800" dirty="0" err="1"/>
              <a:t>Ch</a:t>
            </a:r>
            <a:r>
              <a:rPr lang="en-GB" sz="1800" dirty="0"/>
              <a:t> 3, Para 2).</a:t>
            </a:r>
            <a:endParaRPr lang="en-US" sz="1800" dirty="0"/>
          </a:p>
        </p:txBody>
      </p:sp>
      <p:sp>
        <p:nvSpPr>
          <p:cNvPr id="4" name="Slide Number Placeholder 3"/>
          <p:cNvSpPr>
            <a:spLocks noGrp="1"/>
          </p:cNvSpPr>
          <p:nvPr>
            <p:ph type="sldNum" sz="quarter" idx="11"/>
          </p:nvPr>
        </p:nvSpPr>
        <p:spPr/>
        <p:txBody>
          <a:bodyPr/>
          <a:lstStyle/>
          <a:p>
            <a:fld id="{DE7F5C2D-3AF3-4ECD-B759-92ED79AF42C1}" type="slidenum">
              <a:rPr lang="en-GB" smtClean="0"/>
              <a:pPr/>
              <a:t>3</a:t>
            </a:fld>
            <a:endParaRPr lang="en-GB"/>
          </a:p>
        </p:txBody>
      </p:sp>
    </p:spTree>
    <p:extLst>
      <p:ext uri="{BB962C8B-B14F-4D97-AF65-F5344CB8AC3E}">
        <p14:creationId xmlns:p14="http://schemas.microsoft.com/office/powerpoint/2010/main" val="123009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National Audit Office Reports</a:t>
            </a:r>
          </a:p>
        </p:txBody>
      </p:sp>
      <p:sp>
        <p:nvSpPr>
          <p:cNvPr id="3" name="Content Placeholder 2"/>
          <p:cNvSpPr>
            <a:spLocks noGrp="1"/>
          </p:cNvSpPr>
          <p:nvPr>
            <p:ph idx="1"/>
          </p:nvPr>
        </p:nvSpPr>
        <p:spPr>
          <a:xfrm>
            <a:off x="381000" y="1447800"/>
            <a:ext cx="8305800" cy="4538165"/>
          </a:xfrm>
        </p:spPr>
        <p:txBody>
          <a:bodyPr/>
          <a:lstStyle/>
          <a:p>
            <a:r>
              <a:rPr lang="en-US" dirty="0"/>
              <a:t>Financial sustainability of fire and rescue services (local government report and a value for money report)</a:t>
            </a:r>
          </a:p>
          <a:p>
            <a:r>
              <a:rPr lang="en-GB" dirty="0"/>
              <a:t>Published November 2015 and considered by the Public Accounts Committee in February 2016</a:t>
            </a:r>
          </a:p>
          <a:p>
            <a:endParaRPr lang="en-GB" dirty="0"/>
          </a:p>
          <a:p>
            <a:pPr lvl="1"/>
            <a:r>
              <a:rPr lang="en-GB" dirty="0"/>
              <a:t>” The Department relies on local scrutiny (from peers within the sector, elected councillors, and the general public) to safeguard service standards, governance, and value for money of each authority” (para 21, p10)</a:t>
            </a:r>
          </a:p>
          <a:p>
            <a:endParaRPr lang="en-GB" dirty="0"/>
          </a:p>
          <a:p>
            <a:pPr lvl="1"/>
            <a:r>
              <a:rPr lang="en-GB" dirty="0"/>
              <a:t>“</a:t>
            </a:r>
            <a:r>
              <a:rPr lang="en-GB" b="1" dirty="0">
                <a:solidFill>
                  <a:srgbClr val="FF0000"/>
                </a:solidFill>
              </a:rPr>
              <a:t>The Department should strengthen its assurance on the operational performance of the sector </a:t>
            </a:r>
            <a:r>
              <a:rPr lang="en-GB" dirty="0"/>
              <a:t>by: [</a:t>
            </a:r>
            <a:r>
              <a:rPr lang="is-IS" dirty="0"/>
              <a:t>…</a:t>
            </a:r>
            <a:r>
              <a:rPr lang="en-GB" dirty="0"/>
              <a:t>]</a:t>
            </a:r>
          </a:p>
          <a:p>
            <a:pPr lvl="2"/>
            <a:r>
              <a:rPr lang="en-GB" sz="1500" dirty="0"/>
              <a:t>encouraging authorities to standardise the format of operational targets and performance reporting; and</a:t>
            </a:r>
          </a:p>
          <a:p>
            <a:pPr lvl="2"/>
            <a:r>
              <a:rPr lang="en-GB" sz="1500" dirty="0"/>
              <a:t>gathering substantive evidence to support the Secretary of State’s assurance to Parliament.” (p11)</a:t>
            </a:r>
          </a:p>
        </p:txBody>
      </p:sp>
      <p:sp>
        <p:nvSpPr>
          <p:cNvPr id="4" name="Slide Number Placeholder 3"/>
          <p:cNvSpPr>
            <a:spLocks noGrp="1"/>
          </p:cNvSpPr>
          <p:nvPr>
            <p:ph type="sldNum" sz="quarter" idx="11"/>
          </p:nvPr>
        </p:nvSpPr>
        <p:spPr/>
        <p:txBody>
          <a:bodyPr/>
          <a:lstStyle/>
          <a:p>
            <a:fld id="{DE7F5C2D-3AF3-4ECD-B759-92ED79AF42C1}" type="slidenum">
              <a:rPr lang="en-GB" smtClean="0"/>
              <a:pPr/>
              <a:t>4</a:t>
            </a:fld>
            <a:endParaRPr lang="en-GB"/>
          </a:p>
        </p:txBody>
      </p:sp>
    </p:spTree>
    <p:extLst>
      <p:ext uri="{BB962C8B-B14F-4D97-AF65-F5344CB8AC3E}">
        <p14:creationId xmlns:p14="http://schemas.microsoft.com/office/powerpoint/2010/main" val="10388187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Original Research Questions</a:t>
            </a:r>
          </a:p>
        </p:txBody>
      </p:sp>
      <p:sp>
        <p:nvSpPr>
          <p:cNvPr id="3" name="Content Placeholder 2"/>
          <p:cNvSpPr>
            <a:spLocks noGrp="1"/>
          </p:cNvSpPr>
          <p:nvPr>
            <p:ph idx="1"/>
          </p:nvPr>
        </p:nvSpPr>
        <p:spPr>
          <a:xfrm>
            <a:off x="381000" y="1447800"/>
            <a:ext cx="8305800" cy="3693319"/>
          </a:xfrm>
        </p:spPr>
        <p:txBody>
          <a:bodyPr/>
          <a:lstStyle/>
          <a:p>
            <a:pPr marL="342900" indent="-342900">
              <a:buFont typeface="+mj-lt"/>
              <a:buAutoNum type="arabicPeriod"/>
            </a:pPr>
            <a:r>
              <a:rPr lang="en-GB" dirty="0"/>
              <a:t>What is the purpose of the Statement of Assurance and what guidance is currently available to Fire &amp; Rescue Authorities?</a:t>
            </a:r>
          </a:p>
          <a:p>
            <a:pPr marL="342900" indent="-342900">
              <a:buFont typeface="+mj-lt"/>
              <a:buAutoNum type="arabicPeriod"/>
            </a:pPr>
            <a:endParaRPr lang="en-GB" dirty="0"/>
          </a:p>
          <a:p>
            <a:pPr marL="342900" indent="-342900">
              <a:buFont typeface="+mj-lt"/>
              <a:buAutoNum type="arabicPeriod"/>
            </a:pPr>
            <a:r>
              <a:rPr lang="en-GB" dirty="0"/>
              <a:t>To what extent are Fire &amp; Rescue Authorities in England providing Statements of Assurance which deliver against the current objectives?</a:t>
            </a:r>
          </a:p>
          <a:p>
            <a:pPr marL="342900" indent="-342900">
              <a:buFont typeface="+mj-lt"/>
              <a:buAutoNum type="arabicPeriod"/>
            </a:pPr>
            <a:endParaRPr lang="en-GB" dirty="0"/>
          </a:p>
          <a:p>
            <a:pPr marL="342900" indent="-342900">
              <a:buFont typeface="+mj-lt"/>
              <a:buAutoNum type="arabicPeriod"/>
            </a:pPr>
            <a:r>
              <a:rPr lang="en-GB" dirty="0"/>
              <a:t>How can the Statements of Assurance and the accompanying guidance be improved, as part of the overall assurance regime, to ensure best practice in the sector?</a:t>
            </a:r>
          </a:p>
        </p:txBody>
      </p:sp>
      <p:sp>
        <p:nvSpPr>
          <p:cNvPr id="4" name="Slide Number Placeholder 3"/>
          <p:cNvSpPr>
            <a:spLocks noGrp="1"/>
          </p:cNvSpPr>
          <p:nvPr>
            <p:ph type="sldNum" sz="quarter" idx="11"/>
          </p:nvPr>
        </p:nvSpPr>
        <p:spPr/>
        <p:txBody>
          <a:bodyPr/>
          <a:lstStyle/>
          <a:p>
            <a:fld id="{DE7F5C2D-3AF3-4ECD-B759-92ED79AF42C1}" type="slidenum">
              <a:rPr lang="en-GB" smtClean="0"/>
              <a:pPr/>
              <a:t>5</a:t>
            </a:fld>
            <a:endParaRPr lang="en-GB"/>
          </a:p>
        </p:txBody>
      </p:sp>
    </p:spTree>
    <p:extLst>
      <p:ext uri="{BB962C8B-B14F-4D97-AF65-F5344CB8AC3E}">
        <p14:creationId xmlns:p14="http://schemas.microsoft.com/office/powerpoint/2010/main" val="2331141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Research Methods</a:t>
            </a:r>
          </a:p>
        </p:txBody>
      </p:sp>
      <p:sp>
        <p:nvSpPr>
          <p:cNvPr id="3" name="Content Placeholder 2"/>
          <p:cNvSpPr>
            <a:spLocks noGrp="1"/>
          </p:cNvSpPr>
          <p:nvPr>
            <p:ph idx="1"/>
          </p:nvPr>
        </p:nvSpPr>
        <p:spPr>
          <a:xfrm>
            <a:off x="381000" y="1447800"/>
            <a:ext cx="8305800" cy="4579715"/>
          </a:xfrm>
        </p:spPr>
        <p:txBody>
          <a:bodyPr/>
          <a:lstStyle/>
          <a:p>
            <a:pPr marL="0" indent="0">
              <a:buNone/>
            </a:pPr>
            <a:r>
              <a:rPr lang="en-GB" dirty="0"/>
              <a:t>A deductive, exploratory  approach was taken which focused on three main methods:</a:t>
            </a:r>
          </a:p>
          <a:p>
            <a:endParaRPr lang="en-GB" dirty="0"/>
          </a:p>
          <a:p>
            <a:pPr marL="342900" indent="-342900">
              <a:buFont typeface="+mj-lt"/>
              <a:buAutoNum type="arabicPeriod"/>
            </a:pPr>
            <a:r>
              <a:rPr lang="en-GB" dirty="0"/>
              <a:t>An analysis of the guidance provided to Fire &amp; Rescue Authorities by Department of Communities and Local Government and Chief Fire Officers Association </a:t>
            </a:r>
            <a:r>
              <a:rPr lang="en-GB" dirty="0" smtClean="0"/>
              <a:t>(CFOA);</a:t>
            </a:r>
            <a:endParaRPr lang="en-GB" dirty="0"/>
          </a:p>
          <a:p>
            <a:pPr marL="342900" indent="-342900">
              <a:buFont typeface="+mj-lt"/>
              <a:buAutoNum type="arabicPeriod"/>
            </a:pPr>
            <a:endParaRPr lang="en-GB" dirty="0"/>
          </a:p>
          <a:p>
            <a:pPr marL="342900" indent="-342900">
              <a:buFont typeface="+mj-lt"/>
              <a:buAutoNum type="arabicPeriod"/>
            </a:pPr>
            <a:r>
              <a:rPr lang="en-GB" dirty="0"/>
              <a:t>An exploration of the accessibility of Statements of Assurance in the public domain via online search and;</a:t>
            </a:r>
          </a:p>
          <a:p>
            <a:pPr marL="342900" indent="-342900">
              <a:buFont typeface="+mj-lt"/>
              <a:buAutoNum type="arabicPeriod"/>
            </a:pPr>
            <a:endParaRPr lang="en-GB" dirty="0"/>
          </a:p>
          <a:p>
            <a:pPr marL="342900" indent="-342900">
              <a:buFont typeface="+mj-lt"/>
              <a:buAutoNum type="arabicPeriod"/>
            </a:pPr>
            <a:r>
              <a:rPr lang="en-GB" dirty="0"/>
              <a:t>A number of elite interviews with responsible officials within a sample of FRA in England</a:t>
            </a:r>
          </a:p>
        </p:txBody>
      </p:sp>
      <p:sp>
        <p:nvSpPr>
          <p:cNvPr id="4" name="Slide Number Placeholder 3"/>
          <p:cNvSpPr>
            <a:spLocks noGrp="1"/>
          </p:cNvSpPr>
          <p:nvPr>
            <p:ph type="sldNum" sz="quarter" idx="11"/>
          </p:nvPr>
        </p:nvSpPr>
        <p:spPr/>
        <p:txBody>
          <a:bodyPr/>
          <a:lstStyle/>
          <a:p>
            <a:fld id="{DE7F5C2D-3AF3-4ECD-B759-92ED79AF42C1}" type="slidenum">
              <a:rPr lang="en-GB" smtClean="0"/>
              <a:pPr/>
              <a:t>6</a:t>
            </a:fld>
            <a:endParaRPr lang="en-GB"/>
          </a:p>
        </p:txBody>
      </p:sp>
    </p:spTree>
    <p:extLst>
      <p:ext uri="{BB962C8B-B14F-4D97-AF65-F5344CB8AC3E}">
        <p14:creationId xmlns:p14="http://schemas.microsoft.com/office/powerpoint/2010/main" val="1151971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Guidance on Preparing Statements of Assurance</a:t>
            </a:r>
          </a:p>
        </p:txBody>
      </p:sp>
      <p:sp>
        <p:nvSpPr>
          <p:cNvPr id="3" name="Content Placeholder 2"/>
          <p:cNvSpPr>
            <a:spLocks noGrp="1"/>
          </p:cNvSpPr>
          <p:nvPr>
            <p:ph idx="1"/>
          </p:nvPr>
        </p:nvSpPr>
        <p:spPr>
          <a:xfrm>
            <a:off x="381000" y="1447800"/>
            <a:ext cx="8305800" cy="4607415"/>
          </a:xfrm>
        </p:spPr>
        <p:txBody>
          <a:bodyPr/>
          <a:lstStyle/>
          <a:p>
            <a:pPr marL="0" indent="0">
              <a:buNone/>
            </a:pPr>
            <a:r>
              <a:rPr lang="en-GB" dirty="0"/>
              <a:t>Fire &amp; Rescue Authorities (FRA) have two sets of guidance for preparing Statements of Assurance.</a:t>
            </a:r>
          </a:p>
          <a:p>
            <a:endParaRPr lang="en-GB" dirty="0"/>
          </a:p>
          <a:p>
            <a:r>
              <a:rPr lang="en-GB" dirty="0"/>
              <a:t>Department of Communities and Local Government (DCLG)</a:t>
            </a:r>
            <a:r>
              <a:rPr lang="en-US" dirty="0"/>
              <a:t> </a:t>
            </a:r>
            <a:endParaRPr lang="en-GB" dirty="0"/>
          </a:p>
          <a:p>
            <a:pPr lvl="1"/>
            <a:r>
              <a:rPr lang="en-GB" dirty="0"/>
              <a:t>Provided publically, issued in May 2013</a:t>
            </a:r>
          </a:p>
          <a:p>
            <a:pPr lvl="1"/>
            <a:r>
              <a:rPr lang="en-GB" dirty="0"/>
              <a:t>Focused on broad objective of the statement and core content</a:t>
            </a:r>
          </a:p>
          <a:p>
            <a:endParaRPr lang="en-GB" dirty="0"/>
          </a:p>
          <a:p>
            <a:r>
              <a:rPr lang="en-GB" dirty="0"/>
              <a:t>Chief Fire Officers Association (CFOA) Guidance</a:t>
            </a:r>
          </a:p>
          <a:p>
            <a:pPr lvl="1"/>
            <a:r>
              <a:rPr lang="en-GB" dirty="0"/>
              <a:t>Available for all FRA</a:t>
            </a:r>
          </a:p>
          <a:p>
            <a:pPr lvl="1"/>
            <a:r>
              <a:rPr lang="en-GB" dirty="0"/>
              <a:t>More detailed guidance and recommendations </a:t>
            </a:r>
          </a:p>
          <a:p>
            <a:pPr lvl="1"/>
            <a:endParaRPr lang="en-GB" dirty="0"/>
          </a:p>
          <a:p>
            <a:r>
              <a:rPr lang="en-GB" dirty="0"/>
              <a:t>This guidance was analysed as to its approach, content and consistency.</a:t>
            </a:r>
          </a:p>
        </p:txBody>
      </p:sp>
      <p:sp>
        <p:nvSpPr>
          <p:cNvPr id="4" name="Slide Number Placeholder 3"/>
          <p:cNvSpPr>
            <a:spLocks noGrp="1"/>
          </p:cNvSpPr>
          <p:nvPr>
            <p:ph type="sldNum" sz="quarter" idx="11"/>
          </p:nvPr>
        </p:nvSpPr>
        <p:spPr/>
        <p:txBody>
          <a:bodyPr/>
          <a:lstStyle/>
          <a:p>
            <a:fld id="{DE7F5C2D-3AF3-4ECD-B759-92ED79AF42C1}" type="slidenum">
              <a:rPr lang="en-GB" smtClean="0"/>
              <a:pPr/>
              <a:t>7</a:t>
            </a:fld>
            <a:endParaRPr lang="en-GB"/>
          </a:p>
        </p:txBody>
      </p:sp>
    </p:spTree>
    <p:extLst>
      <p:ext uri="{BB962C8B-B14F-4D97-AF65-F5344CB8AC3E}">
        <p14:creationId xmlns:p14="http://schemas.microsoft.com/office/powerpoint/2010/main" val="1984521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05800" cy="959768"/>
          </a:xfrm>
        </p:spPr>
        <p:txBody>
          <a:bodyPr/>
          <a:lstStyle/>
          <a:p>
            <a:r>
              <a:rPr lang="en-GB" dirty="0"/>
              <a:t>Online Exploration of Accessibility</a:t>
            </a:r>
          </a:p>
        </p:txBody>
      </p:sp>
      <p:sp>
        <p:nvSpPr>
          <p:cNvPr id="3" name="Content Placeholder 2"/>
          <p:cNvSpPr>
            <a:spLocks noGrp="1"/>
          </p:cNvSpPr>
          <p:nvPr>
            <p:ph idx="1"/>
          </p:nvPr>
        </p:nvSpPr>
        <p:spPr>
          <a:xfrm>
            <a:off x="381000" y="1700807"/>
            <a:ext cx="8305800" cy="4552015"/>
          </a:xfrm>
        </p:spPr>
        <p:txBody>
          <a:bodyPr/>
          <a:lstStyle/>
          <a:p>
            <a:r>
              <a:rPr lang="en-GB" dirty="0"/>
              <a:t>The key focus for the initial data collection was on the </a:t>
            </a:r>
            <a:r>
              <a:rPr lang="en-GB" b="1" dirty="0">
                <a:solidFill>
                  <a:srgbClr val="FF0000"/>
                </a:solidFill>
              </a:rPr>
              <a:t>accessibility</a:t>
            </a:r>
            <a:r>
              <a:rPr lang="en-GB" dirty="0"/>
              <a:t> of the information and this was done through a manual search of the 46 individual Fire &amp; Rescue Authority (FRA) websites. </a:t>
            </a:r>
          </a:p>
          <a:p>
            <a:r>
              <a:rPr lang="en-GB" dirty="0"/>
              <a:t>The DCLGs’ objective for the statements assumes an informed member of the public should be able to access his/her local FRA statement of assurance through individual service websites. </a:t>
            </a:r>
          </a:p>
          <a:p>
            <a:endParaRPr lang="en-GB" dirty="0"/>
          </a:p>
          <a:p>
            <a:r>
              <a:rPr lang="en-GB" dirty="0"/>
              <a:t>Our data collection focused on the following:</a:t>
            </a:r>
          </a:p>
          <a:p>
            <a:pPr lvl="3"/>
            <a:r>
              <a:rPr lang="en-GB" sz="1600" dirty="0"/>
              <a:t>Can the Statement be found on FRA website?</a:t>
            </a:r>
          </a:p>
          <a:p>
            <a:pPr lvl="3"/>
            <a:r>
              <a:rPr lang="en-GB" sz="1600" dirty="0"/>
              <a:t>What is the latest reporting period available?</a:t>
            </a:r>
          </a:p>
          <a:p>
            <a:pPr lvl="3"/>
            <a:r>
              <a:rPr lang="en-GB" sz="1600" dirty="0"/>
              <a:t>How visible is the Statement (</a:t>
            </a:r>
            <a:r>
              <a:rPr lang="en-GB" sz="1600" dirty="0" err="1"/>
              <a:t>ie</a:t>
            </a:r>
            <a:r>
              <a:rPr lang="en-GB" sz="1600" dirty="0"/>
              <a:t> how easy to locate)?</a:t>
            </a:r>
          </a:p>
          <a:p>
            <a:pPr lvl="3"/>
            <a:r>
              <a:rPr lang="en-GB" sz="1600" dirty="0"/>
              <a:t>Is the Statement a standalone document or integrated?</a:t>
            </a:r>
          </a:p>
          <a:p>
            <a:pPr marL="720725" lvl="3" indent="0">
              <a:buNone/>
            </a:pPr>
            <a:endParaRPr lang="en-GB" sz="1600" dirty="0"/>
          </a:p>
        </p:txBody>
      </p:sp>
      <p:sp>
        <p:nvSpPr>
          <p:cNvPr id="4" name="Slide Number Placeholder 3"/>
          <p:cNvSpPr>
            <a:spLocks noGrp="1"/>
          </p:cNvSpPr>
          <p:nvPr>
            <p:ph type="sldNum" sz="quarter" idx="11"/>
          </p:nvPr>
        </p:nvSpPr>
        <p:spPr/>
        <p:txBody>
          <a:bodyPr/>
          <a:lstStyle/>
          <a:p>
            <a:fld id="{DE7F5C2D-3AF3-4ECD-B759-92ED79AF42C1}" type="slidenum">
              <a:rPr lang="en-GB" smtClean="0"/>
              <a:pPr/>
              <a:t>8</a:t>
            </a:fld>
            <a:endParaRPr lang="en-GB"/>
          </a:p>
        </p:txBody>
      </p:sp>
    </p:spTree>
    <p:extLst>
      <p:ext uri="{BB962C8B-B14F-4D97-AF65-F5344CB8AC3E}">
        <p14:creationId xmlns:p14="http://schemas.microsoft.com/office/powerpoint/2010/main" val="13196566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 Office Intervention </a:t>
            </a:r>
          </a:p>
        </p:txBody>
      </p:sp>
      <p:sp>
        <p:nvSpPr>
          <p:cNvPr id="3" name="Content Placeholder 2"/>
          <p:cNvSpPr>
            <a:spLocks noGrp="1"/>
          </p:cNvSpPr>
          <p:nvPr>
            <p:ph idx="1"/>
          </p:nvPr>
        </p:nvSpPr>
        <p:spPr>
          <a:xfrm>
            <a:off x="381000" y="1447800"/>
            <a:ext cx="8305800" cy="4579715"/>
          </a:xfrm>
        </p:spPr>
        <p:txBody>
          <a:bodyPr/>
          <a:lstStyle/>
          <a:p>
            <a:r>
              <a:rPr lang="en-GB" dirty="0"/>
              <a:t>The initial online search of Fire &amp; Rescue Authority websites was conducted in January 2016</a:t>
            </a:r>
          </a:p>
          <a:p>
            <a:endParaRPr lang="en-GB" dirty="0"/>
          </a:p>
          <a:p>
            <a:r>
              <a:rPr lang="en-GB" dirty="0"/>
              <a:t>In April 2016 the Home Office wrote to FRAs for whom they were unable to locate their 2013/2014 and 2014/2015 Statements on the website.</a:t>
            </a:r>
          </a:p>
          <a:p>
            <a:endParaRPr lang="en-GB" dirty="0"/>
          </a:p>
          <a:p>
            <a:r>
              <a:rPr lang="en-GB" dirty="0"/>
              <a:t>The collection of primary data in respect of online accessibility had been completed but this did impact our approach for elite interviews.</a:t>
            </a:r>
          </a:p>
          <a:p>
            <a:endParaRPr lang="en-GB" dirty="0"/>
          </a:p>
          <a:p>
            <a:r>
              <a:rPr lang="en-GB" b="1" dirty="0">
                <a:solidFill>
                  <a:srgbClr val="FF0000"/>
                </a:solidFill>
              </a:rPr>
              <a:t>How will this impact our outputs?</a:t>
            </a:r>
          </a:p>
        </p:txBody>
      </p:sp>
      <p:sp>
        <p:nvSpPr>
          <p:cNvPr id="4" name="Slide Number Placeholder 3"/>
          <p:cNvSpPr>
            <a:spLocks noGrp="1"/>
          </p:cNvSpPr>
          <p:nvPr>
            <p:ph type="sldNum" sz="quarter" idx="11"/>
          </p:nvPr>
        </p:nvSpPr>
        <p:spPr/>
        <p:txBody>
          <a:bodyPr/>
          <a:lstStyle/>
          <a:p>
            <a:fld id="{DE7F5C2D-3AF3-4ECD-B759-92ED79AF42C1}" type="slidenum">
              <a:rPr lang="en-GB" smtClean="0"/>
              <a:pPr/>
              <a:t>9</a:t>
            </a:fld>
            <a:endParaRPr lang="en-GB"/>
          </a:p>
        </p:txBody>
      </p:sp>
    </p:spTree>
    <p:extLst>
      <p:ext uri="{BB962C8B-B14F-4D97-AF65-F5344CB8AC3E}">
        <p14:creationId xmlns:p14="http://schemas.microsoft.com/office/powerpoint/2010/main" val="201758159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800" b="0" i="0" u="none" strike="noStrike" cap="none" normalizeH="0" baseline="0" smtClean="0">
            <a:ln>
              <a:noFill/>
            </a:ln>
            <a:solidFill>
              <a:srgbClr val="004D75"/>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800" b="0" i="0" u="none" strike="noStrike" cap="none" normalizeH="0" baseline="0" smtClean="0">
            <a:ln>
              <a:noFill/>
            </a:ln>
            <a:solidFill>
              <a:srgbClr val="004D75"/>
            </a:solidFill>
            <a:effectLst/>
            <a:latin typeface="Verdana" pitchFamily="34" charset="0"/>
            <a:cs typeface="Arial"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3958</TotalTime>
  <Words>1438</Words>
  <Application>Microsoft Office PowerPoint</Application>
  <PresentationFormat>On-screen Show (4:3)</PresentationFormat>
  <Paragraphs>157</Paragraphs>
  <Slides>16</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Times</vt:lpstr>
      <vt:lpstr>Verdana</vt:lpstr>
      <vt:lpstr>blank</vt:lpstr>
      <vt:lpstr>The Efficacy of Statements of Assurance prepared by Fire &amp; Rescue Authorities in England  Research Presentation  Thomas Spencer, Jo Hayden and Pete Murphy</vt:lpstr>
      <vt:lpstr>Link to previous research</vt:lpstr>
      <vt:lpstr>The Statement of Assurance </vt:lpstr>
      <vt:lpstr>National Audit Office Reports</vt:lpstr>
      <vt:lpstr>Original Research Questions</vt:lpstr>
      <vt:lpstr>Research Methods</vt:lpstr>
      <vt:lpstr>Guidance on Preparing Statements of Assurance</vt:lpstr>
      <vt:lpstr>Online Exploration of Accessibility</vt:lpstr>
      <vt:lpstr>Home Office Intervention </vt:lpstr>
      <vt:lpstr>Elite Interviews</vt:lpstr>
      <vt:lpstr>Findings about the Guidance Provided </vt:lpstr>
      <vt:lpstr>Findings: Online Accessibility </vt:lpstr>
      <vt:lpstr>Findings: Elite Interviews</vt:lpstr>
      <vt:lpstr>Conclusions and Recommendations</vt:lpstr>
      <vt:lpstr>Suggested Framework for new Statements of Assurance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Governance and Fraud Risk Management</dc:title>
  <dc:creator>Tom</dc:creator>
  <cp:lastModifiedBy>Gallacher, Jonathan</cp:lastModifiedBy>
  <cp:revision>189</cp:revision>
  <cp:lastPrinted>2016-09-15T14:24:58Z</cp:lastPrinted>
  <dcterms:created xsi:type="dcterms:W3CDTF">2012-07-23T09:08:48Z</dcterms:created>
  <dcterms:modified xsi:type="dcterms:W3CDTF">2016-11-18T10:43:28Z</dcterms:modified>
</cp:coreProperties>
</file>