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3230"/>
    <a:srgbClr val="646464"/>
    <a:srgbClr val="C85454"/>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917" autoAdjust="0"/>
  </p:normalViewPr>
  <p:slideViewPr>
    <p:cSldViewPr>
      <p:cViewPr varScale="1">
        <p:scale>
          <a:sx n="112" d="100"/>
          <a:sy n="112" d="100"/>
        </p:scale>
        <p:origin x="1314" y="12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563F8D-5A30-4CEF-8E04-CD4367AB2D7F}" type="datetimeFigureOut">
              <a:rPr lang="en-GB" smtClean="0"/>
              <a:pPr/>
              <a:t>11/01/2017</a:t>
            </a:fld>
            <a:endParaRPr lang="en-GB"/>
          </a:p>
        </p:txBody>
      </p:sp>
      <p:sp>
        <p:nvSpPr>
          <p:cNvPr id="4" name="幻灯片图像占位符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F00830-98D3-45D7-B44B-2BE8ABAD4FE9}" type="slidenum">
              <a:rPr lang="en-GB" smtClean="0"/>
              <a:pPr/>
              <a:t>‹#›</a:t>
            </a:fld>
            <a:endParaRPr lang="en-GB"/>
          </a:p>
        </p:txBody>
      </p:sp>
    </p:spTree>
    <p:extLst>
      <p:ext uri="{BB962C8B-B14F-4D97-AF65-F5344CB8AC3E}">
        <p14:creationId xmlns:p14="http://schemas.microsoft.com/office/powerpoint/2010/main" val="275542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42950" y="2130426"/>
            <a:ext cx="8420100" cy="1470025"/>
          </a:xfrm>
        </p:spPr>
        <p:txBody>
          <a:bodyPr/>
          <a:lstStyle/>
          <a:p>
            <a:r>
              <a:rPr lang="zh-CN" altLang="en-US"/>
              <a:t>单击此处编辑母版标题样式</a:t>
            </a:r>
            <a:endParaRPr lang="en-GB"/>
          </a:p>
        </p:txBody>
      </p:sp>
      <p:sp>
        <p:nvSpPr>
          <p:cNvPr id="3" name="副标题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GB"/>
          </a:p>
        </p:txBody>
      </p:sp>
      <p:sp>
        <p:nvSpPr>
          <p:cNvPr id="4" name="日期占位符 3"/>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5" name="页脚占位符 4"/>
          <p:cNvSpPr>
            <a:spLocks noGrp="1"/>
          </p:cNvSpPr>
          <p:nvPr>
            <p:ph type="ftr" sz="quarter" idx="11"/>
          </p:nvPr>
        </p:nvSpPr>
        <p:spPr/>
        <p:txBody>
          <a:bodyPr/>
          <a:lstStyle/>
          <a:p>
            <a:endParaRPr lang="en-GB"/>
          </a:p>
        </p:txBody>
      </p:sp>
      <p:sp>
        <p:nvSpPr>
          <p:cNvPr id="6" name="灯片编号占位符 5"/>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GB"/>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5" name="页脚占位符 4"/>
          <p:cNvSpPr>
            <a:spLocks noGrp="1"/>
          </p:cNvSpPr>
          <p:nvPr>
            <p:ph type="ftr" sz="quarter" idx="11"/>
          </p:nvPr>
        </p:nvSpPr>
        <p:spPr/>
        <p:txBody>
          <a:bodyPr/>
          <a:lstStyle/>
          <a:p>
            <a:endParaRPr lang="en-GB"/>
          </a:p>
        </p:txBody>
      </p:sp>
      <p:sp>
        <p:nvSpPr>
          <p:cNvPr id="6" name="灯片编号占位符 5"/>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4639"/>
            <a:ext cx="2228850" cy="5851525"/>
          </a:xfrm>
        </p:spPr>
        <p:txBody>
          <a:bodyPr vert="eaVert"/>
          <a:lstStyle/>
          <a:p>
            <a:r>
              <a:rPr lang="zh-CN" altLang="en-US"/>
              <a:t>单击此处编辑母版标题样式</a:t>
            </a:r>
            <a:endParaRPr lang="en-GB"/>
          </a:p>
        </p:txBody>
      </p:sp>
      <p:sp>
        <p:nvSpPr>
          <p:cNvPr id="3" name="竖排文字占位符 2"/>
          <p:cNvSpPr>
            <a:spLocks noGrp="1"/>
          </p:cNvSpPr>
          <p:nvPr>
            <p:ph type="body" orient="vert" idx="1"/>
          </p:nvPr>
        </p:nvSpPr>
        <p:spPr>
          <a:xfrm>
            <a:off x="495300" y="274639"/>
            <a:ext cx="652145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5" name="页脚占位符 4"/>
          <p:cNvSpPr>
            <a:spLocks noGrp="1"/>
          </p:cNvSpPr>
          <p:nvPr>
            <p:ph type="ftr" sz="quarter" idx="11"/>
          </p:nvPr>
        </p:nvSpPr>
        <p:spPr/>
        <p:txBody>
          <a:bodyPr/>
          <a:lstStyle/>
          <a:p>
            <a:endParaRPr lang="en-GB"/>
          </a:p>
        </p:txBody>
      </p:sp>
      <p:sp>
        <p:nvSpPr>
          <p:cNvPr id="6" name="灯片编号占位符 5"/>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GB"/>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5" name="页脚占位符 4"/>
          <p:cNvSpPr>
            <a:spLocks noGrp="1"/>
          </p:cNvSpPr>
          <p:nvPr>
            <p:ph type="ftr" sz="quarter" idx="11"/>
          </p:nvPr>
        </p:nvSpPr>
        <p:spPr/>
        <p:txBody>
          <a:bodyPr/>
          <a:lstStyle/>
          <a:p>
            <a:endParaRPr lang="en-GB"/>
          </a:p>
        </p:txBody>
      </p:sp>
      <p:sp>
        <p:nvSpPr>
          <p:cNvPr id="6" name="灯片编号占位符 5"/>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506" y="4406901"/>
            <a:ext cx="8420100" cy="1362075"/>
          </a:xfrm>
        </p:spPr>
        <p:txBody>
          <a:bodyPr anchor="t"/>
          <a:lstStyle>
            <a:lvl1pPr algn="l">
              <a:defRPr sz="4000" b="1" cap="all"/>
            </a:lvl1pPr>
          </a:lstStyle>
          <a:p>
            <a:r>
              <a:rPr lang="zh-CN" altLang="en-US"/>
              <a:t>单击此处编辑母版标题样式</a:t>
            </a:r>
            <a:endParaRPr lang="en-GB"/>
          </a:p>
        </p:txBody>
      </p:sp>
      <p:sp>
        <p:nvSpPr>
          <p:cNvPr id="3" name="文本占位符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5" name="页脚占位符 4"/>
          <p:cNvSpPr>
            <a:spLocks noGrp="1"/>
          </p:cNvSpPr>
          <p:nvPr>
            <p:ph type="ftr" sz="quarter" idx="11"/>
          </p:nvPr>
        </p:nvSpPr>
        <p:spPr/>
        <p:txBody>
          <a:bodyPr/>
          <a:lstStyle/>
          <a:p>
            <a:endParaRPr lang="en-GB"/>
          </a:p>
        </p:txBody>
      </p:sp>
      <p:sp>
        <p:nvSpPr>
          <p:cNvPr id="6" name="灯片编号占位符 5"/>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GB"/>
          </a:p>
        </p:txBody>
      </p:sp>
      <p:sp>
        <p:nvSpPr>
          <p:cNvPr id="3" name="内容占位符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内容占位符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日期占位符 4"/>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6" name="页脚占位符 5"/>
          <p:cNvSpPr>
            <a:spLocks noGrp="1"/>
          </p:cNvSpPr>
          <p:nvPr>
            <p:ph type="ftr" sz="quarter" idx="11"/>
          </p:nvPr>
        </p:nvSpPr>
        <p:spPr/>
        <p:txBody>
          <a:bodyPr/>
          <a:lstStyle/>
          <a:p>
            <a:endParaRPr lang="en-GB"/>
          </a:p>
        </p:txBody>
      </p:sp>
      <p:sp>
        <p:nvSpPr>
          <p:cNvPr id="7" name="灯片编号占位符 6"/>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en-GB"/>
          </a:p>
        </p:txBody>
      </p:sp>
      <p:sp>
        <p:nvSpPr>
          <p:cNvPr id="3" name="文本占位符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文本占位符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日期占位符 6"/>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8" name="页脚占位符 7"/>
          <p:cNvSpPr>
            <a:spLocks noGrp="1"/>
          </p:cNvSpPr>
          <p:nvPr>
            <p:ph type="ftr" sz="quarter" idx="11"/>
          </p:nvPr>
        </p:nvSpPr>
        <p:spPr/>
        <p:txBody>
          <a:bodyPr/>
          <a:lstStyle/>
          <a:p>
            <a:endParaRPr lang="en-GB"/>
          </a:p>
        </p:txBody>
      </p:sp>
      <p:sp>
        <p:nvSpPr>
          <p:cNvPr id="9" name="灯片编号占位符 8"/>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GB"/>
          </a:p>
        </p:txBody>
      </p:sp>
      <p:sp>
        <p:nvSpPr>
          <p:cNvPr id="3" name="日期占位符 2"/>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4" name="页脚占位符 3"/>
          <p:cNvSpPr>
            <a:spLocks noGrp="1"/>
          </p:cNvSpPr>
          <p:nvPr>
            <p:ph type="ftr" sz="quarter" idx="11"/>
          </p:nvPr>
        </p:nvSpPr>
        <p:spPr/>
        <p:txBody>
          <a:bodyPr/>
          <a:lstStyle/>
          <a:p>
            <a:endParaRPr lang="en-GB"/>
          </a:p>
        </p:txBody>
      </p:sp>
      <p:sp>
        <p:nvSpPr>
          <p:cNvPr id="5" name="灯片编号占位符 4"/>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3" name="页脚占位符 2"/>
          <p:cNvSpPr>
            <a:spLocks noGrp="1"/>
          </p:cNvSpPr>
          <p:nvPr>
            <p:ph type="ftr" sz="quarter" idx="11"/>
          </p:nvPr>
        </p:nvSpPr>
        <p:spPr/>
        <p:txBody>
          <a:bodyPr/>
          <a:lstStyle/>
          <a:p>
            <a:endParaRPr lang="en-GB"/>
          </a:p>
        </p:txBody>
      </p:sp>
      <p:sp>
        <p:nvSpPr>
          <p:cNvPr id="4" name="灯片编号占位符 3"/>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006" cy="1162050"/>
          </a:xfrm>
        </p:spPr>
        <p:txBody>
          <a:bodyPr anchor="b"/>
          <a:lstStyle>
            <a:lvl1pPr algn="l">
              <a:defRPr sz="2000" b="1"/>
            </a:lvl1pPr>
          </a:lstStyle>
          <a:p>
            <a:r>
              <a:rPr lang="zh-CN" altLang="en-US"/>
              <a:t>单击此处编辑母版标题样式</a:t>
            </a:r>
            <a:endParaRPr lang="en-GB"/>
          </a:p>
        </p:txBody>
      </p:sp>
      <p:sp>
        <p:nvSpPr>
          <p:cNvPr id="3" name="内容占位符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文本占位符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6" name="页脚占位符 5"/>
          <p:cNvSpPr>
            <a:spLocks noGrp="1"/>
          </p:cNvSpPr>
          <p:nvPr>
            <p:ph type="ftr" sz="quarter" idx="11"/>
          </p:nvPr>
        </p:nvSpPr>
        <p:spPr/>
        <p:txBody>
          <a:bodyPr/>
          <a:lstStyle/>
          <a:p>
            <a:endParaRPr lang="en-GB"/>
          </a:p>
        </p:txBody>
      </p:sp>
      <p:sp>
        <p:nvSpPr>
          <p:cNvPr id="7" name="灯片编号占位符 6"/>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645" y="4800600"/>
            <a:ext cx="5943600" cy="566738"/>
          </a:xfrm>
        </p:spPr>
        <p:txBody>
          <a:bodyPr anchor="b"/>
          <a:lstStyle>
            <a:lvl1pPr algn="l">
              <a:defRPr sz="2000" b="1"/>
            </a:lvl1pPr>
          </a:lstStyle>
          <a:p>
            <a:r>
              <a:rPr lang="zh-CN" altLang="en-US"/>
              <a:t>单击此处编辑母版标题样式</a:t>
            </a:r>
            <a:endParaRPr lang="en-GB"/>
          </a:p>
        </p:txBody>
      </p:sp>
      <p:sp>
        <p:nvSpPr>
          <p:cNvPr id="3" name="图片占位符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文本占位符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E7F2ED9-5BA0-4EFC-B7FB-3BCA85E58534}" type="datetimeFigureOut">
              <a:rPr lang="en-GB" smtClean="0"/>
              <a:pPr/>
              <a:t>11/01/2017</a:t>
            </a:fld>
            <a:endParaRPr lang="en-GB"/>
          </a:p>
        </p:txBody>
      </p:sp>
      <p:sp>
        <p:nvSpPr>
          <p:cNvPr id="6" name="页脚占位符 5"/>
          <p:cNvSpPr>
            <a:spLocks noGrp="1"/>
          </p:cNvSpPr>
          <p:nvPr>
            <p:ph type="ftr" sz="quarter" idx="11"/>
          </p:nvPr>
        </p:nvSpPr>
        <p:spPr/>
        <p:txBody>
          <a:bodyPr/>
          <a:lstStyle/>
          <a:p>
            <a:endParaRPr lang="en-GB"/>
          </a:p>
        </p:txBody>
      </p:sp>
      <p:sp>
        <p:nvSpPr>
          <p:cNvPr id="7" name="灯片编号占位符 6"/>
          <p:cNvSpPr>
            <a:spLocks noGrp="1"/>
          </p:cNvSpPr>
          <p:nvPr>
            <p:ph type="sldNum" sz="quarter" idx="12"/>
          </p:nvPr>
        </p:nvSpPr>
        <p:spPr/>
        <p:txBody>
          <a:bodyPr/>
          <a:lstStyle/>
          <a:p>
            <a:fld id="{73A4DDCC-AD73-47E1-8527-2E954749F2C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zh-CN" altLang="en-US"/>
              <a:t>单击此处编辑母版标题样式</a:t>
            </a:r>
            <a:endParaRPr lang="en-GB"/>
          </a:p>
        </p:txBody>
      </p:sp>
      <p:sp>
        <p:nvSpPr>
          <p:cNvPr id="3" name="文本占位符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F2ED9-5BA0-4EFC-B7FB-3BCA85E58534}" type="datetimeFigureOut">
              <a:rPr lang="en-GB" smtClean="0"/>
              <a:pPr/>
              <a:t>11/01/2017</a:t>
            </a:fld>
            <a:endParaRPr lang="en-GB"/>
          </a:p>
        </p:txBody>
      </p:sp>
      <p:sp>
        <p:nvSpPr>
          <p:cNvPr id="5" name="页脚占位符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灯片编号占位符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4DDCC-AD73-47E1-8527-2E954749F2C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矩形 85"/>
          <p:cNvSpPr/>
          <p:nvPr/>
        </p:nvSpPr>
        <p:spPr>
          <a:xfrm>
            <a:off x="442485" y="3045160"/>
            <a:ext cx="1702203" cy="204595"/>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accent1">
                    <a:lumMod val="75000"/>
                  </a:schemeClr>
                </a:solidFill>
                <a:latin typeface="Arial" pitchFamily="34" charset="0"/>
                <a:cs typeface="Arial" pitchFamily="34" charset="0"/>
              </a:rPr>
              <a:t>Research rational</a:t>
            </a:r>
            <a:endParaRPr lang="en-GB" sz="1200" b="1" dirty="0">
              <a:solidFill>
                <a:schemeClr val="accent1">
                  <a:lumMod val="75000"/>
                </a:schemeClr>
              </a:solidFill>
              <a:latin typeface="Arial" pitchFamily="34" charset="0"/>
              <a:cs typeface="Arial" pitchFamily="34" charset="0"/>
            </a:endParaRPr>
          </a:p>
        </p:txBody>
      </p:sp>
      <p:sp>
        <p:nvSpPr>
          <p:cNvPr id="71" name="矩形 70"/>
          <p:cNvSpPr/>
          <p:nvPr/>
        </p:nvSpPr>
        <p:spPr>
          <a:xfrm>
            <a:off x="303535" y="5405558"/>
            <a:ext cx="2120585" cy="183682"/>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accent1">
                    <a:lumMod val="75000"/>
                  </a:schemeClr>
                </a:solidFill>
                <a:latin typeface="Arial" pitchFamily="34" charset="0"/>
                <a:cs typeface="Arial" pitchFamily="34" charset="0"/>
              </a:rPr>
              <a:t>Theoretical perspective</a:t>
            </a:r>
            <a:endParaRPr lang="en-GB" sz="1200" b="1" dirty="0">
              <a:solidFill>
                <a:schemeClr val="accent1">
                  <a:lumMod val="75000"/>
                </a:schemeClr>
              </a:solidFill>
              <a:latin typeface="Arial" pitchFamily="34" charset="0"/>
              <a:cs typeface="Arial" pitchFamily="34" charset="0"/>
            </a:endParaRPr>
          </a:p>
        </p:txBody>
      </p:sp>
      <p:sp>
        <p:nvSpPr>
          <p:cNvPr id="159" name="平行四边形 158"/>
          <p:cNvSpPr/>
          <p:nvPr/>
        </p:nvSpPr>
        <p:spPr>
          <a:xfrm flipH="1">
            <a:off x="2570265" y="816159"/>
            <a:ext cx="3932636" cy="6041841"/>
          </a:xfrm>
          <a:prstGeom prst="parallelogram">
            <a:avLst>
              <a:gd name="adj" fmla="val 9537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平行四边形 194"/>
          <p:cNvSpPr/>
          <p:nvPr/>
        </p:nvSpPr>
        <p:spPr>
          <a:xfrm flipH="1">
            <a:off x="3032988" y="832086"/>
            <a:ext cx="3962575" cy="6032931"/>
          </a:xfrm>
          <a:prstGeom prst="parallelogram">
            <a:avLst>
              <a:gd name="adj" fmla="val 9444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矩形 39"/>
          <p:cNvSpPr/>
          <p:nvPr/>
        </p:nvSpPr>
        <p:spPr>
          <a:xfrm>
            <a:off x="8330293" y="810859"/>
            <a:ext cx="1578647" cy="603803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平行四边形 29"/>
          <p:cNvSpPr/>
          <p:nvPr/>
        </p:nvSpPr>
        <p:spPr>
          <a:xfrm flipH="1">
            <a:off x="2198925" y="815535"/>
            <a:ext cx="3842813" cy="6046506"/>
          </a:xfrm>
          <a:prstGeom prst="parallelogram">
            <a:avLst>
              <a:gd name="adj" fmla="val 9775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0" name="平行四边形 159"/>
          <p:cNvSpPr/>
          <p:nvPr/>
        </p:nvSpPr>
        <p:spPr>
          <a:xfrm flipH="1">
            <a:off x="3453873" y="808202"/>
            <a:ext cx="4089016" cy="6051286"/>
          </a:xfrm>
          <a:prstGeom prst="parallelogram">
            <a:avLst>
              <a:gd name="adj" fmla="val 9201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直角三角形 42"/>
          <p:cNvSpPr/>
          <p:nvPr/>
        </p:nvSpPr>
        <p:spPr>
          <a:xfrm flipH="1" flipV="1">
            <a:off x="4405194" y="836712"/>
            <a:ext cx="3934910" cy="6010312"/>
          </a:xfrm>
          <a:prstGeom prst="r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9" name="任意多边形 228"/>
          <p:cNvSpPr/>
          <p:nvPr/>
        </p:nvSpPr>
        <p:spPr>
          <a:xfrm flipV="1">
            <a:off x="5499073" y="5143292"/>
            <a:ext cx="4062437" cy="218717"/>
          </a:xfrm>
          <a:custGeom>
            <a:avLst/>
            <a:gdLst>
              <a:gd name="connsiteX0" fmla="*/ 0 w 5472608"/>
              <a:gd name="connsiteY0" fmla="*/ 0 h 792088"/>
              <a:gd name="connsiteX1" fmla="*/ 5472608 w 5472608"/>
              <a:gd name="connsiteY1" fmla="*/ 0 h 792088"/>
              <a:gd name="connsiteX2" fmla="*/ 5472608 w 5472608"/>
              <a:gd name="connsiteY2" fmla="*/ 792088 h 792088"/>
              <a:gd name="connsiteX3" fmla="*/ 0 w 5472608"/>
              <a:gd name="connsiteY3" fmla="*/ 792088 h 792088"/>
              <a:gd name="connsiteX4" fmla="*/ 0 w 5472608"/>
              <a:gd name="connsiteY4" fmla="*/ 0 h 792088"/>
              <a:gd name="connsiteX0" fmla="*/ 0 w 5976664"/>
              <a:gd name="connsiteY0" fmla="*/ 0 h 792088"/>
              <a:gd name="connsiteX1" fmla="*/ 5976664 w 5976664"/>
              <a:gd name="connsiteY1" fmla="*/ 0 h 792088"/>
              <a:gd name="connsiteX2" fmla="*/ 5472608 w 5976664"/>
              <a:gd name="connsiteY2" fmla="*/ 792088 h 792088"/>
              <a:gd name="connsiteX3" fmla="*/ 0 w 5976664"/>
              <a:gd name="connsiteY3" fmla="*/ 792088 h 792088"/>
              <a:gd name="connsiteX4" fmla="*/ 0 w 5976664"/>
              <a:gd name="connsiteY4" fmla="*/ 0 h 792088"/>
              <a:gd name="connsiteX0" fmla="*/ 0 w 6048672"/>
              <a:gd name="connsiteY0" fmla="*/ 0 h 792088"/>
              <a:gd name="connsiteX1" fmla="*/ 6048672 w 6048672"/>
              <a:gd name="connsiteY1" fmla="*/ 0 h 792088"/>
              <a:gd name="connsiteX2" fmla="*/ 5472608 w 6048672"/>
              <a:gd name="connsiteY2" fmla="*/ 792088 h 792088"/>
              <a:gd name="connsiteX3" fmla="*/ 0 w 6048672"/>
              <a:gd name="connsiteY3" fmla="*/ 792088 h 792088"/>
              <a:gd name="connsiteX4" fmla="*/ 0 w 6048672"/>
              <a:gd name="connsiteY4" fmla="*/ 0 h 792088"/>
              <a:gd name="connsiteX0" fmla="*/ 0 w 6048672"/>
              <a:gd name="connsiteY0" fmla="*/ 0 h 792088"/>
              <a:gd name="connsiteX1" fmla="*/ 6048672 w 6048672"/>
              <a:gd name="connsiteY1" fmla="*/ 0 h 792088"/>
              <a:gd name="connsiteX2" fmla="*/ 5472608 w 6048672"/>
              <a:gd name="connsiteY2" fmla="*/ 792088 h 792088"/>
              <a:gd name="connsiteX3" fmla="*/ 0 w 6048672"/>
              <a:gd name="connsiteY3" fmla="*/ 792088 h 792088"/>
              <a:gd name="connsiteX4" fmla="*/ 0 w 6048672"/>
              <a:gd name="connsiteY4" fmla="*/ 0 h 792088"/>
              <a:gd name="connsiteX0" fmla="*/ 0 w 5700182"/>
              <a:gd name="connsiteY0" fmla="*/ 0 h 792088"/>
              <a:gd name="connsiteX1" fmla="*/ 5700182 w 5700182"/>
              <a:gd name="connsiteY1" fmla="*/ 0 h 792088"/>
              <a:gd name="connsiteX2" fmla="*/ 5472608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647297"/>
              <a:gd name="connsiteY0" fmla="*/ 0 h 792088"/>
              <a:gd name="connsiteX1" fmla="*/ 5647297 w 5647297"/>
              <a:gd name="connsiteY1" fmla="*/ 0 h 792088"/>
              <a:gd name="connsiteX2" fmla="*/ 5560786 w 5647297"/>
              <a:gd name="connsiteY2" fmla="*/ 792088 h 792088"/>
              <a:gd name="connsiteX3" fmla="*/ 0 w 5647297"/>
              <a:gd name="connsiteY3" fmla="*/ 792088 h 792088"/>
              <a:gd name="connsiteX4" fmla="*/ 0 w 5647297"/>
              <a:gd name="connsiteY4" fmla="*/ 0 h 792088"/>
              <a:gd name="connsiteX0" fmla="*/ 0 w 5647297"/>
              <a:gd name="connsiteY0" fmla="*/ 0 h 792088"/>
              <a:gd name="connsiteX1" fmla="*/ 5647297 w 5647297"/>
              <a:gd name="connsiteY1" fmla="*/ 0 h 792088"/>
              <a:gd name="connsiteX2" fmla="*/ 5528136 w 5647297"/>
              <a:gd name="connsiteY2" fmla="*/ 792088 h 792088"/>
              <a:gd name="connsiteX3" fmla="*/ 0 w 5647297"/>
              <a:gd name="connsiteY3" fmla="*/ 792088 h 792088"/>
              <a:gd name="connsiteX4" fmla="*/ 0 w 5647297"/>
              <a:gd name="connsiteY4" fmla="*/ 0 h 792088"/>
              <a:gd name="connsiteX0" fmla="*/ 102678 w 5749975"/>
              <a:gd name="connsiteY0" fmla="*/ 0 h 792088"/>
              <a:gd name="connsiteX1" fmla="*/ 5749975 w 5749975"/>
              <a:gd name="connsiteY1" fmla="*/ 0 h 792088"/>
              <a:gd name="connsiteX2" fmla="*/ 5630814 w 5749975"/>
              <a:gd name="connsiteY2" fmla="*/ 792088 h 792088"/>
              <a:gd name="connsiteX3" fmla="*/ 0 w 5749975"/>
              <a:gd name="connsiteY3" fmla="*/ 792088 h 792088"/>
              <a:gd name="connsiteX4" fmla="*/ 102678 w 5749975"/>
              <a:gd name="connsiteY4" fmla="*/ 0 h 792088"/>
              <a:gd name="connsiteX0" fmla="*/ 205356 w 5749975"/>
              <a:gd name="connsiteY0" fmla="*/ 0 h 792088"/>
              <a:gd name="connsiteX1" fmla="*/ 5749975 w 5749975"/>
              <a:gd name="connsiteY1" fmla="*/ 0 h 792088"/>
              <a:gd name="connsiteX2" fmla="*/ 5630814 w 5749975"/>
              <a:gd name="connsiteY2" fmla="*/ 792088 h 792088"/>
              <a:gd name="connsiteX3" fmla="*/ 0 w 5749975"/>
              <a:gd name="connsiteY3" fmla="*/ 792088 h 792088"/>
              <a:gd name="connsiteX4" fmla="*/ 205356 w 5749975"/>
              <a:gd name="connsiteY4" fmla="*/ 0 h 792088"/>
              <a:gd name="connsiteX0" fmla="*/ 205356 w 5749975"/>
              <a:gd name="connsiteY0" fmla="*/ 0 h 1056117"/>
              <a:gd name="connsiteX1" fmla="*/ 5749975 w 5749975"/>
              <a:gd name="connsiteY1" fmla="*/ 264029 h 1056117"/>
              <a:gd name="connsiteX2" fmla="*/ 5630814 w 5749975"/>
              <a:gd name="connsiteY2" fmla="*/ 1056117 h 1056117"/>
              <a:gd name="connsiteX3" fmla="*/ 0 w 5749975"/>
              <a:gd name="connsiteY3" fmla="*/ 1056117 h 1056117"/>
              <a:gd name="connsiteX4" fmla="*/ 205356 w 5749975"/>
              <a:gd name="connsiteY4" fmla="*/ 0 h 1056117"/>
              <a:gd name="connsiteX0" fmla="*/ 205356 w 5749975"/>
              <a:gd name="connsiteY0" fmla="*/ 0 h 1056117"/>
              <a:gd name="connsiteX1" fmla="*/ 5749975 w 5749975"/>
              <a:gd name="connsiteY1" fmla="*/ 0 h 1056117"/>
              <a:gd name="connsiteX2" fmla="*/ 5630814 w 5749975"/>
              <a:gd name="connsiteY2" fmla="*/ 1056117 h 1056117"/>
              <a:gd name="connsiteX3" fmla="*/ 0 w 5749975"/>
              <a:gd name="connsiteY3" fmla="*/ 1056117 h 1056117"/>
              <a:gd name="connsiteX4" fmla="*/ 205356 w 5749975"/>
              <a:gd name="connsiteY4" fmla="*/ 0 h 1056117"/>
              <a:gd name="connsiteX0" fmla="*/ 205356 w 5647297"/>
              <a:gd name="connsiteY0" fmla="*/ 0 h 1056117"/>
              <a:gd name="connsiteX1" fmla="*/ 5647297 w 5647297"/>
              <a:gd name="connsiteY1" fmla="*/ 0 h 1056117"/>
              <a:gd name="connsiteX2" fmla="*/ 5630814 w 5647297"/>
              <a:gd name="connsiteY2" fmla="*/ 1056117 h 1056117"/>
              <a:gd name="connsiteX3" fmla="*/ 0 w 5647297"/>
              <a:gd name="connsiteY3" fmla="*/ 1056117 h 1056117"/>
              <a:gd name="connsiteX4" fmla="*/ 205356 w 5647297"/>
              <a:gd name="connsiteY4" fmla="*/ 0 h 1056117"/>
              <a:gd name="connsiteX0" fmla="*/ 205356 w 5852653"/>
              <a:gd name="connsiteY0" fmla="*/ 0 h 1056117"/>
              <a:gd name="connsiteX1" fmla="*/ 5647297 w 5852653"/>
              <a:gd name="connsiteY1" fmla="*/ 0 h 1056117"/>
              <a:gd name="connsiteX2" fmla="*/ 5852653 w 5852653"/>
              <a:gd name="connsiteY2" fmla="*/ 1056117 h 1056117"/>
              <a:gd name="connsiteX3" fmla="*/ 0 w 5852653"/>
              <a:gd name="connsiteY3" fmla="*/ 1056117 h 1056117"/>
              <a:gd name="connsiteX4" fmla="*/ 205356 w 5852653"/>
              <a:gd name="connsiteY4" fmla="*/ 0 h 1056117"/>
              <a:gd name="connsiteX0" fmla="*/ 205356 w 5647297"/>
              <a:gd name="connsiteY0" fmla="*/ 0 h 1056117"/>
              <a:gd name="connsiteX1" fmla="*/ 5647297 w 5647297"/>
              <a:gd name="connsiteY1" fmla="*/ 0 h 1056117"/>
              <a:gd name="connsiteX2" fmla="*/ 5501765 w 5647297"/>
              <a:gd name="connsiteY2" fmla="*/ 1056117 h 1056117"/>
              <a:gd name="connsiteX3" fmla="*/ 0 w 5647297"/>
              <a:gd name="connsiteY3" fmla="*/ 1056117 h 1056117"/>
              <a:gd name="connsiteX4" fmla="*/ 205356 w 5647297"/>
              <a:gd name="connsiteY4" fmla="*/ 0 h 1056117"/>
              <a:gd name="connsiteX0" fmla="*/ 205356 w 5501765"/>
              <a:gd name="connsiteY0" fmla="*/ 0 h 1056117"/>
              <a:gd name="connsiteX1" fmla="*/ 5501765 w 5501765"/>
              <a:gd name="connsiteY1" fmla="*/ 0 h 1056117"/>
              <a:gd name="connsiteX2" fmla="*/ 5501765 w 5501765"/>
              <a:gd name="connsiteY2" fmla="*/ 1056117 h 1056117"/>
              <a:gd name="connsiteX3" fmla="*/ 0 w 5501765"/>
              <a:gd name="connsiteY3" fmla="*/ 1056117 h 1056117"/>
              <a:gd name="connsiteX4" fmla="*/ 205356 w 5501765"/>
              <a:gd name="connsiteY4" fmla="*/ 0 h 1056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01765" h="1056117">
                <a:moveTo>
                  <a:pt x="205356" y="0"/>
                </a:moveTo>
                <a:lnTo>
                  <a:pt x="5501765" y="0"/>
                </a:lnTo>
                <a:lnTo>
                  <a:pt x="5501765" y="1056117"/>
                </a:lnTo>
                <a:lnTo>
                  <a:pt x="0" y="1056117"/>
                </a:lnTo>
                <a:lnTo>
                  <a:pt x="205356"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任意多边形 10"/>
          <p:cNvSpPr/>
          <p:nvPr/>
        </p:nvSpPr>
        <p:spPr>
          <a:xfrm flipV="1">
            <a:off x="4664968" y="-9"/>
            <a:ext cx="5249366" cy="601949"/>
          </a:xfrm>
          <a:custGeom>
            <a:avLst/>
            <a:gdLst>
              <a:gd name="connsiteX0" fmla="*/ 0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0 w 3600400"/>
              <a:gd name="connsiteY4" fmla="*/ 0 h 792088"/>
              <a:gd name="connsiteX0" fmla="*/ 576064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576064 w 3600400"/>
              <a:gd name="connsiteY4" fmla="*/ 0 h 792088"/>
              <a:gd name="connsiteX0" fmla="*/ 504056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504056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15431 w 3600400"/>
              <a:gd name="connsiteY0" fmla="*/ 72008 h 792088"/>
              <a:gd name="connsiteX1" fmla="*/ 3600400 w 3600400"/>
              <a:gd name="connsiteY1" fmla="*/ 0 h 792088"/>
              <a:gd name="connsiteX2" fmla="*/ 3600400 w 3600400"/>
              <a:gd name="connsiteY2" fmla="*/ 792088 h 792088"/>
              <a:gd name="connsiteX3" fmla="*/ 0 w 3600400"/>
              <a:gd name="connsiteY3" fmla="*/ 792088 h 792088"/>
              <a:gd name="connsiteX4" fmla="*/ 415431 w 3600400"/>
              <a:gd name="connsiteY4" fmla="*/ 72008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20765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20765 w 3600400"/>
              <a:gd name="connsiteY4" fmla="*/ 0 h 792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0" h="792088">
                <a:moveTo>
                  <a:pt x="420765" y="0"/>
                </a:moveTo>
                <a:lnTo>
                  <a:pt x="3600400" y="0"/>
                </a:lnTo>
                <a:lnTo>
                  <a:pt x="3600400" y="792088"/>
                </a:lnTo>
                <a:lnTo>
                  <a:pt x="0" y="792088"/>
                </a:lnTo>
                <a:lnTo>
                  <a:pt x="420765"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任意多边形 21"/>
          <p:cNvSpPr/>
          <p:nvPr/>
        </p:nvSpPr>
        <p:spPr>
          <a:xfrm flipV="1">
            <a:off x="-454" y="589109"/>
            <a:ext cx="5512980" cy="246913"/>
          </a:xfrm>
          <a:custGeom>
            <a:avLst/>
            <a:gdLst>
              <a:gd name="connsiteX0" fmla="*/ 0 w 5472608"/>
              <a:gd name="connsiteY0" fmla="*/ 0 h 792088"/>
              <a:gd name="connsiteX1" fmla="*/ 5472608 w 5472608"/>
              <a:gd name="connsiteY1" fmla="*/ 0 h 792088"/>
              <a:gd name="connsiteX2" fmla="*/ 5472608 w 5472608"/>
              <a:gd name="connsiteY2" fmla="*/ 792088 h 792088"/>
              <a:gd name="connsiteX3" fmla="*/ 0 w 5472608"/>
              <a:gd name="connsiteY3" fmla="*/ 792088 h 792088"/>
              <a:gd name="connsiteX4" fmla="*/ 0 w 5472608"/>
              <a:gd name="connsiteY4" fmla="*/ 0 h 792088"/>
              <a:gd name="connsiteX0" fmla="*/ 0 w 5976664"/>
              <a:gd name="connsiteY0" fmla="*/ 0 h 792088"/>
              <a:gd name="connsiteX1" fmla="*/ 5976664 w 5976664"/>
              <a:gd name="connsiteY1" fmla="*/ 0 h 792088"/>
              <a:gd name="connsiteX2" fmla="*/ 5472608 w 5976664"/>
              <a:gd name="connsiteY2" fmla="*/ 792088 h 792088"/>
              <a:gd name="connsiteX3" fmla="*/ 0 w 5976664"/>
              <a:gd name="connsiteY3" fmla="*/ 792088 h 792088"/>
              <a:gd name="connsiteX4" fmla="*/ 0 w 5976664"/>
              <a:gd name="connsiteY4" fmla="*/ 0 h 792088"/>
              <a:gd name="connsiteX0" fmla="*/ 0 w 6048672"/>
              <a:gd name="connsiteY0" fmla="*/ 0 h 792088"/>
              <a:gd name="connsiteX1" fmla="*/ 6048672 w 6048672"/>
              <a:gd name="connsiteY1" fmla="*/ 0 h 792088"/>
              <a:gd name="connsiteX2" fmla="*/ 5472608 w 6048672"/>
              <a:gd name="connsiteY2" fmla="*/ 792088 h 792088"/>
              <a:gd name="connsiteX3" fmla="*/ 0 w 6048672"/>
              <a:gd name="connsiteY3" fmla="*/ 792088 h 792088"/>
              <a:gd name="connsiteX4" fmla="*/ 0 w 6048672"/>
              <a:gd name="connsiteY4" fmla="*/ 0 h 792088"/>
              <a:gd name="connsiteX0" fmla="*/ 0 w 6048672"/>
              <a:gd name="connsiteY0" fmla="*/ 0 h 792088"/>
              <a:gd name="connsiteX1" fmla="*/ 6048672 w 6048672"/>
              <a:gd name="connsiteY1" fmla="*/ 0 h 792088"/>
              <a:gd name="connsiteX2" fmla="*/ 5472608 w 6048672"/>
              <a:gd name="connsiteY2" fmla="*/ 792088 h 792088"/>
              <a:gd name="connsiteX3" fmla="*/ 0 w 6048672"/>
              <a:gd name="connsiteY3" fmla="*/ 792088 h 792088"/>
              <a:gd name="connsiteX4" fmla="*/ 0 w 6048672"/>
              <a:gd name="connsiteY4" fmla="*/ 0 h 792088"/>
              <a:gd name="connsiteX0" fmla="*/ 0 w 5700182"/>
              <a:gd name="connsiteY0" fmla="*/ 0 h 792088"/>
              <a:gd name="connsiteX1" fmla="*/ 5700182 w 5700182"/>
              <a:gd name="connsiteY1" fmla="*/ 0 h 792088"/>
              <a:gd name="connsiteX2" fmla="*/ 5472608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700182"/>
              <a:gd name="connsiteY0" fmla="*/ 0 h 792088"/>
              <a:gd name="connsiteX1" fmla="*/ 5700182 w 5700182"/>
              <a:gd name="connsiteY1" fmla="*/ 0 h 792088"/>
              <a:gd name="connsiteX2" fmla="*/ 5560786 w 5700182"/>
              <a:gd name="connsiteY2" fmla="*/ 792088 h 792088"/>
              <a:gd name="connsiteX3" fmla="*/ 0 w 5700182"/>
              <a:gd name="connsiteY3" fmla="*/ 792088 h 792088"/>
              <a:gd name="connsiteX4" fmla="*/ 0 w 5700182"/>
              <a:gd name="connsiteY4" fmla="*/ 0 h 792088"/>
              <a:gd name="connsiteX0" fmla="*/ 0 w 5647297"/>
              <a:gd name="connsiteY0" fmla="*/ 0 h 792088"/>
              <a:gd name="connsiteX1" fmla="*/ 5647297 w 5647297"/>
              <a:gd name="connsiteY1" fmla="*/ 0 h 792088"/>
              <a:gd name="connsiteX2" fmla="*/ 5560786 w 5647297"/>
              <a:gd name="connsiteY2" fmla="*/ 792088 h 792088"/>
              <a:gd name="connsiteX3" fmla="*/ 0 w 5647297"/>
              <a:gd name="connsiteY3" fmla="*/ 792088 h 792088"/>
              <a:gd name="connsiteX4" fmla="*/ 0 w 5647297"/>
              <a:gd name="connsiteY4" fmla="*/ 0 h 792088"/>
              <a:gd name="connsiteX0" fmla="*/ 0 w 5647297"/>
              <a:gd name="connsiteY0" fmla="*/ 0 h 792088"/>
              <a:gd name="connsiteX1" fmla="*/ 5647297 w 5647297"/>
              <a:gd name="connsiteY1" fmla="*/ 0 h 792088"/>
              <a:gd name="connsiteX2" fmla="*/ 5528136 w 5647297"/>
              <a:gd name="connsiteY2" fmla="*/ 792088 h 792088"/>
              <a:gd name="connsiteX3" fmla="*/ 0 w 5647297"/>
              <a:gd name="connsiteY3" fmla="*/ 792088 h 792088"/>
              <a:gd name="connsiteX4" fmla="*/ 0 w 5647297"/>
              <a:gd name="connsiteY4" fmla="*/ 0 h 792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7297" h="792088">
                <a:moveTo>
                  <a:pt x="0" y="0"/>
                </a:moveTo>
                <a:lnTo>
                  <a:pt x="5647297" y="0"/>
                </a:lnTo>
                <a:lnTo>
                  <a:pt x="5528136" y="792088"/>
                </a:lnTo>
                <a:lnTo>
                  <a:pt x="0" y="792088"/>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任意多边形 23"/>
          <p:cNvSpPr/>
          <p:nvPr/>
        </p:nvSpPr>
        <p:spPr>
          <a:xfrm rot="10800000" flipV="1">
            <a:off x="-454" y="0"/>
            <a:ext cx="5392010" cy="594956"/>
          </a:xfrm>
          <a:custGeom>
            <a:avLst/>
            <a:gdLst>
              <a:gd name="connsiteX0" fmla="*/ 0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0 w 3600400"/>
              <a:gd name="connsiteY4" fmla="*/ 0 h 792088"/>
              <a:gd name="connsiteX0" fmla="*/ 576064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576064 w 3600400"/>
              <a:gd name="connsiteY4" fmla="*/ 0 h 792088"/>
              <a:gd name="connsiteX0" fmla="*/ 504056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504056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15431 w 3600400"/>
              <a:gd name="connsiteY0" fmla="*/ 72008 h 792088"/>
              <a:gd name="connsiteX1" fmla="*/ 3600400 w 3600400"/>
              <a:gd name="connsiteY1" fmla="*/ 0 h 792088"/>
              <a:gd name="connsiteX2" fmla="*/ 3600400 w 3600400"/>
              <a:gd name="connsiteY2" fmla="*/ 792088 h 792088"/>
              <a:gd name="connsiteX3" fmla="*/ 0 w 3600400"/>
              <a:gd name="connsiteY3" fmla="*/ 792088 h 792088"/>
              <a:gd name="connsiteX4" fmla="*/ 415431 w 3600400"/>
              <a:gd name="connsiteY4" fmla="*/ 72008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48466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484669 w 3600400"/>
              <a:gd name="connsiteY4" fmla="*/ 0 h 792088"/>
              <a:gd name="connsiteX0" fmla="*/ 324419 w 3600400"/>
              <a:gd name="connsiteY0" fmla="*/ 0 h 792088"/>
              <a:gd name="connsiteX1" fmla="*/ 3600400 w 3600400"/>
              <a:gd name="connsiteY1" fmla="*/ 0 h 792088"/>
              <a:gd name="connsiteX2" fmla="*/ 3600400 w 3600400"/>
              <a:gd name="connsiteY2" fmla="*/ 792088 h 792088"/>
              <a:gd name="connsiteX3" fmla="*/ 0 w 3600400"/>
              <a:gd name="connsiteY3" fmla="*/ 792088 h 792088"/>
              <a:gd name="connsiteX4" fmla="*/ 324419 w 3600400"/>
              <a:gd name="connsiteY4" fmla="*/ 0 h 792088"/>
              <a:gd name="connsiteX0" fmla="*/ 231930 w 3507911"/>
              <a:gd name="connsiteY0" fmla="*/ 0 h 792088"/>
              <a:gd name="connsiteX1" fmla="*/ 3507911 w 3507911"/>
              <a:gd name="connsiteY1" fmla="*/ 0 h 792088"/>
              <a:gd name="connsiteX2" fmla="*/ 3507911 w 3507911"/>
              <a:gd name="connsiteY2" fmla="*/ 792088 h 792088"/>
              <a:gd name="connsiteX3" fmla="*/ 0 w 3507911"/>
              <a:gd name="connsiteY3" fmla="*/ 792088 h 792088"/>
              <a:gd name="connsiteX4" fmla="*/ 231930 w 3507911"/>
              <a:gd name="connsiteY4" fmla="*/ 0 h 792088"/>
              <a:gd name="connsiteX0" fmla="*/ 201101 w 3477082"/>
              <a:gd name="connsiteY0" fmla="*/ 0 h 792088"/>
              <a:gd name="connsiteX1" fmla="*/ 3477082 w 3477082"/>
              <a:gd name="connsiteY1" fmla="*/ 0 h 792088"/>
              <a:gd name="connsiteX2" fmla="*/ 3477082 w 3477082"/>
              <a:gd name="connsiteY2" fmla="*/ 792088 h 792088"/>
              <a:gd name="connsiteX3" fmla="*/ 0 w 3477082"/>
              <a:gd name="connsiteY3" fmla="*/ 792088 h 792088"/>
              <a:gd name="connsiteX4" fmla="*/ 201101 w 3477082"/>
              <a:gd name="connsiteY4" fmla="*/ 0 h 792088"/>
              <a:gd name="connsiteX0" fmla="*/ 184977 w 3477082"/>
              <a:gd name="connsiteY0" fmla="*/ 0 h 792088"/>
              <a:gd name="connsiteX1" fmla="*/ 3477082 w 3477082"/>
              <a:gd name="connsiteY1" fmla="*/ 0 h 792088"/>
              <a:gd name="connsiteX2" fmla="*/ 3477082 w 3477082"/>
              <a:gd name="connsiteY2" fmla="*/ 792088 h 792088"/>
              <a:gd name="connsiteX3" fmla="*/ 0 w 3477082"/>
              <a:gd name="connsiteY3" fmla="*/ 792088 h 792088"/>
              <a:gd name="connsiteX4" fmla="*/ 184977 w 3477082"/>
              <a:gd name="connsiteY4" fmla="*/ 0 h 792088"/>
              <a:gd name="connsiteX0" fmla="*/ 154148 w 3446253"/>
              <a:gd name="connsiteY0" fmla="*/ 0 h 792088"/>
              <a:gd name="connsiteX1" fmla="*/ 3446253 w 3446253"/>
              <a:gd name="connsiteY1" fmla="*/ 0 h 792088"/>
              <a:gd name="connsiteX2" fmla="*/ 3446253 w 3446253"/>
              <a:gd name="connsiteY2" fmla="*/ 792088 h 792088"/>
              <a:gd name="connsiteX3" fmla="*/ 0 w 3446253"/>
              <a:gd name="connsiteY3" fmla="*/ 792088 h 792088"/>
              <a:gd name="connsiteX4" fmla="*/ 154148 w 3446253"/>
              <a:gd name="connsiteY4" fmla="*/ 0 h 792088"/>
              <a:gd name="connsiteX0" fmla="*/ 164445 w 3446253"/>
              <a:gd name="connsiteY0" fmla="*/ 0 h 792088"/>
              <a:gd name="connsiteX1" fmla="*/ 3446253 w 3446253"/>
              <a:gd name="connsiteY1" fmla="*/ 0 h 792088"/>
              <a:gd name="connsiteX2" fmla="*/ 3446253 w 3446253"/>
              <a:gd name="connsiteY2" fmla="*/ 792088 h 792088"/>
              <a:gd name="connsiteX3" fmla="*/ 0 w 3446253"/>
              <a:gd name="connsiteY3" fmla="*/ 792088 h 792088"/>
              <a:gd name="connsiteX4" fmla="*/ 164445 w 3446253"/>
              <a:gd name="connsiteY4" fmla="*/ 0 h 792088"/>
              <a:gd name="connsiteX0" fmla="*/ 237009 w 3446253"/>
              <a:gd name="connsiteY0" fmla="*/ 0 h 792088"/>
              <a:gd name="connsiteX1" fmla="*/ 3446253 w 3446253"/>
              <a:gd name="connsiteY1" fmla="*/ 0 h 792088"/>
              <a:gd name="connsiteX2" fmla="*/ 3446253 w 3446253"/>
              <a:gd name="connsiteY2" fmla="*/ 792088 h 792088"/>
              <a:gd name="connsiteX3" fmla="*/ 0 w 3446253"/>
              <a:gd name="connsiteY3" fmla="*/ 792088 h 792088"/>
              <a:gd name="connsiteX4" fmla="*/ 237009 w 3446253"/>
              <a:gd name="connsiteY4" fmla="*/ 0 h 792088"/>
              <a:gd name="connsiteX0" fmla="*/ 169292 w 3378536"/>
              <a:gd name="connsiteY0" fmla="*/ 0 h 792088"/>
              <a:gd name="connsiteX1" fmla="*/ 3378536 w 3378536"/>
              <a:gd name="connsiteY1" fmla="*/ 0 h 792088"/>
              <a:gd name="connsiteX2" fmla="*/ 3378536 w 3378536"/>
              <a:gd name="connsiteY2" fmla="*/ 792088 h 792088"/>
              <a:gd name="connsiteX3" fmla="*/ 0 w 3378536"/>
              <a:gd name="connsiteY3" fmla="*/ 792088 h 792088"/>
              <a:gd name="connsiteX4" fmla="*/ 169292 w 3378536"/>
              <a:gd name="connsiteY4" fmla="*/ 0 h 792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8536" h="792088">
                <a:moveTo>
                  <a:pt x="169292" y="0"/>
                </a:moveTo>
                <a:lnTo>
                  <a:pt x="3378536" y="0"/>
                </a:lnTo>
                <a:lnTo>
                  <a:pt x="3378536" y="792088"/>
                </a:lnTo>
                <a:lnTo>
                  <a:pt x="0" y="792088"/>
                </a:lnTo>
                <a:lnTo>
                  <a:pt x="169292"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图片 24" descr="Nottingham%20Trent%20University%20logo_conew1.png"/>
          <p:cNvPicPr>
            <a:picLocks noChangeAspect="1"/>
          </p:cNvPicPr>
          <p:nvPr/>
        </p:nvPicPr>
        <p:blipFill>
          <a:blip r:embed="rId2" cstate="print"/>
          <a:stretch>
            <a:fillRect/>
          </a:stretch>
        </p:blipFill>
        <p:spPr>
          <a:xfrm>
            <a:off x="6798951" y="81664"/>
            <a:ext cx="1728192" cy="417646"/>
          </a:xfrm>
          <a:prstGeom prst="rect">
            <a:avLst/>
          </a:prstGeom>
        </p:spPr>
      </p:pic>
      <p:sp>
        <p:nvSpPr>
          <p:cNvPr id="37" name="TextBox 36"/>
          <p:cNvSpPr txBox="1"/>
          <p:nvPr/>
        </p:nvSpPr>
        <p:spPr>
          <a:xfrm>
            <a:off x="6356226" y="600874"/>
            <a:ext cx="3259937" cy="246221"/>
          </a:xfrm>
          <a:prstGeom prst="rect">
            <a:avLst/>
          </a:prstGeom>
          <a:noFill/>
        </p:spPr>
        <p:txBody>
          <a:bodyPr wrap="square" rtlCol="0">
            <a:spAutoFit/>
          </a:bodyPr>
          <a:lstStyle/>
          <a:p>
            <a:r>
              <a:rPr lang="en-GB" sz="1000" b="1" dirty="0">
                <a:solidFill>
                  <a:srgbClr val="883230"/>
                </a:solidFill>
                <a:latin typeface="Arial" pitchFamily="34" charset="0"/>
                <a:ea typeface="Tahoma" pitchFamily="34" charset="0"/>
                <a:cs typeface="Arial" pitchFamily="34" charset="0"/>
              </a:rPr>
              <a:t>Nottingham Business </a:t>
            </a:r>
            <a:r>
              <a:rPr lang="en-GB" sz="1000" b="1" dirty="0" smtClean="0">
                <a:solidFill>
                  <a:srgbClr val="883230"/>
                </a:solidFill>
                <a:latin typeface="Arial" pitchFamily="34" charset="0"/>
                <a:ea typeface="Tahoma" pitchFamily="34" charset="0"/>
                <a:cs typeface="Arial" pitchFamily="34" charset="0"/>
              </a:rPr>
              <a:t>School: Marketing </a:t>
            </a:r>
            <a:r>
              <a:rPr lang="en-GB" sz="1000" b="1" dirty="0">
                <a:solidFill>
                  <a:srgbClr val="883230"/>
                </a:solidFill>
                <a:latin typeface="Arial" pitchFamily="34" charset="0"/>
                <a:ea typeface="Tahoma" pitchFamily="34" charset="0"/>
                <a:cs typeface="Arial" pitchFamily="34" charset="0"/>
              </a:rPr>
              <a:t>Division</a:t>
            </a:r>
          </a:p>
        </p:txBody>
      </p:sp>
      <p:sp>
        <p:nvSpPr>
          <p:cNvPr id="38" name="TextBox 37"/>
          <p:cNvSpPr txBox="1"/>
          <p:nvPr/>
        </p:nvSpPr>
        <p:spPr>
          <a:xfrm>
            <a:off x="248763" y="-27384"/>
            <a:ext cx="4295235" cy="584775"/>
          </a:xfrm>
          <a:prstGeom prst="rect">
            <a:avLst/>
          </a:prstGeom>
          <a:noFill/>
          <a:effectLst/>
          <a:scene3d>
            <a:camera prst="orthographicFront"/>
            <a:lightRig rig="threePt" dir="t"/>
          </a:scene3d>
          <a:sp3d>
            <a:bevelT w="114300" prst="artDeco"/>
            <a:contourClr>
              <a:schemeClr val="tx1"/>
            </a:contourClr>
          </a:sp3d>
        </p:spPr>
        <p:txBody>
          <a:bodyPr wrap="square" rtlCol="0">
            <a:spAutoFit/>
          </a:bodyPr>
          <a:lstStyle/>
          <a:p>
            <a:r>
              <a:rPr lang="en-GB" sz="1600" b="1" dirty="0">
                <a:solidFill>
                  <a:schemeClr val="accent1">
                    <a:lumMod val="75000"/>
                  </a:schemeClr>
                </a:solidFill>
                <a:effectLst>
                  <a:innerShdw blurRad="63500" dist="50800" dir="18900000">
                    <a:prstClr val="black">
                      <a:alpha val="50000"/>
                    </a:prstClr>
                  </a:innerShdw>
                </a:effectLst>
                <a:latin typeface="Tahoma" pitchFamily="34" charset="0"/>
                <a:ea typeface="Tahoma" pitchFamily="34" charset="0"/>
                <a:cs typeface="Tahoma" pitchFamily="34" charset="0"/>
              </a:rPr>
              <a:t>Exploring young </a:t>
            </a:r>
            <a:r>
              <a:rPr lang="en-GB" sz="1600" b="1" dirty="0" smtClean="0">
                <a:solidFill>
                  <a:schemeClr val="accent1">
                    <a:lumMod val="75000"/>
                  </a:schemeClr>
                </a:solidFill>
                <a:effectLst>
                  <a:innerShdw blurRad="63500" dist="50800" dir="18900000">
                    <a:prstClr val="black">
                      <a:alpha val="50000"/>
                    </a:prstClr>
                  </a:innerShdw>
                </a:effectLst>
                <a:latin typeface="Tahoma" pitchFamily="34" charset="0"/>
                <a:ea typeface="Tahoma" pitchFamily="34" charset="0"/>
                <a:cs typeface="Tahoma" pitchFamily="34" charset="0"/>
              </a:rPr>
              <a:t>adults’ </a:t>
            </a:r>
            <a:r>
              <a:rPr lang="en-GB" sz="1600" b="1" dirty="0">
                <a:solidFill>
                  <a:schemeClr val="accent1">
                    <a:lumMod val="75000"/>
                  </a:schemeClr>
                </a:solidFill>
                <a:effectLst>
                  <a:innerShdw blurRad="63500" dist="50800" dir="18900000">
                    <a:prstClr val="black">
                      <a:alpha val="50000"/>
                    </a:prstClr>
                  </a:innerShdw>
                </a:effectLst>
                <a:latin typeface="Tahoma" pitchFamily="34" charset="0"/>
                <a:ea typeface="Tahoma" pitchFamily="34" charset="0"/>
                <a:cs typeface="Tahoma" pitchFamily="34" charset="0"/>
              </a:rPr>
              <a:t>perceptions of cycling and cyclists</a:t>
            </a:r>
          </a:p>
        </p:txBody>
      </p:sp>
      <p:sp>
        <p:nvSpPr>
          <p:cNvPr id="49" name="TextBox 48"/>
          <p:cNvSpPr txBox="1"/>
          <p:nvPr/>
        </p:nvSpPr>
        <p:spPr>
          <a:xfrm>
            <a:off x="337171" y="1919734"/>
            <a:ext cx="2815629" cy="1077218"/>
          </a:xfrm>
          <a:prstGeom prst="rect">
            <a:avLst/>
          </a:prstGeom>
          <a:noFill/>
        </p:spPr>
        <p:txBody>
          <a:bodyPr wrap="square" rtlCol="0">
            <a:spAutoFit/>
          </a:bodyPr>
          <a:lstStyle/>
          <a:p>
            <a:pPr marL="172800" indent="-172800"/>
            <a:endParaRPr lang="en-GB" sz="800" dirty="0">
              <a:solidFill>
                <a:schemeClr val="tx1">
                  <a:lumMod val="75000"/>
                  <a:lumOff val="25000"/>
                </a:schemeClr>
              </a:solidFill>
              <a:latin typeface="Arial" pitchFamily="34" charset="0"/>
              <a:cs typeface="Arial" pitchFamily="34" charset="0"/>
            </a:endParaRPr>
          </a:p>
          <a:p>
            <a:pPr marL="172800" indent="-172800">
              <a:buFont typeface="Wingdings" pitchFamily="2" charset="2"/>
              <a:buChar char="Ø"/>
            </a:pPr>
            <a:r>
              <a:rPr lang="en-GB" sz="800" b="1" dirty="0" smtClean="0">
                <a:solidFill>
                  <a:schemeClr val="tx1">
                    <a:lumMod val="95000"/>
                    <a:lumOff val="5000"/>
                  </a:schemeClr>
                </a:solidFill>
                <a:latin typeface="Arial" pitchFamily="34" charset="0"/>
                <a:cs typeface="Arial" pitchFamily="34" charset="0"/>
              </a:rPr>
              <a:t>In 2014 UK government drew up plans for investing £214m to promote cycling</a:t>
            </a:r>
          </a:p>
          <a:p>
            <a:pPr marL="172800" indent="-172800">
              <a:buFont typeface="Wingdings" pitchFamily="2" charset="2"/>
              <a:buChar char="Ø"/>
            </a:pPr>
            <a:r>
              <a:rPr lang="en-GB" sz="800" b="1" dirty="0" smtClean="0">
                <a:solidFill>
                  <a:schemeClr val="tx1">
                    <a:lumMod val="95000"/>
                    <a:lumOff val="5000"/>
                  </a:schemeClr>
                </a:solidFill>
                <a:latin typeface="Arial" pitchFamily="34" charset="0"/>
                <a:cs typeface="Arial" pitchFamily="34" charset="0"/>
              </a:rPr>
              <a:t>Part of broader plans addressing a range of issues including obesity, the nation’s health, EU emissions targets, road safety and congestion</a:t>
            </a:r>
          </a:p>
          <a:p>
            <a:pPr marL="172800" indent="-172800">
              <a:buFont typeface="Wingdings" pitchFamily="2" charset="2"/>
              <a:buChar char="Ø"/>
            </a:pPr>
            <a:r>
              <a:rPr lang="en-GB" sz="800" b="1" dirty="0" smtClean="0">
                <a:solidFill>
                  <a:schemeClr val="tx1">
                    <a:lumMod val="95000"/>
                    <a:lumOff val="5000"/>
                  </a:schemeClr>
                </a:solidFill>
                <a:latin typeface="Arial" pitchFamily="34" charset="0"/>
                <a:cs typeface="Arial" pitchFamily="34" charset="0"/>
              </a:rPr>
              <a:t>Government believes there is a 5:1 cost benefit ratio associated with this investment</a:t>
            </a:r>
          </a:p>
        </p:txBody>
      </p:sp>
      <p:sp>
        <p:nvSpPr>
          <p:cNvPr id="138" name="矩形 137"/>
          <p:cNvSpPr/>
          <p:nvPr/>
        </p:nvSpPr>
        <p:spPr>
          <a:xfrm>
            <a:off x="417287" y="1071287"/>
            <a:ext cx="2519489" cy="204595"/>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accent1">
                    <a:lumMod val="75000"/>
                  </a:schemeClr>
                </a:solidFill>
                <a:latin typeface="Arial" pitchFamily="34" charset="0"/>
                <a:cs typeface="Arial" pitchFamily="34" charset="0"/>
              </a:rPr>
              <a:t>Overall aim</a:t>
            </a:r>
            <a:endParaRPr lang="en-GB" sz="1200" b="1" dirty="0">
              <a:solidFill>
                <a:schemeClr val="accent1">
                  <a:lumMod val="75000"/>
                </a:schemeClr>
              </a:solidFill>
              <a:latin typeface="Arial" pitchFamily="34" charset="0"/>
              <a:cs typeface="Arial" pitchFamily="34" charset="0"/>
            </a:endParaRPr>
          </a:p>
        </p:txBody>
      </p:sp>
      <p:cxnSp>
        <p:nvCxnSpPr>
          <p:cNvPr id="145" name="直接连接符 144"/>
          <p:cNvCxnSpPr>
            <a:stCxn id="22" idx="1"/>
          </p:cNvCxnSpPr>
          <p:nvPr/>
        </p:nvCxnSpPr>
        <p:spPr>
          <a:xfrm flipV="1">
            <a:off x="5512526" y="825068"/>
            <a:ext cx="4393474" cy="10954"/>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344488" y="600874"/>
            <a:ext cx="4400263" cy="246221"/>
          </a:xfrm>
          <a:prstGeom prst="rect">
            <a:avLst/>
          </a:prstGeom>
          <a:noFill/>
        </p:spPr>
        <p:txBody>
          <a:bodyPr wrap="square" rtlCol="0">
            <a:spAutoFit/>
          </a:bodyPr>
          <a:lstStyle/>
          <a:p>
            <a:r>
              <a:rPr lang="en-GB" sz="1000" b="1" dirty="0">
                <a:solidFill>
                  <a:schemeClr val="bg1"/>
                </a:solidFill>
                <a:latin typeface="Arial" pitchFamily="34" charset="0"/>
                <a:ea typeface="Tahoma" pitchFamily="34" charset="0"/>
                <a:cs typeface="Arial" pitchFamily="34" charset="0"/>
              </a:rPr>
              <a:t>Seamus Allison, </a:t>
            </a:r>
            <a:r>
              <a:rPr lang="en-GB" sz="1000" b="1" dirty="0" err="1">
                <a:solidFill>
                  <a:schemeClr val="bg1"/>
                </a:solidFill>
                <a:latin typeface="Arial" pitchFamily="34" charset="0"/>
                <a:ea typeface="Tahoma" pitchFamily="34" charset="0"/>
                <a:cs typeface="Arial" pitchFamily="34" charset="0"/>
              </a:rPr>
              <a:t>Guja</a:t>
            </a:r>
            <a:r>
              <a:rPr lang="en-GB" sz="1000" b="1" dirty="0">
                <a:solidFill>
                  <a:schemeClr val="bg1"/>
                </a:solidFill>
                <a:latin typeface="Arial" pitchFamily="34" charset="0"/>
                <a:ea typeface="Tahoma" pitchFamily="34" charset="0"/>
                <a:cs typeface="Arial" pitchFamily="34" charset="0"/>
              </a:rPr>
              <a:t> </a:t>
            </a:r>
            <a:r>
              <a:rPr lang="en-GB" sz="1000" b="1" dirty="0" err="1">
                <a:solidFill>
                  <a:schemeClr val="bg1"/>
                </a:solidFill>
                <a:latin typeface="Arial" pitchFamily="34" charset="0"/>
                <a:ea typeface="Tahoma" pitchFamily="34" charset="0"/>
                <a:cs typeface="Arial" pitchFamily="34" charset="0"/>
              </a:rPr>
              <a:t>Armannsdottir</a:t>
            </a:r>
            <a:r>
              <a:rPr lang="en-GB" sz="1000" b="1" dirty="0">
                <a:solidFill>
                  <a:schemeClr val="bg1"/>
                </a:solidFill>
                <a:latin typeface="Arial" pitchFamily="34" charset="0"/>
                <a:ea typeface="Tahoma" pitchFamily="34" charset="0"/>
                <a:cs typeface="Arial" pitchFamily="34" charset="0"/>
              </a:rPr>
              <a:t>, Chris </a:t>
            </a:r>
            <a:r>
              <a:rPr lang="en-GB" sz="1000" b="1" dirty="0" err="1">
                <a:solidFill>
                  <a:schemeClr val="bg1"/>
                </a:solidFill>
                <a:latin typeface="Arial" pitchFamily="34" charset="0"/>
                <a:ea typeface="Tahoma" pitchFamily="34" charset="0"/>
                <a:cs typeface="Arial" pitchFamily="34" charset="0"/>
              </a:rPr>
              <a:t>Pich</a:t>
            </a:r>
            <a:r>
              <a:rPr lang="en-GB" sz="1000" b="1" dirty="0">
                <a:solidFill>
                  <a:schemeClr val="bg1"/>
                </a:solidFill>
                <a:latin typeface="Arial" pitchFamily="34" charset="0"/>
                <a:ea typeface="Tahoma" pitchFamily="34" charset="0"/>
                <a:cs typeface="Arial" pitchFamily="34" charset="0"/>
              </a:rPr>
              <a:t> and Tony Woodall</a:t>
            </a:r>
          </a:p>
        </p:txBody>
      </p:sp>
      <p:cxnSp>
        <p:nvCxnSpPr>
          <p:cNvPr id="165" name="直接连接符 164"/>
          <p:cNvCxnSpPr>
            <a:stCxn id="22" idx="0"/>
          </p:cNvCxnSpPr>
          <p:nvPr/>
        </p:nvCxnSpPr>
        <p:spPr>
          <a:xfrm flipV="1">
            <a:off x="-454" y="822070"/>
            <a:ext cx="5508201" cy="1395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p:nvPr/>
        </p:nvCxnSpPr>
        <p:spPr>
          <a:xfrm>
            <a:off x="-32531" y="588946"/>
            <a:ext cx="5424087"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78" name="文本框 77"/>
          <p:cNvSpPr txBox="1"/>
          <p:nvPr/>
        </p:nvSpPr>
        <p:spPr>
          <a:xfrm>
            <a:off x="301813" y="3284984"/>
            <a:ext cx="1970091" cy="2062103"/>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Motivation to cycle lost between early teens and later adulthood</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Some increase in cycling presently, but mainly MAMILS (middle-aged men in Lycra) as high-value hobby </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For broader cycling take-up there is a need to activate more young people to ensure post-teen stasis is not embedded</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Most extant research focuses on situational barriers – infrastructure, cost and logistics</a:t>
            </a:r>
          </a:p>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We believe that culture and identity, though, are key issues – especially for the young</a:t>
            </a:r>
            <a:endParaRPr lang="en-GB" sz="800" b="1" dirty="0">
              <a:solidFill>
                <a:schemeClr val="tx1">
                  <a:lumMod val="75000"/>
                  <a:lumOff val="25000"/>
                </a:schemeClr>
              </a:solidFill>
              <a:latin typeface="Arial" pitchFamily="34" charset="0"/>
              <a:cs typeface="Arial" pitchFamily="34" charset="0"/>
            </a:endParaRPr>
          </a:p>
        </p:txBody>
      </p:sp>
      <p:cxnSp>
        <p:nvCxnSpPr>
          <p:cNvPr id="34" name="直接连接符 33"/>
          <p:cNvCxnSpPr/>
          <p:nvPr/>
        </p:nvCxnSpPr>
        <p:spPr>
          <a:xfrm>
            <a:off x="5391556" y="588383"/>
            <a:ext cx="4522778" cy="6984"/>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文本框 81"/>
          <p:cNvSpPr txBox="1"/>
          <p:nvPr/>
        </p:nvSpPr>
        <p:spPr>
          <a:xfrm>
            <a:off x="319699" y="1317256"/>
            <a:ext cx="3481173" cy="338554"/>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To explore non-situational barriers to cycling, as these relate to late adolescents/young adults (approx. 18-25 year olds)</a:t>
            </a:r>
            <a:endParaRPr lang="en-GB" sz="800" b="1" dirty="0">
              <a:solidFill>
                <a:schemeClr val="tx1">
                  <a:lumMod val="75000"/>
                  <a:lumOff val="25000"/>
                </a:schemeClr>
              </a:solidFill>
              <a:latin typeface="Arial" pitchFamily="34" charset="0"/>
              <a:cs typeface="Arial" pitchFamily="34" charset="0"/>
            </a:endParaRPr>
          </a:p>
        </p:txBody>
      </p:sp>
      <p:sp>
        <p:nvSpPr>
          <p:cNvPr id="99" name="文本框 98"/>
          <p:cNvSpPr txBox="1"/>
          <p:nvPr/>
        </p:nvSpPr>
        <p:spPr>
          <a:xfrm>
            <a:off x="315028" y="5589240"/>
            <a:ext cx="4857921" cy="830997"/>
          </a:xfrm>
          <a:prstGeom prst="rect">
            <a:avLst/>
          </a:prstGeom>
          <a:noFill/>
        </p:spPr>
        <p:txBody>
          <a:bodyPr wrap="square" rtlCol="0">
            <a:spAutoFit/>
          </a:bodyPr>
          <a:lstStyle/>
          <a:p>
            <a:pPr marL="172800" indent="-171450">
              <a:buFont typeface="Wingdings" pitchFamily="2" charset="2"/>
              <a:buChar char="Ø"/>
            </a:pPr>
            <a:r>
              <a:rPr lang="en-GB" sz="800" b="1" dirty="0" smtClean="0">
                <a:latin typeface="Arial" pitchFamily="34" charset="0"/>
                <a:cs typeface="Arial" pitchFamily="34" charset="0"/>
              </a:rPr>
              <a:t>Research will focus at the interface between ‘social marketing’,  ‘transformative marketing’, ‘consumer culture theory’ and social theories associated with the concept of (socio)materiality .  Our conceptual contribution will be to integrate theory from diverse disciplines – Psychology, Sociology and Marketing</a:t>
            </a:r>
          </a:p>
          <a:p>
            <a:pPr marL="172800" indent="-171450">
              <a:buFont typeface="Wingdings" pitchFamily="2" charset="2"/>
              <a:buChar char="Ø"/>
            </a:pPr>
            <a:r>
              <a:rPr lang="en-GB" sz="800" b="1" dirty="0" smtClean="0">
                <a:latin typeface="Arial" pitchFamily="34" charset="0"/>
                <a:cs typeface="Arial" pitchFamily="34" charset="0"/>
              </a:rPr>
              <a:t>Essentially we will investigate the impact of social identity on the propensity to cycle, with a view to identifying barriers to up-take and providing recommendations to policy-makers</a:t>
            </a:r>
            <a:endParaRPr lang="en-GB" sz="800" b="1" dirty="0">
              <a:latin typeface="Arial" pitchFamily="34" charset="0"/>
              <a:cs typeface="Arial" pitchFamily="34" charset="0"/>
            </a:endParaRPr>
          </a:p>
        </p:txBody>
      </p:sp>
      <p:sp>
        <p:nvSpPr>
          <p:cNvPr id="132" name="矩形 131"/>
          <p:cNvSpPr/>
          <p:nvPr/>
        </p:nvSpPr>
        <p:spPr>
          <a:xfrm>
            <a:off x="5546055" y="5091377"/>
            <a:ext cx="2704456" cy="25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bg1"/>
                </a:solidFill>
                <a:latin typeface="Arial" pitchFamily="34" charset="0"/>
                <a:cs typeface="Arial" pitchFamily="34" charset="0"/>
              </a:rPr>
              <a:t>Conclusions and implications</a:t>
            </a:r>
            <a:endParaRPr lang="en-GB" sz="1200" b="1" dirty="0">
              <a:solidFill>
                <a:schemeClr val="bg1"/>
              </a:solidFill>
              <a:latin typeface="Arial" pitchFamily="34" charset="0"/>
              <a:cs typeface="Arial" pitchFamily="34" charset="0"/>
            </a:endParaRPr>
          </a:p>
        </p:txBody>
      </p:sp>
      <p:sp>
        <p:nvSpPr>
          <p:cNvPr id="112" name="文本框 111"/>
          <p:cNvSpPr txBox="1"/>
          <p:nvPr/>
        </p:nvSpPr>
        <p:spPr>
          <a:xfrm>
            <a:off x="5889104" y="1249562"/>
            <a:ext cx="3543700" cy="461665"/>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latin typeface="Arial" pitchFamily="34" charset="0"/>
                <a:cs typeface="Arial" pitchFamily="34" charset="0"/>
              </a:rPr>
              <a:t>Aspects of mutual interest found between local government representatives and research objectives.  Also, some potential  for joint activity identified.</a:t>
            </a:r>
            <a:endParaRPr lang="en-GB" sz="800" b="1" dirty="0">
              <a:solidFill>
                <a:schemeClr val="accent1">
                  <a:lumMod val="75000"/>
                </a:schemeClr>
              </a:solidFill>
              <a:latin typeface="Arial" pitchFamily="34" charset="0"/>
              <a:cs typeface="Arial" pitchFamily="34" charset="0"/>
            </a:endParaRPr>
          </a:p>
        </p:txBody>
      </p:sp>
      <p:sp>
        <p:nvSpPr>
          <p:cNvPr id="123" name="文本框 122"/>
          <p:cNvSpPr txBox="1"/>
          <p:nvPr/>
        </p:nvSpPr>
        <p:spPr>
          <a:xfrm>
            <a:off x="6121521" y="1609602"/>
            <a:ext cx="3573989" cy="830997"/>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solidFill>
                  <a:schemeClr val="tx1">
                    <a:lumMod val="95000"/>
                    <a:lumOff val="5000"/>
                  </a:schemeClr>
                </a:solidFill>
                <a:latin typeface="Arial" pitchFamily="34" charset="0"/>
                <a:cs typeface="Arial" pitchFamily="34" charset="0"/>
              </a:rPr>
              <a:t>Focus groups identified that young adults regard cycling as ‘not cool’.  It’s image as a ‘responsible’ activity rendered it more appropriate to older people who, coincidentally, were more likely to be able to afford what was seen to be an expensive and dangerous endeavour.  Cycling-appropriate clothing was perceived to be both inconvenient and unattractive.</a:t>
            </a:r>
            <a:endParaRPr lang="en-GB" sz="800" b="1" dirty="0">
              <a:solidFill>
                <a:schemeClr val="accent1">
                  <a:lumMod val="75000"/>
                </a:schemeClr>
              </a:solidFill>
              <a:latin typeface="Arial" pitchFamily="34" charset="0"/>
              <a:cs typeface="Arial" pitchFamily="34" charset="0"/>
            </a:endParaRPr>
          </a:p>
        </p:txBody>
      </p:sp>
      <p:sp>
        <p:nvSpPr>
          <p:cNvPr id="134" name="文本框 133"/>
          <p:cNvSpPr txBox="1"/>
          <p:nvPr/>
        </p:nvSpPr>
        <p:spPr>
          <a:xfrm>
            <a:off x="5471310" y="5352740"/>
            <a:ext cx="4090201" cy="1077218"/>
          </a:xfrm>
          <a:prstGeom prst="rect">
            <a:avLst/>
          </a:prstGeom>
          <a:noFill/>
        </p:spPr>
        <p:txBody>
          <a:bodyPr wrap="square" rtlCol="0">
            <a:spAutoFit/>
          </a:bodyPr>
          <a:lstStyle/>
          <a:p>
            <a:pPr marL="172800" indent="-171450">
              <a:buFont typeface="Wingdings" panose="05000000000000000000" pitchFamily="2" charset="2"/>
              <a:buChar char="Ø"/>
            </a:pPr>
            <a:r>
              <a:rPr lang="en-GB" sz="800" b="1" dirty="0" smtClean="0">
                <a:latin typeface="Arial" pitchFamily="34" charset="0"/>
                <a:cs typeface="Arial" pitchFamily="34" charset="0"/>
              </a:rPr>
              <a:t>Phase 1 exploratory research implies there is mileage in moving on to Phase 2.  Broad hypotheses appear to have substance.</a:t>
            </a:r>
          </a:p>
          <a:p>
            <a:pPr marL="172800" indent="-171450">
              <a:buFont typeface="Wingdings" panose="05000000000000000000" pitchFamily="2" charset="2"/>
              <a:buChar char="Ø"/>
            </a:pPr>
            <a:r>
              <a:rPr lang="en-GB" sz="800" b="1" dirty="0" smtClean="0">
                <a:latin typeface="Arial" pitchFamily="34" charset="0"/>
                <a:cs typeface="Arial" pitchFamily="34" charset="0"/>
              </a:rPr>
              <a:t>A key task will be to explore in more detail an appropriate conceptual framework to facilitate and structure both extensive and intensive research.  Also to refine understanding of gaps in the current body of knowledge</a:t>
            </a:r>
          </a:p>
          <a:p>
            <a:pPr marL="172800" indent="-171450">
              <a:buFont typeface="Wingdings" panose="05000000000000000000" pitchFamily="2" charset="2"/>
              <a:buChar char="Ø"/>
            </a:pPr>
            <a:r>
              <a:rPr lang="en-GB" sz="800" b="1" dirty="0" smtClean="0">
                <a:latin typeface="Arial" pitchFamily="34" charset="0"/>
                <a:cs typeface="Arial" pitchFamily="34" charset="0"/>
              </a:rPr>
              <a:t>Our work thus far has focused on one specific socio-economic grouping representing, perhaps, 30/40% of the relevant population.  Other groups also need to be incorporated into subsequent phases of research </a:t>
            </a:r>
            <a:endParaRPr lang="en-GB" sz="800" b="1" dirty="0">
              <a:latin typeface="Arial" pitchFamily="34" charset="0"/>
              <a:cs typeface="Arial" pitchFamily="34" charset="0"/>
            </a:endParaRPr>
          </a:p>
        </p:txBody>
      </p:sp>
      <p:sp>
        <p:nvSpPr>
          <p:cNvPr id="93" name="流程图: 联系 92"/>
          <p:cNvSpPr/>
          <p:nvPr/>
        </p:nvSpPr>
        <p:spPr>
          <a:xfrm>
            <a:off x="5529304" y="2852936"/>
            <a:ext cx="2160000" cy="2160000"/>
          </a:xfrm>
          <a:prstGeom prst="flowChartConnector">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新月形 3"/>
          <p:cNvSpPr/>
          <p:nvPr/>
        </p:nvSpPr>
        <p:spPr>
          <a:xfrm rot="7029268">
            <a:off x="4373470" y="970500"/>
            <a:ext cx="1072884" cy="2459945"/>
          </a:xfrm>
          <a:prstGeom prst="moon">
            <a:avLst>
              <a:gd name="adj" fmla="val 875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新月形 94"/>
          <p:cNvSpPr/>
          <p:nvPr/>
        </p:nvSpPr>
        <p:spPr>
          <a:xfrm rot="10970823" flipH="1">
            <a:off x="4762754" y="2825205"/>
            <a:ext cx="915991" cy="1352695"/>
          </a:xfrm>
          <a:prstGeom prst="moon">
            <a:avLst>
              <a:gd name="adj" fmla="val 4588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流程图: 联系 95"/>
          <p:cNvSpPr/>
          <p:nvPr/>
        </p:nvSpPr>
        <p:spPr>
          <a:xfrm rot="20814350">
            <a:off x="3870914" y="855083"/>
            <a:ext cx="760298" cy="769606"/>
          </a:xfrm>
          <a:prstGeom prst="flowChartConnector">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流程图: 联系 96"/>
          <p:cNvSpPr/>
          <p:nvPr/>
        </p:nvSpPr>
        <p:spPr>
          <a:xfrm>
            <a:off x="2234472" y="2825862"/>
            <a:ext cx="2160000" cy="2160000"/>
          </a:xfrm>
          <a:prstGeom prst="flowChartConnector">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新月形 97"/>
          <p:cNvSpPr/>
          <p:nvPr/>
        </p:nvSpPr>
        <p:spPr>
          <a:xfrm rot="317899" flipH="1">
            <a:off x="3307745" y="2230824"/>
            <a:ext cx="404867" cy="1732882"/>
          </a:xfrm>
          <a:prstGeom prst="mo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流程图: 联系 100"/>
          <p:cNvSpPr/>
          <p:nvPr/>
        </p:nvSpPr>
        <p:spPr>
          <a:xfrm>
            <a:off x="3222306" y="2044405"/>
            <a:ext cx="322659" cy="291363"/>
          </a:xfrm>
          <a:prstGeom prst="flowChartConnector">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0" name="新月形 129"/>
          <p:cNvSpPr/>
          <p:nvPr/>
        </p:nvSpPr>
        <p:spPr>
          <a:xfrm rot="13968535" flipH="1">
            <a:off x="4491180" y="2289178"/>
            <a:ext cx="900472" cy="1570538"/>
          </a:xfrm>
          <a:prstGeom prst="mo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6" name="新月形 135"/>
          <p:cNvSpPr/>
          <p:nvPr/>
        </p:nvSpPr>
        <p:spPr>
          <a:xfrm rot="2336637" flipH="1">
            <a:off x="5153260" y="2693764"/>
            <a:ext cx="612295" cy="853689"/>
          </a:xfrm>
          <a:prstGeom prst="moon">
            <a:avLst>
              <a:gd name="adj" fmla="val 8418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文本框 136"/>
          <p:cNvSpPr txBox="1"/>
          <p:nvPr/>
        </p:nvSpPr>
        <p:spPr>
          <a:xfrm>
            <a:off x="2632891" y="2996952"/>
            <a:ext cx="1713335" cy="1231106"/>
          </a:xfrm>
          <a:prstGeom prst="rect">
            <a:avLst/>
          </a:prstGeom>
          <a:noFill/>
        </p:spPr>
        <p:txBody>
          <a:bodyPr wrap="square" rtlCol="0">
            <a:spAutoFit/>
          </a:bodyPr>
          <a:lstStyle/>
          <a:p>
            <a:r>
              <a:rPr lang="en-GB" sz="1000" b="1" dirty="0" smtClean="0">
                <a:solidFill>
                  <a:schemeClr val="tx2">
                    <a:lumMod val="20000"/>
                    <a:lumOff val="80000"/>
                  </a:schemeClr>
                </a:solidFill>
                <a:latin typeface="Arial" pitchFamily="34" charset="0"/>
                <a:cs typeface="Arial" pitchFamily="34" charset="0"/>
              </a:rPr>
              <a:t>Phase 2</a:t>
            </a:r>
          </a:p>
          <a:p>
            <a:r>
              <a:rPr lang="en-GB" sz="800" b="1" dirty="0" smtClean="0">
                <a:solidFill>
                  <a:schemeClr val="bg1"/>
                </a:solidFill>
                <a:latin typeface="Arial" pitchFamily="34" charset="0"/>
                <a:cs typeface="Arial" pitchFamily="34" charset="0"/>
              </a:rPr>
              <a:t>Quantitative data collection</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Scale and structural model development for exploring social identity-related issues in the context of cycling</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Test theoretical assumptions concerning attitudes to, and associations with, cycling</a:t>
            </a:r>
            <a:endParaRPr lang="en-GB" sz="800" dirty="0">
              <a:solidFill>
                <a:schemeClr val="bg1"/>
              </a:solidFill>
              <a:latin typeface="Arial" pitchFamily="34" charset="0"/>
              <a:cs typeface="Arial" pitchFamily="34" charset="0"/>
            </a:endParaRPr>
          </a:p>
        </p:txBody>
      </p:sp>
      <p:sp>
        <p:nvSpPr>
          <p:cNvPr id="139" name="文本框 138"/>
          <p:cNvSpPr txBox="1"/>
          <p:nvPr/>
        </p:nvSpPr>
        <p:spPr>
          <a:xfrm>
            <a:off x="5894716" y="3071033"/>
            <a:ext cx="1578564" cy="1354217"/>
          </a:xfrm>
          <a:prstGeom prst="rect">
            <a:avLst/>
          </a:prstGeom>
          <a:noFill/>
        </p:spPr>
        <p:txBody>
          <a:bodyPr wrap="square" rtlCol="0">
            <a:spAutoFit/>
          </a:bodyPr>
          <a:lstStyle/>
          <a:p>
            <a:r>
              <a:rPr lang="en-GB" sz="1000" b="1" dirty="0" smtClean="0">
                <a:solidFill>
                  <a:schemeClr val="bg1"/>
                </a:solidFill>
                <a:latin typeface="Arial" pitchFamily="34" charset="0"/>
                <a:cs typeface="Arial" pitchFamily="34" charset="0"/>
              </a:rPr>
              <a:t>Phase 3</a:t>
            </a:r>
          </a:p>
          <a:p>
            <a:r>
              <a:rPr lang="en-GB" sz="800" b="1" dirty="0" smtClean="0">
                <a:solidFill>
                  <a:schemeClr val="bg1"/>
                </a:solidFill>
                <a:latin typeface="Arial" pitchFamily="34" charset="0"/>
                <a:cs typeface="Arial" pitchFamily="34" charset="0"/>
              </a:rPr>
              <a:t>Qualitative data collection</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Pursue deep learning with respect to identity-related attitudes</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Use projective techniques to explore how young adults ‘make sense’ of the cycle, cycling, and the cyclist</a:t>
            </a:r>
            <a:endParaRPr lang="en-GB" sz="800" dirty="0">
              <a:solidFill>
                <a:schemeClr val="bg1"/>
              </a:solidFill>
              <a:latin typeface="Arial" pitchFamily="34" charset="0"/>
              <a:cs typeface="Arial" pitchFamily="34" charset="0"/>
            </a:endParaRPr>
          </a:p>
        </p:txBody>
      </p:sp>
      <p:sp>
        <p:nvSpPr>
          <p:cNvPr id="2" name="Rectangle 1"/>
          <p:cNvSpPr/>
          <p:nvPr/>
        </p:nvSpPr>
        <p:spPr>
          <a:xfrm rot="1483559">
            <a:off x="3448501" y="3075334"/>
            <a:ext cx="2365561" cy="15402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文本框 7"/>
          <p:cNvSpPr txBox="1"/>
          <p:nvPr/>
        </p:nvSpPr>
        <p:spPr>
          <a:xfrm>
            <a:off x="3985412" y="1628800"/>
            <a:ext cx="1640986" cy="738664"/>
          </a:xfrm>
          <a:prstGeom prst="rect">
            <a:avLst/>
          </a:prstGeom>
          <a:noFill/>
        </p:spPr>
        <p:txBody>
          <a:bodyPr wrap="square" rtlCol="0">
            <a:spAutoFit/>
          </a:bodyPr>
          <a:lstStyle/>
          <a:p>
            <a:r>
              <a:rPr lang="en-GB" sz="1000" b="1" dirty="0" smtClean="0">
                <a:solidFill>
                  <a:schemeClr val="tx2">
                    <a:lumMod val="20000"/>
                    <a:lumOff val="80000"/>
                  </a:schemeClr>
                </a:solidFill>
                <a:latin typeface="Arial" pitchFamily="34" charset="0"/>
                <a:cs typeface="Arial" pitchFamily="34" charset="0"/>
              </a:rPr>
              <a:t>Phase 1</a:t>
            </a:r>
          </a:p>
          <a:p>
            <a:r>
              <a:rPr lang="en-GB" sz="800" b="1" dirty="0" smtClean="0">
                <a:solidFill>
                  <a:schemeClr val="bg1"/>
                </a:solidFill>
                <a:latin typeface="Arial" pitchFamily="34" charset="0"/>
                <a:cs typeface="Arial" pitchFamily="34" charset="0"/>
              </a:rPr>
              <a:t>Exploratory research</a:t>
            </a:r>
          </a:p>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Speak with local government representatives to explore mutual interest</a:t>
            </a:r>
            <a:endParaRPr lang="en-GB" sz="800" dirty="0">
              <a:solidFill>
                <a:schemeClr val="bg1"/>
              </a:solidFill>
              <a:latin typeface="Arial" pitchFamily="34" charset="0"/>
              <a:cs typeface="Arial" pitchFamily="34" charset="0"/>
            </a:endParaRPr>
          </a:p>
        </p:txBody>
      </p:sp>
      <p:sp>
        <p:nvSpPr>
          <p:cNvPr id="76" name="矩形 85"/>
          <p:cNvSpPr/>
          <p:nvPr/>
        </p:nvSpPr>
        <p:spPr>
          <a:xfrm>
            <a:off x="405637" y="1784245"/>
            <a:ext cx="1702203" cy="204595"/>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accent1">
                    <a:lumMod val="75000"/>
                  </a:schemeClr>
                </a:solidFill>
                <a:latin typeface="Arial" pitchFamily="34" charset="0"/>
                <a:cs typeface="Arial" pitchFamily="34" charset="0"/>
              </a:rPr>
              <a:t>Policy background</a:t>
            </a:r>
            <a:endParaRPr lang="en-GB" sz="1200" b="1" dirty="0">
              <a:solidFill>
                <a:schemeClr val="accent1">
                  <a:lumMod val="75000"/>
                </a:schemeClr>
              </a:solidFill>
              <a:latin typeface="Arial" pitchFamily="34" charset="0"/>
              <a:cs typeface="Arial"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653" y="1043851"/>
            <a:ext cx="336223" cy="296917"/>
          </a:xfrm>
          <a:prstGeom prst="rect">
            <a:avLst/>
          </a:prstGeom>
        </p:spPr>
      </p:pic>
      <p:pic>
        <p:nvPicPr>
          <p:cNvPr id="13" name="Picture 12"/>
          <p:cNvPicPr>
            <a:picLocks noChangeAspect="1"/>
          </p:cNvPicPr>
          <p:nvPr/>
        </p:nvPicPr>
        <p:blipFill>
          <a:blip r:embed="rId4"/>
          <a:stretch>
            <a:fillRect/>
          </a:stretch>
        </p:blipFill>
        <p:spPr>
          <a:xfrm>
            <a:off x="272480" y="1768215"/>
            <a:ext cx="341406" cy="292633"/>
          </a:xfrm>
          <a:prstGeom prst="rect">
            <a:avLst/>
          </a:prstGeom>
        </p:spPr>
      </p:pic>
      <p:pic>
        <p:nvPicPr>
          <p:cNvPr id="14" name="Picture 13"/>
          <p:cNvPicPr>
            <a:picLocks noChangeAspect="1"/>
          </p:cNvPicPr>
          <p:nvPr/>
        </p:nvPicPr>
        <p:blipFill>
          <a:blip r:embed="rId4"/>
          <a:stretch>
            <a:fillRect/>
          </a:stretch>
        </p:blipFill>
        <p:spPr>
          <a:xfrm>
            <a:off x="175683" y="5368615"/>
            <a:ext cx="341406" cy="292633"/>
          </a:xfrm>
          <a:prstGeom prst="rect">
            <a:avLst/>
          </a:prstGeom>
        </p:spPr>
      </p:pic>
      <p:pic>
        <p:nvPicPr>
          <p:cNvPr id="15" name="Picture 14"/>
          <p:cNvPicPr>
            <a:picLocks noChangeAspect="1"/>
          </p:cNvPicPr>
          <p:nvPr/>
        </p:nvPicPr>
        <p:blipFill>
          <a:blip r:embed="rId4"/>
          <a:stretch>
            <a:fillRect/>
          </a:stretch>
        </p:blipFill>
        <p:spPr>
          <a:xfrm>
            <a:off x="303535" y="2996952"/>
            <a:ext cx="341406" cy="292633"/>
          </a:xfrm>
          <a:prstGeom prst="rect">
            <a:avLst/>
          </a:prstGeom>
        </p:spPr>
      </p:pic>
      <p:sp>
        <p:nvSpPr>
          <p:cNvPr id="60" name="矩形 70"/>
          <p:cNvSpPr/>
          <p:nvPr/>
        </p:nvSpPr>
        <p:spPr>
          <a:xfrm>
            <a:off x="2773138" y="4279343"/>
            <a:ext cx="3624955" cy="235369"/>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accent1">
                    <a:lumMod val="75000"/>
                  </a:schemeClr>
                </a:solidFill>
                <a:latin typeface="Arial" pitchFamily="34" charset="0"/>
                <a:cs typeface="Arial" pitchFamily="34" charset="0"/>
              </a:rPr>
              <a:t>  </a:t>
            </a:r>
            <a:r>
              <a:rPr lang="en-GB" sz="1200" b="1" dirty="0" smtClean="0">
                <a:solidFill>
                  <a:schemeClr val="accent1">
                    <a:lumMod val="75000"/>
                  </a:schemeClr>
                </a:solidFill>
                <a:latin typeface="Arial" pitchFamily="34" charset="0"/>
                <a:cs typeface="Arial" pitchFamily="34" charset="0"/>
              </a:rPr>
              <a:t>Three-phase research design</a:t>
            </a:r>
            <a:endParaRPr lang="en-GB" sz="1200" b="1" dirty="0">
              <a:solidFill>
                <a:schemeClr val="accent1">
                  <a:lumMod val="75000"/>
                </a:schemeClr>
              </a:solidFill>
              <a:latin typeface="Arial" pitchFamily="34" charset="0"/>
              <a:cs typeface="Arial" pitchFamily="34" charset="0"/>
            </a:endParaRPr>
          </a:p>
        </p:txBody>
      </p:sp>
      <p:pic>
        <p:nvPicPr>
          <p:cNvPr id="12" name="Picture 11"/>
          <p:cNvPicPr>
            <a:picLocks noChangeAspect="1"/>
          </p:cNvPicPr>
          <p:nvPr/>
        </p:nvPicPr>
        <p:blipFill>
          <a:blip r:embed="rId4"/>
          <a:stretch>
            <a:fillRect/>
          </a:stretch>
        </p:blipFill>
        <p:spPr>
          <a:xfrm>
            <a:off x="2609454" y="4221088"/>
            <a:ext cx="357805" cy="306689"/>
          </a:xfrm>
          <a:prstGeom prst="rect">
            <a:avLst/>
          </a:prstGeom>
        </p:spPr>
      </p:pic>
      <p:sp>
        <p:nvSpPr>
          <p:cNvPr id="62" name="文本框 7"/>
          <p:cNvSpPr txBox="1"/>
          <p:nvPr/>
        </p:nvSpPr>
        <p:spPr>
          <a:xfrm>
            <a:off x="4681505" y="2276872"/>
            <a:ext cx="1279607" cy="707886"/>
          </a:xfrm>
          <a:prstGeom prst="rect">
            <a:avLst/>
          </a:prstGeom>
          <a:noFill/>
        </p:spPr>
        <p:txBody>
          <a:bodyPr wrap="square" rtlCol="0">
            <a:spAutoFit/>
          </a:bodyPr>
          <a:lstStyle/>
          <a:p>
            <a:pPr marL="171450" indent="-171450">
              <a:buFont typeface="Wingdings" panose="05000000000000000000" pitchFamily="2" charset="2"/>
              <a:buChar char="Ø"/>
            </a:pPr>
            <a:r>
              <a:rPr lang="en-GB" sz="800" dirty="0" smtClean="0">
                <a:solidFill>
                  <a:schemeClr val="bg1"/>
                </a:solidFill>
                <a:latin typeface="Arial" pitchFamily="34" charset="0"/>
                <a:cs typeface="Arial" pitchFamily="34" charset="0"/>
              </a:rPr>
              <a:t>Undertake focus groups with NTU students to establish potential user viewpoint</a:t>
            </a:r>
            <a:endParaRPr lang="en-GB" sz="800" dirty="0">
              <a:solidFill>
                <a:schemeClr val="bg1"/>
              </a:solidFill>
              <a:latin typeface="Arial" pitchFamily="34" charset="0"/>
              <a:cs typeface="Arial" pitchFamily="34" charset="0"/>
            </a:endParaRPr>
          </a:p>
        </p:txBody>
      </p:sp>
      <p:sp>
        <p:nvSpPr>
          <p:cNvPr id="63" name="矩形 70"/>
          <p:cNvSpPr/>
          <p:nvPr/>
        </p:nvSpPr>
        <p:spPr>
          <a:xfrm>
            <a:off x="5515682" y="1025629"/>
            <a:ext cx="3624955" cy="235369"/>
          </a:xfrm>
          <a:prstGeom prst="rect">
            <a:avLst/>
          </a:prstGeom>
          <a:gradFill>
            <a:gsLst>
              <a:gs pos="100000">
                <a:schemeClr val="accent1">
                  <a:tint val="66000"/>
                  <a:satMod val="160000"/>
                  <a:alpha val="0"/>
                </a:schemeClr>
              </a:gs>
              <a:gs pos="50000">
                <a:schemeClr val="accent1">
                  <a:tint val="44500"/>
                  <a:satMod val="160000"/>
                </a:schemeClr>
              </a:gs>
              <a:gs pos="100000">
                <a:schemeClr val="accent1">
                  <a:tint val="23500"/>
                  <a:satMod val="1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accent1">
                    <a:lumMod val="75000"/>
                  </a:schemeClr>
                </a:solidFill>
                <a:latin typeface="Arial" pitchFamily="34" charset="0"/>
                <a:cs typeface="Arial" pitchFamily="34" charset="0"/>
              </a:rPr>
              <a:t>  Phase 1 results</a:t>
            </a:r>
            <a:endParaRPr lang="en-GB" sz="1200" b="1" dirty="0">
              <a:solidFill>
                <a:schemeClr val="accent1">
                  <a:lumMod val="75000"/>
                </a:schemeClr>
              </a:solidFill>
              <a:latin typeface="Arial" pitchFamily="34" charset="0"/>
              <a:cs typeface="Arial" pitchFamily="34" charset="0"/>
            </a:endParaRPr>
          </a:p>
        </p:txBody>
      </p:sp>
      <p:pic>
        <p:nvPicPr>
          <p:cNvPr id="5" name="Picture 4"/>
          <p:cNvPicPr>
            <a:picLocks noChangeAspect="1"/>
          </p:cNvPicPr>
          <p:nvPr/>
        </p:nvPicPr>
        <p:blipFill>
          <a:blip r:embed="rId5"/>
          <a:stretch>
            <a:fillRect/>
          </a:stretch>
        </p:blipFill>
        <p:spPr>
          <a:xfrm>
            <a:off x="5313386" y="980728"/>
            <a:ext cx="339270" cy="293267"/>
          </a:xfrm>
          <a:prstGeom prst="rect">
            <a:avLst/>
          </a:prstGeom>
        </p:spPr>
      </p:pic>
      <p:sp>
        <p:nvSpPr>
          <p:cNvPr id="65" name="文本框 122"/>
          <p:cNvSpPr txBox="1"/>
          <p:nvPr/>
        </p:nvSpPr>
        <p:spPr>
          <a:xfrm>
            <a:off x="7423507" y="2825027"/>
            <a:ext cx="2207271" cy="584775"/>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latin typeface="Arial" pitchFamily="34" charset="0"/>
                <a:cs typeface="Arial" pitchFamily="34" charset="0"/>
              </a:rPr>
              <a:t>Amongst situational factors cited for not cycling were a lack of care by motorists and the absence of dedicated cycling infrastructure</a:t>
            </a:r>
            <a:endParaRPr lang="en-GB" sz="800" b="1" dirty="0">
              <a:latin typeface="Arial" pitchFamily="34" charset="0"/>
              <a:cs typeface="Arial" pitchFamily="34" charset="0"/>
            </a:endParaRPr>
          </a:p>
        </p:txBody>
      </p:sp>
      <p:sp>
        <p:nvSpPr>
          <p:cNvPr id="66" name="文本框 122"/>
          <p:cNvSpPr txBox="1"/>
          <p:nvPr/>
        </p:nvSpPr>
        <p:spPr>
          <a:xfrm>
            <a:off x="7003907" y="2329682"/>
            <a:ext cx="2207271" cy="584775"/>
          </a:xfrm>
          <a:prstGeom prst="rect">
            <a:avLst/>
          </a:prstGeom>
          <a:noFill/>
        </p:spPr>
        <p:txBody>
          <a:bodyPr wrap="square" rtlCol="0">
            <a:spAutoFit/>
          </a:bodyPr>
          <a:lstStyle/>
          <a:p>
            <a:pPr marL="171450" indent="-171450">
              <a:buFont typeface="Wingdings" panose="05000000000000000000" pitchFamily="2" charset="2"/>
              <a:buChar char="Ø"/>
            </a:pPr>
            <a:r>
              <a:rPr lang="en-GB" sz="800" b="1" dirty="0" smtClean="0">
                <a:latin typeface="Arial" pitchFamily="34" charset="0"/>
                <a:cs typeface="Arial" pitchFamily="34" charset="0"/>
              </a:rPr>
              <a:t>If cycling were more normalised (as in some continental countries), issues of image and identity would not be so pronounced/relevant</a:t>
            </a:r>
            <a:endParaRPr lang="en-GB" sz="800" b="1" dirty="0">
              <a:latin typeface="Arial" pitchFamily="34" charset="0"/>
              <a:cs typeface="Arial" pitchFamily="34" charset="0"/>
            </a:endParaRPr>
          </a:p>
        </p:txBody>
      </p:sp>
      <p:pic>
        <p:nvPicPr>
          <p:cNvPr id="67" name="Picture 66"/>
          <p:cNvPicPr>
            <a:picLocks noChangeAspect="1"/>
          </p:cNvPicPr>
          <p:nvPr/>
        </p:nvPicPr>
        <p:blipFill>
          <a:blip r:embed="rId5"/>
          <a:stretch>
            <a:fillRect/>
          </a:stretch>
        </p:blipFill>
        <p:spPr>
          <a:xfrm>
            <a:off x="5364053" y="5079949"/>
            <a:ext cx="339270" cy="293267"/>
          </a:xfrm>
          <a:prstGeom prst="rect">
            <a:avLst/>
          </a:prstGeom>
        </p:spPr>
      </p:pic>
    </p:spTree>
    <p:extLst>
      <p:ext uri="{BB962C8B-B14F-4D97-AF65-F5344CB8AC3E}">
        <p14:creationId xmlns:p14="http://schemas.microsoft.com/office/powerpoint/2010/main" val="221279545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1263</TotalTime>
  <Words>585</Words>
  <Application>Microsoft Office PowerPoint</Application>
  <PresentationFormat>A4 Paper (210x297 mm)</PresentationFormat>
  <Paragraphs>41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宋体</vt:lpstr>
      <vt:lpstr>Arial</vt:lpstr>
      <vt:lpstr>Calibri</vt:lpstr>
      <vt:lpstr>Tahoma</vt:lpstr>
      <vt:lpstr>Wingdings</vt:lpstr>
      <vt:lpstr>Office 主题</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KZ</dc:creator>
  <cp:lastModifiedBy>Gallacher, Jonathan</cp:lastModifiedBy>
  <cp:revision>232</cp:revision>
  <dcterms:created xsi:type="dcterms:W3CDTF">2014-02-18T11:55:43Z</dcterms:created>
  <dcterms:modified xsi:type="dcterms:W3CDTF">2017-01-11T09:23:54Z</dcterms:modified>
</cp:coreProperties>
</file>